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40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BAB0-1FD4-4664-8F07-93C11CB9B5C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BFD3-9576-404D-9C17-445BFF8BD4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BAB0-1FD4-4664-8F07-93C11CB9B5C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BFD3-9576-404D-9C17-445BFF8BD4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BAB0-1FD4-4664-8F07-93C11CB9B5C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BFD3-9576-404D-9C17-445BFF8BD4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BAB0-1FD4-4664-8F07-93C11CB9B5C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BFD3-9576-404D-9C17-445BFF8BD4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BAB0-1FD4-4664-8F07-93C11CB9B5C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BFD3-9576-404D-9C17-445BFF8BD4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BAB0-1FD4-4664-8F07-93C11CB9B5C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BFD3-9576-404D-9C17-445BFF8BD4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BAB0-1FD4-4664-8F07-93C11CB9B5C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BFD3-9576-404D-9C17-445BFF8BD4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BAB0-1FD4-4664-8F07-93C11CB9B5C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BFD3-9576-404D-9C17-445BFF8BD4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BAB0-1FD4-4664-8F07-93C11CB9B5C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BFD3-9576-404D-9C17-445BFF8BD4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BAB0-1FD4-4664-8F07-93C11CB9B5C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BFD3-9576-404D-9C17-445BFF8BD4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BAB0-1FD4-4664-8F07-93C11CB9B5C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BFD3-9576-404D-9C17-445BFF8BD4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BAB0-1FD4-4664-8F07-93C11CB9B5CE}" type="datetimeFigureOut">
              <a:rPr lang="zh-TW" altLang="en-US" smtClean="0"/>
              <a:pPr/>
              <a:t>2017/5/1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6BFD3-9576-404D-9C17-445BFF8BD4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19.02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Selecting Freight Handing Terminals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J. M. W. Rhys , ”A Selection Problem of Shared Fixed Costs and Network Flows”</a:t>
            </a:r>
          </a:p>
          <a:p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2051720" y="3501008"/>
            <a:ext cx="5904655" cy="2738363"/>
            <a:chOff x="1768743" y="4077072"/>
            <a:chExt cx="4588772" cy="1946275"/>
          </a:xfrm>
        </p:grpSpPr>
        <p:sp>
          <p:nvSpPr>
            <p:cNvPr id="4" name="橢圓 3"/>
            <p:cNvSpPr/>
            <p:nvPr/>
          </p:nvSpPr>
          <p:spPr bwMode="auto">
            <a:xfrm>
              <a:off x="2000523" y="4221534"/>
              <a:ext cx="508000" cy="514350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kern="0" dirty="0">
                  <a:solidFill>
                    <a:prstClr val="white"/>
                  </a:solidFill>
                  <a:latin typeface="Gill Sans MT"/>
                  <a:ea typeface="微軟正黑體"/>
                </a:rPr>
                <a:t>1</a:t>
              </a:r>
              <a:endParaRPr kumimoji="0" lang="zh-TW" altLang="en-US" sz="1800" kern="0" dirty="0">
                <a:solidFill>
                  <a:prstClr val="white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5" name="橢圓 4"/>
            <p:cNvSpPr/>
            <p:nvPr/>
          </p:nvSpPr>
          <p:spPr bwMode="auto">
            <a:xfrm>
              <a:off x="5121548" y="4232647"/>
              <a:ext cx="471488" cy="49212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kern="0" dirty="0">
                  <a:solidFill>
                    <a:prstClr val="white"/>
                  </a:solidFill>
                  <a:latin typeface="Gill Sans MT"/>
                  <a:ea typeface="微軟正黑體"/>
                </a:rPr>
                <a:t>2</a:t>
              </a:r>
              <a:endParaRPr kumimoji="0" lang="zh-TW" altLang="en-US" sz="1800" kern="0" dirty="0">
                <a:solidFill>
                  <a:prstClr val="white"/>
                </a:solidFill>
                <a:latin typeface="Gill Sans MT"/>
                <a:ea typeface="微軟正黑體"/>
              </a:endParaRPr>
            </a:p>
          </p:txBody>
        </p:sp>
        <p:cxnSp>
          <p:nvCxnSpPr>
            <p:cNvPr id="6" name="直線接點 10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2508523" y="4478709"/>
              <a:ext cx="2613025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7" name="橢圓 6"/>
            <p:cNvSpPr/>
            <p:nvPr/>
          </p:nvSpPr>
          <p:spPr bwMode="auto">
            <a:xfrm>
              <a:off x="2000523" y="4221534"/>
              <a:ext cx="508000" cy="51435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kern="0" dirty="0">
                  <a:solidFill>
                    <a:prstClr val="white"/>
                  </a:solidFill>
                  <a:latin typeface="Gill Sans MT"/>
                  <a:ea typeface="微軟正黑體"/>
                </a:rPr>
                <a:t>1</a:t>
              </a:r>
              <a:endParaRPr kumimoji="0" lang="zh-TW" altLang="en-US" sz="1800" kern="0" dirty="0">
                <a:solidFill>
                  <a:prstClr val="white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8" name="橢圓 7"/>
            <p:cNvSpPr/>
            <p:nvPr/>
          </p:nvSpPr>
          <p:spPr bwMode="auto">
            <a:xfrm>
              <a:off x="5121548" y="4221534"/>
              <a:ext cx="471488" cy="4921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kern="0" dirty="0">
                  <a:solidFill>
                    <a:prstClr val="white"/>
                  </a:solidFill>
                  <a:latin typeface="Gill Sans MT"/>
                  <a:ea typeface="微軟正黑體"/>
                </a:rPr>
                <a:t>2</a:t>
              </a:r>
              <a:endParaRPr kumimoji="0" lang="zh-TW" altLang="en-US" sz="1800" kern="0" dirty="0">
                <a:solidFill>
                  <a:prstClr val="white"/>
                </a:solidFill>
                <a:latin typeface="Gill Sans MT"/>
                <a:ea typeface="微軟正黑體"/>
              </a:endParaRPr>
            </a:p>
          </p:txBody>
        </p:sp>
        <p:cxnSp>
          <p:nvCxnSpPr>
            <p:cNvPr id="9" name="直線接點 8"/>
            <p:cNvCxnSpPr>
              <a:stCxn id="7" idx="6"/>
              <a:endCxn id="8" idx="2"/>
            </p:cNvCxnSpPr>
            <p:nvPr/>
          </p:nvCxnSpPr>
          <p:spPr>
            <a:xfrm flipV="1">
              <a:off x="2508523" y="4467597"/>
              <a:ext cx="2613025" cy="1111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 bwMode="auto">
            <a:xfrm>
              <a:off x="4982639" y="4772531"/>
              <a:ext cx="1374876" cy="328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b="1" kern="0" dirty="0" smtClean="0">
                  <a:solidFill>
                    <a:srgbClr val="0000FF"/>
                  </a:solidFill>
                  <a:latin typeface="Gill Sans MT"/>
                  <a:ea typeface="微軟正黑體"/>
                </a:rPr>
                <a:t>Cost -6</a:t>
              </a:r>
              <a:endParaRPr kumimoji="0" lang="zh-TW" altLang="en-US" sz="2400" b="1" kern="0" dirty="0">
                <a:solidFill>
                  <a:srgbClr val="0000FF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11" name="文字方塊 10"/>
            <p:cNvSpPr txBox="1"/>
            <p:nvPr/>
          </p:nvSpPr>
          <p:spPr bwMode="auto">
            <a:xfrm>
              <a:off x="1768743" y="4793582"/>
              <a:ext cx="1566898" cy="328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b="1" kern="0" dirty="0" smtClean="0">
                  <a:solidFill>
                    <a:srgbClr val="0000FF"/>
                  </a:solidFill>
                  <a:latin typeface="Gill Sans MT"/>
                  <a:ea typeface="微軟正黑體"/>
                </a:rPr>
                <a:t>Cost -8</a:t>
              </a:r>
              <a:endParaRPr kumimoji="0" lang="zh-TW" altLang="en-US" sz="2400" b="1" kern="0" dirty="0">
                <a:solidFill>
                  <a:srgbClr val="0000FF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12" name="文字方塊 11"/>
            <p:cNvSpPr txBox="1"/>
            <p:nvPr/>
          </p:nvSpPr>
          <p:spPr bwMode="auto">
            <a:xfrm>
              <a:off x="3203848" y="4077072"/>
              <a:ext cx="1381125" cy="4619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prstClr val="black"/>
                  </a:solidFill>
                  <a:latin typeface="Gill Sans MT"/>
                  <a:ea typeface="微軟正黑體"/>
                </a:rPr>
                <a:t>Profit  20</a:t>
              </a:r>
              <a:endParaRPr kumimoji="0" lang="zh-TW" altLang="en-US" sz="2400" kern="0" dirty="0">
                <a:solidFill>
                  <a:prstClr val="black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13" name="向下箭號 12"/>
            <p:cNvSpPr/>
            <p:nvPr/>
          </p:nvSpPr>
          <p:spPr>
            <a:xfrm>
              <a:off x="3683273" y="4581897"/>
              <a:ext cx="257175" cy="558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199086" y="5229597"/>
              <a:ext cx="1233487" cy="79375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FF"/>
                  </a:solidFill>
                </a:rPr>
                <a:t>Satisfy</a:t>
              </a:r>
              <a:br>
                <a:rPr lang="en-US" altLang="zh-TW" sz="2000" dirty="0">
                  <a:solidFill>
                    <a:srgbClr val="0000FF"/>
                  </a:solidFill>
                </a:rPr>
              </a:br>
              <a:r>
                <a:rPr lang="en-US" altLang="zh-TW" sz="2000" dirty="0">
                  <a:solidFill>
                    <a:srgbClr val="0000FF"/>
                  </a:solidFill>
                </a:rPr>
                <a:t>Demand</a:t>
              </a:r>
              <a:endParaRPr lang="zh-TW" alt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1403648" y="3068960"/>
            <a:ext cx="170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Terminal 1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18284" y="3068960"/>
            <a:ext cx="170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Terminal 2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923928" y="290578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S</a:t>
            </a:r>
            <a:r>
              <a:rPr lang="en-US" altLang="zh-TW" sz="2800" dirty="0" smtClean="0">
                <a:solidFill>
                  <a:srgbClr val="FFC000"/>
                </a:solidFill>
              </a:rPr>
              <a:t>ervice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</a:t>
            </a:r>
          </a:p>
          <a:p>
            <a:pPr lvl="1"/>
            <a:r>
              <a:rPr lang="en-US" altLang="zh-TW" dirty="0" smtClean="0"/>
              <a:t>Profit</a:t>
            </a:r>
          </a:p>
          <a:p>
            <a:pPr lvl="1"/>
            <a:r>
              <a:rPr lang="en-US" altLang="zh-TW" dirty="0" smtClean="0"/>
              <a:t>Cost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Objext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Maximize net profit</a:t>
            </a:r>
            <a:endParaRPr lang="zh-TW" altLang="en-US" dirty="0"/>
          </a:p>
        </p:txBody>
      </p:sp>
      <p:grpSp>
        <p:nvGrpSpPr>
          <p:cNvPr id="4" name="群組 4"/>
          <p:cNvGrpSpPr>
            <a:grpSpLocks/>
          </p:cNvGrpSpPr>
          <p:nvPr/>
        </p:nvGrpSpPr>
        <p:grpSpPr bwMode="auto">
          <a:xfrm>
            <a:off x="4573463" y="1484784"/>
            <a:ext cx="4391025" cy="3429000"/>
            <a:chOff x="229867" y="2082049"/>
            <a:chExt cx="3132064" cy="2837632"/>
          </a:xfrm>
        </p:grpSpPr>
        <p:sp>
          <p:nvSpPr>
            <p:cNvPr id="5" name="橢圓 4"/>
            <p:cNvSpPr/>
            <p:nvPr/>
          </p:nvSpPr>
          <p:spPr>
            <a:xfrm>
              <a:off x="251381" y="4123568"/>
              <a:ext cx="432555" cy="45717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kern="0" dirty="0">
                  <a:solidFill>
                    <a:prstClr val="white"/>
                  </a:solidFill>
                  <a:latin typeface="Gill Sans MT"/>
                  <a:ea typeface="微軟正黑體"/>
                </a:rPr>
                <a:t>1</a:t>
              </a:r>
              <a:endParaRPr kumimoji="0" lang="zh-TW" altLang="en-US" sz="1800" kern="0" dirty="0">
                <a:solidFill>
                  <a:prstClr val="white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2901067" y="2477478"/>
              <a:ext cx="400850" cy="45717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kern="0" dirty="0">
                  <a:solidFill>
                    <a:prstClr val="white"/>
                  </a:solidFill>
                  <a:latin typeface="Gill Sans MT"/>
                  <a:ea typeface="微軟正黑體"/>
                </a:rPr>
                <a:t>4</a:t>
              </a:r>
              <a:endParaRPr kumimoji="0" lang="zh-TW" altLang="en-US" sz="1800" kern="0" dirty="0">
                <a:solidFill>
                  <a:prstClr val="white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2504746" y="4123568"/>
              <a:ext cx="418967" cy="457174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kern="0" dirty="0">
                  <a:solidFill>
                    <a:prstClr val="white"/>
                  </a:solidFill>
                  <a:latin typeface="Gill Sans MT"/>
                  <a:ea typeface="微軟正黑體"/>
                </a:rPr>
                <a:t>3</a:t>
              </a:r>
              <a:endParaRPr kumimoji="0" lang="zh-TW" altLang="en-US" sz="1800" kern="0" dirty="0">
                <a:solidFill>
                  <a:prstClr val="white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825480" y="2443321"/>
              <a:ext cx="400850" cy="437469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kern="0" dirty="0">
                  <a:solidFill>
                    <a:prstClr val="white"/>
                  </a:solidFill>
                  <a:latin typeface="Gill Sans MT"/>
                  <a:ea typeface="微軟正黑體"/>
                </a:rPr>
                <a:t>2</a:t>
              </a:r>
              <a:endParaRPr kumimoji="0" lang="zh-TW" altLang="en-US" sz="1800" kern="0" dirty="0">
                <a:solidFill>
                  <a:prstClr val="white"/>
                </a:solidFill>
                <a:latin typeface="Gill Sans MT"/>
                <a:ea typeface="微軟正黑體"/>
              </a:endParaRPr>
            </a:p>
          </p:txBody>
        </p:sp>
        <p:cxnSp>
          <p:nvCxnSpPr>
            <p:cNvPr id="9" name="直線接點 9"/>
            <p:cNvCxnSpPr>
              <a:cxnSpLocks noChangeShapeType="1"/>
              <a:stCxn id="8" idx="5"/>
              <a:endCxn id="7" idx="1"/>
            </p:cNvCxnSpPr>
            <p:nvPr/>
          </p:nvCxnSpPr>
          <p:spPr bwMode="auto">
            <a:xfrm>
              <a:off x="1167595" y="2816828"/>
              <a:ext cx="1398934" cy="137391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" name="直線接點 10"/>
            <p:cNvCxnSpPr>
              <a:cxnSpLocks noChangeShapeType="1"/>
              <a:stCxn id="5" idx="0"/>
              <a:endCxn id="8" idx="3"/>
            </p:cNvCxnSpPr>
            <p:nvPr/>
          </p:nvCxnSpPr>
          <p:spPr bwMode="auto">
            <a:xfrm flipV="1">
              <a:off x="467544" y="2816828"/>
              <a:ext cx="416514" cy="130693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" name="直線接點 11"/>
            <p:cNvCxnSpPr>
              <a:cxnSpLocks noChangeShapeType="1"/>
              <a:stCxn id="5" idx="7"/>
              <a:endCxn id="6" idx="3"/>
            </p:cNvCxnSpPr>
            <p:nvPr/>
          </p:nvCxnSpPr>
          <p:spPr bwMode="auto">
            <a:xfrm flipV="1">
              <a:off x="620296" y="2867683"/>
              <a:ext cx="2339703" cy="132306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" name="直線接點 12"/>
            <p:cNvCxnSpPr>
              <a:cxnSpLocks noChangeShapeType="1"/>
              <a:stCxn id="5" idx="6"/>
              <a:endCxn id="7" idx="2"/>
            </p:cNvCxnSpPr>
            <p:nvPr/>
          </p:nvCxnSpPr>
          <p:spPr bwMode="auto">
            <a:xfrm>
              <a:off x="683568" y="4352447"/>
              <a:ext cx="1821517" cy="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" name="直線接點 13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flipH="1">
              <a:off x="2714869" y="2934662"/>
              <a:ext cx="386944" cy="1189104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4" name="文字方塊 13"/>
            <p:cNvSpPr txBox="1"/>
            <p:nvPr/>
          </p:nvSpPr>
          <p:spPr>
            <a:xfrm>
              <a:off x="802833" y="2082049"/>
              <a:ext cx="447276" cy="4111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b="1" kern="0" dirty="0">
                  <a:solidFill>
                    <a:srgbClr val="0000FF"/>
                  </a:solidFill>
                  <a:latin typeface="Gill Sans MT"/>
                  <a:ea typeface="微軟正黑體"/>
                </a:rPr>
                <a:t>-6</a:t>
              </a:r>
              <a:endParaRPr kumimoji="0" lang="zh-TW" altLang="en-US" sz="2400" b="1" kern="0" dirty="0">
                <a:solidFill>
                  <a:srgbClr val="0000FF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915787" y="2103068"/>
              <a:ext cx="446144" cy="4111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b="1" kern="0" dirty="0">
                  <a:solidFill>
                    <a:srgbClr val="0000FF"/>
                  </a:solidFill>
                  <a:latin typeface="Gill Sans MT"/>
                  <a:ea typeface="微軟正黑體"/>
                </a:rPr>
                <a:t>-4</a:t>
              </a:r>
              <a:endParaRPr kumimoji="0" lang="zh-TW" altLang="en-US" sz="2400" b="1" kern="0" dirty="0">
                <a:solidFill>
                  <a:srgbClr val="0000FF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488893" y="4508487"/>
              <a:ext cx="446144" cy="4111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b="1" kern="0" dirty="0">
                  <a:solidFill>
                    <a:srgbClr val="0000FF"/>
                  </a:solidFill>
                  <a:latin typeface="Gill Sans MT"/>
                  <a:ea typeface="微軟正黑體"/>
                </a:rPr>
                <a:t>-2</a:t>
              </a:r>
              <a:endParaRPr kumimoji="0" lang="zh-TW" altLang="en-US" sz="2400" b="1" kern="0" dirty="0">
                <a:solidFill>
                  <a:srgbClr val="0000FF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29867" y="4508487"/>
              <a:ext cx="446144" cy="41119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b="1" kern="0" dirty="0">
                  <a:solidFill>
                    <a:srgbClr val="0000FF"/>
                  </a:solidFill>
                  <a:latin typeface="Gill Sans MT"/>
                  <a:ea typeface="微軟正黑體"/>
                </a:rPr>
                <a:t>-8</a:t>
              </a:r>
              <a:endParaRPr kumimoji="0" lang="zh-TW" altLang="en-US" sz="2400" b="1" kern="0" dirty="0">
                <a:solidFill>
                  <a:srgbClr val="0000FF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187830" y="2564183"/>
              <a:ext cx="355556" cy="4624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prstClr val="black"/>
                  </a:solidFill>
                  <a:latin typeface="Gill Sans MT"/>
                  <a:ea typeface="微軟正黑體"/>
                </a:rPr>
                <a:t>6</a:t>
              </a:r>
              <a:endParaRPr kumimoji="0" lang="zh-TW" altLang="en-US" sz="2400" kern="0" dirty="0">
                <a:solidFill>
                  <a:prstClr val="black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81601" y="3157984"/>
              <a:ext cx="355556" cy="4624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prstClr val="black"/>
                  </a:solidFill>
                  <a:latin typeface="Gill Sans MT"/>
                  <a:ea typeface="微軟正黑體"/>
                </a:rPr>
                <a:t>4</a:t>
              </a:r>
              <a:endParaRPr kumimoji="0" lang="zh-TW" altLang="en-US" sz="2400" kern="0" dirty="0">
                <a:solidFill>
                  <a:prstClr val="black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00215" y="4278586"/>
              <a:ext cx="625054" cy="4624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prstClr val="black"/>
                  </a:solidFill>
                  <a:latin typeface="Gill Sans MT"/>
                  <a:ea typeface="微軟正黑體"/>
                </a:rPr>
                <a:t>10</a:t>
              </a:r>
              <a:endParaRPr kumimoji="0" lang="zh-TW" altLang="en-US" sz="2400" kern="0" dirty="0">
                <a:solidFill>
                  <a:prstClr val="black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611467" y="3716315"/>
              <a:ext cx="355556" cy="4624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prstClr val="black"/>
                  </a:solidFill>
                  <a:latin typeface="Gill Sans MT"/>
                  <a:ea typeface="微軟正黑體"/>
                </a:rPr>
                <a:t>5</a:t>
              </a:r>
              <a:endParaRPr kumimoji="0" lang="zh-TW" altLang="en-US" sz="2400" kern="0" dirty="0">
                <a:solidFill>
                  <a:prstClr val="black"/>
                </a:solidFill>
                <a:latin typeface="Gill Sans MT"/>
                <a:ea typeface="微軟正黑體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844449" y="3395768"/>
              <a:ext cx="355556" cy="4624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prstClr val="black"/>
                  </a:solidFill>
                  <a:latin typeface="Gill Sans MT"/>
                  <a:ea typeface="微軟正黑體"/>
                </a:rPr>
                <a:t>3</a:t>
              </a:r>
              <a:endParaRPr kumimoji="0" lang="zh-TW" altLang="en-US" sz="2400" kern="0" dirty="0">
                <a:solidFill>
                  <a:prstClr val="black"/>
                </a:solidFill>
                <a:latin typeface="Gill Sans MT"/>
                <a:ea typeface="微軟正黑體"/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5364088" y="5085184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Total profit :28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Total cost : -20</a:t>
            </a:r>
          </a:p>
          <a:p>
            <a:r>
              <a:rPr lang="en-US" altLang="zh-TW" sz="3200" dirty="0" smtClean="0">
                <a:solidFill>
                  <a:srgbClr val="FF0000"/>
                </a:solidFill>
              </a:rPr>
              <a:t>Net profit :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International Trade Financing Between Countries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Machine/Product Selection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163291" y="3140199"/>
            <a:ext cx="503238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/>
              <a:t>A</a:t>
            </a:r>
            <a:endParaRPr lang="zh-TW" altLang="en-US" sz="2000" dirty="0"/>
          </a:p>
        </p:txBody>
      </p:sp>
      <p:sp>
        <p:nvSpPr>
          <p:cNvPr id="5" name="橢圓 4"/>
          <p:cNvSpPr/>
          <p:nvPr/>
        </p:nvSpPr>
        <p:spPr>
          <a:xfrm>
            <a:off x="5763741" y="3140199"/>
            <a:ext cx="503238" cy="5048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/>
              <a:t>B</a:t>
            </a:r>
            <a:endParaRPr lang="zh-TW" altLang="en-US" sz="2000" dirty="0"/>
          </a:p>
        </p:txBody>
      </p:sp>
      <p:cxnSp>
        <p:nvCxnSpPr>
          <p:cNvPr id="6" name="直線接點 5"/>
          <p:cNvCxnSpPr>
            <a:stCxn id="4" idx="6"/>
            <a:endCxn id="5" idx="2"/>
          </p:cNvCxnSpPr>
          <p:nvPr/>
        </p:nvCxnSpPr>
        <p:spPr>
          <a:xfrm>
            <a:off x="2666529" y="3392612"/>
            <a:ext cx="309721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16"/>
          <p:cNvSpPr txBox="1">
            <a:spLocks noChangeArrowheads="1"/>
          </p:cNvSpPr>
          <p:nvPr/>
        </p:nvSpPr>
        <p:spPr bwMode="auto">
          <a:xfrm>
            <a:off x="1985491" y="2740149"/>
            <a:ext cx="896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/>
              <a:t>Office</a:t>
            </a:r>
            <a:endParaRPr lang="zh-TW" altLang="en-US" sz="2000" dirty="0"/>
          </a:p>
        </p:txBody>
      </p:sp>
      <p:sp>
        <p:nvSpPr>
          <p:cNvPr id="8" name="文字方塊 17"/>
          <p:cNvSpPr txBox="1">
            <a:spLocks noChangeArrowheads="1"/>
          </p:cNvSpPr>
          <p:nvPr/>
        </p:nvSpPr>
        <p:spPr bwMode="auto">
          <a:xfrm>
            <a:off x="5619279" y="2770312"/>
            <a:ext cx="896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/>
              <a:t>Office</a:t>
            </a:r>
            <a:endParaRPr lang="zh-TW" altLang="en-US" sz="2000" dirty="0"/>
          </a:p>
        </p:txBody>
      </p:sp>
      <p:sp>
        <p:nvSpPr>
          <p:cNvPr id="9" name="文字方塊 19"/>
          <p:cNvSpPr txBox="1">
            <a:spLocks noChangeArrowheads="1"/>
          </p:cNvSpPr>
          <p:nvPr/>
        </p:nvSpPr>
        <p:spPr bwMode="auto">
          <a:xfrm>
            <a:off x="3314229" y="3029074"/>
            <a:ext cx="1800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/>
              <a:t>Trade financing</a:t>
            </a:r>
            <a:endParaRPr lang="zh-TW" altLang="en-US" sz="20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051100" y="5100638"/>
            <a:ext cx="4537124" cy="687386"/>
            <a:chOff x="1042989" y="5100638"/>
            <a:chExt cx="4537124" cy="687386"/>
          </a:xfrm>
        </p:grpSpPr>
        <p:sp>
          <p:nvSpPr>
            <p:cNvPr id="10" name="橢圓 9"/>
            <p:cNvSpPr/>
            <p:nvPr/>
          </p:nvSpPr>
          <p:spPr>
            <a:xfrm>
              <a:off x="1042989" y="5229200"/>
              <a:ext cx="648692" cy="5381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/>
                <a:t>M1</a:t>
              </a:r>
              <a:endParaRPr lang="zh-TW" altLang="en-US" sz="2000" dirty="0"/>
            </a:p>
          </p:txBody>
        </p:sp>
        <p:cxnSp>
          <p:nvCxnSpPr>
            <p:cNvPr id="11" name="直線接點 10"/>
            <p:cNvCxnSpPr>
              <a:stCxn id="10" idx="6"/>
              <a:endCxn id="12" idx="2"/>
            </p:cNvCxnSpPr>
            <p:nvPr/>
          </p:nvCxnSpPr>
          <p:spPr>
            <a:xfrm>
              <a:off x="1691681" y="5498294"/>
              <a:ext cx="3224808" cy="1031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橢圓 11"/>
            <p:cNvSpPr/>
            <p:nvPr/>
          </p:nvSpPr>
          <p:spPr>
            <a:xfrm>
              <a:off x="4916489" y="5229199"/>
              <a:ext cx="663624" cy="558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2000" dirty="0"/>
                <a:t>M2</a:t>
              </a:r>
              <a:endParaRPr lang="zh-TW" altLang="en-US" sz="2000" dirty="0"/>
            </a:p>
          </p:txBody>
        </p:sp>
        <p:sp>
          <p:nvSpPr>
            <p:cNvPr id="13" name="文字方塊 34"/>
            <p:cNvSpPr txBox="1">
              <a:spLocks noChangeArrowheads="1"/>
            </p:cNvSpPr>
            <p:nvPr/>
          </p:nvSpPr>
          <p:spPr bwMode="auto">
            <a:xfrm>
              <a:off x="2773363" y="5100638"/>
              <a:ext cx="11890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2000" dirty="0"/>
                <a:t>Products</a:t>
              </a:r>
              <a:endParaRPr lang="zh-TW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Solving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/>
          <a:srcRect l="6329" r="8861"/>
          <a:stretch>
            <a:fillRect/>
          </a:stretch>
        </p:blipFill>
        <p:spPr bwMode="auto">
          <a:xfrm>
            <a:off x="35496" y="1196752"/>
            <a:ext cx="4824536" cy="285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440" y="3528392"/>
            <a:ext cx="5076056" cy="321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上彎箭號 7"/>
          <p:cNvSpPr/>
          <p:nvPr/>
        </p:nvSpPr>
        <p:spPr>
          <a:xfrm rot="5400000">
            <a:off x="2825806" y="4671138"/>
            <a:ext cx="936104" cy="612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436096" y="3356992"/>
            <a:ext cx="21399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FF"/>
                </a:solidFill>
                <a:latin typeface="+mn-lt"/>
              </a:rPr>
              <a:t>Bipartite Network</a:t>
            </a:r>
            <a:endParaRPr lang="zh-TW" altLang="en-US" sz="2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3717032"/>
            <a:ext cx="576064" cy="2880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668344" y="3717032"/>
            <a:ext cx="432048" cy="2880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995936" y="30596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Profit of arc(</a:t>
            </a:r>
            <a:r>
              <a:rPr lang="en-US" altLang="zh-TW" dirty="0" err="1" smtClean="0">
                <a:solidFill>
                  <a:srgbClr val="FF0000"/>
                </a:solidFill>
              </a:rPr>
              <a:t>I,j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308304" y="3059668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Cost of terminal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364088" y="2348880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P  implies  Q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Solving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Add source and sink</a:t>
            </a:r>
          </a:p>
          <a:p>
            <a:r>
              <a:rPr lang="en-US" altLang="zh-TW" dirty="0" smtClean="0"/>
              <a:t>{SP} : profit   , {QZ} : cost</a:t>
            </a:r>
          </a:p>
          <a:p>
            <a:r>
              <a:rPr lang="en-US" altLang="zh-TW" dirty="0" smtClean="0"/>
              <a:t>maximum flow/minimum cut problem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333725"/>
            <a:ext cx="6696744" cy="326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accent4">
                    <a:lumMod val="10000"/>
                  </a:schemeClr>
                </a:solidFill>
              </a:rPr>
              <a:t>    : Profit of activity a</a:t>
            </a:r>
          </a:p>
          <a:p>
            <a:r>
              <a:rPr lang="en-US" altLang="zh-TW" kern="0" dirty="0" smtClean="0">
                <a:solidFill>
                  <a:schemeClr val="accent4">
                    <a:lumMod val="10000"/>
                  </a:schemeClr>
                </a:solidFill>
              </a:rPr>
              <a:t>    : Cost of Node j</a:t>
            </a:r>
            <a:endParaRPr lang="zh-TW" altLang="en-US" kern="0" dirty="0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zh-TW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</a:p>
          <a:p>
            <a:endParaRPr lang="en-US" altLang="zh-TW" dirty="0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en-US" altLang="zh-TW" dirty="0" smtClean="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endParaRPr lang="zh-TW" alt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1656184"/>
            <a:ext cx="340770" cy="404664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4096" y="2238672"/>
            <a:ext cx="251520" cy="398240"/>
          </a:xfrm>
          <a:prstGeom prst="rect">
            <a:avLst/>
          </a:prstGeom>
          <a:noFill/>
        </p:spPr>
      </p:pic>
      <p:graphicFrame>
        <p:nvGraphicFramePr>
          <p:cNvPr id="1035" name="物件 4"/>
          <p:cNvGraphicFramePr>
            <a:graphicFrameLocks noChangeAspect="1"/>
          </p:cNvGraphicFramePr>
          <p:nvPr/>
        </p:nvGraphicFramePr>
        <p:xfrm>
          <a:off x="827584" y="3068960"/>
          <a:ext cx="16938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701800" imgH="1079500" progId="Equation.DSMT4">
                  <p:embed/>
                </p:oleObj>
              </mc:Choice>
              <mc:Fallback>
                <p:oleObj name="Equation" r:id="rId5" imgW="1701800" imgH="107950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68960"/>
                        <a:ext cx="1693863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內容版面配置區 2"/>
          <p:cNvSpPr txBox="1">
            <a:spLocks/>
          </p:cNvSpPr>
          <p:nvPr/>
        </p:nvSpPr>
        <p:spPr>
          <a:xfrm>
            <a:off x="2122859" y="2996952"/>
            <a:ext cx="7021141" cy="503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fraction of the activity a in Demand Node that is to be selected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36" name="物件 5"/>
          <p:cNvGraphicFramePr>
            <a:graphicFrameLocks noChangeAspect="1"/>
          </p:cNvGraphicFramePr>
          <p:nvPr/>
        </p:nvGraphicFramePr>
        <p:xfrm>
          <a:off x="827584" y="4876130"/>
          <a:ext cx="17303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7" imgW="1739900" imgH="1079500" progId="Equation.DSMT4">
                  <p:embed/>
                </p:oleObj>
              </mc:Choice>
              <mc:Fallback>
                <p:oleObj name="Equation" r:id="rId7" imgW="1739900" imgH="107950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876130"/>
                        <a:ext cx="173037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內容版面配置區 2"/>
          <p:cNvSpPr txBox="1">
            <a:spLocks/>
          </p:cNvSpPr>
          <p:nvPr/>
        </p:nvSpPr>
        <p:spPr bwMode="auto">
          <a:xfrm>
            <a:off x="2196455" y="4869160"/>
            <a:ext cx="77041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T</a:t>
            </a:r>
            <a:r>
              <a:rPr lang="en-US" altLang="zh-TW" sz="2400" dirty="0" smtClean="0">
                <a:solidFill>
                  <a:schemeClr val="accent4">
                    <a:lumMod val="10000"/>
                  </a:schemeClr>
                </a:solidFill>
              </a:rPr>
              <a:t>he 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fraction of facility f in </a:t>
            </a:r>
            <a:r>
              <a:rPr lang="en-US" altLang="zh-TW" sz="2400" dirty="0" smtClean="0">
                <a:solidFill>
                  <a:schemeClr val="accent4">
                    <a:lumMod val="10000"/>
                  </a:schemeClr>
                </a:solidFill>
              </a:rPr>
              <a:t>Terminal Node to </a:t>
            </a:r>
            <a:r>
              <a:rPr lang="en-US" altLang="zh-TW" sz="2400" dirty="0">
                <a:solidFill>
                  <a:schemeClr val="accent4">
                    <a:lumMod val="10000"/>
                  </a:schemeClr>
                </a:solidFill>
              </a:rPr>
              <a:t>be selected </a:t>
            </a:r>
            <a:endParaRPr lang="zh-TW" altLang="en-US" sz="2400" kern="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51720" y="3717032"/>
            <a:ext cx="5760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051720" y="5445224"/>
            <a:ext cx="5760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Formulation</a:t>
            </a:r>
            <a:endParaRPr lang="zh-TW" alt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483" name="物件 4"/>
          <p:cNvGraphicFramePr>
            <a:graphicFrameLocks noChangeAspect="1"/>
          </p:cNvGraphicFramePr>
          <p:nvPr/>
        </p:nvGraphicFramePr>
        <p:xfrm>
          <a:off x="1049784" y="1752104"/>
          <a:ext cx="3378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3" imgW="3378200" imgH="812800" progId="Equation.DSMT4">
                  <p:embed/>
                </p:oleObj>
              </mc:Choice>
              <mc:Fallback>
                <p:oleObj name="Equation" r:id="rId3" imgW="3378200" imgH="812800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784" y="1752104"/>
                        <a:ext cx="33782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物件 6"/>
          <p:cNvGraphicFramePr>
            <a:graphicFrameLocks noChangeAspect="1"/>
          </p:cNvGraphicFramePr>
          <p:nvPr/>
        </p:nvGraphicFramePr>
        <p:xfrm>
          <a:off x="1043608" y="2708920"/>
          <a:ext cx="5762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5" imgW="444307" imgH="279279" progId="Equation.DSMT4">
                  <p:embed/>
                </p:oleObj>
              </mc:Choice>
              <mc:Fallback>
                <p:oleObj name="Equation" r:id="rId5" imgW="444307" imgH="279279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708920"/>
                        <a:ext cx="5762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物件 5"/>
          <p:cNvGraphicFramePr>
            <a:graphicFrameLocks noChangeAspect="1"/>
          </p:cNvGraphicFramePr>
          <p:nvPr/>
        </p:nvGraphicFramePr>
        <p:xfrm>
          <a:off x="1768872" y="3293740"/>
          <a:ext cx="165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7" imgW="1651000" imgH="495300" progId="Equation.DSMT4">
                  <p:embed/>
                </p:oleObj>
              </mc:Choice>
              <mc:Fallback>
                <p:oleObj name="Equation" r:id="rId7" imgW="1651000" imgH="495300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872" y="3293740"/>
                        <a:ext cx="1651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物件 11"/>
          <p:cNvGraphicFramePr>
            <a:graphicFrameLocks noChangeAspect="1"/>
          </p:cNvGraphicFramePr>
          <p:nvPr/>
        </p:nvGraphicFramePr>
        <p:xfrm>
          <a:off x="4030340" y="3284984"/>
          <a:ext cx="9017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9" imgW="889000" imgH="419100" progId="Equation.DSMT4">
                  <p:embed/>
                </p:oleObj>
              </mc:Choice>
              <mc:Fallback>
                <p:oleObj name="Equation" r:id="rId9" imgW="889000" imgH="419100" progId="Equation.DSMT4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340" y="3284984"/>
                        <a:ext cx="9017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物件 7"/>
          <p:cNvGraphicFramePr>
            <a:graphicFrameLocks noChangeAspect="1"/>
          </p:cNvGraphicFramePr>
          <p:nvPr/>
        </p:nvGraphicFramePr>
        <p:xfrm>
          <a:off x="1763688" y="3992612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11" imgW="1752600" imgH="444500" progId="Equation.DSMT4">
                  <p:embed/>
                </p:oleObj>
              </mc:Choice>
              <mc:Fallback>
                <p:oleObj name="Equation" r:id="rId11" imgW="1752600" imgH="444500" progId="Equation.DSMT4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992612"/>
                        <a:ext cx="1752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物件 8"/>
          <p:cNvGraphicFramePr>
            <a:graphicFrameLocks noChangeAspect="1"/>
          </p:cNvGraphicFramePr>
          <p:nvPr/>
        </p:nvGraphicFramePr>
        <p:xfrm>
          <a:off x="1781696" y="4733900"/>
          <a:ext cx="1854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13" imgW="1854200" imgH="495300" progId="Equation.DSMT4">
                  <p:embed/>
                </p:oleObj>
              </mc:Choice>
              <mc:Fallback>
                <p:oleObj name="Equation" r:id="rId13" imgW="1854200" imgH="495300" progId="Equation.DSMT4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696" y="4733900"/>
                        <a:ext cx="1854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物件 9"/>
          <p:cNvGraphicFramePr>
            <a:graphicFrameLocks noChangeAspect="1"/>
          </p:cNvGraphicFramePr>
          <p:nvPr/>
        </p:nvGraphicFramePr>
        <p:xfrm>
          <a:off x="1739404" y="5415880"/>
          <a:ext cx="196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15" imgW="1968500" imgH="533400" progId="Equation.DSMT4">
                  <p:embed/>
                </p:oleObj>
              </mc:Choice>
              <mc:Fallback>
                <p:oleObj name="Equation" r:id="rId15" imgW="1968500" imgH="533400" progId="Equation.DSMT4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404" y="5415880"/>
                        <a:ext cx="1968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580112" y="321297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0070C0"/>
                </a:solidFill>
              </a:rPr>
              <a:t>P  implies  Q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580112" y="386104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altLang="zh-TW" sz="2800" b="1" dirty="0" smtClean="0">
                <a:solidFill>
                  <a:srgbClr val="0070C0"/>
                </a:solidFill>
              </a:rPr>
              <a:t>X</a:t>
            </a:r>
            <a:r>
              <a:rPr lang="fr-FR" altLang="zh-TW" sz="2400" b="1" dirty="0" smtClean="0">
                <a:solidFill>
                  <a:srgbClr val="0070C0"/>
                </a:solidFill>
              </a:rPr>
              <a:t>a</a:t>
            </a:r>
            <a:r>
              <a:rPr lang="fr-FR" altLang="zh-TW" sz="2800" b="1" dirty="0" smtClean="0">
                <a:solidFill>
                  <a:srgbClr val="0070C0"/>
                </a:solidFill>
              </a:rPr>
              <a:t> ≤ 1 implies X</a:t>
            </a:r>
            <a:r>
              <a:rPr lang="fr-FR" altLang="zh-TW" b="1" dirty="0" smtClean="0">
                <a:solidFill>
                  <a:srgbClr val="0070C0"/>
                </a:solidFill>
              </a:rPr>
              <a:t>f</a:t>
            </a:r>
            <a:r>
              <a:rPr lang="fr-FR" altLang="zh-TW" sz="2800" b="1" dirty="0" smtClean="0">
                <a:solidFill>
                  <a:srgbClr val="0070C0"/>
                </a:solidFill>
              </a:rPr>
              <a:t> ≤ 1 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42745" y="4633972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altLang="zh-TW" sz="2800" b="1" dirty="0" smtClean="0">
                <a:solidFill>
                  <a:srgbClr val="0070C0"/>
                </a:solidFill>
              </a:rPr>
              <a:t>Xf  ≥ 0 implies Xa ≥ 0 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460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Thanks For Your Listening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197</Words>
  <Application>Microsoft Office PowerPoint</Application>
  <PresentationFormat>如螢幕大小 (4:3)</PresentationFormat>
  <Paragraphs>74</Paragraphs>
  <Slides>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Gill Sans MT</vt:lpstr>
      <vt:lpstr>Wingdings</vt:lpstr>
      <vt:lpstr>Office 佈景主題</vt:lpstr>
      <vt:lpstr>Equation</vt:lpstr>
      <vt:lpstr>19.02 Selecting Freight Handing Terminals</vt:lpstr>
      <vt:lpstr>Introduction</vt:lpstr>
      <vt:lpstr>Introduction</vt:lpstr>
      <vt:lpstr>Related Problem</vt:lpstr>
      <vt:lpstr>Problem Solving</vt:lpstr>
      <vt:lpstr>Problem Solving</vt:lpstr>
      <vt:lpstr>Formulation</vt:lpstr>
      <vt:lpstr>Formulation</vt:lpstr>
      <vt:lpstr>Thanks For Your Listening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19.02 Selecting Freight Handing Terminals</dc:title>
  <dc:creator>user</dc:creator>
  <cp:lastModifiedBy>I-Lin Wang</cp:lastModifiedBy>
  <cp:revision>6</cp:revision>
  <dcterms:created xsi:type="dcterms:W3CDTF">2015-05-17T22:50:16Z</dcterms:created>
  <dcterms:modified xsi:type="dcterms:W3CDTF">2017-04-30T16:14:11Z</dcterms:modified>
</cp:coreProperties>
</file>