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sldIdLst>
    <p:sldId id="591" r:id="rId2"/>
    <p:sldId id="604" r:id="rId3"/>
    <p:sldId id="609" r:id="rId4"/>
    <p:sldId id="605" r:id="rId5"/>
    <p:sldId id="593" r:id="rId6"/>
    <p:sldId id="611" r:id="rId7"/>
    <p:sldId id="613" r:id="rId8"/>
    <p:sldId id="592" r:id="rId9"/>
    <p:sldId id="600" r:id="rId10"/>
    <p:sldId id="610" r:id="rId11"/>
    <p:sldId id="606" r:id="rId12"/>
    <p:sldId id="612" r:id="rId13"/>
    <p:sldId id="607" r:id="rId14"/>
    <p:sldId id="608" r:id="rId15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006600"/>
    <a:srgbClr val="FF6699"/>
    <a:srgbClr val="003300"/>
    <a:srgbClr val="FFCC99"/>
    <a:srgbClr val="CCFF33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3" autoAdjust="0"/>
    <p:restoredTop sz="94667" autoAdjust="0"/>
  </p:normalViewPr>
  <p:slideViewPr>
    <p:cSldViewPr>
      <p:cViewPr varScale="1">
        <p:scale>
          <a:sx n="83" d="100"/>
          <a:sy n="83" d="100"/>
        </p:scale>
        <p:origin x="90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32" y="174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5358C23C-AE28-499A-82CC-C58FEF133F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>
            <a:off x="228600" y="990600"/>
            <a:ext cx="8610600" cy="0"/>
          </a:xfrm>
          <a:prstGeom prst="line">
            <a:avLst/>
          </a:prstGeom>
          <a:noFill/>
          <a:ln w="66675">
            <a:solidFill>
              <a:srgbClr val="008000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zh-TW" altLang="en-US">
              <a:ea typeface="標楷體" pitchFamily="65" charset="-120"/>
            </a:endParaRPr>
          </a:p>
        </p:txBody>
      </p:sp>
      <p:sp>
        <p:nvSpPr>
          <p:cNvPr id="5" name="Line 22"/>
          <p:cNvSpPr>
            <a:spLocks noChangeShapeType="1"/>
          </p:cNvSpPr>
          <p:nvPr/>
        </p:nvSpPr>
        <p:spPr bwMode="auto">
          <a:xfrm>
            <a:off x="266700" y="6381750"/>
            <a:ext cx="8610600" cy="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zh-TW" altLang="en-US">
              <a:ea typeface="標楷體" pitchFamily="65" charset="-120"/>
            </a:endParaRPr>
          </a:p>
        </p:txBody>
      </p:sp>
      <p:pic>
        <p:nvPicPr>
          <p:cNvPr id="6" name="Picture 8" descr="ncku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15900" y="6453188"/>
            <a:ext cx="395288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ncku-title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12775" y="6472238"/>
            <a:ext cx="935038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8388350" y="-44450"/>
            <a:ext cx="828675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>
              <a:buFontTx/>
              <a:buNone/>
              <a:defRPr/>
            </a:pPr>
            <a:fld id="{1DE2411C-C4AE-4CEB-AA16-D9112009F8B1}" type="slidenum">
              <a:rPr kumimoji="0" lang="en-US" altLang="zh-TW" sz="1400" b="1" smtClean="0">
                <a:solidFill>
                  <a:srgbClr val="004992"/>
                </a:solidFill>
                <a:latin typeface="Arial" charset="0"/>
                <a:ea typeface="新細明體" pitchFamily="18" charset="-120"/>
              </a:rPr>
              <a:pPr algn="r">
                <a:buFontTx/>
                <a:buNone/>
                <a:defRPr/>
              </a:pPr>
              <a:t>‹#›</a:t>
            </a:fld>
            <a:r>
              <a:rPr kumimoji="0" lang="en-US" altLang="zh-TW" sz="1400" b="1">
                <a:solidFill>
                  <a:srgbClr val="004992"/>
                </a:solidFill>
                <a:latin typeface="Arial" charset="0"/>
                <a:ea typeface="新細明體" pitchFamily="18" charset="-120"/>
              </a:rPr>
              <a:t>/11</a:t>
            </a:r>
            <a:endParaRPr lang="zh-TW" altLang="en-US" sz="1400">
              <a:latin typeface="Arial" charset="0"/>
              <a:ea typeface="新細明體" pitchFamily="18" charset="-12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/>
          <p:cNvSpPr>
            <a:spLocks noChangeShapeType="1"/>
          </p:cNvSpPr>
          <p:nvPr/>
        </p:nvSpPr>
        <p:spPr bwMode="auto">
          <a:xfrm>
            <a:off x="228600" y="990600"/>
            <a:ext cx="8610600" cy="0"/>
          </a:xfrm>
          <a:prstGeom prst="line">
            <a:avLst/>
          </a:prstGeom>
          <a:noFill/>
          <a:ln w="66675">
            <a:solidFill>
              <a:srgbClr val="008000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zh-TW" altLang="en-US">
              <a:ea typeface="標楷體" pitchFamily="65" charset="-120"/>
            </a:endParaRPr>
          </a:p>
        </p:txBody>
      </p:sp>
      <p:sp>
        <p:nvSpPr>
          <p:cNvPr id="1027" name="Line 22"/>
          <p:cNvSpPr>
            <a:spLocks noChangeShapeType="1"/>
          </p:cNvSpPr>
          <p:nvPr/>
        </p:nvSpPr>
        <p:spPr bwMode="auto">
          <a:xfrm>
            <a:off x="266700" y="6381750"/>
            <a:ext cx="8610600" cy="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zh-TW" altLang="en-US">
              <a:ea typeface="標楷體" pitchFamily="65" charset="-12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7788"/>
            <a:ext cx="89598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052513"/>
            <a:ext cx="8780462" cy="525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1030" name="Picture 8" descr="ncku2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215900" y="6453188"/>
            <a:ext cx="395288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9" descr="ncku-title1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612775" y="6472238"/>
            <a:ext cx="935038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Text Box 11"/>
          <p:cNvSpPr txBox="1">
            <a:spLocks noChangeArrowheads="1"/>
          </p:cNvSpPr>
          <p:nvPr userDrawn="1"/>
        </p:nvSpPr>
        <p:spPr bwMode="auto">
          <a:xfrm>
            <a:off x="8388350" y="-44450"/>
            <a:ext cx="828675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>
              <a:buFontTx/>
              <a:buNone/>
              <a:defRPr/>
            </a:pPr>
            <a:fld id="{0D55376D-B8E2-4F26-B38E-2B490006051E}" type="slidenum">
              <a:rPr kumimoji="0" lang="en-US" altLang="zh-TW" sz="1400" b="1" smtClean="0">
                <a:solidFill>
                  <a:srgbClr val="004992"/>
                </a:solidFill>
                <a:latin typeface="Arial" charset="0"/>
                <a:ea typeface="新細明體" pitchFamily="18" charset="-120"/>
              </a:rPr>
              <a:pPr algn="r">
                <a:buFontTx/>
                <a:buNone/>
                <a:defRPr/>
              </a:pPr>
              <a:t>‹#›</a:t>
            </a:fld>
            <a:r>
              <a:rPr kumimoji="0" lang="en-US" altLang="zh-TW" sz="1400" b="1" dirty="0">
                <a:solidFill>
                  <a:srgbClr val="004992"/>
                </a:solidFill>
                <a:latin typeface="Arial" charset="0"/>
                <a:ea typeface="新細明體" pitchFamily="18" charset="-120"/>
              </a:rPr>
              <a:t>/10</a:t>
            </a:r>
            <a:endParaRPr lang="en-US" altLang="zh-TW" sz="1400" dirty="0">
              <a:latin typeface="Arial" charset="0"/>
              <a:ea typeface="新細明體" pitchFamily="18" charset="-120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132138" y="6453188"/>
            <a:ext cx="584041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buFontTx/>
              <a:buNone/>
              <a:defRPr sz="1200">
                <a:solidFill>
                  <a:srgbClr val="0A0AFF"/>
                </a:solidFill>
                <a:ea typeface="標楷體" pitchFamily="65" charset="-120"/>
              </a:defRPr>
            </a:lvl1pPr>
          </a:lstStyle>
          <a:p>
            <a:pPr>
              <a:defRPr/>
            </a:pPr>
            <a:r>
              <a:rPr lang="en-US" altLang="zh-TW"/>
              <a:t>Network Optimization Applications 19.03  by   </a:t>
            </a:r>
            <a:r>
              <a:rPr lang="zh-TW" altLang="en-US"/>
              <a:t>成大工資管 </a:t>
            </a:r>
            <a:endParaRPr lang="en-US" altLang="zh-TW" i="1">
              <a:solidFill>
                <a:srgbClr val="FFFFFF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¥"/>
        <a:defRPr kumimoji="1" sz="2800">
          <a:solidFill>
            <a:srgbClr val="0D20A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500">
          <a:solidFill>
            <a:srgbClr val="01450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£"/>
        <a:defRPr kumimoji="1" sz="2200">
          <a:solidFill>
            <a:srgbClr val="0D20AB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000">
          <a:solidFill>
            <a:srgbClr val="00499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9.bin"/><Relationship Id="rId3" Type="http://schemas.openxmlformats.org/officeDocument/2006/relationships/image" Target="../media/image18.png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image" Target="../media/image20.jpeg"/><Relationship Id="rId10" Type="http://schemas.openxmlformats.org/officeDocument/2006/relationships/image" Target="../media/image15.wmf"/><Relationship Id="rId4" Type="http://schemas.openxmlformats.org/officeDocument/2006/relationships/image" Target="../media/image19.png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標題 1"/>
          <p:cNvSpPr>
            <a:spLocks noGrp="1"/>
          </p:cNvSpPr>
          <p:nvPr>
            <p:ph type="ctrTitle"/>
          </p:nvPr>
        </p:nvSpPr>
        <p:spPr>
          <a:xfrm>
            <a:off x="755650" y="1412875"/>
            <a:ext cx="7772400" cy="1470025"/>
          </a:xfrm>
        </p:spPr>
        <p:txBody>
          <a:bodyPr/>
          <a:lstStyle/>
          <a:p>
            <a:r>
              <a:rPr lang="en-US" altLang="zh-TW" sz="3800">
                <a:solidFill>
                  <a:srgbClr val="0000FF"/>
                </a:solidFill>
              </a:rPr>
              <a:t>Optimal Destruction of </a:t>
            </a:r>
            <a:br>
              <a:rPr lang="en-US" altLang="zh-TW" sz="3800">
                <a:solidFill>
                  <a:srgbClr val="0000FF"/>
                </a:solidFill>
              </a:rPr>
            </a:br>
            <a:r>
              <a:rPr lang="en-US" altLang="zh-TW" sz="3800">
                <a:solidFill>
                  <a:srgbClr val="0000FF"/>
                </a:solidFill>
              </a:rPr>
              <a:t>Military Target</a:t>
            </a:r>
            <a:br>
              <a:rPr lang="en-US" altLang="zh-TW" sz="3800">
                <a:solidFill>
                  <a:srgbClr val="0000FF"/>
                </a:solidFill>
              </a:rPr>
            </a:br>
            <a:endParaRPr lang="zh-TW" altLang="en-US" sz="2000">
              <a:solidFill>
                <a:srgbClr val="0000FF"/>
              </a:solidFill>
            </a:endParaRPr>
          </a:p>
        </p:txBody>
      </p:sp>
      <p:sp>
        <p:nvSpPr>
          <p:cNvPr id="6146" name="頁尾版面配置區 3"/>
          <p:cNvSpPr>
            <a:spLocks noGrp="1"/>
          </p:cNvSpPr>
          <p:nvPr>
            <p:ph type="ftr" sz="quarter" idx="429496729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Network Optimization Applications 19.03  by   </a:t>
            </a:r>
            <a:r>
              <a:rPr lang="zh-TW" altLang="en-US"/>
              <a:t>成大工資管 </a:t>
            </a:r>
            <a:endParaRPr lang="en-US" altLang="zh-TW" i="1">
              <a:solidFill>
                <a:srgbClr val="FFFFFF"/>
              </a:solidFill>
            </a:endParaRPr>
          </a:p>
        </p:txBody>
      </p:sp>
      <p:sp>
        <p:nvSpPr>
          <p:cNvPr id="6147" name="副標題 1"/>
          <p:cNvSpPr>
            <a:spLocks noGrp="1"/>
          </p:cNvSpPr>
          <p:nvPr>
            <p:ph type="subTitle" idx="1"/>
          </p:nvPr>
        </p:nvSpPr>
        <p:spPr>
          <a:xfrm>
            <a:off x="2339975" y="5157788"/>
            <a:ext cx="4968875" cy="647700"/>
          </a:xfrm>
        </p:spPr>
        <p:txBody>
          <a:bodyPr/>
          <a:lstStyle/>
          <a:p>
            <a:endParaRPr lang="zh-TW" altLang="en-US" sz="1600"/>
          </a:p>
        </p:txBody>
      </p:sp>
      <p:sp>
        <p:nvSpPr>
          <p:cNvPr id="6148" name="Rectangle 7"/>
          <p:cNvSpPr>
            <a:spLocks noChangeArrowheads="1"/>
          </p:cNvSpPr>
          <p:nvPr/>
        </p:nvSpPr>
        <p:spPr bwMode="auto">
          <a:xfrm>
            <a:off x="1692275" y="3573463"/>
            <a:ext cx="6335713" cy="102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altLang="zh-TW" sz="1800">
                <a:solidFill>
                  <a:srgbClr val="080808"/>
                </a:solidFill>
                <a:latin typeface="Arial" charset="0"/>
                <a:ea typeface="標楷體" pitchFamily="65" charset="-120"/>
              </a:rPr>
              <a:t>Orlin, D. </a:t>
            </a:r>
          </a:p>
          <a:p>
            <a:pPr algn="ctr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altLang="zh-TW" sz="1800" b="1">
                <a:solidFill>
                  <a:srgbClr val="080808"/>
                </a:solidFill>
                <a:latin typeface="Arial" charset="0"/>
                <a:ea typeface="標楷體" pitchFamily="65" charset="-120"/>
              </a:rPr>
              <a:t>Optimal weapons allocation against layered defenses</a:t>
            </a:r>
          </a:p>
          <a:p>
            <a:pPr algn="ctr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altLang="zh-TW" sz="1800" i="1">
                <a:solidFill>
                  <a:srgbClr val="080808"/>
                </a:solidFill>
                <a:latin typeface="Arial" charset="0"/>
                <a:ea typeface="標楷體" pitchFamily="65" charset="-120"/>
              </a:rPr>
              <a:t>Naval Res. Logist</a:t>
            </a:r>
            <a:r>
              <a:rPr lang="en-US" altLang="zh-TW" sz="1800">
                <a:solidFill>
                  <a:srgbClr val="080808"/>
                </a:solidFill>
                <a:latin typeface="Arial" charset="0"/>
                <a:ea typeface="標楷體" pitchFamily="65" charset="-120"/>
              </a:rPr>
              <a:t>. 34 605–616. 1987</a:t>
            </a:r>
            <a:endParaRPr lang="zh-TW" altLang="en-US" sz="1800">
              <a:solidFill>
                <a:srgbClr val="080808"/>
              </a:solidFill>
              <a:latin typeface="Arial" charset="0"/>
              <a:ea typeface="標楷體" pitchFamily="65" charset="-120"/>
            </a:endParaRPr>
          </a:p>
        </p:txBody>
      </p:sp>
      <p:sp>
        <p:nvSpPr>
          <p:cNvPr id="6150" name="副標題 1"/>
          <p:cNvSpPr>
            <a:spLocks/>
          </p:cNvSpPr>
          <p:nvPr/>
        </p:nvSpPr>
        <p:spPr bwMode="auto">
          <a:xfrm>
            <a:off x="2339975" y="2852738"/>
            <a:ext cx="49688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altLang="zh-TW" sz="20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Application 19.3</a:t>
            </a:r>
          </a:p>
          <a:p>
            <a:pPr algn="ctr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endParaRPr lang="zh-TW" altLang="en-US" sz="2000">
              <a:solidFill>
                <a:srgbClr val="0D20AB"/>
              </a:solidFill>
              <a:latin typeface="Arial" charset="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頁尾版面配置區 3"/>
          <p:cNvSpPr txBox="1">
            <a:spLocks noGrp="1"/>
          </p:cNvSpPr>
          <p:nvPr/>
        </p:nvSpPr>
        <p:spPr bwMode="auto">
          <a:xfrm>
            <a:off x="3132138" y="6453188"/>
            <a:ext cx="58404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solidFill>
                  <a:srgbClr val="0A0AFF"/>
                </a:solidFill>
                <a:ea typeface="標楷體" pitchFamily="65" charset="-120"/>
              </a:rPr>
              <a:t>Network Optimization Applications 19.03  by   </a:t>
            </a:r>
            <a:r>
              <a:rPr lang="zh-TW" altLang="en-US" sz="1200">
                <a:solidFill>
                  <a:srgbClr val="0A0AFF"/>
                </a:solidFill>
                <a:ea typeface="標楷體" pitchFamily="65" charset="-120"/>
              </a:rPr>
              <a:t>成大工資管 </a:t>
            </a:r>
            <a:endParaRPr lang="en-US" altLang="zh-TW" sz="1200" i="1">
              <a:solidFill>
                <a:srgbClr val="FFFFFF"/>
              </a:solidFill>
              <a:ea typeface="標楷體" pitchFamily="65" charset="-120"/>
            </a:endParaRPr>
          </a:p>
        </p:txBody>
      </p:sp>
      <p:sp>
        <p:nvSpPr>
          <p:cNvPr id="22530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sz="3600">
                <a:solidFill>
                  <a:srgbClr val="0000FF"/>
                </a:solidFill>
              </a:rPr>
              <a:t>Attrition Versus Exhaustion Algorithm</a:t>
            </a:r>
            <a:endParaRPr lang="zh-TW" altLang="en-US" sz="3600">
              <a:solidFill>
                <a:srgbClr val="0000FF"/>
              </a:solidFill>
            </a:endParaRPr>
          </a:p>
        </p:txBody>
      </p:sp>
      <p:pic>
        <p:nvPicPr>
          <p:cNvPr id="22531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1050925"/>
            <a:ext cx="6480175" cy="527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頁尾版面配置區 3"/>
          <p:cNvSpPr>
            <a:spLocks noGrp="1"/>
          </p:cNvSpPr>
          <p:nvPr>
            <p:ph type="ftr" sz="quarter" idx="429496729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Network Optimization Applications 19.03  by   </a:t>
            </a:r>
            <a:r>
              <a:rPr lang="zh-TW" altLang="en-US"/>
              <a:t>成大工資管 </a:t>
            </a:r>
            <a:endParaRPr lang="en-US" altLang="zh-TW" i="1">
              <a:solidFill>
                <a:srgbClr val="FFFFFF"/>
              </a:solidFill>
            </a:endParaRPr>
          </a:p>
        </p:txBody>
      </p:sp>
      <p:sp>
        <p:nvSpPr>
          <p:cNvPr id="23554" name="內容版面配置區 2"/>
          <p:cNvSpPr>
            <a:spLocks noGrp="1"/>
          </p:cNvSpPr>
          <p:nvPr>
            <p:ph idx="1"/>
          </p:nvPr>
        </p:nvSpPr>
        <p:spPr>
          <a:xfrm>
            <a:off x="179388" y="1052513"/>
            <a:ext cx="3097212" cy="525462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TW" sz="1800">
                <a:solidFill>
                  <a:srgbClr val="000000"/>
                </a:solidFill>
              </a:rPr>
              <a:t>Below Figure illustrates the change due to combining techniques. </a:t>
            </a:r>
          </a:p>
          <a:p>
            <a:pPr marL="0" indent="0">
              <a:buFont typeface="Wingdings" pitchFamily="2" charset="2"/>
              <a:buNone/>
            </a:pPr>
            <a:endParaRPr lang="en-US" altLang="zh-TW" sz="1800">
              <a:solidFill>
                <a:srgbClr val="000000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TW" sz="1800">
                <a:solidFill>
                  <a:srgbClr val="000000"/>
                </a:solidFill>
              </a:rPr>
              <a:t>Given the probability parameters, we find an approximate 40% decrease in the number of weapons needed for a maximum-value attack.</a:t>
            </a:r>
            <a:endParaRPr lang="zh-TW" altLang="zh-TW" sz="1800">
              <a:solidFill>
                <a:srgbClr val="000000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TW" sz="1800"/>
              <a:t> </a:t>
            </a:r>
            <a:endParaRPr lang="zh-TW" altLang="zh-TW" sz="1800"/>
          </a:p>
        </p:txBody>
      </p:sp>
      <p:sp>
        <p:nvSpPr>
          <p:cNvPr id="2355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00FF"/>
                </a:solidFill>
              </a:rPr>
              <a:t>Purpose solution method</a:t>
            </a:r>
            <a:endParaRPr lang="zh-TW" altLang="en-US">
              <a:solidFill>
                <a:srgbClr val="0000FF"/>
              </a:solidFill>
            </a:endParaRP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9475" y="1052513"/>
            <a:ext cx="5689600" cy="531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頁尾版面配置區 3"/>
          <p:cNvSpPr txBox="1">
            <a:spLocks noGrp="1"/>
          </p:cNvSpPr>
          <p:nvPr/>
        </p:nvSpPr>
        <p:spPr bwMode="auto">
          <a:xfrm>
            <a:off x="3132138" y="6453188"/>
            <a:ext cx="58404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solidFill>
                  <a:srgbClr val="0A0AFF"/>
                </a:solidFill>
                <a:ea typeface="標楷體" pitchFamily="65" charset="-120"/>
              </a:rPr>
              <a:t>Network Optimization Applications 19.03  by   </a:t>
            </a:r>
            <a:r>
              <a:rPr lang="zh-TW" altLang="en-US" sz="1200">
                <a:solidFill>
                  <a:srgbClr val="0A0AFF"/>
                </a:solidFill>
                <a:ea typeface="標楷體" pitchFamily="65" charset="-120"/>
              </a:rPr>
              <a:t>成大工資管 </a:t>
            </a:r>
            <a:endParaRPr lang="en-US" altLang="zh-TW" sz="1200" i="1">
              <a:solidFill>
                <a:srgbClr val="FFFFFF"/>
              </a:solidFill>
              <a:ea typeface="標楷體" pitchFamily="65" charset="-120"/>
            </a:endParaRPr>
          </a:p>
        </p:txBody>
      </p:sp>
      <p:sp>
        <p:nvSpPr>
          <p:cNvPr id="24578" name="內容版面配置區 2"/>
          <p:cNvSpPr>
            <a:spLocks noGrp="1"/>
          </p:cNvSpPr>
          <p:nvPr>
            <p:ph idx="4294967295"/>
          </p:nvPr>
        </p:nvSpPr>
        <p:spPr>
          <a:xfrm>
            <a:off x="179388" y="1052513"/>
            <a:ext cx="8569325" cy="525462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endParaRPr lang="zh-TW" altLang="zh-TW" sz="1800">
              <a:solidFill>
                <a:srgbClr val="000000"/>
              </a:solidFill>
            </a:endParaRPr>
          </a:p>
        </p:txBody>
      </p:sp>
      <p:sp>
        <p:nvSpPr>
          <p:cNvPr id="24579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>
                <a:solidFill>
                  <a:srgbClr val="0000FF"/>
                </a:solidFill>
              </a:rPr>
              <a:t>maximum weight closure problem </a:t>
            </a:r>
            <a:endParaRPr lang="zh-TW" altLang="zh-TW">
              <a:solidFill>
                <a:srgbClr val="0000FF"/>
              </a:solidFill>
            </a:endParaRPr>
          </a:p>
        </p:txBody>
      </p:sp>
      <p:grpSp>
        <p:nvGrpSpPr>
          <p:cNvPr id="24580" name="Group 68"/>
          <p:cNvGrpSpPr>
            <a:grpSpLocks/>
          </p:cNvGrpSpPr>
          <p:nvPr/>
        </p:nvGrpSpPr>
        <p:grpSpPr bwMode="auto">
          <a:xfrm>
            <a:off x="250825" y="1412875"/>
            <a:ext cx="7777163" cy="4870450"/>
            <a:chOff x="113" y="149"/>
            <a:chExt cx="5534" cy="3292"/>
          </a:xfrm>
        </p:grpSpPr>
        <p:sp>
          <p:nvSpPr>
            <p:cNvPr id="105" name="矩形 104"/>
            <p:cNvSpPr/>
            <p:nvPr/>
          </p:nvSpPr>
          <p:spPr>
            <a:xfrm>
              <a:off x="113" y="300"/>
              <a:ext cx="5534" cy="5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TW" altLang="en-US"/>
            </a:p>
          </p:txBody>
        </p:sp>
        <p:sp>
          <p:nvSpPr>
            <p:cNvPr id="5" name="橢圓 4"/>
            <p:cNvSpPr/>
            <p:nvPr/>
          </p:nvSpPr>
          <p:spPr>
            <a:xfrm>
              <a:off x="4899" y="2865"/>
              <a:ext cx="288" cy="2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TW" altLang="en-US" dirty="0"/>
            </a:p>
          </p:txBody>
        </p:sp>
        <p:sp>
          <p:nvSpPr>
            <p:cNvPr id="6" name="橢圓 5"/>
            <p:cNvSpPr/>
            <p:nvPr/>
          </p:nvSpPr>
          <p:spPr>
            <a:xfrm>
              <a:off x="4899" y="2203"/>
              <a:ext cx="288" cy="2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TW" altLang="en-US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3955" y="589"/>
              <a:ext cx="288" cy="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TW" altLang="en-US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4899" y="1069"/>
              <a:ext cx="288" cy="2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TW" altLang="en-US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4899" y="1574"/>
              <a:ext cx="288" cy="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TW" altLang="en-US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4899" y="598"/>
              <a:ext cx="288" cy="2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TW" altLang="en-US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3955" y="1565"/>
              <a:ext cx="288" cy="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TW" altLang="en-US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3955" y="2338"/>
              <a:ext cx="288" cy="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TW" altLang="en-US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3955" y="3111"/>
              <a:ext cx="288" cy="2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TW" altLang="en-US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3012" y="589"/>
              <a:ext cx="288" cy="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altLang="zh-TW" dirty="0"/>
                <a:t>8</a:t>
              </a:r>
              <a:endParaRPr lang="zh-TW" altLang="en-US" dirty="0"/>
            </a:p>
          </p:txBody>
        </p:sp>
        <p:sp>
          <p:nvSpPr>
            <p:cNvPr id="16" name="橢圓 15"/>
            <p:cNvSpPr/>
            <p:nvPr/>
          </p:nvSpPr>
          <p:spPr>
            <a:xfrm>
              <a:off x="3012" y="1917"/>
              <a:ext cx="288" cy="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altLang="zh-TW" dirty="0"/>
                <a:t>9</a:t>
              </a:r>
              <a:endParaRPr lang="zh-TW" altLang="en-US" dirty="0"/>
            </a:p>
          </p:txBody>
        </p:sp>
        <p:sp>
          <p:nvSpPr>
            <p:cNvPr id="17" name="橢圓 16"/>
            <p:cNvSpPr/>
            <p:nvPr/>
          </p:nvSpPr>
          <p:spPr>
            <a:xfrm>
              <a:off x="3012" y="2507"/>
              <a:ext cx="288" cy="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TW" altLang="en-US" dirty="0"/>
            </a:p>
          </p:txBody>
        </p:sp>
        <p:sp>
          <p:nvSpPr>
            <p:cNvPr id="18" name="橢圓 17"/>
            <p:cNvSpPr/>
            <p:nvPr/>
          </p:nvSpPr>
          <p:spPr>
            <a:xfrm>
              <a:off x="2068" y="589"/>
              <a:ext cx="288" cy="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19" name="橢圓 18"/>
            <p:cNvSpPr/>
            <p:nvPr/>
          </p:nvSpPr>
          <p:spPr>
            <a:xfrm>
              <a:off x="2068" y="1371"/>
              <a:ext cx="288" cy="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20" name="橢圓 19"/>
            <p:cNvSpPr/>
            <p:nvPr/>
          </p:nvSpPr>
          <p:spPr>
            <a:xfrm>
              <a:off x="2068" y="2216"/>
              <a:ext cx="288" cy="2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21" name="橢圓 20"/>
            <p:cNvSpPr/>
            <p:nvPr/>
          </p:nvSpPr>
          <p:spPr>
            <a:xfrm>
              <a:off x="2068" y="2982"/>
              <a:ext cx="288" cy="2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22" name="橢圓 21"/>
            <p:cNvSpPr/>
            <p:nvPr/>
          </p:nvSpPr>
          <p:spPr>
            <a:xfrm>
              <a:off x="1206" y="973"/>
              <a:ext cx="288" cy="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23" name="橢圓 22"/>
            <p:cNvSpPr/>
            <p:nvPr/>
          </p:nvSpPr>
          <p:spPr>
            <a:xfrm>
              <a:off x="1206" y="1853"/>
              <a:ext cx="288" cy="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24" name="橢圓 23"/>
            <p:cNvSpPr/>
            <p:nvPr/>
          </p:nvSpPr>
          <p:spPr>
            <a:xfrm>
              <a:off x="1206" y="2619"/>
              <a:ext cx="288" cy="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altLang="zh-TW" dirty="0"/>
                <a:t>3</a:t>
              </a:r>
              <a:endParaRPr lang="zh-TW" altLang="en-US" dirty="0"/>
            </a:p>
          </p:txBody>
        </p:sp>
        <p:cxnSp>
          <p:nvCxnSpPr>
            <p:cNvPr id="26" name="直線單箭頭接點 25"/>
            <p:cNvCxnSpPr>
              <a:stCxn id="14" idx="3"/>
              <a:endCxn id="22" idx="6"/>
            </p:cNvCxnSpPr>
            <p:nvPr/>
          </p:nvCxnSpPr>
          <p:spPr>
            <a:xfrm flipH="1">
              <a:off x="1495" y="835"/>
              <a:ext cx="1560" cy="282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/>
            <p:cNvCxnSpPr>
              <a:stCxn id="14" idx="2"/>
              <a:endCxn id="18" idx="6"/>
            </p:cNvCxnSpPr>
            <p:nvPr/>
          </p:nvCxnSpPr>
          <p:spPr>
            <a:xfrm flipH="1">
              <a:off x="2356" y="733"/>
              <a:ext cx="654" cy="0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>
              <a:stCxn id="8" idx="2"/>
              <a:endCxn id="14" idx="6"/>
            </p:cNvCxnSpPr>
            <p:nvPr/>
          </p:nvCxnSpPr>
          <p:spPr>
            <a:xfrm flipH="1" flipV="1">
              <a:off x="3300" y="733"/>
              <a:ext cx="1602" cy="482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/>
            <p:cNvCxnSpPr>
              <a:stCxn id="7" idx="4"/>
              <a:endCxn id="16" idx="7"/>
            </p:cNvCxnSpPr>
            <p:nvPr/>
          </p:nvCxnSpPr>
          <p:spPr>
            <a:xfrm flipH="1">
              <a:off x="3258" y="877"/>
              <a:ext cx="843" cy="1086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>
              <a:stCxn id="10" idx="2"/>
              <a:endCxn id="7" idx="6"/>
            </p:cNvCxnSpPr>
            <p:nvPr/>
          </p:nvCxnSpPr>
          <p:spPr>
            <a:xfrm flipH="1" flipV="1">
              <a:off x="4243" y="733"/>
              <a:ext cx="656" cy="12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>
              <a:stCxn id="9" idx="2"/>
              <a:endCxn id="11" idx="6"/>
            </p:cNvCxnSpPr>
            <p:nvPr/>
          </p:nvCxnSpPr>
          <p:spPr>
            <a:xfrm flipH="1" flipV="1">
              <a:off x="4243" y="1709"/>
              <a:ext cx="656" cy="9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6" idx="2"/>
              <a:endCxn id="12" idx="6"/>
            </p:cNvCxnSpPr>
            <p:nvPr/>
          </p:nvCxnSpPr>
          <p:spPr>
            <a:xfrm flipH="1">
              <a:off x="4243" y="2347"/>
              <a:ext cx="656" cy="135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/>
            <p:cNvCxnSpPr>
              <a:stCxn id="5" idx="3"/>
              <a:endCxn id="13" idx="6"/>
            </p:cNvCxnSpPr>
            <p:nvPr/>
          </p:nvCxnSpPr>
          <p:spPr>
            <a:xfrm flipH="1">
              <a:off x="4243" y="3111"/>
              <a:ext cx="698" cy="147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5" idx="2"/>
              <a:endCxn id="24" idx="6"/>
            </p:cNvCxnSpPr>
            <p:nvPr/>
          </p:nvCxnSpPr>
          <p:spPr>
            <a:xfrm flipH="1" flipV="1">
              <a:off x="1495" y="2763"/>
              <a:ext cx="3407" cy="246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/>
            <p:cNvCxnSpPr>
              <a:stCxn id="5" idx="1"/>
              <a:endCxn id="17" idx="6"/>
            </p:cNvCxnSpPr>
            <p:nvPr/>
          </p:nvCxnSpPr>
          <p:spPr>
            <a:xfrm flipH="1" flipV="1">
              <a:off x="3300" y="2651"/>
              <a:ext cx="1641" cy="253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12" idx="2"/>
              <a:endCxn id="16" idx="6"/>
            </p:cNvCxnSpPr>
            <p:nvPr/>
          </p:nvCxnSpPr>
          <p:spPr>
            <a:xfrm flipH="1" flipV="1">
              <a:off x="3300" y="2061"/>
              <a:ext cx="655" cy="421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單箭頭接點 62"/>
            <p:cNvCxnSpPr>
              <a:stCxn id="16" idx="2"/>
              <a:endCxn id="23" idx="6"/>
            </p:cNvCxnSpPr>
            <p:nvPr/>
          </p:nvCxnSpPr>
          <p:spPr>
            <a:xfrm flipH="1" flipV="1">
              <a:off x="1495" y="1997"/>
              <a:ext cx="1517" cy="64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/>
            <p:cNvCxnSpPr>
              <a:stCxn id="16" idx="3"/>
              <a:endCxn id="20" idx="6"/>
            </p:cNvCxnSpPr>
            <p:nvPr/>
          </p:nvCxnSpPr>
          <p:spPr>
            <a:xfrm flipH="1">
              <a:off x="2356" y="2163"/>
              <a:ext cx="698" cy="197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69"/>
            <p:cNvCxnSpPr>
              <a:stCxn id="14" idx="4"/>
              <a:endCxn id="19" idx="7"/>
            </p:cNvCxnSpPr>
            <p:nvPr/>
          </p:nvCxnSpPr>
          <p:spPr>
            <a:xfrm flipH="1">
              <a:off x="2313" y="877"/>
              <a:ext cx="843" cy="541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單箭頭接點 72"/>
            <p:cNvCxnSpPr>
              <a:stCxn id="21" idx="2"/>
              <a:endCxn id="24" idx="5"/>
            </p:cNvCxnSpPr>
            <p:nvPr/>
          </p:nvCxnSpPr>
          <p:spPr>
            <a:xfrm flipH="1" flipV="1">
              <a:off x="1452" y="2865"/>
              <a:ext cx="618" cy="261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16" name="文字方塊 76"/>
            <p:cNvSpPr txBox="1">
              <a:spLocks noChangeArrowheads="1"/>
            </p:cNvSpPr>
            <p:nvPr/>
          </p:nvSpPr>
          <p:spPr bwMode="auto">
            <a:xfrm>
              <a:off x="2970" y="2477"/>
              <a:ext cx="384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>
                  <a:ea typeface="標楷體" pitchFamily="65" charset="-120"/>
                </a:rPr>
                <a:t>10</a:t>
              </a:r>
              <a:endParaRPr lang="zh-TW" altLang="en-US">
                <a:ea typeface="標楷體" pitchFamily="65" charset="-120"/>
              </a:endParaRPr>
            </a:p>
          </p:txBody>
        </p:sp>
        <p:sp>
          <p:nvSpPr>
            <p:cNvPr id="24617" name="文字方塊 77"/>
            <p:cNvSpPr txBox="1">
              <a:spLocks noChangeArrowheads="1"/>
            </p:cNvSpPr>
            <p:nvPr/>
          </p:nvSpPr>
          <p:spPr bwMode="auto">
            <a:xfrm>
              <a:off x="3929" y="567"/>
              <a:ext cx="384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>
                  <a:ea typeface="標楷體" pitchFamily="65" charset="-120"/>
                </a:rPr>
                <a:t>11</a:t>
              </a:r>
              <a:endParaRPr lang="zh-TW" altLang="en-US">
                <a:ea typeface="標楷體" pitchFamily="65" charset="-120"/>
              </a:endParaRPr>
            </a:p>
          </p:txBody>
        </p:sp>
        <p:sp>
          <p:nvSpPr>
            <p:cNvPr id="24618" name="文字方塊 78"/>
            <p:cNvSpPr txBox="1">
              <a:spLocks noChangeArrowheads="1"/>
            </p:cNvSpPr>
            <p:nvPr/>
          </p:nvSpPr>
          <p:spPr bwMode="auto">
            <a:xfrm>
              <a:off x="3929" y="1554"/>
              <a:ext cx="384" cy="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>
                  <a:ea typeface="標楷體" pitchFamily="65" charset="-120"/>
                </a:rPr>
                <a:t>12</a:t>
              </a:r>
              <a:endParaRPr lang="zh-TW" altLang="en-US">
                <a:ea typeface="標楷體" pitchFamily="65" charset="-120"/>
              </a:endParaRPr>
            </a:p>
          </p:txBody>
        </p:sp>
        <p:sp>
          <p:nvSpPr>
            <p:cNvPr id="24619" name="文字方塊 79"/>
            <p:cNvSpPr txBox="1">
              <a:spLocks noChangeArrowheads="1"/>
            </p:cNvSpPr>
            <p:nvPr/>
          </p:nvSpPr>
          <p:spPr bwMode="auto">
            <a:xfrm>
              <a:off x="3929" y="2316"/>
              <a:ext cx="384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>
                  <a:ea typeface="標楷體" pitchFamily="65" charset="-120"/>
                </a:rPr>
                <a:t>13</a:t>
              </a:r>
              <a:endParaRPr lang="zh-TW" altLang="en-US">
                <a:ea typeface="標楷體" pitchFamily="65" charset="-120"/>
              </a:endParaRPr>
            </a:p>
          </p:txBody>
        </p:sp>
        <p:sp>
          <p:nvSpPr>
            <p:cNvPr id="24620" name="文字方塊 80"/>
            <p:cNvSpPr txBox="1">
              <a:spLocks noChangeArrowheads="1"/>
            </p:cNvSpPr>
            <p:nvPr/>
          </p:nvSpPr>
          <p:spPr bwMode="auto">
            <a:xfrm>
              <a:off x="3929" y="3090"/>
              <a:ext cx="384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>
                  <a:ea typeface="標楷體" pitchFamily="65" charset="-120"/>
                </a:rPr>
                <a:t>14</a:t>
              </a:r>
              <a:endParaRPr lang="zh-TW" altLang="en-US">
                <a:ea typeface="標楷體" pitchFamily="65" charset="-120"/>
              </a:endParaRPr>
            </a:p>
          </p:txBody>
        </p:sp>
        <p:sp>
          <p:nvSpPr>
            <p:cNvPr id="24621" name="文字方塊 81"/>
            <p:cNvSpPr txBox="1">
              <a:spLocks noChangeArrowheads="1"/>
            </p:cNvSpPr>
            <p:nvPr/>
          </p:nvSpPr>
          <p:spPr bwMode="auto">
            <a:xfrm>
              <a:off x="4872" y="558"/>
              <a:ext cx="384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>
                  <a:ea typeface="標楷體" pitchFamily="65" charset="-120"/>
                </a:rPr>
                <a:t>15</a:t>
              </a:r>
              <a:endParaRPr lang="zh-TW" altLang="en-US">
                <a:ea typeface="標楷體" pitchFamily="65" charset="-120"/>
              </a:endParaRPr>
            </a:p>
          </p:txBody>
        </p:sp>
        <p:sp>
          <p:nvSpPr>
            <p:cNvPr id="24622" name="文字方塊 82"/>
            <p:cNvSpPr txBox="1">
              <a:spLocks noChangeArrowheads="1"/>
            </p:cNvSpPr>
            <p:nvPr/>
          </p:nvSpPr>
          <p:spPr bwMode="auto">
            <a:xfrm>
              <a:off x="4872" y="1028"/>
              <a:ext cx="384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>
                  <a:ea typeface="標楷體" pitchFamily="65" charset="-120"/>
                </a:rPr>
                <a:t>16</a:t>
              </a:r>
              <a:endParaRPr lang="zh-TW" altLang="en-US">
                <a:ea typeface="標楷體" pitchFamily="65" charset="-120"/>
              </a:endParaRPr>
            </a:p>
          </p:txBody>
        </p:sp>
        <p:sp>
          <p:nvSpPr>
            <p:cNvPr id="24623" name="文字方塊 83"/>
            <p:cNvSpPr txBox="1">
              <a:spLocks noChangeArrowheads="1"/>
            </p:cNvSpPr>
            <p:nvPr/>
          </p:nvSpPr>
          <p:spPr bwMode="auto">
            <a:xfrm>
              <a:off x="4872" y="1554"/>
              <a:ext cx="384" cy="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>
                  <a:ea typeface="標楷體" pitchFamily="65" charset="-120"/>
                </a:rPr>
                <a:t>17</a:t>
              </a:r>
              <a:endParaRPr lang="zh-TW" altLang="en-US">
                <a:ea typeface="標楷體" pitchFamily="65" charset="-120"/>
              </a:endParaRPr>
            </a:p>
          </p:txBody>
        </p:sp>
        <p:sp>
          <p:nvSpPr>
            <p:cNvPr id="24624" name="文字方塊 84"/>
            <p:cNvSpPr txBox="1">
              <a:spLocks noChangeArrowheads="1"/>
            </p:cNvSpPr>
            <p:nvPr/>
          </p:nvSpPr>
          <p:spPr bwMode="auto">
            <a:xfrm>
              <a:off x="4872" y="2195"/>
              <a:ext cx="384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>
                  <a:ea typeface="標楷體" pitchFamily="65" charset="-120"/>
                </a:rPr>
                <a:t>18</a:t>
              </a:r>
              <a:endParaRPr lang="zh-TW" altLang="en-US">
                <a:ea typeface="標楷體" pitchFamily="65" charset="-120"/>
              </a:endParaRPr>
            </a:p>
          </p:txBody>
        </p:sp>
        <p:sp>
          <p:nvSpPr>
            <p:cNvPr id="24625" name="文字方塊 85"/>
            <p:cNvSpPr txBox="1">
              <a:spLocks noChangeArrowheads="1"/>
            </p:cNvSpPr>
            <p:nvPr/>
          </p:nvSpPr>
          <p:spPr bwMode="auto">
            <a:xfrm>
              <a:off x="4872" y="2832"/>
              <a:ext cx="384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>
                  <a:ea typeface="標楷體" pitchFamily="65" charset="-120"/>
                </a:rPr>
                <a:t>19</a:t>
              </a:r>
              <a:endParaRPr lang="zh-TW" altLang="en-US">
                <a:ea typeface="標楷體" pitchFamily="65" charset="-120"/>
              </a:endParaRP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1013" y="149"/>
              <a:ext cx="673" cy="4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TW" sz="1800" dirty="0">
                  <a:solidFill>
                    <a:srgbClr val="000000"/>
                  </a:solidFill>
                  <a:latin typeface="+mn-lt"/>
                  <a:ea typeface="標楷體" pitchFamily="65" charset="-120"/>
                </a:rPr>
                <a:t>Layer 1</a:t>
              </a:r>
            </a:p>
            <a:p>
              <a:pPr algn="ctr" eaLnBrk="0" hangingPunct="0">
                <a:defRPr/>
              </a:pPr>
              <a:r>
                <a:rPr lang="en-US" altLang="zh-TW" sz="1800" dirty="0">
                  <a:solidFill>
                    <a:srgbClr val="000000"/>
                  </a:solidFill>
                  <a:latin typeface="+mn-lt"/>
                  <a:ea typeface="標楷體" pitchFamily="65" charset="-120"/>
                </a:rPr>
                <a:t>FADS</a:t>
              </a:r>
              <a:endParaRPr lang="zh-TW" altLang="en-US" sz="1800" dirty="0">
                <a:solidFill>
                  <a:srgbClr val="000000"/>
                </a:solidFill>
                <a:latin typeface="+mn-lt"/>
                <a:ea typeface="標楷體" pitchFamily="65" charset="-120"/>
              </a:endParaRPr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1874" y="149"/>
              <a:ext cx="673" cy="4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TW" sz="1800" dirty="0">
                  <a:solidFill>
                    <a:srgbClr val="000000"/>
                  </a:solidFill>
                  <a:latin typeface="+mn-lt"/>
                  <a:ea typeface="標楷體" pitchFamily="65" charset="-120"/>
                </a:rPr>
                <a:t>Layer 2</a:t>
              </a:r>
            </a:p>
            <a:p>
              <a:pPr algn="ctr" eaLnBrk="0" hangingPunct="0">
                <a:defRPr/>
              </a:pPr>
              <a:r>
                <a:rPr lang="en-US" altLang="zh-TW" sz="1800" dirty="0">
                  <a:solidFill>
                    <a:srgbClr val="000000"/>
                  </a:solidFill>
                  <a:latin typeface="+mn-lt"/>
                  <a:ea typeface="標楷體" pitchFamily="65" charset="-120"/>
                </a:rPr>
                <a:t>BSAM</a:t>
              </a:r>
              <a:endParaRPr lang="zh-TW" altLang="en-US" sz="1800" dirty="0">
                <a:solidFill>
                  <a:srgbClr val="000000"/>
                </a:solidFill>
                <a:latin typeface="+mn-lt"/>
                <a:ea typeface="標楷體" pitchFamily="65" charset="-120"/>
              </a:endParaRPr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2817" y="149"/>
              <a:ext cx="673" cy="4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TW" sz="1800" dirty="0">
                  <a:solidFill>
                    <a:srgbClr val="000000"/>
                  </a:solidFill>
                  <a:latin typeface="+mn-lt"/>
                  <a:ea typeface="標楷體" pitchFamily="65" charset="-120"/>
                </a:rPr>
                <a:t>Layer 3</a:t>
              </a:r>
            </a:p>
            <a:p>
              <a:pPr algn="ctr" eaLnBrk="0" hangingPunct="0">
                <a:defRPr/>
              </a:pPr>
              <a:r>
                <a:rPr lang="en-US" altLang="zh-TW" sz="1800" dirty="0">
                  <a:solidFill>
                    <a:srgbClr val="000000"/>
                  </a:solidFill>
                  <a:latin typeface="+mn-lt"/>
                  <a:ea typeface="標楷體" pitchFamily="65" charset="-120"/>
                </a:rPr>
                <a:t>AI</a:t>
              </a:r>
              <a:endParaRPr lang="zh-TW" altLang="en-US" sz="1800" dirty="0">
                <a:solidFill>
                  <a:srgbClr val="000000"/>
                </a:solidFill>
                <a:latin typeface="+mn-lt"/>
                <a:ea typeface="標楷體" pitchFamily="65" charset="-120"/>
              </a:endParaRPr>
            </a:p>
          </p:txBody>
        </p:sp>
        <p:sp>
          <p:nvSpPr>
            <p:cNvPr id="90" name="文字方塊 89"/>
            <p:cNvSpPr txBox="1"/>
            <p:nvPr/>
          </p:nvSpPr>
          <p:spPr>
            <a:xfrm>
              <a:off x="3783" y="149"/>
              <a:ext cx="673" cy="4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TW" sz="1800" dirty="0">
                  <a:solidFill>
                    <a:srgbClr val="000000"/>
                  </a:solidFill>
                  <a:latin typeface="+mn-lt"/>
                  <a:ea typeface="標楷體" pitchFamily="65" charset="-120"/>
                </a:rPr>
                <a:t>Layer 4</a:t>
              </a:r>
            </a:p>
            <a:p>
              <a:pPr algn="ctr" eaLnBrk="0" hangingPunct="0">
                <a:defRPr/>
              </a:pPr>
              <a:r>
                <a:rPr lang="en-US" altLang="zh-TW" sz="1800" dirty="0">
                  <a:solidFill>
                    <a:srgbClr val="000000"/>
                  </a:solidFill>
                  <a:latin typeface="+mn-lt"/>
                  <a:ea typeface="標楷體" pitchFamily="65" charset="-120"/>
                </a:rPr>
                <a:t>TSAM</a:t>
              </a:r>
              <a:endParaRPr lang="zh-TW" altLang="en-US" sz="1800" dirty="0">
                <a:solidFill>
                  <a:srgbClr val="000000"/>
                </a:solidFill>
                <a:latin typeface="+mn-lt"/>
                <a:ea typeface="標楷體" pitchFamily="65" charset="-120"/>
              </a:endParaRPr>
            </a:p>
          </p:txBody>
        </p:sp>
        <p:sp>
          <p:nvSpPr>
            <p:cNvPr id="91" name="文字方塊 90"/>
            <p:cNvSpPr txBox="1"/>
            <p:nvPr/>
          </p:nvSpPr>
          <p:spPr>
            <a:xfrm>
              <a:off x="4703" y="149"/>
              <a:ext cx="682" cy="4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TW" sz="1800" dirty="0">
                  <a:solidFill>
                    <a:srgbClr val="000000"/>
                  </a:solidFill>
                  <a:latin typeface="+mn-lt"/>
                  <a:ea typeface="標楷體" pitchFamily="65" charset="-120"/>
                </a:rPr>
                <a:t>Layer 5</a:t>
              </a:r>
            </a:p>
            <a:p>
              <a:pPr algn="ctr" eaLnBrk="0" hangingPunct="0">
                <a:defRPr/>
              </a:pPr>
              <a:r>
                <a:rPr lang="en-US" altLang="zh-TW" sz="1800" dirty="0">
                  <a:solidFill>
                    <a:srgbClr val="000000"/>
                  </a:solidFill>
                  <a:latin typeface="+mn-lt"/>
                  <a:ea typeface="標楷體" pitchFamily="65" charset="-120"/>
                </a:rPr>
                <a:t>Targets</a:t>
              </a:r>
              <a:endParaRPr lang="zh-TW" altLang="en-US" sz="1800" dirty="0">
                <a:solidFill>
                  <a:srgbClr val="000000"/>
                </a:solidFill>
                <a:latin typeface="+mn-lt"/>
                <a:ea typeface="標楷體" pitchFamily="65" charset="-120"/>
              </a:endParaRPr>
            </a:p>
          </p:txBody>
        </p:sp>
        <p:cxnSp>
          <p:nvCxnSpPr>
            <p:cNvPr id="93" name="直線單箭頭接點 92"/>
            <p:cNvCxnSpPr/>
            <p:nvPr/>
          </p:nvCxnSpPr>
          <p:spPr>
            <a:xfrm>
              <a:off x="295" y="1591"/>
              <a:ext cx="678" cy="0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/>
            <p:cNvCxnSpPr/>
            <p:nvPr/>
          </p:nvCxnSpPr>
          <p:spPr>
            <a:xfrm>
              <a:off x="295" y="1736"/>
              <a:ext cx="678" cy="0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/>
            <p:cNvCxnSpPr/>
            <p:nvPr/>
          </p:nvCxnSpPr>
          <p:spPr>
            <a:xfrm>
              <a:off x="295" y="1880"/>
              <a:ext cx="678" cy="0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單箭頭接點 96"/>
            <p:cNvCxnSpPr/>
            <p:nvPr/>
          </p:nvCxnSpPr>
          <p:spPr>
            <a:xfrm>
              <a:off x="295" y="2025"/>
              <a:ext cx="678" cy="0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/>
            <p:cNvSpPr txBox="1"/>
            <p:nvPr/>
          </p:nvSpPr>
          <p:spPr>
            <a:xfrm>
              <a:off x="250" y="1291"/>
              <a:ext cx="709" cy="2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TW" sz="1800" dirty="0">
                  <a:solidFill>
                    <a:srgbClr val="000000"/>
                  </a:solidFill>
                  <a:latin typeface="+mn-lt"/>
                  <a:ea typeface="標楷體" pitchFamily="65" charset="-120"/>
                </a:rPr>
                <a:t>Missiles</a:t>
              </a:r>
              <a:endParaRPr lang="zh-TW" altLang="en-US" sz="1800" dirty="0">
                <a:solidFill>
                  <a:srgbClr val="000000"/>
                </a:solidFill>
                <a:latin typeface="+mn-lt"/>
                <a:ea typeface="標楷體" pitchFamily="65" charset="-12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8" name="頁尾版面配置區 3"/>
          <p:cNvSpPr>
            <a:spLocks noGrp="1"/>
          </p:cNvSpPr>
          <p:nvPr>
            <p:ph type="ftr" sz="quarter" idx="429496729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Network Optimization Applications 19.03  by   </a:t>
            </a:r>
            <a:r>
              <a:rPr lang="zh-TW" altLang="en-US"/>
              <a:t>成大工資管 </a:t>
            </a:r>
            <a:endParaRPr lang="en-US" altLang="zh-TW" i="1">
              <a:solidFill>
                <a:srgbClr val="FFFFFF"/>
              </a:solidFill>
            </a:endParaRPr>
          </a:p>
        </p:txBody>
      </p:sp>
      <p:sp>
        <p:nvSpPr>
          <p:cNvPr id="20619" name="內容版面配置區 2"/>
          <p:cNvSpPr>
            <a:spLocks noGrp="1"/>
          </p:cNvSpPr>
          <p:nvPr>
            <p:ph idx="1"/>
          </p:nvPr>
        </p:nvSpPr>
        <p:spPr>
          <a:xfrm>
            <a:off x="179388" y="1052513"/>
            <a:ext cx="8569325" cy="525462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TW" sz="1800">
                <a:solidFill>
                  <a:srgbClr val="000000"/>
                </a:solidFill>
              </a:rPr>
              <a:t>To formulate this problem as a </a:t>
            </a:r>
            <a:r>
              <a:rPr lang="en-US" altLang="zh-TW" sz="1800" u="sng">
                <a:solidFill>
                  <a:srgbClr val="000000"/>
                </a:solidFill>
              </a:rPr>
              <a:t>maximum weight closure problem</a:t>
            </a:r>
            <a:r>
              <a:rPr lang="en-US" altLang="zh-TW" sz="1800">
                <a:solidFill>
                  <a:srgbClr val="000000"/>
                </a:solidFill>
              </a:rPr>
              <a:t> , we associate a node I with a weight of wi with the ith target of defense site. Every feasible destruction of targets and defense sites corresponds to a closure of the network</a:t>
            </a:r>
            <a:endParaRPr lang="zh-TW" altLang="zh-TW" sz="1800">
              <a:solidFill>
                <a:srgbClr val="000000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zh-TW" altLang="zh-TW" sz="1800">
              <a:solidFill>
                <a:srgbClr val="000000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TW" sz="1800">
                <a:solidFill>
                  <a:srgbClr val="000000"/>
                </a:solidFill>
              </a:rPr>
              <a:t>Definition:</a:t>
            </a:r>
            <a:endParaRPr lang="zh-TW" altLang="zh-TW" sz="1800">
              <a:solidFill>
                <a:srgbClr val="000000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TW" sz="1800">
                <a:solidFill>
                  <a:srgbClr val="000000"/>
                </a:solidFill>
              </a:rPr>
              <a:t>1. For each i      S  </a:t>
            </a:r>
            <a:endParaRPr lang="zh-TW" altLang="zh-TW" sz="1800">
              <a:solidFill>
                <a:srgbClr val="000000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TW" sz="1800">
                <a:solidFill>
                  <a:srgbClr val="000000"/>
                </a:solidFill>
              </a:rPr>
              <a:t>2. An arc(I,j) for every j     D(i) </a:t>
            </a:r>
            <a:endParaRPr lang="zh-TW" altLang="zh-TW" sz="1800">
              <a:solidFill>
                <a:srgbClr val="000000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TW" sz="1800">
                <a:solidFill>
                  <a:srgbClr val="000000"/>
                </a:solidFill>
              </a:rPr>
              <a:t>3. A closure of of a directed network G=(N,A) is a subset of nodes without any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800">
                <a:solidFill>
                  <a:srgbClr val="000000"/>
                </a:solidFill>
              </a:rPr>
              <a:t>    outgoing arcs</a:t>
            </a:r>
            <a:endParaRPr lang="zh-TW" altLang="zh-TW" sz="1800">
              <a:solidFill>
                <a:srgbClr val="000000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TW" sz="1800">
                <a:solidFill>
                  <a:srgbClr val="000000"/>
                </a:solidFill>
              </a:rPr>
              <a:t>4. A closure N1 with the largest weight w(N1)=               Wi</a:t>
            </a:r>
            <a:endParaRPr lang="zh-TW" altLang="zh-TW" sz="1800">
              <a:solidFill>
                <a:srgbClr val="000000"/>
              </a:solidFill>
            </a:endParaRPr>
          </a:p>
        </p:txBody>
      </p:sp>
      <p:sp>
        <p:nvSpPr>
          <p:cNvPr id="2062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00FF"/>
                </a:solidFill>
              </a:rPr>
              <a:t>Purpose Math model</a:t>
            </a:r>
            <a:endParaRPr lang="zh-TW" altLang="zh-TW">
              <a:solidFill>
                <a:srgbClr val="0000FF"/>
              </a:solidFill>
            </a:endParaRPr>
          </a:p>
        </p:txBody>
      </p:sp>
      <p:pic>
        <p:nvPicPr>
          <p:cNvPr id="2062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11563" y="4351338"/>
            <a:ext cx="1125537" cy="18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2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92725" y="4405313"/>
            <a:ext cx="180022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613" name="Object 133"/>
          <p:cNvGraphicFramePr>
            <a:graphicFrameLocks noChangeAspect="1"/>
          </p:cNvGraphicFramePr>
          <p:nvPr/>
        </p:nvGraphicFramePr>
        <p:xfrm>
          <a:off x="1568450" y="2636838"/>
          <a:ext cx="295275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8" name="方程式" r:id="rId5" imgW="126725" imgH="126725" progId="Equation.3">
                  <p:embed/>
                </p:oleObj>
              </mc:Choice>
              <mc:Fallback>
                <p:oleObj name="方程式" r:id="rId5" imgW="126725" imgH="126725" progId="Equation.3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2636838"/>
                        <a:ext cx="295275" cy="296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14" name="Object 134"/>
          <p:cNvGraphicFramePr>
            <a:graphicFrameLocks noChangeAspect="1"/>
          </p:cNvGraphicFramePr>
          <p:nvPr/>
        </p:nvGraphicFramePr>
        <p:xfrm>
          <a:off x="2124075" y="2636838"/>
          <a:ext cx="2413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9" name="方程式" r:id="rId7" imgW="152334" imgH="190417" progId="Equation.3">
                  <p:embed/>
                </p:oleObj>
              </mc:Choice>
              <mc:Fallback>
                <p:oleObj name="方程式" r:id="rId7" imgW="152334" imgH="190417" progId="Equation.3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636838"/>
                        <a:ext cx="241300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15" name="Object 135"/>
          <p:cNvGraphicFramePr>
            <a:graphicFrameLocks noChangeAspect="1"/>
          </p:cNvGraphicFramePr>
          <p:nvPr/>
        </p:nvGraphicFramePr>
        <p:xfrm>
          <a:off x="2411413" y="2565400"/>
          <a:ext cx="23336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0" name="方程式" r:id="rId9" imgW="139579" imgH="215713" progId="Equation.3">
                  <p:embed/>
                </p:oleObj>
              </mc:Choice>
              <mc:Fallback>
                <p:oleObj name="方程式" r:id="rId9" imgW="139579" imgH="215713" progId="Equation.3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565400"/>
                        <a:ext cx="233362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16" name="Object 136"/>
          <p:cNvGraphicFramePr>
            <a:graphicFrameLocks noChangeAspect="1"/>
          </p:cNvGraphicFramePr>
          <p:nvPr/>
        </p:nvGraphicFramePr>
        <p:xfrm>
          <a:off x="2581275" y="2924175"/>
          <a:ext cx="360363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1" name="方程式" r:id="rId11" imgW="126725" imgH="126725" progId="Equation.3">
                  <p:embed/>
                </p:oleObj>
              </mc:Choice>
              <mc:Fallback>
                <p:oleObj name="方程式" r:id="rId11" imgW="126725" imgH="126725" progId="Equation.3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1275" y="2924175"/>
                        <a:ext cx="360363" cy="33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17" name="Object 137"/>
          <p:cNvGraphicFramePr>
            <a:graphicFrameLocks noChangeAspect="1"/>
          </p:cNvGraphicFramePr>
          <p:nvPr/>
        </p:nvGraphicFramePr>
        <p:xfrm>
          <a:off x="5003800" y="3933825"/>
          <a:ext cx="863600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2" name="方程式" r:id="rId13" imgW="545863" imgH="190417" progId="Equation.3">
                  <p:embed/>
                </p:oleObj>
              </mc:Choice>
              <mc:Fallback>
                <p:oleObj name="方程式" r:id="rId13" imgW="545863" imgH="190417" progId="Equation.3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933825"/>
                        <a:ext cx="863600" cy="30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623" name="Picture 30" descr="a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68313" y="4508500"/>
            <a:ext cx="263842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頁尾版面配置區 3"/>
          <p:cNvSpPr>
            <a:spLocks noGrp="1"/>
          </p:cNvSpPr>
          <p:nvPr>
            <p:ph type="ftr" sz="quarter" idx="429496729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Network Optimization Applications 19.03  by   </a:t>
            </a:r>
            <a:r>
              <a:rPr lang="zh-TW" altLang="en-US"/>
              <a:t>成大工資管 </a:t>
            </a:r>
            <a:endParaRPr lang="en-US" altLang="zh-TW" i="1">
              <a:solidFill>
                <a:srgbClr val="FFFFFF"/>
              </a:solidFill>
            </a:endParaRPr>
          </a:p>
        </p:txBody>
      </p:sp>
      <p:sp>
        <p:nvSpPr>
          <p:cNvPr id="27650" name="內容版面配置區 2"/>
          <p:cNvSpPr>
            <a:spLocks noGrp="1"/>
          </p:cNvSpPr>
          <p:nvPr>
            <p:ph idx="1"/>
          </p:nvPr>
        </p:nvSpPr>
        <p:spPr>
          <a:xfrm>
            <a:off x="323850" y="1268413"/>
            <a:ext cx="7777163" cy="388937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TW" sz="1800">
                <a:solidFill>
                  <a:srgbClr val="000000"/>
                </a:solidFill>
              </a:rPr>
              <a:t> Every feasible destruction of targets and defense sites corresponds to a closure of the network. Therefore , the military commander’s problem is a maximum weight closure problem.</a:t>
            </a:r>
          </a:p>
          <a:p>
            <a:pPr marL="0" indent="0">
              <a:buFont typeface="Wingdings" pitchFamily="2" charset="2"/>
              <a:buNone/>
            </a:pPr>
            <a:endParaRPr lang="en-US" altLang="zh-TW" sz="1800">
              <a:solidFill>
                <a:srgbClr val="000000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TW" sz="1800">
                <a:solidFill>
                  <a:srgbClr val="000000"/>
                </a:solidFill>
              </a:rPr>
              <a:t>The user should be aware of the accuracy of the information necessary for calculating attrition. Should defense capabilities be underestimated, a worst-case analysis results in zero value accumulation.</a:t>
            </a:r>
          </a:p>
          <a:p>
            <a:pPr marL="0" indent="0">
              <a:buFont typeface="Wingdings" pitchFamily="2" charset="2"/>
              <a:buNone/>
            </a:pPr>
            <a:endParaRPr lang="en-US" altLang="zh-TW" sz="1800">
              <a:solidFill>
                <a:srgbClr val="000000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TW" sz="1800"/>
              <a:t> </a:t>
            </a:r>
            <a:endParaRPr lang="zh-TW" altLang="zh-TW" sz="1800"/>
          </a:p>
        </p:txBody>
      </p:sp>
      <p:sp>
        <p:nvSpPr>
          <p:cNvPr id="2765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00FF"/>
                </a:solidFill>
              </a:rPr>
              <a:t>Conclusion</a:t>
            </a:r>
            <a:endParaRPr lang="zh-TW" altLang="en-US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00FF"/>
                </a:solidFill>
              </a:rPr>
              <a:t>Index</a:t>
            </a:r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7170" name="頁尾版面配置區 3"/>
          <p:cNvSpPr>
            <a:spLocks noGrp="1"/>
          </p:cNvSpPr>
          <p:nvPr>
            <p:ph type="ftr" sz="quarter" idx="429496729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Network Optimization Applications 19.03  by   </a:t>
            </a:r>
            <a:r>
              <a:rPr lang="zh-TW" altLang="en-US"/>
              <a:t>成大工資管 </a:t>
            </a:r>
            <a:endParaRPr lang="en-US" altLang="zh-TW" i="1">
              <a:solidFill>
                <a:srgbClr val="FFFFFF"/>
              </a:solidFill>
            </a:endParaRPr>
          </a:p>
        </p:txBody>
      </p:sp>
      <p:sp>
        <p:nvSpPr>
          <p:cNvPr id="7171" name="文字方塊 7"/>
          <p:cNvSpPr txBox="1">
            <a:spLocks noChangeArrowheads="1"/>
          </p:cNvSpPr>
          <p:nvPr/>
        </p:nvSpPr>
        <p:spPr bwMode="auto">
          <a:xfrm>
            <a:off x="468313" y="1341438"/>
            <a:ext cx="8207375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3400" indent="-533400" eaLnBrk="0" hangingPunct="0">
              <a:buFontTx/>
              <a:buAutoNum type="arabicPeriod"/>
            </a:pPr>
            <a:r>
              <a:rPr lang="en-US" altLang="zh-TW" sz="24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Title</a:t>
            </a:r>
          </a:p>
          <a:p>
            <a:pPr marL="533400" indent="-533400" eaLnBrk="0" hangingPunct="0">
              <a:buFontTx/>
              <a:buAutoNum type="arabicPeriod"/>
            </a:pPr>
            <a:r>
              <a:rPr lang="en-US" altLang="zh-TW" sz="24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PENETRATION ALGORITHM (SCHULTIS)</a:t>
            </a:r>
          </a:p>
          <a:p>
            <a:pPr marL="533400" indent="-533400" eaLnBrk="0" hangingPunct="0">
              <a:buFontTx/>
              <a:buAutoNum type="arabicPeriod"/>
            </a:pPr>
            <a:r>
              <a:rPr lang="en-US" altLang="zh-TW" sz="24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EXHAUSTION ALGORITHM (ORLIN)</a:t>
            </a:r>
          </a:p>
          <a:p>
            <a:pPr marL="533400" indent="-533400" eaLnBrk="0" hangingPunct="0">
              <a:buFontTx/>
              <a:buAutoNum type="arabicPeriod"/>
            </a:pPr>
            <a:r>
              <a:rPr lang="en-US" altLang="zh-TW" sz="24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Attrition Versus Exhaustion Algorithm </a:t>
            </a:r>
          </a:p>
          <a:p>
            <a:pPr marL="533400" indent="-533400" eaLnBrk="0" hangingPunct="0">
              <a:buFontTx/>
              <a:buAutoNum type="arabicPeriod"/>
            </a:pPr>
            <a:r>
              <a:rPr lang="en-US" altLang="zh-TW" sz="24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Purpose Math model</a:t>
            </a:r>
          </a:p>
          <a:p>
            <a:pPr marL="533400" indent="-533400" eaLnBrk="0" hangingPunct="0">
              <a:buFontTx/>
              <a:buAutoNum type="arabicPeriod"/>
            </a:pPr>
            <a:r>
              <a:rPr lang="en-US" altLang="zh-TW" sz="24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Conclusion</a:t>
            </a:r>
          </a:p>
          <a:p>
            <a:pPr marL="533400" indent="-533400" eaLnBrk="0" hangingPunct="0">
              <a:buFontTx/>
              <a:buAutoNum type="arabicPeriod"/>
            </a:pPr>
            <a:endParaRPr lang="en-US" altLang="zh-TW" sz="2400">
              <a:solidFill>
                <a:srgbClr val="000000"/>
              </a:solidFill>
              <a:latin typeface="Arial" charset="0"/>
              <a:ea typeface="標楷體" pitchFamily="65" charset="-120"/>
            </a:endParaRPr>
          </a:p>
          <a:p>
            <a:pPr marL="533400" indent="-533400" eaLnBrk="0" hangingPunct="0">
              <a:buFontTx/>
              <a:buAutoNum type="arabicPeriod"/>
            </a:pPr>
            <a:endParaRPr lang="en-US" altLang="zh-TW" sz="2400">
              <a:solidFill>
                <a:srgbClr val="000000"/>
              </a:solidFill>
              <a:latin typeface="Arial" charset="0"/>
              <a:ea typeface="標楷體" pitchFamily="65" charset="-120"/>
            </a:endParaRPr>
          </a:p>
          <a:p>
            <a:pPr marL="533400" indent="-533400" eaLnBrk="0" hangingPunct="0"/>
            <a:endParaRPr lang="zh-TW" altLang="en-US" sz="2400">
              <a:solidFill>
                <a:srgbClr val="000000"/>
              </a:solidFill>
              <a:latin typeface="Arial" charset="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>
                <a:solidFill>
                  <a:srgbClr val="0000FF"/>
                </a:solidFill>
              </a:rPr>
              <a:t>Title</a:t>
            </a:r>
          </a:p>
        </p:txBody>
      </p:sp>
      <p:sp>
        <p:nvSpPr>
          <p:cNvPr id="8194" name="頁尾版面配置區 3"/>
          <p:cNvSpPr txBox="1">
            <a:spLocks noGrp="1"/>
          </p:cNvSpPr>
          <p:nvPr/>
        </p:nvSpPr>
        <p:spPr bwMode="auto">
          <a:xfrm>
            <a:off x="3132138" y="6453188"/>
            <a:ext cx="58404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solidFill>
                  <a:srgbClr val="0A0AFF"/>
                </a:solidFill>
                <a:ea typeface="標楷體" pitchFamily="65" charset="-120"/>
              </a:rPr>
              <a:t>Network Optimization Applications 19.03  by   </a:t>
            </a:r>
            <a:r>
              <a:rPr lang="zh-TW" altLang="en-US" sz="1200">
                <a:solidFill>
                  <a:srgbClr val="0A0AFF"/>
                </a:solidFill>
                <a:ea typeface="標楷體" pitchFamily="65" charset="-120"/>
              </a:rPr>
              <a:t>成大工資管 </a:t>
            </a:r>
            <a:endParaRPr lang="en-US" altLang="zh-TW" sz="1200" i="1">
              <a:solidFill>
                <a:srgbClr val="FFFFFF"/>
              </a:solidFill>
              <a:ea typeface="標楷體" pitchFamily="65" charset="-120"/>
            </a:endParaRPr>
          </a:p>
        </p:txBody>
      </p:sp>
      <p:sp>
        <p:nvSpPr>
          <p:cNvPr id="8195" name="矩形 13"/>
          <p:cNvSpPr>
            <a:spLocks noChangeArrowheads="1"/>
          </p:cNvSpPr>
          <p:nvPr/>
        </p:nvSpPr>
        <p:spPr bwMode="auto">
          <a:xfrm>
            <a:off x="395288" y="1125538"/>
            <a:ext cx="8137525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 sz="1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The military commander has identified of military targets that he wants to destroy .This model assumes the defense has perfect weapons.</a:t>
            </a:r>
          </a:p>
          <a:p>
            <a:pPr eaLnBrk="0" hangingPunct="0"/>
            <a:endParaRPr lang="en-US" altLang="zh-TW" sz="1800">
              <a:solidFill>
                <a:srgbClr val="000000"/>
              </a:solidFill>
              <a:latin typeface="Arial" charset="0"/>
              <a:ea typeface="標楷體" pitchFamily="65" charset="-120"/>
            </a:endParaRPr>
          </a:p>
          <a:p>
            <a:pPr eaLnBrk="0" hangingPunct="0"/>
            <a:endParaRPr lang="en-US" altLang="zh-TW" sz="1800">
              <a:solidFill>
                <a:srgbClr val="000000"/>
              </a:solidFill>
              <a:latin typeface="Arial" charset="0"/>
              <a:ea typeface="標楷體" pitchFamily="65" charset="-120"/>
            </a:endParaRPr>
          </a:p>
          <a:p>
            <a:pPr eaLnBrk="0" hangingPunct="0"/>
            <a:r>
              <a:rPr lang="en-US" altLang="zh-TW" sz="1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To destroy a target , the military commander must first destroy all the defense sites that protect it. He must destroy defense sites as well as targets.</a:t>
            </a:r>
          </a:p>
          <a:p>
            <a:pPr eaLnBrk="0" hangingPunct="0"/>
            <a:endParaRPr lang="en-US" altLang="zh-TW" sz="1800">
              <a:solidFill>
                <a:srgbClr val="000000"/>
              </a:solidFill>
              <a:latin typeface="Arial" charset="0"/>
              <a:ea typeface="標楷體" pitchFamily="65" charset="-120"/>
            </a:endParaRPr>
          </a:p>
          <a:p>
            <a:pPr eaLnBrk="0" hangingPunct="0"/>
            <a:r>
              <a:rPr lang="en-US" altLang="zh-TW" sz="1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We solve the problem of optimal allocation of weapons to targets in the presence of layered regional defenses.</a:t>
            </a:r>
          </a:p>
          <a:p>
            <a:pPr eaLnBrk="0" hangingPunct="0"/>
            <a:endParaRPr lang="en-US" altLang="zh-TW" sz="1800">
              <a:solidFill>
                <a:srgbClr val="000000"/>
              </a:solidFill>
              <a:latin typeface="Arial" charset="0"/>
              <a:ea typeface="標楷體" pitchFamily="65" charset="-120"/>
            </a:endParaRPr>
          </a:p>
          <a:p>
            <a:pPr eaLnBrk="0" hangingPunct="0"/>
            <a:endParaRPr lang="en-US" altLang="zh-TW" sz="1800">
              <a:solidFill>
                <a:srgbClr val="000000"/>
              </a:solidFill>
              <a:latin typeface="Arial" charset="0"/>
              <a:ea typeface="標楷體" pitchFamily="65" charset="-120"/>
            </a:endParaRPr>
          </a:p>
          <a:p>
            <a:pPr eaLnBrk="0" hangingPunct="0"/>
            <a:endParaRPr lang="en-US" altLang="zh-TW" sz="1800">
              <a:solidFill>
                <a:srgbClr val="000000"/>
              </a:solidFill>
              <a:latin typeface="Arial" charset="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FF"/>
                </a:solidFill>
              </a:rPr>
              <a:t>PENETRATION ALGORITHM</a:t>
            </a:r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16561" name="頁尾版面配置區 3"/>
          <p:cNvSpPr>
            <a:spLocks noGrp="1"/>
          </p:cNvSpPr>
          <p:nvPr>
            <p:ph type="ftr" sz="quarter" idx="429496729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Network Optimization Applications 19.03  by   </a:t>
            </a:r>
            <a:r>
              <a:rPr lang="zh-TW" altLang="en-US"/>
              <a:t>成大工資管 </a:t>
            </a:r>
            <a:endParaRPr lang="en-US" altLang="zh-TW" i="1">
              <a:solidFill>
                <a:srgbClr val="FFFFFF"/>
              </a:solidFill>
            </a:endParaRPr>
          </a:p>
        </p:txBody>
      </p:sp>
      <p:sp>
        <p:nvSpPr>
          <p:cNvPr id="16562" name="矩形 13"/>
          <p:cNvSpPr>
            <a:spLocks noChangeArrowheads="1"/>
          </p:cNvSpPr>
          <p:nvPr/>
        </p:nvSpPr>
        <p:spPr bwMode="auto">
          <a:xfrm>
            <a:off x="395288" y="1125538"/>
            <a:ext cx="8137525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 sz="1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These targets are heavily defended by four different layers of defense.</a:t>
            </a:r>
          </a:p>
          <a:p>
            <a:pPr eaLnBrk="0" hangingPunct="0"/>
            <a:endParaRPr lang="en-US" altLang="zh-TW" sz="1800">
              <a:solidFill>
                <a:srgbClr val="000000"/>
              </a:solidFill>
              <a:latin typeface="Arial" charset="0"/>
              <a:ea typeface="標楷體" pitchFamily="65" charset="-120"/>
            </a:endParaRPr>
          </a:p>
          <a:p>
            <a:pPr eaLnBrk="0" hangingPunct="0"/>
            <a:r>
              <a:rPr lang="en-US" altLang="zh-TW" sz="1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1.FADS : Forward air defense sites</a:t>
            </a:r>
          </a:p>
          <a:p>
            <a:pPr eaLnBrk="0" hangingPunct="0"/>
            <a:r>
              <a:rPr lang="en-US" altLang="zh-TW" sz="1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2.BSAM: Band surface to air missiles</a:t>
            </a:r>
          </a:p>
          <a:p>
            <a:pPr eaLnBrk="0" hangingPunct="0"/>
            <a:r>
              <a:rPr lang="en-US" altLang="zh-TW" sz="1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3.AI : Airborne interceptors</a:t>
            </a:r>
          </a:p>
          <a:p>
            <a:pPr eaLnBrk="0" hangingPunct="0"/>
            <a:r>
              <a:rPr lang="en-US" altLang="zh-TW" sz="1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4.TSAM: Terminal surface to air missiles</a:t>
            </a:r>
          </a:p>
          <a:p>
            <a:pPr eaLnBrk="0" hangingPunct="0"/>
            <a:r>
              <a:rPr lang="en-US" altLang="zh-TW" sz="1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5.Military targets </a:t>
            </a:r>
          </a:p>
          <a:p>
            <a:pPr eaLnBrk="0" hangingPunct="0"/>
            <a:endParaRPr lang="en-US" altLang="zh-TW" sz="1800">
              <a:solidFill>
                <a:srgbClr val="000000"/>
              </a:solidFill>
              <a:latin typeface="Arial" charset="0"/>
              <a:ea typeface="標楷體" pitchFamily="65" charset="-120"/>
            </a:endParaRPr>
          </a:p>
          <a:p>
            <a:pPr eaLnBrk="0" hangingPunct="0"/>
            <a:r>
              <a:rPr lang="en-US" altLang="zh-TW" sz="1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Objective : </a:t>
            </a:r>
          </a:p>
          <a:p>
            <a:pPr eaLnBrk="0" hangingPunct="0"/>
            <a:r>
              <a:rPr lang="en-US" altLang="zh-TW" sz="1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1. Maximum the # of target we destroyed.</a:t>
            </a:r>
          </a:p>
          <a:p>
            <a:pPr eaLnBrk="0" hangingPunct="0"/>
            <a:r>
              <a:rPr lang="en-US" altLang="zh-TW" sz="1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2. Minimum the # of weapon we used.</a:t>
            </a:r>
          </a:p>
          <a:p>
            <a:pPr eaLnBrk="0" hangingPunct="0"/>
            <a:endParaRPr lang="en-US" altLang="zh-TW" sz="1800">
              <a:solidFill>
                <a:srgbClr val="000000"/>
              </a:solidFill>
              <a:latin typeface="Arial" charset="0"/>
              <a:ea typeface="標楷體" pitchFamily="65" charset="-120"/>
            </a:endParaRPr>
          </a:p>
          <a:p>
            <a:pPr eaLnBrk="0" hangingPunct="0"/>
            <a:r>
              <a:rPr lang="en-US" altLang="zh-TW" sz="1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Definition:</a:t>
            </a:r>
          </a:p>
          <a:p>
            <a:pPr eaLnBrk="0" hangingPunct="0"/>
            <a:r>
              <a:rPr lang="en-US" altLang="zh-TW" sz="1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1.S : the set of military target</a:t>
            </a:r>
          </a:p>
          <a:p>
            <a:pPr eaLnBrk="0" hangingPunct="0"/>
            <a:r>
              <a:rPr lang="en-US" altLang="zh-TW" sz="1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2.   : the set of defense site </a:t>
            </a:r>
          </a:p>
          <a:p>
            <a:pPr eaLnBrk="0" hangingPunct="0"/>
            <a:r>
              <a:rPr lang="en-US" altLang="zh-TW" sz="1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3.D(i) denote the set of defense sites that protect the target i     S</a:t>
            </a:r>
          </a:p>
          <a:p>
            <a:pPr eaLnBrk="0" hangingPunct="0"/>
            <a:r>
              <a:rPr lang="en-US" altLang="zh-TW" sz="1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4.wi : denote the benefit minus the loss , which is the net value of destroying </a:t>
            </a:r>
          </a:p>
          <a:p>
            <a:pPr eaLnBrk="0" hangingPunct="0"/>
            <a:r>
              <a:rPr lang="en-US" altLang="zh-TW" sz="1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   the ith target or defense site</a:t>
            </a:r>
          </a:p>
        </p:txBody>
      </p:sp>
      <p:graphicFrame>
        <p:nvGraphicFramePr>
          <p:cNvPr id="16556" name="Object 172"/>
          <p:cNvGraphicFramePr>
            <a:graphicFrameLocks noChangeAspect="1"/>
          </p:cNvGraphicFramePr>
          <p:nvPr/>
        </p:nvGraphicFramePr>
        <p:xfrm>
          <a:off x="654050" y="4941888"/>
          <a:ext cx="24606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0" name="方程式" r:id="rId3" imgW="139579" imgH="215713" progId="Equation.3">
                  <p:embed/>
                </p:oleObj>
              </mc:Choice>
              <mc:Fallback>
                <p:oleObj name="方程式" r:id="rId3" imgW="139579" imgH="215713" progId="Equation.3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4941888"/>
                        <a:ext cx="246063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57" name="Object 173"/>
          <p:cNvGraphicFramePr>
            <a:graphicFrameLocks noChangeAspect="1"/>
          </p:cNvGraphicFramePr>
          <p:nvPr/>
        </p:nvGraphicFramePr>
        <p:xfrm>
          <a:off x="6588125" y="5229225"/>
          <a:ext cx="423863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1" name="方程式" r:id="rId5" imgW="126725" imgH="126725" progId="Equation.3">
                  <p:embed/>
                </p:oleObj>
              </mc:Choice>
              <mc:Fallback>
                <p:oleObj name="方程式" r:id="rId5" imgW="126725" imgH="126725" progId="Equation.3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5229225"/>
                        <a:ext cx="423863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58" name="Object 174"/>
          <p:cNvGraphicFramePr>
            <a:graphicFrameLocks noChangeAspect="1"/>
          </p:cNvGraphicFramePr>
          <p:nvPr/>
        </p:nvGraphicFramePr>
        <p:xfrm>
          <a:off x="7019925" y="5300663"/>
          <a:ext cx="504825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2" name="方程式" r:id="rId7" imgW="152334" imgH="190417" progId="Equation.3">
                  <p:embed/>
                </p:oleObj>
              </mc:Choice>
              <mc:Fallback>
                <p:oleObj name="方程式" r:id="rId7" imgW="152334" imgH="190417" progId="Equation.3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5300663"/>
                        <a:ext cx="504825" cy="23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59" name="Object 175"/>
          <p:cNvGraphicFramePr>
            <a:graphicFrameLocks noChangeAspect="1"/>
          </p:cNvGraphicFramePr>
          <p:nvPr/>
        </p:nvGraphicFramePr>
        <p:xfrm>
          <a:off x="7308850" y="5229225"/>
          <a:ext cx="2317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3" name="方程式" r:id="rId9" imgW="139579" imgH="215713" progId="Equation.3">
                  <p:embed/>
                </p:oleObj>
              </mc:Choice>
              <mc:Fallback>
                <p:oleObj name="方程式" r:id="rId9" imgW="139579" imgH="215713" progId="Equation.3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5229225"/>
                        <a:ext cx="231775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268413"/>
            <a:ext cx="8248650" cy="50387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44" name="群組 43"/>
          <p:cNvGrpSpPr>
            <a:grpSpLocks/>
          </p:cNvGrpSpPr>
          <p:nvPr/>
        </p:nvGrpSpPr>
        <p:grpSpPr bwMode="auto">
          <a:xfrm>
            <a:off x="6300788" y="3465513"/>
            <a:ext cx="1223962" cy="1042987"/>
            <a:chOff x="6300192" y="3465004"/>
            <a:chExt cx="1224136" cy="1044116"/>
          </a:xfrm>
        </p:grpSpPr>
        <p:cxnSp>
          <p:nvCxnSpPr>
            <p:cNvPr id="20" name="直線接點 19"/>
            <p:cNvCxnSpPr/>
            <p:nvPr/>
          </p:nvCxnSpPr>
          <p:spPr>
            <a:xfrm>
              <a:off x="6300192" y="3465004"/>
              <a:ext cx="1224136" cy="36552"/>
            </a:xfrm>
            <a:prstGeom prst="line">
              <a:avLst/>
            </a:prstGeom>
            <a:ln w="38100">
              <a:solidFill>
                <a:srgbClr val="00B05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 flipV="1">
              <a:off x="6300192" y="3465004"/>
              <a:ext cx="0" cy="1044116"/>
            </a:xfrm>
            <a:prstGeom prst="line">
              <a:avLst/>
            </a:prstGeom>
            <a:ln w="38100">
              <a:solidFill>
                <a:srgbClr val="00B05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 flipH="1">
              <a:off x="6300192" y="4509120"/>
              <a:ext cx="1152689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 flipH="1">
              <a:off x="7452881" y="3501556"/>
              <a:ext cx="71447" cy="1007564"/>
            </a:xfrm>
            <a:prstGeom prst="line">
              <a:avLst/>
            </a:prstGeom>
            <a:ln w="38100">
              <a:solidFill>
                <a:srgbClr val="00B05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1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00FF"/>
                </a:solidFill>
              </a:rPr>
              <a:t>Problem Description</a:t>
            </a:r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17412" name="頁尾版面配置區 3"/>
          <p:cNvSpPr>
            <a:spLocks noGrp="1"/>
          </p:cNvSpPr>
          <p:nvPr>
            <p:ph type="ftr" sz="quarter" idx="429496729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Network Optimization Applications 19.03  by   </a:t>
            </a:r>
            <a:r>
              <a:rPr lang="zh-TW" altLang="en-US"/>
              <a:t>成大工資管 </a:t>
            </a:r>
            <a:endParaRPr lang="en-US" altLang="zh-TW" i="1">
              <a:solidFill>
                <a:srgbClr val="FFFFFF"/>
              </a:solidFill>
            </a:endParaRPr>
          </a:p>
        </p:txBody>
      </p:sp>
      <p:sp>
        <p:nvSpPr>
          <p:cNvPr id="2" name="向下箭號 1"/>
          <p:cNvSpPr/>
          <p:nvPr/>
        </p:nvSpPr>
        <p:spPr>
          <a:xfrm rot="2700000">
            <a:off x="3204369" y="2177257"/>
            <a:ext cx="231775" cy="503237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TW" altLang="en-US"/>
          </a:p>
        </p:txBody>
      </p:sp>
      <p:sp>
        <p:nvSpPr>
          <p:cNvPr id="3" name="橢圓 2"/>
          <p:cNvSpPr/>
          <p:nvPr/>
        </p:nvSpPr>
        <p:spPr>
          <a:xfrm>
            <a:off x="5219700" y="2060575"/>
            <a:ext cx="215900" cy="2159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TW" altLang="en-US"/>
          </a:p>
        </p:txBody>
      </p:sp>
      <p:grpSp>
        <p:nvGrpSpPr>
          <p:cNvPr id="11" name="群組 10"/>
          <p:cNvGrpSpPr>
            <a:grpSpLocks/>
          </p:cNvGrpSpPr>
          <p:nvPr/>
        </p:nvGrpSpPr>
        <p:grpSpPr bwMode="auto">
          <a:xfrm>
            <a:off x="2195513" y="2960688"/>
            <a:ext cx="1081087" cy="539750"/>
            <a:chOff x="2195736" y="2960948"/>
            <a:chExt cx="1080120" cy="540060"/>
          </a:xfrm>
        </p:grpSpPr>
        <p:cxnSp>
          <p:nvCxnSpPr>
            <p:cNvPr id="6" name="直線接點 5"/>
            <p:cNvCxnSpPr/>
            <p:nvPr/>
          </p:nvCxnSpPr>
          <p:spPr>
            <a:xfrm>
              <a:off x="2195736" y="3213505"/>
              <a:ext cx="1008747" cy="287503"/>
            </a:xfrm>
            <a:prstGeom prst="line">
              <a:avLst/>
            </a:prstGeom>
            <a:ln w="38100">
              <a:solidFill>
                <a:srgbClr val="FF6699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flipV="1">
              <a:off x="2195736" y="2997481"/>
              <a:ext cx="71373" cy="216024"/>
            </a:xfrm>
            <a:prstGeom prst="line">
              <a:avLst/>
            </a:prstGeom>
            <a:ln w="38100">
              <a:solidFill>
                <a:srgbClr val="FF6699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V="1">
              <a:off x="3168003" y="3248450"/>
              <a:ext cx="71374" cy="216024"/>
            </a:xfrm>
            <a:prstGeom prst="line">
              <a:avLst/>
            </a:prstGeom>
            <a:ln w="38100">
              <a:solidFill>
                <a:srgbClr val="FF6699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2267109" y="2960948"/>
              <a:ext cx="1008747" cy="287502"/>
            </a:xfrm>
            <a:prstGeom prst="line">
              <a:avLst/>
            </a:prstGeom>
            <a:ln w="38100">
              <a:solidFill>
                <a:srgbClr val="FF6699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群組 40"/>
          <p:cNvGrpSpPr>
            <a:grpSpLocks/>
          </p:cNvGrpSpPr>
          <p:nvPr/>
        </p:nvGrpSpPr>
        <p:grpSpPr bwMode="auto">
          <a:xfrm>
            <a:off x="3708400" y="1557338"/>
            <a:ext cx="3384550" cy="2519362"/>
            <a:chOff x="3707904" y="1556792"/>
            <a:chExt cx="3384376" cy="2520280"/>
          </a:xfrm>
        </p:grpSpPr>
        <p:cxnSp>
          <p:nvCxnSpPr>
            <p:cNvPr id="34" name="直線接點 33"/>
            <p:cNvCxnSpPr/>
            <p:nvPr/>
          </p:nvCxnSpPr>
          <p:spPr>
            <a:xfrm flipH="1" flipV="1">
              <a:off x="3707904" y="1628255"/>
              <a:ext cx="576233" cy="1872345"/>
            </a:xfrm>
            <a:prstGeom prst="line">
              <a:avLst/>
            </a:prstGeom>
            <a:ln w="3810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 flipH="1" flipV="1">
              <a:off x="4284137" y="3573652"/>
              <a:ext cx="1800132" cy="503420"/>
            </a:xfrm>
            <a:prstGeom prst="line">
              <a:avLst/>
            </a:prstGeom>
            <a:ln w="3810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 flipH="1">
              <a:off x="6084270" y="2428647"/>
              <a:ext cx="1008010" cy="1648425"/>
            </a:xfrm>
            <a:prstGeom prst="line">
              <a:avLst/>
            </a:prstGeom>
            <a:ln w="3810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 flipH="1" flipV="1">
              <a:off x="3707904" y="1556792"/>
              <a:ext cx="3384376" cy="871855"/>
            </a:xfrm>
            <a:prstGeom prst="line">
              <a:avLst/>
            </a:prstGeom>
            <a:ln w="3810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字方塊 41"/>
          <p:cNvSpPr txBox="1"/>
          <p:nvPr/>
        </p:nvSpPr>
        <p:spPr>
          <a:xfrm>
            <a:off x="6188075" y="1762125"/>
            <a:ext cx="8001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zh-TW" sz="2400" b="1" dirty="0">
                <a:solidFill>
                  <a:srgbClr val="FFC000"/>
                </a:solidFill>
                <a:latin typeface="+mn-lt"/>
                <a:ea typeface="標楷體" pitchFamily="65" charset="-120"/>
              </a:rPr>
              <a:t>FAD</a:t>
            </a:r>
            <a:endParaRPr lang="zh-TW" altLang="en-US" sz="2400" b="1" dirty="0">
              <a:solidFill>
                <a:srgbClr val="FFC000"/>
              </a:solidFill>
              <a:latin typeface="+mn-lt"/>
              <a:ea typeface="標楷體" pitchFamily="65" charset="-12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3227388" y="3213100"/>
            <a:ext cx="49212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zh-TW" sz="2400" b="1" dirty="0">
                <a:solidFill>
                  <a:srgbClr val="FF6699"/>
                </a:solidFill>
                <a:latin typeface="+mn-lt"/>
                <a:ea typeface="標楷體" pitchFamily="65" charset="-120"/>
              </a:rPr>
              <a:t>AI</a:t>
            </a:r>
            <a:endParaRPr lang="zh-TW" altLang="en-US" sz="2400" b="1" dirty="0">
              <a:solidFill>
                <a:srgbClr val="FF6699"/>
              </a:solidFill>
              <a:latin typeface="+mn-lt"/>
              <a:ea typeface="標楷體" pitchFamily="65" charset="-12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6877050" y="2890838"/>
            <a:ext cx="109220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zh-TW" sz="2400" b="1" dirty="0">
                <a:solidFill>
                  <a:srgbClr val="00B050"/>
                </a:solidFill>
                <a:latin typeface="+mn-lt"/>
                <a:ea typeface="標楷體" pitchFamily="65" charset="-120"/>
              </a:rPr>
              <a:t>BSAM</a:t>
            </a:r>
            <a:endParaRPr lang="zh-TW" altLang="en-US" sz="2400" b="1" dirty="0">
              <a:solidFill>
                <a:srgbClr val="00B050"/>
              </a:solidFill>
              <a:latin typeface="+mn-lt"/>
              <a:ea typeface="標楷體" pitchFamily="65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4992688" y="2276475"/>
            <a:ext cx="10922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zh-TW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標楷體" pitchFamily="65" charset="-120"/>
              </a:rPr>
              <a:t>TSAM</a:t>
            </a:r>
            <a:endParaRPr lang="zh-TW" altLang="en-US" sz="2400" b="1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標楷體" pitchFamily="65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2903538" y="1800225"/>
            <a:ext cx="1103312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zh-TW" sz="2400" b="1" dirty="0">
                <a:solidFill>
                  <a:srgbClr val="FF0000"/>
                </a:solidFill>
                <a:latin typeface="+mn-lt"/>
                <a:ea typeface="標楷體" pitchFamily="65" charset="-120"/>
              </a:rPr>
              <a:t>Target</a:t>
            </a:r>
            <a:endParaRPr lang="zh-TW" altLang="en-US" sz="2400" b="1" dirty="0">
              <a:solidFill>
                <a:srgbClr val="FF0000"/>
              </a:solidFill>
              <a:latin typeface="+mn-lt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2" grpId="0"/>
      <p:bldP spid="42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FF"/>
                </a:solidFill>
              </a:rPr>
              <a:t>Methodology</a:t>
            </a:r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18434" name="頁尾版面配置區 3"/>
          <p:cNvSpPr txBox="1">
            <a:spLocks noGrp="1"/>
          </p:cNvSpPr>
          <p:nvPr/>
        </p:nvSpPr>
        <p:spPr bwMode="auto">
          <a:xfrm>
            <a:off x="3132138" y="6453188"/>
            <a:ext cx="58404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solidFill>
                  <a:srgbClr val="0A0AFF"/>
                </a:solidFill>
                <a:ea typeface="標楷體" pitchFamily="65" charset="-120"/>
              </a:rPr>
              <a:t>Network Optimization Applications 19.03  by   </a:t>
            </a:r>
            <a:r>
              <a:rPr lang="zh-TW" altLang="en-US" sz="1200">
                <a:solidFill>
                  <a:srgbClr val="0A0AFF"/>
                </a:solidFill>
                <a:ea typeface="標楷體" pitchFamily="65" charset="-120"/>
              </a:rPr>
              <a:t>成大工資管 </a:t>
            </a:r>
            <a:endParaRPr lang="en-US" altLang="zh-TW" sz="1200" i="1">
              <a:solidFill>
                <a:srgbClr val="FFFFFF"/>
              </a:solidFill>
              <a:ea typeface="標楷體" pitchFamily="65" charset="-120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450" y="1052513"/>
            <a:ext cx="6264275" cy="527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FF"/>
                </a:solidFill>
              </a:rPr>
              <a:t>EXHAUSTION ALGORITHM</a:t>
            </a:r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19458" name="頁尾版面配置區 3"/>
          <p:cNvSpPr>
            <a:spLocks noGrp="1"/>
          </p:cNvSpPr>
          <p:nvPr>
            <p:ph type="ftr" sz="quarter" idx="429496729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Network Optimization Applications 19.03  by   </a:t>
            </a:r>
            <a:r>
              <a:rPr lang="zh-TW" altLang="en-US"/>
              <a:t>成大工資管 </a:t>
            </a:r>
            <a:endParaRPr lang="en-US" altLang="zh-TW" i="1">
              <a:solidFill>
                <a:srgbClr val="FFFFFF"/>
              </a:solidFill>
            </a:endParaRP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1125538"/>
            <a:ext cx="7021512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FF"/>
                </a:solidFill>
              </a:rPr>
              <a:t>EXHAUSTION ALGORITHM</a:t>
            </a:r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2662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TW" sz="1800">
                <a:solidFill>
                  <a:srgbClr val="000000"/>
                </a:solidFill>
              </a:rPr>
              <a:t>Objective : is to maximize the net value , which is the total value extracted from the attack minus cost in weapons for extracting that value</a:t>
            </a:r>
          </a:p>
          <a:p>
            <a:pPr marL="0" indent="0">
              <a:buFont typeface="Wingdings" pitchFamily="2" charset="2"/>
              <a:buNone/>
            </a:pPr>
            <a:endParaRPr lang="en-US" altLang="zh-TW" sz="1800">
              <a:solidFill>
                <a:srgbClr val="000000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TW" sz="1800">
                <a:solidFill>
                  <a:srgbClr val="000000"/>
                </a:solidFill>
              </a:rPr>
              <a:t>If xi=1 , then defense region i is exhausted;X1=0 otherwise.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800">
                <a:solidFill>
                  <a:srgbClr val="000000"/>
                </a:solidFill>
              </a:rPr>
              <a:t>To attack BSAM 6 , the offense must first exhaust FAD2.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800">
                <a:solidFill>
                  <a:srgbClr val="000000"/>
                </a:solidFill>
              </a:rPr>
              <a:t>1. If X2=1 , then X6 can be either 0 or 1.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800">
                <a:solidFill>
                  <a:srgbClr val="000000"/>
                </a:solidFill>
              </a:rPr>
              <a:t>2. If X2 =0 , X6 is constrained to be 0.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800">
                <a:solidFill>
                  <a:srgbClr val="000000"/>
                </a:solidFill>
              </a:rPr>
              <a:t>3. 1X6&lt;=1X2  means -1X2+1X6&lt;=0</a:t>
            </a:r>
            <a:endParaRPr lang="zh-TW" altLang="en-US" sz="1800">
              <a:solidFill>
                <a:srgbClr val="000000"/>
              </a:solidFill>
            </a:endParaRPr>
          </a:p>
        </p:txBody>
      </p:sp>
      <p:sp>
        <p:nvSpPr>
          <p:cNvPr id="26627" name="頁尾版面配置區 3"/>
          <p:cNvSpPr>
            <a:spLocks noGrp="1"/>
          </p:cNvSpPr>
          <p:nvPr>
            <p:ph type="ftr" sz="quarter" idx="429496729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Network Optimization Applications 19.03  by   </a:t>
            </a:r>
            <a:r>
              <a:rPr lang="zh-TW" altLang="en-US"/>
              <a:t>成大工資管 </a:t>
            </a:r>
            <a:endParaRPr lang="en-US" altLang="zh-TW" i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頁尾版面配置區 3"/>
          <p:cNvSpPr>
            <a:spLocks noGrp="1"/>
          </p:cNvSpPr>
          <p:nvPr>
            <p:ph type="ftr" sz="quarter" idx="429496729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Network Optimization Applications 19.03  by   </a:t>
            </a:r>
            <a:r>
              <a:rPr lang="zh-TW" altLang="en-US"/>
              <a:t>成大工資管 </a:t>
            </a:r>
            <a:endParaRPr lang="en-US" altLang="zh-TW" i="1">
              <a:solidFill>
                <a:srgbClr val="FFFFFF"/>
              </a:solidFill>
            </a:endParaRPr>
          </a:p>
        </p:txBody>
      </p:sp>
      <p:sp>
        <p:nvSpPr>
          <p:cNvPr id="21506" name="內容版面配置區 2"/>
          <p:cNvSpPr>
            <a:spLocks noGrp="1"/>
          </p:cNvSpPr>
          <p:nvPr>
            <p:ph idx="1"/>
          </p:nvPr>
        </p:nvSpPr>
        <p:spPr>
          <a:xfrm>
            <a:off x="179388" y="1052513"/>
            <a:ext cx="3168650" cy="525462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TW" sz="1800">
                <a:solidFill>
                  <a:srgbClr val="000000"/>
                </a:solidFill>
              </a:rPr>
              <a:t>list the objective function along with constraints for the sample case. </a:t>
            </a:r>
          </a:p>
          <a:p>
            <a:pPr marL="0" indent="0"/>
            <a:endParaRPr lang="en-US" altLang="zh-TW" sz="1800">
              <a:solidFill>
                <a:srgbClr val="000000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TW" sz="1800">
                <a:solidFill>
                  <a:srgbClr val="000000"/>
                </a:solidFill>
              </a:rPr>
              <a:t>These linear programs are network-flow problems and have the property that the optimal solution has integer values. </a:t>
            </a:r>
          </a:p>
        </p:txBody>
      </p:sp>
      <p:sp>
        <p:nvSpPr>
          <p:cNvPr id="2150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00FF"/>
                </a:solidFill>
              </a:rPr>
              <a:t>Purpose solution method</a:t>
            </a:r>
            <a:endParaRPr lang="zh-TW" altLang="en-US">
              <a:solidFill>
                <a:srgbClr val="0000FF"/>
              </a:solidFill>
            </a:endParaRP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8038" y="981075"/>
            <a:ext cx="5616575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tro">
  <a:themeElements>
    <a:clrScheme name="intro 4">
      <a:dk1>
        <a:srgbClr val="FFFFCC"/>
      </a:dk1>
      <a:lt1>
        <a:srgbClr val="FFFFFF"/>
      </a:lt1>
      <a:dk2>
        <a:srgbClr val="000066"/>
      </a:dk2>
      <a:lt2>
        <a:srgbClr val="FFFFFF"/>
      </a:lt2>
      <a:accent1>
        <a:srgbClr val="0078F0"/>
      </a:accent1>
      <a:accent2>
        <a:srgbClr val="CCECFF"/>
      </a:accent2>
      <a:accent3>
        <a:srgbClr val="AAAAB8"/>
      </a:accent3>
      <a:accent4>
        <a:srgbClr val="DADADA"/>
      </a:accent4>
      <a:accent5>
        <a:srgbClr val="AABEF6"/>
      </a:accent5>
      <a:accent6>
        <a:srgbClr val="B9D6E7"/>
      </a:accent6>
      <a:hlink>
        <a:srgbClr val="3399FF"/>
      </a:hlink>
      <a:folHlink>
        <a:srgbClr val="FFCC00"/>
      </a:folHlink>
    </a:clrScheme>
    <a:fontScheme name="intro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tro 1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5C5C8A"/>
        </a:accent6>
        <a:hlink>
          <a:srgbClr val="FFFF99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2">
        <a:dk1>
          <a:srgbClr val="CC99FF"/>
        </a:dk1>
        <a:lt1>
          <a:srgbClr val="FFFFFF"/>
        </a:lt1>
        <a:dk2>
          <a:srgbClr val="400040"/>
        </a:dk2>
        <a:lt2>
          <a:srgbClr val="FFFFFF"/>
        </a:lt2>
        <a:accent1>
          <a:srgbClr val="FF66FF"/>
        </a:accent1>
        <a:accent2>
          <a:srgbClr val="CC00CC"/>
        </a:accent2>
        <a:accent3>
          <a:srgbClr val="AFAAAF"/>
        </a:accent3>
        <a:accent4>
          <a:srgbClr val="DADADA"/>
        </a:accent4>
        <a:accent5>
          <a:srgbClr val="FFB8FF"/>
        </a:accent5>
        <a:accent6>
          <a:srgbClr val="B900B9"/>
        </a:accent6>
        <a:hlink>
          <a:srgbClr val="FF7C80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CC99FF"/>
        </a:dk1>
        <a:lt1>
          <a:srgbClr val="FFFFFF"/>
        </a:lt1>
        <a:dk2>
          <a:srgbClr val="34022D"/>
        </a:dk2>
        <a:lt2>
          <a:srgbClr val="FFFFFF"/>
        </a:lt2>
        <a:accent1>
          <a:srgbClr val="775EC8"/>
        </a:accent1>
        <a:accent2>
          <a:srgbClr val="9933FF"/>
        </a:accent2>
        <a:accent3>
          <a:srgbClr val="AEAAAD"/>
        </a:accent3>
        <a:accent4>
          <a:srgbClr val="DADADA"/>
        </a:accent4>
        <a:accent5>
          <a:srgbClr val="BDB6E0"/>
        </a:accent5>
        <a:accent6>
          <a:srgbClr val="8A2DE7"/>
        </a:accent6>
        <a:hlink>
          <a:srgbClr val="993366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4">
        <a:dk1>
          <a:srgbClr val="FFFFCC"/>
        </a:dk1>
        <a:lt1>
          <a:srgbClr val="FFFFFF"/>
        </a:lt1>
        <a:dk2>
          <a:srgbClr val="000066"/>
        </a:dk2>
        <a:lt2>
          <a:srgbClr val="FFFFFF"/>
        </a:lt2>
        <a:accent1>
          <a:srgbClr val="0078F0"/>
        </a:accent1>
        <a:accent2>
          <a:srgbClr val="CCECFF"/>
        </a:accent2>
        <a:accent3>
          <a:srgbClr val="AAAAB8"/>
        </a:accent3>
        <a:accent4>
          <a:srgbClr val="DADADA"/>
        </a:accent4>
        <a:accent5>
          <a:srgbClr val="AABEF6"/>
        </a:accent5>
        <a:accent6>
          <a:srgbClr val="B9D6E7"/>
        </a:accent6>
        <a:hlink>
          <a:srgbClr val="3399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5">
        <a:dk1>
          <a:srgbClr val="00FFFF"/>
        </a:dk1>
        <a:lt1>
          <a:srgbClr val="FFFFFF"/>
        </a:lt1>
        <a:dk2>
          <a:srgbClr val="4E009C"/>
        </a:dk2>
        <a:lt2>
          <a:srgbClr val="FFFFFF"/>
        </a:lt2>
        <a:accent1>
          <a:srgbClr val="00A8A4"/>
        </a:accent1>
        <a:accent2>
          <a:srgbClr val="3399FF"/>
        </a:accent2>
        <a:accent3>
          <a:srgbClr val="B2AACB"/>
        </a:accent3>
        <a:accent4>
          <a:srgbClr val="DADADA"/>
        </a:accent4>
        <a:accent5>
          <a:srgbClr val="AAD1CF"/>
        </a:accent5>
        <a:accent6>
          <a:srgbClr val="2D8A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6">
        <a:dk1>
          <a:srgbClr val="CCCC33"/>
        </a:dk1>
        <a:lt1>
          <a:srgbClr val="FFFFFF"/>
        </a:lt1>
        <a:dk2>
          <a:srgbClr val="003300"/>
        </a:dk2>
        <a:lt2>
          <a:srgbClr val="FFFFCC"/>
        </a:lt2>
        <a:accent1>
          <a:srgbClr val="008000"/>
        </a:accent1>
        <a:accent2>
          <a:srgbClr val="669900"/>
        </a:accent2>
        <a:accent3>
          <a:srgbClr val="AAADAA"/>
        </a:accent3>
        <a:accent4>
          <a:srgbClr val="DADADA"/>
        </a:accent4>
        <a:accent5>
          <a:srgbClr val="AAC0AA"/>
        </a:accent5>
        <a:accent6>
          <a:srgbClr val="5C8A00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7">
        <a:dk1>
          <a:srgbClr val="CCCC99"/>
        </a:dk1>
        <a:lt1>
          <a:srgbClr val="FFFFFF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996633"/>
        </a:accent2>
        <a:accent3>
          <a:srgbClr val="C0AAAA"/>
        </a:accent3>
        <a:accent4>
          <a:srgbClr val="DADADA"/>
        </a:accent4>
        <a:accent5>
          <a:srgbClr val="E2CAAA"/>
        </a:accent5>
        <a:accent6>
          <a:srgbClr val="8A5C2D"/>
        </a:accent6>
        <a:hlink>
          <a:srgbClr val="FFFFCC"/>
        </a:hlink>
        <a:folHlink>
          <a:srgbClr val="DDD8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8">
        <a:dk1>
          <a:srgbClr val="204162"/>
        </a:dk1>
        <a:lt1>
          <a:srgbClr val="FFFFFF"/>
        </a:lt1>
        <a:dk2>
          <a:srgbClr val="204162"/>
        </a:dk2>
        <a:lt2>
          <a:srgbClr val="003300"/>
        </a:lt2>
        <a:accent1>
          <a:srgbClr val="99CC00"/>
        </a:accent1>
        <a:accent2>
          <a:srgbClr val="336633"/>
        </a:accent2>
        <a:accent3>
          <a:srgbClr val="FFFFFF"/>
        </a:accent3>
        <a:accent4>
          <a:srgbClr val="1A3653"/>
        </a:accent4>
        <a:accent5>
          <a:srgbClr val="CAE2AA"/>
        </a:accent5>
        <a:accent6>
          <a:srgbClr val="2D5C2D"/>
        </a:accent6>
        <a:hlink>
          <a:srgbClr val="6666FF"/>
        </a:hlink>
        <a:folHlink>
          <a:srgbClr val="C5C2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9">
        <a:dk1>
          <a:srgbClr val="000000"/>
        </a:dk1>
        <a:lt1>
          <a:srgbClr val="FFFFFF"/>
        </a:lt1>
        <a:dk2>
          <a:srgbClr val="1C1C34"/>
        </a:dk2>
        <a:lt2>
          <a:srgbClr val="000066"/>
        </a:lt2>
        <a:accent1>
          <a:srgbClr val="DDDDDD"/>
        </a:accent1>
        <a:accent2>
          <a:srgbClr val="6699CC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5C8AB9"/>
        </a:accent6>
        <a:hlink>
          <a:srgbClr val="005A58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21185</TotalTime>
  <Words>749</Words>
  <Application>Microsoft Office PowerPoint</Application>
  <PresentationFormat>如螢幕大小 (4:3)</PresentationFormat>
  <Paragraphs>126</Paragraphs>
  <Slides>14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新細明體</vt:lpstr>
      <vt:lpstr>標楷體</vt:lpstr>
      <vt:lpstr>Arial</vt:lpstr>
      <vt:lpstr>Times New Roman</vt:lpstr>
      <vt:lpstr>Wingdings</vt:lpstr>
      <vt:lpstr>intro</vt:lpstr>
      <vt:lpstr>方程式</vt:lpstr>
      <vt:lpstr>Optimal Destruction of  Military Target </vt:lpstr>
      <vt:lpstr>Index</vt:lpstr>
      <vt:lpstr>Title</vt:lpstr>
      <vt:lpstr>PENETRATION ALGORITHM</vt:lpstr>
      <vt:lpstr>Problem Description</vt:lpstr>
      <vt:lpstr>Methodology</vt:lpstr>
      <vt:lpstr>EXHAUSTION ALGORITHM</vt:lpstr>
      <vt:lpstr>EXHAUSTION ALGORITHM</vt:lpstr>
      <vt:lpstr>Purpose solution method</vt:lpstr>
      <vt:lpstr>Attrition Versus Exhaustion Algorithm</vt:lpstr>
      <vt:lpstr>Purpose solution method</vt:lpstr>
      <vt:lpstr>maximum weight closure problem </vt:lpstr>
      <vt:lpstr>Purpose Math model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 in MPBSS</dc:title>
  <dc:creator>I-Lin Wang</dc:creator>
  <cp:lastModifiedBy>I-Lin Wang</cp:lastModifiedBy>
  <cp:revision>1389</cp:revision>
  <dcterms:created xsi:type="dcterms:W3CDTF">2010-04-03T03:14:21Z</dcterms:created>
  <dcterms:modified xsi:type="dcterms:W3CDTF">2018-10-31T15:12:42Z</dcterms:modified>
</cp:coreProperties>
</file>