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6" r:id="rId1"/>
  </p:sldMasterIdLst>
  <p:sldIdLst>
    <p:sldId id="256" r:id="rId2"/>
    <p:sldId id="257" r:id="rId3"/>
    <p:sldId id="261" r:id="rId4"/>
    <p:sldId id="263" r:id="rId5"/>
    <p:sldId id="264" r:id="rId6"/>
    <p:sldId id="259" r:id="rId7"/>
    <p:sldId id="262" r:id="rId8"/>
    <p:sldId id="269" r:id="rId9"/>
    <p:sldId id="268" r:id="rId10"/>
    <p:sldId id="266" r:id="rId11"/>
    <p:sldId id="267" r:id="rId12"/>
    <p:sldId id="265" r:id="rId13"/>
  </p:sldIdLst>
  <p:sldSz cx="9144000" cy="6858000" type="screen4x3"/>
  <p:notesSz cx="6858000" cy="9144000"/>
  <p:defaultTextStyle>
    <a:defPPr>
      <a:defRPr lang="zh-TW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DDDA6"/>
    <a:srgbClr val="7ACFB4"/>
    <a:srgbClr val="354C8A"/>
    <a:srgbClr val="538FAA"/>
    <a:srgbClr val="232A72"/>
    <a:srgbClr val="7058AD"/>
    <a:srgbClr val="44662F"/>
    <a:srgbClr val="40A2CF"/>
    <a:srgbClr val="6FC6CF"/>
    <a:srgbClr val="CF6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3" d="100"/>
          <a:sy n="53" d="100"/>
        </p:scale>
        <p:origin x="403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93BDC7C-832B-D947-AB95-759ACC3F4E34}" type="doc">
      <dgm:prSet loTypeId="urn:microsoft.com/office/officeart/2005/8/layout/vList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FA318C10-494E-1240-BD3B-F074FEB5E5CB}">
      <dgm:prSet custT="1">
        <dgm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kumimoji="1" lang="en-US" sz="3200" b="1" dirty="0" smtClean="0"/>
            <a:t>Introduction – Problem</a:t>
          </a:r>
          <a:endParaRPr lang="en-US" sz="3200" b="1" dirty="0"/>
        </a:p>
      </dgm:t>
    </dgm:pt>
    <dgm:pt modelId="{409CBAF5-D29A-ED4B-9028-093E92BA362A}" type="parTrans" cxnId="{A8A80EDB-C297-1D40-A93A-647DE1F83349}">
      <dgm:prSet/>
      <dgm:spPr/>
      <dgm:t>
        <a:bodyPr/>
        <a:lstStyle/>
        <a:p>
          <a:endParaRPr lang="zh-TW" altLang="en-US" sz="3200" b="1"/>
        </a:p>
      </dgm:t>
    </dgm:pt>
    <dgm:pt modelId="{381D500F-4101-A046-955A-18CE47C13B31}" type="sibTrans" cxnId="{A8A80EDB-C297-1D40-A93A-647DE1F83349}">
      <dgm:prSet/>
      <dgm:spPr/>
      <dgm:t>
        <a:bodyPr/>
        <a:lstStyle/>
        <a:p>
          <a:endParaRPr lang="zh-TW" altLang="en-US" sz="3200" b="1"/>
        </a:p>
      </dgm:t>
    </dgm:pt>
    <dgm:pt modelId="{3D022D6C-D7FB-4F4E-9CC0-6310BAF008BA}">
      <dgm:prSet custT="1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kumimoji="1" lang="en-US" sz="3200" b="1" smtClean="0"/>
            <a:t>Mathematical Model</a:t>
          </a:r>
          <a:endParaRPr lang="en-US" sz="3200" b="1"/>
        </a:p>
      </dgm:t>
    </dgm:pt>
    <dgm:pt modelId="{F67EF1EB-A021-D147-9884-66AF19DDE2C1}" type="parTrans" cxnId="{575FFDDE-FA9C-6D43-B1F9-570F2B307BB5}">
      <dgm:prSet/>
      <dgm:spPr/>
      <dgm:t>
        <a:bodyPr/>
        <a:lstStyle/>
        <a:p>
          <a:endParaRPr lang="zh-TW" altLang="en-US" sz="3200" b="1"/>
        </a:p>
      </dgm:t>
    </dgm:pt>
    <dgm:pt modelId="{D078D761-F918-A04B-BC17-81CC924D6909}" type="sibTrans" cxnId="{575FFDDE-FA9C-6D43-B1F9-570F2B307BB5}">
      <dgm:prSet/>
      <dgm:spPr/>
      <dgm:t>
        <a:bodyPr/>
        <a:lstStyle/>
        <a:p>
          <a:endParaRPr lang="zh-TW" altLang="en-US" sz="3200" b="1"/>
        </a:p>
      </dgm:t>
    </dgm:pt>
    <dgm:pt modelId="{B6245E3B-0ED2-CD4C-9858-A5FBE47C7842}">
      <dgm:prSet custT="1">
        <dgm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kumimoji="1" lang="en-US" sz="3200" b="1" smtClean="0"/>
            <a:t>Solution </a:t>
          </a:r>
          <a:endParaRPr lang="en-US" sz="3200" b="1"/>
        </a:p>
      </dgm:t>
    </dgm:pt>
    <dgm:pt modelId="{B2075C32-2201-CC44-9EF4-F0C9C4CA0BB5}" type="parTrans" cxnId="{0930F4BF-9454-B141-A2C4-A0F0263300E6}">
      <dgm:prSet/>
      <dgm:spPr/>
      <dgm:t>
        <a:bodyPr/>
        <a:lstStyle/>
        <a:p>
          <a:endParaRPr lang="zh-TW" altLang="en-US" sz="3200" b="1"/>
        </a:p>
      </dgm:t>
    </dgm:pt>
    <dgm:pt modelId="{F3B85215-9B6B-BE42-9E94-9513197F4960}" type="sibTrans" cxnId="{0930F4BF-9454-B141-A2C4-A0F0263300E6}">
      <dgm:prSet/>
      <dgm:spPr/>
      <dgm:t>
        <a:bodyPr/>
        <a:lstStyle/>
        <a:p>
          <a:endParaRPr lang="zh-TW" altLang="en-US" sz="3200" b="1"/>
        </a:p>
      </dgm:t>
    </dgm:pt>
    <dgm:pt modelId="{2C5968B5-F711-9444-AF92-229A924F2DA6}" type="pres">
      <dgm:prSet presAssocID="{893BDC7C-832B-D947-AB95-759ACC3F4E34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DB0FAF82-D929-1344-BBCA-DCD0998C6B55}" type="pres">
      <dgm:prSet presAssocID="{FA318C10-494E-1240-BD3B-F074FEB5E5CB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913FFA84-6589-3843-9141-11F011DE919C}" type="pres">
      <dgm:prSet presAssocID="{381D500F-4101-A046-955A-18CE47C13B31}" presName="spacer" presStyleCnt="0"/>
      <dgm:spPr/>
    </dgm:pt>
    <dgm:pt modelId="{84FEF5AC-73A3-764F-A9FB-C2939CD5F9E4}" type="pres">
      <dgm:prSet presAssocID="{3D022D6C-D7FB-4F4E-9CC0-6310BAF008BA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84D59271-77EA-EE41-A7AE-492CAF78B778}" type="pres">
      <dgm:prSet presAssocID="{D078D761-F918-A04B-BC17-81CC924D6909}" presName="spacer" presStyleCnt="0"/>
      <dgm:spPr/>
    </dgm:pt>
    <dgm:pt modelId="{C0972F01-3141-F645-9621-3441FAE569AC}" type="pres">
      <dgm:prSet presAssocID="{B6245E3B-0ED2-CD4C-9858-A5FBE47C7842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857E6577-6ADC-0249-8517-53B7EC0876AF}" type="presOf" srcId="{893BDC7C-832B-D947-AB95-759ACC3F4E34}" destId="{2C5968B5-F711-9444-AF92-229A924F2DA6}" srcOrd="0" destOrd="0" presId="urn:microsoft.com/office/officeart/2005/8/layout/vList2"/>
    <dgm:cxn modelId="{0930F4BF-9454-B141-A2C4-A0F0263300E6}" srcId="{893BDC7C-832B-D947-AB95-759ACC3F4E34}" destId="{B6245E3B-0ED2-CD4C-9858-A5FBE47C7842}" srcOrd="2" destOrd="0" parTransId="{B2075C32-2201-CC44-9EF4-F0C9C4CA0BB5}" sibTransId="{F3B85215-9B6B-BE42-9E94-9513197F4960}"/>
    <dgm:cxn modelId="{666BC3D1-A376-F945-93A2-76BCE367A935}" type="presOf" srcId="{3D022D6C-D7FB-4F4E-9CC0-6310BAF008BA}" destId="{84FEF5AC-73A3-764F-A9FB-C2939CD5F9E4}" srcOrd="0" destOrd="0" presId="urn:microsoft.com/office/officeart/2005/8/layout/vList2"/>
    <dgm:cxn modelId="{5CAE4382-FD6B-1F44-8EAB-32C9C31F5227}" type="presOf" srcId="{B6245E3B-0ED2-CD4C-9858-A5FBE47C7842}" destId="{C0972F01-3141-F645-9621-3441FAE569AC}" srcOrd="0" destOrd="0" presId="urn:microsoft.com/office/officeart/2005/8/layout/vList2"/>
    <dgm:cxn modelId="{A8A80EDB-C297-1D40-A93A-647DE1F83349}" srcId="{893BDC7C-832B-D947-AB95-759ACC3F4E34}" destId="{FA318C10-494E-1240-BD3B-F074FEB5E5CB}" srcOrd="0" destOrd="0" parTransId="{409CBAF5-D29A-ED4B-9028-093E92BA362A}" sibTransId="{381D500F-4101-A046-955A-18CE47C13B31}"/>
    <dgm:cxn modelId="{575FFDDE-FA9C-6D43-B1F9-570F2B307BB5}" srcId="{893BDC7C-832B-D947-AB95-759ACC3F4E34}" destId="{3D022D6C-D7FB-4F4E-9CC0-6310BAF008BA}" srcOrd="1" destOrd="0" parTransId="{F67EF1EB-A021-D147-9884-66AF19DDE2C1}" sibTransId="{D078D761-F918-A04B-BC17-81CC924D6909}"/>
    <dgm:cxn modelId="{3EEE38A5-9061-DC49-954B-A390230A7390}" type="presOf" srcId="{FA318C10-494E-1240-BD3B-F074FEB5E5CB}" destId="{DB0FAF82-D929-1344-BBCA-DCD0998C6B55}" srcOrd="0" destOrd="0" presId="urn:microsoft.com/office/officeart/2005/8/layout/vList2"/>
    <dgm:cxn modelId="{0E3F4425-FAF4-024B-BCD9-893300B372CD}" type="presParOf" srcId="{2C5968B5-F711-9444-AF92-229A924F2DA6}" destId="{DB0FAF82-D929-1344-BBCA-DCD0998C6B55}" srcOrd="0" destOrd="0" presId="urn:microsoft.com/office/officeart/2005/8/layout/vList2"/>
    <dgm:cxn modelId="{0F8435DB-86BF-2B4F-B7E9-11449EC09D39}" type="presParOf" srcId="{2C5968B5-F711-9444-AF92-229A924F2DA6}" destId="{913FFA84-6589-3843-9141-11F011DE919C}" srcOrd="1" destOrd="0" presId="urn:microsoft.com/office/officeart/2005/8/layout/vList2"/>
    <dgm:cxn modelId="{31EE3F88-2D13-2340-BD80-0FC8A24079DB}" type="presParOf" srcId="{2C5968B5-F711-9444-AF92-229A924F2DA6}" destId="{84FEF5AC-73A3-764F-A9FB-C2939CD5F9E4}" srcOrd="2" destOrd="0" presId="urn:microsoft.com/office/officeart/2005/8/layout/vList2"/>
    <dgm:cxn modelId="{5CDC1221-0556-5643-A1B3-EF19E99E8230}" type="presParOf" srcId="{2C5968B5-F711-9444-AF92-229A924F2DA6}" destId="{84D59271-77EA-EE41-A7AE-492CAF78B778}" srcOrd="3" destOrd="0" presId="urn:microsoft.com/office/officeart/2005/8/layout/vList2"/>
    <dgm:cxn modelId="{EB39996C-E469-6641-ACB0-B44FD3BE55A6}" type="presParOf" srcId="{2C5968B5-F711-9444-AF92-229A924F2DA6}" destId="{C0972F01-3141-F645-9621-3441FAE569AC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4DEDF37-E7A0-6344-8FE1-D5848DB37448}" type="doc">
      <dgm:prSet loTypeId="urn:microsoft.com/office/officeart/2005/8/layout/venn2" loCatId="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zh-TW" altLang="en-US"/>
        </a:p>
      </dgm:t>
    </dgm:pt>
    <dgm:pt modelId="{FCEAF0A3-C386-3D4A-BD35-68DE0F9407FD}">
      <dgm:prSet phldrT="[文字]" custT="1"/>
      <dgm:spPr>
        <a:solidFill>
          <a:srgbClr val="7058AD"/>
        </a:solidFill>
      </dgm:spPr>
      <dgm:t>
        <a:bodyPr/>
        <a:lstStyle/>
        <a:p>
          <a:r>
            <a:rPr lang="en-US" altLang="zh-TW" sz="2000" dirty="0" smtClean="0"/>
            <a:t>FADS</a:t>
          </a:r>
          <a:endParaRPr lang="zh-TW" altLang="en-US" sz="2000" dirty="0"/>
        </a:p>
      </dgm:t>
    </dgm:pt>
    <dgm:pt modelId="{CBEE12F0-9AC9-EF41-BF57-9923F810568B}" type="parTrans" cxnId="{E7FF65D6-5141-A946-8ABC-BB11E1A54B90}">
      <dgm:prSet/>
      <dgm:spPr/>
      <dgm:t>
        <a:bodyPr/>
        <a:lstStyle/>
        <a:p>
          <a:endParaRPr lang="zh-TW" altLang="en-US" sz="2000"/>
        </a:p>
      </dgm:t>
    </dgm:pt>
    <dgm:pt modelId="{86B54C70-0683-3147-AF34-7B25FCAEB921}" type="sibTrans" cxnId="{E7FF65D6-5141-A946-8ABC-BB11E1A54B90}">
      <dgm:prSet/>
      <dgm:spPr/>
      <dgm:t>
        <a:bodyPr/>
        <a:lstStyle/>
        <a:p>
          <a:endParaRPr lang="zh-TW" altLang="en-US" sz="2000"/>
        </a:p>
      </dgm:t>
    </dgm:pt>
    <dgm:pt modelId="{5AD10DB5-AA82-D04A-A652-E7A73490C9FF}">
      <dgm:prSet phldrT="[文字]" custT="1"/>
      <dgm:spPr>
        <a:solidFill>
          <a:srgbClr val="354C8A"/>
        </a:solidFill>
      </dgm:spPr>
      <dgm:t>
        <a:bodyPr/>
        <a:lstStyle/>
        <a:p>
          <a:r>
            <a:rPr lang="en-US" altLang="zh-TW" sz="2000" dirty="0" smtClean="0"/>
            <a:t>BSAM</a:t>
          </a:r>
          <a:endParaRPr lang="zh-TW" altLang="en-US" sz="2000" dirty="0"/>
        </a:p>
      </dgm:t>
    </dgm:pt>
    <dgm:pt modelId="{D2C70B0E-544E-5B46-9AD1-5246575B97BE}" type="parTrans" cxnId="{01ED4927-98CB-B94C-81B3-41E84352C288}">
      <dgm:prSet/>
      <dgm:spPr/>
      <dgm:t>
        <a:bodyPr/>
        <a:lstStyle/>
        <a:p>
          <a:endParaRPr lang="zh-TW" altLang="en-US" sz="2000"/>
        </a:p>
      </dgm:t>
    </dgm:pt>
    <dgm:pt modelId="{F30DFA5A-C36A-FA41-89A1-FC7432D28333}" type="sibTrans" cxnId="{01ED4927-98CB-B94C-81B3-41E84352C288}">
      <dgm:prSet/>
      <dgm:spPr/>
      <dgm:t>
        <a:bodyPr/>
        <a:lstStyle/>
        <a:p>
          <a:endParaRPr lang="zh-TW" altLang="en-US" sz="2000"/>
        </a:p>
      </dgm:t>
    </dgm:pt>
    <dgm:pt modelId="{748BB066-A932-384B-A1F2-6E4B98ABA5C5}">
      <dgm:prSet phldrT="[文字]" custT="1"/>
      <dgm:spPr>
        <a:solidFill>
          <a:srgbClr val="538FAA"/>
        </a:solidFill>
      </dgm:spPr>
      <dgm:t>
        <a:bodyPr/>
        <a:lstStyle/>
        <a:p>
          <a:r>
            <a:rPr lang="en-US" altLang="zh-TW" sz="2000" dirty="0" smtClean="0"/>
            <a:t>AI</a:t>
          </a:r>
          <a:endParaRPr lang="zh-TW" altLang="en-US" sz="2000" dirty="0"/>
        </a:p>
      </dgm:t>
    </dgm:pt>
    <dgm:pt modelId="{67FA2174-95DE-DF40-B573-3448DAE0ACAE}" type="parTrans" cxnId="{F1A8053E-9C79-0345-9224-6F7AC31A9699}">
      <dgm:prSet/>
      <dgm:spPr/>
      <dgm:t>
        <a:bodyPr/>
        <a:lstStyle/>
        <a:p>
          <a:endParaRPr lang="zh-TW" altLang="en-US" sz="2000"/>
        </a:p>
      </dgm:t>
    </dgm:pt>
    <dgm:pt modelId="{1D383355-6CA3-9A41-9291-CDF0B568E7FE}" type="sibTrans" cxnId="{F1A8053E-9C79-0345-9224-6F7AC31A9699}">
      <dgm:prSet/>
      <dgm:spPr/>
      <dgm:t>
        <a:bodyPr/>
        <a:lstStyle/>
        <a:p>
          <a:endParaRPr lang="zh-TW" altLang="en-US" sz="2000"/>
        </a:p>
      </dgm:t>
    </dgm:pt>
    <dgm:pt modelId="{A4FC9E31-CA40-8C46-A584-AC9A3B841ACF}">
      <dgm:prSet phldrT="[文字]" custT="1"/>
      <dgm:spPr>
        <a:solidFill>
          <a:srgbClr val="6FC6CF"/>
        </a:solidFill>
      </dgm:spPr>
      <dgm:t>
        <a:bodyPr/>
        <a:lstStyle/>
        <a:p>
          <a:r>
            <a:rPr lang="en-US" altLang="zh-TW" sz="2000" dirty="0" smtClean="0"/>
            <a:t>TSAM</a:t>
          </a:r>
          <a:endParaRPr lang="zh-TW" altLang="en-US" sz="2000" dirty="0"/>
        </a:p>
      </dgm:t>
    </dgm:pt>
    <dgm:pt modelId="{863AFA8B-0D8D-B24E-B3B6-FCA9B5790A7F}" type="parTrans" cxnId="{892F6D71-C4BB-E844-9426-77947483255D}">
      <dgm:prSet/>
      <dgm:spPr/>
      <dgm:t>
        <a:bodyPr/>
        <a:lstStyle/>
        <a:p>
          <a:endParaRPr lang="zh-TW" altLang="en-US" sz="2000"/>
        </a:p>
      </dgm:t>
    </dgm:pt>
    <dgm:pt modelId="{E4624916-F520-8840-BE97-7A7FDDE4E206}" type="sibTrans" cxnId="{892F6D71-C4BB-E844-9426-77947483255D}">
      <dgm:prSet/>
      <dgm:spPr/>
      <dgm:t>
        <a:bodyPr/>
        <a:lstStyle/>
        <a:p>
          <a:endParaRPr lang="zh-TW" altLang="en-US" sz="2000"/>
        </a:p>
      </dgm:t>
    </dgm:pt>
    <dgm:pt modelId="{E6ED088F-A8BB-B741-8841-F3FD2746540C}">
      <dgm:prSet phldrT="[文字]" custT="1"/>
      <dgm:spPr>
        <a:solidFill>
          <a:srgbClr val="8DDDA6"/>
        </a:solidFill>
      </dgm:spPr>
      <dgm:t>
        <a:bodyPr/>
        <a:lstStyle/>
        <a:p>
          <a:r>
            <a:rPr lang="en-US" altLang="zh-TW" sz="2000" dirty="0" smtClean="0"/>
            <a:t>target</a:t>
          </a:r>
          <a:endParaRPr lang="zh-TW" altLang="en-US" sz="2000" dirty="0"/>
        </a:p>
      </dgm:t>
    </dgm:pt>
    <dgm:pt modelId="{68869664-7AFF-2442-AAD5-FAA1EEB1A6BA}" type="parTrans" cxnId="{CDC2D8C4-48F6-324A-B25A-60135F29BC1B}">
      <dgm:prSet/>
      <dgm:spPr/>
      <dgm:t>
        <a:bodyPr/>
        <a:lstStyle/>
        <a:p>
          <a:endParaRPr lang="zh-TW" altLang="en-US" sz="2000"/>
        </a:p>
      </dgm:t>
    </dgm:pt>
    <dgm:pt modelId="{E60FFF52-A2FB-E349-AB98-374ABA13B596}" type="sibTrans" cxnId="{CDC2D8C4-48F6-324A-B25A-60135F29BC1B}">
      <dgm:prSet/>
      <dgm:spPr/>
      <dgm:t>
        <a:bodyPr/>
        <a:lstStyle/>
        <a:p>
          <a:endParaRPr lang="zh-TW" altLang="en-US" sz="2000"/>
        </a:p>
      </dgm:t>
    </dgm:pt>
    <dgm:pt modelId="{440D1C97-83ED-6748-9BF6-F2F901E352F4}" type="pres">
      <dgm:prSet presAssocID="{B4DEDF37-E7A0-6344-8FE1-D5848DB37448}" presName="Name0" presStyleCnt="0">
        <dgm:presLayoutVars>
          <dgm:chMax val="7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BBA59EE4-1DA6-EE46-AE16-E30197D72C38}" type="pres">
      <dgm:prSet presAssocID="{B4DEDF37-E7A0-6344-8FE1-D5848DB37448}" presName="comp1" presStyleCnt="0"/>
      <dgm:spPr/>
      <dgm:t>
        <a:bodyPr/>
        <a:lstStyle/>
        <a:p>
          <a:endParaRPr lang="zh-TW" altLang="en-US"/>
        </a:p>
      </dgm:t>
    </dgm:pt>
    <dgm:pt modelId="{0E3E64E4-EF02-E74C-9D7E-EFE558C54FBB}" type="pres">
      <dgm:prSet presAssocID="{B4DEDF37-E7A0-6344-8FE1-D5848DB37448}" presName="circle1" presStyleLbl="node1" presStyleIdx="0" presStyleCnt="5"/>
      <dgm:spPr/>
      <dgm:t>
        <a:bodyPr/>
        <a:lstStyle/>
        <a:p>
          <a:endParaRPr lang="zh-TW" altLang="en-US"/>
        </a:p>
      </dgm:t>
    </dgm:pt>
    <dgm:pt modelId="{9D727AD9-5587-8F45-910C-3521009A33B7}" type="pres">
      <dgm:prSet presAssocID="{B4DEDF37-E7A0-6344-8FE1-D5848DB37448}" presName="c1text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3966D3D8-58CD-D74F-9303-5C543316D488}" type="pres">
      <dgm:prSet presAssocID="{B4DEDF37-E7A0-6344-8FE1-D5848DB37448}" presName="comp2" presStyleCnt="0"/>
      <dgm:spPr/>
      <dgm:t>
        <a:bodyPr/>
        <a:lstStyle/>
        <a:p>
          <a:endParaRPr lang="zh-TW" altLang="en-US"/>
        </a:p>
      </dgm:t>
    </dgm:pt>
    <dgm:pt modelId="{E1F727B9-7DA7-B94D-8C93-1CD1A6DF02D4}" type="pres">
      <dgm:prSet presAssocID="{B4DEDF37-E7A0-6344-8FE1-D5848DB37448}" presName="circle2" presStyleLbl="node1" presStyleIdx="1" presStyleCnt="5"/>
      <dgm:spPr/>
      <dgm:t>
        <a:bodyPr/>
        <a:lstStyle/>
        <a:p>
          <a:endParaRPr lang="zh-TW" altLang="en-US"/>
        </a:p>
      </dgm:t>
    </dgm:pt>
    <dgm:pt modelId="{01661D3D-EBEE-8149-B7DD-00A162D6D1C7}" type="pres">
      <dgm:prSet presAssocID="{B4DEDF37-E7A0-6344-8FE1-D5848DB37448}" presName="c2text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2D5DF157-664C-1D40-B784-B168C1954E39}" type="pres">
      <dgm:prSet presAssocID="{B4DEDF37-E7A0-6344-8FE1-D5848DB37448}" presName="comp3" presStyleCnt="0"/>
      <dgm:spPr/>
      <dgm:t>
        <a:bodyPr/>
        <a:lstStyle/>
        <a:p>
          <a:endParaRPr lang="zh-TW" altLang="en-US"/>
        </a:p>
      </dgm:t>
    </dgm:pt>
    <dgm:pt modelId="{E2B025F4-9FD3-5844-B77B-97CA507A248A}" type="pres">
      <dgm:prSet presAssocID="{B4DEDF37-E7A0-6344-8FE1-D5848DB37448}" presName="circle3" presStyleLbl="node1" presStyleIdx="2" presStyleCnt="5"/>
      <dgm:spPr/>
      <dgm:t>
        <a:bodyPr/>
        <a:lstStyle/>
        <a:p>
          <a:endParaRPr lang="zh-TW" altLang="en-US"/>
        </a:p>
      </dgm:t>
    </dgm:pt>
    <dgm:pt modelId="{75F4F20C-C259-3040-81D7-BE900B09101D}" type="pres">
      <dgm:prSet presAssocID="{B4DEDF37-E7A0-6344-8FE1-D5848DB37448}" presName="c3text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7A4531A8-2E3A-9A47-A953-E961EEEC59B1}" type="pres">
      <dgm:prSet presAssocID="{B4DEDF37-E7A0-6344-8FE1-D5848DB37448}" presName="comp4" presStyleCnt="0"/>
      <dgm:spPr/>
      <dgm:t>
        <a:bodyPr/>
        <a:lstStyle/>
        <a:p>
          <a:endParaRPr lang="zh-TW" altLang="en-US"/>
        </a:p>
      </dgm:t>
    </dgm:pt>
    <dgm:pt modelId="{86F37B3A-59C5-AF45-9E12-A6155D77A395}" type="pres">
      <dgm:prSet presAssocID="{B4DEDF37-E7A0-6344-8FE1-D5848DB37448}" presName="circle4" presStyleLbl="node1" presStyleIdx="3" presStyleCnt="5" custScaleX="103785" custScaleY="96028"/>
      <dgm:spPr/>
      <dgm:t>
        <a:bodyPr/>
        <a:lstStyle/>
        <a:p>
          <a:endParaRPr lang="zh-TW" altLang="en-US"/>
        </a:p>
      </dgm:t>
    </dgm:pt>
    <dgm:pt modelId="{8EC7906B-DE20-6D40-B211-BC4554744E8E}" type="pres">
      <dgm:prSet presAssocID="{B4DEDF37-E7A0-6344-8FE1-D5848DB37448}" presName="c4text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3014223C-77F2-4D4D-92EA-1F3A1FA82EDA}" type="pres">
      <dgm:prSet presAssocID="{B4DEDF37-E7A0-6344-8FE1-D5848DB37448}" presName="comp5" presStyleCnt="0"/>
      <dgm:spPr/>
      <dgm:t>
        <a:bodyPr/>
        <a:lstStyle/>
        <a:p>
          <a:endParaRPr lang="zh-TW" altLang="en-US"/>
        </a:p>
      </dgm:t>
    </dgm:pt>
    <dgm:pt modelId="{F235F9A2-9861-BC41-ABCE-4BF89BEA2C17}" type="pres">
      <dgm:prSet presAssocID="{B4DEDF37-E7A0-6344-8FE1-D5848DB37448}" presName="circle5" presStyleLbl="node1" presStyleIdx="4" presStyleCnt="5" custScaleX="110867" custScaleY="57881" custLinFactNeighborX="2231" custLinFactNeighborY="-8926"/>
      <dgm:spPr/>
      <dgm:t>
        <a:bodyPr/>
        <a:lstStyle/>
        <a:p>
          <a:endParaRPr lang="zh-TW" altLang="en-US"/>
        </a:p>
      </dgm:t>
    </dgm:pt>
    <dgm:pt modelId="{007155E5-5FD4-2C42-9005-1FF71EF04E14}" type="pres">
      <dgm:prSet presAssocID="{B4DEDF37-E7A0-6344-8FE1-D5848DB37448}" presName="c5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F1A8053E-9C79-0345-9224-6F7AC31A9699}" srcId="{B4DEDF37-E7A0-6344-8FE1-D5848DB37448}" destId="{748BB066-A932-384B-A1F2-6E4B98ABA5C5}" srcOrd="2" destOrd="0" parTransId="{67FA2174-95DE-DF40-B573-3448DAE0ACAE}" sibTransId="{1D383355-6CA3-9A41-9291-CDF0B568E7FE}"/>
    <dgm:cxn modelId="{E7FF65D6-5141-A946-8ABC-BB11E1A54B90}" srcId="{B4DEDF37-E7A0-6344-8FE1-D5848DB37448}" destId="{FCEAF0A3-C386-3D4A-BD35-68DE0F9407FD}" srcOrd="0" destOrd="0" parTransId="{CBEE12F0-9AC9-EF41-BF57-9923F810568B}" sibTransId="{86B54C70-0683-3147-AF34-7B25FCAEB921}"/>
    <dgm:cxn modelId="{EC8501F1-045E-8647-8B67-D48FBEDC9A61}" type="presOf" srcId="{5AD10DB5-AA82-D04A-A652-E7A73490C9FF}" destId="{E1F727B9-7DA7-B94D-8C93-1CD1A6DF02D4}" srcOrd="0" destOrd="0" presId="urn:microsoft.com/office/officeart/2005/8/layout/venn2"/>
    <dgm:cxn modelId="{12E1C1C1-1E94-E743-8F6E-8C5149CC8268}" type="presOf" srcId="{A4FC9E31-CA40-8C46-A584-AC9A3B841ACF}" destId="{86F37B3A-59C5-AF45-9E12-A6155D77A395}" srcOrd="0" destOrd="0" presId="urn:microsoft.com/office/officeart/2005/8/layout/venn2"/>
    <dgm:cxn modelId="{F5B614FC-7EB6-4D4A-BD3B-350E63E7B7EE}" type="presOf" srcId="{748BB066-A932-384B-A1F2-6E4B98ABA5C5}" destId="{75F4F20C-C259-3040-81D7-BE900B09101D}" srcOrd="1" destOrd="0" presId="urn:microsoft.com/office/officeart/2005/8/layout/venn2"/>
    <dgm:cxn modelId="{26F712B9-0DCA-CE4A-B695-4F9A97675E18}" type="presOf" srcId="{5AD10DB5-AA82-D04A-A652-E7A73490C9FF}" destId="{01661D3D-EBEE-8149-B7DD-00A162D6D1C7}" srcOrd="1" destOrd="0" presId="urn:microsoft.com/office/officeart/2005/8/layout/venn2"/>
    <dgm:cxn modelId="{01ED4927-98CB-B94C-81B3-41E84352C288}" srcId="{B4DEDF37-E7A0-6344-8FE1-D5848DB37448}" destId="{5AD10DB5-AA82-D04A-A652-E7A73490C9FF}" srcOrd="1" destOrd="0" parTransId="{D2C70B0E-544E-5B46-9AD1-5246575B97BE}" sibTransId="{F30DFA5A-C36A-FA41-89A1-FC7432D28333}"/>
    <dgm:cxn modelId="{57ABC3CC-A04F-C943-8005-50724B9F6D57}" type="presOf" srcId="{A4FC9E31-CA40-8C46-A584-AC9A3B841ACF}" destId="{8EC7906B-DE20-6D40-B211-BC4554744E8E}" srcOrd="1" destOrd="0" presId="urn:microsoft.com/office/officeart/2005/8/layout/venn2"/>
    <dgm:cxn modelId="{CDC2D8C4-48F6-324A-B25A-60135F29BC1B}" srcId="{B4DEDF37-E7A0-6344-8FE1-D5848DB37448}" destId="{E6ED088F-A8BB-B741-8841-F3FD2746540C}" srcOrd="4" destOrd="0" parTransId="{68869664-7AFF-2442-AAD5-FAA1EEB1A6BA}" sibTransId="{E60FFF52-A2FB-E349-AB98-374ABA13B596}"/>
    <dgm:cxn modelId="{892F6D71-C4BB-E844-9426-77947483255D}" srcId="{B4DEDF37-E7A0-6344-8FE1-D5848DB37448}" destId="{A4FC9E31-CA40-8C46-A584-AC9A3B841ACF}" srcOrd="3" destOrd="0" parTransId="{863AFA8B-0D8D-B24E-B3B6-FCA9B5790A7F}" sibTransId="{E4624916-F520-8840-BE97-7A7FDDE4E206}"/>
    <dgm:cxn modelId="{DAC336EB-C5FB-354D-8F33-B18446D2F87E}" type="presOf" srcId="{FCEAF0A3-C386-3D4A-BD35-68DE0F9407FD}" destId="{9D727AD9-5587-8F45-910C-3521009A33B7}" srcOrd="1" destOrd="0" presId="urn:microsoft.com/office/officeart/2005/8/layout/venn2"/>
    <dgm:cxn modelId="{DCCCCC2A-25B5-3041-AD0E-56080F8D9B8D}" type="presOf" srcId="{FCEAF0A3-C386-3D4A-BD35-68DE0F9407FD}" destId="{0E3E64E4-EF02-E74C-9D7E-EFE558C54FBB}" srcOrd="0" destOrd="0" presId="urn:microsoft.com/office/officeart/2005/8/layout/venn2"/>
    <dgm:cxn modelId="{BA9B16F7-E59B-C44C-8829-D5DF6EBEAF9B}" type="presOf" srcId="{E6ED088F-A8BB-B741-8841-F3FD2746540C}" destId="{F235F9A2-9861-BC41-ABCE-4BF89BEA2C17}" srcOrd="0" destOrd="0" presId="urn:microsoft.com/office/officeart/2005/8/layout/venn2"/>
    <dgm:cxn modelId="{1EBD5190-E458-0A46-9F77-930A3F717235}" type="presOf" srcId="{E6ED088F-A8BB-B741-8841-F3FD2746540C}" destId="{007155E5-5FD4-2C42-9005-1FF71EF04E14}" srcOrd="1" destOrd="0" presId="urn:microsoft.com/office/officeart/2005/8/layout/venn2"/>
    <dgm:cxn modelId="{AA9ABA1D-E16A-4D47-8A59-65592183F8CF}" type="presOf" srcId="{B4DEDF37-E7A0-6344-8FE1-D5848DB37448}" destId="{440D1C97-83ED-6748-9BF6-F2F901E352F4}" srcOrd="0" destOrd="0" presId="urn:microsoft.com/office/officeart/2005/8/layout/venn2"/>
    <dgm:cxn modelId="{00921F1D-21BB-0943-B8EA-6A85C345545A}" type="presOf" srcId="{748BB066-A932-384B-A1F2-6E4B98ABA5C5}" destId="{E2B025F4-9FD3-5844-B77B-97CA507A248A}" srcOrd="0" destOrd="0" presId="urn:microsoft.com/office/officeart/2005/8/layout/venn2"/>
    <dgm:cxn modelId="{2F75A95B-EF4E-544F-9D8F-EF89C6A0E747}" type="presParOf" srcId="{440D1C97-83ED-6748-9BF6-F2F901E352F4}" destId="{BBA59EE4-1DA6-EE46-AE16-E30197D72C38}" srcOrd="0" destOrd="0" presId="urn:microsoft.com/office/officeart/2005/8/layout/venn2"/>
    <dgm:cxn modelId="{948C30BC-6523-5E44-A696-FB0BFBC211AB}" type="presParOf" srcId="{BBA59EE4-1DA6-EE46-AE16-E30197D72C38}" destId="{0E3E64E4-EF02-E74C-9D7E-EFE558C54FBB}" srcOrd="0" destOrd="0" presId="urn:microsoft.com/office/officeart/2005/8/layout/venn2"/>
    <dgm:cxn modelId="{3005B8A9-FDED-4943-81ED-4FD7C07718E1}" type="presParOf" srcId="{BBA59EE4-1DA6-EE46-AE16-E30197D72C38}" destId="{9D727AD9-5587-8F45-910C-3521009A33B7}" srcOrd="1" destOrd="0" presId="urn:microsoft.com/office/officeart/2005/8/layout/venn2"/>
    <dgm:cxn modelId="{BE7FA5DC-2BDB-4A4A-978D-A342CF1DB2E4}" type="presParOf" srcId="{440D1C97-83ED-6748-9BF6-F2F901E352F4}" destId="{3966D3D8-58CD-D74F-9303-5C543316D488}" srcOrd="1" destOrd="0" presId="urn:microsoft.com/office/officeart/2005/8/layout/venn2"/>
    <dgm:cxn modelId="{C74C652F-61CD-D14E-AA31-642072091BFB}" type="presParOf" srcId="{3966D3D8-58CD-D74F-9303-5C543316D488}" destId="{E1F727B9-7DA7-B94D-8C93-1CD1A6DF02D4}" srcOrd="0" destOrd="0" presId="urn:microsoft.com/office/officeart/2005/8/layout/venn2"/>
    <dgm:cxn modelId="{9FE2CB2B-A211-E049-A02B-35AEB3A1E2CD}" type="presParOf" srcId="{3966D3D8-58CD-D74F-9303-5C543316D488}" destId="{01661D3D-EBEE-8149-B7DD-00A162D6D1C7}" srcOrd="1" destOrd="0" presId="urn:microsoft.com/office/officeart/2005/8/layout/venn2"/>
    <dgm:cxn modelId="{1205B69C-8CCF-8344-A80F-91D22E8B8E5B}" type="presParOf" srcId="{440D1C97-83ED-6748-9BF6-F2F901E352F4}" destId="{2D5DF157-664C-1D40-B784-B168C1954E39}" srcOrd="2" destOrd="0" presId="urn:microsoft.com/office/officeart/2005/8/layout/venn2"/>
    <dgm:cxn modelId="{E251DDA7-83F3-5545-90D1-D6A81D0B041E}" type="presParOf" srcId="{2D5DF157-664C-1D40-B784-B168C1954E39}" destId="{E2B025F4-9FD3-5844-B77B-97CA507A248A}" srcOrd="0" destOrd="0" presId="urn:microsoft.com/office/officeart/2005/8/layout/venn2"/>
    <dgm:cxn modelId="{2E3B49E7-DCAD-1E4E-AD36-3B7D4FF9C63C}" type="presParOf" srcId="{2D5DF157-664C-1D40-B784-B168C1954E39}" destId="{75F4F20C-C259-3040-81D7-BE900B09101D}" srcOrd="1" destOrd="0" presId="urn:microsoft.com/office/officeart/2005/8/layout/venn2"/>
    <dgm:cxn modelId="{49C0202D-0556-FD4D-A528-4166949DAC80}" type="presParOf" srcId="{440D1C97-83ED-6748-9BF6-F2F901E352F4}" destId="{7A4531A8-2E3A-9A47-A953-E961EEEC59B1}" srcOrd="3" destOrd="0" presId="urn:microsoft.com/office/officeart/2005/8/layout/venn2"/>
    <dgm:cxn modelId="{2D4E406B-C73B-2841-B7E8-D0F18112E545}" type="presParOf" srcId="{7A4531A8-2E3A-9A47-A953-E961EEEC59B1}" destId="{86F37B3A-59C5-AF45-9E12-A6155D77A395}" srcOrd="0" destOrd="0" presId="urn:microsoft.com/office/officeart/2005/8/layout/venn2"/>
    <dgm:cxn modelId="{73E10ACC-5990-8B4F-95D2-912BC9050AC4}" type="presParOf" srcId="{7A4531A8-2E3A-9A47-A953-E961EEEC59B1}" destId="{8EC7906B-DE20-6D40-B211-BC4554744E8E}" srcOrd="1" destOrd="0" presId="urn:microsoft.com/office/officeart/2005/8/layout/venn2"/>
    <dgm:cxn modelId="{BA3A1BD2-4945-584C-B73C-72EC6770CAA5}" type="presParOf" srcId="{440D1C97-83ED-6748-9BF6-F2F901E352F4}" destId="{3014223C-77F2-4D4D-92EA-1F3A1FA82EDA}" srcOrd="4" destOrd="0" presId="urn:microsoft.com/office/officeart/2005/8/layout/venn2"/>
    <dgm:cxn modelId="{530F2935-5A8D-A146-93B8-A2C0BED38A80}" type="presParOf" srcId="{3014223C-77F2-4D4D-92EA-1F3A1FA82EDA}" destId="{F235F9A2-9861-BC41-ABCE-4BF89BEA2C17}" srcOrd="0" destOrd="0" presId="urn:microsoft.com/office/officeart/2005/8/layout/venn2"/>
    <dgm:cxn modelId="{2D3F8A12-88E1-D444-A37A-B4073C01EF0E}" type="presParOf" srcId="{3014223C-77F2-4D4D-92EA-1F3A1FA82EDA}" destId="{007155E5-5FD4-2C42-9005-1FF71EF04E14}" srcOrd="1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image" Target="../media/image3.emf"/><Relationship Id="rId6" Type="http://schemas.openxmlformats.org/officeDocument/2006/relationships/image" Target="../media/image8.emf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emf"/><Relationship Id="rId1" Type="http://schemas.openxmlformats.org/officeDocument/2006/relationships/image" Target="../media/image9.wmf"/><Relationship Id="rId6" Type="http://schemas.openxmlformats.org/officeDocument/2006/relationships/image" Target="../media/image14.wmf"/><Relationship Id="rId5" Type="http://schemas.openxmlformats.org/officeDocument/2006/relationships/image" Target="../media/image13.wmf"/><Relationship Id="rId4" Type="http://schemas.openxmlformats.org/officeDocument/2006/relationships/image" Target="../media/image12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image" Target="../media/image15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 </a:t>
            </a:r>
            <a:r>
              <a:rPr lang="zh-TW" altLang="en-US" smtClean="0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14A4E-E653-2349-B17F-3F4B60647320}" type="datetimeFigureOut">
              <a:rPr kumimoji="1" lang="zh-TW" altLang="en-US" smtClean="0"/>
              <a:t>2017/5/1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8E16B-A746-2241-AF3C-1FEBEA7C13C7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14A4E-E653-2349-B17F-3F4B60647320}" type="datetimeFigureOut">
              <a:rPr kumimoji="1" lang="zh-TW" altLang="en-US" smtClean="0"/>
              <a:t>2017/5/1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8E16B-A746-2241-AF3C-1FEBEA7C13C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14A4E-E653-2349-B17F-3F4B60647320}" type="datetimeFigureOut">
              <a:rPr kumimoji="1" lang="zh-TW" altLang="en-US" smtClean="0"/>
              <a:t>2017/5/1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8E16B-A746-2241-AF3C-1FEBEA7C13C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14A4E-E653-2349-B17F-3F4B60647320}" type="datetimeFigureOut">
              <a:rPr kumimoji="1" lang="zh-TW" altLang="en-US" smtClean="0"/>
              <a:t>2017/5/1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8E16B-A746-2241-AF3C-1FEBEA7C13C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頭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14A4E-E653-2349-B17F-3F4B60647320}" type="datetimeFigureOut">
              <a:rPr kumimoji="1" lang="zh-TW" altLang="en-US" smtClean="0"/>
              <a:t>2017/5/1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8E16B-A746-2241-AF3C-1FEBEA7C13C7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14A4E-E653-2349-B17F-3F4B60647320}" type="datetimeFigureOut">
              <a:rPr kumimoji="1" lang="zh-TW" altLang="en-US" smtClean="0"/>
              <a:t>2017/5/1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8E16B-A746-2241-AF3C-1FEBEA7C13C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14A4E-E653-2349-B17F-3F4B60647320}" type="datetimeFigureOut">
              <a:rPr kumimoji="1" lang="zh-TW" altLang="en-US" smtClean="0"/>
              <a:t>2017/5/1</a:t>
            </a:fld>
            <a:endParaRPr kumimoji="1"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8E16B-A746-2241-AF3C-1FEBEA7C13C7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14A4E-E653-2349-B17F-3F4B60647320}" type="datetimeFigureOut">
              <a:rPr kumimoji="1" lang="zh-TW" altLang="en-US" smtClean="0"/>
              <a:t>2017/5/1</a:t>
            </a:fld>
            <a:endParaRPr kumimoji="1"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8E16B-A746-2241-AF3C-1FEBEA7C13C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14A4E-E653-2349-B17F-3F4B60647320}" type="datetimeFigureOut">
              <a:rPr kumimoji="1" lang="zh-TW" altLang="en-US" smtClean="0"/>
              <a:t>2017/5/1</a:t>
            </a:fld>
            <a:endParaRPr kumimoji="1"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8E16B-A746-2241-AF3C-1FEBEA7C13C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14A4E-E653-2349-B17F-3F4B60647320}" type="datetimeFigureOut">
              <a:rPr kumimoji="1" lang="zh-TW" altLang="en-US" smtClean="0"/>
              <a:t>2017/5/1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8E16B-A746-2241-AF3C-1FEBEA7C13C7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將圖片拖曳至版面配置區或按一下圖示以新增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14A4E-E653-2349-B17F-3F4B60647320}" type="datetimeFigureOut">
              <a:rPr kumimoji="1" lang="zh-TW" altLang="en-US" smtClean="0"/>
              <a:t>2017/5/1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8E16B-A746-2241-AF3C-1FEBEA7C13C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8BE14A4E-E653-2349-B17F-3F4B60647320}" type="datetimeFigureOut">
              <a:rPr kumimoji="1" lang="zh-TW" altLang="en-US" smtClean="0"/>
              <a:t>2017/5/1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21E8E16B-A746-2241-AF3C-1FEBEA7C13C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52" r:id="rId6"/>
    <p:sldLayoutId id="2147483753" r:id="rId7"/>
    <p:sldLayoutId id="2147483754" r:id="rId8"/>
    <p:sldLayoutId id="2147483755" r:id="rId9"/>
    <p:sldLayoutId id="2147483756" r:id="rId10"/>
    <p:sldLayoutId id="214748375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.bin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16.bin"/><Relationship Id="rId10" Type="http://schemas.openxmlformats.org/officeDocument/2006/relationships/oleObject" Target="../embeddings/oleObject20.bin"/><Relationship Id="rId4" Type="http://schemas.openxmlformats.org/officeDocument/2006/relationships/image" Target="../media/image17.wmf"/><Relationship Id="rId9" Type="http://schemas.openxmlformats.org/officeDocument/2006/relationships/oleObject" Target="../embeddings/oleObject19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9.w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13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7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e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6.emf"/><Relationship Id="rId4" Type="http://schemas.openxmlformats.org/officeDocument/2006/relationships/image" Target="../media/image3.e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8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13" Type="http://schemas.openxmlformats.org/officeDocument/2006/relationships/oleObject" Target="../embeddings/oleObject12.bin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12" Type="http://schemas.openxmlformats.org/officeDocument/2006/relationships/image" Target="../media/image1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0.emf"/><Relationship Id="rId11" Type="http://schemas.openxmlformats.org/officeDocument/2006/relationships/oleObject" Target="../embeddings/oleObject11.bin"/><Relationship Id="rId5" Type="http://schemas.openxmlformats.org/officeDocument/2006/relationships/oleObject" Target="../embeddings/oleObject8.bin"/><Relationship Id="rId10" Type="http://schemas.openxmlformats.org/officeDocument/2006/relationships/image" Target="../media/image12.wmf"/><Relationship Id="rId4" Type="http://schemas.openxmlformats.org/officeDocument/2006/relationships/image" Target="../media/image9.wmf"/><Relationship Id="rId9" Type="http://schemas.openxmlformats.org/officeDocument/2006/relationships/oleObject" Target="../embeddings/oleObject10.bin"/><Relationship Id="rId14" Type="http://schemas.openxmlformats.org/officeDocument/2006/relationships/image" Target="../media/image14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6.e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15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TW" dirty="0" smtClean="0"/>
              <a:t>Optimal Destruction </a:t>
            </a:r>
            <a:br>
              <a:rPr kumimoji="1" lang="en-US" altLang="zh-TW" dirty="0" smtClean="0"/>
            </a:br>
            <a:r>
              <a:rPr kumimoji="1" lang="en-US" altLang="zh-TW" dirty="0" smtClean="0"/>
              <a:t>of Military Targets</a:t>
            </a:r>
            <a:endParaRPr kumimoji="1" lang="zh-TW" altLang="en-US" dirty="0"/>
          </a:p>
        </p:txBody>
      </p:sp>
      <p:sp>
        <p:nvSpPr>
          <p:cNvPr id="3" name="子標題 2"/>
          <p:cNvSpPr>
            <a:spLocks noGrp="1"/>
          </p:cNvSpPr>
          <p:nvPr>
            <p:ph type="subTitle" idx="1"/>
          </p:nvPr>
        </p:nvSpPr>
        <p:spPr>
          <a:xfrm>
            <a:off x="2144913" y="5928570"/>
            <a:ext cx="6400800" cy="704793"/>
          </a:xfrm>
        </p:spPr>
        <p:txBody>
          <a:bodyPr/>
          <a:lstStyle/>
          <a:p>
            <a:pPr algn="r"/>
            <a:endParaRPr kumimoji="1" lang="zh-TW" altLang="en-US" dirty="0">
              <a:latin typeface="Apple LiGothic Medium"/>
              <a:ea typeface="Apple LiGothic Medium"/>
              <a:cs typeface="Apple LiGothic Medium"/>
            </a:endParaRPr>
          </a:p>
        </p:txBody>
      </p:sp>
      <p:sp>
        <p:nvSpPr>
          <p:cNvPr id="4" name="子標題 2"/>
          <p:cNvSpPr txBox="1">
            <a:spLocks/>
          </p:cNvSpPr>
          <p:nvPr/>
        </p:nvSpPr>
        <p:spPr>
          <a:xfrm>
            <a:off x="685800" y="3452078"/>
            <a:ext cx="8187523" cy="11714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TW" sz="1800" dirty="0" smtClean="0"/>
              <a:t>Related Paper:</a:t>
            </a:r>
          </a:p>
          <a:p>
            <a:r>
              <a:rPr lang="en-US" altLang="zh-TW" sz="1800" dirty="0" smtClean="0"/>
              <a:t>Exact </a:t>
            </a:r>
            <a:r>
              <a:rPr lang="en-US" altLang="zh-TW" sz="1800" dirty="0"/>
              <a:t>and Heuristic Algorithms for the Weapon-Target Assignment Problem</a:t>
            </a:r>
            <a:endParaRPr lang="zh-TW" altLang="zh-TW" sz="1800" dirty="0"/>
          </a:p>
          <a:p>
            <a:r>
              <a:rPr lang="en-US" altLang="zh-TW" sz="1800" dirty="0"/>
              <a:t>     (Author: </a:t>
            </a:r>
            <a:r>
              <a:rPr lang="en-US" altLang="zh-TW" sz="1800" dirty="0" err="1"/>
              <a:t>Ravindra</a:t>
            </a:r>
            <a:r>
              <a:rPr lang="en-US" altLang="zh-TW" sz="1800" dirty="0"/>
              <a:t> K. </a:t>
            </a:r>
            <a:r>
              <a:rPr lang="en-US" altLang="zh-TW" sz="1800" dirty="0" err="1"/>
              <a:t>Ahuja</a:t>
            </a:r>
            <a:r>
              <a:rPr lang="en-US" altLang="zh-TW" sz="1800" dirty="0"/>
              <a:t>, </a:t>
            </a:r>
            <a:r>
              <a:rPr lang="en-US" altLang="zh-TW" sz="1800" dirty="0" err="1"/>
              <a:t>Arvind</a:t>
            </a:r>
            <a:r>
              <a:rPr lang="en-US" altLang="zh-TW" sz="1800" dirty="0"/>
              <a:t> Kumar, Krishna C. </a:t>
            </a:r>
            <a:r>
              <a:rPr lang="en-US" altLang="zh-TW" sz="1800" dirty="0" err="1"/>
              <a:t>Jha</a:t>
            </a:r>
            <a:r>
              <a:rPr lang="en-US" altLang="zh-TW" sz="1800" dirty="0"/>
              <a:t>, James B. </a:t>
            </a:r>
            <a:r>
              <a:rPr lang="en-US" altLang="zh-TW" sz="1800" dirty="0" err="1"/>
              <a:t>Orlin</a:t>
            </a:r>
            <a:r>
              <a:rPr lang="en-US" altLang="zh-TW" sz="1800" dirty="0" smtClean="0"/>
              <a:t>)</a:t>
            </a:r>
            <a:r>
              <a:rPr kumimoji="1" lang="en-US" altLang="zh-TW" sz="1800" dirty="0" smtClean="0"/>
              <a:t> </a:t>
            </a:r>
            <a:endParaRPr kumimoji="1" lang="zh-TW" altLang="en-US" sz="1800" dirty="0">
              <a:latin typeface="Apple LiGothic Medium"/>
              <a:ea typeface="Apple LiGothic Medium"/>
              <a:cs typeface="Apple LiGothic Medium"/>
            </a:endParaRPr>
          </a:p>
        </p:txBody>
      </p:sp>
    </p:spTree>
    <p:extLst>
      <p:ext uri="{BB962C8B-B14F-4D97-AF65-F5344CB8AC3E}">
        <p14:creationId xmlns:p14="http://schemas.microsoft.com/office/powerpoint/2010/main" val="694227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Solution Method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328676"/>
            <a:ext cx="8229600" cy="2682170"/>
          </a:xfrm>
        </p:spPr>
        <p:txBody>
          <a:bodyPr>
            <a:normAutofit/>
          </a:bodyPr>
          <a:lstStyle/>
          <a:p>
            <a:r>
              <a:rPr lang="en-US" altLang="zh-TW" sz="2800" dirty="0" smtClean="0"/>
              <a:t>Introduce a source node </a:t>
            </a:r>
            <a:r>
              <a:rPr lang="en-US" altLang="zh-TW" sz="2800" i="1" dirty="0" smtClean="0"/>
              <a:t>s</a:t>
            </a:r>
            <a:r>
              <a:rPr lang="en-US" altLang="zh-TW" sz="2800" dirty="0" smtClean="0"/>
              <a:t> and for each node 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with , we create an arc (</a:t>
            </a:r>
            <a:r>
              <a:rPr lang="en-US" altLang="zh-TW" sz="2800" i="1" dirty="0" err="1" smtClean="0"/>
              <a:t>s,i</a:t>
            </a:r>
            <a:r>
              <a:rPr lang="en-US" altLang="zh-TW" sz="2800" dirty="0" smtClean="0"/>
              <a:t>) with capacity .</a:t>
            </a:r>
          </a:p>
          <a:p>
            <a:r>
              <a:rPr lang="en-US" altLang="zh-TW" sz="2800" dirty="0"/>
              <a:t>Introduce a </a:t>
            </a:r>
            <a:r>
              <a:rPr lang="en-US" altLang="zh-TW" sz="2800" dirty="0" smtClean="0"/>
              <a:t>sink </a:t>
            </a:r>
            <a:r>
              <a:rPr lang="en-US" altLang="zh-TW" sz="2800" dirty="0"/>
              <a:t>node </a:t>
            </a:r>
            <a:r>
              <a:rPr lang="en-US" altLang="zh-TW" sz="2800" i="1" dirty="0" smtClean="0"/>
              <a:t>t</a:t>
            </a:r>
            <a:r>
              <a:rPr lang="en-US" altLang="zh-TW" sz="2800" dirty="0" smtClean="0"/>
              <a:t> </a:t>
            </a:r>
            <a:r>
              <a:rPr lang="en-US" altLang="zh-TW" sz="2800" dirty="0"/>
              <a:t>and for each node </a:t>
            </a:r>
            <a:r>
              <a:rPr lang="zh-TW" altLang="en-US" sz="2800" dirty="0"/>
              <a:t> </a:t>
            </a:r>
            <a:r>
              <a:rPr lang="en-US" altLang="zh-TW" sz="2800" dirty="0"/>
              <a:t>with , we create an arc </a:t>
            </a:r>
            <a:r>
              <a:rPr lang="en-US" altLang="zh-TW" sz="2800" dirty="0" smtClean="0"/>
              <a:t>(</a:t>
            </a:r>
            <a:r>
              <a:rPr lang="en-US" altLang="zh-TW" sz="2800" i="1" dirty="0" err="1"/>
              <a:t>i</a:t>
            </a:r>
            <a:r>
              <a:rPr lang="en-US" altLang="zh-TW" sz="2800" i="1" dirty="0" err="1" smtClean="0"/>
              <a:t>,t</a:t>
            </a:r>
            <a:r>
              <a:rPr lang="en-US" altLang="zh-TW" sz="2800" dirty="0" smtClean="0"/>
              <a:t>) </a:t>
            </a:r>
            <a:r>
              <a:rPr lang="en-US" altLang="zh-TW" sz="2800" dirty="0"/>
              <a:t>with capacity </a:t>
            </a:r>
            <a:r>
              <a:rPr lang="en-US" altLang="zh-TW" sz="2800" dirty="0" smtClean="0"/>
              <a:t>.</a:t>
            </a:r>
          </a:p>
          <a:p>
            <a:r>
              <a:rPr lang="en-US" altLang="zh-TW" sz="2800" dirty="0" smtClean="0"/>
              <a:t>Set the capacity of every original arc 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equal to </a:t>
            </a:r>
            <a:endParaRPr lang="zh-TW" altLang="en-US" sz="2800" dirty="0"/>
          </a:p>
        </p:txBody>
      </p:sp>
      <p:sp>
        <p:nvSpPr>
          <p:cNvPr id="5" name="橢圓 4"/>
          <p:cNvSpPr/>
          <p:nvPr/>
        </p:nvSpPr>
        <p:spPr>
          <a:xfrm>
            <a:off x="3617548" y="5672802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4</a:t>
            </a:r>
            <a:endParaRPr lang="zh-TW" altLang="en-US" dirty="0"/>
          </a:p>
        </p:txBody>
      </p:sp>
      <p:sp>
        <p:nvSpPr>
          <p:cNvPr id="6" name="橢圓 5"/>
          <p:cNvSpPr/>
          <p:nvPr/>
        </p:nvSpPr>
        <p:spPr>
          <a:xfrm>
            <a:off x="4737389" y="4880496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5</a:t>
            </a:r>
            <a:endParaRPr lang="zh-TW" altLang="en-US" dirty="0"/>
          </a:p>
        </p:txBody>
      </p:sp>
      <p:sp>
        <p:nvSpPr>
          <p:cNvPr id="7" name="橢圓 6"/>
          <p:cNvSpPr/>
          <p:nvPr/>
        </p:nvSpPr>
        <p:spPr>
          <a:xfrm>
            <a:off x="2249396" y="4108136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8" name="橢圓 7"/>
          <p:cNvSpPr/>
          <p:nvPr/>
        </p:nvSpPr>
        <p:spPr>
          <a:xfrm>
            <a:off x="3617548" y="4108136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9" name="橢圓 8"/>
          <p:cNvSpPr/>
          <p:nvPr/>
        </p:nvSpPr>
        <p:spPr>
          <a:xfrm>
            <a:off x="2249396" y="5672802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3</a:t>
            </a:r>
            <a:endParaRPr lang="zh-TW" altLang="en-US" dirty="0"/>
          </a:p>
        </p:txBody>
      </p:sp>
      <p:cxnSp>
        <p:nvCxnSpPr>
          <p:cNvPr id="10" name="直線單箭頭接點 9"/>
          <p:cNvCxnSpPr>
            <a:stCxn id="7" idx="6"/>
            <a:endCxn id="8" idx="2"/>
          </p:cNvCxnSpPr>
          <p:nvPr/>
        </p:nvCxnSpPr>
        <p:spPr>
          <a:xfrm>
            <a:off x="2706596" y="4336736"/>
            <a:ext cx="910952" cy="0"/>
          </a:xfrm>
          <a:prstGeom prst="straightConnector1">
            <a:avLst/>
          </a:prstGeom>
          <a:ln w="3810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>
            <a:stCxn id="7" idx="5"/>
            <a:endCxn id="5" idx="1"/>
          </p:cNvCxnSpPr>
          <p:nvPr/>
        </p:nvCxnSpPr>
        <p:spPr>
          <a:xfrm>
            <a:off x="2639641" y="4498381"/>
            <a:ext cx="1044862" cy="1241376"/>
          </a:xfrm>
          <a:prstGeom prst="straightConnector1">
            <a:avLst/>
          </a:prstGeom>
          <a:ln w="3810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>
            <a:stCxn id="8" idx="6"/>
            <a:endCxn id="6" idx="1"/>
          </p:cNvCxnSpPr>
          <p:nvPr/>
        </p:nvCxnSpPr>
        <p:spPr>
          <a:xfrm>
            <a:off x="4074748" y="4336736"/>
            <a:ext cx="729596" cy="610715"/>
          </a:xfrm>
          <a:prstGeom prst="straightConnector1">
            <a:avLst/>
          </a:prstGeom>
          <a:ln w="3810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>
            <a:endCxn id="6" idx="3"/>
          </p:cNvCxnSpPr>
          <p:nvPr/>
        </p:nvCxnSpPr>
        <p:spPr>
          <a:xfrm flipV="1">
            <a:off x="4074748" y="5270741"/>
            <a:ext cx="729596" cy="630661"/>
          </a:xfrm>
          <a:prstGeom prst="straightConnector1">
            <a:avLst/>
          </a:prstGeom>
          <a:ln w="3810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>
            <a:stCxn id="9" idx="6"/>
            <a:endCxn id="5" idx="2"/>
          </p:cNvCxnSpPr>
          <p:nvPr/>
        </p:nvCxnSpPr>
        <p:spPr>
          <a:xfrm>
            <a:off x="2706596" y="5901402"/>
            <a:ext cx="910952" cy="0"/>
          </a:xfrm>
          <a:prstGeom prst="straightConnector1">
            <a:avLst/>
          </a:prstGeom>
          <a:ln w="3810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/>
          <p:cNvSpPr txBox="1"/>
          <p:nvPr/>
        </p:nvSpPr>
        <p:spPr>
          <a:xfrm>
            <a:off x="2321543" y="3710436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>
                <a:solidFill>
                  <a:srgbClr val="000000"/>
                </a:solidFill>
              </a:rPr>
              <a:t>8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2316351" y="6183737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>
                <a:solidFill>
                  <a:srgbClr val="000000"/>
                </a:solidFill>
              </a:rPr>
              <a:t>7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3647215" y="3708026"/>
            <a:ext cx="3978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>
                <a:solidFill>
                  <a:srgbClr val="000000"/>
                </a:solidFill>
              </a:rPr>
              <a:t>-9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4702936" y="5342766"/>
            <a:ext cx="5261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>
                <a:solidFill>
                  <a:srgbClr val="000000"/>
                </a:solidFill>
              </a:rPr>
              <a:t>-10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graphicFrame>
        <p:nvGraphicFramePr>
          <p:cNvPr id="19" name="物件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9657820"/>
              </p:ext>
            </p:extLst>
          </p:nvPr>
        </p:nvGraphicFramePr>
        <p:xfrm>
          <a:off x="7809450" y="3337230"/>
          <a:ext cx="467093" cy="3892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7" name="Equation" r:id="rId3" imgW="152280" imgH="126720" progId="Equation.DSMT4">
                  <p:embed/>
                </p:oleObj>
              </mc:Choice>
              <mc:Fallback>
                <p:oleObj name="Equation" r:id="rId3" imgW="152280" imgH="126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809450" y="3337230"/>
                        <a:ext cx="467093" cy="3892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橢圓 20"/>
          <p:cNvSpPr/>
          <p:nvPr/>
        </p:nvSpPr>
        <p:spPr>
          <a:xfrm>
            <a:off x="824509" y="5672802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s</a:t>
            </a:r>
            <a:endParaRPr lang="zh-TW" altLang="en-US" dirty="0"/>
          </a:p>
        </p:txBody>
      </p:sp>
      <p:sp>
        <p:nvSpPr>
          <p:cNvPr id="22" name="橢圓 21"/>
          <p:cNvSpPr/>
          <p:nvPr/>
        </p:nvSpPr>
        <p:spPr>
          <a:xfrm>
            <a:off x="5720695" y="4108136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t</a:t>
            </a:r>
            <a:endParaRPr lang="zh-TW" altLang="en-US" dirty="0"/>
          </a:p>
        </p:txBody>
      </p:sp>
      <p:cxnSp>
        <p:nvCxnSpPr>
          <p:cNvPr id="23" name="直線單箭頭接點 22"/>
          <p:cNvCxnSpPr>
            <a:stCxn id="21" idx="7"/>
            <a:endCxn id="7" idx="3"/>
          </p:cNvCxnSpPr>
          <p:nvPr/>
        </p:nvCxnSpPr>
        <p:spPr>
          <a:xfrm flipV="1">
            <a:off x="1214754" y="4498381"/>
            <a:ext cx="1101597" cy="1241376"/>
          </a:xfrm>
          <a:prstGeom prst="straightConnector1">
            <a:avLst/>
          </a:prstGeom>
          <a:ln w="38100">
            <a:solidFill>
              <a:srgbClr val="00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>
            <a:stCxn id="21" idx="6"/>
            <a:endCxn id="9" idx="2"/>
          </p:cNvCxnSpPr>
          <p:nvPr/>
        </p:nvCxnSpPr>
        <p:spPr>
          <a:xfrm>
            <a:off x="1281709" y="5901402"/>
            <a:ext cx="967687" cy="0"/>
          </a:xfrm>
          <a:prstGeom prst="straightConnector1">
            <a:avLst/>
          </a:prstGeom>
          <a:ln w="38100">
            <a:solidFill>
              <a:srgbClr val="00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/>
          <p:cNvCxnSpPr>
            <a:endCxn id="22" idx="2"/>
          </p:cNvCxnSpPr>
          <p:nvPr/>
        </p:nvCxnSpPr>
        <p:spPr>
          <a:xfrm>
            <a:off x="4074748" y="4336736"/>
            <a:ext cx="1645947" cy="0"/>
          </a:xfrm>
          <a:prstGeom prst="straightConnector1">
            <a:avLst/>
          </a:prstGeom>
          <a:ln w="38100">
            <a:solidFill>
              <a:srgbClr val="00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字方塊 35"/>
          <p:cNvSpPr txBox="1"/>
          <p:nvPr/>
        </p:nvSpPr>
        <p:spPr>
          <a:xfrm>
            <a:off x="3684503" y="6166079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>
                <a:solidFill>
                  <a:srgbClr val="000000"/>
                </a:solidFill>
              </a:rPr>
              <a:t>0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cxnSp>
        <p:nvCxnSpPr>
          <p:cNvPr id="37" name="直線單箭頭接點 36"/>
          <p:cNvCxnSpPr>
            <a:stCxn id="6" idx="7"/>
            <a:endCxn id="22" idx="3"/>
          </p:cNvCxnSpPr>
          <p:nvPr/>
        </p:nvCxnSpPr>
        <p:spPr>
          <a:xfrm flipV="1">
            <a:off x="5127634" y="4498381"/>
            <a:ext cx="660016" cy="449070"/>
          </a:xfrm>
          <a:prstGeom prst="straightConnector1">
            <a:avLst/>
          </a:prstGeom>
          <a:ln w="38100">
            <a:solidFill>
              <a:srgbClr val="00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字方塊 39"/>
          <p:cNvSpPr txBox="1"/>
          <p:nvPr/>
        </p:nvSpPr>
        <p:spPr>
          <a:xfrm>
            <a:off x="1427588" y="4680441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>
                <a:solidFill>
                  <a:srgbClr val="FF0000"/>
                </a:solidFill>
              </a:rPr>
              <a:t>8</a:t>
            </a:r>
            <a:endParaRPr lang="zh-TW" altLang="en-US" sz="2000" dirty="0">
              <a:solidFill>
                <a:srgbClr val="FF0000"/>
              </a:solidFill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1584041" y="5966024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>
                <a:solidFill>
                  <a:srgbClr val="FF0000"/>
                </a:solidFill>
              </a:rPr>
              <a:t>7</a:t>
            </a:r>
            <a:endParaRPr lang="zh-TW" altLang="en-US" sz="2000" dirty="0">
              <a:solidFill>
                <a:srgbClr val="FF0000"/>
              </a:solidFill>
            </a:endParaRPr>
          </a:p>
        </p:txBody>
      </p:sp>
      <p:sp>
        <p:nvSpPr>
          <p:cNvPr id="42" name="文字方塊 41"/>
          <p:cNvSpPr txBox="1"/>
          <p:nvPr/>
        </p:nvSpPr>
        <p:spPr>
          <a:xfrm>
            <a:off x="4720523" y="3860426"/>
            <a:ext cx="3978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>
                <a:solidFill>
                  <a:srgbClr val="FF0000"/>
                </a:solidFill>
              </a:rPr>
              <a:t>-9</a:t>
            </a:r>
            <a:endParaRPr lang="zh-TW" altLang="en-US" sz="2000" dirty="0">
              <a:solidFill>
                <a:srgbClr val="FF0000"/>
              </a:solidFill>
            </a:endParaRPr>
          </a:p>
        </p:txBody>
      </p:sp>
      <p:sp>
        <p:nvSpPr>
          <p:cNvPr id="43" name="文字方塊 42"/>
          <p:cNvSpPr txBox="1"/>
          <p:nvPr/>
        </p:nvSpPr>
        <p:spPr>
          <a:xfrm>
            <a:off x="5294931" y="4870631"/>
            <a:ext cx="5261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>
                <a:solidFill>
                  <a:srgbClr val="FF0000"/>
                </a:solidFill>
              </a:rPr>
              <a:t>-10</a:t>
            </a:r>
            <a:endParaRPr lang="zh-TW" altLang="en-US" sz="2000" dirty="0">
              <a:solidFill>
                <a:srgbClr val="FF0000"/>
              </a:solidFill>
            </a:endParaRPr>
          </a:p>
        </p:txBody>
      </p:sp>
      <p:graphicFrame>
        <p:nvGraphicFramePr>
          <p:cNvPr id="44" name="物件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1290117"/>
              </p:ext>
            </p:extLst>
          </p:nvPr>
        </p:nvGraphicFramePr>
        <p:xfrm>
          <a:off x="2993512" y="4024936"/>
          <a:ext cx="337119" cy="2809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8" name="Equation" r:id="rId5" imgW="152280" imgH="126720" progId="Equation.DSMT4">
                  <p:embed/>
                </p:oleObj>
              </mc:Choice>
              <mc:Fallback>
                <p:oleObj name="Equation" r:id="rId5" imgW="152280" imgH="126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3512" y="4024936"/>
                        <a:ext cx="337119" cy="2809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物件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7584066"/>
              </p:ext>
            </p:extLst>
          </p:nvPr>
        </p:nvGraphicFramePr>
        <p:xfrm>
          <a:off x="4102996" y="5314014"/>
          <a:ext cx="336550" cy="280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9" name="Equation" r:id="rId7" imgW="152202" imgH="126835" progId="Equation.DSMT4">
                  <p:embed/>
                </p:oleObj>
              </mc:Choice>
              <mc:Fallback>
                <p:oleObj name="Equation" r:id="rId7" imgW="152202" imgH="12683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02996" y="5314014"/>
                        <a:ext cx="336550" cy="280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物件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2857909"/>
              </p:ext>
            </p:extLst>
          </p:nvPr>
        </p:nvGraphicFramePr>
        <p:xfrm>
          <a:off x="4102996" y="4582422"/>
          <a:ext cx="336550" cy="280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0" name="Equation" r:id="rId8" imgW="152202" imgH="126835" progId="Equation.DSMT4">
                  <p:embed/>
                </p:oleObj>
              </mc:Choice>
              <mc:Fallback>
                <p:oleObj name="Equation" r:id="rId8" imgW="152202" imgH="12683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02996" y="4582422"/>
                        <a:ext cx="336550" cy="280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物件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2495174"/>
              </p:ext>
            </p:extLst>
          </p:nvPr>
        </p:nvGraphicFramePr>
        <p:xfrm>
          <a:off x="2609391" y="5009217"/>
          <a:ext cx="336550" cy="280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1" name="Equation" r:id="rId9" imgW="152202" imgH="126835" progId="Equation.DSMT4">
                  <p:embed/>
                </p:oleObj>
              </mc:Choice>
              <mc:Fallback>
                <p:oleObj name="Equation" r:id="rId9" imgW="152202" imgH="12683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9391" y="5009217"/>
                        <a:ext cx="336550" cy="280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" name="物件 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627916"/>
              </p:ext>
            </p:extLst>
          </p:nvPr>
        </p:nvGraphicFramePr>
        <p:xfrm>
          <a:off x="2993797" y="5971280"/>
          <a:ext cx="336550" cy="280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2" name="方程式" r:id="rId10" imgW="152202" imgH="126835" progId="Equation.3">
                  <p:embed/>
                </p:oleObj>
              </mc:Choice>
              <mc:Fallback>
                <p:oleObj name="方程式" r:id="rId10" imgW="152202" imgH="12683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3797" y="5971280"/>
                        <a:ext cx="336550" cy="280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" name="文字方塊 49"/>
          <p:cNvSpPr txBox="1"/>
          <p:nvPr/>
        </p:nvSpPr>
        <p:spPr>
          <a:xfrm>
            <a:off x="5294931" y="5364169"/>
            <a:ext cx="3439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 smtClean="0">
                <a:solidFill>
                  <a:srgbClr val="FF0000"/>
                </a:solidFill>
                <a:latin typeface="+mn-lt"/>
              </a:rPr>
              <a:t>Maximum Flow Problem</a:t>
            </a:r>
            <a:endParaRPr lang="zh-TW" altLang="en-US" sz="2400" b="1" dirty="0">
              <a:solidFill>
                <a:srgbClr val="FF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48876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2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3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7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250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7" dur="250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8" dur="250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250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0" dur="250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51" dur="250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2" dur="250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3" dur="250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27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5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56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7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8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5" grpId="0"/>
      <p:bldP spid="16" grpId="0"/>
      <p:bldP spid="17" grpId="0"/>
      <p:bldP spid="18" grpId="0"/>
      <p:bldP spid="21" grpId="0" animBg="1"/>
      <p:bldP spid="22" grpId="0" animBg="1"/>
      <p:bldP spid="36" grpId="0"/>
      <p:bldP spid="40" grpId="0"/>
      <p:bldP spid="41" grpId="0"/>
      <p:bldP spid="42" grpId="0"/>
      <p:bldP spid="43" grpId="0"/>
      <p:bldP spid="5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Maximum Flow </a:t>
            </a:r>
            <a:r>
              <a:rPr lang="en-US" altLang="zh-TW" dirty="0" smtClean="0"/>
              <a:t>Problem</a:t>
            </a:r>
            <a:endParaRPr lang="zh-TW" altLang="en-US" dirty="0"/>
          </a:p>
        </p:txBody>
      </p:sp>
      <p:graphicFrame>
        <p:nvGraphicFramePr>
          <p:cNvPr id="5" name="物件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8160380"/>
              </p:ext>
            </p:extLst>
          </p:nvPr>
        </p:nvGraphicFramePr>
        <p:xfrm>
          <a:off x="1763688" y="1465925"/>
          <a:ext cx="5616624" cy="30002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1" name="方程式" r:id="rId3" imgW="2412720" imgH="1396800" progId="Equation.3">
                  <p:embed/>
                </p:oleObj>
              </mc:Choice>
              <mc:Fallback>
                <p:oleObj name="方程式" r:id="rId3" imgW="2412720" imgH="1396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63688" y="1465925"/>
                        <a:ext cx="5616624" cy="300024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/>
          <p:cNvSpPr/>
          <p:nvPr/>
        </p:nvSpPr>
        <p:spPr>
          <a:xfrm>
            <a:off x="1618465" y="5106015"/>
            <a:ext cx="652219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zh-TW" sz="2400" dirty="0"/>
              <a:t>1. Capacity Scaling Algorithm</a:t>
            </a:r>
            <a:endParaRPr lang="zh-TW" altLang="zh-TW" sz="1600" dirty="0"/>
          </a:p>
          <a:p>
            <a:pPr lvl="1"/>
            <a:r>
              <a:rPr lang="en-US" altLang="zh-TW" sz="2400" dirty="0"/>
              <a:t>2. Generic </a:t>
            </a:r>
            <a:r>
              <a:rPr lang="en-US" altLang="zh-TW" sz="2400" dirty="0" err="1"/>
              <a:t>Preflow</a:t>
            </a:r>
            <a:r>
              <a:rPr lang="en-US" altLang="zh-TW" sz="2400" dirty="0"/>
              <a:t>-Push Algorithm</a:t>
            </a:r>
            <a:endParaRPr lang="zh-TW" altLang="zh-TW" sz="1600" dirty="0"/>
          </a:p>
          <a:p>
            <a:pPr lvl="1"/>
            <a:r>
              <a:rPr lang="en-US" altLang="zh-TW" sz="2400" dirty="0"/>
              <a:t>3. Highest-Label Preflow-Push </a:t>
            </a:r>
            <a:r>
              <a:rPr lang="en-US" altLang="zh-TW" sz="2400" dirty="0" smtClean="0"/>
              <a:t>Algorithm</a:t>
            </a:r>
          </a:p>
          <a:p>
            <a:pPr lvl="1"/>
            <a:r>
              <a:rPr lang="en-US" altLang="zh-TW" sz="2400" dirty="0"/>
              <a:t>4. </a:t>
            </a:r>
            <a:r>
              <a:rPr lang="en-US" altLang="zh-TW" sz="2400" dirty="0" err="1" smtClean="0"/>
              <a:t>EdmondsKarp</a:t>
            </a:r>
            <a:r>
              <a:rPr lang="en-US" altLang="zh-TW" sz="2400" smtClean="0"/>
              <a:t> Algorithm</a:t>
            </a:r>
            <a:endParaRPr lang="zh-TW" altLang="zh-TW" sz="24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1357713" y="4644350"/>
            <a:ext cx="24558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400" dirty="0" smtClean="0"/>
              <a:t>Possible Solution :</a:t>
            </a:r>
            <a:endParaRPr kumimoji="1"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996095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2"/>
          <p:cNvSpPr txBox="1">
            <a:spLocks/>
          </p:cNvSpPr>
          <p:nvPr/>
        </p:nvSpPr>
        <p:spPr>
          <a:xfrm>
            <a:off x="457200" y="942604"/>
            <a:ext cx="8229600" cy="1378097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kumimoji="1" lang="en-US" altLang="zh-TW" sz="8800" dirty="0" smtClean="0">
                <a:latin typeface="Noto Sans T Chinese Black Bold"/>
                <a:cs typeface="Noto Sans T Chinese Black Bold"/>
              </a:rPr>
              <a:t>Thank</a:t>
            </a:r>
            <a:r>
              <a:rPr kumimoji="1" lang="zh-TW" altLang="en-US" sz="8800" dirty="0" smtClean="0">
                <a:latin typeface="Noto Sans T Chinese Black Bold"/>
                <a:cs typeface="Noto Sans T Chinese Black Bold"/>
              </a:rPr>
              <a:t> </a:t>
            </a:r>
            <a:r>
              <a:rPr kumimoji="1" lang="en-US" altLang="zh-TW" sz="8800" dirty="0" smtClean="0">
                <a:latin typeface="Noto Sans T Chinese Black Bold"/>
                <a:cs typeface="Noto Sans T Chinese Black Bold"/>
              </a:rPr>
              <a:t>you</a:t>
            </a:r>
            <a:endParaRPr kumimoji="1" lang="zh-TW" altLang="en-US" sz="8800" dirty="0">
              <a:latin typeface="Noto Sans T Chinese Black Bold"/>
              <a:cs typeface="Noto Sans T Chinese Black Bold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5733" y="2532343"/>
            <a:ext cx="5114858" cy="340728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44421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Outline</a:t>
            </a:r>
            <a:endParaRPr kumimoji="1" lang="zh-TW" altLang="en-US" dirty="0"/>
          </a:p>
        </p:txBody>
      </p:sp>
      <p:graphicFrame>
        <p:nvGraphicFramePr>
          <p:cNvPr id="6" name="內容版面配置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5266558"/>
              </p:ext>
            </p:extLst>
          </p:nvPr>
        </p:nvGraphicFramePr>
        <p:xfrm>
          <a:off x="457200" y="1600200"/>
          <a:ext cx="8229600" cy="487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36503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Introduction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6407"/>
          </a:xfrm>
        </p:spPr>
        <p:txBody>
          <a:bodyPr>
            <a:normAutofit/>
          </a:bodyPr>
          <a:lstStyle/>
          <a:p>
            <a:r>
              <a:rPr kumimoji="1" lang="en-US" altLang="zh-TW" dirty="0" smtClean="0"/>
              <a:t>A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military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commander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wants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to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find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the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best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scheme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to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destroy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the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targets.</a:t>
            </a:r>
          </a:p>
          <a:p>
            <a:r>
              <a:rPr kumimoji="1" lang="en-US" altLang="zh-TW" dirty="0" smtClean="0"/>
              <a:t>These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targets are heavily defended by four different layers of defense.</a:t>
            </a:r>
          </a:p>
          <a:p>
            <a:pPr lvl="1"/>
            <a:r>
              <a:rPr kumimoji="1" lang="en-US" altLang="zh-TW" dirty="0" smtClean="0"/>
              <a:t>1. FADS</a:t>
            </a:r>
          </a:p>
          <a:p>
            <a:pPr lvl="2"/>
            <a:r>
              <a:rPr kumimoji="1" lang="en-US" altLang="zh-TW" dirty="0" smtClean="0"/>
              <a:t> forward air defense sites</a:t>
            </a:r>
          </a:p>
          <a:p>
            <a:pPr lvl="1"/>
            <a:r>
              <a:rPr kumimoji="1" lang="en-US" altLang="zh-TW" dirty="0" smtClean="0"/>
              <a:t>2. BSAM</a:t>
            </a:r>
          </a:p>
          <a:p>
            <a:pPr lvl="2"/>
            <a:r>
              <a:rPr kumimoji="1" lang="en-US" altLang="zh-TW" dirty="0" smtClean="0"/>
              <a:t> band surface to air missiles</a:t>
            </a:r>
          </a:p>
          <a:p>
            <a:pPr lvl="1"/>
            <a:r>
              <a:rPr kumimoji="1" lang="en-US" altLang="zh-TW" dirty="0" smtClean="0"/>
              <a:t>3. AI</a:t>
            </a:r>
          </a:p>
          <a:p>
            <a:pPr lvl="2"/>
            <a:r>
              <a:rPr kumimoji="1" lang="en-US" altLang="zh-TW" dirty="0" smtClean="0"/>
              <a:t>airborne interceptors</a:t>
            </a:r>
          </a:p>
          <a:p>
            <a:pPr lvl="1"/>
            <a:r>
              <a:rPr kumimoji="1" lang="en-US" altLang="zh-TW" dirty="0" smtClean="0"/>
              <a:t>4. TSAM</a:t>
            </a:r>
          </a:p>
          <a:p>
            <a:pPr lvl="2"/>
            <a:r>
              <a:rPr kumimoji="1" lang="en-US" altLang="zh-TW" dirty="0" smtClean="0"/>
              <a:t> terminal surface to air missiles</a:t>
            </a:r>
            <a:endParaRPr kumimoji="1" lang="zh-TW" altLang="en-US" dirty="0"/>
          </a:p>
        </p:txBody>
      </p:sp>
      <p:graphicFrame>
        <p:nvGraphicFramePr>
          <p:cNvPr id="4" name="資料圖表 3"/>
          <p:cNvGraphicFramePr/>
          <p:nvPr>
            <p:extLst>
              <p:ext uri="{D42A27DB-BD31-4B8C-83A1-F6EECF244321}">
                <p14:modId xmlns:p14="http://schemas.microsoft.com/office/powerpoint/2010/main" val="258678330"/>
              </p:ext>
            </p:extLst>
          </p:nvPr>
        </p:nvGraphicFramePr>
        <p:xfrm>
          <a:off x="5100580" y="3294903"/>
          <a:ext cx="3985027" cy="32711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72727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647700"/>
            <a:ext cx="8978900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993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Introduction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240937"/>
            <a:ext cx="8549941" cy="5617063"/>
          </a:xfrm>
        </p:spPr>
        <p:txBody>
          <a:bodyPr>
            <a:normAutofit/>
          </a:bodyPr>
          <a:lstStyle/>
          <a:p>
            <a:r>
              <a:rPr lang="en-US" altLang="zh-TW" sz="2400" dirty="0" smtClean="0"/>
              <a:t>Destroy the target or defense site has a certain military benefit but also incurs some loss.</a:t>
            </a:r>
          </a:p>
          <a:p>
            <a:r>
              <a:rPr lang="en-US" altLang="zh-TW" sz="2400" dirty="0" smtClean="0"/>
              <a:t>Objective:</a:t>
            </a:r>
          </a:p>
          <a:p>
            <a:pPr lvl="1"/>
            <a:r>
              <a:rPr lang="en-US" altLang="zh-TW" sz="2000" dirty="0" smtClean="0"/>
              <a:t>Maximum the # of target we destroyed</a:t>
            </a:r>
          </a:p>
          <a:p>
            <a:r>
              <a:rPr lang="en-US" altLang="zh-TW" sz="2400" dirty="0" smtClean="0"/>
              <a:t>Definition:</a:t>
            </a:r>
          </a:p>
          <a:p>
            <a:pPr lvl="1"/>
            <a:r>
              <a:rPr lang="en-US" altLang="zh-TW" i="1" dirty="0" smtClean="0"/>
              <a:t>        </a:t>
            </a:r>
            <a:r>
              <a:rPr lang="en-US" altLang="zh-TW" sz="2000" dirty="0" smtClean="0"/>
              <a:t>: the set of military targets</a:t>
            </a:r>
          </a:p>
          <a:p>
            <a:pPr lvl="1"/>
            <a:r>
              <a:rPr lang="en-US" altLang="zh-TW" sz="2000" dirty="0" smtClean="0"/>
              <a:t>            : the set of defense sites</a:t>
            </a:r>
          </a:p>
          <a:p>
            <a:pPr lvl="1"/>
            <a:r>
              <a:rPr lang="en-US" altLang="zh-TW" sz="2400" i="1" dirty="0"/>
              <a:t> </a:t>
            </a:r>
            <a:r>
              <a:rPr lang="en-US" altLang="zh-TW" sz="2400" i="1" dirty="0" smtClean="0"/>
              <a:t>         </a:t>
            </a:r>
            <a:r>
              <a:rPr lang="en-US" altLang="zh-TW" sz="2000" dirty="0" smtClean="0"/>
              <a:t>: the set of defense sites that protect  target or defense site</a:t>
            </a:r>
          </a:p>
          <a:p>
            <a:pPr lvl="1"/>
            <a:r>
              <a:rPr lang="en-US" altLang="zh-TW" sz="2400" i="1" dirty="0"/>
              <a:t> </a:t>
            </a:r>
            <a:r>
              <a:rPr lang="en-US" altLang="zh-TW" sz="2400" i="1" dirty="0" smtClean="0"/>
              <a:t>         </a:t>
            </a:r>
            <a:r>
              <a:rPr lang="en-US" altLang="zh-TW" sz="2000" dirty="0" smtClean="0"/>
              <a:t>: the net value of destroying the </a:t>
            </a:r>
            <a:r>
              <a:rPr lang="en-US" altLang="zh-TW" sz="2000" i="1" dirty="0" err="1" smtClean="0">
                <a:latin typeface="Xingkai SC Light"/>
                <a:cs typeface="Xingkai SC Light"/>
              </a:rPr>
              <a:t>i</a:t>
            </a:r>
            <a:r>
              <a:rPr lang="en-US" altLang="zh-TW" sz="2000" dirty="0" smtClean="0"/>
              <a:t> </a:t>
            </a:r>
            <a:r>
              <a:rPr lang="en-US" altLang="zh-TW" sz="2000" dirty="0" err="1" smtClean="0"/>
              <a:t>th</a:t>
            </a:r>
            <a:r>
              <a:rPr lang="en-US" altLang="zh-TW" sz="2000" dirty="0" smtClean="0"/>
              <a:t> target or defense site.</a:t>
            </a:r>
            <a:br>
              <a:rPr lang="en-US" altLang="zh-TW" sz="2000" dirty="0" smtClean="0"/>
            </a:br>
            <a:r>
              <a:rPr lang="en-US" altLang="zh-TW" sz="2000" dirty="0" smtClean="0"/>
              <a:t>              (Benefit minus Loss)</a:t>
            </a:r>
          </a:p>
        </p:txBody>
      </p:sp>
      <p:graphicFrame>
        <p:nvGraphicFramePr>
          <p:cNvPr id="4" name="物件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0057834"/>
              </p:ext>
            </p:extLst>
          </p:nvPr>
        </p:nvGraphicFramePr>
        <p:xfrm>
          <a:off x="1220654" y="5455323"/>
          <a:ext cx="7318375" cy="1065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3" name="方程式" r:id="rId3" imgW="3314700" imgH="482600" progId="Equation.3">
                  <p:embed/>
                </p:oleObj>
              </mc:Choice>
              <mc:Fallback>
                <p:oleObj name="方程式" r:id="rId3" imgW="3314700" imgH="482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20654" y="5455323"/>
                        <a:ext cx="7318375" cy="10652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物件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3145011"/>
              </p:ext>
            </p:extLst>
          </p:nvPr>
        </p:nvGraphicFramePr>
        <p:xfrm>
          <a:off x="1407829" y="3740243"/>
          <a:ext cx="309563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4" name="方程式" r:id="rId5" imgW="139700" imgH="228600" progId="Equation.3">
                  <p:embed/>
                </p:oleObj>
              </mc:Choice>
              <mc:Fallback>
                <p:oleObj name="方程式" r:id="rId5" imgW="1397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407829" y="3740243"/>
                        <a:ext cx="309563" cy="504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物件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5341546"/>
              </p:ext>
            </p:extLst>
          </p:nvPr>
        </p:nvGraphicFramePr>
        <p:xfrm>
          <a:off x="474663" y="5243513"/>
          <a:ext cx="280987" cy="420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5" name="方程式" r:id="rId7" imgW="127000" imgH="190500" progId="Equation.3">
                  <p:embed/>
                </p:oleObj>
              </mc:Choice>
              <mc:Fallback>
                <p:oleObj name="方程式" r:id="rId7" imgW="127000" imgH="190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74663" y="5243513"/>
                        <a:ext cx="280987" cy="4206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物件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684087"/>
              </p:ext>
            </p:extLst>
          </p:nvPr>
        </p:nvGraphicFramePr>
        <p:xfrm>
          <a:off x="1407829" y="4578720"/>
          <a:ext cx="3937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6" name="方程式" r:id="rId9" imgW="177800" imgH="241300" progId="Equation.3">
                  <p:embed/>
                </p:oleObj>
              </mc:Choice>
              <mc:Fallback>
                <p:oleObj name="方程式" r:id="rId9" imgW="1778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407829" y="4578720"/>
                        <a:ext cx="393700" cy="53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物件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513750"/>
              </p:ext>
            </p:extLst>
          </p:nvPr>
        </p:nvGraphicFramePr>
        <p:xfrm>
          <a:off x="1407829" y="3348131"/>
          <a:ext cx="309562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7" name="方程式" r:id="rId11" imgW="139700" imgH="177800" progId="Equation.3">
                  <p:embed/>
                </p:oleObj>
              </mc:Choice>
              <mc:Fallback>
                <p:oleObj name="方程式" r:id="rId11" imgW="139700" imgH="177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407829" y="3348131"/>
                        <a:ext cx="309562" cy="3921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物件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0168526"/>
              </p:ext>
            </p:extLst>
          </p:nvPr>
        </p:nvGraphicFramePr>
        <p:xfrm>
          <a:off x="1220654" y="4245068"/>
          <a:ext cx="703262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8" name="方程式" r:id="rId13" imgW="317500" imgH="203200" progId="Equation.3">
                  <p:embed/>
                </p:oleObj>
              </mc:Choice>
              <mc:Fallback>
                <p:oleObj name="方程式" r:id="rId13" imgW="3175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220654" y="4245068"/>
                        <a:ext cx="703262" cy="447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85612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Mathematical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Model</a:t>
            </a:r>
            <a:endParaRPr kumimoji="1"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2035166" y="2025236"/>
            <a:ext cx="5145070" cy="3069530"/>
            <a:chOff x="731553" y="3717031"/>
            <a:chExt cx="5053070" cy="3109619"/>
          </a:xfrm>
        </p:grpSpPr>
        <p:graphicFrame>
          <p:nvGraphicFramePr>
            <p:cNvPr id="5" name="物件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18600826"/>
                </p:ext>
              </p:extLst>
            </p:nvPr>
          </p:nvGraphicFramePr>
          <p:xfrm>
            <a:off x="1378283" y="3717031"/>
            <a:ext cx="3317555" cy="9361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5" name="方程式" r:id="rId3" imgW="1218960" imgH="342720" progId="Equation.3">
                    <p:embed/>
                  </p:oleObj>
                </mc:Choice>
                <mc:Fallback>
                  <p:oleObj name="方程式" r:id="rId3" imgW="1218960" imgH="34272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378283" y="3717031"/>
                          <a:ext cx="3317555" cy="93610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" name="物件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24450321"/>
                </p:ext>
              </p:extLst>
            </p:nvPr>
          </p:nvGraphicFramePr>
          <p:xfrm>
            <a:off x="731553" y="4616180"/>
            <a:ext cx="4178300" cy="14303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6" name="方程式" r:id="rId5" imgW="1371600" imgH="469900" progId="Equation.3">
                    <p:embed/>
                  </p:oleObj>
                </mc:Choice>
                <mc:Fallback>
                  <p:oleObj name="方程式" r:id="rId5" imgW="1371600" imgH="4699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731553" y="4616180"/>
                          <a:ext cx="4178300" cy="143033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" name="物件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40185746"/>
                </p:ext>
              </p:extLst>
            </p:nvPr>
          </p:nvGraphicFramePr>
          <p:xfrm>
            <a:off x="751099" y="6085485"/>
            <a:ext cx="3944739" cy="7411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7" name="Equation" r:id="rId7" imgW="1282680" imgH="241200" progId="Equation.DSMT4">
                    <p:embed/>
                  </p:oleObj>
                </mc:Choice>
                <mc:Fallback>
                  <p:oleObj name="Equation" r:id="rId7" imgW="1282680" imgH="2412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751099" y="6085485"/>
                          <a:ext cx="3944739" cy="74116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" name="物件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14846883"/>
                </p:ext>
              </p:extLst>
            </p:nvPr>
          </p:nvGraphicFramePr>
          <p:xfrm>
            <a:off x="5233717" y="3853237"/>
            <a:ext cx="525748" cy="5257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8" name="Equation" r:id="rId9" imgW="203040" imgH="203040" progId="Equation.DSMT4">
                    <p:embed/>
                  </p:oleObj>
                </mc:Choice>
                <mc:Fallback>
                  <p:oleObj name="Equation" r:id="rId9" imgW="203040" imgH="2030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5233717" y="3853237"/>
                          <a:ext cx="525748" cy="52574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" name="物件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01364024"/>
                </p:ext>
              </p:extLst>
            </p:nvPr>
          </p:nvGraphicFramePr>
          <p:xfrm>
            <a:off x="5212077" y="5328254"/>
            <a:ext cx="569028" cy="5685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9" name="Equation" r:id="rId11" imgW="228600" imgH="203040" progId="Equation.DSMT4">
                    <p:embed/>
                  </p:oleObj>
                </mc:Choice>
                <mc:Fallback>
                  <p:oleObj name="Equation" r:id="rId11" imgW="22860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12077" y="5328254"/>
                          <a:ext cx="569028" cy="5685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" name="物件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90228385"/>
                </p:ext>
              </p:extLst>
            </p:nvPr>
          </p:nvGraphicFramePr>
          <p:xfrm>
            <a:off x="5208559" y="6157493"/>
            <a:ext cx="576064" cy="5415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50" name="Equation" r:id="rId13" imgW="215640" imgH="203040" progId="Equation.DSMT4">
                    <p:embed/>
                  </p:oleObj>
                </mc:Choice>
                <mc:Fallback>
                  <p:oleObj name="Equation" r:id="rId13" imgW="21564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08559" y="6157493"/>
                          <a:ext cx="576064" cy="5415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09103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Solution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199"/>
            <a:ext cx="8229600" cy="4531487"/>
          </a:xfrm>
        </p:spPr>
        <p:txBody>
          <a:bodyPr>
            <a:normAutofit/>
          </a:bodyPr>
          <a:lstStyle/>
          <a:p>
            <a:r>
              <a:rPr kumimoji="1" lang="en-US" altLang="zh-TW" dirty="0" smtClean="0"/>
              <a:t>Formulate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this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problem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as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/>
            </a:r>
            <a:br>
              <a:rPr kumimoji="1" lang="en-US" altLang="zh-TW" dirty="0" smtClean="0"/>
            </a:br>
            <a:r>
              <a:rPr kumimoji="1" lang="zh-TW" altLang="en-US" dirty="0" smtClean="0"/>
              <a:t>     </a:t>
            </a:r>
            <a:r>
              <a:rPr kumimoji="1" lang="en-US" altLang="zh-TW" sz="2800" b="1" dirty="0" smtClean="0">
                <a:solidFill>
                  <a:srgbClr val="FF0000"/>
                </a:solidFill>
              </a:rPr>
              <a:t>Maximum weight closure problem</a:t>
            </a:r>
            <a:endParaRPr kumimoji="1" lang="en-US" altLang="zh-TW" b="1" dirty="0" smtClean="0">
              <a:solidFill>
                <a:srgbClr val="FF0000"/>
              </a:solidFill>
            </a:endParaRPr>
          </a:p>
          <a:p>
            <a:endParaRPr kumimoji="1" lang="en-US" altLang="zh-TW" b="1" dirty="0" smtClean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kumimoji="1" lang="en-US" altLang="zh-TW" sz="2400" i="1" dirty="0" smtClean="0"/>
              <a:t>Definition. </a:t>
            </a:r>
            <a:r>
              <a:rPr kumimoji="1" lang="en-US" altLang="zh-TW" sz="2400" b="1" dirty="0" smtClean="0"/>
              <a:t>Closure</a:t>
            </a:r>
            <a:r>
              <a:rPr kumimoji="1" lang="en-US" altLang="zh-TW" sz="2400" dirty="0" smtClean="0"/>
              <a:t> </a:t>
            </a:r>
            <a:endParaRPr kumimoji="1" lang="en-US" altLang="zh-TW" sz="2400" dirty="0"/>
          </a:p>
          <a:p>
            <a:pPr lvl="2"/>
            <a:r>
              <a:rPr kumimoji="1" lang="en-US" altLang="zh-TW" sz="2000" dirty="0" smtClean="0"/>
              <a:t>A closure of directed network is a subset of vertices without any outgoing arcs.</a:t>
            </a:r>
          </a:p>
          <a:p>
            <a:pPr lvl="2"/>
            <a:endParaRPr kumimoji="1" lang="en-US" altLang="zh-TW" dirty="0" smtClean="0"/>
          </a:p>
          <a:p>
            <a:r>
              <a:rPr kumimoji="1" lang="en-US" altLang="zh-TW" dirty="0" smtClean="0"/>
              <a:t>In this kind of problem, </a:t>
            </a:r>
            <a:br>
              <a:rPr kumimoji="1" lang="en-US" altLang="zh-TW" dirty="0" smtClean="0"/>
            </a:br>
            <a:r>
              <a:rPr kumimoji="1" lang="en-US" altLang="zh-TW" dirty="0" smtClean="0"/>
              <a:t>we want to find the largest weight closure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64234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TW" b="1" dirty="0" smtClean="0"/>
              <a:t>Maximum weight closure </a:t>
            </a:r>
            <a:r>
              <a:rPr kumimoji="1" lang="en-US" altLang="zh-TW" dirty="0" smtClean="0"/>
              <a:t>Example</a:t>
            </a:r>
            <a:endParaRPr kumimoji="1" lang="zh-TW" altLang="en-US" dirty="0"/>
          </a:p>
        </p:txBody>
      </p:sp>
      <p:sp>
        <p:nvSpPr>
          <p:cNvPr id="3" name="橢圓 2"/>
          <p:cNvSpPr/>
          <p:nvPr/>
        </p:nvSpPr>
        <p:spPr>
          <a:xfrm>
            <a:off x="4291103" y="3150735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4</a:t>
            </a:r>
            <a:endParaRPr lang="zh-TW" altLang="en-US" dirty="0"/>
          </a:p>
        </p:txBody>
      </p:sp>
      <p:sp>
        <p:nvSpPr>
          <p:cNvPr id="4" name="橢圓 3"/>
          <p:cNvSpPr/>
          <p:nvPr/>
        </p:nvSpPr>
        <p:spPr>
          <a:xfrm>
            <a:off x="5410944" y="2358429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5</a:t>
            </a:r>
            <a:endParaRPr lang="zh-TW" altLang="en-US" dirty="0"/>
          </a:p>
        </p:txBody>
      </p:sp>
      <p:sp>
        <p:nvSpPr>
          <p:cNvPr id="5" name="橢圓 4"/>
          <p:cNvSpPr/>
          <p:nvPr/>
        </p:nvSpPr>
        <p:spPr>
          <a:xfrm>
            <a:off x="2936321" y="3150735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6" name="橢圓 5"/>
          <p:cNvSpPr/>
          <p:nvPr/>
        </p:nvSpPr>
        <p:spPr>
          <a:xfrm>
            <a:off x="4291103" y="1586069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7" name="橢圓 6"/>
          <p:cNvSpPr/>
          <p:nvPr/>
        </p:nvSpPr>
        <p:spPr>
          <a:xfrm>
            <a:off x="2980730" y="1589148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cxnSp>
        <p:nvCxnSpPr>
          <p:cNvPr id="8" name="直線單箭頭接點 19"/>
          <p:cNvCxnSpPr>
            <a:endCxn id="6" idx="2"/>
          </p:cNvCxnSpPr>
          <p:nvPr/>
        </p:nvCxnSpPr>
        <p:spPr>
          <a:xfrm flipV="1">
            <a:off x="3437930" y="1814669"/>
            <a:ext cx="853173" cy="3079"/>
          </a:xfrm>
          <a:prstGeom prst="straightConnector1">
            <a:avLst/>
          </a:prstGeom>
          <a:ln w="3810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22"/>
          <p:cNvCxnSpPr>
            <a:stCxn id="5" idx="6"/>
            <a:endCxn id="3" idx="2"/>
          </p:cNvCxnSpPr>
          <p:nvPr/>
        </p:nvCxnSpPr>
        <p:spPr>
          <a:xfrm>
            <a:off x="3393521" y="3379335"/>
            <a:ext cx="897582" cy="0"/>
          </a:xfrm>
          <a:prstGeom prst="straightConnector1">
            <a:avLst/>
          </a:prstGeom>
          <a:ln w="3810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25"/>
          <p:cNvCxnSpPr>
            <a:stCxn id="6" idx="6"/>
            <a:endCxn id="4" idx="1"/>
          </p:cNvCxnSpPr>
          <p:nvPr/>
        </p:nvCxnSpPr>
        <p:spPr>
          <a:xfrm>
            <a:off x="4748303" y="1814669"/>
            <a:ext cx="729596" cy="610715"/>
          </a:xfrm>
          <a:prstGeom prst="straightConnector1">
            <a:avLst/>
          </a:prstGeom>
          <a:ln w="3810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28"/>
          <p:cNvCxnSpPr>
            <a:endCxn id="4" idx="3"/>
          </p:cNvCxnSpPr>
          <p:nvPr/>
        </p:nvCxnSpPr>
        <p:spPr>
          <a:xfrm flipV="1">
            <a:off x="4748303" y="2748674"/>
            <a:ext cx="729596" cy="630661"/>
          </a:xfrm>
          <a:prstGeom prst="straightConnector1">
            <a:avLst/>
          </a:prstGeom>
          <a:ln w="3810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31"/>
          <p:cNvCxnSpPr>
            <a:stCxn id="7" idx="6"/>
            <a:endCxn id="3" idx="1"/>
          </p:cNvCxnSpPr>
          <p:nvPr/>
        </p:nvCxnSpPr>
        <p:spPr>
          <a:xfrm>
            <a:off x="3437930" y="1817748"/>
            <a:ext cx="920128" cy="1399942"/>
          </a:xfrm>
          <a:prstGeom prst="straightConnector1">
            <a:avLst/>
          </a:prstGeom>
          <a:ln w="3810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物件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559927"/>
              </p:ext>
            </p:extLst>
          </p:nvPr>
        </p:nvGraphicFramePr>
        <p:xfrm>
          <a:off x="1252733" y="3521075"/>
          <a:ext cx="1357312" cy="330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1" name="方程式" r:id="rId3" imgW="787400" imgH="1917700" progId="Equation.3">
                  <p:embed/>
                </p:oleObj>
              </mc:Choice>
              <mc:Fallback>
                <p:oleObj name="方程式" r:id="rId3" imgW="787400" imgH="1917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52733" y="3521075"/>
                        <a:ext cx="1357312" cy="330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物件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225475"/>
              </p:ext>
            </p:extLst>
          </p:nvPr>
        </p:nvGraphicFramePr>
        <p:xfrm>
          <a:off x="5410944" y="3567556"/>
          <a:ext cx="2713038" cy="316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2" name="方程式" r:id="rId5" imgW="1447800" imgH="1689100" progId="Equation.3">
                  <p:embed/>
                </p:oleObj>
              </mc:Choice>
              <mc:Fallback>
                <p:oleObj name="方程式" r:id="rId5" imgW="1447800" imgH="168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944" y="3567556"/>
                        <a:ext cx="2713038" cy="3165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文字方塊 14"/>
          <p:cNvSpPr txBox="1"/>
          <p:nvPr/>
        </p:nvSpPr>
        <p:spPr>
          <a:xfrm>
            <a:off x="3281477" y="1217721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>
                <a:solidFill>
                  <a:srgbClr val="000000"/>
                </a:solidFill>
              </a:rPr>
              <a:t>8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3281477" y="340788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>
                <a:solidFill>
                  <a:srgbClr val="000000"/>
                </a:solidFill>
              </a:rPr>
              <a:t>7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4748303" y="1417638"/>
            <a:ext cx="3978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>
                <a:solidFill>
                  <a:srgbClr val="000000"/>
                </a:solidFill>
              </a:rPr>
              <a:t>-9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4748303" y="3378566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solidFill>
                  <a:srgbClr val="000000"/>
                </a:solidFill>
              </a:rPr>
              <a:t>0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5868144" y="2225329"/>
            <a:ext cx="5261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>
                <a:solidFill>
                  <a:srgbClr val="000000"/>
                </a:solidFill>
              </a:rPr>
              <a:t>-10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2709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78F0"/>
                                      </p:to>
                                    </p:animClr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78F0"/>
                                      </p:to>
                                    </p:animClr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78F0"/>
                                      </p:to>
                                    </p:animClr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4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橢圓 4"/>
          <p:cNvSpPr/>
          <p:nvPr/>
        </p:nvSpPr>
        <p:spPr>
          <a:xfrm>
            <a:off x="7988663" y="4742942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" name="橢圓 5"/>
          <p:cNvSpPr/>
          <p:nvPr/>
        </p:nvSpPr>
        <p:spPr>
          <a:xfrm>
            <a:off x="7988663" y="3692879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" name="橢圓 6"/>
          <p:cNvSpPr/>
          <p:nvPr/>
        </p:nvSpPr>
        <p:spPr>
          <a:xfrm>
            <a:off x="6490775" y="1130144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" name="橢圓 7"/>
          <p:cNvSpPr/>
          <p:nvPr/>
        </p:nvSpPr>
        <p:spPr>
          <a:xfrm>
            <a:off x="7988663" y="1892679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9" name="橢圓 8"/>
          <p:cNvSpPr/>
          <p:nvPr/>
        </p:nvSpPr>
        <p:spPr>
          <a:xfrm>
            <a:off x="7988663" y="2694236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0" name="橢圓 9"/>
          <p:cNvSpPr/>
          <p:nvPr/>
        </p:nvSpPr>
        <p:spPr>
          <a:xfrm>
            <a:off x="7988663" y="114468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1" name="橢圓 10"/>
          <p:cNvSpPr/>
          <p:nvPr/>
        </p:nvSpPr>
        <p:spPr>
          <a:xfrm>
            <a:off x="6490775" y="26797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2" name="橢圓 11"/>
          <p:cNvSpPr/>
          <p:nvPr/>
        </p:nvSpPr>
        <p:spPr>
          <a:xfrm>
            <a:off x="6490775" y="3906943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3" name="橢圓 12"/>
          <p:cNvSpPr/>
          <p:nvPr/>
        </p:nvSpPr>
        <p:spPr>
          <a:xfrm>
            <a:off x="6490775" y="5133187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4" name="橢圓 13"/>
          <p:cNvSpPr/>
          <p:nvPr/>
        </p:nvSpPr>
        <p:spPr>
          <a:xfrm>
            <a:off x="4992888" y="1130144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8</a:t>
            </a:r>
            <a:endParaRPr lang="zh-TW" altLang="en-US" dirty="0"/>
          </a:p>
        </p:txBody>
      </p:sp>
      <p:sp>
        <p:nvSpPr>
          <p:cNvPr id="16" name="橢圓 15"/>
          <p:cNvSpPr/>
          <p:nvPr/>
        </p:nvSpPr>
        <p:spPr>
          <a:xfrm>
            <a:off x="4992888" y="3238655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9</a:t>
            </a:r>
            <a:endParaRPr lang="zh-TW" altLang="en-US" dirty="0"/>
          </a:p>
        </p:txBody>
      </p:sp>
      <p:sp>
        <p:nvSpPr>
          <p:cNvPr id="17" name="橢圓 16"/>
          <p:cNvSpPr/>
          <p:nvPr/>
        </p:nvSpPr>
        <p:spPr>
          <a:xfrm>
            <a:off x="4992888" y="4175838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8" name="橢圓 17"/>
          <p:cNvSpPr/>
          <p:nvPr/>
        </p:nvSpPr>
        <p:spPr>
          <a:xfrm>
            <a:off x="3495001" y="1130144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4</a:t>
            </a:r>
            <a:endParaRPr lang="zh-TW" altLang="en-US" dirty="0"/>
          </a:p>
        </p:txBody>
      </p:sp>
      <p:sp>
        <p:nvSpPr>
          <p:cNvPr id="19" name="橢圓 18"/>
          <p:cNvSpPr/>
          <p:nvPr/>
        </p:nvSpPr>
        <p:spPr>
          <a:xfrm>
            <a:off x="3495001" y="2372521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5</a:t>
            </a:r>
            <a:endParaRPr lang="zh-TW" altLang="en-US" dirty="0"/>
          </a:p>
        </p:txBody>
      </p:sp>
      <p:sp>
        <p:nvSpPr>
          <p:cNvPr id="20" name="橢圓 19"/>
          <p:cNvSpPr/>
          <p:nvPr/>
        </p:nvSpPr>
        <p:spPr>
          <a:xfrm>
            <a:off x="3495001" y="3712686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6</a:t>
            </a:r>
            <a:endParaRPr lang="zh-TW" altLang="en-US" dirty="0"/>
          </a:p>
        </p:txBody>
      </p:sp>
      <p:sp>
        <p:nvSpPr>
          <p:cNvPr id="21" name="橢圓 20"/>
          <p:cNvSpPr/>
          <p:nvPr/>
        </p:nvSpPr>
        <p:spPr>
          <a:xfrm>
            <a:off x="3495001" y="4929591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7</a:t>
            </a:r>
            <a:endParaRPr lang="zh-TW" altLang="en-US" dirty="0"/>
          </a:p>
        </p:txBody>
      </p:sp>
      <p:sp>
        <p:nvSpPr>
          <p:cNvPr id="22" name="橢圓 21"/>
          <p:cNvSpPr/>
          <p:nvPr/>
        </p:nvSpPr>
        <p:spPr>
          <a:xfrm>
            <a:off x="2126849" y="1739744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23" name="橢圓 22"/>
          <p:cNvSpPr/>
          <p:nvPr/>
        </p:nvSpPr>
        <p:spPr>
          <a:xfrm>
            <a:off x="2126849" y="31369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24" name="橢圓 23"/>
          <p:cNvSpPr/>
          <p:nvPr/>
        </p:nvSpPr>
        <p:spPr>
          <a:xfrm>
            <a:off x="2126849" y="4353264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3</a:t>
            </a:r>
            <a:endParaRPr lang="zh-TW" altLang="en-US" dirty="0"/>
          </a:p>
        </p:txBody>
      </p:sp>
      <p:cxnSp>
        <p:nvCxnSpPr>
          <p:cNvPr id="26" name="直線單箭頭接點 25"/>
          <p:cNvCxnSpPr>
            <a:stCxn id="14" idx="3"/>
            <a:endCxn id="22" idx="6"/>
          </p:cNvCxnSpPr>
          <p:nvPr/>
        </p:nvCxnSpPr>
        <p:spPr>
          <a:xfrm flipH="1">
            <a:off x="2584049" y="1520389"/>
            <a:ext cx="2475794" cy="447955"/>
          </a:xfrm>
          <a:prstGeom prst="straightConnector1">
            <a:avLst/>
          </a:prstGeom>
          <a:ln w="3810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>
            <a:stCxn id="14" idx="2"/>
            <a:endCxn id="18" idx="6"/>
          </p:cNvCxnSpPr>
          <p:nvPr/>
        </p:nvCxnSpPr>
        <p:spPr>
          <a:xfrm flipH="1">
            <a:off x="3952201" y="1358744"/>
            <a:ext cx="1040687" cy="0"/>
          </a:xfrm>
          <a:prstGeom prst="straightConnector1">
            <a:avLst/>
          </a:prstGeom>
          <a:ln w="3810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/>
          <p:cNvCxnSpPr>
            <a:stCxn id="8" idx="2"/>
            <a:endCxn id="14" idx="6"/>
          </p:cNvCxnSpPr>
          <p:nvPr/>
        </p:nvCxnSpPr>
        <p:spPr>
          <a:xfrm flipH="1" flipV="1">
            <a:off x="5450088" y="1358744"/>
            <a:ext cx="2538575" cy="762535"/>
          </a:xfrm>
          <a:prstGeom prst="straightConnector1">
            <a:avLst/>
          </a:prstGeom>
          <a:ln w="3810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/>
          <p:cNvCxnSpPr>
            <a:stCxn id="7" idx="4"/>
            <a:endCxn id="16" idx="7"/>
          </p:cNvCxnSpPr>
          <p:nvPr/>
        </p:nvCxnSpPr>
        <p:spPr>
          <a:xfrm flipH="1">
            <a:off x="5383133" y="1587344"/>
            <a:ext cx="1336242" cy="1718266"/>
          </a:xfrm>
          <a:prstGeom prst="straightConnector1">
            <a:avLst/>
          </a:prstGeom>
          <a:ln w="3810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/>
          <p:cNvCxnSpPr>
            <a:stCxn id="10" idx="2"/>
            <a:endCxn id="7" idx="6"/>
          </p:cNvCxnSpPr>
          <p:nvPr/>
        </p:nvCxnSpPr>
        <p:spPr>
          <a:xfrm flipH="1" flipV="1">
            <a:off x="6947975" y="1358744"/>
            <a:ext cx="1040688" cy="14536"/>
          </a:xfrm>
          <a:prstGeom prst="straightConnector1">
            <a:avLst/>
          </a:prstGeom>
          <a:ln w="3810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/>
          <p:cNvCxnSpPr>
            <a:stCxn id="9" idx="2"/>
            <a:endCxn id="11" idx="6"/>
          </p:cNvCxnSpPr>
          <p:nvPr/>
        </p:nvCxnSpPr>
        <p:spPr>
          <a:xfrm flipH="1" flipV="1">
            <a:off x="6947975" y="2908300"/>
            <a:ext cx="1040688" cy="14536"/>
          </a:xfrm>
          <a:prstGeom prst="straightConnector1">
            <a:avLst/>
          </a:prstGeom>
          <a:ln w="3810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單箭頭接點 43"/>
          <p:cNvCxnSpPr>
            <a:stCxn id="6" idx="2"/>
            <a:endCxn id="12" idx="6"/>
          </p:cNvCxnSpPr>
          <p:nvPr/>
        </p:nvCxnSpPr>
        <p:spPr>
          <a:xfrm flipH="1">
            <a:off x="6947975" y="3921479"/>
            <a:ext cx="1040688" cy="214064"/>
          </a:xfrm>
          <a:prstGeom prst="straightConnector1">
            <a:avLst/>
          </a:prstGeom>
          <a:ln w="3810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46"/>
          <p:cNvCxnSpPr>
            <a:stCxn id="5" idx="3"/>
            <a:endCxn id="13" idx="6"/>
          </p:cNvCxnSpPr>
          <p:nvPr/>
        </p:nvCxnSpPr>
        <p:spPr>
          <a:xfrm flipH="1">
            <a:off x="6947975" y="5133187"/>
            <a:ext cx="1107643" cy="228600"/>
          </a:xfrm>
          <a:prstGeom prst="straightConnector1">
            <a:avLst/>
          </a:prstGeom>
          <a:ln w="3810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單箭頭接點 49"/>
          <p:cNvCxnSpPr>
            <a:stCxn id="5" idx="2"/>
            <a:endCxn id="24" idx="6"/>
          </p:cNvCxnSpPr>
          <p:nvPr/>
        </p:nvCxnSpPr>
        <p:spPr>
          <a:xfrm flipH="1" flipV="1">
            <a:off x="2584049" y="4581864"/>
            <a:ext cx="5404614" cy="389678"/>
          </a:xfrm>
          <a:prstGeom prst="straightConnector1">
            <a:avLst/>
          </a:prstGeom>
          <a:ln w="3810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單箭頭接點 56"/>
          <p:cNvCxnSpPr>
            <a:stCxn id="5" idx="1"/>
            <a:endCxn id="17" idx="6"/>
          </p:cNvCxnSpPr>
          <p:nvPr/>
        </p:nvCxnSpPr>
        <p:spPr>
          <a:xfrm flipH="1" flipV="1">
            <a:off x="5450088" y="4404438"/>
            <a:ext cx="2605530" cy="405459"/>
          </a:xfrm>
          <a:prstGeom prst="straightConnector1">
            <a:avLst/>
          </a:prstGeom>
          <a:ln w="3810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單箭頭接點 59"/>
          <p:cNvCxnSpPr>
            <a:stCxn id="12" idx="2"/>
            <a:endCxn id="16" idx="6"/>
          </p:cNvCxnSpPr>
          <p:nvPr/>
        </p:nvCxnSpPr>
        <p:spPr>
          <a:xfrm flipH="1" flipV="1">
            <a:off x="5450088" y="3467255"/>
            <a:ext cx="1040687" cy="668288"/>
          </a:xfrm>
          <a:prstGeom prst="straightConnector1">
            <a:avLst/>
          </a:prstGeom>
          <a:ln w="3810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單箭頭接點 62"/>
          <p:cNvCxnSpPr>
            <a:stCxn id="16" idx="2"/>
            <a:endCxn id="23" idx="6"/>
          </p:cNvCxnSpPr>
          <p:nvPr/>
        </p:nvCxnSpPr>
        <p:spPr>
          <a:xfrm flipH="1" flipV="1">
            <a:off x="2584049" y="3365500"/>
            <a:ext cx="2408839" cy="101755"/>
          </a:xfrm>
          <a:prstGeom prst="straightConnector1">
            <a:avLst/>
          </a:prstGeom>
          <a:ln w="3810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單箭頭接點 66"/>
          <p:cNvCxnSpPr>
            <a:stCxn id="16" idx="3"/>
            <a:endCxn id="20" idx="6"/>
          </p:cNvCxnSpPr>
          <p:nvPr/>
        </p:nvCxnSpPr>
        <p:spPr>
          <a:xfrm flipH="1">
            <a:off x="3952201" y="3628900"/>
            <a:ext cx="1107642" cy="312386"/>
          </a:xfrm>
          <a:prstGeom prst="straightConnector1">
            <a:avLst/>
          </a:prstGeom>
          <a:ln w="3810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單箭頭接點 69"/>
          <p:cNvCxnSpPr>
            <a:stCxn id="14" idx="4"/>
            <a:endCxn id="19" idx="7"/>
          </p:cNvCxnSpPr>
          <p:nvPr/>
        </p:nvCxnSpPr>
        <p:spPr>
          <a:xfrm flipH="1">
            <a:off x="3885246" y="1587344"/>
            <a:ext cx="1336242" cy="852132"/>
          </a:xfrm>
          <a:prstGeom prst="straightConnector1">
            <a:avLst/>
          </a:prstGeom>
          <a:ln w="3810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單箭頭接點 72"/>
          <p:cNvCxnSpPr>
            <a:stCxn id="21" idx="2"/>
            <a:endCxn id="24" idx="5"/>
          </p:cNvCxnSpPr>
          <p:nvPr/>
        </p:nvCxnSpPr>
        <p:spPr>
          <a:xfrm flipH="1" flipV="1">
            <a:off x="2517094" y="4743509"/>
            <a:ext cx="977907" cy="414682"/>
          </a:xfrm>
          <a:prstGeom prst="straightConnector1">
            <a:avLst/>
          </a:prstGeom>
          <a:ln w="3810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文字方塊 76"/>
          <p:cNvSpPr txBox="1"/>
          <p:nvPr/>
        </p:nvSpPr>
        <p:spPr>
          <a:xfrm>
            <a:off x="5008010" y="4186625"/>
            <a:ext cx="41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10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78" name="文字方塊 77"/>
          <p:cNvSpPr txBox="1"/>
          <p:nvPr/>
        </p:nvSpPr>
        <p:spPr>
          <a:xfrm>
            <a:off x="6511150" y="1155179"/>
            <a:ext cx="41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FFFF"/>
                </a:solidFill>
              </a:rPr>
              <a:t>11</a:t>
            </a:r>
            <a:endParaRPr lang="zh-TW" altLang="en-US" dirty="0">
              <a:solidFill>
                <a:srgbClr val="FFFFFF"/>
              </a:solidFill>
            </a:endParaRPr>
          </a:p>
        </p:txBody>
      </p:sp>
      <p:sp>
        <p:nvSpPr>
          <p:cNvPr id="79" name="文字方塊 78"/>
          <p:cNvSpPr txBox="1"/>
          <p:nvPr/>
        </p:nvSpPr>
        <p:spPr>
          <a:xfrm>
            <a:off x="6505897" y="2705023"/>
            <a:ext cx="41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12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80" name="文字方塊 79"/>
          <p:cNvSpPr txBox="1"/>
          <p:nvPr/>
        </p:nvSpPr>
        <p:spPr>
          <a:xfrm>
            <a:off x="6505897" y="3917730"/>
            <a:ext cx="41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13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81" name="文字方塊 80"/>
          <p:cNvSpPr txBox="1"/>
          <p:nvPr/>
        </p:nvSpPr>
        <p:spPr>
          <a:xfrm>
            <a:off x="6505897" y="5143974"/>
            <a:ext cx="41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14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82" name="文字方塊 81"/>
          <p:cNvSpPr txBox="1"/>
          <p:nvPr/>
        </p:nvSpPr>
        <p:spPr>
          <a:xfrm>
            <a:off x="8003785" y="1166254"/>
            <a:ext cx="41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FFFF"/>
                </a:solidFill>
              </a:rPr>
              <a:t>15</a:t>
            </a:r>
            <a:endParaRPr lang="zh-TW" altLang="en-US" dirty="0">
              <a:solidFill>
                <a:srgbClr val="FFFFFF"/>
              </a:solidFill>
            </a:endParaRPr>
          </a:p>
        </p:txBody>
      </p:sp>
      <p:sp>
        <p:nvSpPr>
          <p:cNvPr id="83" name="文字方塊 82"/>
          <p:cNvSpPr txBox="1"/>
          <p:nvPr/>
        </p:nvSpPr>
        <p:spPr>
          <a:xfrm>
            <a:off x="8003784" y="1914253"/>
            <a:ext cx="41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FFFF"/>
                </a:solidFill>
              </a:rPr>
              <a:t>16</a:t>
            </a:r>
            <a:endParaRPr lang="zh-TW" altLang="en-US" dirty="0">
              <a:solidFill>
                <a:srgbClr val="FFFFFF"/>
              </a:solidFill>
            </a:endParaRPr>
          </a:p>
        </p:txBody>
      </p:sp>
      <p:sp>
        <p:nvSpPr>
          <p:cNvPr id="84" name="文字方塊 83"/>
          <p:cNvSpPr txBox="1"/>
          <p:nvPr/>
        </p:nvSpPr>
        <p:spPr>
          <a:xfrm>
            <a:off x="8003784" y="2748820"/>
            <a:ext cx="41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FFFF"/>
                </a:solidFill>
              </a:rPr>
              <a:t>17</a:t>
            </a:r>
            <a:endParaRPr lang="zh-TW" altLang="en-US" dirty="0">
              <a:solidFill>
                <a:srgbClr val="FFFFFF"/>
              </a:solidFill>
            </a:endParaRPr>
          </a:p>
        </p:txBody>
      </p:sp>
      <p:sp>
        <p:nvSpPr>
          <p:cNvPr id="85" name="文字方塊 84"/>
          <p:cNvSpPr txBox="1"/>
          <p:nvPr/>
        </p:nvSpPr>
        <p:spPr>
          <a:xfrm>
            <a:off x="8003783" y="3767270"/>
            <a:ext cx="41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FFFF"/>
                </a:solidFill>
              </a:rPr>
              <a:t>18</a:t>
            </a:r>
            <a:endParaRPr lang="zh-TW" altLang="en-US" dirty="0">
              <a:solidFill>
                <a:srgbClr val="FFFFFF"/>
              </a:solidFill>
            </a:endParaRPr>
          </a:p>
        </p:txBody>
      </p:sp>
      <p:sp>
        <p:nvSpPr>
          <p:cNvPr id="86" name="文字方塊 85"/>
          <p:cNvSpPr txBox="1"/>
          <p:nvPr/>
        </p:nvSpPr>
        <p:spPr>
          <a:xfrm>
            <a:off x="8003784" y="4782686"/>
            <a:ext cx="41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FFFF"/>
                </a:solidFill>
              </a:rPr>
              <a:t>19</a:t>
            </a:r>
            <a:endParaRPr lang="zh-TW" altLang="en-US" dirty="0">
              <a:solidFill>
                <a:srgbClr val="FFFFFF"/>
              </a:solidFill>
            </a:endParaRPr>
          </a:p>
        </p:txBody>
      </p:sp>
      <p:sp>
        <p:nvSpPr>
          <p:cNvPr id="87" name="文字方塊 86"/>
          <p:cNvSpPr txBox="1"/>
          <p:nvPr/>
        </p:nvSpPr>
        <p:spPr>
          <a:xfrm>
            <a:off x="1878395" y="432329"/>
            <a:ext cx="9541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800" dirty="0" smtClean="0">
                <a:solidFill>
                  <a:srgbClr val="000000"/>
                </a:solidFill>
                <a:latin typeface="+mn-lt"/>
              </a:rPr>
              <a:t>Layer 1</a:t>
            </a:r>
          </a:p>
          <a:p>
            <a:pPr algn="ctr"/>
            <a:r>
              <a:rPr lang="en-US" altLang="zh-TW" sz="1800" dirty="0" smtClean="0">
                <a:solidFill>
                  <a:srgbClr val="000000"/>
                </a:solidFill>
                <a:latin typeface="+mn-lt"/>
              </a:rPr>
              <a:t>FADS</a:t>
            </a:r>
            <a:endParaRPr lang="zh-TW" altLang="en-US" sz="18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88" name="文字方塊 87"/>
          <p:cNvSpPr txBox="1"/>
          <p:nvPr/>
        </p:nvSpPr>
        <p:spPr>
          <a:xfrm>
            <a:off x="3246547" y="432328"/>
            <a:ext cx="9541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800" dirty="0" smtClean="0">
                <a:solidFill>
                  <a:srgbClr val="000000"/>
                </a:solidFill>
                <a:latin typeface="+mn-lt"/>
              </a:rPr>
              <a:t>Layer 2</a:t>
            </a:r>
          </a:p>
          <a:p>
            <a:pPr algn="ctr"/>
            <a:r>
              <a:rPr lang="en-US" altLang="zh-TW" sz="1800" dirty="0" smtClean="0">
                <a:solidFill>
                  <a:srgbClr val="000000"/>
                </a:solidFill>
                <a:latin typeface="+mn-lt"/>
              </a:rPr>
              <a:t>BSAM</a:t>
            </a:r>
            <a:endParaRPr lang="zh-TW" altLang="en-US" sz="18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89" name="文字方塊 88"/>
          <p:cNvSpPr txBox="1"/>
          <p:nvPr/>
        </p:nvSpPr>
        <p:spPr>
          <a:xfrm>
            <a:off x="4744433" y="432327"/>
            <a:ext cx="9541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800" dirty="0" smtClean="0">
                <a:solidFill>
                  <a:srgbClr val="000000"/>
                </a:solidFill>
                <a:latin typeface="+mn-lt"/>
              </a:rPr>
              <a:t>Layer 3</a:t>
            </a:r>
          </a:p>
          <a:p>
            <a:pPr algn="ctr"/>
            <a:r>
              <a:rPr lang="en-US" altLang="zh-TW" sz="1800" dirty="0" smtClean="0">
                <a:solidFill>
                  <a:srgbClr val="000000"/>
                </a:solidFill>
                <a:latin typeface="+mn-lt"/>
              </a:rPr>
              <a:t>AI</a:t>
            </a:r>
            <a:endParaRPr lang="zh-TW" altLang="en-US" sz="18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90" name="文字方塊 89"/>
          <p:cNvSpPr txBox="1"/>
          <p:nvPr/>
        </p:nvSpPr>
        <p:spPr>
          <a:xfrm>
            <a:off x="6275800" y="432329"/>
            <a:ext cx="9541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800" dirty="0" smtClean="0">
                <a:solidFill>
                  <a:srgbClr val="000000"/>
                </a:solidFill>
                <a:latin typeface="+mn-lt"/>
              </a:rPr>
              <a:t>Layer 4</a:t>
            </a:r>
          </a:p>
          <a:p>
            <a:pPr algn="ctr"/>
            <a:r>
              <a:rPr lang="en-US" altLang="zh-TW" sz="1800" dirty="0" smtClean="0">
                <a:solidFill>
                  <a:srgbClr val="000000"/>
                </a:solidFill>
                <a:latin typeface="+mn-lt"/>
              </a:rPr>
              <a:t>TSAM</a:t>
            </a:r>
            <a:endParaRPr lang="zh-TW" altLang="en-US" sz="18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91" name="文字方塊 90"/>
          <p:cNvSpPr txBox="1"/>
          <p:nvPr/>
        </p:nvSpPr>
        <p:spPr>
          <a:xfrm>
            <a:off x="7740207" y="432326"/>
            <a:ext cx="9541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800" dirty="0" smtClean="0">
                <a:solidFill>
                  <a:srgbClr val="000000"/>
                </a:solidFill>
                <a:latin typeface="+mn-lt"/>
              </a:rPr>
              <a:t>Layer 5</a:t>
            </a:r>
          </a:p>
          <a:p>
            <a:pPr algn="ctr"/>
            <a:r>
              <a:rPr lang="en-US" altLang="zh-TW" sz="1800" dirty="0" smtClean="0">
                <a:solidFill>
                  <a:srgbClr val="000000"/>
                </a:solidFill>
                <a:latin typeface="+mn-lt"/>
              </a:rPr>
              <a:t>Targets</a:t>
            </a:r>
            <a:endParaRPr lang="zh-TW" altLang="en-US" sz="1800" dirty="0">
              <a:solidFill>
                <a:srgbClr val="000000"/>
              </a:solidFill>
              <a:latin typeface="+mn-lt"/>
            </a:endParaRPr>
          </a:p>
        </p:txBody>
      </p:sp>
      <p:cxnSp>
        <p:nvCxnSpPr>
          <p:cNvPr id="93" name="直線單箭頭接點 92"/>
          <p:cNvCxnSpPr/>
          <p:nvPr/>
        </p:nvCxnSpPr>
        <p:spPr>
          <a:xfrm>
            <a:off x="679197" y="2721650"/>
            <a:ext cx="1077532" cy="1"/>
          </a:xfrm>
          <a:prstGeom prst="straightConnector1">
            <a:avLst/>
          </a:prstGeom>
          <a:ln w="3810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線單箭頭接點 94"/>
          <p:cNvCxnSpPr/>
          <p:nvPr/>
        </p:nvCxnSpPr>
        <p:spPr>
          <a:xfrm>
            <a:off x="679197" y="2950870"/>
            <a:ext cx="1077532" cy="1"/>
          </a:xfrm>
          <a:prstGeom prst="straightConnector1">
            <a:avLst/>
          </a:prstGeom>
          <a:ln w="3810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單箭頭接點 95"/>
          <p:cNvCxnSpPr/>
          <p:nvPr/>
        </p:nvCxnSpPr>
        <p:spPr>
          <a:xfrm>
            <a:off x="679197" y="3180090"/>
            <a:ext cx="1077532" cy="1"/>
          </a:xfrm>
          <a:prstGeom prst="straightConnector1">
            <a:avLst/>
          </a:prstGeom>
          <a:ln w="3810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單箭頭接點 96"/>
          <p:cNvCxnSpPr/>
          <p:nvPr/>
        </p:nvCxnSpPr>
        <p:spPr>
          <a:xfrm>
            <a:off x="679197" y="3409310"/>
            <a:ext cx="1077532" cy="1"/>
          </a:xfrm>
          <a:prstGeom prst="straightConnector1">
            <a:avLst/>
          </a:prstGeom>
          <a:ln w="3810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文字方塊 97"/>
          <p:cNvSpPr txBox="1"/>
          <p:nvPr/>
        </p:nvSpPr>
        <p:spPr>
          <a:xfrm>
            <a:off x="669860" y="2245202"/>
            <a:ext cx="1005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800" dirty="0" smtClean="0">
                <a:solidFill>
                  <a:srgbClr val="000000"/>
                </a:solidFill>
                <a:latin typeface="+mn-lt"/>
              </a:rPr>
              <a:t>Missiles</a:t>
            </a:r>
            <a:endParaRPr lang="zh-TW" altLang="en-US" sz="18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104" name="文字方塊 103"/>
          <p:cNvSpPr txBox="1"/>
          <p:nvPr/>
        </p:nvSpPr>
        <p:spPr>
          <a:xfrm>
            <a:off x="394900" y="5427712"/>
            <a:ext cx="5723997" cy="707886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00000"/>
                </a:solidFill>
                <a:latin typeface="+mn-lt"/>
              </a:rPr>
              <a:t>Every feasible destruction of targets and defense sites corresponds to a closure of the network. </a:t>
            </a:r>
            <a:endParaRPr lang="zh-TW" altLang="en-US" sz="20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106" name="文字方塊 105"/>
          <p:cNvSpPr txBox="1"/>
          <p:nvPr/>
        </p:nvSpPr>
        <p:spPr>
          <a:xfrm>
            <a:off x="394900" y="6149004"/>
            <a:ext cx="6835007" cy="40011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2000" b="1" dirty="0" smtClean="0">
                <a:solidFill>
                  <a:srgbClr val="FF0000"/>
                </a:solidFill>
                <a:latin typeface="+mn-lt"/>
              </a:rPr>
              <a:t>The best scheme is the closure with the largest weight.  </a:t>
            </a:r>
            <a:endParaRPr lang="zh-TW" altLang="en-US" sz="2000" b="1" dirty="0">
              <a:solidFill>
                <a:srgbClr val="FF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91531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3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" grpId="0"/>
      <p:bldP spid="106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清楚">
  <a:themeElements>
    <a:clrScheme name="清楚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古典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清楚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清楚.thmx</Template>
  <TotalTime>207</TotalTime>
  <Words>365</Words>
  <Application>Microsoft Office PowerPoint</Application>
  <PresentationFormat>如螢幕大小 (4:3)</PresentationFormat>
  <Paragraphs>112</Paragraphs>
  <Slides>12</Slides>
  <Notes>0</Notes>
  <HiddenSlides>0</HiddenSlides>
  <MMClips>0</MMClips>
  <ScaleCrop>false</ScaleCrop>
  <HeadingPairs>
    <vt:vector size="8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2</vt:i4>
      </vt:variant>
      <vt:variant>
        <vt:lpstr>投影片標題</vt:lpstr>
      </vt:variant>
      <vt:variant>
        <vt:i4>12</vt:i4>
      </vt:variant>
    </vt:vector>
  </HeadingPairs>
  <TitlesOfParts>
    <vt:vector size="20" baseType="lpstr">
      <vt:lpstr>Apple LiGothic Medium</vt:lpstr>
      <vt:lpstr>Noto Sans T Chinese Black Bold</vt:lpstr>
      <vt:lpstr>Xingkai SC Light</vt:lpstr>
      <vt:lpstr>微軟正黑體</vt:lpstr>
      <vt:lpstr>Arial</vt:lpstr>
      <vt:lpstr>清楚</vt:lpstr>
      <vt:lpstr>方程式</vt:lpstr>
      <vt:lpstr>Equation</vt:lpstr>
      <vt:lpstr>Optimal Destruction  of Military Targets</vt:lpstr>
      <vt:lpstr>Outline</vt:lpstr>
      <vt:lpstr>Introduction</vt:lpstr>
      <vt:lpstr>PowerPoint 簡報</vt:lpstr>
      <vt:lpstr>Introduction</vt:lpstr>
      <vt:lpstr>Mathematical Model</vt:lpstr>
      <vt:lpstr>Solution</vt:lpstr>
      <vt:lpstr>Maximum weight closure Example</vt:lpstr>
      <vt:lpstr>PowerPoint 簡報</vt:lpstr>
      <vt:lpstr>Solution Method</vt:lpstr>
      <vt:lpstr>Maximum Flow Problem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Optimal Destruction  of Military Targets</dc:title>
  <dc:creator>Sheu Bor-Shyang</dc:creator>
  <cp:lastModifiedBy>I-Lin Wang</cp:lastModifiedBy>
  <cp:revision>35</cp:revision>
  <dcterms:created xsi:type="dcterms:W3CDTF">2015-05-16T02:21:17Z</dcterms:created>
  <dcterms:modified xsi:type="dcterms:W3CDTF">2017-04-30T16:15:57Z</dcterms:modified>
</cp:coreProperties>
</file>