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591" r:id="rId2"/>
    <p:sldId id="595" r:id="rId3"/>
    <p:sldId id="615" r:id="rId4"/>
    <p:sldId id="616" r:id="rId5"/>
    <p:sldId id="604" r:id="rId6"/>
    <p:sldId id="619" r:id="rId7"/>
    <p:sldId id="618" r:id="rId8"/>
    <p:sldId id="603" r:id="rId9"/>
    <p:sldId id="617" r:id="rId10"/>
    <p:sldId id="620" r:id="rId11"/>
    <p:sldId id="612" r:id="rId12"/>
    <p:sldId id="600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36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99"/>
    <a:srgbClr val="006600"/>
    <a:srgbClr val="003300"/>
    <a:srgbClr val="FF6699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8" autoAdjust="0"/>
    <p:restoredTop sz="93795" autoAdjust="0"/>
  </p:normalViewPr>
  <p:slideViewPr>
    <p:cSldViewPr>
      <p:cViewPr varScale="1">
        <p:scale>
          <a:sx n="82" d="100"/>
          <a:sy n="82" d="100"/>
        </p:scale>
        <p:origin x="954" y="90"/>
      </p:cViewPr>
      <p:guideLst>
        <p:guide orient="horz" pos="1117"/>
        <p:guide pos="36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DF0B09-3C69-4D66-83FE-3D6C31DD6014}" type="datetimeFigureOut">
              <a:rPr lang="zh-TW" altLang="en-US"/>
              <a:pPr>
                <a:defRPr/>
              </a:pPr>
              <a:t>2018/10/31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644EFD-B515-4DB9-AECA-CFFFED8E85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17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8EBB7EC-2A7F-4FFC-8CF6-741A9D1771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5888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5364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25D23F9-8A60-4C6C-9823-203D6F5CEB6F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fld id="{FDBE9C9C-E5D5-41FF-A0A3-4EA328231D4B}" type="slidenum">
              <a:rPr lang="en-US" altLang="zh-TW" sz="1200" smtClean="0">
                <a:latin typeface="Arial" charset="0"/>
                <a:ea typeface="新細明體" charset="-120"/>
              </a:rPr>
              <a:pPr/>
              <a:t>10</a:t>
            </a:fld>
            <a:endParaRPr lang="en-US" altLang="zh-TW" sz="1200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fld id="{FDBE9C9C-E5D5-41FF-A0A3-4EA328231D4B}" type="slidenum">
              <a:rPr lang="en-US" altLang="zh-TW" sz="1200" smtClean="0">
                <a:latin typeface="Arial" charset="0"/>
                <a:ea typeface="新細明體" charset="-120"/>
              </a:rPr>
              <a:pPr/>
              <a:t>11</a:t>
            </a:fld>
            <a:endParaRPr lang="en-US" altLang="zh-TW" sz="1200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85088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219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D04F70C8-02D6-4AB1-9C31-B374BC399895}" type="slidenum"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t>/11</a:t>
            </a:r>
            <a:endParaRPr lang="zh-TW" altLang="en-US" sz="1400">
              <a:latin typeface="Arial" charset="0"/>
              <a:ea typeface="新細明體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6297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8" y="6517154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8316416" y="6508576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087EAD79-2A8B-415F-A111-2B350A0F737F}" type="slidenum">
              <a:rPr kumimoji="0" lang="en-US" altLang="zh-TW" sz="1400" b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rPr>
              <a:t>/11</a:t>
            </a:r>
            <a:endParaRPr lang="en-US" altLang="zh-TW" sz="1400" b="0" dirty="0">
              <a:solidFill>
                <a:srgbClr val="0000FF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3851920" y="6536378"/>
            <a:ext cx="473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kern="120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  <a:cs typeface="+mn-cs"/>
              </a:rPr>
              <a:t>Network Optimization Applications 19.04  by </a:t>
            </a:r>
            <a:r>
              <a:rPr kumimoji="0" lang="zh-TW" altLang="en-US" sz="1200" b="0" kern="1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成大工資</a:t>
            </a:r>
            <a:r>
              <a:rPr kumimoji="0" lang="zh-TW" altLang="en-US" sz="1200" b="0" kern="120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管 </a:t>
            </a:r>
            <a:endParaRPr kumimoji="0" lang="en-US" altLang="zh-TW" sz="1200" b="0" kern="12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/>
          <a:lstStyle/>
          <a:p>
            <a:r>
              <a:rPr lang="en-US" altLang="zh-TW" sz="4800" b="1" dirty="0">
                <a:solidFill>
                  <a:srgbClr val="0000FF"/>
                </a:solidFill>
                <a:latin typeface="Calibri" panose="020F0502020204030204" pitchFamily="34" charset="0"/>
              </a:rPr>
              <a:t>Application19.04</a:t>
            </a:r>
            <a:br>
              <a:rPr lang="en-US" altLang="zh-TW" sz="4800" b="1" dirty="0">
                <a:solidFill>
                  <a:srgbClr val="0000FF"/>
                </a:solidFill>
                <a:latin typeface="Calibri" panose="020F0502020204030204" pitchFamily="34" charset="0"/>
              </a:rPr>
            </a:br>
            <a:r>
              <a:rPr lang="en-US" altLang="zh-TW" sz="4800" b="1" dirty="0">
                <a:solidFill>
                  <a:srgbClr val="0000FF"/>
                </a:solidFill>
                <a:latin typeface="Calibri" panose="020F0502020204030204" pitchFamily="34" charset="0"/>
              </a:rPr>
              <a:t>Flyaway Kit Problem</a:t>
            </a:r>
            <a:endParaRPr lang="zh-TW" altLang="en-US" sz="4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/>
          </a:p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內容版面配置區 2"/>
          <p:cNvSpPr>
            <a:spLocks noGrp="1"/>
          </p:cNvSpPr>
          <p:nvPr>
            <p:ph idx="1"/>
          </p:nvPr>
        </p:nvSpPr>
        <p:spPr>
          <a:xfrm>
            <a:off x="179388" y="1124546"/>
            <a:ext cx="8780462" cy="1008310"/>
          </a:xfrm>
        </p:spPr>
        <p:txBody>
          <a:bodyPr/>
          <a:lstStyle/>
          <a:p>
            <a:pPr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FF"/>
                </a:solidFill>
              </a:rPr>
              <a:t>Minimum cut problem (bipartite network)</a:t>
            </a:r>
            <a:endParaRPr lang="en-US" altLang="zh-TW" sz="2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5544168" y="1772816"/>
            <a:ext cx="540000" cy="54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prstClr val="white"/>
                </a:solidFill>
                <a:latin typeface="+mj-lt"/>
                <a:ea typeface="微軟正黑體"/>
              </a:rPr>
              <a:t>1</a:t>
            </a:r>
            <a:endParaRPr kumimoji="0" lang="zh-TW" altLang="en-US" sz="1600" kern="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5508104" y="5265264"/>
            <a:ext cx="540000" cy="54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prstClr val="white"/>
                </a:solidFill>
                <a:latin typeface="+mj-lt"/>
                <a:ea typeface="微軟正黑體"/>
              </a:rPr>
              <a:t>4</a:t>
            </a:r>
            <a:endParaRPr kumimoji="0" lang="zh-TW" altLang="en-US" sz="1600" kern="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5508104" y="2831779"/>
            <a:ext cx="540000" cy="54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prstClr val="white"/>
                </a:solidFill>
                <a:latin typeface="+mj-lt"/>
                <a:ea typeface="微軟正黑體"/>
              </a:rPr>
              <a:t>2</a:t>
            </a:r>
            <a:endParaRPr kumimoji="0" lang="zh-TW" altLang="en-US" sz="1600" kern="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977490" y="1772816"/>
            <a:ext cx="540000" cy="54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spc="-150" dirty="0">
                <a:solidFill>
                  <a:prstClr val="white"/>
                </a:solidFill>
                <a:latin typeface="+mj-lt"/>
                <a:ea typeface="微軟正黑體"/>
              </a:rPr>
              <a:t>J</a:t>
            </a:r>
            <a:r>
              <a:rPr kumimoji="0" lang="zh-TW" altLang="en-US" sz="1600" kern="0" spc="-150" dirty="0">
                <a:solidFill>
                  <a:prstClr val="white"/>
                </a:solidFill>
                <a:latin typeface="+mj-lt"/>
                <a:ea typeface="微軟正黑體"/>
              </a:rPr>
              <a:t> </a:t>
            </a:r>
            <a:r>
              <a:rPr kumimoji="0" lang="en-US" altLang="zh-TW" sz="1600" kern="0" spc="-150" baseline="-25000" dirty="0">
                <a:solidFill>
                  <a:prstClr val="white"/>
                </a:solidFill>
                <a:latin typeface="+mj-lt"/>
                <a:ea typeface="微軟正黑體"/>
              </a:rPr>
              <a:t>1</a:t>
            </a:r>
            <a:endParaRPr kumimoji="0" lang="zh-TW" altLang="en-US" sz="1600" kern="0" spc="-150" baseline="-2500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2987824" y="2810864"/>
            <a:ext cx="540000" cy="54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spc="-150" dirty="0">
                <a:solidFill>
                  <a:prstClr val="white"/>
                </a:solidFill>
                <a:latin typeface="+mj-lt"/>
                <a:ea typeface="微軟正黑體"/>
              </a:rPr>
              <a:t>J</a:t>
            </a:r>
            <a:r>
              <a:rPr kumimoji="0" lang="en-US" altLang="zh-TW" sz="1600" kern="0" spc="-150" baseline="-25000" dirty="0">
                <a:solidFill>
                  <a:prstClr val="white"/>
                </a:solidFill>
                <a:latin typeface="+mj-lt"/>
                <a:ea typeface="微軟正黑體"/>
              </a:rPr>
              <a:t>2</a:t>
            </a:r>
            <a:endParaRPr kumimoji="0" lang="zh-TW" altLang="en-US" sz="1600" kern="0" spc="-150" baseline="-2500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2987824" y="5265264"/>
            <a:ext cx="540000" cy="54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spc="-150" dirty="0" err="1">
                <a:solidFill>
                  <a:prstClr val="white"/>
                </a:solidFill>
                <a:latin typeface="+mj-lt"/>
                <a:ea typeface="微軟正黑體"/>
              </a:rPr>
              <a:t>J</a:t>
            </a:r>
            <a:r>
              <a:rPr kumimoji="0" lang="en-US" altLang="zh-TW" sz="1600" kern="0" spc="-150" baseline="-25000" dirty="0" err="1">
                <a:solidFill>
                  <a:prstClr val="white"/>
                </a:solidFill>
                <a:latin typeface="+mj-lt"/>
                <a:ea typeface="微軟正黑體"/>
              </a:rPr>
              <a:t>m</a:t>
            </a:r>
            <a:endParaRPr kumimoji="0" lang="zh-TW" altLang="en-US" sz="1600" kern="0" spc="-150" baseline="-2500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cxnSp>
        <p:nvCxnSpPr>
          <p:cNvPr id="13333" name="直線單箭頭接點 43"/>
          <p:cNvCxnSpPr>
            <a:cxnSpLocks noChangeShapeType="1"/>
            <a:stCxn id="19" idx="6"/>
            <a:endCxn id="15" idx="2"/>
          </p:cNvCxnSpPr>
          <p:nvPr/>
        </p:nvCxnSpPr>
        <p:spPr bwMode="auto">
          <a:xfrm>
            <a:off x="3517490" y="2042816"/>
            <a:ext cx="2026678" cy="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直線單箭頭接點 44"/>
          <p:cNvCxnSpPr>
            <a:cxnSpLocks noChangeShapeType="1"/>
            <a:stCxn id="19" idx="6"/>
            <a:endCxn id="18" idx="2"/>
          </p:cNvCxnSpPr>
          <p:nvPr/>
        </p:nvCxnSpPr>
        <p:spPr bwMode="auto">
          <a:xfrm>
            <a:off x="3517490" y="2042816"/>
            <a:ext cx="1990614" cy="105896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直線單箭頭接點 45"/>
          <p:cNvCxnSpPr>
            <a:cxnSpLocks noChangeShapeType="1"/>
            <a:stCxn id="20" idx="6"/>
            <a:endCxn id="15" idx="3"/>
          </p:cNvCxnSpPr>
          <p:nvPr/>
        </p:nvCxnSpPr>
        <p:spPr bwMode="auto">
          <a:xfrm flipV="1">
            <a:off x="3527824" y="2233735"/>
            <a:ext cx="2095425" cy="847129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直線單箭頭接點 51"/>
          <p:cNvCxnSpPr>
            <a:cxnSpLocks noChangeShapeType="1"/>
            <a:stCxn id="23" idx="6"/>
            <a:endCxn id="18" idx="3"/>
          </p:cNvCxnSpPr>
          <p:nvPr/>
        </p:nvCxnSpPr>
        <p:spPr bwMode="auto">
          <a:xfrm flipV="1">
            <a:off x="3527824" y="3292698"/>
            <a:ext cx="2059361" cy="2242566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2" name="直線單箭頭接點 52"/>
          <p:cNvCxnSpPr>
            <a:cxnSpLocks noChangeShapeType="1"/>
            <a:stCxn id="23" idx="6"/>
            <a:endCxn id="16" idx="3"/>
          </p:cNvCxnSpPr>
          <p:nvPr/>
        </p:nvCxnSpPr>
        <p:spPr bwMode="auto">
          <a:xfrm>
            <a:off x="3527824" y="5535264"/>
            <a:ext cx="2059361" cy="190919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文字方塊 37"/>
          <p:cNvSpPr txBox="1"/>
          <p:nvPr/>
        </p:nvSpPr>
        <p:spPr bwMode="auto">
          <a:xfrm>
            <a:off x="2112939" y="2233735"/>
            <a:ext cx="4680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prstClr val="black"/>
                </a:solidFill>
                <a:latin typeface="+mj-lt"/>
                <a:ea typeface="微軟正黑體"/>
              </a:rPr>
              <a:t>L</a:t>
            </a:r>
            <a:r>
              <a:rPr kumimoji="0" lang="en-US" altLang="zh-TW" sz="1600" kern="0" baseline="-25000" dirty="0">
                <a:solidFill>
                  <a:prstClr val="black"/>
                </a:solidFill>
                <a:latin typeface="+mj-lt"/>
                <a:ea typeface="微軟正黑體"/>
              </a:rPr>
              <a:t>1</a:t>
            </a:r>
            <a:endParaRPr kumimoji="0" lang="zh-TW" altLang="en-US" sz="1600" kern="0" baseline="-25000" dirty="0">
              <a:solidFill>
                <a:prstClr val="black"/>
              </a:solidFill>
              <a:latin typeface="+mj-lt"/>
              <a:ea typeface="微軟正黑體"/>
            </a:endParaRPr>
          </a:p>
        </p:txBody>
      </p:sp>
      <p:cxnSp>
        <p:nvCxnSpPr>
          <p:cNvPr id="89" name="直線接點 88"/>
          <p:cNvCxnSpPr>
            <a:stCxn id="76" idx="6"/>
            <a:endCxn id="19" idx="3"/>
          </p:cNvCxnSpPr>
          <p:nvPr/>
        </p:nvCxnSpPr>
        <p:spPr>
          <a:xfrm flipV="1">
            <a:off x="1367584" y="2233735"/>
            <a:ext cx="1688987" cy="14435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76" idx="6"/>
            <a:endCxn id="20" idx="2"/>
          </p:cNvCxnSpPr>
          <p:nvPr/>
        </p:nvCxnSpPr>
        <p:spPr>
          <a:xfrm flipV="1">
            <a:off x="1367584" y="3080864"/>
            <a:ext cx="1620240" cy="5964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76" idx="6"/>
            <a:endCxn id="23" idx="1"/>
          </p:cNvCxnSpPr>
          <p:nvPr/>
        </p:nvCxnSpPr>
        <p:spPr>
          <a:xfrm>
            <a:off x="1367584" y="3677280"/>
            <a:ext cx="1699321" cy="16670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橢圓 114"/>
          <p:cNvSpPr/>
          <p:nvPr/>
        </p:nvSpPr>
        <p:spPr bwMode="auto">
          <a:xfrm>
            <a:off x="7920432" y="3577752"/>
            <a:ext cx="540000" cy="54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spc="-150" dirty="0">
                <a:solidFill>
                  <a:prstClr val="white"/>
                </a:solidFill>
                <a:latin typeface="+mj-lt"/>
                <a:ea typeface="微軟正黑體"/>
              </a:rPr>
              <a:t>t</a:t>
            </a:r>
            <a:endParaRPr kumimoji="0" lang="zh-TW" altLang="en-US" sz="1600" kern="0" spc="-15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cxnSp>
        <p:nvCxnSpPr>
          <p:cNvPr id="117" name="直線接點 116"/>
          <p:cNvCxnSpPr>
            <a:stCxn id="15" idx="6"/>
            <a:endCxn id="115" idx="1"/>
          </p:cNvCxnSpPr>
          <p:nvPr/>
        </p:nvCxnSpPr>
        <p:spPr>
          <a:xfrm>
            <a:off x="6084168" y="2042816"/>
            <a:ext cx="1915345" cy="16140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8" idx="6"/>
            <a:endCxn id="115" idx="2"/>
          </p:cNvCxnSpPr>
          <p:nvPr/>
        </p:nvCxnSpPr>
        <p:spPr>
          <a:xfrm>
            <a:off x="6048104" y="3101779"/>
            <a:ext cx="1872328" cy="7459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6" idx="6"/>
            <a:endCxn id="115" idx="4"/>
          </p:cNvCxnSpPr>
          <p:nvPr/>
        </p:nvCxnSpPr>
        <p:spPr>
          <a:xfrm flipV="1">
            <a:off x="6048104" y="4117752"/>
            <a:ext cx="2142328" cy="14175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標題 1"/>
          <p:cNvSpPr txBox="1">
            <a:spLocks/>
          </p:cNvSpPr>
          <p:nvPr/>
        </p:nvSpPr>
        <p:spPr bwMode="auto">
          <a:xfrm>
            <a:off x="107504" y="917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dirty="0">
                <a:solidFill>
                  <a:srgbClr val="0000FF"/>
                </a:solidFill>
                <a:latin typeface="Calibri" panose="020F0502020204030204" pitchFamily="34" charset="0"/>
              </a:rPr>
              <a:t>How the problem may be solved?</a:t>
            </a:r>
            <a:endParaRPr lang="zh-TW" altLang="en-US" kern="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文字方塊 53"/>
          <p:cNvSpPr txBox="1"/>
          <p:nvPr/>
        </p:nvSpPr>
        <p:spPr bwMode="auto">
          <a:xfrm>
            <a:off x="3923928" y="1700808"/>
            <a:ext cx="355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</a:rPr>
              <a:t>k</a:t>
            </a:r>
            <a:endParaRPr kumimoji="0" lang="zh-TW" altLang="en-US" sz="2000" kern="0" dirty="0">
              <a:solidFill>
                <a:prstClr val="black"/>
              </a:soli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55" name="文字方塊 54"/>
          <p:cNvSpPr txBox="1"/>
          <p:nvPr/>
        </p:nvSpPr>
        <p:spPr bwMode="auto">
          <a:xfrm>
            <a:off x="4067944" y="2092786"/>
            <a:ext cx="355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</a:rPr>
              <a:t>k</a:t>
            </a:r>
            <a:endParaRPr kumimoji="0" lang="zh-TW" altLang="en-US" sz="2000" kern="0" dirty="0">
              <a:solidFill>
                <a:prstClr val="black"/>
              </a:soli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56" name="文字方塊 55"/>
          <p:cNvSpPr txBox="1"/>
          <p:nvPr/>
        </p:nvSpPr>
        <p:spPr bwMode="auto">
          <a:xfrm>
            <a:off x="3779912" y="3244914"/>
            <a:ext cx="355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</a:rPr>
              <a:t>k</a:t>
            </a:r>
            <a:endParaRPr kumimoji="0" lang="zh-TW" altLang="en-US" sz="2000" kern="0" dirty="0">
              <a:solidFill>
                <a:prstClr val="black"/>
              </a:soli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61" name="文字方塊 60"/>
          <p:cNvSpPr txBox="1"/>
          <p:nvPr/>
        </p:nvSpPr>
        <p:spPr bwMode="auto">
          <a:xfrm>
            <a:off x="3707904" y="4757082"/>
            <a:ext cx="355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</a:rPr>
              <a:t>k</a:t>
            </a:r>
            <a:endParaRPr kumimoji="0" lang="zh-TW" altLang="en-US" sz="2000" kern="0" dirty="0">
              <a:solidFill>
                <a:prstClr val="black"/>
              </a:soli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62" name="文字方塊 61"/>
          <p:cNvSpPr txBox="1"/>
          <p:nvPr/>
        </p:nvSpPr>
        <p:spPr bwMode="auto">
          <a:xfrm>
            <a:off x="3923928" y="5261138"/>
            <a:ext cx="355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</a:rPr>
              <a:t>k</a:t>
            </a:r>
            <a:endParaRPr kumimoji="0" lang="zh-TW" altLang="en-US" sz="2000" kern="0" dirty="0">
              <a:solidFill>
                <a:prstClr val="black"/>
              </a:soli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63" name="文字方塊 62"/>
          <p:cNvSpPr txBox="1"/>
          <p:nvPr/>
        </p:nvSpPr>
        <p:spPr bwMode="auto">
          <a:xfrm>
            <a:off x="3779912" y="2524834"/>
            <a:ext cx="355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</a:rPr>
              <a:t>k</a:t>
            </a:r>
            <a:endParaRPr kumimoji="0" lang="zh-TW" altLang="en-US" sz="2000" kern="0" dirty="0">
              <a:solidFill>
                <a:prstClr val="black"/>
              </a:soli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827584" y="3407280"/>
            <a:ext cx="540000" cy="54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spc="-150" dirty="0">
                <a:solidFill>
                  <a:prstClr val="white"/>
                </a:solidFill>
                <a:latin typeface="+mj-lt"/>
                <a:ea typeface="微軟正黑體"/>
              </a:rPr>
              <a:t>s</a:t>
            </a:r>
            <a:endParaRPr kumimoji="0" lang="zh-TW" altLang="en-US" sz="1600" kern="0" spc="-15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3203848" y="3911288"/>
            <a:ext cx="108000" cy="10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kern="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sp>
        <p:nvSpPr>
          <p:cNvPr id="123" name="橢圓 122"/>
          <p:cNvSpPr/>
          <p:nvPr/>
        </p:nvSpPr>
        <p:spPr bwMode="auto">
          <a:xfrm>
            <a:off x="3203848" y="4415344"/>
            <a:ext cx="108000" cy="10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kern="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sp>
        <p:nvSpPr>
          <p:cNvPr id="125" name="橢圓 124"/>
          <p:cNvSpPr/>
          <p:nvPr/>
        </p:nvSpPr>
        <p:spPr bwMode="auto">
          <a:xfrm>
            <a:off x="3203848" y="4847392"/>
            <a:ext cx="108000" cy="10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kern="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sp>
        <p:nvSpPr>
          <p:cNvPr id="129" name="橢圓 128"/>
          <p:cNvSpPr/>
          <p:nvPr/>
        </p:nvSpPr>
        <p:spPr bwMode="auto">
          <a:xfrm>
            <a:off x="5724128" y="3897064"/>
            <a:ext cx="108000" cy="10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kern="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sp>
        <p:nvSpPr>
          <p:cNvPr id="130" name="橢圓 129"/>
          <p:cNvSpPr/>
          <p:nvPr/>
        </p:nvSpPr>
        <p:spPr bwMode="auto">
          <a:xfrm>
            <a:off x="5724128" y="4401120"/>
            <a:ext cx="108000" cy="10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kern="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sp>
        <p:nvSpPr>
          <p:cNvPr id="131" name="橢圓 130"/>
          <p:cNvSpPr/>
          <p:nvPr/>
        </p:nvSpPr>
        <p:spPr bwMode="auto">
          <a:xfrm>
            <a:off x="5724128" y="4833168"/>
            <a:ext cx="108000" cy="10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kern="0" dirty="0">
              <a:solidFill>
                <a:prstClr val="white"/>
              </a:solidFill>
              <a:latin typeface="+mj-lt"/>
              <a:ea typeface="微軟正黑體"/>
            </a:endParaRPr>
          </a:p>
        </p:txBody>
      </p:sp>
      <p:cxnSp>
        <p:nvCxnSpPr>
          <p:cNvPr id="133" name="直線單箭頭接點 52"/>
          <p:cNvCxnSpPr>
            <a:cxnSpLocks noChangeShapeType="1"/>
            <a:stCxn id="20" idx="6"/>
            <a:endCxn id="16" idx="2"/>
          </p:cNvCxnSpPr>
          <p:nvPr/>
        </p:nvCxnSpPr>
        <p:spPr bwMode="auto">
          <a:xfrm>
            <a:off x="3527824" y="3080864"/>
            <a:ext cx="1980280" cy="245440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文字方塊 140"/>
          <p:cNvSpPr txBox="1"/>
          <p:nvPr/>
        </p:nvSpPr>
        <p:spPr>
          <a:xfrm>
            <a:off x="2574155" y="5919663"/>
            <a:ext cx="1349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78F0"/>
              </a:buClr>
              <a:buSzPct val="85000"/>
              <a:defRPr/>
            </a:pP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</a:rPr>
              <a:t>Job type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076056" y="5919663"/>
            <a:ext cx="1386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</a:rPr>
              <a:t>Part type</a:t>
            </a:r>
            <a:endParaRPr lang="zh-TW" altLang="en-US" sz="24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文字方塊 142"/>
          <p:cNvSpPr txBox="1"/>
          <p:nvPr/>
        </p:nvSpPr>
        <p:spPr bwMode="auto">
          <a:xfrm>
            <a:off x="2267744" y="3306470"/>
            <a:ext cx="4680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prstClr val="black"/>
                </a:solidFill>
                <a:latin typeface="+mj-lt"/>
                <a:ea typeface="微軟正黑體"/>
              </a:rPr>
              <a:t>L</a:t>
            </a:r>
            <a:r>
              <a:rPr kumimoji="0" lang="en-US" altLang="zh-TW" sz="1600" kern="0" baseline="-25000" dirty="0">
                <a:solidFill>
                  <a:prstClr val="black"/>
                </a:solidFill>
                <a:latin typeface="+mj-lt"/>
                <a:ea typeface="微軟正黑體"/>
              </a:rPr>
              <a:t>2</a:t>
            </a:r>
            <a:endParaRPr kumimoji="0" lang="zh-TW" altLang="en-US" sz="1600" kern="0" baseline="-25000" dirty="0">
              <a:solidFill>
                <a:prstClr val="black"/>
              </a:solidFill>
              <a:latin typeface="+mj-lt"/>
              <a:ea typeface="微軟正黑體"/>
            </a:endParaRPr>
          </a:p>
        </p:txBody>
      </p:sp>
      <p:sp>
        <p:nvSpPr>
          <p:cNvPr id="144" name="文字方塊 143"/>
          <p:cNvSpPr txBox="1"/>
          <p:nvPr/>
        </p:nvSpPr>
        <p:spPr bwMode="auto">
          <a:xfrm>
            <a:off x="1983218" y="4732115"/>
            <a:ext cx="4680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prstClr val="black"/>
                </a:solidFill>
                <a:latin typeface="+mj-lt"/>
                <a:ea typeface="微軟正黑體"/>
              </a:rPr>
              <a:t>L</a:t>
            </a:r>
            <a:r>
              <a:rPr kumimoji="0" lang="en-US" altLang="zh-TW" sz="1600" kern="0" baseline="-25000" dirty="0">
                <a:solidFill>
                  <a:prstClr val="black"/>
                </a:solidFill>
                <a:latin typeface="+mj-lt"/>
                <a:ea typeface="微軟正黑體"/>
              </a:rPr>
              <a:t>m</a:t>
            </a:r>
            <a:endParaRPr kumimoji="0" lang="zh-TW" altLang="en-US" sz="1600" kern="0" baseline="-25000" dirty="0">
              <a:solidFill>
                <a:prstClr val="black"/>
              </a:solidFill>
              <a:latin typeface="+mj-lt"/>
              <a:ea typeface="微軟正黑體"/>
            </a:endParaRPr>
          </a:p>
        </p:txBody>
      </p:sp>
      <p:sp>
        <p:nvSpPr>
          <p:cNvPr id="145" name="文字方塊 144"/>
          <p:cNvSpPr txBox="1"/>
          <p:nvPr/>
        </p:nvSpPr>
        <p:spPr bwMode="auto">
          <a:xfrm>
            <a:off x="6768274" y="2312816"/>
            <a:ext cx="4680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prstClr val="black"/>
                </a:solidFill>
                <a:latin typeface="+mj-lt"/>
                <a:ea typeface="微軟正黑體"/>
              </a:rPr>
              <a:t>H</a:t>
            </a:r>
            <a:r>
              <a:rPr kumimoji="0" lang="en-US" altLang="zh-TW" sz="1600" kern="0" baseline="-25000" dirty="0">
                <a:solidFill>
                  <a:prstClr val="black"/>
                </a:solidFill>
                <a:latin typeface="+mj-lt"/>
                <a:ea typeface="微軟正黑體"/>
              </a:rPr>
              <a:t>1</a:t>
            </a:r>
            <a:endParaRPr kumimoji="0" lang="zh-TW" altLang="en-US" sz="1600" kern="0" baseline="-25000" dirty="0">
              <a:solidFill>
                <a:prstClr val="black"/>
              </a:solidFill>
              <a:latin typeface="+mj-lt"/>
              <a:ea typeface="微軟正黑體"/>
            </a:endParaRPr>
          </a:p>
        </p:txBody>
      </p:sp>
      <p:sp>
        <p:nvSpPr>
          <p:cNvPr id="146" name="文字方塊 145"/>
          <p:cNvSpPr txBox="1"/>
          <p:nvPr/>
        </p:nvSpPr>
        <p:spPr bwMode="auto">
          <a:xfrm>
            <a:off x="6523608" y="2955507"/>
            <a:ext cx="4680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prstClr val="black"/>
                </a:solidFill>
                <a:latin typeface="+mj-lt"/>
                <a:ea typeface="微軟正黑體"/>
              </a:rPr>
              <a:t>H</a:t>
            </a:r>
            <a:r>
              <a:rPr kumimoji="0" lang="en-US" altLang="zh-TW" sz="1600" kern="0" baseline="-25000" dirty="0">
                <a:solidFill>
                  <a:prstClr val="black"/>
                </a:solidFill>
                <a:latin typeface="+mj-lt"/>
                <a:ea typeface="微軟正黑體"/>
              </a:rPr>
              <a:t>2</a:t>
            </a:r>
            <a:endParaRPr kumimoji="0" lang="zh-TW" altLang="en-US" sz="1600" kern="0" baseline="-25000" dirty="0">
              <a:solidFill>
                <a:prstClr val="black"/>
              </a:solidFill>
              <a:latin typeface="+mj-lt"/>
              <a:ea typeface="微軟正黑體"/>
            </a:endParaRPr>
          </a:p>
        </p:txBody>
      </p:sp>
      <p:sp>
        <p:nvSpPr>
          <p:cNvPr id="147" name="文字方塊 146"/>
          <p:cNvSpPr txBox="1"/>
          <p:nvPr/>
        </p:nvSpPr>
        <p:spPr bwMode="auto">
          <a:xfrm>
            <a:off x="6773830" y="4833168"/>
            <a:ext cx="4680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 err="1">
                <a:solidFill>
                  <a:prstClr val="black"/>
                </a:solidFill>
                <a:latin typeface="+mj-lt"/>
                <a:ea typeface="微軟正黑體"/>
              </a:rPr>
              <a:t>H</a:t>
            </a:r>
            <a:r>
              <a:rPr kumimoji="0" lang="en-US" altLang="zh-TW" sz="1600" kern="0" baseline="-25000" dirty="0" err="1">
                <a:solidFill>
                  <a:prstClr val="black"/>
                </a:solidFill>
                <a:latin typeface="+mj-lt"/>
                <a:ea typeface="微軟正黑體"/>
              </a:rPr>
              <a:t>n</a:t>
            </a:r>
            <a:endParaRPr kumimoji="0" lang="zh-TW" altLang="en-US" sz="1600" kern="0" baseline="-25000" dirty="0">
              <a:solidFill>
                <a:prstClr val="black"/>
              </a:solidFill>
              <a:latin typeface="+mj-lt"/>
              <a:ea typeface="微軟正黑體"/>
            </a:endParaRPr>
          </a:p>
        </p:txBody>
      </p:sp>
      <p:sp>
        <p:nvSpPr>
          <p:cNvPr id="112" name="手繪多邊形 111"/>
          <p:cNvSpPr/>
          <p:nvPr/>
        </p:nvSpPr>
        <p:spPr>
          <a:xfrm>
            <a:off x="411568" y="1665734"/>
            <a:ext cx="7400792" cy="2627362"/>
          </a:xfrm>
          <a:custGeom>
            <a:avLst/>
            <a:gdLst>
              <a:gd name="connsiteX0" fmla="*/ 730107 w 8197078"/>
              <a:gd name="connsiteY0" fmla="*/ 1006442 h 3338999"/>
              <a:gd name="connsiteX1" fmla="*/ 1473057 w 8197078"/>
              <a:gd name="connsiteY1" fmla="*/ 187292 h 3338999"/>
              <a:gd name="connsiteX2" fmla="*/ 8007207 w 8197078"/>
              <a:gd name="connsiteY2" fmla="*/ 225392 h 3338999"/>
              <a:gd name="connsiteX3" fmla="*/ 6140307 w 8197078"/>
              <a:gd name="connsiteY3" fmla="*/ 2606642 h 3338999"/>
              <a:gd name="connsiteX4" fmla="*/ 2997057 w 8197078"/>
              <a:gd name="connsiteY4" fmla="*/ 1215992 h 3338999"/>
              <a:gd name="connsiteX5" fmla="*/ 1111107 w 8197078"/>
              <a:gd name="connsiteY5" fmla="*/ 3311492 h 3338999"/>
              <a:gd name="connsiteX6" fmla="*/ 6207 w 8197078"/>
              <a:gd name="connsiteY6" fmla="*/ 2282792 h 3338999"/>
              <a:gd name="connsiteX7" fmla="*/ 634857 w 8197078"/>
              <a:gd name="connsiteY7" fmla="*/ 415892 h 3338999"/>
              <a:gd name="connsiteX8" fmla="*/ 634857 w 8197078"/>
              <a:gd name="connsiteY8" fmla="*/ 415892 h 3338999"/>
              <a:gd name="connsiteX0" fmla="*/ 820418 w 8197078"/>
              <a:gd name="connsiteY0" fmla="*/ 757702 h 3327326"/>
              <a:gd name="connsiteX1" fmla="*/ 1473057 w 8197078"/>
              <a:gd name="connsiteY1" fmla="*/ 175619 h 3327326"/>
              <a:gd name="connsiteX2" fmla="*/ 8007207 w 8197078"/>
              <a:gd name="connsiteY2" fmla="*/ 213719 h 3327326"/>
              <a:gd name="connsiteX3" fmla="*/ 6140307 w 8197078"/>
              <a:gd name="connsiteY3" fmla="*/ 2594969 h 3327326"/>
              <a:gd name="connsiteX4" fmla="*/ 2997057 w 8197078"/>
              <a:gd name="connsiteY4" fmla="*/ 1204319 h 3327326"/>
              <a:gd name="connsiteX5" fmla="*/ 1111107 w 8197078"/>
              <a:gd name="connsiteY5" fmla="*/ 3299819 h 3327326"/>
              <a:gd name="connsiteX6" fmla="*/ 6207 w 8197078"/>
              <a:gd name="connsiteY6" fmla="*/ 2271119 h 3327326"/>
              <a:gd name="connsiteX7" fmla="*/ 634857 w 8197078"/>
              <a:gd name="connsiteY7" fmla="*/ 404219 h 3327326"/>
              <a:gd name="connsiteX8" fmla="*/ 634857 w 8197078"/>
              <a:gd name="connsiteY8" fmla="*/ 404219 h 3327326"/>
              <a:gd name="connsiteX0" fmla="*/ 888151 w 8197078"/>
              <a:gd name="connsiteY0" fmla="*/ 828697 h 3330588"/>
              <a:gd name="connsiteX1" fmla="*/ 1473057 w 8197078"/>
              <a:gd name="connsiteY1" fmla="*/ 178881 h 3330588"/>
              <a:gd name="connsiteX2" fmla="*/ 8007207 w 8197078"/>
              <a:gd name="connsiteY2" fmla="*/ 216981 h 3330588"/>
              <a:gd name="connsiteX3" fmla="*/ 6140307 w 8197078"/>
              <a:gd name="connsiteY3" fmla="*/ 2598231 h 3330588"/>
              <a:gd name="connsiteX4" fmla="*/ 2997057 w 8197078"/>
              <a:gd name="connsiteY4" fmla="*/ 1207581 h 3330588"/>
              <a:gd name="connsiteX5" fmla="*/ 1111107 w 8197078"/>
              <a:gd name="connsiteY5" fmla="*/ 3303081 h 3330588"/>
              <a:gd name="connsiteX6" fmla="*/ 6207 w 8197078"/>
              <a:gd name="connsiteY6" fmla="*/ 2274381 h 3330588"/>
              <a:gd name="connsiteX7" fmla="*/ 634857 w 8197078"/>
              <a:gd name="connsiteY7" fmla="*/ 407481 h 3330588"/>
              <a:gd name="connsiteX8" fmla="*/ 634857 w 8197078"/>
              <a:gd name="connsiteY8" fmla="*/ 407481 h 3330588"/>
              <a:gd name="connsiteX0" fmla="*/ 707528 w 8197078"/>
              <a:gd name="connsiteY0" fmla="*/ 947153 h 3336155"/>
              <a:gd name="connsiteX1" fmla="*/ 1473057 w 8197078"/>
              <a:gd name="connsiteY1" fmla="*/ 184448 h 3336155"/>
              <a:gd name="connsiteX2" fmla="*/ 8007207 w 8197078"/>
              <a:gd name="connsiteY2" fmla="*/ 222548 h 3336155"/>
              <a:gd name="connsiteX3" fmla="*/ 6140307 w 8197078"/>
              <a:gd name="connsiteY3" fmla="*/ 2603798 h 3336155"/>
              <a:gd name="connsiteX4" fmla="*/ 2997057 w 8197078"/>
              <a:gd name="connsiteY4" fmla="*/ 1213148 h 3336155"/>
              <a:gd name="connsiteX5" fmla="*/ 1111107 w 8197078"/>
              <a:gd name="connsiteY5" fmla="*/ 3308648 h 3336155"/>
              <a:gd name="connsiteX6" fmla="*/ 6207 w 8197078"/>
              <a:gd name="connsiteY6" fmla="*/ 2279948 h 3336155"/>
              <a:gd name="connsiteX7" fmla="*/ 634857 w 8197078"/>
              <a:gd name="connsiteY7" fmla="*/ 413048 h 3336155"/>
              <a:gd name="connsiteX8" fmla="*/ 634857 w 8197078"/>
              <a:gd name="connsiteY8" fmla="*/ 413048 h 3336155"/>
              <a:gd name="connsiteX0" fmla="*/ 707528 w 7556572"/>
              <a:gd name="connsiteY0" fmla="*/ 795864 h 3184866"/>
              <a:gd name="connsiteX1" fmla="*/ 1473057 w 7556572"/>
              <a:gd name="connsiteY1" fmla="*/ 33159 h 3184866"/>
              <a:gd name="connsiteX2" fmla="*/ 7307296 w 7556572"/>
              <a:gd name="connsiteY2" fmla="*/ 376059 h 3184866"/>
              <a:gd name="connsiteX3" fmla="*/ 6140307 w 7556572"/>
              <a:gd name="connsiteY3" fmla="*/ 2452509 h 3184866"/>
              <a:gd name="connsiteX4" fmla="*/ 2997057 w 7556572"/>
              <a:gd name="connsiteY4" fmla="*/ 1061859 h 3184866"/>
              <a:gd name="connsiteX5" fmla="*/ 1111107 w 7556572"/>
              <a:gd name="connsiteY5" fmla="*/ 3157359 h 3184866"/>
              <a:gd name="connsiteX6" fmla="*/ 6207 w 7556572"/>
              <a:gd name="connsiteY6" fmla="*/ 2128659 h 3184866"/>
              <a:gd name="connsiteX7" fmla="*/ 634857 w 7556572"/>
              <a:gd name="connsiteY7" fmla="*/ 261759 h 3184866"/>
              <a:gd name="connsiteX8" fmla="*/ 634857 w 7556572"/>
              <a:gd name="connsiteY8" fmla="*/ 261759 h 3184866"/>
              <a:gd name="connsiteX0" fmla="*/ 707528 w 7556572"/>
              <a:gd name="connsiteY0" fmla="*/ 795864 h 3184866"/>
              <a:gd name="connsiteX1" fmla="*/ 1473057 w 7556572"/>
              <a:gd name="connsiteY1" fmla="*/ 33159 h 3184866"/>
              <a:gd name="connsiteX2" fmla="*/ 7307296 w 7556572"/>
              <a:gd name="connsiteY2" fmla="*/ 376059 h 3184866"/>
              <a:gd name="connsiteX3" fmla="*/ 6140307 w 7556572"/>
              <a:gd name="connsiteY3" fmla="*/ 2452509 h 3184866"/>
              <a:gd name="connsiteX4" fmla="*/ 2997057 w 7556572"/>
              <a:gd name="connsiteY4" fmla="*/ 1061859 h 3184866"/>
              <a:gd name="connsiteX5" fmla="*/ 1111107 w 7556572"/>
              <a:gd name="connsiteY5" fmla="*/ 3157359 h 3184866"/>
              <a:gd name="connsiteX6" fmla="*/ 6207 w 7556572"/>
              <a:gd name="connsiteY6" fmla="*/ 2128659 h 3184866"/>
              <a:gd name="connsiteX7" fmla="*/ 634857 w 7556572"/>
              <a:gd name="connsiteY7" fmla="*/ 261759 h 3184866"/>
              <a:gd name="connsiteX8" fmla="*/ 634857 w 7556572"/>
              <a:gd name="connsiteY8" fmla="*/ 261759 h 3184866"/>
              <a:gd name="connsiteX9" fmla="*/ 707528 w 7556572"/>
              <a:gd name="connsiteY9" fmla="*/ 795864 h 3184866"/>
              <a:gd name="connsiteX0" fmla="*/ 989750 w 7556572"/>
              <a:gd name="connsiteY0" fmla="*/ 844305 h 3188151"/>
              <a:gd name="connsiteX1" fmla="*/ 1473057 w 7556572"/>
              <a:gd name="connsiteY1" fmla="*/ 36444 h 3188151"/>
              <a:gd name="connsiteX2" fmla="*/ 7307296 w 7556572"/>
              <a:gd name="connsiteY2" fmla="*/ 379344 h 3188151"/>
              <a:gd name="connsiteX3" fmla="*/ 6140307 w 7556572"/>
              <a:gd name="connsiteY3" fmla="*/ 2455794 h 3188151"/>
              <a:gd name="connsiteX4" fmla="*/ 2997057 w 7556572"/>
              <a:gd name="connsiteY4" fmla="*/ 1065144 h 3188151"/>
              <a:gd name="connsiteX5" fmla="*/ 1111107 w 7556572"/>
              <a:gd name="connsiteY5" fmla="*/ 3160644 h 3188151"/>
              <a:gd name="connsiteX6" fmla="*/ 6207 w 7556572"/>
              <a:gd name="connsiteY6" fmla="*/ 2131944 h 3188151"/>
              <a:gd name="connsiteX7" fmla="*/ 634857 w 7556572"/>
              <a:gd name="connsiteY7" fmla="*/ 265044 h 3188151"/>
              <a:gd name="connsiteX8" fmla="*/ 634857 w 7556572"/>
              <a:gd name="connsiteY8" fmla="*/ 265044 h 3188151"/>
              <a:gd name="connsiteX9" fmla="*/ 989750 w 7556572"/>
              <a:gd name="connsiteY9" fmla="*/ 844305 h 3188151"/>
              <a:gd name="connsiteX0" fmla="*/ 922016 w 7556572"/>
              <a:gd name="connsiteY0" fmla="*/ 222586 h 3209899"/>
              <a:gd name="connsiteX1" fmla="*/ 1473057 w 7556572"/>
              <a:gd name="connsiteY1" fmla="*/ 58192 h 3209899"/>
              <a:gd name="connsiteX2" fmla="*/ 7307296 w 7556572"/>
              <a:gd name="connsiteY2" fmla="*/ 401092 h 3209899"/>
              <a:gd name="connsiteX3" fmla="*/ 6140307 w 7556572"/>
              <a:gd name="connsiteY3" fmla="*/ 2477542 h 3209899"/>
              <a:gd name="connsiteX4" fmla="*/ 2997057 w 7556572"/>
              <a:gd name="connsiteY4" fmla="*/ 1086892 h 3209899"/>
              <a:gd name="connsiteX5" fmla="*/ 1111107 w 7556572"/>
              <a:gd name="connsiteY5" fmla="*/ 3182392 h 3209899"/>
              <a:gd name="connsiteX6" fmla="*/ 6207 w 7556572"/>
              <a:gd name="connsiteY6" fmla="*/ 2153692 h 3209899"/>
              <a:gd name="connsiteX7" fmla="*/ 634857 w 7556572"/>
              <a:gd name="connsiteY7" fmla="*/ 286792 h 3209899"/>
              <a:gd name="connsiteX8" fmla="*/ 634857 w 7556572"/>
              <a:gd name="connsiteY8" fmla="*/ 286792 h 3209899"/>
              <a:gd name="connsiteX9" fmla="*/ 922016 w 7556572"/>
              <a:gd name="connsiteY9" fmla="*/ 222586 h 3209899"/>
              <a:gd name="connsiteX0" fmla="*/ 922016 w 7556572"/>
              <a:gd name="connsiteY0" fmla="*/ 167023 h 3154336"/>
              <a:gd name="connsiteX1" fmla="*/ 1473057 w 7556572"/>
              <a:gd name="connsiteY1" fmla="*/ 2629 h 3154336"/>
              <a:gd name="connsiteX2" fmla="*/ 7307296 w 7556572"/>
              <a:gd name="connsiteY2" fmla="*/ 345529 h 3154336"/>
              <a:gd name="connsiteX3" fmla="*/ 6140307 w 7556572"/>
              <a:gd name="connsiteY3" fmla="*/ 2421979 h 3154336"/>
              <a:gd name="connsiteX4" fmla="*/ 2997057 w 7556572"/>
              <a:gd name="connsiteY4" fmla="*/ 1031329 h 3154336"/>
              <a:gd name="connsiteX5" fmla="*/ 1111107 w 7556572"/>
              <a:gd name="connsiteY5" fmla="*/ 3126829 h 3154336"/>
              <a:gd name="connsiteX6" fmla="*/ 6207 w 7556572"/>
              <a:gd name="connsiteY6" fmla="*/ 2098129 h 3154336"/>
              <a:gd name="connsiteX7" fmla="*/ 634857 w 7556572"/>
              <a:gd name="connsiteY7" fmla="*/ 231229 h 3154336"/>
              <a:gd name="connsiteX8" fmla="*/ 634857 w 7556572"/>
              <a:gd name="connsiteY8" fmla="*/ 231229 h 3154336"/>
              <a:gd name="connsiteX9" fmla="*/ 922016 w 7556572"/>
              <a:gd name="connsiteY9" fmla="*/ 167023 h 3154336"/>
              <a:gd name="connsiteX0" fmla="*/ 651083 w 7556572"/>
              <a:gd name="connsiteY0" fmla="*/ 210848 h 3153005"/>
              <a:gd name="connsiteX1" fmla="*/ 1473057 w 7556572"/>
              <a:gd name="connsiteY1" fmla="*/ 1298 h 3153005"/>
              <a:gd name="connsiteX2" fmla="*/ 7307296 w 7556572"/>
              <a:gd name="connsiteY2" fmla="*/ 344198 h 3153005"/>
              <a:gd name="connsiteX3" fmla="*/ 6140307 w 7556572"/>
              <a:gd name="connsiteY3" fmla="*/ 2420648 h 3153005"/>
              <a:gd name="connsiteX4" fmla="*/ 2997057 w 7556572"/>
              <a:gd name="connsiteY4" fmla="*/ 1029998 h 3153005"/>
              <a:gd name="connsiteX5" fmla="*/ 1111107 w 7556572"/>
              <a:gd name="connsiteY5" fmla="*/ 3125498 h 3153005"/>
              <a:gd name="connsiteX6" fmla="*/ 6207 w 7556572"/>
              <a:gd name="connsiteY6" fmla="*/ 2096798 h 3153005"/>
              <a:gd name="connsiteX7" fmla="*/ 634857 w 7556572"/>
              <a:gd name="connsiteY7" fmla="*/ 229898 h 3153005"/>
              <a:gd name="connsiteX8" fmla="*/ 634857 w 7556572"/>
              <a:gd name="connsiteY8" fmla="*/ 229898 h 3153005"/>
              <a:gd name="connsiteX9" fmla="*/ 651083 w 7556572"/>
              <a:gd name="connsiteY9" fmla="*/ 210848 h 3153005"/>
              <a:gd name="connsiteX0" fmla="*/ 657959 w 7563448"/>
              <a:gd name="connsiteY0" fmla="*/ 210848 h 3150245"/>
              <a:gd name="connsiteX1" fmla="*/ 1479933 w 7563448"/>
              <a:gd name="connsiteY1" fmla="*/ 1298 h 3150245"/>
              <a:gd name="connsiteX2" fmla="*/ 7314172 w 7563448"/>
              <a:gd name="connsiteY2" fmla="*/ 344198 h 3150245"/>
              <a:gd name="connsiteX3" fmla="*/ 6147183 w 7563448"/>
              <a:gd name="connsiteY3" fmla="*/ 2420648 h 3150245"/>
              <a:gd name="connsiteX4" fmla="*/ 3003933 w 7563448"/>
              <a:gd name="connsiteY4" fmla="*/ 1029998 h 3150245"/>
              <a:gd name="connsiteX5" fmla="*/ 1117983 w 7563448"/>
              <a:gd name="connsiteY5" fmla="*/ 3125498 h 3150245"/>
              <a:gd name="connsiteX6" fmla="*/ 13083 w 7563448"/>
              <a:gd name="connsiteY6" fmla="*/ 2096798 h 3150245"/>
              <a:gd name="connsiteX7" fmla="*/ 518966 w 7563448"/>
              <a:gd name="connsiteY7" fmla="*/ 840203 h 3150245"/>
              <a:gd name="connsiteX8" fmla="*/ 641733 w 7563448"/>
              <a:gd name="connsiteY8" fmla="*/ 229898 h 3150245"/>
              <a:gd name="connsiteX9" fmla="*/ 641733 w 7563448"/>
              <a:gd name="connsiteY9" fmla="*/ 229898 h 3150245"/>
              <a:gd name="connsiteX10" fmla="*/ 657959 w 7563448"/>
              <a:gd name="connsiteY10" fmla="*/ 210848 h 3150245"/>
              <a:gd name="connsiteX0" fmla="*/ 682532 w 7588021"/>
              <a:gd name="connsiteY0" fmla="*/ 210848 h 3150715"/>
              <a:gd name="connsiteX1" fmla="*/ 1504506 w 7588021"/>
              <a:gd name="connsiteY1" fmla="*/ 1298 h 3150715"/>
              <a:gd name="connsiteX2" fmla="*/ 7338745 w 7588021"/>
              <a:gd name="connsiteY2" fmla="*/ 344198 h 3150715"/>
              <a:gd name="connsiteX3" fmla="*/ 6171756 w 7588021"/>
              <a:gd name="connsiteY3" fmla="*/ 2420648 h 3150715"/>
              <a:gd name="connsiteX4" fmla="*/ 3028506 w 7588021"/>
              <a:gd name="connsiteY4" fmla="*/ 1029998 h 3150715"/>
              <a:gd name="connsiteX5" fmla="*/ 1142556 w 7588021"/>
              <a:gd name="connsiteY5" fmla="*/ 3125498 h 3150715"/>
              <a:gd name="connsiteX6" fmla="*/ 37656 w 7588021"/>
              <a:gd name="connsiteY6" fmla="*/ 2096798 h 3150715"/>
              <a:gd name="connsiteX7" fmla="*/ 295184 w 7588021"/>
              <a:gd name="connsiteY7" fmla="*/ 727314 h 3150715"/>
              <a:gd name="connsiteX8" fmla="*/ 666306 w 7588021"/>
              <a:gd name="connsiteY8" fmla="*/ 229898 h 3150715"/>
              <a:gd name="connsiteX9" fmla="*/ 666306 w 7588021"/>
              <a:gd name="connsiteY9" fmla="*/ 229898 h 3150715"/>
              <a:gd name="connsiteX10" fmla="*/ 682532 w 7588021"/>
              <a:gd name="connsiteY10" fmla="*/ 210848 h 3150715"/>
              <a:gd name="connsiteX0" fmla="*/ 666306 w 7588021"/>
              <a:gd name="connsiteY0" fmla="*/ 228600 h 3149417"/>
              <a:gd name="connsiteX1" fmla="*/ 1504506 w 7588021"/>
              <a:gd name="connsiteY1" fmla="*/ 0 h 3149417"/>
              <a:gd name="connsiteX2" fmla="*/ 7338745 w 7588021"/>
              <a:gd name="connsiteY2" fmla="*/ 342900 h 3149417"/>
              <a:gd name="connsiteX3" fmla="*/ 6171756 w 7588021"/>
              <a:gd name="connsiteY3" fmla="*/ 2419350 h 3149417"/>
              <a:gd name="connsiteX4" fmla="*/ 3028506 w 7588021"/>
              <a:gd name="connsiteY4" fmla="*/ 1028700 h 3149417"/>
              <a:gd name="connsiteX5" fmla="*/ 1142556 w 7588021"/>
              <a:gd name="connsiteY5" fmla="*/ 3124200 h 3149417"/>
              <a:gd name="connsiteX6" fmla="*/ 37656 w 7588021"/>
              <a:gd name="connsiteY6" fmla="*/ 2095500 h 3149417"/>
              <a:gd name="connsiteX7" fmla="*/ 295184 w 7588021"/>
              <a:gd name="connsiteY7" fmla="*/ 726016 h 3149417"/>
              <a:gd name="connsiteX8" fmla="*/ 666306 w 7588021"/>
              <a:gd name="connsiteY8" fmla="*/ 228600 h 3149417"/>
              <a:gd name="connsiteX9" fmla="*/ 666306 w 7588021"/>
              <a:gd name="connsiteY9" fmla="*/ 228600 h 3149417"/>
              <a:gd name="connsiteX0" fmla="*/ 658762 w 7580477"/>
              <a:gd name="connsiteY0" fmla="*/ 228600 h 2799782"/>
              <a:gd name="connsiteX1" fmla="*/ 1496962 w 7580477"/>
              <a:gd name="connsiteY1" fmla="*/ 0 h 2799782"/>
              <a:gd name="connsiteX2" fmla="*/ 7331201 w 7580477"/>
              <a:gd name="connsiteY2" fmla="*/ 342900 h 2799782"/>
              <a:gd name="connsiteX3" fmla="*/ 6164212 w 7580477"/>
              <a:gd name="connsiteY3" fmla="*/ 2419350 h 2799782"/>
              <a:gd name="connsiteX4" fmla="*/ 3020962 w 7580477"/>
              <a:gd name="connsiteY4" fmla="*/ 1028700 h 2799782"/>
              <a:gd name="connsiteX5" fmla="*/ 1010834 w 7580477"/>
              <a:gd name="connsiteY5" fmla="*/ 2762956 h 2799782"/>
              <a:gd name="connsiteX6" fmla="*/ 30112 w 7580477"/>
              <a:gd name="connsiteY6" fmla="*/ 2095500 h 2799782"/>
              <a:gd name="connsiteX7" fmla="*/ 287640 w 7580477"/>
              <a:gd name="connsiteY7" fmla="*/ 726016 h 2799782"/>
              <a:gd name="connsiteX8" fmla="*/ 658762 w 7580477"/>
              <a:gd name="connsiteY8" fmla="*/ 228600 h 2799782"/>
              <a:gd name="connsiteX9" fmla="*/ 658762 w 7580477"/>
              <a:gd name="connsiteY9" fmla="*/ 228600 h 2799782"/>
              <a:gd name="connsiteX0" fmla="*/ 474031 w 7395746"/>
              <a:gd name="connsiteY0" fmla="*/ 228600 h 2789254"/>
              <a:gd name="connsiteX1" fmla="*/ 1312231 w 7395746"/>
              <a:gd name="connsiteY1" fmla="*/ 0 h 2789254"/>
              <a:gd name="connsiteX2" fmla="*/ 7146470 w 7395746"/>
              <a:gd name="connsiteY2" fmla="*/ 342900 h 2789254"/>
              <a:gd name="connsiteX3" fmla="*/ 5979481 w 7395746"/>
              <a:gd name="connsiteY3" fmla="*/ 2419350 h 2789254"/>
              <a:gd name="connsiteX4" fmla="*/ 2836231 w 7395746"/>
              <a:gd name="connsiteY4" fmla="*/ 1028700 h 2789254"/>
              <a:gd name="connsiteX5" fmla="*/ 826103 w 7395746"/>
              <a:gd name="connsiteY5" fmla="*/ 2762956 h 2789254"/>
              <a:gd name="connsiteX6" fmla="*/ 71159 w 7395746"/>
              <a:gd name="connsiteY6" fmla="*/ 1982611 h 2789254"/>
              <a:gd name="connsiteX7" fmla="*/ 102909 w 7395746"/>
              <a:gd name="connsiteY7" fmla="*/ 726016 h 2789254"/>
              <a:gd name="connsiteX8" fmla="*/ 474031 w 7395746"/>
              <a:gd name="connsiteY8" fmla="*/ 228600 h 2789254"/>
              <a:gd name="connsiteX9" fmla="*/ 474031 w 7395746"/>
              <a:gd name="connsiteY9" fmla="*/ 228600 h 2789254"/>
              <a:gd name="connsiteX0" fmla="*/ 452776 w 7374491"/>
              <a:gd name="connsiteY0" fmla="*/ 228600 h 2788141"/>
              <a:gd name="connsiteX1" fmla="*/ 1290976 w 7374491"/>
              <a:gd name="connsiteY1" fmla="*/ 0 h 2788141"/>
              <a:gd name="connsiteX2" fmla="*/ 7125215 w 7374491"/>
              <a:gd name="connsiteY2" fmla="*/ 342900 h 2788141"/>
              <a:gd name="connsiteX3" fmla="*/ 5958226 w 7374491"/>
              <a:gd name="connsiteY3" fmla="*/ 2419350 h 2788141"/>
              <a:gd name="connsiteX4" fmla="*/ 2814976 w 7374491"/>
              <a:gd name="connsiteY4" fmla="*/ 1028700 h 2788141"/>
              <a:gd name="connsiteX5" fmla="*/ 804848 w 7374491"/>
              <a:gd name="connsiteY5" fmla="*/ 2762956 h 2788141"/>
              <a:gd name="connsiteX6" fmla="*/ 49904 w 7374491"/>
              <a:gd name="connsiteY6" fmla="*/ 1982611 h 2788141"/>
              <a:gd name="connsiteX7" fmla="*/ 138098 w 7374491"/>
              <a:gd name="connsiteY7" fmla="*/ 929216 h 2788141"/>
              <a:gd name="connsiteX8" fmla="*/ 452776 w 7374491"/>
              <a:gd name="connsiteY8" fmla="*/ 228600 h 2788141"/>
              <a:gd name="connsiteX9" fmla="*/ 452776 w 7374491"/>
              <a:gd name="connsiteY9" fmla="*/ 228600 h 2788141"/>
              <a:gd name="connsiteX0" fmla="*/ 452776 w 7374491"/>
              <a:gd name="connsiteY0" fmla="*/ 228600 h 2788141"/>
              <a:gd name="connsiteX1" fmla="*/ 1290976 w 7374491"/>
              <a:gd name="connsiteY1" fmla="*/ 0 h 2788141"/>
              <a:gd name="connsiteX2" fmla="*/ 7125215 w 7374491"/>
              <a:gd name="connsiteY2" fmla="*/ 342900 h 2788141"/>
              <a:gd name="connsiteX3" fmla="*/ 5958226 w 7374491"/>
              <a:gd name="connsiteY3" fmla="*/ 2419350 h 2788141"/>
              <a:gd name="connsiteX4" fmla="*/ 2814976 w 7374491"/>
              <a:gd name="connsiteY4" fmla="*/ 1028700 h 2788141"/>
              <a:gd name="connsiteX5" fmla="*/ 804848 w 7374491"/>
              <a:gd name="connsiteY5" fmla="*/ 2762956 h 2788141"/>
              <a:gd name="connsiteX6" fmla="*/ 49904 w 7374491"/>
              <a:gd name="connsiteY6" fmla="*/ 1982611 h 2788141"/>
              <a:gd name="connsiteX7" fmla="*/ 138098 w 7374491"/>
              <a:gd name="connsiteY7" fmla="*/ 929216 h 2788141"/>
              <a:gd name="connsiteX8" fmla="*/ 452776 w 7374491"/>
              <a:gd name="connsiteY8" fmla="*/ 228600 h 2788141"/>
              <a:gd name="connsiteX0" fmla="*/ 138098 w 7374491"/>
              <a:gd name="connsiteY0" fmla="*/ 974515 h 2833440"/>
              <a:gd name="connsiteX1" fmla="*/ 1290976 w 7374491"/>
              <a:gd name="connsiteY1" fmla="*/ 45299 h 2833440"/>
              <a:gd name="connsiteX2" fmla="*/ 7125215 w 7374491"/>
              <a:gd name="connsiteY2" fmla="*/ 388199 h 2833440"/>
              <a:gd name="connsiteX3" fmla="*/ 5958226 w 7374491"/>
              <a:gd name="connsiteY3" fmla="*/ 2464649 h 2833440"/>
              <a:gd name="connsiteX4" fmla="*/ 2814976 w 7374491"/>
              <a:gd name="connsiteY4" fmla="*/ 1073999 h 2833440"/>
              <a:gd name="connsiteX5" fmla="*/ 804848 w 7374491"/>
              <a:gd name="connsiteY5" fmla="*/ 2808255 h 2833440"/>
              <a:gd name="connsiteX6" fmla="*/ 49904 w 7374491"/>
              <a:gd name="connsiteY6" fmla="*/ 2027910 h 2833440"/>
              <a:gd name="connsiteX7" fmla="*/ 138098 w 7374491"/>
              <a:gd name="connsiteY7" fmla="*/ 974515 h 2833440"/>
              <a:gd name="connsiteX0" fmla="*/ 91068 w 7406483"/>
              <a:gd name="connsiteY0" fmla="*/ 938175 h 2831147"/>
              <a:gd name="connsiteX1" fmla="*/ 1322968 w 7406483"/>
              <a:gd name="connsiteY1" fmla="*/ 42826 h 2831147"/>
              <a:gd name="connsiteX2" fmla="*/ 7157207 w 7406483"/>
              <a:gd name="connsiteY2" fmla="*/ 385726 h 2831147"/>
              <a:gd name="connsiteX3" fmla="*/ 5990218 w 7406483"/>
              <a:gd name="connsiteY3" fmla="*/ 2462176 h 2831147"/>
              <a:gd name="connsiteX4" fmla="*/ 2846968 w 7406483"/>
              <a:gd name="connsiteY4" fmla="*/ 1071526 h 2831147"/>
              <a:gd name="connsiteX5" fmla="*/ 836840 w 7406483"/>
              <a:gd name="connsiteY5" fmla="*/ 2805782 h 2831147"/>
              <a:gd name="connsiteX6" fmla="*/ 81896 w 7406483"/>
              <a:gd name="connsiteY6" fmla="*/ 2025437 h 2831147"/>
              <a:gd name="connsiteX7" fmla="*/ 91068 w 7406483"/>
              <a:gd name="connsiteY7" fmla="*/ 938175 h 2831147"/>
              <a:gd name="connsiteX0" fmla="*/ 69706 w 7385121"/>
              <a:gd name="connsiteY0" fmla="*/ 938175 h 2834963"/>
              <a:gd name="connsiteX1" fmla="*/ 1301606 w 7385121"/>
              <a:gd name="connsiteY1" fmla="*/ 42826 h 2834963"/>
              <a:gd name="connsiteX2" fmla="*/ 7135845 w 7385121"/>
              <a:gd name="connsiteY2" fmla="*/ 385726 h 2834963"/>
              <a:gd name="connsiteX3" fmla="*/ 5968856 w 7385121"/>
              <a:gd name="connsiteY3" fmla="*/ 2462176 h 2834963"/>
              <a:gd name="connsiteX4" fmla="*/ 2825606 w 7385121"/>
              <a:gd name="connsiteY4" fmla="*/ 1071526 h 2834963"/>
              <a:gd name="connsiteX5" fmla="*/ 815478 w 7385121"/>
              <a:gd name="connsiteY5" fmla="*/ 2805782 h 2834963"/>
              <a:gd name="connsiteX6" fmla="*/ 104077 w 7385121"/>
              <a:gd name="connsiteY6" fmla="*/ 2072300 h 2834963"/>
              <a:gd name="connsiteX7" fmla="*/ 69706 w 7385121"/>
              <a:gd name="connsiteY7" fmla="*/ 938175 h 2834963"/>
              <a:gd name="connsiteX0" fmla="*/ 49175 w 7364590"/>
              <a:gd name="connsiteY0" fmla="*/ 938175 h 2834963"/>
              <a:gd name="connsiteX1" fmla="*/ 1281075 w 7364590"/>
              <a:gd name="connsiteY1" fmla="*/ 42826 h 2834963"/>
              <a:gd name="connsiteX2" fmla="*/ 7115314 w 7364590"/>
              <a:gd name="connsiteY2" fmla="*/ 385726 h 2834963"/>
              <a:gd name="connsiteX3" fmla="*/ 5948325 w 7364590"/>
              <a:gd name="connsiteY3" fmla="*/ 2462176 h 2834963"/>
              <a:gd name="connsiteX4" fmla="*/ 2805075 w 7364590"/>
              <a:gd name="connsiteY4" fmla="*/ 1071526 h 2834963"/>
              <a:gd name="connsiteX5" fmla="*/ 794947 w 7364590"/>
              <a:gd name="connsiteY5" fmla="*/ 2805782 h 2834963"/>
              <a:gd name="connsiteX6" fmla="*/ 83546 w 7364590"/>
              <a:gd name="connsiteY6" fmla="*/ 2072300 h 2834963"/>
              <a:gd name="connsiteX7" fmla="*/ 49175 w 7364590"/>
              <a:gd name="connsiteY7" fmla="*/ 938175 h 2834963"/>
              <a:gd name="connsiteX0" fmla="*/ 81422 w 7367808"/>
              <a:gd name="connsiteY0" fmla="*/ 854372 h 2829771"/>
              <a:gd name="connsiteX1" fmla="*/ 1284293 w 7367808"/>
              <a:gd name="connsiteY1" fmla="*/ 37129 h 2829771"/>
              <a:gd name="connsiteX2" fmla="*/ 7118532 w 7367808"/>
              <a:gd name="connsiteY2" fmla="*/ 380029 h 2829771"/>
              <a:gd name="connsiteX3" fmla="*/ 5951543 w 7367808"/>
              <a:gd name="connsiteY3" fmla="*/ 2456479 h 2829771"/>
              <a:gd name="connsiteX4" fmla="*/ 2808293 w 7367808"/>
              <a:gd name="connsiteY4" fmla="*/ 1065829 h 2829771"/>
              <a:gd name="connsiteX5" fmla="*/ 798165 w 7367808"/>
              <a:gd name="connsiteY5" fmla="*/ 2800085 h 2829771"/>
              <a:gd name="connsiteX6" fmla="*/ 86764 w 7367808"/>
              <a:gd name="connsiteY6" fmla="*/ 2066603 h 2829771"/>
              <a:gd name="connsiteX7" fmla="*/ 81422 w 7367808"/>
              <a:gd name="connsiteY7" fmla="*/ 854372 h 2829771"/>
              <a:gd name="connsiteX0" fmla="*/ 81422 w 7367808"/>
              <a:gd name="connsiteY0" fmla="*/ 854372 h 2829771"/>
              <a:gd name="connsiteX1" fmla="*/ 1284293 w 7367808"/>
              <a:gd name="connsiteY1" fmla="*/ 37129 h 2829771"/>
              <a:gd name="connsiteX2" fmla="*/ 7118532 w 7367808"/>
              <a:gd name="connsiteY2" fmla="*/ 380029 h 2829771"/>
              <a:gd name="connsiteX3" fmla="*/ 5951543 w 7367808"/>
              <a:gd name="connsiteY3" fmla="*/ 2456479 h 2829771"/>
              <a:gd name="connsiteX4" fmla="*/ 2808293 w 7367808"/>
              <a:gd name="connsiteY4" fmla="*/ 1065829 h 2829771"/>
              <a:gd name="connsiteX5" fmla="*/ 798165 w 7367808"/>
              <a:gd name="connsiteY5" fmla="*/ 2800085 h 2829771"/>
              <a:gd name="connsiteX6" fmla="*/ 86764 w 7367808"/>
              <a:gd name="connsiteY6" fmla="*/ 2066603 h 2829771"/>
              <a:gd name="connsiteX7" fmla="*/ 81422 w 7367808"/>
              <a:gd name="connsiteY7" fmla="*/ 854372 h 2829771"/>
              <a:gd name="connsiteX0" fmla="*/ 86902 w 7373288"/>
              <a:gd name="connsiteY0" fmla="*/ 854372 h 2829771"/>
              <a:gd name="connsiteX1" fmla="*/ 1289773 w 7373288"/>
              <a:gd name="connsiteY1" fmla="*/ 37129 h 2829771"/>
              <a:gd name="connsiteX2" fmla="*/ 7124012 w 7373288"/>
              <a:gd name="connsiteY2" fmla="*/ 380029 h 2829771"/>
              <a:gd name="connsiteX3" fmla="*/ 5957023 w 7373288"/>
              <a:gd name="connsiteY3" fmla="*/ 2456479 h 2829771"/>
              <a:gd name="connsiteX4" fmla="*/ 2813773 w 7373288"/>
              <a:gd name="connsiteY4" fmla="*/ 1065829 h 2829771"/>
              <a:gd name="connsiteX5" fmla="*/ 803645 w 7373288"/>
              <a:gd name="connsiteY5" fmla="*/ 2800085 h 2829771"/>
              <a:gd name="connsiteX6" fmla="*/ 92244 w 7373288"/>
              <a:gd name="connsiteY6" fmla="*/ 2066603 h 2829771"/>
              <a:gd name="connsiteX7" fmla="*/ 86902 w 7373288"/>
              <a:gd name="connsiteY7" fmla="*/ 854372 h 2829771"/>
              <a:gd name="connsiteX0" fmla="*/ 70863 w 7400792"/>
              <a:gd name="connsiteY0" fmla="*/ 820855 h 2827701"/>
              <a:gd name="connsiteX1" fmla="*/ 1317277 w 7400792"/>
              <a:gd name="connsiteY1" fmla="*/ 34854 h 2827701"/>
              <a:gd name="connsiteX2" fmla="*/ 7151516 w 7400792"/>
              <a:gd name="connsiteY2" fmla="*/ 377754 h 2827701"/>
              <a:gd name="connsiteX3" fmla="*/ 5984527 w 7400792"/>
              <a:gd name="connsiteY3" fmla="*/ 2454204 h 2827701"/>
              <a:gd name="connsiteX4" fmla="*/ 2841277 w 7400792"/>
              <a:gd name="connsiteY4" fmla="*/ 1063554 h 2827701"/>
              <a:gd name="connsiteX5" fmla="*/ 831149 w 7400792"/>
              <a:gd name="connsiteY5" fmla="*/ 2797810 h 2827701"/>
              <a:gd name="connsiteX6" fmla="*/ 119748 w 7400792"/>
              <a:gd name="connsiteY6" fmla="*/ 2064328 h 2827701"/>
              <a:gd name="connsiteX7" fmla="*/ 70863 w 7400792"/>
              <a:gd name="connsiteY7" fmla="*/ 820855 h 282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00792" h="2827701">
                <a:moveTo>
                  <a:pt x="70863" y="820855"/>
                </a:moveTo>
                <a:cubicBezTo>
                  <a:pt x="190622" y="474799"/>
                  <a:pt x="137168" y="108704"/>
                  <a:pt x="1317277" y="34854"/>
                </a:cubicBezTo>
                <a:cubicBezTo>
                  <a:pt x="2497386" y="-38996"/>
                  <a:pt x="6373641" y="-25471"/>
                  <a:pt x="7151516" y="377754"/>
                </a:cubicBezTo>
                <a:cubicBezTo>
                  <a:pt x="7929391" y="780979"/>
                  <a:pt x="6702900" y="2339904"/>
                  <a:pt x="5984527" y="2454204"/>
                </a:cubicBezTo>
                <a:cubicBezTo>
                  <a:pt x="5266154" y="2568504"/>
                  <a:pt x="3700173" y="1006286"/>
                  <a:pt x="2841277" y="1063554"/>
                </a:cubicBezTo>
                <a:cubicBezTo>
                  <a:pt x="1982381" y="1120822"/>
                  <a:pt x="1284737" y="2631014"/>
                  <a:pt x="831149" y="2797810"/>
                </a:cubicBezTo>
                <a:cubicBezTo>
                  <a:pt x="377561" y="2964606"/>
                  <a:pt x="246462" y="2393820"/>
                  <a:pt x="119748" y="2064328"/>
                </a:cubicBezTo>
                <a:cubicBezTo>
                  <a:pt x="-6966" y="1734836"/>
                  <a:pt x="-48426" y="1194489"/>
                  <a:pt x="70863" y="82085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938198"/>
              </p:ext>
            </p:extLst>
          </p:nvPr>
        </p:nvGraphicFramePr>
        <p:xfrm>
          <a:off x="332110" y="2254945"/>
          <a:ext cx="3378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2" name="Equation" r:id="rId4" imgW="3378200" imgH="812800" progId="Equation.DSMT4">
                  <p:embed/>
                </p:oleObj>
              </mc:Choice>
              <mc:Fallback>
                <p:oleObj name="Equation" r:id="rId4" imgW="33782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10" y="2254945"/>
                        <a:ext cx="3378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536227"/>
              </p:ext>
            </p:extLst>
          </p:nvPr>
        </p:nvGraphicFramePr>
        <p:xfrm>
          <a:off x="867097" y="3501132"/>
          <a:ext cx="165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3" name="Equation" r:id="rId6" imgW="1651000" imgH="495300" progId="Equation.DSMT4">
                  <p:embed/>
                </p:oleObj>
              </mc:Choice>
              <mc:Fallback>
                <p:oleObj name="Equation" r:id="rId6" imgW="165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097" y="3501132"/>
                        <a:ext cx="1651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172842"/>
              </p:ext>
            </p:extLst>
          </p:nvPr>
        </p:nvGraphicFramePr>
        <p:xfrm>
          <a:off x="506735" y="2996307"/>
          <a:ext cx="5762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4" name="Equation" r:id="rId8" imgW="444307" imgH="279279" progId="Equation.DSMT4">
                  <p:embed/>
                </p:oleObj>
              </mc:Choice>
              <mc:Fallback>
                <p:oleObj name="Equation" r:id="rId8" imgW="44430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5" y="2996307"/>
                        <a:ext cx="5762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770600"/>
              </p:ext>
            </p:extLst>
          </p:nvPr>
        </p:nvGraphicFramePr>
        <p:xfrm>
          <a:off x="1370335" y="4077395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5" name="Equation" r:id="rId10" imgW="1752600" imgH="444500" progId="Equation.DSMT4">
                  <p:embed/>
                </p:oleObj>
              </mc:Choice>
              <mc:Fallback>
                <p:oleObj name="Equation" r:id="rId10" imgW="1752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35" y="4077395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61681"/>
              </p:ext>
            </p:extLst>
          </p:nvPr>
        </p:nvGraphicFramePr>
        <p:xfrm>
          <a:off x="1370335" y="4653657"/>
          <a:ext cx="1854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6" name="Equation" r:id="rId12" imgW="1854200" imgH="495300" progId="Equation.DSMT4">
                  <p:embed/>
                </p:oleObj>
              </mc:Choice>
              <mc:Fallback>
                <p:oleObj name="Equation" r:id="rId12" imgW="1854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35" y="4653657"/>
                        <a:ext cx="1854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797525"/>
              </p:ext>
            </p:extLst>
          </p:nvPr>
        </p:nvGraphicFramePr>
        <p:xfrm>
          <a:off x="1082997" y="5229920"/>
          <a:ext cx="196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7" name="Equation" r:id="rId14" imgW="1968500" imgH="533400" progId="Equation.DSMT4">
                  <p:embed/>
                </p:oleObj>
              </mc:Choice>
              <mc:Fallback>
                <p:oleObj name="Equation" r:id="rId14" imgW="19685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997" y="5229920"/>
                        <a:ext cx="1968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內容版面配置區 2"/>
          <p:cNvSpPr>
            <a:spLocks noGrp="1"/>
          </p:cNvSpPr>
          <p:nvPr>
            <p:ph idx="1"/>
          </p:nvPr>
        </p:nvSpPr>
        <p:spPr>
          <a:xfrm>
            <a:off x="179388" y="1124546"/>
            <a:ext cx="8780462" cy="1008310"/>
          </a:xfrm>
        </p:spPr>
        <p:txBody>
          <a:bodyPr/>
          <a:lstStyle/>
          <a:p>
            <a:pPr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0000FF"/>
                </a:solidFill>
              </a:rPr>
              <a:t>此問題為</a:t>
            </a:r>
            <a:r>
              <a:rPr lang="en-US" altLang="zh-TW" sz="2400" dirty="0">
                <a:solidFill>
                  <a:srgbClr val="0000FF"/>
                </a:solidFill>
              </a:rPr>
              <a:t>Max Weight Closure Problem</a:t>
            </a:r>
            <a:r>
              <a:rPr lang="zh-TW" altLang="en-US" sz="2400" dirty="0">
                <a:solidFill>
                  <a:srgbClr val="0000FF"/>
                </a:solidFill>
              </a:rPr>
              <a:t> </a:t>
            </a:r>
            <a:r>
              <a:rPr lang="zh-TW" altLang="en-US" sz="2400" dirty="0">
                <a:solidFill>
                  <a:srgbClr val="0000FF"/>
                </a:solidFill>
                <a:latin typeface="+mn-ea"/>
              </a:rPr>
              <a:t>的特殊情況</a:t>
            </a:r>
            <a:endParaRPr lang="en-US" altLang="zh-TW" sz="2400" dirty="0">
              <a:solidFill>
                <a:srgbClr val="0000FF"/>
              </a:solidFill>
              <a:latin typeface="+mn-ea"/>
            </a:endParaRP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zh-TW" altLang="en-US" sz="2400" dirty="0">
                <a:solidFill>
                  <a:srgbClr val="0000FF"/>
                </a:solidFill>
              </a:rPr>
              <a:t>    </a:t>
            </a:r>
            <a:r>
              <a:rPr lang="en-US" altLang="zh-TW" sz="2400" dirty="0">
                <a:solidFill>
                  <a:srgbClr val="0000FF"/>
                </a:solidFill>
              </a:rPr>
              <a:t>(</a:t>
            </a:r>
            <a:r>
              <a:rPr lang="zh-TW" altLang="en-US" sz="2400" dirty="0">
                <a:solidFill>
                  <a:srgbClr val="0000FF"/>
                </a:solidFill>
              </a:rPr>
              <a:t>參照</a:t>
            </a:r>
            <a:r>
              <a:rPr lang="en-US" altLang="zh-TW" sz="2400" dirty="0">
                <a:solidFill>
                  <a:srgbClr val="0000FF"/>
                </a:solidFill>
              </a:rPr>
              <a:t>Application 19.2)</a:t>
            </a:r>
          </a:p>
        </p:txBody>
      </p:sp>
      <p:graphicFrame>
        <p:nvGraphicFramePr>
          <p:cNvPr id="13323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8979"/>
              </p:ext>
            </p:extLst>
          </p:nvPr>
        </p:nvGraphicFramePr>
        <p:xfrm>
          <a:off x="2595885" y="3501132"/>
          <a:ext cx="901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8" name="Equation" r:id="rId16" imgW="889000" imgH="419100" progId="Equation.DSMT4">
                  <p:embed/>
                </p:oleObj>
              </mc:Choice>
              <mc:Fallback>
                <p:oleObj name="Equation" r:id="rId16" imgW="889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885" y="3501132"/>
                        <a:ext cx="9017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橢圓 14"/>
          <p:cNvSpPr/>
          <p:nvPr/>
        </p:nvSpPr>
        <p:spPr bwMode="auto">
          <a:xfrm>
            <a:off x="7164288" y="2672457"/>
            <a:ext cx="331788" cy="37306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white"/>
                </a:solidFill>
                <a:latin typeface="Gill Sans MT"/>
                <a:ea typeface="微軟正黑體"/>
              </a:rPr>
              <a:t>1</a:t>
            </a:r>
            <a:endParaRPr kumimoji="0" lang="zh-TW" altLang="en-US" sz="1800" kern="0" dirty="0">
              <a:solidFill>
                <a:prstClr val="white"/>
              </a:solidFill>
              <a:latin typeface="Gill Sans MT"/>
              <a:ea typeface="微軟正黑體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7172226" y="5123557"/>
            <a:ext cx="325437" cy="33178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white"/>
                </a:solidFill>
                <a:latin typeface="Gill Sans MT"/>
                <a:ea typeface="微軟正黑體"/>
              </a:rPr>
              <a:t>4</a:t>
            </a:r>
            <a:endParaRPr kumimoji="0" lang="zh-TW" altLang="en-US" sz="1800" kern="0" dirty="0">
              <a:solidFill>
                <a:prstClr val="white"/>
              </a:solidFill>
              <a:latin typeface="Gill Sans MT"/>
              <a:ea typeface="微軟正黑體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7164288" y="4282182"/>
            <a:ext cx="333375" cy="35242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white"/>
                </a:solidFill>
                <a:latin typeface="Gill Sans MT"/>
                <a:ea typeface="微軟正黑體"/>
              </a:rPr>
              <a:t>3</a:t>
            </a:r>
            <a:endParaRPr kumimoji="0" lang="zh-TW" altLang="en-US" sz="1800" kern="0" dirty="0">
              <a:solidFill>
                <a:prstClr val="white"/>
              </a:solidFill>
              <a:latin typeface="Gill Sans MT"/>
              <a:ea typeface="微軟正黑體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7172226" y="3485257"/>
            <a:ext cx="325437" cy="37147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white"/>
                </a:solidFill>
                <a:latin typeface="Gill Sans MT"/>
                <a:ea typeface="微軟正黑體"/>
              </a:rPr>
              <a:t>2</a:t>
            </a:r>
            <a:endParaRPr kumimoji="0" lang="zh-TW" altLang="en-US" sz="1800" kern="0" dirty="0">
              <a:solidFill>
                <a:prstClr val="white"/>
              </a:solidFill>
              <a:latin typeface="Gill Sans MT"/>
              <a:ea typeface="微軟正黑體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5374506" y="2264470"/>
            <a:ext cx="490537" cy="46513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spc="-150" dirty="0">
                <a:solidFill>
                  <a:prstClr val="white"/>
                </a:solidFill>
                <a:latin typeface="Gill Sans MT"/>
                <a:ea typeface="微軟正黑體"/>
              </a:rPr>
              <a:t>1-2</a:t>
            </a:r>
            <a:endParaRPr kumimoji="0" lang="zh-TW" altLang="en-US" sz="2400" kern="0" spc="-150" dirty="0">
              <a:solidFill>
                <a:prstClr val="white"/>
              </a:solidFill>
              <a:latin typeface="Gill Sans MT"/>
              <a:ea typeface="微軟正黑體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5357043" y="3032820"/>
            <a:ext cx="508000" cy="45243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spc="-150" dirty="0">
                <a:solidFill>
                  <a:prstClr val="white"/>
                </a:solidFill>
                <a:latin typeface="Gill Sans MT"/>
                <a:ea typeface="微軟正黑體"/>
              </a:rPr>
              <a:t>1-3</a:t>
            </a:r>
            <a:endParaRPr kumimoji="0" lang="zh-TW" altLang="en-US" sz="2400" kern="0" spc="-150" dirty="0">
              <a:solidFill>
                <a:prstClr val="white"/>
              </a:solidFill>
              <a:latin typeface="Gill Sans MT"/>
              <a:ea typeface="微軟正黑體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5374506" y="3802757"/>
            <a:ext cx="490537" cy="47783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spc="-150" dirty="0">
                <a:solidFill>
                  <a:prstClr val="white"/>
                </a:solidFill>
                <a:latin typeface="Gill Sans MT"/>
                <a:ea typeface="微軟正黑體"/>
              </a:rPr>
              <a:t>1-4</a:t>
            </a:r>
            <a:endParaRPr kumimoji="0" lang="zh-TW" altLang="en-US" sz="2400" kern="0" spc="-150" dirty="0">
              <a:solidFill>
                <a:prstClr val="white"/>
              </a:solidFill>
              <a:latin typeface="Gill Sans MT"/>
              <a:ea typeface="微軟正黑體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364981" y="4561582"/>
            <a:ext cx="500062" cy="45878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spc="-150" dirty="0">
                <a:solidFill>
                  <a:prstClr val="white"/>
                </a:solidFill>
                <a:latin typeface="Gill Sans MT"/>
                <a:ea typeface="微軟正黑體"/>
              </a:rPr>
              <a:t>2-3</a:t>
            </a:r>
            <a:endParaRPr kumimoji="0" lang="zh-TW" altLang="en-US" sz="2400" kern="0" spc="-150" dirty="0">
              <a:solidFill>
                <a:prstClr val="white"/>
              </a:solidFill>
              <a:latin typeface="Gill Sans MT"/>
              <a:ea typeface="微軟正黑體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5374506" y="5401370"/>
            <a:ext cx="490537" cy="4762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spc="-150" dirty="0">
                <a:solidFill>
                  <a:prstClr val="white"/>
                </a:solidFill>
                <a:latin typeface="Gill Sans MT"/>
                <a:ea typeface="微軟正黑體"/>
              </a:rPr>
              <a:t>3-4</a:t>
            </a:r>
            <a:endParaRPr kumimoji="0" lang="zh-TW" altLang="en-US" sz="2400" kern="0" spc="-150" dirty="0">
              <a:solidFill>
                <a:prstClr val="white"/>
              </a:solidFill>
              <a:latin typeface="Gill Sans MT"/>
              <a:ea typeface="微軟正黑體"/>
            </a:endParaRPr>
          </a:p>
        </p:txBody>
      </p:sp>
      <p:cxnSp>
        <p:nvCxnSpPr>
          <p:cNvPr id="13333" name="直線單箭頭接點 43"/>
          <p:cNvCxnSpPr>
            <a:cxnSpLocks noChangeShapeType="1"/>
            <a:stCxn id="19" idx="6"/>
            <a:endCxn id="15" idx="1"/>
          </p:cNvCxnSpPr>
          <p:nvPr/>
        </p:nvCxnSpPr>
        <p:spPr bwMode="auto">
          <a:xfrm>
            <a:off x="5865043" y="2497039"/>
            <a:ext cx="1347834" cy="23005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直線單箭頭接點 44"/>
          <p:cNvCxnSpPr>
            <a:cxnSpLocks noChangeShapeType="1"/>
            <a:stCxn id="19" idx="6"/>
            <a:endCxn id="18" idx="1"/>
          </p:cNvCxnSpPr>
          <p:nvPr/>
        </p:nvCxnSpPr>
        <p:spPr bwMode="auto">
          <a:xfrm>
            <a:off x="5865043" y="2497039"/>
            <a:ext cx="1354842" cy="1042619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直線單箭頭接點 45"/>
          <p:cNvCxnSpPr>
            <a:cxnSpLocks noChangeShapeType="1"/>
            <a:stCxn id="20" idx="6"/>
            <a:endCxn id="15" idx="2"/>
          </p:cNvCxnSpPr>
          <p:nvPr/>
        </p:nvCxnSpPr>
        <p:spPr bwMode="auto">
          <a:xfrm flipV="1">
            <a:off x="5865043" y="2858989"/>
            <a:ext cx="1299245" cy="40005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直線單箭頭接點 46"/>
          <p:cNvCxnSpPr>
            <a:cxnSpLocks noChangeShapeType="1"/>
            <a:stCxn id="20" idx="6"/>
            <a:endCxn id="17" idx="1"/>
          </p:cNvCxnSpPr>
          <p:nvPr/>
        </p:nvCxnSpPr>
        <p:spPr bwMode="auto">
          <a:xfrm>
            <a:off x="5865043" y="3259039"/>
            <a:ext cx="1348067" cy="1074754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直線單箭頭接點 47"/>
          <p:cNvCxnSpPr>
            <a:cxnSpLocks noChangeShapeType="1"/>
            <a:stCxn id="21" idx="6"/>
            <a:endCxn id="15" idx="3"/>
          </p:cNvCxnSpPr>
          <p:nvPr/>
        </p:nvCxnSpPr>
        <p:spPr bwMode="auto">
          <a:xfrm flipV="1">
            <a:off x="5865043" y="2990886"/>
            <a:ext cx="1347834" cy="105079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直線單箭頭接點 48"/>
          <p:cNvCxnSpPr>
            <a:cxnSpLocks noChangeShapeType="1"/>
            <a:stCxn id="21" idx="6"/>
            <a:endCxn id="16" idx="2"/>
          </p:cNvCxnSpPr>
          <p:nvPr/>
        </p:nvCxnSpPr>
        <p:spPr bwMode="auto">
          <a:xfrm>
            <a:off x="5865043" y="4041676"/>
            <a:ext cx="1307183" cy="124777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直線單箭頭接點 49"/>
          <p:cNvCxnSpPr>
            <a:cxnSpLocks noChangeShapeType="1"/>
            <a:stCxn id="22" idx="6"/>
            <a:endCxn id="18" idx="3"/>
          </p:cNvCxnSpPr>
          <p:nvPr/>
        </p:nvCxnSpPr>
        <p:spPr bwMode="auto">
          <a:xfrm flipV="1">
            <a:off x="5865043" y="3802331"/>
            <a:ext cx="1354842" cy="98864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直線單箭頭接點 50"/>
          <p:cNvCxnSpPr>
            <a:cxnSpLocks noChangeShapeType="1"/>
            <a:stCxn id="22" idx="6"/>
            <a:endCxn id="17" idx="2"/>
          </p:cNvCxnSpPr>
          <p:nvPr/>
        </p:nvCxnSpPr>
        <p:spPr bwMode="auto">
          <a:xfrm flipV="1">
            <a:off x="5865043" y="4458395"/>
            <a:ext cx="1299245" cy="33258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直線單箭頭接點 51"/>
          <p:cNvCxnSpPr>
            <a:cxnSpLocks noChangeShapeType="1"/>
            <a:stCxn id="23" idx="6"/>
            <a:endCxn id="17" idx="3"/>
          </p:cNvCxnSpPr>
          <p:nvPr/>
        </p:nvCxnSpPr>
        <p:spPr bwMode="auto">
          <a:xfrm flipV="1">
            <a:off x="5865043" y="4582996"/>
            <a:ext cx="1348067" cy="1056499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2" name="直線單箭頭接點 52"/>
          <p:cNvCxnSpPr>
            <a:cxnSpLocks noChangeShapeType="1"/>
            <a:stCxn id="23" idx="6"/>
            <a:endCxn id="16" idx="3"/>
          </p:cNvCxnSpPr>
          <p:nvPr/>
        </p:nvCxnSpPr>
        <p:spPr bwMode="auto">
          <a:xfrm flipV="1">
            <a:off x="5865043" y="5406756"/>
            <a:ext cx="1354842" cy="232739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文字方塊 33"/>
          <p:cNvSpPr txBox="1"/>
          <p:nvPr/>
        </p:nvSpPr>
        <p:spPr bwMode="auto">
          <a:xfrm>
            <a:off x="7496076" y="2637532"/>
            <a:ext cx="44608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black"/>
                </a:solidFill>
                <a:latin typeface="Gill Sans MT"/>
                <a:ea typeface="微軟正黑體"/>
              </a:rPr>
              <a:t>8</a:t>
            </a:r>
            <a:endParaRPr kumimoji="0" lang="zh-TW" altLang="en-US" sz="1800" kern="0" dirty="0">
              <a:solidFill>
                <a:prstClr val="black"/>
              </a:solidFill>
              <a:latin typeface="Gill Sans MT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 bwMode="auto">
          <a:xfrm>
            <a:off x="7453213" y="3416995"/>
            <a:ext cx="4460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black"/>
                </a:solidFill>
                <a:latin typeface="Gill Sans MT"/>
                <a:ea typeface="微軟正黑體"/>
              </a:rPr>
              <a:t>6</a:t>
            </a:r>
            <a:endParaRPr kumimoji="0" lang="zh-TW" altLang="en-US" sz="1800" kern="0" dirty="0">
              <a:solidFill>
                <a:prstClr val="black"/>
              </a:solidFill>
              <a:latin typeface="Gill Sans MT"/>
              <a:ea typeface="微軟正黑體"/>
            </a:endParaRPr>
          </a:p>
        </p:txBody>
      </p:sp>
      <p:sp>
        <p:nvSpPr>
          <p:cNvPr id="36" name="文字方塊 35"/>
          <p:cNvSpPr txBox="1"/>
          <p:nvPr/>
        </p:nvSpPr>
        <p:spPr bwMode="auto">
          <a:xfrm>
            <a:off x="7411938" y="4090095"/>
            <a:ext cx="4460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black"/>
                </a:solidFill>
                <a:latin typeface="Gill Sans MT"/>
                <a:ea typeface="微軟正黑體"/>
              </a:rPr>
              <a:t>2</a:t>
            </a:r>
            <a:endParaRPr kumimoji="0" lang="zh-TW" altLang="en-US" sz="1800" kern="0" dirty="0">
              <a:solidFill>
                <a:prstClr val="black"/>
              </a:solidFill>
              <a:latin typeface="Gill Sans MT"/>
              <a:ea typeface="微軟正黑體"/>
            </a:endParaRPr>
          </a:p>
        </p:txBody>
      </p:sp>
      <p:sp>
        <p:nvSpPr>
          <p:cNvPr id="37" name="文字方塊 36"/>
          <p:cNvSpPr txBox="1"/>
          <p:nvPr/>
        </p:nvSpPr>
        <p:spPr bwMode="auto">
          <a:xfrm>
            <a:off x="7329388" y="4836220"/>
            <a:ext cx="4460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black"/>
                </a:solidFill>
                <a:latin typeface="Gill Sans MT"/>
                <a:ea typeface="微軟正黑體"/>
              </a:rPr>
              <a:t>4</a:t>
            </a:r>
            <a:endParaRPr kumimoji="0" lang="zh-TW" altLang="en-US" sz="1800" kern="0" dirty="0">
              <a:solidFill>
                <a:prstClr val="black"/>
              </a:solidFill>
              <a:latin typeface="Gill Sans MT"/>
              <a:ea typeface="微軟正黑體"/>
            </a:endParaRPr>
          </a:p>
        </p:txBody>
      </p:sp>
      <p:sp>
        <p:nvSpPr>
          <p:cNvPr id="38" name="文字方塊 37"/>
          <p:cNvSpPr txBox="1"/>
          <p:nvPr/>
        </p:nvSpPr>
        <p:spPr bwMode="auto">
          <a:xfrm>
            <a:off x="5110981" y="2361307"/>
            <a:ext cx="3556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black"/>
                </a:solidFill>
                <a:latin typeface="Gill Sans MT"/>
                <a:ea typeface="微軟正黑體"/>
              </a:rPr>
              <a:t>4</a:t>
            </a:r>
            <a:endParaRPr kumimoji="0" lang="zh-TW" altLang="en-US" sz="1800" kern="0" dirty="0">
              <a:solidFill>
                <a:prstClr val="black"/>
              </a:solidFill>
              <a:latin typeface="Gill Sans MT"/>
              <a:ea typeface="微軟正黑體"/>
            </a:endParaRPr>
          </a:p>
        </p:txBody>
      </p:sp>
      <p:sp>
        <p:nvSpPr>
          <p:cNvPr id="39" name="文字方塊 38"/>
          <p:cNvSpPr txBox="1"/>
          <p:nvPr/>
        </p:nvSpPr>
        <p:spPr bwMode="auto">
          <a:xfrm>
            <a:off x="4859338" y="3074095"/>
            <a:ext cx="6270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black"/>
                </a:solidFill>
                <a:latin typeface="Gill Sans MT"/>
                <a:ea typeface="微軟正黑體"/>
              </a:rPr>
              <a:t>10</a:t>
            </a:r>
            <a:endParaRPr kumimoji="0" lang="zh-TW" altLang="en-US" sz="1800" kern="0" dirty="0">
              <a:solidFill>
                <a:prstClr val="black"/>
              </a:solidFill>
              <a:latin typeface="Gill Sans MT"/>
              <a:ea typeface="微軟正黑體"/>
            </a:endParaRPr>
          </a:p>
        </p:txBody>
      </p:sp>
      <p:sp>
        <p:nvSpPr>
          <p:cNvPr id="40" name="文字方塊 39"/>
          <p:cNvSpPr txBox="1"/>
          <p:nvPr/>
        </p:nvSpPr>
        <p:spPr bwMode="auto">
          <a:xfrm>
            <a:off x="5076056" y="3856732"/>
            <a:ext cx="355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black"/>
                </a:solidFill>
                <a:latin typeface="Gill Sans MT"/>
                <a:ea typeface="微軟正黑體"/>
              </a:rPr>
              <a:t>5</a:t>
            </a:r>
            <a:endParaRPr kumimoji="0" lang="zh-TW" altLang="en-US" sz="1800" kern="0" dirty="0">
              <a:solidFill>
                <a:prstClr val="black"/>
              </a:solidFill>
              <a:latin typeface="Gill Sans MT"/>
              <a:ea typeface="微軟正黑體"/>
            </a:endParaRPr>
          </a:p>
        </p:txBody>
      </p:sp>
      <p:sp>
        <p:nvSpPr>
          <p:cNvPr id="41" name="文字方塊 40"/>
          <p:cNvSpPr txBox="1"/>
          <p:nvPr/>
        </p:nvSpPr>
        <p:spPr bwMode="auto">
          <a:xfrm>
            <a:off x="5179243" y="4282182"/>
            <a:ext cx="355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black"/>
                </a:solidFill>
                <a:latin typeface="Gill Sans MT"/>
                <a:ea typeface="微軟正黑體"/>
              </a:rPr>
              <a:t>6</a:t>
            </a:r>
            <a:endParaRPr kumimoji="0" lang="zh-TW" altLang="en-US" sz="1800" kern="0" dirty="0">
              <a:solidFill>
                <a:prstClr val="black"/>
              </a:solidFill>
              <a:latin typeface="Gill Sans MT"/>
              <a:ea typeface="微軟正黑體"/>
            </a:endParaRPr>
          </a:p>
        </p:txBody>
      </p:sp>
      <p:sp>
        <p:nvSpPr>
          <p:cNvPr id="42" name="文字方塊 41"/>
          <p:cNvSpPr txBox="1"/>
          <p:nvPr/>
        </p:nvSpPr>
        <p:spPr bwMode="auto">
          <a:xfrm>
            <a:off x="5179243" y="4921945"/>
            <a:ext cx="3556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kern="0" dirty="0">
                <a:solidFill>
                  <a:prstClr val="black"/>
                </a:solidFill>
                <a:latin typeface="Gill Sans MT"/>
                <a:ea typeface="微軟正黑體"/>
              </a:rPr>
              <a:t>3</a:t>
            </a:r>
            <a:endParaRPr kumimoji="0" lang="zh-TW" altLang="en-US" sz="1800" kern="0" dirty="0">
              <a:solidFill>
                <a:prstClr val="black"/>
              </a:solidFill>
              <a:latin typeface="Gill Sans MT"/>
              <a:ea typeface="微軟正黑體"/>
            </a:endParaRPr>
          </a:p>
        </p:txBody>
      </p:sp>
      <p:sp>
        <p:nvSpPr>
          <p:cNvPr id="87" name="橢圓 86"/>
          <p:cNvSpPr/>
          <p:nvPr/>
        </p:nvSpPr>
        <p:spPr bwMode="auto">
          <a:xfrm>
            <a:off x="3746822" y="3850382"/>
            <a:ext cx="465138" cy="48101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spc="-150" dirty="0">
                <a:solidFill>
                  <a:prstClr val="white"/>
                </a:solidFill>
                <a:latin typeface="Gill Sans MT"/>
                <a:ea typeface="微軟正黑體"/>
              </a:rPr>
              <a:t>S</a:t>
            </a:r>
            <a:endParaRPr kumimoji="0" lang="zh-TW" altLang="en-US" sz="3200" kern="0" spc="-150" dirty="0">
              <a:solidFill>
                <a:prstClr val="white"/>
              </a:solidFill>
              <a:latin typeface="Gill Sans MT"/>
              <a:ea typeface="微軟正黑體"/>
            </a:endParaRPr>
          </a:p>
        </p:txBody>
      </p:sp>
      <p:cxnSp>
        <p:nvCxnSpPr>
          <p:cNvPr id="89" name="直線接點 88"/>
          <p:cNvCxnSpPr>
            <a:stCxn id="87" idx="6"/>
            <a:endCxn id="19" idx="3"/>
          </p:cNvCxnSpPr>
          <p:nvPr/>
        </p:nvCxnSpPr>
        <p:spPr>
          <a:xfrm flipV="1">
            <a:off x="4211960" y="2661489"/>
            <a:ext cx="1234383" cy="1429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87" idx="6"/>
            <a:endCxn id="20" idx="3"/>
          </p:cNvCxnSpPr>
          <p:nvPr/>
        </p:nvCxnSpPr>
        <p:spPr>
          <a:xfrm flipV="1">
            <a:off x="4211960" y="3418999"/>
            <a:ext cx="1219478" cy="6718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87" idx="6"/>
            <a:endCxn id="21" idx="3"/>
          </p:cNvCxnSpPr>
          <p:nvPr/>
        </p:nvCxnSpPr>
        <p:spPr>
          <a:xfrm>
            <a:off x="4211960" y="4090889"/>
            <a:ext cx="1234383" cy="11972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87" idx="6"/>
            <a:endCxn id="22" idx="1"/>
          </p:cNvCxnSpPr>
          <p:nvPr/>
        </p:nvCxnSpPr>
        <p:spPr>
          <a:xfrm>
            <a:off x="4211960" y="4090889"/>
            <a:ext cx="1226253" cy="5378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87" idx="6"/>
            <a:endCxn id="23" idx="1"/>
          </p:cNvCxnSpPr>
          <p:nvPr/>
        </p:nvCxnSpPr>
        <p:spPr>
          <a:xfrm>
            <a:off x="4211960" y="4090889"/>
            <a:ext cx="1234383" cy="13802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橢圓 114"/>
          <p:cNvSpPr/>
          <p:nvPr/>
        </p:nvSpPr>
        <p:spPr bwMode="auto">
          <a:xfrm>
            <a:off x="8629551" y="3802757"/>
            <a:ext cx="360362" cy="36036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spc="-150" dirty="0">
                <a:solidFill>
                  <a:prstClr val="white"/>
                </a:solidFill>
                <a:latin typeface="Gill Sans MT"/>
                <a:ea typeface="微軟正黑體"/>
              </a:rPr>
              <a:t>t</a:t>
            </a:r>
            <a:endParaRPr kumimoji="0" lang="zh-TW" altLang="en-US" sz="2400" kern="0" spc="-150" dirty="0">
              <a:solidFill>
                <a:prstClr val="white"/>
              </a:solidFill>
              <a:latin typeface="Gill Sans MT"/>
              <a:ea typeface="微軟正黑體"/>
            </a:endParaRPr>
          </a:p>
        </p:txBody>
      </p:sp>
      <p:cxnSp>
        <p:nvCxnSpPr>
          <p:cNvPr id="117" name="直線接點 116"/>
          <p:cNvCxnSpPr>
            <a:stCxn id="15" idx="6"/>
            <a:endCxn id="115" idx="2"/>
          </p:cNvCxnSpPr>
          <p:nvPr/>
        </p:nvCxnSpPr>
        <p:spPr>
          <a:xfrm>
            <a:off x="7496076" y="2859782"/>
            <a:ext cx="1133475" cy="11223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8" idx="6"/>
            <a:endCxn id="115" idx="2"/>
          </p:cNvCxnSpPr>
          <p:nvPr/>
        </p:nvCxnSpPr>
        <p:spPr>
          <a:xfrm>
            <a:off x="7497663" y="3670995"/>
            <a:ext cx="1131888" cy="3111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7" idx="6"/>
            <a:endCxn id="115" idx="2"/>
          </p:cNvCxnSpPr>
          <p:nvPr/>
        </p:nvCxnSpPr>
        <p:spPr>
          <a:xfrm flipV="1">
            <a:off x="7497663" y="3982145"/>
            <a:ext cx="1131888" cy="4762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6" idx="6"/>
            <a:endCxn id="115" idx="2"/>
          </p:cNvCxnSpPr>
          <p:nvPr/>
        </p:nvCxnSpPr>
        <p:spPr>
          <a:xfrm flipV="1">
            <a:off x="7497663" y="3982145"/>
            <a:ext cx="1131888" cy="13065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標題 1"/>
          <p:cNvSpPr txBox="1">
            <a:spLocks/>
          </p:cNvSpPr>
          <p:nvPr/>
        </p:nvSpPr>
        <p:spPr bwMode="auto">
          <a:xfrm>
            <a:off x="107504" y="917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dirty="0">
                <a:solidFill>
                  <a:srgbClr val="0000FF"/>
                </a:solidFill>
                <a:latin typeface="Calibri" panose="020F0502020204030204" pitchFamily="34" charset="0"/>
              </a:rPr>
              <a:t>How the problem may be solved?</a:t>
            </a:r>
            <a:endParaRPr lang="zh-TW" altLang="en-US" kern="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內容版面配置區 2"/>
          <p:cNvSpPr txBox="1">
            <a:spLocks/>
          </p:cNvSpPr>
          <p:nvPr/>
        </p:nvSpPr>
        <p:spPr bwMode="auto">
          <a:xfrm>
            <a:off x="2483768" y="5949082"/>
            <a:ext cx="417420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US" altLang="zh-TW" sz="2400" kern="0" dirty="0">
                <a:solidFill>
                  <a:srgbClr val="0000FF"/>
                </a:solidFill>
              </a:rPr>
              <a:t>Max Weight Closure Problem</a:t>
            </a:r>
            <a:r>
              <a:rPr lang="zh-TW" altLang="en-US" sz="2400" kern="0" dirty="0">
                <a:solidFill>
                  <a:srgbClr val="0000FF"/>
                </a:solidFill>
              </a:rPr>
              <a:t> </a:t>
            </a:r>
            <a:endParaRPr lang="en-US" altLang="zh-TW" kern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640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文字方塊 4"/>
          <p:cNvSpPr txBox="1">
            <a:spLocks noChangeArrowheads="1"/>
          </p:cNvSpPr>
          <p:nvPr/>
        </p:nvSpPr>
        <p:spPr bwMode="auto">
          <a:xfrm>
            <a:off x="1886372" y="2579420"/>
            <a:ext cx="534992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80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rPr>
              <a:t>Q&amp;A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80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rPr>
              <a:t>Thanks For Listening</a:t>
            </a:r>
            <a:endParaRPr lang="zh-TW" altLang="en-US" sz="4800" dirty="0">
              <a:solidFill>
                <a:srgbClr val="0000FF"/>
              </a:solidFill>
              <a:latin typeface="Calibri" panose="020F0502020204030204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</a:rPr>
              <a:t>Contents</a:t>
            </a:r>
            <a:endParaRPr lang="zh-TW" altLang="en-US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Introduction</a:t>
            </a:r>
          </a:p>
          <a:p>
            <a:pPr lvl="1">
              <a:buClr>
                <a:srgbClr val="0000FF"/>
              </a:buClr>
            </a:pPr>
            <a:r>
              <a:rPr lang="en-US" altLang="zh-TW" dirty="0">
                <a:solidFill>
                  <a:srgbClr val="0000FF"/>
                </a:solidFill>
              </a:rPr>
              <a:t>Problem type : Minimum Cut Problem</a:t>
            </a:r>
          </a:p>
          <a:p>
            <a:pPr lvl="1">
              <a:buClr>
                <a:srgbClr val="0000FF"/>
              </a:buClr>
            </a:pPr>
            <a:r>
              <a:rPr lang="zh-TW" altLang="en-US" dirty="0">
                <a:solidFill>
                  <a:srgbClr val="0000FF"/>
                </a:solidFill>
              </a:rPr>
              <a:t>最小備貨成本的考量</a:t>
            </a:r>
            <a:endParaRPr lang="en-US" altLang="zh-TW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Related problems</a:t>
            </a:r>
          </a:p>
          <a:p>
            <a:endParaRPr lang="en-US" altLang="zh-TW" dirty="0">
              <a:solidFill>
                <a:srgbClr val="0000FF"/>
              </a:solidFill>
            </a:endParaRPr>
          </a:p>
          <a:p>
            <a:pPr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How the problem may be solved?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7855272" y="1988840"/>
            <a:ext cx="1181224" cy="2191919"/>
            <a:chOff x="7855272" y="1988840"/>
            <a:chExt cx="1181224" cy="2191919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89" t="2407" r="12018"/>
            <a:stretch/>
          </p:blipFill>
          <p:spPr>
            <a:xfrm>
              <a:off x="7855272" y="1988840"/>
              <a:ext cx="1181224" cy="2191919"/>
            </a:xfrm>
            <a:prstGeom prst="rect">
              <a:avLst/>
            </a:prstGeom>
          </p:spPr>
        </p:pic>
        <p:sp>
          <p:nvSpPr>
            <p:cNvPr id="30" name="流程圖: 接點 29"/>
            <p:cNvSpPr/>
            <p:nvPr/>
          </p:nvSpPr>
          <p:spPr>
            <a:xfrm>
              <a:off x="8672202" y="2101475"/>
              <a:ext cx="72008" cy="773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</a:rPr>
              <a:t>Introduction</a:t>
            </a:r>
            <a:endParaRPr lang="zh-TW" altLang="en-US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179388" y="1052513"/>
            <a:ext cx="8780462" cy="5328815"/>
          </a:xfrm>
        </p:spPr>
        <p:txBody>
          <a:bodyPr/>
          <a:lstStyle/>
          <a:p>
            <a:pPr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FF"/>
                </a:solidFill>
              </a:rPr>
              <a:t>M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AMER</a:t>
            </a:r>
            <a:r>
              <a:rPr lang="en-US" altLang="zh-TW" sz="2400" dirty="0">
                <a:solidFill>
                  <a:srgbClr val="0000FF"/>
                </a:solidFill>
              </a:rPr>
              <a:t>, J. W., and S. A. S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MITH.</a:t>
            </a:r>
            <a:r>
              <a:rPr lang="en-US" altLang="zh-TW" sz="2400" dirty="0">
                <a:solidFill>
                  <a:srgbClr val="0000FF"/>
                </a:solidFill>
              </a:rPr>
              <a:t>,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   ” Optimizing field repair kits based on job completion rate.”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endParaRPr lang="en-US" altLang="zh-TW" sz="2400" dirty="0">
              <a:solidFill>
                <a:srgbClr val="0000FF"/>
              </a:solidFill>
            </a:endParaRPr>
          </a:p>
          <a:p>
            <a:pPr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0000FF"/>
                </a:solidFill>
              </a:rPr>
              <a:t>最小備貨成本考量 </a:t>
            </a:r>
            <a:r>
              <a:rPr lang="en-US" altLang="zh-TW" sz="2400" dirty="0">
                <a:solidFill>
                  <a:srgbClr val="0000FF"/>
                </a:solidFill>
              </a:rPr>
              <a:t>:</a:t>
            </a:r>
          </a:p>
          <a:p>
            <a:pPr marL="0" indent="0">
              <a:lnSpc>
                <a:spcPct val="200000"/>
              </a:lnSpc>
              <a:buClr>
                <a:srgbClr val="0000FF"/>
              </a:buClr>
              <a:buSzPct val="100000"/>
              <a:buNone/>
            </a:pPr>
            <a:r>
              <a:rPr lang="zh-TW" altLang="en-US" sz="2400" dirty="0">
                <a:solidFill>
                  <a:srgbClr val="0000FF"/>
                </a:solidFill>
              </a:rPr>
              <a:t>公司必須維護分散於廣泛地理位置的設備。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marL="0" indent="0">
              <a:lnSpc>
                <a:spcPct val="200000"/>
              </a:lnSpc>
              <a:buClr>
                <a:srgbClr val="0000FF"/>
              </a:buClr>
              <a:buSzPct val="100000"/>
              <a:buNone/>
            </a:pPr>
            <a:r>
              <a:rPr lang="zh-TW" altLang="zh-TW" sz="2400" dirty="0">
                <a:solidFill>
                  <a:srgbClr val="0000FF"/>
                </a:solidFill>
              </a:rPr>
              <a:t>在成套組合包中攜帶更多的零件，會增加處理和庫存成本。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marL="0" indent="0">
              <a:lnSpc>
                <a:spcPct val="200000"/>
              </a:lnSpc>
              <a:buClr>
                <a:srgbClr val="0000FF"/>
              </a:buClr>
              <a:buSzPct val="100000"/>
              <a:buNone/>
            </a:pPr>
            <a:r>
              <a:rPr lang="zh-TW" altLang="en-US" sz="2400" dirty="0">
                <a:solidFill>
                  <a:srgbClr val="0000FF"/>
                </a:solidFill>
              </a:rPr>
              <a:t>在</a:t>
            </a:r>
            <a:r>
              <a:rPr lang="en-US" altLang="zh-TW" sz="2400" dirty="0">
                <a:solidFill>
                  <a:srgbClr val="0000FF"/>
                </a:solidFill>
              </a:rPr>
              <a:t>Flyaway Kit Problem</a:t>
            </a:r>
            <a:r>
              <a:rPr lang="zh-TW" altLang="zh-TW" sz="2400" dirty="0">
                <a:solidFill>
                  <a:srgbClr val="0000FF"/>
                </a:solidFill>
              </a:rPr>
              <a:t>，我們需要獲得最佳零件的組合包，</a:t>
            </a:r>
            <a:r>
              <a:rPr lang="zh-TW" altLang="en-US" sz="2400" dirty="0">
                <a:solidFill>
                  <a:srgbClr val="0000FF"/>
                </a:solidFill>
              </a:rPr>
              <a:t>求</a:t>
            </a:r>
            <a:r>
              <a:rPr lang="zh-TW" altLang="zh-TW" sz="2400" dirty="0">
                <a:solidFill>
                  <a:srgbClr val="0000FF"/>
                </a:solidFill>
              </a:rPr>
              <a:t>得</a:t>
            </a:r>
            <a:r>
              <a:rPr lang="zh-TW" altLang="zh-TW" sz="2400" u="sng" dirty="0">
                <a:solidFill>
                  <a:srgbClr val="0000FF"/>
                </a:solidFill>
              </a:rPr>
              <a:t>處理</a:t>
            </a:r>
            <a:r>
              <a:rPr lang="zh-TW" altLang="en-US" sz="2400" u="sng" dirty="0">
                <a:solidFill>
                  <a:srgbClr val="0000FF"/>
                </a:solidFill>
                <a:latin typeface="新細明體"/>
                <a:ea typeface="新細明體"/>
              </a:rPr>
              <a:t>、</a:t>
            </a:r>
            <a:r>
              <a:rPr lang="zh-TW" altLang="zh-TW" sz="2400" u="sng" dirty="0">
                <a:solidFill>
                  <a:srgbClr val="0000FF"/>
                </a:solidFill>
              </a:rPr>
              <a:t>存</a:t>
            </a:r>
            <a:r>
              <a:rPr lang="zh-TW" altLang="en-US" sz="2400" u="sng" dirty="0">
                <a:solidFill>
                  <a:srgbClr val="0000FF"/>
                </a:solidFill>
              </a:rPr>
              <a:t>貨</a:t>
            </a:r>
            <a:r>
              <a:rPr lang="zh-TW" altLang="zh-TW" sz="2400" u="sng" dirty="0">
                <a:solidFill>
                  <a:srgbClr val="0000FF"/>
                </a:solidFill>
              </a:rPr>
              <a:t>成本</a:t>
            </a:r>
            <a:r>
              <a:rPr lang="zh-TW" altLang="en-US" sz="2400" dirty="0">
                <a:solidFill>
                  <a:srgbClr val="0000FF"/>
                </a:solidFill>
              </a:rPr>
              <a:t>和</a:t>
            </a:r>
            <a:r>
              <a:rPr lang="en-US" altLang="zh-TW" sz="2400" u="sng" dirty="0">
                <a:solidFill>
                  <a:srgbClr val="0000FF"/>
                </a:solidFill>
              </a:rPr>
              <a:t>“</a:t>
            </a:r>
            <a:r>
              <a:rPr lang="zh-TW" altLang="zh-TW" sz="2400" u="sng" dirty="0">
                <a:solidFill>
                  <a:srgbClr val="0000FF"/>
                </a:solidFill>
              </a:rPr>
              <a:t>破碎工作</a:t>
            </a:r>
            <a:r>
              <a:rPr lang="en-US" altLang="zh-TW" sz="2400" u="sng" dirty="0">
                <a:solidFill>
                  <a:srgbClr val="0000FF"/>
                </a:solidFill>
              </a:rPr>
              <a:t>”</a:t>
            </a:r>
            <a:r>
              <a:rPr lang="zh-TW" altLang="zh-TW" sz="2400" u="sng" dirty="0">
                <a:solidFill>
                  <a:srgbClr val="0000FF"/>
                </a:solidFill>
              </a:rPr>
              <a:t>成本</a:t>
            </a:r>
            <a:r>
              <a:rPr lang="zh-TW" altLang="en-US" sz="2400" dirty="0">
                <a:solidFill>
                  <a:srgbClr val="0000FF"/>
                </a:solidFill>
              </a:rPr>
              <a:t>的最小化</a:t>
            </a:r>
            <a:r>
              <a:rPr lang="zh-TW" altLang="zh-TW" sz="2400" dirty="0">
                <a:solidFill>
                  <a:srgbClr val="0000FF"/>
                </a:solidFill>
              </a:rPr>
              <a:t>總</a:t>
            </a:r>
            <a:r>
              <a:rPr lang="zh-TW" altLang="en-US" sz="2400" dirty="0">
                <a:solidFill>
                  <a:srgbClr val="0000FF"/>
                </a:solidFill>
              </a:rPr>
              <a:t>和</a:t>
            </a:r>
            <a:r>
              <a:rPr lang="zh-TW" altLang="zh-TW" sz="2400" dirty="0">
                <a:solidFill>
                  <a:srgbClr val="0000FF"/>
                </a:solidFill>
              </a:rPr>
              <a:t>。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7991902" y="2384884"/>
            <a:ext cx="863848" cy="990110"/>
            <a:chOff x="7991902" y="2384884"/>
            <a:chExt cx="863848" cy="990110"/>
          </a:xfrm>
        </p:grpSpPr>
        <p:sp>
          <p:nvSpPr>
            <p:cNvPr id="5" name="流程圖: 接點 4"/>
            <p:cNvSpPr/>
            <p:nvPr/>
          </p:nvSpPr>
          <p:spPr>
            <a:xfrm>
              <a:off x="8090098" y="2793628"/>
              <a:ext cx="108012" cy="10801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流程圖: 接點 7"/>
            <p:cNvSpPr/>
            <p:nvPr/>
          </p:nvSpPr>
          <p:spPr>
            <a:xfrm>
              <a:off x="8636198" y="2818718"/>
              <a:ext cx="108012" cy="10801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接點 8"/>
            <p:cNvSpPr/>
            <p:nvPr/>
          </p:nvSpPr>
          <p:spPr>
            <a:xfrm>
              <a:off x="7991902" y="3266982"/>
              <a:ext cx="108012" cy="10801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接點 9"/>
            <p:cNvSpPr/>
            <p:nvPr/>
          </p:nvSpPr>
          <p:spPr>
            <a:xfrm>
              <a:off x="8306122" y="2438890"/>
              <a:ext cx="108012" cy="10801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接點 10"/>
            <p:cNvSpPr/>
            <p:nvPr/>
          </p:nvSpPr>
          <p:spPr>
            <a:xfrm>
              <a:off x="8747738" y="2384884"/>
              <a:ext cx="108012" cy="10801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接點 11"/>
            <p:cNvSpPr/>
            <p:nvPr/>
          </p:nvSpPr>
          <p:spPr>
            <a:xfrm>
              <a:off x="8360128" y="2872724"/>
              <a:ext cx="108012" cy="10801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090098" y="2138158"/>
            <a:ext cx="749834" cy="1128824"/>
            <a:chOff x="8090098" y="2138158"/>
            <a:chExt cx="749834" cy="1128824"/>
          </a:xfrm>
        </p:grpSpPr>
        <p:cxnSp>
          <p:nvCxnSpPr>
            <p:cNvPr id="13" name="直線單箭頭接點 12"/>
            <p:cNvCxnSpPr>
              <a:endCxn id="10" idx="7"/>
            </p:cNvCxnSpPr>
            <p:nvPr/>
          </p:nvCxnSpPr>
          <p:spPr>
            <a:xfrm flipH="1">
              <a:off x="8398316" y="2138158"/>
              <a:ext cx="314776" cy="3165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>
              <a:off x="8198110" y="2138158"/>
              <a:ext cx="514982" cy="6554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>
              <a:off x="8432713" y="2138158"/>
              <a:ext cx="280379" cy="739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H="1">
              <a:off x="8690205" y="2140130"/>
              <a:ext cx="22887" cy="739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1" idx="7"/>
            </p:cNvCxnSpPr>
            <p:nvPr/>
          </p:nvCxnSpPr>
          <p:spPr>
            <a:xfrm>
              <a:off x="8713092" y="2140130"/>
              <a:ext cx="126840" cy="2605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8090098" y="2140130"/>
              <a:ext cx="622995" cy="1126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46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876" y="2996952"/>
            <a:ext cx="2857500" cy="1895475"/>
          </a:xfrm>
          <a:prstGeom prst="rect">
            <a:avLst/>
          </a:prstGeom>
        </p:spPr>
      </p:pic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</a:rPr>
              <a:t>Introduction</a:t>
            </a:r>
            <a:endParaRPr lang="zh-TW" altLang="en-US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179388" y="1268537"/>
                <a:ext cx="8780462" cy="4464719"/>
              </a:xfrm>
            </p:spPr>
            <p:txBody>
              <a:bodyPr/>
              <a:lstStyle/>
              <a:p>
                <a:pPr lvl="0">
                  <a:lnSpc>
                    <a:spcPts val="4000"/>
                  </a:lnSpc>
                  <a:buClr>
                    <a:srgbClr val="0000FF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J</a:t>
                </a:r>
                <a:r>
                  <a:rPr lang="en-US" altLang="zh-TW" sz="2400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, J</a:t>
                </a:r>
                <a:r>
                  <a:rPr lang="en-US" altLang="zh-TW" sz="2400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, ...,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J</a:t>
                </a:r>
                <a:r>
                  <a:rPr lang="en-US" altLang="zh-TW" sz="2400" baseline="-25000" dirty="0" err="1">
                    <a:solidFill>
                      <a:srgbClr val="0000FF"/>
                    </a:solidFill>
                  </a:rPr>
                  <a:t>l</a:t>
                </a:r>
                <a:r>
                  <a:rPr lang="en-US" altLang="zh-TW" sz="2400" baseline="-250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: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工作型態的集合為</a:t>
                </a:r>
                <a:endParaRPr lang="en-US" altLang="zh-TW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ts val="4000"/>
                  </a:lnSpc>
                  <a:buClr>
                    <a:srgbClr val="0000FF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zh-TW" altLang="zh-TW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ts val="4000"/>
                  </a:lnSpc>
                  <a:buClr>
                    <a:srgbClr val="0000FF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1,2,3...... ,r :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為執行工作所需要的零件</a:t>
                </a:r>
                <a:endParaRPr lang="en-US" altLang="zh-TW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ts val="4000"/>
                  </a:lnSpc>
                  <a:buClr>
                    <a:srgbClr val="0000FF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zh-TW" altLang="zh-TW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ts val="4000"/>
                  </a:lnSpc>
                  <a:buClr>
                    <a:srgbClr val="0000FF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rgbClr val="0000FF"/>
                        </a:solidFill>
                        <a:latin typeface="Cambria Math"/>
                      </a:rPr>
                      <m:t>⊆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/>
                      </a:rPr>
                      <m:t>(1, 2, …,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/>
                      </a:rPr>
                      <m:t>𝑟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: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應備貨零件套組</a:t>
                </a:r>
                <a:endParaRPr lang="en-US" altLang="zh-TW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ts val="4000"/>
                  </a:lnSpc>
                  <a:buClr>
                    <a:srgbClr val="0000FF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zh-TW" altLang="zh-TW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ts val="4000"/>
                  </a:lnSpc>
                  <a:buClr>
                    <a:srgbClr val="0000FF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sz="2400" dirty="0" err="1">
                    <a:solidFill>
                      <a:srgbClr val="0000FF"/>
                    </a:solidFill>
                  </a:rPr>
                  <a:t>B</a:t>
                </a:r>
                <a:r>
                  <a:rPr lang="en-US" altLang="zh-TW" sz="2400" baseline="-25000" dirty="0" err="1">
                    <a:solidFill>
                      <a:srgbClr val="0000FF"/>
                    </a:solidFill>
                  </a:rPr>
                  <a:t>j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: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工作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J</a:t>
                </a:r>
                <a:r>
                  <a:rPr lang="en-US" altLang="zh-TW" sz="2400" baseline="-25000" dirty="0" err="1">
                    <a:solidFill>
                      <a:srgbClr val="0000FF"/>
                    </a:solidFill>
                  </a:rPr>
                  <a:t>j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需要的零件組合</a:t>
                </a: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1268537"/>
                <a:ext cx="8780462" cy="4464719"/>
              </a:xfrm>
              <a:blipFill rotWithShape="1">
                <a:blip r:embed="rId3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3957836" y="4305796"/>
            <a:ext cx="2596476" cy="1944216"/>
            <a:chOff x="3957836" y="4305796"/>
            <a:chExt cx="2596476" cy="1944216"/>
          </a:xfrm>
        </p:grpSpPr>
        <p:sp>
          <p:nvSpPr>
            <p:cNvPr id="15" name="橢圓 14"/>
            <p:cNvSpPr/>
            <p:nvPr/>
          </p:nvSpPr>
          <p:spPr>
            <a:xfrm>
              <a:off x="3957836" y="4305796"/>
              <a:ext cx="2088232" cy="194421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6084168" y="5154475"/>
              <a:ext cx="470144" cy="399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0000FF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TW" sz="2400" baseline="-25000" dirty="0" err="1">
                  <a:solidFill>
                    <a:srgbClr val="0000FF"/>
                  </a:solidFill>
                  <a:latin typeface="Calibri" panose="020F0502020204030204" pitchFamily="34" charset="0"/>
                </a:rPr>
                <a:t>j</a:t>
              </a:r>
              <a:endParaRPr lang="zh-TW" altLang="en-US" sz="2400" baseline="-25000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427984" y="6957392"/>
            <a:ext cx="1368152" cy="1296143"/>
            <a:chOff x="6588224" y="1844824"/>
            <a:chExt cx="1368152" cy="1296143"/>
          </a:xfrm>
        </p:grpSpPr>
        <p:sp>
          <p:nvSpPr>
            <p:cNvPr id="18" name="橢圓 17"/>
            <p:cNvSpPr/>
            <p:nvPr/>
          </p:nvSpPr>
          <p:spPr>
            <a:xfrm>
              <a:off x="6588224" y="1844824"/>
              <a:ext cx="1368152" cy="129614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002270" y="1933672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</a:rPr>
                <a:t>M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90" y="1108743"/>
            <a:ext cx="1640182" cy="13121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276872"/>
            <a:ext cx="2037409" cy="135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9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625 L -0.01181 -0.3361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</a:rPr>
              <a:t>Related problems</a:t>
            </a:r>
            <a:endParaRPr lang="zh-TW" altLang="en-US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1196529"/>
            <a:ext cx="8780462" cy="3168575"/>
          </a:xfrm>
        </p:spPr>
        <p:txBody>
          <a:bodyPr/>
          <a:lstStyle/>
          <a:p>
            <a:pPr lvl="0">
              <a:buClr>
                <a:schemeClr val="bg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</a:rPr>
              <a:t>Submarine Provisioning Problem</a:t>
            </a:r>
          </a:p>
          <a:p>
            <a:pPr lvl="0">
              <a:buClr>
                <a:schemeClr val="bg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lvl="0">
              <a:buClr>
                <a:schemeClr val="bg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lvl="0">
              <a:buClr>
                <a:schemeClr val="bg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lvl="0">
              <a:buClr>
                <a:schemeClr val="bg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</a:rPr>
              <a:t>Max Weight Bipartite Problem </a:t>
            </a:r>
          </a:p>
          <a:p>
            <a:pPr marL="0" lvl="0" indent="0">
              <a:buClr>
                <a:schemeClr val="bg1">
                  <a:lumMod val="60000"/>
                  <a:lumOff val="40000"/>
                </a:schemeClr>
              </a:buClr>
              <a:buSzPct val="100000"/>
              <a:buNone/>
            </a:pPr>
            <a:endParaRPr lang="en-US" altLang="zh-TW" sz="2400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1560" y="2031231"/>
            <a:ext cx="781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>
                <a:solidFill>
                  <a:srgbClr val="0000FF"/>
                </a:solidFill>
              </a:rPr>
              <a:t>提升需求物品供給數量準確度；有效運用及樽節國防預算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92088" y="3534107"/>
            <a:ext cx="781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>
                <a:solidFill>
                  <a:srgbClr val="0000FF"/>
                </a:solidFill>
              </a:rPr>
              <a:t>二分圖匹配也有最大花費匹配。最大花費匹配的定義是找出一組完美匹配，使得匹配邊的邊權總合最大。</a:t>
            </a:r>
            <a:endParaRPr lang="en-US" altLang="zh-TW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9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388" y="1268537"/>
            <a:ext cx="8780462" cy="4608735"/>
          </a:xfrm>
        </p:spPr>
        <p:txBody>
          <a:bodyPr/>
          <a:lstStyle/>
          <a:p>
            <a:pPr marL="0" lvl="0" indent="0">
              <a:lnSpc>
                <a:spcPts val="4000"/>
              </a:lnSpc>
              <a:buClr>
                <a:schemeClr val="bg1">
                  <a:lumMod val="60000"/>
                  <a:lumOff val="40000"/>
                </a:schemeClr>
              </a:buClr>
              <a:buSzPct val="100000"/>
              <a:buNone/>
            </a:pP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研究指出，此選擇問題可藉由最大流量</a:t>
            </a:r>
            <a:r>
              <a:rPr lang="en-US" altLang="zh-TW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最小切割算法來解決。</a:t>
            </a:r>
            <a:endParaRPr lang="en-US" altLang="zh-TW" sz="24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lnSpc>
                <a:spcPts val="4000"/>
              </a:lnSpc>
              <a:buClr>
                <a:schemeClr val="bg1">
                  <a:lumMod val="60000"/>
                  <a:lumOff val="40000"/>
                </a:schemeClr>
              </a:buClr>
              <a:buSzPct val="100000"/>
              <a:buNone/>
            </a:pP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相關演算法如下</a:t>
            </a:r>
            <a:r>
              <a:rPr lang="en-US" altLang="zh-TW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0">
              <a:lnSpc>
                <a:spcPts val="4000"/>
              </a:lnSpc>
              <a:buClr>
                <a:schemeClr val="bg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Hungarian Algorithm(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匈牙利演算法</a:t>
            </a:r>
            <a:r>
              <a:rPr lang="en-US" altLang="zh-TW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0">
              <a:lnSpc>
                <a:spcPts val="4000"/>
              </a:lnSpc>
              <a:buClr>
                <a:schemeClr val="bg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Ford-Fulkerson Algorithm(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福特</a:t>
            </a:r>
            <a:r>
              <a:rPr lang="en-US" altLang="zh-TW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弗克森演算法</a:t>
            </a:r>
            <a:r>
              <a:rPr lang="en-US" altLang="zh-TW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0">
              <a:lnSpc>
                <a:spcPts val="4000"/>
              </a:lnSpc>
              <a:buClr>
                <a:schemeClr val="bg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dirty="0" err="1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Edmons</a:t>
            </a:r>
            <a:r>
              <a:rPr lang="en-US" altLang="zh-TW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-Karp Algorithm(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艾德蒙</a:t>
            </a:r>
            <a:r>
              <a:rPr lang="en-US" altLang="zh-TW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卡普演算法</a:t>
            </a:r>
            <a:r>
              <a:rPr lang="en-US" altLang="zh-TW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" name="標題 1"/>
          <p:cNvSpPr txBox="1">
            <a:spLocks/>
          </p:cNvSpPr>
          <p:nvPr/>
        </p:nvSpPr>
        <p:spPr bwMode="auto">
          <a:xfrm>
            <a:off x="107504" y="917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dirty="0">
                <a:solidFill>
                  <a:srgbClr val="0000FF"/>
                </a:solidFill>
                <a:latin typeface="Calibri" panose="020F0502020204030204" pitchFamily="34" charset="0"/>
              </a:rPr>
              <a:t>How the problem may be solved?</a:t>
            </a:r>
            <a:endParaRPr lang="zh-TW" altLang="en-US" kern="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4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179388" y="1268537"/>
                <a:ext cx="8780462" cy="4608735"/>
              </a:xfrm>
            </p:spPr>
            <p:txBody>
              <a:bodyPr/>
              <a:lstStyle/>
              <a:p>
                <a:pPr lvl="0">
                  <a:lnSpc>
                    <a:spcPts val="4000"/>
                  </a:lnSpc>
                  <a:buClr>
                    <a:schemeClr val="bg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TW" sz="2400" baseline="-25000" dirty="0" err="1">
                    <a:solidFill>
                      <a:srgbClr val="0000FF"/>
                    </a:solidFill>
                  </a:rPr>
                  <a:t>j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: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為“破碎的工作”的懲罰成本</a:t>
                </a:r>
                <a:endParaRPr lang="en-US" altLang="zh-TW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ts val="3500"/>
                  </a:lnSpc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zh-TW" altLang="zh-TW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ts val="4000"/>
                  </a:lnSpc>
                  <a:buClr>
                    <a:schemeClr val="bg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H</a:t>
                </a:r>
                <a:r>
                  <a:rPr lang="en-US" altLang="zh-TW" sz="2400" baseline="-25000" dirty="0">
                    <a:solidFill>
                      <a:srgbClr val="0000FF"/>
                    </a:solidFill>
                  </a:rPr>
                  <a:t>i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: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套件中需</a:t>
                </a:r>
                <a:r>
                  <a:rPr lang="zh-TW" altLang="en-US" sz="2400" dirty="0">
                    <a:solidFill>
                      <a:srgbClr val="0000FF"/>
                    </a:solidFill>
                  </a:rPr>
                  <a:t>備貨的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零件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i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每年處理和存貨</a:t>
                </a:r>
                <a:r>
                  <a:rPr lang="zh-TW" altLang="en-US" sz="2400" dirty="0">
                    <a:solidFill>
                      <a:srgbClr val="0000FF"/>
                    </a:solidFill>
                  </a:rPr>
                  <a:t>總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成本為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zh-TW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𝑴</m:t>
                        </m:r>
                      </m:sub>
                      <m:sup/>
                      <m:e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𝑯</m:t>
                        </m:r>
                        <m:r>
                          <a:rPr lang="en-US" altLang="zh-TW" sz="2400" b="1" i="1" baseline="-25000">
                            <a:solidFill>
                              <a:srgbClr val="0000FF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altLang="zh-TW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ts val="3500"/>
                  </a:lnSpc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zh-TW" altLang="zh-TW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ts val="4000"/>
                  </a:lnSpc>
                  <a:buClr>
                    <a:schemeClr val="bg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“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破碎的工作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”</a:t>
                </a:r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: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每年的總期望成本是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TW" altLang="zh-TW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"/>
                            <m:ctrlPr>
                              <a:rPr lang="zh-TW" altLang="zh-TW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en-US" altLang="zh-TW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en-US" altLang="zh-TW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𝑩𝒋</m:t>
                            </m:r>
                            <m:r>
                              <a:rPr lang="en-US" altLang="zh-TW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∉</m:t>
                            </m:r>
                            <m:r>
                              <a:rPr lang="en-US" altLang="zh-TW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altLang="zh-TW" sz="2400" b="1" i="1" baseline="-25000">
                            <a:solidFill>
                              <a:srgbClr val="0000FF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zh-TW" altLang="en-US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TW" sz="2400" b="1" i="1" baseline="-25000">
                            <a:solidFill>
                              <a:srgbClr val="0000FF"/>
                            </a:solidFill>
                            <a:latin typeface="Cambria Math"/>
                          </a:rPr>
                          <m:t>𝒋</m:t>
                        </m:r>
                      </m:e>
                    </m:nary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b="1" dirty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=</a:t>
                </a:r>
                <a:r>
                  <a:rPr lang="zh-TW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rgbClr val="0000FF"/>
                        </a:solidFill>
                        <a:latin typeface="Cambria Math"/>
                      </a:rPr>
                      <m:t>𝑳</m:t>
                    </m:r>
                    <m:r>
                      <a:rPr lang="en-US" altLang="zh-TW" sz="2400" b="1" i="1" cap="small" baseline="-25000">
                        <a:solidFill>
                          <a:srgbClr val="0000FF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                            </a:t>
                </a:r>
                <a:endParaRPr lang="en-US" altLang="zh-TW" sz="2400" dirty="0">
                  <a:solidFill>
                    <a:srgbClr val="0000FF"/>
                  </a:solidFill>
                </a:endParaRPr>
              </a:p>
              <a:p>
                <a:pPr marL="0" lvl="0" indent="0">
                  <a:lnSpc>
                    <a:spcPts val="4000"/>
                  </a:lnSpc>
                  <a:buClr>
                    <a:schemeClr val="bg1">
                      <a:lumMod val="60000"/>
                      <a:lumOff val="40000"/>
                    </a:schemeClr>
                  </a:buClr>
                  <a:buSzPct val="100000"/>
                  <a:buNone/>
                </a:pPr>
                <a:r>
                  <a:rPr lang="en-US" altLang="zh-TW" sz="2400" b="1" dirty="0">
                    <a:solidFill>
                      <a:srgbClr val="0000FF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TW" sz="1800" b="1" i="1">
                        <a:solidFill>
                          <a:srgbClr val="0000FF"/>
                        </a:solidFill>
                        <a:latin typeface="Cambria Math"/>
                      </a:rPr>
                      <m:t>𝒍</m:t>
                    </m:r>
                    <m:r>
                      <a:rPr lang="zh-TW" altLang="en-US" sz="1800" b="1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1800" b="1" i="1" baseline="-25000">
                        <a:solidFill>
                          <a:srgbClr val="0000FF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altLang="zh-TW" sz="1800" dirty="0">
                    <a:solidFill>
                      <a:srgbClr val="0000FF"/>
                    </a:solidFill>
                    <a:latin typeface="Cambria Math"/>
                  </a:rPr>
                  <a:t> :</a:t>
                </a:r>
                <a:r>
                  <a:rPr lang="zh-TW" altLang="en-US" sz="1800" dirty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一年的期望工作數量</a:t>
                </a:r>
                <a:endParaRPr lang="zh-TW" altLang="zh-TW" sz="1800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  <a:p>
                <a:pPr lvl="0">
                  <a:lnSpc>
                    <a:spcPts val="3500"/>
                  </a:lnSpc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zh-TW" altLang="zh-TW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ts val="4000"/>
                  </a:lnSpc>
                  <a:buClr>
                    <a:schemeClr val="bg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𝑙</m:t>
                        </m:r>
                      </m:sup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en-US" altLang="zh-TW" sz="2400" i="1" baseline="-2500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:</a:t>
                </a:r>
                <a:r>
                  <a:rPr lang="zh-TW" altLang="en-US" sz="2400" dirty="0">
                    <a:solidFill>
                      <a:srgbClr val="0000FF"/>
                    </a:solidFill>
                  </a:rPr>
                  <a:t>所有工作需求零件一年的期望總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數</a:t>
                </a:r>
                <a:r>
                  <a:rPr lang="zh-TW" altLang="en-US" sz="2400" dirty="0">
                    <a:solidFill>
                      <a:srgbClr val="0000FF"/>
                    </a:solidFill>
                  </a:rPr>
                  <a:t>量</a:t>
                </a:r>
                <a:endParaRPr lang="en-US" altLang="zh-TW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1268537"/>
                <a:ext cx="8780462" cy="4608735"/>
              </a:xfr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標題 1"/>
          <p:cNvSpPr txBox="1">
            <a:spLocks/>
          </p:cNvSpPr>
          <p:nvPr/>
        </p:nvSpPr>
        <p:spPr bwMode="auto">
          <a:xfrm>
            <a:off x="107504" y="917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dirty="0">
                <a:solidFill>
                  <a:srgbClr val="0000FF"/>
                </a:solidFill>
                <a:latin typeface="Calibri" panose="020F0502020204030204" pitchFamily="34" charset="0"/>
              </a:rPr>
              <a:t>How the problem may be solved?</a:t>
            </a:r>
            <a:endParaRPr lang="zh-TW" altLang="en-US" kern="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1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</a:rPr>
              <a:t>How the problem may be solved?</a:t>
            </a:r>
            <a:endParaRPr lang="zh-TW" altLang="en-US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79388" y="1198711"/>
                <a:ext cx="8780462" cy="5254625"/>
              </a:xfrm>
            </p:spPr>
            <p:txBody>
              <a:bodyPr/>
              <a:lstStyle/>
              <a:p>
                <a:pPr>
                  <a:buClr>
                    <a:srgbClr val="0000FF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zh-TW" altLang="zh-TW" sz="2400" dirty="0">
                    <a:solidFill>
                      <a:srgbClr val="0000FF"/>
                    </a:solidFill>
                  </a:rPr>
                  <a:t>備貨零件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M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的策略帶來根據套件的總年度期望成本為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:</a:t>
                </a:r>
                <a:endParaRPr lang="zh-TW" altLang="zh-TW" sz="2400" dirty="0">
                  <a:solidFill>
                    <a:srgbClr val="0000FF"/>
                  </a:solidFill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>
                  <a:buClr>
                    <a:srgbClr val="0000FF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zh-TW" altLang="zh-TW" sz="2400" dirty="0">
                    <a:solidFill>
                      <a:srgbClr val="0000FF"/>
                    </a:solidFill>
                  </a:rPr>
                  <a:t>最小化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z(M)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相當於最大化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–z(M)</a:t>
                </a:r>
                <a:r>
                  <a:rPr lang="zh-TW" altLang="zh-TW" sz="2400" dirty="0">
                    <a:solidFill>
                      <a:srgbClr val="0000FF"/>
                    </a:solidFill>
                  </a:rPr>
                  <a:t>，我們可以重述為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:</a:t>
                </a:r>
                <a:endParaRPr lang="zh-TW" altLang="zh-TW" sz="24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b="1" i="1" dirty="0">
                  <a:solidFill>
                    <a:srgbClr val="0000FF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TW" b="1" i="1" dirty="0">
                  <a:solidFill>
                    <a:srgbClr val="0000FF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0000FF"/>
                        </a:solidFill>
                        <a:latin typeface="Cambria Math"/>
                      </a:rPr>
                      <m:t>𝑳</m:t>
                    </m:r>
                    <m:r>
                      <a:rPr lang="en-US" altLang="zh-TW" b="1" i="1" smtClean="0">
                        <a:solidFill>
                          <a:srgbClr val="0000FF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zh-TW" altLang="en-US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Constant</a:t>
                </a:r>
              </a:p>
              <a:p>
                <a:pPr marL="0" indent="0">
                  <a:buNone/>
                </a:pPr>
                <a:endParaRPr lang="zh-TW" altLang="zh-TW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1198711"/>
                <a:ext cx="8780462" cy="5254625"/>
              </a:xfrm>
              <a:blipFill rotWithShape="1">
                <a:blip r:embed="rId2"/>
                <a:stretch>
                  <a:fillRect l="-902" t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07704" y="1772816"/>
                <a:ext cx="4516301" cy="1195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𝐙</m:t>
                      </m:r>
                      <m:d>
                        <m:dPr>
                          <m:ctrlPr>
                            <a:rPr lang="zh-TW" altLang="zh-TW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</m:d>
                      <m:r>
                        <a:rPr lang="en-US" altLang="zh-TW" b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zh-TW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  <m:sup/>
                        <m:e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𝑯𝒊</m:t>
                          </m:r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TW" altLang="zh-TW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TW" altLang="zh-TW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US" altLang="zh-TW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altLang="zh-TW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𝑩𝒋</m:t>
                                  </m:r>
                                  <m:r>
                                    <a:rPr lang="en-US" altLang="zh-TW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∉</m:t>
                                  </m:r>
                                  <m:r>
                                    <a:rPr lang="en-US" altLang="zh-TW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altLang="zh-TW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r>
                                <a:rPr lang="en-US" altLang="zh-TW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1" i="1" cap="small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TW" altLang="zh-TW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4516301" cy="1195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91680" y="4581128"/>
                <a:ext cx="5832648" cy="1195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𝐙</m:t>
                      </m:r>
                      <m:d>
                        <m:dPr>
                          <m:ctrlPr>
                            <a:rPr lang="zh-TW" altLang="zh-TW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</m:d>
                      <m:r>
                        <a:rPr lang="en-US" altLang="zh-TW" b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zh-TW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zh-TW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zh-TW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𝑩𝒋</m:t>
                              </m:r>
                              <m:r>
                                <a:rPr lang="en-US" altLang="zh-TW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TW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𝑳𝒋</m:t>
                          </m:r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−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TW" altLang="zh-TW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TW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TW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sub>
                            <m:sup/>
                            <m:e>
                              <m:r>
                                <a:rPr lang="en-US" altLang="zh-TW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𝑯𝒊</m:t>
                              </m:r>
                            </m:e>
                          </m:nary>
                        </m:e>
                      </m:nary>
                      <m:r>
                        <a:rPr lang="en-US" altLang="zh-TW" b="1" i="1">
                          <a:solidFill>
                            <a:srgbClr val="0000FF"/>
                          </a:solidFill>
                          <a:latin typeface="Cambria Math"/>
                        </a:rPr>
                        <m:t> –</m:t>
                      </m:r>
                      <m:r>
                        <a:rPr lang="en-US" altLang="zh-TW" b="1" i="1">
                          <a:solidFill>
                            <a:srgbClr val="0000FF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zh-TW" altLang="zh-TW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581128"/>
                <a:ext cx="5832648" cy="11953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橢圓 46"/>
          <p:cNvSpPr/>
          <p:nvPr/>
        </p:nvSpPr>
        <p:spPr>
          <a:xfrm>
            <a:off x="323924" y="2247652"/>
            <a:ext cx="3600450" cy="3384550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787974" y="2204864"/>
            <a:ext cx="3600450" cy="3384550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354337" y="2661989"/>
            <a:ext cx="3801839" cy="714241"/>
            <a:chOff x="2354337" y="2661989"/>
            <a:chExt cx="3801839" cy="714241"/>
          </a:xfrm>
        </p:grpSpPr>
        <p:cxnSp>
          <p:nvCxnSpPr>
            <p:cNvPr id="3" name="直線單箭頭接點 2"/>
            <p:cNvCxnSpPr>
              <a:stCxn id="39" idx="6"/>
            </p:cNvCxnSpPr>
            <p:nvPr/>
          </p:nvCxnSpPr>
          <p:spPr>
            <a:xfrm>
              <a:off x="2354337" y="2661989"/>
              <a:ext cx="3801839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39" idx="6"/>
            </p:cNvCxnSpPr>
            <p:nvPr/>
          </p:nvCxnSpPr>
          <p:spPr>
            <a:xfrm>
              <a:off x="2354337" y="2661989"/>
              <a:ext cx="3801839" cy="714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/>
          <p:cNvGrpSpPr/>
          <p:nvPr/>
        </p:nvGrpSpPr>
        <p:grpSpPr>
          <a:xfrm>
            <a:off x="2333698" y="2872474"/>
            <a:ext cx="3822478" cy="2212809"/>
            <a:chOff x="2333698" y="2872474"/>
            <a:chExt cx="3822478" cy="2212809"/>
          </a:xfrm>
        </p:grpSpPr>
        <p:cxnSp>
          <p:nvCxnSpPr>
            <p:cNvPr id="20" name="直線單箭頭接點 19"/>
            <p:cNvCxnSpPr>
              <a:stCxn id="55" idx="6"/>
            </p:cNvCxnSpPr>
            <p:nvPr/>
          </p:nvCxnSpPr>
          <p:spPr>
            <a:xfrm flipV="1">
              <a:off x="2333698" y="2872474"/>
              <a:ext cx="3822478" cy="5585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55" idx="6"/>
            </p:cNvCxnSpPr>
            <p:nvPr/>
          </p:nvCxnSpPr>
          <p:spPr>
            <a:xfrm>
              <a:off x="2333698" y="3431023"/>
              <a:ext cx="3822478" cy="16542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/>
          <p:cNvGrpSpPr/>
          <p:nvPr/>
        </p:nvGrpSpPr>
        <p:grpSpPr>
          <a:xfrm>
            <a:off x="2338363" y="3664363"/>
            <a:ext cx="3817813" cy="1521973"/>
            <a:chOff x="2338363" y="3664363"/>
            <a:chExt cx="3817813" cy="1521973"/>
          </a:xfrm>
        </p:grpSpPr>
        <p:cxnSp>
          <p:nvCxnSpPr>
            <p:cNvPr id="26" name="直線單箭頭接點 25"/>
            <p:cNvCxnSpPr>
              <a:stCxn id="56" idx="6"/>
            </p:cNvCxnSpPr>
            <p:nvPr/>
          </p:nvCxnSpPr>
          <p:spPr>
            <a:xfrm flipV="1">
              <a:off x="2338363" y="3664363"/>
              <a:ext cx="3817813" cy="14209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56" idx="6"/>
            </p:cNvCxnSpPr>
            <p:nvPr/>
          </p:nvCxnSpPr>
          <p:spPr>
            <a:xfrm>
              <a:off x="2338363" y="5085283"/>
              <a:ext cx="3817813" cy="10105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3203848" y="5778178"/>
            <a:ext cx="2645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</a:rPr>
              <a:t>Bipartite Network</a:t>
            </a:r>
            <a:endParaRPr lang="zh-TW" altLang="en-US" sz="24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083951" y="2373858"/>
            <a:ext cx="1669470" cy="3893071"/>
            <a:chOff x="1083951" y="2373858"/>
            <a:chExt cx="1669470" cy="3893071"/>
          </a:xfrm>
        </p:grpSpPr>
        <p:sp>
          <p:nvSpPr>
            <p:cNvPr id="17" name="文字方塊 16"/>
            <p:cNvSpPr txBox="1"/>
            <p:nvPr/>
          </p:nvSpPr>
          <p:spPr>
            <a:xfrm>
              <a:off x="1403648" y="5805264"/>
              <a:ext cx="13497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0078F0"/>
                </a:buClr>
                <a:buSzPct val="85000"/>
                <a:defRPr/>
              </a:pPr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</a:rPr>
                <a:t>Job type</a:t>
              </a:r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1083951" y="2373858"/>
              <a:ext cx="1270386" cy="2999556"/>
              <a:chOff x="1083951" y="2373858"/>
              <a:chExt cx="1270386" cy="2999556"/>
            </a:xfrm>
          </p:grpSpPr>
          <p:sp>
            <p:nvSpPr>
              <p:cNvPr id="34" name="文字方塊 2"/>
              <p:cNvSpPr txBox="1">
                <a:spLocks noChangeArrowheads="1"/>
              </p:cNvSpPr>
              <p:nvPr/>
            </p:nvSpPr>
            <p:spPr bwMode="auto">
              <a:xfrm>
                <a:off x="1083951" y="2423062"/>
                <a:ext cx="607727" cy="504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L</a:t>
                </a:r>
                <a:r>
                  <a:rPr lang="en-US" sz="2400" kern="100" baseline="-25000" dirty="0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1</a:t>
                </a:r>
                <a:endParaRPr lang="zh-TW" sz="2400" kern="100" dirty="0">
                  <a:solidFill>
                    <a:srgbClr val="0000FF"/>
                  </a:solidFill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35" name="文字方塊 2"/>
              <p:cNvSpPr txBox="1">
                <a:spLocks noChangeArrowheads="1"/>
              </p:cNvSpPr>
              <p:nvPr/>
            </p:nvSpPr>
            <p:spPr bwMode="auto">
              <a:xfrm>
                <a:off x="1083953" y="3237681"/>
                <a:ext cx="607727" cy="504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L</a:t>
                </a:r>
                <a:r>
                  <a:rPr lang="en-US" altLang="zh-TW" sz="2400" kern="100" baseline="-25000" dirty="0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2</a:t>
                </a:r>
                <a:endParaRPr lang="zh-TW" sz="2400" kern="100" dirty="0">
                  <a:solidFill>
                    <a:srgbClr val="0000FF"/>
                  </a:solidFill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36" name="文字方塊 2"/>
              <p:cNvSpPr txBox="1">
                <a:spLocks noChangeArrowheads="1"/>
              </p:cNvSpPr>
              <p:nvPr/>
            </p:nvSpPr>
            <p:spPr bwMode="auto">
              <a:xfrm>
                <a:off x="1083952" y="4860155"/>
                <a:ext cx="607727" cy="504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kern="100" dirty="0" err="1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L</a:t>
                </a:r>
                <a:r>
                  <a:rPr lang="en-US" altLang="zh-TW" sz="2400" kern="100" baseline="-25000" dirty="0" err="1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l</a:t>
                </a:r>
                <a:endParaRPr lang="zh-TW" sz="2400" kern="100" dirty="0">
                  <a:solidFill>
                    <a:srgbClr val="0000FF"/>
                  </a:solidFill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grpSp>
            <p:nvGrpSpPr>
              <p:cNvPr id="6" name="群組 5"/>
              <p:cNvGrpSpPr/>
              <p:nvPr/>
            </p:nvGrpSpPr>
            <p:grpSpPr>
              <a:xfrm>
                <a:off x="1759023" y="2373858"/>
                <a:ext cx="595314" cy="2999556"/>
                <a:chOff x="1759023" y="2373858"/>
                <a:chExt cx="595314" cy="2999556"/>
              </a:xfrm>
            </p:grpSpPr>
            <p:sp>
              <p:nvSpPr>
                <p:cNvPr id="39" name="橢圓 38"/>
                <p:cNvSpPr/>
                <p:nvPr/>
              </p:nvSpPr>
              <p:spPr>
                <a:xfrm>
                  <a:off x="1779662" y="2373858"/>
                  <a:ext cx="574675" cy="5762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sz="2000" dirty="0"/>
                    <a:t>J</a:t>
                  </a:r>
                  <a:r>
                    <a:rPr lang="en-US" altLang="zh-TW" sz="2000" baseline="-25000" dirty="0"/>
                    <a:t>1</a:t>
                  </a:r>
                  <a:endParaRPr lang="zh-TW" altLang="en-US" sz="2000" baseline="-25000" dirty="0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>
                  <a:off x="1759023" y="3142892"/>
                  <a:ext cx="574675" cy="5762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sz="2000" dirty="0"/>
                    <a:t>J</a:t>
                  </a:r>
                  <a:r>
                    <a:rPr lang="en-US" altLang="zh-TW" sz="2000" baseline="-25000" dirty="0"/>
                    <a:t>2</a:t>
                  </a:r>
                  <a:endParaRPr lang="zh-TW" altLang="en-US" sz="2000" baseline="-25000" dirty="0"/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1763688" y="4797152"/>
                  <a:ext cx="574675" cy="5762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sz="2000" dirty="0" err="1"/>
                    <a:t>J</a:t>
                  </a:r>
                  <a:r>
                    <a:rPr lang="en-US" altLang="zh-TW" sz="2000" baseline="-25000" dirty="0" err="1"/>
                    <a:t>l</a:t>
                  </a:r>
                  <a:endParaRPr lang="zh-TW" altLang="en-US" sz="2000" baseline="-25000" dirty="0"/>
                </a:p>
              </p:txBody>
            </p:sp>
            <p:grpSp>
              <p:nvGrpSpPr>
                <p:cNvPr id="22" name="群組 21"/>
                <p:cNvGrpSpPr/>
                <p:nvPr/>
              </p:nvGrpSpPr>
              <p:grpSpPr>
                <a:xfrm>
                  <a:off x="1979712" y="3890665"/>
                  <a:ext cx="72008" cy="720080"/>
                  <a:chOff x="1979712" y="3789040"/>
                  <a:chExt cx="72008" cy="720080"/>
                </a:xfrm>
              </p:grpSpPr>
              <p:sp>
                <p:nvSpPr>
                  <p:cNvPr id="21" name="橢圓 20"/>
                  <p:cNvSpPr/>
                  <p:nvPr/>
                </p:nvSpPr>
                <p:spPr>
                  <a:xfrm>
                    <a:off x="1979712" y="3789040"/>
                    <a:ext cx="72008" cy="720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橢圓 41"/>
                  <p:cNvSpPr/>
                  <p:nvPr/>
                </p:nvSpPr>
                <p:spPr>
                  <a:xfrm>
                    <a:off x="1979712" y="4149080"/>
                    <a:ext cx="72008" cy="720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4" name="橢圓 43"/>
                  <p:cNvSpPr/>
                  <p:nvPr/>
                </p:nvSpPr>
                <p:spPr>
                  <a:xfrm>
                    <a:off x="1979712" y="4437112"/>
                    <a:ext cx="72008" cy="720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</p:grpSp>
      <p:grpSp>
        <p:nvGrpSpPr>
          <p:cNvPr id="10" name="群組 9"/>
          <p:cNvGrpSpPr/>
          <p:nvPr/>
        </p:nvGrpSpPr>
        <p:grpSpPr>
          <a:xfrm>
            <a:off x="5921524" y="2420689"/>
            <a:ext cx="1845250" cy="3816623"/>
            <a:chOff x="5921524" y="2420689"/>
            <a:chExt cx="1845250" cy="3816623"/>
          </a:xfrm>
        </p:grpSpPr>
        <p:sp>
          <p:nvSpPr>
            <p:cNvPr id="14" name="文字方塊 13"/>
            <p:cNvSpPr txBox="1"/>
            <p:nvPr/>
          </p:nvSpPr>
          <p:spPr>
            <a:xfrm>
              <a:off x="5921524" y="5775647"/>
              <a:ext cx="13867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</a:rPr>
                <a:t>Part type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6299993" y="2420689"/>
              <a:ext cx="1466781" cy="3044071"/>
              <a:chOff x="6299993" y="2420689"/>
              <a:chExt cx="1466781" cy="3044071"/>
            </a:xfrm>
          </p:grpSpPr>
          <p:sp>
            <p:nvSpPr>
              <p:cNvPr id="43" name="橢圓 42"/>
              <p:cNvSpPr/>
              <p:nvPr/>
            </p:nvSpPr>
            <p:spPr>
              <a:xfrm>
                <a:off x="6300192" y="3212777"/>
                <a:ext cx="576263" cy="576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6299993" y="2420689"/>
                <a:ext cx="576263" cy="576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6300192" y="4888498"/>
                <a:ext cx="576263" cy="576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r</a:t>
                </a:r>
                <a:endParaRPr lang="zh-TW" altLang="en-US" dirty="0"/>
              </a:p>
            </p:txBody>
          </p:sp>
          <p:sp>
            <p:nvSpPr>
              <p:cNvPr id="37" name="文字方塊 2"/>
              <p:cNvSpPr txBox="1">
                <a:spLocks noChangeArrowheads="1"/>
              </p:cNvSpPr>
              <p:nvPr/>
            </p:nvSpPr>
            <p:spPr bwMode="auto">
              <a:xfrm>
                <a:off x="7020272" y="2526545"/>
                <a:ext cx="740698" cy="492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-H</a:t>
                </a:r>
                <a:r>
                  <a:rPr lang="en-US" sz="2400" kern="100" baseline="-25000" dirty="0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1</a:t>
                </a:r>
                <a:endParaRPr lang="zh-TW" sz="2400" kern="100" dirty="0">
                  <a:solidFill>
                    <a:srgbClr val="0000FF"/>
                  </a:solidFill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38" name="文字方塊 2"/>
              <p:cNvSpPr txBox="1">
                <a:spLocks noChangeArrowheads="1"/>
              </p:cNvSpPr>
              <p:nvPr/>
            </p:nvSpPr>
            <p:spPr bwMode="auto">
              <a:xfrm>
                <a:off x="7020272" y="3212777"/>
                <a:ext cx="740698" cy="492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-H</a:t>
                </a:r>
                <a:r>
                  <a:rPr lang="en-US" sz="2400" kern="100" baseline="-25000" dirty="0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2</a:t>
                </a:r>
                <a:endParaRPr lang="zh-TW" sz="2400" kern="100" dirty="0">
                  <a:solidFill>
                    <a:srgbClr val="0000FF"/>
                  </a:solidFill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sp>
            <p:nvSpPr>
              <p:cNvPr id="40" name="文字方塊 2"/>
              <p:cNvSpPr txBox="1">
                <a:spLocks noChangeArrowheads="1"/>
              </p:cNvSpPr>
              <p:nvPr/>
            </p:nvSpPr>
            <p:spPr bwMode="auto">
              <a:xfrm>
                <a:off x="7026076" y="4940054"/>
                <a:ext cx="740698" cy="492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-</a:t>
                </a:r>
                <a:r>
                  <a:rPr lang="en-US" sz="2400" kern="100" dirty="0" err="1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H</a:t>
                </a:r>
                <a:r>
                  <a:rPr lang="en-US" sz="2400" kern="100" baseline="-25000" dirty="0" err="1">
                    <a:solidFill>
                      <a:srgbClr val="0000FF"/>
                    </a:solidFill>
                    <a:effectLst/>
                    <a:latin typeface="Calibri"/>
                    <a:ea typeface="新細明體"/>
                    <a:cs typeface="Times New Roman"/>
                  </a:rPr>
                  <a:t>r</a:t>
                </a:r>
                <a:endParaRPr lang="zh-TW" sz="2400" kern="100" dirty="0">
                  <a:solidFill>
                    <a:srgbClr val="0000FF"/>
                  </a:solidFill>
                  <a:effectLst/>
                  <a:latin typeface="Calibri"/>
                  <a:ea typeface="新細明體"/>
                  <a:cs typeface="Times New Roman"/>
                </a:endParaRPr>
              </a:p>
            </p:txBody>
          </p:sp>
          <p:grpSp>
            <p:nvGrpSpPr>
              <p:cNvPr id="46" name="群組 45"/>
              <p:cNvGrpSpPr/>
              <p:nvPr/>
            </p:nvGrpSpPr>
            <p:grpSpPr>
              <a:xfrm>
                <a:off x="6516216" y="3962673"/>
                <a:ext cx="72008" cy="720080"/>
                <a:chOff x="1979712" y="3789040"/>
                <a:chExt cx="72008" cy="720080"/>
              </a:xfrm>
            </p:grpSpPr>
            <p:sp>
              <p:nvSpPr>
                <p:cNvPr id="49" name="橢圓 48"/>
                <p:cNvSpPr/>
                <p:nvPr/>
              </p:nvSpPr>
              <p:spPr>
                <a:xfrm>
                  <a:off x="1979712" y="3789040"/>
                  <a:ext cx="72008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/>
                <p:cNvSpPr/>
                <p:nvPr/>
              </p:nvSpPr>
              <p:spPr>
                <a:xfrm>
                  <a:off x="1979712" y="4149080"/>
                  <a:ext cx="72008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橢圓 50"/>
                <p:cNvSpPr/>
                <p:nvPr/>
              </p:nvSpPr>
              <p:spPr>
                <a:xfrm>
                  <a:off x="1979712" y="4437112"/>
                  <a:ext cx="72008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52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</a:rPr>
              <a:t>How the problem may be solved?</a:t>
            </a:r>
            <a:endParaRPr lang="zh-TW" altLang="en-US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內容版面配置區 2"/>
          <p:cNvSpPr txBox="1">
            <a:spLocks/>
          </p:cNvSpPr>
          <p:nvPr/>
        </p:nvSpPr>
        <p:spPr bwMode="auto">
          <a:xfrm>
            <a:off x="179512" y="1052736"/>
            <a:ext cx="8780462" cy="71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US" altLang="zh-TW" sz="2400" kern="0" dirty="0">
                <a:solidFill>
                  <a:srgbClr val="0000FF"/>
                </a:solidFill>
              </a:rPr>
              <a:t>Notice that a node </a:t>
            </a:r>
            <a:r>
              <a:rPr lang="en-US" altLang="zh-TW" sz="2400" kern="0" dirty="0" err="1">
                <a:solidFill>
                  <a:srgbClr val="0000FF"/>
                </a:solidFill>
              </a:rPr>
              <a:t>Jj</a:t>
            </a:r>
            <a:r>
              <a:rPr lang="en-US" altLang="zh-TW" sz="2400" kern="0" dirty="0">
                <a:solidFill>
                  <a:srgbClr val="0000FF"/>
                </a:solidFill>
              </a:rPr>
              <a:t> can be in the maximum weight closure only if the closure also contains each part ( and tool ) in </a:t>
            </a:r>
            <a:r>
              <a:rPr lang="en-US" altLang="zh-TW" sz="2400" kern="0" dirty="0" err="1">
                <a:solidFill>
                  <a:srgbClr val="0000FF"/>
                </a:solidFill>
              </a:rPr>
              <a:t>Bj</a:t>
            </a:r>
            <a:r>
              <a:rPr lang="en-US" altLang="zh-TW" sz="2400" kern="0" dirty="0">
                <a:solidFill>
                  <a:srgbClr val="0000FF"/>
                </a:solidFill>
              </a:rPr>
              <a:t>.</a:t>
            </a:r>
            <a:endParaRPr lang="en-US" altLang="zh-TW" kern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19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25309</TotalTime>
  <Words>553</Words>
  <Application>Microsoft Office PowerPoint</Application>
  <PresentationFormat>如螢幕大小 (4:3)</PresentationFormat>
  <Paragraphs>133</Paragraphs>
  <Slides>12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Calibri</vt:lpstr>
      <vt:lpstr>Cambria Math</vt:lpstr>
      <vt:lpstr>Gill Sans MT</vt:lpstr>
      <vt:lpstr>Times New Roman</vt:lpstr>
      <vt:lpstr>Wingdings</vt:lpstr>
      <vt:lpstr>intro</vt:lpstr>
      <vt:lpstr>Equation</vt:lpstr>
      <vt:lpstr>Application19.04 Flyaway Kit Problem</vt:lpstr>
      <vt:lpstr>Contents</vt:lpstr>
      <vt:lpstr>Introduction</vt:lpstr>
      <vt:lpstr>Introduction</vt:lpstr>
      <vt:lpstr>Related problems</vt:lpstr>
      <vt:lpstr>PowerPoint 簡報</vt:lpstr>
      <vt:lpstr>PowerPoint 簡報</vt:lpstr>
      <vt:lpstr>How the problem may be solved?</vt:lpstr>
      <vt:lpstr>How the problem may be solved?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1390</cp:revision>
  <dcterms:created xsi:type="dcterms:W3CDTF">2010-04-03T03:14:21Z</dcterms:created>
  <dcterms:modified xsi:type="dcterms:W3CDTF">2018-10-31T15:13:57Z</dcterms:modified>
</cp:coreProperties>
</file>