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591" r:id="rId2"/>
    <p:sldId id="592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599" r:id="rId1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CC99"/>
    <a:srgbClr val="FF5050"/>
    <a:srgbClr val="006600"/>
    <a:srgbClr val="003300"/>
    <a:srgbClr val="FF6699"/>
    <a:srgbClr val="0000FF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3" autoAdjust="0"/>
    <p:restoredTop sz="89624" autoAdjust="0"/>
  </p:normalViewPr>
  <p:slideViewPr>
    <p:cSldViewPr>
      <p:cViewPr varScale="1">
        <p:scale>
          <a:sx n="78" d="100"/>
          <a:sy n="78" d="100"/>
        </p:scale>
        <p:origin x="10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D035F75-FB60-4CA4-8A80-DCB994CF46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48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411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{1, … , p}</a:t>
            </a:r>
            <a:endParaRPr lang="zh-TW" altLang="zh-TW" sz="2400" dirty="0">
              <a:latin typeface="Cambria Math" panose="020405030504060302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{p + 1, … , p + q}</a:t>
            </a:r>
            <a:endParaRPr lang="zh-TW" altLang="zh-TW" sz="2400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24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9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34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519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178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37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331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788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019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{1, … , p}</a:t>
            </a:r>
            <a:endParaRPr lang="zh-TW" altLang="zh-TW" sz="2400" dirty="0">
              <a:latin typeface="Cambria Math" panose="020405030504060302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{p + 1, … , p + q}</a:t>
            </a:r>
            <a:endParaRPr lang="zh-TW" altLang="zh-TW" sz="2400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35F75-FB60-4CA4-8A80-DCB994CF466C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00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8533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F6FC7EEA-93B1-40F3-A722-EB365502A545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2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8280400" y="28575"/>
            <a:ext cx="8286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32F01777-BD2A-48D2-B44A-89810E7E1FBC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685800" y="1916113"/>
            <a:ext cx="7772400" cy="1684337"/>
          </a:xfrm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Application19.5</a:t>
            </a:r>
            <a:br>
              <a:rPr lang="en-US" altLang="zh-TW">
                <a:solidFill>
                  <a:schemeClr val="bg1"/>
                </a:solidFill>
              </a:rPr>
            </a:br>
            <a:br>
              <a:rPr lang="en-US" altLang="zh-TW"/>
            </a:br>
            <a:r>
              <a:rPr lang="en-US" altLang="zh-TW"/>
              <a:t>Asymmetric Data Scaling with Lower and Upper Bounds</a:t>
            </a:r>
            <a:endParaRPr lang="zh-TW" altLang="en-US"/>
          </a:p>
        </p:txBody>
      </p:sp>
      <p:sp>
        <p:nvSpPr>
          <p:cNvPr id="3075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076" name="副標題 2"/>
          <p:cNvSpPr>
            <a:spLocks noGrp="1"/>
          </p:cNvSpPr>
          <p:nvPr>
            <p:ph type="subTitle" idx="1"/>
          </p:nvPr>
        </p:nvSpPr>
        <p:spPr>
          <a:xfrm>
            <a:off x="1371600" y="4508500"/>
            <a:ext cx="6400800" cy="1130300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negative cycle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feasible solution</a:t>
            </a:r>
          </a:p>
        </p:txBody>
      </p:sp>
      <p:sp>
        <p:nvSpPr>
          <p:cNvPr id="71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7179" name="群組 7178"/>
          <p:cNvGrpSpPr/>
          <p:nvPr/>
        </p:nvGrpSpPr>
        <p:grpSpPr>
          <a:xfrm>
            <a:off x="6444208" y="1957264"/>
            <a:ext cx="2405300" cy="4165649"/>
            <a:chOff x="6444208" y="1957264"/>
            <a:chExt cx="2405300" cy="4165649"/>
          </a:xfrm>
        </p:grpSpPr>
        <p:sp>
          <p:nvSpPr>
            <p:cNvPr id="6" name="橢圓 5"/>
            <p:cNvSpPr/>
            <p:nvPr/>
          </p:nvSpPr>
          <p:spPr>
            <a:xfrm>
              <a:off x="6444560" y="19572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6444560" y="2636912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6444560" y="40050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444560" y="508518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p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8172400" y="19572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8172400" y="2636912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8172400" y="40050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8172400" y="508518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131114" y="1979548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</a:rPr>
                <a:t>p+1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131114" y="2668270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</a:rPr>
                <a:t>p+2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172400" y="4036422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err="1">
                  <a:solidFill>
                    <a:schemeClr val="bg1"/>
                  </a:solidFill>
                </a:rPr>
                <a:t>p+i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131114" y="516453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err="1">
                  <a:solidFill>
                    <a:schemeClr val="bg1"/>
                  </a:solidFill>
                </a:rPr>
                <a:t>p+q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444208" y="5661248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r>
                <a:rPr lang="en-US" altLang="zh-TW" sz="2400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167983" y="5661248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r>
                <a:rPr lang="en-US" altLang="zh-TW" sz="2400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444208" y="3123352"/>
              <a:ext cx="677108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172400" y="3123352"/>
              <a:ext cx="677108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8172400" y="4582482"/>
              <a:ext cx="677108" cy="5027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444208" y="4582482"/>
              <a:ext cx="677108" cy="5027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弧形接點 27"/>
          <p:cNvCxnSpPr/>
          <p:nvPr/>
        </p:nvCxnSpPr>
        <p:spPr>
          <a:xfrm rot="16200000" flipH="1">
            <a:off x="7524324" y="3109965"/>
            <a:ext cx="31358" cy="1758839"/>
          </a:xfrm>
          <a:prstGeom prst="curvedConnector3">
            <a:avLst>
              <a:gd name="adj1" fmla="val -729001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7" idx="4"/>
            <a:endCxn id="13" idx="4"/>
          </p:cNvCxnSpPr>
          <p:nvPr/>
        </p:nvCxnSpPr>
        <p:spPr>
          <a:xfrm rot="5400000">
            <a:off x="7524504" y="3573192"/>
            <a:ext cx="12700" cy="17278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文字方塊 7176"/>
              <p:cNvSpPr txBox="1"/>
              <p:nvPr/>
            </p:nvSpPr>
            <p:spPr>
              <a:xfrm>
                <a:off x="7230868" y="3297623"/>
                <a:ext cx="59997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77" name="文字方塊 7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68" y="3297623"/>
                <a:ext cx="599971" cy="491417"/>
              </a:xfrm>
              <a:prstGeom prst="rect">
                <a:avLst/>
              </a:prstGeom>
              <a:blipFill rotWithShape="1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804248" y="4593767"/>
                <a:ext cx="970951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593767"/>
                <a:ext cx="970951" cy="491417"/>
              </a:xfrm>
              <a:prstGeom prst="rect">
                <a:avLst/>
              </a:prstGeom>
              <a:blipFill rotWithShape="1">
                <a:blip r:embed="rId4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82216" y="1298377"/>
                <a:ext cx="4983792" cy="402431"/>
              </a:xfrm>
              <a:prstGeom prst="rect">
                <a:avLst/>
              </a:prstGeom>
              <a:solidFill>
                <a:schemeClr val="accent2">
                  <a:lumMod val="9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zh-TW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 </m:t>
                    </m:r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TW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zh-TW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for each arc(</a:t>
                </a:r>
                <a:r>
                  <a:rPr lang="en-US" altLang="zh-TW" sz="24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j) </a:t>
                </a:r>
                <a:endParaRPr lang="zh-TW" altLang="zh-TW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" y="1298377"/>
                <a:ext cx="4983792" cy="402431"/>
              </a:xfrm>
              <a:prstGeom prst="rect">
                <a:avLst/>
              </a:prstGeom>
              <a:blipFill rotWithShape="1">
                <a:blip r:embed="rId5"/>
                <a:stretch>
                  <a:fillRect l="-367" t="-24242" r="-734"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8" name="文字方塊 7177"/>
          <p:cNvSpPr txBox="1"/>
          <p:nvPr/>
        </p:nvSpPr>
        <p:spPr>
          <a:xfrm>
            <a:off x="539552" y="1726431"/>
            <a:ext cx="6143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Optimality condition of a shortest path problem!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9551" y="3097511"/>
            <a:ext cx="6413129" cy="1051569"/>
          </a:xfrm>
          <a:prstGeom prst="rect">
            <a:avLst/>
          </a:prstGeom>
          <a:solidFill>
            <a:schemeClr val="accent2">
              <a:lumMod val="9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the negative cycle detection algorithm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→</a:t>
            </a:r>
            <a:r>
              <a:rPr lang="en-US" altLang="zh-TW" sz="2400" dirty="0">
                <a:solidFill>
                  <a:schemeClr val="bg1"/>
                </a:solidFill>
                <a:latin typeface="Cambria Math" panose="02040503050406030204" pitchFamily="18" charset="0"/>
              </a:rPr>
              <a:t>O(nm)</a:t>
            </a:r>
            <a:endParaRPr lang="zh-TW" altLang="zh-TW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/>
          </p:cNvSpPr>
          <p:nvPr>
            <p:ph idx="1"/>
          </p:nvPr>
        </p:nvSpPr>
        <p:spPr>
          <a:xfrm>
            <a:off x="323850" y="1052513"/>
            <a:ext cx="8780463" cy="52546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7500"/>
          </a:bodyPr>
          <a:lstStyle>
            <a:defPPr>
              <a:defRPr lang="zh-TW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zh-TW" sz="4400" b="1" i="1" kern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Thanks  for your listening!!!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4400" b="1" i="1" kern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Q&amp;A</a:t>
            </a:r>
          </a:p>
        </p:txBody>
      </p:sp>
      <p:sp>
        <p:nvSpPr>
          <p:cNvPr id="11267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/>
              <a:t>Content</a:t>
            </a:r>
            <a:endParaRPr lang="zh-TW" altLang="en-US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altLang="zh-TW" sz="2400" dirty="0"/>
          </a:p>
          <a:p>
            <a:pPr lvl="1" indent="-342900">
              <a:buFont typeface="Wingdings" pitchFamily="2" charset="2"/>
              <a:buChar char="Ø"/>
            </a:pPr>
            <a:r>
              <a:rPr lang="en-US" altLang="zh-TW" sz="2400" dirty="0"/>
              <a:t>Data scaling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altLang="zh-TW" dirty="0"/>
              <a:t>Min-max-ratio Asymmetric Data Scaling</a:t>
            </a:r>
          </a:p>
          <a:p>
            <a:r>
              <a:rPr lang="en-US" altLang="zh-TW" dirty="0"/>
              <a:t>Solution methods</a:t>
            </a:r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512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Scaling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Linear programming problem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770780"/>
            <a:ext cx="2088232" cy="684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Matrix data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03848" y="21128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20032" y="1770780"/>
            <a:ext cx="3408352" cy="684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Desired objective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15616" y="3573016"/>
                <a:ext cx="2376264" cy="18722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𝑐𝑥</m:t>
                        </m:r>
                      </m:e>
                    </m:func>
                  </m:oMath>
                </a14:m>
                <a:endParaRPr lang="en-US" altLang="zh-TW" dirty="0">
                  <a:solidFill>
                    <a:schemeClr val="bg1"/>
                  </a:solidFill>
                </a:endParaRPr>
              </a:p>
              <a:p>
                <a:r>
                  <a:rPr lang="en-US" altLang="zh-TW" dirty="0" err="1">
                    <a:solidFill>
                      <a:schemeClr val="bg1"/>
                    </a:solidFill>
                  </a:rPr>
                  <a:t>s.t.</a:t>
                </a:r>
                <a:endParaRPr lang="en-US" altLang="zh-TW" dirty="0">
                  <a:solidFill>
                    <a:schemeClr val="bg1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TW" b="0" dirty="0">
                  <a:solidFill>
                    <a:schemeClr val="bg1"/>
                  </a:solidFill>
                  <a:ea typeface="Cambria Math"/>
                </a:endParaRPr>
              </a:p>
              <a:p>
                <a:r>
                  <a:rPr lang="en-US" altLang="zh-TW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73016"/>
                <a:ext cx="2376264" cy="1872208"/>
              </a:xfrm>
              <a:prstGeom prst="rect">
                <a:avLst/>
              </a:prstGeom>
              <a:blipFill rotWithShape="1">
                <a:blip r:embed="rId3"/>
                <a:stretch>
                  <a:fillRect l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115616" y="5589240"/>
            <a:ext cx="237626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Simplex method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23928" y="357301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Problem 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23928" y="4005064"/>
            <a:ext cx="221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Round-off error </a:t>
            </a:r>
          </a:p>
        </p:txBody>
      </p:sp>
      <p:sp>
        <p:nvSpPr>
          <p:cNvPr id="13" name="矩形 12"/>
          <p:cNvSpPr/>
          <p:nvPr/>
        </p:nvSpPr>
        <p:spPr>
          <a:xfrm>
            <a:off x="4013146" y="4682467"/>
            <a:ext cx="4519294" cy="14108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sizes of the numbers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62428" y="468028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small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 flipH="1">
            <a:off x="6108184" y="506602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4825531" y="5570676"/>
            <a:ext cx="295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Round-off error </a:t>
            </a:r>
            <a:r>
              <a:rPr lang="en-US" altLang="zh-TW" sz="2400" dirty="0">
                <a:solidFill>
                  <a:srgbClr val="FF0000"/>
                </a:solidFill>
              </a:rPr>
              <a:t>small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矩形 26" hidden="1"/>
          <p:cNvSpPr/>
          <p:nvPr/>
        </p:nvSpPr>
        <p:spPr>
          <a:xfrm>
            <a:off x="4013146" y="4682466"/>
            <a:ext cx="4519294" cy="141082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{</a:t>
            </a:r>
            <a:r>
              <a:rPr lang="en-US" altLang="zh-TW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altLang="zh-TW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possible to each other!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8" grpId="0" animBg="1"/>
      <p:bldP spid="9" grpId="0" animBg="1"/>
      <p:bldP spid="10" grpId="0"/>
      <p:bldP spid="12" grpId="0"/>
      <p:bldP spid="13" grpId="0" animBg="1"/>
      <p:bldP spid="14" grpId="0"/>
      <p:bldP spid="16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512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Scaling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7" name="矩形 26" hidden="1"/>
          <p:cNvSpPr/>
          <p:nvPr/>
        </p:nvSpPr>
        <p:spPr>
          <a:xfrm>
            <a:off x="4013146" y="4682466"/>
            <a:ext cx="4519294" cy="141082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{</a:t>
            </a:r>
            <a:r>
              <a:rPr lang="en-US" altLang="zh-TW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altLang="zh-TW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possible to each other!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53121" y="1772816"/>
                <a:ext cx="2954783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21" y="1772816"/>
                <a:ext cx="2954783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843808" y="2906232"/>
                <a:ext cx="207794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06232"/>
                <a:ext cx="207794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38762" y="2968329"/>
                <a:ext cx="1890731" cy="344498"/>
              </a:xfrm>
              <a:prstGeom prst="rect">
                <a:avLst/>
              </a:prstGeom>
              <a:solidFill>
                <a:srgbClr val="FFCC99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62" y="2968329"/>
                <a:ext cx="1890731" cy="344498"/>
              </a:xfrm>
              <a:prstGeom prst="rect">
                <a:avLst/>
              </a:prstGeom>
              <a:blipFill rotWithShape="1">
                <a:blip r:embed="rId5"/>
                <a:stretch>
                  <a:fillRect b="-232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38761" y="3372533"/>
                <a:ext cx="1890731" cy="344498"/>
              </a:xfrm>
              <a:prstGeom prst="rect">
                <a:avLst/>
              </a:prstGeom>
              <a:solidFill>
                <a:srgbClr val="92D05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61" y="3372533"/>
                <a:ext cx="1890731" cy="344498"/>
              </a:xfrm>
              <a:prstGeom prst="rect">
                <a:avLst/>
              </a:prstGeom>
              <a:blipFill rotWithShape="1">
                <a:blip r:embed="rId6"/>
                <a:stretch>
                  <a:fillRect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568" y="3023406"/>
                <a:ext cx="1890731" cy="576452"/>
              </a:xfrm>
              <a:prstGeom prst="rect">
                <a:avLst/>
              </a:prstGeom>
              <a:solidFill>
                <a:schemeClr val="accent2">
                  <a:lumMod val="9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𝑟𝑜𝑤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)×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023406"/>
                <a:ext cx="1890731" cy="576452"/>
              </a:xfrm>
              <a:prstGeom prst="rect">
                <a:avLst/>
              </a:prstGeom>
              <a:blipFill rotWithShape="1">
                <a:blip r:embed="rId7"/>
                <a:stretch>
                  <a:fillRect l="-1935" b="-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39552" y="4397076"/>
                <a:ext cx="2214863" cy="576452"/>
              </a:xfrm>
              <a:prstGeom prst="rect">
                <a:avLst/>
              </a:prstGeom>
              <a:solidFill>
                <a:schemeClr val="accent2">
                  <a:lumMod val="9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𝑐𝑜𝑙𝑢𝑚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)÷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97076"/>
                <a:ext cx="2214863" cy="576452"/>
              </a:xfrm>
              <a:prstGeom prst="rect">
                <a:avLst/>
              </a:prstGeom>
              <a:blipFill rotWithShape="1">
                <a:blip r:embed="rId8"/>
                <a:stretch>
                  <a:fillRect l="-1653" b="-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43808" y="4221088"/>
                <a:ext cx="376365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′′=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763659" cy="8901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902491" y="4221088"/>
                <a:ext cx="1192808" cy="1557334"/>
              </a:xfrm>
              <a:prstGeom prst="rect">
                <a:avLst/>
              </a:prstGeom>
              <a:solidFill>
                <a:srgbClr val="FFCC99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en-US" altLang="zh-TW" sz="24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91" y="4221088"/>
                <a:ext cx="1192808" cy="1557334"/>
              </a:xfrm>
              <a:prstGeom prst="rect">
                <a:avLst/>
              </a:prstGeom>
              <a:blipFill rotWithShape="1">
                <a:blip r:embed="rId10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270643" y="4221088"/>
                <a:ext cx="1192808" cy="1557334"/>
              </a:xfrm>
              <a:prstGeom prst="rect">
                <a:avLst/>
              </a:prstGeom>
              <a:solidFill>
                <a:srgbClr val="92D05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en-US" altLang="zh-TW" sz="24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43" y="4221088"/>
                <a:ext cx="1192808" cy="1557334"/>
              </a:xfrm>
              <a:prstGeom prst="rect">
                <a:avLst/>
              </a:prstGeom>
              <a:blipFill rotWithShape="1">
                <a:blip r:embed="rId11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6304786" y="2924944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Doesn’t affect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the feasible solution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948264" y="4439593"/>
                <a:ext cx="161012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′= 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439593"/>
                <a:ext cx="1610121" cy="491417"/>
              </a:xfrm>
              <a:prstGeom prst="rect">
                <a:avLst/>
              </a:prstGeom>
              <a:blipFill rotWithShape="1"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8" grpId="0"/>
      <p:bldP spid="5" grpId="0" animBg="1"/>
      <p:bldP spid="20" grpId="0" animBg="1"/>
      <p:bldP spid="21" grpId="0" animBg="1"/>
      <p:bldP spid="23" grpId="0" animBg="1"/>
      <p:bldP spid="24" grpId="0"/>
      <p:bldP spid="28" grpId="0" animBg="1"/>
      <p:bldP spid="29" grpId="0" animBg="1"/>
      <p:bldP spid="1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Min-max-ratio Asymmetric Data Scaling</a:t>
                </a:r>
              </a:p>
              <a:p>
                <a:pPr lvl="1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J.B.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Orlin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U.G.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Rothblum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1984.</a:t>
                </a:r>
              </a:p>
              <a:p>
                <a:pPr lvl="1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Optimal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Scalings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Parametric Network Algorithms</a:t>
                </a:r>
                <a:r>
                  <a:rPr lang="en-US" altLang="zh-TW" sz="2000" dirty="0"/>
                  <a:t>.</a:t>
                </a:r>
              </a:p>
              <a:p>
                <a:pPr lvl="1"/>
                <a:r>
                  <a:rPr lang="en-US" altLang="zh-TW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Programming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,32(1985)1-10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Asymmetric Data Scaling with Lower and Upper Bounds</a:t>
                </a:r>
              </a:p>
              <a:p>
                <a:pPr lvl="1"/>
                <a:r>
                  <a:rPr lang="en-US" altLang="zh-TW" dirty="0"/>
                  <a:t>Prescribed lower and upper bound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/>
                      </a:rPr>
                      <m:t>𝑙</m:t>
                    </m:r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</m:oMath>
                </a14:m>
                <a:endParaRPr lang="en-US" altLang="zh-TW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altLang="zh-TW" dirty="0"/>
                  <a:t>Whether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71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1160" b="-1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6624" y="2780928"/>
                <a:ext cx="3744416" cy="19442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e>
                    </m:func>
                  </m:oMath>
                </a14:m>
                <a:endParaRPr lang="en-US" altLang="zh-TW" b="0" dirty="0">
                  <a:solidFill>
                    <a:schemeClr val="bg1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s.t.</a:t>
                </a:r>
                <a:endParaRPr lang="en-US" altLang="zh-TW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altLang="zh-TW">
                          <a:solidFill>
                            <a:schemeClr val="bg1"/>
                          </a:solidFill>
                          <a:latin typeface="Cambria Math"/>
                        </a:rPr>
                        <m:t>≤ 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≤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24" y="2780928"/>
                <a:ext cx="3744416" cy="19442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3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71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99792" y="1340768"/>
                <a:ext cx="3744416" cy="12241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altLang="zh-TW">
                          <a:solidFill>
                            <a:schemeClr val="bg1"/>
                          </a:solidFill>
                          <a:latin typeface="Cambria Math"/>
                        </a:rPr>
                        <m:t>≤ 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≤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340768"/>
                <a:ext cx="3744416" cy="1224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>
            <a:stCxn id="3" idx="2"/>
          </p:cNvCxnSpPr>
          <p:nvPr/>
        </p:nvCxnSpPr>
        <p:spPr>
          <a:xfrm>
            <a:off x="4572000" y="256490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4622400" y="3039343"/>
            <a:ext cx="427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Take the logarithms of both sides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63688" y="3933056"/>
                <a:ext cx="5616624" cy="12241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altLang="zh-TW" sz="2400">
                          <a:solidFill>
                            <a:schemeClr val="bg1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zh-TW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altLang="zh-TW" sz="240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zh-TW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 ≤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33056"/>
                <a:ext cx="5616624" cy="1224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646907" y="5661248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New notation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endCxn id="11" idx="0"/>
          </p:cNvCxnSpPr>
          <p:nvPr/>
        </p:nvCxnSpPr>
        <p:spPr>
          <a:xfrm>
            <a:off x="4572000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7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71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63688" y="1628800"/>
                <a:ext cx="5616624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i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p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and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j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=1,…, 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  <a:endParaRPr lang="en-US" altLang="zh-TW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</a:rPr>
                  <a:t>↓</a:t>
                </a:r>
                <a:endParaRPr lang="en-US" altLang="zh-TW" sz="24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i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p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and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j</m:t>
                      </m:r>
                      <m:r>
                        <a:rPr lang="en-US" altLang="zh-TW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p</m:t>
                      </m:r>
                      <m:r>
                        <a:rPr lang="en-US" altLang="zh-TW" sz="2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+1,…,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p</m:t>
                      </m:r>
                      <m:r>
                        <a:rPr lang="en-US" altLang="zh-TW" sz="2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  <a:endParaRPr lang="en-US" altLang="zh-TW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8800"/>
                <a:ext cx="5616624" cy="1224136"/>
              </a:xfrm>
              <a:prstGeom prst="rect">
                <a:avLst/>
              </a:prstGeom>
              <a:blipFill rotWithShape="1">
                <a:blip r:embed="rId3"/>
                <a:stretch>
                  <a:fillRect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646907" y="1167135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New notation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63688" y="3068960"/>
                <a:ext cx="5616624" cy="936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altLang="zh-TW" sz="2400">
                          <a:solidFill>
                            <a:schemeClr val="bg1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zh-TW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altLang="zh-TW" sz="240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zh-TW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 ≤</m:t>
                      </m:r>
                      <m:func>
                        <m:func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5616624" cy="936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63688" y="3140968"/>
                <a:ext cx="74672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140968"/>
                <a:ext cx="746720" cy="7200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71800" y="3140968"/>
                <a:ext cx="1008112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rgbClr val="FF0000"/>
                          </a:solidFill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140968"/>
                <a:ext cx="1008112" cy="7200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95936" y="3140968"/>
                <a:ext cx="1008112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140968"/>
                <a:ext cx="1008112" cy="7200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92080" y="3140968"/>
                <a:ext cx="864096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rgbClr val="FF0000"/>
                          </a:solidFill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140968"/>
                <a:ext cx="864096" cy="7200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16216" y="3140968"/>
                <a:ext cx="864096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140968"/>
                <a:ext cx="864096" cy="7200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763688" y="3068960"/>
            <a:ext cx="4248472" cy="928464"/>
          </a:xfrm>
          <a:prstGeom prst="rect">
            <a:avLst/>
          </a:prstGeom>
          <a:solidFill>
            <a:srgbClr val="CCFF33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915816" y="4977172"/>
                <a:ext cx="4464496" cy="612068"/>
              </a:xfrm>
              <a:prstGeom prst="rect">
                <a:avLst/>
              </a:prstGeom>
              <a:solidFill>
                <a:srgbClr val="FF000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  ≤ 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 −  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977172"/>
                <a:ext cx="4464496" cy="6120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619672" y="4185084"/>
                <a:ext cx="4680520" cy="612068"/>
              </a:xfrm>
              <a:prstGeom prst="rect">
                <a:avLst/>
              </a:prstGeom>
              <a:solidFill>
                <a:srgbClr val="CCFF33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chemeClr val="bg1"/>
                          </a:solidFill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+ 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 ≤ 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′ − 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85084"/>
                <a:ext cx="4680520" cy="61206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2915816" y="3068960"/>
            <a:ext cx="4464496" cy="928464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6" grpId="0" animBg="1"/>
      <p:bldP spid="6" grpId="1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71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375756" y="1412776"/>
                <a:ext cx="4788532" cy="1188132"/>
              </a:xfrm>
              <a:prstGeom prst="rect">
                <a:avLst/>
              </a:prstGeom>
              <a:solidFill>
                <a:schemeClr val="accent2">
                  <a:lumMod val="9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  ≤ 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 −  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>
                          <a:solidFill>
                            <a:schemeClr val="bg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TW" i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chemeClr val="bg1"/>
                          </a:solidFill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+ 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 ≤ 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′ − 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TW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1412776"/>
                <a:ext cx="4788532" cy="11881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99592" y="3320988"/>
            <a:ext cx="2304256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Data Scaling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79912" y="3068960"/>
                <a:ext cx="46085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1"/>
                    </a:solidFill>
                  </a:rPr>
                  <a:t>Identifying whether some vector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zh-TW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bg1"/>
                    </a:solidFill>
                  </a:rPr>
                  <a:t>satisfies the </a:t>
                </a:r>
                <a:r>
                  <a:rPr lang="en-US" altLang="zh-TW" sz="2400" dirty="0" err="1">
                    <a:solidFill>
                      <a:schemeClr val="bg1"/>
                    </a:solidFill>
                  </a:rPr>
                  <a:t>inequlities</a:t>
                </a:r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068960"/>
                <a:ext cx="4608512" cy="1224136"/>
              </a:xfrm>
              <a:prstGeom prst="rect">
                <a:avLst/>
              </a:prstGeom>
              <a:blipFill rotWithShape="1">
                <a:blip r:embed="rId4"/>
                <a:stretch>
                  <a:fillRect l="-794" r="-25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>
            <a:stCxn id="3" idx="3"/>
            <a:endCxn id="19" idx="1"/>
          </p:cNvCxnSpPr>
          <p:nvPr/>
        </p:nvCxnSpPr>
        <p:spPr>
          <a:xfrm>
            <a:off x="3203848" y="36810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Matrix A 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→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complete bipartite network</a:t>
                </a:r>
                <a:endParaRPr lang="en-US" altLang="zh-TW" dirty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G</m:t>
                    </m:r>
                    <m:r>
                      <a:rPr lang="en-US" altLang="zh-TW" sz="2400">
                        <a:latin typeface="Cambria Math"/>
                      </a:rPr>
                      <m:t> =  ( 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A</m:t>
                    </m:r>
                    <m:r>
                      <a:rPr lang="en-US" altLang="zh-TW" sz="2400">
                        <a:latin typeface="Cambria Math"/>
                      </a:rPr>
                      <m:t> )</m:t>
                    </m:r>
                  </m:oMath>
                </a14:m>
                <a:endParaRPr lang="en-US" altLang="zh-TW" sz="24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=</m:t>
                        </m:r>
                        <m:r>
                          <a:rPr lang="en-US" altLang="zh-TW" sz="2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 −  </m:t>
                    </m:r>
                    <m:sSubSup>
                      <m:sSub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sz="24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for</m:t>
                    </m:r>
                    <m:r>
                      <a:rPr lang="en-US" altLang="zh-TW" sz="240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arc</m:t>
                    </m:r>
                    <m:r>
                      <a:rPr lang="en-US" altLang="zh-TW" sz="240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i</m:t>
                    </m:r>
                    <m:r>
                      <a:rPr lang="en-US" altLang="zh-TW" sz="240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j</m:t>
                    </m:r>
                    <m:r>
                      <a:rPr lang="en-US" altLang="zh-TW" sz="2400">
                        <a:latin typeface="Cambria Math"/>
                      </a:rPr>
                      <m:t>)∈ 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sz="2400" i="1"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for</m:t>
                    </m:r>
                    <m:r>
                      <a:rPr lang="en-US" altLang="zh-TW" sz="240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arc</m:t>
                    </m:r>
                    <m:r>
                      <a:rPr lang="en-US" altLang="zh-TW" sz="240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j</m:t>
                    </m:r>
                    <m:r>
                      <a:rPr lang="en-US" altLang="zh-TW" sz="240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i</m:t>
                    </m:r>
                    <m:r>
                      <a:rPr lang="en-US" altLang="zh-TW" sz="2400">
                        <a:latin typeface="Cambria Math"/>
                      </a:rPr>
                      <m:t>) ∈ 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>
                  <a:spcBef>
                    <a:spcPts val="600"/>
                  </a:spcBef>
                </a:pPr>
                <a:endParaRPr lang="en-US" altLang="zh-TW" sz="24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en-US" altLang="zh-TW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en-US" altLang="zh-TW" sz="2400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en-US" altLang="zh-TW" sz="240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for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each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j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171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19.5</a:t>
            </a:r>
            <a:endParaRPr lang="en-US" altLang="zh-TW" sz="1200" i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7179" name="群組 7178"/>
          <p:cNvGrpSpPr/>
          <p:nvPr/>
        </p:nvGrpSpPr>
        <p:grpSpPr>
          <a:xfrm>
            <a:off x="6444208" y="1957264"/>
            <a:ext cx="2405300" cy="4165649"/>
            <a:chOff x="6444208" y="1957264"/>
            <a:chExt cx="2405300" cy="4165649"/>
          </a:xfrm>
        </p:grpSpPr>
        <p:sp>
          <p:nvSpPr>
            <p:cNvPr id="6" name="橢圓 5"/>
            <p:cNvSpPr/>
            <p:nvPr/>
          </p:nvSpPr>
          <p:spPr>
            <a:xfrm>
              <a:off x="6444560" y="19572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6444560" y="2636912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6444560" y="40050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444560" y="508518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p</a:t>
              </a:r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8172400" y="19572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8172400" y="2636912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8172400" y="400506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8172400" y="5085184"/>
              <a:ext cx="432048" cy="432048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131114" y="1979548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</a:rPr>
                <a:t>p+1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131114" y="2668270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</a:rPr>
                <a:t>p+2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172400" y="4036422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err="1">
                  <a:solidFill>
                    <a:schemeClr val="bg1"/>
                  </a:solidFill>
                </a:rPr>
                <a:t>p+i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131114" y="516453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err="1">
                  <a:solidFill>
                    <a:schemeClr val="bg1"/>
                  </a:solidFill>
                </a:rPr>
                <a:t>p+q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444208" y="5661248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r>
                <a:rPr lang="en-US" altLang="zh-TW" sz="2400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167983" y="5661248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r>
                <a:rPr lang="en-US" altLang="zh-TW" sz="2400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444208" y="3123352"/>
              <a:ext cx="677108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172400" y="3123352"/>
              <a:ext cx="677108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8172400" y="4582482"/>
              <a:ext cx="677108" cy="5027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444208" y="4582482"/>
              <a:ext cx="677108" cy="5027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…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弧形接點 27"/>
          <p:cNvCxnSpPr/>
          <p:nvPr/>
        </p:nvCxnSpPr>
        <p:spPr>
          <a:xfrm rot="16200000" flipH="1">
            <a:off x="7524324" y="3109965"/>
            <a:ext cx="31358" cy="1758839"/>
          </a:xfrm>
          <a:prstGeom prst="curvedConnector3">
            <a:avLst>
              <a:gd name="adj1" fmla="val -729001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7" idx="4"/>
            <a:endCxn id="13" idx="4"/>
          </p:cNvCxnSpPr>
          <p:nvPr/>
        </p:nvCxnSpPr>
        <p:spPr>
          <a:xfrm rot="5400000">
            <a:off x="7524504" y="3573192"/>
            <a:ext cx="12700" cy="17278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文字方塊 7176"/>
              <p:cNvSpPr txBox="1"/>
              <p:nvPr/>
            </p:nvSpPr>
            <p:spPr>
              <a:xfrm>
                <a:off x="7230868" y="3297623"/>
                <a:ext cx="59997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77" name="文字方塊 7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68" y="3297623"/>
                <a:ext cx="599971" cy="491417"/>
              </a:xfrm>
              <a:prstGeom prst="rect">
                <a:avLst/>
              </a:prstGeom>
              <a:blipFill rotWithShape="1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804248" y="4593767"/>
                <a:ext cx="970951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593767"/>
                <a:ext cx="970951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11560" y="3212976"/>
                <a:ext cx="3960440" cy="792088"/>
              </a:xfrm>
              <a:prstGeom prst="rect">
                <a:avLst/>
              </a:prstGeom>
              <a:solidFill>
                <a:schemeClr val="accent2">
                  <a:lumMod val="9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sz="2400" b="0" i="1">
                          <a:solidFill>
                            <a:schemeClr val="bg1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altLang="zh-TW" sz="2400" b="0" i="1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400" b="0" i="1">
                          <a:solidFill>
                            <a:schemeClr val="bg1"/>
                          </a:solidFill>
                          <a:latin typeface="Cambria Math"/>
                        </a:rPr>
                        <m:t>  ≤ </m:t>
                      </m:r>
                      <m:sSup>
                        <m:sSup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>
                          <a:solidFill>
                            <a:schemeClr val="bg1"/>
                          </a:solidFill>
                          <a:latin typeface="Cambria Math"/>
                        </a:rPr>
                        <m:t> −  </m:t>
                      </m:r>
                      <m:sSub>
                        <m:sSub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b="0" i="1">
                          <a:solidFill>
                            <a:schemeClr val="bg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TW" sz="2400" i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chemeClr val="bg1"/>
                          </a:solidFill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 +  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  ≤ </m:t>
                      </m:r>
                      <m:sSub>
                        <m:sSubPr>
                          <m:ctrlPr>
                            <a:rPr lang="zh-TW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′ −  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TW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12976"/>
                <a:ext cx="3960440" cy="792088"/>
              </a:xfrm>
              <a:prstGeom prst="rect">
                <a:avLst/>
              </a:prstGeom>
              <a:blipFill rotWithShape="1">
                <a:blip r:embed="rId6"/>
                <a:stretch>
                  <a:fillRect b="-1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02040" y="4582482"/>
                <a:ext cx="4983792" cy="402431"/>
              </a:xfrm>
              <a:prstGeom prst="rect">
                <a:avLst/>
              </a:prstGeom>
              <a:solidFill>
                <a:schemeClr val="accent2">
                  <a:lumMod val="9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zh-TW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 </m:t>
                    </m:r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TW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zh-TW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for each arc(</a:t>
                </a:r>
                <a:r>
                  <a:rPr lang="en-US" altLang="zh-TW" sz="24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j) </a:t>
                </a:r>
                <a:endParaRPr lang="zh-TW" altLang="zh-TW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0" y="4582482"/>
                <a:ext cx="4983792" cy="402431"/>
              </a:xfrm>
              <a:prstGeom prst="rect">
                <a:avLst/>
              </a:prstGeom>
              <a:blipFill rotWithShape="1">
                <a:blip r:embed="rId7"/>
                <a:stretch>
                  <a:fillRect l="-367" t="-24242" r="-734"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8" name="文字方塊 7177"/>
          <p:cNvSpPr txBox="1"/>
          <p:nvPr/>
        </p:nvSpPr>
        <p:spPr>
          <a:xfrm>
            <a:off x="623000" y="5013176"/>
            <a:ext cx="6143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Optimality condition of a shortest path problem!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7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43" grpId="0"/>
      <p:bldP spid="44" grpId="0" animBg="1"/>
      <p:bldP spid="45" grpId="0" animBg="1"/>
      <p:bldP spid="7178" grpId="0"/>
      <p:bldP spid="7178" grpId="1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21763</TotalTime>
  <Words>584</Words>
  <Application>Microsoft Office PowerPoint</Application>
  <PresentationFormat>如螢幕大小 (4:3)</PresentationFormat>
  <Paragraphs>179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Application19.5  Asymmetric Data Scaling with Lower and Upper Bounds</vt:lpstr>
      <vt:lpstr>Content</vt:lpstr>
      <vt:lpstr>Introduction</vt:lpstr>
      <vt:lpstr>Introduction</vt:lpstr>
      <vt:lpstr>Introduction</vt:lpstr>
      <vt:lpstr>Solution method</vt:lpstr>
      <vt:lpstr>Solution method</vt:lpstr>
      <vt:lpstr>Solution method</vt:lpstr>
      <vt:lpstr>Solution method</vt:lpstr>
      <vt:lpstr>Solution method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1378</cp:revision>
  <dcterms:created xsi:type="dcterms:W3CDTF">2010-04-03T03:14:21Z</dcterms:created>
  <dcterms:modified xsi:type="dcterms:W3CDTF">2018-10-31T15:07:14Z</dcterms:modified>
</cp:coreProperties>
</file>