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591" r:id="rId2"/>
    <p:sldId id="599" r:id="rId3"/>
    <p:sldId id="600" r:id="rId4"/>
    <p:sldId id="601" r:id="rId5"/>
    <p:sldId id="595" r:id="rId6"/>
    <p:sldId id="602" r:id="rId7"/>
    <p:sldId id="603" r:id="rId8"/>
    <p:sldId id="598" r:id="rId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1" autoAdjust="0"/>
    <p:restoredTop sz="83196" autoAdjust="0"/>
  </p:normalViewPr>
  <p:slideViewPr>
    <p:cSldViewPr>
      <p:cViewPr varScale="1">
        <p:scale>
          <a:sx n="72" d="100"/>
          <a:sy n="72" d="100"/>
        </p:scale>
        <p:origin x="12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D2B1021-E09A-4900-AE30-BF5631F4CF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charset="-12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新細明體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新細明體" charset="-12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表染色體</a:t>
                </a:r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I</a:t>
                </a:r>
                <a:r>
                  <a:rPr kumimoji="1" lang="zh-TW" altLang="en-US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 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屬於第</a:t>
                </a:r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j</a:t>
                </a:r>
                <a:r>
                  <a:rPr kumimoji="1" lang="zh-TW" altLang="en-US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 組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的機率</a:t>
                </a:r>
              </a:p>
              <a:p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目標式為最小化錯誤分配的期望值，限制式</a:t>
                </a:r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(1)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表每個染色體只能被分配</a:t>
                </a:r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1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次，限制式</a:t>
                </a:r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(2)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表兩個染色體分成一組。</a:t>
                </a:r>
              </a:p>
              <a:p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 </a:t>
                </a:r>
                <a:endParaRPr kumimoji="1" lang="zh-TW" altLang="zh-TW" sz="1200" kern="1200" dirty="0"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sz="1200" i="0" kern="120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𝑝</a:t>
                </a:r>
                <a:r>
                  <a:rPr kumimoji="1" lang="zh-TW" altLang="zh-TW" sz="1200" i="0" kern="1200" smtClean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_</a:t>
                </a:r>
                <a:r>
                  <a:rPr kumimoji="1" lang="en-US" altLang="zh-TW" sz="1200" i="0" kern="120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𝑖𝑗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表染色體</a:t>
                </a:r>
                <a:r>
                  <a:rPr kumimoji="1" lang="en-US" altLang="zh-TW" sz="1200" kern="1200" dirty="0" err="1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i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屬於第</a:t>
                </a:r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j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「對」的機率</a:t>
                </a:r>
              </a:p>
              <a:p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目標式為最小化錯誤分配的期望值，限制式</a:t>
                </a:r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(1)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表每個染色體只能被分配</a:t>
                </a:r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1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次，限制式</a:t>
                </a:r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(2)</a:t>
                </a:r>
                <a:r>
                  <a:rPr kumimoji="1" lang="zh-TW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表兩個染色體分成一組。</a:t>
                </a:r>
              </a:p>
              <a:p>
                <a:r>
                  <a:rPr kumimoji="1" lang="en-US" altLang="zh-TW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+mn-cs"/>
                  </a:rPr>
                  <a:t> </a:t>
                </a:r>
                <a:endParaRPr kumimoji="1" lang="zh-TW" altLang="zh-TW" sz="1200" kern="1200" dirty="0"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B1021-E09A-4900-AE30-BF5631F4CF6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132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可把該問題轉變為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運輸問題</a:t>
                </a:r>
                <a:endParaRPr lang="en-US" altLang="zh-TW" dirty="0">
                  <a:solidFill>
                    <a:srgbClr val="C00000"/>
                  </a:solidFill>
                </a:endParaRPr>
              </a:p>
              <a:p>
                <a:r>
                  <a:rPr lang="en-US" altLang="zh-TW" dirty="0"/>
                  <a:t>chromosome </a:t>
                </a:r>
                <a:r>
                  <a:rPr lang="zh-TW" altLang="en-US" dirty="0"/>
                  <a:t>→供給點</a:t>
                </a:r>
                <a:endParaRPr lang="en-US" altLang="zh-TW" dirty="0"/>
              </a:p>
              <a:p>
                <a:r>
                  <a:rPr lang="en-US" altLang="zh-TW" dirty="0"/>
                  <a:t>Group</a:t>
                </a:r>
                <a:r>
                  <a:rPr lang="zh-TW" altLang="en-US" dirty="0"/>
                  <a:t>→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需求點</a:t>
                </a:r>
                <a:endParaRPr lang="en-US" altLang="zh-TW" dirty="0"/>
              </a:p>
              <a:p>
                <a:r>
                  <a:rPr lang="en-US" altLang="zh-TW" dirty="0"/>
                  <a:t>46</a:t>
                </a:r>
                <a:r>
                  <a:rPr lang="zh-TW" altLang="zh-TW" dirty="0"/>
                  <a:t>個供</a:t>
                </a:r>
                <a:r>
                  <a:rPr lang="zh-TW" altLang="en-US" dirty="0"/>
                  <a:t>給</a:t>
                </a:r>
                <a:r>
                  <a:rPr lang="zh-TW" altLang="zh-TW" dirty="0"/>
                  <a:t>點都有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的供給量</a:t>
                </a:r>
                <a:endParaRPr lang="en-US" altLang="zh-TW" dirty="0"/>
              </a:p>
              <a:p>
                <a:r>
                  <a:rPr lang="en-US" altLang="zh-TW" dirty="0"/>
                  <a:t>23</a:t>
                </a:r>
                <a:r>
                  <a:rPr lang="zh-TW" altLang="zh-TW" dirty="0"/>
                  <a:t>個需求點都有</a:t>
                </a:r>
                <a:r>
                  <a:rPr lang="en-US" altLang="zh-TW" dirty="0"/>
                  <a:t>2</a:t>
                </a:r>
                <a:r>
                  <a:rPr lang="zh-TW" altLang="zh-TW" dirty="0"/>
                  <a:t>個需求量</a:t>
                </a:r>
                <a:endParaRPr lang="en-US" altLang="zh-TW" dirty="0"/>
              </a:p>
              <a:p>
                <a:r>
                  <a:rPr lang="zh-TW" altLang="zh-TW" dirty="0"/>
                  <a:t>路徑成本都為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>
                        <a:latin typeface="Cambria Math"/>
                      </a:rPr>
                      <m:t>­­­­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可把該問題轉變為</a:t>
                </a:r>
                <a:r>
                  <a:rPr lang="zh-TW" altLang="en-US" dirty="0" smtClean="0">
                    <a:solidFill>
                      <a:srgbClr val="C00000"/>
                    </a:solidFill>
                  </a:rPr>
                  <a:t>運輸問題</a:t>
                </a: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TW" dirty="0"/>
                  <a:t>chromosome </a:t>
                </a:r>
                <a:r>
                  <a:rPr lang="zh-TW" altLang="en-US" dirty="0" smtClean="0"/>
                  <a:t>→供給點</a:t>
                </a:r>
                <a:endParaRPr lang="en-US" altLang="zh-TW" dirty="0" smtClean="0"/>
              </a:p>
              <a:p>
                <a:r>
                  <a:rPr lang="en-US" altLang="zh-TW" dirty="0" smtClean="0"/>
                  <a:t>Group</a:t>
                </a:r>
                <a:r>
                  <a:rPr lang="zh-TW" altLang="en-US" dirty="0" smtClean="0"/>
                  <a:t>→</a:t>
                </a:r>
                <a:r>
                  <a:rPr lang="en-US" altLang="zh-TW" dirty="0"/>
                  <a:t> </a:t>
                </a:r>
                <a:r>
                  <a:rPr lang="zh-TW" altLang="en-US" dirty="0" smtClean="0"/>
                  <a:t>需求點</a:t>
                </a:r>
                <a:endParaRPr lang="en-US" altLang="zh-TW" dirty="0" smtClean="0"/>
              </a:p>
              <a:p>
                <a:r>
                  <a:rPr lang="en-US" altLang="zh-TW" dirty="0"/>
                  <a:t>46</a:t>
                </a:r>
                <a:r>
                  <a:rPr lang="zh-TW" altLang="zh-TW" dirty="0"/>
                  <a:t>個</a:t>
                </a:r>
                <a:r>
                  <a:rPr lang="zh-TW" altLang="zh-TW" dirty="0" smtClean="0"/>
                  <a:t>供</a:t>
                </a:r>
                <a:r>
                  <a:rPr lang="zh-TW" altLang="en-US" dirty="0" smtClean="0"/>
                  <a:t>給</a:t>
                </a:r>
                <a:r>
                  <a:rPr lang="zh-TW" altLang="zh-TW" dirty="0" smtClean="0"/>
                  <a:t>點</a:t>
                </a:r>
                <a:r>
                  <a:rPr lang="zh-TW" altLang="zh-TW" dirty="0"/>
                  <a:t>都有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的供給</a:t>
                </a:r>
                <a:r>
                  <a:rPr lang="zh-TW" altLang="zh-TW" dirty="0" smtClean="0"/>
                  <a:t>量</a:t>
                </a:r>
                <a:endParaRPr lang="en-US" altLang="zh-TW" dirty="0" smtClean="0"/>
              </a:p>
              <a:p>
                <a:r>
                  <a:rPr lang="en-US" altLang="zh-TW" dirty="0" smtClean="0"/>
                  <a:t>23</a:t>
                </a:r>
                <a:r>
                  <a:rPr lang="zh-TW" altLang="zh-TW" dirty="0"/>
                  <a:t>個需求點都有</a:t>
                </a:r>
                <a:r>
                  <a:rPr lang="en-US" altLang="zh-TW" dirty="0"/>
                  <a:t>2</a:t>
                </a:r>
                <a:r>
                  <a:rPr lang="zh-TW" altLang="zh-TW" dirty="0"/>
                  <a:t>個</a:t>
                </a:r>
                <a:r>
                  <a:rPr lang="zh-TW" altLang="zh-TW" dirty="0" smtClean="0"/>
                  <a:t>需求量</a:t>
                </a:r>
                <a:endParaRPr lang="en-US" altLang="zh-TW" dirty="0" smtClean="0"/>
              </a:p>
              <a:p>
                <a:r>
                  <a:rPr lang="zh-TW" altLang="zh-TW" dirty="0"/>
                  <a:t>路徑成本都為</a:t>
                </a:r>
                <a:r>
                  <a:rPr lang="en-US" altLang="zh-TW" i="0">
                    <a:latin typeface="Cambria Math"/>
                  </a:rPr>
                  <a:t>(1−𝑝</a:t>
                </a:r>
                <a:r>
                  <a:rPr lang="zh-TW" altLang="zh-TW" i="0">
                    <a:latin typeface="Cambria Math"/>
                  </a:rPr>
                  <a:t>_</a:t>
                </a:r>
                <a:r>
                  <a:rPr lang="en-US" altLang="zh-TW" i="0">
                    <a:latin typeface="Cambria Math"/>
                  </a:rPr>
                  <a:t>𝑖𝑗­­­­)</a:t>
                </a:r>
                <a:endParaRPr lang="en-US" altLang="zh-TW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B1021-E09A-4900-AE30-BF5631F4CF6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77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en-US" altLang="zh-TW" dirty="0"/>
              <a:t>S1=0,S2=1</a:t>
            </a:r>
            <a:r>
              <a:rPr lang="zh-TW" altLang="en-US" dirty="0"/>
              <a:t>：是女人，限制式</a:t>
            </a:r>
            <a:r>
              <a:rPr lang="en-US" altLang="zh-TW" dirty="0"/>
              <a:t>1</a:t>
            </a:r>
            <a:r>
              <a:rPr lang="zh-TW" altLang="en-US" dirty="0"/>
              <a:t>有兩個真實染色體被分到第</a:t>
            </a:r>
            <a:r>
              <a:rPr lang="en-US" altLang="zh-TW" dirty="0"/>
              <a:t>23</a:t>
            </a:r>
            <a:r>
              <a:rPr lang="zh-TW" altLang="en-US" dirty="0"/>
              <a:t>組，虛擬染色體</a:t>
            </a:r>
            <a:r>
              <a:rPr lang="en-US" altLang="zh-TW" dirty="0"/>
              <a:t>47</a:t>
            </a:r>
            <a:r>
              <a:rPr lang="zh-TW" altLang="en-US" dirty="0"/>
              <a:t>分到虛擬組</a:t>
            </a:r>
            <a:r>
              <a:rPr lang="en-US" altLang="zh-TW" dirty="0"/>
              <a:t>24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        </a:t>
            </a:r>
            <a:r>
              <a:rPr lang="en-US" altLang="zh-TW" dirty="0"/>
              <a:t>S1=1,S2=0</a:t>
            </a:r>
            <a:r>
              <a:rPr lang="zh-TW" altLang="en-US" dirty="0"/>
              <a:t>：是男人，限制式</a:t>
            </a:r>
            <a:r>
              <a:rPr lang="en-US" altLang="zh-TW" dirty="0"/>
              <a:t>1</a:t>
            </a:r>
            <a:r>
              <a:rPr lang="zh-TW" altLang="en-US" dirty="0"/>
              <a:t>只有一個真實染色體分到</a:t>
            </a:r>
            <a:r>
              <a:rPr lang="en-US" altLang="zh-TW" dirty="0"/>
              <a:t>23</a:t>
            </a:r>
            <a:r>
              <a:rPr lang="zh-TW" altLang="en-US" dirty="0"/>
              <a:t>組，另一個到</a:t>
            </a:r>
            <a:r>
              <a:rPr lang="en-US" altLang="zh-TW" dirty="0"/>
              <a:t>S1</a:t>
            </a:r>
            <a:r>
              <a:rPr lang="zh-TW" altLang="en-US" dirty="0"/>
              <a:t>表虛擬染色體</a:t>
            </a:r>
            <a:r>
              <a:rPr lang="en-US" altLang="zh-TW" dirty="0"/>
              <a:t>47(Y)</a:t>
            </a:r>
            <a:r>
              <a:rPr lang="zh-TW" altLang="en-US" dirty="0"/>
              <a:t>分到第</a:t>
            </a:r>
            <a:r>
              <a:rPr lang="en-US" altLang="zh-TW" dirty="0"/>
              <a:t>23</a:t>
            </a:r>
            <a:r>
              <a:rPr lang="zh-TW" altLang="en-US" dirty="0"/>
              <a:t>組，一個真實染色體</a:t>
            </a:r>
            <a:r>
              <a:rPr lang="en-US" altLang="zh-TW" dirty="0"/>
              <a:t>(X)</a:t>
            </a:r>
            <a:r>
              <a:rPr lang="zh-TW" altLang="en-US" dirty="0"/>
              <a:t>被分到虛擬組</a:t>
            </a:r>
            <a:r>
              <a:rPr lang="en-US" altLang="zh-TW" dirty="0"/>
              <a:t>24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B1021-E09A-4900-AE30-BF5631F4CF6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49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可把該問題轉變為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運輸問題</a:t>
                </a:r>
                <a:endParaRPr lang="en-US" altLang="zh-TW" dirty="0">
                  <a:solidFill>
                    <a:srgbClr val="C00000"/>
                  </a:solidFill>
                </a:endParaRPr>
              </a:p>
              <a:p>
                <a:r>
                  <a:rPr lang="en-US" altLang="zh-TW" dirty="0"/>
                  <a:t>chromosome </a:t>
                </a:r>
                <a:r>
                  <a:rPr lang="zh-TW" altLang="en-US" dirty="0"/>
                  <a:t>→供給點</a:t>
                </a:r>
                <a:endParaRPr lang="en-US" altLang="zh-TW" dirty="0"/>
              </a:p>
              <a:p>
                <a:r>
                  <a:rPr lang="en-US" altLang="zh-TW" dirty="0"/>
                  <a:t>Group</a:t>
                </a:r>
                <a:r>
                  <a:rPr lang="zh-TW" altLang="en-US" dirty="0"/>
                  <a:t>→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需求點</a:t>
                </a:r>
                <a:endParaRPr lang="en-US" altLang="zh-TW" dirty="0"/>
              </a:p>
              <a:p>
                <a:r>
                  <a:rPr lang="en-US" altLang="zh-TW" dirty="0"/>
                  <a:t>46</a:t>
                </a:r>
                <a:r>
                  <a:rPr lang="zh-TW" altLang="zh-TW" dirty="0"/>
                  <a:t>個供</a:t>
                </a:r>
                <a:r>
                  <a:rPr lang="zh-TW" altLang="en-US" dirty="0"/>
                  <a:t>給</a:t>
                </a:r>
                <a:r>
                  <a:rPr lang="zh-TW" altLang="zh-TW" dirty="0"/>
                  <a:t>點都有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的供給量</a:t>
                </a:r>
                <a:endParaRPr lang="en-US" altLang="zh-TW" dirty="0"/>
              </a:p>
              <a:p>
                <a:r>
                  <a:rPr lang="en-US" altLang="zh-TW" dirty="0"/>
                  <a:t>23</a:t>
                </a:r>
                <a:r>
                  <a:rPr lang="zh-TW" altLang="zh-TW" dirty="0"/>
                  <a:t>個需求點都有</a:t>
                </a:r>
                <a:r>
                  <a:rPr lang="en-US" altLang="zh-TW" dirty="0"/>
                  <a:t>2</a:t>
                </a:r>
                <a:r>
                  <a:rPr lang="zh-TW" altLang="zh-TW" dirty="0"/>
                  <a:t>個需求量</a:t>
                </a:r>
                <a:endParaRPr lang="en-US" altLang="zh-TW" dirty="0"/>
              </a:p>
              <a:p>
                <a:r>
                  <a:rPr lang="zh-TW" altLang="zh-TW" dirty="0"/>
                  <a:t>路徑成本都為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>
                        <a:latin typeface="Cambria Math"/>
                      </a:rPr>
                      <m:t>­­­­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可把該問題轉變為</a:t>
                </a:r>
                <a:r>
                  <a:rPr lang="zh-TW" altLang="en-US" dirty="0" smtClean="0">
                    <a:solidFill>
                      <a:srgbClr val="C00000"/>
                    </a:solidFill>
                  </a:rPr>
                  <a:t>運輸問題</a:t>
                </a: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TW" dirty="0"/>
                  <a:t>chromosome </a:t>
                </a:r>
                <a:r>
                  <a:rPr lang="zh-TW" altLang="en-US" dirty="0" smtClean="0"/>
                  <a:t>→供給點</a:t>
                </a:r>
                <a:endParaRPr lang="en-US" altLang="zh-TW" dirty="0" smtClean="0"/>
              </a:p>
              <a:p>
                <a:r>
                  <a:rPr lang="en-US" altLang="zh-TW" dirty="0" smtClean="0"/>
                  <a:t>Group</a:t>
                </a:r>
                <a:r>
                  <a:rPr lang="zh-TW" altLang="en-US" dirty="0" smtClean="0"/>
                  <a:t>→</a:t>
                </a:r>
                <a:r>
                  <a:rPr lang="en-US" altLang="zh-TW" dirty="0"/>
                  <a:t> </a:t>
                </a:r>
                <a:r>
                  <a:rPr lang="zh-TW" altLang="en-US" dirty="0" smtClean="0"/>
                  <a:t>需求點</a:t>
                </a:r>
                <a:endParaRPr lang="en-US" altLang="zh-TW" dirty="0" smtClean="0"/>
              </a:p>
              <a:p>
                <a:r>
                  <a:rPr lang="en-US" altLang="zh-TW" dirty="0"/>
                  <a:t>46</a:t>
                </a:r>
                <a:r>
                  <a:rPr lang="zh-TW" altLang="zh-TW" dirty="0"/>
                  <a:t>個</a:t>
                </a:r>
                <a:r>
                  <a:rPr lang="zh-TW" altLang="zh-TW" dirty="0" smtClean="0"/>
                  <a:t>供</a:t>
                </a:r>
                <a:r>
                  <a:rPr lang="zh-TW" altLang="en-US" dirty="0" smtClean="0"/>
                  <a:t>給</a:t>
                </a:r>
                <a:r>
                  <a:rPr lang="zh-TW" altLang="zh-TW" dirty="0" smtClean="0"/>
                  <a:t>點</a:t>
                </a:r>
                <a:r>
                  <a:rPr lang="zh-TW" altLang="zh-TW" dirty="0"/>
                  <a:t>都有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的供給</a:t>
                </a:r>
                <a:r>
                  <a:rPr lang="zh-TW" altLang="zh-TW" dirty="0" smtClean="0"/>
                  <a:t>量</a:t>
                </a:r>
                <a:endParaRPr lang="en-US" altLang="zh-TW" dirty="0" smtClean="0"/>
              </a:p>
              <a:p>
                <a:r>
                  <a:rPr lang="en-US" altLang="zh-TW" dirty="0" smtClean="0"/>
                  <a:t>23</a:t>
                </a:r>
                <a:r>
                  <a:rPr lang="zh-TW" altLang="zh-TW" dirty="0"/>
                  <a:t>個需求點都有</a:t>
                </a:r>
                <a:r>
                  <a:rPr lang="en-US" altLang="zh-TW" dirty="0"/>
                  <a:t>2</a:t>
                </a:r>
                <a:r>
                  <a:rPr lang="zh-TW" altLang="zh-TW" dirty="0"/>
                  <a:t>個</a:t>
                </a:r>
                <a:r>
                  <a:rPr lang="zh-TW" altLang="zh-TW" dirty="0" smtClean="0"/>
                  <a:t>需求量</a:t>
                </a:r>
                <a:endParaRPr lang="en-US" altLang="zh-TW" dirty="0" smtClean="0"/>
              </a:p>
              <a:p>
                <a:r>
                  <a:rPr lang="zh-TW" altLang="zh-TW" dirty="0"/>
                  <a:t>路徑成本都為</a:t>
                </a:r>
                <a:r>
                  <a:rPr lang="en-US" altLang="zh-TW" i="0">
                    <a:latin typeface="Cambria Math"/>
                  </a:rPr>
                  <a:t>(1−𝑝</a:t>
                </a:r>
                <a:r>
                  <a:rPr lang="zh-TW" altLang="zh-TW" i="0">
                    <a:latin typeface="Cambria Math"/>
                  </a:rPr>
                  <a:t>_</a:t>
                </a:r>
                <a:r>
                  <a:rPr lang="en-US" altLang="zh-TW" i="0">
                    <a:latin typeface="Cambria Math"/>
                  </a:rPr>
                  <a:t>𝑖𝑗­­­­)</a:t>
                </a:r>
                <a:endParaRPr lang="en-US" altLang="zh-TW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B1021-E09A-4900-AE30-BF5631F4CF6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77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DEB68A25-F9F5-4D4F-AA84-BD00A0C7ADCB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7C4E0B58-3311-470F-BE12-1D3EAA67421C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/8</a:t>
            </a:r>
            <a:endParaRPr lang="en-US" altLang="zh-TW" sz="14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 smtClean="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Automatic Karyotyping of Chromosomes</a:t>
            </a:r>
            <a:endParaRPr lang="zh-TW" altLang="en-US" dirty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151620" y="3886200"/>
            <a:ext cx="6840760" cy="1752600"/>
          </a:xfrm>
        </p:spPr>
        <p:txBody>
          <a:bodyPr/>
          <a:lstStyle/>
          <a:p>
            <a:endParaRPr lang="zh-TW" altLang="en-US" sz="1800" dirty="0">
              <a:latin typeface="+mj-lt"/>
            </a:endParaRPr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19.08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Karyotyping (</a:t>
            </a:r>
            <a:r>
              <a:rPr lang="zh-TW" altLang="zh-TW" dirty="0"/>
              <a:t>染色體核型分析</a:t>
            </a:r>
            <a:r>
              <a:rPr lang="en-US" altLang="zh-TW" dirty="0"/>
              <a:t>)</a:t>
            </a:r>
          </a:p>
          <a:p>
            <a:r>
              <a:rPr lang="zh-TW" altLang="zh-TW" dirty="0"/>
              <a:t>人類細胞有</a:t>
            </a:r>
            <a:r>
              <a:rPr lang="en-US" altLang="zh-TW" dirty="0"/>
              <a:t>46</a:t>
            </a:r>
            <a:r>
              <a:rPr lang="zh-TW" altLang="zh-TW" dirty="0"/>
              <a:t>條染色體，</a:t>
            </a:r>
            <a:r>
              <a:rPr lang="zh-TW" altLang="en-US" dirty="0"/>
              <a:t>可分為</a:t>
            </a:r>
            <a:r>
              <a:rPr lang="en-US" altLang="zh-TW" dirty="0"/>
              <a:t>23</a:t>
            </a:r>
            <a:r>
              <a:rPr lang="zh-TW" altLang="zh-TW" dirty="0"/>
              <a:t>組</a:t>
            </a:r>
            <a:endParaRPr lang="en-US" altLang="zh-TW" dirty="0"/>
          </a:p>
          <a:p>
            <a:r>
              <a:rPr lang="zh-TW" altLang="zh-TW" dirty="0"/>
              <a:t>每一組都包含兩個相同的染色體</a:t>
            </a:r>
            <a:endParaRPr lang="en-US" altLang="zh-TW" dirty="0"/>
          </a:p>
          <a:p>
            <a:r>
              <a:rPr lang="zh-TW" altLang="zh-TW" dirty="0"/>
              <a:t>第</a:t>
            </a:r>
            <a:r>
              <a:rPr lang="en-US" altLang="zh-TW" dirty="0"/>
              <a:t>23</a:t>
            </a:r>
            <a:r>
              <a:rPr lang="zh-TW" altLang="zh-TW" dirty="0"/>
              <a:t>組的性別染色體</a:t>
            </a:r>
            <a:r>
              <a:rPr lang="en-US" altLang="zh-TW" dirty="0"/>
              <a:t>X</a:t>
            </a:r>
            <a:r>
              <a:rPr lang="zh-TW" altLang="zh-TW" dirty="0"/>
              <a:t>跟</a:t>
            </a:r>
            <a:r>
              <a:rPr lang="en-US" altLang="zh-TW" dirty="0"/>
              <a:t>Y</a:t>
            </a:r>
          </a:p>
          <a:p>
            <a:r>
              <a:rPr lang="zh-TW" altLang="en-US" dirty="0"/>
              <a:t>問題：</a:t>
            </a:r>
            <a:r>
              <a:rPr lang="zh-TW" altLang="zh-TW" dirty="0"/>
              <a:t>分配</a:t>
            </a:r>
            <a:r>
              <a:rPr lang="en-US" altLang="zh-TW" dirty="0"/>
              <a:t>46</a:t>
            </a:r>
            <a:r>
              <a:rPr lang="zh-TW" altLang="zh-TW" dirty="0"/>
              <a:t>個染色體到他正確的組上，目標為最小化錯誤分配的期望值。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10322"/>
            <a:ext cx="4536504" cy="273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11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Tso, M., P. </a:t>
            </a:r>
            <a:r>
              <a:rPr lang="en-US" altLang="zh-TW" dirty="0" err="1"/>
              <a:t>Kleinschmidt</a:t>
            </a:r>
            <a:r>
              <a:rPr lang="en-US" altLang="zh-TW" dirty="0"/>
              <a:t>, I. </a:t>
            </a:r>
            <a:r>
              <a:rPr lang="en-US" altLang="zh-TW" dirty="0" err="1"/>
              <a:t>Mitterreiter</a:t>
            </a:r>
            <a:r>
              <a:rPr lang="en-US" altLang="zh-TW" dirty="0"/>
              <a:t> and J. Graham.</a:t>
            </a:r>
            <a:endParaRPr lang="zh-TW" altLang="zh-TW" dirty="0"/>
          </a:p>
          <a:p>
            <a:r>
              <a:rPr lang="en-US" altLang="zh-TW" dirty="0"/>
              <a:t>An efficient transportation algorithm for automatic chromosome karyotyping. </a:t>
            </a:r>
            <a:endParaRPr lang="zh-TW" altLang="zh-TW" dirty="0"/>
          </a:p>
          <a:p>
            <a:r>
              <a:rPr lang="en-US" altLang="zh-TW" i="1" dirty="0"/>
              <a:t>Pattern Recognition Letters </a:t>
            </a:r>
            <a:r>
              <a:rPr lang="en-US" altLang="zh-TW" dirty="0"/>
              <a:t>12 (2), 117-126. 1991.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2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先只考慮女生</a:t>
            </a:r>
            <a:r>
              <a:rPr lang="en-US" altLang="zh-TW" dirty="0"/>
              <a:t>(XX)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5976664" cy="467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53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標題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196752"/>
            <a:ext cx="698477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數學模式加入男人染色體</a:t>
            </a:r>
            <a:r>
              <a:rPr lang="en-US" altLang="zh-TW" dirty="0"/>
              <a:t>(XY)</a:t>
            </a:r>
            <a:r>
              <a:rPr lang="zh-TW" altLang="zh-TW" dirty="0"/>
              <a:t>：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5400601" cy="265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95399"/>
            <a:ext cx="4104456" cy="34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67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標題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41" y="1104284"/>
            <a:ext cx="7221959" cy="527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39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Network Simplex Method</a:t>
            </a:r>
          </a:p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19.08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1340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22462</TotalTime>
  <Words>382</Words>
  <Application>Microsoft Office PowerPoint</Application>
  <PresentationFormat>如螢幕大小 (4:3)</PresentationFormat>
  <Paragraphs>48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Cambria Math</vt:lpstr>
      <vt:lpstr>Times New Roman</vt:lpstr>
      <vt:lpstr>Wingdings</vt:lpstr>
      <vt:lpstr>intro</vt:lpstr>
      <vt:lpstr>Automatic Karyotyping of Chromosomes</vt:lpstr>
      <vt:lpstr>Introduction</vt:lpstr>
      <vt:lpstr>References</vt:lpstr>
      <vt:lpstr>Mathematical Formulation</vt:lpstr>
      <vt:lpstr>Mathematical Formulation</vt:lpstr>
      <vt:lpstr>Mathematical Formulation</vt:lpstr>
      <vt:lpstr>Mathematical Formulation</vt:lpstr>
      <vt:lpstr>Solution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1342</cp:revision>
  <dcterms:created xsi:type="dcterms:W3CDTF">2010-04-03T03:14:21Z</dcterms:created>
  <dcterms:modified xsi:type="dcterms:W3CDTF">2018-10-31T15:15:19Z</dcterms:modified>
</cp:coreProperties>
</file>