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591" r:id="rId2"/>
    <p:sldId id="599" r:id="rId3"/>
    <p:sldId id="592" r:id="rId4"/>
    <p:sldId id="593" r:id="rId5"/>
    <p:sldId id="594" r:id="rId6"/>
    <p:sldId id="597" r:id="rId7"/>
    <p:sldId id="596" r:id="rId8"/>
    <p:sldId id="595" r:id="rId9"/>
    <p:sldId id="600" r:id="rId10"/>
    <p:sldId id="601" r:id="rId11"/>
    <p:sldId id="598" r:id="rId1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0033CC"/>
    <a:srgbClr val="006600"/>
    <a:srgbClr val="336600"/>
    <a:srgbClr val="006699"/>
    <a:srgbClr val="000099"/>
    <a:srgbClr val="000066"/>
    <a:srgbClr val="FFCC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7" autoAdjust="0"/>
    <p:restoredTop sz="94683" autoAdjust="0"/>
  </p:normalViewPr>
  <p:slideViewPr>
    <p:cSldViewPr>
      <p:cViewPr varScale="1">
        <p:scale>
          <a:sx n="83" d="100"/>
          <a:sy n="83" d="100"/>
        </p:scale>
        <p:origin x="9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1413F-0CA4-4272-A102-FC79AE8E5B5E}" type="datetimeFigureOut">
              <a:rPr lang="zh-TW" altLang="en-US" smtClean="0"/>
              <a:t>2018/10/31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AB583-5223-4881-A732-F02113F2FE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090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ED2B1021-E09A-4900-AE30-BF5631F4CF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4826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B1021-E09A-4900-AE30-BF5631F4CF6A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2239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6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DEB68A25-F9F5-4D4F-AA84-BD00A0C7ADCB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dirty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/11</a:t>
            </a:r>
            <a:endParaRPr lang="zh-TW" altLang="en-US" sz="14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30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7C4E0B58-3311-470F-BE12-1D3EAA67421C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dirty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/11</a:t>
            </a:r>
            <a:endParaRPr lang="en-US" altLang="zh-TW" sz="1400" dirty="0">
              <a:latin typeface="Arial" charset="0"/>
              <a:ea typeface="新細明體" pitchFamily="18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 smtClean="0">
                <a:solidFill>
                  <a:srgbClr val="0A0AFF"/>
                </a:solidFill>
              </a:defRPr>
            </a:lvl1pPr>
          </a:lstStyle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7.wmf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22.png"/><Relationship Id="rId10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12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>
          <a:xfrm>
            <a:off x="685800" y="1429132"/>
            <a:ext cx="7772400" cy="1152128"/>
          </a:xfrm>
        </p:spPr>
        <p:txBody>
          <a:bodyPr/>
          <a:lstStyle/>
          <a:p>
            <a:r>
              <a:rPr lang="en-US" altLang="zh-TW" sz="3000" b="1" dirty="0"/>
              <a:t>APP 19.8</a:t>
            </a:r>
            <a:br>
              <a:rPr lang="en-US" altLang="zh-TW" sz="3000" b="1" dirty="0"/>
            </a:br>
            <a:r>
              <a:rPr lang="en-US" altLang="zh-TW" sz="3000" b="1" dirty="0"/>
              <a:t>Automatic Karyotyping of Chromosomes</a:t>
            </a:r>
            <a:endParaRPr lang="zh-TW" altLang="en-US" sz="3000" b="1" dirty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1151620" y="3157324"/>
            <a:ext cx="6840760" cy="1567820"/>
          </a:xfrm>
        </p:spPr>
        <p:txBody>
          <a:bodyPr/>
          <a:lstStyle/>
          <a:p>
            <a:r>
              <a:rPr lang="en-US" altLang="zh-TW" sz="2600" b="1" dirty="0">
                <a:latin typeface="+mj-lt"/>
              </a:rPr>
              <a:t>Reference : </a:t>
            </a:r>
          </a:p>
          <a:p>
            <a:r>
              <a:rPr lang="en-US" altLang="zh-TW" sz="2600" b="1" dirty="0">
                <a:latin typeface="+mj-lt"/>
              </a:rPr>
              <a:t>An efficient transportation algorithm for </a:t>
            </a:r>
          </a:p>
          <a:p>
            <a:r>
              <a:rPr lang="en-US" altLang="zh-TW" sz="2600" b="1" dirty="0">
                <a:latin typeface="+mj-lt"/>
              </a:rPr>
              <a:t>automatic chromosome karyotyping</a:t>
            </a:r>
            <a:endParaRPr lang="en-US" altLang="zh-TW" sz="2600" dirty="0">
              <a:latin typeface="+mj-lt"/>
            </a:endParaRPr>
          </a:p>
          <a:p>
            <a:endParaRPr lang="en-US" altLang="zh-TW" sz="2600" dirty="0">
              <a:latin typeface="+mj-lt"/>
            </a:endParaRPr>
          </a:p>
          <a:p>
            <a:endParaRPr lang="zh-TW" altLang="en-US" sz="2600" dirty="0">
              <a:latin typeface="+mj-lt"/>
            </a:endParaRPr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>
                <a:solidFill>
                  <a:srgbClr val="0A0AFF"/>
                </a:solidFill>
                <a:latin typeface="Times New Roman" pitchFamily="18" charset="0"/>
              </a:rPr>
              <a:t>Network Optimization Applications 19.08  by   </a:t>
            </a:r>
            <a:r>
              <a:rPr lang="zh-TW" altLang="en-US" sz="120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 bwMode="auto">
          <a:xfrm>
            <a:off x="2735796" y="5229199"/>
            <a:ext cx="3672408" cy="114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None/>
              <a:defRPr kumimoji="1" sz="2800">
                <a:solidFill>
                  <a:srgbClr val="0D20AB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kumimoji="1" sz="2500">
                <a:solidFill>
                  <a:srgbClr val="01450C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kumimoji="1" sz="2200">
                <a:solidFill>
                  <a:srgbClr val="0D20AB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kumimoji="1" sz="2000">
                <a:solidFill>
                  <a:srgbClr val="004992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endParaRPr lang="zh-TW" altLang="en-US" sz="26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字方塊 97"/>
          <p:cNvSpPr txBox="1"/>
          <p:nvPr/>
        </p:nvSpPr>
        <p:spPr>
          <a:xfrm>
            <a:off x="232396" y="373535"/>
            <a:ext cx="531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rgbClr val="0000FF"/>
                </a:solidFill>
                <a:latin typeface="+mj-lt"/>
              </a:rPr>
              <a:t>b. When S</a:t>
            </a:r>
            <a:r>
              <a:rPr lang="en-US" altLang="zh-TW" sz="1800" b="1" baseline="-25000" dirty="0">
                <a:solidFill>
                  <a:srgbClr val="0000FF"/>
                </a:solidFill>
                <a:latin typeface="+mj-lt"/>
              </a:rPr>
              <a:t>1</a:t>
            </a:r>
            <a:r>
              <a:rPr lang="en-US" altLang="zh-TW" sz="1800" b="1" dirty="0">
                <a:solidFill>
                  <a:srgbClr val="0000FF"/>
                </a:solidFill>
                <a:latin typeface="+mj-lt"/>
              </a:rPr>
              <a:t>=1 ; S</a:t>
            </a:r>
            <a:r>
              <a:rPr lang="en-US" altLang="zh-TW" sz="1800" b="1" baseline="-25000" dirty="0">
                <a:solidFill>
                  <a:srgbClr val="0000FF"/>
                </a:solidFill>
                <a:latin typeface="+mj-lt"/>
              </a:rPr>
              <a:t>2</a:t>
            </a:r>
            <a:r>
              <a:rPr lang="en-US" altLang="zh-TW" sz="1800" b="1" dirty="0">
                <a:solidFill>
                  <a:srgbClr val="0000FF"/>
                </a:solidFill>
                <a:latin typeface="+mj-lt"/>
              </a:rPr>
              <a:t>=0 </a:t>
            </a:r>
            <a:r>
              <a:rPr lang="en-US" altLang="zh-TW" sz="1800" b="1" dirty="0">
                <a:solidFill>
                  <a:srgbClr val="0000FF"/>
                </a:solidFill>
                <a:latin typeface="+mj-lt"/>
                <a:sym typeface="Wingdings" pitchFamily="2" charset="2"/>
              </a:rPr>
              <a:t>                     </a:t>
            </a:r>
            <a:r>
              <a:rPr lang="en-US" altLang="zh-TW" sz="1800" b="1" dirty="0">
                <a:solidFill>
                  <a:schemeClr val="bg1"/>
                </a:solidFill>
                <a:latin typeface="+mj-lt"/>
              </a:rPr>
              <a:t>;</a:t>
            </a:r>
            <a:r>
              <a:rPr lang="en-US" altLang="zh-TW" sz="1800" b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latin typeface="+mj-lt"/>
                <a:sym typeface="Wingdings" pitchFamily="2" charset="2"/>
              </a:rPr>
              <a:t>             </a:t>
            </a:r>
            <a:r>
              <a:rPr lang="en-US" altLang="zh-TW" sz="2000" b="1" i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= 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1</a:t>
            </a:r>
            <a:r>
              <a:rPr lang="en-US" altLang="zh-TW" sz="2000" b="1" dirty="0">
                <a:solidFill>
                  <a:srgbClr val="0000FF"/>
                </a:solidFill>
                <a:latin typeface="+mj-lt"/>
                <a:sym typeface="Wingdings" pitchFamily="2" charset="2"/>
              </a:rPr>
              <a:t> </a:t>
            </a:r>
            <a:r>
              <a:rPr lang="en-US" altLang="zh-TW" sz="2000" b="1" i="1" dirty="0">
                <a:solidFill>
                  <a:srgbClr val="0000FF"/>
                </a:solidFill>
                <a:latin typeface="+mj-lt"/>
                <a:sym typeface="Wingdings" pitchFamily="2" charset="2"/>
              </a:rPr>
              <a:t> </a:t>
            </a:r>
            <a:endParaRPr lang="zh-TW" altLang="en-US" sz="2000" b="1" i="1" baseline="-250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pSp>
        <p:nvGrpSpPr>
          <p:cNvPr id="170" name="群組 169"/>
          <p:cNvGrpSpPr/>
          <p:nvPr/>
        </p:nvGrpSpPr>
        <p:grpSpPr>
          <a:xfrm>
            <a:off x="1619672" y="1005183"/>
            <a:ext cx="5796362" cy="4675229"/>
            <a:chOff x="2574091" y="928894"/>
            <a:chExt cx="5796362" cy="4675229"/>
          </a:xfrm>
        </p:grpSpPr>
        <p:sp>
          <p:nvSpPr>
            <p:cNvPr id="5" name="橢圓 4"/>
            <p:cNvSpPr/>
            <p:nvPr/>
          </p:nvSpPr>
          <p:spPr>
            <a:xfrm>
              <a:off x="3113017" y="13405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1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113017" y="195894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2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3113017" y="258666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3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7711615" y="498192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7711615" y="289504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3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7711615" y="224697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2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7711615" y="16050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1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7711615" y="356826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4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3113017" y="513919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3113017" y="322148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4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3113017" y="385630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5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917719" y="4360823"/>
              <a:ext cx="615553" cy="72071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TW" dirty="0">
                  <a:solidFill>
                    <a:srgbClr val="000066"/>
                  </a:solidFill>
                </a:rPr>
                <a:t>…...</a:t>
              </a:r>
              <a:endParaRPr lang="zh-TW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734932" y="4189837"/>
              <a:ext cx="615553" cy="7207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rgbClr val="000066"/>
                  </a:solidFill>
                </a:rPr>
                <a:t>…...</a:t>
              </a:r>
              <a:endParaRPr lang="zh-TW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574091" y="92889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>
                  <a:solidFill>
                    <a:srgbClr val="000066"/>
                  </a:solidFill>
                  <a:latin typeface="Arial"/>
                </a:rPr>
                <a:t>Chromosome</a:t>
              </a:r>
              <a:endParaRPr lang="zh-TW" altLang="en-US" sz="1800" dirty="0">
                <a:solidFill>
                  <a:srgbClr val="000066"/>
                </a:solidFill>
                <a:latin typeface="Arial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069746" y="508090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FFFF"/>
                  </a:solidFill>
                </a:rPr>
                <a:t>46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7668344" y="4936421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FFFF"/>
                  </a:solidFill>
                </a:rPr>
                <a:t>23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544586" y="92889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>
                  <a:solidFill>
                    <a:srgbClr val="000066"/>
                  </a:solidFill>
                  <a:latin typeface="Arial"/>
                </a:rPr>
                <a:t>Group</a:t>
              </a:r>
              <a:endParaRPr lang="zh-TW" altLang="en-US" sz="1800" dirty="0">
                <a:solidFill>
                  <a:srgbClr val="000066"/>
                </a:solidFill>
                <a:latin typeface="Arial"/>
              </a:endParaRPr>
            </a:p>
          </p:txBody>
        </p:sp>
        <p:cxnSp>
          <p:nvCxnSpPr>
            <p:cNvPr id="29" name="直線單箭頭接點 28"/>
            <p:cNvCxnSpPr>
              <a:stCxn id="5" idx="6"/>
              <a:endCxn id="13" idx="2"/>
            </p:cNvCxnSpPr>
            <p:nvPr/>
          </p:nvCxnSpPr>
          <p:spPr>
            <a:xfrm>
              <a:off x="3570217" y="1569135"/>
              <a:ext cx="4141398" cy="2645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5" idx="6"/>
              <a:endCxn id="12" idx="2"/>
            </p:cNvCxnSpPr>
            <p:nvPr/>
          </p:nvCxnSpPr>
          <p:spPr>
            <a:xfrm>
              <a:off x="3570217" y="1569135"/>
              <a:ext cx="4141398" cy="90643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5" idx="6"/>
              <a:endCxn id="11" idx="2"/>
            </p:cNvCxnSpPr>
            <p:nvPr/>
          </p:nvCxnSpPr>
          <p:spPr>
            <a:xfrm>
              <a:off x="3570217" y="1569135"/>
              <a:ext cx="4141398" cy="155451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5" idx="6"/>
              <a:endCxn id="14" idx="2"/>
            </p:cNvCxnSpPr>
            <p:nvPr/>
          </p:nvCxnSpPr>
          <p:spPr>
            <a:xfrm>
              <a:off x="3570217" y="1569135"/>
              <a:ext cx="4141398" cy="22277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5" idx="6"/>
              <a:endCxn id="10" idx="2"/>
            </p:cNvCxnSpPr>
            <p:nvPr/>
          </p:nvCxnSpPr>
          <p:spPr>
            <a:xfrm>
              <a:off x="3570217" y="1569135"/>
              <a:ext cx="4141398" cy="364139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5" idx="6"/>
              <a:endCxn id="21" idx="1"/>
            </p:cNvCxnSpPr>
            <p:nvPr/>
          </p:nvCxnSpPr>
          <p:spPr>
            <a:xfrm>
              <a:off x="3570217" y="1569135"/>
              <a:ext cx="4164715" cy="298105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13" idx="2"/>
            </p:cNvCxnSpPr>
            <p:nvPr/>
          </p:nvCxnSpPr>
          <p:spPr>
            <a:xfrm flipV="1">
              <a:off x="3570217" y="1833640"/>
              <a:ext cx="4141398" cy="353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12" idx="2"/>
            </p:cNvCxnSpPr>
            <p:nvPr/>
          </p:nvCxnSpPr>
          <p:spPr>
            <a:xfrm>
              <a:off x="3570217" y="2187541"/>
              <a:ext cx="4141398" cy="28803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6" idx="6"/>
              <a:endCxn id="11" idx="2"/>
            </p:cNvCxnSpPr>
            <p:nvPr/>
          </p:nvCxnSpPr>
          <p:spPr>
            <a:xfrm>
              <a:off x="3570217" y="2187541"/>
              <a:ext cx="4141398" cy="93610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6" idx="6"/>
              <a:endCxn id="14" idx="2"/>
            </p:cNvCxnSpPr>
            <p:nvPr/>
          </p:nvCxnSpPr>
          <p:spPr>
            <a:xfrm>
              <a:off x="3570217" y="2187541"/>
              <a:ext cx="4141398" cy="160932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6" idx="6"/>
              <a:endCxn id="21" idx="1"/>
            </p:cNvCxnSpPr>
            <p:nvPr/>
          </p:nvCxnSpPr>
          <p:spPr>
            <a:xfrm>
              <a:off x="3570217" y="2187541"/>
              <a:ext cx="4164715" cy="236265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stCxn id="6" idx="6"/>
              <a:endCxn id="10" idx="2"/>
            </p:cNvCxnSpPr>
            <p:nvPr/>
          </p:nvCxnSpPr>
          <p:spPr>
            <a:xfrm>
              <a:off x="3570217" y="2187541"/>
              <a:ext cx="4141398" cy="302298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7" idx="6"/>
              <a:endCxn id="10" idx="2"/>
            </p:cNvCxnSpPr>
            <p:nvPr/>
          </p:nvCxnSpPr>
          <p:spPr>
            <a:xfrm>
              <a:off x="3570217" y="2815261"/>
              <a:ext cx="4141398" cy="239526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7" idx="6"/>
              <a:endCxn id="21" idx="1"/>
            </p:cNvCxnSpPr>
            <p:nvPr/>
          </p:nvCxnSpPr>
          <p:spPr>
            <a:xfrm>
              <a:off x="3570217" y="2815261"/>
              <a:ext cx="4164715" cy="173493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stCxn id="7" idx="6"/>
              <a:endCxn id="14" idx="2"/>
            </p:cNvCxnSpPr>
            <p:nvPr/>
          </p:nvCxnSpPr>
          <p:spPr>
            <a:xfrm>
              <a:off x="3570217" y="2815261"/>
              <a:ext cx="4141398" cy="98160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stCxn id="7" idx="6"/>
              <a:endCxn id="11" idx="2"/>
            </p:cNvCxnSpPr>
            <p:nvPr/>
          </p:nvCxnSpPr>
          <p:spPr>
            <a:xfrm>
              <a:off x="3570217" y="2815261"/>
              <a:ext cx="4141398" cy="30838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>
              <a:stCxn id="7" idx="6"/>
              <a:endCxn id="12" idx="2"/>
            </p:cNvCxnSpPr>
            <p:nvPr/>
          </p:nvCxnSpPr>
          <p:spPr>
            <a:xfrm flipV="1">
              <a:off x="3570217" y="2475573"/>
              <a:ext cx="4141398" cy="33968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>
              <a:stCxn id="7" idx="6"/>
              <a:endCxn id="13" idx="2"/>
            </p:cNvCxnSpPr>
            <p:nvPr/>
          </p:nvCxnSpPr>
          <p:spPr>
            <a:xfrm flipV="1">
              <a:off x="3570217" y="1833640"/>
              <a:ext cx="4141398" cy="98162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18" idx="6"/>
              <a:endCxn id="13" idx="2"/>
            </p:cNvCxnSpPr>
            <p:nvPr/>
          </p:nvCxnSpPr>
          <p:spPr>
            <a:xfrm flipV="1">
              <a:off x="3570217" y="1833640"/>
              <a:ext cx="4141398" cy="161644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18" idx="6"/>
              <a:endCxn id="12" idx="2"/>
            </p:cNvCxnSpPr>
            <p:nvPr/>
          </p:nvCxnSpPr>
          <p:spPr>
            <a:xfrm flipV="1">
              <a:off x="3570217" y="2475573"/>
              <a:ext cx="4141398" cy="97450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stCxn id="18" idx="6"/>
              <a:endCxn id="11" idx="2"/>
            </p:cNvCxnSpPr>
            <p:nvPr/>
          </p:nvCxnSpPr>
          <p:spPr>
            <a:xfrm flipV="1">
              <a:off x="3570217" y="3123645"/>
              <a:ext cx="4141398" cy="32643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18" idx="6"/>
              <a:endCxn id="14" idx="2"/>
            </p:cNvCxnSpPr>
            <p:nvPr/>
          </p:nvCxnSpPr>
          <p:spPr>
            <a:xfrm>
              <a:off x="3570217" y="3450081"/>
              <a:ext cx="4141398" cy="34678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18" idx="6"/>
              <a:endCxn id="21" idx="1"/>
            </p:cNvCxnSpPr>
            <p:nvPr/>
          </p:nvCxnSpPr>
          <p:spPr>
            <a:xfrm>
              <a:off x="3570217" y="3450081"/>
              <a:ext cx="4164715" cy="110011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19" idx="6"/>
              <a:endCxn id="10" idx="2"/>
            </p:cNvCxnSpPr>
            <p:nvPr/>
          </p:nvCxnSpPr>
          <p:spPr>
            <a:xfrm>
              <a:off x="3570217" y="4084901"/>
              <a:ext cx="4141398" cy="112562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19" idx="6"/>
              <a:endCxn id="21" idx="1"/>
            </p:cNvCxnSpPr>
            <p:nvPr/>
          </p:nvCxnSpPr>
          <p:spPr>
            <a:xfrm>
              <a:off x="3570217" y="4084901"/>
              <a:ext cx="4164715" cy="46529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9" idx="6"/>
              <a:endCxn id="14" idx="2"/>
            </p:cNvCxnSpPr>
            <p:nvPr/>
          </p:nvCxnSpPr>
          <p:spPr>
            <a:xfrm flipV="1">
              <a:off x="3570217" y="3796869"/>
              <a:ext cx="4141398" cy="28803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19" idx="6"/>
              <a:endCxn id="11" idx="2"/>
            </p:cNvCxnSpPr>
            <p:nvPr/>
          </p:nvCxnSpPr>
          <p:spPr>
            <a:xfrm flipV="1">
              <a:off x="3570217" y="3123645"/>
              <a:ext cx="4141398" cy="96125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>
              <a:stCxn id="19" idx="6"/>
              <a:endCxn id="12" idx="2"/>
            </p:cNvCxnSpPr>
            <p:nvPr/>
          </p:nvCxnSpPr>
          <p:spPr>
            <a:xfrm flipV="1">
              <a:off x="3570217" y="2475573"/>
              <a:ext cx="4141398" cy="160932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19" idx="6"/>
              <a:endCxn id="13" idx="2"/>
            </p:cNvCxnSpPr>
            <p:nvPr/>
          </p:nvCxnSpPr>
          <p:spPr>
            <a:xfrm flipV="1">
              <a:off x="3570217" y="1833640"/>
              <a:ext cx="4141398" cy="225126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/>
            <p:cNvCxnSpPr>
              <a:stCxn id="20" idx="3"/>
              <a:endCxn id="13" idx="2"/>
            </p:cNvCxnSpPr>
            <p:nvPr/>
          </p:nvCxnSpPr>
          <p:spPr>
            <a:xfrm flipV="1">
              <a:off x="3533272" y="1833640"/>
              <a:ext cx="4178343" cy="288753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/>
            <p:cNvCxnSpPr>
              <a:stCxn id="20" idx="3"/>
              <a:endCxn id="12" idx="2"/>
            </p:cNvCxnSpPr>
            <p:nvPr/>
          </p:nvCxnSpPr>
          <p:spPr>
            <a:xfrm flipV="1">
              <a:off x="3533272" y="2475573"/>
              <a:ext cx="4178343" cy="22456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>
              <a:stCxn id="20" idx="3"/>
              <a:endCxn id="11" idx="2"/>
            </p:cNvCxnSpPr>
            <p:nvPr/>
          </p:nvCxnSpPr>
          <p:spPr>
            <a:xfrm flipV="1">
              <a:off x="3533272" y="3123645"/>
              <a:ext cx="4178343" cy="159753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20" idx="3"/>
              <a:endCxn id="14" idx="2"/>
            </p:cNvCxnSpPr>
            <p:nvPr/>
          </p:nvCxnSpPr>
          <p:spPr>
            <a:xfrm flipV="1">
              <a:off x="3533272" y="3796869"/>
              <a:ext cx="4178343" cy="92430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20" idx="3"/>
              <a:endCxn id="21" idx="1"/>
            </p:cNvCxnSpPr>
            <p:nvPr/>
          </p:nvCxnSpPr>
          <p:spPr>
            <a:xfrm flipV="1">
              <a:off x="3533272" y="4550192"/>
              <a:ext cx="4201660" cy="17098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20" idx="3"/>
              <a:endCxn id="10" idx="2"/>
            </p:cNvCxnSpPr>
            <p:nvPr/>
          </p:nvCxnSpPr>
          <p:spPr>
            <a:xfrm>
              <a:off x="3533272" y="4721178"/>
              <a:ext cx="4178343" cy="48934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>
              <a:stCxn id="25" idx="3"/>
              <a:endCxn id="10" idx="2"/>
            </p:cNvCxnSpPr>
            <p:nvPr/>
          </p:nvCxnSpPr>
          <p:spPr>
            <a:xfrm flipV="1">
              <a:off x="3613485" y="5210525"/>
              <a:ext cx="4098130" cy="13198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/>
            <p:cNvCxnSpPr>
              <a:stCxn id="15" idx="6"/>
              <a:endCxn id="21" idx="1"/>
            </p:cNvCxnSpPr>
            <p:nvPr/>
          </p:nvCxnSpPr>
          <p:spPr>
            <a:xfrm flipV="1">
              <a:off x="3570217" y="4550192"/>
              <a:ext cx="4164715" cy="8176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5" idx="6"/>
              <a:endCxn id="14" idx="2"/>
            </p:cNvCxnSpPr>
            <p:nvPr/>
          </p:nvCxnSpPr>
          <p:spPr>
            <a:xfrm flipV="1">
              <a:off x="3570217" y="3796869"/>
              <a:ext cx="4141398" cy="157092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/>
            <p:cNvCxnSpPr>
              <a:stCxn id="15" idx="6"/>
              <a:endCxn id="11" idx="2"/>
            </p:cNvCxnSpPr>
            <p:nvPr/>
          </p:nvCxnSpPr>
          <p:spPr>
            <a:xfrm flipV="1">
              <a:off x="3570217" y="3123645"/>
              <a:ext cx="4141398" cy="224414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25" idx="3"/>
              <a:endCxn id="12" idx="2"/>
            </p:cNvCxnSpPr>
            <p:nvPr/>
          </p:nvCxnSpPr>
          <p:spPr>
            <a:xfrm flipV="1">
              <a:off x="3613485" y="2475573"/>
              <a:ext cx="4098130" cy="286694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/>
            <p:cNvCxnSpPr>
              <a:stCxn id="15" idx="6"/>
              <a:endCxn id="13" idx="2"/>
            </p:cNvCxnSpPr>
            <p:nvPr/>
          </p:nvCxnSpPr>
          <p:spPr>
            <a:xfrm flipV="1">
              <a:off x="3570217" y="1833640"/>
              <a:ext cx="4141398" cy="353415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文字方塊 171"/>
          <p:cNvSpPr txBox="1"/>
          <p:nvPr/>
        </p:nvSpPr>
        <p:spPr>
          <a:xfrm>
            <a:off x="1800394" y="144536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1800394" y="20603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1800394" y="26894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1800394" y="33375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1800394" y="39564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1800394" y="52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7246231" y="1673969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-2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7246231" y="2348100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-2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7246231" y="299073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-2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81" name="文字方塊 180"/>
          <p:cNvSpPr txBox="1"/>
          <p:nvPr/>
        </p:nvSpPr>
        <p:spPr>
          <a:xfrm>
            <a:off x="7246231" y="366355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-2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7246231" y="5071466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-2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/>
              <p:cNvSpPr txBox="1"/>
              <p:nvPr/>
            </p:nvSpPr>
            <p:spPr>
              <a:xfrm>
                <a:off x="3642365" y="1196752"/>
                <a:ext cx="2092752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000066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smtClean="0">
                        <a:solidFill>
                          <a:srgbClr val="000066"/>
                        </a:solidFill>
                        <a:latin typeface="Cambria Math"/>
                      </a:rPr>
                      <m:t>cost</m:t>
                    </m:r>
                    <m:r>
                      <a:rPr lang="en-US" altLang="zh-TW" sz="2000" smtClean="0">
                        <a:solidFill>
                          <a:srgbClr val="0000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66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smtClean="0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>
                    <a:solidFill>
                      <a:srgbClr val="000066"/>
                    </a:solidFill>
                    <a:latin typeface="Arial"/>
                  </a:rPr>
                  <a:t> </a:t>
                </a:r>
                <a:endParaRPr lang="zh-TW" altLang="en-US" sz="2000" dirty="0">
                  <a:solidFill>
                    <a:srgbClr val="000066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83" name="文字方塊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365" y="1196752"/>
                <a:ext cx="2092752" cy="446917"/>
              </a:xfrm>
              <a:prstGeom prst="rect">
                <a:avLst/>
              </a:prstGeom>
              <a:blipFill rotWithShape="1">
                <a:blip r:embed="rId2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內容版面配置區 2"/>
          <p:cNvSpPr txBox="1">
            <a:spLocks/>
          </p:cNvSpPr>
          <p:nvPr/>
        </p:nvSpPr>
        <p:spPr>
          <a:xfrm>
            <a:off x="179388" y="188640"/>
            <a:ext cx="8780462" cy="52546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78F0"/>
              </a:buClr>
            </a:pPr>
            <a:endParaRPr lang="en-US" altLang="zh-TW" sz="2000" b="1" dirty="0"/>
          </a:p>
        </p:txBody>
      </p:sp>
      <p:sp>
        <p:nvSpPr>
          <p:cNvPr id="8" name="橢圓 7"/>
          <p:cNvSpPr/>
          <p:nvPr/>
        </p:nvSpPr>
        <p:spPr>
          <a:xfrm>
            <a:off x="6759145" y="5759294"/>
            <a:ext cx="477151" cy="4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rgbClr val="FFFFFF"/>
              </a:solidFill>
            </a:endParaRPr>
          </a:p>
        </p:txBody>
      </p:sp>
      <p:sp>
        <p:nvSpPr>
          <p:cNvPr id="99" name="橢圓 98"/>
          <p:cNvSpPr/>
          <p:nvPr/>
        </p:nvSpPr>
        <p:spPr>
          <a:xfrm>
            <a:off x="2152674" y="5839477"/>
            <a:ext cx="477151" cy="4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solidFill>
                <a:srgbClr val="FFFFFF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38061" y="5714092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24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7246231" y="5791232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-1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2106128" y="5812604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47</a:t>
            </a:r>
            <a:endParaRPr lang="zh-TW" altLang="en-US" dirty="0">
              <a:solidFill>
                <a:srgbClr val="FFFFFF"/>
              </a:solidFill>
            </a:endParaRPr>
          </a:p>
        </p:txBody>
      </p:sp>
      <p:cxnSp>
        <p:nvCxnSpPr>
          <p:cNvPr id="110" name="直線單箭頭接點 109"/>
          <p:cNvCxnSpPr>
            <a:stCxn id="99" idx="6"/>
            <a:endCxn id="26" idx="1"/>
          </p:cNvCxnSpPr>
          <p:nvPr/>
        </p:nvCxnSpPr>
        <p:spPr>
          <a:xfrm flipV="1">
            <a:off x="2629825" y="5274320"/>
            <a:ext cx="4084100" cy="80670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1800394" y="58772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pic>
        <p:nvPicPr>
          <p:cNvPr id="95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37" y="170764"/>
            <a:ext cx="761585" cy="74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727" y="177328"/>
            <a:ext cx="774494" cy="73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398" y="378160"/>
            <a:ext cx="358589" cy="33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0" name="直線單箭頭接點 99"/>
          <p:cNvCxnSpPr>
            <a:stCxn id="25" idx="3"/>
          </p:cNvCxnSpPr>
          <p:nvPr/>
        </p:nvCxnSpPr>
        <p:spPr>
          <a:xfrm>
            <a:off x="2659066" y="5418802"/>
            <a:ext cx="4074842" cy="58203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19" idx="6"/>
            <a:endCxn id="8" idx="2"/>
          </p:cNvCxnSpPr>
          <p:nvPr/>
        </p:nvCxnSpPr>
        <p:spPr>
          <a:xfrm>
            <a:off x="2615798" y="4161190"/>
            <a:ext cx="4143347" cy="183965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8" idx="6"/>
            <a:endCxn id="8" idx="2"/>
          </p:cNvCxnSpPr>
          <p:nvPr/>
        </p:nvCxnSpPr>
        <p:spPr>
          <a:xfrm>
            <a:off x="2615798" y="3526370"/>
            <a:ext cx="4143347" cy="247447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>
            <a:stCxn id="7" idx="6"/>
            <a:endCxn id="8" idx="2"/>
          </p:cNvCxnSpPr>
          <p:nvPr/>
        </p:nvCxnSpPr>
        <p:spPr>
          <a:xfrm>
            <a:off x="2615798" y="2891550"/>
            <a:ext cx="4143347" cy="310929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6" idx="6"/>
            <a:endCxn id="8" idx="2"/>
          </p:cNvCxnSpPr>
          <p:nvPr/>
        </p:nvCxnSpPr>
        <p:spPr>
          <a:xfrm>
            <a:off x="2615798" y="2263830"/>
            <a:ext cx="4143347" cy="373701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5" idx="6"/>
            <a:endCxn id="8" idx="2"/>
          </p:cNvCxnSpPr>
          <p:nvPr/>
        </p:nvCxnSpPr>
        <p:spPr>
          <a:xfrm>
            <a:off x="2615798" y="1645424"/>
            <a:ext cx="4143347" cy="4355418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20" idx="3"/>
            <a:endCxn id="8" idx="2"/>
          </p:cNvCxnSpPr>
          <p:nvPr/>
        </p:nvCxnSpPr>
        <p:spPr>
          <a:xfrm>
            <a:off x="2578853" y="4797467"/>
            <a:ext cx="4180292" cy="1203375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18" idx="6"/>
            <a:endCxn id="26" idx="1"/>
          </p:cNvCxnSpPr>
          <p:nvPr/>
        </p:nvCxnSpPr>
        <p:spPr>
          <a:xfrm>
            <a:off x="2615798" y="3526370"/>
            <a:ext cx="4098127" cy="174795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1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Reference</a:t>
            </a:r>
            <a:endParaRPr lang="zh-TW" altLang="en-US" sz="3600" b="1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/>
              <a:t>Tso</a:t>
            </a:r>
            <a:r>
              <a:rPr lang="en-US" altLang="zh-TW" sz="2000" dirty="0"/>
              <a:t>, M., P. </a:t>
            </a:r>
            <a:r>
              <a:rPr lang="en-US" altLang="zh-TW" sz="2000" dirty="0" err="1"/>
              <a:t>Kleinschmidt</a:t>
            </a:r>
            <a:r>
              <a:rPr lang="en-US" altLang="zh-TW" sz="2000" dirty="0"/>
              <a:t>, I. </a:t>
            </a:r>
            <a:r>
              <a:rPr lang="en-US" altLang="zh-TW" sz="2000" dirty="0" err="1"/>
              <a:t>Mitterreiter</a:t>
            </a:r>
            <a:r>
              <a:rPr lang="en-US" altLang="zh-TW" sz="2000" dirty="0"/>
              <a:t> and J. Graham. An efficient transportation algorithm for automatic chromosome karyotyping. </a:t>
            </a:r>
            <a:r>
              <a:rPr lang="en-US" altLang="zh-TW" sz="2000" i="1" dirty="0"/>
              <a:t>Pattern Recognition Letters </a:t>
            </a:r>
            <a:r>
              <a:rPr lang="en-US" altLang="zh-TW" sz="2000" dirty="0"/>
              <a:t>12, 117-126. 1991.</a:t>
            </a:r>
          </a:p>
          <a:p>
            <a:pPr marL="0" indent="0">
              <a:buNone/>
            </a:pPr>
            <a:endParaRPr lang="en-US" altLang="zh-TW" sz="24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1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Outline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/>
              <a:t> Application introduction</a:t>
            </a:r>
          </a:p>
          <a:p>
            <a:pPr>
              <a:lnSpc>
                <a:spcPct val="150000"/>
              </a:lnSpc>
            </a:pPr>
            <a:r>
              <a:rPr lang="en-US" altLang="zh-TW" b="1" dirty="0"/>
              <a:t> Mathematical formulation</a:t>
            </a: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rgbClr val="003399"/>
                </a:solidFill>
              </a:rPr>
              <a:t> Transportation problem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Network Optimization Applications 19.08  by   </a:t>
            </a:r>
            <a:r>
              <a:rPr lang="zh-TW" altLang="en-US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9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79388" y="1052513"/>
            <a:ext cx="8785100" cy="5254625"/>
          </a:xfrm>
        </p:spPr>
        <p:txBody>
          <a:bodyPr/>
          <a:lstStyle/>
          <a:p>
            <a:pPr algn="just">
              <a:lnSpc>
                <a:spcPts val="2700"/>
              </a:lnSpc>
            </a:pPr>
            <a:r>
              <a:rPr lang="en-US" altLang="zh-TW" sz="2600" b="1" dirty="0"/>
              <a:t>Karyotyping (</a:t>
            </a:r>
            <a:r>
              <a:rPr lang="zh-TW" altLang="en-US" sz="2600" b="1" dirty="0"/>
              <a:t>染色體核型分析</a:t>
            </a:r>
            <a:r>
              <a:rPr lang="en-US" altLang="zh-TW" sz="2600" b="1" dirty="0"/>
              <a:t>)</a:t>
            </a:r>
            <a:endParaRPr lang="en-US" altLang="zh-TW" sz="2000" dirty="0"/>
          </a:p>
          <a:p>
            <a:pPr lvl="1" algn="just">
              <a:lnSpc>
                <a:spcPts val="2700"/>
              </a:lnSpc>
            </a:pPr>
            <a:r>
              <a:rPr lang="en-US" altLang="zh-TW" sz="2000" dirty="0">
                <a:solidFill>
                  <a:srgbClr val="006600"/>
                </a:solidFill>
              </a:rPr>
              <a:t>This is an important clinical tests, since the identification of abnormalities in chromosomes of particular groups may be diagnostic of certain clinical syndromes, such as amniocentesis (</a:t>
            </a:r>
            <a:r>
              <a:rPr lang="zh-TW" altLang="en-US" sz="2000" dirty="0">
                <a:solidFill>
                  <a:srgbClr val="006600"/>
                </a:solidFill>
              </a:rPr>
              <a:t>羊膜穿刺</a:t>
            </a:r>
            <a:r>
              <a:rPr lang="en-US" altLang="zh-TW" sz="2000" dirty="0">
                <a:solidFill>
                  <a:srgbClr val="006600"/>
                </a:solidFill>
              </a:rPr>
              <a:t>).</a:t>
            </a:r>
          </a:p>
          <a:p>
            <a:pPr lvl="1" algn="just">
              <a:lnSpc>
                <a:spcPts val="2700"/>
              </a:lnSpc>
            </a:pPr>
            <a:r>
              <a:rPr lang="en-US" altLang="zh-TW" sz="2000" dirty="0">
                <a:solidFill>
                  <a:srgbClr val="006600"/>
                </a:solidFill>
              </a:rPr>
              <a:t>A normal human cell has 46 chromosomes, usually subdivided into 23 groups.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en-US" altLang="zh-TW" sz="2000" dirty="0">
                <a:solidFill>
                  <a:srgbClr val="0033CC"/>
                </a:solidFill>
              </a:rPr>
              <a:t>          a) Each group contains two identical 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en-US" altLang="zh-TW" sz="2000" dirty="0">
                <a:solidFill>
                  <a:srgbClr val="0033CC"/>
                </a:solidFill>
              </a:rPr>
              <a:t>              chromosomes, with the exception 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en-US" altLang="zh-TW" sz="2000" dirty="0">
                <a:solidFill>
                  <a:srgbClr val="0033CC"/>
                </a:solidFill>
              </a:rPr>
              <a:t>              of sex chromosomes groups.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en-US" altLang="zh-TW" sz="2000" dirty="0">
                <a:solidFill>
                  <a:srgbClr val="0033CC"/>
                </a:solidFill>
              </a:rPr>
              <a:t>          b) Sex chromosomes groups</a:t>
            </a:r>
          </a:p>
          <a:p>
            <a:pPr marL="0" indent="0" algn="just">
              <a:lnSpc>
                <a:spcPts val="2700"/>
              </a:lnSpc>
              <a:buNone/>
            </a:pPr>
            <a:r>
              <a:rPr lang="en-US" altLang="zh-TW" sz="2000" dirty="0">
                <a:solidFill>
                  <a:srgbClr val="0033CC"/>
                </a:solidFill>
              </a:rPr>
              <a:t>	</a:t>
            </a:r>
            <a:r>
              <a:rPr lang="en-US" altLang="zh-TW" sz="1800" dirty="0">
                <a:solidFill>
                  <a:srgbClr val="0033CC"/>
                </a:solidFill>
              </a:rPr>
              <a:t>- Female has XX</a:t>
            </a:r>
          </a:p>
          <a:p>
            <a:pPr marL="457200" lvl="1" indent="0" algn="just">
              <a:lnSpc>
                <a:spcPts val="2700"/>
              </a:lnSpc>
              <a:buNone/>
            </a:pPr>
            <a:r>
              <a:rPr lang="en-US" altLang="zh-TW" sz="1800" dirty="0">
                <a:solidFill>
                  <a:srgbClr val="0033CC"/>
                </a:solidFill>
              </a:rPr>
              <a:t>       - Male has XY</a:t>
            </a:r>
          </a:p>
          <a:p>
            <a:pPr marL="457200" lvl="1" indent="0" algn="just">
              <a:buNone/>
            </a:pPr>
            <a:endParaRPr lang="en-US" altLang="zh-TW" sz="2000" dirty="0">
              <a:solidFill>
                <a:srgbClr val="FF0000"/>
              </a:solidFill>
            </a:endParaRPr>
          </a:p>
          <a:p>
            <a:pPr lvl="1" algn="just"/>
            <a:endParaRPr lang="en-US" altLang="zh-TW" sz="2000" dirty="0"/>
          </a:p>
          <a:p>
            <a:pPr lvl="1" algn="just"/>
            <a:endParaRPr lang="en-US" altLang="zh-TW" sz="2000" dirty="0"/>
          </a:p>
          <a:p>
            <a:pPr marL="0" indent="0" algn="just">
              <a:buNone/>
            </a:pPr>
            <a:r>
              <a:rPr lang="en-US" altLang="zh-TW" dirty="0"/>
              <a:t>   </a:t>
            </a:r>
          </a:p>
        </p:txBody>
      </p:sp>
      <p:sp>
        <p:nvSpPr>
          <p:cNvPr id="4100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19.08  by   </a:t>
            </a:r>
            <a:r>
              <a:rPr lang="zh-TW" altLang="en-US" sz="1200" dirty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pic>
        <p:nvPicPr>
          <p:cNvPr id="8" name="內容版面配置區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487640" y="2980856"/>
            <a:ext cx="3332832" cy="340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Application introduction</a:t>
            </a:r>
            <a:endParaRPr lang="zh-TW" altLang="en-US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TW" sz="2000" dirty="0">
                    <a:solidFill>
                      <a:srgbClr val="006600"/>
                    </a:solidFill>
                  </a:rPr>
                  <a:t>The problem is identifying which of the 46 chromosomes belong to which of the 23 groups. </a:t>
                </a:r>
              </a:p>
              <a:p>
                <a:pPr marL="457200" lvl="1" indent="0">
                  <a:buNone/>
                </a:pPr>
                <a:r>
                  <a:rPr lang="en-US" altLang="zh-TW" sz="2000" dirty="0">
                    <a:solidFill>
                      <a:srgbClr val="006600"/>
                    </a:solidFill>
                  </a:rPr>
                  <a:t>    </a:t>
                </a:r>
                <a:r>
                  <a:rPr lang="en-US" altLang="zh-TW" sz="2000" dirty="0">
                    <a:solidFill>
                      <a:srgbClr val="0033CC"/>
                    </a:solidFill>
                  </a:rPr>
                  <a:t>a) The chromosomes are stained to exhibit a series of bands along </a:t>
                </a:r>
              </a:p>
              <a:p>
                <a:pPr marL="457200" lvl="1" indent="0">
                  <a:buNone/>
                </a:pPr>
                <a:r>
                  <a:rPr lang="en-US" altLang="zh-TW" sz="2000" dirty="0">
                    <a:solidFill>
                      <a:srgbClr val="0033CC"/>
                    </a:solidFill>
                  </a:rPr>
                  <a:t>         their length when viewed under microscope</a:t>
                </a:r>
              </a:p>
              <a:p>
                <a:pPr marL="457200" lvl="1" indent="0">
                  <a:buNone/>
                </a:pPr>
                <a:r>
                  <a:rPr lang="en-US" altLang="zh-TW" sz="2000" dirty="0">
                    <a:solidFill>
                      <a:srgbClr val="0033CC"/>
                    </a:solidFill>
                  </a:rPr>
                  <a:t>    b) First,</a:t>
                </a:r>
                <a:r>
                  <a:rPr lang="zh-TW" altLang="en-US" sz="2000" dirty="0">
                    <a:solidFill>
                      <a:srgbClr val="0033CC"/>
                    </a:solidFill>
                  </a:rPr>
                  <a:t> </a:t>
                </a:r>
                <a:r>
                  <a:rPr lang="en-US" altLang="zh-TW" sz="2000" dirty="0">
                    <a:solidFill>
                      <a:srgbClr val="0033CC"/>
                    </a:solidFill>
                  </a:rPr>
                  <a:t>we consider the process of karyotyping a female cell (XX).</a:t>
                </a:r>
              </a:p>
              <a:p>
                <a:pPr marL="457200" lvl="1" indent="0">
                  <a:buNone/>
                </a:pPr>
                <a:r>
                  <a:rPr lang="en-US" altLang="zh-TW" sz="2000" dirty="0">
                    <a:solidFill>
                      <a:srgbClr val="0033CC"/>
                    </a:solidFill>
                  </a:rPr>
                  <a:t>    c) Assign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1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TW" sz="1800" b="1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altLang="zh-TW" sz="2000" b="1" dirty="0">
                    <a:solidFill>
                      <a:srgbClr val="0033CC"/>
                    </a:solidFill>
                    <a:latin typeface="+mj-lt"/>
                  </a:rPr>
                  <a:t> </a:t>
                </a:r>
                <a:r>
                  <a:rPr lang="en-US" altLang="zh-TW" sz="2000" dirty="0">
                    <a:solidFill>
                      <a:srgbClr val="0033CC"/>
                    </a:solidFill>
                  </a:rPr>
                  <a:t>which is the probability the chromosome </a:t>
                </a:r>
                <a:r>
                  <a:rPr lang="en-US" altLang="zh-TW" sz="2000" i="1" dirty="0">
                    <a:solidFill>
                      <a:srgbClr val="0033CC"/>
                    </a:solidFill>
                  </a:rPr>
                  <a:t>j </a:t>
                </a:r>
                <a:r>
                  <a:rPr lang="en-US" altLang="zh-TW" sz="2000" dirty="0">
                    <a:solidFill>
                      <a:srgbClr val="0033CC"/>
                    </a:solidFill>
                  </a:rPr>
                  <a:t>is </a:t>
                </a:r>
              </a:p>
              <a:p>
                <a:pPr marL="457200" lvl="1" indent="0">
                  <a:buNone/>
                </a:pPr>
                <a:r>
                  <a:rPr lang="en-US" altLang="zh-TW" sz="2000" dirty="0">
                    <a:solidFill>
                      <a:srgbClr val="0033CC"/>
                    </a:solidFill>
                  </a:rPr>
                  <a:t>        a member of class </a:t>
                </a:r>
                <a:r>
                  <a:rPr lang="en-US" altLang="zh-TW" sz="2000" i="1" dirty="0" err="1">
                    <a:solidFill>
                      <a:srgbClr val="0033CC"/>
                    </a:solidFill>
                  </a:rPr>
                  <a:t>i</a:t>
                </a:r>
                <a:r>
                  <a:rPr lang="en-US" altLang="zh-TW" sz="2000" dirty="0">
                    <a:solidFill>
                      <a:srgbClr val="0033CC"/>
                    </a:solidFill>
                  </a:rPr>
                  <a:t>. </a:t>
                </a:r>
                <a:r>
                  <a:rPr lang="en-US" altLang="zh-TW" sz="2000" dirty="0">
                    <a:solidFill>
                      <a:srgbClr val="0033CC"/>
                    </a:solidFill>
                    <a:latin typeface="+mj-l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1" i="1" smtClean="0">
                            <a:solidFill>
                              <a:srgbClr val="0033CC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TW" sz="1800" b="1" i="1">
                            <a:solidFill>
                              <a:srgbClr val="0033CC"/>
                            </a:solidFill>
                            <a:latin typeface="Cambria Math"/>
                          </a:rPr>
                          <m:t>𝒊𝒋</m:t>
                        </m:r>
                      </m:sub>
                    </m:sSub>
                    <m:r>
                      <a:rPr lang="en-US" altLang="zh-TW" sz="1800" b="1" i="1">
                        <a:solidFill>
                          <a:srgbClr val="0033CC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000" dirty="0">
                    <a:solidFill>
                      <a:srgbClr val="0033CC"/>
                    </a:solidFill>
                  </a:rPr>
                  <a:t>is nearly 1 for all correct assignments.)</a:t>
                </a:r>
              </a:p>
              <a:p>
                <a:pPr marL="457200" lvl="1" indent="0">
                  <a:buNone/>
                </a:pPr>
                <a:endParaRPr lang="en-US" altLang="zh-TW" sz="1200" dirty="0">
                  <a:solidFill>
                    <a:srgbClr val="0033CC"/>
                  </a:solidFill>
                </a:endParaRPr>
              </a:p>
              <a:p>
                <a:pPr lvl="1"/>
                <a:r>
                  <a:rPr lang="en-US" altLang="zh-TW" sz="2000" dirty="0"/>
                  <a:t>The task is to assign the chromosomes to classes is order to </a:t>
                </a:r>
              </a:p>
              <a:p>
                <a:pPr marL="457200" lvl="1" indent="0">
                  <a:buNone/>
                </a:pPr>
                <a:r>
                  <a:rPr lang="en-US" altLang="zh-TW" sz="2000" dirty="0"/>
                  <a:t>    </a:t>
                </a:r>
                <a:r>
                  <a:rPr lang="en-US" altLang="zh-TW" sz="2000" dirty="0">
                    <a:solidFill>
                      <a:srgbClr val="0033CC"/>
                    </a:solidFill>
                  </a:rPr>
                  <a:t>minimize the expected number of incorrect assignment</a:t>
                </a:r>
              </a:p>
            </p:txBody>
          </p:sp>
        </mc:Choice>
        <mc:Fallback xmlns="">
          <p:sp>
            <p:nvSpPr>
              <p:cNvPr id="512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19.08  by   </a:t>
            </a:r>
            <a:r>
              <a:rPr lang="zh-TW" altLang="en-US" sz="1200" dirty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91" name="圖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3383006" cy="9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8" name="Picture 7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3" r="3789" b="9369"/>
          <a:stretch/>
        </p:blipFill>
        <p:spPr bwMode="auto">
          <a:xfrm>
            <a:off x="1043608" y="5454689"/>
            <a:ext cx="4600398" cy="834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Mathematical formulation</a:t>
            </a:r>
            <a:endParaRPr lang="zh-TW" altLang="en-US" sz="36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b="1" dirty="0"/>
              <a:t>Objective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sz="2600" b="1" dirty="0"/>
              <a:t>Constraint</a:t>
            </a:r>
          </a:p>
          <a:p>
            <a:pPr lvl="1"/>
            <a:r>
              <a:rPr lang="en-US" altLang="zh-TW" sz="2000" dirty="0"/>
              <a:t>Each chromosome is assigned once only.</a:t>
            </a:r>
          </a:p>
          <a:p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Precisely two chromosomes are assigned to each group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50804"/>
              </p:ext>
            </p:extLst>
          </p:nvPr>
        </p:nvGraphicFramePr>
        <p:xfrm>
          <a:off x="1044978" y="5877273"/>
          <a:ext cx="2302886" cy="481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Equation" r:id="rId3" imgW="1155600" imgH="241200" progId="Equation.DSMT4">
                  <p:embed/>
                </p:oleObj>
              </mc:Choice>
              <mc:Fallback>
                <p:oleObj name="Equation" r:id="rId3" imgW="1155600" imgH="241200" progId="Equation.DSMT4">
                  <p:embed/>
                  <p:pic>
                    <p:nvPicPr>
                      <p:cNvPr id="0" name="物件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978" y="5877273"/>
                        <a:ext cx="2302886" cy="481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81" name="Picture 1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74" y="3501008"/>
            <a:ext cx="31527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圖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78" y="1583296"/>
            <a:ext cx="3383006" cy="9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2" name="Picture 13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79" y="4869160"/>
            <a:ext cx="323899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16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sz="2000" dirty="0"/>
              <a:t>Now, we consider the process of karyotyping a male cell (XY).</a:t>
            </a:r>
          </a:p>
          <a:p>
            <a:pPr marL="457200" lvl="1" indent="0">
              <a:buNone/>
            </a:pPr>
            <a:r>
              <a:rPr lang="en-US" altLang="zh-TW" sz="2000" dirty="0">
                <a:solidFill>
                  <a:srgbClr val="0033CC"/>
                </a:solidFill>
              </a:rPr>
              <a:t>    a) Add a dummy chromosome 47. </a:t>
            </a:r>
          </a:p>
          <a:p>
            <a:pPr marL="457200" lvl="1" indent="0">
              <a:buNone/>
            </a:pPr>
            <a:r>
              <a:rPr lang="en-US" altLang="zh-TW" sz="2000" dirty="0">
                <a:solidFill>
                  <a:srgbClr val="0033CC"/>
                </a:solidFill>
              </a:rPr>
              <a:t>    b) Add a dummy group 24 which represent Y group. </a:t>
            </a:r>
          </a:p>
          <a:p>
            <a:pPr marL="457200" lvl="1" indent="0">
              <a:buNone/>
            </a:pPr>
            <a:r>
              <a:rPr lang="en-US" altLang="zh-TW" sz="2000" dirty="0">
                <a:solidFill>
                  <a:srgbClr val="0033CC"/>
                </a:solidFill>
              </a:rPr>
              <a:t>    c) Define the additional binary variables </a:t>
            </a: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    </a:t>
            </a:r>
          </a:p>
          <a:p>
            <a:pPr marL="457200" lvl="1" indent="0">
              <a:buNone/>
            </a:pPr>
            <a:endParaRPr lang="en-US" altLang="zh-TW" sz="1200" dirty="0">
              <a:solidFill>
                <a:srgbClr val="0033CC"/>
              </a:solidFill>
            </a:endParaRPr>
          </a:p>
          <a:p>
            <a:pPr marL="457200" lvl="1" indent="0">
              <a:buNone/>
            </a:pPr>
            <a:r>
              <a:rPr lang="en-US" altLang="zh-TW" sz="1200" dirty="0">
                <a:solidFill>
                  <a:srgbClr val="0033CC"/>
                </a:solidFill>
              </a:rPr>
              <a:t>      </a:t>
            </a:r>
            <a:r>
              <a:rPr lang="en-US" altLang="zh-TW" sz="2000" dirty="0">
                <a:solidFill>
                  <a:srgbClr val="0033CC"/>
                </a:solidFill>
              </a:rPr>
              <a:t>d) Add two additional constraints</a:t>
            </a:r>
            <a:endParaRPr lang="zh-TW" altLang="en-US" sz="2000" dirty="0">
              <a:solidFill>
                <a:srgbClr val="0033CC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689473"/>
              </p:ext>
            </p:extLst>
          </p:nvPr>
        </p:nvGraphicFramePr>
        <p:xfrm>
          <a:off x="1259632" y="2565524"/>
          <a:ext cx="30591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Equation" r:id="rId3" imgW="1295280" imgH="457200" progId="Equation.DSMT4">
                  <p:embed/>
                </p:oleObj>
              </mc:Choice>
              <mc:Fallback>
                <p:oleObj name="Equation" r:id="rId3" imgW="1295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565524"/>
                        <a:ext cx="3059112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61" name="Picture 8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815" y="2973760"/>
            <a:ext cx="47625" cy="7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1259632" y="4332346"/>
            <a:ext cx="1996007" cy="1832958"/>
            <a:chOff x="1259632" y="4332346"/>
            <a:chExt cx="1996007" cy="1832958"/>
          </a:xfrm>
        </p:grpSpPr>
        <p:pic>
          <p:nvPicPr>
            <p:cNvPr id="3134" name="Picture 62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0" t="5668" r="4914"/>
            <a:stretch/>
          </p:blipFill>
          <p:spPr bwMode="auto">
            <a:xfrm>
              <a:off x="1259632" y="4332346"/>
              <a:ext cx="1996007" cy="1832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0" name="Picture 9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1243" y="4607632"/>
              <a:ext cx="198000" cy="25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375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Transformation</a:t>
            </a:r>
            <a:endParaRPr lang="zh-TW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ts val="3300"/>
                  </a:lnSpc>
                </a:pPr>
                <a:r>
                  <a:rPr lang="en-US" altLang="zh-TW" sz="2600" dirty="0">
                    <a:latin typeface="+mj-lt"/>
                  </a:rPr>
                  <a:t>We can also formulate this problem as a</a:t>
                </a:r>
              </a:p>
              <a:p>
                <a:pPr marL="0" indent="0" algn="ctr">
                  <a:lnSpc>
                    <a:spcPts val="3300"/>
                  </a:lnSpc>
                  <a:buNone/>
                </a:pPr>
                <a:r>
                  <a:rPr lang="en-US" altLang="zh-TW" sz="2600" b="1" dirty="0">
                    <a:solidFill>
                      <a:srgbClr val="FF0000"/>
                    </a:solidFill>
                    <a:latin typeface="+mj-lt"/>
                  </a:rPr>
                  <a:t>Transportation problem</a:t>
                </a:r>
              </a:p>
              <a:p>
                <a:pPr>
                  <a:lnSpc>
                    <a:spcPts val="3300"/>
                  </a:lnSpc>
                </a:pPr>
                <a:r>
                  <a:rPr lang="en-US" altLang="zh-TW" sz="2600" dirty="0">
                    <a:latin typeface="+mj-lt"/>
                  </a:rPr>
                  <a:t>Suppose we have to transport a number of units of a commodity from a given set of 46 sources to 23 destinations. </a:t>
                </a:r>
              </a:p>
              <a:p>
                <a:pPr lvl="1">
                  <a:lnSpc>
                    <a:spcPts val="3300"/>
                  </a:lnSpc>
                </a:pPr>
                <a:r>
                  <a:rPr lang="en-US" altLang="zh-TW" sz="2000" dirty="0">
                    <a:latin typeface="+mj-lt"/>
                  </a:rPr>
                  <a:t>Each source has 1 unit available.</a:t>
                </a:r>
              </a:p>
              <a:p>
                <a:pPr lvl="1">
                  <a:lnSpc>
                    <a:spcPts val="3300"/>
                  </a:lnSpc>
                </a:pPr>
                <a:r>
                  <a:rPr lang="en-US" altLang="zh-TW" sz="2000" dirty="0">
                    <a:latin typeface="+mj-lt"/>
                  </a:rPr>
                  <a:t>Each destination has 2 units demand.</a:t>
                </a:r>
              </a:p>
              <a:p>
                <a:pPr lvl="1">
                  <a:lnSpc>
                    <a:spcPts val="3300"/>
                  </a:lnSpc>
                </a:pPr>
                <a:r>
                  <a:rPr lang="en-US" altLang="zh-TW" sz="2000" dirty="0">
                    <a:latin typeface="+mj-lt"/>
                  </a:rPr>
                  <a:t>The cost of transporting a unit quantity from source </a:t>
                </a:r>
                <a:r>
                  <a:rPr lang="en-US" altLang="zh-TW" sz="2000" i="1" dirty="0" err="1">
                    <a:latin typeface="+mj-lt"/>
                  </a:rPr>
                  <a:t>i</a:t>
                </a:r>
                <a:r>
                  <a:rPr lang="en-US" altLang="zh-TW" sz="2000" i="1" dirty="0">
                    <a:latin typeface="+mj-lt"/>
                  </a:rPr>
                  <a:t> </a:t>
                </a:r>
                <a:r>
                  <a:rPr lang="en-US" altLang="zh-TW" sz="2000" dirty="0">
                    <a:latin typeface="+mj-lt"/>
                  </a:rPr>
                  <a:t>to destination </a:t>
                </a:r>
                <a:r>
                  <a:rPr lang="en-US" altLang="zh-TW" sz="2000" i="1" dirty="0">
                    <a:latin typeface="+mj-lt"/>
                  </a:rPr>
                  <a:t>j</a:t>
                </a:r>
                <a:r>
                  <a:rPr lang="en-US" altLang="zh-TW" sz="2000" dirty="0">
                    <a:latin typeface="+mj-lt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TW" sz="2000" b="1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TW" sz="2000" b="1" i="1" smtClean="0">
                                <a:latin typeface="Cambria Math"/>
                              </a:rPr>
                              <m:t>𝒊𝒋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>
                    <a:latin typeface="+mj-lt"/>
                  </a:rPr>
                  <a:t> and varies linearly as the number of units transported.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94" t="-1160" r="-9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5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標題 1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1" dirty="0"/>
              <a:t>Transportation problem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2951495" y="1007232"/>
            <a:ext cx="6035858" cy="5330175"/>
            <a:chOff x="1673819" y="1001053"/>
            <a:chExt cx="6035858" cy="5330175"/>
          </a:xfrm>
        </p:grpSpPr>
        <p:grpSp>
          <p:nvGrpSpPr>
            <p:cNvPr id="170" name="群組 169"/>
            <p:cNvGrpSpPr/>
            <p:nvPr/>
          </p:nvGrpSpPr>
          <p:grpSpPr>
            <a:xfrm>
              <a:off x="1673819" y="1001053"/>
              <a:ext cx="5796362" cy="5330175"/>
              <a:chOff x="2574091" y="928894"/>
              <a:chExt cx="5796362" cy="5330175"/>
            </a:xfrm>
          </p:grpSpPr>
          <p:sp>
            <p:nvSpPr>
              <p:cNvPr id="5" name="橢圓 4"/>
              <p:cNvSpPr/>
              <p:nvPr/>
            </p:nvSpPr>
            <p:spPr>
              <a:xfrm>
                <a:off x="3113017" y="1340535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6" name="橢圓 5"/>
              <p:cNvSpPr/>
              <p:nvPr/>
            </p:nvSpPr>
            <p:spPr>
              <a:xfrm>
                <a:off x="3113017" y="206224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3113017" y="2783945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0" name="橢圓 9"/>
              <p:cNvSpPr/>
              <p:nvPr/>
            </p:nvSpPr>
            <p:spPr>
              <a:xfrm>
                <a:off x="7711615" y="5423944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橢圓 10"/>
              <p:cNvSpPr/>
              <p:nvPr/>
            </p:nvSpPr>
            <p:spPr>
              <a:xfrm>
                <a:off x="7711615" y="321139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12" name="橢圓 11"/>
              <p:cNvSpPr/>
              <p:nvPr/>
            </p:nvSpPr>
            <p:spPr>
              <a:xfrm>
                <a:off x="7711615" y="2408216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2</a:t>
                </a:r>
                <a:endParaRPr lang="zh-TW" altLang="en-US" dirty="0"/>
              </a:p>
            </p:txBody>
          </p:sp>
          <p:sp>
            <p:nvSpPr>
              <p:cNvPr id="13" name="橢圓 12"/>
              <p:cNvSpPr/>
              <p:nvPr/>
            </p:nvSpPr>
            <p:spPr>
              <a:xfrm>
                <a:off x="7711615" y="160504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1</a:t>
                </a:r>
                <a:endParaRPr lang="zh-TW" altLang="en-US" dirty="0"/>
              </a:p>
            </p:txBody>
          </p:sp>
          <p:sp>
            <p:nvSpPr>
              <p:cNvPr id="14" name="橢圓 13"/>
              <p:cNvSpPr/>
              <p:nvPr/>
            </p:nvSpPr>
            <p:spPr>
              <a:xfrm>
                <a:off x="7711615" y="4014568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113017" y="5768859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3113017" y="350565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4</a:t>
                </a:r>
                <a:endParaRPr lang="zh-TW" altLang="en-US" dirty="0"/>
              </a:p>
            </p:txBody>
          </p:sp>
          <p:sp>
            <p:nvSpPr>
              <p:cNvPr id="19" name="橢圓 18"/>
              <p:cNvSpPr/>
              <p:nvPr/>
            </p:nvSpPr>
            <p:spPr>
              <a:xfrm>
                <a:off x="3113017" y="4227355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2898452" y="4894452"/>
                <a:ext cx="615553" cy="720710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…...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7734932" y="4609372"/>
                <a:ext cx="615553" cy="720710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…...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2574091" y="928894"/>
                <a:ext cx="1569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800" dirty="0">
                    <a:solidFill>
                      <a:schemeClr val="bg1"/>
                    </a:solidFill>
                    <a:latin typeface="+mj-lt"/>
                  </a:rPr>
                  <a:t>Chromosome</a:t>
                </a:r>
                <a:endParaRPr lang="zh-TW" altLang="en-US" sz="18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3069746" y="5735849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46</a:t>
                </a:r>
                <a:endParaRPr lang="zh-TW" altLang="en-US" dirty="0"/>
              </a:p>
            </p:txBody>
          </p:sp>
          <p:sp>
            <p:nvSpPr>
              <p:cNvPr id="26" name="文字方塊 25"/>
              <p:cNvSpPr txBox="1"/>
              <p:nvPr/>
            </p:nvSpPr>
            <p:spPr>
              <a:xfrm>
                <a:off x="7668344" y="5390934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23</a:t>
                </a:r>
                <a:endParaRPr lang="zh-TW" altLang="en-US" dirty="0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7544586" y="928894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800" dirty="0">
                    <a:solidFill>
                      <a:schemeClr val="bg1"/>
                    </a:solidFill>
                    <a:latin typeface="+mj-lt"/>
                  </a:rPr>
                  <a:t>Group</a:t>
                </a:r>
                <a:endParaRPr lang="zh-TW" altLang="en-US" sz="18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cxnSp>
            <p:nvCxnSpPr>
              <p:cNvPr id="29" name="直線單箭頭接點 28"/>
              <p:cNvCxnSpPr>
                <a:stCxn id="5" idx="6"/>
                <a:endCxn id="13" idx="2"/>
              </p:cNvCxnSpPr>
              <p:nvPr/>
            </p:nvCxnSpPr>
            <p:spPr>
              <a:xfrm>
                <a:off x="3570217" y="1569135"/>
                <a:ext cx="4141398" cy="26450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>
                <a:stCxn id="5" idx="6"/>
                <a:endCxn id="12" idx="2"/>
              </p:cNvCxnSpPr>
              <p:nvPr/>
            </p:nvCxnSpPr>
            <p:spPr>
              <a:xfrm>
                <a:off x="3570217" y="1569135"/>
                <a:ext cx="4141398" cy="106768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>
                <a:stCxn id="5" idx="6"/>
                <a:endCxn id="11" idx="2"/>
              </p:cNvCxnSpPr>
              <p:nvPr/>
            </p:nvCxnSpPr>
            <p:spPr>
              <a:xfrm>
                <a:off x="3570217" y="1569135"/>
                <a:ext cx="4141398" cy="187085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>
                <a:stCxn id="5" idx="6"/>
                <a:endCxn id="14" idx="2"/>
              </p:cNvCxnSpPr>
              <p:nvPr/>
            </p:nvCxnSpPr>
            <p:spPr>
              <a:xfrm>
                <a:off x="3570217" y="1569135"/>
                <a:ext cx="4141398" cy="267403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39"/>
              <p:cNvCxnSpPr>
                <a:stCxn id="5" idx="6"/>
                <a:endCxn id="10" idx="2"/>
              </p:cNvCxnSpPr>
              <p:nvPr/>
            </p:nvCxnSpPr>
            <p:spPr>
              <a:xfrm>
                <a:off x="3570217" y="1569135"/>
                <a:ext cx="4141398" cy="4083409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/>
              <p:cNvCxnSpPr>
                <a:endCxn id="21" idx="1"/>
              </p:cNvCxnSpPr>
              <p:nvPr/>
            </p:nvCxnSpPr>
            <p:spPr>
              <a:xfrm>
                <a:off x="3613486" y="1578536"/>
                <a:ext cx="4121446" cy="339119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45"/>
              <p:cNvCxnSpPr>
                <a:stCxn id="6" idx="6"/>
                <a:endCxn id="13" idx="2"/>
              </p:cNvCxnSpPr>
              <p:nvPr/>
            </p:nvCxnSpPr>
            <p:spPr>
              <a:xfrm flipV="1">
                <a:off x="3570217" y="1833640"/>
                <a:ext cx="4141398" cy="45720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>
                <a:stCxn id="6" idx="6"/>
                <a:endCxn id="12" idx="2"/>
              </p:cNvCxnSpPr>
              <p:nvPr/>
            </p:nvCxnSpPr>
            <p:spPr>
              <a:xfrm>
                <a:off x="3570217" y="2290840"/>
                <a:ext cx="4141398" cy="34597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>
                <a:stCxn id="6" idx="6"/>
                <a:endCxn id="11" idx="2"/>
              </p:cNvCxnSpPr>
              <p:nvPr/>
            </p:nvCxnSpPr>
            <p:spPr>
              <a:xfrm>
                <a:off x="3570217" y="2290840"/>
                <a:ext cx="4141398" cy="114915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單箭頭接點 54"/>
              <p:cNvCxnSpPr>
                <a:stCxn id="6" idx="6"/>
                <a:endCxn id="14" idx="2"/>
              </p:cNvCxnSpPr>
              <p:nvPr/>
            </p:nvCxnSpPr>
            <p:spPr>
              <a:xfrm>
                <a:off x="3570217" y="2290840"/>
                <a:ext cx="4141398" cy="195232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單箭頭接點 57"/>
              <p:cNvCxnSpPr>
                <a:stCxn id="6" idx="6"/>
                <a:endCxn id="21" idx="1"/>
              </p:cNvCxnSpPr>
              <p:nvPr/>
            </p:nvCxnSpPr>
            <p:spPr>
              <a:xfrm>
                <a:off x="3570217" y="2290840"/>
                <a:ext cx="4164715" cy="267888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單箭頭接點 60"/>
              <p:cNvCxnSpPr>
                <a:stCxn id="6" idx="6"/>
                <a:endCxn id="10" idx="2"/>
              </p:cNvCxnSpPr>
              <p:nvPr/>
            </p:nvCxnSpPr>
            <p:spPr>
              <a:xfrm>
                <a:off x="3570217" y="2290840"/>
                <a:ext cx="4141398" cy="336170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單箭頭接點 63"/>
              <p:cNvCxnSpPr>
                <a:stCxn id="7" idx="6"/>
                <a:endCxn id="10" idx="2"/>
              </p:cNvCxnSpPr>
              <p:nvPr/>
            </p:nvCxnSpPr>
            <p:spPr>
              <a:xfrm>
                <a:off x="3570217" y="3012545"/>
                <a:ext cx="4141398" cy="2639999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>
                <a:stCxn id="7" idx="6"/>
                <a:endCxn id="21" idx="1"/>
              </p:cNvCxnSpPr>
              <p:nvPr/>
            </p:nvCxnSpPr>
            <p:spPr>
              <a:xfrm>
                <a:off x="3570217" y="3012545"/>
                <a:ext cx="4164715" cy="195718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/>
              <p:cNvCxnSpPr>
                <a:stCxn id="7" idx="6"/>
                <a:endCxn id="14" idx="2"/>
              </p:cNvCxnSpPr>
              <p:nvPr/>
            </p:nvCxnSpPr>
            <p:spPr>
              <a:xfrm>
                <a:off x="3570217" y="3012545"/>
                <a:ext cx="4141398" cy="123062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單箭頭接點 72"/>
              <p:cNvCxnSpPr>
                <a:stCxn id="7" idx="6"/>
                <a:endCxn id="11" idx="2"/>
              </p:cNvCxnSpPr>
              <p:nvPr/>
            </p:nvCxnSpPr>
            <p:spPr>
              <a:xfrm>
                <a:off x="3570217" y="3012545"/>
                <a:ext cx="4141398" cy="42744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單箭頭接點 75"/>
              <p:cNvCxnSpPr>
                <a:stCxn id="7" idx="6"/>
                <a:endCxn id="12" idx="2"/>
              </p:cNvCxnSpPr>
              <p:nvPr/>
            </p:nvCxnSpPr>
            <p:spPr>
              <a:xfrm flipV="1">
                <a:off x="3570217" y="2636816"/>
                <a:ext cx="4141398" cy="375729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單箭頭接點 78"/>
              <p:cNvCxnSpPr>
                <a:stCxn id="7" idx="6"/>
                <a:endCxn id="13" idx="2"/>
              </p:cNvCxnSpPr>
              <p:nvPr/>
            </p:nvCxnSpPr>
            <p:spPr>
              <a:xfrm flipV="1">
                <a:off x="3570217" y="1833640"/>
                <a:ext cx="4141398" cy="117890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單箭頭接點 81"/>
              <p:cNvCxnSpPr>
                <a:stCxn id="18" idx="6"/>
                <a:endCxn id="13" idx="2"/>
              </p:cNvCxnSpPr>
              <p:nvPr/>
            </p:nvCxnSpPr>
            <p:spPr>
              <a:xfrm flipV="1">
                <a:off x="3570217" y="1833640"/>
                <a:ext cx="4141398" cy="190061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單箭頭接點 84"/>
              <p:cNvCxnSpPr>
                <a:stCxn id="18" idx="6"/>
                <a:endCxn id="12" idx="2"/>
              </p:cNvCxnSpPr>
              <p:nvPr/>
            </p:nvCxnSpPr>
            <p:spPr>
              <a:xfrm flipV="1">
                <a:off x="3570217" y="2636816"/>
                <a:ext cx="4141398" cy="109743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單箭頭接點 87"/>
              <p:cNvCxnSpPr>
                <a:stCxn id="18" idx="6"/>
                <a:endCxn id="11" idx="2"/>
              </p:cNvCxnSpPr>
              <p:nvPr/>
            </p:nvCxnSpPr>
            <p:spPr>
              <a:xfrm flipV="1">
                <a:off x="3570217" y="3439992"/>
                <a:ext cx="4141398" cy="29425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單箭頭接點 90"/>
              <p:cNvCxnSpPr>
                <a:stCxn id="18" idx="6"/>
                <a:endCxn id="14" idx="2"/>
              </p:cNvCxnSpPr>
              <p:nvPr/>
            </p:nvCxnSpPr>
            <p:spPr>
              <a:xfrm>
                <a:off x="3570217" y="3734250"/>
                <a:ext cx="4141398" cy="508918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單箭頭接點 93"/>
              <p:cNvCxnSpPr>
                <a:stCxn id="18" idx="6"/>
                <a:endCxn id="21" idx="1"/>
              </p:cNvCxnSpPr>
              <p:nvPr/>
            </p:nvCxnSpPr>
            <p:spPr>
              <a:xfrm>
                <a:off x="3570217" y="3734250"/>
                <a:ext cx="4164715" cy="123547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單箭頭接點 96"/>
              <p:cNvCxnSpPr>
                <a:stCxn id="18" idx="6"/>
                <a:endCxn id="10" idx="2"/>
              </p:cNvCxnSpPr>
              <p:nvPr/>
            </p:nvCxnSpPr>
            <p:spPr>
              <a:xfrm>
                <a:off x="3570217" y="3734250"/>
                <a:ext cx="4141398" cy="191829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單箭頭接點 107"/>
              <p:cNvCxnSpPr>
                <a:stCxn id="19" idx="6"/>
                <a:endCxn id="10" idx="2"/>
              </p:cNvCxnSpPr>
              <p:nvPr/>
            </p:nvCxnSpPr>
            <p:spPr>
              <a:xfrm>
                <a:off x="3570217" y="4455955"/>
                <a:ext cx="4141398" cy="1196589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單箭頭接點 111"/>
              <p:cNvCxnSpPr>
                <a:stCxn id="19" idx="6"/>
                <a:endCxn id="21" idx="1"/>
              </p:cNvCxnSpPr>
              <p:nvPr/>
            </p:nvCxnSpPr>
            <p:spPr>
              <a:xfrm>
                <a:off x="3570217" y="4455955"/>
                <a:ext cx="4164715" cy="51377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單箭頭接點 114"/>
              <p:cNvCxnSpPr>
                <a:stCxn id="19" idx="6"/>
                <a:endCxn id="14" idx="2"/>
              </p:cNvCxnSpPr>
              <p:nvPr/>
            </p:nvCxnSpPr>
            <p:spPr>
              <a:xfrm flipV="1">
                <a:off x="3570217" y="4243168"/>
                <a:ext cx="4141398" cy="21278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線單箭頭接點 117"/>
              <p:cNvCxnSpPr>
                <a:endCxn id="11" idx="2"/>
              </p:cNvCxnSpPr>
              <p:nvPr/>
            </p:nvCxnSpPr>
            <p:spPr>
              <a:xfrm flipV="1">
                <a:off x="3613486" y="3439992"/>
                <a:ext cx="4098129" cy="103177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單箭頭接點 120"/>
              <p:cNvCxnSpPr>
                <a:stCxn id="19" idx="6"/>
                <a:endCxn id="12" idx="2"/>
              </p:cNvCxnSpPr>
              <p:nvPr/>
            </p:nvCxnSpPr>
            <p:spPr>
              <a:xfrm flipV="1">
                <a:off x="3570217" y="2636816"/>
                <a:ext cx="4141398" cy="1819139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單箭頭接點 123"/>
              <p:cNvCxnSpPr>
                <a:stCxn id="19" idx="6"/>
                <a:endCxn id="13" idx="2"/>
              </p:cNvCxnSpPr>
              <p:nvPr/>
            </p:nvCxnSpPr>
            <p:spPr>
              <a:xfrm flipV="1">
                <a:off x="3570217" y="1833640"/>
                <a:ext cx="4141398" cy="262231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單箭頭接點 126"/>
              <p:cNvCxnSpPr>
                <a:stCxn id="20" idx="3"/>
                <a:endCxn id="13" idx="2"/>
              </p:cNvCxnSpPr>
              <p:nvPr/>
            </p:nvCxnSpPr>
            <p:spPr>
              <a:xfrm flipV="1">
                <a:off x="3514005" y="1833640"/>
                <a:ext cx="4197610" cy="342116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單箭頭接點 129"/>
              <p:cNvCxnSpPr>
                <a:stCxn id="20" idx="3"/>
                <a:endCxn id="12" idx="2"/>
              </p:cNvCxnSpPr>
              <p:nvPr/>
            </p:nvCxnSpPr>
            <p:spPr>
              <a:xfrm flipV="1">
                <a:off x="3514005" y="2636816"/>
                <a:ext cx="4197610" cy="261799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單箭頭接點 132"/>
              <p:cNvCxnSpPr>
                <a:stCxn id="20" idx="3"/>
                <a:endCxn id="11" idx="2"/>
              </p:cNvCxnSpPr>
              <p:nvPr/>
            </p:nvCxnSpPr>
            <p:spPr>
              <a:xfrm flipV="1">
                <a:off x="3514005" y="3439992"/>
                <a:ext cx="4197610" cy="181481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單箭頭接點 135"/>
              <p:cNvCxnSpPr>
                <a:stCxn id="20" idx="3"/>
                <a:endCxn id="14" idx="2"/>
              </p:cNvCxnSpPr>
              <p:nvPr/>
            </p:nvCxnSpPr>
            <p:spPr>
              <a:xfrm flipV="1">
                <a:off x="3514005" y="4243168"/>
                <a:ext cx="4197610" cy="1011639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單箭頭接點 138"/>
              <p:cNvCxnSpPr>
                <a:stCxn id="20" idx="3"/>
                <a:endCxn id="21" idx="1"/>
              </p:cNvCxnSpPr>
              <p:nvPr/>
            </p:nvCxnSpPr>
            <p:spPr>
              <a:xfrm flipV="1">
                <a:off x="3514005" y="4969727"/>
                <a:ext cx="4220927" cy="28508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線單箭頭接點 141"/>
              <p:cNvCxnSpPr>
                <a:stCxn id="20" idx="3"/>
                <a:endCxn id="10" idx="2"/>
              </p:cNvCxnSpPr>
              <p:nvPr/>
            </p:nvCxnSpPr>
            <p:spPr>
              <a:xfrm>
                <a:off x="3514005" y="5254807"/>
                <a:ext cx="4197610" cy="39773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線單箭頭接點 144"/>
              <p:cNvCxnSpPr>
                <a:endCxn id="10" idx="2"/>
              </p:cNvCxnSpPr>
              <p:nvPr/>
            </p:nvCxnSpPr>
            <p:spPr>
              <a:xfrm flipV="1">
                <a:off x="3613486" y="5652544"/>
                <a:ext cx="4098129" cy="34491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單箭頭接點 147"/>
              <p:cNvCxnSpPr>
                <a:stCxn id="15" idx="6"/>
                <a:endCxn id="21" idx="1"/>
              </p:cNvCxnSpPr>
              <p:nvPr/>
            </p:nvCxnSpPr>
            <p:spPr>
              <a:xfrm flipV="1">
                <a:off x="3570217" y="4969727"/>
                <a:ext cx="4164715" cy="102773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單箭頭接點 150"/>
              <p:cNvCxnSpPr>
                <a:stCxn id="15" idx="6"/>
                <a:endCxn id="14" idx="2"/>
              </p:cNvCxnSpPr>
              <p:nvPr/>
            </p:nvCxnSpPr>
            <p:spPr>
              <a:xfrm flipV="1">
                <a:off x="3570217" y="4243168"/>
                <a:ext cx="4141398" cy="175429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單箭頭接點 159"/>
              <p:cNvCxnSpPr>
                <a:stCxn id="15" idx="6"/>
                <a:endCxn id="11" idx="2"/>
              </p:cNvCxnSpPr>
              <p:nvPr/>
            </p:nvCxnSpPr>
            <p:spPr>
              <a:xfrm flipV="1">
                <a:off x="3570217" y="3439992"/>
                <a:ext cx="4141398" cy="255746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單箭頭接點 162"/>
              <p:cNvCxnSpPr>
                <a:stCxn id="15" idx="6"/>
                <a:endCxn id="12" idx="2"/>
              </p:cNvCxnSpPr>
              <p:nvPr/>
            </p:nvCxnSpPr>
            <p:spPr>
              <a:xfrm flipV="1">
                <a:off x="3570217" y="2636816"/>
                <a:ext cx="4141398" cy="3360643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單箭頭接點 165"/>
              <p:cNvCxnSpPr>
                <a:stCxn id="15" idx="6"/>
                <a:endCxn id="13" idx="2"/>
              </p:cNvCxnSpPr>
              <p:nvPr/>
            </p:nvCxnSpPr>
            <p:spPr>
              <a:xfrm flipV="1">
                <a:off x="3570217" y="1833640"/>
                <a:ext cx="4141398" cy="4163819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文字方塊 171"/>
            <p:cNvSpPr txBox="1"/>
            <p:nvPr/>
          </p:nvSpPr>
          <p:spPr>
            <a:xfrm>
              <a:off x="1856568" y="14412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1856568" y="216294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74" name="文字方塊 173"/>
            <p:cNvSpPr txBox="1"/>
            <p:nvPr/>
          </p:nvSpPr>
          <p:spPr>
            <a:xfrm>
              <a:off x="1856568" y="288464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75" name="文字方塊 174"/>
            <p:cNvSpPr txBox="1"/>
            <p:nvPr/>
          </p:nvSpPr>
          <p:spPr>
            <a:xfrm>
              <a:off x="1856568" y="36056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76" name="文字方塊 175"/>
            <p:cNvSpPr txBox="1"/>
            <p:nvPr/>
          </p:nvSpPr>
          <p:spPr>
            <a:xfrm>
              <a:off x="1852515" y="434387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77" name="文字方塊 176"/>
            <p:cNvSpPr txBox="1"/>
            <p:nvPr/>
          </p:nvSpPr>
          <p:spPr>
            <a:xfrm>
              <a:off x="1856568" y="58535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1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78" name="文字方塊 177"/>
            <p:cNvSpPr txBox="1"/>
            <p:nvPr/>
          </p:nvSpPr>
          <p:spPr>
            <a:xfrm>
              <a:off x="7311811" y="1669839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-2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79" name="文字方塊 178"/>
            <p:cNvSpPr txBox="1"/>
            <p:nvPr/>
          </p:nvSpPr>
          <p:spPr>
            <a:xfrm>
              <a:off x="7311811" y="2508920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-2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0" name="文字方塊 179"/>
            <p:cNvSpPr txBox="1"/>
            <p:nvPr/>
          </p:nvSpPr>
          <p:spPr>
            <a:xfrm>
              <a:off x="7311811" y="3308592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-2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1" name="文字方塊 180"/>
            <p:cNvSpPr txBox="1"/>
            <p:nvPr/>
          </p:nvSpPr>
          <p:spPr>
            <a:xfrm>
              <a:off x="7311811" y="4115272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-2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7311811" y="5533863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1"/>
                  </a:solidFill>
                </a:rPr>
                <a:t>-2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/>
                <p:cNvSpPr txBox="1"/>
                <p:nvPr/>
              </p:nvSpPr>
              <p:spPr>
                <a:xfrm>
                  <a:off x="3696512" y="1147836"/>
                  <a:ext cx="2092752" cy="4469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000" dirty="0">
                      <a:solidFill>
                        <a:schemeClr val="bg1"/>
                      </a:solidFill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cost</m:t>
                      </m:r>
                      <m:r>
                        <a:rPr lang="en-US" altLang="zh-TW" sz="2000" b="0" i="0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000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sz="2000" dirty="0">
                      <a:solidFill>
                        <a:schemeClr val="bg1"/>
                      </a:solidFill>
                      <a:latin typeface="+mj-lt"/>
                    </a:rPr>
                    <a:t> </a:t>
                  </a:r>
                  <a:endParaRPr lang="zh-TW" altLang="en-US" sz="20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83" name="文字方塊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6512" y="1147836"/>
                  <a:ext cx="2092752" cy="44691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98" y="2188355"/>
            <a:ext cx="2383094" cy="66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內容版面配置區 2"/>
          <p:cNvSpPr txBox="1">
            <a:spLocks/>
          </p:cNvSpPr>
          <p:nvPr/>
        </p:nvSpPr>
        <p:spPr>
          <a:xfrm>
            <a:off x="179388" y="1052513"/>
            <a:ext cx="8780462" cy="52546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dirty="0"/>
              <a:t>Ex : Female</a:t>
            </a:r>
          </a:p>
          <a:p>
            <a:endParaRPr lang="en-US" altLang="zh-TW" sz="2000" b="1" dirty="0"/>
          </a:p>
          <a:p>
            <a:r>
              <a:rPr lang="en-US" altLang="zh-TW" sz="2000" b="1" dirty="0"/>
              <a:t>Objective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b="1" dirty="0"/>
              <a:t>Constraint</a:t>
            </a:r>
          </a:p>
        </p:txBody>
      </p:sp>
      <p:pic>
        <p:nvPicPr>
          <p:cNvPr id="81" name="Picture 1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98" y="3348582"/>
            <a:ext cx="2477267" cy="66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" name="物件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656996"/>
              </p:ext>
            </p:extLst>
          </p:nvPr>
        </p:nvGraphicFramePr>
        <p:xfrm>
          <a:off x="316698" y="4837154"/>
          <a:ext cx="1874405" cy="39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6" imgW="1155600" imgH="241200" progId="Equation.DSMT4">
                  <p:embed/>
                </p:oleObj>
              </mc:Choice>
              <mc:Fallback>
                <p:oleObj name="Equation" r:id="rId6" imgW="1155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98" y="4837154"/>
                        <a:ext cx="1874405" cy="392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" name="Picture 13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98" y="4027988"/>
            <a:ext cx="2574137" cy="77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189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字方塊 108"/>
          <p:cNvSpPr txBox="1"/>
          <p:nvPr/>
        </p:nvSpPr>
        <p:spPr>
          <a:xfrm>
            <a:off x="3358909" y="421923"/>
            <a:ext cx="5317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>
                <a:solidFill>
                  <a:srgbClr val="0000FF"/>
                </a:solidFill>
                <a:latin typeface="+mj-lt"/>
              </a:rPr>
              <a:t>a. When S</a:t>
            </a:r>
            <a:r>
              <a:rPr lang="en-US" altLang="zh-TW" sz="1800" b="1" baseline="-25000" dirty="0">
                <a:solidFill>
                  <a:srgbClr val="0000FF"/>
                </a:solidFill>
                <a:latin typeface="+mj-lt"/>
              </a:rPr>
              <a:t>1</a:t>
            </a:r>
            <a:r>
              <a:rPr lang="en-US" altLang="zh-TW" sz="1800" b="1" dirty="0">
                <a:solidFill>
                  <a:srgbClr val="0000FF"/>
                </a:solidFill>
                <a:latin typeface="+mj-lt"/>
              </a:rPr>
              <a:t>=0 ; S</a:t>
            </a:r>
            <a:r>
              <a:rPr lang="en-US" altLang="zh-TW" sz="1800" b="1" baseline="-25000" dirty="0">
                <a:solidFill>
                  <a:srgbClr val="0000FF"/>
                </a:solidFill>
                <a:latin typeface="+mj-lt"/>
              </a:rPr>
              <a:t>2</a:t>
            </a:r>
            <a:r>
              <a:rPr lang="en-US" altLang="zh-TW" sz="1800" b="1" dirty="0">
                <a:solidFill>
                  <a:srgbClr val="0000FF"/>
                </a:solidFill>
                <a:latin typeface="+mj-lt"/>
              </a:rPr>
              <a:t>=1 </a:t>
            </a:r>
            <a:r>
              <a:rPr lang="en-US" altLang="zh-TW" sz="1800" b="1" dirty="0">
                <a:solidFill>
                  <a:srgbClr val="0000FF"/>
                </a:solidFill>
                <a:latin typeface="+mj-lt"/>
                <a:sym typeface="Wingdings" pitchFamily="2" charset="2"/>
              </a:rPr>
              <a:t>                     </a:t>
            </a:r>
            <a:r>
              <a:rPr lang="en-US" altLang="zh-TW" sz="1800" b="1" dirty="0">
                <a:solidFill>
                  <a:schemeClr val="bg1"/>
                </a:solidFill>
                <a:latin typeface="+mj-lt"/>
              </a:rPr>
              <a:t>;</a:t>
            </a:r>
            <a:r>
              <a:rPr lang="en-US" altLang="zh-TW" sz="1800" b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 </a:t>
            </a:r>
            <a:r>
              <a:rPr lang="en-US" altLang="zh-TW" sz="1800" b="1" dirty="0">
                <a:solidFill>
                  <a:srgbClr val="0000FF"/>
                </a:solidFill>
                <a:latin typeface="+mj-lt"/>
                <a:sym typeface="Wingdings" pitchFamily="2" charset="2"/>
              </a:rPr>
              <a:t>             </a:t>
            </a:r>
            <a:r>
              <a:rPr lang="en-US" altLang="zh-TW" sz="2000" b="1" i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= </a:t>
            </a:r>
            <a:r>
              <a:rPr lang="en-US" altLang="zh-TW" sz="2000" b="1" dirty="0">
                <a:solidFill>
                  <a:schemeClr val="bg1"/>
                </a:solidFill>
                <a:latin typeface="+mj-lt"/>
                <a:sym typeface="Wingdings" pitchFamily="2" charset="2"/>
              </a:rPr>
              <a:t>0</a:t>
            </a:r>
            <a:r>
              <a:rPr lang="en-US" altLang="zh-TW" sz="2000" b="1" dirty="0">
                <a:solidFill>
                  <a:srgbClr val="0000FF"/>
                </a:solidFill>
                <a:latin typeface="+mj-lt"/>
                <a:sym typeface="Wingdings" pitchFamily="2" charset="2"/>
              </a:rPr>
              <a:t> </a:t>
            </a:r>
            <a:r>
              <a:rPr lang="en-US" altLang="zh-TW" sz="2000" b="1" i="1" dirty="0">
                <a:solidFill>
                  <a:srgbClr val="0000FF"/>
                </a:solidFill>
                <a:latin typeface="+mj-lt"/>
                <a:sym typeface="Wingdings" pitchFamily="2" charset="2"/>
              </a:rPr>
              <a:t> </a:t>
            </a:r>
            <a:endParaRPr lang="zh-TW" altLang="en-US" sz="2000" b="1" i="1" baseline="-25000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Network Optimization Applications 19.08  by   </a:t>
            </a:r>
            <a:r>
              <a:rPr lang="zh-TW" altLang="en-US" dirty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pSp>
        <p:nvGrpSpPr>
          <p:cNvPr id="170" name="群組 169"/>
          <p:cNvGrpSpPr/>
          <p:nvPr/>
        </p:nvGrpSpPr>
        <p:grpSpPr>
          <a:xfrm>
            <a:off x="3084079" y="1005183"/>
            <a:ext cx="5796362" cy="4675229"/>
            <a:chOff x="2574091" y="928894"/>
            <a:chExt cx="5796362" cy="4675229"/>
          </a:xfrm>
        </p:grpSpPr>
        <p:sp>
          <p:nvSpPr>
            <p:cNvPr id="5" name="橢圓 4"/>
            <p:cNvSpPr/>
            <p:nvPr/>
          </p:nvSpPr>
          <p:spPr>
            <a:xfrm>
              <a:off x="3113017" y="134053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1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6" name="橢圓 5"/>
            <p:cNvSpPr/>
            <p:nvPr/>
          </p:nvSpPr>
          <p:spPr>
            <a:xfrm>
              <a:off x="3113017" y="195894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2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7" name="橢圓 6"/>
            <p:cNvSpPr/>
            <p:nvPr/>
          </p:nvSpPr>
          <p:spPr>
            <a:xfrm>
              <a:off x="3113017" y="258666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3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7711615" y="505575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7711615" y="2895045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3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7711615" y="224697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2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7711615" y="1605040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1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7711615" y="3568269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4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3113017" y="5139193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橢圓 17"/>
            <p:cNvSpPr/>
            <p:nvPr/>
          </p:nvSpPr>
          <p:spPr>
            <a:xfrm>
              <a:off x="3113017" y="322148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4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3113017" y="3856301"/>
              <a:ext cx="4572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FFFFFF"/>
                  </a:solidFill>
                </a:rPr>
                <a:t>5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917719" y="4360823"/>
              <a:ext cx="615553" cy="72071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TW" dirty="0">
                  <a:solidFill>
                    <a:srgbClr val="000066"/>
                  </a:solidFill>
                </a:rPr>
                <a:t>…...</a:t>
              </a:r>
              <a:endParaRPr lang="zh-TW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7734932" y="4189837"/>
              <a:ext cx="615553" cy="72071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TW" dirty="0">
                  <a:solidFill>
                    <a:srgbClr val="000066"/>
                  </a:solidFill>
                </a:rPr>
                <a:t>…...</a:t>
              </a:r>
              <a:endParaRPr lang="zh-TW" altLang="en-US" dirty="0">
                <a:solidFill>
                  <a:srgbClr val="000066"/>
                </a:solidFill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2574091" y="92889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>
                  <a:solidFill>
                    <a:srgbClr val="000066"/>
                  </a:solidFill>
                  <a:latin typeface="Arial"/>
                </a:rPr>
                <a:t>Chromosome</a:t>
              </a:r>
              <a:endParaRPr lang="zh-TW" altLang="en-US" sz="1800" dirty="0">
                <a:solidFill>
                  <a:srgbClr val="000066"/>
                </a:solidFill>
                <a:latin typeface="Arial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3069746" y="508090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FFFF"/>
                  </a:solidFill>
                </a:rPr>
                <a:t>46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7668344" y="500298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FFFF"/>
                  </a:solidFill>
                </a:rPr>
                <a:t>23</a:t>
              </a:r>
              <a:endParaRPr lang="zh-TW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544586" y="92889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800" dirty="0">
                  <a:solidFill>
                    <a:srgbClr val="000066"/>
                  </a:solidFill>
                  <a:latin typeface="Arial"/>
                </a:rPr>
                <a:t>Group</a:t>
              </a:r>
              <a:endParaRPr lang="zh-TW" altLang="en-US" sz="1800" dirty="0">
                <a:solidFill>
                  <a:srgbClr val="000066"/>
                </a:solidFill>
                <a:latin typeface="Arial"/>
              </a:endParaRPr>
            </a:p>
          </p:txBody>
        </p:sp>
        <p:cxnSp>
          <p:nvCxnSpPr>
            <p:cNvPr id="29" name="直線單箭頭接點 28"/>
            <p:cNvCxnSpPr>
              <a:stCxn id="5" idx="6"/>
              <a:endCxn id="13" idx="2"/>
            </p:cNvCxnSpPr>
            <p:nvPr/>
          </p:nvCxnSpPr>
          <p:spPr>
            <a:xfrm>
              <a:off x="3570217" y="1569135"/>
              <a:ext cx="4141398" cy="2645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/>
            <p:cNvCxnSpPr>
              <a:stCxn id="5" idx="6"/>
              <a:endCxn id="12" idx="2"/>
            </p:cNvCxnSpPr>
            <p:nvPr/>
          </p:nvCxnSpPr>
          <p:spPr>
            <a:xfrm>
              <a:off x="3570217" y="1569135"/>
              <a:ext cx="4141398" cy="90643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>
              <a:stCxn id="5" idx="6"/>
              <a:endCxn id="11" idx="2"/>
            </p:cNvCxnSpPr>
            <p:nvPr/>
          </p:nvCxnSpPr>
          <p:spPr>
            <a:xfrm>
              <a:off x="3570217" y="1569135"/>
              <a:ext cx="4141398" cy="155451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/>
            <p:cNvCxnSpPr>
              <a:stCxn id="5" idx="6"/>
              <a:endCxn id="14" idx="2"/>
            </p:cNvCxnSpPr>
            <p:nvPr/>
          </p:nvCxnSpPr>
          <p:spPr>
            <a:xfrm>
              <a:off x="3570217" y="1569135"/>
              <a:ext cx="4141398" cy="222773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5" idx="6"/>
              <a:endCxn id="10" idx="2"/>
            </p:cNvCxnSpPr>
            <p:nvPr/>
          </p:nvCxnSpPr>
          <p:spPr>
            <a:xfrm>
              <a:off x="3570217" y="1569135"/>
              <a:ext cx="4141398" cy="371521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/>
            <p:cNvCxnSpPr>
              <a:stCxn id="5" idx="6"/>
              <a:endCxn id="21" idx="1"/>
            </p:cNvCxnSpPr>
            <p:nvPr/>
          </p:nvCxnSpPr>
          <p:spPr>
            <a:xfrm>
              <a:off x="3570217" y="1569135"/>
              <a:ext cx="4164715" cy="2981057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6" idx="6"/>
              <a:endCxn id="13" idx="2"/>
            </p:cNvCxnSpPr>
            <p:nvPr/>
          </p:nvCxnSpPr>
          <p:spPr>
            <a:xfrm flipV="1">
              <a:off x="3570217" y="1833640"/>
              <a:ext cx="4141398" cy="3539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>
              <a:stCxn id="6" idx="6"/>
              <a:endCxn id="12" idx="2"/>
            </p:cNvCxnSpPr>
            <p:nvPr/>
          </p:nvCxnSpPr>
          <p:spPr>
            <a:xfrm>
              <a:off x="3570217" y="2187541"/>
              <a:ext cx="4141398" cy="28803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6" idx="6"/>
              <a:endCxn id="11" idx="2"/>
            </p:cNvCxnSpPr>
            <p:nvPr/>
          </p:nvCxnSpPr>
          <p:spPr>
            <a:xfrm>
              <a:off x="3570217" y="2187541"/>
              <a:ext cx="4141398" cy="93610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6" idx="6"/>
              <a:endCxn id="14" idx="2"/>
            </p:cNvCxnSpPr>
            <p:nvPr/>
          </p:nvCxnSpPr>
          <p:spPr>
            <a:xfrm>
              <a:off x="3570217" y="2187541"/>
              <a:ext cx="4141398" cy="160932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6" idx="6"/>
              <a:endCxn id="21" idx="1"/>
            </p:cNvCxnSpPr>
            <p:nvPr/>
          </p:nvCxnSpPr>
          <p:spPr>
            <a:xfrm>
              <a:off x="3570217" y="2187541"/>
              <a:ext cx="4164715" cy="236265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stCxn id="6" idx="6"/>
              <a:endCxn id="10" idx="2"/>
            </p:cNvCxnSpPr>
            <p:nvPr/>
          </p:nvCxnSpPr>
          <p:spPr>
            <a:xfrm>
              <a:off x="3570217" y="2187541"/>
              <a:ext cx="4141398" cy="309681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7" idx="6"/>
              <a:endCxn id="10" idx="2"/>
            </p:cNvCxnSpPr>
            <p:nvPr/>
          </p:nvCxnSpPr>
          <p:spPr>
            <a:xfrm>
              <a:off x="3570217" y="2815261"/>
              <a:ext cx="4141398" cy="246909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7" idx="6"/>
              <a:endCxn id="21" idx="1"/>
            </p:cNvCxnSpPr>
            <p:nvPr/>
          </p:nvCxnSpPr>
          <p:spPr>
            <a:xfrm>
              <a:off x="3570217" y="2815261"/>
              <a:ext cx="4164715" cy="173493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stCxn id="7" idx="6"/>
              <a:endCxn id="14" idx="2"/>
            </p:cNvCxnSpPr>
            <p:nvPr/>
          </p:nvCxnSpPr>
          <p:spPr>
            <a:xfrm>
              <a:off x="3570217" y="2815261"/>
              <a:ext cx="4141398" cy="98160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72"/>
            <p:cNvCxnSpPr>
              <a:stCxn id="7" idx="6"/>
              <a:endCxn id="11" idx="2"/>
            </p:cNvCxnSpPr>
            <p:nvPr/>
          </p:nvCxnSpPr>
          <p:spPr>
            <a:xfrm>
              <a:off x="3570217" y="2815261"/>
              <a:ext cx="4141398" cy="30838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>
              <a:stCxn id="7" idx="6"/>
              <a:endCxn id="12" idx="2"/>
            </p:cNvCxnSpPr>
            <p:nvPr/>
          </p:nvCxnSpPr>
          <p:spPr>
            <a:xfrm flipV="1">
              <a:off x="3570217" y="2475573"/>
              <a:ext cx="4141398" cy="33968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>
              <a:stCxn id="7" idx="6"/>
              <a:endCxn id="13" idx="2"/>
            </p:cNvCxnSpPr>
            <p:nvPr/>
          </p:nvCxnSpPr>
          <p:spPr>
            <a:xfrm flipV="1">
              <a:off x="3570217" y="1833640"/>
              <a:ext cx="4141398" cy="98162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>
              <a:stCxn id="18" idx="6"/>
              <a:endCxn id="13" idx="2"/>
            </p:cNvCxnSpPr>
            <p:nvPr/>
          </p:nvCxnSpPr>
          <p:spPr>
            <a:xfrm flipV="1">
              <a:off x="3570217" y="1833640"/>
              <a:ext cx="4141398" cy="161644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>
              <a:stCxn id="18" idx="6"/>
              <a:endCxn id="12" idx="2"/>
            </p:cNvCxnSpPr>
            <p:nvPr/>
          </p:nvCxnSpPr>
          <p:spPr>
            <a:xfrm flipV="1">
              <a:off x="3570217" y="2475573"/>
              <a:ext cx="4141398" cy="97450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>
              <a:stCxn id="18" idx="6"/>
              <a:endCxn id="11" idx="2"/>
            </p:cNvCxnSpPr>
            <p:nvPr/>
          </p:nvCxnSpPr>
          <p:spPr>
            <a:xfrm flipV="1">
              <a:off x="3570217" y="3123645"/>
              <a:ext cx="4141398" cy="32643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>
              <a:stCxn id="18" idx="6"/>
              <a:endCxn id="14" idx="2"/>
            </p:cNvCxnSpPr>
            <p:nvPr/>
          </p:nvCxnSpPr>
          <p:spPr>
            <a:xfrm>
              <a:off x="3570217" y="3450081"/>
              <a:ext cx="4141398" cy="34678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>
              <a:stCxn id="18" idx="6"/>
              <a:endCxn id="21" idx="1"/>
            </p:cNvCxnSpPr>
            <p:nvPr/>
          </p:nvCxnSpPr>
          <p:spPr>
            <a:xfrm>
              <a:off x="3570217" y="3450081"/>
              <a:ext cx="4164715" cy="110011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stCxn id="19" idx="6"/>
              <a:endCxn id="10" idx="2"/>
            </p:cNvCxnSpPr>
            <p:nvPr/>
          </p:nvCxnSpPr>
          <p:spPr>
            <a:xfrm>
              <a:off x="3570217" y="4084901"/>
              <a:ext cx="4141398" cy="119945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>
              <a:stCxn id="19" idx="6"/>
              <a:endCxn id="21" idx="1"/>
            </p:cNvCxnSpPr>
            <p:nvPr/>
          </p:nvCxnSpPr>
          <p:spPr>
            <a:xfrm>
              <a:off x="3570217" y="4084901"/>
              <a:ext cx="4164715" cy="46529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114"/>
            <p:cNvCxnSpPr>
              <a:stCxn id="19" idx="6"/>
              <a:endCxn id="14" idx="2"/>
            </p:cNvCxnSpPr>
            <p:nvPr/>
          </p:nvCxnSpPr>
          <p:spPr>
            <a:xfrm flipV="1">
              <a:off x="3570217" y="3796869"/>
              <a:ext cx="4141398" cy="28803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單箭頭接點 117"/>
            <p:cNvCxnSpPr>
              <a:stCxn id="19" idx="6"/>
              <a:endCxn id="11" idx="2"/>
            </p:cNvCxnSpPr>
            <p:nvPr/>
          </p:nvCxnSpPr>
          <p:spPr>
            <a:xfrm flipV="1">
              <a:off x="3570217" y="3123645"/>
              <a:ext cx="4141398" cy="96125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>
              <a:stCxn id="19" idx="6"/>
              <a:endCxn id="12" idx="2"/>
            </p:cNvCxnSpPr>
            <p:nvPr/>
          </p:nvCxnSpPr>
          <p:spPr>
            <a:xfrm flipV="1">
              <a:off x="3570217" y="2475573"/>
              <a:ext cx="4141398" cy="160932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19" idx="6"/>
              <a:endCxn id="13" idx="2"/>
            </p:cNvCxnSpPr>
            <p:nvPr/>
          </p:nvCxnSpPr>
          <p:spPr>
            <a:xfrm flipV="1">
              <a:off x="3570217" y="1833640"/>
              <a:ext cx="4141398" cy="225126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/>
            <p:cNvCxnSpPr>
              <a:stCxn id="20" idx="3"/>
              <a:endCxn id="13" idx="2"/>
            </p:cNvCxnSpPr>
            <p:nvPr/>
          </p:nvCxnSpPr>
          <p:spPr>
            <a:xfrm flipV="1">
              <a:off x="3533272" y="1833640"/>
              <a:ext cx="4178343" cy="288753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/>
            <p:cNvCxnSpPr>
              <a:stCxn id="20" idx="3"/>
              <a:endCxn id="12" idx="2"/>
            </p:cNvCxnSpPr>
            <p:nvPr/>
          </p:nvCxnSpPr>
          <p:spPr>
            <a:xfrm flipV="1">
              <a:off x="3533272" y="2475573"/>
              <a:ext cx="4178343" cy="2245605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>
              <a:stCxn id="20" idx="3"/>
              <a:endCxn id="11" idx="2"/>
            </p:cNvCxnSpPr>
            <p:nvPr/>
          </p:nvCxnSpPr>
          <p:spPr>
            <a:xfrm flipV="1">
              <a:off x="3533272" y="3123645"/>
              <a:ext cx="4178343" cy="159753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>
              <a:stCxn id="20" idx="3"/>
              <a:endCxn id="14" idx="2"/>
            </p:cNvCxnSpPr>
            <p:nvPr/>
          </p:nvCxnSpPr>
          <p:spPr>
            <a:xfrm flipV="1">
              <a:off x="3533272" y="3796869"/>
              <a:ext cx="4178343" cy="92430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>
              <a:stCxn id="20" idx="3"/>
              <a:endCxn id="21" idx="1"/>
            </p:cNvCxnSpPr>
            <p:nvPr/>
          </p:nvCxnSpPr>
          <p:spPr>
            <a:xfrm flipV="1">
              <a:off x="3533272" y="4550192"/>
              <a:ext cx="4201660" cy="17098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>
              <a:stCxn id="20" idx="3"/>
              <a:endCxn id="10" idx="2"/>
            </p:cNvCxnSpPr>
            <p:nvPr/>
          </p:nvCxnSpPr>
          <p:spPr>
            <a:xfrm>
              <a:off x="3533272" y="4721178"/>
              <a:ext cx="4178343" cy="56317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>
              <a:stCxn id="25" idx="3"/>
              <a:endCxn id="10" idx="2"/>
            </p:cNvCxnSpPr>
            <p:nvPr/>
          </p:nvCxnSpPr>
          <p:spPr>
            <a:xfrm flipV="1">
              <a:off x="3613485" y="5284351"/>
              <a:ext cx="4098130" cy="5816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/>
            <p:cNvCxnSpPr>
              <a:stCxn id="15" idx="6"/>
              <a:endCxn id="21" idx="1"/>
            </p:cNvCxnSpPr>
            <p:nvPr/>
          </p:nvCxnSpPr>
          <p:spPr>
            <a:xfrm flipV="1">
              <a:off x="3570217" y="4550192"/>
              <a:ext cx="4164715" cy="81760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>
              <a:stCxn id="15" idx="6"/>
              <a:endCxn id="14" idx="2"/>
            </p:cNvCxnSpPr>
            <p:nvPr/>
          </p:nvCxnSpPr>
          <p:spPr>
            <a:xfrm flipV="1">
              <a:off x="3570217" y="3796869"/>
              <a:ext cx="4141398" cy="1570924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/>
            <p:cNvCxnSpPr>
              <a:stCxn id="15" idx="6"/>
              <a:endCxn id="11" idx="2"/>
            </p:cNvCxnSpPr>
            <p:nvPr/>
          </p:nvCxnSpPr>
          <p:spPr>
            <a:xfrm flipV="1">
              <a:off x="3570217" y="3123645"/>
              <a:ext cx="4141398" cy="2244148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>
              <a:stCxn id="25" idx="3"/>
              <a:endCxn id="12" idx="2"/>
            </p:cNvCxnSpPr>
            <p:nvPr/>
          </p:nvCxnSpPr>
          <p:spPr>
            <a:xfrm flipV="1">
              <a:off x="3613485" y="2475573"/>
              <a:ext cx="4098130" cy="286694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單箭頭接點 165"/>
            <p:cNvCxnSpPr>
              <a:stCxn id="15" idx="6"/>
              <a:endCxn id="13" idx="2"/>
            </p:cNvCxnSpPr>
            <p:nvPr/>
          </p:nvCxnSpPr>
          <p:spPr>
            <a:xfrm flipV="1">
              <a:off x="3570217" y="1833640"/>
              <a:ext cx="4141398" cy="3534153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文字方塊 171"/>
          <p:cNvSpPr txBox="1"/>
          <p:nvPr/>
        </p:nvSpPr>
        <p:spPr>
          <a:xfrm>
            <a:off x="3264801" y="143211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3264801" y="20603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74" name="文字方塊 173"/>
          <p:cNvSpPr txBox="1"/>
          <p:nvPr/>
        </p:nvSpPr>
        <p:spPr>
          <a:xfrm>
            <a:off x="3264801" y="268945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75" name="文字方塊 174"/>
          <p:cNvSpPr txBox="1"/>
          <p:nvPr/>
        </p:nvSpPr>
        <p:spPr>
          <a:xfrm>
            <a:off x="3264801" y="333752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76" name="文字方塊 175"/>
          <p:cNvSpPr txBox="1"/>
          <p:nvPr/>
        </p:nvSpPr>
        <p:spPr>
          <a:xfrm>
            <a:off x="3264801" y="39564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77" name="文字方塊 176"/>
          <p:cNvSpPr txBox="1"/>
          <p:nvPr/>
        </p:nvSpPr>
        <p:spPr>
          <a:xfrm>
            <a:off x="3264801" y="52292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78" name="文字方塊 177"/>
          <p:cNvSpPr txBox="1"/>
          <p:nvPr/>
        </p:nvSpPr>
        <p:spPr>
          <a:xfrm>
            <a:off x="8710638" y="1687221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-2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8710638" y="233484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-2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8710638" y="299073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-2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81" name="文字方塊 180"/>
          <p:cNvSpPr txBox="1"/>
          <p:nvPr/>
        </p:nvSpPr>
        <p:spPr>
          <a:xfrm>
            <a:off x="8710638" y="366355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-2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8710638" y="5149374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-2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文字方塊 182"/>
              <p:cNvSpPr txBox="1"/>
              <p:nvPr/>
            </p:nvSpPr>
            <p:spPr>
              <a:xfrm>
                <a:off x="5106772" y="1255508"/>
                <a:ext cx="2092752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>
                    <a:solidFill>
                      <a:srgbClr val="000066"/>
                    </a:solidFill>
                    <a:latin typeface="Aria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smtClean="0">
                        <a:solidFill>
                          <a:srgbClr val="000066"/>
                        </a:solidFill>
                        <a:latin typeface="Cambria Math"/>
                      </a:rPr>
                      <m:t>cost</m:t>
                    </m:r>
                    <m:r>
                      <a:rPr lang="en-US" altLang="zh-TW" sz="2000" smtClean="0">
                        <a:solidFill>
                          <a:srgbClr val="0000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TW" sz="20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solidFill>
                              <a:srgbClr val="000066"/>
                            </a:solidFill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TW" sz="20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rgbClr val="000066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000" dirty="0">
                    <a:solidFill>
                      <a:srgbClr val="000066"/>
                    </a:solidFill>
                    <a:latin typeface="Arial"/>
                  </a:rPr>
                  <a:t> </a:t>
                </a:r>
                <a:endParaRPr lang="zh-TW" altLang="en-US" sz="2000" dirty="0">
                  <a:solidFill>
                    <a:srgbClr val="000066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83" name="文字方塊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772" y="1255508"/>
                <a:ext cx="2092752" cy="446917"/>
              </a:xfrm>
              <a:prstGeom prst="rect">
                <a:avLst/>
              </a:prstGeom>
              <a:blipFill rotWithShape="1">
                <a:blip r:embed="rId3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98" y="1049419"/>
            <a:ext cx="2383094" cy="66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內容版面配置區 2"/>
          <p:cNvSpPr txBox="1">
            <a:spLocks/>
          </p:cNvSpPr>
          <p:nvPr/>
        </p:nvSpPr>
        <p:spPr>
          <a:xfrm>
            <a:off x="179388" y="188640"/>
            <a:ext cx="8780462" cy="52546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78F0"/>
              </a:buClr>
            </a:pPr>
            <a:r>
              <a:rPr lang="en-US" altLang="zh-TW" sz="2000" b="1" dirty="0"/>
              <a:t>Ex : Female &amp; Male</a:t>
            </a:r>
          </a:p>
          <a:p>
            <a:pPr>
              <a:buClr>
                <a:srgbClr val="0078F0"/>
              </a:buClr>
            </a:pPr>
            <a:r>
              <a:rPr lang="en-US" altLang="zh-TW" sz="2000" b="1" dirty="0"/>
              <a:t>Objective</a:t>
            </a:r>
          </a:p>
          <a:p>
            <a:pPr>
              <a:buClr>
                <a:srgbClr val="0078F0"/>
              </a:buClr>
            </a:pPr>
            <a:endParaRPr lang="en-US" altLang="zh-TW" sz="2000" dirty="0"/>
          </a:p>
          <a:p>
            <a:pPr>
              <a:buClr>
                <a:srgbClr val="0078F0"/>
              </a:buClr>
            </a:pPr>
            <a:endParaRPr lang="en-US" altLang="zh-TW" sz="2000" dirty="0"/>
          </a:p>
          <a:p>
            <a:pPr>
              <a:buClr>
                <a:srgbClr val="0078F0"/>
              </a:buClr>
            </a:pPr>
            <a:r>
              <a:rPr lang="en-US" altLang="zh-TW" sz="2000" b="1" dirty="0"/>
              <a:t>Constraint</a:t>
            </a:r>
          </a:p>
        </p:txBody>
      </p:sp>
      <p:pic>
        <p:nvPicPr>
          <p:cNvPr id="81" name="Picture 1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4" y="2007840"/>
            <a:ext cx="2477267" cy="66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3" name="物件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445973"/>
              </p:ext>
            </p:extLst>
          </p:nvPr>
        </p:nvGraphicFramePr>
        <p:xfrm>
          <a:off x="353952" y="5714502"/>
          <a:ext cx="1874405" cy="39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6" imgW="1155600" imgH="241200" progId="Equation.DSMT4">
                  <p:embed/>
                </p:oleObj>
              </mc:Choice>
              <mc:Fallback>
                <p:oleObj name="Equation" r:id="rId6" imgW="1155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52" y="5714502"/>
                        <a:ext cx="1874405" cy="392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4" name="Picture 13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98" y="2647490"/>
            <a:ext cx="2574137" cy="77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" name="群組 86"/>
          <p:cNvGrpSpPr/>
          <p:nvPr/>
        </p:nvGrpSpPr>
        <p:grpSpPr>
          <a:xfrm>
            <a:off x="314940" y="3383496"/>
            <a:ext cx="1592764" cy="1512168"/>
            <a:chOff x="1259632" y="4499945"/>
            <a:chExt cx="1996007" cy="1832958"/>
          </a:xfrm>
        </p:grpSpPr>
        <p:pic>
          <p:nvPicPr>
            <p:cNvPr id="89" name="Picture 62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0" t="5668" r="4914"/>
            <a:stretch/>
          </p:blipFill>
          <p:spPr bwMode="auto">
            <a:xfrm>
              <a:off x="1259632" y="4499945"/>
              <a:ext cx="1996007" cy="1832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" name="Picture 9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636" y="4777859"/>
              <a:ext cx="198000" cy="25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6" y="4925446"/>
            <a:ext cx="2450763" cy="77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橢圓 7"/>
          <p:cNvSpPr/>
          <p:nvPr/>
        </p:nvSpPr>
        <p:spPr>
          <a:xfrm>
            <a:off x="8198315" y="5759294"/>
            <a:ext cx="477151" cy="4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99" name="橢圓 98"/>
          <p:cNvSpPr/>
          <p:nvPr/>
        </p:nvSpPr>
        <p:spPr>
          <a:xfrm>
            <a:off x="3617081" y="5839477"/>
            <a:ext cx="477151" cy="483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60968" y="5727344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24</a:t>
            </a:r>
            <a:endParaRPr lang="zh-TW" altLang="en-US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8710638" y="5791232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-1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3583787" y="5812604"/>
            <a:ext cx="5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47</a:t>
            </a:r>
            <a:endParaRPr lang="zh-TW" altLang="en-US" dirty="0"/>
          </a:p>
        </p:txBody>
      </p:sp>
      <p:cxnSp>
        <p:nvCxnSpPr>
          <p:cNvPr id="110" name="直線單箭頭接點 109"/>
          <p:cNvCxnSpPr>
            <a:stCxn id="99" idx="6"/>
            <a:endCxn id="8" idx="2"/>
          </p:cNvCxnSpPr>
          <p:nvPr/>
        </p:nvCxnSpPr>
        <p:spPr>
          <a:xfrm flipV="1">
            <a:off x="4094232" y="6000842"/>
            <a:ext cx="4104083" cy="8018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3264801" y="58772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0066"/>
                </a:solidFill>
              </a:rPr>
              <a:t>1</a:t>
            </a:r>
            <a:endParaRPr lang="zh-TW" altLang="en-US" sz="2000" dirty="0">
              <a:solidFill>
                <a:srgbClr val="000066"/>
              </a:solidFill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5943250" y="219152"/>
            <a:ext cx="2224484" cy="748324"/>
            <a:chOff x="5734298" y="394039"/>
            <a:chExt cx="1641450" cy="542925"/>
          </a:xfrm>
        </p:grpSpPr>
        <p:pic>
          <p:nvPicPr>
            <p:cNvPr id="5147" name="Picture 27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4298" y="394039"/>
              <a:ext cx="561975" cy="542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48" name="Picture 2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7144" y="534262"/>
              <a:ext cx="333375" cy="28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49" name="Picture 2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398801"/>
              <a:ext cx="571500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7" name="直線單箭頭接點 136"/>
          <p:cNvCxnSpPr>
            <a:stCxn id="18" idx="6"/>
            <a:endCxn id="26" idx="1"/>
          </p:cNvCxnSpPr>
          <p:nvPr/>
        </p:nvCxnSpPr>
        <p:spPr>
          <a:xfrm>
            <a:off x="4080205" y="3526370"/>
            <a:ext cx="4098127" cy="181451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68" name="Picture 4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56" y="1084338"/>
            <a:ext cx="15240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69" name="Picture 4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568" y="1103348"/>
            <a:ext cx="12382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244251"/>
      </p:ext>
    </p:extLst>
  </p:cSld>
  <p:clrMapOvr>
    <a:masterClrMapping/>
  </p:clrMapOvr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21393</TotalTime>
  <Words>628</Words>
  <Application>Microsoft Office PowerPoint</Application>
  <PresentationFormat>如螢幕大小 (4:3)</PresentationFormat>
  <Paragraphs>174</Paragraphs>
  <Slides>11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新細明體</vt:lpstr>
      <vt:lpstr>標楷體</vt:lpstr>
      <vt:lpstr>Arial</vt:lpstr>
      <vt:lpstr>Cambria Math</vt:lpstr>
      <vt:lpstr>Times New Roman</vt:lpstr>
      <vt:lpstr>Wingdings</vt:lpstr>
      <vt:lpstr>intro</vt:lpstr>
      <vt:lpstr>Equation</vt:lpstr>
      <vt:lpstr>APP 19.8 Automatic Karyotyping of Chromosomes</vt:lpstr>
      <vt:lpstr>Outline</vt:lpstr>
      <vt:lpstr>Application introduction</vt:lpstr>
      <vt:lpstr>PowerPoint 簡報</vt:lpstr>
      <vt:lpstr>Mathematical formulation</vt:lpstr>
      <vt:lpstr>PowerPoint 簡報</vt:lpstr>
      <vt:lpstr>Transformation</vt:lpstr>
      <vt:lpstr>Transportation problem</vt:lpstr>
      <vt:lpstr>PowerPoint 簡報</vt:lpstr>
      <vt:lpstr>PowerPoint 簡報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1400</cp:revision>
  <dcterms:created xsi:type="dcterms:W3CDTF">2010-04-03T03:14:21Z</dcterms:created>
  <dcterms:modified xsi:type="dcterms:W3CDTF">2018-10-31T15:15:38Z</dcterms:modified>
</cp:coreProperties>
</file>