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591" r:id="rId2"/>
    <p:sldId id="592" r:id="rId3"/>
    <p:sldId id="593" r:id="rId4"/>
    <p:sldId id="594" r:id="rId5"/>
    <p:sldId id="597" r:id="rId6"/>
    <p:sldId id="596" r:id="rId7"/>
    <p:sldId id="595" r:id="rId8"/>
    <p:sldId id="598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83" d="100"/>
          <a:sy n="83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2B1021-E09A-4900-AE30-BF5631F4CF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DEB68A25-F9F5-4D4F-AA84-BD00A0C7ADCB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C4E0B58-3311-470F-BE12-1D3EAA67421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Automatic Karyotyping of Chromosomes</a:t>
            </a:r>
            <a:endParaRPr lang="zh-TW" altLang="en-US" dirty="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151620" y="3886200"/>
            <a:ext cx="6840760" cy="1752600"/>
          </a:xfrm>
        </p:spPr>
        <p:txBody>
          <a:bodyPr/>
          <a:lstStyle/>
          <a:p>
            <a:r>
              <a:rPr lang="en-US" altLang="zh-TW" sz="1800" dirty="0">
                <a:latin typeface="+mj-lt"/>
              </a:rPr>
              <a:t>Tso, M., P. </a:t>
            </a:r>
            <a:r>
              <a:rPr lang="en-US" altLang="zh-TW" sz="1800" dirty="0" err="1">
                <a:latin typeface="+mj-lt"/>
              </a:rPr>
              <a:t>Kleinschmidt</a:t>
            </a:r>
            <a:r>
              <a:rPr lang="en-US" altLang="zh-TW" sz="1800" dirty="0">
                <a:latin typeface="+mj-lt"/>
              </a:rPr>
              <a:t>, I. </a:t>
            </a:r>
            <a:r>
              <a:rPr lang="en-US" altLang="zh-TW" sz="1800" dirty="0" err="1">
                <a:latin typeface="+mj-lt"/>
              </a:rPr>
              <a:t>Mitterreiter</a:t>
            </a:r>
            <a:r>
              <a:rPr lang="en-US" altLang="zh-TW" sz="1800" dirty="0">
                <a:latin typeface="+mj-lt"/>
              </a:rPr>
              <a:t> and J. </a:t>
            </a:r>
            <a:r>
              <a:rPr lang="en-US" altLang="zh-TW" sz="1800" dirty="0" smtClean="0">
                <a:latin typeface="+mj-lt"/>
              </a:rPr>
              <a:t>Graham. </a:t>
            </a:r>
          </a:p>
          <a:p>
            <a:r>
              <a:rPr lang="en-US" altLang="zh-TW" sz="1800" b="1" dirty="0" smtClean="0">
                <a:latin typeface="+mj-lt"/>
              </a:rPr>
              <a:t>An </a:t>
            </a:r>
            <a:r>
              <a:rPr lang="en-US" altLang="zh-TW" sz="1800" b="1" dirty="0">
                <a:latin typeface="+mj-lt"/>
              </a:rPr>
              <a:t>efficient transportation algorithm for automatic </a:t>
            </a:r>
            <a:r>
              <a:rPr lang="en-US" altLang="zh-TW" sz="1800" b="1" dirty="0" smtClean="0">
                <a:latin typeface="+mj-lt"/>
              </a:rPr>
              <a:t>chromosome karyotyping</a:t>
            </a:r>
            <a:r>
              <a:rPr lang="en-US" altLang="zh-TW" sz="1800" b="1" dirty="0">
                <a:latin typeface="+mj-lt"/>
              </a:rPr>
              <a:t>.</a:t>
            </a:r>
            <a:r>
              <a:rPr lang="en-US" altLang="zh-TW" sz="1800" dirty="0">
                <a:latin typeface="+mj-lt"/>
              </a:rPr>
              <a:t> </a:t>
            </a:r>
            <a:endParaRPr lang="en-US" altLang="zh-TW" sz="1800" dirty="0" smtClean="0">
              <a:latin typeface="+mj-lt"/>
            </a:endParaRPr>
          </a:p>
          <a:p>
            <a:r>
              <a:rPr lang="en-US" altLang="zh-TW" sz="1800" i="1" dirty="0" smtClean="0">
                <a:latin typeface="+mj-lt"/>
              </a:rPr>
              <a:t>Pattern </a:t>
            </a:r>
            <a:r>
              <a:rPr lang="en-US" altLang="zh-TW" sz="1800" i="1" dirty="0">
                <a:latin typeface="+mj-lt"/>
              </a:rPr>
              <a:t>Recognition Letters </a:t>
            </a:r>
            <a:r>
              <a:rPr lang="en-US" altLang="zh-TW" sz="1800" dirty="0">
                <a:latin typeface="+mj-lt"/>
              </a:rPr>
              <a:t>12 (2), 117-126</a:t>
            </a:r>
            <a:r>
              <a:rPr lang="en-US" altLang="zh-TW" sz="1800" dirty="0" smtClean="0">
                <a:latin typeface="+mj-lt"/>
              </a:rPr>
              <a:t>.</a:t>
            </a:r>
            <a:r>
              <a:rPr lang="en-US" altLang="zh-TW" sz="1200" dirty="0">
                <a:latin typeface="+mj-lt"/>
              </a:rPr>
              <a:t> </a:t>
            </a:r>
            <a:r>
              <a:rPr lang="en-US" altLang="zh-TW" sz="1800" dirty="0" smtClean="0">
                <a:latin typeface="+mj-lt"/>
              </a:rPr>
              <a:t>1991.</a:t>
            </a:r>
            <a:endParaRPr lang="en-US" altLang="zh-TW" sz="1800" dirty="0">
              <a:latin typeface="+mj-lt"/>
            </a:endParaRPr>
          </a:p>
          <a:p>
            <a:endParaRPr lang="zh-TW" altLang="en-US" sz="1800" dirty="0" smtClean="0">
              <a:latin typeface="+mj-lt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Karyotyping (</a:t>
            </a:r>
            <a:r>
              <a:rPr lang="zh-TW" altLang="en-US" dirty="0"/>
              <a:t>染色體核型分析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000" dirty="0" smtClean="0"/>
              <a:t>A normal human cell has 46 chromosomes, usually subdivided into 23 groups. </a:t>
            </a:r>
          </a:p>
          <a:p>
            <a:pPr lvl="1"/>
            <a:r>
              <a:rPr lang="en-US" altLang="zh-TW" sz="2000" dirty="0" smtClean="0"/>
              <a:t>To </a:t>
            </a:r>
            <a:r>
              <a:rPr lang="en-US" altLang="zh-TW" sz="2000" dirty="0"/>
              <a:t>form a karyotype of the 46 chromosomes in a normal human cell, they are stained to exhibit a series of bands along their length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</a:p>
          <a:p>
            <a:r>
              <a:rPr lang="en-US" altLang="zh-TW" sz="2000" dirty="0" smtClean="0"/>
              <a:t>Each group contains two identical </a:t>
            </a:r>
          </a:p>
          <a:p>
            <a:pPr marL="0" indent="0">
              <a:buNone/>
            </a:pPr>
            <a:r>
              <a:rPr lang="en-US" altLang="zh-TW" sz="2000" dirty="0" smtClean="0"/>
              <a:t>     chromosomes, with the exception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of sex </a:t>
            </a:r>
            <a:r>
              <a:rPr lang="en-US" altLang="zh-TW" sz="2000" dirty="0"/>
              <a:t>chromosomes </a:t>
            </a:r>
            <a:r>
              <a:rPr lang="en-US" altLang="zh-TW" sz="2000" dirty="0" smtClean="0"/>
              <a:t>groups X and 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Sex </a:t>
            </a:r>
            <a:r>
              <a:rPr lang="en-US" altLang="zh-TW" sz="2000" dirty="0"/>
              <a:t>chromosomes groups </a:t>
            </a:r>
            <a:endParaRPr lang="en-US" altLang="zh-TW" sz="2000" dirty="0" smtClean="0"/>
          </a:p>
          <a:p>
            <a:pPr lvl="1"/>
            <a:r>
              <a:rPr lang="en-US" altLang="zh-TW" sz="1700" dirty="0" smtClean="0"/>
              <a:t>Female has XX</a:t>
            </a:r>
          </a:p>
          <a:p>
            <a:pPr lvl="1"/>
            <a:r>
              <a:rPr lang="en-US" altLang="zh-TW" sz="1700" dirty="0" smtClean="0"/>
              <a:t>Male has XY</a:t>
            </a:r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2080" y="2938264"/>
            <a:ext cx="3332832" cy="340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problem is identifying which of the 46  chromosomes belong to which of the 23 groups. </a:t>
                </a:r>
              </a:p>
              <a:p>
                <a:pPr lvl="1"/>
                <a:r>
                  <a:rPr lang="en-US" altLang="zh-TW" sz="2000" dirty="0" smtClean="0"/>
                  <a:t>First</a:t>
                </a:r>
                <a:r>
                  <a:rPr lang="en-US" altLang="zh-TW" sz="2000" dirty="0"/>
                  <a:t>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we consider the process of karyotyping a female </a:t>
                </a:r>
                <a:r>
                  <a:rPr lang="en-US" altLang="zh-TW" sz="2000" dirty="0" smtClean="0"/>
                  <a:t>cell (XX).</a:t>
                </a:r>
              </a:p>
              <a:p>
                <a:pPr lvl="1"/>
                <a:r>
                  <a:rPr lang="en-US" altLang="zh-TW" sz="2000" dirty="0" smtClean="0"/>
                  <a:t>Assign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TW" sz="2000" b="1" dirty="0" smtClean="0"/>
                  <a:t> </a:t>
                </a:r>
                <a:r>
                  <a:rPr lang="en-US" altLang="zh-TW" sz="2000" dirty="0" smtClean="0"/>
                  <a:t>which is the probability </a:t>
                </a:r>
                <a:r>
                  <a:rPr lang="en-US" altLang="zh-TW" sz="2000" dirty="0"/>
                  <a:t>the </a:t>
                </a:r>
                <a:r>
                  <a:rPr lang="en-US" altLang="zh-TW" sz="2000" dirty="0" smtClean="0"/>
                  <a:t>chromosome </a:t>
                </a:r>
                <a:r>
                  <a:rPr lang="en-US" altLang="zh-TW" sz="2000" i="1" dirty="0" err="1" smtClean="0"/>
                  <a:t>i</a:t>
                </a:r>
                <a:r>
                  <a:rPr lang="en-US" altLang="zh-TW" sz="2000" dirty="0" smtClean="0"/>
                  <a:t> is a member of class </a:t>
                </a:r>
                <a:r>
                  <a:rPr lang="en-US" altLang="zh-TW" sz="2000" i="1" dirty="0" smtClean="0"/>
                  <a:t>j</a:t>
                </a:r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dirty="0" smtClean="0"/>
                  <a:t>Now, to assign </a:t>
                </a:r>
                <a:r>
                  <a:rPr lang="en-US" altLang="zh-TW" dirty="0"/>
                  <a:t>the </a:t>
                </a:r>
                <a:r>
                  <a:rPr lang="en-US" altLang="zh-TW" dirty="0" smtClean="0"/>
                  <a:t>chromosomes to classes </a:t>
                </a:r>
                <a:r>
                  <a:rPr lang="en-US" altLang="zh-TW" dirty="0"/>
                  <a:t>is </a:t>
                </a:r>
                <a:r>
                  <a:rPr lang="en-US" altLang="zh-TW" dirty="0" smtClean="0"/>
                  <a:t>equivalent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 </a:t>
                </a:r>
              </a:p>
              <a:p>
                <a:pPr lvl="1"/>
                <a:r>
                  <a:rPr lang="en-US" altLang="zh-TW" dirty="0" smtClean="0"/>
                  <a:t>Minimize the expected number of incorrect assignment</a:t>
                </a:r>
              </a:p>
            </p:txBody>
          </p:sp>
        </mc:Choice>
        <mc:Fallback xmlns="">
          <p:sp>
            <p:nvSpPr>
              <p:cNvPr id="51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62697"/>
              </p:ext>
            </p:extLst>
          </p:nvPr>
        </p:nvGraphicFramePr>
        <p:xfrm>
          <a:off x="1259632" y="4509120"/>
          <a:ext cx="3460498" cy="9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574640" imgH="444240" progId="Equation.DSMT4">
                  <p:embed/>
                </p:oleObj>
              </mc:Choice>
              <mc:Fallback>
                <p:oleObj name="Equation" r:id="rId4" imgW="1574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4509120"/>
                        <a:ext cx="3460498" cy="97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18786"/>
              </p:ext>
            </p:extLst>
          </p:nvPr>
        </p:nvGraphicFramePr>
        <p:xfrm>
          <a:off x="1331640" y="5445224"/>
          <a:ext cx="4896544" cy="8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793960" imgH="457200" progId="Equation.DSMT4">
                  <p:embed/>
                </p:oleObj>
              </mc:Choice>
              <mc:Fallback>
                <p:oleObj name="Equation" r:id="rId6" imgW="2793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640" y="5445224"/>
                        <a:ext cx="4896544" cy="8886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Mathematical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Constraint</a:t>
            </a:r>
          </a:p>
          <a:p>
            <a:pPr lvl="1"/>
            <a:r>
              <a:rPr lang="en-US" altLang="zh-TW" sz="2400" dirty="0" smtClean="0"/>
              <a:t>Each chromosome is assigned once only.</a:t>
            </a:r>
          </a:p>
          <a:p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Precisely two chromosomes are assigned to each group.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19.08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91230"/>
              </p:ext>
            </p:extLst>
          </p:nvPr>
        </p:nvGraphicFramePr>
        <p:xfrm>
          <a:off x="1115616" y="1628800"/>
          <a:ext cx="3460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34607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72259"/>
              </p:ext>
            </p:extLst>
          </p:nvPr>
        </p:nvGraphicFramePr>
        <p:xfrm>
          <a:off x="1475656" y="3573016"/>
          <a:ext cx="3096344" cy="90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1523880" imgH="444240" progId="Equation.DSMT4">
                  <p:embed/>
                </p:oleObj>
              </mc:Choice>
              <mc:Fallback>
                <p:oleObj name="Equation" r:id="rId5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573016"/>
                        <a:ext cx="3096344" cy="90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55099"/>
              </p:ext>
            </p:extLst>
          </p:nvPr>
        </p:nvGraphicFramePr>
        <p:xfrm>
          <a:off x="1403648" y="4869160"/>
          <a:ext cx="3255069" cy="91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7" imgW="1536480" imgH="431640" progId="Equation.DSMT4">
                  <p:embed/>
                </p:oleObj>
              </mc:Choice>
              <mc:Fallback>
                <p:oleObj name="Equation" r:id="rId7" imgW="1536480" imgH="43164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3255069" cy="914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21338"/>
              </p:ext>
            </p:extLst>
          </p:nvPr>
        </p:nvGraphicFramePr>
        <p:xfrm>
          <a:off x="1475656" y="5877272"/>
          <a:ext cx="2448272" cy="51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9" imgW="1155600" imgH="241200" progId="Equation.DSMT4">
                  <p:embed/>
                </p:oleObj>
              </mc:Choice>
              <mc:Fallback>
                <p:oleObj name="Equation" r:id="rId9" imgW="1155600" imgH="2412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877272"/>
                        <a:ext cx="2448272" cy="51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1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Now, we consider </a:t>
            </a:r>
            <a:r>
              <a:rPr lang="en-US" altLang="zh-TW" dirty="0"/>
              <a:t>the process of karyotyping a </a:t>
            </a:r>
            <a:r>
              <a:rPr lang="en-US" altLang="zh-TW" dirty="0" smtClean="0"/>
              <a:t>male </a:t>
            </a:r>
            <a:r>
              <a:rPr lang="en-US" altLang="zh-TW" dirty="0"/>
              <a:t>cell (</a:t>
            </a:r>
            <a:r>
              <a:rPr lang="en-US" altLang="zh-TW" dirty="0" smtClean="0"/>
              <a:t>XY).</a:t>
            </a:r>
          </a:p>
          <a:p>
            <a:pPr lvl="1"/>
            <a:r>
              <a:rPr lang="en-US" altLang="zh-TW" sz="2400" dirty="0"/>
              <a:t>A</a:t>
            </a:r>
            <a:r>
              <a:rPr lang="en-US" altLang="zh-TW" sz="2400" dirty="0" smtClean="0"/>
              <a:t>dd a dummy chromosome 47. </a:t>
            </a:r>
          </a:p>
          <a:p>
            <a:pPr lvl="1"/>
            <a:r>
              <a:rPr lang="en-US" altLang="zh-TW" sz="2400" dirty="0" smtClean="0"/>
              <a:t>Add a dummy group 24 which represent Y group. </a:t>
            </a:r>
          </a:p>
          <a:p>
            <a:pPr lvl="1"/>
            <a:r>
              <a:rPr lang="en-US" altLang="zh-TW" sz="2400" dirty="0" smtClean="0"/>
              <a:t>Define the additional binary variables </a:t>
            </a:r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r>
              <a:rPr lang="en-US" altLang="zh-TW" sz="2400" dirty="0" smtClean="0"/>
              <a:t>Add two additional constraints</a:t>
            </a:r>
            <a:endParaRPr lang="zh-TW" altLang="en-US" sz="24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19.08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3070"/>
              </p:ext>
            </p:extLst>
          </p:nvPr>
        </p:nvGraphicFramePr>
        <p:xfrm>
          <a:off x="1547664" y="3212976"/>
          <a:ext cx="3059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212976"/>
                        <a:ext cx="3059112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52501"/>
              </p:ext>
            </p:extLst>
          </p:nvPr>
        </p:nvGraphicFramePr>
        <p:xfrm>
          <a:off x="1066800" y="4581525"/>
          <a:ext cx="291306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384200" imgH="863280" progId="Equation.DSMT4">
                  <p:embed/>
                </p:oleObj>
              </mc:Choice>
              <mc:Fallback>
                <p:oleObj name="Equation" r:id="rId5" imgW="1384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581525"/>
                        <a:ext cx="2913063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72000" y="5013176"/>
                <a:ext cx="30171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i="1" dirty="0" smtClean="0">
                    <a:solidFill>
                      <a:schemeClr val="bg1"/>
                    </a:solidFill>
                    <a:latin typeface="+mn-lt"/>
                  </a:rPr>
                  <a:t>If female,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i="1" dirty="0" smtClean="0">
                    <a:solidFill>
                      <a:schemeClr val="bg1"/>
                    </a:solidFill>
                    <a:latin typeface="+mn-lt"/>
                  </a:rPr>
                  <a:t>=1;</a:t>
                </a:r>
              </a:p>
              <a:p>
                <a:r>
                  <a:rPr lang="en-US" altLang="zh-TW" sz="2400" i="1" dirty="0" smtClean="0">
                    <a:solidFill>
                      <a:schemeClr val="bg1"/>
                    </a:solidFill>
                    <a:latin typeface="+mn-lt"/>
                  </a:rPr>
                  <a:t>If male,</a:t>
                </a:r>
                <a:r>
                  <a:rPr lang="zh-TW" altLang="en-US" sz="2400" i="1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altLang="zh-TW" sz="2400" i="1" dirty="0" smtClean="0">
                    <a:solidFill>
                      <a:schemeClr val="bg1"/>
                    </a:solidFill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sz="2400" i="1" dirty="0" smtClean="0">
                    <a:solidFill>
                      <a:schemeClr val="bg1"/>
                    </a:solidFill>
                  </a:rPr>
                  <a:t>1.</a:t>
                </a:r>
                <a:endParaRPr lang="zh-TW" altLang="en-US" sz="2400" i="1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13176"/>
                <a:ext cx="3017108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030" t="-510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7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can also formulate this problem as a</a:t>
                </a:r>
              </a:p>
              <a:p>
                <a:pPr marL="0" indent="0" algn="ctr">
                  <a:buNone/>
                </a:pPr>
                <a:r>
                  <a:rPr lang="en-US" altLang="zh-TW" sz="3200" b="1" dirty="0" smtClean="0">
                    <a:solidFill>
                      <a:srgbClr val="FF0000"/>
                    </a:solidFill>
                  </a:rPr>
                  <a:t>Transportation problem</a:t>
                </a:r>
              </a:p>
              <a:p>
                <a:r>
                  <a:rPr lang="en-US" altLang="zh-TW" dirty="0" smtClean="0"/>
                  <a:t>Suppose we have to transport a number of units of a commodity from a given set of 46 sources to 23 destinations. </a:t>
                </a:r>
              </a:p>
              <a:p>
                <a:pPr lvl="1"/>
                <a:r>
                  <a:rPr lang="en-US" altLang="zh-TW" dirty="0" smtClean="0"/>
                  <a:t>Each source has 1 units available.</a:t>
                </a:r>
              </a:p>
              <a:p>
                <a:pPr lvl="1"/>
                <a:r>
                  <a:rPr lang="en-US" altLang="zh-TW" dirty="0" smtClean="0"/>
                  <a:t>Each destination has 2 unit demand.</a:t>
                </a:r>
              </a:p>
              <a:p>
                <a:pPr lvl="1"/>
                <a:r>
                  <a:rPr lang="en-US" altLang="zh-TW" dirty="0" smtClean="0"/>
                  <a:t>The cost of transporting a unit quantity from source 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to destination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1" i="1" dirty="0" smtClean="0"/>
                  <a:t> </a:t>
                </a:r>
                <a:r>
                  <a:rPr lang="en-US" altLang="zh-TW" dirty="0" smtClean="0"/>
                  <a:t>and varies linearly as the number of units transported.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 r="-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19.08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標題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Transportation problem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19.08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673819" y="1001053"/>
            <a:ext cx="5796362" cy="5330175"/>
            <a:chOff x="2574091" y="928894"/>
            <a:chExt cx="5796362" cy="5330175"/>
          </a:xfrm>
        </p:grpSpPr>
        <p:sp>
          <p:nvSpPr>
            <p:cNvPr id="5" name="橢圓 4"/>
            <p:cNvSpPr/>
            <p:nvPr/>
          </p:nvSpPr>
          <p:spPr>
            <a:xfrm>
              <a:off x="3113017" y="1340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113017" y="20622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113017" y="278394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7711615" y="542394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711615" y="32113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711615" y="2408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7711615" y="1605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711615" y="401456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3113017" y="576885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3113017" y="350565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3113017" y="422735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113017" y="4941049"/>
              <a:ext cx="615553" cy="7207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…...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734932" y="4635876"/>
              <a:ext cx="615553" cy="7207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…...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574091" y="92889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solidFill>
                    <a:schemeClr val="bg1"/>
                  </a:solidFill>
                  <a:latin typeface="+mn-lt"/>
                </a:rPr>
                <a:t>Chromosome</a:t>
              </a:r>
              <a:endParaRPr lang="zh-TW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069746" y="573584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46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668344" y="539093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23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544586" y="9288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solidFill>
                    <a:schemeClr val="bg1"/>
                  </a:solidFill>
                  <a:latin typeface="+mn-lt"/>
                </a:rPr>
                <a:t>Group</a:t>
              </a:r>
              <a:endParaRPr lang="zh-TW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9" name="直線單箭頭接點 28"/>
            <p:cNvCxnSpPr>
              <a:stCxn id="5" idx="6"/>
              <a:endCxn id="13" idx="2"/>
            </p:cNvCxnSpPr>
            <p:nvPr/>
          </p:nvCxnSpPr>
          <p:spPr>
            <a:xfrm>
              <a:off x="3570217" y="1569135"/>
              <a:ext cx="4141398" cy="264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endCxn id="12" idx="2"/>
            </p:cNvCxnSpPr>
            <p:nvPr/>
          </p:nvCxnSpPr>
          <p:spPr>
            <a:xfrm>
              <a:off x="3570217" y="1605040"/>
              <a:ext cx="4141398" cy="103177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5" idx="6"/>
              <a:endCxn id="11" idx="2"/>
            </p:cNvCxnSpPr>
            <p:nvPr/>
          </p:nvCxnSpPr>
          <p:spPr>
            <a:xfrm>
              <a:off x="3570217" y="1569135"/>
              <a:ext cx="4141398" cy="18708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5" idx="6"/>
              <a:endCxn id="14" idx="2"/>
            </p:cNvCxnSpPr>
            <p:nvPr/>
          </p:nvCxnSpPr>
          <p:spPr>
            <a:xfrm>
              <a:off x="3570217" y="1569135"/>
              <a:ext cx="4141398" cy="267403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5" idx="6"/>
              <a:endCxn id="10" idx="2"/>
            </p:cNvCxnSpPr>
            <p:nvPr/>
          </p:nvCxnSpPr>
          <p:spPr>
            <a:xfrm>
              <a:off x="3570217" y="1569135"/>
              <a:ext cx="4141398" cy="408340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21" idx="1"/>
            </p:cNvCxnSpPr>
            <p:nvPr/>
          </p:nvCxnSpPr>
          <p:spPr>
            <a:xfrm>
              <a:off x="3613486" y="1605040"/>
              <a:ext cx="4121446" cy="33911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13" idx="2"/>
            </p:cNvCxnSpPr>
            <p:nvPr/>
          </p:nvCxnSpPr>
          <p:spPr>
            <a:xfrm flipV="1">
              <a:off x="3570217" y="1833640"/>
              <a:ext cx="4141398" cy="45720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12" idx="2"/>
            </p:cNvCxnSpPr>
            <p:nvPr/>
          </p:nvCxnSpPr>
          <p:spPr>
            <a:xfrm>
              <a:off x="3570217" y="2290840"/>
              <a:ext cx="4141398" cy="34597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6" idx="6"/>
              <a:endCxn id="11" idx="2"/>
            </p:cNvCxnSpPr>
            <p:nvPr/>
          </p:nvCxnSpPr>
          <p:spPr>
            <a:xfrm>
              <a:off x="3570217" y="2290840"/>
              <a:ext cx="4141398" cy="114915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6" idx="6"/>
              <a:endCxn id="14" idx="2"/>
            </p:cNvCxnSpPr>
            <p:nvPr/>
          </p:nvCxnSpPr>
          <p:spPr>
            <a:xfrm>
              <a:off x="3570217" y="2290840"/>
              <a:ext cx="4141398" cy="19523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>
            <a:xfrm>
              <a:off x="3570217" y="2290840"/>
              <a:ext cx="4164715" cy="27053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6" idx="6"/>
              <a:endCxn id="10" idx="2"/>
            </p:cNvCxnSpPr>
            <p:nvPr/>
          </p:nvCxnSpPr>
          <p:spPr>
            <a:xfrm>
              <a:off x="3570217" y="2290840"/>
              <a:ext cx="4141398" cy="33617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7" idx="6"/>
              <a:endCxn id="10" idx="2"/>
            </p:cNvCxnSpPr>
            <p:nvPr/>
          </p:nvCxnSpPr>
          <p:spPr>
            <a:xfrm>
              <a:off x="3570217" y="3012545"/>
              <a:ext cx="4141398" cy="26399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7" idx="6"/>
              <a:endCxn id="21" idx="1"/>
            </p:cNvCxnSpPr>
            <p:nvPr/>
          </p:nvCxnSpPr>
          <p:spPr>
            <a:xfrm>
              <a:off x="3570217" y="3012545"/>
              <a:ext cx="4164715" cy="198368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7" idx="6"/>
              <a:endCxn id="14" idx="2"/>
            </p:cNvCxnSpPr>
            <p:nvPr/>
          </p:nvCxnSpPr>
          <p:spPr>
            <a:xfrm>
              <a:off x="3570217" y="3012545"/>
              <a:ext cx="4141398" cy="123062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7" idx="6"/>
              <a:endCxn id="11" idx="2"/>
            </p:cNvCxnSpPr>
            <p:nvPr/>
          </p:nvCxnSpPr>
          <p:spPr>
            <a:xfrm>
              <a:off x="3570217" y="3012545"/>
              <a:ext cx="4141398" cy="42744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7" idx="6"/>
              <a:endCxn id="12" idx="2"/>
            </p:cNvCxnSpPr>
            <p:nvPr/>
          </p:nvCxnSpPr>
          <p:spPr>
            <a:xfrm flipV="1">
              <a:off x="3570217" y="2636816"/>
              <a:ext cx="4141398" cy="37572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7" idx="6"/>
              <a:endCxn id="13" idx="2"/>
            </p:cNvCxnSpPr>
            <p:nvPr/>
          </p:nvCxnSpPr>
          <p:spPr>
            <a:xfrm flipV="1">
              <a:off x="3570217" y="1833640"/>
              <a:ext cx="4141398" cy="11789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18" idx="6"/>
              <a:endCxn id="13" idx="2"/>
            </p:cNvCxnSpPr>
            <p:nvPr/>
          </p:nvCxnSpPr>
          <p:spPr>
            <a:xfrm flipV="1">
              <a:off x="3570217" y="1833640"/>
              <a:ext cx="4141398" cy="19006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8" idx="6"/>
              <a:endCxn id="12" idx="2"/>
            </p:cNvCxnSpPr>
            <p:nvPr/>
          </p:nvCxnSpPr>
          <p:spPr>
            <a:xfrm flipV="1">
              <a:off x="3570217" y="2636816"/>
              <a:ext cx="4141398" cy="10974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18" idx="6"/>
              <a:endCxn id="11" idx="2"/>
            </p:cNvCxnSpPr>
            <p:nvPr/>
          </p:nvCxnSpPr>
          <p:spPr>
            <a:xfrm flipV="1">
              <a:off x="3570217" y="3439992"/>
              <a:ext cx="4141398" cy="29425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18" idx="6"/>
              <a:endCxn id="14" idx="2"/>
            </p:cNvCxnSpPr>
            <p:nvPr/>
          </p:nvCxnSpPr>
          <p:spPr>
            <a:xfrm>
              <a:off x="3570217" y="3734250"/>
              <a:ext cx="4141398" cy="50891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8" idx="6"/>
              <a:endCxn id="21" idx="1"/>
            </p:cNvCxnSpPr>
            <p:nvPr/>
          </p:nvCxnSpPr>
          <p:spPr>
            <a:xfrm>
              <a:off x="3570217" y="3734250"/>
              <a:ext cx="4164715" cy="126198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stCxn id="18" idx="6"/>
              <a:endCxn id="10" idx="2"/>
            </p:cNvCxnSpPr>
            <p:nvPr/>
          </p:nvCxnSpPr>
          <p:spPr>
            <a:xfrm>
              <a:off x="3570217" y="3734250"/>
              <a:ext cx="4141398" cy="191829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19" idx="6"/>
              <a:endCxn id="10" idx="2"/>
            </p:cNvCxnSpPr>
            <p:nvPr/>
          </p:nvCxnSpPr>
          <p:spPr>
            <a:xfrm>
              <a:off x="3570217" y="4455955"/>
              <a:ext cx="4141398" cy="119658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19" idx="6"/>
              <a:endCxn id="21" idx="1"/>
            </p:cNvCxnSpPr>
            <p:nvPr/>
          </p:nvCxnSpPr>
          <p:spPr>
            <a:xfrm>
              <a:off x="3570217" y="4455955"/>
              <a:ext cx="4164715" cy="54027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9" idx="6"/>
              <a:endCxn id="14" idx="2"/>
            </p:cNvCxnSpPr>
            <p:nvPr/>
          </p:nvCxnSpPr>
          <p:spPr>
            <a:xfrm flipV="1">
              <a:off x="3570217" y="4243168"/>
              <a:ext cx="4141398" cy="21278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endCxn id="11" idx="2"/>
            </p:cNvCxnSpPr>
            <p:nvPr/>
          </p:nvCxnSpPr>
          <p:spPr>
            <a:xfrm flipV="1">
              <a:off x="3613486" y="3439992"/>
              <a:ext cx="4098129" cy="10317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19" idx="6"/>
              <a:endCxn id="12" idx="2"/>
            </p:cNvCxnSpPr>
            <p:nvPr/>
          </p:nvCxnSpPr>
          <p:spPr>
            <a:xfrm flipV="1">
              <a:off x="3570217" y="2636816"/>
              <a:ext cx="4141398" cy="181913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19" idx="6"/>
              <a:endCxn id="13" idx="2"/>
            </p:cNvCxnSpPr>
            <p:nvPr/>
          </p:nvCxnSpPr>
          <p:spPr>
            <a:xfrm flipV="1">
              <a:off x="3570217" y="1833640"/>
              <a:ext cx="4141398" cy="262231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20" idx="3"/>
              <a:endCxn id="13" idx="2"/>
            </p:cNvCxnSpPr>
            <p:nvPr/>
          </p:nvCxnSpPr>
          <p:spPr>
            <a:xfrm flipV="1">
              <a:off x="3728570" y="1833640"/>
              <a:ext cx="3983045" cy="346776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>
              <a:stCxn id="20" idx="3"/>
              <a:endCxn id="12" idx="2"/>
            </p:cNvCxnSpPr>
            <p:nvPr/>
          </p:nvCxnSpPr>
          <p:spPr>
            <a:xfrm flipV="1">
              <a:off x="3728570" y="2636816"/>
              <a:ext cx="3983045" cy="26645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>
              <a:stCxn id="20" idx="3"/>
              <a:endCxn id="11" idx="2"/>
            </p:cNvCxnSpPr>
            <p:nvPr/>
          </p:nvCxnSpPr>
          <p:spPr>
            <a:xfrm flipV="1">
              <a:off x="3728570" y="3439992"/>
              <a:ext cx="3983045" cy="186141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20" idx="3"/>
              <a:endCxn id="14" idx="2"/>
            </p:cNvCxnSpPr>
            <p:nvPr/>
          </p:nvCxnSpPr>
          <p:spPr>
            <a:xfrm flipV="1">
              <a:off x="3728570" y="4243168"/>
              <a:ext cx="3983045" cy="105823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20" idx="3"/>
              <a:endCxn id="21" idx="1"/>
            </p:cNvCxnSpPr>
            <p:nvPr/>
          </p:nvCxnSpPr>
          <p:spPr>
            <a:xfrm flipV="1">
              <a:off x="3728570" y="4996231"/>
              <a:ext cx="4006362" cy="30517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20" idx="3"/>
              <a:endCxn id="10" idx="2"/>
            </p:cNvCxnSpPr>
            <p:nvPr/>
          </p:nvCxnSpPr>
          <p:spPr>
            <a:xfrm>
              <a:off x="3728570" y="5301404"/>
              <a:ext cx="3983045" cy="35114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endCxn id="10" idx="2"/>
            </p:cNvCxnSpPr>
            <p:nvPr/>
          </p:nvCxnSpPr>
          <p:spPr>
            <a:xfrm flipV="1">
              <a:off x="3613486" y="5652544"/>
              <a:ext cx="4098129" cy="34491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15" idx="6"/>
              <a:endCxn id="21" idx="1"/>
            </p:cNvCxnSpPr>
            <p:nvPr/>
          </p:nvCxnSpPr>
          <p:spPr>
            <a:xfrm flipV="1">
              <a:off x="3570217" y="4996231"/>
              <a:ext cx="4164715" cy="10012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5" idx="6"/>
              <a:endCxn id="14" idx="2"/>
            </p:cNvCxnSpPr>
            <p:nvPr/>
          </p:nvCxnSpPr>
          <p:spPr>
            <a:xfrm flipV="1">
              <a:off x="3570217" y="4243168"/>
              <a:ext cx="4141398" cy="17542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5" idx="6"/>
              <a:endCxn id="11" idx="2"/>
            </p:cNvCxnSpPr>
            <p:nvPr/>
          </p:nvCxnSpPr>
          <p:spPr>
            <a:xfrm flipV="1">
              <a:off x="3570217" y="3439992"/>
              <a:ext cx="4141398" cy="255746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5" idx="6"/>
              <a:endCxn id="12" idx="2"/>
            </p:cNvCxnSpPr>
            <p:nvPr/>
          </p:nvCxnSpPr>
          <p:spPr>
            <a:xfrm flipV="1">
              <a:off x="3570217" y="2636816"/>
              <a:ext cx="4141398" cy="336064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15" idx="6"/>
              <a:endCxn id="13" idx="2"/>
            </p:cNvCxnSpPr>
            <p:nvPr/>
          </p:nvCxnSpPr>
          <p:spPr>
            <a:xfrm flipV="1">
              <a:off x="3570217" y="1833640"/>
              <a:ext cx="4141398" cy="416381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文字方塊 171"/>
          <p:cNvSpPr txBox="1"/>
          <p:nvPr/>
        </p:nvSpPr>
        <p:spPr>
          <a:xfrm>
            <a:off x="1856568" y="14412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856568" y="2162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856568" y="28846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1856568" y="36056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1852515" y="43438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1856568" y="58535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311811" y="1669839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311811" y="250892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311811" y="330859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7311811" y="411527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7311811" y="553386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3696512" y="1220574"/>
                <a:ext cx="2088264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cost</m:t>
                    </m:r>
                    <m:r>
                      <a:rPr lang="en-US" altLang="zh-TW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endParaRPr lang="zh-TW" altLang="en-US" sz="20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2" y="1220574"/>
                <a:ext cx="2088264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Method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Network Simplex Method</a:t>
            </a:r>
          </a:p>
          <a:p>
            <a:r>
              <a:rPr lang="en-US" altLang="zh-TW" dirty="0"/>
              <a:t>Capacity </a:t>
            </a:r>
            <a:r>
              <a:rPr lang="en-US" altLang="zh-TW"/>
              <a:t>Scaling </a:t>
            </a:r>
            <a:r>
              <a:rPr lang="en-US" altLang="zh-TW" smtClean="0"/>
              <a:t>Algorithm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19.08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20826</TotalTime>
  <Words>390</Words>
  <Application>Microsoft Office PowerPoint</Application>
  <PresentationFormat>如螢幕大小 (4:3)</PresentationFormat>
  <Paragraphs>86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Equation</vt:lpstr>
      <vt:lpstr>Automatic Karyotyping of Chromosomes</vt:lpstr>
      <vt:lpstr>Introduction</vt:lpstr>
      <vt:lpstr>Introduction</vt:lpstr>
      <vt:lpstr>Mathematical Formulation</vt:lpstr>
      <vt:lpstr>PowerPoint 簡報</vt:lpstr>
      <vt:lpstr>Transformation</vt:lpstr>
      <vt:lpstr>Transportation problem</vt:lpstr>
      <vt:lpstr>Solution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1322</cp:revision>
  <dcterms:created xsi:type="dcterms:W3CDTF">2010-04-03T03:14:21Z</dcterms:created>
  <dcterms:modified xsi:type="dcterms:W3CDTF">2015-03-04T11:46:18Z</dcterms:modified>
</cp:coreProperties>
</file>