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handoutMasterIdLst>
    <p:handoutMasterId r:id="rId16"/>
  </p:handoutMasterIdLst>
  <p:sldIdLst>
    <p:sldId id="591" r:id="rId2"/>
    <p:sldId id="607" r:id="rId3"/>
    <p:sldId id="592" r:id="rId4"/>
    <p:sldId id="600" r:id="rId5"/>
    <p:sldId id="595" r:id="rId6"/>
    <p:sldId id="594" r:id="rId7"/>
    <p:sldId id="596" r:id="rId8"/>
    <p:sldId id="599" r:id="rId9"/>
    <p:sldId id="601" r:id="rId10"/>
    <p:sldId id="602" r:id="rId11"/>
    <p:sldId id="604" r:id="rId12"/>
    <p:sldId id="605" r:id="rId13"/>
    <p:sldId id="606" r:id="rId14"/>
  </p:sldIdLst>
  <p:sldSz cx="9144000" cy="6858000" type="screen4x3"/>
  <p:notesSz cx="6858000" cy="9144000"/>
  <p:defaultTextStyle>
    <a:defPPr>
      <a:defRPr lang="zh-TW"/>
    </a:defPPr>
    <a:lvl1pPr algn="l" rtl="0" eaLnBrk="0" fontAlgn="base" hangingPunct="0">
      <a:spcBef>
        <a:spcPct val="0"/>
      </a:spcBef>
      <a:spcAft>
        <a:spcPct val="0"/>
      </a:spcAft>
      <a:defRPr kumimoji="1" sz="2800" kern="1200">
        <a:solidFill>
          <a:schemeClr val="tx1"/>
        </a:solidFill>
        <a:latin typeface="Times New Roman" pitchFamily="18" charset="0"/>
        <a:ea typeface="標楷體" pitchFamily="65" charset="-120"/>
        <a:cs typeface="+mn-cs"/>
      </a:defRPr>
    </a:lvl1pPr>
    <a:lvl2pPr marL="457200" algn="l" rtl="0" eaLnBrk="0" fontAlgn="base" hangingPunct="0">
      <a:spcBef>
        <a:spcPct val="0"/>
      </a:spcBef>
      <a:spcAft>
        <a:spcPct val="0"/>
      </a:spcAft>
      <a:defRPr kumimoji="1" sz="2800" kern="1200">
        <a:solidFill>
          <a:schemeClr val="tx1"/>
        </a:solidFill>
        <a:latin typeface="Times New Roman" pitchFamily="18" charset="0"/>
        <a:ea typeface="標楷體" pitchFamily="65" charset="-120"/>
        <a:cs typeface="+mn-cs"/>
      </a:defRPr>
    </a:lvl2pPr>
    <a:lvl3pPr marL="914400" algn="l" rtl="0" eaLnBrk="0" fontAlgn="base" hangingPunct="0">
      <a:spcBef>
        <a:spcPct val="0"/>
      </a:spcBef>
      <a:spcAft>
        <a:spcPct val="0"/>
      </a:spcAft>
      <a:defRPr kumimoji="1" sz="2800" kern="1200">
        <a:solidFill>
          <a:schemeClr val="tx1"/>
        </a:solidFill>
        <a:latin typeface="Times New Roman" pitchFamily="18" charset="0"/>
        <a:ea typeface="標楷體" pitchFamily="65" charset="-120"/>
        <a:cs typeface="+mn-cs"/>
      </a:defRPr>
    </a:lvl3pPr>
    <a:lvl4pPr marL="1371600" algn="l" rtl="0" eaLnBrk="0" fontAlgn="base" hangingPunct="0">
      <a:spcBef>
        <a:spcPct val="0"/>
      </a:spcBef>
      <a:spcAft>
        <a:spcPct val="0"/>
      </a:spcAft>
      <a:defRPr kumimoji="1" sz="2800" kern="1200">
        <a:solidFill>
          <a:schemeClr val="tx1"/>
        </a:solidFill>
        <a:latin typeface="Times New Roman" pitchFamily="18" charset="0"/>
        <a:ea typeface="標楷體" pitchFamily="65" charset="-120"/>
        <a:cs typeface="+mn-cs"/>
      </a:defRPr>
    </a:lvl4pPr>
    <a:lvl5pPr marL="1828800" algn="l" rtl="0" eaLnBrk="0" fontAlgn="base" hangingPunct="0">
      <a:spcBef>
        <a:spcPct val="0"/>
      </a:spcBef>
      <a:spcAft>
        <a:spcPct val="0"/>
      </a:spcAft>
      <a:defRPr kumimoji="1" sz="2800" kern="1200">
        <a:solidFill>
          <a:schemeClr val="tx1"/>
        </a:solidFill>
        <a:latin typeface="Times New Roman" pitchFamily="18" charset="0"/>
        <a:ea typeface="標楷體" pitchFamily="65" charset="-120"/>
        <a:cs typeface="+mn-cs"/>
      </a:defRPr>
    </a:lvl5pPr>
    <a:lvl6pPr marL="2286000" algn="l" defTabSz="914400" rtl="0" eaLnBrk="1" latinLnBrk="0" hangingPunct="1">
      <a:defRPr kumimoji="1" sz="2800" kern="1200">
        <a:solidFill>
          <a:schemeClr val="tx1"/>
        </a:solidFill>
        <a:latin typeface="Times New Roman" pitchFamily="18" charset="0"/>
        <a:ea typeface="標楷體" pitchFamily="65" charset="-120"/>
        <a:cs typeface="+mn-cs"/>
      </a:defRPr>
    </a:lvl6pPr>
    <a:lvl7pPr marL="2743200" algn="l" defTabSz="914400" rtl="0" eaLnBrk="1" latinLnBrk="0" hangingPunct="1">
      <a:defRPr kumimoji="1" sz="2800" kern="1200">
        <a:solidFill>
          <a:schemeClr val="tx1"/>
        </a:solidFill>
        <a:latin typeface="Times New Roman" pitchFamily="18" charset="0"/>
        <a:ea typeface="標楷體" pitchFamily="65" charset="-120"/>
        <a:cs typeface="+mn-cs"/>
      </a:defRPr>
    </a:lvl7pPr>
    <a:lvl8pPr marL="3200400" algn="l" defTabSz="914400" rtl="0" eaLnBrk="1" latinLnBrk="0" hangingPunct="1">
      <a:defRPr kumimoji="1" sz="2800" kern="1200">
        <a:solidFill>
          <a:schemeClr val="tx1"/>
        </a:solidFill>
        <a:latin typeface="Times New Roman" pitchFamily="18" charset="0"/>
        <a:ea typeface="標楷體" pitchFamily="65" charset="-120"/>
        <a:cs typeface="+mn-cs"/>
      </a:defRPr>
    </a:lvl8pPr>
    <a:lvl9pPr marL="3657600" algn="l" defTabSz="914400" rtl="0" eaLnBrk="1" latinLnBrk="0" hangingPunct="1">
      <a:defRPr kumimoji="1" sz="2800" kern="1200">
        <a:solidFill>
          <a:schemeClr val="tx1"/>
        </a:solidFill>
        <a:latin typeface="Times New Roman" pitchFamily="18" charset="0"/>
        <a:ea typeface="標楷體" pitchFamily="65" charset="-120"/>
        <a:cs typeface="+mn-cs"/>
      </a:defRPr>
    </a:lvl9pPr>
  </p:defaultTextStyle>
  <p:extLst>
    <p:ext uri="{521415D9-36F7-43E2-AB2F-B90AF26B5E84}">
      <p14:sectionLst xmlns:p14="http://schemas.microsoft.com/office/powerpoint/2010/main">
        <p14:section name="預設章節" id="{DF3CFE8E-1B39-4FC7-8B9D-FA6427671A9A}">
          <p14:sldIdLst>
            <p14:sldId id="591"/>
            <p14:sldId id="607"/>
            <p14:sldId id="592"/>
            <p14:sldId id="600"/>
            <p14:sldId id="595"/>
            <p14:sldId id="594"/>
            <p14:sldId id="596"/>
            <p14:sldId id="599"/>
            <p14:sldId id="601"/>
            <p14:sldId id="602"/>
            <p14:sldId id="604"/>
            <p14:sldId id="605"/>
            <p14:sldId id="6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99"/>
    <a:srgbClr val="006600"/>
    <a:srgbClr val="003300"/>
    <a:srgbClr val="FF6699"/>
    <a:srgbClr val="CCFF33"/>
    <a:srgbClr val="D2FEE0"/>
    <a:srgbClr val="8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13" autoAdjust="0"/>
    <p:restoredTop sz="95494" autoAdjust="0"/>
  </p:normalViewPr>
  <p:slideViewPr>
    <p:cSldViewPr>
      <p:cViewPr varScale="1">
        <p:scale>
          <a:sx n="88" d="100"/>
          <a:sy n="88" d="100"/>
        </p:scale>
        <p:origin x="75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17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8D7D3F-CCA4-4286-BB09-27C2E7FB52B8}" type="datetime1">
              <a:rPr lang="zh-TW" altLang="en-US" smtClean="0"/>
              <a:t>2018/10/31</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DC1C3D-FBC1-4CC1-81B6-65F25946DD79}" type="slidenum">
              <a:rPr lang="zh-TW" altLang="en-US" smtClean="0"/>
              <a:t>‹#›</a:t>
            </a:fld>
            <a:endParaRPr lang="zh-TW" altLang="en-US"/>
          </a:p>
        </p:txBody>
      </p:sp>
    </p:spTree>
    <p:extLst>
      <p:ext uri="{BB962C8B-B14F-4D97-AF65-F5344CB8AC3E}">
        <p14:creationId xmlns:p14="http://schemas.microsoft.com/office/powerpoint/2010/main" val="32270359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a:latin typeface="Arial" charset="0"/>
                <a:ea typeface="新細明體" charset="-120"/>
              </a:defRPr>
            </a:lvl1pPr>
          </a:lstStyle>
          <a:p>
            <a:pPr>
              <a:defRPr/>
            </a:pPr>
            <a:endParaRPr lang="en-US" altLang="zh-TW"/>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latin typeface="Arial" charset="0"/>
                <a:ea typeface="新細明體" charset="-120"/>
              </a:defRPr>
            </a:lvl1pPr>
          </a:lstStyle>
          <a:p>
            <a:pPr>
              <a:defRPr/>
            </a:pPr>
            <a:fld id="{5B8E39EF-C852-4EDD-A2ED-03F9C8101C12}" type="datetime1">
              <a:rPr lang="zh-TW" altLang="en-US" smtClean="0"/>
              <a:t>2018/10/31</a:t>
            </a:fld>
            <a:endParaRPr lang="en-US" altLang="zh-TW"/>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a:latin typeface="Arial" charset="0"/>
                <a:ea typeface="新細明體" charset="-120"/>
              </a:defRPr>
            </a:lvl1pPr>
          </a:lstStyle>
          <a:p>
            <a:pPr>
              <a:defRPr/>
            </a:pPr>
            <a:endParaRPr lang="en-US" altLang="zh-TW"/>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新細明體" pitchFamily="18" charset="-120"/>
              </a:defRPr>
            </a:lvl1pPr>
          </a:lstStyle>
          <a:p>
            <a:fld id="{CBCC7E22-87A9-496D-99D8-B17D3759B3F5}" type="slidenum">
              <a:rPr lang="en-US" altLang="zh-TW"/>
              <a:pPr/>
              <a:t>‹#›</a:t>
            </a:fld>
            <a:endParaRPr lang="en-US" altLang="zh-TW"/>
          </a:p>
        </p:txBody>
      </p:sp>
    </p:spTree>
    <p:extLst>
      <p:ext uri="{BB962C8B-B14F-4D97-AF65-F5344CB8AC3E}">
        <p14:creationId xmlns:p14="http://schemas.microsoft.com/office/powerpoint/2010/main" val="29019769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CBCC7E22-87A9-496D-99D8-B17D3759B3F5}" type="slidenum">
              <a:rPr lang="en-US" altLang="zh-TW" smtClean="0"/>
              <a:pPr/>
              <a:t>1</a:t>
            </a:fld>
            <a:endParaRPr lang="en-US" altLang="zh-TW"/>
          </a:p>
        </p:txBody>
      </p:sp>
    </p:spTree>
    <p:extLst>
      <p:ext uri="{BB962C8B-B14F-4D97-AF65-F5344CB8AC3E}">
        <p14:creationId xmlns:p14="http://schemas.microsoft.com/office/powerpoint/2010/main" val="1336549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a:ln/>
        </p:spPr>
      </p:sp>
      <p:sp>
        <p:nvSpPr>
          <p:cNvPr id="6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ELSP</a:t>
            </a:r>
            <a:r>
              <a:rPr lang="zh-TW" altLang="en-US">
                <a:ea typeface="新細明體" pitchFamily="18" charset="-120"/>
              </a:rPr>
              <a:t>問題從</a:t>
            </a:r>
            <a:r>
              <a:rPr lang="en-US" altLang="zh-TW">
                <a:ea typeface="新細明體" pitchFamily="18" charset="-120"/>
              </a:rPr>
              <a:t>1915</a:t>
            </a:r>
            <a:r>
              <a:rPr lang="zh-TW" altLang="en-US">
                <a:ea typeface="新細明體" pitchFamily="18" charset="-120"/>
              </a:rPr>
              <a:t>年開始被廣泛討論</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是幾個產品在單一機器做週期性生產的問題</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每批為每個商品</a:t>
            </a:r>
            <a:endParaRPr lang="en-US" altLang="zh-TW">
              <a:ea typeface="新細明體" pitchFamily="18" charset="-120"/>
            </a:endParaRPr>
          </a:p>
          <a:p>
            <a:r>
              <a:rPr lang="zh-TW" altLang="en-US">
                <a:ea typeface="新細明體" pitchFamily="18" charset="-120"/>
              </a:rPr>
              <a:t>每批應如何生產</a:t>
            </a:r>
            <a:r>
              <a:rPr lang="en-US" altLang="zh-TW">
                <a:ea typeface="新細明體" pitchFamily="18" charset="-120"/>
              </a:rPr>
              <a:t>(</a:t>
            </a:r>
            <a:r>
              <a:rPr lang="zh-TW" altLang="en-US">
                <a:ea typeface="新細明體" pitchFamily="18" charset="-120"/>
              </a:rPr>
              <a:t>安排時間</a:t>
            </a:r>
            <a:r>
              <a:rPr lang="en-US" altLang="zh-TW">
                <a:ea typeface="新細明體" pitchFamily="18" charset="-120"/>
              </a:rPr>
              <a:t>)</a:t>
            </a:r>
          </a:p>
          <a:p>
            <a:endParaRPr lang="en-US" altLang="zh-TW">
              <a:ea typeface="新細明體" pitchFamily="18" charset="-120"/>
            </a:endParaRPr>
          </a:p>
          <a:p>
            <a:r>
              <a:rPr lang="zh-TW" altLang="en-US">
                <a:ea typeface="新細明體" pitchFamily="18" charset="-120"/>
              </a:rPr>
              <a:t>假設生產速率固定</a:t>
            </a:r>
            <a:endParaRPr lang="en-US" altLang="zh-TW">
              <a:ea typeface="新細明體" pitchFamily="18" charset="-120"/>
            </a:endParaRPr>
          </a:p>
          <a:p>
            <a:endParaRPr lang="zh-TW" altLang="en-US">
              <a:ea typeface="新細明體" pitchFamily="18" charset="-120"/>
            </a:endParaRP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3</a:t>
            </a:fld>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a:ln/>
        </p:spPr>
      </p:sp>
      <p:sp>
        <p:nvSpPr>
          <p:cNvPr id="6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ELSP</a:t>
            </a:r>
            <a:r>
              <a:rPr lang="zh-TW" altLang="en-US">
                <a:ea typeface="新細明體" pitchFamily="18" charset="-120"/>
              </a:rPr>
              <a:t>問題從</a:t>
            </a:r>
            <a:r>
              <a:rPr lang="en-US" altLang="zh-TW">
                <a:ea typeface="新細明體" pitchFamily="18" charset="-120"/>
              </a:rPr>
              <a:t>1915</a:t>
            </a:r>
            <a:r>
              <a:rPr lang="zh-TW" altLang="en-US">
                <a:ea typeface="新細明體" pitchFamily="18" charset="-120"/>
              </a:rPr>
              <a:t>年開始被廣泛討論</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是幾個產品在單一機器做週期性生產的問題</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每批為每個商品</a:t>
            </a:r>
            <a:endParaRPr lang="en-US" altLang="zh-TW">
              <a:ea typeface="新細明體" pitchFamily="18" charset="-120"/>
            </a:endParaRPr>
          </a:p>
          <a:p>
            <a:r>
              <a:rPr lang="zh-TW" altLang="en-US">
                <a:ea typeface="新細明體" pitchFamily="18" charset="-120"/>
              </a:rPr>
              <a:t>每批應如何生產</a:t>
            </a:r>
            <a:r>
              <a:rPr lang="en-US" altLang="zh-TW">
                <a:ea typeface="新細明體" pitchFamily="18" charset="-120"/>
              </a:rPr>
              <a:t>(</a:t>
            </a:r>
            <a:r>
              <a:rPr lang="zh-TW" altLang="en-US">
                <a:ea typeface="新細明體" pitchFamily="18" charset="-120"/>
              </a:rPr>
              <a:t>安排時間</a:t>
            </a:r>
            <a:r>
              <a:rPr lang="en-US" altLang="zh-TW">
                <a:ea typeface="新細明體" pitchFamily="18" charset="-120"/>
              </a:rPr>
              <a:t>)</a:t>
            </a:r>
          </a:p>
          <a:p>
            <a:endParaRPr lang="en-US" altLang="zh-TW">
              <a:ea typeface="新細明體" pitchFamily="18" charset="-120"/>
            </a:endParaRPr>
          </a:p>
          <a:p>
            <a:r>
              <a:rPr lang="zh-TW" altLang="en-US">
                <a:ea typeface="新細明體" pitchFamily="18" charset="-120"/>
              </a:rPr>
              <a:t>假設生產速率固定</a:t>
            </a:r>
            <a:endParaRPr lang="en-US" altLang="zh-TW">
              <a:ea typeface="新細明體" pitchFamily="18" charset="-120"/>
            </a:endParaRPr>
          </a:p>
          <a:p>
            <a:endParaRPr lang="zh-TW" altLang="en-US">
              <a:ea typeface="新細明體" pitchFamily="18" charset="-120"/>
            </a:endParaRP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4</a:t>
            </a:fld>
            <a:endParaRPr lang="en-US" altLang="zh-TW"/>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Function u </a:t>
            </a:r>
            <a:r>
              <a:rPr lang="zh-TW" altLang="en-US">
                <a:ea typeface="新細明體" pitchFamily="18" charset="-120"/>
              </a:rPr>
              <a:t>是每個工作的開始時間</a:t>
            </a: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7</a:t>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Function u </a:t>
            </a:r>
            <a:r>
              <a:rPr lang="zh-TW" altLang="en-US">
                <a:ea typeface="新細明體" pitchFamily="18" charset="-120"/>
              </a:rPr>
              <a:t>是每個工作的開始時間</a:t>
            </a: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8</a:t>
            </a:fld>
            <a:endParaRPr lang="en-US" altLang="zh-TW"/>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a:ln/>
        </p:spPr>
      </p:sp>
      <p:sp>
        <p:nvSpPr>
          <p:cNvPr id="614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ELSP</a:t>
            </a:r>
            <a:r>
              <a:rPr lang="zh-TW" altLang="en-US">
                <a:ea typeface="新細明體" pitchFamily="18" charset="-120"/>
              </a:rPr>
              <a:t>問題從</a:t>
            </a:r>
            <a:r>
              <a:rPr lang="en-US" altLang="zh-TW">
                <a:ea typeface="新細明體" pitchFamily="18" charset="-120"/>
              </a:rPr>
              <a:t>1915</a:t>
            </a:r>
            <a:r>
              <a:rPr lang="zh-TW" altLang="en-US">
                <a:ea typeface="新細明體" pitchFamily="18" charset="-120"/>
              </a:rPr>
              <a:t>年開始被廣泛討論</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是幾個產品在單一機器做週期性生產的問題</a:t>
            </a:r>
            <a:endParaRPr lang="en-US" altLang="zh-TW">
              <a:ea typeface="新細明體" pitchFamily="18" charset="-120"/>
            </a:endParaRPr>
          </a:p>
          <a:p>
            <a:endParaRPr lang="en-US" altLang="zh-TW">
              <a:ea typeface="新細明體" pitchFamily="18" charset="-120"/>
            </a:endParaRPr>
          </a:p>
          <a:p>
            <a:r>
              <a:rPr lang="zh-TW" altLang="en-US">
                <a:ea typeface="新細明體" pitchFamily="18" charset="-120"/>
              </a:rPr>
              <a:t>每批為每個商品</a:t>
            </a:r>
            <a:endParaRPr lang="en-US" altLang="zh-TW">
              <a:ea typeface="新細明體" pitchFamily="18" charset="-120"/>
            </a:endParaRPr>
          </a:p>
          <a:p>
            <a:r>
              <a:rPr lang="zh-TW" altLang="en-US">
                <a:ea typeface="新細明體" pitchFamily="18" charset="-120"/>
              </a:rPr>
              <a:t>每批應如何生產</a:t>
            </a:r>
            <a:r>
              <a:rPr lang="en-US" altLang="zh-TW">
                <a:ea typeface="新細明體" pitchFamily="18" charset="-120"/>
              </a:rPr>
              <a:t>(</a:t>
            </a:r>
            <a:r>
              <a:rPr lang="zh-TW" altLang="en-US">
                <a:ea typeface="新細明體" pitchFamily="18" charset="-120"/>
              </a:rPr>
              <a:t>安排時間</a:t>
            </a:r>
            <a:r>
              <a:rPr lang="en-US" altLang="zh-TW">
                <a:ea typeface="新細明體" pitchFamily="18" charset="-120"/>
              </a:rPr>
              <a:t>)</a:t>
            </a:r>
          </a:p>
          <a:p>
            <a:endParaRPr lang="en-US" altLang="zh-TW">
              <a:ea typeface="新細明體" pitchFamily="18" charset="-120"/>
            </a:endParaRPr>
          </a:p>
          <a:p>
            <a:r>
              <a:rPr lang="zh-TW" altLang="en-US">
                <a:ea typeface="新細明體" pitchFamily="18" charset="-120"/>
              </a:rPr>
              <a:t>假設生產速率固定</a:t>
            </a:r>
            <a:endParaRPr lang="en-US" altLang="zh-TW">
              <a:ea typeface="新細明體" pitchFamily="18" charset="-120"/>
            </a:endParaRPr>
          </a:p>
          <a:p>
            <a:endParaRPr lang="zh-TW" altLang="en-US">
              <a:ea typeface="新細明體" pitchFamily="18" charset="-120"/>
            </a:endParaRP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10</a:t>
            </a:fld>
            <a:endParaRPr lang="en-US" altLang="zh-TW"/>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投影片圖像版面配置區 1"/>
          <p:cNvSpPr>
            <a:spLocks noGrp="1" noRot="1" noChangeAspect="1" noTextEdit="1"/>
          </p:cNvSpPr>
          <p:nvPr>
            <p:ph type="sldImg"/>
          </p:nvPr>
        </p:nvSpPr>
        <p:spPr>
          <a:ln/>
        </p:spPr>
      </p:sp>
      <p:sp>
        <p:nvSpPr>
          <p:cNvPr id="1126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ea typeface="新細明體" pitchFamily="18" charset="-120"/>
              </a:rPr>
              <a:t>Function u </a:t>
            </a:r>
            <a:r>
              <a:rPr lang="zh-TW" altLang="en-US">
                <a:ea typeface="新細明體" pitchFamily="18" charset="-120"/>
              </a:rPr>
              <a:t>是每個工作的開始時間</a:t>
            </a:r>
          </a:p>
        </p:txBody>
      </p:sp>
      <p:sp>
        <p:nvSpPr>
          <p:cNvPr id="2" name="投影片編號版面配置區 1"/>
          <p:cNvSpPr>
            <a:spLocks noGrp="1"/>
          </p:cNvSpPr>
          <p:nvPr>
            <p:ph type="sldNum" sz="quarter" idx="10"/>
          </p:nvPr>
        </p:nvSpPr>
        <p:spPr/>
        <p:txBody>
          <a:bodyPr/>
          <a:lstStyle/>
          <a:p>
            <a:fld id="{CBCC7E22-87A9-496D-99D8-B17D3759B3F5}" type="slidenum">
              <a:rPr lang="en-US" altLang="zh-TW" smtClean="0"/>
              <a:pPr/>
              <a:t>13</a:t>
            </a:fld>
            <a:endParaRPr lang="en-US" altLang="zh-TW"/>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dirty="0"/>
              <a:t>按一下以編輯母片副標題樣式</a:t>
            </a:r>
          </a:p>
        </p:txBody>
      </p:sp>
      <p:sp>
        <p:nvSpPr>
          <p:cNvPr id="4" name="文字方塊 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 name="文字方塊 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6" name="文字方塊 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7" name="文字方塊 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8" name="文字方塊 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9" name="文字方塊 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 name="文字方塊 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1" name="文字方塊 1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2" name="文字方塊 1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4" name="文字方塊 1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5" name="文字方塊 1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6" name="文字方塊 1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7" name="文字方塊 1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8" name="文字方塊 1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9" name="文字方塊 1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0" name="文字方塊 1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1" name="文字方塊 2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3" name="文字方塊 1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2" name="文字方塊 2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3" name="文字方塊 2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4" name="文字方塊 2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5" name="文字方塊 2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6" name="文字方塊 2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7" name="文字方塊 2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8" name="文字方塊 2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9" name="文字方塊 2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0" name="文字方塊 2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1" name="文字方塊 3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2" name="文字方塊 3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3" name="文字方塊 3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4" name="文字方塊 3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5" name="文字方塊 3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6" name="文字方塊 3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7" name="文字方塊 3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8" name="文字方塊 3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9" name="文字方塊 3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0" name="文字方塊 3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1" name="文字方塊 4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2" name="文字方塊 4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3" name="文字方塊 4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4" name="文字方塊 4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5" name="文字方塊 4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6" name="文字方塊 4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7" name="文字方塊 4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8" name="文字方塊 4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9" name="文字方塊 4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0" name="文字方塊 4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Tree>
    <p:extLst>
      <p:ext uri="{BB962C8B-B14F-4D97-AF65-F5344CB8AC3E}">
        <p14:creationId xmlns:p14="http://schemas.microsoft.com/office/powerpoint/2010/main" val="289983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方塊 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 name="文字方塊 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6" name="文字方塊 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7" name="文字方塊 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8" name="文字方塊 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9" name="文字方塊 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 name="文字方塊 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1" name="文字方塊 1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2" name="文字方塊 1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4" name="文字方塊 1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5" name="文字方塊 1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6" name="文字方塊 1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7" name="文字方塊 1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8" name="文字方塊 1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9" name="文字方塊 1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0" name="文字方塊 1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1" name="文字方塊 2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3" name="文字方塊 1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2" name="文字方塊 2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3" name="文字方塊 2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4" name="文字方塊 2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5" name="文字方塊 2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6" name="文字方塊 2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7" name="文字方塊 2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8" name="文字方塊 2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9" name="文字方塊 2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0" name="文字方塊 2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1" name="文字方塊 3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2" name="文字方塊 3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3" name="文字方塊 3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4" name="文字方塊 3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5" name="文字方塊 3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6" name="文字方塊 3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7" name="文字方塊 3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8" name="文字方塊 3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9" name="文字方塊 3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0" name="文字方塊 3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1" name="文字方塊 4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2" name="文字方塊 4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3" name="文字方塊 4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4" name="文字方塊 4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5" name="文字方塊 4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6" name="文字方塊 4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7" name="文字方塊 4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8" name="文字方塊 4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9" name="文字方塊 4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0" name="文字方塊 4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Tree>
    <p:extLst>
      <p:ext uri="{BB962C8B-B14F-4D97-AF65-F5344CB8AC3E}">
        <p14:creationId xmlns:p14="http://schemas.microsoft.com/office/powerpoint/2010/main" val="155375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Line 7"/>
          <p:cNvSpPr>
            <a:spLocks noChangeShapeType="1"/>
          </p:cNvSpPr>
          <p:nvPr/>
        </p:nvSpPr>
        <p:spPr bwMode="auto">
          <a:xfrm>
            <a:off x="228600" y="990600"/>
            <a:ext cx="8610600" cy="0"/>
          </a:xfrm>
          <a:prstGeom prst="line">
            <a:avLst/>
          </a:prstGeom>
          <a:noFill/>
          <a:ln w="666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 name="Line 22"/>
          <p:cNvSpPr>
            <a:spLocks noChangeShapeType="1"/>
          </p:cNvSpPr>
          <p:nvPr/>
        </p:nvSpPr>
        <p:spPr bwMode="auto">
          <a:xfrm>
            <a:off x="266700" y="6381750"/>
            <a:ext cx="8610600" cy="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pic>
        <p:nvPicPr>
          <p:cNvPr id="6" name="Picture 8" descr="ncku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00" y="6453188"/>
            <a:ext cx="3952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ncku-title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12775" y="6472238"/>
            <a:ext cx="9350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1"/>
          <p:cNvSpPr txBox="1">
            <a:spLocks noChangeArrowheads="1"/>
          </p:cNvSpPr>
          <p:nvPr userDrawn="1"/>
        </p:nvSpPr>
        <p:spPr bwMode="auto">
          <a:xfrm>
            <a:off x="8388350" y="-44450"/>
            <a:ext cx="828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itchFamily="18" charset="0"/>
                <a:ea typeface="標楷體" pitchFamily="65" charset="-120"/>
              </a:defRPr>
            </a:lvl1pPr>
            <a:lvl2pPr marL="742950" indent="-285750">
              <a:defRPr kumimoji="1" sz="2800">
                <a:solidFill>
                  <a:schemeClr val="tx1"/>
                </a:solidFill>
                <a:latin typeface="Times New Roman" pitchFamily="18" charset="0"/>
                <a:ea typeface="標楷體" pitchFamily="65" charset="-120"/>
              </a:defRPr>
            </a:lvl2pPr>
            <a:lvl3pPr marL="1143000" indent="-228600">
              <a:defRPr kumimoji="1" sz="2800">
                <a:solidFill>
                  <a:schemeClr val="tx1"/>
                </a:solidFill>
                <a:latin typeface="Times New Roman" pitchFamily="18" charset="0"/>
                <a:ea typeface="標楷體" pitchFamily="65" charset="-120"/>
              </a:defRPr>
            </a:lvl3pPr>
            <a:lvl4pPr marL="1600200" indent="-228600">
              <a:defRPr kumimoji="1" sz="2800">
                <a:solidFill>
                  <a:schemeClr val="tx1"/>
                </a:solidFill>
                <a:latin typeface="Times New Roman" pitchFamily="18" charset="0"/>
                <a:ea typeface="標楷體" pitchFamily="65" charset="-120"/>
              </a:defRPr>
            </a:lvl4pPr>
            <a:lvl5pPr marL="2057400" indent="-228600">
              <a:defRPr kumimoji="1" sz="28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9pPr>
          </a:lstStyle>
          <a:p>
            <a:pPr algn="r" eaLnBrk="1" hangingPunct="1">
              <a:spcBef>
                <a:spcPct val="50000"/>
              </a:spcBef>
            </a:pPr>
            <a:fld id="{1FC4A1DB-2C39-412D-9658-BA79A588CEF2}" type="slidenum">
              <a:rPr kumimoji="0" lang="en-US" altLang="zh-TW" sz="1400" b="1">
                <a:solidFill>
                  <a:srgbClr val="004992"/>
                </a:solidFill>
                <a:latin typeface="Arial" charset="0"/>
                <a:ea typeface="新細明體" pitchFamily="18" charset="-120"/>
              </a:rPr>
              <a:pPr algn="r" eaLnBrk="1" hangingPunct="1">
                <a:spcBef>
                  <a:spcPct val="50000"/>
                </a:spcBef>
              </a:pPr>
              <a:t>‹#›</a:t>
            </a:fld>
            <a:r>
              <a:rPr kumimoji="0" lang="en-US" altLang="zh-TW" sz="1400" b="1">
                <a:solidFill>
                  <a:srgbClr val="004992"/>
                </a:solidFill>
                <a:latin typeface="Arial" charset="0"/>
                <a:ea typeface="新細明體" pitchFamily="18" charset="-120"/>
              </a:rPr>
              <a:t>/11</a:t>
            </a:r>
            <a:endParaRPr lang="zh-TW" altLang="en-US" sz="1400">
              <a:latin typeface="Arial" charset="0"/>
              <a:ea typeface="新細明體" pitchFamily="18" charset="-120"/>
            </a:endParaRPr>
          </a:p>
        </p:txBody>
      </p:sp>
      <p:sp>
        <p:nvSpPr>
          <p:cNvPr id="4" name="標題 3"/>
          <p:cNvSpPr>
            <a:spLocks noGrp="1"/>
          </p:cNvSpPr>
          <p:nvPr>
            <p:ph type="title"/>
          </p:nvPr>
        </p:nvSpPr>
        <p:spPr/>
        <p:txBody>
          <a:bodyPr/>
          <a:lstStyle/>
          <a:p>
            <a:r>
              <a:rPr lang="zh-TW" altLang="en-US"/>
              <a:t>按一下以編輯母片標題樣式</a:t>
            </a:r>
          </a:p>
        </p:txBody>
      </p:sp>
      <p:sp>
        <p:nvSpPr>
          <p:cNvPr id="2" name="文字方塊 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9" name="文字方塊 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 name="文字方塊 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1" name="文字方塊 1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2" name="文字方塊 1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3" name="文字方塊 1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4" name="文字方塊 1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5" name="文字方塊 1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6" name="文字方塊 1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8" name="文字方塊 1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9" name="文字方塊 1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0" name="文字方塊 1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1" name="文字方塊 2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2" name="文字方塊 2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3" name="文字方塊 2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4" name="文字方塊 2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5" name="文字方塊 2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7" name="文字方塊 1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6" name="文字方塊 2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7" name="文字方塊 2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8" name="文字方塊 2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9" name="文字方塊 2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0" name="文字方塊 2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1" name="文字方塊 3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2" name="文字方塊 3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3" name="文字方塊 3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4" name="文字方塊 3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5" name="文字方塊 3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6" name="文字方塊 3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7" name="文字方塊 3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8" name="文字方塊 3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9" name="文字方塊 3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0" name="文字方塊 3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1" name="文字方塊 4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2" name="文字方塊 4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3" name="文字方塊 4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4" name="文字方塊 4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5" name="文字方塊 4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6" name="文字方塊 4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7" name="文字方塊 4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8" name="文字方塊 4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9" name="文字方塊 4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0" name="文字方塊 4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1" name="文字方塊 5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2" name="文字方塊 5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3" name="文字方塊 5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4" name="文字方塊 5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Tree>
    <p:extLst>
      <p:ext uri="{BB962C8B-B14F-4D97-AF65-F5344CB8AC3E}">
        <p14:creationId xmlns:p14="http://schemas.microsoft.com/office/powerpoint/2010/main" val="1378437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7"/>
          <p:cNvSpPr>
            <a:spLocks noChangeShapeType="1"/>
          </p:cNvSpPr>
          <p:nvPr/>
        </p:nvSpPr>
        <p:spPr bwMode="auto">
          <a:xfrm>
            <a:off x="228600" y="990600"/>
            <a:ext cx="8610600" cy="0"/>
          </a:xfrm>
          <a:prstGeom prst="line">
            <a:avLst/>
          </a:prstGeom>
          <a:noFill/>
          <a:ln w="666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7" name="Line 22"/>
          <p:cNvSpPr>
            <a:spLocks noChangeShapeType="1"/>
          </p:cNvSpPr>
          <p:nvPr/>
        </p:nvSpPr>
        <p:spPr bwMode="auto">
          <a:xfrm>
            <a:off x="266700" y="6381750"/>
            <a:ext cx="8610600" cy="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28" name="Rectangle 2"/>
          <p:cNvSpPr>
            <a:spLocks noGrp="1" noChangeArrowheads="1"/>
          </p:cNvSpPr>
          <p:nvPr>
            <p:ph type="title"/>
          </p:nvPr>
        </p:nvSpPr>
        <p:spPr bwMode="auto">
          <a:xfrm>
            <a:off x="76200" y="77788"/>
            <a:ext cx="895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TW" altLang="zh-TW"/>
          </a:p>
        </p:txBody>
      </p:sp>
      <p:sp>
        <p:nvSpPr>
          <p:cNvPr id="1029" name="Rectangle 3"/>
          <p:cNvSpPr>
            <a:spLocks noGrp="1" noChangeArrowheads="1"/>
          </p:cNvSpPr>
          <p:nvPr>
            <p:ph type="body" idx="1"/>
          </p:nvPr>
        </p:nvSpPr>
        <p:spPr bwMode="auto">
          <a:xfrm>
            <a:off x="179388" y="1052513"/>
            <a:ext cx="8780462"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1030" name="Picture 8" descr="ncku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15900" y="6453188"/>
            <a:ext cx="395288"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9" descr="ncku-title1"/>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12775" y="6472238"/>
            <a:ext cx="935038"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8388350" y="-44450"/>
            <a:ext cx="828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a:solidFill>
                  <a:schemeClr val="tx1"/>
                </a:solidFill>
                <a:latin typeface="Times New Roman" pitchFamily="18" charset="0"/>
                <a:ea typeface="標楷體" pitchFamily="65" charset="-120"/>
              </a:defRPr>
            </a:lvl1pPr>
            <a:lvl2pPr marL="742950" indent="-285750">
              <a:defRPr kumimoji="1" sz="2800">
                <a:solidFill>
                  <a:schemeClr val="tx1"/>
                </a:solidFill>
                <a:latin typeface="Times New Roman" pitchFamily="18" charset="0"/>
                <a:ea typeface="標楷體" pitchFamily="65" charset="-120"/>
              </a:defRPr>
            </a:lvl2pPr>
            <a:lvl3pPr marL="1143000" indent="-228600">
              <a:defRPr kumimoji="1" sz="2800">
                <a:solidFill>
                  <a:schemeClr val="tx1"/>
                </a:solidFill>
                <a:latin typeface="Times New Roman" pitchFamily="18" charset="0"/>
                <a:ea typeface="標楷體" pitchFamily="65" charset="-120"/>
              </a:defRPr>
            </a:lvl3pPr>
            <a:lvl4pPr marL="1600200" indent="-228600">
              <a:defRPr kumimoji="1" sz="2800">
                <a:solidFill>
                  <a:schemeClr val="tx1"/>
                </a:solidFill>
                <a:latin typeface="Times New Roman" pitchFamily="18" charset="0"/>
                <a:ea typeface="標楷體" pitchFamily="65" charset="-120"/>
              </a:defRPr>
            </a:lvl4pPr>
            <a:lvl5pPr marL="2057400" indent="-228600">
              <a:defRPr kumimoji="1" sz="2800">
                <a:solidFill>
                  <a:schemeClr val="tx1"/>
                </a:solidFill>
                <a:latin typeface="Times New Roman" pitchFamily="18" charset="0"/>
                <a:ea typeface="標楷體" pitchFamily="65" charset="-120"/>
              </a:defRPr>
            </a:lvl5pPr>
            <a:lvl6pPr marL="25146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6pPr>
            <a:lvl7pPr marL="29718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7pPr>
            <a:lvl8pPr marL="34290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8pPr>
            <a:lvl9pPr marL="3886200" indent="-228600" eaLnBrk="0" fontAlgn="base" hangingPunct="0">
              <a:spcBef>
                <a:spcPct val="0"/>
              </a:spcBef>
              <a:spcAft>
                <a:spcPct val="0"/>
              </a:spcAft>
              <a:defRPr kumimoji="1" sz="2800">
                <a:solidFill>
                  <a:schemeClr val="tx1"/>
                </a:solidFill>
                <a:latin typeface="Times New Roman" pitchFamily="18" charset="0"/>
                <a:ea typeface="標楷體" pitchFamily="65" charset="-120"/>
              </a:defRPr>
            </a:lvl9pPr>
          </a:lstStyle>
          <a:p>
            <a:pPr algn="r" eaLnBrk="1" hangingPunct="1">
              <a:spcBef>
                <a:spcPct val="50000"/>
              </a:spcBef>
            </a:pPr>
            <a:fld id="{55F93D60-4732-47BE-8884-5BEA99F5A67F}" type="slidenum">
              <a:rPr kumimoji="0" lang="en-US" altLang="zh-TW" sz="1400" b="1">
                <a:solidFill>
                  <a:srgbClr val="004992"/>
                </a:solidFill>
                <a:latin typeface="Arial" charset="0"/>
                <a:ea typeface="新細明體" pitchFamily="18" charset="-120"/>
              </a:rPr>
              <a:pPr algn="r" eaLnBrk="1" hangingPunct="1">
                <a:spcBef>
                  <a:spcPct val="50000"/>
                </a:spcBef>
              </a:pPr>
              <a:t>‹#›</a:t>
            </a:fld>
            <a:r>
              <a:rPr kumimoji="0" lang="en-US" altLang="zh-TW" sz="1400" b="1">
                <a:solidFill>
                  <a:srgbClr val="004992"/>
                </a:solidFill>
                <a:latin typeface="Arial" charset="0"/>
                <a:ea typeface="新細明體" pitchFamily="18" charset="-120"/>
              </a:rPr>
              <a:t>/7</a:t>
            </a:r>
            <a:endParaRPr lang="en-US" altLang="zh-TW" sz="1400">
              <a:latin typeface="Arial" charset="0"/>
              <a:ea typeface="新細明體" pitchFamily="18" charset="-120"/>
            </a:endParaRPr>
          </a:p>
        </p:txBody>
      </p:sp>
      <p:sp>
        <p:nvSpPr>
          <p:cNvPr id="2" name="文字方塊 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 name="文字方塊 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4" name="文字方塊 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5" name="文字方塊 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6" name="文字方塊 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7" name="文字方塊 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8" name="文字方塊 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9" name="文字方塊 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 name="文字方塊 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2" name="文字方塊 1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3" name="文字方塊 1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4" name="文字方塊 1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5" name="文字方塊 1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6" name="文字方塊 1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7" name="文字方塊 1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8" name="文字方塊 1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9" name="文字方塊 1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1" name="文字方塊 1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0" name="文字方塊 1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1" name="文字方塊 2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2" name="文字方塊 2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3" name="文字方塊 2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4" name="文字方塊 2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5" name="文字方塊 2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6" name="文字方塊 2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7" name="文字方塊 2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8" name="文字方塊 2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29" name="文字方塊 2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0" name="文字方塊 2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31" name="文字方塊 3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24" name="文字方塊 102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25" name="文字方塊 102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2" name="文字方塊 103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4" name="文字方塊 103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5" name="文字方塊 103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6" name="文字方塊 103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7" name="文字方塊 103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8" name="文字方塊 1037"/>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39" name="文字方塊 1038"/>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0" name="文字方塊 1039"/>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1" name="文字方塊 1040"/>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2" name="文字方塊 1041"/>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3" name="文字方塊 1042"/>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4" name="文字方塊 1043"/>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5" name="文字方塊 1044"/>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6" name="文字方塊 1045"/>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
        <p:nvSpPr>
          <p:cNvPr id="1047" name="文字方塊 1046"/>
          <p:cNvSpPr txBox="1"/>
          <p:nvPr userDrawn="1"/>
        </p:nvSpPr>
        <p:spPr>
          <a:xfrm>
            <a:off x="5969000" y="6350000"/>
            <a:ext cx="2540000" cy="276999"/>
          </a:xfrm>
          <a:prstGeom prst="rect">
            <a:avLst/>
          </a:prstGeom>
          <a:noFill/>
        </p:spPr>
        <p:txBody>
          <a:bodyPr vert="horz" rtlCol="0">
            <a:spAutoFit/>
          </a:bodyPr>
          <a:lstStyle/>
          <a:p>
            <a:endParaRPr lang="zh-TW" altLang="en-US" sz="1200">
              <a:solidFill>
                <a:srgbClr val="808080"/>
              </a:solidFill>
            </a:endParaRPr>
          </a:p>
        </p:txBody>
      </p:sp>
    </p:spTree>
  </p:cSld>
  <p:clrMap bg1="dk2" tx1="lt1" bg2="dk1" tx2="lt2" accent1="accent1" accent2="accent2" accent3="accent3" accent4="accent4" accent5="accent5" accent6="accent6" hlink="hlink" folHlink="folHlink"/>
  <p:sldLayoutIdLst>
    <p:sldLayoutId id="2147483722" r:id="rId1"/>
    <p:sldLayoutId id="2147483723" r:id="rId2"/>
    <p:sldLayoutId id="2147483724" r:id="rId3"/>
  </p:sldLayoutIdLst>
  <p:hf sldNum="0" hdr="0" ftr="0" dt="0"/>
  <p:txStyles>
    <p:titleStyle>
      <a:lvl1pPr algn="ctr" rtl="0" eaLnBrk="0" fontAlgn="base" hangingPunct="0">
        <a:spcBef>
          <a:spcPct val="0"/>
        </a:spcBef>
        <a:spcAft>
          <a:spcPct val="0"/>
        </a:spcAft>
        <a:defRPr kumimoji="1" sz="4200">
          <a:solidFill>
            <a:schemeClr val="accent1"/>
          </a:solidFill>
          <a:latin typeface="+mj-lt"/>
          <a:ea typeface="+mj-ea"/>
          <a:cs typeface="+mj-cs"/>
        </a:defRPr>
      </a:lvl1pPr>
      <a:lvl2pPr algn="ctr" rtl="0" eaLnBrk="0" fontAlgn="base" hangingPunct="0">
        <a:spcBef>
          <a:spcPct val="0"/>
        </a:spcBef>
        <a:spcAft>
          <a:spcPct val="0"/>
        </a:spcAft>
        <a:defRPr kumimoji="1" sz="4200">
          <a:solidFill>
            <a:schemeClr val="accent1"/>
          </a:solidFill>
          <a:latin typeface="Arial" charset="0"/>
          <a:ea typeface="標楷體" pitchFamily="65" charset="-120"/>
        </a:defRPr>
      </a:lvl2pPr>
      <a:lvl3pPr algn="ctr" rtl="0" eaLnBrk="0" fontAlgn="base" hangingPunct="0">
        <a:spcBef>
          <a:spcPct val="0"/>
        </a:spcBef>
        <a:spcAft>
          <a:spcPct val="0"/>
        </a:spcAft>
        <a:defRPr kumimoji="1" sz="4200">
          <a:solidFill>
            <a:schemeClr val="accent1"/>
          </a:solidFill>
          <a:latin typeface="Arial" charset="0"/>
          <a:ea typeface="標楷體" pitchFamily="65" charset="-120"/>
        </a:defRPr>
      </a:lvl3pPr>
      <a:lvl4pPr algn="ctr" rtl="0" eaLnBrk="0" fontAlgn="base" hangingPunct="0">
        <a:spcBef>
          <a:spcPct val="0"/>
        </a:spcBef>
        <a:spcAft>
          <a:spcPct val="0"/>
        </a:spcAft>
        <a:defRPr kumimoji="1" sz="4200">
          <a:solidFill>
            <a:schemeClr val="accent1"/>
          </a:solidFill>
          <a:latin typeface="Arial" charset="0"/>
          <a:ea typeface="標楷體" pitchFamily="65" charset="-120"/>
        </a:defRPr>
      </a:lvl4pPr>
      <a:lvl5pPr algn="ctr" rtl="0" eaLnBrk="0" fontAlgn="base" hangingPunct="0">
        <a:spcBef>
          <a:spcPct val="0"/>
        </a:spcBef>
        <a:spcAft>
          <a:spcPct val="0"/>
        </a:spcAft>
        <a:defRPr kumimoji="1" sz="4200">
          <a:solidFill>
            <a:schemeClr val="accent1"/>
          </a:solidFill>
          <a:latin typeface="Arial" charset="0"/>
          <a:ea typeface="標楷體" pitchFamily="65" charset="-120"/>
        </a:defRPr>
      </a:lvl5pPr>
      <a:lvl6pPr marL="457200" algn="ctr" rtl="0" fontAlgn="base">
        <a:spcBef>
          <a:spcPct val="0"/>
        </a:spcBef>
        <a:spcAft>
          <a:spcPct val="0"/>
        </a:spcAft>
        <a:defRPr kumimoji="1" sz="4200">
          <a:solidFill>
            <a:schemeClr val="accent1"/>
          </a:solidFill>
          <a:latin typeface="Arial" charset="0"/>
          <a:ea typeface="標楷體" pitchFamily="65" charset="-120"/>
        </a:defRPr>
      </a:lvl6pPr>
      <a:lvl7pPr marL="914400" algn="ctr" rtl="0" fontAlgn="base">
        <a:spcBef>
          <a:spcPct val="0"/>
        </a:spcBef>
        <a:spcAft>
          <a:spcPct val="0"/>
        </a:spcAft>
        <a:defRPr kumimoji="1" sz="4200">
          <a:solidFill>
            <a:schemeClr val="accent1"/>
          </a:solidFill>
          <a:latin typeface="Arial" charset="0"/>
          <a:ea typeface="標楷體" pitchFamily="65" charset="-120"/>
        </a:defRPr>
      </a:lvl7pPr>
      <a:lvl8pPr marL="1371600" algn="ctr" rtl="0" fontAlgn="base">
        <a:spcBef>
          <a:spcPct val="0"/>
        </a:spcBef>
        <a:spcAft>
          <a:spcPct val="0"/>
        </a:spcAft>
        <a:defRPr kumimoji="1" sz="4200">
          <a:solidFill>
            <a:schemeClr val="accent1"/>
          </a:solidFill>
          <a:latin typeface="Arial" charset="0"/>
          <a:ea typeface="標楷體" pitchFamily="65" charset="-120"/>
        </a:defRPr>
      </a:lvl8pPr>
      <a:lvl9pPr marL="1828800" algn="ctr" rtl="0" fontAlgn="base">
        <a:spcBef>
          <a:spcPct val="0"/>
        </a:spcBef>
        <a:spcAft>
          <a:spcPct val="0"/>
        </a:spcAft>
        <a:defRPr kumimoji="1" sz="4200">
          <a:solidFill>
            <a:schemeClr val="accent1"/>
          </a:solidFill>
          <a:latin typeface="Arial" charset="0"/>
          <a:ea typeface="標楷體" pitchFamily="65" charset="-120"/>
        </a:defRPr>
      </a:lvl9pPr>
    </p:titleStyle>
    <p:bodyStyle>
      <a:lvl1pPr marL="342900" indent="-342900" algn="l" rtl="0" eaLnBrk="0" fontAlgn="base" hangingPunct="0">
        <a:spcBef>
          <a:spcPct val="20000"/>
        </a:spcBef>
        <a:spcAft>
          <a:spcPct val="0"/>
        </a:spcAft>
        <a:buClr>
          <a:schemeClr val="accent1"/>
        </a:buClr>
        <a:buSzPct val="85000"/>
        <a:buFont typeface="Wingdings" pitchFamily="2" charset="2"/>
        <a:buChar char="¥"/>
        <a:defRPr kumimoji="1" sz="2800">
          <a:solidFill>
            <a:srgbClr val="0D20AB"/>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n"/>
        <a:defRPr kumimoji="1" sz="2500">
          <a:solidFill>
            <a:srgbClr val="01450C"/>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itchFamily="2" charset="2"/>
        <a:buChar char="£"/>
        <a:defRPr kumimoji="1" sz="2200">
          <a:solidFill>
            <a:srgbClr val="0D20AB"/>
          </a:solidFill>
          <a:latin typeface="+mn-lt"/>
          <a:ea typeface="+mn-ea"/>
        </a:defRPr>
      </a:lvl3pPr>
      <a:lvl4pPr marL="1600200" indent="-228600" algn="l" rtl="0" eaLnBrk="0" fontAlgn="base" hangingPunct="0">
        <a:spcBef>
          <a:spcPct val="20000"/>
        </a:spcBef>
        <a:spcAft>
          <a:spcPct val="0"/>
        </a:spcAft>
        <a:buClr>
          <a:schemeClr val="accent1"/>
        </a:buClr>
        <a:buSzPct val="70000"/>
        <a:buFont typeface="Wingdings" pitchFamily="2" charset="2"/>
        <a:buChar char="l"/>
        <a:defRPr kumimoji="1" sz="2000">
          <a:solidFill>
            <a:srgbClr val="004992"/>
          </a:solidFill>
          <a:latin typeface="+mn-lt"/>
          <a:ea typeface="+mn-ea"/>
        </a:defRPr>
      </a:lvl4pPr>
      <a:lvl5pPr marL="2057400" indent="-228600" algn="l" rtl="0" eaLnBrk="0" fontAlgn="base" hangingPunct="0">
        <a:spcBef>
          <a:spcPct val="20000"/>
        </a:spcBef>
        <a:spcAft>
          <a:spcPct val="0"/>
        </a:spcAft>
        <a:buClr>
          <a:schemeClr val="accent1"/>
        </a:buClr>
        <a:buSzPct val="70000"/>
        <a:buFont typeface="Wingdings" pitchFamily="2" charset="2"/>
        <a:buChar char="w"/>
        <a:defRPr kumimoji="1" sz="2000">
          <a:solidFill>
            <a:schemeClr val="bg1"/>
          </a:solidFill>
          <a:latin typeface="+mn-lt"/>
          <a:ea typeface="+mn-ea"/>
        </a:defRPr>
      </a:lvl5pPr>
      <a:lvl6pPr marL="2514600" indent="-228600" algn="l" rtl="0" fontAlgn="base">
        <a:spcBef>
          <a:spcPct val="20000"/>
        </a:spcBef>
        <a:spcAft>
          <a:spcPct val="0"/>
        </a:spcAft>
        <a:buClr>
          <a:schemeClr val="accent1"/>
        </a:buClr>
        <a:buSzPct val="70000"/>
        <a:buFont typeface="Wingdings" pitchFamily="2" charset="2"/>
        <a:buChar char="w"/>
        <a:defRPr kumimoji="1" sz="2000">
          <a:solidFill>
            <a:schemeClr val="bg1"/>
          </a:solidFill>
          <a:latin typeface="+mn-lt"/>
          <a:ea typeface="+mn-ea"/>
        </a:defRPr>
      </a:lvl6pPr>
      <a:lvl7pPr marL="2971800" indent="-228600" algn="l" rtl="0" fontAlgn="base">
        <a:spcBef>
          <a:spcPct val="20000"/>
        </a:spcBef>
        <a:spcAft>
          <a:spcPct val="0"/>
        </a:spcAft>
        <a:buClr>
          <a:schemeClr val="accent1"/>
        </a:buClr>
        <a:buSzPct val="70000"/>
        <a:buFont typeface="Wingdings" pitchFamily="2" charset="2"/>
        <a:buChar char="w"/>
        <a:defRPr kumimoji="1" sz="2000">
          <a:solidFill>
            <a:schemeClr val="bg1"/>
          </a:solidFill>
          <a:latin typeface="+mn-lt"/>
          <a:ea typeface="+mn-ea"/>
        </a:defRPr>
      </a:lvl7pPr>
      <a:lvl8pPr marL="3429000" indent="-228600" algn="l" rtl="0" fontAlgn="base">
        <a:spcBef>
          <a:spcPct val="20000"/>
        </a:spcBef>
        <a:spcAft>
          <a:spcPct val="0"/>
        </a:spcAft>
        <a:buClr>
          <a:schemeClr val="accent1"/>
        </a:buClr>
        <a:buSzPct val="70000"/>
        <a:buFont typeface="Wingdings" pitchFamily="2" charset="2"/>
        <a:buChar char="w"/>
        <a:defRPr kumimoji="1" sz="2000">
          <a:solidFill>
            <a:schemeClr val="bg1"/>
          </a:solidFill>
          <a:latin typeface="+mn-lt"/>
          <a:ea typeface="+mn-ea"/>
        </a:defRPr>
      </a:lvl8pPr>
      <a:lvl9pPr marL="3886200" indent="-228600" algn="l" rtl="0" fontAlgn="base">
        <a:spcBef>
          <a:spcPct val="20000"/>
        </a:spcBef>
        <a:spcAft>
          <a:spcPct val="0"/>
        </a:spcAft>
        <a:buClr>
          <a:schemeClr val="accent1"/>
        </a:buClr>
        <a:buSzPct val="70000"/>
        <a:buFont typeface="Wingdings" pitchFamily="2" charset="2"/>
        <a:buChar char="w"/>
        <a:defRPr kumimoji="1" sz="2000">
          <a:solidFill>
            <a:schemeClr val="bg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85800" y="1484313"/>
            <a:ext cx="7772400" cy="1470025"/>
          </a:xfrm>
        </p:spPr>
        <p:txBody>
          <a:bodyPr/>
          <a:lstStyle/>
          <a:p>
            <a:r>
              <a:rPr lang="en-US" altLang="zh-TW" dirty="0">
                <a:solidFill>
                  <a:schemeClr val="bg1">
                    <a:lumMod val="50000"/>
                  </a:schemeClr>
                </a:solidFill>
                <a:latin typeface="Cambria" pitchFamily="18" charset="0"/>
              </a:rPr>
              <a:t>Application 19.09-10</a:t>
            </a:r>
            <a:endParaRPr lang="zh-TW" altLang="en-US" dirty="0">
              <a:solidFill>
                <a:schemeClr val="bg1">
                  <a:lumMod val="50000"/>
                </a:schemeClr>
              </a:solidFill>
              <a:latin typeface="Cambria" pitchFamily="18" charset="0"/>
            </a:endParaRPr>
          </a:p>
        </p:txBody>
      </p:sp>
      <p:sp>
        <p:nvSpPr>
          <p:cNvPr id="4099" name="副標題 2"/>
          <p:cNvSpPr>
            <a:spLocks noGrp="1"/>
          </p:cNvSpPr>
          <p:nvPr>
            <p:ph type="subTitle" idx="1"/>
          </p:nvPr>
        </p:nvSpPr>
        <p:spPr>
          <a:xfrm>
            <a:off x="1476375" y="3068638"/>
            <a:ext cx="6400800" cy="936426"/>
          </a:xfrm>
        </p:spPr>
        <p:txBody>
          <a:bodyPr/>
          <a:lstStyle/>
          <a:p>
            <a:r>
              <a:rPr lang="en-US" altLang="zh-TW" dirty="0">
                <a:latin typeface="Cambria" pitchFamily="18" charset="0"/>
              </a:rPr>
              <a:t>Project Duration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a:xfrm>
            <a:off x="76200" y="44624"/>
            <a:ext cx="8959850" cy="860698"/>
          </a:xfrm>
        </p:spPr>
        <p:txBody>
          <a:bodyPr/>
          <a:lstStyle/>
          <a:p>
            <a:r>
              <a:rPr lang="en-US" altLang="zh-TW" dirty="0">
                <a:solidFill>
                  <a:schemeClr val="accent4">
                    <a:lumMod val="10000"/>
                  </a:schemeClr>
                </a:solidFill>
                <a:latin typeface="Cambria" pitchFamily="18" charset="0"/>
                <a:cs typeface="Calibri" pitchFamily="34" charset="0"/>
              </a:rPr>
              <a:t>Introduction </a:t>
            </a:r>
            <a:endParaRPr lang="zh-TW" altLang="en-US" dirty="0">
              <a:solidFill>
                <a:schemeClr val="accent4">
                  <a:lumMod val="10000"/>
                </a:schemeClr>
              </a:solidFill>
              <a:latin typeface="Cambria" pitchFamily="18" charset="0"/>
              <a:cs typeface="Calibri" pitchFamily="34" charset="0"/>
            </a:endParaRPr>
          </a:p>
        </p:txBody>
      </p:sp>
      <p:sp>
        <p:nvSpPr>
          <p:cNvPr id="5123" name="內容版面配置區 2"/>
          <p:cNvSpPr>
            <a:spLocks noGrp="1"/>
          </p:cNvSpPr>
          <p:nvPr>
            <p:ph idx="1"/>
          </p:nvPr>
        </p:nvSpPr>
        <p:spPr>
          <a:xfrm>
            <a:off x="179388" y="1052513"/>
            <a:ext cx="8713092" cy="5254625"/>
          </a:xfrm>
        </p:spPr>
        <p:txBody>
          <a:bodyPr/>
          <a:lstStyle/>
          <a:p>
            <a:pPr>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cs typeface="Calibri" pitchFamily="34" charset="0"/>
              </a:rPr>
              <a:t>Problem type : Shortest path problem extension</a:t>
            </a:r>
          </a:p>
          <a:p>
            <a:pPr marL="0" indent="0">
              <a:buFont typeface="Wingdings" pitchFamily="2" charset="2"/>
              <a:buNone/>
              <a:defRPr/>
            </a:pPr>
            <a:endParaRPr lang="en-US" altLang="zh-TW" dirty="0">
              <a:solidFill>
                <a:schemeClr val="accent4">
                  <a:lumMod val="10000"/>
                </a:schemeClr>
              </a:solidFill>
              <a:latin typeface="Cambria" pitchFamily="18" charset="0"/>
              <a:cs typeface="Calibri" pitchFamily="34" charset="0"/>
            </a:endParaRPr>
          </a:p>
          <a:p>
            <a:pPr>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cs typeface="Calibri" pitchFamily="34" charset="0"/>
              </a:rPr>
              <a:t>Reference : </a:t>
            </a:r>
            <a:r>
              <a:rPr lang="en-US" altLang="zh-TW" dirty="0">
                <a:solidFill>
                  <a:schemeClr val="accent4">
                    <a:lumMod val="10000"/>
                  </a:schemeClr>
                </a:solidFill>
                <a:latin typeface="Cambria" pitchFamily="18" charset="0"/>
                <a:cs typeface="Calibri" pitchFamily="34" charset="0"/>
                <a:sym typeface="Times"/>
              </a:rPr>
              <a:t>A network flow algorithm for </a:t>
            </a:r>
            <a:r>
              <a:rPr lang="en-US" altLang="zh-TW" sz="2800" dirty="0">
                <a:solidFill>
                  <a:schemeClr val="accent4">
                    <a:lumMod val="10000"/>
                  </a:schemeClr>
                </a:solidFill>
                <a:latin typeface="Cambria" pitchFamily="18" charset="0"/>
                <a:cs typeface="Calibri" pitchFamily="34" charset="0"/>
                <a:sym typeface="Times"/>
              </a:rPr>
              <a:t>just-in-time project scheduling</a:t>
            </a:r>
          </a:p>
          <a:p>
            <a:pPr marL="0" indent="0">
              <a:buClr>
                <a:schemeClr val="accent4">
                  <a:lumMod val="10000"/>
                </a:schemeClr>
              </a:buClr>
              <a:buNone/>
              <a:defRPr/>
            </a:pPr>
            <a:r>
              <a:rPr lang="en-US" altLang="zh-TW" dirty="0">
                <a:solidFill>
                  <a:schemeClr val="accent4">
                    <a:lumMod val="10000"/>
                  </a:schemeClr>
                </a:solidFill>
                <a:latin typeface="Cambria" pitchFamily="18" charset="0"/>
                <a:cs typeface="Calibri" pitchFamily="34" charset="0"/>
                <a:sym typeface="Times"/>
              </a:rPr>
              <a:t>    [E.V. </a:t>
            </a:r>
            <a:r>
              <a:rPr lang="en-US" altLang="zh-TW" dirty="0" err="1">
                <a:solidFill>
                  <a:schemeClr val="accent4">
                    <a:lumMod val="10000"/>
                  </a:schemeClr>
                </a:solidFill>
                <a:latin typeface="Cambria" pitchFamily="18" charset="0"/>
                <a:cs typeface="Calibri" pitchFamily="34" charset="0"/>
                <a:sym typeface="Times"/>
              </a:rPr>
              <a:t>Levner</a:t>
            </a:r>
            <a:r>
              <a:rPr lang="en-US" altLang="zh-TW" dirty="0">
                <a:solidFill>
                  <a:schemeClr val="accent4">
                    <a:lumMod val="10000"/>
                  </a:schemeClr>
                </a:solidFill>
                <a:latin typeface="Cambria" pitchFamily="18" charset="0"/>
                <a:cs typeface="Calibri" pitchFamily="34" charset="0"/>
                <a:sym typeface="Times"/>
              </a:rPr>
              <a:t>, A.S. </a:t>
            </a:r>
            <a:r>
              <a:rPr lang="en-US" altLang="zh-TW" dirty="0" err="1">
                <a:solidFill>
                  <a:schemeClr val="accent4">
                    <a:lumMod val="10000"/>
                  </a:schemeClr>
                </a:solidFill>
                <a:latin typeface="Cambria" pitchFamily="18" charset="0"/>
                <a:cs typeface="Calibri" pitchFamily="34" charset="0"/>
                <a:sym typeface="Times"/>
              </a:rPr>
              <a:t>Nemirovsky</a:t>
            </a:r>
            <a:r>
              <a:rPr lang="en-US" altLang="zh-TW" dirty="0">
                <a:solidFill>
                  <a:schemeClr val="accent4">
                    <a:lumMod val="10000"/>
                  </a:schemeClr>
                </a:solidFill>
                <a:latin typeface="Cambria" pitchFamily="18" charset="0"/>
                <a:cs typeface="Calibri" pitchFamily="34" charset="0"/>
                <a:sym typeface="Times"/>
              </a:rPr>
              <a:t>, 1994, </a:t>
            </a:r>
            <a:r>
              <a:rPr lang="en-US" altLang="zh-TW" sz="2800" dirty="0">
                <a:solidFill>
                  <a:schemeClr val="accent4">
                    <a:lumMod val="10000"/>
                  </a:schemeClr>
                </a:solidFill>
                <a:latin typeface="Cambria" pitchFamily="18" charset="0"/>
                <a:cs typeface="Calibri" pitchFamily="34" charset="0"/>
                <a:sym typeface="Times"/>
              </a:rPr>
              <a:t>European Journal </a:t>
            </a:r>
            <a:r>
              <a:rPr lang="zh-TW" altLang="en-US" sz="2800" dirty="0">
                <a:solidFill>
                  <a:schemeClr val="accent4">
                    <a:lumMod val="10000"/>
                  </a:schemeClr>
                </a:solidFill>
                <a:latin typeface="Cambria" pitchFamily="18" charset="0"/>
                <a:cs typeface="Calibri" pitchFamily="34" charset="0"/>
                <a:sym typeface="Times"/>
              </a:rPr>
              <a:t> </a:t>
            </a:r>
            <a:endParaRPr lang="en-US" altLang="zh-TW" sz="2800" dirty="0">
              <a:solidFill>
                <a:schemeClr val="accent4">
                  <a:lumMod val="10000"/>
                </a:schemeClr>
              </a:solidFill>
              <a:latin typeface="Cambria" pitchFamily="18" charset="0"/>
              <a:cs typeface="Calibri" pitchFamily="34" charset="0"/>
              <a:sym typeface="Times"/>
            </a:endParaRPr>
          </a:p>
          <a:p>
            <a:pPr marL="0" indent="0">
              <a:buClr>
                <a:schemeClr val="accent4">
                  <a:lumMod val="10000"/>
                </a:schemeClr>
              </a:buClr>
              <a:buNone/>
              <a:defRPr/>
            </a:pPr>
            <a:r>
              <a:rPr lang="zh-TW" altLang="en-US" dirty="0">
                <a:solidFill>
                  <a:schemeClr val="accent4">
                    <a:lumMod val="10000"/>
                  </a:schemeClr>
                </a:solidFill>
                <a:latin typeface="Cambria" pitchFamily="18" charset="0"/>
                <a:cs typeface="Calibri" pitchFamily="34" charset="0"/>
                <a:sym typeface="Times"/>
              </a:rPr>
              <a:t>    </a:t>
            </a:r>
            <a:r>
              <a:rPr lang="en-US" altLang="zh-TW" sz="2800" dirty="0">
                <a:solidFill>
                  <a:schemeClr val="accent4">
                    <a:lumMod val="10000"/>
                  </a:schemeClr>
                </a:solidFill>
                <a:latin typeface="Cambria" pitchFamily="18" charset="0"/>
                <a:cs typeface="Calibri" pitchFamily="34" charset="0"/>
                <a:sym typeface="Times"/>
              </a:rPr>
              <a:t>of </a:t>
            </a:r>
            <a:r>
              <a:rPr lang="en-US" altLang="zh-TW" dirty="0">
                <a:solidFill>
                  <a:schemeClr val="accent4">
                    <a:lumMod val="10000"/>
                  </a:schemeClr>
                </a:solidFill>
                <a:latin typeface="Cambria" pitchFamily="18" charset="0"/>
                <a:cs typeface="Calibri" pitchFamily="34" charset="0"/>
                <a:sym typeface="Times"/>
              </a:rPr>
              <a:t> </a:t>
            </a:r>
            <a:r>
              <a:rPr lang="en-US" altLang="zh-TW" sz="2800" dirty="0">
                <a:solidFill>
                  <a:schemeClr val="accent4">
                    <a:lumMod val="10000"/>
                  </a:schemeClr>
                </a:solidFill>
                <a:latin typeface="Cambria" pitchFamily="18" charset="0"/>
                <a:cs typeface="Calibri" pitchFamily="34" charset="0"/>
                <a:sym typeface="Times"/>
              </a:rPr>
              <a:t>Operational Research, 79, pp. 167-175]</a:t>
            </a:r>
          </a:p>
          <a:p>
            <a:pPr lvl="0">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ea typeface="Times"/>
                <a:cs typeface="Calibri" pitchFamily="34" charset="0"/>
                <a:sym typeface="Times"/>
              </a:rPr>
              <a:t>To eliminate the waste of </a:t>
            </a:r>
            <a:r>
              <a:rPr lang="en-US" altLang="zh-TW" b="1" dirty="0">
                <a:solidFill>
                  <a:schemeClr val="accent4">
                    <a:lumMod val="10000"/>
                  </a:schemeClr>
                </a:solidFill>
                <a:latin typeface="Cambria" pitchFamily="18" charset="0"/>
                <a:ea typeface="Times"/>
                <a:cs typeface="Calibri" pitchFamily="34" charset="0"/>
                <a:sym typeface="Times"/>
              </a:rPr>
              <a:t>just-in-time</a:t>
            </a:r>
            <a:r>
              <a:rPr lang="en-US" altLang="zh-TW" dirty="0">
                <a:solidFill>
                  <a:schemeClr val="accent4">
                    <a:lumMod val="10000"/>
                  </a:schemeClr>
                </a:solidFill>
                <a:latin typeface="Cambria" pitchFamily="18" charset="0"/>
                <a:ea typeface="Times"/>
                <a:cs typeface="Calibri" pitchFamily="34" charset="0"/>
                <a:sym typeface="Times"/>
              </a:rPr>
              <a:t> scheduling</a:t>
            </a:r>
          </a:p>
          <a:p>
            <a:pPr lvl="0">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ea typeface="Times"/>
                <a:cs typeface="Calibri" pitchFamily="34" charset="0"/>
                <a:sym typeface="Times"/>
              </a:rPr>
              <a:t>Related problem: project management, schedule</a:t>
            </a:r>
          </a:p>
          <a:p>
            <a:pPr marL="0" indent="0">
              <a:buClr>
                <a:schemeClr val="accent4">
                  <a:lumMod val="10000"/>
                </a:schemeClr>
              </a:buClr>
              <a:buNone/>
              <a:defRPr/>
            </a:pPr>
            <a:endParaRPr lang="en-US" altLang="zh-TW" dirty="0">
              <a:solidFill>
                <a:schemeClr val="accent4">
                  <a:lumMod val="10000"/>
                </a:schemeClr>
              </a:solidFill>
              <a:latin typeface="Cambria" pitchFamily="18" charset="0"/>
              <a:cs typeface="Calibri" pitchFamily="34" charset="0"/>
            </a:endParaRPr>
          </a:p>
          <a:p>
            <a:pPr>
              <a:defRPr/>
            </a:pPr>
            <a:endParaRPr lang="zh-TW" altLang="en-US" dirty="0">
              <a:solidFill>
                <a:schemeClr val="accent4">
                  <a:lumMod val="10000"/>
                </a:schemeClr>
              </a:solidFill>
              <a:latin typeface="Cambria" pitchFamily="18" charset="0"/>
              <a:cs typeface="Calibri" pitchFamily="34" charset="0"/>
            </a:endParaRPr>
          </a:p>
        </p:txBody>
      </p:sp>
    </p:spTree>
    <p:extLst>
      <p:ext uri="{BB962C8B-B14F-4D97-AF65-F5344CB8AC3E}">
        <p14:creationId xmlns:p14="http://schemas.microsoft.com/office/powerpoint/2010/main" val="2697796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dirty="0">
                <a:solidFill>
                  <a:schemeClr val="bg1">
                    <a:lumMod val="50000"/>
                  </a:schemeClr>
                </a:solidFill>
                <a:latin typeface="Cambria" pitchFamily="18" charset="0"/>
                <a:cs typeface="Calibri" pitchFamily="34" charset="0"/>
              </a:rPr>
              <a:t>Related Word</a:t>
            </a:r>
            <a:endParaRPr lang="zh-TW" altLang="en-US" dirty="0">
              <a:solidFill>
                <a:schemeClr val="bg1">
                  <a:lumMod val="50000"/>
                </a:schemeClr>
              </a:solidFill>
              <a:latin typeface="Cambria" pitchFamily="18" charset="0"/>
              <a:cs typeface="Calibri" pitchFamily="34" charset="0"/>
            </a:endParaRPr>
          </a:p>
        </p:txBody>
      </p:sp>
      <p:grpSp>
        <p:nvGrpSpPr>
          <p:cNvPr id="5" name="群組 4"/>
          <p:cNvGrpSpPr/>
          <p:nvPr/>
        </p:nvGrpSpPr>
        <p:grpSpPr>
          <a:xfrm>
            <a:off x="965250" y="1214522"/>
            <a:ext cx="6465166" cy="2263315"/>
            <a:chOff x="3269817" y="1426967"/>
            <a:chExt cx="6465166" cy="2263315"/>
          </a:xfrm>
        </p:grpSpPr>
        <p:sp>
          <p:nvSpPr>
            <p:cNvPr id="6" name="Shape 46"/>
            <p:cNvSpPr/>
            <p:nvPr/>
          </p:nvSpPr>
          <p:spPr>
            <a:xfrm>
              <a:off x="3269817" y="2378337"/>
              <a:ext cx="1119168" cy="11191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5500" b="1">
                  <a:solidFill>
                    <a:srgbClr val="FFFB00"/>
                  </a:solidFill>
                  <a:latin typeface="Times"/>
                  <a:ea typeface="Times"/>
                  <a:cs typeface="Times"/>
                  <a:sym typeface="Times"/>
                </a:defRPr>
              </a:lvl1pPr>
            </a:lstStyle>
            <a:p>
              <a:pPr lvl="0" algn="ctr">
                <a:defRPr sz="1800" b="0">
                  <a:solidFill>
                    <a:srgbClr val="000000"/>
                  </a:solidFill>
                </a:defRPr>
              </a:pPr>
              <a:r>
                <a:rPr sz="5500" b="1">
                  <a:solidFill>
                    <a:srgbClr val="FFFB00"/>
                  </a:solidFill>
                  <a:latin typeface="Cambria" pitchFamily="18" charset="0"/>
                </a:rPr>
                <a:t>i</a:t>
              </a:r>
            </a:p>
          </p:txBody>
        </p:sp>
        <p:sp>
          <p:nvSpPr>
            <p:cNvPr id="7" name="Shape 47"/>
            <p:cNvSpPr/>
            <p:nvPr/>
          </p:nvSpPr>
          <p:spPr>
            <a:xfrm>
              <a:off x="8615815" y="2378337"/>
              <a:ext cx="1119168" cy="111916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5500" b="1">
                  <a:solidFill>
                    <a:srgbClr val="FFFB00"/>
                  </a:solidFill>
                  <a:latin typeface="Times"/>
                  <a:ea typeface="Times"/>
                  <a:cs typeface="Times"/>
                  <a:sym typeface="Times"/>
                </a:defRPr>
              </a:lvl1pPr>
            </a:lstStyle>
            <a:p>
              <a:pPr lvl="0" algn="ctr">
                <a:defRPr sz="1800" b="0">
                  <a:solidFill>
                    <a:srgbClr val="000000"/>
                  </a:solidFill>
                </a:defRPr>
              </a:pPr>
              <a:r>
                <a:rPr sz="5500" b="1" dirty="0">
                  <a:solidFill>
                    <a:srgbClr val="FFFB00"/>
                  </a:solidFill>
                  <a:latin typeface="Cambria" pitchFamily="18" charset="0"/>
                </a:rPr>
                <a:t>j</a:t>
              </a:r>
            </a:p>
          </p:txBody>
        </p:sp>
        <p:sp>
          <p:nvSpPr>
            <p:cNvPr id="8" name="Shape 48"/>
            <p:cNvSpPr/>
            <p:nvPr/>
          </p:nvSpPr>
          <p:spPr>
            <a:xfrm>
              <a:off x="4688249" y="3012306"/>
              <a:ext cx="3628303" cy="1"/>
            </a:xfrm>
            <a:prstGeom prst="line">
              <a:avLst/>
            </a:prstGeom>
            <a:ln w="63500">
              <a:solidFill/>
              <a:miter lim="400000"/>
              <a:tailEnd type="triangle"/>
            </a:ln>
          </p:spPr>
          <p:txBody>
            <a:bodyPr lIns="0" tIns="0" rIns="0" bIns="0" anchor="ctr"/>
            <a:lstStyle/>
            <a:p>
              <a:pPr lvl="0">
                <a:defRPr sz="2400"/>
              </a:pPr>
              <a:endParaRPr>
                <a:latin typeface="Cambria" pitchFamily="18" charset="0"/>
              </a:endParaRPr>
            </a:p>
          </p:txBody>
        </p:sp>
        <p:sp>
          <p:nvSpPr>
            <p:cNvPr id="9" name="Shape 59"/>
            <p:cNvSpPr/>
            <p:nvPr/>
          </p:nvSpPr>
          <p:spPr>
            <a:xfrm>
              <a:off x="4680305" y="1996760"/>
              <a:ext cx="3710306" cy="734217"/>
            </a:xfrm>
            <a:custGeom>
              <a:avLst/>
              <a:gdLst/>
              <a:ahLst/>
              <a:cxnLst>
                <a:cxn ang="0">
                  <a:pos x="wd2" y="hd2"/>
                </a:cxn>
                <a:cxn ang="5400000">
                  <a:pos x="wd2" y="hd2"/>
                </a:cxn>
                <a:cxn ang="10800000">
                  <a:pos x="wd2" y="hd2"/>
                </a:cxn>
                <a:cxn ang="16200000">
                  <a:pos x="wd2" y="hd2"/>
                </a:cxn>
              </a:cxnLst>
              <a:rect l="0" t="0" r="r" b="b"/>
              <a:pathLst>
                <a:path w="21600" h="16204" extrusionOk="0">
                  <a:moveTo>
                    <a:pt x="0" y="15238"/>
                  </a:moveTo>
                  <a:cubicBezTo>
                    <a:pt x="6759" y="-5396"/>
                    <a:pt x="13959" y="-5074"/>
                    <a:pt x="21600" y="16204"/>
                  </a:cubicBezTo>
                </a:path>
              </a:pathLst>
            </a:custGeom>
            <a:ln w="63500">
              <a:solidFill/>
              <a:miter lim="400000"/>
              <a:tailEnd type="triangle"/>
            </a:ln>
          </p:spPr>
          <p:txBody>
            <a:bodyPr/>
            <a:lstStyle/>
            <a:p>
              <a:pPr lvl="0"/>
              <a:endParaRPr>
                <a:latin typeface="Cambria" pitchFamily="18" charset="0"/>
              </a:endParaRPr>
            </a:p>
          </p:txBody>
        </p:sp>
        <p:pic>
          <p:nvPicPr>
            <p:cNvPr id="10" name="MathTypeEquation.pdf"/>
            <p:cNvPicPr/>
            <p:nvPr/>
          </p:nvPicPr>
          <p:blipFill>
            <a:blip r:embed="rId3">
              <a:extLst/>
            </a:blip>
            <a:stretch>
              <a:fillRect/>
            </a:stretch>
          </p:blipFill>
          <p:spPr>
            <a:xfrm>
              <a:off x="6268442" y="3042496"/>
              <a:ext cx="467845" cy="647786"/>
            </a:xfrm>
            <a:prstGeom prst="rect">
              <a:avLst/>
            </a:prstGeom>
            <a:ln w="12700">
              <a:miter lim="400000"/>
            </a:ln>
          </p:spPr>
        </p:pic>
        <p:pic>
          <p:nvPicPr>
            <p:cNvPr id="11" name="MathTypeEquation.pdf"/>
            <p:cNvPicPr/>
            <p:nvPr/>
          </p:nvPicPr>
          <p:blipFill>
            <a:blip r:embed="rId3">
              <a:extLst/>
            </a:blip>
            <a:stretch>
              <a:fillRect/>
            </a:stretch>
          </p:blipFill>
          <p:spPr>
            <a:xfrm>
              <a:off x="6291543" y="1426967"/>
              <a:ext cx="467958" cy="495485"/>
            </a:xfrm>
            <a:prstGeom prst="rect">
              <a:avLst/>
            </a:prstGeom>
            <a:ln w="12700">
              <a:miter lim="400000"/>
            </a:ln>
          </p:spPr>
        </p:pic>
        <p:pic>
          <p:nvPicPr>
            <p:cNvPr id="12" name="圖片 11"/>
            <p:cNvPicPr>
              <a:picLocks noChangeAspect="1"/>
            </p:cNvPicPr>
            <p:nvPr/>
          </p:nvPicPr>
          <p:blipFill>
            <a:blip r:embed="rId4"/>
            <a:stretch>
              <a:fillRect/>
            </a:stretch>
          </p:blipFill>
          <p:spPr>
            <a:xfrm>
              <a:off x="6266387" y="1501460"/>
              <a:ext cx="469900" cy="495300"/>
            </a:xfrm>
            <a:prstGeom prst="rect">
              <a:avLst/>
            </a:prstGeom>
          </p:spPr>
        </p:pic>
        <p:pic>
          <p:nvPicPr>
            <p:cNvPr id="13" name="圖片 12"/>
            <p:cNvPicPr>
              <a:picLocks noChangeAspect="1"/>
            </p:cNvPicPr>
            <p:nvPr/>
          </p:nvPicPr>
          <p:blipFill>
            <a:blip r:embed="rId5"/>
            <a:stretch>
              <a:fillRect/>
            </a:stretch>
          </p:blipFill>
          <p:spPr>
            <a:xfrm>
              <a:off x="6261100" y="3042582"/>
              <a:ext cx="469900" cy="647700"/>
            </a:xfrm>
            <a:prstGeom prst="rect">
              <a:avLst/>
            </a:prstGeom>
          </p:spPr>
        </p:pic>
      </p:grpSp>
      <p:pic>
        <p:nvPicPr>
          <p:cNvPr id="15" name="圖片 14" descr="螢幕快照 2015-03-11 上午10.12.56.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689" y="3921590"/>
            <a:ext cx="4489339" cy="2380088"/>
          </a:xfrm>
          <a:prstGeom prst="rect">
            <a:avLst/>
          </a:prstGeom>
        </p:spPr>
      </p:pic>
      <p:sp>
        <p:nvSpPr>
          <p:cNvPr id="2" name="矩形 1"/>
          <p:cNvSpPr/>
          <p:nvPr/>
        </p:nvSpPr>
        <p:spPr>
          <a:xfrm>
            <a:off x="1538689" y="4247744"/>
            <a:ext cx="4342856" cy="523220"/>
          </a:xfrm>
          <a:prstGeom prst="rect">
            <a:avLst/>
          </a:prstGeom>
        </p:spPr>
        <p:txBody>
          <a:bodyPr wrap="none">
            <a:spAutoFit/>
          </a:bodyPr>
          <a:lstStyle/>
          <a:p>
            <a:r>
              <a:rPr lang="en-US" altLang="zh-TW" dirty="0"/>
              <a:t>Minimum∑▒〖</a:t>
            </a:r>
            <a:r>
              <a:rPr lang="zh-TW" altLang="en-US" dirty="0"/>
              <a:t>𝐶</a:t>
            </a:r>
            <a:r>
              <a:rPr lang="en-US" altLang="zh-TW" dirty="0"/>
              <a:t>_(</a:t>
            </a:r>
            <a:r>
              <a:rPr lang="zh-TW" altLang="en-US" dirty="0"/>
              <a:t>𝑖𝑗 </a:t>
            </a:r>
            <a:r>
              <a:rPr lang="en-US" altLang="zh-TW" dirty="0"/>
              <a:t>) </a:t>
            </a:r>
            <a:r>
              <a:rPr lang="zh-TW" altLang="en-US" dirty="0"/>
              <a:t>𝑋</a:t>
            </a:r>
            <a:r>
              <a:rPr lang="en-US" altLang="zh-TW" dirty="0"/>
              <a:t>_</a:t>
            </a:r>
            <a:r>
              <a:rPr lang="zh-TW" altLang="en-US" dirty="0"/>
              <a:t>𝑖𝑗 </a:t>
            </a:r>
            <a:r>
              <a:rPr lang="en-US" altLang="zh-TW" dirty="0"/>
              <a:t>〗 </a:t>
            </a:r>
            <a:endParaRPr lang="zh-TW" altLang="en-US" dirty="0"/>
          </a:p>
        </p:txBody>
      </p:sp>
    </p:spTree>
    <p:extLst>
      <p:ext uri="{BB962C8B-B14F-4D97-AF65-F5344CB8AC3E}">
        <p14:creationId xmlns:p14="http://schemas.microsoft.com/office/powerpoint/2010/main" val="167199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en-US" altLang="zh-TW" dirty="0">
                <a:solidFill>
                  <a:schemeClr val="accent4">
                    <a:lumMod val="10000"/>
                  </a:schemeClr>
                </a:solidFill>
                <a:latin typeface="Cambria" pitchFamily="18" charset="0"/>
                <a:cs typeface="Calibri" pitchFamily="34" charset="0"/>
              </a:rPr>
              <a:t>Transform to LP model</a:t>
            </a:r>
            <a:endParaRPr lang="zh-TW" altLang="en-US" dirty="0">
              <a:solidFill>
                <a:schemeClr val="accent4">
                  <a:lumMod val="10000"/>
                </a:schemeClr>
              </a:solidFill>
              <a:latin typeface="Cambria" pitchFamily="18" charset="0"/>
              <a:cs typeface="Calibri" pitchFamily="34" charset="0"/>
            </a:endParaRPr>
          </a:p>
        </p:txBody>
      </p:sp>
      <p:grpSp>
        <p:nvGrpSpPr>
          <p:cNvPr id="6" name="群組 5"/>
          <p:cNvGrpSpPr/>
          <p:nvPr/>
        </p:nvGrpSpPr>
        <p:grpSpPr>
          <a:xfrm>
            <a:off x="617142" y="1195555"/>
            <a:ext cx="7699273" cy="1801397"/>
            <a:chOff x="2595809" y="2097029"/>
            <a:chExt cx="7114482" cy="2330322"/>
          </a:xfrm>
        </p:grpSpPr>
        <p:sp>
          <p:nvSpPr>
            <p:cNvPr id="7" name="Shape 74"/>
            <p:cNvSpPr/>
            <p:nvPr/>
          </p:nvSpPr>
          <p:spPr>
            <a:xfrm>
              <a:off x="2595809" y="2975486"/>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a:solidFill>
                    <a:srgbClr val="F5D328"/>
                  </a:solidFill>
                  <a:latin typeface="Cambria" pitchFamily="18" charset="0"/>
                </a:rPr>
                <a:t>s</a:t>
              </a:r>
            </a:p>
          </p:txBody>
        </p:sp>
        <p:sp>
          <p:nvSpPr>
            <p:cNvPr id="8" name="Shape 75"/>
            <p:cNvSpPr/>
            <p:nvPr/>
          </p:nvSpPr>
          <p:spPr>
            <a:xfrm>
              <a:off x="8927541" y="2975486"/>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a:solidFill>
                    <a:srgbClr val="F5D328"/>
                  </a:solidFill>
                  <a:latin typeface="Cambria" pitchFamily="18" charset="0"/>
                </a:rPr>
                <a:t>t</a:t>
              </a:r>
            </a:p>
          </p:txBody>
        </p:sp>
        <p:sp>
          <p:nvSpPr>
            <p:cNvPr id="9" name="Shape 76"/>
            <p:cNvSpPr/>
            <p:nvPr/>
          </p:nvSpPr>
          <p:spPr>
            <a:xfrm>
              <a:off x="4455900" y="2097029"/>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1</a:t>
              </a:r>
            </a:p>
          </p:txBody>
        </p:sp>
        <p:sp>
          <p:nvSpPr>
            <p:cNvPr id="10" name="Shape 77"/>
            <p:cNvSpPr/>
            <p:nvPr/>
          </p:nvSpPr>
          <p:spPr>
            <a:xfrm>
              <a:off x="7313517" y="2097029"/>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2</a:t>
              </a:r>
            </a:p>
          </p:txBody>
        </p:sp>
        <p:sp>
          <p:nvSpPr>
            <p:cNvPr id="11" name="Shape 78"/>
            <p:cNvSpPr/>
            <p:nvPr/>
          </p:nvSpPr>
          <p:spPr>
            <a:xfrm>
              <a:off x="4495589" y="3644601"/>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3</a:t>
              </a:r>
            </a:p>
          </p:txBody>
        </p:sp>
        <p:sp>
          <p:nvSpPr>
            <p:cNvPr id="12" name="Shape 79"/>
            <p:cNvSpPr/>
            <p:nvPr/>
          </p:nvSpPr>
          <p:spPr>
            <a:xfrm>
              <a:off x="7353206" y="3644601"/>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2"/>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4</a:t>
              </a:r>
            </a:p>
          </p:txBody>
        </p:sp>
        <p:sp>
          <p:nvSpPr>
            <p:cNvPr id="13" name="Shape 80"/>
            <p:cNvSpPr/>
            <p:nvPr/>
          </p:nvSpPr>
          <p:spPr>
            <a:xfrm flipV="1">
              <a:off x="3329156" y="2554819"/>
              <a:ext cx="1220406" cy="77211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4" name="Shape 81"/>
            <p:cNvSpPr/>
            <p:nvPr/>
          </p:nvSpPr>
          <p:spPr>
            <a:xfrm flipV="1">
              <a:off x="8060094" y="3496164"/>
              <a:ext cx="990591" cy="62410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5" name="Shape 82"/>
            <p:cNvSpPr/>
            <p:nvPr/>
          </p:nvSpPr>
          <p:spPr>
            <a:xfrm>
              <a:off x="5224031" y="4120265"/>
              <a:ext cx="2154810" cy="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6" name="Shape 83"/>
            <p:cNvSpPr/>
            <p:nvPr/>
          </p:nvSpPr>
          <p:spPr>
            <a:xfrm>
              <a:off x="5224031" y="2488403"/>
              <a:ext cx="2154810" cy="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7" name="Shape 84"/>
            <p:cNvSpPr/>
            <p:nvPr/>
          </p:nvSpPr>
          <p:spPr>
            <a:xfrm>
              <a:off x="8060094" y="2500943"/>
              <a:ext cx="990866" cy="624435"/>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8" name="Shape 85"/>
            <p:cNvSpPr/>
            <p:nvPr/>
          </p:nvSpPr>
          <p:spPr>
            <a:xfrm>
              <a:off x="3330373" y="3454222"/>
              <a:ext cx="1219189" cy="623695"/>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grpSp>
      <mc:AlternateContent xmlns:mc="http://schemas.openxmlformats.org/markup-compatibility/2006" xmlns:a14="http://schemas.microsoft.com/office/drawing/2010/main">
        <mc:Choice Requires="a14">
          <p:sp>
            <p:nvSpPr>
              <p:cNvPr id="2" name="文字方塊 1"/>
              <p:cNvSpPr txBox="1"/>
              <p:nvPr/>
            </p:nvSpPr>
            <p:spPr>
              <a:xfrm>
                <a:off x="438021" y="3429000"/>
                <a:ext cx="8166427" cy="2292102"/>
              </a:xfrm>
              <a:prstGeom prst="rect">
                <a:avLst/>
              </a:prstGeom>
              <a:noFill/>
            </p:spPr>
            <p:txBody>
              <a:bodyPr wrap="square" rtlCol="0">
                <a:spAutoFit/>
              </a:bodyPr>
              <a:lstStyle/>
              <a:p>
                <a14:m>
                  <m:oMath xmlns:m="http://schemas.openxmlformats.org/officeDocument/2006/math">
                    <m:r>
                      <a:rPr lang="en-US" altLang="zh-TW" sz="2300" b="0" i="1" smtClean="0">
                        <a:solidFill>
                          <a:schemeClr val="accent4">
                            <a:lumMod val="10000"/>
                          </a:schemeClr>
                        </a:solidFill>
                        <a:latin typeface="Cambria Math"/>
                      </a:rPr>
                      <m:t>𝑚𝑖𝑛</m:t>
                    </m:r>
                    <m:nary>
                      <m:naryPr>
                        <m:chr m:val="∑"/>
                        <m:supHide m:val="on"/>
                        <m:ctrlPr>
                          <a:rPr lang="en-US" altLang="zh-TW" sz="2300" i="1">
                            <a:solidFill>
                              <a:schemeClr val="accent4">
                                <a:lumMod val="10000"/>
                              </a:schemeClr>
                            </a:solidFill>
                            <a:latin typeface="Cambria Math" panose="02040503050406030204" pitchFamily="18" charset="0"/>
                            <a:ea typeface="Cambria Math"/>
                          </a:rPr>
                        </m:ctrlPr>
                      </m:naryPr>
                      <m:sub>
                        <m:r>
                          <m:rPr>
                            <m:brk m:alnAt="7"/>
                          </m:rPr>
                          <a:rPr lang="en-US" altLang="zh-TW" sz="2300" i="1">
                            <a:solidFill>
                              <a:schemeClr val="accent4">
                                <a:lumMod val="10000"/>
                              </a:schemeClr>
                            </a:solidFill>
                            <a:latin typeface="Cambria Math"/>
                            <a:ea typeface="Cambria Math"/>
                          </a:rPr>
                          <m:t>(</m:t>
                        </m:r>
                        <m:r>
                          <a:rPr lang="en-US" altLang="zh-TW" sz="2300" i="1">
                            <a:solidFill>
                              <a:schemeClr val="accent4">
                                <a:lumMod val="10000"/>
                              </a:schemeClr>
                            </a:solidFill>
                            <a:latin typeface="Cambria Math"/>
                            <a:ea typeface="Cambria Math"/>
                          </a:rPr>
                          <m:t>𝑖</m:t>
                        </m:r>
                        <m:r>
                          <a:rPr lang="en-US" altLang="zh-TW" sz="2300" i="1">
                            <a:solidFill>
                              <a:schemeClr val="accent4">
                                <a:lumMod val="10000"/>
                              </a:schemeClr>
                            </a:solidFill>
                            <a:latin typeface="Cambria Math"/>
                            <a:ea typeface="Cambria Math"/>
                          </a:rPr>
                          <m:t>,</m:t>
                        </m:r>
                        <m:r>
                          <a:rPr lang="en-US" altLang="zh-TW" sz="2300" i="1">
                            <a:solidFill>
                              <a:schemeClr val="accent4">
                                <a:lumMod val="10000"/>
                              </a:schemeClr>
                            </a:solidFill>
                            <a:latin typeface="Cambria Math"/>
                            <a:ea typeface="Cambria Math"/>
                          </a:rPr>
                          <m:t>𝑗</m:t>
                        </m:r>
                        <m:r>
                          <a:rPr lang="en-US" altLang="zh-TW" sz="2300" i="1">
                            <a:solidFill>
                              <a:schemeClr val="accent4">
                                <a:lumMod val="10000"/>
                              </a:schemeClr>
                            </a:solidFill>
                            <a:latin typeface="Cambria Math"/>
                            <a:ea typeface="Cambria Math"/>
                          </a:rPr>
                          <m:t>)∈</m:t>
                        </m:r>
                        <m:r>
                          <a:rPr lang="en-US" altLang="zh-TW" sz="2300" i="1">
                            <a:solidFill>
                              <a:schemeClr val="accent4">
                                <a:lumMod val="10000"/>
                              </a:schemeClr>
                            </a:solidFill>
                            <a:latin typeface="Cambria Math"/>
                            <a:ea typeface="Cambria Math"/>
                          </a:rPr>
                          <m:t>𝐴</m:t>
                        </m:r>
                      </m:sub>
                      <m:sup/>
                      <m:e>
                        <m:r>
                          <a:rPr lang="en-US" altLang="zh-TW" sz="2300" i="1">
                            <a:solidFill>
                              <a:schemeClr val="accent4">
                                <a:lumMod val="10000"/>
                              </a:schemeClr>
                            </a:solidFill>
                            <a:latin typeface="Cambria Math"/>
                            <a:ea typeface="Cambria Math"/>
                          </a:rPr>
                          <m:t>(</m:t>
                        </m:r>
                        <m:r>
                          <a:rPr lang="en-US" altLang="zh-TW" sz="2300" i="1">
                            <a:solidFill>
                              <a:schemeClr val="accent4">
                                <a:lumMod val="10000"/>
                              </a:schemeClr>
                            </a:solidFill>
                            <a:latin typeface="Cambria Math"/>
                            <a:ea typeface="Cambria Math"/>
                          </a:rPr>
                          <m:t>𝑢</m:t>
                        </m:r>
                        <m:d>
                          <m:dPr>
                            <m:ctrlPr>
                              <a:rPr lang="en-US" altLang="zh-TW" sz="2300" i="1">
                                <a:solidFill>
                                  <a:schemeClr val="accent4">
                                    <a:lumMod val="10000"/>
                                  </a:schemeClr>
                                </a:solidFill>
                                <a:latin typeface="Cambria Math" panose="02040503050406030204" pitchFamily="18" charset="0"/>
                                <a:ea typeface="Cambria Math"/>
                              </a:rPr>
                            </m:ctrlPr>
                          </m:dPr>
                          <m:e>
                            <m:r>
                              <a:rPr lang="en-US" altLang="zh-TW" sz="2300" i="1">
                                <a:solidFill>
                                  <a:schemeClr val="accent4">
                                    <a:lumMod val="10000"/>
                                  </a:schemeClr>
                                </a:solidFill>
                                <a:latin typeface="Cambria Math"/>
                                <a:ea typeface="Cambria Math"/>
                              </a:rPr>
                              <m:t>𝑗</m:t>
                            </m:r>
                          </m:e>
                        </m:d>
                        <m:r>
                          <a:rPr lang="en-US" altLang="zh-TW" sz="2300" i="1">
                            <a:solidFill>
                              <a:schemeClr val="accent4">
                                <a:lumMod val="10000"/>
                              </a:schemeClr>
                            </a:solidFill>
                            <a:latin typeface="Cambria Math"/>
                            <a:ea typeface="Cambria Math"/>
                          </a:rPr>
                          <m:t>−</m:t>
                        </m:r>
                        <m:r>
                          <a:rPr lang="en-US" altLang="zh-TW" sz="2300" i="1">
                            <a:solidFill>
                              <a:schemeClr val="accent4">
                                <a:lumMod val="10000"/>
                              </a:schemeClr>
                            </a:solidFill>
                            <a:latin typeface="Cambria Math"/>
                            <a:ea typeface="Cambria Math"/>
                          </a:rPr>
                          <m:t>𝑢</m:t>
                        </m:r>
                        <m:d>
                          <m:dPr>
                            <m:ctrlPr>
                              <a:rPr lang="en-US" altLang="zh-TW" sz="2300" i="1">
                                <a:solidFill>
                                  <a:schemeClr val="accent4">
                                    <a:lumMod val="10000"/>
                                  </a:schemeClr>
                                </a:solidFill>
                                <a:latin typeface="Cambria Math" panose="02040503050406030204" pitchFamily="18" charset="0"/>
                                <a:ea typeface="Cambria Math"/>
                              </a:rPr>
                            </m:ctrlPr>
                          </m:dPr>
                          <m:e>
                            <m:r>
                              <a:rPr lang="en-US" altLang="zh-TW" sz="2300" i="1">
                                <a:solidFill>
                                  <a:schemeClr val="accent4">
                                    <a:lumMod val="10000"/>
                                  </a:schemeClr>
                                </a:solidFill>
                                <a:latin typeface="Cambria Math"/>
                                <a:ea typeface="Cambria Math"/>
                              </a:rPr>
                              <m:t>𝑖</m:t>
                            </m:r>
                          </m:e>
                        </m:d>
                        <m:r>
                          <a:rPr lang="en-US" altLang="zh-TW" sz="2300" i="1">
                            <a:solidFill>
                              <a:schemeClr val="accent4">
                                <a:lumMod val="10000"/>
                              </a:schemeClr>
                            </a:solidFill>
                            <a:latin typeface="Cambria Math"/>
                            <a:ea typeface="Cambria Math"/>
                          </a:rPr>
                          <m:t>−</m:t>
                        </m:r>
                        <m:sSub>
                          <m:sSubPr>
                            <m:ctrlPr>
                              <a:rPr lang="en-US" altLang="zh-TW" sz="2300" i="1">
                                <a:solidFill>
                                  <a:schemeClr val="accent4">
                                    <a:lumMod val="10000"/>
                                  </a:schemeClr>
                                </a:solidFill>
                                <a:latin typeface="Cambria Math" panose="02040503050406030204" pitchFamily="18" charset="0"/>
                                <a:ea typeface="Cambria Math"/>
                              </a:rPr>
                            </m:ctrlPr>
                          </m:sSubPr>
                          <m:e>
                            <m:r>
                              <a:rPr lang="en-US" altLang="zh-TW" sz="2300" i="1">
                                <a:solidFill>
                                  <a:schemeClr val="accent4">
                                    <a:lumMod val="10000"/>
                                  </a:schemeClr>
                                </a:solidFill>
                                <a:latin typeface="Cambria Math"/>
                                <a:ea typeface="Cambria Math"/>
                              </a:rPr>
                              <m:t>𝐶</m:t>
                            </m:r>
                          </m:e>
                          <m:sub>
                            <m:r>
                              <a:rPr lang="en-US" altLang="zh-TW" sz="2300" i="1">
                                <a:solidFill>
                                  <a:schemeClr val="accent4">
                                    <a:lumMod val="10000"/>
                                  </a:schemeClr>
                                </a:solidFill>
                                <a:latin typeface="Cambria Math"/>
                                <a:ea typeface="Cambria Math"/>
                              </a:rPr>
                              <m:t>𝑖𝑗</m:t>
                            </m:r>
                          </m:sub>
                        </m:sSub>
                        <m:r>
                          <a:rPr lang="en-US" altLang="zh-TW" sz="2300" i="1">
                            <a:solidFill>
                              <a:schemeClr val="accent4">
                                <a:lumMod val="10000"/>
                              </a:schemeClr>
                            </a:solidFill>
                            <a:latin typeface="Cambria Math"/>
                            <a:ea typeface="Cambria Math"/>
                          </a:rPr>
                          <m:t>)</m:t>
                        </m:r>
                        <m:sSub>
                          <m:sSubPr>
                            <m:ctrlPr>
                              <a:rPr lang="en-US" altLang="zh-TW" sz="2300" i="1">
                                <a:solidFill>
                                  <a:schemeClr val="accent4">
                                    <a:lumMod val="10000"/>
                                  </a:schemeClr>
                                </a:solidFill>
                                <a:latin typeface="Cambria Math" panose="02040503050406030204" pitchFamily="18" charset="0"/>
                                <a:ea typeface="Cambria Math"/>
                              </a:rPr>
                            </m:ctrlPr>
                          </m:sSubPr>
                          <m:e>
                            <m:r>
                              <a:rPr lang="en-US" altLang="zh-TW" sz="2300" i="1">
                                <a:solidFill>
                                  <a:schemeClr val="accent4">
                                    <a:lumMod val="10000"/>
                                  </a:schemeClr>
                                </a:solidFill>
                                <a:latin typeface="Cambria Math"/>
                                <a:ea typeface="Cambria Math"/>
                              </a:rPr>
                              <m:t>𝑑</m:t>
                            </m:r>
                          </m:e>
                          <m:sub>
                            <m:r>
                              <a:rPr lang="en-US" altLang="zh-TW" sz="2300" i="1">
                                <a:solidFill>
                                  <a:schemeClr val="accent4">
                                    <a:lumMod val="10000"/>
                                  </a:schemeClr>
                                </a:solidFill>
                                <a:latin typeface="Cambria Math"/>
                                <a:ea typeface="Cambria Math"/>
                              </a:rPr>
                              <m:t>𝑖𝑗</m:t>
                            </m:r>
                          </m:sub>
                        </m:sSub>
                      </m:e>
                    </m:nary>
                  </m:oMath>
                </a14:m>
                <a:r>
                  <a:rPr lang="zh-TW" altLang="en-US" sz="2300" dirty="0">
                    <a:solidFill>
                      <a:schemeClr val="accent4">
                        <a:lumMod val="10000"/>
                      </a:schemeClr>
                    </a:solidFill>
                  </a:rPr>
                  <a:t> </a:t>
                </a:r>
                <a:r>
                  <a:rPr lang="en-US" altLang="zh-TW" sz="2300" dirty="0">
                    <a:solidFill>
                      <a:schemeClr val="accent4">
                        <a:lumMod val="10000"/>
                      </a:schemeClr>
                    </a:solidFill>
                  </a:rPr>
                  <a:t>, </a:t>
                </a:r>
                <a14:m>
                  <m:oMath xmlns:m="http://schemas.openxmlformats.org/officeDocument/2006/math">
                    <m:sSub>
                      <m:sSubPr>
                        <m:ctrlPr>
                          <a:rPr lang="en-US" altLang="zh-TW" sz="2300" i="1">
                            <a:solidFill>
                              <a:schemeClr val="accent4">
                                <a:lumMod val="10000"/>
                              </a:schemeClr>
                            </a:solidFill>
                            <a:latin typeface="Cambria Math" panose="02040503050406030204" pitchFamily="18" charset="0"/>
                            <a:ea typeface="Cambria Math"/>
                          </a:rPr>
                        </m:ctrlPr>
                      </m:sSubPr>
                      <m:e>
                        <m:r>
                          <a:rPr lang="en-US" altLang="zh-TW" sz="2300" i="1">
                            <a:solidFill>
                              <a:schemeClr val="accent4">
                                <a:lumMod val="10000"/>
                              </a:schemeClr>
                            </a:solidFill>
                            <a:latin typeface="Cambria Math"/>
                            <a:ea typeface="Cambria Math"/>
                          </a:rPr>
                          <m:t>𝑑</m:t>
                        </m:r>
                      </m:e>
                      <m:sub>
                        <m:r>
                          <a:rPr lang="en-US" altLang="zh-TW" sz="2300" i="1">
                            <a:solidFill>
                              <a:schemeClr val="accent4">
                                <a:lumMod val="10000"/>
                              </a:schemeClr>
                            </a:solidFill>
                            <a:latin typeface="Cambria Math"/>
                            <a:ea typeface="Cambria Math"/>
                          </a:rPr>
                          <m:t>𝑖𝑗</m:t>
                        </m:r>
                      </m:sub>
                    </m:sSub>
                    <m:r>
                      <a:rPr lang="en-US" altLang="zh-TW" sz="2300" b="0" i="1" smtClean="0">
                        <a:solidFill>
                          <a:schemeClr val="accent4">
                            <a:lumMod val="10000"/>
                          </a:schemeClr>
                        </a:solidFill>
                        <a:latin typeface="Cambria Math"/>
                        <a:ea typeface="Cambria Math"/>
                      </a:rPr>
                      <m:t>:</m:t>
                    </m:r>
                    <m:r>
                      <a:rPr lang="en-US" altLang="zh-TW" sz="2300" b="0" i="1" smtClean="0">
                        <a:solidFill>
                          <a:schemeClr val="accent4">
                            <a:lumMod val="10000"/>
                          </a:schemeClr>
                        </a:solidFill>
                        <a:latin typeface="Cambria Math"/>
                        <a:ea typeface="Cambria Math"/>
                      </a:rPr>
                      <m:t>𝑝𝑒𝑛𝑎𝑙𝑡𝑦</m:t>
                    </m:r>
                    <m:r>
                      <a:rPr lang="en-US" altLang="zh-TW" sz="2300" b="0" i="1" smtClean="0">
                        <a:solidFill>
                          <a:schemeClr val="accent4">
                            <a:lumMod val="10000"/>
                          </a:schemeClr>
                        </a:solidFill>
                        <a:latin typeface="Cambria Math"/>
                        <a:ea typeface="Cambria Math"/>
                      </a:rPr>
                      <m:t> </m:t>
                    </m:r>
                    <m:r>
                      <a:rPr lang="en-US" altLang="zh-TW" sz="2300" b="0" i="1" smtClean="0">
                        <a:solidFill>
                          <a:schemeClr val="accent4">
                            <a:lumMod val="10000"/>
                          </a:schemeClr>
                        </a:solidFill>
                        <a:latin typeface="Cambria Math"/>
                        <a:ea typeface="Cambria Math"/>
                      </a:rPr>
                      <m:t>𝑓𝑎𝑐𝑡𝑜𝑟</m:t>
                    </m:r>
                  </m:oMath>
                </a14:m>
                <a:endParaRPr lang="en-US" altLang="zh-TW" sz="2300" dirty="0">
                  <a:solidFill>
                    <a:schemeClr val="accent4">
                      <a:lumMod val="10000"/>
                    </a:schemeClr>
                  </a:solidFill>
                </a:endParaRPr>
              </a:p>
              <a:p>
                <a:endParaRPr lang="en-US" altLang="zh-TW" sz="2300" dirty="0">
                  <a:solidFill>
                    <a:schemeClr val="accent4">
                      <a:lumMod val="10000"/>
                    </a:schemeClr>
                  </a:solidFill>
                </a:endParaRPr>
              </a:p>
              <a:p>
                <a:pPr/>
                <a14:m>
                  <m:oMathPara xmlns:m="http://schemas.openxmlformats.org/officeDocument/2006/math">
                    <m:oMathParaPr>
                      <m:jc m:val="left"/>
                    </m:oMathParaPr>
                    <m:oMath xmlns:m="http://schemas.openxmlformats.org/officeDocument/2006/math">
                      <m:r>
                        <a:rPr lang="en-US" altLang="zh-TW" sz="2300" b="0" i="1" smtClean="0">
                          <a:solidFill>
                            <a:schemeClr val="accent4">
                              <a:lumMod val="10000"/>
                            </a:schemeClr>
                          </a:solidFill>
                          <a:latin typeface="Cambria Math"/>
                        </a:rPr>
                        <m:t>𝑠</m:t>
                      </m:r>
                      <m:r>
                        <a:rPr lang="en-US" altLang="zh-TW" sz="2300" b="0" i="1" smtClean="0">
                          <a:solidFill>
                            <a:schemeClr val="accent4">
                              <a:lumMod val="10000"/>
                            </a:schemeClr>
                          </a:solidFill>
                          <a:latin typeface="Cambria Math"/>
                        </a:rPr>
                        <m:t>.</m:t>
                      </m:r>
                      <m:r>
                        <a:rPr lang="en-US" altLang="zh-TW" sz="2300" b="0" i="1" smtClean="0">
                          <a:solidFill>
                            <a:schemeClr val="accent4">
                              <a:lumMod val="10000"/>
                            </a:schemeClr>
                          </a:solidFill>
                          <a:latin typeface="Cambria Math"/>
                        </a:rPr>
                        <m:t>𝑡</m:t>
                      </m:r>
                      <m:r>
                        <a:rPr lang="en-US" altLang="zh-TW" sz="2300" b="0" i="1" smtClean="0">
                          <a:solidFill>
                            <a:schemeClr val="accent4">
                              <a:lumMod val="10000"/>
                            </a:schemeClr>
                          </a:solidFill>
                          <a:latin typeface="Cambria Math"/>
                        </a:rPr>
                        <m:t>.</m:t>
                      </m:r>
                    </m:oMath>
                  </m:oMathPara>
                </a14:m>
                <a:endParaRPr lang="en-US" altLang="zh-TW" sz="2300" b="0" dirty="0">
                  <a:solidFill>
                    <a:schemeClr val="accent4">
                      <a:lumMod val="10000"/>
                    </a:schemeClr>
                  </a:solidFill>
                </a:endParaRPr>
              </a:p>
              <a:p>
                <a14:m>
                  <m:oMath xmlns:m="http://schemas.openxmlformats.org/officeDocument/2006/math">
                    <m:r>
                      <a:rPr lang="en-US" altLang="zh-TW" sz="2300" b="0" i="1" smtClean="0">
                        <a:solidFill>
                          <a:schemeClr val="accent4">
                            <a:lumMod val="10000"/>
                          </a:schemeClr>
                        </a:solidFill>
                        <a:latin typeface="Cambria Math"/>
                      </a:rPr>
                      <m:t>−</m:t>
                    </m:r>
                    <m:r>
                      <a:rPr lang="en-US" altLang="zh-TW" sz="2300" b="0" i="1" smtClean="0">
                        <a:solidFill>
                          <a:schemeClr val="accent4">
                            <a:lumMod val="10000"/>
                          </a:schemeClr>
                        </a:solidFill>
                        <a:latin typeface="Cambria Math"/>
                      </a:rPr>
                      <m:t>𝑢</m:t>
                    </m:r>
                    <m:d>
                      <m:dPr>
                        <m:ctrlPr>
                          <a:rPr lang="en-US" altLang="zh-TW" sz="2300" b="0" i="1" smtClean="0">
                            <a:solidFill>
                              <a:schemeClr val="accent4">
                                <a:lumMod val="10000"/>
                              </a:schemeClr>
                            </a:solidFill>
                            <a:latin typeface="Cambria Math" panose="02040503050406030204" pitchFamily="18" charset="0"/>
                          </a:rPr>
                        </m:ctrlPr>
                      </m:dPr>
                      <m:e>
                        <m:r>
                          <a:rPr lang="en-US" altLang="zh-TW" sz="2300" b="0" i="1" smtClean="0">
                            <a:solidFill>
                              <a:schemeClr val="accent4">
                                <a:lumMod val="10000"/>
                              </a:schemeClr>
                            </a:solidFill>
                            <a:latin typeface="Cambria Math"/>
                          </a:rPr>
                          <m:t>𝑡</m:t>
                        </m:r>
                      </m:e>
                    </m:d>
                    <m:r>
                      <a:rPr lang="en-US" altLang="zh-TW" sz="2300" b="0" i="1" smtClean="0">
                        <a:solidFill>
                          <a:schemeClr val="accent4">
                            <a:lumMod val="10000"/>
                          </a:schemeClr>
                        </a:solidFill>
                        <a:latin typeface="Cambria Math"/>
                      </a:rPr>
                      <m:t>+</m:t>
                    </m:r>
                    <m:r>
                      <a:rPr lang="en-US" altLang="zh-TW" sz="2300" b="0" i="1" smtClean="0">
                        <a:solidFill>
                          <a:schemeClr val="accent4">
                            <a:lumMod val="10000"/>
                          </a:schemeClr>
                        </a:solidFill>
                        <a:latin typeface="Cambria Math"/>
                      </a:rPr>
                      <m:t>𝑢</m:t>
                    </m:r>
                    <m:d>
                      <m:dPr>
                        <m:ctrlPr>
                          <a:rPr lang="en-US" altLang="zh-TW" sz="2300" b="0" i="1" smtClean="0">
                            <a:solidFill>
                              <a:schemeClr val="accent4">
                                <a:lumMod val="10000"/>
                              </a:schemeClr>
                            </a:solidFill>
                            <a:latin typeface="Cambria Math" panose="02040503050406030204" pitchFamily="18" charset="0"/>
                          </a:rPr>
                        </m:ctrlPr>
                      </m:dPr>
                      <m:e>
                        <m:r>
                          <a:rPr lang="en-US" altLang="zh-TW" sz="2300" b="0" i="1" smtClean="0">
                            <a:solidFill>
                              <a:schemeClr val="accent4">
                                <a:lumMod val="10000"/>
                              </a:schemeClr>
                            </a:solidFill>
                            <a:latin typeface="Cambria Math"/>
                          </a:rPr>
                          <m:t>𝑠</m:t>
                        </m:r>
                      </m:e>
                    </m:d>
                    <m:r>
                      <a:rPr lang="en-US" altLang="zh-TW" sz="2300" b="0" i="1" smtClean="0">
                        <a:solidFill>
                          <a:schemeClr val="accent4">
                            <a:lumMod val="10000"/>
                          </a:schemeClr>
                        </a:solidFill>
                        <a:latin typeface="Cambria Math"/>
                        <a:ea typeface="Cambria Math"/>
                      </a:rPr>
                      <m:t>≥−</m:t>
                    </m:r>
                    <m:r>
                      <a:rPr lang="zh-TW" altLang="en-US" sz="2300" b="0" i="1" smtClean="0">
                        <a:solidFill>
                          <a:schemeClr val="accent4">
                            <a:lumMod val="10000"/>
                          </a:schemeClr>
                        </a:solidFill>
                        <a:latin typeface="Cambria Math"/>
                        <a:ea typeface="Cambria Math"/>
                      </a:rPr>
                      <m:t>𝜆</m:t>
                    </m:r>
                  </m:oMath>
                </a14:m>
                <a:r>
                  <a:rPr lang="en-US" altLang="zh-TW" sz="2300" b="0" dirty="0">
                    <a:solidFill>
                      <a:schemeClr val="accent4">
                        <a:lumMod val="10000"/>
                      </a:schemeClr>
                    </a:solidFill>
                    <a:ea typeface="Cambria Math"/>
                  </a:rPr>
                  <a:t>,</a:t>
                </a:r>
                <a14:m>
                  <m:oMath xmlns:m="http://schemas.openxmlformats.org/officeDocument/2006/math">
                    <m:r>
                      <a:rPr lang="en-US" altLang="zh-TW" sz="2300" b="0" i="0" smtClean="0">
                        <a:solidFill>
                          <a:schemeClr val="accent4">
                            <a:lumMod val="10000"/>
                          </a:schemeClr>
                        </a:solidFill>
                        <a:latin typeface="Cambria Math"/>
                        <a:ea typeface="Cambria Math"/>
                      </a:rPr>
                      <m:t> </m:t>
                    </m:r>
                    <m:r>
                      <a:rPr lang="en-US" altLang="zh-TW" sz="2300" b="0" i="1" smtClean="0">
                        <a:solidFill>
                          <a:schemeClr val="accent4">
                            <a:lumMod val="10000"/>
                          </a:schemeClr>
                        </a:solidFill>
                        <a:latin typeface="Cambria Math"/>
                        <a:ea typeface="Cambria Math"/>
                      </a:rPr>
                      <m:t> </m:t>
                    </m:r>
                    <m:r>
                      <a:rPr lang="zh-TW" altLang="en-US" sz="2300" i="1">
                        <a:solidFill>
                          <a:schemeClr val="accent4">
                            <a:lumMod val="10000"/>
                          </a:schemeClr>
                        </a:solidFill>
                        <a:latin typeface="Cambria Math"/>
                        <a:ea typeface="Cambria Math"/>
                      </a:rPr>
                      <m:t>𝜆</m:t>
                    </m:r>
                    <m:r>
                      <a:rPr lang="en-US" altLang="zh-TW" sz="2300" b="0" i="1" smtClean="0">
                        <a:solidFill>
                          <a:schemeClr val="accent4">
                            <a:lumMod val="10000"/>
                          </a:schemeClr>
                        </a:solidFill>
                        <a:latin typeface="Cambria Math"/>
                        <a:ea typeface="Cambria Math"/>
                      </a:rPr>
                      <m:t>:</m:t>
                    </m:r>
                    <m:r>
                      <a:rPr lang="en-US" altLang="zh-TW" sz="2300" b="0" i="1" smtClean="0">
                        <a:solidFill>
                          <a:schemeClr val="accent4">
                            <a:lumMod val="10000"/>
                          </a:schemeClr>
                        </a:solidFill>
                        <a:latin typeface="Cambria Math"/>
                        <a:ea typeface="Cambria Math"/>
                      </a:rPr>
                      <m:t>𝑎𝑡</m:t>
                    </m:r>
                    <m:r>
                      <a:rPr lang="en-US" altLang="zh-TW" sz="2300" b="0" i="1" smtClean="0">
                        <a:solidFill>
                          <a:schemeClr val="accent4">
                            <a:lumMod val="10000"/>
                          </a:schemeClr>
                        </a:solidFill>
                        <a:latin typeface="Cambria Math"/>
                        <a:ea typeface="Cambria Math"/>
                      </a:rPr>
                      <m:t> </m:t>
                    </m:r>
                    <m:r>
                      <a:rPr lang="en-US" altLang="zh-TW" sz="2300" b="0" i="1" smtClean="0">
                        <a:solidFill>
                          <a:schemeClr val="accent4">
                            <a:lumMod val="10000"/>
                          </a:schemeClr>
                        </a:solidFill>
                        <a:latin typeface="Cambria Math"/>
                        <a:ea typeface="Cambria Math"/>
                      </a:rPr>
                      <m:t>𝑚𝑜𝑠𝑡</m:t>
                    </m:r>
                    <m:r>
                      <a:rPr lang="en-US" altLang="zh-TW" sz="2300" b="0" i="1" smtClean="0">
                        <a:solidFill>
                          <a:schemeClr val="accent4">
                            <a:lumMod val="10000"/>
                          </a:schemeClr>
                        </a:solidFill>
                        <a:latin typeface="Cambria Math"/>
                        <a:ea typeface="Cambria Math"/>
                      </a:rPr>
                      <m:t> </m:t>
                    </m:r>
                    <m:r>
                      <a:rPr lang="en-US" altLang="zh-TW" sz="2300" b="0" i="1" smtClean="0">
                        <a:solidFill>
                          <a:schemeClr val="accent4">
                            <a:lumMod val="10000"/>
                          </a:schemeClr>
                        </a:solidFill>
                        <a:latin typeface="Cambria Math"/>
                        <a:ea typeface="Cambria Math"/>
                      </a:rPr>
                      <m:t>𝑝𝑟𝑜𝑗𝑒𝑐𝑡</m:t>
                    </m:r>
                    <m:r>
                      <a:rPr lang="en-US" altLang="zh-TW" sz="2300" b="0" i="1" smtClean="0">
                        <a:solidFill>
                          <a:schemeClr val="accent4">
                            <a:lumMod val="10000"/>
                          </a:schemeClr>
                        </a:solidFill>
                        <a:latin typeface="Cambria Math"/>
                        <a:ea typeface="Cambria Math"/>
                      </a:rPr>
                      <m:t> </m:t>
                    </m:r>
                    <m:r>
                      <a:rPr lang="en-US" altLang="zh-TW" sz="2300" b="0" i="1" smtClean="0">
                        <a:solidFill>
                          <a:schemeClr val="accent4">
                            <a:lumMod val="10000"/>
                          </a:schemeClr>
                        </a:solidFill>
                        <a:latin typeface="Cambria Math"/>
                        <a:ea typeface="Cambria Math"/>
                      </a:rPr>
                      <m:t>𝑑𝑢𝑟𝑎𝑡𝑖𝑜𝑛</m:t>
                    </m:r>
                  </m:oMath>
                </a14:m>
                <a:endParaRPr lang="en-US" altLang="zh-TW" sz="2300" b="0" dirty="0">
                  <a:solidFill>
                    <a:schemeClr val="accent4">
                      <a:lumMod val="10000"/>
                    </a:schemeClr>
                  </a:solidFill>
                  <a:ea typeface="Cambria Math"/>
                </a:endParaRPr>
              </a:p>
              <a:p>
                <a14:m>
                  <m:oMath xmlns:m="http://schemas.openxmlformats.org/officeDocument/2006/math">
                    <m:r>
                      <a:rPr lang="en-US" altLang="zh-TW" sz="2300" b="0" i="1" smtClean="0">
                        <a:solidFill>
                          <a:schemeClr val="accent4">
                            <a:lumMod val="10000"/>
                          </a:schemeClr>
                        </a:solidFill>
                        <a:latin typeface="Cambria Math"/>
                      </a:rPr>
                      <m:t>𝑢</m:t>
                    </m:r>
                    <m:d>
                      <m:dPr>
                        <m:ctrlPr>
                          <a:rPr lang="en-US" altLang="zh-TW" sz="2300" b="0" i="1" smtClean="0">
                            <a:solidFill>
                              <a:schemeClr val="accent4">
                                <a:lumMod val="10000"/>
                              </a:schemeClr>
                            </a:solidFill>
                            <a:latin typeface="Cambria Math" panose="02040503050406030204" pitchFamily="18" charset="0"/>
                          </a:rPr>
                        </m:ctrlPr>
                      </m:dPr>
                      <m:e>
                        <m:r>
                          <a:rPr lang="en-US" altLang="zh-TW" sz="2300" b="0" i="1" smtClean="0">
                            <a:solidFill>
                              <a:schemeClr val="accent4">
                                <a:lumMod val="10000"/>
                              </a:schemeClr>
                            </a:solidFill>
                            <a:latin typeface="Cambria Math"/>
                          </a:rPr>
                          <m:t>𝑗</m:t>
                        </m:r>
                      </m:e>
                    </m:d>
                    <m:r>
                      <a:rPr lang="en-US" altLang="zh-TW" sz="2300" b="0" i="1" smtClean="0">
                        <a:solidFill>
                          <a:schemeClr val="accent4">
                            <a:lumMod val="10000"/>
                          </a:schemeClr>
                        </a:solidFill>
                        <a:latin typeface="Cambria Math"/>
                      </a:rPr>
                      <m:t>−</m:t>
                    </m:r>
                    <m:r>
                      <a:rPr lang="en-US" altLang="zh-TW" sz="2300" b="0" i="1" smtClean="0">
                        <a:solidFill>
                          <a:schemeClr val="accent4">
                            <a:lumMod val="10000"/>
                          </a:schemeClr>
                        </a:solidFill>
                        <a:latin typeface="Cambria Math"/>
                      </a:rPr>
                      <m:t>𝑢</m:t>
                    </m:r>
                    <m:r>
                      <a:rPr lang="en-US" altLang="zh-TW" sz="2300" b="0" i="1" smtClean="0">
                        <a:solidFill>
                          <a:schemeClr val="accent4">
                            <a:lumMod val="10000"/>
                          </a:schemeClr>
                        </a:solidFill>
                        <a:latin typeface="Cambria Math"/>
                      </a:rPr>
                      <m:t>(</m:t>
                    </m:r>
                    <m:r>
                      <a:rPr lang="en-US" altLang="zh-TW" sz="2300" b="0" i="1" smtClean="0">
                        <a:solidFill>
                          <a:schemeClr val="accent4">
                            <a:lumMod val="10000"/>
                          </a:schemeClr>
                        </a:solidFill>
                        <a:latin typeface="Cambria Math"/>
                      </a:rPr>
                      <m:t>𝑖</m:t>
                    </m:r>
                    <m:r>
                      <a:rPr lang="en-US" altLang="zh-TW" sz="2300" b="0" i="1" smtClean="0">
                        <a:solidFill>
                          <a:schemeClr val="accent4">
                            <a:lumMod val="10000"/>
                          </a:schemeClr>
                        </a:solidFill>
                        <a:latin typeface="Cambria Math"/>
                      </a:rPr>
                      <m:t>)≥</m:t>
                    </m:r>
                    <m:sSub>
                      <m:sSubPr>
                        <m:ctrlPr>
                          <a:rPr lang="en-US" altLang="zh-TW" sz="2300" b="0" i="1" smtClean="0">
                            <a:solidFill>
                              <a:schemeClr val="accent4">
                                <a:lumMod val="10000"/>
                              </a:schemeClr>
                            </a:solidFill>
                            <a:latin typeface="Cambria Math" panose="02040503050406030204" pitchFamily="18" charset="0"/>
                            <a:ea typeface="Cambria Math"/>
                          </a:rPr>
                        </m:ctrlPr>
                      </m:sSubPr>
                      <m:e>
                        <m:r>
                          <a:rPr lang="en-US" altLang="zh-TW" sz="2300" b="0" i="1" smtClean="0">
                            <a:solidFill>
                              <a:schemeClr val="accent4">
                                <a:lumMod val="10000"/>
                              </a:schemeClr>
                            </a:solidFill>
                            <a:latin typeface="Cambria Math"/>
                            <a:ea typeface="Cambria Math"/>
                          </a:rPr>
                          <m:t>𝐶</m:t>
                        </m:r>
                      </m:e>
                      <m:sub>
                        <m:r>
                          <a:rPr lang="en-US" altLang="zh-TW" sz="2300" b="0" i="1" smtClean="0">
                            <a:solidFill>
                              <a:schemeClr val="accent4">
                                <a:lumMod val="10000"/>
                              </a:schemeClr>
                            </a:solidFill>
                            <a:latin typeface="Cambria Math"/>
                            <a:ea typeface="Cambria Math"/>
                          </a:rPr>
                          <m:t>𝑖𝑗</m:t>
                        </m:r>
                      </m:sub>
                    </m:sSub>
                  </m:oMath>
                </a14:m>
                <a:r>
                  <a:rPr lang="en-US" altLang="zh-TW" sz="2300" dirty="0">
                    <a:solidFill>
                      <a:schemeClr val="accent4">
                        <a:lumMod val="10000"/>
                      </a:schemeClr>
                    </a:solidFill>
                  </a:rPr>
                  <a:t>, </a:t>
                </a:r>
                <a14:m>
                  <m:oMath xmlns:m="http://schemas.openxmlformats.org/officeDocument/2006/math">
                    <m:d>
                      <m:dPr>
                        <m:ctrlPr>
                          <a:rPr lang="en-US" altLang="zh-TW" sz="2300" b="0" i="1" dirty="0" smtClean="0">
                            <a:solidFill>
                              <a:schemeClr val="accent4">
                                <a:lumMod val="10000"/>
                              </a:schemeClr>
                            </a:solidFill>
                            <a:latin typeface="Cambria Math" panose="02040503050406030204" pitchFamily="18" charset="0"/>
                          </a:rPr>
                        </m:ctrlPr>
                      </m:dPr>
                      <m:e>
                        <m:r>
                          <a:rPr lang="en-US" altLang="zh-TW" sz="2300" b="0" i="1" dirty="0" smtClean="0">
                            <a:solidFill>
                              <a:schemeClr val="accent4">
                                <a:lumMod val="10000"/>
                              </a:schemeClr>
                            </a:solidFill>
                            <a:latin typeface="Cambria Math"/>
                          </a:rPr>
                          <m:t>𝑖</m:t>
                        </m:r>
                        <m:r>
                          <a:rPr lang="en-US" altLang="zh-TW" sz="2300" b="0" i="1" dirty="0" smtClean="0">
                            <a:solidFill>
                              <a:schemeClr val="accent4">
                                <a:lumMod val="10000"/>
                              </a:schemeClr>
                            </a:solidFill>
                            <a:latin typeface="Cambria Math"/>
                          </a:rPr>
                          <m:t>,</m:t>
                        </m:r>
                        <m:r>
                          <a:rPr lang="en-US" altLang="zh-TW" sz="2300" b="0" i="1" dirty="0" smtClean="0">
                            <a:solidFill>
                              <a:schemeClr val="accent4">
                                <a:lumMod val="10000"/>
                              </a:schemeClr>
                            </a:solidFill>
                            <a:latin typeface="Cambria Math"/>
                          </a:rPr>
                          <m:t>𝑗</m:t>
                        </m:r>
                      </m:e>
                    </m:d>
                    <m:r>
                      <a:rPr lang="en-US" altLang="zh-TW" sz="2300" b="0" i="1" dirty="0" smtClean="0">
                        <a:solidFill>
                          <a:schemeClr val="accent4">
                            <a:lumMod val="10000"/>
                          </a:schemeClr>
                        </a:solidFill>
                        <a:latin typeface="Cambria Math"/>
                        <a:ea typeface="Cambria Math"/>
                      </a:rPr>
                      <m:t>∈</m:t>
                    </m:r>
                    <m:r>
                      <a:rPr lang="en-US" altLang="zh-TW" sz="2300" b="0" i="1" dirty="0" smtClean="0">
                        <a:solidFill>
                          <a:schemeClr val="accent4">
                            <a:lumMod val="10000"/>
                          </a:schemeClr>
                        </a:solidFill>
                        <a:latin typeface="Cambria Math"/>
                        <a:ea typeface="Cambria Math"/>
                      </a:rPr>
                      <m:t>𝐴</m:t>
                    </m:r>
                  </m:oMath>
                </a14:m>
                <a:endParaRPr lang="en-US" altLang="zh-TW" sz="2300" b="0" dirty="0">
                  <a:solidFill>
                    <a:schemeClr val="accent4">
                      <a:lumMod val="10000"/>
                    </a:schemeClr>
                  </a:solidFill>
                  <a:ea typeface="Cambria Math"/>
                </a:endParaRPr>
              </a:p>
              <a:p>
                <a:pPr/>
                <a14:m>
                  <m:oMathPara xmlns:m="http://schemas.openxmlformats.org/officeDocument/2006/math">
                    <m:oMathParaPr>
                      <m:jc m:val="left"/>
                    </m:oMathParaPr>
                    <m:oMath xmlns:m="http://schemas.openxmlformats.org/officeDocument/2006/math">
                      <m:r>
                        <a:rPr lang="en-US" altLang="zh-TW" sz="2300" i="1">
                          <a:solidFill>
                            <a:schemeClr val="accent4">
                              <a:lumMod val="10000"/>
                            </a:schemeClr>
                          </a:solidFill>
                          <a:latin typeface="Cambria Math"/>
                        </a:rPr>
                        <m:t>𝑢</m:t>
                      </m:r>
                      <m:d>
                        <m:dPr>
                          <m:ctrlPr>
                            <a:rPr lang="en-US" altLang="zh-TW" sz="2300" i="1">
                              <a:solidFill>
                                <a:schemeClr val="accent4">
                                  <a:lumMod val="10000"/>
                                </a:schemeClr>
                              </a:solidFill>
                              <a:latin typeface="Cambria Math" panose="02040503050406030204" pitchFamily="18" charset="0"/>
                            </a:rPr>
                          </m:ctrlPr>
                        </m:dPr>
                        <m:e>
                          <m:r>
                            <a:rPr lang="en-US" altLang="zh-TW" sz="2300" i="1">
                              <a:solidFill>
                                <a:schemeClr val="accent4">
                                  <a:lumMod val="10000"/>
                                </a:schemeClr>
                              </a:solidFill>
                              <a:latin typeface="Cambria Math"/>
                            </a:rPr>
                            <m:t>𝑗</m:t>
                          </m:r>
                        </m:e>
                      </m:d>
                      <m:r>
                        <a:rPr lang="en-US" altLang="zh-TW" sz="2300" b="0" i="1" smtClean="0">
                          <a:solidFill>
                            <a:schemeClr val="accent4">
                              <a:lumMod val="10000"/>
                            </a:schemeClr>
                          </a:solidFill>
                          <a:latin typeface="Cambria Math"/>
                        </a:rPr>
                        <m:t> </m:t>
                      </m:r>
                      <m:r>
                        <a:rPr lang="en-US" altLang="zh-TW" sz="2300" b="0" i="1" smtClean="0">
                          <a:solidFill>
                            <a:schemeClr val="accent4">
                              <a:lumMod val="10000"/>
                            </a:schemeClr>
                          </a:solidFill>
                          <a:latin typeface="Cambria Math"/>
                        </a:rPr>
                        <m:t>𝑢𝑛𝑟𝑒𝑠𝑡𝑟𝑖𝑐𝑡𝑒𝑑</m:t>
                      </m:r>
                      <m:r>
                        <a:rPr lang="en-US" altLang="zh-TW" sz="2300" b="0" i="1" smtClean="0">
                          <a:solidFill>
                            <a:schemeClr val="accent4">
                              <a:lumMod val="10000"/>
                            </a:schemeClr>
                          </a:solidFill>
                          <a:latin typeface="Cambria Math"/>
                        </a:rPr>
                        <m:t> </m:t>
                      </m:r>
                      <m:r>
                        <a:rPr lang="en-US" altLang="zh-TW" sz="2300" b="0" i="1" smtClean="0">
                          <a:solidFill>
                            <a:schemeClr val="accent4">
                              <a:lumMod val="10000"/>
                            </a:schemeClr>
                          </a:solidFill>
                          <a:latin typeface="Cambria Math"/>
                        </a:rPr>
                        <m:t>𝑓𝑜𝑟</m:t>
                      </m:r>
                      <m:r>
                        <a:rPr lang="en-US" altLang="zh-TW" sz="2300" b="0" i="1" smtClean="0">
                          <a:solidFill>
                            <a:schemeClr val="accent4">
                              <a:lumMod val="10000"/>
                            </a:schemeClr>
                          </a:solidFill>
                          <a:latin typeface="Cambria Math"/>
                        </a:rPr>
                        <m:t>  </m:t>
                      </m:r>
                      <m:r>
                        <a:rPr lang="en-US" altLang="zh-TW" sz="2300" b="0" i="1" smtClean="0">
                          <a:solidFill>
                            <a:schemeClr val="accent4">
                              <a:lumMod val="10000"/>
                            </a:schemeClr>
                          </a:solidFill>
                          <a:latin typeface="Cambria Math"/>
                        </a:rPr>
                        <m:t>𝑎𝑙𝑙</m:t>
                      </m:r>
                      <m:r>
                        <a:rPr lang="en-US" altLang="zh-TW" sz="2300" b="0" i="1" smtClean="0">
                          <a:solidFill>
                            <a:schemeClr val="accent4">
                              <a:lumMod val="10000"/>
                            </a:schemeClr>
                          </a:solidFill>
                          <a:latin typeface="Cambria Math"/>
                        </a:rPr>
                        <m:t> </m:t>
                      </m:r>
                      <m:r>
                        <a:rPr lang="en-US" altLang="zh-TW" sz="2300" b="0" i="1" smtClean="0">
                          <a:solidFill>
                            <a:schemeClr val="accent4">
                              <a:lumMod val="10000"/>
                            </a:schemeClr>
                          </a:solidFill>
                          <a:latin typeface="Cambria Math"/>
                        </a:rPr>
                        <m:t>𝑗</m:t>
                      </m:r>
                      <m:r>
                        <a:rPr lang="en-US" altLang="zh-TW" sz="2300" b="0" i="1" smtClean="0">
                          <a:solidFill>
                            <a:schemeClr val="accent4">
                              <a:lumMod val="10000"/>
                            </a:schemeClr>
                          </a:solidFill>
                          <a:latin typeface="Cambria Math"/>
                          <a:ea typeface="Cambria Math"/>
                        </a:rPr>
                        <m:t>∈</m:t>
                      </m:r>
                      <m:r>
                        <a:rPr lang="en-US" altLang="zh-TW" sz="2300" b="0" i="1" smtClean="0">
                          <a:solidFill>
                            <a:schemeClr val="accent4">
                              <a:lumMod val="10000"/>
                            </a:schemeClr>
                          </a:solidFill>
                          <a:latin typeface="Cambria Math"/>
                          <a:ea typeface="Cambria Math"/>
                        </a:rPr>
                        <m:t>𝑁</m:t>
                      </m:r>
                    </m:oMath>
                  </m:oMathPara>
                </a14:m>
                <a:endParaRPr lang="zh-TW" altLang="en-US" sz="2300" dirty="0">
                  <a:solidFill>
                    <a:schemeClr val="accent4">
                      <a:lumMod val="10000"/>
                    </a:schemeClr>
                  </a:solidFill>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438021" y="3429000"/>
                <a:ext cx="8166427" cy="2292102"/>
              </a:xfrm>
              <a:prstGeom prst="rect">
                <a:avLst/>
              </a:prstGeom>
              <a:blipFill rotWithShape="1">
                <a:blip r:embed="rId3"/>
                <a:stretch>
                  <a:fillRect l="-149" t="-24734" b="-23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75442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dirty="0">
                <a:solidFill>
                  <a:schemeClr val="accent4">
                    <a:lumMod val="10000"/>
                  </a:schemeClr>
                </a:solidFill>
                <a:latin typeface="Cambria" pitchFamily="18" charset="0"/>
                <a:cs typeface="Calibri" pitchFamily="34" charset="0"/>
              </a:rPr>
              <a:t>Transform to LP model</a:t>
            </a:r>
            <a:endParaRPr lang="zh-TW" altLang="en-US" dirty="0">
              <a:solidFill>
                <a:schemeClr val="accent4">
                  <a:lumMod val="10000"/>
                </a:schemeClr>
              </a:solidFill>
              <a:latin typeface="Cambria" pitchFamily="18" charset="0"/>
              <a:cs typeface="Calibri" pitchFamily="34" charset="0"/>
            </a:endParaRPr>
          </a:p>
        </p:txBody>
      </p:sp>
      <p:pic>
        <p:nvPicPr>
          <p:cNvPr id="7" name="圖片 6"/>
          <p:cNvPicPr>
            <a:picLocks noChangeAspect="1"/>
          </p:cNvPicPr>
          <p:nvPr/>
        </p:nvPicPr>
        <p:blipFill rotWithShape="1">
          <a:blip r:embed="rId3"/>
          <a:srcRect l="40071"/>
          <a:stretch/>
        </p:blipFill>
        <p:spPr>
          <a:xfrm>
            <a:off x="3986111" y="1484784"/>
            <a:ext cx="4903918" cy="2952328"/>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285" y="1196752"/>
            <a:ext cx="369358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p:nvGrpSpPr>
        <p:grpSpPr>
          <a:xfrm>
            <a:off x="520476" y="5241498"/>
            <a:ext cx="4176464" cy="1032614"/>
            <a:chOff x="2595809" y="2097029"/>
            <a:chExt cx="7114482" cy="2330322"/>
          </a:xfrm>
        </p:grpSpPr>
        <p:sp>
          <p:nvSpPr>
            <p:cNvPr id="6" name="Shape 74"/>
            <p:cNvSpPr/>
            <p:nvPr/>
          </p:nvSpPr>
          <p:spPr>
            <a:xfrm>
              <a:off x="2595809" y="2975486"/>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a:solidFill>
                    <a:srgbClr val="F5D328"/>
                  </a:solidFill>
                  <a:latin typeface="Cambria" pitchFamily="18" charset="0"/>
                </a:rPr>
                <a:t>s</a:t>
              </a:r>
            </a:p>
          </p:txBody>
        </p:sp>
        <p:sp>
          <p:nvSpPr>
            <p:cNvPr id="8" name="Shape 75"/>
            <p:cNvSpPr/>
            <p:nvPr/>
          </p:nvSpPr>
          <p:spPr>
            <a:xfrm>
              <a:off x="8927541" y="2975486"/>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a:solidFill>
                    <a:srgbClr val="F5D328"/>
                  </a:solidFill>
                  <a:latin typeface="Cambria" pitchFamily="18" charset="0"/>
                </a:rPr>
                <a:t>t</a:t>
              </a:r>
            </a:p>
          </p:txBody>
        </p:sp>
        <p:sp>
          <p:nvSpPr>
            <p:cNvPr id="9" name="Shape 76"/>
            <p:cNvSpPr/>
            <p:nvPr/>
          </p:nvSpPr>
          <p:spPr>
            <a:xfrm>
              <a:off x="4455900" y="2097029"/>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1</a:t>
              </a:r>
            </a:p>
          </p:txBody>
        </p:sp>
        <p:sp>
          <p:nvSpPr>
            <p:cNvPr id="10" name="Shape 77"/>
            <p:cNvSpPr/>
            <p:nvPr/>
          </p:nvSpPr>
          <p:spPr>
            <a:xfrm>
              <a:off x="7313517" y="2097029"/>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2</a:t>
              </a:r>
            </a:p>
          </p:txBody>
        </p:sp>
        <p:sp>
          <p:nvSpPr>
            <p:cNvPr id="11" name="Shape 78"/>
            <p:cNvSpPr/>
            <p:nvPr/>
          </p:nvSpPr>
          <p:spPr>
            <a:xfrm>
              <a:off x="4495589" y="3644601"/>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3</a:t>
              </a:r>
            </a:p>
          </p:txBody>
        </p:sp>
        <p:sp>
          <p:nvSpPr>
            <p:cNvPr id="12" name="Shape 79"/>
            <p:cNvSpPr/>
            <p:nvPr/>
          </p:nvSpPr>
          <p:spPr>
            <a:xfrm>
              <a:off x="7353206" y="3644601"/>
              <a:ext cx="782750" cy="7827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blipFill>
              <a:blip r:embed="rId5"/>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50800" tIns="50800" rIns="50800" bIns="50800" anchor="ctr"/>
            <a:lstStyle>
              <a:lvl1pPr>
                <a:defRPr sz="3200">
                  <a:solidFill>
                    <a:srgbClr val="F5D328"/>
                  </a:solidFill>
                </a:defRPr>
              </a:lvl1pPr>
            </a:lstStyle>
            <a:p>
              <a:pPr lvl="0" algn="ctr">
                <a:defRPr sz="1800">
                  <a:solidFill>
                    <a:srgbClr val="000000"/>
                  </a:solidFill>
                </a:defRPr>
              </a:pPr>
              <a:r>
                <a:rPr sz="3200" dirty="0">
                  <a:solidFill>
                    <a:srgbClr val="F5D328"/>
                  </a:solidFill>
                  <a:latin typeface="Cambria" pitchFamily="18" charset="0"/>
                </a:rPr>
                <a:t>4</a:t>
              </a:r>
            </a:p>
          </p:txBody>
        </p:sp>
        <p:sp>
          <p:nvSpPr>
            <p:cNvPr id="13" name="Shape 80"/>
            <p:cNvSpPr/>
            <p:nvPr/>
          </p:nvSpPr>
          <p:spPr>
            <a:xfrm flipV="1">
              <a:off x="3329156" y="2554819"/>
              <a:ext cx="1220406" cy="77211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4" name="Shape 81"/>
            <p:cNvSpPr/>
            <p:nvPr/>
          </p:nvSpPr>
          <p:spPr>
            <a:xfrm flipV="1">
              <a:off x="8060094" y="3496164"/>
              <a:ext cx="990591" cy="62410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5" name="Shape 82"/>
            <p:cNvSpPr/>
            <p:nvPr/>
          </p:nvSpPr>
          <p:spPr>
            <a:xfrm>
              <a:off x="5224031" y="4120265"/>
              <a:ext cx="2154810" cy="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6" name="Shape 83"/>
            <p:cNvSpPr/>
            <p:nvPr/>
          </p:nvSpPr>
          <p:spPr>
            <a:xfrm>
              <a:off x="5224031" y="2488403"/>
              <a:ext cx="2154810" cy="1"/>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7" name="Shape 84"/>
            <p:cNvSpPr/>
            <p:nvPr/>
          </p:nvSpPr>
          <p:spPr>
            <a:xfrm>
              <a:off x="8060094" y="2500943"/>
              <a:ext cx="990866" cy="624435"/>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sp>
          <p:nvSpPr>
            <p:cNvPr id="18" name="Shape 85"/>
            <p:cNvSpPr/>
            <p:nvPr/>
          </p:nvSpPr>
          <p:spPr>
            <a:xfrm>
              <a:off x="3330373" y="3454222"/>
              <a:ext cx="1219189" cy="623695"/>
            </a:xfrm>
            <a:prstGeom prst="line">
              <a:avLst/>
            </a:prstGeom>
            <a:ln w="25400">
              <a:solidFill/>
              <a:miter lim="400000"/>
              <a:tailEnd type="triangle"/>
            </a:ln>
          </p:spPr>
          <p:txBody>
            <a:bodyPr lIns="50800" tIns="50800" rIns="50800" bIns="50800" anchor="ctr"/>
            <a:lstStyle/>
            <a:p>
              <a:pPr lvl="0">
                <a:defRPr sz="2400"/>
              </a:pPr>
              <a:endParaRPr>
                <a:latin typeface="Cambria" pitchFamily="18" charset="0"/>
              </a:endParaRPr>
            </a:p>
          </p:txBody>
        </p:sp>
      </p:grpSp>
      <p:sp>
        <p:nvSpPr>
          <p:cNvPr id="1037" name="弧形箭號 (下彎) 1036"/>
          <p:cNvSpPr/>
          <p:nvPr/>
        </p:nvSpPr>
        <p:spPr>
          <a:xfrm rot="10954430" flipV="1">
            <a:off x="722458" y="4885479"/>
            <a:ext cx="3946713" cy="576064"/>
          </a:xfrm>
          <a:prstGeom prst="curvedDownArrow">
            <a:avLst>
              <a:gd name="adj1" fmla="val 25000"/>
              <a:gd name="adj2" fmla="val 50000"/>
              <a:gd name="adj3" fmla="val 577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mc:AlternateContent xmlns:mc="http://schemas.openxmlformats.org/markup-compatibility/2006" xmlns:a14="http://schemas.microsoft.com/office/drawing/2010/main">
        <mc:Choice Requires="a14">
          <p:sp>
            <p:nvSpPr>
              <p:cNvPr id="1038" name="文字方塊 1037"/>
              <p:cNvSpPr txBox="1"/>
              <p:nvPr/>
            </p:nvSpPr>
            <p:spPr>
              <a:xfrm>
                <a:off x="2095220" y="4581128"/>
                <a:ext cx="600595" cy="523220"/>
              </a:xfrm>
              <a:prstGeom prst="rect">
                <a:avLst/>
              </a:prstGeom>
              <a:solidFill>
                <a:schemeClr val="tx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solidFill>
                            <a:schemeClr val="bg1"/>
                          </a:solidFill>
                          <a:latin typeface="Cambria Math"/>
                        </a:rPr>
                        <m:t>−</m:t>
                      </m:r>
                      <m:r>
                        <a:rPr lang="zh-TW" altLang="en-US" i="1" smtClean="0">
                          <a:solidFill>
                            <a:schemeClr val="bg1"/>
                          </a:solidFill>
                          <a:latin typeface="Cambria Math"/>
                        </a:rPr>
                        <m:t>𝜆</m:t>
                      </m:r>
                    </m:oMath>
                  </m:oMathPara>
                </a14:m>
                <a:endParaRPr lang="zh-TW" altLang="en-US" dirty="0">
                  <a:solidFill>
                    <a:schemeClr val="bg1"/>
                  </a:solidFill>
                </a:endParaRPr>
              </a:p>
            </p:txBody>
          </p:sp>
        </mc:Choice>
        <mc:Fallback xmlns="">
          <p:sp>
            <p:nvSpPr>
              <p:cNvPr id="1038" name="文字方塊 1037"/>
              <p:cNvSpPr txBox="1">
                <a:spLocks noRot="1" noChangeAspect="1" noMove="1" noResize="1" noEditPoints="1" noAdjustHandles="1" noChangeArrowheads="1" noChangeShapeType="1" noTextEdit="1"/>
              </p:cNvSpPr>
              <p:nvPr/>
            </p:nvSpPr>
            <p:spPr>
              <a:xfrm>
                <a:off x="2095220" y="4581128"/>
                <a:ext cx="600595" cy="523220"/>
              </a:xfrm>
              <a:prstGeom prst="rect">
                <a:avLst/>
              </a:prstGeom>
              <a:blipFill rotWithShape="1">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383975" y="1916832"/>
                <a:ext cx="4476058" cy="21347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000" b="0" i="1" smtClean="0">
                          <a:solidFill>
                            <a:schemeClr val="accent4">
                              <a:lumMod val="10000"/>
                            </a:schemeClr>
                          </a:solidFill>
                          <a:latin typeface="Cambria Math"/>
                        </a:rPr>
                        <m:t>𝑚𝑖𝑛</m:t>
                      </m:r>
                      <m:nary>
                        <m:naryPr>
                          <m:chr m:val="∑"/>
                          <m:supHide m:val="on"/>
                          <m:ctrlPr>
                            <a:rPr lang="en-US" altLang="zh-TW" sz="2000" i="1">
                              <a:solidFill>
                                <a:schemeClr val="accent4">
                                  <a:lumMod val="10000"/>
                                </a:schemeClr>
                              </a:solidFill>
                              <a:latin typeface="Cambria Math" panose="02040503050406030204" pitchFamily="18" charset="0"/>
                              <a:ea typeface="Cambria Math"/>
                            </a:rPr>
                          </m:ctrlPr>
                        </m:naryPr>
                        <m:sub>
                          <m:r>
                            <m:rPr>
                              <m:brk m:alnAt="7"/>
                            </m:rPr>
                            <a:rPr lang="en-US" altLang="zh-TW" sz="2000" i="1">
                              <a:solidFill>
                                <a:schemeClr val="accent4">
                                  <a:lumMod val="10000"/>
                                </a:schemeClr>
                              </a:solidFill>
                              <a:latin typeface="Cambria Math"/>
                              <a:ea typeface="Cambria Math"/>
                            </a:rPr>
                            <m:t>(</m:t>
                          </m:r>
                          <m:r>
                            <a:rPr lang="en-US" altLang="zh-TW" sz="2000" i="1">
                              <a:solidFill>
                                <a:schemeClr val="accent4">
                                  <a:lumMod val="10000"/>
                                </a:schemeClr>
                              </a:solidFill>
                              <a:latin typeface="Cambria Math"/>
                              <a:ea typeface="Cambria Math"/>
                            </a:rPr>
                            <m:t>𝑖</m:t>
                          </m:r>
                          <m:r>
                            <a:rPr lang="en-US" altLang="zh-TW" sz="2000" i="1">
                              <a:solidFill>
                                <a:schemeClr val="accent4">
                                  <a:lumMod val="10000"/>
                                </a:schemeClr>
                              </a:solidFill>
                              <a:latin typeface="Cambria Math"/>
                              <a:ea typeface="Cambria Math"/>
                            </a:rPr>
                            <m:t>,</m:t>
                          </m:r>
                          <m:r>
                            <a:rPr lang="en-US" altLang="zh-TW" sz="2000" i="1">
                              <a:solidFill>
                                <a:schemeClr val="accent4">
                                  <a:lumMod val="10000"/>
                                </a:schemeClr>
                              </a:solidFill>
                              <a:latin typeface="Cambria Math"/>
                              <a:ea typeface="Cambria Math"/>
                            </a:rPr>
                            <m:t>𝑗</m:t>
                          </m:r>
                          <m:r>
                            <a:rPr lang="en-US" altLang="zh-TW" sz="2000" i="1">
                              <a:solidFill>
                                <a:schemeClr val="accent4">
                                  <a:lumMod val="10000"/>
                                </a:schemeClr>
                              </a:solidFill>
                              <a:latin typeface="Cambria Math"/>
                              <a:ea typeface="Cambria Math"/>
                            </a:rPr>
                            <m:t>)∈</m:t>
                          </m:r>
                          <m:r>
                            <a:rPr lang="en-US" altLang="zh-TW" sz="2000" i="1">
                              <a:solidFill>
                                <a:schemeClr val="accent4">
                                  <a:lumMod val="10000"/>
                                </a:schemeClr>
                              </a:solidFill>
                              <a:latin typeface="Cambria Math"/>
                              <a:ea typeface="Cambria Math"/>
                            </a:rPr>
                            <m:t>𝐴</m:t>
                          </m:r>
                        </m:sub>
                        <m:sup/>
                        <m:e>
                          <m:r>
                            <a:rPr lang="en-US" altLang="zh-TW" sz="2000" i="1">
                              <a:solidFill>
                                <a:schemeClr val="accent4">
                                  <a:lumMod val="10000"/>
                                </a:schemeClr>
                              </a:solidFill>
                              <a:latin typeface="Cambria Math"/>
                              <a:ea typeface="Cambria Math"/>
                            </a:rPr>
                            <m:t>(</m:t>
                          </m:r>
                          <m:r>
                            <a:rPr lang="en-US" altLang="zh-TW" sz="2000" i="1">
                              <a:solidFill>
                                <a:schemeClr val="accent4">
                                  <a:lumMod val="10000"/>
                                </a:schemeClr>
                              </a:solidFill>
                              <a:latin typeface="Cambria Math"/>
                              <a:ea typeface="Cambria Math"/>
                            </a:rPr>
                            <m:t>𝑢</m:t>
                          </m:r>
                          <m:d>
                            <m:dPr>
                              <m:ctrlPr>
                                <a:rPr lang="en-US" altLang="zh-TW" sz="2000" i="1">
                                  <a:solidFill>
                                    <a:schemeClr val="accent4">
                                      <a:lumMod val="10000"/>
                                    </a:schemeClr>
                                  </a:solidFill>
                                  <a:latin typeface="Cambria Math" panose="02040503050406030204" pitchFamily="18" charset="0"/>
                                  <a:ea typeface="Cambria Math"/>
                                </a:rPr>
                              </m:ctrlPr>
                            </m:dPr>
                            <m:e>
                              <m:r>
                                <a:rPr lang="en-US" altLang="zh-TW" sz="2000" i="1">
                                  <a:solidFill>
                                    <a:schemeClr val="accent4">
                                      <a:lumMod val="10000"/>
                                    </a:schemeClr>
                                  </a:solidFill>
                                  <a:latin typeface="Cambria Math"/>
                                  <a:ea typeface="Cambria Math"/>
                                </a:rPr>
                                <m:t>𝑗</m:t>
                              </m:r>
                            </m:e>
                          </m:d>
                          <m:r>
                            <a:rPr lang="en-US" altLang="zh-TW" sz="2000" i="1">
                              <a:solidFill>
                                <a:schemeClr val="accent4">
                                  <a:lumMod val="10000"/>
                                </a:schemeClr>
                              </a:solidFill>
                              <a:latin typeface="Cambria Math"/>
                              <a:ea typeface="Cambria Math"/>
                            </a:rPr>
                            <m:t>−</m:t>
                          </m:r>
                          <m:r>
                            <a:rPr lang="en-US" altLang="zh-TW" sz="2000" i="1">
                              <a:solidFill>
                                <a:schemeClr val="accent4">
                                  <a:lumMod val="10000"/>
                                </a:schemeClr>
                              </a:solidFill>
                              <a:latin typeface="Cambria Math"/>
                              <a:ea typeface="Cambria Math"/>
                            </a:rPr>
                            <m:t>𝑢</m:t>
                          </m:r>
                          <m:d>
                            <m:dPr>
                              <m:ctrlPr>
                                <a:rPr lang="en-US" altLang="zh-TW" sz="2000" i="1">
                                  <a:solidFill>
                                    <a:schemeClr val="accent4">
                                      <a:lumMod val="10000"/>
                                    </a:schemeClr>
                                  </a:solidFill>
                                  <a:latin typeface="Cambria Math" panose="02040503050406030204" pitchFamily="18" charset="0"/>
                                  <a:ea typeface="Cambria Math"/>
                                </a:rPr>
                              </m:ctrlPr>
                            </m:dPr>
                            <m:e>
                              <m:r>
                                <a:rPr lang="en-US" altLang="zh-TW" sz="2000" i="1">
                                  <a:solidFill>
                                    <a:schemeClr val="accent4">
                                      <a:lumMod val="10000"/>
                                    </a:schemeClr>
                                  </a:solidFill>
                                  <a:latin typeface="Cambria Math"/>
                                  <a:ea typeface="Cambria Math"/>
                                </a:rPr>
                                <m:t>𝑖</m:t>
                              </m:r>
                            </m:e>
                          </m:d>
                          <m:r>
                            <a:rPr lang="en-US" altLang="zh-TW" sz="2000" i="1">
                              <a:solidFill>
                                <a:schemeClr val="accent4">
                                  <a:lumMod val="10000"/>
                                </a:schemeClr>
                              </a:solidFill>
                              <a:latin typeface="Cambria Math"/>
                              <a:ea typeface="Cambria Math"/>
                            </a:rPr>
                            <m:t>−</m:t>
                          </m:r>
                          <m:sSub>
                            <m:sSubPr>
                              <m:ctrlPr>
                                <a:rPr lang="en-US" altLang="zh-TW" sz="2000" i="1">
                                  <a:solidFill>
                                    <a:schemeClr val="accent4">
                                      <a:lumMod val="10000"/>
                                    </a:schemeClr>
                                  </a:solidFill>
                                  <a:latin typeface="Cambria Math" panose="02040503050406030204" pitchFamily="18" charset="0"/>
                                  <a:ea typeface="Cambria Math"/>
                                </a:rPr>
                              </m:ctrlPr>
                            </m:sSubPr>
                            <m:e>
                              <m:r>
                                <a:rPr lang="en-US" altLang="zh-TW" sz="2000" i="1">
                                  <a:solidFill>
                                    <a:schemeClr val="accent4">
                                      <a:lumMod val="10000"/>
                                    </a:schemeClr>
                                  </a:solidFill>
                                  <a:latin typeface="Cambria Math"/>
                                  <a:ea typeface="Cambria Math"/>
                                </a:rPr>
                                <m:t>𝐶</m:t>
                              </m:r>
                            </m:e>
                            <m:sub>
                              <m:r>
                                <a:rPr lang="en-US" altLang="zh-TW" sz="2000" i="1">
                                  <a:solidFill>
                                    <a:schemeClr val="accent4">
                                      <a:lumMod val="10000"/>
                                    </a:schemeClr>
                                  </a:solidFill>
                                  <a:latin typeface="Cambria Math"/>
                                  <a:ea typeface="Cambria Math"/>
                                </a:rPr>
                                <m:t>𝑖𝑗</m:t>
                              </m:r>
                            </m:sub>
                          </m:sSub>
                          <m:r>
                            <a:rPr lang="en-US" altLang="zh-TW" sz="2000" i="1">
                              <a:solidFill>
                                <a:schemeClr val="accent4">
                                  <a:lumMod val="10000"/>
                                </a:schemeClr>
                              </a:solidFill>
                              <a:latin typeface="Cambria Math"/>
                              <a:ea typeface="Cambria Math"/>
                            </a:rPr>
                            <m:t>)</m:t>
                          </m:r>
                          <m:sSub>
                            <m:sSubPr>
                              <m:ctrlPr>
                                <a:rPr lang="en-US" altLang="zh-TW" sz="2000" i="1">
                                  <a:solidFill>
                                    <a:schemeClr val="accent4">
                                      <a:lumMod val="10000"/>
                                    </a:schemeClr>
                                  </a:solidFill>
                                  <a:latin typeface="Cambria Math" panose="02040503050406030204" pitchFamily="18" charset="0"/>
                                  <a:ea typeface="Cambria Math"/>
                                </a:rPr>
                              </m:ctrlPr>
                            </m:sSubPr>
                            <m:e>
                              <m:r>
                                <a:rPr lang="en-US" altLang="zh-TW" sz="2000" i="1">
                                  <a:solidFill>
                                    <a:schemeClr val="accent4">
                                      <a:lumMod val="10000"/>
                                    </a:schemeClr>
                                  </a:solidFill>
                                  <a:latin typeface="Cambria Math"/>
                                  <a:ea typeface="Cambria Math"/>
                                </a:rPr>
                                <m:t>𝑑</m:t>
                              </m:r>
                            </m:e>
                            <m:sub>
                              <m:r>
                                <a:rPr lang="en-US" altLang="zh-TW" sz="2000" i="1">
                                  <a:solidFill>
                                    <a:schemeClr val="accent4">
                                      <a:lumMod val="10000"/>
                                    </a:schemeClr>
                                  </a:solidFill>
                                  <a:latin typeface="Cambria Math"/>
                                  <a:ea typeface="Cambria Math"/>
                                </a:rPr>
                                <m:t>𝑖𝑗</m:t>
                              </m:r>
                            </m:sub>
                          </m:sSub>
                        </m:e>
                      </m:nary>
                    </m:oMath>
                  </m:oMathPara>
                </a14:m>
                <a:endParaRPr lang="en-US" altLang="zh-TW" sz="2000" dirty="0">
                  <a:solidFill>
                    <a:schemeClr val="accent4">
                      <a:lumMod val="10000"/>
                    </a:schemeClr>
                  </a:solidFill>
                </a:endParaRPr>
              </a:p>
              <a:p>
                <a:pPr/>
                <a14:m>
                  <m:oMathPara xmlns:m="http://schemas.openxmlformats.org/officeDocument/2006/math">
                    <m:oMathParaPr>
                      <m:jc m:val="left"/>
                    </m:oMathParaPr>
                    <m:oMath xmlns:m="http://schemas.openxmlformats.org/officeDocument/2006/math">
                      <m:r>
                        <a:rPr lang="en-US" altLang="zh-TW" sz="2000" b="0" i="1" smtClean="0">
                          <a:solidFill>
                            <a:schemeClr val="accent4">
                              <a:lumMod val="10000"/>
                            </a:schemeClr>
                          </a:solidFill>
                          <a:latin typeface="Cambria Math"/>
                        </a:rPr>
                        <m:t>𝑠</m:t>
                      </m:r>
                      <m:r>
                        <a:rPr lang="en-US" altLang="zh-TW" sz="2000" b="0" i="1" smtClean="0">
                          <a:solidFill>
                            <a:schemeClr val="accent4">
                              <a:lumMod val="10000"/>
                            </a:schemeClr>
                          </a:solidFill>
                          <a:latin typeface="Cambria Math"/>
                        </a:rPr>
                        <m:t>.</m:t>
                      </m:r>
                      <m:r>
                        <a:rPr lang="en-US" altLang="zh-TW" sz="2000" b="0" i="1" smtClean="0">
                          <a:solidFill>
                            <a:schemeClr val="accent4">
                              <a:lumMod val="10000"/>
                            </a:schemeClr>
                          </a:solidFill>
                          <a:latin typeface="Cambria Math"/>
                        </a:rPr>
                        <m:t>𝑡</m:t>
                      </m:r>
                      <m:r>
                        <a:rPr lang="en-US" altLang="zh-TW" sz="2000" b="0" i="1" smtClean="0">
                          <a:solidFill>
                            <a:schemeClr val="accent4">
                              <a:lumMod val="10000"/>
                            </a:schemeClr>
                          </a:solidFill>
                          <a:latin typeface="Cambria Math"/>
                        </a:rPr>
                        <m:t>.</m:t>
                      </m:r>
                    </m:oMath>
                  </m:oMathPara>
                </a14:m>
                <a:endParaRPr lang="en-US" altLang="zh-TW" sz="2000" b="0" dirty="0">
                  <a:solidFill>
                    <a:schemeClr val="accent4">
                      <a:lumMod val="10000"/>
                    </a:schemeClr>
                  </a:solidFill>
                </a:endParaRPr>
              </a:p>
              <a:p>
                <a14:m>
                  <m:oMath xmlns:m="http://schemas.openxmlformats.org/officeDocument/2006/math">
                    <m:r>
                      <a:rPr lang="en-US" altLang="zh-TW" sz="2000" b="0" i="1" smtClean="0">
                        <a:solidFill>
                          <a:schemeClr val="accent4">
                            <a:lumMod val="10000"/>
                          </a:schemeClr>
                        </a:solidFill>
                        <a:latin typeface="Cambria Math"/>
                      </a:rPr>
                      <m:t>−</m:t>
                    </m:r>
                    <m:r>
                      <a:rPr lang="en-US" altLang="zh-TW" sz="2000" b="0" i="1" smtClean="0">
                        <a:solidFill>
                          <a:schemeClr val="accent4">
                            <a:lumMod val="10000"/>
                          </a:schemeClr>
                        </a:solidFill>
                        <a:latin typeface="Cambria Math"/>
                      </a:rPr>
                      <m:t>𝑢</m:t>
                    </m:r>
                    <m:d>
                      <m:dPr>
                        <m:ctrlPr>
                          <a:rPr lang="en-US" altLang="zh-TW" sz="2000" b="0" i="1" smtClean="0">
                            <a:solidFill>
                              <a:schemeClr val="accent4">
                                <a:lumMod val="10000"/>
                              </a:schemeClr>
                            </a:solidFill>
                            <a:latin typeface="Cambria Math" panose="02040503050406030204" pitchFamily="18" charset="0"/>
                          </a:rPr>
                        </m:ctrlPr>
                      </m:dPr>
                      <m:e>
                        <m:r>
                          <a:rPr lang="en-US" altLang="zh-TW" sz="2000" b="0" i="1" smtClean="0">
                            <a:solidFill>
                              <a:schemeClr val="accent4">
                                <a:lumMod val="10000"/>
                              </a:schemeClr>
                            </a:solidFill>
                            <a:latin typeface="Cambria Math"/>
                          </a:rPr>
                          <m:t>𝑡</m:t>
                        </m:r>
                      </m:e>
                    </m:d>
                    <m:r>
                      <a:rPr lang="en-US" altLang="zh-TW" sz="2000" b="0" i="1" smtClean="0">
                        <a:solidFill>
                          <a:schemeClr val="accent4">
                            <a:lumMod val="10000"/>
                          </a:schemeClr>
                        </a:solidFill>
                        <a:latin typeface="Cambria Math"/>
                      </a:rPr>
                      <m:t>+</m:t>
                    </m:r>
                    <m:r>
                      <a:rPr lang="en-US" altLang="zh-TW" sz="2000" b="0" i="1" smtClean="0">
                        <a:solidFill>
                          <a:schemeClr val="accent4">
                            <a:lumMod val="10000"/>
                          </a:schemeClr>
                        </a:solidFill>
                        <a:latin typeface="Cambria Math"/>
                      </a:rPr>
                      <m:t>𝑢</m:t>
                    </m:r>
                    <m:d>
                      <m:dPr>
                        <m:ctrlPr>
                          <a:rPr lang="en-US" altLang="zh-TW" sz="2000" b="0" i="1" smtClean="0">
                            <a:solidFill>
                              <a:schemeClr val="accent4">
                                <a:lumMod val="10000"/>
                              </a:schemeClr>
                            </a:solidFill>
                            <a:latin typeface="Cambria Math" panose="02040503050406030204" pitchFamily="18" charset="0"/>
                          </a:rPr>
                        </m:ctrlPr>
                      </m:dPr>
                      <m:e>
                        <m:r>
                          <a:rPr lang="en-US" altLang="zh-TW" sz="2000" b="0" i="1" smtClean="0">
                            <a:solidFill>
                              <a:schemeClr val="accent4">
                                <a:lumMod val="10000"/>
                              </a:schemeClr>
                            </a:solidFill>
                            <a:latin typeface="Cambria Math"/>
                          </a:rPr>
                          <m:t>𝑠</m:t>
                        </m:r>
                      </m:e>
                    </m:d>
                    <m:r>
                      <a:rPr lang="en-US" altLang="zh-TW" sz="2000" b="0" i="1" smtClean="0">
                        <a:solidFill>
                          <a:schemeClr val="accent4">
                            <a:lumMod val="10000"/>
                          </a:schemeClr>
                        </a:solidFill>
                        <a:latin typeface="Cambria Math"/>
                        <a:ea typeface="Cambria Math"/>
                      </a:rPr>
                      <m:t>≥−</m:t>
                    </m:r>
                    <m:r>
                      <a:rPr lang="zh-TW" altLang="en-US" sz="2000" b="0" i="1" smtClean="0">
                        <a:solidFill>
                          <a:schemeClr val="accent4">
                            <a:lumMod val="10000"/>
                          </a:schemeClr>
                        </a:solidFill>
                        <a:latin typeface="Cambria Math"/>
                        <a:ea typeface="Cambria Math"/>
                      </a:rPr>
                      <m:t>𝜆</m:t>
                    </m:r>
                  </m:oMath>
                </a14:m>
                <a:r>
                  <a:rPr lang="en-US" altLang="zh-TW" sz="2000" b="0" dirty="0">
                    <a:solidFill>
                      <a:schemeClr val="accent4">
                        <a:lumMod val="10000"/>
                      </a:schemeClr>
                    </a:solidFill>
                    <a:ea typeface="Cambria Math"/>
                  </a:rPr>
                  <a:t>,</a:t>
                </a:r>
              </a:p>
              <a:p>
                <a14:m>
                  <m:oMath xmlns:m="http://schemas.openxmlformats.org/officeDocument/2006/math">
                    <m:r>
                      <a:rPr lang="en-US" altLang="zh-TW" sz="2000" b="0" i="1" smtClean="0">
                        <a:solidFill>
                          <a:schemeClr val="accent4">
                            <a:lumMod val="10000"/>
                          </a:schemeClr>
                        </a:solidFill>
                        <a:latin typeface="Cambria Math"/>
                      </a:rPr>
                      <m:t>𝑢</m:t>
                    </m:r>
                    <m:d>
                      <m:dPr>
                        <m:ctrlPr>
                          <a:rPr lang="en-US" altLang="zh-TW" sz="2000" b="0" i="1" smtClean="0">
                            <a:solidFill>
                              <a:schemeClr val="accent4">
                                <a:lumMod val="10000"/>
                              </a:schemeClr>
                            </a:solidFill>
                            <a:latin typeface="Cambria Math" panose="02040503050406030204" pitchFamily="18" charset="0"/>
                          </a:rPr>
                        </m:ctrlPr>
                      </m:dPr>
                      <m:e>
                        <m:r>
                          <a:rPr lang="en-US" altLang="zh-TW" sz="2000" b="0" i="1" smtClean="0">
                            <a:solidFill>
                              <a:schemeClr val="accent4">
                                <a:lumMod val="10000"/>
                              </a:schemeClr>
                            </a:solidFill>
                            <a:latin typeface="Cambria Math"/>
                          </a:rPr>
                          <m:t>𝑗</m:t>
                        </m:r>
                      </m:e>
                    </m:d>
                    <m:r>
                      <a:rPr lang="en-US" altLang="zh-TW" sz="2000" b="0" i="1" smtClean="0">
                        <a:solidFill>
                          <a:schemeClr val="accent4">
                            <a:lumMod val="10000"/>
                          </a:schemeClr>
                        </a:solidFill>
                        <a:latin typeface="Cambria Math"/>
                      </a:rPr>
                      <m:t>−</m:t>
                    </m:r>
                    <m:r>
                      <a:rPr lang="en-US" altLang="zh-TW" sz="2000" b="0" i="1" smtClean="0">
                        <a:solidFill>
                          <a:schemeClr val="accent4">
                            <a:lumMod val="10000"/>
                          </a:schemeClr>
                        </a:solidFill>
                        <a:latin typeface="Cambria Math"/>
                      </a:rPr>
                      <m:t>𝑢</m:t>
                    </m:r>
                    <m:r>
                      <a:rPr lang="en-US" altLang="zh-TW" sz="2000" b="0" i="1" smtClean="0">
                        <a:solidFill>
                          <a:schemeClr val="accent4">
                            <a:lumMod val="10000"/>
                          </a:schemeClr>
                        </a:solidFill>
                        <a:latin typeface="Cambria Math"/>
                      </a:rPr>
                      <m:t>(</m:t>
                    </m:r>
                    <m:r>
                      <a:rPr lang="en-US" altLang="zh-TW" sz="2000" b="0" i="1" smtClean="0">
                        <a:solidFill>
                          <a:schemeClr val="accent4">
                            <a:lumMod val="10000"/>
                          </a:schemeClr>
                        </a:solidFill>
                        <a:latin typeface="Cambria Math"/>
                      </a:rPr>
                      <m:t>𝑖</m:t>
                    </m:r>
                    <m:r>
                      <a:rPr lang="en-US" altLang="zh-TW" sz="2000" b="0" i="1" smtClean="0">
                        <a:solidFill>
                          <a:schemeClr val="accent4">
                            <a:lumMod val="10000"/>
                          </a:schemeClr>
                        </a:solidFill>
                        <a:latin typeface="Cambria Math"/>
                      </a:rPr>
                      <m:t>)≥</m:t>
                    </m:r>
                    <m:sSub>
                      <m:sSubPr>
                        <m:ctrlPr>
                          <a:rPr lang="en-US" altLang="zh-TW" sz="2000" b="0" i="1" smtClean="0">
                            <a:solidFill>
                              <a:schemeClr val="accent4">
                                <a:lumMod val="10000"/>
                              </a:schemeClr>
                            </a:solidFill>
                            <a:latin typeface="Cambria Math" panose="02040503050406030204" pitchFamily="18" charset="0"/>
                            <a:ea typeface="Cambria Math"/>
                          </a:rPr>
                        </m:ctrlPr>
                      </m:sSubPr>
                      <m:e>
                        <m:r>
                          <a:rPr lang="en-US" altLang="zh-TW" sz="2000" b="0" i="1" smtClean="0">
                            <a:solidFill>
                              <a:schemeClr val="accent4">
                                <a:lumMod val="10000"/>
                              </a:schemeClr>
                            </a:solidFill>
                            <a:latin typeface="Cambria Math"/>
                            <a:ea typeface="Cambria Math"/>
                          </a:rPr>
                          <m:t>𝐶</m:t>
                        </m:r>
                      </m:e>
                      <m:sub>
                        <m:r>
                          <a:rPr lang="en-US" altLang="zh-TW" sz="2000" b="0" i="1" smtClean="0">
                            <a:solidFill>
                              <a:schemeClr val="accent4">
                                <a:lumMod val="10000"/>
                              </a:schemeClr>
                            </a:solidFill>
                            <a:latin typeface="Cambria Math"/>
                            <a:ea typeface="Cambria Math"/>
                          </a:rPr>
                          <m:t>𝑖𝑗</m:t>
                        </m:r>
                      </m:sub>
                    </m:sSub>
                  </m:oMath>
                </a14:m>
                <a:r>
                  <a:rPr lang="en-US" altLang="zh-TW" sz="2000" dirty="0">
                    <a:solidFill>
                      <a:schemeClr val="accent4">
                        <a:lumMod val="10000"/>
                      </a:schemeClr>
                    </a:solidFill>
                  </a:rPr>
                  <a:t>, </a:t>
                </a:r>
                <a14:m>
                  <m:oMath xmlns:m="http://schemas.openxmlformats.org/officeDocument/2006/math">
                    <m:d>
                      <m:dPr>
                        <m:ctrlPr>
                          <a:rPr lang="en-US" altLang="zh-TW" sz="2000" b="0" i="1" dirty="0" smtClean="0">
                            <a:solidFill>
                              <a:schemeClr val="accent4">
                                <a:lumMod val="10000"/>
                              </a:schemeClr>
                            </a:solidFill>
                            <a:latin typeface="Cambria Math" panose="02040503050406030204" pitchFamily="18" charset="0"/>
                          </a:rPr>
                        </m:ctrlPr>
                      </m:dPr>
                      <m:e>
                        <m:r>
                          <a:rPr lang="en-US" altLang="zh-TW" sz="2000" b="0" i="1" dirty="0" smtClean="0">
                            <a:solidFill>
                              <a:schemeClr val="accent4">
                                <a:lumMod val="10000"/>
                              </a:schemeClr>
                            </a:solidFill>
                            <a:latin typeface="Cambria Math"/>
                          </a:rPr>
                          <m:t>𝑖</m:t>
                        </m:r>
                        <m:r>
                          <a:rPr lang="en-US" altLang="zh-TW" sz="2000" b="0" i="1" dirty="0" smtClean="0">
                            <a:solidFill>
                              <a:schemeClr val="accent4">
                                <a:lumMod val="10000"/>
                              </a:schemeClr>
                            </a:solidFill>
                            <a:latin typeface="Cambria Math"/>
                          </a:rPr>
                          <m:t>,</m:t>
                        </m:r>
                        <m:r>
                          <a:rPr lang="en-US" altLang="zh-TW" sz="2000" b="0" i="1" dirty="0" smtClean="0">
                            <a:solidFill>
                              <a:schemeClr val="accent4">
                                <a:lumMod val="10000"/>
                              </a:schemeClr>
                            </a:solidFill>
                            <a:latin typeface="Cambria Math"/>
                          </a:rPr>
                          <m:t>𝑗</m:t>
                        </m:r>
                      </m:e>
                    </m:d>
                    <m:r>
                      <a:rPr lang="en-US" altLang="zh-TW" sz="2000" b="0" i="1" dirty="0" smtClean="0">
                        <a:solidFill>
                          <a:schemeClr val="accent4">
                            <a:lumMod val="10000"/>
                          </a:schemeClr>
                        </a:solidFill>
                        <a:latin typeface="Cambria Math"/>
                        <a:ea typeface="Cambria Math"/>
                      </a:rPr>
                      <m:t>∈</m:t>
                    </m:r>
                    <m:r>
                      <a:rPr lang="en-US" altLang="zh-TW" sz="2000" b="0" i="1" dirty="0" smtClean="0">
                        <a:solidFill>
                          <a:schemeClr val="accent4">
                            <a:lumMod val="10000"/>
                          </a:schemeClr>
                        </a:solidFill>
                        <a:latin typeface="Cambria Math"/>
                        <a:ea typeface="Cambria Math"/>
                      </a:rPr>
                      <m:t>𝐴</m:t>
                    </m:r>
                  </m:oMath>
                </a14:m>
                <a:endParaRPr lang="en-US" altLang="zh-TW" sz="2000" b="0" dirty="0">
                  <a:solidFill>
                    <a:schemeClr val="accent4">
                      <a:lumMod val="10000"/>
                    </a:schemeClr>
                  </a:solidFill>
                  <a:ea typeface="Cambria Math"/>
                </a:endParaRPr>
              </a:p>
              <a:p>
                <a:pPr/>
                <a14:m>
                  <m:oMathPara xmlns:m="http://schemas.openxmlformats.org/officeDocument/2006/math">
                    <m:oMathParaPr>
                      <m:jc m:val="left"/>
                    </m:oMathParaPr>
                    <m:oMath xmlns:m="http://schemas.openxmlformats.org/officeDocument/2006/math">
                      <m:r>
                        <a:rPr lang="en-US" altLang="zh-TW" sz="2000" i="1">
                          <a:solidFill>
                            <a:schemeClr val="accent4">
                              <a:lumMod val="10000"/>
                            </a:schemeClr>
                          </a:solidFill>
                          <a:latin typeface="Cambria Math"/>
                        </a:rPr>
                        <m:t>𝑢</m:t>
                      </m:r>
                      <m:d>
                        <m:dPr>
                          <m:ctrlPr>
                            <a:rPr lang="en-US" altLang="zh-TW" sz="2000" i="1">
                              <a:solidFill>
                                <a:schemeClr val="accent4">
                                  <a:lumMod val="10000"/>
                                </a:schemeClr>
                              </a:solidFill>
                              <a:latin typeface="Cambria Math" panose="02040503050406030204" pitchFamily="18" charset="0"/>
                            </a:rPr>
                          </m:ctrlPr>
                        </m:dPr>
                        <m:e>
                          <m:r>
                            <a:rPr lang="en-US" altLang="zh-TW" sz="2000" i="1">
                              <a:solidFill>
                                <a:schemeClr val="accent4">
                                  <a:lumMod val="10000"/>
                                </a:schemeClr>
                              </a:solidFill>
                              <a:latin typeface="Cambria Math"/>
                            </a:rPr>
                            <m:t>𝑗</m:t>
                          </m:r>
                        </m:e>
                      </m:d>
                      <m:r>
                        <a:rPr lang="en-US" altLang="zh-TW" sz="2000" b="0" i="1" smtClean="0">
                          <a:solidFill>
                            <a:schemeClr val="accent4">
                              <a:lumMod val="10000"/>
                            </a:schemeClr>
                          </a:solidFill>
                          <a:latin typeface="Cambria Math"/>
                        </a:rPr>
                        <m:t> </m:t>
                      </m:r>
                      <m:r>
                        <a:rPr lang="en-US" altLang="zh-TW" sz="2000" b="0" i="1" smtClean="0">
                          <a:solidFill>
                            <a:schemeClr val="accent4">
                              <a:lumMod val="10000"/>
                            </a:schemeClr>
                          </a:solidFill>
                          <a:latin typeface="Cambria Math"/>
                        </a:rPr>
                        <m:t>𝑢𝑛𝑟𝑒𝑠𝑡𝑟𝑖𝑐𝑡𝑒𝑑</m:t>
                      </m:r>
                      <m:r>
                        <a:rPr lang="en-US" altLang="zh-TW" sz="2000" b="0" i="1" smtClean="0">
                          <a:solidFill>
                            <a:schemeClr val="accent4">
                              <a:lumMod val="10000"/>
                            </a:schemeClr>
                          </a:solidFill>
                          <a:latin typeface="Cambria Math"/>
                        </a:rPr>
                        <m:t> </m:t>
                      </m:r>
                      <m:r>
                        <a:rPr lang="en-US" altLang="zh-TW" sz="2000" b="0" i="1" smtClean="0">
                          <a:solidFill>
                            <a:schemeClr val="accent4">
                              <a:lumMod val="10000"/>
                            </a:schemeClr>
                          </a:solidFill>
                          <a:latin typeface="Cambria Math"/>
                        </a:rPr>
                        <m:t>𝑓𝑜𝑟</m:t>
                      </m:r>
                      <m:r>
                        <a:rPr lang="en-US" altLang="zh-TW" sz="2000" b="0" i="1" smtClean="0">
                          <a:solidFill>
                            <a:schemeClr val="accent4">
                              <a:lumMod val="10000"/>
                            </a:schemeClr>
                          </a:solidFill>
                          <a:latin typeface="Cambria Math"/>
                        </a:rPr>
                        <m:t>  </m:t>
                      </m:r>
                      <m:r>
                        <a:rPr lang="en-US" altLang="zh-TW" sz="2000" b="0" i="1" smtClean="0">
                          <a:solidFill>
                            <a:schemeClr val="accent4">
                              <a:lumMod val="10000"/>
                            </a:schemeClr>
                          </a:solidFill>
                          <a:latin typeface="Cambria Math"/>
                        </a:rPr>
                        <m:t>𝑎𝑙𝑙</m:t>
                      </m:r>
                      <m:r>
                        <a:rPr lang="en-US" altLang="zh-TW" sz="2000" b="0" i="1" smtClean="0">
                          <a:solidFill>
                            <a:schemeClr val="accent4">
                              <a:lumMod val="10000"/>
                            </a:schemeClr>
                          </a:solidFill>
                          <a:latin typeface="Cambria Math"/>
                        </a:rPr>
                        <m:t> </m:t>
                      </m:r>
                      <m:r>
                        <a:rPr lang="en-US" altLang="zh-TW" sz="2000" b="0" i="1" smtClean="0">
                          <a:solidFill>
                            <a:schemeClr val="accent4">
                              <a:lumMod val="10000"/>
                            </a:schemeClr>
                          </a:solidFill>
                          <a:latin typeface="Cambria Math"/>
                        </a:rPr>
                        <m:t>𝑗</m:t>
                      </m:r>
                      <m:r>
                        <a:rPr lang="en-US" altLang="zh-TW" sz="2000" b="0" i="1" smtClean="0">
                          <a:solidFill>
                            <a:schemeClr val="accent4">
                              <a:lumMod val="10000"/>
                            </a:schemeClr>
                          </a:solidFill>
                          <a:latin typeface="Cambria Math"/>
                          <a:ea typeface="Cambria Math"/>
                        </a:rPr>
                        <m:t>∈</m:t>
                      </m:r>
                      <m:r>
                        <a:rPr lang="en-US" altLang="zh-TW" sz="2000" b="0" i="1" smtClean="0">
                          <a:solidFill>
                            <a:schemeClr val="accent4">
                              <a:lumMod val="10000"/>
                            </a:schemeClr>
                          </a:solidFill>
                          <a:latin typeface="Cambria Math"/>
                          <a:ea typeface="Cambria Math"/>
                        </a:rPr>
                        <m:t>𝑁</m:t>
                      </m:r>
                    </m:oMath>
                  </m:oMathPara>
                </a14:m>
                <a:endParaRPr lang="zh-TW" altLang="en-US" sz="2000" dirty="0">
                  <a:solidFill>
                    <a:schemeClr val="accent4">
                      <a:lumMod val="10000"/>
                    </a:schemeClr>
                  </a:solidFill>
                </a:endParaRPr>
              </a:p>
            </p:txBody>
          </p:sp>
        </mc:Choice>
        <mc:Fallback xmlns="">
          <p:sp>
            <p:nvSpPr>
              <p:cNvPr id="49" name="文字方塊 48"/>
              <p:cNvSpPr txBox="1">
                <a:spLocks noRot="1" noChangeAspect="1" noMove="1" noResize="1" noEditPoints="1" noAdjustHandles="1" noChangeArrowheads="1" noChangeShapeType="1" noTextEdit="1"/>
              </p:cNvSpPr>
              <p:nvPr/>
            </p:nvSpPr>
            <p:spPr>
              <a:xfrm>
                <a:off x="383975" y="1916832"/>
                <a:ext cx="4476058" cy="2134752"/>
              </a:xfrm>
              <a:prstGeom prst="rect">
                <a:avLst/>
              </a:prstGeom>
              <a:blipFill rotWithShape="1">
                <a:blip r:embed="rId7"/>
                <a:stretch>
                  <a:fillRect b="-199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0862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85800" y="1484313"/>
            <a:ext cx="7772400" cy="1470025"/>
          </a:xfrm>
        </p:spPr>
        <p:txBody>
          <a:bodyPr/>
          <a:lstStyle/>
          <a:p>
            <a:r>
              <a:rPr lang="en-US" altLang="zh-TW" dirty="0">
                <a:solidFill>
                  <a:schemeClr val="bg1">
                    <a:lumMod val="50000"/>
                  </a:schemeClr>
                </a:solidFill>
                <a:latin typeface="Cambria" pitchFamily="18" charset="0"/>
              </a:rPr>
              <a:t>Application 19.09</a:t>
            </a:r>
            <a:endParaRPr lang="zh-TW" altLang="en-US" dirty="0">
              <a:solidFill>
                <a:schemeClr val="bg1">
                  <a:lumMod val="50000"/>
                </a:schemeClr>
              </a:solidFill>
              <a:latin typeface="Cambria" pitchFamily="18" charset="0"/>
            </a:endParaRPr>
          </a:p>
        </p:txBody>
      </p:sp>
      <p:sp>
        <p:nvSpPr>
          <p:cNvPr id="4099" name="副標題 2"/>
          <p:cNvSpPr>
            <a:spLocks noGrp="1"/>
          </p:cNvSpPr>
          <p:nvPr>
            <p:ph type="subTitle" idx="1"/>
          </p:nvPr>
        </p:nvSpPr>
        <p:spPr>
          <a:xfrm>
            <a:off x="1339552" y="3068960"/>
            <a:ext cx="6400800" cy="1752600"/>
          </a:xfrm>
        </p:spPr>
        <p:txBody>
          <a:bodyPr/>
          <a:lstStyle/>
          <a:p>
            <a:r>
              <a:rPr lang="en-US" altLang="zh-TW" dirty="0">
                <a:latin typeface="Cambria" pitchFamily="18" charset="0"/>
              </a:rPr>
              <a:t>Determining Minimum Project Duration</a:t>
            </a:r>
            <a:endParaRPr lang="en-US" altLang="zh-TW" dirty="0">
              <a:solidFill>
                <a:schemeClr val="bg1"/>
              </a:solidFill>
              <a:latin typeface="Cambria" pitchFamily="18" charset="0"/>
            </a:endParaRPr>
          </a:p>
          <a:p>
            <a:endParaRPr lang="zh-TW" altLang="en-US" dirty="0">
              <a:latin typeface="Cambria" pitchFamily="18" charset="0"/>
            </a:endParaRPr>
          </a:p>
        </p:txBody>
      </p:sp>
    </p:spTree>
    <p:extLst>
      <p:ext uri="{BB962C8B-B14F-4D97-AF65-F5344CB8AC3E}">
        <p14:creationId xmlns:p14="http://schemas.microsoft.com/office/powerpoint/2010/main" val="156950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a:xfrm>
            <a:off x="76200" y="44624"/>
            <a:ext cx="8959850" cy="860698"/>
          </a:xfrm>
        </p:spPr>
        <p:txBody>
          <a:bodyPr/>
          <a:lstStyle/>
          <a:p>
            <a:r>
              <a:rPr lang="en-US" altLang="zh-TW" dirty="0">
                <a:solidFill>
                  <a:schemeClr val="bg1">
                    <a:lumMod val="50000"/>
                  </a:schemeClr>
                </a:solidFill>
                <a:latin typeface="Cambria" pitchFamily="18" charset="0"/>
                <a:cs typeface="Calibri" pitchFamily="34" charset="0"/>
              </a:rPr>
              <a:t>Introduction </a:t>
            </a:r>
            <a:endParaRPr lang="zh-TW" altLang="en-US" dirty="0">
              <a:solidFill>
                <a:schemeClr val="bg1">
                  <a:lumMod val="50000"/>
                </a:schemeClr>
              </a:solidFill>
              <a:latin typeface="Cambria" pitchFamily="18" charset="0"/>
              <a:cs typeface="Calibri" pitchFamily="34" charset="0"/>
            </a:endParaRPr>
          </a:p>
        </p:txBody>
      </p:sp>
      <p:sp>
        <p:nvSpPr>
          <p:cNvPr id="5123" name="內容版面配置區 2"/>
          <p:cNvSpPr>
            <a:spLocks noGrp="1"/>
          </p:cNvSpPr>
          <p:nvPr>
            <p:ph idx="1"/>
          </p:nvPr>
        </p:nvSpPr>
        <p:spPr>
          <a:xfrm>
            <a:off x="179388" y="1052513"/>
            <a:ext cx="8713092" cy="5254625"/>
          </a:xfrm>
        </p:spPr>
        <p:txBody>
          <a:bodyPr/>
          <a:lstStyle/>
          <a:p>
            <a:pPr>
              <a:buFont typeface="Wingdings" pitchFamily="2" charset="2"/>
              <a:buChar char="Ø"/>
              <a:defRPr/>
            </a:pPr>
            <a:r>
              <a:rPr lang="en-US" altLang="zh-TW" dirty="0">
                <a:solidFill>
                  <a:schemeClr val="bg1">
                    <a:lumMod val="50000"/>
                  </a:schemeClr>
                </a:solidFill>
                <a:latin typeface="Cambria" pitchFamily="18" charset="0"/>
                <a:cs typeface="Calibri" pitchFamily="34" charset="0"/>
              </a:rPr>
              <a:t>Problem type : Shortest path problem</a:t>
            </a:r>
          </a:p>
          <a:p>
            <a:pPr marL="0" indent="0">
              <a:buFont typeface="Wingdings" pitchFamily="2" charset="2"/>
              <a:buNone/>
              <a:defRPr/>
            </a:pPr>
            <a:endParaRPr lang="en-US" altLang="zh-TW" dirty="0">
              <a:solidFill>
                <a:schemeClr val="bg1">
                  <a:lumMod val="50000"/>
                </a:schemeClr>
              </a:solidFill>
              <a:latin typeface="Cambria" pitchFamily="18" charset="0"/>
              <a:cs typeface="Calibri" pitchFamily="34" charset="0"/>
            </a:endParaRPr>
          </a:p>
          <a:p>
            <a:pPr>
              <a:buFont typeface="Wingdings" pitchFamily="2" charset="2"/>
              <a:buChar char="Ø"/>
              <a:defRPr/>
            </a:pPr>
            <a:r>
              <a:rPr lang="en-US" altLang="zh-TW" dirty="0">
                <a:solidFill>
                  <a:schemeClr val="bg1">
                    <a:lumMod val="50000"/>
                  </a:schemeClr>
                </a:solidFill>
                <a:latin typeface="Cambria" pitchFamily="18" charset="0"/>
                <a:cs typeface="Calibri" pitchFamily="34" charset="0"/>
              </a:rPr>
              <a:t>Reference : The Economic Lot Scheduling Problem (ELSP): Review and Extensions</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[S. E. Elmaghraby, Management Science, Vol. 24 </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No. 6, February 1978, pp. 587-598]</a:t>
            </a:r>
          </a:p>
          <a:p>
            <a:pPr marL="0" indent="0">
              <a:buFont typeface="Wingdings" pitchFamily="2" charset="2"/>
              <a:buNone/>
              <a:defRPr/>
            </a:pPr>
            <a:endParaRPr lang="en-US" altLang="zh-TW" dirty="0">
              <a:solidFill>
                <a:schemeClr val="bg1">
                  <a:lumMod val="50000"/>
                </a:schemeClr>
              </a:solidFill>
              <a:latin typeface="Cambria" pitchFamily="18" charset="0"/>
              <a:cs typeface="Calibri" pitchFamily="34" charset="0"/>
            </a:endParaRPr>
          </a:p>
          <a:p>
            <a:pPr>
              <a:buFont typeface="Wingdings" pitchFamily="2" charset="2"/>
              <a:buChar char="Ø"/>
              <a:defRPr/>
            </a:pPr>
            <a:r>
              <a:rPr lang="en-US" altLang="zh-TW" dirty="0">
                <a:solidFill>
                  <a:schemeClr val="bg1">
                    <a:lumMod val="50000"/>
                  </a:schemeClr>
                </a:solidFill>
                <a:latin typeface="Cambria" pitchFamily="18" charset="0"/>
                <a:cs typeface="Calibri" pitchFamily="34" charset="0"/>
              </a:rPr>
              <a:t>The ELSP is a time-honored problem that “has been around” since 1915</a:t>
            </a:r>
          </a:p>
          <a:p>
            <a:pPr>
              <a:defRPr/>
            </a:pPr>
            <a:endParaRPr lang="en-US" altLang="zh-TW" dirty="0">
              <a:solidFill>
                <a:schemeClr val="bg1">
                  <a:lumMod val="50000"/>
                </a:schemeClr>
              </a:solidFill>
              <a:latin typeface="Cambria" pitchFamily="18" charset="0"/>
              <a:cs typeface="Calibri" pitchFamily="34" charset="0"/>
            </a:endParaRPr>
          </a:p>
          <a:p>
            <a:pPr>
              <a:defRPr/>
            </a:pPr>
            <a:endParaRPr lang="zh-TW" altLang="en-US" dirty="0">
              <a:solidFill>
                <a:schemeClr val="bg1">
                  <a:lumMod val="50000"/>
                </a:schemeClr>
              </a:solidFill>
              <a:latin typeface="Cambria" pitchFamily="18"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標題 1"/>
          <p:cNvSpPr>
            <a:spLocks noGrp="1"/>
          </p:cNvSpPr>
          <p:nvPr>
            <p:ph type="title"/>
          </p:nvPr>
        </p:nvSpPr>
        <p:spPr>
          <a:xfrm>
            <a:off x="76200" y="44624"/>
            <a:ext cx="8959850" cy="860698"/>
          </a:xfrm>
        </p:spPr>
        <p:txBody>
          <a:bodyPr/>
          <a:lstStyle/>
          <a:p>
            <a:r>
              <a:rPr lang="en-US" altLang="zh-TW" dirty="0">
                <a:solidFill>
                  <a:schemeClr val="bg1">
                    <a:lumMod val="50000"/>
                  </a:schemeClr>
                </a:solidFill>
                <a:latin typeface="Cambria" pitchFamily="18" charset="0"/>
                <a:cs typeface="Calibri" pitchFamily="34" charset="0"/>
              </a:rPr>
              <a:t>Introduction </a:t>
            </a:r>
            <a:endParaRPr lang="zh-TW" altLang="en-US" dirty="0">
              <a:solidFill>
                <a:schemeClr val="bg1">
                  <a:lumMod val="50000"/>
                </a:schemeClr>
              </a:solidFill>
              <a:latin typeface="Cambria" pitchFamily="18" charset="0"/>
              <a:cs typeface="Calibri" pitchFamily="34" charset="0"/>
            </a:endParaRPr>
          </a:p>
        </p:txBody>
      </p:sp>
      <mc:AlternateContent xmlns:mc="http://schemas.openxmlformats.org/markup-compatibility/2006" xmlns:a14="http://schemas.microsoft.com/office/drawing/2010/main">
        <mc:Choice Requires="a14">
          <p:sp>
            <p:nvSpPr>
              <p:cNvPr id="5123" name="內容版面配置區 2"/>
              <p:cNvSpPr>
                <a:spLocks noGrp="1"/>
              </p:cNvSpPr>
              <p:nvPr>
                <p:ph idx="1"/>
              </p:nvPr>
            </p:nvSpPr>
            <p:spPr>
              <a:xfrm>
                <a:off x="179388" y="1052513"/>
                <a:ext cx="8713092" cy="5254625"/>
              </a:xfrm>
            </p:spPr>
            <p:txBody>
              <a:bodyPr/>
              <a:lstStyle/>
              <a:p>
                <a:pPr lvl="0">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cs typeface="Calibri" pitchFamily="34" charset="0"/>
                  </a:rPr>
                  <a:t>Envision a set of A is the set of precedence relations between the jobs.</a:t>
                </a:r>
              </a:p>
              <a:p>
                <a:pPr lvl="1">
                  <a:buClr>
                    <a:schemeClr val="accent4">
                      <a:lumMod val="10000"/>
                    </a:schemeClr>
                  </a:buClr>
                  <a:buFont typeface="Wingdings" pitchFamily="2" charset="2"/>
                  <a:buChar char="l"/>
                  <a:defRPr/>
                </a:pPr>
                <a:r>
                  <a:rPr lang="en-US" altLang="zh-TW" sz="2800" dirty="0">
                    <a:solidFill>
                      <a:schemeClr val="accent4">
                        <a:lumMod val="10000"/>
                      </a:schemeClr>
                    </a:solidFill>
                    <a:latin typeface="Cambria" pitchFamily="18" charset="0"/>
                    <a:cs typeface="Calibri" pitchFamily="34" charset="0"/>
                  </a:rPr>
                  <a:t>If </a:t>
                </a:r>
                <a14:m>
                  <m:oMath xmlns:m="http://schemas.openxmlformats.org/officeDocument/2006/math">
                    <m:d>
                      <m:dPr>
                        <m:ctrlPr>
                          <a:rPr lang="en-US" altLang="zh-TW" sz="2800" i="1" smtClean="0">
                            <a:solidFill>
                              <a:schemeClr val="accent4">
                                <a:lumMod val="10000"/>
                              </a:schemeClr>
                            </a:solidFill>
                            <a:latin typeface="Cambria Math" panose="02040503050406030204" pitchFamily="18" charset="0"/>
                            <a:cs typeface="Calibri" pitchFamily="34" charset="0"/>
                          </a:rPr>
                        </m:ctrlPr>
                      </m:dPr>
                      <m:e>
                        <m:r>
                          <a:rPr lang="en-US" altLang="zh-TW" sz="2800" b="0" i="1" smtClean="0">
                            <a:solidFill>
                              <a:schemeClr val="accent4">
                                <a:lumMod val="10000"/>
                              </a:schemeClr>
                            </a:solidFill>
                            <a:latin typeface="Cambria Math"/>
                            <a:cs typeface="Calibri" pitchFamily="34" charset="0"/>
                          </a:rPr>
                          <m:t>𝑖</m:t>
                        </m:r>
                        <m:r>
                          <a:rPr lang="en-US" altLang="zh-TW" sz="2800" b="0" i="1" smtClean="0">
                            <a:solidFill>
                              <a:schemeClr val="accent4">
                                <a:lumMod val="10000"/>
                              </a:schemeClr>
                            </a:solidFill>
                            <a:latin typeface="Cambria Math"/>
                            <a:cs typeface="Calibri" pitchFamily="34" charset="0"/>
                          </a:rPr>
                          <m:t>,</m:t>
                        </m:r>
                        <m:r>
                          <a:rPr lang="en-US" altLang="zh-TW" sz="2800" b="0" i="1" smtClean="0">
                            <a:solidFill>
                              <a:schemeClr val="accent4">
                                <a:lumMod val="10000"/>
                              </a:schemeClr>
                            </a:solidFill>
                            <a:latin typeface="Cambria Math"/>
                            <a:cs typeface="Calibri" pitchFamily="34" charset="0"/>
                          </a:rPr>
                          <m:t>𝑗</m:t>
                        </m:r>
                      </m:e>
                    </m:d>
                  </m:oMath>
                </a14:m>
                <a:r>
                  <a:rPr lang="en-US" altLang="zh-TW" sz="2800" dirty="0">
                    <a:solidFill>
                      <a:schemeClr val="accent4">
                        <a:lumMod val="10000"/>
                      </a:schemeClr>
                    </a:solidFill>
                    <a:latin typeface="Cambria" pitchFamily="18" charset="0"/>
                    <a:cs typeface="Calibri" pitchFamily="34" charset="0"/>
                  </a:rPr>
                  <a:t>ϵA, it needs to complete job </a:t>
                </a:r>
                <a:r>
                  <a:rPr lang="en-US" altLang="zh-TW" sz="2800" dirty="0" err="1">
                    <a:solidFill>
                      <a:schemeClr val="accent4">
                        <a:lumMod val="10000"/>
                      </a:schemeClr>
                    </a:solidFill>
                    <a:latin typeface="Cambria" pitchFamily="18" charset="0"/>
                    <a:cs typeface="Calibri" pitchFamily="34" charset="0"/>
                  </a:rPr>
                  <a:t>i</a:t>
                </a:r>
                <a:r>
                  <a:rPr lang="en-US" altLang="zh-TW" sz="2800" dirty="0">
                    <a:solidFill>
                      <a:schemeClr val="accent4">
                        <a:lumMod val="10000"/>
                      </a:schemeClr>
                    </a:solidFill>
                    <a:latin typeface="Cambria" pitchFamily="18" charset="0"/>
                    <a:cs typeface="Calibri" pitchFamily="34" charset="0"/>
                  </a:rPr>
                  <a:t> before beginning job j.</a:t>
                </a:r>
              </a:p>
              <a:p>
                <a:pPr lvl="1">
                  <a:buClr>
                    <a:schemeClr val="accent4">
                      <a:lumMod val="10000"/>
                    </a:schemeClr>
                  </a:buClr>
                  <a:buFont typeface="Wingdings" pitchFamily="2" charset="2"/>
                  <a:buChar char="l"/>
                  <a:defRPr/>
                </a:pPr>
                <a:r>
                  <a:rPr lang="en-US" altLang="zh-TW" sz="2800" dirty="0">
                    <a:solidFill>
                      <a:schemeClr val="accent4">
                        <a:lumMod val="10000"/>
                      </a:schemeClr>
                    </a:solidFill>
                    <a:latin typeface="Cambria" pitchFamily="18" charset="0"/>
                    <a:cs typeface="Calibri" pitchFamily="34" charset="0"/>
                  </a:rPr>
                  <a:t>Each job </a:t>
                </a:r>
                <a:r>
                  <a:rPr lang="en-US" altLang="zh-TW" sz="2800" i="1" dirty="0">
                    <a:solidFill>
                      <a:schemeClr val="accent4">
                        <a:lumMod val="10000"/>
                      </a:schemeClr>
                    </a:solidFill>
                    <a:latin typeface="Cambria" pitchFamily="18" charset="0"/>
                    <a:cs typeface="Calibri" pitchFamily="34" charset="0"/>
                  </a:rPr>
                  <a:t>j</a:t>
                </a:r>
                <a:r>
                  <a:rPr lang="en-US" altLang="zh-TW" sz="2800" dirty="0">
                    <a:solidFill>
                      <a:schemeClr val="accent4">
                        <a:lumMod val="10000"/>
                      </a:schemeClr>
                    </a:solidFill>
                    <a:latin typeface="Cambria" pitchFamily="18" charset="0"/>
                    <a:cs typeface="Calibri" pitchFamily="34" charset="0"/>
                  </a:rPr>
                  <a:t> has a known duration </a:t>
                </a:r>
                <a14:m>
                  <m:oMath xmlns:m="http://schemas.openxmlformats.org/officeDocument/2006/math">
                    <m:sSub>
                      <m:sSubPr>
                        <m:ctrlPr>
                          <a:rPr lang="az-Cyrl-AZ" altLang="zh-TW" sz="2800" i="1" dirty="0" smtClean="0">
                            <a:solidFill>
                              <a:schemeClr val="accent4">
                                <a:lumMod val="10000"/>
                              </a:schemeClr>
                            </a:solidFill>
                            <a:latin typeface="Cambria Math" panose="02040503050406030204" pitchFamily="18" charset="0"/>
                            <a:cs typeface="Calibri"/>
                          </a:rPr>
                        </m:ctrlPr>
                      </m:sSubPr>
                      <m:e>
                        <m:r>
                          <a:rPr lang="en-US" altLang="zh-TW" sz="2800" b="0" i="1" dirty="0" smtClean="0">
                            <a:solidFill>
                              <a:schemeClr val="accent4">
                                <a:lumMod val="10000"/>
                              </a:schemeClr>
                            </a:solidFill>
                            <a:latin typeface="Cambria Math"/>
                            <a:cs typeface="Calibri"/>
                          </a:rPr>
                          <m:t>𝑇</m:t>
                        </m:r>
                      </m:e>
                      <m:sub>
                        <m:r>
                          <a:rPr lang="en-US" altLang="zh-TW" sz="2800" b="0" i="1" dirty="0" smtClean="0">
                            <a:solidFill>
                              <a:schemeClr val="accent4">
                                <a:lumMod val="10000"/>
                              </a:schemeClr>
                            </a:solidFill>
                            <a:latin typeface="Cambria Math"/>
                            <a:cs typeface="Calibri"/>
                          </a:rPr>
                          <m:t>𝑗</m:t>
                        </m:r>
                      </m:sub>
                    </m:sSub>
                  </m:oMath>
                </a14:m>
                <a:endParaRPr lang="en-US" altLang="zh-TW" sz="2800" dirty="0">
                  <a:solidFill>
                    <a:schemeClr val="accent4">
                      <a:lumMod val="10000"/>
                    </a:schemeClr>
                  </a:solidFill>
                  <a:latin typeface="Cambria" pitchFamily="18" charset="0"/>
                  <a:cs typeface="Calibri"/>
                </a:endParaRPr>
              </a:p>
              <a:p>
                <a:pPr>
                  <a:buClr>
                    <a:schemeClr val="accent4">
                      <a:lumMod val="10000"/>
                    </a:schemeClr>
                  </a:buClr>
                  <a:buFont typeface="Wingdings" pitchFamily="2" charset="2"/>
                  <a:buChar char="Ø"/>
                  <a:defRPr/>
                </a:pPr>
                <a:endParaRPr lang="en-US" altLang="zh-TW" dirty="0">
                  <a:solidFill>
                    <a:schemeClr val="accent4">
                      <a:lumMod val="10000"/>
                    </a:schemeClr>
                  </a:solidFill>
                  <a:latin typeface="Cambria" pitchFamily="18" charset="0"/>
                  <a:cs typeface="Calibri" pitchFamily="34" charset="0"/>
                </a:endParaRPr>
              </a:p>
              <a:p>
                <a:pPr>
                  <a:buClr>
                    <a:schemeClr val="accent4">
                      <a:lumMod val="10000"/>
                    </a:schemeClr>
                  </a:buClr>
                  <a:buFont typeface="Wingdings" pitchFamily="2" charset="2"/>
                  <a:buChar char="Ø"/>
                  <a:defRPr/>
                </a:pPr>
                <a:r>
                  <a:rPr lang="en-US" altLang="zh-TW" dirty="0">
                    <a:solidFill>
                      <a:schemeClr val="accent4">
                        <a:lumMod val="10000"/>
                      </a:schemeClr>
                    </a:solidFill>
                    <a:latin typeface="Cambria" pitchFamily="18" charset="0"/>
                    <a:cs typeface="Calibri" pitchFamily="34" charset="0"/>
                  </a:rPr>
                  <a:t>The problem is to identify the project schedule that will satisfy the precedence relations between the jobs and complete the project in the least possible amount of time (gives the least possible project duration)</a:t>
                </a:r>
              </a:p>
              <a:p>
                <a:pPr>
                  <a:buClr>
                    <a:schemeClr val="accent4">
                      <a:lumMod val="10000"/>
                    </a:schemeClr>
                  </a:buClr>
                  <a:buFont typeface="Wingdings" pitchFamily="2" charset="2"/>
                  <a:buChar char="Ø"/>
                  <a:defRPr/>
                </a:pPr>
                <a:endParaRPr lang="en-US" altLang="zh-TW" dirty="0">
                  <a:solidFill>
                    <a:schemeClr val="accent4">
                      <a:lumMod val="10000"/>
                    </a:schemeClr>
                  </a:solidFill>
                  <a:latin typeface="Cambria" pitchFamily="18" charset="0"/>
                  <a:cs typeface="Calibri" pitchFamily="34" charset="0"/>
                </a:endParaRPr>
              </a:p>
              <a:p>
                <a:pPr>
                  <a:defRPr/>
                </a:pPr>
                <a:endParaRPr lang="zh-TW" altLang="en-US" dirty="0">
                  <a:solidFill>
                    <a:schemeClr val="accent4">
                      <a:lumMod val="10000"/>
                    </a:schemeClr>
                  </a:solidFill>
                  <a:latin typeface="Cambria" pitchFamily="18" charset="0"/>
                  <a:cs typeface="Calibri" pitchFamily="34" charset="0"/>
                </a:endParaRPr>
              </a:p>
            </p:txBody>
          </p:sp>
        </mc:Choice>
        <mc:Fallback xmlns="">
          <p:sp>
            <p:nvSpPr>
              <p:cNvPr id="5123" name="內容版面配置區 2"/>
              <p:cNvSpPr>
                <a:spLocks noGrp="1" noRot="1" noChangeAspect="1" noMove="1" noResize="1" noEditPoints="1" noAdjustHandles="1" noChangeArrowheads="1" noChangeShapeType="1" noTextEdit="1"/>
              </p:cNvSpPr>
              <p:nvPr>
                <p:ph idx="1"/>
              </p:nvPr>
            </p:nvSpPr>
            <p:spPr>
              <a:xfrm>
                <a:off x="179388" y="1052513"/>
                <a:ext cx="8713092" cy="5254625"/>
              </a:xfrm>
              <a:blipFill rotWithShape="1">
                <a:blip r:embed="rId3"/>
                <a:stretch>
                  <a:fillRect l="-909" t="-1160" r="-146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1100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標題 1"/>
          <p:cNvSpPr>
            <a:spLocks noGrp="1"/>
          </p:cNvSpPr>
          <p:nvPr>
            <p:ph type="title"/>
          </p:nvPr>
        </p:nvSpPr>
        <p:spPr/>
        <p:txBody>
          <a:bodyPr/>
          <a:lstStyle/>
          <a:p>
            <a:r>
              <a:rPr lang="en-US" altLang="zh-TW" dirty="0">
                <a:solidFill>
                  <a:schemeClr val="bg1">
                    <a:lumMod val="50000"/>
                  </a:schemeClr>
                </a:solidFill>
                <a:latin typeface="Cambria" pitchFamily="18" charset="0"/>
                <a:cs typeface="Calibri" pitchFamily="34" charset="0"/>
              </a:rPr>
              <a:t>Related Word</a:t>
            </a:r>
            <a:endParaRPr lang="zh-TW" altLang="en-US" dirty="0">
              <a:solidFill>
                <a:schemeClr val="bg1">
                  <a:lumMod val="50000"/>
                </a:schemeClr>
              </a:solidFill>
              <a:latin typeface="Cambria" pitchFamily="18" charset="0"/>
              <a:cs typeface="Calibri" pitchFamily="34" charset="0"/>
            </a:endParaRPr>
          </a:p>
        </p:txBody>
      </p:sp>
      <p:sp>
        <p:nvSpPr>
          <p:cNvPr id="3" name="內容版面配置區 2"/>
          <p:cNvSpPr>
            <a:spLocks noGrp="1"/>
          </p:cNvSpPr>
          <p:nvPr>
            <p:ph idx="1"/>
          </p:nvPr>
        </p:nvSpPr>
        <p:spPr>
          <a:xfrm>
            <a:off x="179388" y="1052513"/>
            <a:ext cx="8780462" cy="3816647"/>
          </a:xfrm>
        </p:spPr>
        <p:txBody>
          <a:bodyPr/>
          <a:lstStyle/>
          <a:p>
            <a:pPr>
              <a:buClr>
                <a:schemeClr val="accent4">
                  <a:lumMod val="10000"/>
                </a:schemeClr>
              </a:buClr>
              <a:buFont typeface="Wingdings" pitchFamily="2" charset="2"/>
              <a:buChar char="Ø"/>
              <a:defRPr/>
            </a:pPr>
            <a:r>
              <a:rPr lang="en-US" altLang="zh-TW" dirty="0">
                <a:solidFill>
                  <a:schemeClr val="bg1">
                    <a:lumMod val="50000"/>
                  </a:schemeClr>
                </a:solidFill>
                <a:latin typeface="Cambria" pitchFamily="18" charset="0"/>
                <a:cs typeface="Calibri" pitchFamily="34" charset="0"/>
              </a:rPr>
              <a:t>There are two alternative method to solve the problem : </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1. represent jobs by </a:t>
            </a:r>
            <a:r>
              <a:rPr lang="en-US" altLang="zh-TW" dirty="0">
                <a:solidFill>
                  <a:srgbClr val="0000FF"/>
                </a:solidFill>
                <a:latin typeface="Cambria" pitchFamily="18" charset="0"/>
                <a:cs typeface="Calibri" pitchFamily="34" charset="0"/>
              </a:rPr>
              <a:t>arcs(more popular)</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2. represent jobs by </a:t>
            </a:r>
            <a:r>
              <a:rPr lang="en-US" altLang="zh-TW" dirty="0">
                <a:solidFill>
                  <a:srgbClr val="0000FF"/>
                </a:solidFill>
                <a:latin typeface="Cambria" pitchFamily="18" charset="0"/>
                <a:cs typeface="Calibri" pitchFamily="34" charset="0"/>
              </a:rPr>
              <a:t>nodes (simpler)</a:t>
            </a:r>
          </a:p>
          <a:p>
            <a:pPr marL="0" indent="0">
              <a:buFont typeface="Wingdings" pitchFamily="2" charset="2"/>
              <a:buNone/>
              <a:defRPr/>
            </a:pPr>
            <a:endParaRPr lang="en-US" altLang="zh-TW" dirty="0">
              <a:solidFill>
                <a:schemeClr val="bg1">
                  <a:lumMod val="50000"/>
                </a:schemeClr>
              </a:solidFill>
              <a:latin typeface="Cambria" pitchFamily="18" charset="0"/>
              <a:cs typeface="Calibri" pitchFamily="34" charset="0"/>
            </a:endParaRP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 the </a:t>
            </a:r>
            <a:r>
              <a:rPr lang="en-US" altLang="zh-TW" b="1" dirty="0">
                <a:solidFill>
                  <a:schemeClr val="bg1">
                    <a:lumMod val="50000"/>
                  </a:schemeClr>
                </a:solidFill>
                <a:latin typeface="Cambria" pitchFamily="18" charset="0"/>
                <a:cs typeface="Calibri" pitchFamily="34" charset="0"/>
              </a:rPr>
              <a:t>first approach</a:t>
            </a:r>
            <a:r>
              <a:rPr lang="en-US" altLang="zh-TW" dirty="0">
                <a:solidFill>
                  <a:schemeClr val="bg1">
                    <a:lumMod val="50000"/>
                  </a:schemeClr>
                </a:solidFill>
                <a:latin typeface="Cambria" pitchFamily="18" charset="0"/>
                <a:cs typeface="Calibri" pitchFamily="34" charset="0"/>
              </a:rPr>
              <a:t> is more popular in the literature</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 the application adopt the second approach in the </a:t>
            </a:r>
          </a:p>
          <a:p>
            <a:pPr marL="0" indent="0">
              <a:buFont typeface="Wingdings" pitchFamily="2" charset="2"/>
              <a:buNone/>
              <a:defRPr/>
            </a:pPr>
            <a:r>
              <a:rPr lang="en-US" altLang="zh-TW" dirty="0">
                <a:solidFill>
                  <a:schemeClr val="bg1">
                    <a:lumMod val="50000"/>
                  </a:schemeClr>
                </a:solidFill>
                <a:latin typeface="Cambria" pitchFamily="18" charset="0"/>
                <a:cs typeface="Calibri" pitchFamily="34" charset="0"/>
              </a:rPr>
              <a:t>     discussion(it is conceptually </a:t>
            </a:r>
            <a:r>
              <a:rPr lang="en-US" altLang="zh-TW" b="1" dirty="0">
                <a:solidFill>
                  <a:schemeClr val="bg1">
                    <a:lumMod val="50000"/>
                  </a:schemeClr>
                </a:solidFill>
                <a:latin typeface="Cambria" pitchFamily="18" charset="0"/>
                <a:cs typeface="Calibri" pitchFamily="34" charset="0"/>
              </a:rPr>
              <a:t>simpler</a:t>
            </a:r>
            <a:r>
              <a:rPr lang="en-US" altLang="zh-TW" dirty="0">
                <a:solidFill>
                  <a:schemeClr val="bg1">
                    <a:lumMod val="50000"/>
                  </a:schemeClr>
                </a:solidFill>
                <a:latin typeface="Cambria" pitchFamily="18" charset="0"/>
                <a:cs typeface="Calibri" pitchFamily="34" charset="0"/>
              </a:rPr>
              <a:t>)</a:t>
            </a:r>
            <a:endParaRPr lang="zh-TW" altLang="en-US" dirty="0">
              <a:solidFill>
                <a:schemeClr val="bg1">
                  <a:lumMod val="50000"/>
                </a:schemeClr>
              </a:solidFill>
              <a:latin typeface="Cambria" pitchFamily="18"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標題 1"/>
          <p:cNvSpPr>
            <a:spLocks noGrp="1"/>
          </p:cNvSpPr>
          <p:nvPr>
            <p:ph type="title"/>
          </p:nvPr>
        </p:nvSpPr>
        <p:spPr/>
        <p:txBody>
          <a:bodyPr/>
          <a:lstStyle/>
          <a:p>
            <a:r>
              <a:rPr lang="en-US" altLang="zh-TW" dirty="0">
                <a:solidFill>
                  <a:schemeClr val="bg1"/>
                </a:solidFill>
                <a:latin typeface="Cambria" pitchFamily="18" charset="0"/>
                <a:cs typeface="Calibri" pitchFamily="34" charset="0"/>
              </a:rPr>
              <a:t>Solution</a:t>
            </a:r>
            <a:endParaRPr lang="zh-TW" altLang="en-US" dirty="0">
              <a:solidFill>
                <a:schemeClr val="bg1"/>
              </a:solidFill>
              <a:latin typeface="Cambria" pitchFamily="18" charset="0"/>
              <a:cs typeface="Calibri" pitchFamily="34"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lstStyle/>
              <a:p>
                <a:pPr>
                  <a:buClrTx/>
                  <a:buFont typeface="Wingdings" pitchFamily="2" charset="2"/>
                  <a:buChar char="ü"/>
                  <a:defRPr/>
                </a:pPr>
                <a:r>
                  <a:rPr lang="en-US" altLang="zh-TW" dirty="0">
                    <a:solidFill>
                      <a:schemeClr val="accent4">
                        <a:lumMod val="10000"/>
                      </a:schemeClr>
                    </a:solidFill>
                    <a:latin typeface="Cambria" pitchFamily="18" charset="0"/>
                    <a:cs typeface="Calibri" pitchFamily="34" charset="0"/>
                  </a:rPr>
                  <a:t>Node </a:t>
                </a:r>
                <a14:m>
                  <m:oMath xmlns:m="http://schemas.openxmlformats.org/officeDocument/2006/math">
                    <m:r>
                      <a:rPr lang="en-US" altLang="zh-TW" i="1">
                        <a:solidFill>
                          <a:schemeClr val="accent4">
                            <a:lumMod val="10000"/>
                          </a:schemeClr>
                        </a:solidFill>
                        <a:latin typeface="Cambria Math"/>
                        <a:cs typeface="Calibri" pitchFamily="34" charset="0"/>
                      </a:rPr>
                      <m:t>𝑗</m:t>
                    </m:r>
                  </m:oMath>
                </a14:m>
                <a:r>
                  <a:rPr lang="en-US" altLang="zh-TW" dirty="0">
                    <a:solidFill>
                      <a:schemeClr val="accent4">
                        <a:lumMod val="10000"/>
                      </a:schemeClr>
                    </a:solidFill>
                    <a:latin typeface="Cambria" pitchFamily="18" charset="0"/>
                    <a:cs typeface="Calibri" pitchFamily="34" charset="0"/>
                  </a:rPr>
                  <a:t> : job </a:t>
                </a:r>
                <a14:m>
                  <m:oMath xmlns:m="http://schemas.openxmlformats.org/officeDocument/2006/math">
                    <m:r>
                      <a:rPr lang="en-US" altLang="zh-TW" i="1">
                        <a:solidFill>
                          <a:schemeClr val="accent4">
                            <a:lumMod val="10000"/>
                          </a:schemeClr>
                        </a:solidFill>
                        <a:latin typeface="Cambria Math"/>
                        <a:cs typeface="Calibri" pitchFamily="34" charset="0"/>
                      </a:rPr>
                      <m:t>𝑗</m:t>
                    </m:r>
                  </m:oMath>
                </a14:m>
                <a:endParaRPr lang="en-US" altLang="zh-TW" dirty="0">
                  <a:solidFill>
                    <a:schemeClr val="accent4">
                      <a:lumMod val="10000"/>
                    </a:schemeClr>
                  </a:solidFill>
                  <a:latin typeface="Cambria" pitchFamily="18" charset="0"/>
                  <a:cs typeface="Calibri" pitchFamily="34" charset="0"/>
                </a:endParaRPr>
              </a:p>
              <a:p>
                <a:pPr>
                  <a:buClrTx/>
                  <a:buFont typeface="Wingdings" pitchFamily="2" charset="2"/>
                  <a:buChar char="ü"/>
                  <a:defRPr/>
                </a:pPr>
                <a:r>
                  <a:rPr lang="en-US" altLang="zh-TW" dirty="0">
                    <a:solidFill>
                      <a:schemeClr val="accent4">
                        <a:lumMod val="10000"/>
                      </a:schemeClr>
                    </a:solidFill>
                    <a:latin typeface="Cambria" pitchFamily="18" charset="0"/>
                    <a:cs typeface="Calibri" pitchFamily="34" charset="0"/>
                  </a:rPr>
                  <a:t>Arc</a:t>
                </a:r>
                <a14:m>
                  <m:oMath xmlns:m="http://schemas.openxmlformats.org/officeDocument/2006/math">
                    <m:d>
                      <m:dPr>
                        <m:ctrlPr>
                          <a:rPr lang="en-US" altLang="zh-TW" i="1" smtClean="0">
                            <a:solidFill>
                              <a:schemeClr val="accent4">
                                <a:lumMod val="10000"/>
                              </a:schemeClr>
                            </a:solidFill>
                            <a:latin typeface="Cambria Math" panose="02040503050406030204" pitchFamily="18" charset="0"/>
                            <a:cs typeface="Calibri" pitchFamily="34" charset="0"/>
                          </a:rPr>
                        </m:ctrlPr>
                      </m:dPr>
                      <m:e>
                        <m:r>
                          <a:rPr lang="en-US" altLang="zh-TW" b="0" i="1" smtClean="0">
                            <a:solidFill>
                              <a:schemeClr val="accent4">
                                <a:lumMod val="10000"/>
                              </a:schemeClr>
                            </a:solidFill>
                            <a:latin typeface="Cambria Math"/>
                            <a:cs typeface="Calibri" pitchFamily="34" charset="0"/>
                          </a:rPr>
                          <m:t>𝑖</m:t>
                        </m:r>
                        <m:r>
                          <a:rPr lang="en-US" altLang="zh-TW" b="0" i="1" smtClean="0">
                            <a:solidFill>
                              <a:schemeClr val="accent4">
                                <a:lumMod val="10000"/>
                              </a:schemeClr>
                            </a:solidFill>
                            <a:latin typeface="Cambria Math"/>
                            <a:cs typeface="Calibri" pitchFamily="34" charset="0"/>
                          </a:rPr>
                          <m:t>,</m:t>
                        </m:r>
                        <m:r>
                          <a:rPr lang="en-US" altLang="zh-TW" b="0" i="1" smtClean="0">
                            <a:solidFill>
                              <a:schemeClr val="accent4">
                                <a:lumMod val="10000"/>
                              </a:schemeClr>
                            </a:solidFill>
                            <a:latin typeface="Cambria Math"/>
                            <a:cs typeface="Calibri" pitchFamily="34" charset="0"/>
                          </a:rPr>
                          <m:t>𝑗</m:t>
                        </m:r>
                      </m:e>
                    </m:d>
                  </m:oMath>
                </a14:m>
                <a:r>
                  <a:rPr lang="en-US" altLang="zh-TW" dirty="0">
                    <a:solidFill>
                      <a:schemeClr val="accent4">
                        <a:lumMod val="10000"/>
                      </a:schemeClr>
                    </a:solidFill>
                    <a:latin typeface="Cambria" pitchFamily="18" charset="0"/>
                    <a:cs typeface="Calibri" pitchFamily="34" charset="0"/>
                  </a:rPr>
                  <a:t> : job </a:t>
                </a:r>
                <a:r>
                  <a:rPr lang="en-US" altLang="zh-TW" dirty="0" err="1">
                    <a:solidFill>
                      <a:schemeClr val="accent4">
                        <a:lumMod val="10000"/>
                      </a:schemeClr>
                    </a:solidFill>
                    <a:latin typeface="Cambria" pitchFamily="18" charset="0"/>
                    <a:cs typeface="Calibri" pitchFamily="34" charset="0"/>
                  </a:rPr>
                  <a:t>i</a:t>
                </a:r>
                <a:r>
                  <a:rPr lang="en-US" altLang="zh-TW" dirty="0">
                    <a:solidFill>
                      <a:schemeClr val="accent4">
                        <a:lumMod val="10000"/>
                      </a:schemeClr>
                    </a:solidFill>
                    <a:latin typeface="Cambria" pitchFamily="18" charset="0"/>
                    <a:cs typeface="Calibri" pitchFamily="34" charset="0"/>
                  </a:rPr>
                  <a:t> is immediate predecessor of job j</a:t>
                </a:r>
              </a:p>
              <a:p>
                <a:pPr>
                  <a:buClrTx/>
                  <a:buFont typeface="Wingdings" pitchFamily="2" charset="2"/>
                  <a:buChar char="ü"/>
                  <a:defRPr/>
                </a:pPr>
                <a14:m>
                  <m:oMath xmlns:m="http://schemas.openxmlformats.org/officeDocument/2006/math">
                    <m:sSub>
                      <m:sSubPr>
                        <m:ctrlPr>
                          <a:rPr lang="en-US" altLang="zh-TW" i="1" dirty="0" smtClean="0">
                            <a:solidFill>
                              <a:schemeClr val="accent4">
                                <a:lumMod val="10000"/>
                              </a:schemeClr>
                            </a:solidFill>
                            <a:latin typeface="Cambria Math" panose="02040503050406030204" pitchFamily="18" charset="0"/>
                            <a:cs typeface="Calibri" pitchFamily="34" charset="0"/>
                          </a:rPr>
                        </m:ctrlPr>
                      </m:sSubPr>
                      <m:e>
                        <m:r>
                          <a:rPr lang="en-US" altLang="zh-TW" b="0" i="1" dirty="0" smtClean="0">
                            <a:solidFill>
                              <a:schemeClr val="accent4">
                                <a:lumMod val="10000"/>
                              </a:schemeClr>
                            </a:solidFill>
                            <a:latin typeface="Cambria Math"/>
                            <a:cs typeface="Calibri" pitchFamily="34" charset="0"/>
                          </a:rPr>
                          <m:t>𝐶</m:t>
                        </m:r>
                      </m:e>
                      <m:sub>
                        <m:r>
                          <a:rPr lang="en-US" altLang="zh-TW" b="0" i="1" dirty="0" smtClean="0">
                            <a:solidFill>
                              <a:schemeClr val="accent4">
                                <a:lumMod val="10000"/>
                              </a:schemeClr>
                            </a:solidFill>
                            <a:latin typeface="Cambria Math"/>
                            <a:cs typeface="Calibri" pitchFamily="34" charset="0"/>
                          </a:rPr>
                          <m:t>𝑖𝑗</m:t>
                        </m:r>
                      </m:sub>
                    </m:sSub>
                    <m:r>
                      <a:rPr lang="en-US" altLang="zh-TW" i="1" dirty="0" smtClean="0">
                        <a:solidFill>
                          <a:schemeClr val="accent4">
                            <a:lumMod val="10000"/>
                          </a:schemeClr>
                        </a:solidFill>
                        <a:latin typeface="Cambria Math"/>
                        <a:cs typeface="Calibri" pitchFamily="34" charset="0"/>
                      </a:rPr>
                      <m:t> </m:t>
                    </m:r>
                  </m:oMath>
                </a14:m>
                <a:r>
                  <a:rPr lang="en-US" altLang="zh-TW" dirty="0">
                    <a:solidFill>
                      <a:schemeClr val="accent4">
                        <a:lumMod val="10000"/>
                      </a:schemeClr>
                    </a:solidFill>
                    <a:latin typeface="Cambria" pitchFamily="18" charset="0"/>
                    <a:cs typeface="Calibri" pitchFamily="34" charset="0"/>
                  </a:rPr>
                  <a:t>: the length of arc</a:t>
                </a:r>
                <a14:m>
                  <m:oMath xmlns:m="http://schemas.openxmlformats.org/officeDocument/2006/math">
                    <m:d>
                      <m:dPr>
                        <m:ctrlPr>
                          <a:rPr lang="en-US" altLang="zh-TW" i="1" smtClean="0">
                            <a:solidFill>
                              <a:schemeClr val="accent4">
                                <a:lumMod val="10000"/>
                              </a:schemeClr>
                            </a:solidFill>
                            <a:latin typeface="Cambria Math" panose="02040503050406030204" pitchFamily="18" charset="0"/>
                            <a:cs typeface="Calibri" pitchFamily="34" charset="0"/>
                          </a:rPr>
                        </m:ctrlPr>
                      </m:dPr>
                      <m:e>
                        <m:r>
                          <a:rPr lang="en-US" altLang="zh-TW" b="0" i="1" smtClean="0">
                            <a:solidFill>
                              <a:schemeClr val="accent4">
                                <a:lumMod val="10000"/>
                              </a:schemeClr>
                            </a:solidFill>
                            <a:latin typeface="Cambria Math"/>
                            <a:cs typeface="Calibri" pitchFamily="34" charset="0"/>
                          </a:rPr>
                          <m:t>𝑖</m:t>
                        </m:r>
                        <m:r>
                          <a:rPr lang="en-US" altLang="zh-TW" b="0" i="1" smtClean="0">
                            <a:solidFill>
                              <a:schemeClr val="accent4">
                                <a:lumMod val="10000"/>
                              </a:schemeClr>
                            </a:solidFill>
                            <a:latin typeface="Cambria Math"/>
                            <a:cs typeface="Calibri" pitchFamily="34" charset="0"/>
                          </a:rPr>
                          <m:t>,</m:t>
                        </m:r>
                        <m:r>
                          <a:rPr lang="en-US" altLang="zh-TW" b="0" i="1" smtClean="0">
                            <a:solidFill>
                              <a:schemeClr val="accent4">
                                <a:lumMod val="10000"/>
                              </a:schemeClr>
                            </a:solidFill>
                            <a:latin typeface="Cambria Math"/>
                            <a:cs typeface="Calibri" pitchFamily="34" charset="0"/>
                          </a:rPr>
                          <m:t>𝑗</m:t>
                        </m:r>
                      </m:e>
                    </m:d>
                  </m:oMath>
                </a14:m>
                <a:r>
                  <a:rPr lang="en-US" altLang="zh-TW" dirty="0">
                    <a:solidFill>
                      <a:schemeClr val="accent4">
                        <a:lumMod val="10000"/>
                      </a:schemeClr>
                    </a:solidFill>
                    <a:latin typeface="Cambria" pitchFamily="18" charset="0"/>
                    <a:cs typeface="Calibri" pitchFamily="34" charset="0"/>
                  </a:rPr>
                  <a:t>, equal to Ti, the duration of job </a:t>
                </a:r>
                <a14:m>
                  <m:oMath xmlns:m="http://schemas.openxmlformats.org/officeDocument/2006/math">
                    <m:r>
                      <a:rPr lang="en-US" altLang="zh-TW" i="1">
                        <a:solidFill>
                          <a:schemeClr val="accent4">
                            <a:lumMod val="10000"/>
                          </a:schemeClr>
                        </a:solidFill>
                        <a:latin typeface="Cambria Math"/>
                        <a:cs typeface="Calibri" pitchFamily="34" charset="0"/>
                      </a:rPr>
                      <m:t>𝑖</m:t>
                    </m:r>
                    <m:r>
                      <a:rPr lang="en-US" altLang="zh-TW" i="1">
                        <a:solidFill>
                          <a:schemeClr val="accent4">
                            <a:lumMod val="10000"/>
                          </a:schemeClr>
                        </a:solidFill>
                        <a:latin typeface="Cambria Math"/>
                        <a:cs typeface="Calibri" pitchFamily="34" charset="0"/>
                      </a:rPr>
                      <m:t> </m:t>
                    </m:r>
                  </m:oMath>
                </a14:m>
                <a:endParaRPr lang="en-US" altLang="zh-TW" i="1" dirty="0">
                  <a:solidFill>
                    <a:schemeClr val="accent4">
                      <a:lumMod val="10000"/>
                    </a:schemeClr>
                  </a:solidFill>
                  <a:latin typeface="Cambria" pitchFamily="18" charset="0"/>
                  <a:cs typeface="Calibri" pitchFamily="34" charset="0"/>
                </a:endParaRPr>
              </a:p>
              <a:p>
                <a:pPr>
                  <a:buClrTx/>
                  <a:buFont typeface="Wingdings" pitchFamily="2" charset="2"/>
                  <a:buChar char="ü"/>
                  <a:defRPr/>
                </a:pPr>
                <a:r>
                  <a:rPr lang="en-US" altLang="zh-TW" dirty="0">
                    <a:solidFill>
                      <a:schemeClr val="accent4">
                        <a:lumMod val="10000"/>
                      </a:schemeClr>
                    </a:solidFill>
                    <a:latin typeface="Cambria" pitchFamily="18" charset="0"/>
                    <a:cs typeface="Calibri" pitchFamily="34" charset="0"/>
                  </a:rPr>
                  <a:t>s: source node, the beginning of the project</a:t>
                </a:r>
              </a:p>
              <a:p>
                <a:pPr>
                  <a:buClrTx/>
                  <a:buFont typeface="Wingdings" pitchFamily="2" charset="2"/>
                  <a:buChar char="ü"/>
                  <a:defRPr/>
                </a:pPr>
                <a:r>
                  <a:rPr lang="en-US" altLang="zh-TW" dirty="0">
                    <a:solidFill>
                      <a:schemeClr val="accent4">
                        <a:lumMod val="10000"/>
                      </a:schemeClr>
                    </a:solidFill>
                    <a:latin typeface="Cambria" pitchFamily="18" charset="0"/>
                    <a:cs typeface="Calibri" pitchFamily="34" charset="0"/>
                  </a:rPr>
                  <a:t>t : sink node</a:t>
                </a:r>
              </a:p>
              <a:p>
                <a:pPr>
                  <a:buClrTx/>
                  <a:buFont typeface="Wingdings" pitchFamily="2" charset="2"/>
                  <a:buChar char="ü"/>
                  <a:defRPr/>
                </a:pPr>
                <a:r>
                  <a:rPr lang="en-US" altLang="zh-TW" dirty="0">
                    <a:solidFill>
                      <a:schemeClr val="accent4">
                        <a:lumMod val="10000"/>
                      </a:schemeClr>
                    </a:solidFill>
                    <a:latin typeface="Cambria" pitchFamily="18" charset="0"/>
                    <a:cs typeface="Calibri" pitchFamily="34" charset="0"/>
                  </a:rPr>
                  <a:t>u(</a:t>
                </a:r>
                <a14:m>
                  <m:oMath xmlns:m="http://schemas.openxmlformats.org/officeDocument/2006/math">
                    <m:r>
                      <a:rPr lang="en-US" altLang="zh-TW" i="1">
                        <a:solidFill>
                          <a:schemeClr val="accent4">
                            <a:lumMod val="10000"/>
                          </a:schemeClr>
                        </a:solidFill>
                        <a:latin typeface="Cambria Math"/>
                        <a:cs typeface="Calibri" pitchFamily="34" charset="0"/>
                      </a:rPr>
                      <m:t>𝑗</m:t>
                    </m:r>
                  </m:oMath>
                </a14:m>
                <a:r>
                  <a:rPr lang="en-US" altLang="zh-TW" dirty="0">
                    <a:solidFill>
                      <a:schemeClr val="accent4">
                        <a:lumMod val="10000"/>
                      </a:schemeClr>
                    </a:solidFill>
                    <a:latin typeface="Cambria" pitchFamily="18" charset="0"/>
                    <a:cs typeface="Calibri" pitchFamily="34" charset="0"/>
                  </a:rPr>
                  <a:t>) : the earliest possible start time of job </a:t>
                </a:r>
                <a14:m>
                  <m:oMath xmlns:m="http://schemas.openxmlformats.org/officeDocument/2006/math">
                    <m:r>
                      <a:rPr lang="en-US" altLang="zh-TW" i="1">
                        <a:solidFill>
                          <a:schemeClr val="accent4">
                            <a:lumMod val="10000"/>
                          </a:schemeClr>
                        </a:solidFill>
                        <a:latin typeface="Cambria Math"/>
                        <a:cs typeface="Calibri" pitchFamily="34" charset="0"/>
                      </a:rPr>
                      <m:t>𝑗</m:t>
                    </m:r>
                    <m:r>
                      <a:rPr lang="en-US" altLang="zh-TW" i="1">
                        <a:solidFill>
                          <a:schemeClr val="accent4">
                            <a:lumMod val="10000"/>
                          </a:schemeClr>
                        </a:solidFill>
                        <a:latin typeface="Cambria Math"/>
                        <a:cs typeface="Calibri" pitchFamily="34" charset="0"/>
                      </a:rPr>
                      <m:t> </m:t>
                    </m:r>
                  </m:oMath>
                </a14:m>
                <a:endParaRPr lang="en-US" altLang="zh-TW" i="1" dirty="0">
                  <a:solidFill>
                    <a:schemeClr val="accent4">
                      <a:lumMod val="10000"/>
                    </a:schemeClr>
                  </a:solidFill>
                  <a:latin typeface="Cambria" pitchFamily="18" charset="0"/>
                  <a:cs typeface="Calibri" pitchFamily="34" charset="0"/>
                </a:endParaRPr>
              </a:p>
              <a:p>
                <a:pPr>
                  <a:buClrTx/>
                  <a:buFont typeface="Wingdings" pitchFamily="2" charset="2"/>
                  <a:buChar char="ü"/>
                  <a:defRPr/>
                </a:pPr>
                <a14:m>
                  <m:oMath xmlns:m="http://schemas.openxmlformats.org/officeDocument/2006/math">
                    <m:sSub>
                      <m:sSubPr>
                        <m:ctrlPr>
                          <a:rPr lang="en-US" altLang="zh-TW" i="1" dirty="0" smtClean="0">
                            <a:solidFill>
                              <a:schemeClr val="accent4">
                                <a:lumMod val="10000"/>
                              </a:schemeClr>
                            </a:solidFill>
                            <a:latin typeface="Cambria Math" panose="02040503050406030204" pitchFamily="18" charset="0"/>
                            <a:cs typeface="Calibri" pitchFamily="34" charset="0"/>
                          </a:rPr>
                        </m:ctrlPr>
                      </m:sSubPr>
                      <m:e>
                        <m:r>
                          <a:rPr lang="en-US" altLang="zh-TW" b="0" i="1" dirty="0" smtClean="0">
                            <a:solidFill>
                              <a:schemeClr val="accent4">
                                <a:lumMod val="10000"/>
                              </a:schemeClr>
                            </a:solidFill>
                            <a:latin typeface="Cambria Math"/>
                            <a:cs typeface="Calibri" pitchFamily="34" charset="0"/>
                          </a:rPr>
                          <m:t>𝑋</m:t>
                        </m:r>
                      </m:e>
                      <m:sub>
                        <m:r>
                          <a:rPr lang="en-US" altLang="zh-TW" b="0" i="1" dirty="0" smtClean="0">
                            <a:solidFill>
                              <a:schemeClr val="accent4">
                                <a:lumMod val="10000"/>
                              </a:schemeClr>
                            </a:solidFill>
                            <a:latin typeface="Cambria Math"/>
                            <a:cs typeface="Calibri" pitchFamily="34" charset="0"/>
                          </a:rPr>
                          <m:t>𝑖𝑗</m:t>
                        </m:r>
                      </m:sub>
                    </m:sSub>
                  </m:oMath>
                </a14:m>
                <a:r>
                  <a:rPr lang="en-US" altLang="zh-TW" dirty="0">
                    <a:solidFill>
                      <a:schemeClr val="accent4">
                        <a:lumMod val="10000"/>
                      </a:schemeClr>
                    </a:solidFill>
                    <a:latin typeface="Cambria" pitchFamily="18" charset="0"/>
                    <a:cs typeface="Calibri" pitchFamily="34" charset="0"/>
                  </a:rPr>
                  <a:t>:  the dual variable</a:t>
                </a:r>
              </a:p>
              <a:p>
                <a:pPr marL="0" indent="0">
                  <a:buFont typeface="Wingdings" pitchFamily="2" charset="2"/>
                  <a:buNone/>
                  <a:defRPr/>
                </a:pPr>
                <a:endParaRPr lang="en-US" altLang="zh-TW" dirty="0">
                  <a:solidFill>
                    <a:schemeClr val="accent4">
                      <a:lumMod val="10000"/>
                    </a:schemeClr>
                  </a:solidFill>
                  <a:latin typeface="Cambria" pitchFamily="18" charset="0"/>
                  <a:cs typeface="Calibri" pitchFamily="34" charset="0"/>
                </a:endParaRPr>
              </a:p>
              <a:p>
                <a:pPr marL="0" indent="0">
                  <a:buFont typeface="Wingdings" pitchFamily="2" charset="2"/>
                  <a:buNone/>
                  <a:defRPr/>
                </a:pPr>
                <a:endParaRPr lang="en-US" altLang="zh-TW" dirty="0">
                  <a:solidFill>
                    <a:schemeClr val="accent4">
                      <a:lumMod val="10000"/>
                    </a:schemeClr>
                  </a:solidFill>
                  <a:latin typeface="Cambria" pitchFamily="18" charset="0"/>
                  <a:cs typeface="Calibri" pitchFamily="34"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rotWithShape="1">
                <a:blip r:embed="rId2"/>
                <a:stretch>
                  <a:fillRect l="-902" t="-1160"/>
                </a:stretch>
              </a:blipFill>
            </p:spPr>
            <p:txBody>
              <a:bodyPr/>
              <a:lstStyle/>
              <a:p>
                <a:r>
                  <a:rPr lang="zh-TW"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dirty="0">
                <a:solidFill>
                  <a:schemeClr val="accent4">
                    <a:lumMod val="10000"/>
                  </a:schemeClr>
                </a:solidFill>
                <a:latin typeface="Cambria" pitchFamily="18" charset="0"/>
                <a:cs typeface="Calibri" pitchFamily="34" charset="0"/>
              </a:rPr>
              <a:t>Solution</a:t>
            </a:r>
            <a:endParaRPr lang="zh-TW" altLang="en-US" dirty="0">
              <a:solidFill>
                <a:schemeClr val="accent4">
                  <a:lumMod val="10000"/>
                </a:schemeClr>
              </a:solidFill>
              <a:latin typeface="Cambria" pitchFamily="18" charset="0"/>
              <a:cs typeface="Calibri" pitchFamily="34"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179388" y="1052513"/>
                <a:ext cx="8780462" cy="3528615"/>
              </a:xfrm>
            </p:spPr>
            <p:txBody>
              <a:bodyPr/>
              <a:lstStyle/>
              <a:p>
                <a:pPr marL="0" indent="0">
                  <a:buNone/>
                  <a:defRPr/>
                </a:pPr>
                <a:r>
                  <a:rPr lang="en-US" altLang="zh-TW" dirty="0">
                    <a:solidFill>
                      <a:schemeClr val="accent4">
                        <a:lumMod val="10000"/>
                      </a:schemeClr>
                    </a:solidFill>
                    <a:latin typeface="Cambria" pitchFamily="18" charset="0"/>
                    <a:cs typeface="Calibri" pitchFamily="34" charset="0"/>
                  </a:rPr>
                  <a:t>Objective function:</a:t>
                </a:r>
              </a:p>
              <a:p>
                <a:pPr marL="0" indent="0">
                  <a:buFont typeface="Wingdings" pitchFamily="2" charset="2"/>
                  <a:buNone/>
                  <a:defRPr/>
                </a:pPr>
                <a:r>
                  <a:rPr lang="en-US" altLang="zh-TW" dirty="0">
                    <a:solidFill>
                      <a:schemeClr val="accent4">
                        <a:lumMod val="10000"/>
                      </a:schemeClr>
                    </a:solidFill>
                    <a:latin typeface="Cambria" pitchFamily="18" charset="0"/>
                    <a:cs typeface="Calibri" pitchFamily="34" charset="0"/>
                  </a:rPr>
                  <a:t>	Minimize  </a:t>
                </a:r>
                <a14:m>
                  <m:oMath xmlns:m="http://schemas.openxmlformats.org/officeDocument/2006/math">
                    <m:r>
                      <a:rPr lang="en-US" altLang="zh-TW" b="0" i="1" smtClean="0">
                        <a:solidFill>
                          <a:schemeClr val="accent4">
                            <a:lumMod val="10000"/>
                          </a:schemeClr>
                        </a:solidFill>
                        <a:latin typeface="Cambria Math"/>
                        <a:cs typeface="Calibri" pitchFamily="34" charset="0"/>
                      </a:rPr>
                      <m:t>𝑢</m:t>
                    </m:r>
                    <m:d>
                      <m:dPr>
                        <m:ctrlPr>
                          <a:rPr lang="en-US" altLang="zh-TW" b="0" i="1" smtClean="0">
                            <a:solidFill>
                              <a:schemeClr val="accent4">
                                <a:lumMod val="10000"/>
                              </a:schemeClr>
                            </a:solidFill>
                            <a:latin typeface="Cambria Math" panose="02040503050406030204" pitchFamily="18" charset="0"/>
                            <a:cs typeface="Calibri" pitchFamily="34" charset="0"/>
                          </a:rPr>
                        </m:ctrlPr>
                      </m:dPr>
                      <m:e>
                        <m:r>
                          <a:rPr lang="en-US" altLang="zh-TW" b="0" i="1" smtClean="0">
                            <a:solidFill>
                              <a:schemeClr val="accent4">
                                <a:lumMod val="10000"/>
                              </a:schemeClr>
                            </a:solidFill>
                            <a:latin typeface="Cambria Math"/>
                            <a:cs typeface="Calibri" pitchFamily="34" charset="0"/>
                          </a:rPr>
                          <m:t>𝑡</m:t>
                        </m:r>
                      </m:e>
                    </m:d>
                    <m:r>
                      <a:rPr lang="en-US" altLang="zh-TW" b="0" i="1" smtClean="0">
                        <a:solidFill>
                          <a:schemeClr val="accent4">
                            <a:lumMod val="10000"/>
                          </a:schemeClr>
                        </a:solidFill>
                        <a:latin typeface="Cambria Math"/>
                        <a:cs typeface="Calibri" pitchFamily="34" charset="0"/>
                      </a:rPr>
                      <m:t>−</m:t>
                    </m:r>
                    <m:r>
                      <a:rPr lang="en-US" altLang="zh-TW" b="0" i="1" smtClean="0">
                        <a:solidFill>
                          <a:schemeClr val="accent4">
                            <a:lumMod val="10000"/>
                          </a:schemeClr>
                        </a:solidFill>
                        <a:latin typeface="Cambria Math"/>
                        <a:cs typeface="Calibri" pitchFamily="34" charset="0"/>
                      </a:rPr>
                      <m:t>𝑢</m:t>
                    </m:r>
                    <m:r>
                      <a:rPr lang="en-US" altLang="zh-TW" b="0" i="1" smtClean="0">
                        <a:solidFill>
                          <a:schemeClr val="accent4">
                            <a:lumMod val="10000"/>
                          </a:schemeClr>
                        </a:solidFill>
                        <a:latin typeface="Cambria Math"/>
                        <a:cs typeface="Calibri" pitchFamily="34" charset="0"/>
                      </a:rPr>
                      <m:t>(</m:t>
                    </m:r>
                    <m:r>
                      <a:rPr lang="en-US" altLang="zh-TW" b="0" i="1" smtClean="0">
                        <a:solidFill>
                          <a:schemeClr val="accent4">
                            <a:lumMod val="10000"/>
                          </a:schemeClr>
                        </a:solidFill>
                        <a:latin typeface="Cambria Math"/>
                        <a:cs typeface="Calibri" pitchFamily="34" charset="0"/>
                      </a:rPr>
                      <m:t>𝑠</m:t>
                    </m:r>
                    <m:r>
                      <a:rPr lang="en-US" altLang="zh-TW" b="0" i="1" smtClean="0">
                        <a:solidFill>
                          <a:schemeClr val="accent4">
                            <a:lumMod val="10000"/>
                          </a:schemeClr>
                        </a:solidFill>
                        <a:latin typeface="Cambria Math"/>
                        <a:cs typeface="Calibri" pitchFamily="34" charset="0"/>
                      </a:rPr>
                      <m:t>)</m:t>
                    </m:r>
                  </m:oMath>
                </a14:m>
                <a:r>
                  <a:rPr lang="en-US" altLang="zh-TW" dirty="0">
                    <a:solidFill>
                      <a:schemeClr val="accent4">
                        <a:lumMod val="10000"/>
                      </a:schemeClr>
                    </a:solidFill>
                    <a:latin typeface="Cambria" pitchFamily="18" charset="0"/>
                    <a:cs typeface="Calibri" pitchFamily="34" charset="0"/>
                  </a:rPr>
                  <a:t>		                                (1)</a:t>
                </a:r>
              </a:p>
              <a:p>
                <a:pPr marL="0" indent="0">
                  <a:buFont typeface="Wingdings" pitchFamily="2" charset="2"/>
                  <a:buNone/>
                  <a:defRPr/>
                </a:pPr>
                <a:r>
                  <a:rPr lang="en-US" altLang="zh-TW" dirty="0">
                    <a:solidFill>
                      <a:schemeClr val="accent4">
                        <a:lumMod val="10000"/>
                      </a:schemeClr>
                    </a:solidFill>
                    <a:latin typeface="Cambria" pitchFamily="18" charset="0"/>
                    <a:cs typeface="Calibri" pitchFamily="34" charset="0"/>
                  </a:rPr>
                  <a:t> 	</a:t>
                </a:r>
              </a:p>
              <a:p>
                <a:pPr marL="0" indent="0">
                  <a:buFont typeface="Wingdings" pitchFamily="2" charset="2"/>
                  <a:buNone/>
                  <a:defRPr/>
                </a:pPr>
                <a:r>
                  <a:rPr lang="en-US" altLang="zh-TW" dirty="0">
                    <a:solidFill>
                      <a:schemeClr val="accent4">
                        <a:lumMod val="10000"/>
                      </a:schemeClr>
                    </a:solidFill>
                    <a:latin typeface="Cambria" pitchFamily="18" charset="0"/>
                    <a:cs typeface="Calibri" pitchFamily="34" charset="0"/>
                  </a:rPr>
                  <a:t>Subject to :</a:t>
                </a:r>
              </a:p>
              <a:p>
                <a:pPr marL="0" indent="0">
                  <a:buNone/>
                  <a:defRPr/>
                </a:pPr>
                <a:r>
                  <a:rPr lang="en-US" altLang="zh-TW" dirty="0">
                    <a:solidFill>
                      <a:schemeClr val="accent4">
                        <a:lumMod val="10000"/>
                      </a:schemeClr>
                    </a:solidFill>
                    <a:latin typeface="Cambria" pitchFamily="18" charset="0"/>
                    <a:cs typeface="Calibri" pitchFamily="34" charset="0"/>
                  </a:rPr>
                  <a:t>	u(</a:t>
                </a:r>
                <a14:m>
                  <m:oMath xmlns:m="http://schemas.openxmlformats.org/officeDocument/2006/math">
                    <m:r>
                      <a:rPr lang="en-US" altLang="zh-TW" i="1">
                        <a:solidFill>
                          <a:schemeClr val="accent4">
                            <a:lumMod val="10000"/>
                          </a:schemeClr>
                        </a:solidFill>
                        <a:latin typeface="Cambria Math"/>
                        <a:cs typeface="Calibri" pitchFamily="34" charset="0"/>
                      </a:rPr>
                      <m:t>𝑗</m:t>
                    </m:r>
                  </m:oMath>
                </a14:m>
                <a:r>
                  <a:rPr lang="en-US" altLang="zh-TW" dirty="0">
                    <a:solidFill>
                      <a:schemeClr val="accent4">
                        <a:lumMod val="10000"/>
                      </a:schemeClr>
                    </a:solidFill>
                    <a:latin typeface="Cambria" pitchFamily="18" charset="0"/>
                    <a:cs typeface="Calibri" pitchFamily="34" charset="0"/>
                  </a:rPr>
                  <a:t>)-u(</a:t>
                </a:r>
                <a14:m>
                  <m:oMath xmlns:m="http://schemas.openxmlformats.org/officeDocument/2006/math">
                    <m:r>
                      <a:rPr lang="en-US" altLang="zh-TW" i="1">
                        <a:solidFill>
                          <a:schemeClr val="accent4">
                            <a:lumMod val="10000"/>
                          </a:schemeClr>
                        </a:solidFill>
                        <a:latin typeface="Cambria Math"/>
                        <a:cs typeface="Calibri" pitchFamily="34" charset="0"/>
                      </a:rPr>
                      <m:t>𝑖</m:t>
                    </m:r>
                  </m:oMath>
                </a14:m>
                <a:r>
                  <a:rPr lang="en-US" altLang="zh-TW" dirty="0">
                    <a:solidFill>
                      <a:schemeClr val="accent4">
                        <a:lumMod val="10000"/>
                      </a:schemeClr>
                    </a:solidFill>
                    <a:latin typeface="Cambria" pitchFamily="18" charset="0"/>
                    <a:cs typeface="Calibri" pitchFamily="34" charset="0"/>
                  </a:rPr>
                  <a:t>)&gt;= </a:t>
                </a:r>
                <a14:m>
                  <m:oMath xmlns:m="http://schemas.openxmlformats.org/officeDocument/2006/math">
                    <m:r>
                      <a:rPr lang="en-US" altLang="zh-TW" i="1" dirty="0" smtClean="0">
                        <a:solidFill>
                          <a:schemeClr val="accent4">
                            <a:lumMod val="10000"/>
                          </a:schemeClr>
                        </a:solidFill>
                        <a:latin typeface="Cambria Math"/>
                        <a:cs typeface="Calibri" pitchFamily="34" charset="0"/>
                      </a:rPr>
                      <m:t>𝐶𝑖𝑗</m:t>
                    </m:r>
                  </m:oMath>
                </a14:m>
                <a:r>
                  <a:rPr lang="zh-TW" altLang="en-US" dirty="0">
                    <a:solidFill>
                      <a:schemeClr val="accent4">
                        <a:lumMod val="10000"/>
                      </a:schemeClr>
                    </a:solidFill>
                    <a:latin typeface="Cambria" pitchFamily="18" charset="0"/>
                    <a:cs typeface="Calibri" pitchFamily="34" charset="0"/>
                  </a:rPr>
                  <a:t> </a:t>
                </a:r>
                <a:r>
                  <a:rPr lang="en-US" altLang="zh-TW" dirty="0">
                    <a:solidFill>
                      <a:schemeClr val="accent4">
                        <a:lumMod val="10000"/>
                      </a:schemeClr>
                    </a:solidFill>
                    <a:latin typeface="Cambria" pitchFamily="18" charset="0"/>
                    <a:cs typeface="Calibri" pitchFamily="34" charset="0"/>
                  </a:rPr>
                  <a:t>for all </a:t>
                </a:r>
                <a14:m>
                  <m:oMath xmlns:m="http://schemas.openxmlformats.org/officeDocument/2006/math">
                    <m:d>
                      <m:dPr>
                        <m:ctrlPr>
                          <a:rPr lang="en-US" altLang="zh-TW" i="1">
                            <a:solidFill>
                              <a:schemeClr val="accent4">
                                <a:lumMod val="10000"/>
                              </a:schemeClr>
                            </a:solidFill>
                            <a:latin typeface="Cambria Math" panose="02040503050406030204" pitchFamily="18" charset="0"/>
                            <a:cs typeface="Calibri" pitchFamily="34" charset="0"/>
                          </a:rPr>
                        </m:ctrlPr>
                      </m:dPr>
                      <m:e>
                        <m:r>
                          <a:rPr lang="en-US" altLang="zh-TW" i="1">
                            <a:solidFill>
                              <a:schemeClr val="accent4">
                                <a:lumMod val="10000"/>
                              </a:schemeClr>
                            </a:solidFill>
                            <a:latin typeface="Cambria Math"/>
                            <a:cs typeface="Calibri" pitchFamily="34" charset="0"/>
                          </a:rPr>
                          <m:t>𝑖</m:t>
                        </m:r>
                        <m:r>
                          <a:rPr lang="en-US" altLang="zh-TW" i="1">
                            <a:solidFill>
                              <a:schemeClr val="accent4">
                                <a:lumMod val="10000"/>
                              </a:schemeClr>
                            </a:solidFill>
                            <a:latin typeface="Cambria Math"/>
                            <a:cs typeface="Calibri" pitchFamily="34" charset="0"/>
                          </a:rPr>
                          <m:t>,</m:t>
                        </m:r>
                        <m:r>
                          <a:rPr lang="en-US" altLang="zh-TW" i="1">
                            <a:solidFill>
                              <a:schemeClr val="accent4">
                                <a:lumMod val="10000"/>
                              </a:schemeClr>
                            </a:solidFill>
                            <a:latin typeface="Cambria Math"/>
                            <a:cs typeface="Calibri" pitchFamily="34" charset="0"/>
                          </a:rPr>
                          <m:t>𝑗</m:t>
                        </m:r>
                      </m:e>
                    </m:d>
                    <m:r>
                      <a:rPr lang="en-US" altLang="zh-TW" i="1">
                        <a:solidFill>
                          <a:schemeClr val="accent4">
                            <a:lumMod val="10000"/>
                          </a:schemeClr>
                        </a:solidFill>
                        <a:latin typeface="Cambria Math"/>
                        <a:cs typeface="Calibri" pitchFamily="34" charset="0"/>
                      </a:rPr>
                      <m:t> </m:t>
                    </m:r>
                  </m:oMath>
                </a14:m>
                <a:r>
                  <a:rPr lang="en-US" altLang="zh-TW" dirty="0">
                    <a:solidFill>
                      <a:schemeClr val="accent4">
                        <a:lumMod val="10000"/>
                      </a:schemeClr>
                    </a:solidFill>
                    <a:latin typeface="Cambria" pitchFamily="18" charset="0"/>
                    <a:cs typeface="Calibri" pitchFamily="34" charset="0"/>
                  </a:rPr>
                  <a:t>belong A                      (2)</a:t>
                </a:r>
              </a:p>
              <a:p>
                <a:pPr marL="0" indent="0">
                  <a:buNone/>
                  <a:defRPr/>
                </a:pPr>
                <a:r>
                  <a:rPr lang="en-US" altLang="zh-TW" dirty="0">
                    <a:solidFill>
                      <a:schemeClr val="accent4">
                        <a:lumMod val="10000"/>
                      </a:schemeClr>
                    </a:solidFill>
                    <a:latin typeface="Cambria" pitchFamily="18" charset="0"/>
                    <a:cs typeface="Calibri" pitchFamily="34" charset="0"/>
                  </a:rPr>
                  <a:t>	u(</a:t>
                </a:r>
                <a14:m>
                  <m:oMath xmlns:m="http://schemas.openxmlformats.org/officeDocument/2006/math">
                    <m:r>
                      <a:rPr lang="en-US" altLang="zh-TW" i="1">
                        <a:solidFill>
                          <a:schemeClr val="accent4">
                            <a:lumMod val="10000"/>
                          </a:schemeClr>
                        </a:solidFill>
                        <a:latin typeface="Cambria Math"/>
                        <a:cs typeface="Calibri" pitchFamily="34" charset="0"/>
                      </a:rPr>
                      <m:t>𝑗</m:t>
                    </m:r>
                  </m:oMath>
                </a14:m>
                <a:r>
                  <a:rPr lang="en-US" altLang="zh-TW" dirty="0">
                    <a:solidFill>
                      <a:schemeClr val="accent4">
                        <a:lumMod val="10000"/>
                      </a:schemeClr>
                    </a:solidFill>
                    <a:latin typeface="Cambria" pitchFamily="18" charset="0"/>
                    <a:cs typeface="Calibri" pitchFamily="34" charset="0"/>
                  </a:rPr>
                  <a:t>) unrestricted				                     (3)</a:t>
                </a:r>
              </a:p>
              <a:p>
                <a:pPr marL="0" indent="0">
                  <a:buFont typeface="Wingdings" pitchFamily="2" charset="2"/>
                  <a:buNone/>
                  <a:defRPr/>
                </a:pPr>
                <a:endParaRPr lang="zh-TW" altLang="en-US" dirty="0">
                  <a:solidFill>
                    <a:schemeClr val="accent4">
                      <a:lumMod val="10000"/>
                    </a:schemeClr>
                  </a:solidFill>
                  <a:latin typeface="Cambria" pitchFamily="18" charset="0"/>
                  <a:cs typeface="Calibri" pitchFamily="34"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179388" y="1052513"/>
                <a:ext cx="8780462" cy="3528615"/>
              </a:xfrm>
              <a:blipFill rotWithShape="1">
                <a:blip r:embed="rId3"/>
                <a:stretch>
                  <a:fillRect l="-1388" t="-1730" r="-278"/>
                </a:stretch>
              </a:blipFill>
            </p:spPr>
            <p:txBody>
              <a:bodyPr/>
              <a:lstStyle/>
              <a:p>
                <a:r>
                  <a:rPr lang="zh-TW"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dirty="0">
                <a:solidFill>
                  <a:schemeClr val="accent4">
                    <a:lumMod val="10000"/>
                  </a:schemeClr>
                </a:solidFill>
                <a:latin typeface="Cambria" pitchFamily="18" charset="0"/>
                <a:cs typeface="Calibri" pitchFamily="34" charset="0"/>
              </a:rPr>
              <a:t>Solution</a:t>
            </a:r>
            <a:endParaRPr lang="zh-TW" altLang="en-US" dirty="0">
              <a:solidFill>
                <a:schemeClr val="accent4">
                  <a:lumMod val="10000"/>
                </a:schemeClr>
              </a:solidFill>
              <a:latin typeface="Cambria" pitchFamily="18" charset="0"/>
              <a:cs typeface="Calibri" pitchFamily="34" charset="0"/>
            </a:endParaRP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256034" y="1124521"/>
                <a:ext cx="8780462" cy="5328815"/>
              </a:xfrm>
            </p:spPr>
            <p:txBody>
              <a:bodyPr/>
              <a:lstStyle/>
              <a:p>
                <a:pPr marL="0" lvl="0" indent="0">
                  <a:buNone/>
                  <a:defRPr/>
                </a:pPr>
                <a:r>
                  <a:rPr lang="en-US" altLang="zh-TW" sz="2300" dirty="0">
                    <a:solidFill>
                      <a:schemeClr val="accent4">
                        <a:lumMod val="10000"/>
                      </a:schemeClr>
                    </a:solidFill>
                    <a:latin typeface="Cambria" pitchFamily="18" charset="0"/>
                    <a:cs typeface="Calibri" pitchFamily="34" charset="0"/>
                  </a:rPr>
                  <a:t>Objective function (Dual linear program):	  </a:t>
                </a:r>
              </a:p>
              <a:p>
                <a:pPr marL="0" indent="0">
                  <a:buNone/>
                  <a:defRPr/>
                </a:pPr>
                <a:r>
                  <a:rPr lang="en-US" altLang="zh-TW" sz="2300" dirty="0">
                    <a:solidFill>
                      <a:schemeClr val="accent4">
                        <a:lumMod val="10000"/>
                      </a:schemeClr>
                    </a:solidFill>
                    <a:latin typeface="Cambria" pitchFamily="18" charset="0"/>
                    <a:cs typeface="Calibri" pitchFamily="34" charset="0"/>
                  </a:rPr>
                  <a:t>               Max  </a:t>
                </a:r>
                <a14:m>
                  <m:oMath xmlns:m="http://schemas.openxmlformats.org/officeDocument/2006/math">
                    <m:nary>
                      <m:naryPr>
                        <m:chr m:val="∑"/>
                        <m:limLoc m:val="subSup"/>
                        <m:supHide m:val="on"/>
                        <m:ctrlPr>
                          <a:rPr lang="en-US" altLang="zh-TW" sz="2300" i="1" smtClean="0">
                            <a:solidFill>
                              <a:schemeClr val="accent4">
                                <a:lumMod val="10000"/>
                              </a:schemeClr>
                            </a:solidFill>
                            <a:latin typeface="Cambria Math" panose="02040503050406030204" pitchFamily="18" charset="0"/>
                            <a:ea typeface="Cambria Math"/>
                            <a:cs typeface="Calibri" pitchFamily="34" charset="0"/>
                          </a:rPr>
                        </m:ctrlPr>
                      </m:naryPr>
                      <m:sub>
                        <m:r>
                          <m:rPr>
                            <m:brk m:alnAt="9"/>
                          </m:rP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𝐴</m:t>
                        </m:r>
                      </m:sub>
                      <m:sup/>
                      <m:e>
                        <m:sSub>
                          <m:sSubPr>
                            <m:ctrlPr>
                              <a:rPr lang="en-US" altLang="zh-TW" sz="2300" b="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𝐶</m:t>
                            </m:r>
                          </m:e>
                          <m:sub>
                            <m:r>
                              <a:rPr lang="en-US" altLang="zh-TW" sz="2300" b="0" i="1" smtClean="0">
                                <a:solidFill>
                                  <a:schemeClr val="accent4">
                                    <a:lumMod val="10000"/>
                                  </a:schemeClr>
                                </a:solidFill>
                                <a:latin typeface="Cambria Math"/>
                                <a:ea typeface="Cambria Math"/>
                                <a:cs typeface="Calibri" pitchFamily="34" charset="0"/>
                              </a:rPr>
                              <m:t>𝑖𝑗</m:t>
                            </m:r>
                          </m:sub>
                        </m:sSub>
                      </m:e>
                    </m:nary>
                    <m:sSub>
                      <m:sSubPr>
                        <m:ctrlPr>
                          <a:rPr lang="en-US" altLang="zh-TW" sz="2300" b="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𝑋</m:t>
                        </m:r>
                      </m:e>
                      <m:sub>
                        <m:r>
                          <a:rPr lang="en-US" altLang="zh-TW" sz="2300" b="0" i="1" smtClean="0">
                            <a:solidFill>
                              <a:schemeClr val="accent4">
                                <a:lumMod val="10000"/>
                              </a:schemeClr>
                            </a:solidFill>
                            <a:latin typeface="Cambria Math"/>
                            <a:ea typeface="Cambria Math"/>
                            <a:cs typeface="Calibri" pitchFamily="34" charset="0"/>
                          </a:rPr>
                          <m:t>𝑖𝑗</m:t>
                        </m:r>
                      </m:sub>
                    </m:sSub>
                  </m:oMath>
                </a14:m>
                <a:r>
                  <a:rPr lang="en-US" altLang="zh-TW" sz="2300" dirty="0">
                    <a:solidFill>
                      <a:schemeClr val="accent4">
                        <a:lumMod val="10000"/>
                      </a:schemeClr>
                    </a:solidFill>
                    <a:latin typeface="Cambria" pitchFamily="18" charset="0"/>
                    <a:cs typeface="Calibri" pitchFamily="34" charset="0"/>
                  </a:rPr>
                  <a:t> =Min</a:t>
                </a:r>
                <a14:m>
                  <m:oMath xmlns:m="http://schemas.openxmlformats.org/officeDocument/2006/math">
                    <m:nary>
                      <m:naryPr>
                        <m:chr m:val="∑"/>
                        <m:subHide m:val="on"/>
                        <m:supHide m:val="on"/>
                        <m:ctrlPr>
                          <a:rPr lang="en-US" altLang="zh-TW" sz="2300" b="0" i="1" smtClean="0">
                            <a:solidFill>
                              <a:schemeClr val="accent4">
                                <a:lumMod val="10000"/>
                              </a:schemeClr>
                            </a:solidFill>
                            <a:latin typeface="Cambria Math" panose="02040503050406030204" pitchFamily="18" charset="0"/>
                            <a:ea typeface="Cambria Math"/>
                            <a:cs typeface="Calibri" pitchFamily="34" charset="0"/>
                          </a:rPr>
                        </m:ctrlPr>
                      </m:naryPr>
                      <m:sub/>
                      <m:sup/>
                      <m:e>
                        <m:r>
                          <a:rPr lang="en-US" altLang="zh-TW" sz="2300" b="0" i="1" smtClean="0">
                            <a:solidFill>
                              <a:schemeClr val="accent4">
                                <a:lumMod val="10000"/>
                              </a:schemeClr>
                            </a:solidFill>
                            <a:latin typeface="Cambria Math"/>
                            <a:ea typeface="Cambria Math"/>
                            <a:cs typeface="Calibri" pitchFamily="34" charset="0"/>
                          </a:rPr>
                          <m:t>−</m:t>
                        </m:r>
                        <m:sSub>
                          <m:sSubPr>
                            <m:ctrlPr>
                              <a:rPr lang="en-US" altLang="zh-TW" sz="2300" b="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𝐶</m:t>
                            </m:r>
                          </m:e>
                          <m:sub>
                            <m:r>
                              <a:rPr lang="en-US" altLang="zh-TW" sz="2300" b="0" i="1" smtClean="0">
                                <a:solidFill>
                                  <a:schemeClr val="accent4">
                                    <a:lumMod val="10000"/>
                                  </a:schemeClr>
                                </a:solidFill>
                                <a:latin typeface="Cambria Math"/>
                                <a:ea typeface="Cambria Math"/>
                                <a:cs typeface="Calibri" pitchFamily="34" charset="0"/>
                              </a:rPr>
                              <m:t>𝑖𝑗</m:t>
                            </m:r>
                            <m:r>
                              <a:rPr lang="en-US" altLang="zh-TW" sz="2300" b="0" i="1" smtClean="0">
                                <a:solidFill>
                                  <a:schemeClr val="accent4">
                                    <a:lumMod val="10000"/>
                                  </a:schemeClr>
                                </a:solidFill>
                                <a:latin typeface="Cambria Math"/>
                                <a:ea typeface="Cambria Math"/>
                                <a:cs typeface="Calibri" pitchFamily="34" charset="0"/>
                              </a:rPr>
                              <m:t> </m:t>
                            </m:r>
                          </m:sub>
                        </m:sSub>
                        <m:sSub>
                          <m:sSubPr>
                            <m:ctrlPr>
                              <a:rPr lang="en-US" altLang="zh-TW" sz="2300" b="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𝑋</m:t>
                            </m:r>
                          </m:e>
                          <m:sub>
                            <m:r>
                              <a:rPr lang="en-US" altLang="zh-TW" sz="2300" b="0" i="1" smtClean="0">
                                <a:solidFill>
                                  <a:schemeClr val="accent4">
                                    <a:lumMod val="10000"/>
                                  </a:schemeClr>
                                </a:solidFill>
                                <a:latin typeface="Cambria Math"/>
                                <a:ea typeface="Cambria Math"/>
                                <a:cs typeface="Calibri" pitchFamily="34" charset="0"/>
                              </a:rPr>
                              <m:t>𝑖𝑗</m:t>
                            </m:r>
                          </m:sub>
                        </m:sSub>
                      </m:e>
                    </m:nary>
                  </m:oMath>
                </a14:m>
                <a:r>
                  <a:rPr lang="en-US" altLang="zh-TW" sz="2300" dirty="0">
                    <a:solidFill>
                      <a:schemeClr val="accent4">
                        <a:lumMod val="10000"/>
                      </a:schemeClr>
                    </a:solidFill>
                    <a:latin typeface="Cambria" pitchFamily="18" charset="0"/>
                    <a:cs typeface="Calibri" pitchFamily="34" charset="0"/>
                  </a:rPr>
                  <a:t>    (1)</a:t>
                </a:r>
              </a:p>
              <a:p>
                <a:pPr marL="0" indent="0">
                  <a:buNone/>
                  <a:defRPr/>
                </a:pPr>
                <a:r>
                  <a:rPr lang="en-US" altLang="zh-TW" sz="2300" dirty="0">
                    <a:solidFill>
                      <a:schemeClr val="accent4">
                        <a:lumMod val="10000"/>
                      </a:schemeClr>
                    </a:solidFill>
                    <a:latin typeface="Cambria" pitchFamily="18" charset="0"/>
                    <a:cs typeface="Calibri" pitchFamily="34" charset="0"/>
                  </a:rPr>
                  <a:t>                                                             </a:t>
                </a:r>
              </a:p>
              <a:p>
                <a:pPr marL="0" indent="0">
                  <a:buNone/>
                  <a:defRPr/>
                </a:pPr>
                <a:r>
                  <a:rPr lang="en-US" altLang="zh-TW" sz="2300" dirty="0">
                    <a:solidFill>
                      <a:schemeClr val="accent4">
                        <a:lumMod val="10000"/>
                      </a:schemeClr>
                    </a:solidFill>
                    <a:latin typeface="Cambria" pitchFamily="18" charset="0"/>
                    <a:cs typeface="Calibri" pitchFamily="34" charset="0"/>
                  </a:rPr>
                  <a:t>Due to </a:t>
                </a:r>
                <a:r>
                  <a:rPr lang="zh-TW" altLang="en-US" sz="2300" dirty="0">
                    <a:solidFill>
                      <a:schemeClr val="accent4">
                        <a:lumMod val="10000"/>
                      </a:schemeClr>
                    </a:solidFill>
                    <a:latin typeface="Cambria" pitchFamily="18" charset="0"/>
                    <a:cs typeface="Calibri" pitchFamily="34" charset="0"/>
                  </a:rPr>
                  <a:t>專案時間不會倒回</a:t>
                </a:r>
                <a:r>
                  <a:rPr lang="en-US" altLang="zh-TW" sz="2300" dirty="0">
                    <a:solidFill>
                      <a:schemeClr val="accent4">
                        <a:lumMod val="10000"/>
                      </a:schemeClr>
                    </a:solidFill>
                    <a:latin typeface="Cambria" pitchFamily="18" charset="0"/>
                    <a:cs typeface="Calibri" pitchFamily="34" charset="0"/>
                  </a:rPr>
                  <a:t>, </a:t>
                </a:r>
                <a:r>
                  <a:rPr lang="zh-TW" altLang="en-US" sz="2300" dirty="0">
                    <a:solidFill>
                      <a:schemeClr val="accent4">
                        <a:lumMod val="10000"/>
                      </a:schemeClr>
                    </a:solidFill>
                    <a:latin typeface="Cambria" pitchFamily="18" charset="0"/>
                    <a:cs typeface="Calibri" pitchFamily="34" charset="0"/>
                  </a:rPr>
                  <a:t>所以屬於 </a:t>
                </a:r>
                <a:r>
                  <a:rPr lang="en-US" altLang="zh-TW" sz="2300" dirty="0">
                    <a:solidFill>
                      <a:schemeClr val="accent4">
                        <a:lumMod val="10000"/>
                      </a:schemeClr>
                    </a:solidFill>
                    <a:latin typeface="Cambria" pitchFamily="18" charset="0"/>
                    <a:cs typeface="Calibri" pitchFamily="34" charset="0"/>
                  </a:rPr>
                  <a:t>acyclic</a:t>
                </a:r>
              </a:p>
              <a:p>
                <a:pPr>
                  <a:buFont typeface="Symbol"/>
                  <a:buChar char="Þ"/>
                  <a:defRPr/>
                </a:pPr>
                <a14:m>
                  <m:oMath xmlns:m="http://schemas.openxmlformats.org/officeDocument/2006/math">
                    <m:nary>
                      <m:naryPr>
                        <m:chr m:val="∑"/>
                        <m:subHide m:val="on"/>
                        <m:supHide m:val="on"/>
                        <m:ctrlPr>
                          <a:rPr lang="en-US" altLang="zh-TW" sz="2300" i="1">
                            <a:solidFill>
                              <a:schemeClr val="accent4">
                                <a:lumMod val="10000"/>
                              </a:schemeClr>
                            </a:solidFill>
                            <a:latin typeface="Cambria Math" panose="02040503050406030204" pitchFamily="18" charset="0"/>
                            <a:ea typeface="Cambria Math"/>
                            <a:cs typeface="Calibri" pitchFamily="34" charset="0"/>
                          </a:rPr>
                        </m:ctrlPr>
                      </m:naryPr>
                      <m:sub/>
                      <m:sup/>
                      <m:e>
                        <m:r>
                          <a:rPr lang="en-US" altLang="zh-TW" sz="2300" i="1">
                            <a:solidFill>
                              <a:schemeClr val="accent4">
                                <a:lumMod val="10000"/>
                              </a:schemeClr>
                            </a:solidFill>
                            <a:latin typeface="Cambria Math"/>
                            <a:ea typeface="Cambria Math"/>
                            <a:cs typeface="Calibri" pitchFamily="34" charset="0"/>
                          </a:rPr>
                          <m:t>−</m:t>
                        </m:r>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𝐶</m:t>
                            </m:r>
                          </m:e>
                          <m:sub>
                            <m:r>
                              <a:rPr lang="en-US" altLang="zh-TW" sz="2300" i="1">
                                <a:solidFill>
                                  <a:schemeClr val="accent4">
                                    <a:lumMod val="10000"/>
                                  </a:schemeClr>
                                </a:solidFill>
                                <a:latin typeface="Cambria Math"/>
                                <a:ea typeface="Cambria Math"/>
                                <a:cs typeface="Calibri" pitchFamily="34" charset="0"/>
                              </a:rPr>
                              <m:t>𝑖𝑗</m:t>
                            </m:r>
                            <m:r>
                              <a:rPr lang="en-US" altLang="zh-TW" sz="2300" i="1">
                                <a:solidFill>
                                  <a:schemeClr val="accent4">
                                    <a:lumMod val="10000"/>
                                  </a:schemeClr>
                                </a:solidFill>
                                <a:latin typeface="Cambria Math"/>
                                <a:ea typeface="Cambria Math"/>
                                <a:cs typeface="Calibri" pitchFamily="34" charset="0"/>
                              </a:rPr>
                              <m:t> </m:t>
                            </m:r>
                          </m:sub>
                        </m:sSub>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𝑋</m:t>
                            </m:r>
                          </m:e>
                          <m:sub>
                            <m:r>
                              <a:rPr lang="en-US" altLang="zh-TW" sz="2300" i="1">
                                <a:solidFill>
                                  <a:schemeClr val="accent4">
                                    <a:lumMod val="10000"/>
                                  </a:schemeClr>
                                </a:solidFill>
                                <a:latin typeface="Cambria Math"/>
                                <a:ea typeface="Cambria Math"/>
                                <a:cs typeface="Calibri" pitchFamily="34" charset="0"/>
                              </a:rPr>
                              <m:t>𝑖𝑗</m:t>
                            </m:r>
                          </m:sub>
                        </m:sSub>
                      </m:e>
                    </m:nary>
                  </m:oMath>
                </a14:m>
                <a:r>
                  <a:rPr lang="en-US" altLang="zh-TW" sz="2300" dirty="0">
                    <a:solidFill>
                      <a:schemeClr val="accent4">
                        <a:lumMod val="10000"/>
                      </a:schemeClr>
                    </a:solidFill>
                    <a:latin typeface="Cambria" pitchFamily="18" charset="0"/>
                    <a:cs typeface="Calibri" pitchFamily="34" charset="0"/>
                  </a:rPr>
                  <a:t>=Min</a:t>
                </a:r>
                <a14:m>
                  <m:oMath xmlns:m="http://schemas.openxmlformats.org/officeDocument/2006/math">
                    <m:nary>
                      <m:naryPr>
                        <m:chr m:val="∑"/>
                        <m:subHide m:val="on"/>
                        <m:supHide m:val="on"/>
                        <m:ctrlPr>
                          <a:rPr lang="en-US" altLang="zh-TW" sz="2300" i="1">
                            <a:solidFill>
                              <a:schemeClr val="accent4">
                                <a:lumMod val="10000"/>
                              </a:schemeClr>
                            </a:solidFill>
                            <a:latin typeface="Cambria Math" panose="02040503050406030204" pitchFamily="18" charset="0"/>
                            <a:ea typeface="Cambria Math"/>
                            <a:cs typeface="Calibri" pitchFamily="34" charset="0"/>
                          </a:rPr>
                        </m:ctrlPr>
                      </m:naryPr>
                      <m:sub/>
                      <m:sup/>
                      <m:e>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𝐶</m:t>
                            </m:r>
                          </m:e>
                          <m:sub>
                            <m:r>
                              <a:rPr lang="en-US" altLang="zh-TW" sz="2300" i="1">
                                <a:solidFill>
                                  <a:schemeClr val="accent4">
                                    <a:lumMod val="10000"/>
                                  </a:schemeClr>
                                </a:solidFill>
                                <a:latin typeface="Cambria Math"/>
                                <a:ea typeface="Cambria Math"/>
                                <a:cs typeface="Calibri" pitchFamily="34" charset="0"/>
                              </a:rPr>
                              <m:t>𝑖𝑗</m:t>
                            </m:r>
                            <m:r>
                              <a:rPr lang="en-US" altLang="zh-TW" sz="2300" i="1">
                                <a:solidFill>
                                  <a:schemeClr val="accent4">
                                    <a:lumMod val="10000"/>
                                  </a:schemeClr>
                                </a:solidFill>
                                <a:latin typeface="Cambria Math"/>
                                <a:ea typeface="Cambria Math"/>
                                <a:cs typeface="Calibri" pitchFamily="34" charset="0"/>
                              </a:rPr>
                              <m:t> </m:t>
                            </m:r>
                          </m:sub>
                        </m:sSub>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𝑋</m:t>
                            </m:r>
                          </m:e>
                          <m:sub>
                            <m:r>
                              <a:rPr lang="en-US" altLang="zh-TW" sz="2300" i="1">
                                <a:solidFill>
                                  <a:schemeClr val="accent4">
                                    <a:lumMod val="10000"/>
                                  </a:schemeClr>
                                </a:solidFill>
                                <a:latin typeface="Cambria Math"/>
                                <a:ea typeface="Cambria Math"/>
                                <a:cs typeface="Calibri" pitchFamily="34" charset="0"/>
                              </a:rPr>
                              <m:t>𝑖𝑗</m:t>
                            </m:r>
                          </m:sub>
                        </m:sSub>
                      </m:e>
                    </m:nary>
                  </m:oMath>
                </a14:m>
                <a:r>
                  <a:rPr lang="zh-TW" altLang="en-US" sz="2300" dirty="0">
                    <a:solidFill>
                      <a:schemeClr val="accent4">
                        <a:lumMod val="10000"/>
                      </a:schemeClr>
                    </a:solidFill>
                    <a:latin typeface="Cambria" pitchFamily="18" charset="0"/>
                    <a:cs typeface="Calibri" pitchFamily="34" charset="0"/>
                  </a:rPr>
                  <a:t> </a:t>
                </a:r>
                <a:r>
                  <a:rPr lang="en-US" altLang="zh-TW" sz="2300" dirty="0">
                    <a:solidFill>
                      <a:schemeClr val="accent4">
                        <a:lumMod val="10000"/>
                      </a:schemeClr>
                    </a:solidFill>
                    <a:latin typeface="Cambria" pitchFamily="18" charset="0"/>
                    <a:cs typeface="Calibri" pitchFamily="34" charset="0"/>
                  </a:rPr>
                  <a:t> ,</a:t>
                </a:r>
                <a:r>
                  <a:rPr lang="zh-TW" altLang="en-US" sz="2300" dirty="0">
                    <a:solidFill>
                      <a:schemeClr val="accent4">
                        <a:lumMod val="10000"/>
                      </a:schemeClr>
                    </a:solidFill>
                    <a:latin typeface="Cambria" pitchFamily="18" charset="0"/>
                    <a:cs typeface="Calibri" pitchFamily="34" charset="0"/>
                  </a:rPr>
                  <a:t>代回</a:t>
                </a:r>
                <a:r>
                  <a:rPr lang="en-US" altLang="zh-TW" sz="2300" dirty="0">
                    <a:solidFill>
                      <a:schemeClr val="accent4">
                        <a:lumMod val="10000"/>
                      </a:schemeClr>
                    </a:solidFill>
                    <a:latin typeface="Cambria" pitchFamily="18" charset="0"/>
                    <a:cs typeface="Calibri" pitchFamily="34" charset="0"/>
                  </a:rPr>
                  <a:t>(1)</a:t>
                </a:r>
              </a:p>
              <a:p>
                <a:pPr>
                  <a:buFont typeface="Symbol"/>
                  <a:buChar char="Þ"/>
                  <a:defRPr/>
                </a:pPr>
                <a:r>
                  <a:rPr lang="en-US" altLang="zh-TW" sz="2300" dirty="0">
                    <a:solidFill>
                      <a:schemeClr val="accent4">
                        <a:lumMod val="10000"/>
                      </a:schemeClr>
                    </a:solidFill>
                    <a:latin typeface="Cambria" pitchFamily="18" charset="0"/>
                    <a:cs typeface="Calibri" pitchFamily="34" charset="0"/>
                  </a:rPr>
                  <a:t>Max  </a:t>
                </a:r>
                <a14:m>
                  <m:oMath xmlns:m="http://schemas.openxmlformats.org/officeDocument/2006/math">
                    <m:nary>
                      <m:naryPr>
                        <m:chr m:val="∑"/>
                        <m:limLoc m:val="subSup"/>
                        <m:supHide m:val="on"/>
                        <m:ctrlPr>
                          <a:rPr lang="en-US" altLang="zh-TW" sz="2300" i="1">
                            <a:solidFill>
                              <a:schemeClr val="accent4">
                                <a:lumMod val="10000"/>
                              </a:schemeClr>
                            </a:solidFill>
                            <a:latin typeface="Cambria Math" panose="02040503050406030204" pitchFamily="18" charset="0"/>
                            <a:ea typeface="Cambria Math"/>
                            <a:cs typeface="Calibri" pitchFamily="34" charset="0"/>
                          </a:rPr>
                        </m:ctrlPr>
                      </m:naryPr>
                      <m:sub>
                        <m:r>
                          <m:rPr>
                            <m:brk m:alnAt="9"/>
                          </m:rPr>
                          <a:rPr lang="en-US" altLang="zh-TW" sz="2300" i="1">
                            <a:solidFill>
                              <a:schemeClr val="accent4">
                                <a:lumMod val="10000"/>
                              </a:schemeClr>
                            </a:solidFill>
                            <a:latin typeface="Cambria Math"/>
                            <a:ea typeface="Cambria Math"/>
                            <a:cs typeface="Calibri" pitchFamily="34" charset="0"/>
                          </a:rPr>
                          <m:t>{</m:t>
                        </m:r>
                        <m:r>
                          <a:rPr lang="en-US" altLang="zh-TW" sz="2300" i="1">
                            <a:solidFill>
                              <a:schemeClr val="accent4">
                                <a:lumMod val="10000"/>
                              </a:schemeClr>
                            </a:solidFill>
                            <a:latin typeface="Cambria Math"/>
                            <a:ea typeface="Cambria Math"/>
                            <a:cs typeface="Calibri" pitchFamily="34" charset="0"/>
                          </a:rPr>
                          <m:t>𝑗</m:t>
                        </m:r>
                        <m:r>
                          <a:rPr lang="en-US" altLang="zh-TW" sz="2300" i="1">
                            <a:solidFill>
                              <a:schemeClr val="accent4">
                                <a:lumMod val="10000"/>
                              </a:schemeClr>
                            </a:solidFill>
                            <a:latin typeface="Cambria Math"/>
                            <a:ea typeface="Cambria Math"/>
                            <a:cs typeface="Calibri" pitchFamily="34" charset="0"/>
                          </a:rPr>
                          <m:t>:(</m:t>
                        </m:r>
                        <m:r>
                          <a:rPr lang="en-US" altLang="zh-TW" sz="2300" i="1">
                            <a:solidFill>
                              <a:schemeClr val="accent4">
                                <a:lumMod val="10000"/>
                              </a:schemeClr>
                            </a:solidFill>
                            <a:latin typeface="Cambria Math"/>
                            <a:ea typeface="Cambria Math"/>
                            <a:cs typeface="Calibri" pitchFamily="34" charset="0"/>
                          </a:rPr>
                          <m:t>𝑖</m:t>
                        </m:r>
                        <m:r>
                          <a:rPr lang="en-US" altLang="zh-TW" sz="2300" i="1">
                            <a:solidFill>
                              <a:schemeClr val="accent4">
                                <a:lumMod val="10000"/>
                              </a:schemeClr>
                            </a:solidFill>
                            <a:latin typeface="Cambria Math"/>
                            <a:ea typeface="Cambria Math"/>
                            <a:cs typeface="Calibri" pitchFamily="34" charset="0"/>
                          </a:rPr>
                          <m:t>,</m:t>
                        </m:r>
                        <m:r>
                          <a:rPr lang="en-US" altLang="zh-TW" sz="2300" i="1">
                            <a:solidFill>
                              <a:schemeClr val="accent4">
                                <a:lumMod val="10000"/>
                              </a:schemeClr>
                            </a:solidFill>
                            <a:latin typeface="Cambria Math"/>
                            <a:ea typeface="Cambria Math"/>
                            <a:cs typeface="Calibri" pitchFamily="34" charset="0"/>
                          </a:rPr>
                          <m:t>𝑗</m:t>
                        </m:r>
                        <m:r>
                          <a:rPr lang="en-US" altLang="zh-TW" sz="2300" i="1">
                            <a:solidFill>
                              <a:schemeClr val="accent4">
                                <a:lumMod val="10000"/>
                              </a:schemeClr>
                            </a:solidFill>
                            <a:latin typeface="Cambria Math"/>
                            <a:ea typeface="Cambria Math"/>
                            <a:cs typeface="Calibri" pitchFamily="34" charset="0"/>
                          </a:rPr>
                          <m:t>)∈</m:t>
                        </m:r>
                        <m:r>
                          <a:rPr lang="en-US" altLang="zh-TW" sz="2300" i="1">
                            <a:solidFill>
                              <a:schemeClr val="accent4">
                                <a:lumMod val="10000"/>
                              </a:schemeClr>
                            </a:solidFill>
                            <a:latin typeface="Cambria Math"/>
                            <a:ea typeface="Cambria Math"/>
                            <a:cs typeface="Calibri" pitchFamily="34" charset="0"/>
                          </a:rPr>
                          <m:t>𝐴</m:t>
                        </m:r>
                      </m:sub>
                      <m:sup/>
                      <m:e>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𝐶</m:t>
                            </m:r>
                          </m:e>
                          <m:sub>
                            <m:r>
                              <a:rPr lang="en-US" altLang="zh-TW" sz="2300" i="1">
                                <a:solidFill>
                                  <a:schemeClr val="accent4">
                                    <a:lumMod val="10000"/>
                                  </a:schemeClr>
                                </a:solidFill>
                                <a:latin typeface="Cambria Math"/>
                                <a:ea typeface="Cambria Math"/>
                                <a:cs typeface="Calibri" pitchFamily="34" charset="0"/>
                              </a:rPr>
                              <m:t>𝑖𝑗</m:t>
                            </m:r>
                          </m:sub>
                        </m:sSub>
                      </m:e>
                    </m:nary>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𝑋</m:t>
                        </m:r>
                      </m:e>
                      <m:sub>
                        <m:r>
                          <a:rPr lang="en-US" altLang="zh-TW" sz="2300" i="1">
                            <a:solidFill>
                              <a:schemeClr val="accent4">
                                <a:lumMod val="10000"/>
                              </a:schemeClr>
                            </a:solidFill>
                            <a:latin typeface="Cambria Math"/>
                            <a:ea typeface="Cambria Math"/>
                            <a:cs typeface="Calibri" pitchFamily="34" charset="0"/>
                          </a:rPr>
                          <m:t>𝑖𝑗</m:t>
                        </m:r>
                      </m:sub>
                    </m:sSub>
                  </m:oMath>
                </a14:m>
                <a:r>
                  <a:rPr lang="en-US" altLang="zh-TW" sz="2300" dirty="0">
                    <a:solidFill>
                      <a:schemeClr val="accent4">
                        <a:lumMod val="10000"/>
                      </a:schemeClr>
                    </a:solidFill>
                    <a:latin typeface="Cambria" pitchFamily="18" charset="0"/>
                    <a:cs typeface="Calibri" pitchFamily="34" charset="0"/>
                  </a:rPr>
                  <a:t> =Min</a:t>
                </a:r>
                <a14:m>
                  <m:oMath xmlns:m="http://schemas.openxmlformats.org/officeDocument/2006/math">
                    <m:nary>
                      <m:naryPr>
                        <m:chr m:val="∑"/>
                        <m:subHide m:val="on"/>
                        <m:supHide m:val="on"/>
                        <m:ctrlPr>
                          <a:rPr lang="en-US" altLang="zh-TW" sz="2300" i="1">
                            <a:solidFill>
                              <a:schemeClr val="accent4">
                                <a:lumMod val="10000"/>
                              </a:schemeClr>
                            </a:solidFill>
                            <a:latin typeface="Cambria Math" panose="02040503050406030204" pitchFamily="18" charset="0"/>
                            <a:ea typeface="Cambria Math"/>
                            <a:cs typeface="Calibri" pitchFamily="34" charset="0"/>
                          </a:rPr>
                        </m:ctrlPr>
                      </m:naryPr>
                      <m:sub/>
                      <m:sup/>
                      <m:e>
                        <m:r>
                          <a:rPr lang="en-US" altLang="zh-TW" sz="2300" i="1">
                            <a:solidFill>
                              <a:schemeClr val="accent4">
                                <a:lumMod val="10000"/>
                              </a:schemeClr>
                            </a:solidFill>
                            <a:latin typeface="Cambria Math"/>
                            <a:ea typeface="Cambria Math"/>
                            <a:cs typeface="Calibri" pitchFamily="34" charset="0"/>
                          </a:rPr>
                          <m:t>−</m:t>
                        </m:r>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𝐶</m:t>
                            </m:r>
                          </m:e>
                          <m:sub>
                            <m:r>
                              <a:rPr lang="en-US" altLang="zh-TW" sz="2300" i="1">
                                <a:solidFill>
                                  <a:schemeClr val="accent4">
                                    <a:lumMod val="10000"/>
                                  </a:schemeClr>
                                </a:solidFill>
                                <a:latin typeface="Cambria Math"/>
                                <a:ea typeface="Cambria Math"/>
                                <a:cs typeface="Calibri" pitchFamily="34" charset="0"/>
                              </a:rPr>
                              <m:t>𝑖𝑗</m:t>
                            </m:r>
                            <m:r>
                              <a:rPr lang="en-US" altLang="zh-TW" sz="2300" i="1">
                                <a:solidFill>
                                  <a:schemeClr val="accent4">
                                    <a:lumMod val="10000"/>
                                  </a:schemeClr>
                                </a:solidFill>
                                <a:latin typeface="Cambria Math"/>
                                <a:ea typeface="Cambria Math"/>
                                <a:cs typeface="Calibri" pitchFamily="34" charset="0"/>
                              </a:rPr>
                              <m:t> </m:t>
                            </m:r>
                          </m:sub>
                        </m:sSub>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𝑋</m:t>
                            </m:r>
                          </m:e>
                          <m:sub>
                            <m:r>
                              <a:rPr lang="en-US" altLang="zh-TW" sz="2300" i="1">
                                <a:solidFill>
                                  <a:schemeClr val="accent4">
                                    <a:lumMod val="10000"/>
                                  </a:schemeClr>
                                </a:solidFill>
                                <a:latin typeface="Cambria Math"/>
                                <a:ea typeface="Cambria Math"/>
                                <a:cs typeface="Calibri" pitchFamily="34" charset="0"/>
                              </a:rPr>
                              <m:t>𝑖𝑗</m:t>
                            </m:r>
                          </m:sub>
                        </m:sSub>
                      </m:e>
                    </m:nary>
                  </m:oMath>
                </a14:m>
                <a:r>
                  <a:rPr lang="en-US" altLang="zh-TW" sz="2300" dirty="0">
                    <a:solidFill>
                      <a:schemeClr val="accent4">
                        <a:lumMod val="10000"/>
                      </a:schemeClr>
                    </a:solidFill>
                    <a:latin typeface="Cambria" pitchFamily="18" charset="0"/>
                    <a:cs typeface="Calibri" pitchFamily="34" charset="0"/>
                  </a:rPr>
                  <a:t>= Min</a:t>
                </a:r>
                <a14:m>
                  <m:oMath xmlns:m="http://schemas.openxmlformats.org/officeDocument/2006/math">
                    <m:nary>
                      <m:naryPr>
                        <m:chr m:val="∑"/>
                        <m:subHide m:val="on"/>
                        <m:supHide m:val="on"/>
                        <m:ctrlPr>
                          <a:rPr lang="en-US" altLang="zh-TW" sz="2300" i="1">
                            <a:solidFill>
                              <a:schemeClr val="accent4">
                                <a:lumMod val="10000"/>
                              </a:schemeClr>
                            </a:solidFill>
                            <a:latin typeface="Cambria Math" panose="02040503050406030204" pitchFamily="18" charset="0"/>
                            <a:ea typeface="Cambria Math"/>
                            <a:cs typeface="Calibri" pitchFamily="34" charset="0"/>
                          </a:rPr>
                        </m:ctrlPr>
                      </m:naryPr>
                      <m:sub/>
                      <m:sup/>
                      <m:e>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𝐶</m:t>
                            </m:r>
                          </m:e>
                          <m:sub>
                            <m:r>
                              <a:rPr lang="en-US" altLang="zh-TW" sz="2300" i="1">
                                <a:solidFill>
                                  <a:schemeClr val="accent4">
                                    <a:lumMod val="10000"/>
                                  </a:schemeClr>
                                </a:solidFill>
                                <a:latin typeface="Cambria Math"/>
                                <a:ea typeface="Cambria Math"/>
                                <a:cs typeface="Calibri" pitchFamily="34" charset="0"/>
                              </a:rPr>
                              <m:t>𝑖𝑗</m:t>
                            </m:r>
                            <m:r>
                              <a:rPr lang="en-US" altLang="zh-TW" sz="2300" i="1">
                                <a:solidFill>
                                  <a:schemeClr val="accent4">
                                    <a:lumMod val="10000"/>
                                  </a:schemeClr>
                                </a:solidFill>
                                <a:latin typeface="Cambria Math"/>
                                <a:ea typeface="Cambria Math"/>
                                <a:cs typeface="Calibri" pitchFamily="34" charset="0"/>
                              </a:rPr>
                              <m:t> </m:t>
                            </m:r>
                          </m:sub>
                        </m:sSub>
                        <m:sSub>
                          <m:sSubPr>
                            <m:ctrlPr>
                              <a:rPr lang="en-US" altLang="zh-TW" sz="2300" i="1">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a:solidFill>
                                  <a:schemeClr val="accent4">
                                    <a:lumMod val="10000"/>
                                  </a:schemeClr>
                                </a:solidFill>
                                <a:latin typeface="Cambria Math"/>
                                <a:ea typeface="Cambria Math"/>
                                <a:cs typeface="Calibri" pitchFamily="34" charset="0"/>
                              </a:rPr>
                              <m:t>𝑋</m:t>
                            </m:r>
                          </m:e>
                          <m:sub>
                            <m:r>
                              <a:rPr lang="en-US" altLang="zh-TW" sz="2300" i="1">
                                <a:solidFill>
                                  <a:schemeClr val="accent4">
                                    <a:lumMod val="10000"/>
                                  </a:schemeClr>
                                </a:solidFill>
                                <a:latin typeface="Cambria Math"/>
                                <a:ea typeface="Cambria Math"/>
                                <a:cs typeface="Calibri" pitchFamily="34" charset="0"/>
                              </a:rPr>
                              <m:t>𝑖𝑗</m:t>
                            </m:r>
                          </m:sub>
                        </m:sSub>
                      </m:e>
                    </m:nary>
                  </m:oMath>
                </a14:m>
                <a:r>
                  <a:rPr lang="zh-TW" altLang="en-US" sz="2300" dirty="0">
                    <a:solidFill>
                      <a:schemeClr val="accent4">
                        <a:lumMod val="10000"/>
                      </a:schemeClr>
                    </a:solidFill>
                    <a:latin typeface="Cambria" pitchFamily="18" charset="0"/>
                    <a:cs typeface="Calibri" pitchFamily="34" charset="0"/>
                  </a:rPr>
                  <a:t> </a:t>
                </a:r>
                <a:endParaRPr lang="en-US" altLang="zh-TW" sz="2300" dirty="0">
                  <a:solidFill>
                    <a:schemeClr val="accent4">
                      <a:lumMod val="10000"/>
                    </a:schemeClr>
                  </a:solidFill>
                  <a:latin typeface="Cambria" pitchFamily="18" charset="0"/>
                  <a:cs typeface="Calibri" pitchFamily="34" charset="0"/>
                </a:endParaRPr>
              </a:p>
              <a:p>
                <a:pPr marL="0" indent="0">
                  <a:buNone/>
                  <a:defRPr/>
                </a:pPr>
                <a:r>
                  <a:rPr lang="zh-TW" altLang="en-US" sz="2300" dirty="0">
                    <a:solidFill>
                      <a:schemeClr val="accent4">
                        <a:lumMod val="10000"/>
                      </a:schemeClr>
                    </a:solidFill>
                    <a:latin typeface="Cambria" pitchFamily="18" charset="0"/>
                    <a:cs typeface="Calibri" pitchFamily="34" charset="0"/>
                  </a:rPr>
                  <a:t> </a:t>
                </a:r>
                <a:endParaRPr lang="en-US" altLang="zh-TW" sz="2300" dirty="0">
                  <a:solidFill>
                    <a:schemeClr val="accent4">
                      <a:lumMod val="10000"/>
                    </a:schemeClr>
                  </a:solidFill>
                  <a:latin typeface="Cambria" pitchFamily="18" charset="0"/>
                  <a:cs typeface="Calibri" pitchFamily="34" charset="0"/>
                </a:endParaRPr>
              </a:p>
              <a:p>
                <a:pPr marL="0" indent="0">
                  <a:buFont typeface="Wingdings" pitchFamily="2" charset="2"/>
                  <a:buNone/>
                  <a:defRPr/>
                </a:pPr>
                <a:r>
                  <a:rPr lang="en-US" altLang="zh-TW" sz="2300" dirty="0">
                    <a:solidFill>
                      <a:schemeClr val="accent4">
                        <a:lumMod val="10000"/>
                      </a:schemeClr>
                    </a:solidFill>
                    <a:latin typeface="Cambria" pitchFamily="18" charset="0"/>
                    <a:cs typeface="Calibri" pitchFamily="34" charset="0"/>
                  </a:rPr>
                  <a:t>Subject to :</a:t>
                </a:r>
              </a:p>
              <a:p>
                <a:pPr marL="0" indent="0">
                  <a:buNone/>
                  <a:defRPr/>
                </a:pPr>
                <a14:m>
                  <m:oMath xmlns:m="http://schemas.openxmlformats.org/officeDocument/2006/math">
                    <m:sSub>
                      <m:sSubPr>
                        <m:ctrlPr>
                          <a:rPr lang="en-US" altLang="zh-TW" sz="230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smtClean="0">
                            <a:solidFill>
                              <a:schemeClr val="accent4">
                                <a:lumMod val="10000"/>
                              </a:schemeClr>
                            </a:solidFill>
                            <a:latin typeface="Cambria Math"/>
                            <a:ea typeface="Cambria Math"/>
                            <a:cs typeface="Calibri" pitchFamily="34" charset="0"/>
                          </a:rPr>
                          <m:t>∑</m:t>
                        </m:r>
                      </m:e>
                      <m:sub>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𝐴</m:t>
                        </m:r>
                      </m:sub>
                    </m:sSub>
                    <m:sSub>
                      <m:sSubPr>
                        <m:ctrlPr>
                          <a:rPr lang="en-US" altLang="zh-TW" sz="230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𝑋</m:t>
                        </m:r>
                      </m:e>
                      <m:sub>
                        <m:r>
                          <a:rPr lang="en-US" altLang="zh-TW" sz="2300" b="0" i="1" smtClean="0">
                            <a:solidFill>
                              <a:schemeClr val="accent4">
                                <a:lumMod val="10000"/>
                              </a:schemeClr>
                            </a:solidFill>
                            <a:latin typeface="Cambria Math"/>
                            <a:ea typeface="Cambria Math"/>
                            <a:cs typeface="Calibri" pitchFamily="34" charset="0"/>
                          </a:rPr>
                          <m:t>𝑗𝑖</m:t>
                        </m:r>
                        <m:r>
                          <a:rPr lang="en-US" altLang="zh-TW" sz="2300" b="0" i="1" smtClean="0">
                            <a:solidFill>
                              <a:schemeClr val="accent4">
                                <a:lumMod val="10000"/>
                              </a:schemeClr>
                            </a:solidFill>
                            <a:latin typeface="Cambria Math"/>
                            <a:ea typeface="Cambria Math"/>
                            <a:cs typeface="Calibri" pitchFamily="34" charset="0"/>
                          </a:rPr>
                          <m:t> −</m:t>
                        </m:r>
                      </m:sub>
                    </m:sSub>
                    <m:sSub>
                      <m:sSubPr>
                        <m:ctrlPr>
                          <a:rPr lang="en-US" altLang="zh-TW" sz="230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i="1" smtClean="0">
                            <a:solidFill>
                              <a:schemeClr val="accent4">
                                <a:lumMod val="10000"/>
                              </a:schemeClr>
                            </a:solidFill>
                            <a:latin typeface="Cambria Math"/>
                            <a:ea typeface="Cambria Math"/>
                            <a:cs typeface="Calibri" pitchFamily="34" charset="0"/>
                          </a:rPr>
                          <m:t>∑</m:t>
                        </m:r>
                      </m:e>
                      <m:sub>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𝐴</m:t>
                        </m:r>
                        <m:r>
                          <a:rPr lang="en-US" altLang="zh-TW" sz="2300" b="0" i="1" smtClean="0">
                            <a:solidFill>
                              <a:schemeClr val="accent4">
                                <a:lumMod val="10000"/>
                              </a:schemeClr>
                            </a:solidFill>
                            <a:latin typeface="Cambria Math"/>
                            <a:ea typeface="Cambria Math"/>
                            <a:cs typeface="Calibri" pitchFamily="34" charset="0"/>
                          </a:rPr>
                          <m:t>}</m:t>
                        </m:r>
                      </m:sub>
                    </m:sSub>
                    <m:sSub>
                      <m:sSubPr>
                        <m:ctrlPr>
                          <a:rPr lang="en-US" altLang="zh-TW" sz="2300" i="1" smtClean="0">
                            <a:solidFill>
                              <a:schemeClr val="accent4">
                                <a:lumMod val="10000"/>
                              </a:schemeClr>
                            </a:solidFill>
                            <a:latin typeface="Cambria Math" panose="02040503050406030204" pitchFamily="18" charset="0"/>
                            <a:ea typeface="Cambria Math"/>
                            <a:cs typeface="Calibri" pitchFamily="34" charset="0"/>
                          </a:rPr>
                        </m:ctrlPr>
                      </m:sSubPr>
                      <m:e>
                        <m:r>
                          <a:rPr lang="en-US" altLang="zh-TW" sz="2300" b="0" i="1" smtClean="0">
                            <a:solidFill>
                              <a:schemeClr val="accent4">
                                <a:lumMod val="10000"/>
                              </a:schemeClr>
                            </a:solidFill>
                            <a:latin typeface="Cambria Math"/>
                            <a:ea typeface="Cambria Math"/>
                            <a:cs typeface="Calibri" pitchFamily="34" charset="0"/>
                          </a:rPr>
                          <m:t>𝑋</m:t>
                        </m:r>
                      </m:e>
                      <m:sub>
                        <m:r>
                          <a:rPr lang="en-US" altLang="zh-TW" sz="2300" b="0" i="1" smtClean="0">
                            <a:solidFill>
                              <a:schemeClr val="accent4">
                                <a:lumMod val="10000"/>
                              </a:schemeClr>
                            </a:solidFill>
                            <a:latin typeface="Cambria Math"/>
                            <a:ea typeface="Cambria Math"/>
                            <a:cs typeface="Calibri" pitchFamily="34" charset="0"/>
                          </a:rPr>
                          <m:t>𝑖𝑗</m:t>
                        </m:r>
                      </m:sub>
                    </m:sSub>
                  </m:oMath>
                </a14:m>
                <a:r>
                  <a:rPr lang="en-US" altLang="zh-TW" sz="2300" dirty="0">
                    <a:solidFill>
                      <a:schemeClr val="accent4">
                        <a:lumMod val="10000"/>
                      </a:schemeClr>
                    </a:solidFill>
                    <a:latin typeface="Cambria" pitchFamily="18" charset="0"/>
                    <a:cs typeface="Calibri" pitchFamily="34" charset="0"/>
                  </a:rPr>
                  <a:t> = </a:t>
                </a:r>
                <a14:m>
                  <m:oMath xmlns:m="http://schemas.openxmlformats.org/officeDocument/2006/math">
                    <m:d>
                      <m:dPr>
                        <m:begChr m:val="{"/>
                        <m:endChr m:val=""/>
                        <m:ctrlPr>
                          <a:rPr lang="en-US" altLang="zh-TW" sz="2300" i="1" smtClean="0">
                            <a:solidFill>
                              <a:schemeClr val="accent4">
                                <a:lumMod val="10000"/>
                              </a:schemeClr>
                            </a:solidFill>
                            <a:latin typeface="Cambria Math" panose="02040503050406030204" pitchFamily="18" charset="0"/>
                            <a:cs typeface="Calibri" pitchFamily="34" charset="0"/>
                          </a:rPr>
                        </m:ctrlPr>
                      </m:dPr>
                      <m:e>
                        <m:eqArr>
                          <m:eqArrPr>
                            <m:ctrlPr>
                              <a:rPr lang="en-US" altLang="zh-TW" sz="2300" b="0" i="1" smtClean="0">
                                <a:solidFill>
                                  <a:schemeClr val="accent4">
                                    <a:lumMod val="10000"/>
                                  </a:schemeClr>
                                </a:solidFill>
                                <a:latin typeface="Cambria Math" panose="02040503050406030204" pitchFamily="18" charset="0"/>
                                <a:cs typeface="Calibri" pitchFamily="34" charset="0"/>
                              </a:rPr>
                            </m:ctrlPr>
                          </m:eqArrPr>
                          <m:e>
                            <m:r>
                              <a:rPr lang="en-US" altLang="zh-TW" sz="2300" b="0" i="1" smtClean="0">
                                <a:solidFill>
                                  <a:schemeClr val="accent4">
                                    <a:lumMod val="10000"/>
                                  </a:schemeClr>
                                </a:solidFill>
                                <a:latin typeface="Cambria Math"/>
                                <a:cs typeface="Calibri" pitchFamily="34" charset="0"/>
                              </a:rPr>
                              <m:t>−1       , </m:t>
                            </m:r>
                            <m:r>
                              <a:rPr lang="en-US" altLang="zh-TW" sz="2300" b="0" i="1" smtClean="0">
                                <a:solidFill>
                                  <a:schemeClr val="accent4">
                                    <a:lumMod val="10000"/>
                                  </a:schemeClr>
                                </a:solidFill>
                                <a:latin typeface="Cambria Math"/>
                                <a:cs typeface="Calibri" pitchFamily="34" charset="0"/>
                              </a:rPr>
                              <m:t>𝑓𝑜𝑟</m:t>
                            </m:r>
                            <m:r>
                              <a:rPr lang="en-US" altLang="zh-TW" sz="2300" b="0" i="1" smtClean="0">
                                <a:solidFill>
                                  <a:schemeClr val="accent4">
                                    <a:lumMod val="10000"/>
                                  </a:schemeClr>
                                </a:solidFill>
                                <a:latin typeface="Cambria Math"/>
                                <a:cs typeface="Calibri" pitchFamily="34" charset="0"/>
                              </a:rPr>
                              <m:t> </m:t>
                            </m:r>
                            <m:r>
                              <a:rPr lang="en-US" altLang="zh-TW" sz="2300" b="0" i="1" smtClean="0">
                                <a:solidFill>
                                  <a:schemeClr val="accent4">
                                    <a:lumMod val="10000"/>
                                  </a:schemeClr>
                                </a:solidFill>
                                <a:latin typeface="Cambria Math"/>
                                <a:cs typeface="Calibri" pitchFamily="34" charset="0"/>
                              </a:rPr>
                              <m:t>𝑖</m:t>
                            </m:r>
                            <m:r>
                              <a:rPr lang="en-US" altLang="zh-TW" sz="2300" b="0" i="1" smtClean="0">
                                <a:solidFill>
                                  <a:schemeClr val="accent4">
                                    <a:lumMod val="10000"/>
                                  </a:schemeClr>
                                </a:solidFill>
                                <a:latin typeface="Cambria Math"/>
                                <a:cs typeface="Calibri" pitchFamily="34" charset="0"/>
                              </a:rPr>
                              <m:t>=</m:t>
                            </m:r>
                            <m:r>
                              <a:rPr lang="en-US" altLang="zh-TW" sz="2300" b="0" i="1" smtClean="0">
                                <a:solidFill>
                                  <a:schemeClr val="accent4">
                                    <a:lumMod val="10000"/>
                                  </a:schemeClr>
                                </a:solidFill>
                                <a:latin typeface="Cambria Math"/>
                                <a:cs typeface="Calibri" pitchFamily="34" charset="0"/>
                              </a:rPr>
                              <m:t>𝑠</m:t>
                            </m:r>
                          </m:e>
                          <m:e>
                            <m:r>
                              <a:rPr lang="en-US" altLang="zh-TW" sz="2300" b="0" i="1" smtClean="0">
                                <a:solidFill>
                                  <a:schemeClr val="accent4">
                                    <a:lumMod val="10000"/>
                                  </a:schemeClr>
                                </a:solidFill>
                                <a:latin typeface="Cambria Math"/>
                                <a:cs typeface="Calibri" pitchFamily="34" charset="0"/>
                              </a:rPr>
                              <m:t>0 </m:t>
                            </m:r>
                            <m:r>
                              <a:rPr lang="en-US" altLang="zh-TW" sz="2300" b="0" i="1" smtClean="0">
                                <a:solidFill>
                                  <a:schemeClr val="accent4">
                                    <a:lumMod val="10000"/>
                                  </a:schemeClr>
                                </a:solidFill>
                                <a:latin typeface="Cambria Math"/>
                                <a:cs typeface="Calibri" pitchFamily="34" charset="0"/>
                              </a:rPr>
                              <m:t>𝑓𝑜𝑟</m:t>
                            </m:r>
                            <m:r>
                              <a:rPr lang="en-US" altLang="zh-TW" sz="2300" b="0" i="1" smtClean="0">
                                <a:solidFill>
                                  <a:schemeClr val="accent4">
                                    <a:lumMod val="10000"/>
                                  </a:schemeClr>
                                </a:solidFill>
                                <a:latin typeface="Cambria Math"/>
                                <a:cs typeface="Calibri" pitchFamily="34" charset="0"/>
                              </a:rPr>
                              <m:t> </m:t>
                            </m:r>
                            <m:r>
                              <a:rPr lang="en-US" altLang="zh-TW" sz="2300" b="0" i="1" smtClean="0">
                                <a:solidFill>
                                  <a:schemeClr val="accent4">
                                    <a:lumMod val="10000"/>
                                  </a:schemeClr>
                                </a:solidFill>
                                <a:latin typeface="Cambria Math"/>
                                <a:cs typeface="Calibri" pitchFamily="34" charset="0"/>
                              </a:rPr>
                              <m:t>𝑎𝑙𝑙</m:t>
                            </m:r>
                            <m:r>
                              <a:rPr lang="en-US" altLang="zh-TW" sz="2300" b="0" i="1" smtClean="0">
                                <a:solidFill>
                                  <a:schemeClr val="accent4">
                                    <a:lumMod val="10000"/>
                                  </a:schemeClr>
                                </a:solidFill>
                                <a:latin typeface="Cambria Math"/>
                                <a:cs typeface="Calibri" pitchFamily="34" charset="0"/>
                              </a:rPr>
                              <m:t> </m:t>
                            </m:r>
                            <m:r>
                              <a:rPr lang="en-US" altLang="zh-TW" sz="2300" b="0" i="1" smtClean="0">
                                <a:solidFill>
                                  <a:schemeClr val="accent4">
                                    <a:lumMod val="10000"/>
                                  </a:schemeClr>
                                </a:solidFill>
                                <a:latin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𝑁</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𝑠</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𝑡</m:t>
                            </m:r>
                            <m:r>
                              <a:rPr lang="en-US" altLang="zh-TW" sz="2300" b="0" i="1" smtClean="0">
                                <a:solidFill>
                                  <a:schemeClr val="accent4">
                                    <a:lumMod val="10000"/>
                                  </a:schemeClr>
                                </a:solidFill>
                                <a:latin typeface="Cambria Math"/>
                                <a:ea typeface="Cambria Math"/>
                                <a:cs typeface="Calibri" pitchFamily="34" charset="0"/>
                              </a:rPr>
                              <m:t>}</m:t>
                            </m:r>
                          </m:e>
                          <m:e>
                            <m:r>
                              <a:rPr lang="en-US" altLang="zh-TW" sz="2300" b="0" i="1" smtClean="0">
                                <a:solidFill>
                                  <a:schemeClr val="accent4">
                                    <a:lumMod val="10000"/>
                                  </a:schemeClr>
                                </a:solidFill>
                                <a:latin typeface="Cambria Math"/>
                                <a:ea typeface="Cambria Math"/>
                                <a:cs typeface="Calibri" pitchFamily="34" charset="0"/>
                              </a:rPr>
                              <m:t>1           , </m:t>
                            </m:r>
                            <m:r>
                              <a:rPr lang="en-US" altLang="zh-TW" sz="2300" b="0" i="1" smtClean="0">
                                <a:solidFill>
                                  <a:schemeClr val="accent4">
                                    <a:lumMod val="10000"/>
                                  </a:schemeClr>
                                </a:solidFill>
                                <a:latin typeface="Cambria Math"/>
                                <a:ea typeface="Cambria Math"/>
                                <a:cs typeface="Calibri" pitchFamily="34" charset="0"/>
                              </a:rPr>
                              <m:t>𝑓𝑜𝑟</m:t>
                            </m:r>
                            <m:r>
                              <a:rPr lang="en-US" altLang="zh-TW" sz="2300" b="0" i="1" smtClean="0">
                                <a:solidFill>
                                  <a:schemeClr val="accent4">
                                    <a:lumMod val="10000"/>
                                  </a:schemeClr>
                                </a:solidFill>
                                <a:latin typeface="Cambria Math"/>
                                <a:ea typeface="Cambria Math"/>
                                <a:cs typeface="Calibri" pitchFamily="34" charset="0"/>
                              </a:rPr>
                              <m:t> </m:t>
                            </m:r>
                            <m:r>
                              <a:rPr lang="en-US" altLang="zh-TW" sz="2300" b="0" i="1" smtClean="0">
                                <a:solidFill>
                                  <a:schemeClr val="accent4">
                                    <a:lumMod val="10000"/>
                                  </a:schemeClr>
                                </a:solidFill>
                                <a:latin typeface="Cambria Math"/>
                                <a:ea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𝑡</m:t>
                            </m:r>
                          </m:e>
                        </m:eqArr>
                      </m:e>
                    </m:d>
                  </m:oMath>
                </a14:m>
                <a:endParaRPr lang="en-US" altLang="zh-TW" sz="2300" dirty="0">
                  <a:solidFill>
                    <a:schemeClr val="accent4">
                      <a:lumMod val="10000"/>
                    </a:schemeClr>
                  </a:solidFill>
                  <a:latin typeface="Cambria" pitchFamily="18" charset="0"/>
                  <a:cs typeface="Calibri" pitchFamily="34" charset="0"/>
                </a:endParaRPr>
              </a:p>
              <a:p>
                <a:pPr marL="0" indent="0">
                  <a:buNone/>
                  <a:defRPr/>
                </a:pPr>
                <a14:m>
                  <m:oMathPara xmlns:m="http://schemas.openxmlformats.org/officeDocument/2006/math">
                    <m:oMathParaPr>
                      <m:jc m:val="centerGroup"/>
                    </m:oMathParaPr>
                    <m:oMath xmlns:m="http://schemas.openxmlformats.org/officeDocument/2006/math">
                      <m:sSub>
                        <m:sSubPr>
                          <m:ctrlPr>
                            <a:rPr lang="en-US" altLang="zh-TW" sz="2300" i="1" smtClean="0">
                              <a:solidFill>
                                <a:schemeClr val="accent4">
                                  <a:lumMod val="10000"/>
                                </a:schemeClr>
                              </a:solidFill>
                              <a:latin typeface="Cambria Math" panose="02040503050406030204" pitchFamily="18" charset="0"/>
                              <a:cs typeface="Calibri" pitchFamily="34" charset="0"/>
                            </a:rPr>
                          </m:ctrlPr>
                        </m:sSubPr>
                        <m:e>
                          <m:r>
                            <a:rPr lang="en-US" altLang="zh-TW" sz="2300" b="0" i="1" smtClean="0">
                              <a:solidFill>
                                <a:schemeClr val="accent4">
                                  <a:lumMod val="10000"/>
                                </a:schemeClr>
                              </a:solidFill>
                              <a:latin typeface="Cambria Math"/>
                              <a:cs typeface="Calibri" pitchFamily="34" charset="0"/>
                            </a:rPr>
                            <m:t>𝑋</m:t>
                          </m:r>
                        </m:e>
                        <m:sub>
                          <m:r>
                            <a:rPr lang="en-US" altLang="zh-TW" sz="2300" b="0" i="1" smtClean="0">
                              <a:solidFill>
                                <a:schemeClr val="accent4">
                                  <a:lumMod val="10000"/>
                                </a:schemeClr>
                              </a:solidFill>
                              <a:latin typeface="Cambria Math"/>
                              <a:cs typeface="Calibri" pitchFamily="34" charset="0"/>
                            </a:rPr>
                            <m:t>𝑖𝑗</m:t>
                          </m:r>
                        </m:sub>
                      </m:sSub>
                      <m:r>
                        <a:rPr lang="en-US" altLang="zh-TW" sz="230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0 </m:t>
                      </m:r>
                      <m:r>
                        <a:rPr lang="en-US" altLang="zh-TW" sz="2300" b="0" i="1" smtClean="0">
                          <a:solidFill>
                            <a:schemeClr val="accent4">
                              <a:lumMod val="10000"/>
                            </a:schemeClr>
                          </a:solidFill>
                          <a:latin typeface="Cambria Math"/>
                          <a:ea typeface="Cambria Math"/>
                          <a:cs typeface="Calibri" pitchFamily="34" charset="0"/>
                        </a:rPr>
                        <m:t>𝑓𝑜𝑟</m:t>
                      </m:r>
                      <m:r>
                        <a:rPr lang="en-US" altLang="zh-TW" sz="2300" b="0" i="1" smtClean="0">
                          <a:solidFill>
                            <a:schemeClr val="accent4">
                              <a:lumMod val="10000"/>
                            </a:schemeClr>
                          </a:solidFill>
                          <a:latin typeface="Cambria Math"/>
                          <a:ea typeface="Cambria Math"/>
                          <a:cs typeface="Calibri" pitchFamily="34" charset="0"/>
                        </a:rPr>
                        <m:t> </m:t>
                      </m:r>
                      <m:r>
                        <a:rPr lang="en-US" altLang="zh-TW" sz="2300" b="0" i="1" smtClean="0">
                          <a:solidFill>
                            <a:schemeClr val="accent4">
                              <a:lumMod val="10000"/>
                            </a:schemeClr>
                          </a:solidFill>
                          <a:latin typeface="Cambria Math"/>
                          <a:ea typeface="Cambria Math"/>
                          <a:cs typeface="Calibri" pitchFamily="34" charset="0"/>
                        </a:rPr>
                        <m:t>𝑎𝑙𝑙</m:t>
                      </m:r>
                      <m:r>
                        <a:rPr lang="en-US" altLang="zh-TW" sz="2300" b="0" i="1" smtClean="0">
                          <a:solidFill>
                            <a:schemeClr val="accent4">
                              <a:lumMod val="10000"/>
                            </a:schemeClr>
                          </a:solidFill>
                          <a:latin typeface="Cambria Math"/>
                          <a:ea typeface="Cambria Math"/>
                          <a:cs typeface="Calibri" pitchFamily="34" charset="0"/>
                        </a:rPr>
                        <m:t> (</m:t>
                      </m:r>
                      <m:r>
                        <a:rPr lang="en-US" altLang="zh-TW" sz="2300" b="0" i="1" smtClean="0">
                          <a:solidFill>
                            <a:schemeClr val="accent4">
                              <a:lumMod val="10000"/>
                            </a:schemeClr>
                          </a:solidFill>
                          <a:latin typeface="Cambria Math"/>
                          <a:ea typeface="Cambria Math"/>
                          <a:cs typeface="Calibri" pitchFamily="34" charset="0"/>
                        </a:rPr>
                        <m:t>𝑖</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𝑗</m:t>
                      </m:r>
                      <m:r>
                        <a:rPr lang="en-US" altLang="zh-TW" sz="2300" b="0" i="1" smtClean="0">
                          <a:solidFill>
                            <a:schemeClr val="accent4">
                              <a:lumMod val="10000"/>
                            </a:schemeClr>
                          </a:solidFill>
                          <a:latin typeface="Cambria Math"/>
                          <a:ea typeface="Cambria Math"/>
                          <a:cs typeface="Calibri" pitchFamily="34" charset="0"/>
                        </a:rPr>
                        <m:t>)∈</m:t>
                      </m:r>
                      <m:r>
                        <a:rPr lang="en-US" altLang="zh-TW" sz="2300" b="0" i="1" smtClean="0">
                          <a:solidFill>
                            <a:schemeClr val="accent4">
                              <a:lumMod val="10000"/>
                            </a:schemeClr>
                          </a:solidFill>
                          <a:latin typeface="Cambria Math"/>
                          <a:ea typeface="Cambria Math"/>
                          <a:cs typeface="Calibri" pitchFamily="34" charset="0"/>
                        </a:rPr>
                        <m:t>𝐴</m:t>
                      </m:r>
                    </m:oMath>
                  </m:oMathPara>
                </a14:m>
                <a:endParaRPr lang="en-US" altLang="zh-TW" sz="2300" dirty="0">
                  <a:solidFill>
                    <a:schemeClr val="accent4">
                      <a:lumMod val="10000"/>
                    </a:schemeClr>
                  </a:solidFill>
                  <a:latin typeface="Cambria" pitchFamily="18" charset="0"/>
                  <a:cs typeface="Calibri" pitchFamily="34" charset="0"/>
                </a:endParaRPr>
              </a:p>
              <a:p>
                <a:pPr marL="0" indent="0">
                  <a:buFont typeface="Wingdings" pitchFamily="2" charset="2"/>
                  <a:buNone/>
                  <a:defRPr/>
                </a:pPr>
                <a:endParaRPr lang="en-US" altLang="zh-TW" sz="2300" dirty="0">
                  <a:solidFill>
                    <a:schemeClr val="accent4">
                      <a:lumMod val="10000"/>
                    </a:schemeClr>
                  </a:solidFill>
                  <a:latin typeface="Cambria" pitchFamily="18" charset="0"/>
                  <a:cs typeface="Calibri" pitchFamily="34" charset="0"/>
                </a:endParaRPr>
              </a:p>
              <a:p>
                <a:pPr marL="0" indent="0">
                  <a:buFont typeface="Wingdings" pitchFamily="2" charset="2"/>
                  <a:buNone/>
                  <a:defRPr/>
                </a:pPr>
                <a:r>
                  <a:rPr lang="en-US" altLang="zh-TW" sz="2300" dirty="0">
                    <a:solidFill>
                      <a:schemeClr val="accent4">
                        <a:lumMod val="10000"/>
                      </a:schemeClr>
                    </a:solidFill>
                    <a:latin typeface="Cambria" pitchFamily="18" charset="0"/>
                    <a:cs typeface="Calibri" pitchFamily="34" charset="0"/>
                  </a:rPr>
                  <a:t>		</a:t>
                </a:r>
                <a:endParaRPr lang="zh-TW" altLang="en-US" sz="2300" dirty="0">
                  <a:solidFill>
                    <a:schemeClr val="accent4">
                      <a:lumMod val="10000"/>
                    </a:schemeClr>
                  </a:solidFill>
                  <a:latin typeface="Cambria" pitchFamily="18" charset="0"/>
                  <a:cs typeface="Calibri" pitchFamily="34" charset="0"/>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256034" y="1124521"/>
                <a:ext cx="8780462" cy="5328815"/>
              </a:xfrm>
              <a:blipFill rotWithShape="1">
                <a:blip r:embed="rId3"/>
                <a:stretch>
                  <a:fillRect l="-1181" t="-262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3157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標題 1"/>
          <p:cNvSpPr>
            <a:spLocks noGrp="1"/>
          </p:cNvSpPr>
          <p:nvPr>
            <p:ph type="ctrTitle"/>
          </p:nvPr>
        </p:nvSpPr>
        <p:spPr>
          <a:xfrm>
            <a:off x="685800" y="1484313"/>
            <a:ext cx="7772400" cy="1470025"/>
          </a:xfrm>
        </p:spPr>
        <p:txBody>
          <a:bodyPr/>
          <a:lstStyle/>
          <a:p>
            <a:r>
              <a:rPr lang="en-US" altLang="zh-TW" dirty="0">
                <a:solidFill>
                  <a:schemeClr val="bg1">
                    <a:lumMod val="50000"/>
                  </a:schemeClr>
                </a:solidFill>
                <a:latin typeface="Cambria" pitchFamily="18" charset="0"/>
              </a:rPr>
              <a:t>Application 19.10</a:t>
            </a:r>
            <a:endParaRPr lang="zh-TW" altLang="en-US" dirty="0">
              <a:solidFill>
                <a:schemeClr val="bg1">
                  <a:lumMod val="50000"/>
                </a:schemeClr>
              </a:solidFill>
              <a:latin typeface="Cambria" pitchFamily="18" charset="0"/>
            </a:endParaRPr>
          </a:p>
        </p:txBody>
      </p:sp>
      <p:sp>
        <p:nvSpPr>
          <p:cNvPr id="4099" name="副標題 2"/>
          <p:cNvSpPr>
            <a:spLocks noGrp="1"/>
          </p:cNvSpPr>
          <p:nvPr>
            <p:ph type="subTitle" idx="1"/>
          </p:nvPr>
        </p:nvSpPr>
        <p:spPr>
          <a:xfrm>
            <a:off x="1339552" y="3068960"/>
            <a:ext cx="6400800" cy="1752600"/>
          </a:xfrm>
        </p:spPr>
        <p:txBody>
          <a:bodyPr/>
          <a:lstStyle/>
          <a:p>
            <a:r>
              <a:rPr lang="en-US" altLang="zh-TW" dirty="0">
                <a:latin typeface="Cambria" pitchFamily="18" charset="0"/>
              </a:rPr>
              <a:t>Just-in-time Scheduling</a:t>
            </a:r>
          </a:p>
          <a:p>
            <a:endParaRPr lang="en-US" altLang="zh-TW" dirty="0">
              <a:solidFill>
                <a:schemeClr val="bg1"/>
              </a:solidFill>
              <a:latin typeface="Cambria" pitchFamily="18" charset="0"/>
            </a:endParaRPr>
          </a:p>
          <a:p>
            <a:endParaRPr lang="zh-TW" altLang="en-US" dirty="0">
              <a:latin typeface="Cambria" pitchFamily="18" charset="0"/>
            </a:endParaRPr>
          </a:p>
        </p:txBody>
      </p:sp>
    </p:spTree>
    <p:extLst>
      <p:ext uri="{BB962C8B-B14F-4D97-AF65-F5344CB8AC3E}">
        <p14:creationId xmlns:p14="http://schemas.microsoft.com/office/powerpoint/2010/main" val="297215686"/>
      </p:ext>
    </p:extLst>
  </p:cSld>
  <p:clrMapOvr>
    <a:masterClrMapping/>
  </p:clrMapOvr>
</p:sld>
</file>

<file path=ppt/theme/theme1.xml><?xml version="1.0" encoding="utf-8"?>
<a:theme xmlns:a="http://schemas.openxmlformats.org/drawingml/2006/main" name="intro">
  <a:themeElements>
    <a:clrScheme name="intro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intro">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intro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intro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intro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intro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intro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intro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intro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intro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intro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Others</Template>
  <TotalTime>35841</TotalTime>
  <Words>628</Words>
  <Application>Microsoft Office PowerPoint</Application>
  <PresentationFormat>如螢幕大小 (4:3)</PresentationFormat>
  <Paragraphs>128</Paragraphs>
  <Slides>13</Slides>
  <Notes>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13</vt:i4>
      </vt:variant>
    </vt:vector>
  </HeadingPairs>
  <TitlesOfParts>
    <vt:vector size="24" baseType="lpstr">
      <vt:lpstr>新細明體</vt:lpstr>
      <vt:lpstr>標楷體</vt:lpstr>
      <vt:lpstr>Arial</vt:lpstr>
      <vt:lpstr>Calibri</vt:lpstr>
      <vt:lpstr>Cambria</vt:lpstr>
      <vt:lpstr>Cambria Math</vt:lpstr>
      <vt:lpstr>Symbol</vt:lpstr>
      <vt:lpstr>Times</vt:lpstr>
      <vt:lpstr>Times New Roman</vt:lpstr>
      <vt:lpstr>Wingdings</vt:lpstr>
      <vt:lpstr>intro</vt:lpstr>
      <vt:lpstr>Application 19.09-10</vt:lpstr>
      <vt:lpstr>Application 19.09</vt:lpstr>
      <vt:lpstr>Introduction </vt:lpstr>
      <vt:lpstr>Introduction </vt:lpstr>
      <vt:lpstr>Related Word</vt:lpstr>
      <vt:lpstr>Solution</vt:lpstr>
      <vt:lpstr>Solution</vt:lpstr>
      <vt:lpstr>Solution</vt:lpstr>
      <vt:lpstr>Application 19.10</vt:lpstr>
      <vt:lpstr>Introduction </vt:lpstr>
      <vt:lpstr>Related Word</vt:lpstr>
      <vt:lpstr>Transform to LP model</vt:lpstr>
      <vt:lpstr>Transform to LP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 in MPBSS</dc:title>
  <dc:creator>I-Lin Wang</dc:creator>
  <cp:keywords>Others</cp:keywords>
  <dc:description>Others</dc:description>
  <cp:lastModifiedBy>I-Lin Wang</cp:lastModifiedBy>
  <cp:revision>1388</cp:revision>
  <dcterms:created xsi:type="dcterms:W3CDTF">2010-04-03T03:14:21Z</dcterms:created>
  <dcterms:modified xsi:type="dcterms:W3CDTF">2018-10-31T15:19:01Z</dcterms:modified>
</cp:coreProperties>
</file>