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lvl1pPr algn="ctr" defTabSz="584200">
      <a:defRPr sz="3600">
        <a:latin typeface="+mn-lt"/>
        <a:ea typeface="+mn-ea"/>
        <a:cs typeface="+mn-cs"/>
        <a:sym typeface="Helvetica Light"/>
      </a:defRPr>
    </a:lvl1pPr>
    <a:lvl2pPr indent="228600" algn="ctr" defTabSz="584200">
      <a:defRPr sz="3600">
        <a:latin typeface="+mn-lt"/>
        <a:ea typeface="+mn-ea"/>
        <a:cs typeface="+mn-cs"/>
        <a:sym typeface="Helvetica Light"/>
      </a:defRPr>
    </a:lvl2pPr>
    <a:lvl3pPr indent="457200" algn="ctr" defTabSz="584200">
      <a:defRPr sz="3600">
        <a:latin typeface="+mn-lt"/>
        <a:ea typeface="+mn-ea"/>
        <a:cs typeface="+mn-cs"/>
        <a:sym typeface="Helvetica Light"/>
      </a:defRPr>
    </a:lvl3pPr>
    <a:lvl4pPr indent="685800" algn="ctr" defTabSz="584200">
      <a:defRPr sz="3600">
        <a:latin typeface="+mn-lt"/>
        <a:ea typeface="+mn-ea"/>
        <a:cs typeface="+mn-cs"/>
        <a:sym typeface="Helvetica Light"/>
      </a:defRPr>
    </a:lvl4pPr>
    <a:lvl5pPr indent="914400" algn="ctr" defTabSz="584200">
      <a:defRPr sz="3600">
        <a:latin typeface="+mn-lt"/>
        <a:ea typeface="+mn-ea"/>
        <a:cs typeface="+mn-cs"/>
        <a:sym typeface="Helvetica Light"/>
      </a:defRPr>
    </a:lvl5pPr>
    <a:lvl6pPr indent="1143000" algn="ctr" defTabSz="584200">
      <a:defRPr sz="3600">
        <a:latin typeface="+mn-lt"/>
        <a:ea typeface="+mn-ea"/>
        <a:cs typeface="+mn-cs"/>
        <a:sym typeface="Helvetica Light"/>
      </a:defRPr>
    </a:lvl6pPr>
    <a:lvl7pPr indent="1371600" algn="ctr" defTabSz="584200">
      <a:defRPr sz="3600">
        <a:latin typeface="+mn-lt"/>
        <a:ea typeface="+mn-ea"/>
        <a:cs typeface="+mn-cs"/>
        <a:sym typeface="Helvetica Light"/>
      </a:defRPr>
    </a:lvl7pPr>
    <a:lvl8pPr indent="1600200" algn="ctr" defTabSz="584200">
      <a:defRPr sz="3600">
        <a:latin typeface="+mn-lt"/>
        <a:ea typeface="+mn-ea"/>
        <a:cs typeface="+mn-cs"/>
        <a:sym typeface="Helvetica Light"/>
      </a:defRPr>
    </a:lvl8pPr>
    <a:lvl9pPr indent="1828800" algn="ctr" defTabSz="584200">
      <a:defRPr sz="3600"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-126" y="-15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6468454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1pPr>
    <a:lvl2pPr indent="228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2pPr>
    <a:lvl3pPr indent="457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3pPr>
    <a:lvl4pPr indent="685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4pPr>
    <a:lvl5pPr indent="9144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5pPr>
    <a:lvl6pPr indent="11430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6pPr>
    <a:lvl7pPr indent="13716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7pPr>
    <a:lvl8pPr indent="16002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8pPr>
    <a:lvl9pPr indent="1828800" defTabSz="457200">
      <a:lnSpc>
        <a:spcPct val="125000"/>
      </a:lnSpc>
      <a:defRPr sz="2400">
        <a:latin typeface="Avenir Book"/>
        <a:ea typeface="Avenir Book"/>
        <a:cs typeface="Avenir Book"/>
        <a:sym typeface="Avenir Book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3" name="Shape 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及時制度（JIT）的想法很簡單：庫存是資源浪費。</a:t>
            </a:r>
          </a:p>
          <a:p>
            <a:pPr lvl="0">
              <a:defRPr sz="1800"/>
            </a:pPr>
            <a:r>
              <a:rPr sz="2700" b="1">
                <a:solidFill>
                  <a:srgbClr val="C82506"/>
                </a:solidFill>
              </a:rPr>
              <a:t>讓正確的物資，在正確的時間，流動到正確的地方，數量是剛剛好的數量。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中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 sz="80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lvl="0">
              <a:defRPr sz="1800"/>
            </a:pPr>
            <a:r>
              <a:rPr sz="8000"/>
              <a:t>標題文字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標題 - 上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952500" y="-130527"/>
            <a:ext cx="11099800" cy="2159001"/>
          </a:xfrm>
          <a:prstGeom prst="rect">
            <a:avLst/>
          </a:prstGeom>
        </p:spPr>
        <p:txBody>
          <a:bodyPr/>
          <a:lstStyle>
            <a:lvl1pPr>
              <a:defRPr sz="7000">
                <a:latin typeface="SIL-Kai-Reg-Jian"/>
                <a:ea typeface="SIL-Kai-Reg-Jian"/>
                <a:cs typeface="SIL-Kai-Reg-Jian"/>
                <a:sym typeface="SIL-Kai-Reg-Jian"/>
              </a:defRPr>
            </a:lvl1pPr>
          </a:lstStyle>
          <a:p>
            <a:pPr lvl="0">
              <a:defRPr sz="1800"/>
            </a:pPr>
            <a:r>
              <a:rPr sz="7000"/>
              <a:t>標題文字</a:t>
            </a:r>
          </a:p>
        </p:txBody>
      </p:sp>
      <p:sp>
        <p:nvSpPr>
          <p:cNvPr id="13" name="Shape 13"/>
          <p:cNvSpPr/>
          <p:nvPr/>
        </p:nvSpPr>
        <p:spPr>
          <a:xfrm flipV="1">
            <a:off x="491614" y="9156565"/>
            <a:ext cx="12021572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pic>
        <p:nvPicPr>
          <p:cNvPr id="1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550" y="9291027"/>
            <a:ext cx="1333500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/>
          <p:nvPr/>
        </p:nvSpPr>
        <p:spPr>
          <a:xfrm>
            <a:off x="7103406" y="9329127"/>
            <a:ext cx="5397501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 sz="1800"/>
            </a:pPr>
            <a:r>
              <a:rPr sz="1300">
                <a:solidFill>
                  <a:srgbClr val="0E35FF"/>
                </a:solidFill>
                <a:latin typeface="DFNMingXBold-B5"/>
                <a:ea typeface="DFNMingXBold-B5"/>
                <a:cs typeface="DFNMingXBold-B5"/>
                <a:sym typeface="DFNMingXBold-B5"/>
              </a:rPr>
              <a:t>Network Optimization Applications XX.XX  by   </a:t>
            </a:r>
            <a:r>
              <a:rPr sz="1300">
                <a:solidFill>
                  <a:srgbClr val="007315"/>
                </a:solidFill>
                <a:latin typeface="DFNMingXBold-B5"/>
                <a:ea typeface="DFNMingXBold-B5"/>
                <a:cs typeface="DFNMingXBold-B5"/>
                <a:sym typeface="DFNMingXBold-B5"/>
              </a:rPr>
              <a:t>成大工資管 侯元忠</a:t>
            </a:r>
            <a:r>
              <a:rPr sz="1300">
                <a:solidFill>
                  <a:srgbClr val="FFFFFF"/>
                </a:solidFill>
                <a:latin typeface="DFNMingXBold-B5"/>
                <a:ea typeface="DFNMingXBold-B5"/>
                <a:cs typeface="DFNMingXBold-B5"/>
                <a:sym typeface="DFNMingXBold-B5"/>
              </a:rPr>
              <a:t> 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與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標題文字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內文層級一</a:t>
            </a:r>
          </a:p>
          <a:p>
            <a:pPr lvl="1">
              <a:defRPr sz="1800"/>
            </a:pPr>
            <a:r>
              <a:rPr sz="3600"/>
              <a:t>內文層級二</a:t>
            </a:r>
          </a:p>
          <a:p>
            <a:pPr lvl="2">
              <a:defRPr sz="1800"/>
            </a:pPr>
            <a:r>
              <a:rPr sz="3600"/>
              <a:t>內文層級三</a:t>
            </a:r>
          </a:p>
          <a:p>
            <a:pPr lvl="3">
              <a:defRPr sz="1800"/>
            </a:pPr>
            <a:r>
              <a:rPr sz="3600"/>
              <a:t>內文層級四</a:t>
            </a:r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600"/>
              <a:t>內文層級一</a:t>
            </a:r>
          </a:p>
          <a:p>
            <a:pPr lvl="1">
              <a:defRPr sz="1800"/>
            </a:pPr>
            <a:r>
              <a:rPr sz="3600"/>
              <a:t>內文層級二</a:t>
            </a:r>
          </a:p>
          <a:p>
            <a:pPr lvl="2">
              <a:defRPr sz="1800"/>
            </a:pPr>
            <a:r>
              <a:rPr sz="3600"/>
              <a:t>內文層級三</a:t>
            </a:r>
          </a:p>
          <a:p>
            <a:pPr lvl="3">
              <a:defRPr sz="1800"/>
            </a:pPr>
            <a:r>
              <a:rPr sz="3600"/>
              <a:t>內文層級四</a:t>
            </a:r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  <p:sp>
        <p:nvSpPr>
          <p:cNvPr id="23" name="Shape 23"/>
          <p:cNvSpPr/>
          <p:nvPr/>
        </p:nvSpPr>
        <p:spPr>
          <a:xfrm flipV="1">
            <a:off x="491614" y="9156565"/>
            <a:ext cx="12021572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pic>
        <p:nvPicPr>
          <p:cNvPr id="24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550" y="9291027"/>
            <a:ext cx="1333500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Shape 25"/>
          <p:cNvSpPr/>
          <p:nvPr/>
        </p:nvSpPr>
        <p:spPr>
          <a:xfrm>
            <a:off x="7103406" y="9329127"/>
            <a:ext cx="5397501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 sz="1800"/>
            </a:pPr>
            <a:r>
              <a:rPr sz="1300">
                <a:solidFill>
                  <a:srgbClr val="0E35FF"/>
                </a:solidFill>
                <a:latin typeface="DFNMingXBold-B5"/>
                <a:ea typeface="DFNMingXBold-B5"/>
                <a:cs typeface="DFNMingXBold-B5"/>
                <a:sym typeface="DFNMingXBold-B5"/>
              </a:rPr>
              <a:t>Network Optimization Applications XX.XX  by   </a:t>
            </a:r>
            <a:r>
              <a:rPr sz="1300">
                <a:solidFill>
                  <a:srgbClr val="007315"/>
                </a:solidFill>
                <a:latin typeface="DFNMingXBold-B5"/>
                <a:ea typeface="DFNMingXBold-B5"/>
                <a:cs typeface="DFNMingXBold-B5"/>
                <a:sym typeface="DFNMingXBold-B5"/>
              </a:rPr>
              <a:t>成大工資管 侯元忠</a:t>
            </a:r>
            <a:r>
              <a:rPr sz="1300">
                <a:solidFill>
                  <a:srgbClr val="FFFFFF"/>
                </a:solidFill>
                <a:latin typeface="DFNMingXBold-B5"/>
                <a:ea typeface="DFNMingXBold-B5"/>
                <a:cs typeface="DFNMingXBold-B5"/>
                <a:sym typeface="DFNMingXBold-B5"/>
              </a:rPr>
              <a:t> 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/>
        </p:nvSpPr>
        <p:spPr>
          <a:xfrm flipV="1">
            <a:off x="491614" y="9156565"/>
            <a:ext cx="12021572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pic>
        <p:nvPicPr>
          <p:cNvPr id="29" name="pasted-image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550" y="9291027"/>
            <a:ext cx="1333500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Shape 30"/>
          <p:cNvSpPr/>
          <p:nvPr/>
        </p:nvSpPr>
        <p:spPr>
          <a:xfrm>
            <a:off x="7103406" y="9329127"/>
            <a:ext cx="5397501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 sz="1800"/>
            </a:pPr>
            <a:r>
              <a:rPr sz="1300">
                <a:solidFill>
                  <a:srgbClr val="0E35FF"/>
                </a:solidFill>
                <a:latin typeface="DFNMingXBold-B5"/>
                <a:ea typeface="DFNMingXBold-B5"/>
                <a:cs typeface="DFNMingXBold-B5"/>
                <a:sym typeface="DFNMingXBold-B5"/>
              </a:rPr>
              <a:t>Network Optimization Applications XX.XX  by   </a:t>
            </a:r>
            <a:r>
              <a:rPr sz="1300">
                <a:solidFill>
                  <a:srgbClr val="007315"/>
                </a:solidFill>
                <a:latin typeface="DFNMingXBold-B5"/>
                <a:ea typeface="DFNMingXBold-B5"/>
                <a:cs typeface="DFNMingXBold-B5"/>
                <a:sym typeface="DFNMingXBold-B5"/>
              </a:rPr>
              <a:t>成大工資管 侯元忠</a:t>
            </a:r>
            <a:r>
              <a:rPr sz="1300">
                <a:solidFill>
                  <a:srgbClr val="FFFFFF"/>
                </a:solidFill>
                <a:latin typeface="DFNMingXBold-B5"/>
                <a:ea typeface="DFNMingXBold-B5"/>
                <a:cs typeface="DFNMingXBold-B5"/>
                <a:sym typeface="DFNMingXBold-B5"/>
              </a:rPr>
              <a:t> 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-1552"/>
            <a:ext cx="11099800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6000"/>
              <a:t>標題文字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/>
            </a:pPr>
            <a:r>
              <a:rPr sz="3600"/>
              <a:t>內文層級一</a:t>
            </a:r>
          </a:p>
          <a:p>
            <a:pPr lvl="1">
              <a:defRPr sz="1800"/>
            </a:pPr>
            <a:r>
              <a:rPr sz="3600"/>
              <a:t>內文層級二</a:t>
            </a:r>
          </a:p>
          <a:p>
            <a:pPr lvl="2">
              <a:defRPr sz="1800"/>
            </a:pPr>
            <a:r>
              <a:rPr sz="3600"/>
              <a:t>內文層級三</a:t>
            </a:r>
          </a:p>
          <a:p>
            <a:pPr lvl="3">
              <a:defRPr sz="1800"/>
            </a:pPr>
            <a:r>
              <a:rPr sz="3600"/>
              <a:t>內文層級四</a:t>
            </a:r>
          </a:p>
          <a:p>
            <a:pPr lvl="4">
              <a:defRPr sz="1800"/>
            </a:pPr>
            <a:r>
              <a:rPr sz="3600"/>
              <a:t>內文層級五</a:t>
            </a:r>
          </a:p>
        </p:txBody>
      </p:sp>
      <p:sp>
        <p:nvSpPr>
          <p:cNvPr id="4" name="Shape 4"/>
          <p:cNvSpPr/>
          <p:nvPr/>
        </p:nvSpPr>
        <p:spPr>
          <a:xfrm flipV="1">
            <a:off x="491614" y="9156565"/>
            <a:ext cx="12021572" cy="1"/>
          </a:xfrm>
          <a:prstGeom prst="lin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pic>
        <p:nvPicPr>
          <p:cNvPr id="5" name="pasted-image.pd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90550" y="9291027"/>
            <a:ext cx="1333500" cy="3683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8353038" y="9311154"/>
            <a:ext cx="2898229" cy="3026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 defTabSz="457200">
              <a:defRPr sz="1800"/>
            </a:pPr>
            <a:r>
              <a:rPr sz="1300" dirty="0">
                <a:solidFill>
                  <a:srgbClr val="0E35FF"/>
                </a:solidFill>
                <a:latin typeface="DFNMingXBold-B5"/>
                <a:ea typeface="DFNMingXBold-B5"/>
                <a:cs typeface="DFNMingXBold-B5"/>
                <a:sym typeface="DFNMingXBold-B5"/>
              </a:rPr>
              <a:t>Network Optimization Applications 19-10 </a:t>
            </a:r>
            <a:r>
              <a:rPr sz="1300" dirty="0" smtClean="0">
                <a:solidFill>
                  <a:srgbClr val="FFFFFF"/>
                </a:solidFill>
                <a:latin typeface="DFNMingXBold-B5"/>
                <a:ea typeface="DFNMingXBold-B5"/>
                <a:cs typeface="DFNMingXBold-B5"/>
                <a:sym typeface="DFNMingXBold-B5"/>
              </a:rPr>
              <a:t> </a:t>
            </a:r>
            <a:endParaRPr sz="1300" dirty="0">
              <a:solidFill>
                <a:srgbClr val="FFFFFF"/>
              </a:solidFill>
              <a:latin typeface="DFNMingXBold-B5"/>
              <a:ea typeface="DFNMingXBold-B5"/>
              <a:cs typeface="DFNMingXBold-B5"/>
              <a:sym typeface="DFNMingXBold-B5"/>
            </a:endParaRPr>
          </a:p>
        </p:txBody>
      </p:sp>
      <p:sp>
        <p:nvSpPr>
          <p:cNvPr id="7" name="Shape 7"/>
          <p:cNvSpPr/>
          <p:nvPr/>
        </p:nvSpPr>
        <p:spPr>
          <a:xfrm flipV="1">
            <a:off x="952500" y="1810960"/>
            <a:ext cx="11099801" cy="1"/>
          </a:xfrm>
          <a:prstGeom prst="line">
            <a:avLst/>
          </a:prstGeom>
          <a:ln w="38100" cap="rnd">
            <a:solidFill/>
            <a:custDash>
              <a:ds d="1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sz="1800"/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algn="ctr" defTabSz="584200">
        <a:defRPr sz="6000">
          <a:latin typeface="Times"/>
          <a:ea typeface="Times"/>
          <a:cs typeface="Times"/>
          <a:sym typeface="Times"/>
        </a:defRPr>
      </a:lvl1pPr>
      <a:lvl2pPr indent="228600" algn="ctr" defTabSz="584200">
        <a:defRPr sz="6000">
          <a:latin typeface="Times"/>
          <a:ea typeface="Times"/>
          <a:cs typeface="Times"/>
          <a:sym typeface="Times"/>
        </a:defRPr>
      </a:lvl2pPr>
      <a:lvl3pPr indent="457200" algn="ctr" defTabSz="584200">
        <a:defRPr sz="6000">
          <a:latin typeface="Times"/>
          <a:ea typeface="Times"/>
          <a:cs typeface="Times"/>
          <a:sym typeface="Times"/>
        </a:defRPr>
      </a:lvl3pPr>
      <a:lvl4pPr indent="685800" algn="ctr" defTabSz="584200">
        <a:defRPr sz="6000">
          <a:latin typeface="Times"/>
          <a:ea typeface="Times"/>
          <a:cs typeface="Times"/>
          <a:sym typeface="Times"/>
        </a:defRPr>
      </a:lvl4pPr>
      <a:lvl5pPr indent="914400" algn="ctr" defTabSz="584200">
        <a:defRPr sz="6000">
          <a:latin typeface="Times"/>
          <a:ea typeface="Times"/>
          <a:cs typeface="Times"/>
          <a:sym typeface="Times"/>
        </a:defRPr>
      </a:lvl5pPr>
      <a:lvl6pPr indent="1143000" algn="ctr" defTabSz="584200">
        <a:defRPr sz="6000">
          <a:latin typeface="Times"/>
          <a:ea typeface="Times"/>
          <a:cs typeface="Times"/>
          <a:sym typeface="Times"/>
        </a:defRPr>
      </a:lvl6pPr>
      <a:lvl7pPr indent="1371600" algn="ctr" defTabSz="584200">
        <a:defRPr sz="6000">
          <a:latin typeface="Times"/>
          <a:ea typeface="Times"/>
          <a:cs typeface="Times"/>
          <a:sym typeface="Times"/>
        </a:defRPr>
      </a:lvl7pPr>
      <a:lvl8pPr indent="1600200" algn="ctr" defTabSz="584200">
        <a:defRPr sz="6000">
          <a:latin typeface="Times"/>
          <a:ea typeface="Times"/>
          <a:cs typeface="Times"/>
          <a:sym typeface="Times"/>
        </a:defRPr>
      </a:lvl8pPr>
      <a:lvl9pPr indent="1828800" algn="ctr" defTabSz="584200">
        <a:defRPr sz="6000">
          <a:latin typeface="Times"/>
          <a:ea typeface="Times"/>
          <a:cs typeface="Times"/>
          <a:sym typeface="Times"/>
        </a:defRPr>
      </a:lvl9pPr>
    </p:titleStyle>
    <p:bodyStyle>
      <a:lvl1pPr marL="444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1pPr>
      <a:lvl2pPr marL="889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2pPr>
      <a:lvl3pPr marL="1333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3pPr>
      <a:lvl4pPr marL="1778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4pPr>
      <a:lvl5pPr marL="2222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5pPr>
      <a:lvl6pPr marL="2667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6pPr>
      <a:lvl7pPr marL="3111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7pPr>
      <a:lvl8pPr marL="35560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8pPr>
      <a:lvl9pPr marL="4000500" indent="-444500" defTabSz="584200">
        <a:spcBef>
          <a:spcPts val="4200"/>
        </a:spcBef>
        <a:buSzPct val="75000"/>
        <a:buChar char="•"/>
        <a:defRPr sz="3600">
          <a:latin typeface="+mn-lt"/>
          <a:ea typeface="+mn-ea"/>
          <a:cs typeface="+mn-cs"/>
          <a:sym typeface="Helvetica Light"/>
        </a:defRPr>
      </a:lvl9pPr>
    </p:bodyStyle>
    <p:otherStyle>
      <a:lvl1pPr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4022" y="507917"/>
            <a:ext cx="12096756" cy="3302001"/>
          </a:xfrm>
          <a:prstGeom prst="rect">
            <a:avLst/>
          </a:prstGeom>
        </p:spPr>
        <p:txBody>
          <a:bodyPr/>
          <a:lstStyle>
            <a:lvl1pPr>
              <a:defRPr sz="6000">
                <a:solidFill>
                  <a:srgbClr val="00882B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6000">
                <a:solidFill>
                  <a:srgbClr val="00882B"/>
                </a:solidFill>
              </a:rPr>
              <a:t>19.10 Just-in-time Scheduling</a:t>
            </a:r>
          </a:p>
        </p:txBody>
      </p:sp>
      <p:sp>
        <p:nvSpPr>
          <p:cNvPr id="36" name="Shape 36"/>
          <p:cNvSpPr/>
          <p:nvPr/>
        </p:nvSpPr>
        <p:spPr>
          <a:xfrm>
            <a:off x="765801" y="2526028"/>
            <a:ext cx="11473198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1">
              <a:lnSpc>
                <a:spcPct val="90000"/>
              </a:lnSpc>
              <a:defRPr sz="1800"/>
            </a:pPr>
            <a:r>
              <a:rPr sz="3300" i="1">
                <a:latin typeface="Times"/>
                <a:ea typeface="Times"/>
                <a:cs typeface="Times"/>
                <a:sym typeface="Times"/>
              </a:rPr>
              <a:t>E.V. Levner, A.S. Nemirovsky, 1994, A network flow algorithm for </a:t>
            </a:r>
          </a:p>
          <a:p>
            <a:pPr lvl="1">
              <a:lnSpc>
                <a:spcPct val="90000"/>
              </a:lnSpc>
              <a:defRPr sz="1800"/>
            </a:pPr>
            <a:r>
              <a:rPr sz="3300" i="1">
                <a:latin typeface="Times"/>
                <a:ea typeface="Times"/>
                <a:cs typeface="Times"/>
                <a:sym typeface="Times"/>
              </a:rPr>
              <a:t>just-in-time project scheduling, European Journal of Operational</a:t>
            </a:r>
          </a:p>
          <a:p>
            <a:pPr lvl="1">
              <a:lnSpc>
                <a:spcPct val="90000"/>
              </a:lnSpc>
              <a:defRPr sz="1800"/>
            </a:pPr>
            <a:r>
              <a:rPr sz="3300" i="1">
                <a:latin typeface="Times"/>
                <a:ea typeface="Times"/>
                <a:cs typeface="Times"/>
                <a:sym typeface="Times"/>
              </a:rPr>
              <a:t>Research, 79, pp. 167-175</a:t>
            </a:r>
          </a:p>
        </p:txBody>
      </p:sp>
      <p:sp>
        <p:nvSpPr>
          <p:cNvPr id="37" name="Shape 37"/>
          <p:cNvSpPr/>
          <p:nvPr/>
        </p:nvSpPr>
        <p:spPr>
          <a:xfrm>
            <a:off x="6451072" y="6030110"/>
            <a:ext cx="102656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endParaRPr sz="3600" dirty="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952500" y="3255325"/>
            <a:ext cx="11099800" cy="6286501"/>
          </a:xfrm>
          <a:prstGeom prst="rect">
            <a:avLst/>
          </a:prstGeom>
        </p:spPr>
        <p:txBody>
          <a:bodyPr anchor="t"/>
          <a:lstStyle/>
          <a:p>
            <a:pPr lvl="0"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To eliminate the waste of </a:t>
            </a:r>
            <a:r>
              <a:rPr sz="3600" b="1">
                <a:latin typeface="Times"/>
                <a:ea typeface="Times"/>
                <a:cs typeface="Times"/>
                <a:sym typeface="Times"/>
              </a:rPr>
              <a:t>just-in-time</a:t>
            </a:r>
            <a:r>
              <a:rPr sz="3600">
                <a:latin typeface="Times"/>
                <a:ea typeface="Times"/>
                <a:cs typeface="Times"/>
                <a:sym typeface="Times"/>
              </a:rPr>
              <a:t> scheduling</a:t>
            </a:r>
          </a:p>
          <a:p>
            <a:pPr lvl="0">
              <a:defRPr sz="1800"/>
            </a:pPr>
            <a:r>
              <a:rPr sz="3600">
                <a:latin typeface="Times"/>
                <a:ea typeface="Times"/>
                <a:cs typeface="Times"/>
                <a:sym typeface="Times"/>
              </a:rPr>
              <a:t>Related problem: project management, schedule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3</a:t>
            </a:fld>
            <a:endParaRPr/>
          </a:p>
        </p:txBody>
      </p:sp>
      <p:sp>
        <p:nvSpPr>
          <p:cNvPr id="46" name="Shape 46"/>
          <p:cNvSpPr/>
          <p:nvPr/>
        </p:nvSpPr>
        <p:spPr>
          <a:xfrm>
            <a:off x="3269817" y="2378337"/>
            <a:ext cx="1119168" cy="1119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5500" b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5500" b="1">
                <a:solidFill>
                  <a:srgbClr val="FFFB00"/>
                </a:solidFill>
              </a:rPr>
              <a:t>i</a:t>
            </a:r>
          </a:p>
        </p:txBody>
      </p:sp>
      <p:sp>
        <p:nvSpPr>
          <p:cNvPr id="47" name="Shape 47"/>
          <p:cNvSpPr/>
          <p:nvPr/>
        </p:nvSpPr>
        <p:spPr>
          <a:xfrm>
            <a:off x="8615815" y="2378337"/>
            <a:ext cx="1119168" cy="1119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5500" b="1">
                <a:solidFill>
                  <a:srgbClr val="FFFB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5500" b="1">
                <a:solidFill>
                  <a:srgbClr val="FFFB00"/>
                </a:solidFill>
              </a:rPr>
              <a:t>j</a:t>
            </a:r>
          </a:p>
        </p:txBody>
      </p:sp>
      <p:sp>
        <p:nvSpPr>
          <p:cNvPr id="48" name="Shape 48"/>
          <p:cNvSpPr/>
          <p:nvPr/>
        </p:nvSpPr>
        <p:spPr>
          <a:xfrm>
            <a:off x="4688249" y="3012306"/>
            <a:ext cx="3628303" cy="1"/>
          </a:xfrm>
          <a:prstGeom prst="line">
            <a:avLst/>
          </a:prstGeom>
          <a:ln w="63500">
            <a:solidFill/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400"/>
            </a:pP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4680305" y="1996760"/>
            <a:ext cx="3710306" cy="7342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4" extrusionOk="0">
                <a:moveTo>
                  <a:pt x="0" y="15238"/>
                </a:moveTo>
                <a:cubicBezTo>
                  <a:pt x="6759" y="-5396"/>
                  <a:pt x="13959" y="-5074"/>
                  <a:pt x="21600" y="16204"/>
                </a:cubicBezTo>
              </a:path>
            </a:pathLst>
          </a:custGeom>
          <a:ln w="63500">
            <a:solidFill/>
            <a:miter lim="400000"/>
            <a:tailEnd type="triangle"/>
          </a:ln>
        </p:spPr>
        <p:txBody>
          <a:bodyPr/>
          <a:lstStyle/>
          <a:p>
            <a:pPr lvl="0"/>
            <a:endParaRPr/>
          </a:p>
        </p:txBody>
      </p:sp>
      <p:pic>
        <p:nvPicPr>
          <p:cNvPr id="50" name="MathTypeEquation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8442" y="3042496"/>
            <a:ext cx="467845" cy="647786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MathTypeEquation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42562" y="5942686"/>
            <a:ext cx="1119191" cy="419697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MathTypeEquation.pd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91543" y="1426967"/>
            <a:ext cx="467958" cy="4954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圖片 1" descr="螢幕快照 2015-03-11 上午10.12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008" y="4638221"/>
            <a:ext cx="6946900" cy="36830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387" y="1501460"/>
            <a:ext cx="469900" cy="4953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100" y="3042582"/>
            <a:ext cx="469900" cy="6477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6000"/>
              <a:t>Transform to LP model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4</a:t>
            </a:fld>
            <a:endParaRPr/>
          </a:p>
        </p:txBody>
      </p:sp>
      <p:sp>
        <p:nvSpPr>
          <p:cNvPr id="74" name="Shape 74"/>
          <p:cNvSpPr/>
          <p:nvPr/>
        </p:nvSpPr>
        <p:spPr>
          <a:xfrm>
            <a:off x="2595809" y="2975486"/>
            <a:ext cx="782750" cy="78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5D32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5D328"/>
                </a:solidFill>
              </a:rPr>
              <a:t>s</a:t>
            </a:r>
          </a:p>
        </p:txBody>
      </p:sp>
      <p:sp>
        <p:nvSpPr>
          <p:cNvPr id="75" name="Shape 75"/>
          <p:cNvSpPr/>
          <p:nvPr/>
        </p:nvSpPr>
        <p:spPr>
          <a:xfrm>
            <a:off x="8927541" y="2975486"/>
            <a:ext cx="782750" cy="78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5D32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5D328"/>
                </a:solidFill>
              </a:rPr>
              <a:t>t</a:t>
            </a:r>
          </a:p>
        </p:txBody>
      </p:sp>
      <p:sp>
        <p:nvSpPr>
          <p:cNvPr id="76" name="Shape 76"/>
          <p:cNvSpPr/>
          <p:nvPr/>
        </p:nvSpPr>
        <p:spPr>
          <a:xfrm>
            <a:off x="4455900" y="2097029"/>
            <a:ext cx="782750" cy="78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5D32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5D328"/>
                </a:solidFill>
              </a:rPr>
              <a:t>1</a:t>
            </a:r>
          </a:p>
        </p:txBody>
      </p:sp>
      <p:sp>
        <p:nvSpPr>
          <p:cNvPr id="77" name="Shape 77"/>
          <p:cNvSpPr/>
          <p:nvPr/>
        </p:nvSpPr>
        <p:spPr>
          <a:xfrm>
            <a:off x="7313517" y="2097029"/>
            <a:ext cx="782750" cy="78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5D32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5D328"/>
                </a:solidFill>
              </a:rPr>
              <a:t>2</a:t>
            </a:r>
          </a:p>
        </p:txBody>
      </p:sp>
      <p:sp>
        <p:nvSpPr>
          <p:cNvPr id="78" name="Shape 78"/>
          <p:cNvSpPr/>
          <p:nvPr/>
        </p:nvSpPr>
        <p:spPr>
          <a:xfrm>
            <a:off x="4495589" y="3644601"/>
            <a:ext cx="782750" cy="78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5D32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5D328"/>
                </a:solidFill>
              </a:rPr>
              <a:t>3</a:t>
            </a:r>
          </a:p>
        </p:txBody>
      </p:sp>
      <p:sp>
        <p:nvSpPr>
          <p:cNvPr id="79" name="Shape 79"/>
          <p:cNvSpPr/>
          <p:nvPr/>
        </p:nvSpPr>
        <p:spPr>
          <a:xfrm>
            <a:off x="7353206" y="3644601"/>
            <a:ext cx="782750" cy="7827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2"/>
          </a:blip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>
              <a:defRPr sz="3200">
                <a:solidFill>
                  <a:srgbClr val="F5D32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5D328"/>
                </a:solidFill>
              </a:rPr>
              <a:t>4</a:t>
            </a:r>
          </a:p>
        </p:txBody>
      </p:sp>
      <p:sp>
        <p:nvSpPr>
          <p:cNvPr id="80" name="Shape 80"/>
          <p:cNvSpPr/>
          <p:nvPr/>
        </p:nvSpPr>
        <p:spPr>
          <a:xfrm flipV="1">
            <a:off x="3329156" y="2554819"/>
            <a:ext cx="1220406" cy="77211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81" name="Shape 81"/>
          <p:cNvSpPr/>
          <p:nvPr/>
        </p:nvSpPr>
        <p:spPr>
          <a:xfrm flipV="1">
            <a:off x="8060094" y="3496164"/>
            <a:ext cx="990591" cy="62410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5224031" y="4120265"/>
            <a:ext cx="2154810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5224031" y="2488403"/>
            <a:ext cx="2154810" cy="1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8060094" y="2500943"/>
            <a:ext cx="990866" cy="62443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sp>
        <p:nvSpPr>
          <p:cNvPr id="85" name="Shape 85"/>
          <p:cNvSpPr/>
          <p:nvPr/>
        </p:nvSpPr>
        <p:spPr>
          <a:xfrm>
            <a:off x="3330373" y="3454222"/>
            <a:ext cx="1219189" cy="623695"/>
          </a:xfrm>
          <a:prstGeom prst="line">
            <a:avLst/>
          </a:prstGeom>
          <a:ln w="25400">
            <a:solidFill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lvl="0">
              <a:defRPr sz="2400"/>
            </a:pP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316" y="4990360"/>
            <a:ext cx="8356600" cy="35052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6000"/>
              <a:t>Transform to LP model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xfrm>
            <a:off x="6375349" y="9251950"/>
            <a:ext cx="241402" cy="381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/>
            <a:fld id="{86CB4B4D-7CA3-9044-876B-883B54F8677D}" type="slidenum">
              <a:t>5</a:t>
            </a:fld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2679700"/>
            <a:ext cx="12179300" cy="43942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lvl="0">
              <a:defRPr sz="1800"/>
            </a:pPr>
            <a:r>
              <a:rPr sz="8000"/>
              <a:t>Thanks for listening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87</Words>
  <Application>Microsoft Office PowerPoint</Application>
  <PresentationFormat>自訂</PresentationFormat>
  <Paragraphs>24</Paragraphs>
  <Slides>6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White</vt:lpstr>
      <vt:lpstr>19.10 Just-in-time Scheduling</vt:lpstr>
      <vt:lpstr>Introduction</vt:lpstr>
      <vt:lpstr>PowerPoint 簡報</vt:lpstr>
      <vt:lpstr>Transform to LP model</vt:lpstr>
      <vt:lpstr>Transform to LP model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19.10 Just-in-time Scheduling</dc:title>
  <cp:lastModifiedBy>ilin</cp:lastModifiedBy>
  <cp:revision>3</cp:revision>
  <dcterms:modified xsi:type="dcterms:W3CDTF">2015-03-11T02:56:49Z</dcterms:modified>
</cp:coreProperties>
</file>