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591" r:id="rId2"/>
    <p:sldId id="592" r:id="rId3"/>
    <p:sldId id="595" r:id="rId4"/>
    <p:sldId id="600" r:id="rId5"/>
    <p:sldId id="594" r:id="rId6"/>
    <p:sldId id="596" r:id="rId7"/>
    <p:sldId id="597" r:id="rId8"/>
    <p:sldId id="593" r:id="rId9"/>
    <p:sldId id="598" r:id="rId10"/>
    <p:sldId id="620" r:id="rId11"/>
    <p:sldId id="601" r:id="rId12"/>
    <p:sldId id="602" r:id="rId13"/>
    <p:sldId id="622" r:id="rId14"/>
    <p:sldId id="623" r:id="rId15"/>
    <p:sldId id="614" r:id="rId16"/>
    <p:sldId id="617" r:id="rId17"/>
    <p:sldId id="618" r:id="rId18"/>
    <p:sldId id="615" r:id="rId19"/>
    <p:sldId id="616" r:id="rId20"/>
    <p:sldId id="619" r:id="rId2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" initials="A" lastIdx="1" clrIdx="0">
    <p:extLst>
      <p:ext uri="{19B8F6BF-5375-455C-9EA6-DF929625EA0E}">
        <p15:presenceInfo xmlns:p15="http://schemas.microsoft.com/office/powerpoint/2012/main" userId="A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9900CC"/>
    <a:srgbClr val="006600"/>
    <a:srgbClr val="FF6600"/>
    <a:srgbClr val="FFCC99"/>
    <a:srgbClr val="0033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47" d="100"/>
          <a:sy n="47" d="100"/>
        </p:scale>
        <p:origin x="76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EB168-415A-48C1-8A91-BAA0780593E2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F53BD-A574-4AD7-BAA8-2244317A7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4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A5868AB-BB2D-4BD6-BDB3-D2122086E3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64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5868AB-BB2D-4BD6-BDB3-D2122086E34A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77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8539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112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4B9530E2-DFBE-4A8A-8E9E-589EACF0D478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443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Network Optimization Applications 19.12  by   </a:t>
            </a:r>
            <a:r>
              <a:rPr lang="zh-TW" altLang="en-US"/>
              <a:t>成大工資管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/>
              <a:t>APP19.12</a:t>
            </a:r>
            <a:br>
              <a:rPr lang="en-US" altLang="zh-TW" sz="4800"/>
            </a:br>
            <a:r>
              <a:rPr lang="en-US" altLang="zh-TW" sz="4800"/>
              <a:t>Maximum Dynamic Flows</a:t>
            </a:r>
            <a:endParaRPr lang="zh-TW" altLang="en-US" sz="4800" dirty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time=15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5860143" y="3803649"/>
            <a:ext cx="1376363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3350" y="238918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6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7813" y="429260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63975" y="1792288"/>
            <a:ext cx="1025525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93950" y="32353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08400" y="3048000"/>
            <a:ext cx="102393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63975" y="4724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35600" y="33115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72225" y="23082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7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00788" y="4343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1862138" y="3889375"/>
            <a:ext cx="1133475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912791" y="2292349"/>
            <a:ext cx="1276997" cy="1149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851275" y="4641850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876925" y="3916363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812132" y="2359025"/>
            <a:ext cx="1135062" cy="9191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3492500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3851275" y="2389188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171564" y="473592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322694" y="4948081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88025" y="4657771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27850" y="1883229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12479" y="1740773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149476" y="299495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17819" y="200977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33119" y="4936036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069806" y="4657771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467488" y="4037818"/>
            <a:ext cx="1378585" cy="509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3+1+3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043608" y="1269068"/>
            <a:ext cx="599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時間是同時進行的</a:t>
            </a:r>
          </a:p>
        </p:txBody>
      </p:sp>
    </p:spTree>
    <p:extLst>
      <p:ext uri="{BB962C8B-B14F-4D97-AF65-F5344CB8AC3E}">
        <p14:creationId xmlns:p14="http://schemas.microsoft.com/office/powerpoint/2010/main" val="40604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52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 </a:t>
            </a:r>
            <a:r>
              <a:rPr lang="zh-TW" altLang="en-US" dirty="0"/>
              <a:t>範例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309701" y="1019994"/>
            <a:ext cx="7309191" cy="106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dirty="0"/>
              <a:t>1(capacity</a:t>
            </a:r>
            <a:r>
              <a:rPr lang="zh-TW" altLang="en-US" kern="0" dirty="0"/>
              <a:t>，</a:t>
            </a:r>
            <a:r>
              <a:rPr lang="en-US" altLang="zh-TW" kern="0" dirty="0"/>
              <a:t>traversal)</a:t>
            </a:r>
            <a:endParaRPr lang="zh-TW" altLang="en-US" kern="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7544" y="2102147"/>
            <a:ext cx="792216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3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 </a:t>
            </a:r>
            <a:r>
              <a:rPr lang="zh-TW" altLang="en-US" dirty="0"/>
              <a:t>解法 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51" y="3091459"/>
            <a:ext cx="5914589" cy="318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2095433" y="3429000"/>
            <a:ext cx="864000" cy="1008112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18" y="1642517"/>
            <a:ext cx="6104345" cy="131524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3031537" y="3434974"/>
            <a:ext cx="8384" cy="1002138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3039921" y="4674099"/>
            <a:ext cx="4192" cy="1203173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103545" y="6093296"/>
            <a:ext cx="2088232" cy="0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407801" y="4636792"/>
            <a:ext cx="0" cy="1312488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5407801" y="3429000"/>
            <a:ext cx="0" cy="1008112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88289" y="3325180"/>
            <a:ext cx="711600" cy="319844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581281" y="3773134"/>
            <a:ext cx="626720" cy="303938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07721" y="1082136"/>
            <a:ext cx="852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花費</a:t>
            </a:r>
            <a:r>
              <a:rPr lang="en-US" altLang="zh-TW" dirty="0">
                <a:solidFill>
                  <a:srgbClr val="000000"/>
                </a:solidFill>
              </a:rPr>
              <a:t>15</a:t>
            </a:r>
            <a:r>
              <a:rPr lang="zh-TW" altLang="en-US" dirty="0">
                <a:solidFill>
                  <a:srgbClr val="000000"/>
                </a:solidFill>
              </a:rPr>
              <a:t>單位的時間 ，所走的路徑</a:t>
            </a:r>
            <a:r>
              <a:rPr lang="en-US" altLang="zh-TW" dirty="0">
                <a:solidFill>
                  <a:srgbClr val="000000"/>
                </a:solidFill>
              </a:rPr>
              <a:t>Flow value </a:t>
            </a:r>
            <a:r>
              <a:rPr lang="zh-TW" altLang="en-US" dirty="0">
                <a:solidFill>
                  <a:srgbClr val="000000"/>
                </a:solidFill>
              </a:rPr>
              <a:t>為</a:t>
            </a:r>
            <a:r>
              <a:rPr lang="en-US" altLang="zh-TW" dirty="0">
                <a:solidFill>
                  <a:srgbClr val="000000"/>
                </a:solidFill>
              </a:rPr>
              <a:t>10</a:t>
            </a:r>
            <a:r>
              <a:rPr lang="zh-TW" altLang="en-US" dirty="0">
                <a:solidFill>
                  <a:srgbClr val="000000"/>
                </a:solidFill>
              </a:rPr>
              <a:t>單位</a:t>
            </a:r>
          </a:p>
        </p:txBody>
      </p:sp>
      <p:sp>
        <p:nvSpPr>
          <p:cNvPr id="14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8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 </a:t>
            </a:r>
            <a:r>
              <a:rPr lang="zh-TW" altLang="en-US" dirty="0"/>
              <a:t>解法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07721" y="1082136"/>
            <a:ext cx="852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</a:rPr>
              <a:t>花費</a:t>
            </a:r>
            <a:r>
              <a:rPr lang="en-US" altLang="zh-TW" sz="2400" dirty="0">
                <a:solidFill>
                  <a:srgbClr val="000000"/>
                </a:solidFill>
              </a:rPr>
              <a:t>16</a:t>
            </a:r>
            <a:r>
              <a:rPr lang="zh-TW" altLang="en-US" sz="2400" dirty="0">
                <a:solidFill>
                  <a:srgbClr val="000000"/>
                </a:solidFill>
              </a:rPr>
              <a:t>單位的時間 ，所走的路徑</a:t>
            </a:r>
            <a:r>
              <a:rPr lang="en-US" altLang="zh-TW" sz="2400" dirty="0">
                <a:solidFill>
                  <a:srgbClr val="000000"/>
                </a:solidFill>
              </a:rPr>
              <a:t>Flow value </a:t>
            </a:r>
            <a:r>
              <a:rPr lang="zh-TW" altLang="en-US" sz="2400" dirty="0">
                <a:solidFill>
                  <a:srgbClr val="000000"/>
                </a:solidFill>
              </a:rPr>
              <a:t>合計為</a:t>
            </a:r>
            <a:r>
              <a:rPr lang="en-US" altLang="zh-TW" sz="2400" dirty="0">
                <a:solidFill>
                  <a:srgbClr val="000000"/>
                </a:solidFill>
              </a:rPr>
              <a:t>25</a:t>
            </a:r>
            <a:r>
              <a:rPr lang="zh-TW" altLang="en-US" sz="2400" dirty="0">
                <a:solidFill>
                  <a:srgbClr val="000000"/>
                </a:solidFill>
              </a:rPr>
              <a:t>單位</a:t>
            </a:r>
          </a:p>
        </p:txBody>
      </p:sp>
      <p:sp>
        <p:nvSpPr>
          <p:cNvPr id="14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21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793" y="2991243"/>
            <a:ext cx="5976664" cy="3212022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5" y="1605356"/>
            <a:ext cx="4990125" cy="1189736"/>
          </a:xfrm>
          <a:prstGeom prst="rect">
            <a:avLst/>
          </a:prstGeom>
        </p:spPr>
      </p:pic>
      <p:cxnSp>
        <p:nvCxnSpPr>
          <p:cNvPr id="24" name="直線單箭頭接點 23"/>
          <p:cNvCxnSpPr/>
          <p:nvPr/>
        </p:nvCxnSpPr>
        <p:spPr>
          <a:xfrm flipV="1">
            <a:off x="1835696" y="3247207"/>
            <a:ext cx="864096" cy="1042698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2915816" y="3318312"/>
            <a:ext cx="19752" cy="975521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935568" y="4489984"/>
            <a:ext cx="1080120" cy="648072"/>
          </a:xfrm>
          <a:prstGeom prst="straightConnector1">
            <a:avLst/>
          </a:prstGeom>
          <a:ln w="28575">
            <a:solidFill>
              <a:schemeClr val="accent1">
                <a:alpha val="50000"/>
              </a:scheme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982862" y="3162624"/>
            <a:ext cx="1032826" cy="554408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4122098" y="3162624"/>
            <a:ext cx="953958" cy="463948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403463" y="3162624"/>
            <a:ext cx="1877841" cy="781847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915816" y="4620902"/>
            <a:ext cx="0" cy="1171672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2935568" y="5301208"/>
            <a:ext cx="1060368" cy="615022"/>
          </a:xfrm>
          <a:prstGeom prst="straightConnector1">
            <a:avLst/>
          </a:prstGeom>
          <a:ln w="28575">
            <a:solidFill>
              <a:schemeClr val="accent1">
                <a:alpha val="50000"/>
              </a:scheme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982862" y="6017234"/>
            <a:ext cx="2093194" cy="3482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5432078" y="5138056"/>
            <a:ext cx="756558" cy="825465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6419496" y="4184521"/>
            <a:ext cx="756558" cy="825465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292080" y="4115853"/>
            <a:ext cx="1883974" cy="374131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5272130" y="4597254"/>
            <a:ext cx="19950" cy="1195320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5292080" y="3318312"/>
            <a:ext cx="27346" cy="984606"/>
          </a:xfrm>
          <a:prstGeom prst="straightConnector1">
            <a:avLst/>
          </a:prstGeom>
          <a:ln w="28575">
            <a:solidFill>
              <a:srgbClr val="FF0000">
                <a:alpha val="50000"/>
              </a:srgbClr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 </a:t>
            </a:r>
            <a:r>
              <a:rPr lang="zh-TW" altLang="en-US" dirty="0"/>
              <a:t>解法 </a:t>
            </a:r>
          </a:p>
        </p:txBody>
      </p:sp>
      <p:pic>
        <p:nvPicPr>
          <p:cNvPr id="22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6050" y="3088888"/>
            <a:ext cx="5600700" cy="302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24744"/>
            <a:ext cx="4127218" cy="19515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3528" y="1094769"/>
            <a:ext cx="3816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花費</a:t>
            </a:r>
            <a:r>
              <a:rPr lang="en-US" altLang="zh-TW" dirty="0">
                <a:solidFill>
                  <a:srgbClr val="000000"/>
                </a:solidFill>
              </a:rPr>
              <a:t>2I+K</a:t>
            </a:r>
            <a:r>
              <a:rPr lang="zh-TW" altLang="en-US" dirty="0">
                <a:solidFill>
                  <a:srgbClr val="000000"/>
                </a:solidFill>
              </a:rPr>
              <a:t>單位時間 ，所走的路徑</a:t>
            </a:r>
            <a:r>
              <a:rPr lang="en-US" altLang="zh-TW" dirty="0">
                <a:solidFill>
                  <a:srgbClr val="000000"/>
                </a:solidFill>
              </a:rPr>
              <a:t>Flow value </a:t>
            </a:r>
            <a:r>
              <a:rPr lang="zh-TW" altLang="en-US" dirty="0">
                <a:solidFill>
                  <a:srgbClr val="000000"/>
                </a:solidFill>
              </a:rPr>
              <a:t>為</a:t>
            </a:r>
            <a:r>
              <a:rPr lang="en-US" altLang="zh-TW">
                <a:solidFill>
                  <a:srgbClr val="000000"/>
                </a:solidFill>
              </a:rPr>
              <a:t>395+85K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7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案例分享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公共安全逃生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77" y="1700808"/>
            <a:ext cx="7190839" cy="4464496"/>
          </a:xfrm>
          <a:prstGeom prst="rect">
            <a:avLst/>
          </a:prstGeom>
        </p:spPr>
      </p:pic>
      <p:sp>
        <p:nvSpPr>
          <p:cNvPr id="5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台北大巨蛋逃生模擬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電腦模擬的設定與結果 </a:t>
            </a:r>
          </a:p>
          <a:p>
            <a:r>
              <a:rPr lang="en-US" altLang="zh-TW" dirty="0"/>
              <a:t>•Sim Tread</a:t>
            </a:r>
            <a:r>
              <a:rPr lang="zh-TW" altLang="en-US" dirty="0"/>
              <a:t>是由早稻田大學及吉田博士共同研發而成，在</a:t>
            </a:r>
            <a:r>
              <a:rPr lang="en-US" altLang="zh-TW" dirty="0"/>
              <a:t>2001-2010</a:t>
            </a:r>
            <a:r>
              <a:rPr lang="zh-TW" altLang="en-US" dirty="0"/>
              <a:t>花費十年之後，每年都會進行升級，本次模擬使用</a:t>
            </a:r>
            <a:r>
              <a:rPr lang="en-US" altLang="zh-TW" dirty="0"/>
              <a:t>2015</a:t>
            </a:r>
            <a:r>
              <a:rPr lang="zh-TW" altLang="en-US" dirty="0"/>
              <a:t>年最新版本，並擁有東京都消防廳認可。 </a:t>
            </a:r>
          </a:p>
          <a:p>
            <a:r>
              <a:rPr lang="en-US" altLang="zh-TW" dirty="0"/>
              <a:t>•</a:t>
            </a:r>
            <a:r>
              <a:rPr lang="zh-TW" altLang="en-US" dirty="0">
                <a:solidFill>
                  <a:srgbClr val="FF0000"/>
                </a:solidFill>
              </a:rPr>
              <a:t>電腦避難模擬</a:t>
            </a:r>
            <a:r>
              <a:rPr lang="zh-TW" altLang="en-US" dirty="0"/>
              <a:t>，主要為了瞭解避難情境的輔助工具，它是一種趨近於實際情境的技術方法。 </a:t>
            </a:r>
          </a:p>
          <a:p>
            <a:r>
              <a:rPr lang="en-US" altLang="zh-TW" dirty="0"/>
              <a:t>•</a:t>
            </a:r>
            <a:r>
              <a:rPr lang="zh-TW" altLang="en-US" dirty="0"/>
              <a:t>本體檢小組使用</a:t>
            </a:r>
            <a:r>
              <a:rPr lang="en-US" altLang="zh-TW" dirty="0"/>
              <a:t>Sim Tread</a:t>
            </a:r>
            <a:r>
              <a:rPr lang="zh-TW" altLang="en-US" dirty="0"/>
              <a:t>軟體，檢驗大巨蛋既存的設計現況，是否會產生</a:t>
            </a:r>
            <a:r>
              <a:rPr lang="zh-TW" altLang="en-US" dirty="0">
                <a:solidFill>
                  <a:srgbClr val="FF0000"/>
                </a:solidFill>
              </a:rPr>
              <a:t>滯留、節點</a:t>
            </a:r>
            <a:r>
              <a:rPr lang="zh-TW" altLang="en-US" dirty="0"/>
              <a:t>。包括</a:t>
            </a:r>
            <a:r>
              <a:rPr lang="en-US" altLang="zh-TW" dirty="0"/>
              <a:t>8</a:t>
            </a:r>
            <a:r>
              <a:rPr lang="zh-TW" altLang="en-US" dirty="0"/>
              <a:t>分鐘、</a:t>
            </a:r>
            <a:r>
              <a:rPr lang="en-US" altLang="zh-TW" dirty="0"/>
              <a:t>15</a:t>
            </a:r>
            <a:r>
              <a:rPr lang="zh-TW" altLang="en-US" dirty="0"/>
              <a:t>分鐘及</a:t>
            </a:r>
            <a:r>
              <a:rPr lang="en-US" altLang="zh-TW" dirty="0"/>
              <a:t>60</a:t>
            </a:r>
            <a:r>
              <a:rPr lang="zh-TW" altLang="en-US" dirty="0"/>
              <a:t>分鐘的情境。 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5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台北大巨蛋逃生模擬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本小組模擬條件設定 </a:t>
            </a:r>
            <a:endParaRPr lang="zh-TW" altLang="en-US" dirty="0"/>
          </a:p>
          <a:p>
            <a:r>
              <a:rPr lang="zh-TW" altLang="en-US" dirty="0"/>
              <a:t>人員步行速度：</a:t>
            </a:r>
            <a:r>
              <a:rPr lang="en-US" altLang="zh-TW" dirty="0"/>
              <a:t>1.2m/Sec </a:t>
            </a:r>
          </a:p>
          <a:p>
            <a:r>
              <a:rPr lang="zh-TW" altLang="en-US" dirty="0"/>
              <a:t>靜止電扶梯不得為避難路徑（依日本標準，因電扶梯高低階與一般樓梯不同，最易發生踩踏意外） </a:t>
            </a:r>
          </a:p>
          <a:p>
            <a:r>
              <a:rPr lang="zh-TW" altLang="en-US" dirty="0"/>
              <a:t>模擬人員不含行動不便人士，其避難行為以最近的出口作為逃生路徑的選擇 </a:t>
            </a:r>
          </a:p>
          <a:p>
            <a:r>
              <a:rPr lang="zh-TW" altLang="en-US" dirty="0"/>
              <a:t>全區模擬人數不含</a:t>
            </a:r>
            <a:r>
              <a:rPr lang="en-US" altLang="zh-TW" dirty="0"/>
              <a:t>D</a:t>
            </a:r>
            <a:r>
              <a:rPr lang="zh-TW" altLang="en-US" dirty="0"/>
              <a:t>、</a:t>
            </a:r>
            <a:r>
              <a:rPr lang="en-US" altLang="zh-TW" dirty="0"/>
              <a:t>E</a:t>
            </a:r>
            <a:r>
              <a:rPr lang="zh-TW" altLang="en-US" dirty="0"/>
              <a:t>棟（</a:t>
            </a:r>
            <a:r>
              <a:rPr lang="en-US" altLang="zh-TW" dirty="0"/>
              <a:t>14,541</a:t>
            </a:r>
            <a:r>
              <a:rPr lang="zh-TW" altLang="en-US" dirty="0"/>
              <a:t>人），總模擬人數</a:t>
            </a:r>
            <a:r>
              <a:rPr lang="en-US" altLang="zh-TW" dirty="0"/>
              <a:t>127,555</a:t>
            </a:r>
            <a:r>
              <a:rPr lang="zh-TW" altLang="en-US" dirty="0"/>
              <a:t>人 </a:t>
            </a:r>
          </a:p>
          <a:p>
            <a:r>
              <a:rPr lang="zh-TW" altLang="en-US" dirty="0"/>
              <a:t>為配合消防救災之需求，道路空間應予管制，不作為戶外疏散空間，同時檢視基地腹地是否足夠容納全區人數（依日本模擬標準設定） </a:t>
            </a:r>
          </a:p>
        </p:txBody>
      </p:sp>
      <p:sp>
        <p:nvSpPr>
          <p:cNvPr id="4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6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台北大巨蛋逃生模擬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大巨蛋 電腦模擬影片</a:t>
            </a:r>
          </a:p>
        </p:txBody>
      </p:sp>
      <p:pic>
        <p:nvPicPr>
          <p:cNvPr id="4" name="格式工廠[影片曝光]大巨蛋緊急疏散模擬動畫完整解說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568" y="1862782"/>
            <a:ext cx="7570464" cy="3634085"/>
          </a:xfrm>
          <a:prstGeom prst="rect">
            <a:avLst/>
          </a:prstGeom>
        </p:spPr>
      </p:pic>
      <p:sp>
        <p:nvSpPr>
          <p:cNvPr id="5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台北大巨蛋逃生模擬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電腦模擬結果 </a:t>
            </a:r>
            <a:r>
              <a:rPr lang="zh-TW" altLang="en-US" dirty="0"/>
              <a:t> </a:t>
            </a:r>
          </a:p>
          <a:p>
            <a:r>
              <a:rPr lang="en-US" altLang="zh-TW" dirty="0"/>
              <a:t>•15</a:t>
            </a:r>
            <a:r>
              <a:rPr lang="zh-TW" altLang="en-US" dirty="0"/>
              <a:t>分鐘</a:t>
            </a:r>
            <a:r>
              <a:rPr lang="en-US" altLang="zh-TW" dirty="0"/>
              <a:t>4F</a:t>
            </a:r>
            <a:r>
              <a:rPr lang="zh-TW" altLang="en-US" dirty="0"/>
              <a:t>、</a:t>
            </a:r>
            <a:r>
              <a:rPr lang="en-US" altLang="zh-TW" dirty="0"/>
              <a:t>B2F</a:t>
            </a:r>
            <a:r>
              <a:rPr lang="zh-TW" altLang="en-US" dirty="0"/>
              <a:t>、</a:t>
            </a:r>
            <a:r>
              <a:rPr lang="en-US" altLang="zh-TW" dirty="0"/>
              <a:t>B3F</a:t>
            </a:r>
            <a:r>
              <a:rPr lang="zh-TW" altLang="en-US" dirty="0"/>
              <a:t>尚有人員未能到達安全梯或戶外梯，尤其以</a:t>
            </a:r>
            <a:r>
              <a:rPr lang="en-US" altLang="zh-TW" dirty="0"/>
              <a:t>4F</a:t>
            </a:r>
            <a:r>
              <a:rPr lang="zh-TW" altLang="en-US" dirty="0"/>
              <a:t>於樓梯口阻塞嚴重，</a:t>
            </a:r>
            <a:r>
              <a:rPr lang="en-US" altLang="zh-TW" dirty="0"/>
              <a:t>B2F</a:t>
            </a:r>
            <a:r>
              <a:rPr lang="zh-TW" altLang="en-US" dirty="0"/>
              <a:t>東北與西南地下廣場避難出口阻塞現象未紓解。 </a:t>
            </a:r>
          </a:p>
          <a:p>
            <a:r>
              <a:rPr lang="en-US" altLang="zh-TW" dirty="0"/>
              <a:t>•60</a:t>
            </a:r>
            <a:r>
              <a:rPr lang="zh-TW" altLang="en-US" dirty="0"/>
              <a:t>分鐘尚有部分人員塞於</a:t>
            </a:r>
            <a:r>
              <a:rPr lang="en-US" altLang="zh-TW" dirty="0"/>
              <a:t>B2F</a:t>
            </a:r>
            <a:r>
              <a:rPr lang="zh-TW" altLang="en-US" dirty="0"/>
              <a:t>地下廣場，尚未到達</a:t>
            </a:r>
            <a:r>
              <a:rPr lang="en-US" altLang="zh-TW" dirty="0"/>
              <a:t>1</a:t>
            </a:r>
            <a:r>
              <a:rPr lang="zh-TW" altLang="en-US" dirty="0"/>
              <a:t>樓戶外空地。 </a:t>
            </a:r>
            <a:endParaRPr lang="en-US" altLang="zh-TW" dirty="0"/>
          </a:p>
          <a:p>
            <a:r>
              <a:rPr lang="zh-TW" altLang="en-US" dirty="0"/>
              <a:t>火災逃生，時間就是一切，故能越短時間內逃生對傷害就能降到最低。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6"/>
            <a:endCxn id="10" idx="3"/>
          </p:cNvCxnSpPr>
          <p:nvPr/>
        </p:nvCxnSpPr>
        <p:spPr>
          <a:xfrm flipV="1">
            <a:off x="5940425" y="3971925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81175" y="23891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40200" y="17113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24325" y="29860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82888" y="32099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71650" y="4200525"/>
            <a:ext cx="6492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40500" y="248443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4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03963" y="4348163"/>
            <a:ext cx="649287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4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08625" y="33750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24325" y="485933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263" y="5589588"/>
            <a:ext cx="2808287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Arc Capacity</a:t>
            </a:r>
            <a:endParaRPr lang="zh-TW" altLang="en-US" dirty="0">
              <a:solidFill>
                <a:srgbClr val="006600"/>
              </a:solidFill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1852613" y="2365375"/>
            <a:ext cx="1135062" cy="9191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852613" y="3900488"/>
            <a:ext cx="1135062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3811588" y="2349500"/>
            <a:ext cx="13049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986463" y="2419350"/>
            <a:ext cx="1249362" cy="12255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5940425" y="4005263"/>
            <a:ext cx="1376363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492500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851275" y="4652963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5435600" y="28606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403350" y="23891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76375" y="42005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55875" y="32099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51275" y="1711325"/>
            <a:ext cx="6492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716588" y="33750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75463" y="2484438"/>
            <a:ext cx="649287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659563" y="4348163"/>
            <a:ext cx="649287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51275" y="4859338"/>
            <a:ext cx="6492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35500" y="5589588"/>
            <a:ext cx="40401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Maximum Flow : 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69" grpId="0" animBg="1"/>
      <p:bldP spid="82" grpId="0" animBg="1"/>
      <p:bldP spid="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284984"/>
            <a:ext cx="8780462" cy="1008335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4" name="頁尾版面配置區 3"/>
          <p:cNvSpPr txBox="1">
            <a:spLocks/>
          </p:cNvSpPr>
          <p:nvPr/>
        </p:nvSpPr>
        <p:spPr>
          <a:xfrm>
            <a:off x="3132138" y="6448251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 </a:t>
            </a:r>
            <a:r>
              <a:rPr lang="zh-TW" altLang="en-US" dirty="0"/>
              <a:t>相關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作者</a:t>
            </a:r>
            <a:endParaRPr lang="en-US" altLang="zh-TW" dirty="0"/>
          </a:p>
          <a:p>
            <a:r>
              <a:rPr lang="en-US" altLang="zh-TW" dirty="0"/>
              <a:t>L. R. Ford, Jr.</a:t>
            </a:r>
          </a:p>
          <a:p>
            <a:r>
              <a:rPr lang="en-US" altLang="zh-TW" dirty="0"/>
              <a:t>D. R. Fulkerson </a:t>
            </a:r>
          </a:p>
          <a:p>
            <a:endParaRPr lang="en-US" altLang="zh-TW" dirty="0"/>
          </a:p>
          <a:p>
            <a:r>
              <a:rPr lang="en-US" altLang="zh-TW" dirty="0"/>
              <a:t>Constructing Maximal Dynamic Flows from Static Flows </a:t>
            </a:r>
          </a:p>
          <a:p>
            <a:r>
              <a:rPr lang="en-US" altLang="zh-TW" i="1" dirty="0"/>
              <a:t>Operations Research</a:t>
            </a:r>
            <a:r>
              <a:rPr lang="zh-TW" altLang="en-US" i="1" dirty="0"/>
              <a:t> </a:t>
            </a:r>
            <a:r>
              <a:rPr lang="en-US" altLang="zh-TW" i="1" dirty="0"/>
              <a:t>January 6, </a:t>
            </a:r>
            <a:r>
              <a:rPr lang="en-US" altLang="zh-TW" dirty="0"/>
              <a:t>1958</a:t>
            </a:r>
          </a:p>
          <a:p>
            <a:endParaRPr lang="en-US" altLang="zh-TW" i="1" dirty="0"/>
          </a:p>
          <a:p>
            <a:endParaRPr lang="zh-TW" altLang="en-US" i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120456"/>
            <a:ext cx="4381918" cy="1961951"/>
          </a:xfrm>
          <a:prstGeom prst="rect">
            <a:avLst/>
          </a:prstGeom>
        </p:spPr>
      </p:pic>
      <p:sp>
        <p:nvSpPr>
          <p:cNvPr id="6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圖示介紹</a:t>
            </a:r>
          </a:p>
        </p:txBody>
      </p:sp>
      <p:sp>
        <p:nvSpPr>
          <p:cNvPr id="4" name="橢圓 3"/>
          <p:cNvSpPr/>
          <p:nvPr/>
        </p:nvSpPr>
        <p:spPr>
          <a:xfrm>
            <a:off x="2663453" y="2721942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616203" y="2721942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線單箭頭接點 5"/>
          <p:cNvCxnSpPr>
            <a:stCxn id="4" idx="6"/>
            <a:endCxn id="5" idx="2"/>
          </p:cNvCxnSpPr>
          <p:nvPr/>
        </p:nvCxnSpPr>
        <p:spPr>
          <a:xfrm>
            <a:off x="3527053" y="3153742"/>
            <a:ext cx="20891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23928" y="2348880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3678" y="2348880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9900CC"/>
                </a:solidFill>
              </a:rPr>
              <a:t>6</a:t>
            </a:r>
            <a:endParaRPr lang="zh-TW" altLang="en-US" dirty="0">
              <a:solidFill>
                <a:srgbClr val="99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9491" y="3666505"/>
            <a:ext cx="2808287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Arc Capacity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70166" y="3639517"/>
            <a:ext cx="2808287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9900CC"/>
                </a:solidFill>
              </a:rPr>
              <a:t>Travel Time</a:t>
            </a:r>
            <a:endParaRPr lang="zh-TW" altLang="en-US" dirty="0">
              <a:solidFill>
                <a:srgbClr val="9900CC"/>
              </a:solidFill>
            </a:endParaRPr>
          </a:p>
        </p:txBody>
      </p:sp>
      <p:sp>
        <p:nvSpPr>
          <p:cNvPr id="11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6"/>
            <a:endCxn id="10" idx="3"/>
          </p:cNvCxnSpPr>
          <p:nvPr/>
        </p:nvCxnSpPr>
        <p:spPr>
          <a:xfrm flipV="1">
            <a:off x="5940425" y="3971925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81175" y="23891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40200" y="17113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24325" y="29860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82888" y="32099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71650" y="4200525"/>
            <a:ext cx="6492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40500" y="248443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4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03963" y="4348163"/>
            <a:ext cx="649287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4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24325" y="485933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263" y="5589588"/>
            <a:ext cx="2808287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Arc Capacity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508625" y="33750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6"/>
            <a:endCxn id="10" idx="3"/>
          </p:cNvCxnSpPr>
          <p:nvPr/>
        </p:nvCxnSpPr>
        <p:spPr>
          <a:xfrm flipV="1">
            <a:off x="5940425" y="3971925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3350" y="238918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6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263" y="5589588"/>
            <a:ext cx="5491162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 Arc Capacity 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9900CC"/>
                </a:solidFill>
              </a:rPr>
              <a:t>Travel Time 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7813" y="429260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63975" y="1792288"/>
            <a:ext cx="1025525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93950" y="32353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08400" y="3048000"/>
            <a:ext cx="102393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63975" y="4724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35600" y="33115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72225" y="23082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7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00788" y="4343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1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</a:t>
            </a:r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6"/>
            <a:endCxn id="10" idx="3"/>
          </p:cNvCxnSpPr>
          <p:nvPr/>
        </p:nvCxnSpPr>
        <p:spPr>
          <a:xfrm flipV="1">
            <a:off x="5940425" y="3971925"/>
            <a:ext cx="1376363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3350" y="238918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6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7813" y="429260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63975" y="1792288"/>
            <a:ext cx="1025525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93950" y="32353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08400" y="3048000"/>
            <a:ext cx="102393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63975" y="4724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35600" y="33115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72225" y="23082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7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00788" y="4343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1862138" y="3889375"/>
            <a:ext cx="1133475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3779838" y="2781300"/>
            <a:ext cx="1477962" cy="16716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851275" y="4641850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876925" y="3916363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5580063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916113" y="2489200"/>
            <a:ext cx="1135062" cy="9191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8763" y="5495925"/>
          <a:ext cx="8777292" cy="74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Time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Node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2,5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>
            <a:off x="3492500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3851275" y="2389188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1116013" y="3213100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5084763" y="4292600"/>
            <a:ext cx="863600" cy="865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189788" y="3213100"/>
            <a:ext cx="865187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93950" y="5445125"/>
            <a:ext cx="5562600" cy="792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 9 , Max Flow = 3</a:t>
            </a:r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9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179388" y="1052513"/>
          <a:ext cx="8780463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Flow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1.3.5.6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1.3.4.6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1.2.3.5.6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1.3.5.4.6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1.2.4.6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1.2.3.4.6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1.2.3.5.4.6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323850" y="3141663"/>
            <a:ext cx="84963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30338" y="3860800"/>
            <a:ext cx="5734050" cy="1512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 9 , Max Flow = 3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=13, Max Flow=3+1=4</a:t>
            </a:r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323850" y="4005263"/>
            <a:ext cx="84963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76375" y="4724400"/>
            <a:ext cx="5732463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 9 , Max Flow = 3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=13, Max Flow=3+1=4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=15, Max Flow=3+1+3=7</a:t>
            </a:r>
          </a:p>
        </p:txBody>
      </p:sp>
      <p:sp>
        <p:nvSpPr>
          <p:cNvPr id="9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time=13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455" y="3208519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030" cy="119874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5863929" y="3813176"/>
            <a:ext cx="1376363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3350" y="238918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6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7813" y="429260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63975" y="1792288"/>
            <a:ext cx="1025525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93950" y="32353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08400" y="3048000"/>
            <a:ext cx="102393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63975" y="4724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35600" y="33115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72225" y="23082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7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05822" y="4318816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1862138" y="3889375"/>
            <a:ext cx="1133475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851275" y="4641850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876925" y="3916363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916113" y="2489200"/>
            <a:ext cx="1135062" cy="9191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3492500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頁尾版面配置區 3"/>
          <p:cNvSpPr txBox="1">
            <a:spLocks/>
          </p:cNvSpPr>
          <p:nvPr/>
        </p:nvSpPr>
        <p:spPr>
          <a:xfrm>
            <a:off x="3132138" y="6453188"/>
            <a:ext cx="5840412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 kern="1200">
                <a:solidFill>
                  <a:srgbClr val="01450C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 kern="1200">
                <a:solidFill>
                  <a:srgbClr val="0D20AB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 kern="1200">
                <a:solidFill>
                  <a:srgbClr val="004992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 kern="1200">
                <a:solidFill>
                  <a:schemeClr val="bg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4549" y="469265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89437" y="502028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15510" y="3989344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62994" y="263207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15394" y="278447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89458" y="363220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716462" y="499268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037703" y="401004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3608" y="1269068"/>
            <a:ext cx="599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時間是同時進行的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0" grpId="0"/>
      <p:bldP spid="52" grpId="0"/>
      <p:bldP spid="56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21257</TotalTime>
  <Words>936</Words>
  <Application>Microsoft Office PowerPoint</Application>
  <PresentationFormat>如螢幕大小 (4:3)</PresentationFormat>
  <Paragraphs>262</Paragraphs>
  <Slides>20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標楷體</vt:lpstr>
      <vt:lpstr>Arial</vt:lpstr>
      <vt:lpstr>Times New Roman</vt:lpstr>
      <vt:lpstr>Wingdings</vt:lpstr>
      <vt:lpstr>intro</vt:lpstr>
      <vt:lpstr>APP19.12 Maximum Dynamic Flows</vt:lpstr>
      <vt:lpstr>Introduction</vt:lpstr>
      <vt:lpstr>PAPER 相關</vt:lpstr>
      <vt:lpstr>圖示介紹</vt:lpstr>
      <vt:lpstr>Problem</vt:lpstr>
      <vt:lpstr>Problem</vt:lpstr>
      <vt:lpstr>Algorithm</vt:lpstr>
      <vt:lpstr>Algorithm</vt:lpstr>
      <vt:lpstr>Algorithm time=13</vt:lpstr>
      <vt:lpstr>Algorithm time=15</vt:lpstr>
      <vt:lpstr>PAPER 範例</vt:lpstr>
      <vt:lpstr>PAPER 解法 </vt:lpstr>
      <vt:lpstr>PAPER 解法 </vt:lpstr>
      <vt:lpstr>PAPER 解法 </vt:lpstr>
      <vt:lpstr>案例分享</vt:lpstr>
      <vt:lpstr>台北大巨蛋逃生模擬</vt:lpstr>
      <vt:lpstr>台北大巨蛋逃生模擬</vt:lpstr>
      <vt:lpstr>台北大巨蛋逃生模擬</vt:lpstr>
      <vt:lpstr>台北大巨蛋逃生模擬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1350</cp:revision>
  <dcterms:created xsi:type="dcterms:W3CDTF">2010-04-03T03:14:21Z</dcterms:created>
  <dcterms:modified xsi:type="dcterms:W3CDTF">2018-10-31T15:39:39Z</dcterms:modified>
</cp:coreProperties>
</file>