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591" r:id="rId2"/>
    <p:sldId id="599" r:id="rId3"/>
    <p:sldId id="600" r:id="rId4"/>
    <p:sldId id="601" r:id="rId5"/>
    <p:sldId id="602" r:id="rId6"/>
    <p:sldId id="603" r:id="rId7"/>
    <p:sldId id="604" r:id="rId8"/>
    <p:sldId id="605" r:id="rId9"/>
    <p:sldId id="606" r:id="rId10"/>
    <p:sldId id="607" r:id="rId11"/>
    <p:sldId id="608" r:id="rId12"/>
    <p:sldId id="609" r:id="rId13"/>
    <p:sldId id="610" r:id="rId14"/>
    <p:sldId id="598" r:id="rId15"/>
  </p:sldIdLst>
  <p:sldSz cx="9144000" cy="6858000" type="screen4x3"/>
  <p:notesSz cx="9144000" cy="6858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00FF"/>
    <a:srgbClr val="FF6699"/>
    <a:srgbClr val="003300"/>
    <a:srgbClr val="FFCC99"/>
    <a:srgbClr val="0000FF"/>
    <a:srgbClr val="FF0000"/>
    <a:srgbClr val="0000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3" autoAdjust="0"/>
    <p:restoredTop sz="96459" autoAdjust="0"/>
  </p:normalViewPr>
  <p:slideViewPr>
    <p:cSldViewPr>
      <p:cViewPr>
        <p:scale>
          <a:sx n="75" d="100"/>
          <a:sy n="75" d="100"/>
        </p:scale>
        <p:origin x="-129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44" y="81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F8781F6-A749-46ED-A3CF-B1A76968C9B5}" type="datetimeFigureOut">
              <a:rPr lang="zh-TW" altLang="en-US"/>
              <a:pPr>
                <a:defRPr/>
              </a:pPr>
              <a:t>2015/6/4</a:t>
            </a:fld>
            <a:endParaRPr lang="en-US" altLang="zh-TW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4A956E2-885E-4E0D-A35E-4B9C75DF7AC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6034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54309B3D-0BFC-4283-8204-26EC1CD148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7942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i="1" smtClean="0">
                <a:latin typeface="Times New Roman" pitchFamily="18" charset="0"/>
              </a:rPr>
              <a:t>G</a:t>
            </a:r>
            <a:r>
              <a:rPr lang="en-US" altLang="zh-TW" smtClean="0"/>
              <a:t> = (</a:t>
            </a:r>
            <a:r>
              <a:rPr lang="en-US" altLang="zh-TW" i="1" smtClean="0">
                <a:latin typeface="Times New Roman" pitchFamily="18" charset="0"/>
              </a:rPr>
              <a:t>N</a:t>
            </a:r>
            <a:r>
              <a:rPr lang="en-US" altLang="zh-TW" smtClean="0"/>
              <a:t>, </a:t>
            </a:r>
            <a:r>
              <a:rPr lang="en-US" altLang="zh-TW" i="1" smtClean="0">
                <a:latin typeface="Times New Roman" pitchFamily="18" charset="0"/>
              </a:rPr>
              <a:t>A</a:t>
            </a:r>
            <a:r>
              <a:rPr lang="en-US" altLang="zh-TW" smtClean="0"/>
              <a:t>) be a closed walk graph and </a:t>
            </a:r>
            <a:r>
              <a:rPr lang="en-US" altLang="zh-TW" smtClean="0">
                <a:latin typeface="Times New Roman" pitchFamily="18" charset="0"/>
              </a:rPr>
              <a:t>Let </a:t>
            </a:r>
            <a:r>
              <a:rPr lang="en-US" altLang="zh-TW" i="1" smtClean="0">
                <a:latin typeface="Times New Roman" pitchFamily="18" charset="0"/>
              </a:rPr>
              <a:t>x</a:t>
            </a:r>
            <a:r>
              <a:rPr lang="en-US" altLang="zh-TW" i="1" baseline="-25000" smtClean="0">
                <a:latin typeface="Times New Roman" pitchFamily="18" charset="0"/>
              </a:rPr>
              <a:t>ij </a:t>
            </a:r>
            <a:r>
              <a:rPr lang="en-US" altLang="zh-TW" smtClean="0">
                <a:latin typeface="Times New Roman" pitchFamily="18" charset="0"/>
              </a:rPr>
              <a:t>denote the number of times the postman traverse arc (</a:t>
            </a:r>
            <a:r>
              <a:rPr lang="en-US" altLang="zh-TW" i="1" smtClean="0">
                <a:latin typeface="Times New Roman" pitchFamily="18" charset="0"/>
              </a:rPr>
              <a:t>i</a:t>
            </a:r>
            <a:r>
              <a:rPr lang="en-US" altLang="zh-TW" smtClean="0">
                <a:latin typeface="Times New Roman" pitchFamily="18" charset="0"/>
              </a:rPr>
              <a:t>,</a:t>
            </a:r>
            <a:r>
              <a:rPr lang="en-US" altLang="zh-TW" i="1" smtClean="0">
                <a:latin typeface="Times New Roman" pitchFamily="18" charset="0"/>
              </a:rPr>
              <a:t> j</a:t>
            </a:r>
            <a:r>
              <a:rPr lang="en-US" altLang="zh-TW" smtClean="0">
                <a:latin typeface="Times New Roman" pitchFamily="18" charset="0"/>
              </a:rPr>
              <a:t>)</a:t>
            </a:r>
          </a:p>
          <a:p>
            <a:r>
              <a:rPr lang="en-US" altLang="zh-TW" smtClean="0"/>
              <a:t>Proof </a:t>
            </a:r>
            <a:r>
              <a:rPr kumimoji="0" lang="en-US" altLang="zh-TW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Decompose</a:t>
            </a:r>
            <a:r>
              <a:rPr kumimoji="0" lang="en-US" altLang="zh-TW" smtClean="0">
                <a:latin typeface="Times New Roman" pitchFamily="18" charset="0"/>
                <a:cs typeface="Times New Roman" pitchFamily="18" charset="0"/>
              </a:rPr>
              <a:t> the arc set A into a set of </a:t>
            </a:r>
            <a:r>
              <a:rPr kumimoji="0" lang="en-US" altLang="zh-TW" b="1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0" lang="en-US" altLang="zh-TW" smtClean="0">
                <a:latin typeface="Times New Roman" pitchFamily="18" charset="0"/>
                <a:cs typeface="Times New Roman" pitchFamily="18" charset="0"/>
              </a:rPr>
              <a:t> directed cycles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i="1" smtClean="0">
                <a:latin typeface="Times New Roman" pitchFamily="18" charset="0"/>
              </a:rPr>
              <a:t>G</a:t>
            </a:r>
            <a:r>
              <a:rPr lang="en-US" altLang="zh-TW" smtClean="0"/>
              <a:t> = (</a:t>
            </a:r>
            <a:r>
              <a:rPr lang="en-US" altLang="zh-TW" i="1" smtClean="0">
                <a:latin typeface="Times New Roman" pitchFamily="18" charset="0"/>
              </a:rPr>
              <a:t>N</a:t>
            </a:r>
            <a:r>
              <a:rPr lang="en-US" altLang="zh-TW" smtClean="0"/>
              <a:t>, </a:t>
            </a:r>
            <a:r>
              <a:rPr lang="en-US" altLang="zh-TW" i="1" smtClean="0">
                <a:latin typeface="Times New Roman" pitchFamily="18" charset="0"/>
              </a:rPr>
              <a:t>A</a:t>
            </a:r>
            <a:r>
              <a:rPr lang="en-US" altLang="zh-TW" smtClean="0"/>
              <a:t>) be a connected graph</a:t>
            </a:r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rgbClr val="008000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zh-TW" altLang="en-US"/>
          </a:p>
        </p:txBody>
      </p:sp>
      <p:sp>
        <p:nvSpPr>
          <p:cNvPr id="5" name="Line 22"/>
          <p:cNvSpPr>
            <a:spLocks noChangeShapeType="1"/>
          </p:cNvSpPr>
          <p:nvPr/>
        </p:nvSpPr>
        <p:spPr bwMode="auto">
          <a:xfrm>
            <a:off x="266700" y="6381750"/>
            <a:ext cx="86106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zh-TW" altLang="en-US"/>
          </a:p>
        </p:txBody>
      </p:sp>
      <p:pic>
        <p:nvPicPr>
          <p:cNvPr id="6" name="Picture 8" descr="ncku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15900" y="6453188"/>
            <a:ext cx="395288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ncku-title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12775" y="6472238"/>
            <a:ext cx="935038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8172450" y="115888"/>
            <a:ext cx="828675" cy="2746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FFCE29A3-175C-45CE-B719-5521579869BC}" type="slidenum">
              <a:rPr kumimoji="0" lang="en-US" altLang="zh-TW" sz="1200" b="1">
                <a:solidFill>
                  <a:srgbClr val="004992"/>
                </a:solidFill>
                <a:latin typeface="微軟正黑體" pitchFamily="34" charset="-120"/>
                <a:ea typeface="微軟正黑體" pitchFamily="34" charset="-120"/>
              </a:rPr>
              <a:pPr algn="r">
                <a:spcBef>
                  <a:spcPct val="50000"/>
                </a:spcBef>
                <a:defRPr/>
              </a:pPr>
              <a:t>‹#›</a:t>
            </a:fld>
            <a:r>
              <a:rPr kumimoji="0" lang="en-US" altLang="zh-TW" sz="1200" b="1">
                <a:solidFill>
                  <a:srgbClr val="004992"/>
                </a:solidFill>
                <a:latin typeface="微軟正黑體" pitchFamily="34" charset="-120"/>
                <a:ea typeface="微軟正黑體" pitchFamily="34" charset="-120"/>
              </a:rPr>
              <a:t>/13</a:t>
            </a:r>
            <a:endParaRPr lang="en-US" altLang="zh-TW" sz="12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9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Network Optimization Applications 19.14+15  </a:t>
            </a:r>
            <a:r>
              <a:rPr lang="en-US" altLang="zh-TW"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TW"/>
              <a:t> NCKU IIM 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rgbClr val="008000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zh-TW" altLang="en-US"/>
          </a:p>
        </p:txBody>
      </p:sp>
      <p:sp>
        <p:nvSpPr>
          <p:cNvPr id="5" name="Line 22"/>
          <p:cNvSpPr>
            <a:spLocks noChangeShapeType="1"/>
          </p:cNvSpPr>
          <p:nvPr/>
        </p:nvSpPr>
        <p:spPr bwMode="auto">
          <a:xfrm>
            <a:off x="266700" y="6381750"/>
            <a:ext cx="86106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zh-TW" altLang="en-US"/>
          </a:p>
        </p:txBody>
      </p:sp>
      <p:pic>
        <p:nvPicPr>
          <p:cNvPr id="6" name="Picture 8" descr="ncku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15900" y="6453188"/>
            <a:ext cx="395288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ncku-title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12775" y="6472238"/>
            <a:ext cx="935038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8172450" y="115888"/>
            <a:ext cx="828675" cy="2746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8DFF9695-37CB-4A5B-84E8-8EEADAEC7A30}" type="slidenum">
              <a:rPr kumimoji="0" lang="en-US" altLang="zh-TW" sz="1200" b="1">
                <a:solidFill>
                  <a:srgbClr val="004992"/>
                </a:solidFill>
                <a:latin typeface="微軟正黑體" pitchFamily="34" charset="-120"/>
                <a:ea typeface="微軟正黑體" pitchFamily="34" charset="-120"/>
              </a:rPr>
              <a:pPr algn="r">
                <a:spcBef>
                  <a:spcPct val="50000"/>
                </a:spcBef>
                <a:defRPr/>
              </a:pPr>
              <a:t>‹#›</a:t>
            </a:fld>
            <a:r>
              <a:rPr kumimoji="0" lang="en-US" altLang="zh-TW" sz="1200" b="1">
                <a:solidFill>
                  <a:srgbClr val="004992"/>
                </a:solidFill>
                <a:latin typeface="微軟正黑體" pitchFamily="34" charset="-120"/>
                <a:ea typeface="微軟正黑體" pitchFamily="34" charset="-120"/>
              </a:rPr>
              <a:t>/13</a:t>
            </a:r>
            <a:endParaRPr lang="en-US" altLang="zh-TW" sz="12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9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Network Optimization Applications 19.14+15  </a:t>
            </a:r>
            <a:r>
              <a:rPr lang="en-US" altLang="zh-TW"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TW"/>
              <a:t> NCKU IIM 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 userDrawn="1"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rgbClr val="008000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zh-TW" altLang="en-US"/>
          </a:p>
        </p:txBody>
      </p:sp>
      <p:sp>
        <p:nvSpPr>
          <p:cNvPr id="5" name="Line 22"/>
          <p:cNvSpPr>
            <a:spLocks noChangeShapeType="1"/>
          </p:cNvSpPr>
          <p:nvPr userDrawn="1"/>
        </p:nvSpPr>
        <p:spPr bwMode="auto">
          <a:xfrm>
            <a:off x="266700" y="6381750"/>
            <a:ext cx="86106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zh-TW" altLang="en-US"/>
          </a:p>
        </p:txBody>
      </p:sp>
      <p:pic>
        <p:nvPicPr>
          <p:cNvPr id="6" name="Picture 8" descr="ncku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15900" y="6453188"/>
            <a:ext cx="395288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ncku-title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12775" y="6472238"/>
            <a:ext cx="935038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8172450" y="115888"/>
            <a:ext cx="828675" cy="2746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892EF21C-CF28-4363-A5BA-A425A7BD99D0}" type="slidenum">
              <a:rPr kumimoji="0" lang="en-US" altLang="zh-TW" sz="1200" b="1">
                <a:solidFill>
                  <a:srgbClr val="004992"/>
                </a:solidFill>
                <a:latin typeface="微軟正黑體" pitchFamily="34" charset="-120"/>
                <a:ea typeface="微軟正黑體" pitchFamily="34" charset="-120"/>
              </a:rPr>
              <a:pPr algn="r">
                <a:spcBef>
                  <a:spcPct val="50000"/>
                </a:spcBef>
                <a:defRPr/>
              </a:pPr>
              <a:t>‹#›</a:t>
            </a:fld>
            <a:r>
              <a:rPr kumimoji="0" lang="en-US" altLang="zh-TW" sz="1200" b="1">
                <a:solidFill>
                  <a:srgbClr val="004992"/>
                </a:solidFill>
                <a:latin typeface="微軟正黑體" pitchFamily="34" charset="-120"/>
                <a:ea typeface="微軟正黑體" pitchFamily="34" charset="-120"/>
              </a:rPr>
              <a:t>/13</a:t>
            </a:r>
            <a:endParaRPr lang="en-US" altLang="zh-TW" sz="12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Network Optimization Applications 19.14+15  </a:t>
            </a:r>
            <a:r>
              <a:rPr lang="en-US" altLang="zh-TW"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TW"/>
              <a:t> NCKU IIM  </a:t>
            </a:r>
            <a:endParaRPr lang="en-US" altLang="zh-TW" i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/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rgbClr val="008000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zh-TW" altLang="en-US"/>
          </a:p>
        </p:txBody>
      </p:sp>
      <p:sp>
        <p:nvSpPr>
          <p:cNvPr id="1027" name="Line 22"/>
          <p:cNvSpPr>
            <a:spLocks noChangeShapeType="1"/>
          </p:cNvSpPr>
          <p:nvPr/>
        </p:nvSpPr>
        <p:spPr bwMode="auto">
          <a:xfrm>
            <a:off x="266700" y="6381750"/>
            <a:ext cx="86106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zh-TW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7788"/>
            <a:ext cx="8642350" cy="90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636000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pic>
        <p:nvPicPr>
          <p:cNvPr id="1030" name="Picture 8" descr="ncku2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215900" y="6453188"/>
            <a:ext cx="395288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9" descr="ncku-title1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612775" y="6472238"/>
            <a:ext cx="935038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Text Box 11"/>
          <p:cNvSpPr txBox="1">
            <a:spLocks noChangeArrowheads="1"/>
          </p:cNvSpPr>
          <p:nvPr userDrawn="1"/>
        </p:nvSpPr>
        <p:spPr bwMode="auto">
          <a:xfrm>
            <a:off x="8172450" y="115888"/>
            <a:ext cx="828675" cy="2746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425C3321-940F-4348-9242-39C9121BDFA8}" type="slidenum">
              <a:rPr kumimoji="0" lang="en-US" altLang="zh-TW" sz="1200" b="1">
                <a:solidFill>
                  <a:srgbClr val="004992"/>
                </a:solidFill>
                <a:latin typeface="微軟正黑體" pitchFamily="34" charset="-120"/>
                <a:ea typeface="微軟正黑體" pitchFamily="34" charset="-120"/>
              </a:rPr>
              <a:pPr algn="r">
                <a:spcBef>
                  <a:spcPct val="50000"/>
                </a:spcBef>
                <a:defRPr/>
              </a:pPr>
              <a:t>‹#›</a:t>
            </a:fld>
            <a:r>
              <a:rPr kumimoji="0" lang="en-US" altLang="zh-TW" sz="1200" b="1">
                <a:solidFill>
                  <a:srgbClr val="004992"/>
                </a:solidFill>
                <a:latin typeface="微軟正黑體" pitchFamily="34" charset="-120"/>
                <a:ea typeface="微軟正黑體" pitchFamily="34" charset="-120"/>
              </a:rPr>
              <a:t>/13</a:t>
            </a:r>
            <a:endParaRPr lang="en-US" altLang="zh-TW" sz="12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987675" y="6453188"/>
            <a:ext cx="5840413" cy="4048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rgbClr val="006600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>
              <a:defRPr/>
            </a:pPr>
            <a:r>
              <a:rPr lang="en-US" altLang="zh-TW"/>
              <a:t>Network Optimization Applications 19.14+15  </a:t>
            </a:r>
            <a:r>
              <a:rPr lang="en-US" altLang="zh-TW">
                <a:cs typeface="Times New Roman" pitchFamily="18" charset="0"/>
              </a:rPr>
              <a:t>©</a:t>
            </a:r>
            <a:r>
              <a:rPr lang="en-US" altLang="zh-TW"/>
              <a:t> NCKU IIM  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微軟正黑體" pitchFamily="34" charset="-12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chemeClr val="accent1"/>
        </a:buClr>
        <a:buSzPct val="85000"/>
        <a:buFont typeface="Wingdings" pitchFamily="2" charset="2"/>
        <a:buChar char="¥"/>
        <a:defRPr kumimoji="1" sz="2400">
          <a:solidFill>
            <a:srgbClr val="0D20AB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lr>
          <a:schemeClr val="accent1"/>
        </a:buClr>
        <a:buSzPct val="70000"/>
        <a:buFont typeface="Wingdings" pitchFamily="2" charset="2"/>
        <a:buChar char="n"/>
        <a:defRPr kumimoji="1" sz="2200">
          <a:solidFill>
            <a:srgbClr val="01450C"/>
          </a:solidFill>
          <a:latin typeface="微軟正黑體" pitchFamily="34" charset="-120"/>
          <a:ea typeface="微軟正黑體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lr>
          <a:schemeClr val="accent1"/>
        </a:buClr>
        <a:buSzPct val="70000"/>
        <a:buFont typeface="Wingdings" pitchFamily="2" charset="2"/>
        <a:buChar char="£"/>
        <a:defRPr kumimoji="1" sz="2000">
          <a:solidFill>
            <a:srgbClr val="0D20AB"/>
          </a:solidFill>
          <a:latin typeface="微軟正黑體" pitchFamily="34" charset="-120"/>
          <a:ea typeface="微軟正黑體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lr>
          <a:schemeClr val="accent1"/>
        </a:buClr>
        <a:buSzPct val="70000"/>
        <a:buFont typeface="Wingdings" pitchFamily="2" charset="2"/>
        <a:buChar char="l"/>
        <a:defRPr kumimoji="1">
          <a:solidFill>
            <a:srgbClr val="004992"/>
          </a:solidFill>
          <a:latin typeface="微軟正黑體" pitchFamily="34" charset="-120"/>
          <a:ea typeface="微軟正黑體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lr>
          <a:schemeClr val="accent1"/>
        </a:buClr>
        <a:buSzPct val="70000"/>
        <a:buFont typeface="Wingdings" pitchFamily="2" charset="2"/>
        <a:buChar char="w"/>
        <a:defRPr kumimoji="1">
          <a:solidFill>
            <a:schemeClr val="bg1"/>
          </a:solidFill>
          <a:latin typeface="微軟正黑體" pitchFamily="34" charset="-120"/>
          <a:ea typeface="微軟正黑體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zh.wikipedia.org/wiki/%E4%B8%80%E7%AC%94%E7%94%BB%E9%97%AE%E9%A2%98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頁尾版面配置區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 smtClean="0"/>
              <a:t>Network Optimization Applications 19.14+15  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TW" smtClean="0"/>
              <a:t> NCKU IIM  </a:t>
            </a:r>
          </a:p>
        </p:txBody>
      </p:sp>
      <p:sp>
        <p:nvSpPr>
          <p:cNvPr id="7170" name="標題 1"/>
          <p:cNvSpPr>
            <a:spLocks noGrp="1"/>
          </p:cNvSpPr>
          <p:nvPr>
            <p:ph type="ctrTitle"/>
          </p:nvPr>
        </p:nvSpPr>
        <p:spPr>
          <a:xfrm>
            <a:off x="504825" y="1557338"/>
            <a:ext cx="8459788" cy="2043112"/>
          </a:xfrm>
        </p:spPr>
        <p:txBody>
          <a:bodyPr/>
          <a:lstStyle/>
          <a:p>
            <a:pPr algn="ctr"/>
            <a:r>
              <a:rPr lang="en-US" altLang="zh-TW" smtClean="0"/>
              <a:t>APP 19.14 &amp; 15</a:t>
            </a:r>
            <a:br>
              <a:rPr lang="en-US" altLang="zh-TW" smtClean="0"/>
            </a:br>
            <a:r>
              <a:rPr lang="en-US" altLang="zh-TW" smtClean="0"/>
              <a:t>Directed and undirected Chinese Postman Problem</a:t>
            </a:r>
            <a:endParaRPr lang="zh-TW" altLang="en-US" smtClean="0"/>
          </a:p>
        </p:txBody>
      </p:sp>
      <p:sp>
        <p:nvSpPr>
          <p:cNvPr id="7171" name="副標題 2"/>
          <p:cNvSpPr>
            <a:spLocks noGrp="1"/>
          </p:cNvSpPr>
          <p:nvPr>
            <p:ph type="subTitle" idx="1"/>
          </p:nvPr>
        </p:nvSpPr>
        <p:spPr>
          <a:xfrm>
            <a:off x="1423988" y="3921125"/>
            <a:ext cx="6294437" cy="1728788"/>
          </a:xfrm>
        </p:spPr>
        <p:txBody>
          <a:bodyPr/>
          <a:lstStyle/>
          <a:p>
            <a:r>
              <a:rPr lang="zh-TW" altLang="en-US" sz="2800" b="1" smtClean="0"/>
              <a:t>有向與無向中國郵遞員問題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頁尾版面配置區 2"/>
          <p:cNvSpPr txBox="1">
            <a:spLocks noGrp="1"/>
          </p:cNvSpPr>
          <p:nvPr/>
        </p:nvSpPr>
        <p:spPr bwMode="auto">
          <a:xfrm>
            <a:off x="2987675" y="6453188"/>
            <a:ext cx="5840413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TW" sz="1200">
                <a:solidFill>
                  <a:srgbClr val="006600"/>
                </a:solidFill>
                <a:latin typeface="微軟正黑體" pitchFamily="34" charset="-120"/>
                <a:ea typeface="微軟正黑體" pitchFamily="34" charset="-120"/>
              </a:rPr>
              <a:t>Network Optimization Applications 19.14+15  </a:t>
            </a:r>
            <a:r>
              <a:rPr lang="en-US" altLang="zh-TW" sz="1200">
                <a:solidFill>
                  <a:srgbClr val="006600"/>
                </a:solidFill>
                <a:ea typeface="微軟正黑體" pitchFamily="34" charset="-120"/>
                <a:cs typeface="Times New Roman" pitchFamily="18" charset="0"/>
              </a:rPr>
              <a:t>©</a:t>
            </a:r>
            <a:r>
              <a:rPr lang="en-US" altLang="zh-TW" sz="1200">
                <a:solidFill>
                  <a:srgbClr val="006600"/>
                </a:solidFill>
                <a:latin typeface="微軟正黑體" pitchFamily="34" charset="-120"/>
                <a:ea typeface="微軟正黑體" pitchFamily="34" charset="-120"/>
              </a:rPr>
              <a:t> NCKU IIM  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smtClean="0"/>
              <a:t>Solution methods</a:t>
            </a:r>
            <a:endParaRPr lang="zh-TW" altLang="en-US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TW" smtClean="0">
                <a:latin typeface="Times New Roman" pitchFamily="18" charset="0"/>
              </a:rPr>
              <a:t>Chinese postman problem on a “</a:t>
            </a:r>
            <a:r>
              <a:rPr lang="en-US" altLang="zh-TW" b="1" smtClean="0">
                <a:latin typeface="Times New Roman" pitchFamily="18" charset="0"/>
              </a:rPr>
              <a:t>Edmonds-Johnson algorithm</a:t>
            </a:r>
            <a:r>
              <a:rPr lang="en-US" altLang="zh-TW" smtClean="0">
                <a:latin typeface="Times New Roman" pitchFamily="18" charset="0"/>
              </a:rPr>
              <a:t>”</a:t>
            </a:r>
          </a:p>
          <a:p>
            <a:pPr lvl="1"/>
            <a:r>
              <a:rPr lang="en-US" altLang="zh-TW" smtClean="0">
                <a:latin typeface="Times New Roman" pitchFamily="18" charset="0"/>
              </a:rPr>
              <a:t>Give </a:t>
            </a:r>
            <a:r>
              <a:rPr lang="en-US" altLang="zh-TW" i="1" smtClean="0">
                <a:latin typeface="Times New Roman" pitchFamily="18" charset="0"/>
              </a:rPr>
              <a:t>G</a:t>
            </a:r>
            <a:r>
              <a:rPr lang="en-US" altLang="zh-TW" smtClean="0">
                <a:latin typeface="Times New Roman" pitchFamily="18" charset="0"/>
              </a:rPr>
              <a:t> = (</a:t>
            </a:r>
            <a:r>
              <a:rPr lang="en-US" altLang="zh-TW" i="1" smtClean="0">
                <a:latin typeface="Times New Roman" pitchFamily="18" charset="0"/>
              </a:rPr>
              <a:t>N</a:t>
            </a:r>
            <a:r>
              <a:rPr lang="en-US" altLang="zh-TW" smtClean="0">
                <a:latin typeface="Times New Roman" pitchFamily="18" charset="0"/>
              </a:rPr>
              <a:t>, </a:t>
            </a:r>
            <a:r>
              <a:rPr lang="en-US" altLang="zh-TW" i="1" smtClean="0">
                <a:latin typeface="Times New Roman" pitchFamily="18" charset="0"/>
              </a:rPr>
              <a:t>A</a:t>
            </a:r>
            <a:r>
              <a:rPr lang="en-US" altLang="zh-TW" smtClean="0">
                <a:latin typeface="Times New Roman" pitchFamily="18" charset="0"/>
              </a:rPr>
              <a:t>) be a </a:t>
            </a:r>
            <a:r>
              <a:rPr lang="en-US" altLang="zh-TW" b="1" smtClean="0">
                <a:latin typeface="Times New Roman" pitchFamily="18" charset="0"/>
              </a:rPr>
              <a:t>connected</a:t>
            </a:r>
            <a:r>
              <a:rPr lang="en-US" altLang="zh-TW" smtClean="0">
                <a:latin typeface="Times New Roman" pitchFamily="18" charset="0"/>
              </a:rPr>
              <a:t> graph</a:t>
            </a:r>
          </a:p>
          <a:p>
            <a:pPr lvl="1"/>
            <a:r>
              <a:rPr kumimoji="0" lang="en-US" altLang="zh-TW" smtClean="0">
                <a:latin typeface="Times New Roman" pitchFamily="18" charset="0"/>
              </a:rPr>
              <a:t>Theorem</a:t>
            </a:r>
          </a:p>
          <a:p>
            <a:pPr lvl="2"/>
            <a:r>
              <a:rPr kumimoji="0" lang="en-US" altLang="zh-TW" smtClean="0">
                <a:latin typeface="Times New Roman" pitchFamily="18" charset="0"/>
              </a:rPr>
              <a:t>G has 2</a:t>
            </a:r>
            <a:r>
              <a:rPr kumimoji="0" lang="en-US" altLang="zh-TW" i="1" smtClean="0">
                <a:latin typeface="Times New Roman" pitchFamily="18" charset="0"/>
              </a:rPr>
              <a:t>k</a:t>
            </a:r>
            <a:r>
              <a:rPr kumimoji="0" lang="en-US" altLang="en-US" smtClean="0">
                <a:latin typeface="Times New Roman" pitchFamily="18" charset="0"/>
              </a:rPr>
              <a:t> odd nodes</a:t>
            </a:r>
            <a:r>
              <a:rPr kumimoji="0" lang="en-US" altLang="zh-TW" smtClean="0">
                <a:latin typeface="Times New Roman" pitchFamily="18" charset="0"/>
              </a:rPr>
              <a:t> and A=</a:t>
            </a:r>
            <a:r>
              <a:rPr kumimoji="0" lang="en-US" altLang="zh-TW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kumimoji="0" lang="en-US" altLang="zh-TW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zh-TW" altLang="en-US" smtClean="0">
                <a:latin typeface="Times New Roman" pitchFamily="18" charset="0"/>
                <a:cs typeface="Times New Roman" pitchFamily="18" charset="0"/>
              </a:rPr>
              <a:t>│</a:t>
            </a:r>
            <a:r>
              <a:rPr kumimoji="0" lang="en-US" altLang="zh-TW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altLang="zh-TW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∈E</a:t>
            </a:r>
            <a:r>
              <a:rPr kumimoji="0" lang="zh-TW" altLang="en-US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， </a:t>
            </a:r>
            <a:r>
              <a:rPr kumimoji="0" lang="en-US" altLang="zh-TW" i="1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kumimoji="0" lang="en-US" altLang="en-US" smtClean="0">
                <a:latin typeface="Times New Roman" pitchFamily="18" charset="0"/>
              </a:rPr>
              <a:t>is added duplicate edge</a:t>
            </a:r>
            <a:r>
              <a:rPr kumimoji="0" lang="en-US" altLang="zh-TW" smtClean="0">
                <a:latin typeface="Times New Roman" pitchFamily="18" charset="0"/>
                <a:cs typeface="Times New Roman" pitchFamily="18" charset="0"/>
              </a:rPr>
              <a:t>}</a:t>
            </a:r>
            <a:endParaRPr kumimoji="0" lang="en-US" altLang="en-US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kumimoji="0" lang="en-US" altLang="zh-TW" smtClean="0">
                <a:latin typeface="Times New Roman" pitchFamily="18" charset="0"/>
              </a:rPr>
              <a:t>Find the shortest path based on </a:t>
            </a:r>
            <a:r>
              <a:rPr kumimoji="0" lang="en-US" altLang="en-US" smtClean="0">
                <a:latin typeface="Times New Roman" pitchFamily="18" charset="0"/>
              </a:rPr>
              <a:t>odd node</a:t>
            </a:r>
            <a:r>
              <a:rPr kumimoji="0" lang="en-US" altLang="zh-TW" smtClean="0">
                <a:latin typeface="Times New Roman" pitchFamily="18" charset="0"/>
              </a:rPr>
              <a:t> of G from start to the end</a:t>
            </a:r>
            <a:endParaRPr kumimoji="0" lang="zh-TW" altLang="en-US" smtClean="0">
              <a:latin typeface="Times New Roman" pitchFamily="18" charset="0"/>
            </a:endParaRPr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1835150" y="3932238"/>
            <a:ext cx="358775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>
                <a:latin typeface="微軟正黑體" pitchFamily="34" charset="-120"/>
                <a:ea typeface="微軟正黑體" pitchFamily="34" charset="-120"/>
              </a:rPr>
              <a:t>2</a:t>
            </a:r>
          </a:p>
        </p:txBody>
      </p:sp>
      <p:sp>
        <p:nvSpPr>
          <p:cNvPr id="61445" name="Oval 6"/>
          <p:cNvSpPr>
            <a:spLocks noChangeArrowheads="1"/>
          </p:cNvSpPr>
          <p:nvPr/>
        </p:nvSpPr>
        <p:spPr bwMode="auto">
          <a:xfrm>
            <a:off x="2916238" y="3932238"/>
            <a:ext cx="358775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>
                <a:latin typeface="微軟正黑體" pitchFamily="34" charset="-120"/>
                <a:ea typeface="微軟正黑體" pitchFamily="34" charset="-120"/>
              </a:rPr>
              <a:t>4</a:t>
            </a:r>
          </a:p>
        </p:txBody>
      </p:sp>
      <p:sp>
        <p:nvSpPr>
          <p:cNvPr id="61446" name="Oval 7"/>
          <p:cNvSpPr>
            <a:spLocks noChangeArrowheads="1"/>
          </p:cNvSpPr>
          <p:nvPr/>
        </p:nvSpPr>
        <p:spPr bwMode="auto">
          <a:xfrm>
            <a:off x="1835150" y="5084763"/>
            <a:ext cx="358775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>
                <a:latin typeface="微軟正黑體" pitchFamily="34" charset="-120"/>
                <a:ea typeface="微軟正黑體" pitchFamily="34" charset="-120"/>
              </a:rPr>
              <a:t>3</a:t>
            </a:r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2916238" y="5084763"/>
            <a:ext cx="358775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>
                <a:latin typeface="微軟正黑體" pitchFamily="34" charset="-120"/>
                <a:ea typeface="微軟正黑體" pitchFamily="34" charset="-120"/>
              </a:rPr>
              <a:t>5</a:t>
            </a:r>
          </a:p>
        </p:txBody>
      </p:sp>
      <p:cxnSp>
        <p:nvCxnSpPr>
          <p:cNvPr id="61448" name="AutoShape 9"/>
          <p:cNvCxnSpPr>
            <a:cxnSpLocks noChangeShapeType="1"/>
            <a:stCxn id="61446" idx="0"/>
            <a:endCxn id="51205" idx="4"/>
          </p:cNvCxnSpPr>
          <p:nvPr/>
        </p:nvCxnSpPr>
        <p:spPr bwMode="auto">
          <a:xfrm flipV="1">
            <a:off x="2014538" y="4364038"/>
            <a:ext cx="0" cy="720725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449" name="AutoShape 10"/>
          <p:cNvCxnSpPr>
            <a:cxnSpLocks noChangeShapeType="1"/>
            <a:stCxn id="51205" idx="6"/>
            <a:endCxn id="61445" idx="2"/>
          </p:cNvCxnSpPr>
          <p:nvPr/>
        </p:nvCxnSpPr>
        <p:spPr bwMode="auto">
          <a:xfrm>
            <a:off x="2193925" y="4148138"/>
            <a:ext cx="722313" cy="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450" name="AutoShape 11"/>
          <p:cNvCxnSpPr>
            <a:cxnSpLocks noChangeShapeType="1"/>
            <a:stCxn id="61445" idx="4"/>
            <a:endCxn id="51208" idx="0"/>
          </p:cNvCxnSpPr>
          <p:nvPr/>
        </p:nvCxnSpPr>
        <p:spPr bwMode="auto">
          <a:xfrm>
            <a:off x="3095625" y="4364038"/>
            <a:ext cx="0" cy="720725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451" name="AutoShape 12"/>
          <p:cNvCxnSpPr>
            <a:cxnSpLocks noChangeShapeType="1"/>
            <a:stCxn id="51208" idx="2"/>
            <a:endCxn id="61446" idx="6"/>
          </p:cNvCxnSpPr>
          <p:nvPr/>
        </p:nvCxnSpPr>
        <p:spPr bwMode="auto">
          <a:xfrm flipH="1">
            <a:off x="2193925" y="5300663"/>
            <a:ext cx="722313" cy="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61452" name="Oval 7"/>
          <p:cNvSpPr>
            <a:spLocks noChangeArrowheads="1"/>
          </p:cNvSpPr>
          <p:nvPr/>
        </p:nvSpPr>
        <p:spPr bwMode="auto">
          <a:xfrm>
            <a:off x="1042988" y="4508500"/>
            <a:ext cx="358775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>
                <a:latin typeface="微軟正黑體" pitchFamily="34" charset="-120"/>
                <a:ea typeface="微軟正黑體" pitchFamily="34" charset="-120"/>
              </a:rPr>
              <a:t>1</a:t>
            </a:r>
          </a:p>
        </p:txBody>
      </p:sp>
      <p:cxnSp>
        <p:nvCxnSpPr>
          <p:cNvPr id="61453" name="AutoShape 14"/>
          <p:cNvCxnSpPr>
            <a:cxnSpLocks noChangeShapeType="1"/>
            <a:stCxn id="61452" idx="7"/>
            <a:endCxn id="51205" idx="2"/>
          </p:cNvCxnSpPr>
          <p:nvPr/>
        </p:nvCxnSpPr>
        <p:spPr bwMode="auto">
          <a:xfrm flipV="1">
            <a:off x="1349375" y="4148138"/>
            <a:ext cx="485775" cy="423862"/>
          </a:xfrm>
          <a:prstGeom prst="straightConnector1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</p:spPr>
      </p:cxnSp>
      <p:cxnSp>
        <p:nvCxnSpPr>
          <p:cNvPr id="61454" name="AutoShape 15"/>
          <p:cNvCxnSpPr>
            <a:cxnSpLocks noChangeShapeType="1"/>
            <a:stCxn id="61452" idx="5"/>
            <a:endCxn id="61446" idx="2"/>
          </p:cNvCxnSpPr>
          <p:nvPr/>
        </p:nvCxnSpPr>
        <p:spPr bwMode="auto">
          <a:xfrm>
            <a:off x="1349375" y="4876800"/>
            <a:ext cx="485775" cy="423863"/>
          </a:xfrm>
          <a:prstGeom prst="straightConnector1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</p:spPr>
      </p:cxnSp>
      <p:sp>
        <p:nvSpPr>
          <p:cNvPr id="61455" name="Oval 7"/>
          <p:cNvSpPr>
            <a:spLocks noChangeArrowheads="1"/>
          </p:cNvSpPr>
          <p:nvPr/>
        </p:nvSpPr>
        <p:spPr bwMode="auto">
          <a:xfrm>
            <a:off x="3635375" y="4508500"/>
            <a:ext cx="358775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>
                <a:latin typeface="微軟正黑體" pitchFamily="34" charset="-120"/>
                <a:ea typeface="微軟正黑體" pitchFamily="34" charset="-120"/>
              </a:rPr>
              <a:t>6</a:t>
            </a:r>
          </a:p>
        </p:txBody>
      </p:sp>
      <p:cxnSp>
        <p:nvCxnSpPr>
          <p:cNvPr id="61456" name="AutoShape 17"/>
          <p:cNvCxnSpPr>
            <a:cxnSpLocks noChangeShapeType="1"/>
            <a:stCxn id="61445" idx="6"/>
            <a:endCxn id="61455" idx="1"/>
          </p:cNvCxnSpPr>
          <p:nvPr/>
        </p:nvCxnSpPr>
        <p:spPr bwMode="auto">
          <a:xfrm>
            <a:off x="3275013" y="4148138"/>
            <a:ext cx="412750" cy="423862"/>
          </a:xfrm>
          <a:prstGeom prst="straightConnector1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</p:spPr>
      </p:cxnSp>
      <p:cxnSp>
        <p:nvCxnSpPr>
          <p:cNvPr id="61457" name="AutoShape 18"/>
          <p:cNvCxnSpPr>
            <a:cxnSpLocks noChangeShapeType="1"/>
            <a:stCxn id="51208" idx="6"/>
            <a:endCxn id="61455" idx="3"/>
          </p:cNvCxnSpPr>
          <p:nvPr/>
        </p:nvCxnSpPr>
        <p:spPr bwMode="auto">
          <a:xfrm flipV="1">
            <a:off x="3275013" y="4876800"/>
            <a:ext cx="412750" cy="423863"/>
          </a:xfrm>
          <a:prstGeom prst="straightConnector1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</p:spPr>
      </p:cxnSp>
      <p:sp>
        <p:nvSpPr>
          <p:cNvPr id="61458" name="Text Box 19"/>
          <p:cNvSpPr txBox="1">
            <a:spLocks noChangeArrowheads="1"/>
          </p:cNvSpPr>
          <p:nvPr/>
        </p:nvSpPr>
        <p:spPr bwMode="auto">
          <a:xfrm>
            <a:off x="1417638" y="4059238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1459" name="Text Box 20"/>
          <p:cNvSpPr txBox="1">
            <a:spLocks noChangeArrowheads="1"/>
          </p:cNvSpPr>
          <p:nvPr/>
        </p:nvSpPr>
        <p:spPr bwMode="auto">
          <a:xfrm>
            <a:off x="1417638" y="5140325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1460" name="Text Box 21"/>
          <p:cNvSpPr txBox="1">
            <a:spLocks noChangeArrowheads="1"/>
          </p:cNvSpPr>
          <p:nvPr/>
        </p:nvSpPr>
        <p:spPr bwMode="auto">
          <a:xfrm>
            <a:off x="1762125" y="4492625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61461" name="Text Box 22"/>
          <p:cNvSpPr txBox="1">
            <a:spLocks noChangeArrowheads="1"/>
          </p:cNvSpPr>
          <p:nvPr/>
        </p:nvSpPr>
        <p:spPr bwMode="auto">
          <a:xfrm>
            <a:off x="2425700" y="3860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1462" name="Text Box 23"/>
          <p:cNvSpPr txBox="1">
            <a:spLocks noChangeArrowheads="1"/>
          </p:cNvSpPr>
          <p:nvPr/>
        </p:nvSpPr>
        <p:spPr bwMode="auto">
          <a:xfrm>
            <a:off x="2425700" y="5300663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1463" name="Text Box 24"/>
          <p:cNvSpPr txBox="1">
            <a:spLocks noChangeArrowheads="1"/>
          </p:cNvSpPr>
          <p:nvPr/>
        </p:nvSpPr>
        <p:spPr bwMode="auto">
          <a:xfrm>
            <a:off x="3417888" y="4059238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1464" name="Text Box 25"/>
          <p:cNvSpPr txBox="1">
            <a:spLocks noChangeArrowheads="1"/>
          </p:cNvSpPr>
          <p:nvPr/>
        </p:nvSpPr>
        <p:spPr bwMode="auto">
          <a:xfrm>
            <a:off x="3417888" y="5140325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1465" name="Text Box 26"/>
          <p:cNvSpPr txBox="1">
            <a:spLocks noChangeArrowheads="1"/>
          </p:cNvSpPr>
          <p:nvPr/>
        </p:nvSpPr>
        <p:spPr bwMode="auto">
          <a:xfrm>
            <a:off x="3059113" y="4492625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chemeClr val="bg1"/>
                </a:solidFill>
              </a:rPr>
              <a:t>10</a:t>
            </a:r>
          </a:p>
        </p:txBody>
      </p:sp>
      <p:grpSp>
        <p:nvGrpSpPr>
          <p:cNvPr id="51227" name="Group 27"/>
          <p:cNvGrpSpPr>
            <a:grpSpLocks/>
          </p:cNvGrpSpPr>
          <p:nvPr/>
        </p:nvGrpSpPr>
        <p:grpSpPr bwMode="auto">
          <a:xfrm>
            <a:off x="4787900" y="3860800"/>
            <a:ext cx="2951163" cy="1744663"/>
            <a:chOff x="3062" y="2558"/>
            <a:chExt cx="1859" cy="1099"/>
          </a:xfrm>
        </p:grpSpPr>
        <p:sp>
          <p:nvSpPr>
            <p:cNvPr id="61472" name="Oval 5"/>
            <p:cNvSpPr>
              <a:spLocks noChangeArrowheads="1"/>
            </p:cNvSpPr>
            <p:nvPr/>
          </p:nvSpPr>
          <p:spPr bwMode="auto">
            <a:xfrm>
              <a:off x="3561" y="2603"/>
              <a:ext cx="226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微軟正黑體" pitchFamily="34" charset="-120"/>
                  <a:ea typeface="微軟正黑體" pitchFamily="34" charset="-120"/>
                </a:rPr>
                <a:t>2</a:t>
              </a:r>
            </a:p>
          </p:txBody>
        </p:sp>
        <p:sp>
          <p:nvSpPr>
            <p:cNvPr id="61473" name="Oval 6"/>
            <p:cNvSpPr>
              <a:spLocks noChangeArrowheads="1"/>
            </p:cNvSpPr>
            <p:nvPr/>
          </p:nvSpPr>
          <p:spPr bwMode="auto">
            <a:xfrm>
              <a:off x="4242" y="2603"/>
              <a:ext cx="226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微軟正黑體" pitchFamily="34" charset="-120"/>
                  <a:ea typeface="微軟正黑體" pitchFamily="34" charset="-120"/>
                </a:rPr>
                <a:t>4</a:t>
              </a:r>
            </a:p>
          </p:txBody>
        </p:sp>
        <p:sp>
          <p:nvSpPr>
            <p:cNvPr id="61474" name="Oval 7"/>
            <p:cNvSpPr>
              <a:spLocks noChangeArrowheads="1"/>
            </p:cNvSpPr>
            <p:nvPr/>
          </p:nvSpPr>
          <p:spPr bwMode="auto">
            <a:xfrm>
              <a:off x="3561" y="3329"/>
              <a:ext cx="226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微軟正黑體" pitchFamily="34" charset="-120"/>
                  <a:ea typeface="微軟正黑體" pitchFamily="34" charset="-120"/>
                </a:rPr>
                <a:t>3</a:t>
              </a:r>
            </a:p>
          </p:txBody>
        </p:sp>
        <p:sp>
          <p:nvSpPr>
            <p:cNvPr id="61475" name="Oval 8"/>
            <p:cNvSpPr>
              <a:spLocks noChangeArrowheads="1"/>
            </p:cNvSpPr>
            <p:nvPr/>
          </p:nvSpPr>
          <p:spPr bwMode="auto">
            <a:xfrm>
              <a:off x="4242" y="3329"/>
              <a:ext cx="226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微軟正黑體" pitchFamily="34" charset="-120"/>
                  <a:ea typeface="微軟正黑體" pitchFamily="34" charset="-120"/>
                </a:rPr>
                <a:t>5</a:t>
              </a:r>
            </a:p>
          </p:txBody>
        </p:sp>
        <p:cxnSp>
          <p:nvCxnSpPr>
            <p:cNvPr id="61476" name="AutoShape 9"/>
            <p:cNvCxnSpPr>
              <a:cxnSpLocks noChangeShapeType="1"/>
              <a:stCxn id="61474" idx="0"/>
              <a:endCxn id="61472" idx="4"/>
            </p:cNvCxnSpPr>
            <p:nvPr/>
          </p:nvCxnSpPr>
          <p:spPr bwMode="auto">
            <a:xfrm flipV="1">
              <a:off x="3674" y="2875"/>
              <a:ext cx="0" cy="454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61477" name="AutoShape 10"/>
            <p:cNvCxnSpPr>
              <a:cxnSpLocks noChangeShapeType="1"/>
              <a:stCxn id="61472" idx="6"/>
              <a:endCxn id="61473" idx="2"/>
            </p:cNvCxnSpPr>
            <p:nvPr/>
          </p:nvCxnSpPr>
          <p:spPr bwMode="auto">
            <a:xfrm>
              <a:off x="3787" y="2739"/>
              <a:ext cx="455" cy="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61478" name="AutoShape 11"/>
            <p:cNvCxnSpPr>
              <a:cxnSpLocks noChangeShapeType="1"/>
              <a:stCxn id="61473" idx="4"/>
              <a:endCxn id="61475" idx="0"/>
            </p:cNvCxnSpPr>
            <p:nvPr/>
          </p:nvCxnSpPr>
          <p:spPr bwMode="auto">
            <a:xfrm>
              <a:off x="4355" y="2875"/>
              <a:ext cx="0" cy="454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61479" name="AutoShape 12"/>
            <p:cNvCxnSpPr>
              <a:cxnSpLocks noChangeShapeType="1"/>
              <a:stCxn id="61475" idx="2"/>
              <a:endCxn id="61474" idx="6"/>
            </p:cNvCxnSpPr>
            <p:nvPr/>
          </p:nvCxnSpPr>
          <p:spPr bwMode="auto">
            <a:xfrm flipH="1">
              <a:off x="3787" y="3465"/>
              <a:ext cx="455" cy="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61480" name="AutoShape 13"/>
            <p:cNvCxnSpPr>
              <a:cxnSpLocks noChangeShapeType="1"/>
              <a:stCxn id="61474" idx="7"/>
              <a:endCxn id="61473" idx="3"/>
            </p:cNvCxnSpPr>
            <p:nvPr/>
          </p:nvCxnSpPr>
          <p:spPr bwMode="auto">
            <a:xfrm flipV="1">
              <a:off x="3754" y="2835"/>
              <a:ext cx="521" cy="534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</p:cxnSp>
        <p:sp>
          <p:nvSpPr>
            <p:cNvPr id="61481" name="Oval 7"/>
            <p:cNvSpPr>
              <a:spLocks noChangeArrowheads="1"/>
            </p:cNvSpPr>
            <p:nvPr/>
          </p:nvSpPr>
          <p:spPr bwMode="auto">
            <a:xfrm>
              <a:off x="3062" y="2966"/>
              <a:ext cx="226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微軟正黑體" pitchFamily="34" charset="-120"/>
                  <a:ea typeface="微軟正黑體" pitchFamily="34" charset="-120"/>
                </a:rPr>
                <a:t>1</a:t>
              </a:r>
            </a:p>
          </p:txBody>
        </p:sp>
        <p:cxnSp>
          <p:nvCxnSpPr>
            <p:cNvPr id="61482" name="AutoShape 38"/>
            <p:cNvCxnSpPr>
              <a:cxnSpLocks noChangeShapeType="1"/>
              <a:stCxn id="61481" idx="7"/>
              <a:endCxn id="61472" idx="2"/>
            </p:cNvCxnSpPr>
            <p:nvPr/>
          </p:nvCxnSpPr>
          <p:spPr bwMode="auto">
            <a:xfrm flipV="1">
              <a:off x="3255" y="2739"/>
              <a:ext cx="306" cy="267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</p:cxnSp>
        <p:cxnSp>
          <p:nvCxnSpPr>
            <p:cNvPr id="61483" name="AutoShape 39"/>
            <p:cNvCxnSpPr>
              <a:cxnSpLocks noChangeShapeType="1"/>
              <a:stCxn id="61481" idx="5"/>
              <a:endCxn id="61474" idx="2"/>
            </p:cNvCxnSpPr>
            <p:nvPr/>
          </p:nvCxnSpPr>
          <p:spPr bwMode="auto">
            <a:xfrm>
              <a:off x="3255" y="3198"/>
              <a:ext cx="306" cy="267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</p:cxnSp>
        <p:sp>
          <p:nvSpPr>
            <p:cNvPr id="61484" name="Oval 7"/>
            <p:cNvSpPr>
              <a:spLocks noChangeArrowheads="1"/>
            </p:cNvSpPr>
            <p:nvPr/>
          </p:nvSpPr>
          <p:spPr bwMode="auto">
            <a:xfrm>
              <a:off x="4695" y="2966"/>
              <a:ext cx="226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微軟正黑體" pitchFamily="34" charset="-120"/>
                  <a:ea typeface="微軟正黑體" pitchFamily="34" charset="-120"/>
                </a:rPr>
                <a:t>6</a:t>
              </a:r>
            </a:p>
          </p:txBody>
        </p:sp>
        <p:cxnSp>
          <p:nvCxnSpPr>
            <p:cNvPr id="61485" name="AutoShape 41"/>
            <p:cNvCxnSpPr>
              <a:cxnSpLocks noChangeShapeType="1"/>
              <a:stCxn id="61473" idx="6"/>
              <a:endCxn id="61484" idx="1"/>
            </p:cNvCxnSpPr>
            <p:nvPr/>
          </p:nvCxnSpPr>
          <p:spPr bwMode="auto">
            <a:xfrm>
              <a:off x="4468" y="2739"/>
              <a:ext cx="260" cy="267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</p:cxnSp>
        <p:cxnSp>
          <p:nvCxnSpPr>
            <p:cNvPr id="61486" name="AutoShape 42"/>
            <p:cNvCxnSpPr>
              <a:cxnSpLocks noChangeShapeType="1"/>
              <a:stCxn id="61475" idx="6"/>
              <a:endCxn id="61484" idx="3"/>
            </p:cNvCxnSpPr>
            <p:nvPr/>
          </p:nvCxnSpPr>
          <p:spPr bwMode="auto">
            <a:xfrm flipV="1">
              <a:off x="4468" y="3198"/>
              <a:ext cx="260" cy="267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</p:cxnSp>
        <p:sp>
          <p:nvSpPr>
            <p:cNvPr id="61487" name="Text Box 43"/>
            <p:cNvSpPr txBox="1">
              <a:spLocks noChangeArrowheads="1"/>
            </p:cNvSpPr>
            <p:nvPr/>
          </p:nvSpPr>
          <p:spPr bwMode="auto">
            <a:xfrm>
              <a:off x="3298" y="2683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1488" name="Text Box 44"/>
            <p:cNvSpPr txBox="1">
              <a:spLocks noChangeArrowheads="1"/>
            </p:cNvSpPr>
            <p:nvPr/>
          </p:nvSpPr>
          <p:spPr bwMode="auto">
            <a:xfrm>
              <a:off x="3298" y="3364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61489" name="Text Box 45"/>
            <p:cNvSpPr txBox="1">
              <a:spLocks noChangeArrowheads="1"/>
            </p:cNvSpPr>
            <p:nvPr/>
          </p:nvSpPr>
          <p:spPr bwMode="auto">
            <a:xfrm>
              <a:off x="3515" y="2956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61490" name="Text Box 46"/>
            <p:cNvSpPr txBox="1">
              <a:spLocks noChangeArrowheads="1"/>
            </p:cNvSpPr>
            <p:nvPr/>
          </p:nvSpPr>
          <p:spPr bwMode="auto">
            <a:xfrm>
              <a:off x="3933" y="2558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61491" name="Text Box 47"/>
            <p:cNvSpPr txBox="1">
              <a:spLocks noChangeArrowheads="1"/>
            </p:cNvSpPr>
            <p:nvPr/>
          </p:nvSpPr>
          <p:spPr bwMode="auto">
            <a:xfrm>
              <a:off x="3878" y="2865"/>
              <a:ext cx="2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chemeClr val="bg1"/>
                  </a:solidFill>
                </a:rPr>
                <a:t>14</a:t>
              </a:r>
            </a:p>
          </p:txBody>
        </p:sp>
        <p:sp>
          <p:nvSpPr>
            <p:cNvPr id="61492" name="Text Box 48"/>
            <p:cNvSpPr txBox="1">
              <a:spLocks noChangeArrowheads="1"/>
            </p:cNvSpPr>
            <p:nvPr/>
          </p:nvSpPr>
          <p:spPr bwMode="auto">
            <a:xfrm>
              <a:off x="3933" y="3465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61493" name="Text Box 49"/>
            <p:cNvSpPr txBox="1">
              <a:spLocks noChangeArrowheads="1"/>
            </p:cNvSpPr>
            <p:nvPr/>
          </p:nvSpPr>
          <p:spPr bwMode="auto">
            <a:xfrm>
              <a:off x="4558" y="2683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61494" name="Text Box 50"/>
            <p:cNvSpPr txBox="1">
              <a:spLocks noChangeArrowheads="1"/>
            </p:cNvSpPr>
            <p:nvPr/>
          </p:nvSpPr>
          <p:spPr bwMode="auto">
            <a:xfrm>
              <a:off x="4558" y="3364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61495" name="Text Box 51"/>
            <p:cNvSpPr txBox="1">
              <a:spLocks noChangeArrowheads="1"/>
            </p:cNvSpPr>
            <p:nvPr/>
          </p:nvSpPr>
          <p:spPr bwMode="auto">
            <a:xfrm>
              <a:off x="4332" y="2956"/>
              <a:ext cx="2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51252" name="Text Box 52"/>
          <p:cNvSpPr txBox="1">
            <a:spLocks noChangeArrowheads="1"/>
          </p:cNvSpPr>
          <p:nvPr/>
        </p:nvSpPr>
        <p:spPr bwMode="auto">
          <a:xfrm>
            <a:off x="1368425" y="5699125"/>
            <a:ext cx="2409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0000FF"/>
                </a:solidFill>
              </a:rPr>
              <a:t>Node </a:t>
            </a:r>
            <a:r>
              <a:rPr lang="en-US" altLang="zh-TW" sz="1800">
                <a:solidFill>
                  <a:srgbClr val="0000FF"/>
                </a:solidFill>
                <a:cs typeface="Times New Roman" pitchFamily="18" charset="0"/>
              </a:rPr>
              <a:t>{2, 5} is odd node</a:t>
            </a:r>
          </a:p>
        </p:txBody>
      </p:sp>
      <p:cxnSp>
        <p:nvCxnSpPr>
          <p:cNvPr id="51254" name="AutoShape 54"/>
          <p:cNvCxnSpPr>
            <a:cxnSpLocks noChangeShapeType="1"/>
            <a:stCxn id="61472" idx="2"/>
            <a:endCxn id="61481" idx="7"/>
          </p:cNvCxnSpPr>
          <p:nvPr/>
        </p:nvCxnSpPr>
        <p:spPr bwMode="auto">
          <a:xfrm rot="10800000" flipV="1">
            <a:off x="5094288" y="4148138"/>
            <a:ext cx="485775" cy="423862"/>
          </a:xfrm>
          <a:prstGeom prst="curvedConnector2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51255" name="AutoShape 55"/>
          <p:cNvCxnSpPr>
            <a:cxnSpLocks noChangeShapeType="1"/>
            <a:stCxn id="61481" idx="5"/>
            <a:endCxn id="61474" idx="2"/>
          </p:cNvCxnSpPr>
          <p:nvPr/>
        </p:nvCxnSpPr>
        <p:spPr bwMode="auto">
          <a:xfrm rot="16200000" flipH="1">
            <a:off x="5125244" y="4845844"/>
            <a:ext cx="423863" cy="485775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51256" name="AutoShape 56"/>
          <p:cNvCxnSpPr>
            <a:cxnSpLocks noChangeShapeType="1"/>
            <a:stCxn id="61474" idx="4"/>
            <a:endCxn id="61475" idx="4"/>
          </p:cNvCxnSpPr>
          <p:nvPr/>
        </p:nvCxnSpPr>
        <p:spPr bwMode="auto">
          <a:xfrm rot="16200000" flipH="1">
            <a:off x="6299200" y="4976813"/>
            <a:ext cx="1587" cy="1081088"/>
          </a:xfrm>
          <a:prstGeom prst="curvedConnector3">
            <a:avLst>
              <a:gd name="adj1" fmla="val 14400005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sp>
        <p:nvSpPr>
          <p:cNvPr id="51257" name="Text Box 57"/>
          <p:cNvSpPr txBox="1">
            <a:spLocks noChangeArrowheads="1"/>
          </p:cNvSpPr>
          <p:nvPr/>
        </p:nvSpPr>
        <p:spPr bwMode="auto">
          <a:xfrm>
            <a:off x="4271963" y="5676900"/>
            <a:ext cx="4330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0000FF"/>
                </a:solidFill>
                <a:cs typeface="Times New Roman" pitchFamily="18" charset="0"/>
              </a:rPr>
              <a:t>The shortest path</a:t>
            </a:r>
            <a:r>
              <a:rPr lang="zh-TW" altLang="en-US" sz="180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altLang="zh-TW" sz="1800">
                <a:solidFill>
                  <a:srgbClr val="0000FF"/>
                </a:solidFill>
                <a:cs typeface="Times New Roman" pitchFamily="18" charset="0"/>
              </a:rPr>
              <a:t>is 2135 and the length is 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5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5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1000"/>
                                        <p:tgtEl>
                                          <p:spTgt spid="5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nimBg="1"/>
      <p:bldP spid="51208" grpId="0" animBg="1"/>
      <p:bldP spid="51252" grpId="0"/>
      <p:bldP spid="512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頁尾版面配置區 2"/>
          <p:cNvSpPr txBox="1">
            <a:spLocks noGrp="1"/>
          </p:cNvSpPr>
          <p:nvPr/>
        </p:nvSpPr>
        <p:spPr bwMode="auto">
          <a:xfrm>
            <a:off x="2987675" y="6453188"/>
            <a:ext cx="5840413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TW" sz="1200">
                <a:solidFill>
                  <a:srgbClr val="006600"/>
                </a:solidFill>
                <a:latin typeface="微軟正黑體" pitchFamily="34" charset="-120"/>
                <a:ea typeface="微軟正黑體" pitchFamily="34" charset="-120"/>
              </a:rPr>
              <a:t>Network Optimization Applications 19.14+15  </a:t>
            </a:r>
            <a:r>
              <a:rPr lang="en-US" altLang="zh-TW" sz="1200">
                <a:solidFill>
                  <a:srgbClr val="006600"/>
                </a:solidFill>
                <a:ea typeface="微軟正黑體" pitchFamily="34" charset="-120"/>
                <a:cs typeface="Times New Roman" pitchFamily="18" charset="0"/>
              </a:rPr>
              <a:t>©</a:t>
            </a:r>
            <a:r>
              <a:rPr lang="en-US" altLang="zh-TW" sz="1200">
                <a:solidFill>
                  <a:srgbClr val="006600"/>
                </a:solidFill>
                <a:latin typeface="微軟正黑體" pitchFamily="34" charset="-120"/>
                <a:ea typeface="微軟正黑體" pitchFamily="34" charset="-120"/>
              </a:rPr>
              <a:t> NCKU IIM  </a:t>
            </a:r>
          </a:p>
        </p:txBody>
      </p:sp>
      <p:sp>
        <p:nvSpPr>
          <p:cNvPr id="62466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smtClean="0"/>
              <a:t>Conclusion</a:t>
            </a:r>
          </a:p>
        </p:txBody>
      </p:sp>
      <p:sp>
        <p:nvSpPr>
          <p:cNvPr id="62467" name="內容版面配置區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zh-TW" smtClean="0"/>
              <a:t>Generally, it used to finding solution when less nodes</a:t>
            </a:r>
            <a:endParaRPr lang="zh-TW" altLang="en-US" smtClean="0"/>
          </a:p>
          <a:p>
            <a:endParaRPr lang="zh-TW" altLang="en-US" smtClean="0"/>
          </a:p>
          <a:p>
            <a:r>
              <a:rPr kumimoji="0" lang="en-US" altLang="zh-TW" smtClean="0"/>
              <a:t>Th</a:t>
            </a:r>
            <a:r>
              <a:rPr lang="en-US" altLang="zh-TW" smtClean="0"/>
              <a:t>e approach does not directly lead to an efficient algorithm.</a:t>
            </a:r>
          </a:p>
          <a:p>
            <a:endParaRPr lang="zh-TW" altLang="en-US" smtClean="0"/>
          </a:p>
          <a:p>
            <a:r>
              <a:rPr lang="en-US" altLang="zh-TW" smtClean="0"/>
              <a:t>We can find efficient algorithms.</a:t>
            </a:r>
            <a:endParaRPr lang="zh-TW" altLang="en-US" smtClean="0"/>
          </a:p>
          <a:p>
            <a:endParaRPr lang="en-US" altLang="zh-TW" smtClean="0"/>
          </a:p>
          <a:p>
            <a:pPr lvl="1"/>
            <a:endParaRPr lang="en-US" altLang="zh-TW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頁尾版面配置區 2"/>
          <p:cNvSpPr txBox="1">
            <a:spLocks noGrp="1"/>
          </p:cNvSpPr>
          <p:nvPr/>
        </p:nvSpPr>
        <p:spPr bwMode="auto">
          <a:xfrm>
            <a:off x="2987675" y="6453188"/>
            <a:ext cx="5840413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TW" sz="1200">
                <a:solidFill>
                  <a:srgbClr val="006600"/>
                </a:solidFill>
                <a:latin typeface="微軟正黑體" pitchFamily="34" charset="-120"/>
                <a:ea typeface="微軟正黑體" pitchFamily="34" charset="-120"/>
              </a:rPr>
              <a:t>Network Optimization Applications 19.14+15  </a:t>
            </a:r>
            <a:r>
              <a:rPr lang="en-US" altLang="zh-TW" sz="1200">
                <a:solidFill>
                  <a:srgbClr val="006600"/>
                </a:solidFill>
                <a:ea typeface="微軟正黑體" pitchFamily="34" charset="-120"/>
                <a:cs typeface="Times New Roman" pitchFamily="18" charset="0"/>
              </a:rPr>
              <a:t>©</a:t>
            </a:r>
            <a:r>
              <a:rPr lang="en-US" altLang="zh-TW" sz="1200">
                <a:solidFill>
                  <a:srgbClr val="006600"/>
                </a:solidFill>
                <a:latin typeface="微軟正黑體" pitchFamily="34" charset="-120"/>
                <a:ea typeface="微軟正黑體" pitchFamily="34" charset="-120"/>
              </a:rPr>
              <a:t> NCKU IIM  </a:t>
            </a:r>
          </a:p>
        </p:txBody>
      </p:sp>
      <p:sp>
        <p:nvSpPr>
          <p:cNvPr id="63490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smtClean="0"/>
              <a:t>Summary</a:t>
            </a:r>
            <a:endParaRPr lang="zh-TW" altLang="en-US" smtClean="0"/>
          </a:p>
        </p:txBody>
      </p:sp>
      <p:sp>
        <p:nvSpPr>
          <p:cNvPr id="63491" name="內容版面配置區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zh-TW" smtClean="0"/>
              <a:t>The problem is plan appropriate route with fewer postman.</a:t>
            </a:r>
            <a:endParaRPr lang="zh-TW" altLang="en-US" smtClean="0"/>
          </a:p>
          <a:p>
            <a:r>
              <a:rPr kumimoji="0" lang="en-US" altLang="zh-TW" smtClean="0"/>
              <a:t>It not only one postman at some area.</a:t>
            </a:r>
            <a:endParaRPr lang="zh-TW" altLang="en-US" smtClean="0"/>
          </a:p>
          <a:p>
            <a:r>
              <a:rPr lang="en-US" altLang="zh-TW" smtClean="0"/>
              <a:t>The same problem can be applied in</a:t>
            </a:r>
            <a:endParaRPr lang="zh-TW" altLang="en-US" smtClean="0"/>
          </a:p>
          <a:p>
            <a:pPr lvl="1"/>
            <a:r>
              <a:rPr lang="en-US" altLang="zh-TW" smtClean="0">
                <a:latin typeface="Times New Roman" pitchFamily="18" charset="0"/>
              </a:rPr>
              <a:t>Garbage collection and recycling</a:t>
            </a:r>
            <a:endParaRPr lang="zh-TW" altLang="en-US" smtClean="0">
              <a:latin typeface="Times New Roman" pitchFamily="18" charset="0"/>
            </a:endParaRPr>
          </a:p>
          <a:p>
            <a:pPr lvl="1"/>
            <a:r>
              <a:rPr lang="en-US" altLang="zh-TW" smtClean="0">
                <a:latin typeface="Times New Roman" pitchFamily="18" charset="0"/>
              </a:rPr>
              <a:t>Transporting milk</a:t>
            </a:r>
            <a:r>
              <a:rPr lang="zh-TW" altLang="en-US" smtClean="0">
                <a:latin typeface="Times New Roman" pitchFamily="18" charset="0"/>
              </a:rPr>
              <a:t>、</a:t>
            </a:r>
            <a:r>
              <a:rPr lang="en-US" altLang="zh-TW" smtClean="0">
                <a:latin typeface="Times New Roman" pitchFamily="18" charset="0"/>
              </a:rPr>
              <a:t>School bus scheduling</a:t>
            </a:r>
            <a:endParaRPr lang="zh-TW" altLang="en-US" smtClean="0">
              <a:latin typeface="Times New Roman" pitchFamily="18" charset="0"/>
            </a:endParaRPr>
          </a:p>
          <a:p>
            <a:pPr lvl="1"/>
            <a:r>
              <a:rPr lang="en-US" altLang="zh-TW" smtClean="0">
                <a:latin typeface="Times New Roman" pitchFamily="18" charset="0"/>
              </a:rPr>
              <a:t>Logistics and distribution systems</a:t>
            </a:r>
            <a:endParaRPr lang="zh-TW" altLang="en-US" smtClean="0">
              <a:latin typeface="Times New Roman" pitchFamily="18" charset="0"/>
            </a:endParaRPr>
          </a:p>
          <a:p>
            <a:pPr lvl="1"/>
            <a:r>
              <a:rPr lang="en-US" altLang="zh-TW" smtClean="0">
                <a:latin typeface="Times New Roman" pitchFamily="18" charset="0"/>
              </a:rPr>
              <a:t>Fairgrounds route</a:t>
            </a:r>
            <a:endParaRPr lang="zh-TW" altLang="en-US" smtClean="0">
              <a:latin typeface="Times New Roman" pitchFamily="18" charset="0"/>
            </a:endParaRPr>
          </a:p>
          <a:p>
            <a:endParaRPr lang="en-US" altLang="zh-TW" smtClean="0"/>
          </a:p>
          <a:p>
            <a:pPr lvl="1"/>
            <a:endParaRPr lang="en-US" altLang="zh-TW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頁尾版面配置區 2"/>
          <p:cNvSpPr txBox="1">
            <a:spLocks noGrp="1"/>
          </p:cNvSpPr>
          <p:nvPr/>
        </p:nvSpPr>
        <p:spPr bwMode="auto">
          <a:xfrm>
            <a:off x="2987675" y="6453188"/>
            <a:ext cx="5840413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TW" sz="1200">
                <a:solidFill>
                  <a:srgbClr val="006600"/>
                </a:solidFill>
                <a:latin typeface="微軟正黑體" pitchFamily="34" charset="-120"/>
                <a:ea typeface="微軟正黑體" pitchFamily="34" charset="-120"/>
              </a:rPr>
              <a:t>Network Optimization Applications 19.14+15  </a:t>
            </a:r>
            <a:r>
              <a:rPr lang="en-US" altLang="zh-TW" sz="1200">
                <a:solidFill>
                  <a:srgbClr val="006600"/>
                </a:solidFill>
                <a:ea typeface="微軟正黑體" pitchFamily="34" charset="-120"/>
                <a:cs typeface="Times New Roman" pitchFamily="18" charset="0"/>
              </a:rPr>
              <a:t>©</a:t>
            </a:r>
            <a:r>
              <a:rPr lang="en-US" altLang="zh-TW" sz="1200">
                <a:solidFill>
                  <a:srgbClr val="006600"/>
                </a:solidFill>
                <a:latin typeface="微軟正黑體" pitchFamily="34" charset="-120"/>
                <a:ea typeface="微軟正黑體" pitchFamily="34" charset="-120"/>
              </a:rPr>
              <a:t> NCKU IIM  </a:t>
            </a:r>
          </a:p>
        </p:txBody>
      </p:sp>
      <p:sp>
        <p:nvSpPr>
          <p:cNvPr id="64514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smtClean="0"/>
              <a:t>References</a:t>
            </a:r>
            <a:endParaRPr lang="zh-TW" altLang="en-US" smtClean="0"/>
          </a:p>
        </p:txBody>
      </p:sp>
      <p:sp>
        <p:nvSpPr>
          <p:cNvPr id="64515" name="Rectangle 3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管梅谷 奇偶点图上作业法</a:t>
            </a:r>
            <a:r>
              <a:rPr lang="en-US" altLang="zh-CN" smtClean="0"/>
              <a:t>[J] . </a:t>
            </a:r>
            <a:r>
              <a:rPr lang="zh-CN" altLang="en-US" smtClean="0"/>
              <a:t>数学学报</a:t>
            </a:r>
            <a:r>
              <a:rPr lang="en-US" altLang="zh-CN" smtClean="0"/>
              <a:t>, 1960, 3(10) : 263-266.</a:t>
            </a:r>
            <a:r>
              <a:rPr lang="en-US" altLang="zh-TW" smtClean="0"/>
              <a:t> </a:t>
            </a:r>
            <a:endParaRPr lang="zh-TW" altLang="en-US" smtClean="0"/>
          </a:p>
          <a:p>
            <a:r>
              <a:rPr lang="en-US" altLang="zh-TW" smtClean="0"/>
              <a:t>J. Edmonds, E.L. Johnson, Matching, Euler tours and the Chinese postman problem, Math. Programming 5 (1973) 88-124.</a:t>
            </a:r>
            <a:endParaRPr lang="zh-TW" altLang="en-US" smtClean="0"/>
          </a:p>
          <a:p>
            <a:r>
              <a:rPr lang="en-US" altLang="zh-TW" smtClean="0"/>
              <a:t>Edmonds, Jack, Path, tree and flowers, in Canadian Journal of mathematics, volume 17, number 3, pages 449-467, 1965</a:t>
            </a:r>
          </a:p>
          <a:p>
            <a:r>
              <a:rPr lang="zh-TW" altLang="en-US" smtClean="0"/>
              <a:t>一筆劃問題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頁尾版面配置區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 smtClean="0"/>
              <a:t>Network Optimization Applications 19.14+15  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TW" smtClean="0"/>
              <a:t> NCKU IIM  </a:t>
            </a:r>
          </a:p>
        </p:txBody>
      </p:sp>
      <p:sp>
        <p:nvSpPr>
          <p:cNvPr id="65538" name="標題 1"/>
          <p:cNvSpPr>
            <a:spLocks noGrp="1"/>
          </p:cNvSpPr>
          <p:nvPr>
            <p:ph type="title"/>
          </p:nvPr>
        </p:nvSpPr>
        <p:spPr>
          <a:xfrm>
            <a:off x="76200" y="1125538"/>
            <a:ext cx="8959850" cy="5183187"/>
          </a:xfrm>
        </p:spPr>
        <p:txBody>
          <a:bodyPr/>
          <a:lstStyle/>
          <a:p>
            <a:pPr algn="ctr"/>
            <a:r>
              <a:rPr lang="en-US" altLang="zh-TW" sz="5700" smtClean="0"/>
              <a:t>Q &amp; A</a:t>
            </a:r>
            <a:endParaRPr lang="zh-TW" altLang="en-US" sz="57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頁尾版面配置區 2"/>
          <p:cNvSpPr txBox="1">
            <a:spLocks noGrp="1"/>
          </p:cNvSpPr>
          <p:nvPr/>
        </p:nvSpPr>
        <p:spPr bwMode="auto">
          <a:xfrm>
            <a:off x="2987675" y="6453188"/>
            <a:ext cx="5840413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TW" sz="1200">
                <a:solidFill>
                  <a:srgbClr val="006600"/>
                </a:solidFill>
                <a:latin typeface="微軟正黑體" pitchFamily="34" charset="-120"/>
                <a:ea typeface="微軟正黑體" pitchFamily="34" charset="-120"/>
              </a:rPr>
              <a:t>Network Optimization Applications 19.14+15  </a:t>
            </a:r>
            <a:r>
              <a:rPr lang="en-US" altLang="zh-TW" sz="1200">
                <a:solidFill>
                  <a:srgbClr val="006600"/>
                </a:solidFill>
                <a:ea typeface="微軟正黑體" pitchFamily="34" charset="-120"/>
                <a:cs typeface="Times New Roman" pitchFamily="18" charset="0"/>
              </a:rPr>
              <a:t>©</a:t>
            </a:r>
            <a:r>
              <a:rPr lang="en-US" altLang="zh-TW" sz="1200">
                <a:solidFill>
                  <a:srgbClr val="006600"/>
                </a:solidFill>
                <a:latin typeface="微軟正黑體" pitchFamily="34" charset="-120"/>
                <a:ea typeface="微軟正黑體" pitchFamily="34" charset="-120"/>
              </a:rPr>
              <a:t> NCKU IIM  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smtClean="0"/>
              <a:t>Content</a:t>
            </a:r>
            <a:endParaRPr lang="zh-TW" alt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TW" smtClean="0"/>
              <a:t>Introduction</a:t>
            </a:r>
            <a:endParaRPr kumimoji="0" lang="en-US" altLang="zh-TW" smtClean="0"/>
          </a:p>
          <a:p>
            <a:r>
              <a:rPr lang="en-US" altLang="zh-TW" smtClean="0"/>
              <a:t>Relative problems</a:t>
            </a:r>
          </a:p>
          <a:p>
            <a:r>
              <a:rPr lang="en-US" altLang="zh-TW" smtClean="0"/>
              <a:t>Solution methods</a:t>
            </a:r>
          </a:p>
          <a:p>
            <a:r>
              <a:rPr kumimoji="0" lang="en-US" altLang="zh-TW" smtClean="0"/>
              <a:t>Conclusion</a:t>
            </a:r>
          </a:p>
          <a:p>
            <a:r>
              <a:rPr lang="en-US" altLang="zh-TW" smtClean="0"/>
              <a:t>Summary</a:t>
            </a:r>
          </a:p>
          <a:p>
            <a:r>
              <a:rPr lang="en-US" altLang="zh-TW" smtClean="0"/>
              <a:t>References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1" name="頁尾版面配置區 2"/>
          <p:cNvSpPr txBox="1">
            <a:spLocks noGrp="1"/>
          </p:cNvSpPr>
          <p:nvPr/>
        </p:nvSpPr>
        <p:spPr bwMode="auto">
          <a:xfrm>
            <a:off x="2987675" y="6453188"/>
            <a:ext cx="5840413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TW" sz="1200">
                <a:solidFill>
                  <a:srgbClr val="006600"/>
                </a:solidFill>
                <a:latin typeface="微軟正黑體" pitchFamily="34" charset="-120"/>
                <a:ea typeface="微軟正黑體" pitchFamily="34" charset="-120"/>
              </a:rPr>
              <a:t>Network Optimization Applications 19.14+15  </a:t>
            </a:r>
            <a:r>
              <a:rPr lang="en-US" altLang="zh-TW" sz="1200">
                <a:solidFill>
                  <a:srgbClr val="006600"/>
                </a:solidFill>
                <a:ea typeface="微軟正黑體" pitchFamily="34" charset="-120"/>
                <a:cs typeface="Times New Roman" pitchFamily="18" charset="0"/>
              </a:rPr>
              <a:t>©</a:t>
            </a:r>
            <a:r>
              <a:rPr lang="en-US" altLang="zh-TW" sz="1200">
                <a:solidFill>
                  <a:srgbClr val="006600"/>
                </a:solidFill>
                <a:latin typeface="微軟正黑體" pitchFamily="34" charset="-120"/>
                <a:ea typeface="微軟正黑體" pitchFamily="34" charset="-120"/>
              </a:rPr>
              <a:t> NCKU IIM  </a:t>
            </a:r>
          </a:p>
        </p:txBody>
      </p:sp>
      <p:sp>
        <p:nvSpPr>
          <p:cNvPr id="52232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smtClean="0"/>
              <a:t>Introduction</a:t>
            </a:r>
            <a:endParaRPr lang="zh-TW" altLang="en-US" smtClean="0"/>
          </a:p>
        </p:txBody>
      </p:sp>
      <p:sp>
        <p:nvSpPr>
          <p:cNvPr id="52233" name="Rectangle 3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kumimoji="0" lang="en-US" altLang="zh-TW" dirty="0" smtClean="0">
                <a:latin typeface="Times New Roman" pitchFamily="18" charset="0"/>
                <a:cs typeface="Times New Roman" pitchFamily="18" charset="0"/>
              </a:rPr>
              <a:t>In an area, the postman began delivering from office, and visiting each block at least once and returning to office.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How to choose a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shortest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circuit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Each arc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traversed at least once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and return to starting point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Euler circuit</a:t>
            </a:r>
          </a:p>
        </p:txBody>
      </p:sp>
      <p:graphicFrame>
        <p:nvGraphicFramePr>
          <p:cNvPr id="19460" name="Object 9"/>
          <p:cNvGraphicFramePr>
            <a:graphicFrameLocks noChangeAspect="1"/>
          </p:cNvGraphicFramePr>
          <p:nvPr/>
        </p:nvGraphicFramePr>
        <p:xfrm>
          <a:off x="636588" y="3908425"/>
          <a:ext cx="34163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7" name="Visio" r:id="rId3" imgW="4297680" imgH="2661295" progId="">
                  <p:embed/>
                </p:oleObj>
              </mc:Choice>
              <mc:Fallback>
                <p:oleObj name="Visio" r:id="rId3" imgW="4297680" imgH="2661295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3908425"/>
                        <a:ext cx="3416300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10"/>
          <p:cNvGraphicFramePr>
            <a:graphicFrameLocks noChangeAspect="1"/>
          </p:cNvGraphicFramePr>
          <p:nvPr/>
        </p:nvGraphicFramePr>
        <p:xfrm>
          <a:off x="4957763" y="3860800"/>
          <a:ext cx="335915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8" name="Visio" r:id="rId5" imgW="4299902" imgH="2668588" progId="">
                  <p:embed/>
                </p:oleObj>
              </mc:Choice>
              <mc:Fallback>
                <p:oleObj name="Visio" r:id="rId5" imgW="4299902" imgH="2668588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3860800"/>
                        <a:ext cx="335915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AutoShape 10"/>
          <p:cNvSpPr>
            <a:spLocks noChangeArrowheads="1"/>
          </p:cNvSpPr>
          <p:nvPr/>
        </p:nvSpPr>
        <p:spPr bwMode="auto">
          <a:xfrm>
            <a:off x="4356100" y="4797425"/>
            <a:ext cx="431800" cy="5032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頁尾版面配置區 2"/>
          <p:cNvSpPr txBox="1">
            <a:spLocks noGrp="1"/>
          </p:cNvSpPr>
          <p:nvPr/>
        </p:nvSpPr>
        <p:spPr bwMode="auto">
          <a:xfrm>
            <a:off x="2987675" y="6453188"/>
            <a:ext cx="5840413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TW" sz="1200">
                <a:solidFill>
                  <a:srgbClr val="006600"/>
                </a:solidFill>
                <a:latin typeface="微軟正黑體" pitchFamily="34" charset="-120"/>
                <a:ea typeface="微軟正黑體" pitchFamily="34" charset="-120"/>
              </a:rPr>
              <a:t>Network Optimization Applications 19.14+15  </a:t>
            </a:r>
            <a:r>
              <a:rPr lang="en-US" altLang="zh-TW" sz="1200">
                <a:solidFill>
                  <a:srgbClr val="006600"/>
                </a:solidFill>
                <a:ea typeface="微軟正黑體" pitchFamily="34" charset="-120"/>
                <a:cs typeface="Times New Roman" pitchFamily="18" charset="0"/>
              </a:rPr>
              <a:t>©</a:t>
            </a:r>
            <a:r>
              <a:rPr lang="en-US" altLang="zh-TW" sz="1200">
                <a:solidFill>
                  <a:srgbClr val="006600"/>
                </a:solidFill>
                <a:latin typeface="微軟正黑體" pitchFamily="34" charset="-120"/>
                <a:ea typeface="微軟正黑體" pitchFamily="34" charset="-120"/>
              </a:rPr>
              <a:t> NCKU IIM  </a:t>
            </a:r>
          </a:p>
        </p:txBody>
      </p:sp>
      <p:sp>
        <p:nvSpPr>
          <p:cNvPr id="53250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smtClean="0"/>
              <a:t>Relative problems</a:t>
            </a:r>
            <a:endParaRPr lang="zh-TW" altLang="en-US" smtClean="0"/>
          </a:p>
        </p:txBody>
      </p:sp>
      <p:sp>
        <p:nvSpPr>
          <p:cNvPr id="53251" name="Rectangle 3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TW" smtClean="0"/>
              <a:t>Eulerian tour (path)</a:t>
            </a:r>
          </a:p>
          <a:p>
            <a:r>
              <a:rPr lang="en-US" altLang="zh-TW" smtClean="0"/>
              <a:t>Euler cycle (circuit)</a:t>
            </a:r>
          </a:p>
          <a:p>
            <a:r>
              <a:rPr lang="en-US" altLang="zh-TW" smtClean="0"/>
              <a:t>Hamiltonian cycle</a:t>
            </a:r>
            <a:endParaRPr lang="en-US" altLang="zh-TW" smtClean="0">
              <a:solidFill>
                <a:srgbClr val="3366FF"/>
              </a:solidFill>
            </a:endParaRPr>
          </a:p>
          <a:p>
            <a:r>
              <a:rPr lang="en-US" altLang="zh-TW" smtClean="0"/>
              <a:t>Vehicle routing problem</a:t>
            </a:r>
          </a:p>
          <a:p>
            <a:r>
              <a:rPr lang="zh-TW" altLang="zh-TW" smtClean="0"/>
              <a:t>Travelling salesman problem</a:t>
            </a:r>
            <a:endParaRPr lang="zh-TW" altLang="en-US" smtClean="0"/>
          </a:p>
          <a:p>
            <a:r>
              <a:rPr lang="en-US" altLang="zh-TW" smtClean="0"/>
              <a:t>Mei-Ko Kwan, Programming method using odd or even points, Acta Mathematica Sinica 10 (1960) 263–266 (in Chinese)</a:t>
            </a:r>
          </a:p>
          <a:p>
            <a:r>
              <a:rPr lang="zh-TW" altLang="en-US" smtClean="0">
                <a:hlinkClick r:id="rId2"/>
              </a:rPr>
              <a:t>維基百科：一筆劃問題</a:t>
            </a:r>
            <a:r>
              <a:rPr lang="zh-TW" alt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3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smtClean="0"/>
              <a:t>Solution methods</a:t>
            </a:r>
            <a:endParaRPr lang="zh-TW" altLang="en-US" smtClean="0"/>
          </a:p>
        </p:txBody>
      </p:sp>
      <p:sp>
        <p:nvSpPr>
          <p:cNvPr id="54334" name="Rectangle 1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Chinese postman problem on a “</a:t>
            </a:r>
            <a:r>
              <a:rPr lang="en-US" altLang="zh-TW" b="1" smtClean="0">
                <a:latin typeface="Times New Roman" pitchFamily="18" charset="0"/>
                <a:cs typeface="Times New Roman" pitchFamily="18" charset="0"/>
              </a:rPr>
              <a:t>Directed”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 network</a:t>
            </a:r>
          </a:p>
          <a:p>
            <a:pPr lvl="1"/>
            <a:r>
              <a:rPr lang="en-US" altLang="zh-TW" smtClean="0">
                <a:latin typeface="Times New Roman" pitchFamily="18" charset="0"/>
              </a:rPr>
              <a:t>Give </a:t>
            </a:r>
            <a:r>
              <a:rPr lang="en-US" altLang="zh-TW" i="1" smtClean="0">
                <a:latin typeface="Times New Roman" pitchFamily="18" charset="0"/>
              </a:rPr>
              <a:t>G</a:t>
            </a:r>
            <a:r>
              <a:rPr lang="en-US" altLang="zh-TW" smtClean="0">
                <a:latin typeface="Times New Roman" pitchFamily="18" charset="0"/>
              </a:rPr>
              <a:t> = (</a:t>
            </a:r>
            <a:r>
              <a:rPr lang="en-US" altLang="zh-TW" i="1" smtClean="0">
                <a:latin typeface="Times New Roman" pitchFamily="18" charset="0"/>
              </a:rPr>
              <a:t>N</a:t>
            </a:r>
            <a:r>
              <a:rPr lang="en-US" altLang="zh-TW" smtClean="0">
                <a:latin typeface="Times New Roman" pitchFamily="18" charset="0"/>
              </a:rPr>
              <a:t>, </a:t>
            </a:r>
            <a:r>
              <a:rPr lang="en-US" altLang="zh-TW" i="1" smtClean="0">
                <a:latin typeface="Times New Roman" pitchFamily="18" charset="0"/>
              </a:rPr>
              <a:t>A</a:t>
            </a:r>
            <a:r>
              <a:rPr lang="en-US" altLang="zh-TW" smtClean="0">
                <a:latin typeface="Times New Roman" pitchFamily="18" charset="0"/>
              </a:rPr>
              <a:t>) be a </a:t>
            </a:r>
            <a:r>
              <a:rPr lang="en-US" altLang="zh-TW" b="1" smtClean="0">
                <a:latin typeface="Times New Roman" pitchFamily="18" charset="0"/>
              </a:rPr>
              <a:t>closed walk</a:t>
            </a:r>
            <a:r>
              <a:rPr lang="en-US" altLang="zh-TW" smtClean="0">
                <a:latin typeface="Times New Roman" pitchFamily="18" charset="0"/>
              </a:rPr>
              <a:t> graph</a:t>
            </a:r>
          </a:p>
          <a:p>
            <a:pPr lvl="1"/>
            <a:r>
              <a:rPr lang="en-US" altLang="zh-TW" smtClean="0">
                <a:latin typeface="Times New Roman" pitchFamily="18" charset="0"/>
              </a:rPr>
              <a:t>Satisfy two conditions</a:t>
            </a:r>
            <a:endParaRPr lang="zh-TW" altLang="en-US" smtClean="0">
              <a:latin typeface="Times New Roman" pitchFamily="18" charset="0"/>
            </a:endParaRPr>
          </a:p>
          <a:p>
            <a:pPr lvl="2"/>
            <a:r>
              <a:rPr lang="en-US" altLang="zh-TW" smtClean="0">
                <a:latin typeface="Times New Roman" pitchFamily="18" charset="0"/>
              </a:rPr>
              <a:t>                                 for all</a:t>
            </a:r>
            <a:endParaRPr lang="en-US" altLang="zh-TW" i="1" smtClean="0">
              <a:latin typeface="Times New Roman" pitchFamily="18" charset="0"/>
            </a:endParaRPr>
          </a:p>
          <a:p>
            <a:pPr lvl="2"/>
            <a:r>
              <a:rPr lang="en-US" altLang="zh-TW" i="1" smtClean="0">
                <a:latin typeface="Times New Roman" pitchFamily="18" charset="0"/>
              </a:rPr>
              <a:t>x</a:t>
            </a:r>
            <a:r>
              <a:rPr lang="en-US" altLang="zh-TW" i="1" baseline="-25000" smtClean="0">
                <a:latin typeface="Times New Roman" pitchFamily="18" charset="0"/>
              </a:rPr>
              <a:t>ij</a:t>
            </a:r>
            <a:r>
              <a:rPr lang="en-US" altLang="zh-TW" smtClean="0">
                <a:latin typeface="Times New Roman" pitchFamily="18" charset="0"/>
                <a:ea typeface="新細明體" charset="-120"/>
              </a:rPr>
              <a:t> ≧ 1 </a:t>
            </a:r>
            <a:r>
              <a:rPr lang="en-US" altLang="zh-TW" smtClean="0">
                <a:latin typeface="Times New Roman" pitchFamily="18" charset="0"/>
              </a:rPr>
              <a:t>for all</a:t>
            </a:r>
          </a:p>
        </p:txBody>
      </p:sp>
      <p:sp>
        <p:nvSpPr>
          <p:cNvPr id="54335" name="Rectangle 3"/>
          <p:cNvSpPr>
            <a:spLocks noChangeArrowheads="1"/>
          </p:cNvSpPr>
          <p:nvPr/>
        </p:nvSpPr>
        <p:spPr bwMode="auto">
          <a:xfrm>
            <a:off x="250825" y="1125538"/>
            <a:ext cx="8636000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85000"/>
              <a:buFont typeface="Wingdings" pitchFamily="2" charset="2"/>
              <a:buChar char="¥"/>
            </a:pPr>
            <a:endParaRPr lang="zh-TW" altLang="en-US" sz="2400">
              <a:solidFill>
                <a:srgbClr val="0D20AB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4336" name="Rectangle 23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54278" name="Object 30"/>
          <p:cNvGraphicFramePr>
            <a:graphicFrameLocks noChangeAspect="1"/>
          </p:cNvGraphicFramePr>
          <p:nvPr/>
        </p:nvGraphicFramePr>
        <p:xfrm>
          <a:off x="1476375" y="2551113"/>
          <a:ext cx="20161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1" name="方程式" r:id="rId4" imgW="1371600" imgH="355600" progId="Equation.3">
                  <p:embed/>
                </p:oleObj>
              </mc:Choice>
              <mc:Fallback>
                <p:oleObj name="方程式" r:id="rId4" imgW="1371600" imgH="355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551113"/>
                        <a:ext cx="2016125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95"/>
          <p:cNvGraphicFramePr>
            <a:graphicFrameLocks noChangeAspect="1"/>
          </p:cNvGraphicFramePr>
          <p:nvPr/>
        </p:nvGraphicFramePr>
        <p:xfrm>
          <a:off x="4284663" y="2609850"/>
          <a:ext cx="6477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2" name="方程式" r:id="rId6" imgW="368140" imgH="177723" progId="Equation.3">
                  <p:embed/>
                </p:oleObj>
              </mc:Choice>
              <mc:Fallback>
                <p:oleObj name="方程式" r:id="rId6" imgW="368140" imgH="177723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609850"/>
                        <a:ext cx="647700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96"/>
          <p:cNvGraphicFramePr>
            <a:graphicFrameLocks noChangeAspect="1"/>
          </p:cNvGraphicFramePr>
          <p:nvPr/>
        </p:nvGraphicFramePr>
        <p:xfrm>
          <a:off x="2987675" y="3041650"/>
          <a:ext cx="60325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3" name="方程式" r:id="rId8" imgW="342603" imgH="177646" progId="Equation.3">
                  <p:embed/>
                </p:oleObj>
              </mc:Choice>
              <mc:Fallback>
                <p:oleObj name="方程式" r:id="rId8" imgW="342603" imgH="177646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041650"/>
                        <a:ext cx="603250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95" name="群組 1"/>
          <p:cNvGrpSpPr>
            <a:grpSpLocks/>
          </p:cNvGrpSpPr>
          <p:nvPr/>
        </p:nvGrpSpPr>
        <p:grpSpPr bwMode="auto">
          <a:xfrm>
            <a:off x="468313" y="3430588"/>
            <a:ext cx="2519362" cy="2519362"/>
            <a:chOff x="395288" y="1700213"/>
            <a:chExt cx="2519362" cy="2519362"/>
          </a:xfrm>
        </p:grpSpPr>
        <p:sp>
          <p:nvSpPr>
            <p:cNvPr id="54369" name="Oval 9"/>
            <p:cNvSpPr>
              <a:spLocks noChangeArrowheads="1"/>
            </p:cNvSpPr>
            <p:nvPr/>
          </p:nvSpPr>
          <p:spPr bwMode="auto">
            <a:xfrm>
              <a:off x="395288" y="1700213"/>
              <a:ext cx="358775" cy="3603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微軟正黑體" pitchFamily="34" charset="-120"/>
                  <a:ea typeface="微軟正黑體" pitchFamily="34" charset="-120"/>
                </a:rPr>
                <a:t>a</a:t>
              </a:r>
            </a:p>
          </p:txBody>
        </p:sp>
        <p:sp>
          <p:nvSpPr>
            <p:cNvPr id="54370" name="Oval 11"/>
            <p:cNvSpPr>
              <a:spLocks noChangeArrowheads="1"/>
            </p:cNvSpPr>
            <p:nvPr/>
          </p:nvSpPr>
          <p:spPr bwMode="auto">
            <a:xfrm>
              <a:off x="1476375" y="1700213"/>
              <a:ext cx="358775" cy="3603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微軟正黑體" pitchFamily="34" charset="-120"/>
                  <a:ea typeface="微軟正黑體" pitchFamily="34" charset="-120"/>
                </a:rPr>
                <a:t>b</a:t>
              </a:r>
            </a:p>
          </p:txBody>
        </p:sp>
        <p:sp>
          <p:nvSpPr>
            <p:cNvPr id="54371" name="Oval 9"/>
            <p:cNvSpPr>
              <a:spLocks noChangeArrowheads="1"/>
            </p:cNvSpPr>
            <p:nvPr/>
          </p:nvSpPr>
          <p:spPr bwMode="auto">
            <a:xfrm>
              <a:off x="1474788" y="2779713"/>
              <a:ext cx="358775" cy="3603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微軟正黑體" pitchFamily="34" charset="-120"/>
                  <a:ea typeface="微軟正黑體" pitchFamily="34" charset="-120"/>
                </a:rPr>
                <a:t>c</a:t>
              </a:r>
            </a:p>
          </p:txBody>
        </p:sp>
        <p:sp>
          <p:nvSpPr>
            <p:cNvPr id="54372" name="Oval 11"/>
            <p:cNvSpPr>
              <a:spLocks noChangeArrowheads="1"/>
            </p:cNvSpPr>
            <p:nvPr/>
          </p:nvSpPr>
          <p:spPr bwMode="auto">
            <a:xfrm>
              <a:off x="2555875" y="2779713"/>
              <a:ext cx="358775" cy="3603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微軟正黑體" pitchFamily="34" charset="-120"/>
                  <a:ea typeface="微軟正黑體" pitchFamily="34" charset="-120"/>
                </a:rPr>
                <a:t>d</a:t>
              </a:r>
            </a:p>
          </p:txBody>
        </p:sp>
        <p:sp>
          <p:nvSpPr>
            <p:cNvPr id="54373" name="Oval 9"/>
            <p:cNvSpPr>
              <a:spLocks noChangeArrowheads="1"/>
            </p:cNvSpPr>
            <p:nvPr/>
          </p:nvSpPr>
          <p:spPr bwMode="auto">
            <a:xfrm>
              <a:off x="395288" y="2779713"/>
              <a:ext cx="358775" cy="3603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微軟正黑體" pitchFamily="34" charset="-120"/>
                  <a:ea typeface="微軟正黑體" pitchFamily="34" charset="-120"/>
                </a:rPr>
                <a:t>f</a:t>
              </a:r>
            </a:p>
          </p:txBody>
        </p:sp>
        <p:sp>
          <p:nvSpPr>
            <p:cNvPr id="54374" name="Oval 9"/>
            <p:cNvSpPr>
              <a:spLocks noChangeArrowheads="1"/>
            </p:cNvSpPr>
            <p:nvPr/>
          </p:nvSpPr>
          <p:spPr bwMode="auto">
            <a:xfrm>
              <a:off x="2555875" y="1700213"/>
              <a:ext cx="358775" cy="3603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微軟正黑體" pitchFamily="34" charset="-120"/>
                  <a:ea typeface="微軟正黑體" pitchFamily="34" charset="-120"/>
                </a:rPr>
                <a:t>e</a:t>
              </a:r>
            </a:p>
          </p:txBody>
        </p:sp>
        <p:sp>
          <p:nvSpPr>
            <p:cNvPr id="54375" name="Oval 9"/>
            <p:cNvSpPr>
              <a:spLocks noChangeArrowheads="1"/>
            </p:cNvSpPr>
            <p:nvPr/>
          </p:nvSpPr>
          <p:spPr bwMode="auto">
            <a:xfrm>
              <a:off x="1474788" y="3859213"/>
              <a:ext cx="358775" cy="3603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微軟正黑體" pitchFamily="34" charset="-120"/>
                  <a:ea typeface="微軟正黑體" pitchFamily="34" charset="-120"/>
                </a:rPr>
                <a:t>h</a:t>
              </a:r>
            </a:p>
          </p:txBody>
        </p:sp>
        <p:sp>
          <p:nvSpPr>
            <p:cNvPr id="54376" name="Oval 11"/>
            <p:cNvSpPr>
              <a:spLocks noChangeArrowheads="1"/>
            </p:cNvSpPr>
            <p:nvPr/>
          </p:nvSpPr>
          <p:spPr bwMode="auto">
            <a:xfrm>
              <a:off x="2555875" y="3859213"/>
              <a:ext cx="358775" cy="3603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微軟正黑體" pitchFamily="34" charset="-120"/>
                  <a:ea typeface="微軟正黑體" pitchFamily="34" charset="-120"/>
                </a:rPr>
                <a:t>g</a:t>
              </a:r>
            </a:p>
          </p:txBody>
        </p:sp>
        <p:cxnSp>
          <p:nvCxnSpPr>
            <p:cNvPr id="54377" name="AutoShape 17"/>
            <p:cNvCxnSpPr>
              <a:cxnSpLocks noChangeShapeType="1"/>
              <a:stCxn id="54369" idx="6"/>
              <a:endCxn id="54370" idx="2"/>
            </p:cNvCxnSpPr>
            <p:nvPr/>
          </p:nvCxnSpPr>
          <p:spPr bwMode="auto">
            <a:xfrm>
              <a:off x="754063" y="1881188"/>
              <a:ext cx="722312" cy="0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 type="triangle" w="med" len="med"/>
            </a:ln>
          </p:spPr>
        </p:cxnSp>
        <p:cxnSp>
          <p:nvCxnSpPr>
            <p:cNvPr id="54378" name="AutoShape 18"/>
            <p:cNvCxnSpPr>
              <a:cxnSpLocks noChangeShapeType="1"/>
              <a:stCxn id="54370" idx="4"/>
              <a:endCxn id="54371" idx="0"/>
            </p:cNvCxnSpPr>
            <p:nvPr/>
          </p:nvCxnSpPr>
          <p:spPr bwMode="auto">
            <a:xfrm flipH="1">
              <a:off x="1654175" y="2060575"/>
              <a:ext cx="1588" cy="719138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 type="triangle" w="med" len="med"/>
            </a:ln>
          </p:spPr>
        </p:cxnSp>
        <p:cxnSp>
          <p:nvCxnSpPr>
            <p:cNvPr id="54379" name="AutoShape 19"/>
            <p:cNvCxnSpPr>
              <a:cxnSpLocks noChangeShapeType="1"/>
              <a:stCxn id="54371" idx="2"/>
              <a:endCxn id="54373" idx="6"/>
            </p:cNvCxnSpPr>
            <p:nvPr/>
          </p:nvCxnSpPr>
          <p:spPr bwMode="auto">
            <a:xfrm flipH="1">
              <a:off x="754063" y="2960688"/>
              <a:ext cx="720725" cy="0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 type="triangle" w="med" len="med"/>
            </a:ln>
          </p:spPr>
        </p:cxnSp>
        <p:cxnSp>
          <p:nvCxnSpPr>
            <p:cNvPr id="54380" name="AutoShape 20"/>
            <p:cNvCxnSpPr>
              <a:cxnSpLocks noChangeShapeType="1"/>
              <a:stCxn id="54373" idx="0"/>
              <a:endCxn id="54369" idx="4"/>
            </p:cNvCxnSpPr>
            <p:nvPr/>
          </p:nvCxnSpPr>
          <p:spPr bwMode="auto">
            <a:xfrm flipV="1">
              <a:off x="574675" y="2060575"/>
              <a:ext cx="0" cy="719138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 type="triangle" w="med" len="med"/>
            </a:ln>
          </p:spPr>
        </p:cxnSp>
        <p:cxnSp>
          <p:nvCxnSpPr>
            <p:cNvPr id="54381" name="AutoShape 21"/>
            <p:cNvCxnSpPr>
              <a:cxnSpLocks noChangeShapeType="1"/>
              <a:stCxn id="54370" idx="5"/>
              <a:endCxn id="54372" idx="1"/>
            </p:cNvCxnSpPr>
            <p:nvPr/>
          </p:nvCxnSpPr>
          <p:spPr bwMode="auto">
            <a:xfrm>
              <a:off x="1782763" y="2008188"/>
              <a:ext cx="825500" cy="823912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 type="triangle" w="med" len="med"/>
            </a:ln>
          </p:spPr>
        </p:cxnSp>
        <p:cxnSp>
          <p:nvCxnSpPr>
            <p:cNvPr id="54382" name="AutoShape 22"/>
            <p:cNvCxnSpPr>
              <a:cxnSpLocks noChangeShapeType="1"/>
              <a:stCxn id="54374" idx="2"/>
              <a:endCxn id="54370" idx="6"/>
            </p:cNvCxnSpPr>
            <p:nvPr/>
          </p:nvCxnSpPr>
          <p:spPr bwMode="auto">
            <a:xfrm flipH="1">
              <a:off x="1835150" y="1881188"/>
              <a:ext cx="720725" cy="0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 type="triangle" w="med" len="med"/>
            </a:ln>
          </p:spPr>
        </p:cxnSp>
        <p:cxnSp>
          <p:nvCxnSpPr>
            <p:cNvPr id="54383" name="AutoShape 23"/>
            <p:cNvCxnSpPr>
              <a:cxnSpLocks noChangeShapeType="1"/>
              <a:stCxn id="54372" idx="0"/>
              <a:endCxn id="54374" idx="4"/>
            </p:cNvCxnSpPr>
            <p:nvPr/>
          </p:nvCxnSpPr>
          <p:spPr bwMode="auto">
            <a:xfrm flipV="1">
              <a:off x="2735263" y="2060575"/>
              <a:ext cx="0" cy="719138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 type="triangle" w="med" len="med"/>
            </a:ln>
          </p:spPr>
        </p:cxnSp>
        <p:cxnSp>
          <p:nvCxnSpPr>
            <p:cNvPr id="54384" name="AutoShape 24"/>
            <p:cNvCxnSpPr>
              <a:cxnSpLocks noChangeShapeType="1"/>
              <a:stCxn id="54372" idx="4"/>
              <a:endCxn id="54376" idx="0"/>
            </p:cNvCxnSpPr>
            <p:nvPr/>
          </p:nvCxnSpPr>
          <p:spPr bwMode="auto">
            <a:xfrm>
              <a:off x="2735263" y="3140075"/>
              <a:ext cx="0" cy="719138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 type="triangle" w="med" len="med"/>
            </a:ln>
          </p:spPr>
        </p:cxnSp>
        <p:cxnSp>
          <p:nvCxnSpPr>
            <p:cNvPr id="54385" name="AutoShape 25"/>
            <p:cNvCxnSpPr>
              <a:cxnSpLocks noChangeShapeType="1"/>
              <a:stCxn id="54376" idx="2"/>
              <a:endCxn id="54375" idx="6"/>
            </p:cNvCxnSpPr>
            <p:nvPr/>
          </p:nvCxnSpPr>
          <p:spPr bwMode="auto">
            <a:xfrm flipH="1">
              <a:off x="1833563" y="4040188"/>
              <a:ext cx="722312" cy="0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 type="triangle" w="med" len="med"/>
            </a:ln>
          </p:spPr>
        </p:cxnSp>
        <p:cxnSp>
          <p:nvCxnSpPr>
            <p:cNvPr id="54386" name="AutoShape 26"/>
            <p:cNvCxnSpPr>
              <a:cxnSpLocks noChangeShapeType="1"/>
              <a:stCxn id="54375" idx="0"/>
              <a:endCxn id="54371" idx="4"/>
            </p:cNvCxnSpPr>
            <p:nvPr/>
          </p:nvCxnSpPr>
          <p:spPr bwMode="auto">
            <a:xfrm flipV="1">
              <a:off x="1654175" y="3140075"/>
              <a:ext cx="0" cy="719138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 type="triangle" w="med" len="med"/>
            </a:ln>
          </p:spPr>
        </p:cxnSp>
        <p:cxnSp>
          <p:nvCxnSpPr>
            <p:cNvPr id="54387" name="AutoShape 27"/>
            <p:cNvCxnSpPr>
              <a:cxnSpLocks noChangeShapeType="1"/>
              <a:stCxn id="54371" idx="6"/>
              <a:endCxn id="54372" idx="2"/>
            </p:cNvCxnSpPr>
            <p:nvPr/>
          </p:nvCxnSpPr>
          <p:spPr bwMode="auto">
            <a:xfrm>
              <a:off x="1833563" y="2960688"/>
              <a:ext cx="722312" cy="0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 type="triangle" w="med" len="med"/>
            </a:ln>
          </p:spPr>
        </p:cxnSp>
      </p:grpSp>
      <p:sp>
        <p:nvSpPr>
          <p:cNvPr id="29815" name="Oval 9"/>
          <p:cNvSpPr>
            <a:spLocks noChangeArrowheads="1"/>
          </p:cNvSpPr>
          <p:nvPr/>
        </p:nvSpPr>
        <p:spPr bwMode="auto">
          <a:xfrm>
            <a:off x="5003800" y="3389313"/>
            <a:ext cx="358775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>
                <a:latin typeface="微軟正黑體" pitchFamily="34" charset="-120"/>
                <a:ea typeface="微軟正黑體" pitchFamily="34" charset="-120"/>
              </a:rPr>
              <a:t>a</a:t>
            </a:r>
          </a:p>
        </p:txBody>
      </p:sp>
      <p:sp>
        <p:nvSpPr>
          <p:cNvPr id="29816" name="Oval 11"/>
          <p:cNvSpPr>
            <a:spLocks noChangeArrowheads="1"/>
          </p:cNvSpPr>
          <p:nvPr/>
        </p:nvSpPr>
        <p:spPr bwMode="auto">
          <a:xfrm>
            <a:off x="6084888" y="3389313"/>
            <a:ext cx="358775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>
                <a:latin typeface="微軟正黑體" pitchFamily="34" charset="-120"/>
                <a:ea typeface="微軟正黑體" pitchFamily="34" charset="-120"/>
              </a:rPr>
              <a:t>b</a:t>
            </a:r>
          </a:p>
        </p:txBody>
      </p:sp>
      <p:sp>
        <p:nvSpPr>
          <p:cNvPr id="29817" name="Oval 9"/>
          <p:cNvSpPr>
            <a:spLocks noChangeArrowheads="1"/>
          </p:cNvSpPr>
          <p:nvPr/>
        </p:nvSpPr>
        <p:spPr bwMode="auto">
          <a:xfrm>
            <a:off x="6083300" y="4468813"/>
            <a:ext cx="358775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>
                <a:latin typeface="微軟正黑體" pitchFamily="34" charset="-120"/>
                <a:ea typeface="微軟正黑體" pitchFamily="34" charset="-120"/>
              </a:rPr>
              <a:t>c</a:t>
            </a:r>
          </a:p>
        </p:txBody>
      </p:sp>
      <p:sp>
        <p:nvSpPr>
          <p:cNvPr id="29818" name="Oval 9"/>
          <p:cNvSpPr>
            <a:spLocks noChangeArrowheads="1"/>
          </p:cNvSpPr>
          <p:nvPr/>
        </p:nvSpPr>
        <p:spPr bwMode="auto">
          <a:xfrm>
            <a:off x="5003800" y="4468813"/>
            <a:ext cx="358775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>
                <a:latin typeface="微軟正黑體" pitchFamily="34" charset="-120"/>
                <a:ea typeface="微軟正黑體" pitchFamily="34" charset="-120"/>
              </a:rPr>
              <a:t>f</a:t>
            </a:r>
          </a:p>
        </p:txBody>
      </p:sp>
      <p:cxnSp>
        <p:nvCxnSpPr>
          <p:cNvPr id="50208" name="AutoShape 32"/>
          <p:cNvCxnSpPr>
            <a:cxnSpLocks noChangeShapeType="1"/>
            <a:stCxn id="29815" idx="6"/>
            <a:endCxn id="29816" idx="2"/>
          </p:cNvCxnSpPr>
          <p:nvPr/>
        </p:nvCxnSpPr>
        <p:spPr bwMode="auto">
          <a:xfrm>
            <a:off x="5362575" y="3570288"/>
            <a:ext cx="722313" cy="0"/>
          </a:xfrm>
          <a:prstGeom prst="straightConnector1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</p:spPr>
      </p:cxnSp>
      <p:cxnSp>
        <p:nvCxnSpPr>
          <p:cNvPr id="50209" name="AutoShape 33"/>
          <p:cNvCxnSpPr>
            <a:cxnSpLocks noChangeShapeType="1"/>
            <a:stCxn id="29816" idx="4"/>
            <a:endCxn id="29817" idx="0"/>
          </p:cNvCxnSpPr>
          <p:nvPr/>
        </p:nvCxnSpPr>
        <p:spPr bwMode="auto">
          <a:xfrm flipH="1">
            <a:off x="6262688" y="3749675"/>
            <a:ext cx="1587" cy="719138"/>
          </a:xfrm>
          <a:prstGeom prst="straightConnector1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</p:spPr>
      </p:cxnSp>
      <p:cxnSp>
        <p:nvCxnSpPr>
          <p:cNvPr id="50210" name="AutoShape 34"/>
          <p:cNvCxnSpPr>
            <a:cxnSpLocks noChangeShapeType="1"/>
            <a:stCxn id="29817" idx="2"/>
            <a:endCxn id="29818" idx="6"/>
          </p:cNvCxnSpPr>
          <p:nvPr/>
        </p:nvCxnSpPr>
        <p:spPr bwMode="auto">
          <a:xfrm flipH="1">
            <a:off x="5362575" y="4649788"/>
            <a:ext cx="720725" cy="0"/>
          </a:xfrm>
          <a:prstGeom prst="straightConnector1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</p:spPr>
      </p:cxnSp>
      <p:cxnSp>
        <p:nvCxnSpPr>
          <p:cNvPr id="50211" name="AutoShape 35"/>
          <p:cNvCxnSpPr>
            <a:cxnSpLocks noChangeShapeType="1"/>
            <a:stCxn id="29818" idx="0"/>
            <a:endCxn id="29815" idx="4"/>
          </p:cNvCxnSpPr>
          <p:nvPr/>
        </p:nvCxnSpPr>
        <p:spPr bwMode="auto">
          <a:xfrm flipV="1">
            <a:off x="5183188" y="3749675"/>
            <a:ext cx="0" cy="719138"/>
          </a:xfrm>
          <a:prstGeom prst="straightConnector1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</p:spPr>
      </p:cxnSp>
      <p:sp>
        <p:nvSpPr>
          <p:cNvPr id="29823" name="Oval 11"/>
          <p:cNvSpPr>
            <a:spLocks noChangeArrowheads="1"/>
          </p:cNvSpPr>
          <p:nvPr/>
        </p:nvSpPr>
        <p:spPr bwMode="auto">
          <a:xfrm>
            <a:off x="7164388" y="3389313"/>
            <a:ext cx="358775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>
                <a:latin typeface="微軟正黑體" pitchFamily="34" charset="-120"/>
                <a:ea typeface="微軟正黑體" pitchFamily="34" charset="-120"/>
              </a:rPr>
              <a:t>b</a:t>
            </a:r>
          </a:p>
        </p:txBody>
      </p:sp>
      <p:sp>
        <p:nvSpPr>
          <p:cNvPr id="29824" name="Oval 11"/>
          <p:cNvSpPr>
            <a:spLocks noChangeArrowheads="1"/>
          </p:cNvSpPr>
          <p:nvPr/>
        </p:nvSpPr>
        <p:spPr bwMode="auto">
          <a:xfrm>
            <a:off x="8243888" y="4468813"/>
            <a:ext cx="358775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>
                <a:latin typeface="微軟正黑體" pitchFamily="34" charset="-120"/>
                <a:ea typeface="微軟正黑體" pitchFamily="34" charset="-120"/>
              </a:rPr>
              <a:t>d</a:t>
            </a:r>
          </a:p>
        </p:txBody>
      </p:sp>
      <p:sp>
        <p:nvSpPr>
          <p:cNvPr id="29825" name="Oval 9"/>
          <p:cNvSpPr>
            <a:spLocks noChangeArrowheads="1"/>
          </p:cNvSpPr>
          <p:nvPr/>
        </p:nvSpPr>
        <p:spPr bwMode="auto">
          <a:xfrm>
            <a:off x="8243888" y="3389313"/>
            <a:ext cx="358775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>
                <a:latin typeface="微軟正黑體" pitchFamily="34" charset="-120"/>
                <a:ea typeface="微軟正黑體" pitchFamily="34" charset="-120"/>
              </a:rPr>
              <a:t>e</a:t>
            </a:r>
          </a:p>
        </p:txBody>
      </p:sp>
      <p:cxnSp>
        <p:nvCxnSpPr>
          <p:cNvPr id="29826" name="AutoShape 39"/>
          <p:cNvCxnSpPr>
            <a:cxnSpLocks noChangeShapeType="1"/>
            <a:stCxn id="29823" idx="5"/>
            <a:endCxn id="29824" idx="1"/>
          </p:cNvCxnSpPr>
          <p:nvPr/>
        </p:nvCxnSpPr>
        <p:spPr bwMode="auto">
          <a:xfrm>
            <a:off x="7470775" y="3697288"/>
            <a:ext cx="825500" cy="823912"/>
          </a:xfrm>
          <a:prstGeom prst="straightConnector1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</p:spPr>
      </p:cxnSp>
      <p:cxnSp>
        <p:nvCxnSpPr>
          <p:cNvPr id="29827" name="AutoShape 40"/>
          <p:cNvCxnSpPr>
            <a:cxnSpLocks noChangeShapeType="1"/>
            <a:stCxn id="29825" idx="2"/>
            <a:endCxn id="29823" idx="6"/>
          </p:cNvCxnSpPr>
          <p:nvPr/>
        </p:nvCxnSpPr>
        <p:spPr bwMode="auto">
          <a:xfrm flipH="1">
            <a:off x="7523163" y="3570288"/>
            <a:ext cx="720725" cy="0"/>
          </a:xfrm>
          <a:prstGeom prst="straightConnector1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</p:spPr>
      </p:cxnSp>
      <p:cxnSp>
        <p:nvCxnSpPr>
          <p:cNvPr id="29828" name="AutoShape 41"/>
          <p:cNvCxnSpPr>
            <a:cxnSpLocks noChangeShapeType="1"/>
            <a:stCxn id="29824" idx="0"/>
            <a:endCxn id="29825" idx="4"/>
          </p:cNvCxnSpPr>
          <p:nvPr/>
        </p:nvCxnSpPr>
        <p:spPr bwMode="auto">
          <a:xfrm flipV="1">
            <a:off x="8423275" y="3749675"/>
            <a:ext cx="0" cy="719138"/>
          </a:xfrm>
          <a:prstGeom prst="straightConnector1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</p:spPr>
      </p:cxnSp>
      <p:cxnSp>
        <p:nvCxnSpPr>
          <p:cNvPr id="29829" name="AutoShape 42"/>
          <p:cNvCxnSpPr>
            <a:cxnSpLocks noChangeShapeType="1"/>
            <a:stCxn id="29816" idx="7"/>
            <a:endCxn id="29823" idx="1"/>
          </p:cNvCxnSpPr>
          <p:nvPr/>
        </p:nvCxnSpPr>
        <p:spPr bwMode="auto">
          <a:xfrm rot="5400000" flipV="1">
            <a:off x="6803231" y="3029744"/>
            <a:ext cx="1588" cy="825500"/>
          </a:xfrm>
          <a:prstGeom prst="curvedConnector3">
            <a:avLst>
              <a:gd name="adj1" fmla="val -17700009"/>
            </a:avLst>
          </a:prstGeom>
          <a:noFill/>
          <a:ln w="19050">
            <a:solidFill>
              <a:srgbClr val="FF00FF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9830" name="AutoShape 43"/>
          <p:cNvCxnSpPr>
            <a:cxnSpLocks noChangeShapeType="1"/>
            <a:stCxn id="29823" idx="3"/>
            <a:endCxn id="29816" idx="5"/>
          </p:cNvCxnSpPr>
          <p:nvPr/>
        </p:nvCxnSpPr>
        <p:spPr bwMode="auto">
          <a:xfrm rot="5400000">
            <a:off x="6804025" y="3284538"/>
            <a:ext cx="12700" cy="825500"/>
          </a:xfrm>
          <a:prstGeom prst="curvedConnector3">
            <a:avLst>
              <a:gd name="adj1" fmla="val 2215542"/>
            </a:avLst>
          </a:prstGeom>
          <a:noFill/>
          <a:ln w="19050">
            <a:solidFill>
              <a:srgbClr val="FF00FF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29831" name="Oval 9"/>
          <p:cNvSpPr>
            <a:spLocks noChangeArrowheads="1"/>
          </p:cNvSpPr>
          <p:nvPr/>
        </p:nvSpPr>
        <p:spPr bwMode="auto">
          <a:xfrm>
            <a:off x="7164388" y="5407025"/>
            <a:ext cx="358775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>
                <a:latin typeface="微軟正黑體" pitchFamily="34" charset="-120"/>
                <a:ea typeface="微軟正黑體" pitchFamily="34" charset="-120"/>
              </a:rPr>
              <a:t>c</a:t>
            </a:r>
          </a:p>
        </p:txBody>
      </p:sp>
      <p:sp>
        <p:nvSpPr>
          <p:cNvPr id="29832" name="Oval 11"/>
          <p:cNvSpPr>
            <a:spLocks noChangeArrowheads="1"/>
          </p:cNvSpPr>
          <p:nvPr/>
        </p:nvSpPr>
        <p:spPr bwMode="auto">
          <a:xfrm>
            <a:off x="8245475" y="5407025"/>
            <a:ext cx="358775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>
                <a:latin typeface="微軟正黑體" pitchFamily="34" charset="-120"/>
                <a:ea typeface="微軟正黑體" pitchFamily="34" charset="-120"/>
              </a:rPr>
              <a:t>d</a:t>
            </a:r>
          </a:p>
        </p:txBody>
      </p:sp>
      <p:sp>
        <p:nvSpPr>
          <p:cNvPr id="29833" name="Oval 9"/>
          <p:cNvSpPr>
            <a:spLocks noChangeArrowheads="1"/>
          </p:cNvSpPr>
          <p:nvPr/>
        </p:nvSpPr>
        <p:spPr bwMode="auto">
          <a:xfrm>
            <a:off x="7164388" y="6453188"/>
            <a:ext cx="358775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>
                <a:latin typeface="微軟正黑體" pitchFamily="34" charset="-120"/>
                <a:ea typeface="微軟正黑體" pitchFamily="34" charset="-120"/>
              </a:rPr>
              <a:t>h</a:t>
            </a:r>
          </a:p>
        </p:txBody>
      </p:sp>
      <p:sp>
        <p:nvSpPr>
          <p:cNvPr id="29834" name="Oval 11"/>
          <p:cNvSpPr>
            <a:spLocks noChangeArrowheads="1"/>
          </p:cNvSpPr>
          <p:nvPr/>
        </p:nvSpPr>
        <p:spPr bwMode="auto">
          <a:xfrm>
            <a:off x="8245475" y="6451600"/>
            <a:ext cx="358775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>
                <a:latin typeface="微軟正黑體" pitchFamily="34" charset="-120"/>
                <a:ea typeface="微軟正黑體" pitchFamily="34" charset="-120"/>
              </a:rPr>
              <a:t>g</a:t>
            </a:r>
          </a:p>
        </p:txBody>
      </p:sp>
      <p:cxnSp>
        <p:nvCxnSpPr>
          <p:cNvPr id="29835" name="AutoShape 48"/>
          <p:cNvCxnSpPr>
            <a:cxnSpLocks noChangeShapeType="1"/>
            <a:stCxn id="29832" idx="4"/>
            <a:endCxn id="29834" idx="0"/>
          </p:cNvCxnSpPr>
          <p:nvPr/>
        </p:nvCxnSpPr>
        <p:spPr bwMode="auto">
          <a:xfrm>
            <a:off x="8424863" y="5767388"/>
            <a:ext cx="0" cy="684212"/>
          </a:xfrm>
          <a:prstGeom prst="straightConnector1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</p:spPr>
      </p:cxnSp>
      <p:cxnSp>
        <p:nvCxnSpPr>
          <p:cNvPr id="29836" name="AutoShape 49"/>
          <p:cNvCxnSpPr>
            <a:cxnSpLocks noChangeShapeType="1"/>
          </p:cNvCxnSpPr>
          <p:nvPr/>
        </p:nvCxnSpPr>
        <p:spPr bwMode="auto">
          <a:xfrm flipH="1">
            <a:off x="7523163" y="6667500"/>
            <a:ext cx="722312" cy="1588"/>
          </a:xfrm>
          <a:prstGeom prst="straightConnector1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</p:spPr>
      </p:cxnSp>
      <p:cxnSp>
        <p:nvCxnSpPr>
          <p:cNvPr id="29837" name="AutoShape 50"/>
          <p:cNvCxnSpPr>
            <a:cxnSpLocks noChangeShapeType="1"/>
            <a:stCxn id="29833" idx="0"/>
            <a:endCxn id="29831" idx="4"/>
          </p:cNvCxnSpPr>
          <p:nvPr/>
        </p:nvCxnSpPr>
        <p:spPr bwMode="auto">
          <a:xfrm flipV="1">
            <a:off x="7343775" y="5767388"/>
            <a:ext cx="0" cy="685800"/>
          </a:xfrm>
          <a:prstGeom prst="straightConnector1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</p:spPr>
      </p:cxnSp>
      <p:cxnSp>
        <p:nvCxnSpPr>
          <p:cNvPr id="29838" name="AutoShape 51"/>
          <p:cNvCxnSpPr>
            <a:cxnSpLocks noChangeShapeType="1"/>
            <a:stCxn id="29831" idx="6"/>
            <a:endCxn id="29832" idx="2"/>
          </p:cNvCxnSpPr>
          <p:nvPr/>
        </p:nvCxnSpPr>
        <p:spPr bwMode="auto">
          <a:xfrm>
            <a:off x="7523163" y="5588000"/>
            <a:ext cx="722312" cy="0"/>
          </a:xfrm>
          <a:prstGeom prst="straightConnector1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</p:spPr>
      </p:cxnSp>
      <p:cxnSp>
        <p:nvCxnSpPr>
          <p:cNvPr id="29839" name="AutoShape 52"/>
          <p:cNvCxnSpPr>
            <a:cxnSpLocks noChangeShapeType="1"/>
            <a:stCxn id="29824" idx="6"/>
            <a:endCxn id="29832" idx="6"/>
          </p:cNvCxnSpPr>
          <p:nvPr/>
        </p:nvCxnSpPr>
        <p:spPr bwMode="auto">
          <a:xfrm>
            <a:off x="8602663" y="4649788"/>
            <a:ext cx="1587" cy="938212"/>
          </a:xfrm>
          <a:prstGeom prst="curvedConnector3">
            <a:avLst>
              <a:gd name="adj1" fmla="val 14500005"/>
            </a:avLst>
          </a:prstGeom>
          <a:noFill/>
          <a:ln w="19050">
            <a:solidFill>
              <a:srgbClr val="FF00FF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9840" name="AutoShape 53"/>
          <p:cNvCxnSpPr>
            <a:cxnSpLocks noChangeShapeType="1"/>
            <a:stCxn id="29832" idx="2"/>
            <a:endCxn id="29824" idx="2"/>
          </p:cNvCxnSpPr>
          <p:nvPr/>
        </p:nvCxnSpPr>
        <p:spPr bwMode="auto">
          <a:xfrm rot="10800000">
            <a:off x="8243888" y="4649788"/>
            <a:ext cx="1587" cy="938212"/>
          </a:xfrm>
          <a:prstGeom prst="curvedConnector3">
            <a:avLst>
              <a:gd name="adj1" fmla="val 14500005"/>
            </a:avLst>
          </a:prstGeom>
          <a:noFill/>
          <a:ln w="19050">
            <a:solidFill>
              <a:srgbClr val="FF00FF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54364" name="Rectangle 145"/>
          <p:cNvSpPr>
            <a:spLocks noChangeArrowheads="1"/>
          </p:cNvSpPr>
          <p:nvPr/>
        </p:nvSpPr>
        <p:spPr bwMode="auto">
          <a:xfrm>
            <a:off x="215900" y="4041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TW" altLang="en-US">
              <a:ea typeface="新細明體" charset="-120"/>
            </a:endParaRPr>
          </a:p>
        </p:txBody>
      </p:sp>
      <p:graphicFrame>
        <p:nvGraphicFramePr>
          <p:cNvPr id="29842" name="Object 146"/>
          <p:cNvGraphicFramePr>
            <a:graphicFrameLocks noChangeAspect="1"/>
          </p:cNvGraphicFramePr>
          <p:nvPr/>
        </p:nvGraphicFramePr>
        <p:xfrm>
          <a:off x="5580063" y="3895725"/>
          <a:ext cx="2952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4" name="方程式" r:id="rId10" imgW="177569" imgH="215619" progId="Equation.3">
                  <p:embed/>
                </p:oleObj>
              </mc:Choice>
              <mc:Fallback>
                <p:oleObj name="方程式" r:id="rId10" imgW="177569" imgH="215619" progId="Equation.3">
                  <p:embed/>
                  <p:pic>
                    <p:nvPicPr>
                      <p:cNvPr id="0" name="Object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895725"/>
                        <a:ext cx="295275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65" name="Rectangle 147"/>
          <p:cNvSpPr>
            <a:spLocks noChangeArrowheads="1"/>
          </p:cNvSpPr>
          <p:nvPr/>
        </p:nvSpPr>
        <p:spPr bwMode="auto">
          <a:xfrm>
            <a:off x="215900" y="4041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TW" altLang="en-US">
              <a:ea typeface="新細明體" charset="-120"/>
            </a:endParaRPr>
          </a:p>
        </p:txBody>
      </p:sp>
      <p:graphicFrame>
        <p:nvGraphicFramePr>
          <p:cNvPr id="29844" name="Object 148"/>
          <p:cNvGraphicFramePr>
            <a:graphicFrameLocks noChangeAspect="1"/>
          </p:cNvGraphicFramePr>
          <p:nvPr/>
        </p:nvGraphicFramePr>
        <p:xfrm>
          <a:off x="7893050" y="3678238"/>
          <a:ext cx="35083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5" name="方程式" r:id="rId12" imgW="203024" imgH="215713" progId="Equation.3">
                  <p:embed/>
                </p:oleObj>
              </mc:Choice>
              <mc:Fallback>
                <p:oleObj name="方程式" r:id="rId12" imgW="203024" imgH="215713" progId="Equation.3">
                  <p:embed/>
                  <p:pic>
                    <p:nvPicPr>
                      <p:cNvPr id="0" name="Objec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3050" y="3678238"/>
                        <a:ext cx="350838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66" name="Rectangle 149"/>
          <p:cNvSpPr>
            <a:spLocks noChangeArrowheads="1"/>
          </p:cNvSpPr>
          <p:nvPr/>
        </p:nvSpPr>
        <p:spPr bwMode="auto">
          <a:xfrm>
            <a:off x="215900" y="4033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TW" altLang="en-US">
              <a:ea typeface="新細明體" charset="-120"/>
            </a:endParaRPr>
          </a:p>
        </p:txBody>
      </p:sp>
      <p:graphicFrame>
        <p:nvGraphicFramePr>
          <p:cNvPr id="29846" name="Object 150"/>
          <p:cNvGraphicFramePr>
            <a:graphicFrameLocks noChangeAspect="1"/>
          </p:cNvGraphicFramePr>
          <p:nvPr/>
        </p:nvGraphicFramePr>
        <p:xfrm>
          <a:off x="7667625" y="5911850"/>
          <a:ext cx="3587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6" name="方程式" r:id="rId14" imgW="190500" imgH="228600" progId="Equation.3">
                  <p:embed/>
                </p:oleObj>
              </mc:Choice>
              <mc:Fallback>
                <p:oleObj name="方程式" r:id="rId14" imgW="190500" imgH="228600" progId="Equation.3">
                  <p:embed/>
                  <p:pic>
                    <p:nvPicPr>
                      <p:cNvPr id="0" name="Object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5911850"/>
                        <a:ext cx="3587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847" name="Text Box 151"/>
          <p:cNvSpPr txBox="1">
            <a:spLocks noChangeArrowheads="1"/>
          </p:cNvSpPr>
          <p:nvPr/>
        </p:nvSpPr>
        <p:spPr bwMode="auto">
          <a:xfrm>
            <a:off x="4572000" y="4748213"/>
            <a:ext cx="3498850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1800">
                <a:solidFill>
                  <a:srgbClr val="0000FF"/>
                </a:solidFill>
                <a:ea typeface="新細明體" charset="-120"/>
              </a:rPr>
              <a:t>It must have an “Eulerian Circuit”</a:t>
            </a:r>
          </a:p>
          <a:p>
            <a:pPr>
              <a:spcBef>
                <a:spcPct val="20000"/>
              </a:spcBef>
            </a:pPr>
            <a:r>
              <a:rPr lang="en-US" altLang="zh-TW" sz="1800">
                <a:solidFill>
                  <a:srgbClr val="0000FF"/>
                </a:solidFill>
                <a:ea typeface="新細明體" charset="-120"/>
              </a:rPr>
              <a:t>The route is a-b-d-g-h-c-d-e-b-c-f-a </a:t>
            </a:r>
          </a:p>
        </p:txBody>
      </p:sp>
      <p:sp>
        <p:nvSpPr>
          <p:cNvPr id="29848" name="AutoShape 152"/>
          <p:cNvSpPr>
            <a:spLocks noChangeArrowheads="1"/>
          </p:cNvSpPr>
          <p:nvPr/>
        </p:nvSpPr>
        <p:spPr bwMode="auto">
          <a:xfrm>
            <a:off x="3059113" y="3644900"/>
            <a:ext cx="1873250" cy="863600"/>
          </a:xfrm>
          <a:prstGeom prst="rightArrow">
            <a:avLst>
              <a:gd name="adj1" fmla="val 50000"/>
              <a:gd name="adj2" fmla="val 54228"/>
            </a:avLst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 b="1">
                <a:ea typeface="新細明體" charset="-120"/>
              </a:rPr>
              <a:t>Flow </a:t>
            </a:r>
            <a:r>
              <a:rPr kumimoji="0" lang="en-US" altLang="zh-TW" sz="1600" b="1">
                <a:ea typeface="新細明體" charset="-120"/>
              </a:rPr>
              <a:t>Decompose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0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0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5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2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298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298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298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298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9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2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8" dur="500" fill="hold"/>
                                        <p:tgtEl>
                                          <p:spTgt spid="298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9" dur="500" fill="hold"/>
                                        <p:tgtEl>
                                          <p:spTgt spid="298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0" dur="500" fill="hold"/>
                                        <p:tgtEl>
                                          <p:spTgt spid="298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298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9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29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2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2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2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2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29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29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2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2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15" grpId="0" animBg="1"/>
      <p:bldP spid="29816" grpId="0" animBg="1"/>
      <p:bldP spid="29817" grpId="0" animBg="1"/>
      <p:bldP spid="29818" grpId="0" animBg="1"/>
      <p:bldP spid="29823" grpId="0" animBg="1"/>
      <p:bldP spid="29823" grpId="1" animBg="1"/>
      <p:bldP spid="29824" grpId="0" animBg="1"/>
      <p:bldP spid="29825" grpId="0" animBg="1"/>
      <p:bldP spid="29831" grpId="0" animBg="1"/>
      <p:bldP spid="29832" grpId="0" animBg="1"/>
      <p:bldP spid="29832" grpId="1" animBg="1"/>
      <p:bldP spid="29833" grpId="0" animBg="1"/>
      <p:bldP spid="29834" grpId="0" animBg="1"/>
      <p:bldP spid="29847" grpId="0"/>
      <p:bldP spid="298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smtClean="0"/>
              <a:t>Solution methods</a:t>
            </a:r>
            <a:endParaRPr lang="zh-TW" altLang="en-US" smtClean="0"/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Chinese postman problem on a “</a:t>
            </a:r>
            <a:r>
              <a:rPr lang="en-US" altLang="zh-TW" b="1" smtClean="0">
                <a:latin typeface="Times New Roman" pitchFamily="18" charset="0"/>
                <a:cs typeface="Times New Roman" pitchFamily="18" charset="0"/>
              </a:rPr>
              <a:t>Directed”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 network</a:t>
            </a:r>
          </a:p>
          <a:p>
            <a:pPr lvl="1"/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Proof</a:t>
            </a:r>
          </a:p>
          <a:p>
            <a:pPr lvl="2"/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Build a </a:t>
            </a:r>
            <a:r>
              <a:rPr lang="en-US" altLang="zh-TW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DFS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 tree for the graph</a:t>
            </a:r>
            <a:r>
              <a:rPr lang="en-US" altLang="zh-TW" smtClean="0"/>
              <a:t> 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(With stack)</a:t>
            </a:r>
          </a:p>
          <a:p>
            <a:pPr lvl="1"/>
            <a:endParaRPr kumimoji="0" lang="zh-TW" altLang="en-US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2282" name="群組 1"/>
          <p:cNvGrpSpPr>
            <a:grpSpLocks/>
          </p:cNvGrpSpPr>
          <p:nvPr/>
        </p:nvGrpSpPr>
        <p:grpSpPr bwMode="auto">
          <a:xfrm>
            <a:off x="1258888" y="3068638"/>
            <a:ext cx="2519362" cy="2519362"/>
            <a:chOff x="395288" y="1700213"/>
            <a:chExt cx="2519362" cy="2519362"/>
          </a:xfrm>
        </p:grpSpPr>
        <p:sp>
          <p:nvSpPr>
            <p:cNvPr id="56344" name="Oval 9"/>
            <p:cNvSpPr>
              <a:spLocks noChangeArrowheads="1"/>
            </p:cNvSpPr>
            <p:nvPr/>
          </p:nvSpPr>
          <p:spPr bwMode="auto">
            <a:xfrm>
              <a:off x="395288" y="1700213"/>
              <a:ext cx="358775" cy="3603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微軟正黑體" pitchFamily="34" charset="-120"/>
                  <a:ea typeface="微軟正黑體" pitchFamily="34" charset="-120"/>
                </a:rPr>
                <a:t>a</a:t>
              </a:r>
            </a:p>
          </p:txBody>
        </p:sp>
        <p:sp>
          <p:nvSpPr>
            <p:cNvPr id="56345" name="Oval 11"/>
            <p:cNvSpPr>
              <a:spLocks noChangeArrowheads="1"/>
            </p:cNvSpPr>
            <p:nvPr/>
          </p:nvSpPr>
          <p:spPr bwMode="auto">
            <a:xfrm>
              <a:off x="1476375" y="1700213"/>
              <a:ext cx="358775" cy="3603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微軟正黑體" pitchFamily="34" charset="-120"/>
                  <a:ea typeface="微軟正黑體" pitchFamily="34" charset="-120"/>
                </a:rPr>
                <a:t>b</a:t>
              </a:r>
            </a:p>
          </p:txBody>
        </p:sp>
        <p:sp>
          <p:nvSpPr>
            <p:cNvPr id="56346" name="Oval 9"/>
            <p:cNvSpPr>
              <a:spLocks noChangeArrowheads="1"/>
            </p:cNvSpPr>
            <p:nvPr/>
          </p:nvSpPr>
          <p:spPr bwMode="auto">
            <a:xfrm>
              <a:off x="1474788" y="2779713"/>
              <a:ext cx="358775" cy="3603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微軟正黑體" pitchFamily="34" charset="-120"/>
                  <a:ea typeface="微軟正黑體" pitchFamily="34" charset="-120"/>
                </a:rPr>
                <a:t>c</a:t>
              </a:r>
            </a:p>
          </p:txBody>
        </p:sp>
        <p:sp>
          <p:nvSpPr>
            <p:cNvPr id="56347" name="Oval 11"/>
            <p:cNvSpPr>
              <a:spLocks noChangeArrowheads="1"/>
            </p:cNvSpPr>
            <p:nvPr/>
          </p:nvSpPr>
          <p:spPr bwMode="auto">
            <a:xfrm>
              <a:off x="2555875" y="2779713"/>
              <a:ext cx="358775" cy="3603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微軟正黑體" pitchFamily="34" charset="-120"/>
                  <a:ea typeface="微軟正黑體" pitchFamily="34" charset="-120"/>
                </a:rPr>
                <a:t>d</a:t>
              </a:r>
            </a:p>
          </p:txBody>
        </p:sp>
        <p:sp>
          <p:nvSpPr>
            <p:cNvPr id="56348" name="Oval 9"/>
            <p:cNvSpPr>
              <a:spLocks noChangeArrowheads="1"/>
            </p:cNvSpPr>
            <p:nvPr/>
          </p:nvSpPr>
          <p:spPr bwMode="auto">
            <a:xfrm>
              <a:off x="395288" y="2779713"/>
              <a:ext cx="358775" cy="3603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微軟正黑體" pitchFamily="34" charset="-120"/>
                  <a:ea typeface="微軟正黑體" pitchFamily="34" charset="-120"/>
                </a:rPr>
                <a:t>f</a:t>
              </a:r>
            </a:p>
          </p:txBody>
        </p:sp>
        <p:sp>
          <p:nvSpPr>
            <p:cNvPr id="56349" name="Oval 9"/>
            <p:cNvSpPr>
              <a:spLocks noChangeArrowheads="1"/>
            </p:cNvSpPr>
            <p:nvPr/>
          </p:nvSpPr>
          <p:spPr bwMode="auto">
            <a:xfrm>
              <a:off x="2555875" y="1700213"/>
              <a:ext cx="358775" cy="3603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微軟正黑體" pitchFamily="34" charset="-120"/>
                  <a:ea typeface="微軟正黑體" pitchFamily="34" charset="-120"/>
                </a:rPr>
                <a:t>e</a:t>
              </a:r>
            </a:p>
          </p:txBody>
        </p:sp>
        <p:sp>
          <p:nvSpPr>
            <p:cNvPr id="56350" name="Oval 9"/>
            <p:cNvSpPr>
              <a:spLocks noChangeArrowheads="1"/>
            </p:cNvSpPr>
            <p:nvPr/>
          </p:nvSpPr>
          <p:spPr bwMode="auto">
            <a:xfrm>
              <a:off x="1474788" y="3859213"/>
              <a:ext cx="358775" cy="3603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微軟正黑體" pitchFamily="34" charset="-120"/>
                  <a:ea typeface="微軟正黑體" pitchFamily="34" charset="-120"/>
                </a:rPr>
                <a:t>h</a:t>
              </a:r>
            </a:p>
          </p:txBody>
        </p:sp>
        <p:sp>
          <p:nvSpPr>
            <p:cNvPr id="56351" name="Oval 11"/>
            <p:cNvSpPr>
              <a:spLocks noChangeArrowheads="1"/>
            </p:cNvSpPr>
            <p:nvPr/>
          </p:nvSpPr>
          <p:spPr bwMode="auto">
            <a:xfrm>
              <a:off x="2555875" y="3859213"/>
              <a:ext cx="358775" cy="3603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微軟正黑體" pitchFamily="34" charset="-120"/>
                  <a:ea typeface="微軟正黑體" pitchFamily="34" charset="-120"/>
                </a:rPr>
                <a:t>g</a:t>
              </a:r>
            </a:p>
          </p:txBody>
        </p:sp>
        <p:cxnSp>
          <p:nvCxnSpPr>
            <p:cNvPr id="56352" name="AutoShape 17"/>
            <p:cNvCxnSpPr>
              <a:cxnSpLocks noChangeShapeType="1"/>
              <a:stCxn id="56344" idx="6"/>
              <a:endCxn id="56345" idx="2"/>
            </p:cNvCxnSpPr>
            <p:nvPr/>
          </p:nvCxnSpPr>
          <p:spPr bwMode="auto">
            <a:xfrm>
              <a:off x="754063" y="1881188"/>
              <a:ext cx="722312" cy="0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 type="triangle" w="med" len="med"/>
            </a:ln>
          </p:spPr>
        </p:cxnSp>
        <p:cxnSp>
          <p:nvCxnSpPr>
            <p:cNvPr id="56353" name="AutoShape 18"/>
            <p:cNvCxnSpPr>
              <a:cxnSpLocks noChangeShapeType="1"/>
              <a:stCxn id="56345" idx="4"/>
              <a:endCxn id="56346" idx="0"/>
            </p:cNvCxnSpPr>
            <p:nvPr/>
          </p:nvCxnSpPr>
          <p:spPr bwMode="auto">
            <a:xfrm flipH="1">
              <a:off x="1654175" y="2060575"/>
              <a:ext cx="1588" cy="719138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 type="triangle" w="med" len="med"/>
            </a:ln>
          </p:spPr>
        </p:cxnSp>
        <p:cxnSp>
          <p:nvCxnSpPr>
            <p:cNvPr id="56354" name="AutoShape 19"/>
            <p:cNvCxnSpPr>
              <a:cxnSpLocks noChangeShapeType="1"/>
              <a:stCxn id="56346" idx="2"/>
              <a:endCxn id="56348" idx="6"/>
            </p:cNvCxnSpPr>
            <p:nvPr/>
          </p:nvCxnSpPr>
          <p:spPr bwMode="auto">
            <a:xfrm flipH="1">
              <a:off x="754063" y="2960688"/>
              <a:ext cx="720725" cy="0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 type="triangle" w="med" len="med"/>
            </a:ln>
          </p:spPr>
        </p:cxnSp>
        <p:cxnSp>
          <p:nvCxnSpPr>
            <p:cNvPr id="56355" name="AutoShape 20"/>
            <p:cNvCxnSpPr>
              <a:cxnSpLocks noChangeShapeType="1"/>
              <a:stCxn id="56348" idx="0"/>
              <a:endCxn id="56344" idx="4"/>
            </p:cNvCxnSpPr>
            <p:nvPr/>
          </p:nvCxnSpPr>
          <p:spPr bwMode="auto">
            <a:xfrm flipV="1">
              <a:off x="574675" y="2060575"/>
              <a:ext cx="0" cy="719138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 type="triangle" w="med" len="med"/>
            </a:ln>
          </p:spPr>
        </p:cxnSp>
        <p:cxnSp>
          <p:nvCxnSpPr>
            <p:cNvPr id="56356" name="AutoShape 21"/>
            <p:cNvCxnSpPr>
              <a:cxnSpLocks noChangeShapeType="1"/>
              <a:stCxn id="56345" idx="5"/>
              <a:endCxn id="56347" idx="1"/>
            </p:cNvCxnSpPr>
            <p:nvPr/>
          </p:nvCxnSpPr>
          <p:spPr bwMode="auto">
            <a:xfrm>
              <a:off x="1782763" y="2008188"/>
              <a:ext cx="825500" cy="823912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 type="triangle" w="med" len="med"/>
            </a:ln>
          </p:spPr>
        </p:cxnSp>
        <p:cxnSp>
          <p:nvCxnSpPr>
            <p:cNvPr id="56357" name="AutoShape 22"/>
            <p:cNvCxnSpPr>
              <a:cxnSpLocks noChangeShapeType="1"/>
              <a:stCxn id="56349" idx="2"/>
              <a:endCxn id="56345" idx="6"/>
            </p:cNvCxnSpPr>
            <p:nvPr/>
          </p:nvCxnSpPr>
          <p:spPr bwMode="auto">
            <a:xfrm flipH="1">
              <a:off x="1835150" y="1881188"/>
              <a:ext cx="720725" cy="0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 type="triangle" w="med" len="med"/>
            </a:ln>
          </p:spPr>
        </p:cxnSp>
        <p:cxnSp>
          <p:nvCxnSpPr>
            <p:cNvPr id="56358" name="AutoShape 23"/>
            <p:cNvCxnSpPr>
              <a:cxnSpLocks noChangeShapeType="1"/>
              <a:stCxn id="56347" idx="0"/>
              <a:endCxn id="56349" idx="4"/>
            </p:cNvCxnSpPr>
            <p:nvPr/>
          </p:nvCxnSpPr>
          <p:spPr bwMode="auto">
            <a:xfrm flipV="1">
              <a:off x="2735263" y="2060575"/>
              <a:ext cx="0" cy="719138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 type="triangle" w="med" len="med"/>
            </a:ln>
          </p:spPr>
        </p:cxnSp>
        <p:cxnSp>
          <p:nvCxnSpPr>
            <p:cNvPr id="56359" name="AutoShape 24"/>
            <p:cNvCxnSpPr>
              <a:cxnSpLocks noChangeShapeType="1"/>
              <a:stCxn id="56347" idx="4"/>
              <a:endCxn id="56351" idx="0"/>
            </p:cNvCxnSpPr>
            <p:nvPr/>
          </p:nvCxnSpPr>
          <p:spPr bwMode="auto">
            <a:xfrm>
              <a:off x="2735263" y="3140075"/>
              <a:ext cx="0" cy="719138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 type="triangle" w="med" len="med"/>
            </a:ln>
          </p:spPr>
        </p:cxnSp>
        <p:cxnSp>
          <p:nvCxnSpPr>
            <p:cNvPr id="56360" name="AutoShape 25"/>
            <p:cNvCxnSpPr>
              <a:cxnSpLocks noChangeShapeType="1"/>
              <a:stCxn id="56351" idx="2"/>
              <a:endCxn id="56350" idx="6"/>
            </p:cNvCxnSpPr>
            <p:nvPr/>
          </p:nvCxnSpPr>
          <p:spPr bwMode="auto">
            <a:xfrm flipH="1">
              <a:off x="1833563" y="4040188"/>
              <a:ext cx="722312" cy="0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 type="triangle" w="med" len="med"/>
            </a:ln>
          </p:spPr>
        </p:cxnSp>
        <p:cxnSp>
          <p:nvCxnSpPr>
            <p:cNvPr id="56361" name="AutoShape 26"/>
            <p:cNvCxnSpPr>
              <a:cxnSpLocks noChangeShapeType="1"/>
              <a:stCxn id="56350" idx="0"/>
              <a:endCxn id="56346" idx="4"/>
            </p:cNvCxnSpPr>
            <p:nvPr/>
          </p:nvCxnSpPr>
          <p:spPr bwMode="auto">
            <a:xfrm flipV="1">
              <a:off x="1654175" y="3140075"/>
              <a:ext cx="0" cy="719138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 type="triangle" w="med" len="med"/>
            </a:ln>
          </p:spPr>
        </p:cxnSp>
        <p:cxnSp>
          <p:nvCxnSpPr>
            <p:cNvPr id="56362" name="AutoShape 27"/>
            <p:cNvCxnSpPr>
              <a:cxnSpLocks noChangeShapeType="1"/>
              <a:stCxn id="56346" idx="6"/>
              <a:endCxn id="56347" idx="2"/>
            </p:cNvCxnSpPr>
            <p:nvPr/>
          </p:nvCxnSpPr>
          <p:spPr bwMode="auto">
            <a:xfrm>
              <a:off x="1833563" y="2960688"/>
              <a:ext cx="722312" cy="0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56363" name="Group 43"/>
          <p:cNvGrpSpPr>
            <a:grpSpLocks/>
          </p:cNvGrpSpPr>
          <p:nvPr/>
        </p:nvGrpSpPr>
        <p:grpSpPr bwMode="auto">
          <a:xfrm>
            <a:off x="5364163" y="2492375"/>
            <a:ext cx="1657350" cy="3671888"/>
            <a:chOff x="3379" y="1570"/>
            <a:chExt cx="1044" cy="2313"/>
          </a:xfrm>
        </p:grpSpPr>
        <p:sp>
          <p:nvSpPr>
            <p:cNvPr id="56325" name="Oval 9"/>
            <p:cNvSpPr>
              <a:spLocks noChangeArrowheads="1"/>
            </p:cNvSpPr>
            <p:nvPr/>
          </p:nvSpPr>
          <p:spPr bwMode="auto">
            <a:xfrm>
              <a:off x="4196" y="1570"/>
              <a:ext cx="226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微軟正黑體" pitchFamily="34" charset="-120"/>
                  <a:ea typeface="微軟正黑體" pitchFamily="34" charset="-120"/>
                </a:rPr>
                <a:t>a</a:t>
              </a:r>
            </a:p>
          </p:txBody>
        </p:sp>
        <p:sp>
          <p:nvSpPr>
            <p:cNvPr id="56326" name="Oval 11"/>
            <p:cNvSpPr>
              <a:spLocks noChangeArrowheads="1"/>
            </p:cNvSpPr>
            <p:nvPr/>
          </p:nvSpPr>
          <p:spPr bwMode="auto">
            <a:xfrm>
              <a:off x="3878" y="1887"/>
              <a:ext cx="226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微軟正黑體" pitchFamily="34" charset="-120"/>
                  <a:ea typeface="微軟正黑體" pitchFamily="34" charset="-120"/>
                </a:rPr>
                <a:t>b</a:t>
              </a:r>
            </a:p>
          </p:txBody>
        </p:sp>
        <p:sp>
          <p:nvSpPr>
            <p:cNvPr id="56327" name="Oval 9"/>
            <p:cNvSpPr>
              <a:spLocks noChangeArrowheads="1"/>
            </p:cNvSpPr>
            <p:nvPr/>
          </p:nvSpPr>
          <p:spPr bwMode="auto">
            <a:xfrm>
              <a:off x="3379" y="3293"/>
              <a:ext cx="226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微軟正黑體" pitchFamily="34" charset="-120"/>
                  <a:ea typeface="微軟正黑體" pitchFamily="34" charset="-120"/>
                </a:rPr>
                <a:t>c</a:t>
              </a:r>
            </a:p>
          </p:txBody>
        </p:sp>
        <p:sp>
          <p:nvSpPr>
            <p:cNvPr id="56328" name="Oval 11"/>
            <p:cNvSpPr>
              <a:spLocks noChangeArrowheads="1"/>
            </p:cNvSpPr>
            <p:nvPr/>
          </p:nvSpPr>
          <p:spPr bwMode="auto">
            <a:xfrm>
              <a:off x="3606" y="2237"/>
              <a:ext cx="226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微軟正黑體" pitchFamily="34" charset="-120"/>
                  <a:ea typeface="微軟正黑體" pitchFamily="34" charset="-120"/>
                </a:rPr>
                <a:t>d</a:t>
              </a:r>
            </a:p>
          </p:txBody>
        </p:sp>
        <p:sp>
          <p:nvSpPr>
            <p:cNvPr id="56329" name="Oval 9"/>
            <p:cNvSpPr>
              <a:spLocks noChangeArrowheads="1"/>
            </p:cNvSpPr>
            <p:nvPr/>
          </p:nvSpPr>
          <p:spPr bwMode="auto">
            <a:xfrm>
              <a:off x="3379" y="3656"/>
              <a:ext cx="226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微軟正黑體" pitchFamily="34" charset="-120"/>
                  <a:ea typeface="微軟正黑體" pitchFamily="34" charset="-120"/>
                </a:rPr>
                <a:t>f</a:t>
              </a:r>
            </a:p>
          </p:txBody>
        </p:sp>
        <p:sp>
          <p:nvSpPr>
            <p:cNvPr id="56330" name="Oval 9"/>
            <p:cNvSpPr>
              <a:spLocks noChangeArrowheads="1"/>
            </p:cNvSpPr>
            <p:nvPr/>
          </p:nvSpPr>
          <p:spPr bwMode="auto">
            <a:xfrm>
              <a:off x="3844" y="2567"/>
              <a:ext cx="226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微軟正黑體" pitchFamily="34" charset="-120"/>
                  <a:ea typeface="微軟正黑體" pitchFamily="34" charset="-120"/>
                </a:rPr>
                <a:t>e</a:t>
              </a:r>
            </a:p>
          </p:txBody>
        </p:sp>
        <p:sp>
          <p:nvSpPr>
            <p:cNvPr id="56331" name="Oval 9"/>
            <p:cNvSpPr>
              <a:spLocks noChangeArrowheads="1"/>
            </p:cNvSpPr>
            <p:nvPr/>
          </p:nvSpPr>
          <p:spPr bwMode="auto">
            <a:xfrm>
              <a:off x="3379" y="2930"/>
              <a:ext cx="226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微軟正黑體" pitchFamily="34" charset="-120"/>
                  <a:ea typeface="微軟正黑體" pitchFamily="34" charset="-120"/>
                </a:rPr>
                <a:t>h</a:t>
              </a:r>
            </a:p>
          </p:txBody>
        </p:sp>
        <p:sp>
          <p:nvSpPr>
            <p:cNvPr id="56332" name="Oval 11"/>
            <p:cNvSpPr>
              <a:spLocks noChangeArrowheads="1"/>
            </p:cNvSpPr>
            <p:nvPr/>
          </p:nvSpPr>
          <p:spPr bwMode="auto">
            <a:xfrm>
              <a:off x="3379" y="2567"/>
              <a:ext cx="226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微軟正黑體" pitchFamily="34" charset="-120"/>
                  <a:ea typeface="微軟正黑體" pitchFamily="34" charset="-120"/>
                </a:rPr>
                <a:t>g</a:t>
              </a:r>
            </a:p>
          </p:txBody>
        </p:sp>
        <p:cxnSp>
          <p:nvCxnSpPr>
            <p:cNvPr id="56333" name="AutoShape 99"/>
            <p:cNvCxnSpPr>
              <a:cxnSpLocks noChangeShapeType="1"/>
              <a:stCxn id="56325" idx="3"/>
              <a:endCxn id="56326" idx="7"/>
            </p:cNvCxnSpPr>
            <p:nvPr/>
          </p:nvCxnSpPr>
          <p:spPr bwMode="auto">
            <a:xfrm flipH="1">
              <a:off x="4071" y="1764"/>
              <a:ext cx="158" cy="156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 type="triangle" w="med" len="med"/>
            </a:ln>
          </p:spPr>
        </p:cxnSp>
        <p:cxnSp>
          <p:nvCxnSpPr>
            <p:cNvPr id="56334" name="AutoShape 100"/>
            <p:cNvCxnSpPr>
              <a:cxnSpLocks noChangeShapeType="1"/>
              <a:stCxn id="56326" idx="3"/>
              <a:endCxn id="56328" idx="0"/>
            </p:cNvCxnSpPr>
            <p:nvPr/>
          </p:nvCxnSpPr>
          <p:spPr bwMode="auto">
            <a:xfrm flipH="1">
              <a:off x="3719" y="2081"/>
              <a:ext cx="192" cy="156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 type="triangle" w="med" len="med"/>
            </a:ln>
          </p:spPr>
        </p:cxnSp>
        <p:cxnSp>
          <p:nvCxnSpPr>
            <p:cNvPr id="56335" name="AutoShape 101"/>
            <p:cNvCxnSpPr>
              <a:cxnSpLocks noChangeShapeType="1"/>
              <a:stCxn id="56328" idx="5"/>
              <a:endCxn id="56330" idx="0"/>
            </p:cNvCxnSpPr>
            <p:nvPr/>
          </p:nvCxnSpPr>
          <p:spPr bwMode="auto">
            <a:xfrm>
              <a:off x="3799" y="2431"/>
              <a:ext cx="158" cy="136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 type="triangle" w="med" len="med"/>
            </a:ln>
          </p:spPr>
        </p:cxnSp>
        <p:cxnSp>
          <p:nvCxnSpPr>
            <p:cNvPr id="56336" name="AutoShape 102"/>
            <p:cNvCxnSpPr>
              <a:cxnSpLocks noChangeShapeType="1"/>
              <a:stCxn id="56328" idx="3"/>
              <a:endCxn id="56332" idx="0"/>
            </p:cNvCxnSpPr>
            <p:nvPr/>
          </p:nvCxnSpPr>
          <p:spPr bwMode="auto">
            <a:xfrm flipH="1">
              <a:off x="3492" y="2431"/>
              <a:ext cx="147" cy="136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 type="triangle" w="med" len="med"/>
            </a:ln>
          </p:spPr>
        </p:cxnSp>
        <p:cxnSp>
          <p:nvCxnSpPr>
            <p:cNvPr id="56337" name="AutoShape 103"/>
            <p:cNvCxnSpPr>
              <a:cxnSpLocks noChangeShapeType="1"/>
              <a:stCxn id="56332" idx="4"/>
              <a:endCxn id="56331" idx="0"/>
            </p:cNvCxnSpPr>
            <p:nvPr/>
          </p:nvCxnSpPr>
          <p:spPr bwMode="auto">
            <a:xfrm>
              <a:off x="3492" y="2794"/>
              <a:ext cx="0" cy="136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 type="triangle" w="med" len="med"/>
            </a:ln>
          </p:spPr>
        </p:cxnSp>
        <p:cxnSp>
          <p:nvCxnSpPr>
            <p:cNvPr id="56338" name="AutoShape 104"/>
            <p:cNvCxnSpPr>
              <a:cxnSpLocks noChangeShapeType="1"/>
              <a:stCxn id="56331" idx="4"/>
              <a:endCxn id="56327" idx="0"/>
            </p:cNvCxnSpPr>
            <p:nvPr/>
          </p:nvCxnSpPr>
          <p:spPr bwMode="auto">
            <a:xfrm>
              <a:off x="3492" y="3157"/>
              <a:ext cx="0" cy="136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 type="triangle" w="med" len="med"/>
            </a:ln>
          </p:spPr>
        </p:cxnSp>
        <p:cxnSp>
          <p:nvCxnSpPr>
            <p:cNvPr id="56339" name="AutoShape 105"/>
            <p:cNvCxnSpPr>
              <a:cxnSpLocks noChangeShapeType="1"/>
              <a:stCxn id="56330" idx="6"/>
              <a:endCxn id="56326" idx="6"/>
            </p:cNvCxnSpPr>
            <p:nvPr/>
          </p:nvCxnSpPr>
          <p:spPr bwMode="auto">
            <a:xfrm flipV="1">
              <a:off x="4070" y="2001"/>
              <a:ext cx="34" cy="680"/>
            </a:xfrm>
            <a:prstGeom prst="curvedConnector3">
              <a:avLst>
                <a:gd name="adj1" fmla="val 523528"/>
              </a:avLst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56340" name="AutoShape 106"/>
            <p:cNvCxnSpPr>
              <a:cxnSpLocks noChangeShapeType="1"/>
              <a:stCxn id="56327" idx="4"/>
              <a:endCxn id="56329" idx="0"/>
            </p:cNvCxnSpPr>
            <p:nvPr/>
          </p:nvCxnSpPr>
          <p:spPr bwMode="auto">
            <a:xfrm>
              <a:off x="3492" y="3520"/>
              <a:ext cx="0" cy="136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 type="triangle" w="med" len="med"/>
            </a:ln>
          </p:spPr>
        </p:cxnSp>
        <p:cxnSp>
          <p:nvCxnSpPr>
            <p:cNvPr id="56341" name="AutoShape 107"/>
            <p:cNvCxnSpPr>
              <a:cxnSpLocks noChangeShapeType="1"/>
              <a:stCxn id="56327" idx="2"/>
              <a:endCxn id="56328" idx="2"/>
            </p:cNvCxnSpPr>
            <p:nvPr/>
          </p:nvCxnSpPr>
          <p:spPr bwMode="auto">
            <a:xfrm rot="10800000" flipH="1">
              <a:off x="3379" y="2351"/>
              <a:ext cx="227" cy="1056"/>
            </a:xfrm>
            <a:prstGeom prst="curvedConnector3">
              <a:avLst>
                <a:gd name="adj1" fmla="val -63435"/>
              </a:avLst>
            </a:prstGeom>
            <a:noFill/>
            <a:ln w="9525">
              <a:solidFill>
                <a:srgbClr val="FF00FF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56342" name="AutoShape 108"/>
            <p:cNvCxnSpPr>
              <a:cxnSpLocks noChangeShapeType="1"/>
            </p:cNvCxnSpPr>
            <p:nvPr/>
          </p:nvCxnSpPr>
          <p:spPr bwMode="auto">
            <a:xfrm flipV="1">
              <a:off x="3606" y="1706"/>
              <a:ext cx="817" cy="2086"/>
            </a:xfrm>
            <a:prstGeom prst="curvedConnector3">
              <a:avLst>
                <a:gd name="adj1" fmla="val 117625"/>
              </a:avLst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56343" name="AutoShape 109"/>
            <p:cNvCxnSpPr>
              <a:cxnSpLocks noChangeShapeType="1"/>
              <a:endCxn id="56327" idx="2"/>
            </p:cNvCxnSpPr>
            <p:nvPr/>
          </p:nvCxnSpPr>
          <p:spPr bwMode="auto">
            <a:xfrm rot="5400000">
              <a:off x="2915" y="2443"/>
              <a:ext cx="1428" cy="499"/>
            </a:xfrm>
            <a:prstGeom prst="curvedConnector4">
              <a:avLst>
                <a:gd name="adj1" fmla="val -1403"/>
                <a:gd name="adj2" fmla="val 189778"/>
              </a:avLst>
            </a:prstGeom>
            <a:noFill/>
            <a:ln w="9525">
              <a:solidFill>
                <a:srgbClr val="3366FF"/>
              </a:solidFill>
              <a:round/>
              <a:headEnd/>
              <a:tailEnd type="triangle" w="med" len="med"/>
            </a:ln>
          </p:spPr>
        </p:cxnSp>
      </p:grpSp>
      <p:sp>
        <p:nvSpPr>
          <p:cNvPr id="2" name="文字方塊 1"/>
          <p:cNvSpPr txBox="1"/>
          <p:nvPr/>
        </p:nvSpPr>
        <p:spPr>
          <a:xfrm>
            <a:off x="5004048" y="386104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FF"/>
                </a:solidFill>
              </a:rPr>
              <a:t>1</a:t>
            </a:r>
            <a:endParaRPr lang="zh-TW" altLang="en-US" sz="1200" dirty="0">
              <a:solidFill>
                <a:srgbClr val="FF00FF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6758662" y="34290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2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4382398" y="380007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3</a:t>
            </a:r>
            <a:endParaRPr lang="zh-TW" altLang="en-US" sz="12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308304" y="395247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006600"/>
                </a:solidFill>
              </a:rPr>
              <a:t>4</a:t>
            </a:r>
            <a:endParaRPr lang="zh-TW" altLang="en-US" sz="12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2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2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6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6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smtClean="0"/>
              <a:t>Solution methods</a:t>
            </a:r>
            <a:endParaRPr lang="zh-TW" altLang="en-US" smtClean="0"/>
          </a:p>
        </p:txBody>
      </p:sp>
      <p:sp>
        <p:nvSpPr>
          <p:cNvPr id="57346" name="Rectangle 1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Chinese postman problem on a “</a:t>
            </a:r>
            <a:r>
              <a:rPr lang="en-US" altLang="zh-TW" b="1" smtClean="0">
                <a:latin typeface="Times New Roman" pitchFamily="18" charset="0"/>
                <a:cs typeface="Times New Roman" pitchFamily="18" charset="0"/>
              </a:rPr>
              <a:t>Undirected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” network</a:t>
            </a:r>
          </a:p>
          <a:p>
            <a:pPr lvl="1"/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Give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) be a </a:t>
            </a:r>
            <a:r>
              <a:rPr lang="en-US" altLang="zh-TW" b="1" smtClean="0">
                <a:latin typeface="Times New Roman" pitchFamily="18" charset="0"/>
                <a:cs typeface="Times New Roman" pitchFamily="18" charset="0"/>
              </a:rPr>
              <a:t>closed walk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 graph whose arcs (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kumimoji="0" lang="en-US" altLang="zh-TW" smtClean="0">
                <a:latin typeface="Times New Roman" pitchFamily="18" charset="0"/>
                <a:cs typeface="Times New Roman" pitchFamily="18" charset="0"/>
              </a:rPr>
              <a:t>Theorem</a:t>
            </a:r>
          </a:p>
          <a:p>
            <a:pPr lvl="2"/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Each node has </a:t>
            </a:r>
            <a:r>
              <a:rPr lang="en-US" altLang="zh-TW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even degree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, and</a:t>
            </a:r>
            <a:endParaRPr lang="zh-TW" altLang="en-US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The graph is </a:t>
            </a:r>
            <a:r>
              <a:rPr lang="en-US" altLang="zh-TW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connected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 (The path from each node to other node)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250825" y="1125538"/>
            <a:ext cx="8636000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85000"/>
              <a:buFont typeface="Wingdings" pitchFamily="2" charset="2"/>
              <a:buChar char="¥"/>
            </a:pPr>
            <a:endParaRPr lang="zh-TW" altLang="en-US" sz="2400">
              <a:solidFill>
                <a:srgbClr val="0D20AB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7348" name="Oval 5"/>
          <p:cNvSpPr>
            <a:spLocks noChangeArrowheads="1"/>
          </p:cNvSpPr>
          <p:nvPr/>
        </p:nvSpPr>
        <p:spPr bwMode="auto">
          <a:xfrm>
            <a:off x="684213" y="4005263"/>
            <a:ext cx="358775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>
                <a:latin typeface="微軟正黑體" pitchFamily="34" charset="-120"/>
                <a:ea typeface="微軟正黑體" pitchFamily="34" charset="-120"/>
              </a:rPr>
              <a:t>1</a:t>
            </a:r>
          </a:p>
        </p:txBody>
      </p:sp>
      <p:sp>
        <p:nvSpPr>
          <p:cNvPr id="57349" name="Oval 6"/>
          <p:cNvSpPr>
            <a:spLocks noChangeArrowheads="1"/>
          </p:cNvSpPr>
          <p:nvPr/>
        </p:nvSpPr>
        <p:spPr bwMode="auto">
          <a:xfrm>
            <a:off x="1765300" y="4005263"/>
            <a:ext cx="358775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>
                <a:latin typeface="微軟正黑體" pitchFamily="34" charset="-120"/>
                <a:ea typeface="微軟正黑體" pitchFamily="34" charset="-120"/>
              </a:rPr>
              <a:t>2</a:t>
            </a:r>
          </a:p>
        </p:txBody>
      </p:sp>
      <p:sp>
        <p:nvSpPr>
          <p:cNvPr id="57350" name="Oval 7"/>
          <p:cNvSpPr>
            <a:spLocks noChangeArrowheads="1"/>
          </p:cNvSpPr>
          <p:nvPr/>
        </p:nvSpPr>
        <p:spPr bwMode="auto">
          <a:xfrm>
            <a:off x="684213" y="5157788"/>
            <a:ext cx="358775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>
                <a:latin typeface="微軟正黑體" pitchFamily="34" charset="-120"/>
                <a:ea typeface="微軟正黑體" pitchFamily="34" charset="-120"/>
              </a:rPr>
              <a:t>3</a:t>
            </a:r>
          </a:p>
        </p:txBody>
      </p:sp>
      <p:sp>
        <p:nvSpPr>
          <p:cNvPr id="57351" name="Oval 8"/>
          <p:cNvSpPr>
            <a:spLocks noChangeArrowheads="1"/>
          </p:cNvSpPr>
          <p:nvPr/>
        </p:nvSpPr>
        <p:spPr bwMode="auto">
          <a:xfrm>
            <a:off x="1765300" y="5157788"/>
            <a:ext cx="358775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>
                <a:latin typeface="微軟正黑體" pitchFamily="34" charset="-120"/>
                <a:ea typeface="微軟正黑體" pitchFamily="34" charset="-120"/>
              </a:rPr>
              <a:t>4</a:t>
            </a:r>
          </a:p>
        </p:txBody>
      </p:sp>
      <p:cxnSp>
        <p:nvCxnSpPr>
          <p:cNvPr id="57352" name="AutoShape 9"/>
          <p:cNvCxnSpPr>
            <a:cxnSpLocks noChangeShapeType="1"/>
            <a:stCxn id="57350" idx="0"/>
            <a:endCxn id="57348" idx="4"/>
          </p:cNvCxnSpPr>
          <p:nvPr/>
        </p:nvCxnSpPr>
        <p:spPr bwMode="auto">
          <a:xfrm flipV="1">
            <a:off x="863600" y="4437063"/>
            <a:ext cx="0" cy="720725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57353" name="AutoShape 10"/>
          <p:cNvCxnSpPr>
            <a:cxnSpLocks noChangeShapeType="1"/>
            <a:stCxn id="57348" idx="6"/>
            <a:endCxn id="57349" idx="2"/>
          </p:cNvCxnSpPr>
          <p:nvPr/>
        </p:nvCxnSpPr>
        <p:spPr bwMode="auto">
          <a:xfrm>
            <a:off x="1042988" y="4221163"/>
            <a:ext cx="722312" cy="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57354" name="AutoShape 11"/>
          <p:cNvCxnSpPr>
            <a:cxnSpLocks noChangeShapeType="1"/>
            <a:stCxn id="57349" idx="4"/>
            <a:endCxn id="57351" idx="0"/>
          </p:cNvCxnSpPr>
          <p:nvPr/>
        </p:nvCxnSpPr>
        <p:spPr bwMode="auto">
          <a:xfrm>
            <a:off x="1944688" y="4437063"/>
            <a:ext cx="0" cy="720725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57355" name="AutoShape 12"/>
          <p:cNvCxnSpPr>
            <a:cxnSpLocks noChangeShapeType="1"/>
            <a:stCxn id="57351" idx="2"/>
            <a:endCxn id="57350" idx="6"/>
          </p:cNvCxnSpPr>
          <p:nvPr/>
        </p:nvCxnSpPr>
        <p:spPr bwMode="auto">
          <a:xfrm flipH="1">
            <a:off x="1042988" y="5373688"/>
            <a:ext cx="722312" cy="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57356" name="AutoShape 13"/>
          <p:cNvCxnSpPr>
            <a:cxnSpLocks noChangeShapeType="1"/>
            <a:stCxn id="57350" idx="7"/>
            <a:endCxn id="57349" idx="3"/>
          </p:cNvCxnSpPr>
          <p:nvPr/>
        </p:nvCxnSpPr>
        <p:spPr bwMode="auto">
          <a:xfrm flipV="1">
            <a:off x="990600" y="4373563"/>
            <a:ext cx="827088" cy="847725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57357" name="AutoShape 14"/>
          <p:cNvCxnSpPr>
            <a:cxnSpLocks noChangeShapeType="1"/>
            <a:stCxn id="57351" idx="1"/>
            <a:endCxn id="57348" idx="5"/>
          </p:cNvCxnSpPr>
          <p:nvPr/>
        </p:nvCxnSpPr>
        <p:spPr bwMode="auto">
          <a:xfrm flipH="1" flipV="1">
            <a:off x="990600" y="4373563"/>
            <a:ext cx="827088" cy="847725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9500" name="Line 44"/>
          <p:cNvSpPr>
            <a:spLocks noChangeShapeType="1"/>
          </p:cNvSpPr>
          <p:nvPr/>
        </p:nvSpPr>
        <p:spPr bwMode="auto">
          <a:xfrm>
            <a:off x="1042988" y="4149725"/>
            <a:ext cx="720725" cy="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9501" name="Line 45"/>
          <p:cNvSpPr>
            <a:spLocks noChangeShapeType="1"/>
          </p:cNvSpPr>
          <p:nvPr/>
        </p:nvSpPr>
        <p:spPr bwMode="auto">
          <a:xfrm>
            <a:off x="1981200" y="4437063"/>
            <a:ext cx="0" cy="720725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9502" name="Line 46"/>
          <p:cNvSpPr>
            <a:spLocks noChangeShapeType="1"/>
          </p:cNvSpPr>
          <p:nvPr/>
        </p:nvSpPr>
        <p:spPr bwMode="auto">
          <a:xfrm flipH="1">
            <a:off x="1044575" y="5445125"/>
            <a:ext cx="720725" cy="0"/>
          </a:xfrm>
          <a:prstGeom prst="line">
            <a:avLst/>
          </a:prstGeom>
          <a:noFill/>
          <a:ln w="38100">
            <a:solidFill>
              <a:srgbClr val="FF99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9503" name="Line 47"/>
          <p:cNvSpPr>
            <a:spLocks noChangeShapeType="1"/>
          </p:cNvSpPr>
          <p:nvPr/>
        </p:nvSpPr>
        <p:spPr bwMode="auto">
          <a:xfrm flipV="1">
            <a:off x="828675" y="4437063"/>
            <a:ext cx="0" cy="720725"/>
          </a:xfrm>
          <a:prstGeom prst="line">
            <a:avLst/>
          </a:prstGeom>
          <a:noFill/>
          <a:ln w="38100">
            <a:solidFill>
              <a:srgbClr val="CC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9504" name="Line 48"/>
          <p:cNvSpPr>
            <a:spLocks noChangeShapeType="1"/>
          </p:cNvSpPr>
          <p:nvPr/>
        </p:nvSpPr>
        <p:spPr bwMode="auto">
          <a:xfrm>
            <a:off x="1044575" y="4365625"/>
            <a:ext cx="792163" cy="7921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9505" name="Group 49"/>
          <p:cNvGraphicFramePr>
            <a:graphicFrameLocks noGrp="1"/>
          </p:cNvGraphicFramePr>
          <p:nvPr/>
        </p:nvGraphicFramePr>
        <p:xfrm>
          <a:off x="2411413" y="4076700"/>
          <a:ext cx="1463675" cy="1372872"/>
        </p:xfrm>
        <a:graphic>
          <a:graphicData uri="http://schemas.openxmlformats.org/drawingml/2006/table">
            <a:tbl>
              <a:tblPr/>
              <a:tblGrid>
                <a:gridCol w="731837"/>
                <a:gridCol w="731838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Node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Degree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57383" name="Oval 28"/>
          <p:cNvSpPr>
            <a:spLocks noChangeArrowheads="1"/>
          </p:cNvSpPr>
          <p:nvPr/>
        </p:nvSpPr>
        <p:spPr bwMode="auto">
          <a:xfrm>
            <a:off x="4787900" y="4076700"/>
            <a:ext cx="358775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>
                <a:latin typeface="微軟正黑體" pitchFamily="34" charset="-120"/>
                <a:ea typeface="微軟正黑體" pitchFamily="34" charset="-120"/>
              </a:rPr>
              <a:t>1</a:t>
            </a:r>
          </a:p>
        </p:txBody>
      </p:sp>
      <p:sp>
        <p:nvSpPr>
          <p:cNvPr id="57384" name="Oval 29"/>
          <p:cNvSpPr>
            <a:spLocks noChangeArrowheads="1"/>
          </p:cNvSpPr>
          <p:nvPr/>
        </p:nvSpPr>
        <p:spPr bwMode="auto">
          <a:xfrm>
            <a:off x="5868988" y="4076700"/>
            <a:ext cx="358775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>
                <a:latin typeface="微軟正黑體" pitchFamily="34" charset="-120"/>
                <a:ea typeface="微軟正黑體" pitchFamily="34" charset="-120"/>
              </a:rPr>
              <a:t>2</a:t>
            </a:r>
          </a:p>
        </p:txBody>
      </p:sp>
      <p:sp>
        <p:nvSpPr>
          <p:cNvPr id="57385" name="Oval 30"/>
          <p:cNvSpPr>
            <a:spLocks noChangeArrowheads="1"/>
          </p:cNvSpPr>
          <p:nvPr/>
        </p:nvSpPr>
        <p:spPr bwMode="auto">
          <a:xfrm>
            <a:off x="4787900" y="5229225"/>
            <a:ext cx="358775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>
                <a:latin typeface="微軟正黑體" pitchFamily="34" charset="-120"/>
                <a:ea typeface="微軟正黑體" pitchFamily="34" charset="-120"/>
              </a:rPr>
              <a:t>3</a:t>
            </a:r>
          </a:p>
        </p:txBody>
      </p:sp>
      <p:sp>
        <p:nvSpPr>
          <p:cNvPr id="57386" name="Oval 31"/>
          <p:cNvSpPr>
            <a:spLocks noChangeArrowheads="1"/>
          </p:cNvSpPr>
          <p:nvPr/>
        </p:nvSpPr>
        <p:spPr bwMode="auto">
          <a:xfrm>
            <a:off x="5868988" y="5229225"/>
            <a:ext cx="358775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>
                <a:latin typeface="微軟正黑體" pitchFamily="34" charset="-120"/>
                <a:ea typeface="微軟正黑體" pitchFamily="34" charset="-120"/>
              </a:rPr>
              <a:t>4</a:t>
            </a:r>
          </a:p>
        </p:txBody>
      </p:sp>
      <p:cxnSp>
        <p:nvCxnSpPr>
          <p:cNvPr id="57387" name="AutoShape 32"/>
          <p:cNvCxnSpPr>
            <a:cxnSpLocks noChangeShapeType="1"/>
            <a:stCxn id="57385" idx="0"/>
            <a:endCxn id="57383" idx="4"/>
          </p:cNvCxnSpPr>
          <p:nvPr/>
        </p:nvCxnSpPr>
        <p:spPr bwMode="auto">
          <a:xfrm flipV="1">
            <a:off x="4967288" y="4508500"/>
            <a:ext cx="0" cy="720725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57388" name="AutoShape 33"/>
          <p:cNvCxnSpPr>
            <a:cxnSpLocks noChangeShapeType="1"/>
            <a:stCxn id="57383" idx="6"/>
            <a:endCxn id="57384" idx="2"/>
          </p:cNvCxnSpPr>
          <p:nvPr/>
        </p:nvCxnSpPr>
        <p:spPr bwMode="auto">
          <a:xfrm>
            <a:off x="5146675" y="4292600"/>
            <a:ext cx="722313" cy="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57389" name="AutoShape 34"/>
          <p:cNvCxnSpPr>
            <a:cxnSpLocks noChangeShapeType="1"/>
            <a:stCxn id="57384" idx="4"/>
            <a:endCxn id="57386" idx="0"/>
          </p:cNvCxnSpPr>
          <p:nvPr/>
        </p:nvCxnSpPr>
        <p:spPr bwMode="auto">
          <a:xfrm>
            <a:off x="6048375" y="4508500"/>
            <a:ext cx="0" cy="720725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57390" name="AutoShape 35"/>
          <p:cNvCxnSpPr>
            <a:cxnSpLocks noChangeShapeType="1"/>
            <a:stCxn id="57386" idx="2"/>
            <a:endCxn id="57385" idx="6"/>
          </p:cNvCxnSpPr>
          <p:nvPr/>
        </p:nvCxnSpPr>
        <p:spPr bwMode="auto">
          <a:xfrm flipH="1">
            <a:off x="5146675" y="5445125"/>
            <a:ext cx="722313" cy="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57391" name="AutoShape 36"/>
          <p:cNvCxnSpPr>
            <a:cxnSpLocks noChangeShapeType="1"/>
            <a:stCxn id="57385" idx="7"/>
            <a:endCxn id="57384" idx="3"/>
          </p:cNvCxnSpPr>
          <p:nvPr/>
        </p:nvCxnSpPr>
        <p:spPr bwMode="auto">
          <a:xfrm flipV="1">
            <a:off x="5094288" y="4445000"/>
            <a:ext cx="827087" cy="847725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57392" name="AutoShape 37"/>
          <p:cNvCxnSpPr>
            <a:cxnSpLocks noChangeShapeType="1"/>
            <a:stCxn id="57386" idx="1"/>
            <a:endCxn id="57383" idx="5"/>
          </p:cNvCxnSpPr>
          <p:nvPr/>
        </p:nvCxnSpPr>
        <p:spPr bwMode="auto">
          <a:xfrm flipH="1" flipV="1">
            <a:off x="5094288" y="4445000"/>
            <a:ext cx="827087" cy="847725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57393" name="Oval 38"/>
          <p:cNvSpPr>
            <a:spLocks noChangeArrowheads="1"/>
          </p:cNvSpPr>
          <p:nvPr/>
        </p:nvSpPr>
        <p:spPr bwMode="auto">
          <a:xfrm>
            <a:off x="5364163" y="3357563"/>
            <a:ext cx="358775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>
                <a:latin typeface="微軟正黑體" pitchFamily="34" charset="-120"/>
                <a:ea typeface="微軟正黑體" pitchFamily="34" charset="-120"/>
              </a:rPr>
              <a:t>5</a:t>
            </a:r>
          </a:p>
        </p:txBody>
      </p:sp>
      <p:cxnSp>
        <p:nvCxnSpPr>
          <p:cNvPr id="57394" name="AutoShape 39"/>
          <p:cNvCxnSpPr>
            <a:cxnSpLocks noChangeShapeType="1"/>
            <a:stCxn id="57383" idx="7"/>
            <a:endCxn id="57393" idx="3"/>
          </p:cNvCxnSpPr>
          <p:nvPr/>
        </p:nvCxnSpPr>
        <p:spPr bwMode="auto">
          <a:xfrm flipV="1">
            <a:off x="5094288" y="3725863"/>
            <a:ext cx="322262" cy="414337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57395" name="AutoShape 40"/>
          <p:cNvCxnSpPr>
            <a:cxnSpLocks noChangeShapeType="1"/>
            <a:stCxn id="57393" idx="5"/>
            <a:endCxn id="57384" idx="1"/>
          </p:cNvCxnSpPr>
          <p:nvPr/>
        </p:nvCxnSpPr>
        <p:spPr bwMode="auto">
          <a:xfrm>
            <a:off x="5670550" y="3725863"/>
            <a:ext cx="250825" cy="414337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57396" name="Oval 41"/>
          <p:cNvSpPr>
            <a:spLocks noChangeArrowheads="1"/>
          </p:cNvSpPr>
          <p:nvPr/>
        </p:nvSpPr>
        <p:spPr bwMode="auto">
          <a:xfrm>
            <a:off x="5365750" y="5876925"/>
            <a:ext cx="358775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>
                <a:latin typeface="微軟正黑體" pitchFamily="34" charset="-120"/>
                <a:ea typeface="微軟正黑體" pitchFamily="34" charset="-120"/>
              </a:rPr>
              <a:t>6</a:t>
            </a:r>
          </a:p>
        </p:txBody>
      </p:sp>
      <p:cxnSp>
        <p:nvCxnSpPr>
          <p:cNvPr id="57397" name="AutoShape 42"/>
          <p:cNvCxnSpPr>
            <a:cxnSpLocks noChangeShapeType="1"/>
            <a:stCxn id="57385" idx="5"/>
            <a:endCxn id="57396" idx="1"/>
          </p:cNvCxnSpPr>
          <p:nvPr/>
        </p:nvCxnSpPr>
        <p:spPr bwMode="auto">
          <a:xfrm>
            <a:off x="5094288" y="5597525"/>
            <a:ext cx="323850" cy="34290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57398" name="AutoShape 43"/>
          <p:cNvCxnSpPr>
            <a:cxnSpLocks noChangeShapeType="1"/>
            <a:stCxn id="57386" idx="3"/>
            <a:endCxn id="57396" idx="7"/>
          </p:cNvCxnSpPr>
          <p:nvPr/>
        </p:nvCxnSpPr>
        <p:spPr bwMode="auto">
          <a:xfrm flipH="1">
            <a:off x="5672138" y="5597525"/>
            <a:ext cx="249237" cy="34290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9556" name="Line 100"/>
          <p:cNvSpPr>
            <a:spLocks noChangeShapeType="1"/>
          </p:cNvSpPr>
          <p:nvPr/>
        </p:nvSpPr>
        <p:spPr bwMode="auto">
          <a:xfrm flipV="1">
            <a:off x="4933950" y="4508500"/>
            <a:ext cx="0" cy="720725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9557" name="Line 101"/>
          <p:cNvSpPr>
            <a:spLocks noChangeShapeType="1"/>
          </p:cNvSpPr>
          <p:nvPr/>
        </p:nvSpPr>
        <p:spPr bwMode="auto">
          <a:xfrm flipV="1">
            <a:off x="5076825" y="3644900"/>
            <a:ext cx="360363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9558" name="Line 102"/>
          <p:cNvSpPr>
            <a:spLocks noChangeShapeType="1"/>
          </p:cNvSpPr>
          <p:nvPr/>
        </p:nvSpPr>
        <p:spPr bwMode="auto">
          <a:xfrm>
            <a:off x="5653088" y="3644900"/>
            <a:ext cx="288925" cy="4333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9559" name="Line 103"/>
          <p:cNvSpPr>
            <a:spLocks noChangeShapeType="1"/>
          </p:cNvSpPr>
          <p:nvPr/>
        </p:nvSpPr>
        <p:spPr bwMode="auto">
          <a:xfrm flipH="1">
            <a:off x="5149850" y="4292600"/>
            <a:ext cx="720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9560" name="Line 104"/>
          <p:cNvSpPr>
            <a:spLocks noChangeShapeType="1"/>
          </p:cNvSpPr>
          <p:nvPr/>
        </p:nvSpPr>
        <p:spPr bwMode="auto">
          <a:xfrm>
            <a:off x="5149850" y="4437063"/>
            <a:ext cx="790575" cy="7921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9561" name="Line 105"/>
          <p:cNvSpPr>
            <a:spLocks noChangeShapeType="1"/>
          </p:cNvSpPr>
          <p:nvPr/>
        </p:nvSpPr>
        <p:spPr bwMode="auto">
          <a:xfrm flipH="1">
            <a:off x="5149850" y="5373688"/>
            <a:ext cx="720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9562" name="Line 106"/>
          <p:cNvSpPr>
            <a:spLocks noChangeShapeType="1"/>
          </p:cNvSpPr>
          <p:nvPr/>
        </p:nvSpPr>
        <p:spPr bwMode="auto">
          <a:xfrm flipV="1">
            <a:off x="5076825" y="4437063"/>
            <a:ext cx="792163" cy="7921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9563" name="Line 107"/>
          <p:cNvSpPr>
            <a:spLocks noChangeShapeType="1"/>
          </p:cNvSpPr>
          <p:nvPr/>
        </p:nvSpPr>
        <p:spPr bwMode="auto">
          <a:xfrm>
            <a:off x="6084888" y="4508500"/>
            <a:ext cx="0" cy="7191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9564" name="Line 108"/>
          <p:cNvSpPr>
            <a:spLocks noChangeShapeType="1"/>
          </p:cNvSpPr>
          <p:nvPr/>
        </p:nvSpPr>
        <p:spPr bwMode="auto">
          <a:xfrm flipH="1">
            <a:off x="5726113" y="5661025"/>
            <a:ext cx="215900" cy="2889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9565" name="Line 109"/>
          <p:cNvSpPr>
            <a:spLocks noChangeShapeType="1"/>
          </p:cNvSpPr>
          <p:nvPr/>
        </p:nvSpPr>
        <p:spPr bwMode="auto">
          <a:xfrm flipH="1" flipV="1">
            <a:off x="5076825" y="5661025"/>
            <a:ext cx="288925" cy="2889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9566" name="Group 110"/>
          <p:cNvGraphicFramePr>
            <a:graphicFrameLocks noGrp="1"/>
          </p:cNvGraphicFramePr>
          <p:nvPr/>
        </p:nvGraphicFramePr>
        <p:xfrm>
          <a:off x="6659563" y="4076700"/>
          <a:ext cx="1463675" cy="1922148"/>
        </p:xfrm>
        <a:graphic>
          <a:graphicData uri="http://schemas.openxmlformats.org/drawingml/2006/table">
            <a:tbl>
              <a:tblPr/>
              <a:tblGrid>
                <a:gridCol w="731837"/>
                <a:gridCol w="731838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Node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Degree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4</a:t>
                      </a:r>
                      <a:endParaRPr kumimoji="1" lang="zh-TW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4</a:t>
                      </a:r>
                      <a:endParaRPr kumimoji="1" lang="zh-TW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1000"/>
                                        <p:tgtEl>
                                          <p:spTgt spid="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00" grpId="0" animBg="1"/>
      <p:bldP spid="19501" grpId="0" animBg="1"/>
      <p:bldP spid="19502" grpId="0" animBg="1"/>
      <p:bldP spid="19503" grpId="0" animBg="1"/>
      <p:bldP spid="19504" grpId="0" animBg="1"/>
      <p:bldP spid="19556" grpId="0" animBg="1"/>
      <p:bldP spid="19557" grpId="0" animBg="1"/>
      <p:bldP spid="19558" grpId="0" animBg="1"/>
      <p:bldP spid="19559" grpId="0" animBg="1"/>
      <p:bldP spid="19560" grpId="0" animBg="1"/>
      <p:bldP spid="19561" grpId="0" animBg="1"/>
      <p:bldP spid="19562" grpId="0" animBg="1"/>
      <p:bldP spid="19563" grpId="0" animBg="1"/>
      <p:bldP spid="19564" grpId="0" animBg="1"/>
      <p:bldP spid="1956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smtClean="0"/>
              <a:t>Solution methods</a:t>
            </a:r>
            <a:endParaRPr lang="zh-TW" altLang="en-US" smtClean="0"/>
          </a:p>
        </p:txBody>
      </p:sp>
      <p:sp>
        <p:nvSpPr>
          <p:cNvPr id="38915" name="Oval 9"/>
          <p:cNvSpPr>
            <a:spLocks noChangeArrowheads="1"/>
          </p:cNvSpPr>
          <p:nvPr/>
        </p:nvSpPr>
        <p:spPr bwMode="auto">
          <a:xfrm>
            <a:off x="538163" y="3067050"/>
            <a:ext cx="358775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>
                <a:latin typeface="微軟正黑體" pitchFamily="34" charset="-120"/>
                <a:ea typeface="微軟正黑體" pitchFamily="34" charset="-120"/>
              </a:rPr>
              <a:t>a</a:t>
            </a:r>
          </a:p>
        </p:txBody>
      </p:sp>
      <p:sp>
        <p:nvSpPr>
          <p:cNvPr id="38916" name="Oval 11"/>
          <p:cNvSpPr>
            <a:spLocks noChangeArrowheads="1"/>
          </p:cNvSpPr>
          <p:nvPr/>
        </p:nvSpPr>
        <p:spPr bwMode="auto">
          <a:xfrm>
            <a:off x="2195513" y="3067050"/>
            <a:ext cx="358775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>
                <a:latin typeface="微軟正黑體" pitchFamily="34" charset="-120"/>
                <a:ea typeface="微軟正黑體" pitchFamily="34" charset="-120"/>
              </a:rPr>
              <a:t>b</a:t>
            </a:r>
          </a:p>
        </p:txBody>
      </p:sp>
      <p:sp>
        <p:nvSpPr>
          <p:cNvPr id="59396" name="Oval 9"/>
          <p:cNvSpPr>
            <a:spLocks noChangeArrowheads="1"/>
          </p:cNvSpPr>
          <p:nvPr/>
        </p:nvSpPr>
        <p:spPr bwMode="auto">
          <a:xfrm>
            <a:off x="1331913" y="2203450"/>
            <a:ext cx="358775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>
                <a:latin typeface="微軟正黑體" pitchFamily="34" charset="-120"/>
                <a:ea typeface="微軟正黑體" pitchFamily="34" charset="-120"/>
              </a:rPr>
              <a:t>c</a:t>
            </a:r>
          </a:p>
        </p:txBody>
      </p:sp>
      <p:sp>
        <p:nvSpPr>
          <p:cNvPr id="38918" name="Oval 11"/>
          <p:cNvSpPr>
            <a:spLocks noChangeArrowheads="1"/>
          </p:cNvSpPr>
          <p:nvPr/>
        </p:nvSpPr>
        <p:spPr bwMode="auto">
          <a:xfrm>
            <a:off x="538163" y="1411288"/>
            <a:ext cx="358775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>
                <a:latin typeface="微軟正黑體" pitchFamily="34" charset="-120"/>
                <a:ea typeface="微軟正黑體" pitchFamily="34" charset="-120"/>
              </a:rPr>
              <a:t>d</a:t>
            </a:r>
          </a:p>
        </p:txBody>
      </p:sp>
      <p:sp>
        <p:nvSpPr>
          <p:cNvPr id="38920" name="Oval 9"/>
          <p:cNvSpPr>
            <a:spLocks noChangeArrowheads="1"/>
          </p:cNvSpPr>
          <p:nvPr/>
        </p:nvSpPr>
        <p:spPr bwMode="auto">
          <a:xfrm>
            <a:off x="2193925" y="1411288"/>
            <a:ext cx="358775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>
                <a:latin typeface="微軟正黑體" pitchFamily="34" charset="-120"/>
                <a:ea typeface="微軟正黑體" pitchFamily="34" charset="-120"/>
              </a:rPr>
              <a:t>e</a:t>
            </a:r>
          </a:p>
        </p:txBody>
      </p:sp>
      <p:cxnSp>
        <p:nvCxnSpPr>
          <p:cNvPr id="59399" name="AutoShape 22"/>
          <p:cNvCxnSpPr>
            <a:cxnSpLocks noChangeShapeType="1"/>
            <a:stCxn id="38918" idx="6"/>
            <a:endCxn id="38920" idx="2"/>
          </p:cNvCxnSpPr>
          <p:nvPr/>
        </p:nvCxnSpPr>
        <p:spPr bwMode="auto">
          <a:xfrm>
            <a:off x="896938" y="1592263"/>
            <a:ext cx="1296987" cy="0"/>
          </a:xfrm>
          <a:prstGeom prst="straightConnector1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</p:spPr>
      </p:cxnSp>
      <p:cxnSp>
        <p:nvCxnSpPr>
          <p:cNvPr id="59400" name="AutoShape 23"/>
          <p:cNvCxnSpPr>
            <a:cxnSpLocks noChangeShapeType="1"/>
            <a:stCxn id="38915" idx="6"/>
            <a:endCxn id="38916" idx="2"/>
          </p:cNvCxnSpPr>
          <p:nvPr/>
        </p:nvCxnSpPr>
        <p:spPr bwMode="auto">
          <a:xfrm>
            <a:off x="896938" y="3248025"/>
            <a:ext cx="1298575" cy="0"/>
          </a:xfrm>
          <a:prstGeom prst="straightConnector1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</p:spPr>
      </p:cxnSp>
      <p:cxnSp>
        <p:nvCxnSpPr>
          <p:cNvPr id="59401" name="AutoShape 24"/>
          <p:cNvCxnSpPr>
            <a:cxnSpLocks noChangeShapeType="1"/>
            <a:stCxn id="38915" idx="0"/>
            <a:endCxn id="38918" idx="4"/>
          </p:cNvCxnSpPr>
          <p:nvPr/>
        </p:nvCxnSpPr>
        <p:spPr bwMode="auto">
          <a:xfrm flipV="1">
            <a:off x="717550" y="1771650"/>
            <a:ext cx="0" cy="1295400"/>
          </a:xfrm>
          <a:prstGeom prst="straightConnector1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</p:spPr>
      </p:cxnSp>
      <p:cxnSp>
        <p:nvCxnSpPr>
          <p:cNvPr id="59402" name="AutoShape 25"/>
          <p:cNvCxnSpPr>
            <a:cxnSpLocks noChangeShapeType="1"/>
            <a:stCxn id="38916" idx="0"/>
            <a:endCxn id="38920" idx="4"/>
          </p:cNvCxnSpPr>
          <p:nvPr/>
        </p:nvCxnSpPr>
        <p:spPr bwMode="auto">
          <a:xfrm flipH="1" flipV="1">
            <a:off x="2373313" y="1771650"/>
            <a:ext cx="1587" cy="1295400"/>
          </a:xfrm>
          <a:prstGeom prst="straightConnector1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</p:spPr>
      </p:cxnSp>
      <p:cxnSp>
        <p:nvCxnSpPr>
          <p:cNvPr id="59403" name="AutoShape 26"/>
          <p:cNvCxnSpPr>
            <a:cxnSpLocks noChangeShapeType="1"/>
            <a:stCxn id="38918" idx="5"/>
            <a:endCxn id="59396" idx="1"/>
          </p:cNvCxnSpPr>
          <p:nvPr/>
        </p:nvCxnSpPr>
        <p:spPr bwMode="auto">
          <a:xfrm>
            <a:off x="844550" y="1719263"/>
            <a:ext cx="539750" cy="536575"/>
          </a:xfrm>
          <a:prstGeom prst="straightConnector1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</p:spPr>
      </p:cxnSp>
      <p:cxnSp>
        <p:nvCxnSpPr>
          <p:cNvPr id="59404" name="AutoShape 27"/>
          <p:cNvCxnSpPr>
            <a:cxnSpLocks noChangeShapeType="1"/>
            <a:stCxn id="59396" idx="7"/>
            <a:endCxn id="38920" idx="3"/>
          </p:cNvCxnSpPr>
          <p:nvPr/>
        </p:nvCxnSpPr>
        <p:spPr bwMode="auto">
          <a:xfrm flipV="1">
            <a:off x="1638300" y="1719263"/>
            <a:ext cx="608013" cy="536575"/>
          </a:xfrm>
          <a:prstGeom prst="straightConnector1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</p:spPr>
      </p:cxnSp>
      <p:cxnSp>
        <p:nvCxnSpPr>
          <p:cNvPr id="59405" name="AutoShape 28"/>
          <p:cNvCxnSpPr>
            <a:cxnSpLocks noChangeShapeType="1"/>
            <a:stCxn id="38915" idx="7"/>
            <a:endCxn id="59396" idx="3"/>
          </p:cNvCxnSpPr>
          <p:nvPr/>
        </p:nvCxnSpPr>
        <p:spPr bwMode="auto">
          <a:xfrm flipV="1">
            <a:off x="844550" y="2511425"/>
            <a:ext cx="539750" cy="608013"/>
          </a:xfrm>
          <a:prstGeom prst="straightConnector1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</p:spPr>
      </p:cxnSp>
      <p:cxnSp>
        <p:nvCxnSpPr>
          <p:cNvPr id="59406" name="AutoShape 29"/>
          <p:cNvCxnSpPr>
            <a:cxnSpLocks noChangeShapeType="1"/>
            <a:stCxn id="59396" idx="5"/>
            <a:endCxn id="38916" idx="1"/>
          </p:cNvCxnSpPr>
          <p:nvPr/>
        </p:nvCxnSpPr>
        <p:spPr bwMode="auto">
          <a:xfrm>
            <a:off x="1638300" y="2511425"/>
            <a:ext cx="609600" cy="608013"/>
          </a:xfrm>
          <a:prstGeom prst="straightConnector1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</p:spPr>
      </p:cxnSp>
      <p:sp>
        <p:nvSpPr>
          <p:cNvPr id="59407" name="Text Box 30"/>
          <p:cNvSpPr txBox="1">
            <a:spLocks noChangeArrowheads="1"/>
          </p:cNvSpPr>
          <p:nvPr/>
        </p:nvSpPr>
        <p:spPr bwMode="auto">
          <a:xfrm>
            <a:off x="898525" y="2058988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rgbClr val="0000CC"/>
                </a:solidFill>
                <a:ea typeface="新細明體" charset="-120"/>
              </a:rPr>
              <a:t>5</a:t>
            </a:r>
          </a:p>
        </p:txBody>
      </p:sp>
      <p:sp>
        <p:nvSpPr>
          <p:cNvPr id="59408" name="Text Box 31"/>
          <p:cNvSpPr txBox="1">
            <a:spLocks noChangeArrowheads="1"/>
          </p:cNvSpPr>
          <p:nvPr/>
        </p:nvSpPr>
        <p:spPr bwMode="auto">
          <a:xfrm>
            <a:off x="1849438" y="2058988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rgbClr val="0000CC"/>
                </a:solidFill>
                <a:ea typeface="新細明體" charset="-120"/>
              </a:rPr>
              <a:t>5</a:t>
            </a:r>
          </a:p>
        </p:txBody>
      </p:sp>
      <p:sp>
        <p:nvSpPr>
          <p:cNvPr id="59409" name="Text Box 32"/>
          <p:cNvSpPr txBox="1">
            <a:spLocks noChangeArrowheads="1"/>
          </p:cNvSpPr>
          <p:nvPr/>
        </p:nvSpPr>
        <p:spPr bwMode="auto">
          <a:xfrm>
            <a:off x="898525" y="254635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rgbClr val="0000CC"/>
                </a:solidFill>
                <a:ea typeface="新細明體" charset="-120"/>
              </a:rPr>
              <a:t>5</a:t>
            </a:r>
          </a:p>
        </p:txBody>
      </p:sp>
      <p:sp>
        <p:nvSpPr>
          <p:cNvPr id="59410" name="Text Box 33"/>
          <p:cNvSpPr txBox="1">
            <a:spLocks noChangeArrowheads="1"/>
          </p:cNvSpPr>
          <p:nvPr/>
        </p:nvSpPr>
        <p:spPr bwMode="auto">
          <a:xfrm>
            <a:off x="1849438" y="254635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rgbClr val="0000CC"/>
                </a:solidFill>
                <a:ea typeface="新細明體" charset="-120"/>
              </a:rPr>
              <a:t>5</a:t>
            </a:r>
          </a:p>
        </p:txBody>
      </p:sp>
      <p:sp>
        <p:nvSpPr>
          <p:cNvPr id="59411" name="Text Box 34"/>
          <p:cNvSpPr txBox="1">
            <a:spLocks noChangeArrowheads="1"/>
          </p:cNvSpPr>
          <p:nvPr/>
        </p:nvSpPr>
        <p:spPr bwMode="auto">
          <a:xfrm>
            <a:off x="1401763" y="1268413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rgbClr val="0000CC"/>
                </a:solidFill>
                <a:ea typeface="新細明體" charset="-120"/>
              </a:rPr>
              <a:t>8</a:t>
            </a:r>
          </a:p>
        </p:txBody>
      </p:sp>
      <p:sp>
        <p:nvSpPr>
          <p:cNvPr id="59412" name="Text Box 35"/>
          <p:cNvSpPr txBox="1">
            <a:spLocks noChangeArrowheads="1"/>
          </p:cNvSpPr>
          <p:nvPr/>
        </p:nvSpPr>
        <p:spPr bwMode="auto">
          <a:xfrm>
            <a:off x="1401763" y="3267075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rgbClr val="0000CC"/>
                </a:solidFill>
                <a:ea typeface="新細明體" charset="-120"/>
              </a:rPr>
              <a:t>8</a:t>
            </a:r>
          </a:p>
        </p:txBody>
      </p:sp>
      <p:sp>
        <p:nvSpPr>
          <p:cNvPr id="59413" name="Text Box 36"/>
          <p:cNvSpPr txBox="1">
            <a:spLocks noChangeArrowheads="1"/>
          </p:cNvSpPr>
          <p:nvPr/>
        </p:nvSpPr>
        <p:spPr bwMode="auto">
          <a:xfrm>
            <a:off x="393700" y="2274888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rgbClr val="0000CC"/>
                </a:solidFill>
                <a:ea typeface="新細明體" charset="-120"/>
              </a:rPr>
              <a:t>6</a:t>
            </a:r>
          </a:p>
        </p:txBody>
      </p:sp>
      <p:sp>
        <p:nvSpPr>
          <p:cNvPr id="59414" name="Text Box 37"/>
          <p:cNvSpPr txBox="1">
            <a:spLocks noChangeArrowheads="1"/>
          </p:cNvSpPr>
          <p:nvPr/>
        </p:nvSpPr>
        <p:spPr bwMode="auto">
          <a:xfrm>
            <a:off x="2425700" y="2276475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rgbClr val="0000CC"/>
                </a:solidFill>
                <a:ea typeface="新細明體" charset="-120"/>
              </a:rPr>
              <a:t>6</a:t>
            </a:r>
          </a:p>
        </p:txBody>
      </p:sp>
      <p:sp>
        <p:nvSpPr>
          <p:cNvPr id="59415" name="Text Box 38"/>
          <p:cNvSpPr txBox="1">
            <a:spLocks noChangeArrowheads="1"/>
          </p:cNvSpPr>
          <p:nvPr/>
        </p:nvSpPr>
        <p:spPr bwMode="auto">
          <a:xfrm>
            <a:off x="1366838" y="3698875"/>
            <a:ext cx="395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(a)</a:t>
            </a:r>
          </a:p>
        </p:txBody>
      </p:sp>
      <p:sp>
        <p:nvSpPr>
          <p:cNvPr id="38952" name="Text Box 40"/>
          <p:cNvSpPr txBox="1">
            <a:spLocks noChangeArrowheads="1"/>
          </p:cNvSpPr>
          <p:nvPr/>
        </p:nvSpPr>
        <p:spPr bwMode="auto">
          <a:xfrm>
            <a:off x="322263" y="4171950"/>
            <a:ext cx="3187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>
                <a:solidFill>
                  <a:srgbClr val="0000CC"/>
                </a:solidFill>
                <a:ea typeface="新細明體" charset="-120"/>
              </a:rPr>
              <a:t>Identify all nodes of odd degree in </a:t>
            </a:r>
            <a:r>
              <a:rPr lang="en-US" altLang="zh-TW" sz="1600" i="1">
                <a:solidFill>
                  <a:srgbClr val="0000CC"/>
                </a:solidFill>
                <a:ea typeface="新細明體" charset="-120"/>
              </a:rPr>
              <a:t>G</a:t>
            </a:r>
            <a:endParaRPr lang="zh-TW" altLang="en-US" sz="1600" i="1">
              <a:solidFill>
                <a:srgbClr val="0000CC"/>
              </a:solidFill>
              <a:ea typeface="新細明體" charset="-120"/>
            </a:endParaRPr>
          </a:p>
        </p:txBody>
      </p:sp>
      <p:grpSp>
        <p:nvGrpSpPr>
          <p:cNvPr id="38997" name="Group 85"/>
          <p:cNvGrpSpPr>
            <a:grpSpLocks/>
          </p:cNvGrpSpPr>
          <p:nvPr/>
        </p:nvGrpSpPr>
        <p:grpSpPr bwMode="auto">
          <a:xfrm>
            <a:off x="3562350" y="1268413"/>
            <a:ext cx="2305050" cy="2735262"/>
            <a:chOff x="2154" y="845"/>
            <a:chExt cx="1452" cy="1723"/>
          </a:xfrm>
        </p:grpSpPr>
        <p:sp>
          <p:nvSpPr>
            <p:cNvPr id="59472" name="Oval 9"/>
            <p:cNvSpPr>
              <a:spLocks noChangeArrowheads="1"/>
            </p:cNvSpPr>
            <p:nvPr/>
          </p:nvSpPr>
          <p:spPr bwMode="auto">
            <a:xfrm>
              <a:off x="2245" y="1978"/>
              <a:ext cx="226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微軟正黑體" pitchFamily="34" charset="-120"/>
                  <a:ea typeface="微軟正黑體" pitchFamily="34" charset="-120"/>
                </a:rPr>
                <a:t>a</a:t>
              </a:r>
            </a:p>
          </p:txBody>
        </p:sp>
        <p:sp>
          <p:nvSpPr>
            <p:cNvPr id="59473" name="Oval 11"/>
            <p:cNvSpPr>
              <a:spLocks noChangeArrowheads="1"/>
            </p:cNvSpPr>
            <p:nvPr/>
          </p:nvSpPr>
          <p:spPr bwMode="auto">
            <a:xfrm>
              <a:off x="3289" y="1978"/>
              <a:ext cx="226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微軟正黑體" pitchFamily="34" charset="-120"/>
                  <a:ea typeface="微軟正黑體" pitchFamily="34" charset="-120"/>
                </a:rPr>
                <a:t>b</a:t>
              </a:r>
            </a:p>
          </p:txBody>
        </p:sp>
        <p:sp>
          <p:nvSpPr>
            <p:cNvPr id="59474" name="Oval 9"/>
            <p:cNvSpPr>
              <a:spLocks noChangeArrowheads="1"/>
            </p:cNvSpPr>
            <p:nvPr/>
          </p:nvSpPr>
          <p:spPr bwMode="auto">
            <a:xfrm>
              <a:off x="2745" y="1434"/>
              <a:ext cx="226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微軟正黑體" pitchFamily="34" charset="-120"/>
                  <a:ea typeface="微軟正黑體" pitchFamily="34" charset="-120"/>
                </a:rPr>
                <a:t>c</a:t>
              </a:r>
            </a:p>
          </p:txBody>
        </p:sp>
        <p:sp>
          <p:nvSpPr>
            <p:cNvPr id="59475" name="Oval 11"/>
            <p:cNvSpPr>
              <a:spLocks noChangeArrowheads="1"/>
            </p:cNvSpPr>
            <p:nvPr/>
          </p:nvSpPr>
          <p:spPr bwMode="auto">
            <a:xfrm>
              <a:off x="2245" y="935"/>
              <a:ext cx="226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微軟正黑體" pitchFamily="34" charset="-120"/>
                  <a:ea typeface="微軟正黑體" pitchFamily="34" charset="-120"/>
                </a:rPr>
                <a:t>d</a:t>
              </a:r>
            </a:p>
          </p:txBody>
        </p:sp>
        <p:sp>
          <p:nvSpPr>
            <p:cNvPr id="59476" name="Oval 9"/>
            <p:cNvSpPr>
              <a:spLocks noChangeArrowheads="1"/>
            </p:cNvSpPr>
            <p:nvPr/>
          </p:nvSpPr>
          <p:spPr bwMode="auto">
            <a:xfrm>
              <a:off x="3288" y="935"/>
              <a:ext cx="226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微軟正黑體" pitchFamily="34" charset="-120"/>
                  <a:ea typeface="微軟正黑體" pitchFamily="34" charset="-120"/>
                </a:rPr>
                <a:t>e</a:t>
              </a:r>
            </a:p>
          </p:txBody>
        </p:sp>
        <p:cxnSp>
          <p:nvCxnSpPr>
            <p:cNvPr id="59477" name="AutoShape 46"/>
            <p:cNvCxnSpPr>
              <a:cxnSpLocks noChangeShapeType="1"/>
              <a:stCxn id="59475" idx="6"/>
              <a:endCxn id="59476" idx="2"/>
            </p:cNvCxnSpPr>
            <p:nvPr/>
          </p:nvCxnSpPr>
          <p:spPr bwMode="auto">
            <a:xfrm>
              <a:off x="2471" y="1049"/>
              <a:ext cx="817" cy="0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</p:cxnSp>
        <p:cxnSp>
          <p:nvCxnSpPr>
            <p:cNvPr id="59478" name="AutoShape 47"/>
            <p:cNvCxnSpPr>
              <a:cxnSpLocks noChangeShapeType="1"/>
              <a:stCxn id="59472" idx="6"/>
              <a:endCxn id="59473" idx="2"/>
            </p:cNvCxnSpPr>
            <p:nvPr/>
          </p:nvCxnSpPr>
          <p:spPr bwMode="auto">
            <a:xfrm>
              <a:off x="2471" y="2092"/>
              <a:ext cx="818" cy="0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</p:cxnSp>
        <p:cxnSp>
          <p:nvCxnSpPr>
            <p:cNvPr id="59479" name="AutoShape 48"/>
            <p:cNvCxnSpPr>
              <a:cxnSpLocks noChangeShapeType="1"/>
              <a:stCxn id="59472" idx="0"/>
              <a:endCxn id="59475" idx="4"/>
            </p:cNvCxnSpPr>
            <p:nvPr/>
          </p:nvCxnSpPr>
          <p:spPr bwMode="auto">
            <a:xfrm flipV="1">
              <a:off x="2358" y="1162"/>
              <a:ext cx="0" cy="816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</p:cxnSp>
        <p:cxnSp>
          <p:nvCxnSpPr>
            <p:cNvPr id="59480" name="AutoShape 49"/>
            <p:cNvCxnSpPr>
              <a:cxnSpLocks noChangeShapeType="1"/>
              <a:stCxn id="59473" idx="0"/>
              <a:endCxn id="59476" idx="4"/>
            </p:cNvCxnSpPr>
            <p:nvPr/>
          </p:nvCxnSpPr>
          <p:spPr bwMode="auto">
            <a:xfrm flipH="1" flipV="1">
              <a:off x="3401" y="1162"/>
              <a:ext cx="1" cy="816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</p:cxnSp>
        <p:cxnSp>
          <p:nvCxnSpPr>
            <p:cNvPr id="59481" name="AutoShape 50"/>
            <p:cNvCxnSpPr>
              <a:cxnSpLocks noChangeShapeType="1"/>
              <a:stCxn id="59475" idx="5"/>
              <a:endCxn id="59474" idx="1"/>
            </p:cNvCxnSpPr>
            <p:nvPr/>
          </p:nvCxnSpPr>
          <p:spPr bwMode="auto">
            <a:xfrm>
              <a:off x="2438" y="1129"/>
              <a:ext cx="340" cy="338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</p:cxnSp>
        <p:cxnSp>
          <p:nvCxnSpPr>
            <p:cNvPr id="59482" name="AutoShape 51"/>
            <p:cNvCxnSpPr>
              <a:cxnSpLocks noChangeShapeType="1"/>
              <a:stCxn id="59474" idx="7"/>
              <a:endCxn id="59476" idx="3"/>
            </p:cNvCxnSpPr>
            <p:nvPr/>
          </p:nvCxnSpPr>
          <p:spPr bwMode="auto">
            <a:xfrm flipV="1">
              <a:off x="2938" y="1129"/>
              <a:ext cx="383" cy="338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</p:cxnSp>
        <p:cxnSp>
          <p:nvCxnSpPr>
            <p:cNvPr id="59483" name="AutoShape 52"/>
            <p:cNvCxnSpPr>
              <a:cxnSpLocks noChangeShapeType="1"/>
              <a:stCxn id="59472" idx="7"/>
              <a:endCxn id="59474" idx="3"/>
            </p:cNvCxnSpPr>
            <p:nvPr/>
          </p:nvCxnSpPr>
          <p:spPr bwMode="auto">
            <a:xfrm flipV="1">
              <a:off x="2438" y="1628"/>
              <a:ext cx="340" cy="383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</p:cxnSp>
        <p:cxnSp>
          <p:nvCxnSpPr>
            <p:cNvPr id="59484" name="AutoShape 53"/>
            <p:cNvCxnSpPr>
              <a:cxnSpLocks noChangeShapeType="1"/>
              <a:stCxn id="59474" idx="5"/>
              <a:endCxn id="59473" idx="1"/>
            </p:cNvCxnSpPr>
            <p:nvPr/>
          </p:nvCxnSpPr>
          <p:spPr bwMode="auto">
            <a:xfrm>
              <a:off x="2938" y="1628"/>
              <a:ext cx="384" cy="383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</p:cxnSp>
        <p:sp>
          <p:nvSpPr>
            <p:cNvPr id="59485" name="Text Box 54"/>
            <p:cNvSpPr txBox="1">
              <a:spLocks noChangeArrowheads="1"/>
            </p:cNvSpPr>
            <p:nvPr/>
          </p:nvSpPr>
          <p:spPr bwMode="auto">
            <a:xfrm>
              <a:off x="2472" y="1343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CC"/>
                  </a:solidFill>
                  <a:ea typeface="新細明體" charset="-120"/>
                </a:rPr>
                <a:t>5</a:t>
              </a:r>
            </a:p>
          </p:txBody>
        </p:sp>
        <p:sp>
          <p:nvSpPr>
            <p:cNvPr id="59486" name="Text Box 55"/>
            <p:cNvSpPr txBox="1">
              <a:spLocks noChangeArrowheads="1"/>
            </p:cNvSpPr>
            <p:nvPr/>
          </p:nvSpPr>
          <p:spPr bwMode="auto">
            <a:xfrm>
              <a:off x="3071" y="1343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CC"/>
                  </a:solidFill>
                  <a:ea typeface="新細明體" charset="-120"/>
                </a:rPr>
                <a:t>5</a:t>
              </a:r>
            </a:p>
          </p:txBody>
        </p:sp>
        <p:sp>
          <p:nvSpPr>
            <p:cNvPr id="59487" name="Text Box 56"/>
            <p:cNvSpPr txBox="1">
              <a:spLocks noChangeArrowheads="1"/>
            </p:cNvSpPr>
            <p:nvPr/>
          </p:nvSpPr>
          <p:spPr bwMode="auto">
            <a:xfrm>
              <a:off x="2472" y="1650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CC"/>
                  </a:solidFill>
                  <a:ea typeface="新細明體" charset="-120"/>
                </a:rPr>
                <a:t>5</a:t>
              </a:r>
            </a:p>
          </p:txBody>
        </p:sp>
        <p:sp>
          <p:nvSpPr>
            <p:cNvPr id="59488" name="Text Box 57"/>
            <p:cNvSpPr txBox="1">
              <a:spLocks noChangeArrowheads="1"/>
            </p:cNvSpPr>
            <p:nvPr/>
          </p:nvSpPr>
          <p:spPr bwMode="auto">
            <a:xfrm>
              <a:off x="3071" y="1650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CC"/>
                  </a:solidFill>
                  <a:ea typeface="新細明體" charset="-120"/>
                </a:rPr>
                <a:t>5</a:t>
              </a:r>
            </a:p>
          </p:txBody>
        </p:sp>
        <p:sp>
          <p:nvSpPr>
            <p:cNvPr id="59489" name="Text Box 58"/>
            <p:cNvSpPr txBox="1">
              <a:spLocks noChangeArrowheads="1"/>
            </p:cNvSpPr>
            <p:nvPr/>
          </p:nvSpPr>
          <p:spPr bwMode="auto">
            <a:xfrm>
              <a:off x="2789" y="845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CC"/>
                  </a:solidFill>
                  <a:ea typeface="新細明體" charset="-120"/>
                </a:rPr>
                <a:t>8</a:t>
              </a:r>
            </a:p>
          </p:txBody>
        </p:sp>
        <p:sp>
          <p:nvSpPr>
            <p:cNvPr id="59490" name="Text Box 59"/>
            <p:cNvSpPr txBox="1">
              <a:spLocks noChangeArrowheads="1"/>
            </p:cNvSpPr>
            <p:nvPr/>
          </p:nvSpPr>
          <p:spPr bwMode="auto">
            <a:xfrm>
              <a:off x="2789" y="2104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CC"/>
                  </a:solidFill>
                  <a:ea typeface="新細明體" charset="-120"/>
                </a:rPr>
                <a:t>8</a:t>
              </a:r>
            </a:p>
          </p:txBody>
        </p:sp>
        <p:sp>
          <p:nvSpPr>
            <p:cNvPr id="59491" name="Text Box 60"/>
            <p:cNvSpPr txBox="1">
              <a:spLocks noChangeArrowheads="1"/>
            </p:cNvSpPr>
            <p:nvPr/>
          </p:nvSpPr>
          <p:spPr bwMode="auto">
            <a:xfrm>
              <a:off x="2154" y="1479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CC"/>
                  </a:solidFill>
                  <a:ea typeface="新細明體" charset="-120"/>
                </a:rPr>
                <a:t>6</a:t>
              </a:r>
            </a:p>
          </p:txBody>
        </p:sp>
        <p:sp>
          <p:nvSpPr>
            <p:cNvPr id="59492" name="Text Box 61"/>
            <p:cNvSpPr txBox="1">
              <a:spLocks noChangeArrowheads="1"/>
            </p:cNvSpPr>
            <p:nvPr/>
          </p:nvSpPr>
          <p:spPr bwMode="auto">
            <a:xfrm>
              <a:off x="3434" y="1480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CC"/>
                  </a:solidFill>
                  <a:ea typeface="新細明體" charset="-120"/>
                </a:rPr>
                <a:t>6</a:t>
              </a:r>
            </a:p>
          </p:txBody>
        </p:sp>
        <p:sp>
          <p:nvSpPr>
            <p:cNvPr id="59493" name="Text Box 62"/>
            <p:cNvSpPr txBox="1">
              <a:spLocks noChangeArrowheads="1"/>
            </p:cNvSpPr>
            <p:nvPr/>
          </p:nvSpPr>
          <p:spPr bwMode="auto">
            <a:xfrm>
              <a:off x="2767" y="2376"/>
              <a:ext cx="25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CC"/>
                  </a:solidFill>
                  <a:latin typeface="微軟正黑體" pitchFamily="34" charset="-120"/>
                  <a:ea typeface="微軟正黑體" pitchFamily="34" charset="-120"/>
                </a:rPr>
                <a:t>(b)</a:t>
              </a:r>
            </a:p>
          </p:txBody>
        </p:sp>
      </p:grpSp>
      <p:grpSp>
        <p:nvGrpSpPr>
          <p:cNvPr id="39002" name="Group 90"/>
          <p:cNvGrpSpPr>
            <a:grpSpLocks/>
          </p:cNvGrpSpPr>
          <p:nvPr/>
        </p:nvGrpSpPr>
        <p:grpSpPr bwMode="auto">
          <a:xfrm>
            <a:off x="6370638" y="1268413"/>
            <a:ext cx="2305050" cy="2735262"/>
            <a:chOff x="3923" y="845"/>
            <a:chExt cx="1452" cy="1723"/>
          </a:xfrm>
        </p:grpSpPr>
        <p:sp>
          <p:nvSpPr>
            <p:cNvPr id="59450" name="Oval 9"/>
            <p:cNvSpPr>
              <a:spLocks noChangeArrowheads="1"/>
            </p:cNvSpPr>
            <p:nvPr/>
          </p:nvSpPr>
          <p:spPr bwMode="auto">
            <a:xfrm>
              <a:off x="4014" y="1978"/>
              <a:ext cx="226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微軟正黑體" pitchFamily="34" charset="-120"/>
                  <a:ea typeface="微軟正黑體" pitchFamily="34" charset="-120"/>
                </a:rPr>
                <a:t>a</a:t>
              </a:r>
            </a:p>
          </p:txBody>
        </p:sp>
        <p:sp>
          <p:nvSpPr>
            <p:cNvPr id="59451" name="Oval 11"/>
            <p:cNvSpPr>
              <a:spLocks noChangeArrowheads="1"/>
            </p:cNvSpPr>
            <p:nvPr/>
          </p:nvSpPr>
          <p:spPr bwMode="auto">
            <a:xfrm>
              <a:off x="5058" y="1978"/>
              <a:ext cx="226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微軟正黑體" pitchFamily="34" charset="-120"/>
                  <a:ea typeface="微軟正黑體" pitchFamily="34" charset="-120"/>
                </a:rPr>
                <a:t>b</a:t>
              </a:r>
            </a:p>
          </p:txBody>
        </p:sp>
        <p:sp>
          <p:nvSpPr>
            <p:cNvPr id="59452" name="Oval 9"/>
            <p:cNvSpPr>
              <a:spLocks noChangeArrowheads="1"/>
            </p:cNvSpPr>
            <p:nvPr/>
          </p:nvSpPr>
          <p:spPr bwMode="auto">
            <a:xfrm>
              <a:off x="4514" y="1434"/>
              <a:ext cx="226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微軟正黑體" pitchFamily="34" charset="-120"/>
                  <a:ea typeface="微軟正黑體" pitchFamily="34" charset="-120"/>
                </a:rPr>
                <a:t>c</a:t>
              </a:r>
            </a:p>
          </p:txBody>
        </p:sp>
        <p:sp>
          <p:nvSpPr>
            <p:cNvPr id="59453" name="Oval 11"/>
            <p:cNvSpPr>
              <a:spLocks noChangeArrowheads="1"/>
            </p:cNvSpPr>
            <p:nvPr/>
          </p:nvSpPr>
          <p:spPr bwMode="auto">
            <a:xfrm>
              <a:off x="4014" y="935"/>
              <a:ext cx="226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微軟正黑體" pitchFamily="34" charset="-120"/>
                  <a:ea typeface="微軟正黑體" pitchFamily="34" charset="-120"/>
                </a:rPr>
                <a:t>d</a:t>
              </a:r>
            </a:p>
          </p:txBody>
        </p:sp>
        <p:sp>
          <p:nvSpPr>
            <p:cNvPr id="59454" name="Oval 9"/>
            <p:cNvSpPr>
              <a:spLocks noChangeArrowheads="1"/>
            </p:cNvSpPr>
            <p:nvPr/>
          </p:nvSpPr>
          <p:spPr bwMode="auto">
            <a:xfrm>
              <a:off x="5057" y="935"/>
              <a:ext cx="226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微軟正黑體" pitchFamily="34" charset="-120"/>
                  <a:ea typeface="微軟正黑體" pitchFamily="34" charset="-120"/>
                </a:rPr>
                <a:t>e</a:t>
              </a:r>
            </a:p>
          </p:txBody>
        </p:sp>
        <p:cxnSp>
          <p:nvCxnSpPr>
            <p:cNvPr id="59455" name="AutoShape 68"/>
            <p:cNvCxnSpPr>
              <a:cxnSpLocks noChangeShapeType="1"/>
              <a:stCxn id="59453" idx="6"/>
              <a:endCxn id="59454" idx="2"/>
            </p:cNvCxnSpPr>
            <p:nvPr/>
          </p:nvCxnSpPr>
          <p:spPr bwMode="auto">
            <a:xfrm>
              <a:off x="4240" y="1049"/>
              <a:ext cx="817" cy="0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</p:cxnSp>
        <p:cxnSp>
          <p:nvCxnSpPr>
            <p:cNvPr id="59456" name="AutoShape 69"/>
            <p:cNvCxnSpPr>
              <a:cxnSpLocks noChangeShapeType="1"/>
              <a:stCxn id="59450" idx="6"/>
              <a:endCxn id="59451" idx="2"/>
            </p:cNvCxnSpPr>
            <p:nvPr/>
          </p:nvCxnSpPr>
          <p:spPr bwMode="auto">
            <a:xfrm>
              <a:off x="4240" y="2092"/>
              <a:ext cx="818" cy="0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</p:cxnSp>
        <p:cxnSp>
          <p:nvCxnSpPr>
            <p:cNvPr id="59457" name="AutoShape 70"/>
            <p:cNvCxnSpPr>
              <a:cxnSpLocks noChangeShapeType="1"/>
              <a:stCxn id="59450" idx="0"/>
              <a:endCxn id="59453" idx="4"/>
            </p:cNvCxnSpPr>
            <p:nvPr/>
          </p:nvCxnSpPr>
          <p:spPr bwMode="auto">
            <a:xfrm flipV="1">
              <a:off x="4127" y="1162"/>
              <a:ext cx="0" cy="816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</p:cxnSp>
        <p:cxnSp>
          <p:nvCxnSpPr>
            <p:cNvPr id="59458" name="AutoShape 71"/>
            <p:cNvCxnSpPr>
              <a:cxnSpLocks noChangeShapeType="1"/>
              <a:stCxn id="59451" idx="0"/>
              <a:endCxn id="59454" idx="4"/>
            </p:cNvCxnSpPr>
            <p:nvPr/>
          </p:nvCxnSpPr>
          <p:spPr bwMode="auto">
            <a:xfrm flipH="1" flipV="1">
              <a:off x="5170" y="1162"/>
              <a:ext cx="1" cy="816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</p:cxnSp>
        <p:cxnSp>
          <p:nvCxnSpPr>
            <p:cNvPr id="59459" name="AutoShape 72"/>
            <p:cNvCxnSpPr>
              <a:cxnSpLocks noChangeShapeType="1"/>
              <a:stCxn id="59453" idx="5"/>
              <a:endCxn id="59452" idx="1"/>
            </p:cNvCxnSpPr>
            <p:nvPr/>
          </p:nvCxnSpPr>
          <p:spPr bwMode="auto">
            <a:xfrm>
              <a:off x="4207" y="1129"/>
              <a:ext cx="340" cy="338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</p:cxnSp>
        <p:cxnSp>
          <p:nvCxnSpPr>
            <p:cNvPr id="59460" name="AutoShape 73"/>
            <p:cNvCxnSpPr>
              <a:cxnSpLocks noChangeShapeType="1"/>
              <a:stCxn id="59452" idx="7"/>
              <a:endCxn id="59454" idx="3"/>
            </p:cNvCxnSpPr>
            <p:nvPr/>
          </p:nvCxnSpPr>
          <p:spPr bwMode="auto">
            <a:xfrm flipV="1">
              <a:off x="4707" y="1129"/>
              <a:ext cx="383" cy="338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</p:cxnSp>
        <p:cxnSp>
          <p:nvCxnSpPr>
            <p:cNvPr id="59461" name="AutoShape 74"/>
            <p:cNvCxnSpPr>
              <a:cxnSpLocks noChangeShapeType="1"/>
              <a:stCxn id="59450" idx="7"/>
              <a:endCxn id="59452" idx="3"/>
            </p:cNvCxnSpPr>
            <p:nvPr/>
          </p:nvCxnSpPr>
          <p:spPr bwMode="auto">
            <a:xfrm flipV="1">
              <a:off x="4207" y="1628"/>
              <a:ext cx="340" cy="383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</p:cxnSp>
        <p:cxnSp>
          <p:nvCxnSpPr>
            <p:cNvPr id="59462" name="AutoShape 75"/>
            <p:cNvCxnSpPr>
              <a:cxnSpLocks noChangeShapeType="1"/>
              <a:stCxn id="59452" idx="5"/>
              <a:endCxn id="59451" idx="1"/>
            </p:cNvCxnSpPr>
            <p:nvPr/>
          </p:nvCxnSpPr>
          <p:spPr bwMode="auto">
            <a:xfrm>
              <a:off x="4707" y="1628"/>
              <a:ext cx="384" cy="383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</p:cxnSp>
        <p:sp>
          <p:nvSpPr>
            <p:cNvPr id="59463" name="Text Box 76"/>
            <p:cNvSpPr txBox="1">
              <a:spLocks noChangeArrowheads="1"/>
            </p:cNvSpPr>
            <p:nvPr/>
          </p:nvSpPr>
          <p:spPr bwMode="auto">
            <a:xfrm>
              <a:off x="4241" y="1343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CC"/>
                  </a:solidFill>
                  <a:ea typeface="新細明體" charset="-120"/>
                </a:rPr>
                <a:t>5</a:t>
              </a:r>
            </a:p>
          </p:txBody>
        </p:sp>
        <p:sp>
          <p:nvSpPr>
            <p:cNvPr id="59464" name="Text Box 77"/>
            <p:cNvSpPr txBox="1">
              <a:spLocks noChangeArrowheads="1"/>
            </p:cNvSpPr>
            <p:nvPr/>
          </p:nvSpPr>
          <p:spPr bwMode="auto">
            <a:xfrm>
              <a:off x="4840" y="1343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CC"/>
                  </a:solidFill>
                  <a:ea typeface="新細明體" charset="-120"/>
                </a:rPr>
                <a:t>5</a:t>
              </a:r>
            </a:p>
          </p:txBody>
        </p:sp>
        <p:sp>
          <p:nvSpPr>
            <p:cNvPr id="59465" name="Text Box 78"/>
            <p:cNvSpPr txBox="1">
              <a:spLocks noChangeArrowheads="1"/>
            </p:cNvSpPr>
            <p:nvPr/>
          </p:nvSpPr>
          <p:spPr bwMode="auto">
            <a:xfrm>
              <a:off x="4241" y="1650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CC"/>
                  </a:solidFill>
                  <a:ea typeface="新細明體" charset="-120"/>
                </a:rPr>
                <a:t>5</a:t>
              </a:r>
            </a:p>
          </p:txBody>
        </p:sp>
        <p:sp>
          <p:nvSpPr>
            <p:cNvPr id="59466" name="Text Box 79"/>
            <p:cNvSpPr txBox="1">
              <a:spLocks noChangeArrowheads="1"/>
            </p:cNvSpPr>
            <p:nvPr/>
          </p:nvSpPr>
          <p:spPr bwMode="auto">
            <a:xfrm>
              <a:off x="4840" y="1650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CC"/>
                  </a:solidFill>
                  <a:ea typeface="新細明體" charset="-120"/>
                </a:rPr>
                <a:t>5</a:t>
              </a:r>
            </a:p>
          </p:txBody>
        </p:sp>
        <p:sp>
          <p:nvSpPr>
            <p:cNvPr id="59467" name="Text Box 80"/>
            <p:cNvSpPr txBox="1">
              <a:spLocks noChangeArrowheads="1"/>
            </p:cNvSpPr>
            <p:nvPr/>
          </p:nvSpPr>
          <p:spPr bwMode="auto">
            <a:xfrm>
              <a:off x="4558" y="845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CC"/>
                  </a:solidFill>
                  <a:ea typeface="新細明體" charset="-120"/>
                </a:rPr>
                <a:t>8</a:t>
              </a:r>
            </a:p>
          </p:txBody>
        </p:sp>
        <p:sp>
          <p:nvSpPr>
            <p:cNvPr id="59468" name="Text Box 81"/>
            <p:cNvSpPr txBox="1">
              <a:spLocks noChangeArrowheads="1"/>
            </p:cNvSpPr>
            <p:nvPr/>
          </p:nvSpPr>
          <p:spPr bwMode="auto">
            <a:xfrm>
              <a:off x="4558" y="2104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CC"/>
                  </a:solidFill>
                  <a:ea typeface="新細明體" charset="-120"/>
                </a:rPr>
                <a:t>8</a:t>
              </a:r>
            </a:p>
          </p:txBody>
        </p:sp>
        <p:sp>
          <p:nvSpPr>
            <p:cNvPr id="59469" name="Text Box 82"/>
            <p:cNvSpPr txBox="1">
              <a:spLocks noChangeArrowheads="1"/>
            </p:cNvSpPr>
            <p:nvPr/>
          </p:nvSpPr>
          <p:spPr bwMode="auto">
            <a:xfrm>
              <a:off x="3923" y="1479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CC"/>
                  </a:solidFill>
                  <a:ea typeface="新細明體" charset="-120"/>
                </a:rPr>
                <a:t>6</a:t>
              </a:r>
            </a:p>
          </p:txBody>
        </p:sp>
        <p:sp>
          <p:nvSpPr>
            <p:cNvPr id="59470" name="Text Box 83"/>
            <p:cNvSpPr txBox="1">
              <a:spLocks noChangeArrowheads="1"/>
            </p:cNvSpPr>
            <p:nvPr/>
          </p:nvSpPr>
          <p:spPr bwMode="auto">
            <a:xfrm>
              <a:off x="5203" y="1480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CC"/>
                  </a:solidFill>
                  <a:ea typeface="新細明體" charset="-120"/>
                </a:rPr>
                <a:t>6</a:t>
              </a:r>
            </a:p>
          </p:txBody>
        </p:sp>
        <p:sp>
          <p:nvSpPr>
            <p:cNvPr id="59471" name="Text Box 84"/>
            <p:cNvSpPr txBox="1">
              <a:spLocks noChangeArrowheads="1"/>
            </p:cNvSpPr>
            <p:nvPr/>
          </p:nvSpPr>
          <p:spPr bwMode="auto">
            <a:xfrm>
              <a:off x="4536" y="2376"/>
              <a:ext cx="2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CC"/>
                  </a:solidFill>
                  <a:latin typeface="微軟正黑體" pitchFamily="34" charset="-120"/>
                  <a:ea typeface="微軟正黑體" pitchFamily="34" charset="-120"/>
                </a:rPr>
                <a:t>(c)</a:t>
              </a:r>
            </a:p>
          </p:txBody>
        </p:sp>
      </p:grpSp>
      <p:cxnSp>
        <p:nvCxnSpPr>
          <p:cNvPr id="38998" name="AutoShape 86"/>
          <p:cNvCxnSpPr>
            <a:cxnSpLocks noChangeShapeType="1"/>
            <a:stCxn id="59475" idx="0"/>
            <a:endCxn id="59476" idx="0"/>
          </p:cNvCxnSpPr>
          <p:nvPr/>
        </p:nvCxnSpPr>
        <p:spPr bwMode="auto">
          <a:xfrm rot="5400000" flipV="1">
            <a:off x="4713288" y="584200"/>
            <a:ext cx="1587" cy="1655763"/>
          </a:xfrm>
          <a:prstGeom prst="curvedConnector3">
            <a:avLst>
              <a:gd name="adj1" fmla="val -14400005"/>
            </a:avLst>
          </a:prstGeom>
          <a:noFill/>
          <a:ln w="19050">
            <a:solidFill>
              <a:srgbClr val="FF00FF"/>
            </a:solidFill>
            <a:prstDash val="dash"/>
            <a:round/>
            <a:headEnd/>
            <a:tailEnd/>
          </a:ln>
        </p:spPr>
      </p:cxnSp>
      <p:cxnSp>
        <p:nvCxnSpPr>
          <p:cNvPr id="38999" name="AutoShape 87"/>
          <p:cNvCxnSpPr>
            <a:cxnSpLocks noChangeShapeType="1"/>
            <a:stCxn id="59472" idx="4"/>
            <a:endCxn id="59473" idx="4"/>
          </p:cNvCxnSpPr>
          <p:nvPr/>
        </p:nvCxnSpPr>
        <p:spPr bwMode="auto">
          <a:xfrm rot="16200000" flipH="1">
            <a:off x="4714081" y="2599532"/>
            <a:ext cx="1587" cy="1657350"/>
          </a:xfrm>
          <a:prstGeom prst="curvedConnector3">
            <a:avLst>
              <a:gd name="adj1" fmla="val 14300005"/>
            </a:avLst>
          </a:prstGeom>
          <a:noFill/>
          <a:ln w="19050">
            <a:solidFill>
              <a:srgbClr val="FF00FF"/>
            </a:solidFill>
            <a:prstDash val="dash"/>
            <a:round/>
            <a:headEnd/>
            <a:tailEnd/>
          </a:ln>
        </p:spPr>
      </p:cxnSp>
      <p:cxnSp>
        <p:nvCxnSpPr>
          <p:cNvPr id="39000" name="AutoShape 88"/>
          <p:cNvCxnSpPr>
            <a:cxnSpLocks noChangeShapeType="1"/>
            <a:stCxn id="59453" idx="2"/>
            <a:endCxn id="59450" idx="2"/>
          </p:cNvCxnSpPr>
          <p:nvPr/>
        </p:nvCxnSpPr>
        <p:spPr bwMode="auto">
          <a:xfrm rot="10800000" flipH="1" flipV="1">
            <a:off x="6515100" y="1592263"/>
            <a:ext cx="1588" cy="1655762"/>
          </a:xfrm>
          <a:prstGeom prst="curvedConnector3">
            <a:avLst>
              <a:gd name="adj1" fmla="val -14400005"/>
            </a:avLst>
          </a:prstGeom>
          <a:noFill/>
          <a:ln w="19050">
            <a:solidFill>
              <a:srgbClr val="FF00FF"/>
            </a:solidFill>
            <a:prstDash val="dash"/>
            <a:round/>
            <a:headEnd/>
            <a:tailEnd/>
          </a:ln>
        </p:spPr>
      </p:cxnSp>
      <p:cxnSp>
        <p:nvCxnSpPr>
          <p:cNvPr id="39001" name="AutoShape 89"/>
          <p:cNvCxnSpPr>
            <a:cxnSpLocks noChangeShapeType="1"/>
            <a:stCxn id="59454" idx="6"/>
            <a:endCxn id="59451" idx="6"/>
          </p:cNvCxnSpPr>
          <p:nvPr/>
        </p:nvCxnSpPr>
        <p:spPr bwMode="auto">
          <a:xfrm>
            <a:off x="8529638" y="1592263"/>
            <a:ext cx="1587" cy="1655762"/>
          </a:xfrm>
          <a:prstGeom prst="curvedConnector3">
            <a:avLst>
              <a:gd name="adj1" fmla="val 14500005"/>
            </a:avLst>
          </a:prstGeom>
          <a:noFill/>
          <a:ln w="19050">
            <a:solidFill>
              <a:srgbClr val="FF00FF"/>
            </a:solidFill>
            <a:prstDash val="dash"/>
            <a:round/>
            <a:headEnd/>
            <a:tailEnd/>
          </a:ln>
        </p:spPr>
      </p:cxnSp>
      <p:grpSp>
        <p:nvGrpSpPr>
          <p:cNvPr id="39003" name="Group 91"/>
          <p:cNvGrpSpPr>
            <a:grpSpLocks/>
          </p:cNvGrpSpPr>
          <p:nvPr/>
        </p:nvGrpSpPr>
        <p:grpSpPr bwMode="auto">
          <a:xfrm>
            <a:off x="4930775" y="3933825"/>
            <a:ext cx="2305050" cy="2735263"/>
            <a:chOff x="3923" y="845"/>
            <a:chExt cx="1452" cy="1723"/>
          </a:xfrm>
        </p:grpSpPr>
        <p:sp>
          <p:nvSpPr>
            <p:cNvPr id="59428" name="Oval 9"/>
            <p:cNvSpPr>
              <a:spLocks noChangeArrowheads="1"/>
            </p:cNvSpPr>
            <p:nvPr/>
          </p:nvSpPr>
          <p:spPr bwMode="auto">
            <a:xfrm>
              <a:off x="4014" y="1978"/>
              <a:ext cx="226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微軟正黑體" pitchFamily="34" charset="-120"/>
                  <a:ea typeface="微軟正黑體" pitchFamily="34" charset="-120"/>
                </a:rPr>
                <a:t>a</a:t>
              </a:r>
            </a:p>
          </p:txBody>
        </p:sp>
        <p:sp>
          <p:nvSpPr>
            <p:cNvPr id="59429" name="Oval 11"/>
            <p:cNvSpPr>
              <a:spLocks noChangeArrowheads="1"/>
            </p:cNvSpPr>
            <p:nvPr/>
          </p:nvSpPr>
          <p:spPr bwMode="auto">
            <a:xfrm>
              <a:off x="5058" y="1978"/>
              <a:ext cx="226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微軟正黑體" pitchFamily="34" charset="-120"/>
                  <a:ea typeface="微軟正黑體" pitchFamily="34" charset="-120"/>
                </a:rPr>
                <a:t>b</a:t>
              </a:r>
            </a:p>
          </p:txBody>
        </p:sp>
        <p:sp>
          <p:nvSpPr>
            <p:cNvPr id="59430" name="Oval 9"/>
            <p:cNvSpPr>
              <a:spLocks noChangeArrowheads="1"/>
            </p:cNvSpPr>
            <p:nvPr/>
          </p:nvSpPr>
          <p:spPr bwMode="auto">
            <a:xfrm>
              <a:off x="4514" y="1434"/>
              <a:ext cx="226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微軟正黑體" pitchFamily="34" charset="-120"/>
                  <a:ea typeface="微軟正黑體" pitchFamily="34" charset="-120"/>
                </a:rPr>
                <a:t>c</a:t>
              </a:r>
            </a:p>
          </p:txBody>
        </p:sp>
        <p:sp>
          <p:nvSpPr>
            <p:cNvPr id="59431" name="Oval 11"/>
            <p:cNvSpPr>
              <a:spLocks noChangeArrowheads="1"/>
            </p:cNvSpPr>
            <p:nvPr/>
          </p:nvSpPr>
          <p:spPr bwMode="auto">
            <a:xfrm>
              <a:off x="4014" y="935"/>
              <a:ext cx="226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微軟正黑體" pitchFamily="34" charset="-120"/>
                  <a:ea typeface="微軟正黑體" pitchFamily="34" charset="-120"/>
                </a:rPr>
                <a:t>d</a:t>
              </a:r>
            </a:p>
          </p:txBody>
        </p:sp>
        <p:sp>
          <p:nvSpPr>
            <p:cNvPr id="59432" name="Oval 9"/>
            <p:cNvSpPr>
              <a:spLocks noChangeArrowheads="1"/>
            </p:cNvSpPr>
            <p:nvPr/>
          </p:nvSpPr>
          <p:spPr bwMode="auto">
            <a:xfrm>
              <a:off x="5057" y="935"/>
              <a:ext cx="226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微軟正黑體" pitchFamily="34" charset="-120"/>
                  <a:ea typeface="微軟正黑體" pitchFamily="34" charset="-120"/>
                </a:rPr>
                <a:t>e</a:t>
              </a:r>
            </a:p>
          </p:txBody>
        </p:sp>
        <p:cxnSp>
          <p:nvCxnSpPr>
            <p:cNvPr id="59433" name="AutoShape 97"/>
            <p:cNvCxnSpPr>
              <a:cxnSpLocks noChangeShapeType="1"/>
              <a:stCxn id="59431" idx="6"/>
              <a:endCxn id="59432" idx="2"/>
            </p:cNvCxnSpPr>
            <p:nvPr/>
          </p:nvCxnSpPr>
          <p:spPr bwMode="auto">
            <a:xfrm>
              <a:off x="4240" y="1049"/>
              <a:ext cx="817" cy="0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</p:cxnSp>
        <p:cxnSp>
          <p:nvCxnSpPr>
            <p:cNvPr id="59434" name="AutoShape 98"/>
            <p:cNvCxnSpPr>
              <a:cxnSpLocks noChangeShapeType="1"/>
              <a:stCxn id="59428" idx="6"/>
              <a:endCxn id="59429" idx="2"/>
            </p:cNvCxnSpPr>
            <p:nvPr/>
          </p:nvCxnSpPr>
          <p:spPr bwMode="auto">
            <a:xfrm>
              <a:off x="4240" y="2092"/>
              <a:ext cx="818" cy="0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</p:cxnSp>
        <p:cxnSp>
          <p:nvCxnSpPr>
            <p:cNvPr id="59435" name="AutoShape 99"/>
            <p:cNvCxnSpPr>
              <a:cxnSpLocks noChangeShapeType="1"/>
              <a:stCxn id="59428" idx="0"/>
              <a:endCxn id="59431" idx="4"/>
            </p:cNvCxnSpPr>
            <p:nvPr/>
          </p:nvCxnSpPr>
          <p:spPr bwMode="auto">
            <a:xfrm flipV="1">
              <a:off x="4127" y="1162"/>
              <a:ext cx="0" cy="816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</p:cxnSp>
        <p:cxnSp>
          <p:nvCxnSpPr>
            <p:cNvPr id="59436" name="AutoShape 100"/>
            <p:cNvCxnSpPr>
              <a:cxnSpLocks noChangeShapeType="1"/>
              <a:stCxn id="59429" idx="0"/>
              <a:endCxn id="59432" idx="4"/>
            </p:cNvCxnSpPr>
            <p:nvPr/>
          </p:nvCxnSpPr>
          <p:spPr bwMode="auto">
            <a:xfrm flipH="1" flipV="1">
              <a:off x="5170" y="1162"/>
              <a:ext cx="1" cy="816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</p:cxnSp>
        <p:cxnSp>
          <p:nvCxnSpPr>
            <p:cNvPr id="59437" name="AutoShape 101"/>
            <p:cNvCxnSpPr>
              <a:cxnSpLocks noChangeShapeType="1"/>
              <a:stCxn id="59431" idx="5"/>
              <a:endCxn id="59430" idx="1"/>
            </p:cNvCxnSpPr>
            <p:nvPr/>
          </p:nvCxnSpPr>
          <p:spPr bwMode="auto">
            <a:xfrm>
              <a:off x="4207" y="1129"/>
              <a:ext cx="340" cy="338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</p:cxnSp>
        <p:cxnSp>
          <p:nvCxnSpPr>
            <p:cNvPr id="59438" name="AutoShape 102"/>
            <p:cNvCxnSpPr>
              <a:cxnSpLocks noChangeShapeType="1"/>
              <a:stCxn id="59430" idx="7"/>
              <a:endCxn id="59432" idx="3"/>
            </p:cNvCxnSpPr>
            <p:nvPr/>
          </p:nvCxnSpPr>
          <p:spPr bwMode="auto">
            <a:xfrm flipV="1">
              <a:off x="4707" y="1129"/>
              <a:ext cx="383" cy="338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</p:cxnSp>
        <p:cxnSp>
          <p:nvCxnSpPr>
            <p:cNvPr id="59439" name="AutoShape 103"/>
            <p:cNvCxnSpPr>
              <a:cxnSpLocks noChangeShapeType="1"/>
              <a:stCxn id="59428" idx="7"/>
              <a:endCxn id="59430" idx="3"/>
            </p:cNvCxnSpPr>
            <p:nvPr/>
          </p:nvCxnSpPr>
          <p:spPr bwMode="auto">
            <a:xfrm flipV="1">
              <a:off x="4207" y="1628"/>
              <a:ext cx="340" cy="383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</p:cxnSp>
        <p:cxnSp>
          <p:nvCxnSpPr>
            <p:cNvPr id="59440" name="AutoShape 104"/>
            <p:cNvCxnSpPr>
              <a:cxnSpLocks noChangeShapeType="1"/>
              <a:stCxn id="59430" idx="5"/>
              <a:endCxn id="59429" idx="1"/>
            </p:cNvCxnSpPr>
            <p:nvPr/>
          </p:nvCxnSpPr>
          <p:spPr bwMode="auto">
            <a:xfrm>
              <a:off x="4707" y="1628"/>
              <a:ext cx="384" cy="383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</p:cxnSp>
        <p:sp>
          <p:nvSpPr>
            <p:cNvPr id="59441" name="Text Box 105"/>
            <p:cNvSpPr txBox="1">
              <a:spLocks noChangeArrowheads="1"/>
            </p:cNvSpPr>
            <p:nvPr/>
          </p:nvSpPr>
          <p:spPr bwMode="auto">
            <a:xfrm>
              <a:off x="4241" y="1343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CC"/>
                  </a:solidFill>
                  <a:ea typeface="新細明體" charset="-120"/>
                </a:rPr>
                <a:t>5</a:t>
              </a:r>
            </a:p>
          </p:txBody>
        </p:sp>
        <p:sp>
          <p:nvSpPr>
            <p:cNvPr id="59442" name="Text Box 106"/>
            <p:cNvSpPr txBox="1">
              <a:spLocks noChangeArrowheads="1"/>
            </p:cNvSpPr>
            <p:nvPr/>
          </p:nvSpPr>
          <p:spPr bwMode="auto">
            <a:xfrm>
              <a:off x="4840" y="1343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CC"/>
                  </a:solidFill>
                  <a:ea typeface="新細明體" charset="-120"/>
                </a:rPr>
                <a:t>5</a:t>
              </a:r>
            </a:p>
          </p:txBody>
        </p:sp>
        <p:sp>
          <p:nvSpPr>
            <p:cNvPr id="59443" name="Text Box 107"/>
            <p:cNvSpPr txBox="1">
              <a:spLocks noChangeArrowheads="1"/>
            </p:cNvSpPr>
            <p:nvPr/>
          </p:nvSpPr>
          <p:spPr bwMode="auto">
            <a:xfrm>
              <a:off x="4241" y="1650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CC"/>
                  </a:solidFill>
                  <a:ea typeface="新細明體" charset="-120"/>
                </a:rPr>
                <a:t>5</a:t>
              </a:r>
            </a:p>
          </p:txBody>
        </p:sp>
        <p:sp>
          <p:nvSpPr>
            <p:cNvPr id="59444" name="Text Box 108"/>
            <p:cNvSpPr txBox="1">
              <a:spLocks noChangeArrowheads="1"/>
            </p:cNvSpPr>
            <p:nvPr/>
          </p:nvSpPr>
          <p:spPr bwMode="auto">
            <a:xfrm>
              <a:off x="4840" y="1650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CC"/>
                  </a:solidFill>
                  <a:ea typeface="新細明體" charset="-120"/>
                </a:rPr>
                <a:t>5</a:t>
              </a:r>
            </a:p>
          </p:txBody>
        </p:sp>
        <p:sp>
          <p:nvSpPr>
            <p:cNvPr id="59445" name="Text Box 109"/>
            <p:cNvSpPr txBox="1">
              <a:spLocks noChangeArrowheads="1"/>
            </p:cNvSpPr>
            <p:nvPr/>
          </p:nvSpPr>
          <p:spPr bwMode="auto">
            <a:xfrm>
              <a:off x="4558" y="845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CC"/>
                  </a:solidFill>
                  <a:ea typeface="新細明體" charset="-120"/>
                </a:rPr>
                <a:t>8</a:t>
              </a:r>
            </a:p>
          </p:txBody>
        </p:sp>
        <p:sp>
          <p:nvSpPr>
            <p:cNvPr id="59446" name="Text Box 110"/>
            <p:cNvSpPr txBox="1">
              <a:spLocks noChangeArrowheads="1"/>
            </p:cNvSpPr>
            <p:nvPr/>
          </p:nvSpPr>
          <p:spPr bwMode="auto">
            <a:xfrm>
              <a:off x="4558" y="2104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CC"/>
                  </a:solidFill>
                  <a:ea typeface="新細明體" charset="-120"/>
                </a:rPr>
                <a:t>8</a:t>
              </a:r>
            </a:p>
          </p:txBody>
        </p:sp>
        <p:sp>
          <p:nvSpPr>
            <p:cNvPr id="59447" name="Text Box 111"/>
            <p:cNvSpPr txBox="1">
              <a:spLocks noChangeArrowheads="1"/>
            </p:cNvSpPr>
            <p:nvPr/>
          </p:nvSpPr>
          <p:spPr bwMode="auto">
            <a:xfrm>
              <a:off x="3923" y="1479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CC"/>
                  </a:solidFill>
                  <a:ea typeface="新細明體" charset="-120"/>
                </a:rPr>
                <a:t>6</a:t>
              </a:r>
            </a:p>
          </p:txBody>
        </p:sp>
        <p:sp>
          <p:nvSpPr>
            <p:cNvPr id="59448" name="Text Box 112"/>
            <p:cNvSpPr txBox="1">
              <a:spLocks noChangeArrowheads="1"/>
            </p:cNvSpPr>
            <p:nvPr/>
          </p:nvSpPr>
          <p:spPr bwMode="auto">
            <a:xfrm>
              <a:off x="5203" y="1480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CC"/>
                  </a:solidFill>
                  <a:ea typeface="新細明體" charset="-120"/>
                </a:rPr>
                <a:t>6</a:t>
              </a:r>
            </a:p>
          </p:txBody>
        </p:sp>
        <p:sp>
          <p:nvSpPr>
            <p:cNvPr id="59449" name="Text Box 113"/>
            <p:cNvSpPr txBox="1">
              <a:spLocks noChangeArrowheads="1"/>
            </p:cNvSpPr>
            <p:nvPr/>
          </p:nvSpPr>
          <p:spPr bwMode="auto">
            <a:xfrm>
              <a:off x="4536" y="2376"/>
              <a:ext cx="25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CC"/>
                  </a:solidFill>
                  <a:latin typeface="微軟正黑體" pitchFamily="34" charset="-120"/>
                  <a:ea typeface="微軟正黑體" pitchFamily="34" charset="-120"/>
                </a:rPr>
                <a:t>(d)</a:t>
              </a:r>
            </a:p>
          </p:txBody>
        </p:sp>
      </p:grpSp>
      <p:cxnSp>
        <p:nvCxnSpPr>
          <p:cNvPr id="59424" name="AutoShape 114"/>
          <p:cNvCxnSpPr>
            <a:cxnSpLocks noChangeShapeType="1"/>
            <a:stCxn id="59431" idx="6"/>
            <a:endCxn id="59430" idx="0"/>
          </p:cNvCxnSpPr>
          <p:nvPr/>
        </p:nvCxnSpPr>
        <p:spPr bwMode="auto">
          <a:xfrm>
            <a:off x="5434013" y="4257675"/>
            <a:ext cx="614362" cy="611188"/>
          </a:xfrm>
          <a:prstGeom prst="curvedConnector2">
            <a:avLst/>
          </a:prstGeom>
          <a:noFill/>
          <a:ln w="19050">
            <a:solidFill>
              <a:srgbClr val="FF00FF"/>
            </a:solidFill>
            <a:prstDash val="dash"/>
            <a:round/>
            <a:headEnd/>
            <a:tailEnd/>
          </a:ln>
        </p:spPr>
      </p:cxnSp>
      <p:cxnSp>
        <p:nvCxnSpPr>
          <p:cNvPr id="59425" name="AutoShape 115"/>
          <p:cNvCxnSpPr>
            <a:cxnSpLocks noChangeShapeType="1"/>
            <a:stCxn id="59430" idx="2"/>
            <a:endCxn id="59428" idx="0"/>
          </p:cNvCxnSpPr>
          <p:nvPr/>
        </p:nvCxnSpPr>
        <p:spPr bwMode="auto">
          <a:xfrm rot="10800000" flipV="1">
            <a:off x="5254625" y="5049838"/>
            <a:ext cx="614363" cy="682625"/>
          </a:xfrm>
          <a:prstGeom prst="curvedConnector2">
            <a:avLst/>
          </a:prstGeom>
          <a:noFill/>
          <a:ln w="19050">
            <a:solidFill>
              <a:srgbClr val="FF00FF"/>
            </a:solidFill>
            <a:prstDash val="dash"/>
            <a:round/>
            <a:headEnd/>
            <a:tailEnd/>
          </a:ln>
        </p:spPr>
      </p:cxnSp>
      <p:cxnSp>
        <p:nvCxnSpPr>
          <p:cNvPr id="59426" name="AutoShape 116"/>
          <p:cNvCxnSpPr>
            <a:cxnSpLocks noChangeShapeType="1"/>
            <a:stCxn id="59432" idx="2"/>
            <a:endCxn id="59430" idx="7"/>
          </p:cNvCxnSpPr>
          <p:nvPr/>
        </p:nvCxnSpPr>
        <p:spPr bwMode="auto">
          <a:xfrm rot="10800000" flipV="1">
            <a:off x="6175375" y="4257675"/>
            <a:ext cx="555625" cy="663575"/>
          </a:xfrm>
          <a:prstGeom prst="curvedConnector2">
            <a:avLst/>
          </a:prstGeom>
          <a:noFill/>
          <a:ln w="19050">
            <a:solidFill>
              <a:srgbClr val="FF00FF"/>
            </a:solidFill>
            <a:prstDash val="dash"/>
            <a:round/>
            <a:headEnd/>
            <a:tailEnd/>
          </a:ln>
        </p:spPr>
      </p:cxnSp>
      <p:cxnSp>
        <p:nvCxnSpPr>
          <p:cNvPr id="59427" name="AutoShape 117"/>
          <p:cNvCxnSpPr>
            <a:cxnSpLocks noChangeShapeType="1"/>
            <a:stCxn id="59430" idx="6"/>
            <a:endCxn id="59429" idx="1"/>
          </p:cNvCxnSpPr>
          <p:nvPr/>
        </p:nvCxnSpPr>
        <p:spPr bwMode="auto">
          <a:xfrm>
            <a:off x="6227763" y="5049838"/>
            <a:ext cx="557212" cy="735012"/>
          </a:xfrm>
          <a:prstGeom prst="curvedConnector2">
            <a:avLst/>
          </a:prstGeom>
          <a:noFill/>
          <a:ln w="19050">
            <a:solidFill>
              <a:srgbClr val="FF00FF"/>
            </a:solidFill>
            <a:prstDash val="dash"/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3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8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8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8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8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9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9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39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9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39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39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9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nimBg="1"/>
      <p:bldP spid="38916" grpId="0" animBg="1"/>
      <p:bldP spid="38918" grpId="0" animBg="1"/>
      <p:bldP spid="38920" grpId="0" animBg="1"/>
      <p:bldP spid="389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頁尾版面配置區 2"/>
          <p:cNvSpPr txBox="1">
            <a:spLocks noGrp="1"/>
          </p:cNvSpPr>
          <p:nvPr/>
        </p:nvSpPr>
        <p:spPr bwMode="auto">
          <a:xfrm>
            <a:off x="2987675" y="6453188"/>
            <a:ext cx="5840413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TW" sz="1200">
                <a:solidFill>
                  <a:srgbClr val="006600"/>
                </a:solidFill>
                <a:latin typeface="微軟正黑體" pitchFamily="34" charset="-120"/>
                <a:ea typeface="微軟正黑體" pitchFamily="34" charset="-120"/>
              </a:rPr>
              <a:t>Network Optimization Applications 19.14+15  </a:t>
            </a:r>
            <a:r>
              <a:rPr lang="en-US" altLang="zh-TW" sz="1200">
                <a:solidFill>
                  <a:srgbClr val="006600"/>
                </a:solidFill>
                <a:ea typeface="微軟正黑體" pitchFamily="34" charset="-120"/>
                <a:cs typeface="Times New Roman" pitchFamily="18" charset="0"/>
              </a:rPr>
              <a:t>©</a:t>
            </a:r>
            <a:r>
              <a:rPr lang="en-US" altLang="zh-TW" sz="1200">
                <a:solidFill>
                  <a:srgbClr val="006600"/>
                </a:solidFill>
                <a:latin typeface="微軟正黑體" pitchFamily="34" charset="-120"/>
                <a:ea typeface="微軟正黑體" pitchFamily="34" charset="-120"/>
              </a:rPr>
              <a:t> NCKU IIM  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smtClean="0"/>
              <a:t>Solution methods</a:t>
            </a:r>
            <a:endParaRPr lang="zh-TW" altLang="en-US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TW" smtClean="0">
                <a:latin typeface="Times New Roman" pitchFamily="18" charset="0"/>
              </a:rPr>
              <a:t>Chinese postman problem on a “</a:t>
            </a:r>
            <a:r>
              <a:rPr lang="en-US" altLang="zh-TW" b="1" smtClean="0">
                <a:latin typeface="Times New Roman" pitchFamily="18" charset="0"/>
              </a:rPr>
              <a:t>Graphic programming using odd or even points</a:t>
            </a:r>
            <a:r>
              <a:rPr lang="en-US" altLang="zh-TW" smtClean="0">
                <a:latin typeface="Times New Roman" pitchFamily="18" charset="0"/>
              </a:rPr>
              <a:t>”</a:t>
            </a:r>
          </a:p>
          <a:p>
            <a:pPr lvl="1"/>
            <a:r>
              <a:rPr lang="en-US" altLang="zh-TW" smtClean="0">
                <a:latin typeface="Times New Roman" pitchFamily="18" charset="0"/>
              </a:rPr>
              <a:t>Give </a:t>
            </a:r>
            <a:r>
              <a:rPr lang="en-US" altLang="zh-TW" i="1" smtClean="0">
                <a:latin typeface="Times New Roman" pitchFamily="18" charset="0"/>
              </a:rPr>
              <a:t>G</a:t>
            </a:r>
            <a:r>
              <a:rPr lang="en-US" altLang="zh-TW" smtClean="0">
                <a:latin typeface="Times New Roman" pitchFamily="18" charset="0"/>
              </a:rPr>
              <a:t> = (</a:t>
            </a:r>
            <a:r>
              <a:rPr lang="en-US" altLang="zh-TW" i="1" smtClean="0">
                <a:latin typeface="Times New Roman" pitchFamily="18" charset="0"/>
              </a:rPr>
              <a:t>N</a:t>
            </a:r>
            <a:r>
              <a:rPr lang="en-US" altLang="zh-TW" smtClean="0">
                <a:latin typeface="Times New Roman" pitchFamily="18" charset="0"/>
              </a:rPr>
              <a:t>, </a:t>
            </a:r>
            <a:r>
              <a:rPr lang="en-US" altLang="zh-TW" i="1" smtClean="0">
                <a:latin typeface="Times New Roman" pitchFamily="18" charset="0"/>
              </a:rPr>
              <a:t>A</a:t>
            </a:r>
            <a:r>
              <a:rPr lang="en-US" altLang="zh-TW" smtClean="0">
                <a:latin typeface="Times New Roman" pitchFamily="18" charset="0"/>
              </a:rPr>
              <a:t>) be a </a:t>
            </a:r>
            <a:r>
              <a:rPr lang="en-US" altLang="zh-TW" b="1" smtClean="0">
                <a:latin typeface="Times New Roman" pitchFamily="18" charset="0"/>
              </a:rPr>
              <a:t>connected</a:t>
            </a:r>
            <a:r>
              <a:rPr lang="en-US" altLang="zh-TW" smtClean="0">
                <a:latin typeface="Times New Roman" pitchFamily="18" charset="0"/>
              </a:rPr>
              <a:t> graph</a:t>
            </a:r>
          </a:p>
          <a:p>
            <a:pPr lvl="1"/>
            <a:r>
              <a:rPr kumimoji="0" lang="en-US" altLang="zh-TW" smtClean="0">
                <a:latin typeface="Times New Roman" pitchFamily="18" charset="0"/>
              </a:rPr>
              <a:t>Theorem</a:t>
            </a:r>
          </a:p>
          <a:p>
            <a:pPr lvl="2"/>
            <a:r>
              <a:rPr kumimoji="0" lang="en-US" altLang="en-US" smtClean="0">
                <a:latin typeface="Times New Roman" pitchFamily="18" charset="0"/>
              </a:rPr>
              <a:t>Two odd nodes connect each other</a:t>
            </a:r>
            <a:endParaRPr kumimoji="0" lang="zh-TW" altLang="en-US" smtClean="0">
              <a:latin typeface="Times New Roman" pitchFamily="18" charset="0"/>
            </a:endParaRPr>
          </a:p>
          <a:p>
            <a:pPr lvl="2"/>
            <a:r>
              <a:rPr kumimoji="0" lang="en-US" altLang="zh-TW" smtClean="0">
                <a:latin typeface="Times New Roman" pitchFamily="18" charset="0"/>
              </a:rPr>
              <a:t>Connection is not reselection</a:t>
            </a:r>
            <a:endParaRPr kumimoji="0" lang="zh-TW" altLang="en-US" smtClean="0">
              <a:latin typeface="Times New Roman" pitchFamily="18" charset="0"/>
            </a:endParaRPr>
          </a:p>
        </p:txBody>
      </p:sp>
      <p:sp>
        <p:nvSpPr>
          <p:cNvPr id="40964" name="Oval 5"/>
          <p:cNvSpPr>
            <a:spLocks noChangeArrowheads="1"/>
          </p:cNvSpPr>
          <p:nvPr/>
        </p:nvSpPr>
        <p:spPr bwMode="auto">
          <a:xfrm>
            <a:off x="1835150" y="4005263"/>
            <a:ext cx="358775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>
                <a:latin typeface="微軟正黑體" pitchFamily="34" charset="-120"/>
                <a:ea typeface="微軟正黑體" pitchFamily="34" charset="-120"/>
              </a:rPr>
              <a:t>2</a:t>
            </a:r>
          </a:p>
        </p:txBody>
      </p:sp>
      <p:sp>
        <p:nvSpPr>
          <p:cNvPr id="60421" name="Oval 6"/>
          <p:cNvSpPr>
            <a:spLocks noChangeArrowheads="1"/>
          </p:cNvSpPr>
          <p:nvPr/>
        </p:nvSpPr>
        <p:spPr bwMode="auto">
          <a:xfrm>
            <a:off x="2916238" y="4005263"/>
            <a:ext cx="358775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>
                <a:latin typeface="微軟正黑體" pitchFamily="34" charset="-120"/>
                <a:ea typeface="微軟正黑體" pitchFamily="34" charset="-120"/>
              </a:rPr>
              <a:t>4</a:t>
            </a:r>
          </a:p>
        </p:txBody>
      </p:sp>
      <p:sp>
        <p:nvSpPr>
          <p:cNvPr id="60422" name="Oval 7"/>
          <p:cNvSpPr>
            <a:spLocks noChangeArrowheads="1"/>
          </p:cNvSpPr>
          <p:nvPr/>
        </p:nvSpPr>
        <p:spPr bwMode="auto">
          <a:xfrm>
            <a:off x="1835150" y="5157788"/>
            <a:ext cx="358775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>
                <a:latin typeface="微軟正黑體" pitchFamily="34" charset="-120"/>
                <a:ea typeface="微軟正黑體" pitchFamily="34" charset="-120"/>
              </a:rPr>
              <a:t>3</a:t>
            </a:r>
          </a:p>
        </p:txBody>
      </p:sp>
      <p:sp>
        <p:nvSpPr>
          <p:cNvPr id="40967" name="Oval 8"/>
          <p:cNvSpPr>
            <a:spLocks noChangeArrowheads="1"/>
          </p:cNvSpPr>
          <p:nvPr/>
        </p:nvSpPr>
        <p:spPr bwMode="auto">
          <a:xfrm>
            <a:off x="2916238" y="5157788"/>
            <a:ext cx="358775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>
                <a:latin typeface="微軟正黑體" pitchFamily="34" charset="-120"/>
                <a:ea typeface="微軟正黑體" pitchFamily="34" charset="-120"/>
              </a:rPr>
              <a:t>5</a:t>
            </a:r>
          </a:p>
        </p:txBody>
      </p:sp>
      <p:cxnSp>
        <p:nvCxnSpPr>
          <p:cNvPr id="60424" name="AutoShape 9"/>
          <p:cNvCxnSpPr>
            <a:cxnSpLocks noChangeShapeType="1"/>
            <a:stCxn id="60422" idx="0"/>
            <a:endCxn id="40964" idx="4"/>
          </p:cNvCxnSpPr>
          <p:nvPr/>
        </p:nvCxnSpPr>
        <p:spPr bwMode="auto">
          <a:xfrm flipV="1">
            <a:off x="2014538" y="4437063"/>
            <a:ext cx="0" cy="720725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0425" name="AutoShape 10"/>
          <p:cNvCxnSpPr>
            <a:cxnSpLocks noChangeShapeType="1"/>
            <a:stCxn id="40964" idx="6"/>
            <a:endCxn id="60421" idx="2"/>
          </p:cNvCxnSpPr>
          <p:nvPr/>
        </p:nvCxnSpPr>
        <p:spPr bwMode="auto">
          <a:xfrm>
            <a:off x="2193925" y="4221163"/>
            <a:ext cx="722313" cy="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0426" name="AutoShape 11"/>
          <p:cNvCxnSpPr>
            <a:cxnSpLocks noChangeShapeType="1"/>
            <a:stCxn id="60421" idx="4"/>
            <a:endCxn id="40967" idx="0"/>
          </p:cNvCxnSpPr>
          <p:nvPr/>
        </p:nvCxnSpPr>
        <p:spPr bwMode="auto">
          <a:xfrm>
            <a:off x="3095625" y="4437063"/>
            <a:ext cx="0" cy="720725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0427" name="AutoShape 12"/>
          <p:cNvCxnSpPr>
            <a:cxnSpLocks noChangeShapeType="1"/>
            <a:stCxn id="40967" idx="2"/>
            <a:endCxn id="60422" idx="6"/>
          </p:cNvCxnSpPr>
          <p:nvPr/>
        </p:nvCxnSpPr>
        <p:spPr bwMode="auto">
          <a:xfrm flipH="1">
            <a:off x="2193925" y="5373688"/>
            <a:ext cx="722313" cy="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0428" name="AutoShape 13"/>
          <p:cNvCxnSpPr>
            <a:cxnSpLocks noChangeShapeType="1"/>
            <a:stCxn id="60422" idx="7"/>
            <a:endCxn id="60421" idx="3"/>
          </p:cNvCxnSpPr>
          <p:nvPr/>
        </p:nvCxnSpPr>
        <p:spPr bwMode="auto">
          <a:xfrm flipV="1">
            <a:off x="2141538" y="4373563"/>
            <a:ext cx="827087" cy="847725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60429" name="Oval 7"/>
          <p:cNvSpPr>
            <a:spLocks noChangeArrowheads="1"/>
          </p:cNvSpPr>
          <p:nvPr/>
        </p:nvSpPr>
        <p:spPr bwMode="auto">
          <a:xfrm>
            <a:off x="1042988" y="4581525"/>
            <a:ext cx="358775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>
                <a:latin typeface="微軟正黑體" pitchFamily="34" charset="-120"/>
                <a:ea typeface="微軟正黑體" pitchFamily="34" charset="-120"/>
              </a:rPr>
              <a:t>1</a:t>
            </a:r>
          </a:p>
        </p:txBody>
      </p:sp>
      <p:cxnSp>
        <p:nvCxnSpPr>
          <p:cNvPr id="60430" name="AutoShape 16"/>
          <p:cNvCxnSpPr>
            <a:cxnSpLocks noChangeShapeType="1"/>
            <a:stCxn id="60429" idx="7"/>
            <a:endCxn id="40964" idx="2"/>
          </p:cNvCxnSpPr>
          <p:nvPr/>
        </p:nvCxnSpPr>
        <p:spPr bwMode="auto">
          <a:xfrm flipV="1">
            <a:off x="1349375" y="4221163"/>
            <a:ext cx="485775" cy="423862"/>
          </a:xfrm>
          <a:prstGeom prst="straightConnector1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</p:spPr>
      </p:cxnSp>
      <p:cxnSp>
        <p:nvCxnSpPr>
          <p:cNvPr id="60431" name="AutoShape 17"/>
          <p:cNvCxnSpPr>
            <a:cxnSpLocks noChangeShapeType="1"/>
            <a:stCxn id="60429" idx="5"/>
            <a:endCxn id="60422" idx="2"/>
          </p:cNvCxnSpPr>
          <p:nvPr/>
        </p:nvCxnSpPr>
        <p:spPr bwMode="auto">
          <a:xfrm>
            <a:off x="1349375" y="4949825"/>
            <a:ext cx="485775" cy="423863"/>
          </a:xfrm>
          <a:prstGeom prst="straightConnector1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</p:spPr>
      </p:cxnSp>
      <p:sp>
        <p:nvSpPr>
          <p:cNvPr id="60432" name="Oval 7"/>
          <p:cNvSpPr>
            <a:spLocks noChangeArrowheads="1"/>
          </p:cNvSpPr>
          <p:nvPr/>
        </p:nvSpPr>
        <p:spPr bwMode="auto">
          <a:xfrm>
            <a:off x="3635375" y="4581525"/>
            <a:ext cx="358775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>
                <a:latin typeface="微軟正黑體" pitchFamily="34" charset="-120"/>
                <a:ea typeface="微軟正黑體" pitchFamily="34" charset="-120"/>
              </a:rPr>
              <a:t>6</a:t>
            </a:r>
          </a:p>
        </p:txBody>
      </p:sp>
      <p:cxnSp>
        <p:nvCxnSpPr>
          <p:cNvPr id="60433" name="AutoShape 19"/>
          <p:cNvCxnSpPr>
            <a:cxnSpLocks noChangeShapeType="1"/>
            <a:stCxn id="60421" idx="6"/>
            <a:endCxn id="60432" idx="1"/>
          </p:cNvCxnSpPr>
          <p:nvPr/>
        </p:nvCxnSpPr>
        <p:spPr bwMode="auto">
          <a:xfrm>
            <a:off x="3275013" y="4221163"/>
            <a:ext cx="412750" cy="423862"/>
          </a:xfrm>
          <a:prstGeom prst="straightConnector1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</p:spPr>
      </p:cxnSp>
      <p:cxnSp>
        <p:nvCxnSpPr>
          <p:cNvPr id="60434" name="AutoShape 20"/>
          <p:cNvCxnSpPr>
            <a:cxnSpLocks noChangeShapeType="1"/>
            <a:stCxn id="40967" idx="6"/>
            <a:endCxn id="60432" idx="3"/>
          </p:cNvCxnSpPr>
          <p:nvPr/>
        </p:nvCxnSpPr>
        <p:spPr bwMode="auto">
          <a:xfrm flipV="1">
            <a:off x="3275013" y="4949825"/>
            <a:ext cx="412750" cy="423863"/>
          </a:xfrm>
          <a:prstGeom prst="straightConnector1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</p:spPr>
      </p:cxnSp>
      <p:sp>
        <p:nvSpPr>
          <p:cNvPr id="60435" name="Text Box 21"/>
          <p:cNvSpPr txBox="1">
            <a:spLocks noChangeArrowheads="1"/>
          </p:cNvSpPr>
          <p:nvPr/>
        </p:nvSpPr>
        <p:spPr bwMode="auto">
          <a:xfrm>
            <a:off x="1417638" y="4132263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0436" name="Text Box 22"/>
          <p:cNvSpPr txBox="1">
            <a:spLocks noChangeArrowheads="1"/>
          </p:cNvSpPr>
          <p:nvPr/>
        </p:nvSpPr>
        <p:spPr bwMode="auto">
          <a:xfrm>
            <a:off x="1417638" y="521335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0437" name="Text Box 23"/>
          <p:cNvSpPr txBox="1">
            <a:spLocks noChangeArrowheads="1"/>
          </p:cNvSpPr>
          <p:nvPr/>
        </p:nvSpPr>
        <p:spPr bwMode="auto">
          <a:xfrm>
            <a:off x="1762125" y="456565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60438" name="Text Box 24"/>
          <p:cNvSpPr txBox="1">
            <a:spLocks noChangeArrowheads="1"/>
          </p:cNvSpPr>
          <p:nvPr/>
        </p:nvSpPr>
        <p:spPr bwMode="auto">
          <a:xfrm>
            <a:off x="2425700" y="3933825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0439" name="Text Box 25"/>
          <p:cNvSpPr txBox="1">
            <a:spLocks noChangeArrowheads="1"/>
          </p:cNvSpPr>
          <p:nvPr/>
        </p:nvSpPr>
        <p:spPr bwMode="auto">
          <a:xfrm>
            <a:off x="2338388" y="4421188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60440" name="Text Box 26"/>
          <p:cNvSpPr txBox="1">
            <a:spLocks noChangeArrowheads="1"/>
          </p:cNvSpPr>
          <p:nvPr/>
        </p:nvSpPr>
        <p:spPr bwMode="auto">
          <a:xfrm>
            <a:off x="2425700" y="5373688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0441" name="Text Box 27"/>
          <p:cNvSpPr txBox="1">
            <a:spLocks noChangeArrowheads="1"/>
          </p:cNvSpPr>
          <p:nvPr/>
        </p:nvSpPr>
        <p:spPr bwMode="auto">
          <a:xfrm>
            <a:off x="3417888" y="4132263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0442" name="Text Box 28"/>
          <p:cNvSpPr txBox="1">
            <a:spLocks noChangeArrowheads="1"/>
          </p:cNvSpPr>
          <p:nvPr/>
        </p:nvSpPr>
        <p:spPr bwMode="auto">
          <a:xfrm>
            <a:off x="3417888" y="521335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0443" name="Text Box 29"/>
          <p:cNvSpPr txBox="1">
            <a:spLocks noChangeArrowheads="1"/>
          </p:cNvSpPr>
          <p:nvPr/>
        </p:nvSpPr>
        <p:spPr bwMode="auto">
          <a:xfrm>
            <a:off x="3059113" y="456565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chemeClr val="bg1"/>
                </a:solidFill>
              </a:rPr>
              <a:t>10</a:t>
            </a:r>
          </a:p>
        </p:txBody>
      </p:sp>
      <p:grpSp>
        <p:nvGrpSpPr>
          <p:cNvPr id="41015" name="Group 55"/>
          <p:cNvGrpSpPr>
            <a:grpSpLocks/>
          </p:cNvGrpSpPr>
          <p:nvPr/>
        </p:nvGrpSpPr>
        <p:grpSpPr bwMode="auto">
          <a:xfrm>
            <a:off x="4787900" y="3933825"/>
            <a:ext cx="2951163" cy="1744663"/>
            <a:chOff x="3062" y="2558"/>
            <a:chExt cx="1859" cy="1099"/>
          </a:xfrm>
        </p:grpSpPr>
        <p:sp>
          <p:nvSpPr>
            <p:cNvPr id="60456" name="Oval 5"/>
            <p:cNvSpPr>
              <a:spLocks noChangeArrowheads="1"/>
            </p:cNvSpPr>
            <p:nvPr/>
          </p:nvSpPr>
          <p:spPr bwMode="auto">
            <a:xfrm>
              <a:off x="3561" y="2603"/>
              <a:ext cx="226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微軟正黑體" pitchFamily="34" charset="-120"/>
                  <a:ea typeface="微軟正黑體" pitchFamily="34" charset="-120"/>
                </a:rPr>
                <a:t>2</a:t>
              </a:r>
            </a:p>
          </p:txBody>
        </p:sp>
        <p:sp>
          <p:nvSpPr>
            <p:cNvPr id="60457" name="Oval 6"/>
            <p:cNvSpPr>
              <a:spLocks noChangeArrowheads="1"/>
            </p:cNvSpPr>
            <p:nvPr/>
          </p:nvSpPr>
          <p:spPr bwMode="auto">
            <a:xfrm>
              <a:off x="4242" y="2603"/>
              <a:ext cx="226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微軟正黑體" pitchFamily="34" charset="-120"/>
                  <a:ea typeface="微軟正黑體" pitchFamily="34" charset="-120"/>
                </a:rPr>
                <a:t>4</a:t>
              </a:r>
            </a:p>
          </p:txBody>
        </p:sp>
        <p:sp>
          <p:nvSpPr>
            <p:cNvPr id="60458" name="Oval 7"/>
            <p:cNvSpPr>
              <a:spLocks noChangeArrowheads="1"/>
            </p:cNvSpPr>
            <p:nvPr/>
          </p:nvSpPr>
          <p:spPr bwMode="auto">
            <a:xfrm>
              <a:off x="3561" y="3329"/>
              <a:ext cx="226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微軟正黑體" pitchFamily="34" charset="-120"/>
                  <a:ea typeface="微軟正黑體" pitchFamily="34" charset="-120"/>
                </a:rPr>
                <a:t>3</a:t>
              </a:r>
            </a:p>
          </p:txBody>
        </p:sp>
        <p:sp>
          <p:nvSpPr>
            <p:cNvPr id="60459" name="Oval 8"/>
            <p:cNvSpPr>
              <a:spLocks noChangeArrowheads="1"/>
            </p:cNvSpPr>
            <p:nvPr/>
          </p:nvSpPr>
          <p:spPr bwMode="auto">
            <a:xfrm>
              <a:off x="4242" y="3329"/>
              <a:ext cx="226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微軟正黑體" pitchFamily="34" charset="-120"/>
                  <a:ea typeface="微軟正黑體" pitchFamily="34" charset="-120"/>
                </a:rPr>
                <a:t>5</a:t>
              </a:r>
            </a:p>
          </p:txBody>
        </p:sp>
        <p:cxnSp>
          <p:nvCxnSpPr>
            <p:cNvPr id="60460" name="AutoShape 9"/>
            <p:cNvCxnSpPr>
              <a:cxnSpLocks noChangeShapeType="1"/>
              <a:stCxn id="60458" idx="0"/>
              <a:endCxn id="60456" idx="4"/>
            </p:cNvCxnSpPr>
            <p:nvPr/>
          </p:nvCxnSpPr>
          <p:spPr bwMode="auto">
            <a:xfrm flipV="1">
              <a:off x="3674" y="2875"/>
              <a:ext cx="0" cy="454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60461" name="AutoShape 10"/>
            <p:cNvCxnSpPr>
              <a:cxnSpLocks noChangeShapeType="1"/>
              <a:stCxn id="60456" idx="6"/>
              <a:endCxn id="60457" idx="2"/>
            </p:cNvCxnSpPr>
            <p:nvPr/>
          </p:nvCxnSpPr>
          <p:spPr bwMode="auto">
            <a:xfrm>
              <a:off x="3787" y="2739"/>
              <a:ext cx="455" cy="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60462" name="AutoShape 11"/>
            <p:cNvCxnSpPr>
              <a:cxnSpLocks noChangeShapeType="1"/>
              <a:stCxn id="60457" idx="4"/>
              <a:endCxn id="60459" idx="0"/>
            </p:cNvCxnSpPr>
            <p:nvPr/>
          </p:nvCxnSpPr>
          <p:spPr bwMode="auto">
            <a:xfrm>
              <a:off x="4355" y="2875"/>
              <a:ext cx="0" cy="454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60463" name="AutoShape 12"/>
            <p:cNvCxnSpPr>
              <a:cxnSpLocks noChangeShapeType="1"/>
              <a:stCxn id="60459" idx="2"/>
              <a:endCxn id="60458" idx="6"/>
            </p:cNvCxnSpPr>
            <p:nvPr/>
          </p:nvCxnSpPr>
          <p:spPr bwMode="auto">
            <a:xfrm flipH="1">
              <a:off x="3787" y="3465"/>
              <a:ext cx="455" cy="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60464" name="AutoShape 13"/>
            <p:cNvCxnSpPr>
              <a:cxnSpLocks noChangeShapeType="1"/>
              <a:stCxn id="60458" idx="7"/>
              <a:endCxn id="60457" idx="3"/>
            </p:cNvCxnSpPr>
            <p:nvPr/>
          </p:nvCxnSpPr>
          <p:spPr bwMode="auto">
            <a:xfrm flipV="1">
              <a:off x="3754" y="2835"/>
              <a:ext cx="521" cy="534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</p:cxnSp>
        <p:sp>
          <p:nvSpPr>
            <p:cNvPr id="60465" name="Oval 7"/>
            <p:cNvSpPr>
              <a:spLocks noChangeArrowheads="1"/>
            </p:cNvSpPr>
            <p:nvPr/>
          </p:nvSpPr>
          <p:spPr bwMode="auto">
            <a:xfrm>
              <a:off x="3062" y="2966"/>
              <a:ext cx="226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微軟正黑體" pitchFamily="34" charset="-120"/>
                  <a:ea typeface="微軟正黑體" pitchFamily="34" charset="-120"/>
                </a:rPr>
                <a:t>1</a:t>
              </a:r>
            </a:p>
          </p:txBody>
        </p:sp>
        <p:cxnSp>
          <p:nvCxnSpPr>
            <p:cNvPr id="60466" name="AutoShape 40"/>
            <p:cNvCxnSpPr>
              <a:cxnSpLocks noChangeShapeType="1"/>
              <a:stCxn id="60465" idx="7"/>
              <a:endCxn id="60456" idx="2"/>
            </p:cNvCxnSpPr>
            <p:nvPr/>
          </p:nvCxnSpPr>
          <p:spPr bwMode="auto">
            <a:xfrm flipV="1">
              <a:off x="3255" y="2739"/>
              <a:ext cx="306" cy="267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</p:cxnSp>
        <p:cxnSp>
          <p:nvCxnSpPr>
            <p:cNvPr id="60467" name="AutoShape 41"/>
            <p:cNvCxnSpPr>
              <a:cxnSpLocks noChangeShapeType="1"/>
              <a:stCxn id="60465" idx="5"/>
              <a:endCxn id="60458" idx="2"/>
            </p:cNvCxnSpPr>
            <p:nvPr/>
          </p:nvCxnSpPr>
          <p:spPr bwMode="auto">
            <a:xfrm>
              <a:off x="3255" y="3198"/>
              <a:ext cx="306" cy="267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</p:cxnSp>
        <p:sp>
          <p:nvSpPr>
            <p:cNvPr id="60468" name="Oval 7"/>
            <p:cNvSpPr>
              <a:spLocks noChangeArrowheads="1"/>
            </p:cNvSpPr>
            <p:nvPr/>
          </p:nvSpPr>
          <p:spPr bwMode="auto">
            <a:xfrm>
              <a:off x="4695" y="2966"/>
              <a:ext cx="226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微軟正黑體" pitchFamily="34" charset="-120"/>
                  <a:ea typeface="微軟正黑體" pitchFamily="34" charset="-120"/>
                </a:rPr>
                <a:t>6</a:t>
              </a:r>
            </a:p>
          </p:txBody>
        </p:sp>
        <p:cxnSp>
          <p:nvCxnSpPr>
            <p:cNvPr id="60469" name="AutoShape 43"/>
            <p:cNvCxnSpPr>
              <a:cxnSpLocks noChangeShapeType="1"/>
              <a:stCxn id="60457" idx="6"/>
              <a:endCxn id="60468" idx="1"/>
            </p:cNvCxnSpPr>
            <p:nvPr/>
          </p:nvCxnSpPr>
          <p:spPr bwMode="auto">
            <a:xfrm>
              <a:off x="4468" y="2739"/>
              <a:ext cx="260" cy="267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</p:cxnSp>
        <p:cxnSp>
          <p:nvCxnSpPr>
            <p:cNvPr id="60470" name="AutoShape 44"/>
            <p:cNvCxnSpPr>
              <a:cxnSpLocks noChangeShapeType="1"/>
              <a:stCxn id="60459" idx="6"/>
              <a:endCxn id="60468" idx="3"/>
            </p:cNvCxnSpPr>
            <p:nvPr/>
          </p:nvCxnSpPr>
          <p:spPr bwMode="auto">
            <a:xfrm flipV="1">
              <a:off x="4468" y="3198"/>
              <a:ext cx="260" cy="267"/>
            </a:xfrm>
            <a:prstGeom prst="straightConnector1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</p:cxnSp>
        <p:sp>
          <p:nvSpPr>
            <p:cNvPr id="60471" name="Text Box 45"/>
            <p:cNvSpPr txBox="1">
              <a:spLocks noChangeArrowheads="1"/>
            </p:cNvSpPr>
            <p:nvPr/>
          </p:nvSpPr>
          <p:spPr bwMode="auto">
            <a:xfrm>
              <a:off x="3298" y="2683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0472" name="Text Box 46"/>
            <p:cNvSpPr txBox="1">
              <a:spLocks noChangeArrowheads="1"/>
            </p:cNvSpPr>
            <p:nvPr/>
          </p:nvSpPr>
          <p:spPr bwMode="auto">
            <a:xfrm>
              <a:off x="3298" y="3364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60473" name="Text Box 47"/>
            <p:cNvSpPr txBox="1">
              <a:spLocks noChangeArrowheads="1"/>
            </p:cNvSpPr>
            <p:nvPr/>
          </p:nvSpPr>
          <p:spPr bwMode="auto">
            <a:xfrm>
              <a:off x="3515" y="2956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60474" name="Text Box 48"/>
            <p:cNvSpPr txBox="1">
              <a:spLocks noChangeArrowheads="1"/>
            </p:cNvSpPr>
            <p:nvPr/>
          </p:nvSpPr>
          <p:spPr bwMode="auto">
            <a:xfrm>
              <a:off x="3933" y="2558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" name="Text Box 49"/>
            <p:cNvSpPr txBox="1">
              <a:spLocks noChangeArrowheads="1"/>
            </p:cNvSpPr>
            <p:nvPr/>
          </p:nvSpPr>
          <p:spPr bwMode="auto">
            <a:xfrm>
              <a:off x="3878" y="2865"/>
              <a:ext cx="2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chemeClr val="bg1"/>
                  </a:solidFill>
                </a:rPr>
                <a:t>14</a:t>
              </a:r>
            </a:p>
          </p:txBody>
        </p:sp>
        <p:sp>
          <p:nvSpPr>
            <p:cNvPr id="3" name="Text Box 50"/>
            <p:cNvSpPr txBox="1">
              <a:spLocks noChangeArrowheads="1"/>
            </p:cNvSpPr>
            <p:nvPr/>
          </p:nvSpPr>
          <p:spPr bwMode="auto">
            <a:xfrm>
              <a:off x="3933" y="3465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" name="Text Box 51"/>
            <p:cNvSpPr txBox="1">
              <a:spLocks noChangeArrowheads="1"/>
            </p:cNvSpPr>
            <p:nvPr/>
          </p:nvSpPr>
          <p:spPr bwMode="auto">
            <a:xfrm>
              <a:off x="4558" y="2683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5" name="Text Box 52"/>
            <p:cNvSpPr txBox="1">
              <a:spLocks noChangeArrowheads="1"/>
            </p:cNvSpPr>
            <p:nvPr/>
          </p:nvSpPr>
          <p:spPr bwMode="auto">
            <a:xfrm>
              <a:off x="4558" y="3364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6" name="Text Box 53"/>
            <p:cNvSpPr txBox="1">
              <a:spLocks noChangeArrowheads="1"/>
            </p:cNvSpPr>
            <p:nvPr/>
          </p:nvSpPr>
          <p:spPr bwMode="auto">
            <a:xfrm>
              <a:off x="4332" y="2956"/>
              <a:ext cx="2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41014" name="Text Box 54"/>
          <p:cNvSpPr txBox="1">
            <a:spLocks noChangeArrowheads="1"/>
          </p:cNvSpPr>
          <p:nvPr/>
        </p:nvSpPr>
        <p:spPr bwMode="auto">
          <a:xfrm>
            <a:off x="1368425" y="5772150"/>
            <a:ext cx="2409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0000FF"/>
                </a:solidFill>
              </a:rPr>
              <a:t>Node </a:t>
            </a:r>
            <a:r>
              <a:rPr lang="en-US" altLang="zh-TW" sz="1800">
                <a:solidFill>
                  <a:srgbClr val="0000FF"/>
                </a:solidFill>
                <a:cs typeface="Times New Roman" pitchFamily="18" charset="0"/>
              </a:rPr>
              <a:t>{2, 5} is odd node</a:t>
            </a:r>
          </a:p>
        </p:txBody>
      </p:sp>
      <p:cxnSp>
        <p:nvCxnSpPr>
          <p:cNvPr id="41017" name="AutoShape 57"/>
          <p:cNvCxnSpPr>
            <a:cxnSpLocks noChangeShapeType="1"/>
            <a:stCxn id="60456" idx="5"/>
            <a:endCxn id="60459" idx="1"/>
          </p:cNvCxnSpPr>
          <p:nvPr/>
        </p:nvCxnSpPr>
        <p:spPr bwMode="auto">
          <a:xfrm>
            <a:off x="5886450" y="4373563"/>
            <a:ext cx="827088" cy="847725"/>
          </a:xfrm>
          <a:prstGeom prst="straightConnector1">
            <a:avLst/>
          </a:prstGeom>
          <a:noFill/>
          <a:ln w="31750">
            <a:solidFill>
              <a:srgbClr val="FF00FF"/>
            </a:solidFill>
            <a:prstDash val="dash"/>
            <a:round/>
            <a:headEnd/>
            <a:tailEnd/>
          </a:ln>
        </p:spPr>
      </p:cxnSp>
      <p:cxnSp>
        <p:nvCxnSpPr>
          <p:cNvPr id="60447" name="AutoShape 58"/>
          <p:cNvCxnSpPr>
            <a:cxnSpLocks noChangeShapeType="1"/>
            <a:stCxn id="60456" idx="2"/>
            <a:endCxn id="60465" idx="7"/>
          </p:cNvCxnSpPr>
          <p:nvPr/>
        </p:nvCxnSpPr>
        <p:spPr bwMode="auto">
          <a:xfrm rot="10800000" flipV="1">
            <a:off x="5094288" y="4221163"/>
            <a:ext cx="485775" cy="423862"/>
          </a:xfrm>
          <a:prstGeom prst="curvedConnector2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60448" name="AutoShape 59"/>
          <p:cNvCxnSpPr>
            <a:cxnSpLocks noChangeShapeType="1"/>
            <a:stCxn id="60465" idx="5"/>
            <a:endCxn id="60458" idx="2"/>
          </p:cNvCxnSpPr>
          <p:nvPr/>
        </p:nvCxnSpPr>
        <p:spPr bwMode="auto">
          <a:xfrm rot="16200000" flipH="1">
            <a:off x="5125244" y="4918869"/>
            <a:ext cx="423863" cy="485775"/>
          </a:xfrm>
          <a:prstGeom prst="curvedConnector2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60449" name="AutoShape 62"/>
          <p:cNvCxnSpPr>
            <a:cxnSpLocks noChangeShapeType="1"/>
            <a:stCxn id="60459" idx="6"/>
            <a:endCxn id="60468" idx="3"/>
          </p:cNvCxnSpPr>
          <p:nvPr/>
        </p:nvCxnSpPr>
        <p:spPr bwMode="auto">
          <a:xfrm flipV="1">
            <a:off x="7019925" y="4949825"/>
            <a:ext cx="412750" cy="423863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60475" name="AutoShape 59"/>
          <p:cNvCxnSpPr>
            <a:cxnSpLocks noChangeShapeType="1"/>
            <a:stCxn id="60456" idx="0"/>
            <a:endCxn id="60457" idx="0"/>
          </p:cNvCxnSpPr>
          <p:nvPr/>
        </p:nvCxnSpPr>
        <p:spPr bwMode="auto">
          <a:xfrm rot="5400000" flipV="1">
            <a:off x="6299200" y="3465513"/>
            <a:ext cx="1587" cy="1081088"/>
          </a:xfrm>
          <a:prstGeom prst="curvedConnector3">
            <a:avLst>
              <a:gd name="adj1" fmla="val -14400005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60476" name="AutoShape 60"/>
          <p:cNvCxnSpPr>
            <a:cxnSpLocks noChangeShapeType="1"/>
            <a:stCxn id="60457" idx="6"/>
            <a:endCxn id="60468" idx="1"/>
          </p:cNvCxnSpPr>
          <p:nvPr/>
        </p:nvCxnSpPr>
        <p:spPr bwMode="auto">
          <a:xfrm>
            <a:off x="7019925" y="4221163"/>
            <a:ext cx="412750" cy="423862"/>
          </a:xfrm>
          <a:prstGeom prst="curvedConnector2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60477" name="AutoShape 58"/>
          <p:cNvCxnSpPr>
            <a:cxnSpLocks noChangeShapeType="1"/>
            <a:stCxn id="60457" idx="0"/>
            <a:endCxn id="60456" idx="0"/>
          </p:cNvCxnSpPr>
          <p:nvPr/>
        </p:nvCxnSpPr>
        <p:spPr bwMode="auto">
          <a:xfrm rot="-5400000" flipH="1" flipV="1">
            <a:off x="6299200" y="3465513"/>
            <a:ext cx="1587" cy="1081088"/>
          </a:xfrm>
          <a:prstGeom prst="curvedConnector3">
            <a:avLst>
              <a:gd name="adj1" fmla="val -14400005"/>
            </a:avLst>
          </a:prstGeom>
          <a:noFill/>
          <a:ln w="19050">
            <a:solidFill>
              <a:srgbClr val="800080"/>
            </a:solidFill>
            <a:round/>
            <a:headEnd/>
            <a:tailEnd/>
          </a:ln>
        </p:spPr>
      </p:cxnSp>
      <p:cxnSp>
        <p:nvCxnSpPr>
          <p:cNvPr id="60478" name="AutoShape 58"/>
          <p:cNvCxnSpPr>
            <a:cxnSpLocks noChangeShapeType="1"/>
            <a:stCxn id="60459" idx="6"/>
            <a:endCxn id="60457" idx="6"/>
          </p:cNvCxnSpPr>
          <p:nvPr/>
        </p:nvCxnSpPr>
        <p:spPr bwMode="auto">
          <a:xfrm flipV="1">
            <a:off x="7019925" y="4221163"/>
            <a:ext cx="1588" cy="1152525"/>
          </a:xfrm>
          <a:prstGeom prst="curvedConnector3">
            <a:avLst>
              <a:gd name="adj1" fmla="val 14400005"/>
            </a:avLst>
          </a:prstGeom>
          <a:noFill/>
          <a:ln w="19050">
            <a:solidFill>
              <a:srgbClr val="800080"/>
            </a:solidFill>
            <a:round/>
            <a:headEnd/>
            <a:tailEnd/>
          </a:ln>
        </p:spPr>
      </p:cxnSp>
      <p:cxnSp>
        <p:nvCxnSpPr>
          <p:cNvPr id="60479" name="AutoShape 58"/>
          <p:cNvCxnSpPr>
            <a:cxnSpLocks noChangeShapeType="1"/>
            <a:stCxn id="60456" idx="2"/>
            <a:endCxn id="60458" idx="2"/>
          </p:cNvCxnSpPr>
          <p:nvPr/>
        </p:nvCxnSpPr>
        <p:spPr bwMode="auto">
          <a:xfrm rot="10800000" flipH="1" flipV="1">
            <a:off x="5580063" y="4221163"/>
            <a:ext cx="1587" cy="1152525"/>
          </a:xfrm>
          <a:prstGeom prst="curvedConnector3">
            <a:avLst>
              <a:gd name="adj1" fmla="val -14400005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</p:spPr>
      </p:cxnSp>
      <p:cxnSp>
        <p:nvCxnSpPr>
          <p:cNvPr id="60480" name="AutoShape 58"/>
          <p:cNvCxnSpPr>
            <a:cxnSpLocks noChangeShapeType="1"/>
            <a:stCxn id="60458" idx="4"/>
            <a:endCxn id="60459" idx="4"/>
          </p:cNvCxnSpPr>
          <p:nvPr/>
        </p:nvCxnSpPr>
        <p:spPr bwMode="auto">
          <a:xfrm rot="16200000" flipH="1">
            <a:off x="6299200" y="5049838"/>
            <a:ext cx="1587" cy="1081088"/>
          </a:xfrm>
          <a:prstGeom prst="curvedConnector3">
            <a:avLst>
              <a:gd name="adj1" fmla="val 14400005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4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4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4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6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6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6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6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6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6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6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000"/>
                                        <p:tgtEl>
                                          <p:spTgt spid="60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nimBg="1"/>
      <p:bldP spid="40967" grpId="0" animBg="1"/>
      <p:bldP spid="41014" grpId="0"/>
    </p:bldLst>
  </p:timing>
</p:sld>
</file>

<file path=ppt/theme/theme1.xml><?xml version="1.0" encoding="utf-8"?>
<a:theme xmlns:a="http://schemas.openxmlformats.org/drawingml/2006/main" name="intro">
  <a:themeElements>
    <a:clrScheme name="intro 4">
      <a:dk1>
        <a:srgbClr val="FFFFCC"/>
      </a:dk1>
      <a:lt1>
        <a:srgbClr val="FFFFFF"/>
      </a:lt1>
      <a:dk2>
        <a:srgbClr val="000066"/>
      </a:dk2>
      <a:lt2>
        <a:srgbClr val="FFFFFF"/>
      </a:lt2>
      <a:accent1>
        <a:srgbClr val="0078F0"/>
      </a:accent1>
      <a:accent2>
        <a:srgbClr val="CCECFF"/>
      </a:accent2>
      <a:accent3>
        <a:srgbClr val="AAAAB8"/>
      </a:accent3>
      <a:accent4>
        <a:srgbClr val="DADADA"/>
      </a:accent4>
      <a:accent5>
        <a:srgbClr val="AABEF6"/>
      </a:accent5>
      <a:accent6>
        <a:srgbClr val="B9D6E7"/>
      </a:accent6>
      <a:hlink>
        <a:srgbClr val="3399FF"/>
      </a:hlink>
      <a:folHlink>
        <a:srgbClr val="FFCC00"/>
      </a:folHlink>
    </a:clrScheme>
    <a:fontScheme name="intro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tro 1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5C5C8A"/>
        </a:accent6>
        <a:hlink>
          <a:srgbClr val="FFFF99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2">
        <a:dk1>
          <a:srgbClr val="CC99FF"/>
        </a:dk1>
        <a:lt1>
          <a:srgbClr val="FFFFFF"/>
        </a:lt1>
        <a:dk2>
          <a:srgbClr val="400040"/>
        </a:dk2>
        <a:lt2>
          <a:srgbClr val="FFFFFF"/>
        </a:lt2>
        <a:accent1>
          <a:srgbClr val="FF66FF"/>
        </a:accent1>
        <a:accent2>
          <a:srgbClr val="CC00CC"/>
        </a:accent2>
        <a:accent3>
          <a:srgbClr val="AFAAAF"/>
        </a:accent3>
        <a:accent4>
          <a:srgbClr val="DADADA"/>
        </a:accent4>
        <a:accent5>
          <a:srgbClr val="FFB8FF"/>
        </a:accent5>
        <a:accent6>
          <a:srgbClr val="B900B9"/>
        </a:accent6>
        <a:hlink>
          <a:srgbClr val="FF7C8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CC99FF"/>
        </a:dk1>
        <a:lt1>
          <a:srgbClr val="FFFFFF"/>
        </a:lt1>
        <a:dk2>
          <a:srgbClr val="34022D"/>
        </a:dk2>
        <a:lt2>
          <a:srgbClr val="FFFFFF"/>
        </a:lt2>
        <a:accent1>
          <a:srgbClr val="775EC8"/>
        </a:accent1>
        <a:accent2>
          <a:srgbClr val="9933FF"/>
        </a:accent2>
        <a:accent3>
          <a:srgbClr val="AEAAAD"/>
        </a:accent3>
        <a:accent4>
          <a:srgbClr val="DADADA"/>
        </a:accent4>
        <a:accent5>
          <a:srgbClr val="BDB6E0"/>
        </a:accent5>
        <a:accent6>
          <a:srgbClr val="8A2DE7"/>
        </a:accent6>
        <a:hlink>
          <a:srgbClr val="993366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4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3399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5">
        <a:dk1>
          <a:srgbClr val="00FFFF"/>
        </a:dk1>
        <a:lt1>
          <a:srgbClr val="FFFFFF"/>
        </a:lt1>
        <a:dk2>
          <a:srgbClr val="4E009C"/>
        </a:dk2>
        <a:lt2>
          <a:srgbClr val="FFFFFF"/>
        </a:lt2>
        <a:accent1>
          <a:srgbClr val="00A8A4"/>
        </a:accent1>
        <a:accent2>
          <a:srgbClr val="3399FF"/>
        </a:accent2>
        <a:accent3>
          <a:srgbClr val="B2AACB"/>
        </a:accent3>
        <a:accent4>
          <a:srgbClr val="DADADA"/>
        </a:accent4>
        <a:accent5>
          <a:srgbClr val="AAD1CF"/>
        </a:accent5>
        <a:accent6>
          <a:srgbClr val="2D8A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6">
        <a:dk1>
          <a:srgbClr val="CCCC33"/>
        </a:dk1>
        <a:lt1>
          <a:srgbClr val="FFFFFF"/>
        </a:lt1>
        <a:dk2>
          <a:srgbClr val="003300"/>
        </a:dk2>
        <a:lt2>
          <a:srgbClr val="FFFFCC"/>
        </a:lt2>
        <a:accent1>
          <a:srgbClr val="008000"/>
        </a:accent1>
        <a:accent2>
          <a:srgbClr val="669900"/>
        </a:accent2>
        <a:accent3>
          <a:srgbClr val="AAADAA"/>
        </a:accent3>
        <a:accent4>
          <a:srgbClr val="DADADA"/>
        </a:accent4>
        <a:accent5>
          <a:srgbClr val="AAC0AA"/>
        </a:accent5>
        <a:accent6>
          <a:srgbClr val="5C8A00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7">
        <a:dk1>
          <a:srgbClr val="CCCC99"/>
        </a:dk1>
        <a:lt1>
          <a:srgbClr val="FFFFFF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E2CAAA"/>
        </a:accent5>
        <a:accent6>
          <a:srgbClr val="8A5C2D"/>
        </a:accent6>
        <a:hlink>
          <a:srgbClr val="FFFFCC"/>
        </a:hlink>
        <a:folHlink>
          <a:srgbClr val="DDD8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8">
        <a:dk1>
          <a:srgbClr val="204162"/>
        </a:dk1>
        <a:lt1>
          <a:srgbClr val="FFFFFF"/>
        </a:lt1>
        <a:dk2>
          <a:srgbClr val="204162"/>
        </a:dk2>
        <a:lt2>
          <a:srgbClr val="003300"/>
        </a:lt2>
        <a:accent1>
          <a:srgbClr val="99CC00"/>
        </a:accent1>
        <a:accent2>
          <a:srgbClr val="336633"/>
        </a:accent2>
        <a:accent3>
          <a:srgbClr val="FFFFFF"/>
        </a:accent3>
        <a:accent4>
          <a:srgbClr val="1A3653"/>
        </a:accent4>
        <a:accent5>
          <a:srgbClr val="CAE2AA"/>
        </a:accent5>
        <a:accent6>
          <a:srgbClr val="2D5C2D"/>
        </a:accent6>
        <a:hlink>
          <a:srgbClr val="6666FF"/>
        </a:hlink>
        <a:folHlink>
          <a:srgbClr val="C5C2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9">
        <a:dk1>
          <a:srgbClr val="000000"/>
        </a:dk1>
        <a:lt1>
          <a:srgbClr val="FFFFFF"/>
        </a:lt1>
        <a:dk2>
          <a:srgbClr val="1C1C34"/>
        </a:dk2>
        <a:lt2>
          <a:srgbClr val="000066"/>
        </a:lt2>
        <a:accent1>
          <a:srgbClr val="DDDDDD"/>
        </a:accent1>
        <a:accent2>
          <a:srgbClr val="6699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C8AB9"/>
        </a:accent6>
        <a:hlink>
          <a:srgbClr val="005A58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23087</TotalTime>
  <Words>854</Words>
  <Application>Microsoft Office PowerPoint</Application>
  <PresentationFormat>如螢幕大小 (4:3)</PresentationFormat>
  <Paragraphs>280</Paragraphs>
  <Slides>14</Slides>
  <Notes>2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14</vt:i4>
      </vt:variant>
    </vt:vector>
  </HeadingPairs>
  <TitlesOfParts>
    <vt:vector size="17" baseType="lpstr">
      <vt:lpstr>intro</vt:lpstr>
      <vt:lpstr>Visio</vt:lpstr>
      <vt:lpstr>方程式</vt:lpstr>
      <vt:lpstr>APP 19.14 &amp; 15 Directed and undirected Chinese Postman Problem</vt:lpstr>
      <vt:lpstr>Content</vt:lpstr>
      <vt:lpstr>Introduction</vt:lpstr>
      <vt:lpstr>Relative problems</vt:lpstr>
      <vt:lpstr>Solution methods</vt:lpstr>
      <vt:lpstr>Solution methods</vt:lpstr>
      <vt:lpstr>Solution methods</vt:lpstr>
      <vt:lpstr>Solution methods</vt:lpstr>
      <vt:lpstr>Solution methods</vt:lpstr>
      <vt:lpstr>Solution methods</vt:lpstr>
      <vt:lpstr>Conclusion</vt:lpstr>
      <vt:lpstr>Summary</vt:lpstr>
      <vt:lpstr>References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 in MPBSS</dc:title>
  <dc:creator>I-Lin Wang</dc:creator>
  <cp:lastModifiedBy>Mary</cp:lastModifiedBy>
  <cp:revision>1401</cp:revision>
  <dcterms:created xsi:type="dcterms:W3CDTF">2010-04-03T03:14:21Z</dcterms:created>
  <dcterms:modified xsi:type="dcterms:W3CDTF">2015-06-04T14:21:08Z</dcterms:modified>
</cp:coreProperties>
</file>