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591" r:id="rId2"/>
    <p:sldId id="599" r:id="rId3"/>
    <p:sldId id="601" r:id="rId4"/>
    <p:sldId id="600" r:id="rId5"/>
    <p:sldId id="598" r:id="rId6"/>
    <p:sldId id="602" r:id="rId7"/>
    <p:sldId id="603" r:id="rId8"/>
    <p:sldId id="604" r:id="rId9"/>
    <p:sldId id="605" r:id="rId10"/>
    <p:sldId id="606" r:id="rId11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84241" autoAdjust="0"/>
  </p:normalViewPr>
  <p:slideViewPr>
    <p:cSldViewPr>
      <p:cViewPr varScale="1">
        <p:scale>
          <a:sx n="42" d="100"/>
          <a:sy n="42" d="100"/>
        </p:scale>
        <p:origin x="9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38659-6BCB-424C-93E6-64CB049DC53C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05054-8C2A-46A5-9BE4-42105E0ED3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381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D2B1021-E09A-4900-AE30-BF5631F4CF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8267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705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30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6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DEB68A25-F9F5-4D4F-AA84-BD00A0C7ADCB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7C4E0B58-3311-470F-BE12-1D3EAA67421C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/8</a:t>
            </a:r>
            <a:endParaRPr lang="en-US" altLang="zh-TW" sz="14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 smtClean="0">
                <a:solidFill>
                  <a:srgbClr val="0A0A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Undirected Chinese Postman Problem</a:t>
            </a:r>
            <a:endParaRPr lang="zh-TW" altLang="zh-TW" dirty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1151620" y="3886200"/>
            <a:ext cx="6840760" cy="1752600"/>
          </a:xfrm>
        </p:spPr>
        <p:txBody>
          <a:bodyPr/>
          <a:lstStyle/>
          <a:p>
            <a:endParaRPr lang="zh-TW" altLang="en-US" sz="1800" dirty="0">
              <a:latin typeface="+mj-lt"/>
            </a:endParaRPr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buNone/>
              <a:defRPr/>
            </a:pPr>
            <a:r>
              <a:rPr lang="en-US" altLang="zh-TW" sz="1200"/>
              <a:t>Network Optimization Applications 19.15</a:t>
            </a:r>
            <a:endParaRPr lang="en-US" altLang="zh-TW" sz="1200" i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步驟</a:t>
            </a:r>
            <a:r>
              <a:rPr lang="en-US" altLang="zh-TW" dirty="0"/>
              <a:t>3</a:t>
            </a:r>
            <a:r>
              <a:rPr lang="zh-TW" altLang="zh-TW" dirty="0"/>
              <a:t>之配對方式所對應之原圖</a:t>
            </a:r>
            <a:r>
              <a:rPr lang="en-US" altLang="zh-TW" dirty="0"/>
              <a:t>G</a:t>
            </a:r>
            <a:r>
              <a:rPr lang="zh-TW" altLang="zh-TW" dirty="0"/>
              <a:t>中最短路徑即為所需重覆經過之路徑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5" name="圖片 4" descr="C:\Users\207\Desktop\Chinespostman_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98687"/>
            <a:ext cx="4680520" cy="33185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6444208" y="371703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10000"/>
                  </a:schemeClr>
                </a:solidFill>
              </a:rPr>
              <a:t>圖</a:t>
            </a:r>
            <a:r>
              <a:rPr lang="en-US" altLang="zh-TW" dirty="0">
                <a:solidFill>
                  <a:schemeClr val="accent4">
                    <a:lumMod val="10000"/>
                  </a:schemeClr>
                </a:solidFill>
              </a:rPr>
              <a:t>G</a:t>
            </a:r>
            <a:endParaRPr lang="zh-TW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0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i="1" dirty="0"/>
              <a:t>中國郵差問題</a:t>
            </a:r>
            <a:endParaRPr lang="en-US" altLang="zh-TW" i="1" dirty="0"/>
          </a:p>
          <a:p>
            <a:pPr marL="0" indent="0">
              <a:buNone/>
            </a:pPr>
            <a:r>
              <a:rPr lang="zh-TW" altLang="zh-TW" dirty="0"/>
              <a:t>一個郵差從郵局出發送信最後回到郵局，每條路徑都必須走過最少一次，則其最短路徑為何？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為無向圖</a:t>
            </a:r>
            <a:endParaRPr lang="zh-TW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相關文獻：</a:t>
            </a:r>
            <a:endParaRPr lang="en-US" altLang="zh-TW" dirty="0"/>
          </a:p>
          <a:p>
            <a:r>
              <a:rPr lang="en-US" altLang="zh-TW" dirty="0"/>
              <a:t>Edmonds, J and E. L. Johnson</a:t>
            </a:r>
          </a:p>
          <a:p>
            <a:pPr lvl="1"/>
            <a:r>
              <a:rPr lang="en-US" altLang="zh-TW" dirty="0"/>
              <a:t>Matching, Euler tours and the Chinese postman</a:t>
            </a:r>
          </a:p>
          <a:p>
            <a:pPr lvl="1"/>
            <a:r>
              <a:rPr lang="en-US" altLang="zh-TW" i="1" dirty="0"/>
              <a:t>Mathematical Programming, 1973</a:t>
            </a:r>
          </a:p>
          <a:p>
            <a:pPr marL="0" indent="0">
              <a:buNone/>
            </a:pPr>
            <a:endParaRPr lang="zh-TW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4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i="1" dirty="0"/>
              <a:t>尤拉迴圈</a:t>
            </a:r>
            <a:endParaRPr lang="zh-TW" altLang="zh-TW" dirty="0"/>
          </a:p>
          <a:p>
            <a:pPr marL="0" indent="0">
              <a:buNone/>
            </a:pPr>
            <a:r>
              <a:rPr lang="zh-TW" altLang="zh-TW" dirty="0"/>
              <a:t>如果一個圖能夠遍歷完所有的邊而沒有重複那這樣的圖就稱為尤拉</a:t>
            </a:r>
            <a:r>
              <a:rPr lang="zh-TW" altLang="en-US" dirty="0"/>
              <a:t>迴圈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zh-TW" dirty="0"/>
              <a:t>尤拉迴圈上的每個節點均有偶數個弧線與其相連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由此可知郵差問題即在找尤拉迴圈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7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Mathematical Formulation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16" y="1196752"/>
            <a:ext cx="8892480" cy="2441118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94216"/>
            <a:ext cx="4680520" cy="262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62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一、</a:t>
            </a:r>
            <a:r>
              <a:rPr lang="zh-TW" altLang="zh-TW" dirty="0"/>
              <a:t>判斷原圖是否有尤拉迴圈</a:t>
            </a:r>
            <a:endParaRPr lang="en-US" altLang="zh-TW" dirty="0"/>
          </a:p>
          <a:p>
            <a:pPr lvl="0"/>
            <a:r>
              <a:rPr lang="zh-TW" altLang="zh-TW" dirty="0"/>
              <a:t>在圖</a:t>
            </a:r>
            <a:r>
              <a:rPr lang="en-US" altLang="zh-TW" dirty="0"/>
              <a:t>G</a:t>
            </a:r>
            <a:r>
              <a:rPr lang="zh-TW" altLang="zh-TW" dirty="0"/>
              <a:t>上從起點開始，建立一</a:t>
            </a:r>
            <a:r>
              <a:rPr lang="en-US" altLang="zh-TW" dirty="0"/>
              <a:t>cycle</a:t>
            </a:r>
            <a:r>
              <a:rPr lang="zh-TW" altLang="zh-TW" dirty="0"/>
              <a:t>：</a:t>
            </a:r>
            <a:r>
              <a:rPr lang="en-US" altLang="zh-TW" dirty="0"/>
              <a:t>C</a:t>
            </a:r>
            <a:endParaRPr lang="zh-TW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1704" y="2420888"/>
            <a:ext cx="3600400" cy="2448272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27984" y="2276872"/>
            <a:ext cx="4176464" cy="266429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648505" y="5229200"/>
            <a:ext cx="1555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10000"/>
                  </a:schemeClr>
                </a:solidFill>
              </a:rPr>
              <a:t>圖</a:t>
            </a:r>
            <a:r>
              <a:rPr lang="en-US" altLang="zh-TW" dirty="0">
                <a:solidFill>
                  <a:schemeClr val="accent4">
                    <a:lumMod val="10000"/>
                  </a:schemeClr>
                </a:solidFill>
              </a:rPr>
              <a:t>G</a:t>
            </a:r>
          </a:p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80112" y="5200600"/>
            <a:ext cx="155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10000"/>
                  </a:schemeClr>
                </a:solidFill>
              </a:rPr>
              <a:t>Cycle  C</a:t>
            </a:r>
            <a:endParaRPr lang="zh-TW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1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若</a:t>
            </a:r>
            <a:r>
              <a:rPr lang="en-US" altLang="zh-TW" dirty="0"/>
              <a:t>C</a:t>
            </a:r>
            <a:r>
              <a:rPr lang="zh-TW" altLang="zh-TW" dirty="0"/>
              <a:t>包括圖</a:t>
            </a:r>
            <a:r>
              <a:rPr lang="en-US" altLang="zh-TW" dirty="0"/>
              <a:t>G</a:t>
            </a:r>
            <a:r>
              <a:rPr lang="zh-TW" altLang="zh-TW" dirty="0"/>
              <a:t>所有弧線則停止，否則移除所有</a:t>
            </a:r>
            <a:r>
              <a:rPr lang="en-US" altLang="zh-TW" dirty="0"/>
              <a:t>C</a:t>
            </a:r>
            <a:r>
              <a:rPr lang="zh-TW" altLang="zh-TW" dirty="0"/>
              <a:t>的弧線，形成子圖</a:t>
            </a:r>
            <a:r>
              <a:rPr lang="en-US" altLang="zh-TW" dirty="0"/>
              <a:t>G’</a:t>
            </a:r>
            <a:r>
              <a:rPr lang="zh-TW" altLang="zh-TW" dirty="0"/>
              <a:t>，</a:t>
            </a:r>
            <a:r>
              <a:rPr lang="zh-TW" altLang="en-US" dirty="0"/>
              <a:t>其</a:t>
            </a:r>
            <a:r>
              <a:rPr lang="zh-TW" altLang="zh-TW" dirty="0"/>
              <a:t>中節點</a:t>
            </a:r>
            <a:r>
              <a:rPr lang="en-US" altLang="zh-TW" dirty="0"/>
              <a:t>v</a:t>
            </a:r>
            <a:r>
              <a:rPr lang="zh-TW" altLang="zh-TW" dirty="0"/>
              <a:t>在</a:t>
            </a:r>
            <a:r>
              <a:rPr lang="en-US" altLang="zh-TW" dirty="0"/>
              <a:t>C</a:t>
            </a:r>
            <a:r>
              <a:rPr lang="zh-TW" altLang="zh-TW" dirty="0"/>
              <a:t>上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marL="0" lvl="0" indent="0">
              <a:buNone/>
            </a:pPr>
            <a:endParaRPr lang="zh-TW" altLang="zh-TW" dirty="0"/>
          </a:p>
          <a:p>
            <a:pPr lvl="0"/>
            <a:r>
              <a:rPr lang="zh-TW" altLang="zh-TW" dirty="0"/>
              <a:t>在</a:t>
            </a:r>
            <a:r>
              <a:rPr lang="zh-TW" altLang="en-US" dirty="0"/>
              <a:t>子</a:t>
            </a:r>
            <a:r>
              <a:rPr lang="zh-TW" altLang="zh-TW" dirty="0"/>
              <a:t>圖</a:t>
            </a:r>
            <a:r>
              <a:rPr lang="en-US" altLang="zh-TW" dirty="0"/>
              <a:t>G’</a:t>
            </a:r>
            <a:r>
              <a:rPr lang="zh-TW" altLang="zh-TW" dirty="0"/>
              <a:t>上從節點</a:t>
            </a:r>
            <a:r>
              <a:rPr lang="en-US" altLang="zh-TW" dirty="0"/>
              <a:t>v</a:t>
            </a:r>
            <a:r>
              <a:rPr lang="zh-TW" altLang="zh-TW" dirty="0"/>
              <a:t>開始，建立一</a:t>
            </a:r>
            <a:r>
              <a:rPr lang="en-US" altLang="zh-TW" dirty="0"/>
              <a:t>cycle</a:t>
            </a:r>
            <a:r>
              <a:rPr lang="zh-TW" altLang="zh-TW" dirty="0"/>
              <a:t>：</a:t>
            </a:r>
            <a:r>
              <a:rPr lang="en-US" altLang="zh-TW" dirty="0"/>
              <a:t>C’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2060848"/>
            <a:ext cx="3024336" cy="151216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21" y="4437112"/>
            <a:ext cx="3327103" cy="162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220072" y="2555322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solidFill>
                  <a:schemeClr val="accent4">
                    <a:lumMod val="10000"/>
                  </a:schemeClr>
                </a:solidFill>
              </a:rPr>
              <a:t>子圖</a:t>
            </a:r>
            <a:r>
              <a:rPr lang="en-US" altLang="zh-TW" dirty="0">
                <a:solidFill>
                  <a:schemeClr val="accent4">
                    <a:lumMod val="10000"/>
                  </a:schemeClr>
                </a:solidFill>
              </a:rPr>
              <a:t>G’</a:t>
            </a:r>
            <a:endParaRPr lang="zh-TW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20071" y="5085184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10000"/>
                  </a:schemeClr>
                </a:solidFill>
              </a:rPr>
              <a:t>Cycle</a:t>
            </a:r>
            <a:r>
              <a:rPr lang="zh-TW" alt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10000"/>
                  </a:schemeClr>
                </a:solidFill>
              </a:rPr>
              <a:t>C’</a:t>
            </a:r>
            <a:endParaRPr lang="zh-TW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將</a:t>
            </a:r>
            <a:r>
              <a:rPr lang="en-US" altLang="zh-TW" dirty="0"/>
              <a:t>C’</a:t>
            </a:r>
            <a:r>
              <a:rPr lang="zh-TW" altLang="zh-TW" dirty="0"/>
              <a:t>併入</a:t>
            </a:r>
            <a:r>
              <a:rPr lang="en-US" altLang="zh-TW" dirty="0"/>
              <a:t>C</a:t>
            </a:r>
            <a:r>
              <a:rPr lang="zh-TW" altLang="zh-TW" dirty="0"/>
              <a:t>，另合併後的</a:t>
            </a:r>
            <a:r>
              <a:rPr lang="en-US" altLang="zh-TW" dirty="0"/>
              <a:t>cycle</a:t>
            </a:r>
            <a:r>
              <a:rPr lang="zh-TW" altLang="zh-TW" dirty="0"/>
              <a:t>為</a:t>
            </a:r>
            <a:r>
              <a:rPr lang="en-US" altLang="zh-TW" dirty="0"/>
              <a:t>C</a:t>
            </a:r>
            <a:r>
              <a:rPr lang="zh-TW" altLang="zh-TW" dirty="0"/>
              <a:t>，回到步驟</a:t>
            </a:r>
            <a:r>
              <a:rPr lang="en-US" altLang="zh-TW" dirty="0"/>
              <a:t>2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4248472" cy="266429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24128" y="3068960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>
                    <a:lumMod val="10000"/>
                  </a:schemeClr>
                </a:solidFill>
              </a:rPr>
              <a:t>Cycle</a:t>
            </a:r>
            <a:r>
              <a:rPr lang="zh-TW" altLang="en-US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4">
                    <a:lumMod val="10000"/>
                  </a:schemeClr>
                </a:solidFill>
              </a:rPr>
              <a:t>C</a:t>
            </a:r>
            <a:endParaRPr lang="zh-TW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5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zh-TW" dirty="0"/>
              <a:t>二、如無尤拉迴圈則勢必有重複路徑，則將尋找最短重</a:t>
            </a:r>
            <a:r>
              <a:rPr lang="zh-TW" altLang="en-US" dirty="0"/>
              <a:t>         </a:t>
            </a:r>
            <a:r>
              <a:rPr lang="zh-TW" altLang="zh-TW" dirty="0"/>
              <a:t>復路徑以構成尤拉迴圈：</a:t>
            </a:r>
            <a:endParaRPr lang="en-US" altLang="zh-TW" dirty="0"/>
          </a:p>
          <a:p>
            <a:pPr lvl="0"/>
            <a:r>
              <a:rPr lang="zh-TW" altLang="zh-TW" dirty="0"/>
              <a:t>在原圖</a:t>
            </a:r>
            <a:r>
              <a:rPr lang="en-US" altLang="zh-TW" dirty="0"/>
              <a:t>G</a:t>
            </a:r>
            <a:r>
              <a:rPr lang="zh-TW" altLang="zh-TW" dirty="0"/>
              <a:t>中找出所有「奇頂點」，如下圖紅點</a:t>
            </a:r>
          </a:p>
          <a:p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5" name="圖片 4" descr="C:\Users\207\Desktop\Chinespostman_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4859770" cy="29523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6444208" y="371703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10000"/>
                  </a:schemeClr>
                </a:solidFill>
              </a:rPr>
              <a:t>圖</a:t>
            </a:r>
            <a:r>
              <a:rPr lang="en-US" altLang="zh-TW" dirty="0">
                <a:solidFill>
                  <a:schemeClr val="accent4">
                    <a:lumMod val="10000"/>
                  </a:schemeClr>
                </a:solidFill>
              </a:rPr>
              <a:t>G</a:t>
            </a:r>
            <a:endParaRPr lang="zh-TW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0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建立一新圖形</a:t>
            </a:r>
            <a:r>
              <a:rPr lang="en-US" altLang="zh-TW" dirty="0"/>
              <a:t>G’</a:t>
            </a:r>
            <a:r>
              <a:rPr lang="zh-TW" altLang="zh-TW" dirty="0"/>
              <a:t>，節點為所有「奇頂點」，節點間兩兩相連成完全網路，弧線成本為各節點間的最短路徑</a:t>
            </a:r>
          </a:p>
          <a:p>
            <a:pPr lvl="0"/>
            <a:r>
              <a:rPr lang="zh-TW" altLang="zh-TW" dirty="0"/>
              <a:t>在圖形</a:t>
            </a:r>
            <a:r>
              <a:rPr lang="en-US" altLang="zh-TW" dirty="0"/>
              <a:t>G’</a:t>
            </a:r>
            <a:r>
              <a:rPr lang="zh-TW" altLang="zh-TW" dirty="0"/>
              <a:t>中找出最低成本的配對方法，見下圖深紅弧線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19.15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pic>
        <p:nvPicPr>
          <p:cNvPr id="5" name="圖片 4" descr="C:\Users\207\Desktop\Chinespostman_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96952"/>
            <a:ext cx="4896544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字方塊 5"/>
          <p:cNvSpPr txBox="1"/>
          <p:nvPr/>
        </p:nvSpPr>
        <p:spPr>
          <a:xfrm>
            <a:off x="6444208" y="3717032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10000"/>
                  </a:schemeClr>
                </a:solidFill>
              </a:rPr>
              <a:t>新圖</a:t>
            </a:r>
            <a:r>
              <a:rPr lang="en-US" altLang="zh-TW" dirty="0">
                <a:solidFill>
                  <a:schemeClr val="accent4">
                    <a:lumMod val="10000"/>
                  </a:schemeClr>
                </a:solidFill>
              </a:rPr>
              <a:t>G’</a:t>
            </a:r>
            <a:endParaRPr lang="zh-TW" alt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0516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21520</TotalTime>
  <Words>397</Words>
  <Application>Microsoft Office PowerPoint</Application>
  <PresentationFormat>如螢幕大小 (4:3)</PresentationFormat>
  <Paragraphs>57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Times New Roman</vt:lpstr>
      <vt:lpstr>Wingdings</vt:lpstr>
      <vt:lpstr>intro</vt:lpstr>
      <vt:lpstr>Undirected Chinese Postman Problem</vt:lpstr>
      <vt:lpstr>Introduction</vt:lpstr>
      <vt:lpstr>Introduction</vt:lpstr>
      <vt:lpstr>Mathematical Formulation</vt:lpstr>
      <vt:lpstr>Solution Method</vt:lpstr>
      <vt:lpstr>Solution Method</vt:lpstr>
      <vt:lpstr>Solution Method</vt:lpstr>
      <vt:lpstr>Solution Method</vt:lpstr>
      <vt:lpstr>Solution Method</vt:lpstr>
      <vt:lpstr>Solution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1339</cp:revision>
  <dcterms:created xsi:type="dcterms:W3CDTF">2010-04-03T03:14:21Z</dcterms:created>
  <dcterms:modified xsi:type="dcterms:W3CDTF">2018-10-31T15:52:47Z</dcterms:modified>
</cp:coreProperties>
</file>