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591" r:id="rId2"/>
    <p:sldId id="596" r:id="rId3"/>
    <p:sldId id="599" r:id="rId4"/>
    <p:sldId id="600" r:id="rId5"/>
    <p:sldId id="602" r:id="rId6"/>
    <p:sldId id="603" r:id="rId7"/>
    <p:sldId id="604" r:id="rId8"/>
    <p:sldId id="601" r:id="rId9"/>
    <p:sldId id="598" r:id="rId1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80FFFF"/>
    <a:srgbClr val="006600"/>
    <a:srgbClr val="003300"/>
    <a:srgbClr val="FF6699"/>
    <a:srgbClr val="0000FF"/>
    <a:srgbClr val="CCFF33"/>
    <a:srgbClr val="D2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47" d="100"/>
          <a:sy n="47" d="100"/>
        </p:scale>
        <p:origin x="8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54" y="174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568D2-2D81-4056-A404-8825996ECDA6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82D5-8B97-4D0B-9E29-080D3694B0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677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fld id="{AE1179AE-69C8-4DCA-A062-5E9B7D8C24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4600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19.16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 黃采緹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05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654" y="9178"/>
            <a:ext cx="8959850" cy="9715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19.22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 黃采緹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92075" y="0"/>
            <a:ext cx="8959850" cy="9715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50000"/>
              </a:spcBef>
              <a:buClrTx/>
              <a:buSzTx/>
              <a:buFontTx/>
              <a:buNone/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19.22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 黃采緹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6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 userDrawn="1"/>
        </p:nvSpPr>
        <p:spPr bwMode="auto">
          <a:xfrm>
            <a:off x="8280400" y="28575"/>
            <a:ext cx="8286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32BECEC4-3C79-43E2-9C5C-24730DBDF021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spcBef>
                  <a:spcPct val="50000"/>
                </a:spcBef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/9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Application19.16</a:t>
            </a:r>
            <a:br>
              <a:rPr lang="en-US" altLang="zh-TW" dirty="0"/>
            </a:br>
            <a:r>
              <a:rPr lang="en-US" altLang="zh-TW" dirty="0"/>
              <a:t>Discrete Location Problems</a:t>
            </a:r>
            <a:endParaRPr lang="zh-TW" altLang="en-US" dirty="0"/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/>
              <a:t>Content</a:t>
            </a:r>
            <a:endParaRPr lang="zh-TW" altLang="en-US"/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pPr lvl="1"/>
            <a:r>
              <a:rPr lang="en-US" altLang="zh-TW" dirty="0"/>
              <a:t>Discrete Location Problems</a:t>
            </a:r>
          </a:p>
          <a:p>
            <a:r>
              <a:rPr lang="en-US" altLang="zh-TW" dirty="0"/>
              <a:t>Solution methods</a:t>
            </a:r>
          </a:p>
          <a:p>
            <a:endParaRPr lang="en-US" altLang="zh-TW" dirty="0"/>
          </a:p>
          <a:p>
            <a:r>
              <a:rPr lang="en-US" altLang="zh-TW" dirty="0"/>
              <a:t>Related problems</a:t>
            </a:r>
          </a:p>
          <a:p>
            <a:endParaRPr lang="zh-TW" alt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/>
              <a:t>Introduction</a:t>
            </a:r>
            <a:endParaRPr lang="zh-TW" altLang="en-US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pPr>
              <a:buFont typeface="Wingdings" pitchFamily="2" charset="2"/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4168259" y="1810036"/>
            <a:ext cx="2349091" cy="3923220"/>
            <a:chOff x="4168259" y="1810036"/>
            <a:chExt cx="2349091" cy="3923220"/>
          </a:xfrm>
        </p:grpSpPr>
        <p:sp>
          <p:nvSpPr>
            <p:cNvPr id="9" name="橢圓 8"/>
            <p:cNvSpPr/>
            <p:nvPr/>
          </p:nvSpPr>
          <p:spPr>
            <a:xfrm>
              <a:off x="4168259" y="181003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4168259" y="249289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4168259" y="5229200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4168259" y="3861048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234820" y="308800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右大括弧 5"/>
            <p:cNvSpPr/>
            <p:nvPr/>
          </p:nvSpPr>
          <p:spPr>
            <a:xfrm>
              <a:off x="4850373" y="1826020"/>
              <a:ext cx="398006" cy="3907236"/>
            </a:xfrm>
            <a:prstGeom prst="rightBrace">
              <a:avLst>
                <a:gd name="adj1" fmla="val 7725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148064" y="3356992"/>
              <a:ext cx="1369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available 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sites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240267" y="4437112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683568" y="1826020"/>
            <a:ext cx="2648686" cy="3475188"/>
            <a:chOff x="683568" y="1826020"/>
            <a:chExt cx="2648686" cy="3475188"/>
          </a:xfrm>
        </p:grpSpPr>
        <p:sp>
          <p:nvSpPr>
            <p:cNvPr id="3" name="橢圓 2"/>
            <p:cNvSpPr/>
            <p:nvPr/>
          </p:nvSpPr>
          <p:spPr>
            <a:xfrm>
              <a:off x="2644693" y="182602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2644693" y="2492896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2644693" y="4797152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" name="左大括弧 1"/>
            <p:cNvSpPr/>
            <p:nvPr/>
          </p:nvSpPr>
          <p:spPr>
            <a:xfrm>
              <a:off x="1924613" y="1826020"/>
              <a:ext cx="576064" cy="3223160"/>
            </a:xfrm>
            <a:prstGeom prst="leftBrace">
              <a:avLst>
                <a:gd name="adj1" fmla="val 48016"/>
                <a:gd name="adj2" fmla="val 4737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683568" y="2908394"/>
              <a:ext cx="1241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existing 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facilities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2716701" y="306896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2662557" y="3861048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716701" y="4365104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251520" y="5288138"/>
            <a:ext cx="5633757" cy="10441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 total transportation cost </a:t>
            </a:r>
            <a:br>
              <a:rPr lang="en-US" altLang="zh-TW" sz="2400" dirty="0">
                <a:solidFill>
                  <a:srgbClr val="FF0000"/>
                </a:solidFill>
              </a:rPr>
            </a:br>
            <a:r>
              <a:rPr lang="en-US" altLang="zh-TW" sz="2400" dirty="0">
                <a:solidFill>
                  <a:srgbClr val="FF0000"/>
                </a:solidFill>
              </a:rPr>
              <a:t>between the new and existing facilities.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37" name="群組 36"/>
          <p:cNvGrpSpPr/>
          <p:nvPr/>
        </p:nvGrpSpPr>
        <p:grpSpPr>
          <a:xfrm>
            <a:off x="7081864" y="1736304"/>
            <a:ext cx="1971541" cy="3551834"/>
            <a:chOff x="7081864" y="1736304"/>
            <a:chExt cx="1971541" cy="3551834"/>
          </a:xfrm>
        </p:grpSpPr>
        <p:sp>
          <p:nvSpPr>
            <p:cNvPr id="30" name="橢圓 29"/>
            <p:cNvSpPr/>
            <p:nvPr/>
          </p:nvSpPr>
          <p:spPr>
            <a:xfrm>
              <a:off x="7081864" y="1766040"/>
              <a:ext cx="504056" cy="504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7812360" y="3102059"/>
              <a:ext cx="1241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New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facilities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4" name="橢圓 23"/>
            <p:cNvSpPr/>
            <p:nvPr/>
          </p:nvSpPr>
          <p:spPr>
            <a:xfrm>
              <a:off x="7081864" y="2492896"/>
              <a:ext cx="504056" cy="504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>
              <a:off x="7081864" y="3783124"/>
              <a:ext cx="504056" cy="504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i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2" name="橢圓 31"/>
            <p:cNvSpPr/>
            <p:nvPr/>
          </p:nvSpPr>
          <p:spPr>
            <a:xfrm>
              <a:off x="7081864" y="4706456"/>
              <a:ext cx="504056" cy="504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p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3" name="右大括弧 32"/>
            <p:cNvSpPr/>
            <p:nvPr/>
          </p:nvSpPr>
          <p:spPr>
            <a:xfrm>
              <a:off x="7558370" y="1736304"/>
              <a:ext cx="398006" cy="3551834"/>
            </a:xfrm>
            <a:prstGeom prst="rightBrace">
              <a:avLst>
                <a:gd name="adj1" fmla="val 7725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168259" y="2492896"/>
            <a:ext cx="504056" cy="1872208"/>
            <a:chOff x="4168259" y="2492896"/>
            <a:chExt cx="504056" cy="1872208"/>
          </a:xfrm>
        </p:grpSpPr>
        <p:sp>
          <p:nvSpPr>
            <p:cNvPr id="35" name="橢圓 34"/>
            <p:cNvSpPr/>
            <p:nvPr/>
          </p:nvSpPr>
          <p:spPr>
            <a:xfrm>
              <a:off x="4168259" y="2492896"/>
              <a:ext cx="504056" cy="504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6" name="橢圓 35"/>
            <p:cNvSpPr/>
            <p:nvPr/>
          </p:nvSpPr>
          <p:spPr>
            <a:xfrm>
              <a:off x="4168259" y="3861048"/>
              <a:ext cx="504056" cy="50405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i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8" name="圓角矩形 7"/>
          <p:cNvSpPr/>
          <p:nvPr/>
        </p:nvSpPr>
        <p:spPr>
          <a:xfrm>
            <a:off x="5248379" y="1883657"/>
            <a:ext cx="2719396" cy="123713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Select </a:t>
            </a:r>
            <a:r>
              <a:rPr lang="en-US" altLang="zh-TW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en-US" altLang="zh-TW" sz="24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sites for new facilities</a:t>
            </a:r>
            <a:endParaRPr lang="zh-TW" altLang="en-US" sz="24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01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Notations</a:t>
                </a:r>
              </a:p>
              <a:p>
                <a:pPr lvl="1"/>
                <a:r>
                  <a:rPr lang="en-US" altLang="zh-TW" sz="2400" dirty="0">
                    <a:ea typeface="Cambria Math" panose="02040503050406030204" pitchFamily="18" charset="0"/>
                  </a:rPr>
                  <a:t>r = # of existing facilities</a:t>
                </a:r>
              </a:p>
              <a:p>
                <a:pPr lvl="1"/>
                <a:r>
                  <a:rPr lang="en-US" altLang="zh-TW" sz="2400" dirty="0">
                    <a:ea typeface="Cambria Math" panose="02040503050406030204" pitchFamily="18" charset="0"/>
                  </a:rPr>
                  <a:t>q = # of available sites</a:t>
                </a:r>
              </a:p>
              <a:p>
                <a:pPr lvl="1"/>
                <a:r>
                  <a:rPr lang="en-US" altLang="zh-TW" sz="2400" dirty="0">
                    <a:ea typeface="Cambria Math" panose="02040503050406030204" pitchFamily="18" charset="0"/>
                  </a:rPr>
                  <a:t>p = # of new facilities</a:t>
                </a:r>
              </a:p>
              <a:p>
                <a:pPr lvl="1"/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= distance </a:t>
                </a:r>
                <a:br>
                  <a:rPr lang="en-US" altLang="zh-TW" sz="2400" dirty="0"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ea typeface="Cambria Math" panose="02040503050406030204" pitchFamily="18" charset="0"/>
                  </a:rPr>
                  <a:t>between existing facility k  and site j</a:t>
                </a:r>
              </a:p>
              <a:p>
                <a:pPr lvl="1"/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= total transportation cost </a:t>
                </a:r>
                <a:br>
                  <a:rPr lang="en-US" altLang="zh-TW" sz="2400" dirty="0"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ea typeface="Cambria Math" panose="02040503050406030204" pitchFamily="18" charset="0"/>
                  </a:rPr>
                  <a:t>per unit distance between </a:t>
                </a:r>
                <a:br>
                  <a:rPr lang="en-US" altLang="zh-TW" sz="2400" dirty="0"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ea typeface="Cambria Math" panose="02040503050406030204" pitchFamily="18" charset="0"/>
                  </a:rPr>
                  <a:t>new facility i and existing facility k</a:t>
                </a:r>
                <a:br>
                  <a:rPr lang="en-US" altLang="zh-TW" sz="2400" dirty="0">
                    <a:ea typeface="Cambria Math" panose="02040503050406030204" pitchFamily="18" charset="0"/>
                  </a:rPr>
                </a:br>
                <a:br>
                  <a:rPr lang="en-US" altLang="zh-TW" sz="2400" dirty="0">
                    <a:ea typeface="Cambria Math" panose="02040503050406030204" pitchFamily="18" charset="0"/>
                  </a:rPr>
                </a:br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>
                  <a:buFont typeface="Wingdings" pitchFamily="2" charset="2"/>
                  <a:buNone/>
                </a:pPr>
                <a:endParaRPr lang="en-US" altLang="zh-TW" dirty="0"/>
              </a:p>
              <a:p>
                <a:pPr>
                  <a:buFont typeface="Wingdings" pitchFamily="2" charset="2"/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19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940152" y="1484784"/>
            <a:ext cx="3092541" cy="4787941"/>
            <a:chOff x="3433493" y="1810036"/>
            <a:chExt cx="3092541" cy="4787941"/>
          </a:xfrm>
        </p:grpSpPr>
        <p:sp>
          <p:nvSpPr>
            <p:cNvPr id="3" name="橢圓 2"/>
            <p:cNvSpPr/>
            <p:nvPr/>
          </p:nvSpPr>
          <p:spPr>
            <a:xfrm>
              <a:off x="3784124" y="182602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3784124" y="2492896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3784124" y="4797152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5550441" y="181003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5550441" y="249289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5550441" y="5229200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550441" y="3861048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433493" y="5766980"/>
              <a:ext cx="1241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existing 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facilities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856132" y="306896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617002" y="308800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33693" y="5733256"/>
              <a:ext cx="12923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available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sites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622449" y="4437112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3801988" y="3861048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856132" y="4365104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直線單箭頭接點 24"/>
          <p:cNvCxnSpPr>
            <a:endCxn id="12" idx="1"/>
          </p:cNvCxnSpPr>
          <p:nvPr/>
        </p:nvCxnSpPr>
        <p:spPr>
          <a:xfrm>
            <a:off x="6778820" y="2419672"/>
            <a:ext cx="1352097" cy="1189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36296" y="2572156"/>
                <a:ext cx="61689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572156"/>
                <a:ext cx="616899" cy="424796"/>
              </a:xfrm>
              <a:prstGeom prst="rect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5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940152" y="1484784"/>
            <a:ext cx="3092541" cy="4787941"/>
            <a:chOff x="3433493" y="1810036"/>
            <a:chExt cx="3092541" cy="4787941"/>
          </a:xfrm>
        </p:grpSpPr>
        <p:sp>
          <p:nvSpPr>
            <p:cNvPr id="3" name="橢圓 2"/>
            <p:cNvSpPr/>
            <p:nvPr/>
          </p:nvSpPr>
          <p:spPr>
            <a:xfrm>
              <a:off x="3784124" y="182602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3784124" y="2492896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3784124" y="4797152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5550441" y="181003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5550441" y="249289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5550441" y="5229200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550441" y="3861048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433493" y="5766980"/>
              <a:ext cx="1241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existing 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facilities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856132" y="306896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617002" y="308800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33693" y="5733256"/>
              <a:ext cx="12923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available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sites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622449" y="4437112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3801988" y="3861048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856132" y="4365104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Decision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= whether assign new facility </a:t>
                </a:r>
                <a:r>
                  <a:rPr lang="en-US" altLang="zh-TW" sz="2400" dirty="0" err="1">
                    <a:ea typeface="Cambria Math" panose="02040503050406030204" pitchFamily="18" charset="0"/>
                  </a:rPr>
                  <a:t>i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:br>
                  <a:rPr lang="en-US" altLang="zh-TW" sz="2400" dirty="0">
                    <a:ea typeface="Cambria Math" panose="02040503050406030204" pitchFamily="18" charset="0"/>
                  </a:rPr>
                </a:br>
                <a:r>
                  <a:rPr lang="en-US" altLang="zh-TW" sz="2400" dirty="0">
                    <a:ea typeface="Cambria Math" panose="02040503050406030204" pitchFamily="18" charset="0"/>
                  </a:rPr>
                  <a:t>to the available site j, binary variable</a:t>
                </a:r>
              </a:p>
              <a:p>
                <a:pPr lvl="1"/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r>
                  <a:rPr lang="en-US" altLang="zh-TW" sz="2700" dirty="0">
                    <a:ea typeface="Cambria Math" panose="02040503050406030204" pitchFamily="18" charset="0"/>
                  </a:rPr>
                  <a:t>Cost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𝑖𝑘</m:t>
                        </m:r>
                      </m:sub>
                    </m:sSub>
                    <m:nary>
                      <m:naryPr>
                        <m:chr m:val="∑"/>
                        <m:grow m:val="on"/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i="1">
                            <a:latin typeface="Cambria Math"/>
                          </a:rPr>
                          <m:t>𝑗</m:t>
                        </m:r>
                        <m:r>
                          <a:rPr lang="en-US" altLang="zh-TW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sz="2400" i="1">
                            <a:latin typeface="Cambria Math"/>
                          </a:rPr>
                          <m:t>𝑞</m:t>
                        </m:r>
                      </m:sup>
                      <m:e>
                        <m:d>
                          <m:d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𝑘𝑗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lvl="1"/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r>
                  <a:rPr lang="en-US" altLang="zh-TW" sz="2700" dirty="0">
                    <a:ea typeface="Cambria Math" panose="02040503050406030204" pitchFamily="18" charset="0"/>
                  </a:rPr>
                  <a:t>Total cost</a:t>
                </a:r>
              </a:p>
              <a:p>
                <a:pPr lvl="1"/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195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cxnSp>
        <p:nvCxnSpPr>
          <p:cNvPr id="25" name="直線單箭頭接點 24"/>
          <p:cNvCxnSpPr>
            <a:endCxn id="12" idx="1"/>
          </p:cNvCxnSpPr>
          <p:nvPr/>
        </p:nvCxnSpPr>
        <p:spPr>
          <a:xfrm>
            <a:off x="6778820" y="2419672"/>
            <a:ext cx="1352097" cy="11899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7236296" y="2572156"/>
                <a:ext cx="616899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2572156"/>
                <a:ext cx="616899" cy="424796"/>
              </a:xfrm>
              <a:prstGeom prst="rect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137621"/>
            <a:ext cx="295275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63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 hidden="1"/>
          <p:cNvGrpSpPr/>
          <p:nvPr/>
        </p:nvGrpSpPr>
        <p:grpSpPr>
          <a:xfrm>
            <a:off x="5940152" y="1484784"/>
            <a:ext cx="3092541" cy="4787941"/>
            <a:chOff x="3433493" y="1810036"/>
            <a:chExt cx="3092541" cy="4787941"/>
          </a:xfrm>
        </p:grpSpPr>
        <p:sp>
          <p:nvSpPr>
            <p:cNvPr id="3" name="橢圓 2"/>
            <p:cNvSpPr/>
            <p:nvPr/>
          </p:nvSpPr>
          <p:spPr>
            <a:xfrm>
              <a:off x="3784124" y="182602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3784124" y="2492896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3784124" y="4797152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5550441" y="181003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5550441" y="249289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5550441" y="5229200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550441" y="3861048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433493" y="5766980"/>
              <a:ext cx="1241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existing 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facilities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856132" y="306896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617002" y="308800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33693" y="5733256"/>
              <a:ext cx="12923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available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sites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622449" y="4437112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3801988" y="3861048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856132" y="4365104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methods</a:t>
            </a:r>
            <a:endParaRPr lang="zh-TW" altLang="en-US" dirty="0"/>
          </a:p>
        </p:txBody>
      </p:sp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29584"/>
            <a:ext cx="295275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1943919" y="2185259"/>
            <a:ext cx="0" cy="69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40" y="2902198"/>
            <a:ext cx="2822575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444427" y="2924944"/>
                <a:ext cx="5692712" cy="13315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zh-TW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chemeClr val="bg1"/>
                    </a:solidFill>
                  </a:rPr>
                  <a:t>: cost of locating the new facility </a:t>
                </a:r>
                <a:r>
                  <a:rPr lang="en-US" altLang="zh-TW" sz="2400" dirty="0" err="1">
                    <a:solidFill>
                      <a:schemeClr val="bg1"/>
                    </a:solidFill>
                  </a:rPr>
                  <a:t>i</a:t>
                </a:r>
                <a:r>
                  <a:rPr lang="en-US" altLang="zh-TW" sz="2400" dirty="0">
                    <a:solidFill>
                      <a:schemeClr val="bg1"/>
                    </a:solidFill>
                  </a:rPr>
                  <a:t> at site j</a:t>
                </a:r>
                <a:endParaRPr lang="zh-TW" altLang="zh-TW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427" y="2924944"/>
                <a:ext cx="5692712" cy="1331518"/>
              </a:xfrm>
              <a:prstGeom prst="rect">
                <a:avLst/>
              </a:prstGeom>
              <a:blipFill rotWithShape="1">
                <a:blip r:embed="rId4"/>
                <a:stretch>
                  <a:fillRect l="-2141" r="-535" b="-73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01" y="4975956"/>
            <a:ext cx="1655763" cy="109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肘形接點 13"/>
          <p:cNvCxnSpPr>
            <a:stCxn id="26" idx="2"/>
          </p:cNvCxnSpPr>
          <p:nvPr/>
        </p:nvCxnSpPr>
        <p:spPr>
          <a:xfrm rot="16200000" flipH="1">
            <a:off x="2585175" y="3180600"/>
            <a:ext cx="178804" cy="15396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8" idx="2"/>
          </p:cNvCxnSpPr>
          <p:nvPr/>
        </p:nvCxnSpPr>
        <p:spPr>
          <a:xfrm>
            <a:off x="6290783" y="4256462"/>
            <a:ext cx="0" cy="719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030642" y="4975956"/>
            <a:ext cx="2520280" cy="1296769"/>
          </a:xfrm>
          <a:prstGeom prst="rect">
            <a:avLst/>
          </a:prstGeom>
          <a:solidFill>
            <a:srgbClr val="FFCC99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92" name="文字方塊 8191"/>
          <p:cNvSpPr txBox="1"/>
          <p:nvPr/>
        </p:nvSpPr>
        <p:spPr>
          <a:xfrm>
            <a:off x="1878846" y="5300282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assignment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7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1" grpId="0" animBg="1"/>
      <p:bldP spid="81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 hidden="1"/>
          <p:cNvGrpSpPr/>
          <p:nvPr/>
        </p:nvGrpSpPr>
        <p:grpSpPr>
          <a:xfrm>
            <a:off x="5940152" y="1484784"/>
            <a:ext cx="3092541" cy="4787941"/>
            <a:chOff x="3433493" y="1810036"/>
            <a:chExt cx="3092541" cy="4787941"/>
          </a:xfrm>
        </p:grpSpPr>
        <p:sp>
          <p:nvSpPr>
            <p:cNvPr id="3" name="橢圓 2"/>
            <p:cNvSpPr/>
            <p:nvPr/>
          </p:nvSpPr>
          <p:spPr>
            <a:xfrm>
              <a:off x="3784124" y="1826020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3784124" y="2492896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>
              <a:off x="3784124" y="4797152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5550441" y="181003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5550441" y="2492896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5550441" y="5229200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5550441" y="3861048"/>
              <a:ext cx="504056" cy="504056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433493" y="5766980"/>
              <a:ext cx="12410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existing 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facilities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856132" y="306896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617002" y="308800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5233693" y="5733256"/>
              <a:ext cx="129234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</a:rPr>
                <a:t>available</a:t>
              </a:r>
            </a:p>
            <a:p>
              <a:r>
                <a:rPr lang="en-US" altLang="zh-TW" sz="2400" dirty="0">
                  <a:solidFill>
                    <a:schemeClr val="bg1"/>
                  </a:solidFill>
                </a:rPr>
                <a:t>sites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622449" y="4437112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橢圓 21"/>
            <p:cNvSpPr/>
            <p:nvPr/>
          </p:nvSpPr>
          <p:spPr>
            <a:xfrm>
              <a:off x="3801988" y="3861048"/>
              <a:ext cx="504056" cy="50405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1"/>
                  </a:solidFill>
                  <a:latin typeface="Cambria Math" panose="02040503050406030204" pitchFamily="18" charset="0"/>
                </a:rPr>
                <a:t>k</a:t>
              </a:r>
              <a:endParaRPr lang="zh-TW" altLang="en-US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856132" y="4365104"/>
              <a:ext cx="615553" cy="4514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…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194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 dirty="0"/>
              <a:t>Solution methods</a:t>
            </a:r>
            <a:endParaRPr lang="zh-TW" altLang="en-US" dirty="0"/>
          </a:p>
        </p:txBody>
      </p:sp>
      <p:sp>
        <p:nvSpPr>
          <p:cNvPr id="17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363" y="1534523"/>
            <a:ext cx="1655763" cy="109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" name="文字方塊 8191"/>
          <p:cNvSpPr txBox="1"/>
          <p:nvPr/>
        </p:nvSpPr>
        <p:spPr>
          <a:xfrm>
            <a:off x="336977" y="961564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assignment problem (min-cost flow problem)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3020449" y="2781195"/>
                <a:ext cx="3351751" cy="10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zh-TW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:(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)∈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chemeClr val="bg1"/>
                          </a:solidFill>
                          <a:latin typeface="Cambria Math"/>
                        </a:rPr>
                        <m:t>for</m:t>
                      </m:r>
                      <m:r>
                        <a:rPr lang="en-US" altLang="zh-TW" sz="200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chemeClr val="bg1"/>
                          </a:solidFill>
                          <a:latin typeface="Cambria Math"/>
                        </a:rPr>
                        <m:t>all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 ∈</m:t>
                      </m:r>
                      <m:sSub>
                        <m:sSubPr>
                          <m:ctrlPr>
                            <a:rPr lang="zh-TW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49" y="2781195"/>
                <a:ext cx="3351751" cy="102508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020449" y="3917551"/>
                <a:ext cx="3351751" cy="10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zh-TW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{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:(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)∈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chemeClr val="bg1"/>
                          </a:solidFill>
                          <a:latin typeface="Cambria Math"/>
                        </a:rPr>
                        <m:t>for</m:t>
                      </m:r>
                      <m:r>
                        <a:rPr lang="en-US" altLang="zh-TW" sz="200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000">
                          <a:solidFill>
                            <a:schemeClr val="bg1"/>
                          </a:solidFill>
                          <a:latin typeface="Cambria Math"/>
                        </a:rPr>
                        <m:t>all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 ∈</m:t>
                      </m:r>
                      <m:sSub>
                        <m:sSubPr>
                          <m:ctrlPr>
                            <a:rPr lang="zh-TW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49" y="3917551"/>
                <a:ext cx="3351751" cy="102508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020449" y="5053907"/>
                <a:ext cx="2043829" cy="967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TW" altLang="zh-TW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grow m:val="on"/>
                              <m:ctrlPr>
                                <a:rPr lang="zh-TW" altLang="zh-TW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sup>
                            <m:e/>
                          </m:nary>
                        </m:fName>
                        <m:e>
                          <m:nary>
                            <m:naryPr>
                              <m:chr m:val="∑"/>
                              <m:grow m:val="on"/>
                              <m:ctrlPr>
                                <a:rPr lang="zh-TW" altLang="zh-TW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TW" sz="2000" i="1">
                          <a:solidFill>
                            <a:schemeClr val="bg1"/>
                          </a:solidFill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zh-TW" alt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49" y="5053907"/>
                <a:ext cx="2043829" cy="9673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77914" y="1752796"/>
                <a:ext cx="9025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𝑚𝑖𝑛</m:t>
                      </m:r>
                    </m:oMath>
                  </m:oMathPara>
                </a14:m>
                <a:endParaRPr lang="zh-TW" altLang="zh-TW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14" y="1752796"/>
                <a:ext cx="902555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r>
              <a:rPr lang="en-US" altLang="zh-TW" dirty="0"/>
              <a:t>Related problems</a:t>
            </a:r>
            <a:endParaRPr lang="zh-TW" altLang="en-US" dirty="0"/>
          </a:p>
        </p:txBody>
      </p:sp>
      <p:sp>
        <p:nvSpPr>
          <p:cNvPr id="717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2400" dirty="0"/>
              <a:t>Integer Programming formulations of discrete hub location problems. </a:t>
            </a:r>
          </a:p>
          <a:p>
            <a:pPr lvl="1"/>
            <a:r>
              <a:rPr lang="en-US" altLang="zh-TW" sz="2000" dirty="0"/>
              <a:t>James F. Campbell, 1992. </a:t>
            </a:r>
          </a:p>
          <a:p>
            <a:pPr lvl="1"/>
            <a:r>
              <a:rPr lang="en-US" altLang="zh-TW" sz="2000" i="1" dirty="0"/>
              <a:t>European Journal of Operation Research</a:t>
            </a:r>
            <a:r>
              <a:rPr lang="en-US" altLang="zh-TW" sz="2000" dirty="0"/>
              <a:t> 72(1944)387-405.</a:t>
            </a:r>
          </a:p>
          <a:p>
            <a:pPr lvl="1"/>
            <a:endParaRPr lang="zh-TW" altLang="zh-TW" sz="2000" dirty="0"/>
          </a:p>
          <a:p>
            <a:pPr lvl="0"/>
            <a:r>
              <a:rPr lang="en-US" altLang="zh-TW" sz="2400" dirty="0"/>
              <a:t>On the complexity of locating linear facilities in the plane. </a:t>
            </a:r>
          </a:p>
          <a:p>
            <a:pPr lvl="1"/>
            <a:r>
              <a:rPr lang="en-US" altLang="zh-TW" sz="2000" dirty="0"/>
              <a:t>Nimrod Megiddo and </a:t>
            </a:r>
            <a:r>
              <a:rPr lang="en-US" altLang="zh-TW" sz="2000" dirty="0" err="1"/>
              <a:t>Arie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Tamir</a:t>
            </a:r>
            <a:r>
              <a:rPr lang="en-US" altLang="zh-TW" sz="2000" dirty="0"/>
              <a:t>, 1982.</a:t>
            </a:r>
          </a:p>
          <a:p>
            <a:pPr lvl="1"/>
            <a:r>
              <a:rPr lang="en-US" altLang="zh-TW" sz="2000" i="1" dirty="0"/>
              <a:t>Operations Research.</a:t>
            </a:r>
          </a:p>
          <a:p>
            <a:pPr lvl="1"/>
            <a:endParaRPr lang="zh-TW" altLang="zh-TW" sz="200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05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title"/>
          </p:nvPr>
        </p:nvSpPr>
        <p:spPr>
          <a:xfrm>
            <a:off x="149225" y="9525"/>
            <a:ext cx="8959850" cy="97155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4"/>
          <p:cNvSpPr txBox="1">
            <a:spLocks noGrp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7500"/>
          </a:bodyPr>
          <a:lstStyle>
            <a:defPPr>
              <a:defRPr lang="zh-TW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har char="•"/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+mn-cs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TW" sz="4400" b="1" i="1" kern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Thanks  for your listening!!!</a:t>
            </a:r>
          </a:p>
          <a:p>
            <a:pPr algn="ctr" eaLnBrk="1" hangingPunct="1">
              <a:buFontTx/>
              <a:buNone/>
              <a:defRPr/>
            </a:pPr>
            <a:br>
              <a:rPr lang="en-US" altLang="zh-TW" sz="4400" b="1" i="1" kern="0" dirty="0">
                <a:solidFill>
                  <a:schemeClr val="bg1">
                    <a:lumMod val="60000"/>
                    <a:lumOff val="40000"/>
                  </a:schemeClr>
                </a:solidFill>
              </a:rPr>
            </a:br>
            <a:r>
              <a:rPr lang="en-US" altLang="zh-TW" sz="4400" b="1" i="1" kern="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Q&amp;A</a:t>
            </a:r>
          </a:p>
        </p:txBody>
      </p:sp>
      <p:sp>
        <p:nvSpPr>
          <p:cNvPr id="6" name="頁尾版面配置區 3"/>
          <p:cNvSpPr>
            <a:spLocks noGrp="1"/>
          </p:cNvSpPr>
          <p:nvPr>
            <p:ph type="ftr" sz="quarter" idx="10"/>
          </p:nvPr>
        </p:nvSpPr>
        <p:spPr bwMode="auto">
          <a:xfrm>
            <a:off x="3132138" y="6453188"/>
            <a:ext cx="58404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19.16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21125</TotalTime>
  <Words>286</Words>
  <Application>Microsoft Office PowerPoint</Application>
  <PresentationFormat>如螢幕大小 (4:3)</PresentationFormat>
  <Paragraphs>160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Arial Unicode MS</vt:lpstr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Application19.16 Discrete Location Problems</vt:lpstr>
      <vt:lpstr>Content</vt:lpstr>
      <vt:lpstr>Introduction</vt:lpstr>
      <vt:lpstr>Solution methods</vt:lpstr>
      <vt:lpstr>Solution methods</vt:lpstr>
      <vt:lpstr>Solution methods</vt:lpstr>
      <vt:lpstr>Solution methods</vt:lpstr>
      <vt:lpstr>Related problems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1346</cp:revision>
  <dcterms:created xsi:type="dcterms:W3CDTF">2010-04-03T03:14:21Z</dcterms:created>
  <dcterms:modified xsi:type="dcterms:W3CDTF">2018-10-31T15:56:02Z</dcterms:modified>
</cp:coreProperties>
</file>