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0" r:id="rId3"/>
    <p:sldId id="257" r:id="rId4"/>
    <p:sldId id="258" r:id="rId5"/>
    <p:sldId id="291" r:id="rId6"/>
    <p:sldId id="292" r:id="rId7"/>
    <p:sldId id="293" r:id="rId8"/>
    <p:sldId id="282" r:id="rId9"/>
    <p:sldId id="281" r:id="rId10"/>
    <p:sldId id="294" r:id="rId11"/>
    <p:sldId id="295" r:id="rId12"/>
    <p:sldId id="299" r:id="rId13"/>
    <p:sldId id="298" r:id="rId14"/>
    <p:sldId id="300" r:id="rId15"/>
    <p:sldId id="301" r:id="rId16"/>
    <p:sldId id="277" r:id="rId17"/>
    <p:sldId id="283" r:id="rId18"/>
    <p:sldId id="266" r:id="rId19"/>
    <p:sldId id="267" r:id="rId20"/>
    <p:sldId id="284" r:id="rId21"/>
    <p:sldId id="285" r:id="rId22"/>
    <p:sldId id="286" r:id="rId23"/>
    <p:sldId id="280" r:id="rId24"/>
    <p:sldId id="269" r:id="rId25"/>
    <p:sldId id="289" r:id="rId26"/>
    <p:sldId id="268" r:id="rId27"/>
    <p:sldId id="287" r:id="rId2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AD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7" autoAdjust="0"/>
    <p:restoredTop sz="83504" autoAdjust="0"/>
  </p:normalViewPr>
  <p:slideViewPr>
    <p:cSldViewPr>
      <p:cViewPr varScale="1">
        <p:scale>
          <a:sx n="42" d="100"/>
          <a:sy n="42" d="100"/>
        </p:scale>
        <p:origin x="836" y="32"/>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60" d="100"/>
          <a:sy n="60" d="100"/>
        </p:scale>
        <p:origin x="3780" y="-1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D732A-8493-4787-95E9-BBE263A0E1C8}" type="datetimeFigureOut">
              <a:rPr lang="zh-TW" altLang="en-US" smtClean="0"/>
              <a:t>2018/10/31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07951-1F70-4BF7-B807-A24BE6468036}" type="slidenum">
              <a:rPr lang="zh-TW" altLang="en-US" smtClean="0"/>
              <a:t>‹#›</a:t>
            </a:fld>
            <a:endParaRPr lang="zh-TW" altLang="en-US"/>
          </a:p>
        </p:txBody>
      </p:sp>
    </p:spTree>
    <p:extLst>
      <p:ext uri="{BB962C8B-B14F-4D97-AF65-F5344CB8AC3E}">
        <p14:creationId xmlns:p14="http://schemas.microsoft.com/office/powerpoint/2010/main" val="118404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1-1.</a:t>
            </a:r>
            <a:r>
              <a:rPr lang="zh-TW" altLang="en-US" dirty="0"/>
              <a:t>首先我會解釋一下什麼是區位問題</a:t>
            </a:r>
            <a:r>
              <a:rPr lang="en-US" altLang="zh-TW" dirty="0"/>
              <a:t>,</a:t>
            </a:r>
            <a:r>
              <a:rPr lang="zh-TW" altLang="en-US" dirty="0"/>
              <a:t>與網路區位問題有什麼不同</a:t>
            </a:r>
            <a:endParaRPr lang="en-US" altLang="zh-TW" dirty="0"/>
          </a:p>
          <a:p>
            <a:r>
              <a:rPr lang="en-US" altLang="zh-TW" dirty="0"/>
              <a:t>1-2.</a:t>
            </a:r>
            <a:r>
              <a:rPr lang="zh-TW" altLang="en-US" dirty="0"/>
              <a:t>區位問題的分類</a:t>
            </a:r>
            <a:r>
              <a:rPr lang="en-US" altLang="zh-TW" dirty="0"/>
              <a:t>,</a:t>
            </a:r>
            <a:r>
              <a:rPr lang="zh-TW" altLang="en-US" dirty="0"/>
              <a:t>是關於平面與網路還有離散與連續的差異</a:t>
            </a:r>
            <a:r>
              <a:rPr lang="en-US" altLang="zh-TW" dirty="0"/>
              <a:t>,</a:t>
            </a:r>
            <a:r>
              <a:rPr lang="zh-TW" altLang="en-US" dirty="0"/>
              <a:t>然後在舉個書上的例子</a:t>
            </a:r>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2</a:t>
            </a:fld>
            <a:endParaRPr lang="zh-TW" altLang="en-US"/>
          </a:p>
        </p:txBody>
      </p:sp>
    </p:spTree>
    <p:extLst>
      <p:ext uri="{BB962C8B-B14F-4D97-AF65-F5344CB8AC3E}">
        <p14:creationId xmlns:p14="http://schemas.microsoft.com/office/powerpoint/2010/main" val="31136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通常同時處理指派與排序兩因素相當不易</a:t>
            </a:r>
            <a:r>
              <a:rPr lang="en-US" altLang="zh-TW" dirty="0"/>
              <a:t>,</a:t>
            </a:r>
            <a:r>
              <a:rPr lang="zh-TW" altLang="en-US" dirty="0"/>
              <a:t>所以一般會分開處理</a:t>
            </a:r>
            <a:r>
              <a:rPr lang="en-US" altLang="zh-TW" dirty="0"/>
              <a:t>(</a:t>
            </a:r>
            <a:r>
              <a:rPr lang="zh-TW" altLang="en-US" dirty="0"/>
              <a:t>先處理指派再處理排序</a:t>
            </a:r>
            <a:r>
              <a:rPr lang="en-US" altLang="zh-TW" dirty="0"/>
              <a:t>)</a:t>
            </a:r>
          </a:p>
          <a:p>
            <a:r>
              <a:rPr lang="zh-TW" altLang="en-US" dirty="0"/>
              <a:t>首先依照車輛排程問題的限制條件</a:t>
            </a:r>
            <a:r>
              <a:rPr lang="en-US" altLang="zh-TW" dirty="0"/>
              <a:t>(</a:t>
            </a:r>
            <a:r>
              <a:rPr lang="zh-TW" altLang="en-US" dirty="0"/>
              <a:t>如車輛容量</a:t>
            </a:r>
            <a:r>
              <a:rPr lang="en-US" altLang="zh-TW" dirty="0"/>
              <a:t>)</a:t>
            </a:r>
            <a:r>
              <a:rPr lang="zh-TW" altLang="en-US" dirty="0"/>
              <a:t>先將各需求點劃分若干分區</a:t>
            </a:r>
            <a:r>
              <a:rPr lang="en-US" altLang="zh-TW" dirty="0"/>
              <a:t>(</a:t>
            </a:r>
            <a:r>
              <a:rPr lang="zh-TW" altLang="en-US" dirty="0"/>
              <a:t>處理指派問題</a:t>
            </a:r>
            <a:r>
              <a:rPr lang="en-US" altLang="zh-TW" dirty="0"/>
              <a:t>),</a:t>
            </a:r>
            <a:r>
              <a:rPr lang="zh-TW" altLang="en-US" dirty="0"/>
              <a:t>再將各區之需求點視為推銷員巡迴問題</a:t>
            </a:r>
            <a:r>
              <a:rPr lang="en-US" altLang="zh-TW" dirty="0"/>
              <a:t>(Traveling</a:t>
            </a:r>
            <a:r>
              <a:rPr lang="en-US" altLang="zh-TW" baseline="0" dirty="0"/>
              <a:t> Salesman Problem, TSP</a:t>
            </a:r>
            <a:r>
              <a:rPr lang="en-US" altLang="zh-TW" dirty="0"/>
              <a:t>)</a:t>
            </a:r>
            <a:r>
              <a:rPr lang="zh-TW" altLang="en-US" dirty="0"/>
              <a:t>之欲拜訪客戶</a:t>
            </a:r>
            <a:r>
              <a:rPr lang="en-US" altLang="zh-TW" dirty="0"/>
              <a:t>,</a:t>
            </a:r>
            <a:r>
              <a:rPr lang="zh-TW" altLang="en-US" dirty="0"/>
              <a:t>求其巡迴路線</a:t>
            </a:r>
            <a:r>
              <a:rPr lang="en-US" altLang="zh-TW" dirty="0"/>
              <a:t>(</a:t>
            </a:r>
            <a:r>
              <a:rPr lang="zh-TW" altLang="en-US" dirty="0"/>
              <a:t>處理排程因素</a:t>
            </a:r>
            <a:r>
              <a:rPr lang="en-US" altLang="zh-TW" dirty="0"/>
              <a:t>).</a:t>
            </a:r>
          </a:p>
          <a:p>
            <a:pPr lvl="0"/>
            <a:r>
              <a:rPr lang="zh-TW" altLang="zh-TW" sz="1200" kern="1200" dirty="0">
                <a:solidFill>
                  <a:schemeClr val="tx1"/>
                </a:solidFill>
                <a:effectLst/>
                <a:latin typeface="+mn-lt"/>
                <a:ea typeface="+mn-ea"/>
                <a:cs typeface="+mn-cs"/>
              </a:rPr>
              <a:t>一般而言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若對單一場站</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a:t>
            </a:r>
            <a:r>
              <a:rPr lang="en-US" altLang="zh-TW" sz="1200" kern="1200" dirty="0">
                <a:solidFill>
                  <a:schemeClr val="tx1"/>
                </a:solidFill>
                <a:effectLst/>
                <a:latin typeface="+mn-lt"/>
                <a:ea typeface="+mn-ea"/>
                <a:cs typeface="+mn-cs"/>
              </a:rPr>
              <a:t>(6a)</a:t>
            </a:r>
            <a:r>
              <a:rPr lang="zh-TW" altLang="zh-TW" sz="1200" kern="1200" dirty="0">
                <a:solidFill>
                  <a:schemeClr val="tx1"/>
                </a:solidFill>
                <a:effectLst/>
                <a:latin typeface="+mn-lt"/>
                <a:ea typeface="+mn-ea"/>
                <a:cs typeface="+mn-cs"/>
              </a:rPr>
              <a:t>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區位基礎啟發法括以下三個步</a:t>
            </a:r>
          </a:p>
          <a:p>
            <a:r>
              <a:rPr lang="zh-TW" altLang="zh-TW" sz="1200" kern="1200" dirty="0">
                <a:solidFill>
                  <a:schemeClr val="tx1"/>
                </a:solidFill>
                <a:effectLst/>
                <a:latin typeface="+mn-lt"/>
                <a:ea typeface="+mn-ea"/>
                <a:cs typeface="+mn-cs"/>
              </a:rPr>
              <a:t>驟</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Step1.</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在</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個需求點中</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選取</a:t>
            </a:r>
            <a:r>
              <a:rPr lang="en-US" altLang="zh-TW" sz="1200" kern="1200" dirty="0">
                <a:solidFill>
                  <a:schemeClr val="tx1"/>
                </a:solidFill>
                <a:effectLst/>
                <a:latin typeface="+mn-lt"/>
                <a:ea typeface="+mn-ea"/>
                <a:cs typeface="+mn-cs"/>
              </a:rPr>
              <a:t>m</a:t>
            </a:r>
            <a:r>
              <a:rPr lang="zh-TW" altLang="zh-TW" sz="1200" kern="1200" dirty="0">
                <a:solidFill>
                  <a:schemeClr val="tx1"/>
                </a:solidFill>
                <a:effectLst/>
                <a:latin typeface="+mn-lt"/>
                <a:ea typeface="+mn-ea"/>
                <a:cs typeface="+mn-cs"/>
              </a:rPr>
              <a:t>個種點</a:t>
            </a:r>
            <a:r>
              <a:rPr lang="en-US" altLang="zh-TW" sz="1200" kern="1200" dirty="0">
                <a:solidFill>
                  <a:schemeClr val="tx1"/>
                </a:solidFill>
                <a:effectLst/>
                <a:latin typeface="+mn-lt"/>
                <a:ea typeface="+mn-ea"/>
                <a:cs typeface="+mn-cs"/>
              </a:rPr>
              <a:t>(Seed Points).</a:t>
            </a:r>
            <a:r>
              <a:rPr lang="zh-TW" altLang="zh-TW" sz="1200" kern="1200" dirty="0">
                <a:solidFill>
                  <a:schemeClr val="tx1"/>
                </a:solidFill>
                <a:effectLst/>
                <a:latin typeface="+mn-lt"/>
                <a:ea typeface="+mn-ea"/>
                <a:cs typeface="+mn-cs"/>
              </a:rPr>
              <a:t>令為</a:t>
            </a:r>
            <a:r>
              <a:rPr lang="en-US" altLang="zh-TW" sz="1200" kern="1200" dirty="0">
                <a:solidFill>
                  <a:schemeClr val="tx1"/>
                </a:solidFill>
                <a:effectLst/>
                <a:latin typeface="+mn-lt"/>
                <a:ea typeface="+mn-ea"/>
                <a:cs typeface="+mn-cs"/>
              </a:rPr>
              <a:t>T1~TM;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計算場站到種點的距離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視為種點的設置成本</a:t>
            </a:r>
            <a:r>
              <a:rPr lang="en-US" altLang="zh-TW" sz="1200" kern="1200" dirty="0" err="1">
                <a:solidFill>
                  <a:schemeClr val="tx1"/>
                </a:solidFill>
                <a:effectLst/>
                <a:latin typeface="+mn-lt"/>
                <a:ea typeface="+mn-ea"/>
                <a:cs typeface="+mn-cs"/>
              </a:rPr>
              <a:t>Fi,i</a:t>
            </a:r>
            <a:r>
              <a:rPr lang="en-US" altLang="zh-TW" sz="1200" kern="1200" dirty="0">
                <a:solidFill>
                  <a:schemeClr val="tx1"/>
                </a:solidFill>
                <a:effectLst/>
                <a:latin typeface="+mn-lt"/>
                <a:ea typeface="+mn-ea"/>
                <a:cs typeface="+mn-cs"/>
              </a:rPr>
              <a:t>=1~m,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計算各種種點到需求點的距離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Cij</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i</a:t>
            </a:r>
            <a:r>
              <a:rPr lang="en-US" altLang="zh-TW" sz="1200" kern="1200" dirty="0">
                <a:solidFill>
                  <a:schemeClr val="tx1"/>
                </a:solidFill>
                <a:effectLst/>
                <a:latin typeface="+mn-lt"/>
                <a:ea typeface="+mn-ea"/>
                <a:cs typeface="+mn-cs"/>
              </a:rPr>
              <a:t>=1,2~m</a:t>
            </a:r>
            <a:r>
              <a:rPr lang="zh-TW" altLang="zh-TW" sz="1200" kern="1200" dirty="0">
                <a:solidFill>
                  <a:schemeClr val="tx1"/>
                </a:solidFill>
                <a:effectLst/>
                <a:latin typeface="+mn-lt"/>
                <a:ea typeface="+mn-ea"/>
                <a:cs typeface="+mn-cs"/>
              </a:rPr>
              <a:t>及</a:t>
            </a:r>
            <a:r>
              <a:rPr lang="en-US" altLang="zh-TW" sz="1200" kern="1200" dirty="0">
                <a:solidFill>
                  <a:schemeClr val="tx1"/>
                </a:solidFill>
                <a:effectLst/>
                <a:latin typeface="+mn-lt"/>
                <a:ea typeface="+mn-ea"/>
                <a:cs typeface="+mn-cs"/>
              </a:rPr>
              <a:t>j=1,2~n</a:t>
            </a:r>
            <a:r>
              <a:rPr lang="zh-TW"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Step2.</a:t>
            </a:r>
            <a:r>
              <a:rPr lang="zh-TW" altLang="zh-TW" sz="1200" kern="1200" dirty="0">
                <a:solidFill>
                  <a:schemeClr val="tx1"/>
                </a:solidFill>
                <a:effectLst/>
                <a:latin typeface="+mn-lt"/>
                <a:ea typeface="+mn-ea"/>
                <a:cs typeface="+mn-cs"/>
              </a:rPr>
              <a:t>根據步驟一的設定方式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依據設施區位的觀念</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將各點視為候選區位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其設置成本為</a:t>
            </a:r>
            <a:r>
              <a:rPr lang="en-US" altLang="zh-TW" sz="1200" kern="1200" dirty="0">
                <a:solidFill>
                  <a:schemeClr val="tx1"/>
                </a:solidFill>
                <a:effectLst/>
                <a:latin typeface="+mn-lt"/>
                <a:ea typeface="+mn-ea"/>
                <a:cs typeface="+mn-cs"/>
              </a:rPr>
              <a:t>fi,</a:t>
            </a:r>
            <a:r>
              <a:rPr lang="zh-TW" altLang="zh-TW" sz="1200" kern="1200" dirty="0">
                <a:solidFill>
                  <a:schemeClr val="tx1"/>
                </a:solidFill>
                <a:effectLst/>
                <a:latin typeface="+mn-lt"/>
                <a:ea typeface="+mn-ea"/>
                <a:cs typeface="+mn-cs"/>
              </a:rPr>
              <a:t>並以車輛容量視各候選區位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種點</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的容量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據以建構一容量限制性設施區位問題之數學模式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再對此一模型進行求解</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以對各需求點進行分區</a:t>
            </a:r>
          </a:p>
          <a:p>
            <a:r>
              <a:rPr lang="en-US" altLang="zh-TW" sz="1200" kern="1200" dirty="0">
                <a:solidFill>
                  <a:schemeClr val="tx1"/>
                </a:solidFill>
                <a:effectLst/>
                <a:latin typeface="+mn-lt"/>
                <a:ea typeface="+mn-ea"/>
                <a:cs typeface="+mn-cs"/>
              </a:rPr>
              <a:t>Step3.</a:t>
            </a:r>
            <a:r>
              <a:rPr lang="zh-TW" altLang="zh-TW" sz="1200" kern="1200" dirty="0">
                <a:solidFill>
                  <a:schemeClr val="tx1"/>
                </a:solidFill>
                <a:effectLst/>
                <a:latin typeface="+mn-lt"/>
                <a:ea typeface="+mn-ea"/>
                <a:cs typeface="+mn-cs"/>
              </a:rPr>
              <a:t>針對每一分區的需求點與其車輛場站尋求銷售員問題之繞行路徑</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值得一提的是僅處理到步驟</a:t>
            </a:r>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時</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即為暫時忽略排序因素</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則車輛排程問題</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車隊規模問題可以以設施區位問題加以表示</a:t>
            </a:r>
            <a:endParaRPr lang="en-US" altLang="zh-TW" sz="1200" kern="1200" dirty="0">
              <a:solidFill>
                <a:schemeClr val="tx1"/>
              </a:solidFill>
              <a:effectLst/>
              <a:latin typeface="+mn-lt"/>
              <a:ea typeface="+mn-ea"/>
              <a:cs typeface="+mn-cs"/>
            </a:endParaRPr>
          </a:p>
          <a:p>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11</a:t>
            </a:fld>
            <a:endParaRPr lang="zh-TW" altLang="en-US"/>
          </a:p>
        </p:txBody>
      </p:sp>
    </p:spTree>
    <p:extLst>
      <p:ext uri="{BB962C8B-B14F-4D97-AF65-F5344CB8AC3E}">
        <p14:creationId xmlns:p14="http://schemas.microsoft.com/office/powerpoint/2010/main" val="4057226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通常同時處理指派與排序兩因素相當不易</a:t>
            </a:r>
            <a:r>
              <a:rPr lang="en-US" altLang="zh-TW" dirty="0"/>
              <a:t>,</a:t>
            </a:r>
            <a:r>
              <a:rPr lang="zh-TW" altLang="en-US" dirty="0"/>
              <a:t>所以一般會分開處理</a:t>
            </a:r>
            <a:r>
              <a:rPr lang="en-US" altLang="zh-TW" dirty="0"/>
              <a:t>(</a:t>
            </a:r>
            <a:r>
              <a:rPr lang="zh-TW" altLang="en-US" dirty="0"/>
              <a:t>先處理指派再處理排序</a:t>
            </a:r>
            <a:r>
              <a:rPr lang="en-US" altLang="zh-TW" dirty="0"/>
              <a:t>)</a:t>
            </a:r>
          </a:p>
          <a:p>
            <a:r>
              <a:rPr lang="zh-TW" altLang="en-US" dirty="0"/>
              <a:t>首先依照車輛排程問題的限制條件</a:t>
            </a:r>
            <a:r>
              <a:rPr lang="en-US" altLang="zh-TW" dirty="0"/>
              <a:t>(</a:t>
            </a:r>
            <a:r>
              <a:rPr lang="zh-TW" altLang="en-US" dirty="0"/>
              <a:t>如車輛容量</a:t>
            </a:r>
            <a:r>
              <a:rPr lang="en-US" altLang="zh-TW" dirty="0"/>
              <a:t>)</a:t>
            </a:r>
            <a:r>
              <a:rPr lang="zh-TW" altLang="en-US" dirty="0"/>
              <a:t>先將各需求點劃分若干分區</a:t>
            </a:r>
            <a:r>
              <a:rPr lang="en-US" altLang="zh-TW" dirty="0"/>
              <a:t>(</a:t>
            </a:r>
            <a:r>
              <a:rPr lang="zh-TW" altLang="en-US" dirty="0"/>
              <a:t>處理指派問題</a:t>
            </a:r>
            <a:r>
              <a:rPr lang="en-US" altLang="zh-TW" dirty="0"/>
              <a:t>),</a:t>
            </a:r>
            <a:r>
              <a:rPr lang="zh-TW" altLang="en-US" dirty="0"/>
              <a:t>再將各區之需求點視為推銷員巡迴問題</a:t>
            </a:r>
            <a:r>
              <a:rPr lang="en-US" altLang="zh-TW" dirty="0"/>
              <a:t>(Traveling</a:t>
            </a:r>
            <a:r>
              <a:rPr lang="en-US" altLang="zh-TW" baseline="0" dirty="0"/>
              <a:t> Salesman Problem, TSP</a:t>
            </a:r>
            <a:r>
              <a:rPr lang="en-US" altLang="zh-TW" dirty="0"/>
              <a:t>)</a:t>
            </a:r>
            <a:r>
              <a:rPr lang="zh-TW" altLang="en-US" dirty="0"/>
              <a:t>之欲拜訪客戶</a:t>
            </a:r>
            <a:r>
              <a:rPr lang="en-US" altLang="zh-TW" dirty="0"/>
              <a:t>,</a:t>
            </a:r>
            <a:r>
              <a:rPr lang="zh-TW" altLang="en-US" dirty="0"/>
              <a:t>求其巡迴路線</a:t>
            </a:r>
            <a:r>
              <a:rPr lang="en-US" altLang="zh-TW" dirty="0"/>
              <a:t>(</a:t>
            </a:r>
            <a:r>
              <a:rPr lang="zh-TW" altLang="en-US" dirty="0"/>
              <a:t>處理排程因素</a:t>
            </a:r>
            <a:r>
              <a:rPr lang="en-US" altLang="zh-TW" dirty="0"/>
              <a:t>).</a:t>
            </a:r>
          </a:p>
          <a:p>
            <a:pPr lvl="0"/>
            <a:r>
              <a:rPr lang="zh-TW" altLang="zh-TW" sz="1200" kern="1200" dirty="0">
                <a:solidFill>
                  <a:schemeClr val="tx1"/>
                </a:solidFill>
                <a:effectLst/>
                <a:latin typeface="+mn-lt"/>
                <a:ea typeface="+mn-ea"/>
                <a:cs typeface="+mn-cs"/>
              </a:rPr>
              <a:t>一般而言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若對單一場站</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a:t>
            </a:r>
            <a:r>
              <a:rPr lang="en-US" altLang="zh-TW" sz="1200" kern="1200" dirty="0">
                <a:solidFill>
                  <a:schemeClr val="tx1"/>
                </a:solidFill>
                <a:effectLst/>
                <a:latin typeface="+mn-lt"/>
                <a:ea typeface="+mn-ea"/>
                <a:cs typeface="+mn-cs"/>
              </a:rPr>
              <a:t>(6a)</a:t>
            </a:r>
            <a:r>
              <a:rPr lang="zh-TW" altLang="zh-TW" sz="1200" kern="1200" dirty="0">
                <a:solidFill>
                  <a:schemeClr val="tx1"/>
                </a:solidFill>
                <a:effectLst/>
                <a:latin typeface="+mn-lt"/>
                <a:ea typeface="+mn-ea"/>
                <a:cs typeface="+mn-cs"/>
              </a:rPr>
              <a:t>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區位基礎啟發法括以下三個步</a:t>
            </a:r>
          </a:p>
          <a:p>
            <a:r>
              <a:rPr lang="zh-TW" altLang="zh-TW" sz="1200" kern="1200" dirty="0">
                <a:solidFill>
                  <a:schemeClr val="tx1"/>
                </a:solidFill>
                <a:effectLst/>
                <a:latin typeface="+mn-lt"/>
                <a:ea typeface="+mn-ea"/>
                <a:cs typeface="+mn-cs"/>
              </a:rPr>
              <a:t>驟</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Step1.</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在</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個需求點中</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選取</a:t>
            </a:r>
            <a:r>
              <a:rPr lang="en-US" altLang="zh-TW" sz="1200" kern="1200" dirty="0">
                <a:solidFill>
                  <a:schemeClr val="tx1"/>
                </a:solidFill>
                <a:effectLst/>
                <a:latin typeface="+mn-lt"/>
                <a:ea typeface="+mn-ea"/>
                <a:cs typeface="+mn-cs"/>
              </a:rPr>
              <a:t>m</a:t>
            </a:r>
            <a:r>
              <a:rPr lang="zh-TW" altLang="zh-TW" sz="1200" kern="1200" dirty="0">
                <a:solidFill>
                  <a:schemeClr val="tx1"/>
                </a:solidFill>
                <a:effectLst/>
                <a:latin typeface="+mn-lt"/>
                <a:ea typeface="+mn-ea"/>
                <a:cs typeface="+mn-cs"/>
              </a:rPr>
              <a:t>個種點</a:t>
            </a:r>
            <a:r>
              <a:rPr lang="en-US" altLang="zh-TW" sz="1200" kern="1200" dirty="0">
                <a:solidFill>
                  <a:schemeClr val="tx1"/>
                </a:solidFill>
                <a:effectLst/>
                <a:latin typeface="+mn-lt"/>
                <a:ea typeface="+mn-ea"/>
                <a:cs typeface="+mn-cs"/>
              </a:rPr>
              <a:t>(Seed Points).</a:t>
            </a:r>
            <a:r>
              <a:rPr lang="zh-TW" altLang="zh-TW" sz="1200" kern="1200" dirty="0">
                <a:solidFill>
                  <a:schemeClr val="tx1"/>
                </a:solidFill>
                <a:effectLst/>
                <a:latin typeface="+mn-lt"/>
                <a:ea typeface="+mn-ea"/>
                <a:cs typeface="+mn-cs"/>
              </a:rPr>
              <a:t>令為</a:t>
            </a:r>
            <a:r>
              <a:rPr lang="en-US" altLang="zh-TW" sz="1200" kern="1200" dirty="0">
                <a:solidFill>
                  <a:schemeClr val="tx1"/>
                </a:solidFill>
                <a:effectLst/>
                <a:latin typeface="+mn-lt"/>
                <a:ea typeface="+mn-ea"/>
                <a:cs typeface="+mn-cs"/>
              </a:rPr>
              <a:t>T1~TM;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計算場站到種點的距離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視為種點的設置成本</a:t>
            </a:r>
            <a:r>
              <a:rPr lang="en-US" altLang="zh-TW" sz="1200" kern="1200" dirty="0" err="1">
                <a:solidFill>
                  <a:schemeClr val="tx1"/>
                </a:solidFill>
                <a:effectLst/>
                <a:latin typeface="+mn-lt"/>
                <a:ea typeface="+mn-ea"/>
                <a:cs typeface="+mn-cs"/>
              </a:rPr>
              <a:t>Fi,i</a:t>
            </a:r>
            <a:r>
              <a:rPr lang="en-US" altLang="zh-TW" sz="1200" kern="1200" dirty="0">
                <a:solidFill>
                  <a:schemeClr val="tx1"/>
                </a:solidFill>
                <a:effectLst/>
                <a:latin typeface="+mn-lt"/>
                <a:ea typeface="+mn-ea"/>
                <a:cs typeface="+mn-cs"/>
              </a:rPr>
              <a:t>=1~m,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計算各種種點到需求點的距離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Cij</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i</a:t>
            </a:r>
            <a:r>
              <a:rPr lang="en-US" altLang="zh-TW" sz="1200" kern="1200" dirty="0">
                <a:solidFill>
                  <a:schemeClr val="tx1"/>
                </a:solidFill>
                <a:effectLst/>
                <a:latin typeface="+mn-lt"/>
                <a:ea typeface="+mn-ea"/>
                <a:cs typeface="+mn-cs"/>
              </a:rPr>
              <a:t>=1,2~m</a:t>
            </a:r>
            <a:r>
              <a:rPr lang="zh-TW" altLang="zh-TW" sz="1200" kern="1200" dirty="0">
                <a:solidFill>
                  <a:schemeClr val="tx1"/>
                </a:solidFill>
                <a:effectLst/>
                <a:latin typeface="+mn-lt"/>
                <a:ea typeface="+mn-ea"/>
                <a:cs typeface="+mn-cs"/>
              </a:rPr>
              <a:t>及</a:t>
            </a:r>
            <a:r>
              <a:rPr lang="en-US" altLang="zh-TW" sz="1200" kern="1200" dirty="0">
                <a:solidFill>
                  <a:schemeClr val="tx1"/>
                </a:solidFill>
                <a:effectLst/>
                <a:latin typeface="+mn-lt"/>
                <a:ea typeface="+mn-ea"/>
                <a:cs typeface="+mn-cs"/>
              </a:rPr>
              <a:t>j=1,2~n</a:t>
            </a:r>
            <a:r>
              <a:rPr lang="zh-TW"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Step2.</a:t>
            </a:r>
            <a:r>
              <a:rPr lang="zh-TW" altLang="zh-TW" sz="1200" kern="1200" dirty="0">
                <a:solidFill>
                  <a:schemeClr val="tx1"/>
                </a:solidFill>
                <a:effectLst/>
                <a:latin typeface="+mn-lt"/>
                <a:ea typeface="+mn-ea"/>
                <a:cs typeface="+mn-cs"/>
              </a:rPr>
              <a:t>根據步驟一的設定方式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依據設施區位的觀念</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將各點視為候選區位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其設置成本為</a:t>
            </a:r>
            <a:r>
              <a:rPr lang="en-US" altLang="zh-TW" sz="1200" kern="1200" dirty="0">
                <a:solidFill>
                  <a:schemeClr val="tx1"/>
                </a:solidFill>
                <a:effectLst/>
                <a:latin typeface="+mn-lt"/>
                <a:ea typeface="+mn-ea"/>
                <a:cs typeface="+mn-cs"/>
              </a:rPr>
              <a:t>fi,</a:t>
            </a:r>
            <a:r>
              <a:rPr lang="zh-TW" altLang="zh-TW" sz="1200" kern="1200" dirty="0">
                <a:solidFill>
                  <a:schemeClr val="tx1"/>
                </a:solidFill>
                <a:effectLst/>
                <a:latin typeface="+mn-lt"/>
                <a:ea typeface="+mn-ea"/>
                <a:cs typeface="+mn-cs"/>
              </a:rPr>
              <a:t>並以車輛容量視各候選區位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種點</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的容量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據以建構一容量限制性設施區位問題之數學模式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再對此一模型進行求解</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以對各需求點進行分區</a:t>
            </a:r>
          </a:p>
          <a:p>
            <a:r>
              <a:rPr lang="en-US" altLang="zh-TW" sz="1200" kern="1200" dirty="0">
                <a:solidFill>
                  <a:schemeClr val="tx1"/>
                </a:solidFill>
                <a:effectLst/>
                <a:latin typeface="+mn-lt"/>
                <a:ea typeface="+mn-ea"/>
                <a:cs typeface="+mn-cs"/>
              </a:rPr>
              <a:t>Step3.</a:t>
            </a:r>
            <a:r>
              <a:rPr lang="zh-TW" altLang="zh-TW" sz="1200" kern="1200" dirty="0">
                <a:solidFill>
                  <a:schemeClr val="tx1"/>
                </a:solidFill>
                <a:effectLst/>
                <a:latin typeface="+mn-lt"/>
                <a:ea typeface="+mn-ea"/>
                <a:cs typeface="+mn-cs"/>
              </a:rPr>
              <a:t>針對每一分區的需求點與其車輛場站尋求銷售員問題之繞行路徑</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值得一提的是僅處理到步驟</a:t>
            </a:r>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時</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即為暫時忽略排序因素</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則車輛排程問題</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車隊規模問題可以以設施區位問題加以表示</a:t>
            </a:r>
            <a:endParaRPr lang="en-US" altLang="zh-TW" sz="1200" kern="1200" dirty="0">
              <a:solidFill>
                <a:schemeClr val="tx1"/>
              </a:solidFill>
              <a:effectLst/>
              <a:latin typeface="+mn-lt"/>
              <a:ea typeface="+mn-ea"/>
              <a:cs typeface="+mn-cs"/>
            </a:endParaRPr>
          </a:p>
          <a:p>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12</a:t>
            </a:fld>
            <a:endParaRPr lang="zh-TW" altLang="en-US"/>
          </a:p>
        </p:txBody>
      </p:sp>
    </p:spTree>
    <p:extLst>
      <p:ext uri="{BB962C8B-B14F-4D97-AF65-F5344CB8AC3E}">
        <p14:creationId xmlns:p14="http://schemas.microsoft.com/office/powerpoint/2010/main" val="3481387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通常同時處理指派與排序兩因素相當不易</a:t>
            </a:r>
            <a:r>
              <a:rPr lang="en-US" altLang="zh-TW" dirty="0"/>
              <a:t>,</a:t>
            </a:r>
            <a:r>
              <a:rPr lang="zh-TW" altLang="en-US" dirty="0"/>
              <a:t>所以一般會分開處理</a:t>
            </a:r>
            <a:r>
              <a:rPr lang="en-US" altLang="zh-TW" dirty="0"/>
              <a:t>(</a:t>
            </a:r>
            <a:r>
              <a:rPr lang="zh-TW" altLang="en-US" dirty="0"/>
              <a:t>先處理指派再處理排序</a:t>
            </a:r>
            <a:r>
              <a:rPr lang="en-US" altLang="zh-TW" dirty="0"/>
              <a:t>)</a:t>
            </a:r>
          </a:p>
          <a:p>
            <a:r>
              <a:rPr lang="zh-TW" altLang="en-US" dirty="0"/>
              <a:t>首先依照車輛排程問題的限制條件</a:t>
            </a:r>
            <a:r>
              <a:rPr lang="en-US" altLang="zh-TW" dirty="0"/>
              <a:t>(</a:t>
            </a:r>
            <a:r>
              <a:rPr lang="zh-TW" altLang="en-US" dirty="0"/>
              <a:t>如車輛容量</a:t>
            </a:r>
            <a:r>
              <a:rPr lang="en-US" altLang="zh-TW" dirty="0"/>
              <a:t>)</a:t>
            </a:r>
            <a:r>
              <a:rPr lang="zh-TW" altLang="en-US" dirty="0"/>
              <a:t>先將各需求點劃分若干分區</a:t>
            </a:r>
            <a:r>
              <a:rPr lang="en-US" altLang="zh-TW" dirty="0"/>
              <a:t>(</a:t>
            </a:r>
            <a:r>
              <a:rPr lang="zh-TW" altLang="en-US" dirty="0"/>
              <a:t>處理指派問題</a:t>
            </a:r>
            <a:r>
              <a:rPr lang="en-US" altLang="zh-TW" dirty="0"/>
              <a:t>),</a:t>
            </a:r>
            <a:r>
              <a:rPr lang="zh-TW" altLang="en-US" dirty="0"/>
              <a:t>再將各區之需求點視為推銷員巡迴問題</a:t>
            </a:r>
            <a:r>
              <a:rPr lang="en-US" altLang="zh-TW" dirty="0"/>
              <a:t>(Traveling</a:t>
            </a:r>
            <a:r>
              <a:rPr lang="en-US" altLang="zh-TW" baseline="0" dirty="0"/>
              <a:t> Salesman Problem, TSP</a:t>
            </a:r>
            <a:r>
              <a:rPr lang="en-US" altLang="zh-TW" dirty="0"/>
              <a:t>)</a:t>
            </a:r>
            <a:r>
              <a:rPr lang="zh-TW" altLang="en-US" dirty="0"/>
              <a:t>之欲拜訪客戶</a:t>
            </a:r>
            <a:r>
              <a:rPr lang="en-US" altLang="zh-TW" dirty="0"/>
              <a:t>,</a:t>
            </a:r>
            <a:r>
              <a:rPr lang="zh-TW" altLang="en-US" dirty="0"/>
              <a:t>求其巡迴路線</a:t>
            </a:r>
            <a:r>
              <a:rPr lang="en-US" altLang="zh-TW" dirty="0"/>
              <a:t>(</a:t>
            </a:r>
            <a:r>
              <a:rPr lang="zh-TW" altLang="en-US" dirty="0"/>
              <a:t>處理排程因素</a:t>
            </a:r>
            <a:r>
              <a:rPr lang="en-US" altLang="zh-TW" dirty="0"/>
              <a:t>).</a:t>
            </a:r>
          </a:p>
          <a:p>
            <a:pPr lvl="0"/>
            <a:r>
              <a:rPr lang="zh-TW" altLang="zh-TW" sz="1200" kern="1200" dirty="0">
                <a:solidFill>
                  <a:schemeClr val="tx1"/>
                </a:solidFill>
                <a:effectLst/>
                <a:latin typeface="+mn-lt"/>
                <a:ea typeface="+mn-ea"/>
                <a:cs typeface="+mn-cs"/>
              </a:rPr>
              <a:t>一般而言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若對單一場站</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a:t>
            </a:r>
            <a:r>
              <a:rPr lang="en-US" altLang="zh-TW" sz="1200" kern="1200" dirty="0">
                <a:solidFill>
                  <a:schemeClr val="tx1"/>
                </a:solidFill>
                <a:effectLst/>
                <a:latin typeface="+mn-lt"/>
                <a:ea typeface="+mn-ea"/>
                <a:cs typeface="+mn-cs"/>
              </a:rPr>
              <a:t>(6a)</a:t>
            </a:r>
            <a:r>
              <a:rPr lang="zh-TW" altLang="zh-TW" sz="1200" kern="1200" dirty="0">
                <a:solidFill>
                  <a:schemeClr val="tx1"/>
                </a:solidFill>
                <a:effectLst/>
                <a:latin typeface="+mn-lt"/>
                <a:ea typeface="+mn-ea"/>
                <a:cs typeface="+mn-cs"/>
              </a:rPr>
              <a:t>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區位基礎啟發法括以下三個步</a:t>
            </a:r>
          </a:p>
          <a:p>
            <a:r>
              <a:rPr lang="zh-TW" altLang="zh-TW" sz="1200" kern="1200" dirty="0">
                <a:solidFill>
                  <a:schemeClr val="tx1"/>
                </a:solidFill>
                <a:effectLst/>
                <a:latin typeface="+mn-lt"/>
                <a:ea typeface="+mn-ea"/>
                <a:cs typeface="+mn-cs"/>
              </a:rPr>
              <a:t>驟</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Step1.</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在</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個需求點中</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選取</a:t>
            </a:r>
            <a:r>
              <a:rPr lang="en-US" altLang="zh-TW" sz="1200" kern="1200" dirty="0">
                <a:solidFill>
                  <a:schemeClr val="tx1"/>
                </a:solidFill>
                <a:effectLst/>
                <a:latin typeface="+mn-lt"/>
                <a:ea typeface="+mn-ea"/>
                <a:cs typeface="+mn-cs"/>
              </a:rPr>
              <a:t>m</a:t>
            </a:r>
            <a:r>
              <a:rPr lang="zh-TW" altLang="zh-TW" sz="1200" kern="1200" dirty="0">
                <a:solidFill>
                  <a:schemeClr val="tx1"/>
                </a:solidFill>
                <a:effectLst/>
                <a:latin typeface="+mn-lt"/>
                <a:ea typeface="+mn-ea"/>
                <a:cs typeface="+mn-cs"/>
              </a:rPr>
              <a:t>個種點</a:t>
            </a:r>
            <a:r>
              <a:rPr lang="en-US" altLang="zh-TW" sz="1200" kern="1200" dirty="0">
                <a:solidFill>
                  <a:schemeClr val="tx1"/>
                </a:solidFill>
                <a:effectLst/>
                <a:latin typeface="+mn-lt"/>
                <a:ea typeface="+mn-ea"/>
                <a:cs typeface="+mn-cs"/>
              </a:rPr>
              <a:t>(Seed Points).</a:t>
            </a:r>
            <a:r>
              <a:rPr lang="zh-TW" altLang="zh-TW" sz="1200" kern="1200" dirty="0">
                <a:solidFill>
                  <a:schemeClr val="tx1"/>
                </a:solidFill>
                <a:effectLst/>
                <a:latin typeface="+mn-lt"/>
                <a:ea typeface="+mn-ea"/>
                <a:cs typeface="+mn-cs"/>
              </a:rPr>
              <a:t>令為</a:t>
            </a:r>
            <a:r>
              <a:rPr lang="en-US" altLang="zh-TW" sz="1200" kern="1200" dirty="0">
                <a:solidFill>
                  <a:schemeClr val="tx1"/>
                </a:solidFill>
                <a:effectLst/>
                <a:latin typeface="+mn-lt"/>
                <a:ea typeface="+mn-ea"/>
                <a:cs typeface="+mn-cs"/>
              </a:rPr>
              <a:t>T1~TM;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計算場站到種點的距離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視為種點的設置成本</a:t>
            </a:r>
            <a:r>
              <a:rPr lang="en-US" altLang="zh-TW" sz="1200" kern="1200" dirty="0" err="1">
                <a:solidFill>
                  <a:schemeClr val="tx1"/>
                </a:solidFill>
                <a:effectLst/>
                <a:latin typeface="+mn-lt"/>
                <a:ea typeface="+mn-ea"/>
                <a:cs typeface="+mn-cs"/>
              </a:rPr>
              <a:t>Fi,i</a:t>
            </a:r>
            <a:r>
              <a:rPr lang="en-US" altLang="zh-TW" sz="1200" kern="1200" dirty="0">
                <a:solidFill>
                  <a:schemeClr val="tx1"/>
                </a:solidFill>
                <a:effectLst/>
                <a:latin typeface="+mn-lt"/>
                <a:ea typeface="+mn-ea"/>
                <a:cs typeface="+mn-cs"/>
              </a:rPr>
              <a:t>=1~m,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計算各種種點到需求點的距離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Cij</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i</a:t>
            </a:r>
            <a:r>
              <a:rPr lang="en-US" altLang="zh-TW" sz="1200" kern="1200" dirty="0">
                <a:solidFill>
                  <a:schemeClr val="tx1"/>
                </a:solidFill>
                <a:effectLst/>
                <a:latin typeface="+mn-lt"/>
                <a:ea typeface="+mn-ea"/>
                <a:cs typeface="+mn-cs"/>
              </a:rPr>
              <a:t>=1,2~m</a:t>
            </a:r>
            <a:r>
              <a:rPr lang="zh-TW" altLang="zh-TW" sz="1200" kern="1200" dirty="0">
                <a:solidFill>
                  <a:schemeClr val="tx1"/>
                </a:solidFill>
                <a:effectLst/>
                <a:latin typeface="+mn-lt"/>
                <a:ea typeface="+mn-ea"/>
                <a:cs typeface="+mn-cs"/>
              </a:rPr>
              <a:t>及</a:t>
            </a:r>
            <a:r>
              <a:rPr lang="en-US" altLang="zh-TW" sz="1200" kern="1200" dirty="0">
                <a:solidFill>
                  <a:schemeClr val="tx1"/>
                </a:solidFill>
                <a:effectLst/>
                <a:latin typeface="+mn-lt"/>
                <a:ea typeface="+mn-ea"/>
                <a:cs typeface="+mn-cs"/>
              </a:rPr>
              <a:t>j=1,2~n</a:t>
            </a:r>
            <a:r>
              <a:rPr lang="zh-TW"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Step2.</a:t>
            </a:r>
            <a:r>
              <a:rPr lang="zh-TW" altLang="zh-TW" sz="1200" kern="1200" dirty="0">
                <a:solidFill>
                  <a:schemeClr val="tx1"/>
                </a:solidFill>
                <a:effectLst/>
                <a:latin typeface="+mn-lt"/>
                <a:ea typeface="+mn-ea"/>
                <a:cs typeface="+mn-cs"/>
              </a:rPr>
              <a:t>根據步驟一的設定方式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依據設施區位的觀念</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將各點視為候選區位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其設置成本為</a:t>
            </a:r>
            <a:r>
              <a:rPr lang="en-US" altLang="zh-TW" sz="1200" kern="1200" dirty="0">
                <a:solidFill>
                  <a:schemeClr val="tx1"/>
                </a:solidFill>
                <a:effectLst/>
                <a:latin typeface="+mn-lt"/>
                <a:ea typeface="+mn-ea"/>
                <a:cs typeface="+mn-cs"/>
              </a:rPr>
              <a:t>fi,</a:t>
            </a:r>
            <a:r>
              <a:rPr lang="zh-TW" altLang="zh-TW" sz="1200" kern="1200" dirty="0">
                <a:solidFill>
                  <a:schemeClr val="tx1"/>
                </a:solidFill>
                <a:effectLst/>
                <a:latin typeface="+mn-lt"/>
                <a:ea typeface="+mn-ea"/>
                <a:cs typeface="+mn-cs"/>
              </a:rPr>
              <a:t>並以車輛容量視各候選區位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種點</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的容量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據以建構一容量限制性設施區位問題之數學模式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再對此一模型進行求解</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以對各需求點進行分區</a:t>
            </a:r>
          </a:p>
          <a:p>
            <a:r>
              <a:rPr lang="en-US" altLang="zh-TW" sz="1200" kern="1200" dirty="0">
                <a:solidFill>
                  <a:schemeClr val="tx1"/>
                </a:solidFill>
                <a:effectLst/>
                <a:latin typeface="+mn-lt"/>
                <a:ea typeface="+mn-ea"/>
                <a:cs typeface="+mn-cs"/>
              </a:rPr>
              <a:t>Step3.</a:t>
            </a:r>
            <a:r>
              <a:rPr lang="zh-TW" altLang="zh-TW" sz="1200" kern="1200" dirty="0">
                <a:solidFill>
                  <a:schemeClr val="tx1"/>
                </a:solidFill>
                <a:effectLst/>
                <a:latin typeface="+mn-lt"/>
                <a:ea typeface="+mn-ea"/>
                <a:cs typeface="+mn-cs"/>
              </a:rPr>
              <a:t>針對每一分區的需求點與其車輛場站尋求銷售員問題之繞行路徑</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值得一提的是僅處理到步驟</a:t>
            </a:r>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時</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即為暫時忽略排序因素</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則車輛排程問題</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車隊規模問題可以以設施區位問題加以表示</a:t>
            </a:r>
            <a:endParaRPr lang="en-US" altLang="zh-TW" sz="1200" kern="1200" dirty="0">
              <a:solidFill>
                <a:schemeClr val="tx1"/>
              </a:solidFill>
              <a:effectLst/>
              <a:latin typeface="+mn-lt"/>
              <a:ea typeface="+mn-ea"/>
              <a:cs typeface="+mn-cs"/>
            </a:endParaRPr>
          </a:p>
          <a:p>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13</a:t>
            </a:fld>
            <a:endParaRPr lang="zh-TW" altLang="en-US"/>
          </a:p>
        </p:txBody>
      </p:sp>
    </p:spTree>
    <p:extLst>
      <p:ext uri="{BB962C8B-B14F-4D97-AF65-F5344CB8AC3E}">
        <p14:creationId xmlns:p14="http://schemas.microsoft.com/office/powerpoint/2010/main" val="2926040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通常同時處理指派與排序兩因素相當不易</a:t>
            </a:r>
            <a:r>
              <a:rPr lang="en-US" altLang="zh-TW" dirty="0"/>
              <a:t>,</a:t>
            </a:r>
            <a:r>
              <a:rPr lang="zh-TW" altLang="en-US" dirty="0"/>
              <a:t>所以一般會分開處理</a:t>
            </a:r>
            <a:r>
              <a:rPr lang="en-US" altLang="zh-TW" dirty="0"/>
              <a:t>(</a:t>
            </a:r>
            <a:r>
              <a:rPr lang="zh-TW" altLang="en-US" dirty="0"/>
              <a:t>先處理指派再處理排序</a:t>
            </a:r>
            <a:r>
              <a:rPr lang="en-US" altLang="zh-TW" dirty="0"/>
              <a:t>)</a:t>
            </a:r>
          </a:p>
          <a:p>
            <a:r>
              <a:rPr lang="zh-TW" altLang="en-US" dirty="0"/>
              <a:t>首先依照車輛排程問題的限制條件</a:t>
            </a:r>
            <a:r>
              <a:rPr lang="en-US" altLang="zh-TW" dirty="0"/>
              <a:t>(</a:t>
            </a:r>
            <a:r>
              <a:rPr lang="zh-TW" altLang="en-US" dirty="0"/>
              <a:t>如車輛容量</a:t>
            </a:r>
            <a:r>
              <a:rPr lang="en-US" altLang="zh-TW" dirty="0"/>
              <a:t>)</a:t>
            </a:r>
            <a:r>
              <a:rPr lang="zh-TW" altLang="en-US" dirty="0"/>
              <a:t>先將各需求點劃分若干分區</a:t>
            </a:r>
            <a:r>
              <a:rPr lang="en-US" altLang="zh-TW" dirty="0"/>
              <a:t>(</a:t>
            </a:r>
            <a:r>
              <a:rPr lang="zh-TW" altLang="en-US" dirty="0"/>
              <a:t>處理指派問題</a:t>
            </a:r>
            <a:r>
              <a:rPr lang="en-US" altLang="zh-TW" dirty="0"/>
              <a:t>),</a:t>
            </a:r>
            <a:r>
              <a:rPr lang="zh-TW" altLang="en-US" dirty="0"/>
              <a:t>再將各區之需求點視為推銷員巡迴問題</a:t>
            </a:r>
            <a:r>
              <a:rPr lang="en-US" altLang="zh-TW" dirty="0"/>
              <a:t>(Traveling</a:t>
            </a:r>
            <a:r>
              <a:rPr lang="en-US" altLang="zh-TW" baseline="0" dirty="0"/>
              <a:t> Salesman Problem, TSP</a:t>
            </a:r>
            <a:r>
              <a:rPr lang="en-US" altLang="zh-TW" dirty="0"/>
              <a:t>)</a:t>
            </a:r>
            <a:r>
              <a:rPr lang="zh-TW" altLang="en-US" dirty="0"/>
              <a:t>之欲拜訪客戶</a:t>
            </a:r>
            <a:r>
              <a:rPr lang="en-US" altLang="zh-TW" dirty="0"/>
              <a:t>,</a:t>
            </a:r>
            <a:r>
              <a:rPr lang="zh-TW" altLang="en-US" dirty="0"/>
              <a:t>求其巡迴路線</a:t>
            </a:r>
            <a:r>
              <a:rPr lang="en-US" altLang="zh-TW" dirty="0"/>
              <a:t>(</a:t>
            </a:r>
            <a:r>
              <a:rPr lang="zh-TW" altLang="en-US" dirty="0"/>
              <a:t>處理排程因素</a:t>
            </a:r>
            <a:r>
              <a:rPr lang="en-US" altLang="zh-TW" dirty="0"/>
              <a:t>).</a:t>
            </a:r>
          </a:p>
          <a:p>
            <a:pPr lvl="0"/>
            <a:r>
              <a:rPr lang="zh-TW" altLang="zh-TW" sz="1200" kern="1200" dirty="0">
                <a:solidFill>
                  <a:schemeClr val="tx1"/>
                </a:solidFill>
                <a:effectLst/>
                <a:latin typeface="+mn-lt"/>
                <a:ea typeface="+mn-ea"/>
                <a:cs typeface="+mn-cs"/>
              </a:rPr>
              <a:t>一般而言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若對單一場站</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a:t>
            </a:r>
            <a:r>
              <a:rPr lang="en-US" altLang="zh-TW" sz="1200" kern="1200" dirty="0">
                <a:solidFill>
                  <a:schemeClr val="tx1"/>
                </a:solidFill>
                <a:effectLst/>
                <a:latin typeface="+mn-lt"/>
                <a:ea typeface="+mn-ea"/>
                <a:cs typeface="+mn-cs"/>
              </a:rPr>
              <a:t>(6a)</a:t>
            </a:r>
            <a:r>
              <a:rPr lang="zh-TW" altLang="zh-TW" sz="1200" kern="1200" dirty="0">
                <a:solidFill>
                  <a:schemeClr val="tx1"/>
                </a:solidFill>
                <a:effectLst/>
                <a:latin typeface="+mn-lt"/>
                <a:ea typeface="+mn-ea"/>
                <a:cs typeface="+mn-cs"/>
              </a:rPr>
              <a:t>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區位基礎啟發法括以下三個步</a:t>
            </a:r>
          </a:p>
          <a:p>
            <a:r>
              <a:rPr lang="zh-TW" altLang="zh-TW" sz="1200" kern="1200" dirty="0">
                <a:solidFill>
                  <a:schemeClr val="tx1"/>
                </a:solidFill>
                <a:effectLst/>
                <a:latin typeface="+mn-lt"/>
                <a:ea typeface="+mn-ea"/>
                <a:cs typeface="+mn-cs"/>
              </a:rPr>
              <a:t>驟</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Step1.</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在</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個需求點中</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選取</a:t>
            </a:r>
            <a:r>
              <a:rPr lang="en-US" altLang="zh-TW" sz="1200" kern="1200" dirty="0">
                <a:solidFill>
                  <a:schemeClr val="tx1"/>
                </a:solidFill>
                <a:effectLst/>
                <a:latin typeface="+mn-lt"/>
                <a:ea typeface="+mn-ea"/>
                <a:cs typeface="+mn-cs"/>
              </a:rPr>
              <a:t>m</a:t>
            </a:r>
            <a:r>
              <a:rPr lang="zh-TW" altLang="zh-TW" sz="1200" kern="1200" dirty="0">
                <a:solidFill>
                  <a:schemeClr val="tx1"/>
                </a:solidFill>
                <a:effectLst/>
                <a:latin typeface="+mn-lt"/>
                <a:ea typeface="+mn-ea"/>
                <a:cs typeface="+mn-cs"/>
              </a:rPr>
              <a:t>個種點</a:t>
            </a:r>
            <a:r>
              <a:rPr lang="en-US" altLang="zh-TW" sz="1200" kern="1200" dirty="0">
                <a:solidFill>
                  <a:schemeClr val="tx1"/>
                </a:solidFill>
                <a:effectLst/>
                <a:latin typeface="+mn-lt"/>
                <a:ea typeface="+mn-ea"/>
                <a:cs typeface="+mn-cs"/>
              </a:rPr>
              <a:t>(Seed Points).</a:t>
            </a:r>
            <a:r>
              <a:rPr lang="zh-TW" altLang="zh-TW" sz="1200" kern="1200" dirty="0">
                <a:solidFill>
                  <a:schemeClr val="tx1"/>
                </a:solidFill>
                <a:effectLst/>
                <a:latin typeface="+mn-lt"/>
                <a:ea typeface="+mn-ea"/>
                <a:cs typeface="+mn-cs"/>
              </a:rPr>
              <a:t>令為</a:t>
            </a:r>
            <a:r>
              <a:rPr lang="en-US" altLang="zh-TW" sz="1200" kern="1200" dirty="0">
                <a:solidFill>
                  <a:schemeClr val="tx1"/>
                </a:solidFill>
                <a:effectLst/>
                <a:latin typeface="+mn-lt"/>
                <a:ea typeface="+mn-ea"/>
                <a:cs typeface="+mn-cs"/>
              </a:rPr>
              <a:t>T1~TM;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計算場站到種點的距離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視為種點的設置成本</a:t>
            </a:r>
            <a:r>
              <a:rPr lang="en-US" altLang="zh-TW" sz="1200" kern="1200" dirty="0" err="1">
                <a:solidFill>
                  <a:schemeClr val="tx1"/>
                </a:solidFill>
                <a:effectLst/>
                <a:latin typeface="+mn-lt"/>
                <a:ea typeface="+mn-ea"/>
                <a:cs typeface="+mn-cs"/>
              </a:rPr>
              <a:t>Fi,i</a:t>
            </a:r>
            <a:r>
              <a:rPr lang="en-US" altLang="zh-TW" sz="1200" kern="1200" dirty="0">
                <a:solidFill>
                  <a:schemeClr val="tx1"/>
                </a:solidFill>
                <a:effectLst/>
                <a:latin typeface="+mn-lt"/>
                <a:ea typeface="+mn-ea"/>
                <a:cs typeface="+mn-cs"/>
              </a:rPr>
              <a:t>=1~m,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計算各種種點到需求點的距離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Cij</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i</a:t>
            </a:r>
            <a:r>
              <a:rPr lang="en-US" altLang="zh-TW" sz="1200" kern="1200" dirty="0">
                <a:solidFill>
                  <a:schemeClr val="tx1"/>
                </a:solidFill>
                <a:effectLst/>
                <a:latin typeface="+mn-lt"/>
                <a:ea typeface="+mn-ea"/>
                <a:cs typeface="+mn-cs"/>
              </a:rPr>
              <a:t>=1,2~m</a:t>
            </a:r>
            <a:r>
              <a:rPr lang="zh-TW" altLang="zh-TW" sz="1200" kern="1200" dirty="0">
                <a:solidFill>
                  <a:schemeClr val="tx1"/>
                </a:solidFill>
                <a:effectLst/>
                <a:latin typeface="+mn-lt"/>
                <a:ea typeface="+mn-ea"/>
                <a:cs typeface="+mn-cs"/>
              </a:rPr>
              <a:t>及</a:t>
            </a:r>
            <a:r>
              <a:rPr lang="en-US" altLang="zh-TW" sz="1200" kern="1200" dirty="0">
                <a:solidFill>
                  <a:schemeClr val="tx1"/>
                </a:solidFill>
                <a:effectLst/>
                <a:latin typeface="+mn-lt"/>
                <a:ea typeface="+mn-ea"/>
                <a:cs typeface="+mn-cs"/>
              </a:rPr>
              <a:t>j=1,2~n</a:t>
            </a:r>
            <a:r>
              <a:rPr lang="zh-TW"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Step2.</a:t>
            </a:r>
            <a:r>
              <a:rPr lang="zh-TW" altLang="zh-TW" sz="1200" kern="1200" dirty="0">
                <a:solidFill>
                  <a:schemeClr val="tx1"/>
                </a:solidFill>
                <a:effectLst/>
                <a:latin typeface="+mn-lt"/>
                <a:ea typeface="+mn-ea"/>
                <a:cs typeface="+mn-cs"/>
              </a:rPr>
              <a:t>根據步驟一的設定方式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依據設施區位的觀念</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將各點視為候選區位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其設置成本為</a:t>
            </a:r>
            <a:r>
              <a:rPr lang="en-US" altLang="zh-TW" sz="1200" kern="1200" dirty="0">
                <a:solidFill>
                  <a:schemeClr val="tx1"/>
                </a:solidFill>
                <a:effectLst/>
                <a:latin typeface="+mn-lt"/>
                <a:ea typeface="+mn-ea"/>
                <a:cs typeface="+mn-cs"/>
              </a:rPr>
              <a:t>fi,</a:t>
            </a:r>
            <a:r>
              <a:rPr lang="zh-TW" altLang="zh-TW" sz="1200" kern="1200" dirty="0">
                <a:solidFill>
                  <a:schemeClr val="tx1"/>
                </a:solidFill>
                <a:effectLst/>
                <a:latin typeface="+mn-lt"/>
                <a:ea typeface="+mn-ea"/>
                <a:cs typeface="+mn-cs"/>
              </a:rPr>
              <a:t>並以車輛容量視各候選區位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種點</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的容量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據以建構一容量限制性設施區位問題之數學模式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再對此一模型進行求解</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以對各需求點進行分區</a:t>
            </a:r>
          </a:p>
          <a:p>
            <a:r>
              <a:rPr lang="en-US" altLang="zh-TW" sz="1200" kern="1200" dirty="0">
                <a:solidFill>
                  <a:schemeClr val="tx1"/>
                </a:solidFill>
                <a:effectLst/>
                <a:latin typeface="+mn-lt"/>
                <a:ea typeface="+mn-ea"/>
                <a:cs typeface="+mn-cs"/>
              </a:rPr>
              <a:t>Step3.</a:t>
            </a:r>
            <a:r>
              <a:rPr lang="zh-TW" altLang="zh-TW" sz="1200" kern="1200" dirty="0">
                <a:solidFill>
                  <a:schemeClr val="tx1"/>
                </a:solidFill>
                <a:effectLst/>
                <a:latin typeface="+mn-lt"/>
                <a:ea typeface="+mn-ea"/>
                <a:cs typeface="+mn-cs"/>
              </a:rPr>
              <a:t>針對每一分區的需求點與其車輛場站尋求銷售員問題之繞行路徑</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值得一提的是僅處理到步驟</a:t>
            </a:r>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時</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即為暫時忽略排序因素</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則車輛排程問題</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車隊規模問題可以以設施區位問題加以表示</a:t>
            </a:r>
            <a:endParaRPr lang="en-US" altLang="zh-TW" sz="1200" kern="1200" dirty="0">
              <a:solidFill>
                <a:schemeClr val="tx1"/>
              </a:solidFill>
              <a:effectLst/>
              <a:latin typeface="+mn-lt"/>
              <a:ea typeface="+mn-ea"/>
              <a:cs typeface="+mn-cs"/>
            </a:endParaRPr>
          </a:p>
          <a:p>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14</a:t>
            </a:fld>
            <a:endParaRPr lang="zh-TW" altLang="en-US"/>
          </a:p>
        </p:txBody>
      </p:sp>
    </p:spTree>
    <p:extLst>
      <p:ext uri="{BB962C8B-B14F-4D97-AF65-F5344CB8AC3E}">
        <p14:creationId xmlns:p14="http://schemas.microsoft.com/office/powerpoint/2010/main" val="3510904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通常同時處理指派與排序兩因素相當不易</a:t>
            </a:r>
            <a:r>
              <a:rPr lang="en-US" altLang="zh-TW" dirty="0"/>
              <a:t>,</a:t>
            </a:r>
            <a:r>
              <a:rPr lang="zh-TW" altLang="en-US" dirty="0"/>
              <a:t>所以一般會分開處理</a:t>
            </a:r>
            <a:r>
              <a:rPr lang="en-US" altLang="zh-TW" dirty="0"/>
              <a:t>(</a:t>
            </a:r>
            <a:r>
              <a:rPr lang="zh-TW" altLang="en-US" dirty="0"/>
              <a:t>先處理指派再處理排序</a:t>
            </a:r>
            <a:r>
              <a:rPr lang="en-US" altLang="zh-TW" dirty="0"/>
              <a:t>)</a:t>
            </a:r>
          </a:p>
          <a:p>
            <a:r>
              <a:rPr lang="zh-TW" altLang="en-US" dirty="0"/>
              <a:t>首先依照車輛排程問題的限制條件</a:t>
            </a:r>
            <a:r>
              <a:rPr lang="en-US" altLang="zh-TW" dirty="0"/>
              <a:t>(</a:t>
            </a:r>
            <a:r>
              <a:rPr lang="zh-TW" altLang="en-US" dirty="0"/>
              <a:t>如車輛容量</a:t>
            </a:r>
            <a:r>
              <a:rPr lang="en-US" altLang="zh-TW" dirty="0"/>
              <a:t>)</a:t>
            </a:r>
            <a:r>
              <a:rPr lang="zh-TW" altLang="en-US" dirty="0"/>
              <a:t>先將各需求點劃分若干分區</a:t>
            </a:r>
            <a:r>
              <a:rPr lang="en-US" altLang="zh-TW" dirty="0"/>
              <a:t>(</a:t>
            </a:r>
            <a:r>
              <a:rPr lang="zh-TW" altLang="en-US" dirty="0"/>
              <a:t>處理指派問題</a:t>
            </a:r>
            <a:r>
              <a:rPr lang="en-US" altLang="zh-TW" dirty="0"/>
              <a:t>),</a:t>
            </a:r>
            <a:r>
              <a:rPr lang="zh-TW" altLang="en-US" dirty="0"/>
              <a:t>再將各區之需求點視為推銷員巡迴問題</a:t>
            </a:r>
            <a:r>
              <a:rPr lang="en-US" altLang="zh-TW" dirty="0"/>
              <a:t>(Traveling</a:t>
            </a:r>
            <a:r>
              <a:rPr lang="en-US" altLang="zh-TW" baseline="0" dirty="0"/>
              <a:t> Salesman Problem, TSP</a:t>
            </a:r>
            <a:r>
              <a:rPr lang="en-US" altLang="zh-TW" dirty="0"/>
              <a:t>)</a:t>
            </a:r>
            <a:r>
              <a:rPr lang="zh-TW" altLang="en-US" dirty="0"/>
              <a:t>之欲拜訪客戶</a:t>
            </a:r>
            <a:r>
              <a:rPr lang="en-US" altLang="zh-TW" dirty="0"/>
              <a:t>,</a:t>
            </a:r>
            <a:r>
              <a:rPr lang="zh-TW" altLang="en-US" dirty="0"/>
              <a:t>求其巡迴路線</a:t>
            </a:r>
            <a:r>
              <a:rPr lang="en-US" altLang="zh-TW" dirty="0"/>
              <a:t>(</a:t>
            </a:r>
            <a:r>
              <a:rPr lang="zh-TW" altLang="en-US" dirty="0"/>
              <a:t>處理排程因素</a:t>
            </a:r>
            <a:r>
              <a:rPr lang="en-US" altLang="zh-TW" dirty="0"/>
              <a:t>).</a:t>
            </a:r>
          </a:p>
          <a:p>
            <a:pPr lvl="0"/>
            <a:r>
              <a:rPr lang="zh-TW" altLang="zh-TW" sz="1200" kern="1200" dirty="0">
                <a:solidFill>
                  <a:schemeClr val="tx1"/>
                </a:solidFill>
                <a:effectLst/>
                <a:latin typeface="+mn-lt"/>
                <a:ea typeface="+mn-ea"/>
                <a:cs typeface="+mn-cs"/>
              </a:rPr>
              <a:t>一般而言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若對單一場站</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a:t>
            </a:r>
            <a:r>
              <a:rPr lang="en-US" altLang="zh-TW" sz="1200" kern="1200" dirty="0">
                <a:solidFill>
                  <a:schemeClr val="tx1"/>
                </a:solidFill>
                <a:effectLst/>
                <a:latin typeface="+mn-lt"/>
                <a:ea typeface="+mn-ea"/>
                <a:cs typeface="+mn-cs"/>
              </a:rPr>
              <a:t>(6a)</a:t>
            </a:r>
            <a:r>
              <a:rPr lang="zh-TW" altLang="zh-TW" sz="1200" kern="1200" dirty="0">
                <a:solidFill>
                  <a:schemeClr val="tx1"/>
                </a:solidFill>
                <a:effectLst/>
                <a:latin typeface="+mn-lt"/>
                <a:ea typeface="+mn-ea"/>
                <a:cs typeface="+mn-cs"/>
              </a:rPr>
              <a:t>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區位基礎啟發法括以下三個步</a:t>
            </a:r>
          </a:p>
          <a:p>
            <a:r>
              <a:rPr lang="zh-TW" altLang="zh-TW" sz="1200" kern="1200" dirty="0">
                <a:solidFill>
                  <a:schemeClr val="tx1"/>
                </a:solidFill>
                <a:effectLst/>
                <a:latin typeface="+mn-lt"/>
                <a:ea typeface="+mn-ea"/>
                <a:cs typeface="+mn-cs"/>
              </a:rPr>
              <a:t>驟</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Step1.</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在</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個需求點中</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選取</a:t>
            </a:r>
            <a:r>
              <a:rPr lang="en-US" altLang="zh-TW" sz="1200" kern="1200" dirty="0">
                <a:solidFill>
                  <a:schemeClr val="tx1"/>
                </a:solidFill>
                <a:effectLst/>
                <a:latin typeface="+mn-lt"/>
                <a:ea typeface="+mn-ea"/>
                <a:cs typeface="+mn-cs"/>
              </a:rPr>
              <a:t>m</a:t>
            </a:r>
            <a:r>
              <a:rPr lang="zh-TW" altLang="zh-TW" sz="1200" kern="1200" dirty="0">
                <a:solidFill>
                  <a:schemeClr val="tx1"/>
                </a:solidFill>
                <a:effectLst/>
                <a:latin typeface="+mn-lt"/>
                <a:ea typeface="+mn-ea"/>
                <a:cs typeface="+mn-cs"/>
              </a:rPr>
              <a:t>個種點</a:t>
            </a:r>
            <a:r>
              <a:rPr lang="en-US" altLang="zh-TW" sz="1200" kern="1200" dirty="0">
                <a:solidFill>
                  <a:schemeClr val="tx1"/>
                </a:solidFill>
                <a:effectLst/>
                <a:latin typeface="+mn-lt"/>
                <a:ea typeface="+mn-ea"/>
                <a:cs typeface="+mn-cs"/>
              </a:rPr>
              <a:t>(Seed Points).</a:t>
            </a:r>
            <a:r>
              <a:rPr lang="zh-TW" altLang="zh-TW" sz="1200" kern="1200" dirty="0">
                <a:solidFill>
                  <a:schemeClr val="tx1"/>
                </a:solidFill>
                <a:effectLst/>
                <a:latin typeface="+mn-lt"/>
                <a:ea typeface="+mn-ea"/>
                <a:cs typeface="+mn-cs"/>
              </a:rPr>
              <a:t>令為</a:t>
            </a:r>
            <a:r>
              <a:rPr lang="en-US" altLang="zh-TW" sz="1200" kern="1200" dirty="0">
                <a:solidFill>
                  <a:schemeClr val="tx1"/>
                </a:solidFill>
                <a:effectLst/>
                <a:latin typeface="+mn-lt"/>
                <a:ea typeface="+mn-ea"/>
                <a:cs typeface="+mn-cs"/>
              </a:rPr>
              <a:t>T1~TM;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計算場站到種點的距離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視為種點的設置成本</a:t>
            </a:r>
            <a:r>
              <a:rPr lang="en-US" altLang="zh-TW" sz="1200" kern="1200" dirty="0" err="1">
                <a:solidFill>
                  <a:schemeClr val="tx1"/>
                </a:solidFill>
                <a:effectLst/>
                <a:latin typeface="+mn-lt"/>
                <a:ea typeface="+mn-ea"/>
                <a:cs typeface="+mn-cs"/>
              </a:rPr>
              <a:t>Fi,i</a:t>
            </a:r>
            <a:r>
              <a:rPr lang="en-US" altLang="zh-TW" sz="1200" kern="1200" dirty="0">
                <a:solidFill>
                  <a:schemeClr val="tx1"/>
                </a:solidFill>
                <a:effectLst/>
                <a:latin typeface="+mn-lt"/>
                <a:ea typeface="+mn-ea"/>
                <a:cs typeface="+mn-cs"/>
              </a:rPr>
              <a:t>=1~m,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計算各種種點到需求點的距離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Cij</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i</a:t>
            </a:r>
            <a:r>
              <a:rPr lang="en-US" altLang="zh-TW" sz="1200" kern="1200" dirty="0">
                <a:solidFill>
                  <a:schemeClr val="tx1"/>
                </a:solidFill>
                <a:effectLst/>
                <a:latin typeface="+mn-lt"/>
                <a:ea typeface="+mn-ea"/>
                <a:cs typeface="+mn-cs"/>
              </a:rPr>
              <a:t>=1,2~m</a:t>
            </a:r>
            <a:r>
              <a:rPr lang="zh-TW" altLang="zh-TW" sz="1200" kern="1200" dirty="0">
                <a:solidFill>
                  <a:schemeClr val="tx1"/>
                </a:solidFill>
                <a:effectLst/>
                <a:latin typeface="+mn-lt"/>
                <a:ea typeface="+mn-ea"/>
                <a:cs typeface="+mn-cs"/>
              </a:rPr>
              <a:t>及</a:t>
            </a:r>
            <a:r>
              <a:rPr lang="en-US" altLang="zh-TW" sz="1200" kern="1200" dirty="0">
                <a:solidFill>
                  <a:schemeClr val="tx1"/>
                </a:solidFill>
                <a:effectLst/>
                <a:latin typeface="+mn-lt"/>
                <a:ea typeface="+mn-ea"/>
                <a:cs typeface="+mn-cs"/>
              </a:rPr>
              <a:t>j=1,2~n</a:t>
            </a:r>
            <a:r>
              <a:rPr lang="zh-TW"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Step2.</a:t>
            </a:r>
            <a:r>
              <a:rPr lang="zh-TW" altLang="zh-TW" sz="1200" kern="1200" dirty="0">
                <a:solidFill>
                  <a:schemeClr val="tx1"/>
                </a:solidFill>
                <a:effectLst/>
                <a:latin typeface="+mn-lt"/>
                <a:ea typeface="+mn-ea"/>
                <a:cs typeface="+mn-cs"/>
              </a:rPr>
              <a:t>根據步驟一的設定方式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依據設施區位的觀念</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將各點視為候選區位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其設置成本為</a:t>
            </a:r>
            <a:r>
              <a:rPr lang="en-US" altLang="zh-TW" sz="1200" kern="1200" dirty="0">
                <a:solidFill>
                  <a:schemeClr val="tx1"/>
                </a:solidFill>
                <a:effectLst/>
                <a:latin typeface="+mn-lt"/>
                <a:ea typeface="+mn-ea"/>
                <a:cs typeface="+mn-cs"/>
              </a:rPr>
              <a:t>fi,</a:t>
            </a:r>
            <a:r>
              <a:rPr lang="zh-TW" altLang="zh-TW" sz="1200" kern="1200" dirty="0">
                <a:solidFill>
                  <a:schemeClr val="tx1"/>
                </a:solidFill>
                <a:effectLst/>
                <a:latin typeface="+mn-lt"/>
                <a:ea typeface="+mn-ea"/>
                <a:cs typeface="+mn-cs"/>
              </a:rPr>
              <a:t>並以車輛容量視各候選區位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種點</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的容量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據以建構一容量限制性設施區位問題之數學模式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再對此一模型進行求解</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以對各需求點進行分區</a:t>
            </a:r>
          </a:p>
          <a:p>
            <a:r>
              <a:rPr lang="en-US" altLang="zh-TW" sz="1200" kern="1200" dirty="0">
                <a:solidFill>
                  <a:schemeClr val="tx1"/>
                </a:solidFill>
                <a:effectLst/>
                <a:latin typeface="+mn-lt"/>
                <a:ea typeface="+mn-ea"/>
                <a:cs typeface="+mn-cs"/>
              </a:rPr>
              <a:t>Step3.</a:t>
            </a:r>
            <a:r>
              <a:rPr lang="zh-TW" altLang="zh-TW" sz="1200" kern="1200" dirty="0">
                <a:solidFill>
                  <a:schemeClr val="tx1"/>
                </a:solidFill>
                <a:effectLst/>
                <a:latin typeface="+mn-lt"/>
                <a:ea typeface="+mn-ea"/>
                <a:cs typeface="+mn-cs"/>
              </a:rPr>
              <a:t>針對每一分區的需求點與其車輛場站尋求銷售員問題之繞行路徑</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值得一提的是僅處理到步驟</a:t>
            </a:r>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時</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即為暫時忽略排序因素</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則車輛排程問題</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車隊規模問題可以以設施區位問題加以表示</a:t>
            </a:r>
            <a:endParaRPr lang="en-US" altLang="zh-TW" sz="1200" kern="1200" dirty="0">
              <a:solidFill>
                <a:schemeClr val="tx1"/>
              </a:solidFill>
              <a:effectLst/>
              <a:latin typeface="+mn-lt"/>
              <a:ea typeface="+mn-ea"/>
              <a:cs typeface="+mn-cs"/>
            </a:endParaRPr>
          </a:p>
          <a:p>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15</a:t>
            </a:fld>
            <a:endParaRPr lang="zh-TW" altLang="en-US"/>
          </a:p>
        </p:txBody>
      </p:sp>
    </p:spTree>
    <p:extLst>
      <p:ext uri="{BB962C8B-B14F-4D97-AF65-F5344CB8AC3E}">
        <p14:creationId xmlns:p14="http://schemas.microsoft.com/office/powerpoint/2010/main" val="3967775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就依台灣目前的情況來看</a:t>
            </a:r>
            <a:r>
              <a:rPr lang="en-US" altLang="zh-TW" dirty="0"/>
              <a:t>,</a:t>
            </a:r>
            <a:r>
              <a:rPr lang="zh-TW" altLang="en-US" dirty="0"/>
              <a:t>多數物流業再進行配送作業</a:t>
            </a:r>
            <a:r>
              <a:rPr lang="en-US" altLang="zh-TW" dirty="0"/>
              <a:t>,</a:t>
            </a:r>
            <a:r>
              <a:rPr lang="zh-TW" altLang="en-US" dirty="0"/>
              <a:t>安排車輛排程相關作業時</a:t>
            </a:r>
            <a:r>
              <a:rPr lang="en-US" altLang="zh-TW" dirty="0"/>
              <a:t>,</a:t>
            </a:r>
            <a:r>
              <a:rPr lang="zh-TW" altLang="en-US" dirty="0"/>
              <a:t>多省略排序作業</a:t>
            </a:r>
            <a:r>
              <a:rPr lang="en-US" altLang="zh-TW" dirty="0"/>
              <a:t>,</a:t>
            </a:r>
            <a:r>
              <a:rPr lang="zh-TW" altLang="en-US" dirty="0"/>
              <a:t>公司僅進行指派工作</a:t>
            </a:r>
            <a:r>
              <a:rPr lang="en-US" altLang="zh-TW" dirty="0"/>
              <a:t>,</a:t>
            </a:r>
            <a:r>
              <a:rPr lang="zh-TW" altLang="en-US" dirty="0"/>
              <a:t>分派各個司機的服務分區</a:t>
            </a:r>
            <a:r>
              <a:rPr lang="en-US" altLang="zh-TW" dirty="0"/>
              <a:t>,</a:t>
            </a:r>
            <a:r>
              <a:rPr lang="zh-TW" altLang="en-US" dirty="0"/>
              <a:t>至於排序作業則由司機自行依經驗安排</a:t>
            </a:r>
            <a:r>
              <a:rPr lang="en-US" altLang="zh-TW" dirty="0"/>
              <a:t>.</a:t>
            </a:r>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16</a:t>
            </a:fld>
            <a:endParaRPr lang="zh-TW" altLang="en-US"/>
          </a:p>
        </p:txBody>
      </p:sp>
    </p:spTree>
    <p:extLst>
      <p:ext uri="{BB962C8B-B14F-4D97-AF65-F5344CB8AC3E}">
        <p14:creationId xmlns:p14="http://schemas.microsoft.com/office/powerpoint/2010/main" val="1704798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車輛途程問題</a:t>
            </a:r>
            <a:r>
              <a:rPr lang="en-US" altLang="zh-TW" dirty="0"/>
              <a:t>(vehicle routing </a:t>
            </a:r>
            <a:r>
              <a:rPr lang="en-US" altLang="zh-TW" dirty="0" err="1"/>
              <a:t>problem,VRP</a:t>
            </a:r>
            <a:r>
              <a:rPr lang="en-US" altLang="zh-TW" dirty="0"/>
              <a:t>)</a:t>
            </a:r>
            <a:r>
              <a:rPr lang="zh-TW" altLang="en-US" dirty="0"/>
              <a:t>屬於以節點為主的網路組合最佳化問題</a:t>
            </a:r>
            <a:endParaRPr lang="en-US" altLang="zh-TW" dirty="0"/>
          </a:p>
          <a:p>
            <a:r>
              <a:rPr lang="en-US" altLang="zh-TW" dirty="0"/>
              <a:t>VPR</a:t>
            </a:r>
            <a:r>
              <a:rPr lang="zh-TW" altLang="en-US" dirty="0"/>
              <a:t>是屬於</a:t>
            </a:r>
            <a:r>
              <a:rPr lang="en-US" altLang="zh-TW" dirty="0"/>
              <a:t>TSP(</a:t>
            </a:r>
            <a:r>
              <a:rPr lang="zh-TW" altLang="en-US" dirty="0"/>
              <a:t>旅行銷售員問題</a:t>
            </a:r>
            <a:r>
              <a:rPr lang="en-US" altLang="zh-TW" dirty="0"/>
              <a:t>)</a:t>
            </a:r>
            <a:r>
              <a:rPr lang="zh-TW" altLang="en-US" dirty="0"/>
              <a:t>的延伸發展</a:t>
            </a:r>
            <a:r>
              <a:rPr lang="en-US" altLang="zh-TW" dirty="0"/>
              <a:t>,TSP</a:t>
            </a:r>
            <a:r>
              <a:rPr lang="zh-TW" altLang="en-US" dirty="0"/>
              <a:t>的限制在每一個節點都要走過一次且不能重複</a:t>
            </a:r>
            <a:r>
              <a:rPr lang="en-US" altLang="zh-TW" dirty="0"/>
              <a:t>,</a:t>
            </a:r>
            <a:r>
              <a:rPr lang="zh-TW" altLang="en-US" dirty="0"/>
              <a:t>而</a:t>
            </a:r>
            <a:r>
              <a:rPr lang="en-US" altLang="zh-TW" dirty="0"/>
              <a:t>VPR</a:t>
            </a:r>
            <a:r>
              <a:rPr lang="zh-TW" altLang="en-US" dirty="0"/>
              <a:t>則要加上容量的限制</a:t>
            </a:r>
            <a:endParaRPr lang="en-US" altLang="zh-TW" dirty="0"/>
          </a:p>
          <a:p>
            <a:r>
              <a:rPr lang="zh-TW" altLang="en-US" dirty="0"/>
              <a:t>主要的應用有垃圾車</a:t>
            </a:r>
            <a:r>
              <a:rPr lang="en-US" altLang="zh-TW" dirty="0"/>
              <a:t>,</a:t>
            </a:r>
            <a:r>
              <a:rPr lang="zh-TW" altLang="en-US" dirty="0"/>
              <a:t>物流快遞</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17</a:t>
            </a:fld>
            <a:endParaRPr lang="zh-TW" altLang="en-US"/>
          </a:p>
        </p:txBody>
      </p:sp>
    </p:spTree>
    <p:extLst>
      <p:ext uri="{BB962C8B-B14F-4D97-AF65-F5344CB8AC3E}">
        <p14:creationId xmlns:p14="http://schemas.microsoft.com/office/powerpoint/2010/main" val="3454264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目的</a:t>
            </a:r>
            <a:r>
              <a:rPr lang="en-US" altLang="zh-TW" dirty="0"/>
              <a:t>:</a:t>
            </a:r>
            <a:r>
              <a:rPr lang="zh-TW" altLang="en-US" dirty="0"/>
              <a:t>極小化</a:t>
            </a:r>
            <a:r>
              <a:rPr lang="en-US" altLang="zh-TW" dirty="0"/>
              <a:t>(</a:t>
            </a:r>
            <a:r>
              <a:rPr lang="zh-TW" altLang="en-US" dirty="0"/>
              <a:t>總</a:t>
            </a:r>
            <a:r>
              <a:rPr lang="en-US" altLang="zh-TW" dirty="0"/>
              <a:t>(</a:t>
            </a:r>
            <a:r>
              <a:rPr lang="zh-TW" altLang="en-US" dirty="0"/>
              <a:t>設置設施成本</a:t>
            </a:r>
            <a:r>
              <a:rPr lang="en-US" altLang="zh-TW" dirty="0"/>
              <a:t>)+</a:t>
            </a:r>
            <a:r>
              <a:rPr lang="zh-TW" altLang="en-US" dirty="0"/>
              <a:t>總</a:t>
            </a:r>
            <a:r>
              <a:rPr lang="en-US" altLang="zh-TW" dirty="0"/>
              <a:t>(</a:t>
            </a:r>
            <a:r>
              <a:rPr lang="zh-TW" altLang="en-US" dirty="0"/>
              <a:t>需求量*距離</a:t>
            </a:r>
            <a:r>
              <a:rPr lang="en-US" altLang="zh-TW" dirty="0"/>
              <a:t>)</a:t>
            </a:r>
            <a:r>
              <a:rPr lang="zh-TW" altLang="en-US" dirty="0"/>
              <a:t>*</a:t>
            </a:r>
            <a:r>
              <a:rPr lang="en-US" altLang="zh-TW" dirty="0"/>
              <a:t>(</a:t>
            </a:r>
            <a:r>
              <a:rPr lang="zh-TW" altLang="en-US" dirty="0"/>
              <a:t>每單位需求之單位運輸成本</a:t>
            </a:r>
            <a:r>
              <a:rPr lang="en-US" altLang="zh-TW" dirty="0"/>
              <a:t>))</a:t>
            </a:r>
          </a:p>
          <a:p>
            <a:r>
              <a:rPr lang="en-US" altLang="zh-TW" dirty="0"/>
              <a:t>2.</a:t>
            </a:r>
            <a:r>
              <a:rPr lang="zh-TW" altLang="en-US" dirty="0"/>
              <a:t>每一個需求點</a:t>
            </a:r>
            <a:r>
              <a:rPr lang="en-US" altLang="zh-TW" dirty="0" err="1"/>
              <a:t>i</a:t>
            </a:r>
            <a:r>
              <a:rPr lang="zh-TW" altLang="en-US" dirty="0"/>
              <a:t>皆被設施服務</a:t>
            </a:r>
            <a:r>
              <a:rPr lang="en-US" altLang="zh-TW" dirty="0"/>
              <a:t>,</a:t>
            </a:r>
            <a:r>
              <a:rPr lang="zh-TW" altLang="en-US" dirty="0"/>
              <a:t>且僅由一個設施服務</a:t>
            </a:r>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18</a:t>
            </a:fld>
            <a:endParaRPr lang="zh-TW" altLang="en-US"/>
          </a:p>
        </p:txBody>
      </p:sp>
    </p:spTree>
    <p:extLst>
      <p:ext uri="{BB962C8B-B14F-4D97-AF65-F5344CB8AC3E}">
        <p14:creationId xmlns:p14="http://schemas.microsoft.com/office/powerpoint/2010/main" val="2169425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19</a:t>
            </a:fld>
            <a:endParaRPr lang="zh-TW" altLang="en-US"/>
          </a:p>
        </p:txBody>
      </p:sp>
    </p:spTree>
    <p:extLst>
      <p:ext uri="{BB962C8B-B14F-4D97-AF65-F5344CB8AC3E}">
        <p14:creationId xmlns:p14="http://schemas.microsoft.com/office/powerpoint/2010/main" val="2482092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車隊規模問題大致上跟車輛途程問題是一樣的</a:t>
            </a:r>
            <a:r>
              <a:rPr lang="en-US" altLang="zh-TW" dirty="0"/>
              <a:t>,</a:t>
            </a:r>
            <a:r>
              <a:rPr lang="zh-TW" altLang="en-US" dirty="0"/>
              <a:t>唯一的差別是</a:t>
            </a:r>
            <a:r>
              <a:rPr lang="en-US" altLang="zh-TW" dirty="0"/>
              <a:t>VRP</a:t>
            </a:r>
            <a:r>
              <a:rPr lang="zh-TW" altLang="en-US" dirty="0"/>
              <a:t>是短期問題</a:t>
            </a:r>
            <a:endParaRPr lang="en-US" altLang="zh-TW" dirty="0"/>
          </a:p>
          <a:p>
            <a:r>
              <a:rPr lang="en-US" altLang="zh-TW" dirty="0"/>
              <a:t>FSP</a:t>
            </a:r>
            <a:r>
              <a:rPr lang="zh-TW" altLang="en-US" dirty="0"/>
              <a:t>是中長期的問題</a:t>
            </a:r>
            <a:r>
              <a:rPr lang="en-US" altLang="zh-TW" dirty="0"/>
              <a:t>,</a:t>
            </a:r>
            <a:r>
              <a:rPr lang="zh-TW" altLang="en-US" dirty="0"/>
              <a:t>也就是當業務大到某種程度</a:t>
            </a:r>
            <a:r>
              <a:rPr lang="en-US" altLang="zh-TW" dirty="0"/>
              <a:t>,</a:t>
            </a:r>
            <a:r>
              <a:rPr lang="zh-TW" altLang="en-US" dirty="0"/>
              <a:t>我們需要多的車輛去提供我們的服務</a:t>
            </a:r>
            <a:r>
              <a:rPr lang="en-US" altLang="zh-TW" dirty="0"/>
              <a:t>,</a:t>
            </a:r>
            <a:r>
              <a:rPr lang="zh-TW" altLang="en-US" dirty="0"/>
              <a:t>這時候就必須多考慮車輛的購置成本</a:t>
            </a:r>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20</a:t>
            </a:fld>
            <a:endParaRPr lang="zh-TW" altLang="en-US"/>
          </a:p>
        </p:txBody>
      </p:sp>
    </p:spTree>
    <p:extLst>
      <p:ext uri="{BB962C8B-B14F-4D97-AF65-F5344CB8AC3E}">
        <p14:creationId xmlns:p14="http://schemas.microsoft.com/office/powerpoint/2010/main" val="3659172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3</a:t>
            </a:fld>
            <a:endParaRPr lang="zh-TW" altLang="en-US"/>
          </a:p>
        </p:txBody>
      </p:sp>
    </p:spTree>
    <p:extLst>
      <p:ext uri="{BB962C8B-B14F-4D97-AF65-F5344CB8AC3E}">
        <p14:creationId xmlns:p14="http://schemas.microsoft.com/office/powerpoint/2010/main" val="262437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在區位問題中</a:t>
            </a:r>
            <a:r>
              <a:rPr lang="en-US" altLang="zh-TW" dirty="0"/>
              <a:t>,</a:t>
            </a:r>
            <a:r>
              <a:rPr lang="zh-TW" altLang="en-US" dirty="0"/>
              <a:t>有時候運輸成本的考量並不是由設施整車運送到每一需求點之最短距離的總和</a:t>
            </a:r>
            <a:r>
              <a:rPr lang="en-US" altLang="zh-TW" dirty="0"/>
              <a:t>,</a:t>
            </a:r>
            <a:r>
              <a:rPr lang="zh-TW" altLang="en-US" dirty="0"/>
              <a:t>而是以排程的方式來計算運輸成本</a:t>
            </a:r>
            <a:r>
              <a:rPr lang="en-US" altLang="zh-TW" dirty="0"/>
              <a:t>,</a:t>
            </a:r>
            <a:r>
              <a:rPr lang="zh-TW" altLang="en-US" dirty="0"/>
              <a:t>此類結合設施區位問題與車輛排程問題的特性</a:t>
            </a:r>
            <a:r>
              <a:rPr lang="en-US" altLang="zh-TW" dirty="0"/>
              <a:t>,</a:t>
            </a:r>
            <a:r>
              <a:rPr lang="zh-TW" altLang="en-US" dirty="0"/>
              <a:t>而稱為區位排程問題</a:t>
            </a:r>
            <a:r>
              <a:rPr lang="en-US" altLang="zh-TW" dirty="0"/>
              <a:t>.</a:t>
            </a:r>
          </a:p>
          <a:p>
            <a:r>
              <a:rPr lang="zh-TW" altLang="en-US" dirty="0"/>
              <a:t>區位</a:t>
            </a:r>
            <a:r>
              <a:rPr lang="en-US" altLang="zh-TW" dirty="0"/>
              <a:t>-</a:t>
            </a:r>
            <a:r>
              <a:rPr lang="zh-TW" altLang="en-US" dirty="0"/>
              <a:t>排程問題可利用先分區再排路線之啟發法求解</a:t>
            </a:r>
            <a:r>
              <a:rPr lang="en-US" altLang="zh-TW" dirty="0"/>
              <a:t>,</a:t>
            </a:r>
            <a:r>
              <a:rPr lang="zh-TW" altLang="en-US" dirty="0"/>
              <a:t>主要想法是先省略排序作業</a:t>
            </a:r>
            <a:r>
              <a:rPr lang="en-US" altLang="zh-TW" dirty="0"/>
              <a:t>,</a:t>
            </a:r>
            <a:r>
              <a:rPr lang="zh-TW" altLang="en-US" dirty="0"/>
              <a:t>並於需求點鐘選取適當的種點</a:t>
            </a:r>
            <a:r>
              <a:rPr lang="en-US" altLang="zh-TW" dirty="0"/>
              <a:t>,</a:t>
            </a:r>
            <a:r>
              <a:rPr lang="zh-TW" altLang="en-US" dirty="0"/>
              <a:t>則此問題成為一雙層式設施區位問題</a:t>
            </a:r>
            <a:r>
              <a:rPr lang="en-US" altLang="zh-TW" dirty="0"/>
              <a:t>(Two hierarchical Facility Location Problem),</a:t>
            </a:r>
            <a:r>
              <a:rPr lang="zh-TW" altLang="en-US" dirty="0"/>
              <a:t>候選設施為低一層</a:t>
            </a:r>
            <a:r>
              <a:rPr lang="en-US" altLang="zh-TW" dirty="0"/>
              <a:t>,</a:t>
            </a:r>
            <a:r>
              <a:rPr lang="zh-TW" altLang="en-US" dirty="0"/>
              <a:t>種點部分為第二層</a:t>
            </a:r>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21</a:t>
            </a:fld>
            <a:endParaRPr lang="zh-TW" altLang="en-US"/>
          </a:p>
        </p:txBody>
      </p:sp>
    </p:spTree>
    <p:extLst>
      <p:ext uri="{BB962C8B-B14F-4D97-AF65-F5344CB8AC3E}">
        <p14:creationId xmlns:p14="http://schemas.microsoft.com/office/powerpoint/2010/main" val="3967678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通常一般車輛排程問題為單一車次問題</a:t>
            </a:r>
            <a:r>
              <a:rPr lang="en-US" altLang="zh-TW" dirty="0"/>
              <a:t>,</a:t>
            </a:r>
            <a:r>
              <a:rPr lang="zh-TW" altLang="en-US" dirty="0"/>
              <a:t>以就是車輛由設施出發</a:t>
            </a:r>
            <a:r>
              <a:rPr lang="en-US" altLang="zh-TW" dirty="0"/>
              <a:t>,</a:t>
            </a:r>
            <a:r>
              <a:rPr lang="zh-TW" altLang="en-US" dirty="0"/>
              <a:t>一日繞行一趟次</a:t>
            </a:r>
            <a:r>
              <a:rPr lang="en-US" altLang="zh-TW" dirty="0"/>
              <a:t>,</a:t>
            </a:r>
            <a:r>
              <a:rPr lang="zh-TW" altLang="en-US" dirty="0"/>
              <a:t>但台灣零擔貨物配送</a:t>
            </a:r>
            <a:r>
              <a:rPr lang="en-US" altLang="zh-TW" dirty="0"/>
              <a:t>,</a:t>
            </a:r>
            <a:r>
              <a:rPr lang="zh-TW" altLang="en-US" dirty="0"/>
              <a:t>車輛有一日多次的使用現象</a:t>
            </a:r>
            <a:r>
              <a:rPr lang="en-US" altLang="zh-TW" dirty="0"/>
              <a:t>,</a:t>
            </a:r>
            <a:r>
              <a:rPr lang="zh-TW" altLang="en-US" dirty="0"/>
              <a:t>其目的在提高車輛的使用率以減少車輛的使用數目</a:t>
            </a:r>
            <a:r>
              <a:rPr lang="en-US" altLang="zh-TW" dirty="0"/>
              <a:t>,</a:t>
            </a:r>
            <a:r>
              <a:rPr lang="zh-TW" altLang="en-US" dirty="0"/>
              <a:t>所以此問題納入車隊規模因素</a:t>
            </a:r>
            <a:r>
              <a:rPr lang="en-US" altLang="zh-TW" dirty="0"/>
              <a:t>,</a:t>
            </a:r>
            <a:r>
              <a:rPr lang="zh-TW" altLang="en-US" dirty="0"/>
              <a:t>且考慮多車次及固定成本因素</a:t>
            </a:r>
            <a:r>
              <a:rPr lang="en-US" altLang="zh-TW" dirty="0"/>
              <a:t>,</a:t>
            </a:r>
            <a:r>
              <a:rPr lang="zh-TW" altLang="en-US" dirty="0"/>
              <a:t>所以上圖示為兩輛車服務三個車次</a:t>
            </a:r>
            <a:r>
              <a:rPr lang="en-US" altLang="zh-TW" dirty="0"/>
              <a:t>.</a:t>
            </a:r>
          </a:p>
          <a:p>
            <a:endParaRPr lang="en-US" altLang="zh-TW" dirty="0"/>
          </a:p>
          <a:p>
            <a:r>
              <a:rPr lang="zh-TW" altLang="en-US" dirty="0"/>
              <a:t>這個問題與車輛規模問題相似</a:t>
            </a:r>
            <a:r>
              <a:rPr lang="en-US" altLang="zh-TW" dirty="0"/>
              <a:t>,</a:t>
            </a:r>
            <a:r>
              <a:rPr lang="zh-TW" altLang="en-US" dirty="0"/>
              <a:t>其差異點在於種點可被另一個種點服務</a:t>
            </a:r>
            <a:endParaRPr lang="en-US" altLang="zh-TW"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22</a:t>
            </a:fld>
            <a:endParaRPr lang="zh-TW" altLang="en-US"/>
          </a:p>
        </p:txBody>
      </p:sp>
    </p:spTree>
    <p:extLst>
      <p:ext uri="{BB962C8B-B14F-4D97-AF65-F5344CB8AC3E}">
        <p14:creationId xmlns:p14="http://schemas.microsoft.com/office/powerpoint/2010/main" val="346830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所以在他的數學式中我們只要注意兩台車的固定成本以及各需求點的運輸成本</a:t>
            </a:r>
            <a:r>
              <a:rPr lang="en-US" altLang="zh-TW" dirty="0"/>
              <a:t>,</a:t>
            </a:r>
            <a:r>
              <a:rPr lang="zh-TW" altLang="en-US" dirty="0"/>
              <a:t>由於被開放種點的</a:t>
            </a:r>
            <a:r>
              <a:rPr lang="en-US" altLang="zh-TW" dirty="0"/>
              <a:t>3</a:t>
            </a:r>
            <a:r>
              <a:rPr lang="zh-TW" altLang="en-US" dirty="0"/>
              <a:t>與</a:t>
            </a:r>
            <a:r>
              <a:rPr lang="en-US" altLang="zh-TW" dirty="0"/>
              <a:t>2</a:t>
            </a:r>
            <a:r>
              <a:rPr lang="zh-TW" altLang="en-US" dirty="0"/>
              <a:t>共用一台車</a:t>
            </a:r>
            <a:r>
              <a:rPr lang="en-US" altLang="zh-TW" dirty="0"/>
              <a:t>,</a:t>
            </a:r>
            <a:r>
              <a:rPr lang="zh-TW" altLang="en-US" dirty="0"/>
              <a:t>所以漸少車輛的使用樹目</a:t>
            </a:r>
          </a:p>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23</a:t>
            </a:fld>
            <a:endParaRPr lang="zh-TW" altLang="en-US"/>
          </a:p>
        </p:txBody>
      </p:sp>
    </p:spTree>
    <p:extLst>
      <p:ext uri="{BB962C8B-B14F-4D97-AF65-F5344CB8AC3E}">
        <p14:creationId xmlns:p14="http://schemas.microsoft.com/office/powerpoint/2010/main" val="2254191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24</a:t>
            </a:fld>
            <a:endParaRPr lang="zh-TW" altLang="en-US"/>
          </a:p>
        </p:txBody>
      </p:sp>
    </p:spTree>
    <p:extLst>
      <p:ext uri="{BB962C8B-B14F-4D97-AF65-F5344CB8AC3E}">
        <p14:creationId xmlns:p14="http://schemas.microsoft.com/office/powerpoint/2010/main" val="4221022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25</a:t>
            </a:fld>
            <a:endParaRPr lang="zh-TW" altLang="en-US"/>
          </a:p>
        </p:txBody>
      </p:sp>
    </p:spTree>
    <p:extLst>
      <p:ext uri="{BB962C8B-B14F-4D97-AF65-F5344CB8AC3E}">
        <p14:creationId xmlns:p14="http://schemas.microsoft.com/office/powerpoint/2010/main" val="4258665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26</a:t>
            </a:fld>
            <a:endParaRPr lang="zh-TW" altLang="en-US"/>
          </a:p>
        </p:txBody>
      </p:sp>
    </p:spTree>
    <p:extLst>
      <p:ext uri="{BB962C8B-B14F-4D97-AF65-F5344CB8AC3E}">
        <p14:creationId xmlns:p14="http://schemas.microsoft.com/office/powerpoint/2010/main" val="678282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27</a:t>
            </a:fld>
            <a:endParaRPr lang="zh-TW" altLang="en-US"/>
          </a:p>
        </p:txBody>
      </p:sp>
    </p:spTree>
    <p:extLst>
      <p:ext uri="{BB962C8B-B14F-4D97-AF65-F5344CB8AC3E}">
        <p14:creationId xmlns:p14="http://schemas.microsoft.com/office/powerpoint/2010/main" val="347373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我這邊做一個二元的圖示分類</a:t>
            </a:r>
            <a:r>
              <a:rPr lang="en-US" altLang="zh-TW" dirty="0"/>
              <a:t>,</a:t>
            </a:r>
            <a:r>
              <a:rPr lang="zh-TW" altLang="en-US" dirty="0"/>
              <a:t>主要是區分連續與離散跟平面與網路的差異</a:t>
            </a:r>
            <a:endParaRPr lang="en-US" altLang="zh-TW" dirty="0"/>
          </a:p>
          <a:p>
            <a:r>
              <a:rPr lang="zh-TW" altLang="en-US" dirty="0"/>
              <a:t>一般而言連續性或離散性平面區位問題之需求點與候選設施不必位於網路上</a:t>
            </a:r>
            <a:r>
              <a:rPr lang="en-US" altLang="zh-TW" dirty="0"/>
              <a:t>,</a:t>
            </a:r>
            <a:r>
              <a:rPr lang="zh-TW" altLang="en-US" dirty="0"/>
              <a:t>因此該問題適用於沒有固定形式的網路區位選擇</a:t>
            </a:r>
            <a:r>
              <a:rPr lang="en-US" altLang="zh-TW" dirty="0"/>
              <a:t>,</a:t>
            </a:r>
            <a:r>
              <a:rPr lang="zh-TW" altLang="en-US" dirty="0"/>
              <a:t>像是電路板或主機板設計</a:t>
            </a:r>
            <a:endParaRPr lang="en-US" altLang="zh-TW" dirty="0"/>
          </a:p>
          <a:p>
            <a:r>
              <a:rPr lang="zh-TW" altLang="en-US" dirty="0"/>
              <a:t>對於連續性網路區位問題而言</a:t>
            </a:r>
            <a:r>
              <a:rPr lang="en-US" altLang="zh-TW" dirty="0"/>
              <a:t>,</a:t>
            </a:r>
            <a:r>
              <a:rPr lang="zh-TW" altLang="en-US" dirty="0"/>
              <a:t>其需求點與候選設施可位於節線或節點上其數量可能有無限多個</a:t>
            </a:r>
            <a:r>
              <a:rPr lang="en-US" altLang="zh-TW" dirty="0"/>
              <a:t>,</a:t>
            </a:r>
            <a:r>
              <a:rPr lang="zh-TW" altLang="en-US" dirty="0"/>
              <a:t>一般適合需求發生於節線或節點上的區位選擇</a:t>
            </a:r>
            <a:r>
              <a:rPr lang="en-US" altLang="zh-TW" dirty="0"/>
              <a:t>,</a:t>
            </a:r>
            <a:r>
              <a:rPr lang="zh-TW" altLang="en-US" dirty="0"/>
              <a:t>像公車站牌以及郵筒</a:t>
            </a:r>
            <a:endParaRPr lang="en-US" altLang="zh-TW" dirty="0"/>
          </a:p>
          <a:p>
            <a:r>
              <a:rPr lang="zh-TW" altLang="en-US" dirty="0"/>
              <a:t>而離散性網路區位問題的候選設施與需求點僅可設於網路節點上</a:t>
            </a:r>
            <a:r>
              <a:rPr lang="en-US" altLang="zh-TW" dirty="0"/>
              <a:t>,</a:t>
            </a:r>
            <a:r>
              <a:rPr lang="zh-TW" altLang="en-US" dirty="0"/>
              <a:t>適合有固定需求點及設施區位選擇</a:t>
            </a:r>
            <a:r>
              <a:rPr lang="en-US" altLang="zh-TW" dirty="0"/>
              <a:t>,</a:t>
            </a:r>
            <a:r>
              <a:rPr lang="zh-TW" altLang="en-US" dirty="0"/>
              <a:t>如工廠</a:t>
            </a:r>
            <a:r>
              <a:rPr lang="en-US" altLang="zh-TW" dirty="0"/>
              <a:t>,</a:t>
            </a:r>
            <a:r>
              <a:rPr lang="zh-TW" altLang="en-US" dirty="0"/>
              <a:t>倉庫或物流中心</a:t>
            </a:r>
            <a:endParaRPr lang="en-US" altLang="zh-TW" dirty="0"/>
          </a:p>
          <a:p>
            <a:r>
              <a:rPr lang="zh-TW" altLang="en-US" dirty="0"/>
              <a:t>接著就是要討論離散區位網路問題</a:t>
            </a:r>
            <a:endParaRPr lang="en-US" altLang="zh-TW"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4</a:t>
            </a:fld>
            <a:endParaRPr lang="zh-TW" altLang="en-US"/>
          </a:p>
        </p:txBody>
      </p:sp>
    </p:spTree>
    <p:extLst>
      <p:ext uri="{BB962C8B-B14F-4D97-AF65-F5344CB8AC3E}">
        <p14:creationId xmlns:p14="http://schemas.microsoft.com/office/powerpoint/2010/main" val="2729544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基本上離散網路區位問題是在探討有限個候選設施的設置成本</a:t>
            </a:r>
            <a:r>
              <a:rPr lang="en-US" altLang="zh-TW" dirty="0"/>
              <a:t>(</a:t>
            </a:r>
            <a:r>
              <a:rPr lang="zh-TW" altLang="en-US" dirty="0"/>
              <a:t>也就是固定成本</a:t>
            </a:r>
            <a:r>
              <a:rPr lang="en-US" altLang="zh-TW" dirty="0"/>
              <a:t>)+(</a:t>
            </a:r>
            <a:r>
              <a:rPr lang="zh-TW" altLang="en-US" dirty="0"/>
              <a:t>設施與需求點間之運輸成本選擇最適之設施區位</a:t>
            </a:r>
            <a:r>
              <a:rPr lang="en-US" altLang="zh-TW" dirty="0"/>
              <a:t>),</a:t>
            </a:r>
            <a:r>
              <a:rPr lang="zh-TW" altLang="en-US" dirty="0"/>
              <a:t>所以這個問題可視為考量區位因素之運輸問題</a:t>
            </a:r>
            <a:r>
              <a:rPr lang="en-US" altLang="zh-TW" dirty="0"/>
              <a:t>.</a:t>
            </a:r>
            <a:r>
              <a:rPr lang="zh-TW" altLang="en-US" dirty="0"/>
              <a:t>在據以選定設施之區位與數量以最小化設置成本與運輸成本</a:t>
            </a:r>
            <a:r>
              <a:rPr lang="en-US" altLang="zh-TW" dirty="0"/>
              <a:t>.</a:t>
            </a:r>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5</a:t>
            </a:fld>
            <a:endParaRPr lang="zh-TW" altLang="en-US"/>
          </a:p>
        </p:txBody>
      </p:sp>
    </p:spTree>
    <p:extLst>
      <p:ext uri="{BB962C8B-B14F-4D97-AF65-F5344CB8AC3E}">
        <p14:creationId xmlns:p14="http://schemas.microsoft.com/office/powerpoint/2010/main" val="312223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6</a:t>
            </a:fld>
            <a:endParaRPr lang="zh-TW" altLang="en-US"/>
          </a:p>
        </p:txBody>
      </p:sp>
    </p:spTree>
    <p:extLst>
      <p:ext uri="{BB962C8B-B14F-4D97-AF65-F5344CB8AC3E}">
        <p14:creationId xmlns:p14="http://schemas.microsoft.com/office/powerpoint/2010/main" val="3866966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7</a:t>
            </a:fld>
            <a:endParaRPr lang="zh-TW" altLang="en-US"/>
          </a:p>
        </p:txBody>
      </p:sp>
    </p:spTree>
    <p:extLst>
      <p:ext uri="{BB962C8B-B14F-4D97-AF65-F5344CB8AC3E}">
        <p14:creationId xmlns:p14="http://schemas.microsoft.com/office/powerpoint/2010/main" val="3868814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8</a:t>
            </a:fld>
            <a:endParaRPr lang="zh-TW" altLang="en-US"/>
          </a:p>
        </p:txBody>
      </p:sp>
    </p:spTree>
    <p:extLst>
      <p:ext uri="{BB962C8B-B14F-4D97-AF65-F5344CB8AC3E}">
        <p14:creationId xmlns:p14="http://schemas.microsoft.com/office/powerpoint/2010/main" val="395289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就零擔運輸支車隊管理問題而言</a:t>
            </a:r>
            <a:r>
              <a:rPr lang="en-US" altLang="zh-TW" dirty="0"/>
              <a:t>,</a:t>
            </a:r>
            <a:r>
              <a:rPr lang="zh-TW" altLang="en-US" dirty="0"/>
              <a:t>期短中長期所欲處理的問題不同</a:t>
            </a:r>
            <a:r>
              <a:rPr lang="en-US" altLang="zh-TW" dirty="0"/>
              <a:t>,</a:t>
            </a:r>
            <a:r>
              <a:rPr lang="zh-TW" altLang="en-US" dirty="0"/>
              <a:t>如表所示</a:t>
            </a:r>
            <a:endParaRPr lang="en-US" altLang="zh-TW" dirty="0"/>
          </a:p>
          <a:p>
            <a:r>
              <a:rPr lang="zh-TW" altLang="en-US" dirty="0"/>
              <a:t>所謂指派因素是將需求點指派給各車輛以接受服務</a:t>
            </a:r>
            <a:endParaRPr lang="en-US" altLang="zh-TW" dirty="0"/>
          </a:p>
          <a:p>
            <a:r>
              <a:rPr lang="zh-TW" altLang="en-US" dirty="0"/>
              <a:t>排序因素則是安排各車輛隊個需求點之服務順序</a:t>
            </a:r>
            <a:r>
              <a:rPr lang="en-US" altLang="zh-TW" dirty="0"/>
              <a:t>,</a:t>
            </a:r>
            <a:r>
              <a:rPr lang="zh-TW" altLang="en-US" dirty="0"/>
              <a:t>及各車輛之路線安排</a:t>
            </a:r>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9</a:t>
            </a:fld>
            <a:endParaRPr lang="zh-TW" altLang="en-US"/>
          </a:p>
        </p:txBody>
      </p:sp>
    </p:spTree>
    <p:extLst>
      <p:ext uri="{BB962C8B-B14F-4D97-AF65-F5344CB8AC3E}">
        <p14:creationId xmlns:p14="http://schemas.microsoft.com/office/powerpoint/2010/main" val="4231418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通常同時處理指派與排序兩因素相當不易</a:t>
            </a:r>
            <a:r>
              <a:rPr lang="en-US" altLang="zh-TW" dirty="0"/>
              <a:t>,</a:t>
            </a:r>
            <a:r>
              <a:rPr lang="zh-TW" altLang="en-US" dirty="0"/>
              <a:t>所以一般會分開處理</a:t>
            </a:r>
            <a:r>
              <a:rPr lang="en-US" altLang="zh-TW" dirty="0"/>
              <a:t>(</a:t>
            </a:r>
            <a:r>
              <a:rPr lang="zh-TW" altLang="en-US" dirty="0"/>
              <a:t>先處理指派再處理排序</a:t>
            </a:r>
            <a:r>
              <a:rPr lang="en-US" altLang="zh-TW" dirty="0"/>
              <a:t>)</a:t>
            </a:r>
          </a:p>
          <a:p>
            <a:r>
              <a:rPr lang="zh-TW" altLang="en-US" dirty="0"/>
              <a:t>首先依照車輛排程問題的限制條件</a:t>
            </a:r>
            <a:r>
              <a:rPr lang="en-US" altLang="zh-TW" dirty="0"/>
              <a:t>(</a:t>
            </a:r>
            <a:r>
              <a:rPr lang="zh-TW" altLang="en-US" dirty="0"/>
              <a:t>如車輛容量</a:t>
            </a:r>
            <a:r>
              <a:rPr lang="en-US" altLang="zh-TW" dirty="0"/>
              <a:t>)</a:t>
            </a:r>
            <a:r>
              <a:rPr lang="zh-TW" altLang="en-US" dirty="0"/>
              <a:t>先將各需求點劃分若干分區</a:t>
            </a:r>
            <a:r>
              <a:rPr lang="en-US" altLang="zh-TW" dirty="0"/>
              <a:t>(</a:t>
            </a:r>
            <a:r>
              <a:rPr lang="zh-TW" altLang="en-US" dirty="0"/>
              <a:t>處理指派問題</a:t>
            </a:r>
            <a:r>
              <a:rPr lang="en-US" altLang="zh-TW" dirty="0"/>
              <a:t>),</a:t>
            </a:r>
            <a:r>
              <a:rPr lang="zh-TW" altLang="en-US" dirty="0"/>
              <a:t>再將各區之需求點視為推銷員巡迴問題</a:t>
            </a:r>
            <a:r>
              <a:rPr lang="en-US" altLang="zh-TW" dirty="0"/>
              <a:t>(Traveling</a:t>
            </a:r>
            <a:r>
              <a:rPr lang="en-US" altLang="zh-TW" baseline="0" dirty="0"/>
              <a:t> Salesman Problem, TSP</a:t>
            </a:r>
            <a:r>
              <a:rPr lang="en-US" altLang="zh-TW" dirty="0"/>
              <a:t>)</a:t>
            </a:r>
            <a:r>
              <a:rPr lang="zh-TW" altLang="en-US" dirty="0"/>
              <a:t>之欲拜訪客戶</a:t>
            </a:r>
            <a:r>
              <a:rPr lang="en-US" altLang="zh-TW" dirty="0"/>
              <a:t>,</a:t>
            </a:r>
            <a:r>
              <a:rPr lang="zh-TW" altLang="en-US" dirty="0"/>
              <a:t>求其巡迴路線</a:t>
            </a:r>
            <a:r>
              <a:rPr lang="en-US" altLang="zh-TW" dirty="0"/>
              <a:t>(</a:t>
            </a:r>
            <a:r>
              <a:rPr lang="zh-TW" altLang="en-US" dirty="0"/>
              <a:t>處理排程因素</a:t>
            </a:r>
            <a:r>
              <a:rPr lang="en-US" altLang="zh-TW" dirty="0"/>
              <a:t>).</a:t>
            </a:r>
          </a:p>
          <a:p>
            <a:pPr lvl="0"/>
            <a:r>
              <a:rPr lang="zh-TW" altLang="zh-TW" sz="1200" kern="1200" dirty="0">
                <a:solidFill>
                  <a:schemeClr val="tx1"/>
                </a:solidFill>
                <a:effectLst/>
                <a:latin typeface="+mn-lt"/>
                <a:ea typeface="+mn-ea"/>
                <a:cs typeface="+mn-cs"/>
              </a:rPr>
              <a:t>一般而言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若對單一場站</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a:t>
            </a:r>
            <a:r>
              <a:rPr lang="en-US" altLang="zh-TW" sz="1200" kern="1200" dirty="0">
                <a:solidFill>
                  <a:schemeClr val="tx1"/>
                </a:solidFill>
                <a:effectLst/>
                <a:latin typeface="+mn-lt"/>
                <a:ea typeface="+mn-ea"/>
                <a:cs typeface="+mn-cs"/>
              </a:rPr>
              <a:t>(6a)</a:t>
            </a:r>
            <a:r>
              <a:rPr lang="zh-TW" altLang="zh-TW" sz="1200" kern="1200" dirty="0">
                <a:solidFill>
                  <a:schemeClr val="tx1"/>
                </a:solidFill>
                <a:effectLst/>
                <a:latin typeface="+mn-lt"/>
                <a:ea typeface="+mn-ea"/>
                <a:cs typeface="+mn-cs"/>
              </a:rPr>
              <a:t>而言</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區位基礎啟發法括以下三個步</a:t>
            </a:r>
          </a:p>
          <a:p>
            <a:r>
              <a:rPr lang="zh-TW" altLang="zh-TW" sz="1200" kern="1200" dirty="0">
                <a:solidFill>
                  <a:schemeClr val="tx1"/>
                </a:solidFill>
                <a:effectLst/>
                <a:latin typeface="+mn-lt"/>
                <a:ea typeface="+mn-ea"/>
                <a:cs typeface="+mn-cs"/>
              </a:rPr>
              <a:t>驟</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Step1.</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在</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個需求點中</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選取</a:t>
            </a:r>
            <a:r>
              <a:rPr lang="en-US" altLang="zh-TW" sz="1200" kern="1200" dirty="0">
                <a:solidFill>
                  <a:schemeClr val="tx1"/>
                </a:solidFill>
                <a:effectLst/>
                <a:latin typeface="+mn-lt"/>
                <a:ea typeface="+mn-ea"/>
                <a:cs typeface="+mn-cs"/>
              </a:rPr>
              <a:t>m</a:t>
            </a:r>
            <a:r>
              <a:rPr lang="zh-TW" altLang="zh-TW" sz="1200" kern="1200" dirty="0">
                <a:solidFill>
                  <a:schemeClr val="tx1"/>
                </a:solidFill>
                <a:effectLst/>
                <a:latin typeface="+mn-lt"/>
                <a:ea typeface="+mn-ea"/>
                <a:cs typeface="+mn-cs"/>
              </a:rPr>
              <a:t>個種點</a:t>
            </a:r>
            <a:r>
              <a:rPr lang="en-US" altLang="zh-TW" sz="1200" kern="1200" dirty="0">
                <a:solidFill>
                  <a:schemeClr val="tx1"/>
                </a:solidFill>
                <a:effectLst/>
                <a:latin typeface="+mn-lt"/>
                <a:ea typeface="+mn-ea"/>
                <a:cs typeface="+mn-cs"/>
              </a:rPr>
              <a:t>(Seed Points).</a:t>
            </a:r>
            <a:r>
              <a:rPr lang="zh-TW" altLang="zh-TW" sz="1200" kern="1200" dirty="0">
                <a:solidFill>
                  <a:schemeClr val="tx1"/>
                </a:solidFill>
                <a:effectLst/>
                <a:latin typeface="+mn-lt"/>
                <a:ea typeface="+mn-ea"/>
                <a:cs typeface="+mn-cs"/>
              </a:rPr>
              <a:t>令為</a:t>
            </a:r>
            <a:r>
              <a:rPr lang="en-US" altLang="zh-TW" sz="1200" kern="1200" dirty="0">
                <a:solidFill>
                  <a:schemeClr val="tx1"/>
                </a:solidFill>
                <a:effectLst/>
                <a:latin typeface="+mn-lt"/>
                <a:ea typeface="+mn-ea"/>
                <a:cs typeface="+mn-cs"/>
              </a:rPr>
              <a:t>T1~TM;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計算場站到種點的距離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視為種點的設置成本</a:t>
            </a:r>
            <a:r>
              <a:rPr lang="en-US" altLang="zh-TW" sz="1200" kern="1200" dirty="0" err="1">
                <a:solidFill>
                  <a:schemeClr val="tx1"/>
                </a:solidFill>
                <a:effectLst/>
                <a:latin typeface="+mn-lt"/>
                <a:ea typeface="+mn-ea"/>
                <a:cs typeface="+mn-cs"/>
              </a:rPr>
              <a:t>Fi,i</a:t>
            </a:r>
            <a:r>
              <a:rPr lang="en-US" altLang="zh-TW" sz="1200" kern="1200" dirty="0">
                <a:solidFill>
                  <a:schemeClr val="tx1"/>
                </a:solidFill>
                <a:effectLst/>
                <a:latin typeface="+mn-lt"/>
                <a:ea typeface="+mn-ea"/>
                <a:cs typeface="+mn-cs"/>
              </a:rPr>
              <a:t>=1~m,</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計算各種種點到需求點的距離</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運輸成本</a:t>
            </a:r>
            <a:r>
              <a:rPr lang="en-US"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Cij</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i</a:t>
            </a:r>
            <a:r>
              <a:rPr lang="en-US" altLang="zh-TW" sz="1200" kern="1200" dirty="0">
                <a:solidFill>
                  <a:schemeClr val="tx1"/>
                </a:solidFill>
                <a:effectLst/>
                <a:latin typeface="+mn-lt"/>
                <a:ea typeface="+mn-ea"/>
                <a:cs typeface="+mn-cs"/>
              </a:rPr>
              <a:t>=1,2~m</a:t>
            </a:r>
            <a:r>
              <a:rPr lang="zh-TW" altLang="zh-TW" sz="1200" kern="1200" dirty="0">
                <a:solidFill>
                  <a:schemeClr val="tx1"/>
                </a:solidFill>
                <a:effectLst/>
                <a:latin typeface="+mn-lt"/>
                <a:ea typeface="+mn-ea"/>
                <a:cs typeface="+mn-cs"/>
              </a:rPr>
              <a:t>及</a:t>
            </a:r>
            <a:r>
              <a:rPr lang="en-US" altLang="zh-TW" sz="1200" kern="1200" dirty="0">
                <a:solidFill>
                  <a:schemeClr val="tx1"/>
                </a:solidFill>
                <a:effectLst/>
                <a:latin typeface="+mn-lt"/>
                <a:ea typeface="+mn-ea"/>
                <a:cs typeface="+mn-cs"/>
              </a:rPr>
              <a:t>j=1,2~n</a:t>
            </a:r>
            <a:r>
              <a:rPr lang="zh-TW"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Step2.</a:t>
            </a:r>
            <a:r>
              <a:rPr lang="zh-TW" altLang="zh-TW" sz="1200" kern="1200" dirty="0">
                <a:solidFill>
                  <a:schemeClr val="tx1"/>
                </a:solidFill>
                <a:effectLst/>
                <a:latin typeface="+mn-lt"/>
                <a:ea typeface="+mn-ea"/>
                <a:cs typeface="+mn-cs"/>
              </a:rPr>
              <a:t>根據步驟一的設定方式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依據設施區位的觀念</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將各點視為候選區位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其設置成本為</a:t>
            </a:r>
            <a:r>
              <a:rPr lang="en-US" altLang="zh-TW" sz="1200" kern="1200" dirty="0">
                <a:solidFill>
                  <a:schemeClr val="tx1"/>
                </a:solidFill>
                <a:effectLst/>
                <a:latin typeface="+mn-lt"/>
                <a:ea typeface="+mn-ea"/>
                <a:cs typeface="+mn-cs"/>
              </a:rPr>
              <a:t>fi,</a:t>
            </a:r>
            <a:r>
              <a:rPr lang="zh-TW" altLang="zh-TW" sz="1200" kern="1200" dirty="0">
                <a:solidFill>
                  <a:schemeClr val="tx1"/>
                </a:solidFill>
                <a:effectLst/>
                <a:latin typeface="+mn-lt"/>
                <a:ea typeface="+mn-ea"/>
                <a:cs typeface="+mn-cs"/>
              </a:rPr>
              <a:t>並以車輛容量視各候選區位</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種點</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的容量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據以建構一容量限制性設施區位問題之數學模式</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再對此一模型進行求解</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以對各需求點進行分區</a:t>
            </a:r>
          </a:p>
          <a:p>
            <a:r>
              <a:rPr lang="en-US" altLang="zh-TW" sz="1200" kern="1200" dirty="0">
                <a:solidFill>
                  <a:schemeClr val="tx1"/>
                </a:solidFill>
                <a:effectLst/>
                <a:latin typeface="+mn-lt"/>
                <a:ea typeface="+mn-ea"/>
                <a:cs typeface="+mn-cs"/>
              </a:rPr>
              <a:t>Step3.</a:t>
            </a:r>
            <a:r>
              <a:rPr lang="zh-TW" altLang="zh-TW" sz="1200" kern="1200" dirty="0">
                <a:solidFill>
                  <a:schemeClr val="tx1"/>
                </a:solidFill>
                <a:effectLst/>
                <a:latin typeface="+mn-lt"/>
                <a:ea typeface="+mn-ea"/>
                <a:cs typeface="+mn-cs"/>
              </a:rPr>
              <a:t>針對每一分區的需求點與其車輛場站尋求銷售員問題之繞行路徑</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值得一提的是僅處理到步驟</a:t>
            </a:r>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時</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即為暫時忽略排序因素</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則車輛排程問題</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車隊規模問題可以以設施區位問題加以表示</a:t>
            </a:r>
            <a:endParaRPr lang="en-US" altLang="zh-TW" sz="1200" kern="1200" dirty="0">
              <a:solidFill>
                <a:schemeClr val="tx1"/>
              </a:solidFill>
              <a:effectLst/>
              <a:latin typeface="+mn-lt"/>
              <a:ea typeface="+mn-ea"/>
              <a:cs typeface="+mn-cs"/>
            </a:endParaRPr>
          </a:p>
          <a:p>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0A07951-1F70-4BF7-B807-A24BE6468036}" type="slidenum">
              <a:rPr lang="zh-TW" altLang="en-US" smtClean="0"/>
              <a:t>10</a:t>
            </a:fld>
            <a:endParaRPr lang="zh-TW" altLang="en-US"/>
          </a:p>
        </p:txBody>
      </p:sp>
    </p:spTree>
    <p:extLst>
      <p:ext uri="{BB962C8B-B14F-4D97-AF65-F5344CB8AC3E}">
        <p14:creationId xmlns:p14="http://schemas.microsoft.com/office/powerpoint/2010/main" val="365264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TW" altLang="en-US"/>
              <a:t>按一下以編輯母片標題樣式</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fr-CA"/>
          </a:p>
        </p:txBody>
      </p:sp>
      <p:sp>
        <p:nvSpPr>
          <p:cNvPr id="4" name="Espace réservé de la date 3"/>
          <p:cNvSpPr>
            <a:spLocks noGrp="1"/>
          </p:cNvSpPr>
          <p:nvPr>
            <p:ph type="dt" sz="half" idx="10"/>
          </p:nvPr>
        </p:nvSpPr>
        <p:spPr/>
        <p:txBody>
          <a:bodyPr/>
          <a:lstStyle>
            <a:lvl1pPr>
              <a:defRPr/>
            </a:lvl1pPr>
          </a:lstStyle>
          <a:p>
            <a:pPr>
              <a:defRPr/>
            </a:pPr>
            <a:fld id="{3F6FB0EC-3093-4365-892A-82050654389D}" type="datetimeFigureOut">
              <a:rPr lang="fr-FR"/>
              <a:pPr>
                <a:defRPr/>
              </a:pPr>
              <a:t>31/10/2018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4CAAED63-6145-4E07-89A3-C78BDB862D77}" type="slidenum">
              <a:rPr lang="fr-CA" altLang="zh-TW"/>
              <a:pPr/>
              <a:t>‹#›</a:t>
            </a:fld>
            <a:endParaRPr lang="fr-CA" altLang="zh-TW"/>
          </a:p>
        </p:txBody>
      </p:sp>
    </p:spTree>
    <p:extLst>
      <p:ext uri="{BB962C8B-B14F-4D97-AF65-F5344CB8AC3E}">
        <p14:creationId xmlns:p14="http://schemas.microsoft.com/office/powerpoint/2010/main" val="356372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a:t>按一下以編輯母片標題樣式</a:t>
            </a:r>
            <a:endParaRPr lang="fr-CA"/>
          </a:p>
        </p:txBody>
      </p:sp>
      <p:sp>
        <p:nvSpPr>
          <p:cNvPr id="3" name="Espace réservé du texte vertical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fr-CA"/>
          </a:p>
        </p:txBody>
      </p:sp>
      <p:sp>
        <p:nvSpPr>
          <p:cNvPr id="4" name="Espace réservé de la date 3"/>
          <p:cNvSpPr>
            <a:spLocks noGrp="1"/>
          </p:cNvSpPr>
          <p:nvPr>
            <p:ph type="dt" sz="half" idx="10"/>
          </p:nvPr>
        </p:nvSpPr>
        <p:spPr/>
        <p:txBody>
          <a:bodyPr/>
          <a:lstStyle>
            <a:lvl1pPr>
              <a:defRPr/>
            </a:lvl1pPr>
          </a:lstStyle>
          <a:p>
            <a:pPr>
              <a:defRPr/>
            </a:pPr>
            <a:fld id="{696D1820-F5BE-42C4-BE52-FB7AA7B0AA1B}" type="datetimeFigureOut">
              <a:rPr lang="fr-FR"/>
              <a:pPr>
                <a:defRPr/>
              </a:pPr>
              <a:t>31/10/2018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97C8F002-0043-436E-8E1A-17DCD5F4AE08}" type="slidenum">
              <a:rPr lang="fr-CA" altLang="zh-TW"/>
              <a:pPr/>
              <a:t>‹#›</a:t>
            </a:fld>
            <a:endParaRPr lang="fr-CA" altLang="zh-TW"/>
          </a:p>
        </p:txBody>
      </p:sp>
    </p:spTree>
    <p:extLst>
      <p:ext uri="{BB962C8B-B14F-4D97-AF65-F5344CB8AC3E}">
        <p14:creationId xmlns:p14="http://schemas.microsoft.com/office/powerpoint/2010/main" val="79391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TW" altLang="en-US"/>
              <a:t>按一下以編輯母片標題樣式</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fr-CA"/>
          </a:p>
        </p:txBody>
      </p:sp>
      <p:sp>
        <p:nvSpPr>
          <p:cNvPr id="4" name="Espace réservé de la date 3"/>
          <p:cNvSpPr>
            <a:spLocks noGrp="1"/>
          </p:cNvSpPr>
          <p:nvPr>
            <p:ph type="dt" sz="half" idx="10"/>
          </p:nvPr>
        </p:nvSpPr>
        <p:spPr/>
        <p:txBody>
          <a:bodyPr/>
          <a:lstStyle>
            <a:lvl1pPr>
              <a:defRPr/>
            </a:lvl1pPr>
          </a:lstStyle>
          <a:p>
            <a:pPr>
              <a:defRPr/>
            </a:pPr>
            <a:fld id="{754C3659-1222-402B-BCC1-6984DFDC4CB1}" type="datetimeFigureOut">
              <a:rPr lang="fr-FR"/>
              <a:pPr>
                <a:defRPr/>
              </a:pPr>
              <a:t>31/10/2018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D73CCF81-C8EE-4599-AC55-0F9CC5AA486C}" type="slidenum">
              <a:rPr lang="fr-CA" altLang="zh-TW"/>
              <a:pPr/>
              <a:t>‹#›</a:t>
            </a:fld>
            <a:endParaRPr lang="fr-CA" altLang="zh-TW"/>
          </a:p>
        </p:txBody>
      </p:sp>
    </p:spTree>
    <p:extLst>
      <p:ext uri="{BB962C8B-B14F-4D97-AF65-F5344CB8AC3E}">
        <p14:creationId xmlns:p14="http://schemas.microsoft.com/office/powerpoint/2010/main" val="364242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a:t>按一下以編輯母片標題樣式</a:t>
            </a:r>
            <a:endParaRPr lang="fr-CA"/>
          </a:p>
        </p:txBody>
      </p:sp>
      <p:sp>
        <p:nvSpPr>
          <p:cNvPr id="3" name="Espace réservé du contenu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fr-CA"/>
          </a:p>
        </p:txBody>
      </p:sp>
      <p:sp>
        <p:nvSpPr>
          <p:cNvPr id="4" name="Espace réservé de la date 3"/>
          <p:cNvSpPr>
            <a:spLocks noGrp="1"/>
          </p:cNvSpPr>
          <p:nvPr>
            <p:ph type="dt" sz="half" idx="10"/>
          </p:nvPr>
        </p:nvSpPr>
        <p:spPr/>
        <p:txBody>
          <a:bodyPr/>
          <a:lstStyle>
            <a:lvl1pPr>
              <a:defRPr/>
            </a:lvl1pPr>
          </a:lstStyle>
          <a:p>
            <a:pPr>
              <a:defRPr/>
            </a:pPr>
            <a:fld id="{043EB6BD-73E5-4824-98E3-41FAF77AEF36}" type="datetimeFigureOut">
              <a:rPr lang="fr-FR"/>
              <a:pPr>
                <a:defRPr/>
              </a:pPr>
              <a:t>31/10/2018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BFDD50B7-3B50-41D3-88BF-9009AD90AC26}" type="slidenum">
              <a:rPr lang="fr-CA" altLang="zh-TW"/>
              <a:pPr/>
              <a:t>‹#›</a:t>
            </a:fld>
            <a:endParaRPr lang="fr-CA" altLang="zh-TW"/>
          </a:p>
        </p:txBody>
      </p:sp>
    </p:spTree>
    <p:extLst>
      <p:ext uri="{BB962C8B-B14F-4D97-AF65-F5344CB8AC3E}">
        <p14:creationId xmlns:p14="http://schemas.microsoft.com/office/powerpoint/2010/main" val="418548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Espace réservé de la date 3"/>
          <p:cNvSpPr>
            <a:spLocks noGrp="1"/>
          </p:cNvSpPr>
          <p:nvPr>
            <p:ph type="dt" sz="half" idx="10"/>
          </p:nvPr>
        </p:nvSpPr>
        <p:spPr/>
        <p:txBody>
          <a:bodyPr/>
          <a:lstStyle>
            <a:lvl1pPr>
              <a:defRPr/>
            </a:lvl1pPr>
          </a:lstStyle>
          <a:p>
            <a:pPr>
              <a:defRPr/>
            </a:pPr>
            <a:fld id="{8FE99CE7-D298-4B69-B083-5B581C7B6B07}" type="datetimeFigureOut">
              <a:rPr lang="fr-FR"/>
              <a:pPr>
                <a:defRPr/>
              </a:pPr>
              <a:t>31/10/2018</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fld id="{05FD6FA4-8847-4ED7-9F54-48FE2DF0F314}" type="slidenum">
              <a:rPr lang="fr-CA" altLang="zh-TW"/>
              <a:pPr/>
              <a:t>‹#›</a:t>
            </a:fld>
            <a:endParaRPr lang="fr-CA" altLang="zh-TW"/>
          </a:p>
        </p:txBody>
      </p:sp>
    </p:spTree>
    <p:extLst>
      <p:ext uri="{BB962C8B-B14F-4D97-AF65-F5344CB8AC3E}">
        <p14:creationId xmlns:p14="http://schemas.microsoft.com/office/powerpoint/2010/main" val="421352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a:t>按一下以編輯母片標題樣式</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fr-CA"/>
          </a:p>
        </p:txBody>
      </p:sp>
      <p:sp>
        <p:nvSpPr>
          <p:cNvPr id="5" name="Espace réservé de la date 3"/>
          <p:cNvSpPr>
            <a:spLocks noGrp="1"/>
          </p:cNvSpPr>
          <p:nvPr>
            <p:ph type="dt" sz="half" idx="10"/>
          </p:nvPr>
        </p:nvSpPr>
        <p:spPr/>
        <p:txBody>
          <a:bodyPr/>
          <a:lstStyle>
            <a:lvl1pPr>
              <a:defRPr/>
            </a:lvl1pPr>
          </a:lstStyle>
          <a:p>
            <a:pPr>
              <a:defRPr/>
            </a:pPr>
            <a:fld id="{DC584B71-C2B3-406F-855C-5864C916305B}" type="datetimeFigureOut">
              <a:rPr lang="fr-FR"/>
              <a:pPr>
                <a:defRPr/>
              </a:pPr>
              <a:t>31/10/2018</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fld id="{DFF86BFD-AB6B-4888-AB19-16D82EBE4E68}" type="slidenum">
              <a:rPr lang="fr-CA" altLang="zh-TW"/>
              <a:pPr/>
              <a:t>‹#›</a:t>
            </a:fld>
            <a:endParaRPr lang="fr-CA" altLang="zh-TW"/>
          </a:p>
        </p:txBody>
      </p:sp>
    </p:spTree>
    <p:extLst>
      <p:ext uri="{BB962C8B-B14F-4D97-AF65-F5344CB8AC3E}">
        <p14:creationId xmlns:p14="http://schemas.microsoft.com/office/powerpoint/2010/main" val="33239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TW" altLang="en-US"/>
              <a:t>按一下以編輯母片標題樣式</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fr-CA"/>
          </a:p>
        </p:txBody>
      </p:sp>
      <p:sp>
        <p:nvSpPr>
          <p:cNvPr id="7" name="Espace réservé de la date 3"/>
          <p:cNvSpPr>
            <a:spLocks noGrp="1"/>
          </p:cNvSpPr>
          <p:nvPr>
            <p:ph type="dt" sz="half" idx="10"/>
          </p:nvPr>
        </p:nvSpPr>
        <p:spPr/>
        <p:txBody>
          <a:bodyPr/>
          <a:lstStyle>
            <a:lvl1pPr>
              <a:defRPr/>
            </a:lvl1pPr>
          </a:lstStyle>
          <a:p>
            <a:pPr>
              <a:defRPr/>
            </a:pPr>
            <a:fld id="{2DB931F3-89B5-4751-B88F-CAB7D3930BA3}" type="datetimeFigureOut">
              <a:rPr lang="fr-FR"/>
              <a:pPr>
                <a:defRPr/>
              </a:pPr>
              <a:t>31/10/2018</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fld id="{86C05AAE-15DD-49DF-9ADC-75A41A776F30}" type="slidenum">
              <a:rPr lang="fr-CA" altLang="zh-TW"/>
              <a:pPr/>
              <a:t>‹#›</a:t>
            </a:fld>
            <a:endParaRPr lang="fr-CA" altLang="zh-TW"/>
          </a:p>
        </p:txBody>
      </p:sp>
    </p:spTree>
    <p:extLst>
      <p:ext uri="{BB962C8B-B14F-4D97-AF65-F5344CB8AC3E}">
        <p14:creationId xmlns:p14="http://schemas.microsoft.com/office/powerpoint/2010/main" val="117306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a:t>按一下以編輯母片標題樣式</a:t>
            </a:r>
            <a:endParaRPr lang="fr-CA"/>
          </a:p>
        </p:txBody>
      </p:sp>
      <p:sp>
        <p:nvSpPr>
          <p:cNvPr id="3" name="Espace réservé de la date 3"/>
          <p:cNvSpPr>
            <a:spLocks noGrp="1"/>
          </p:cNvSpPr>
          <p:nvPr>
            <p:ph type="dt" sz="half" idx="10"/>
          </p:nvPr>
        </p:nvSpPr>
        <p:spPr/>
        <p:txBody>
          <a:bodyPr/>
          <a:lstStyle>
            <a:lvl1pPr>
              <a:defRPr/>
            </a:lvl1pPr>
          </a:lstStyle>
          <a:p>
            <a:pPr>
              <a:defRPr/>
            </a:pPr>
            <a:fld id="{449283EB-302F-47F8-BE70-8E246F74BA37}" type="datetimeFigureOut">
              <a:rPr lang="fr-FR"/>
              <a:pPr>
                <a:defRPr/>
              </a:pPr>
              <a:t>31/10/2018</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fld id="{3C495BCD-6667-48B3-8C29-32B303D754A6}" type="slidenum">
              <a:rPr lang="fr-CA" altLang="zh-TW"/>
              <a:pPr/>
              <a:t>‹#›</a:t>
            </a:fld>
            <a:endParaRPr lang="fr-CA" altLang="zh-TW"/>
          </a:p>
        </p:txBody>
      </p:sp>
    </p:spTree>
    <p:extLst>
      <p:ext uri="{BB962C8B-B14F-4D97-AF65-F5344CB8AC3E}">
        <p14:creationId xmlns:p14="http://schemas.microsoft.com/office/powerpoint/2010/main" val="395898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CC134411-34E7-497D-BC7A-F5A204B09B44}" type="datetimeFigureOut">
              <a:rPr lang="fr-FR"/>
              <a:pPr>
                <a:defRPr/>
              </a:pPr>
              <a:t>31/10/2018</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fld id="{B00FF07B-94CF-49AF-890E-5CB9642DF718}" type="slidenum">
              <a:rPr lang="fr-CA" altLang="zh-TW"/>
              <a:pPr/>
              <a:t>‹#›</a:t>
            </a:fld>
            <a:endParaRPr lang="fr-CA" altLang="zh-TW"/>
          </a:p>
        </p:txBody>
      </p:sp>
    </p:spTree>
    <p:extLst>
      <p:ext uri="{BB962C8B-B14F-4D97-AF65-F5344CB8AC3E}">
        <p14:creationId xmlns:p14="http://schemas.microsoft.com/office/powerpoint/2010/main" val="237835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Espace réservé de la date 3"/>
          <p:cNvSpPr>
            <a:spLocks noGrp="1"/>
          </p:cNvSpPr>
          <p:nvPr>
            <p:ph type="dt" sz="half" idx="10"/>
          </p:nvPr>
        </p:nvSpPr>
        <p:spPr/>
        <p:txBody>
          <a:bodyPr/>
          <a:lstStyle>
            <a:lvl1pPr>
              <a:defRPr/>
            </a:lvl1pPr>
          </a:lstStyle>
          <a:p>
            <a:pPr>
              <a:defRPr/>
            </a:pPr>
            <a:fld id="{2F32886D-F10D-4D90-B96B-75257ECD2D58}" type="datetimeFigureOut">
              <a:rPr lang="fr-FR"/>
              <a:pPr>
                <a:defRPr/>
              </a:pPr>
              <a:t>31/10/2018</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fld id="{9026061A-287E-4B52-BF85-E2C6C7425092}" type="slidenum">
              <a:rPr lang="fr-CA" altLang="zh-TW"/>
              <a:pPr/>
              <a:t>‹#›</a:t>
            </a:fld>
            <a:endParaRPr lang="fr-CA" altLang="zh-TW"/>
          </a:p>
        </p:txBody>
      </p:sp>
    </p:spTree>
    <p:extLst>
      <p:ext uri="{BB962C8B-B14F-4D97-AF65-F5344CB8AC3E}">
        <p14:creationId xmlns:p14="http://schemas.microsoft.com/office/powerpoint/2010/main" val="310687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Espace réservé de la date 3"/>
          <p:cNvSpPr>
            <a:spLocks noGrp="1"/>
          </p:cNvSpPr>
          <p:nvPr>
            <p:ph type="dt" sz="half" idx="10"/>
          </p:nvPr>
        </p:nvSpPr>
        <p:spPr/>
        <p:txBody>
          <a:bodyPr/>
          <a:lstStyle>
            <a:lvl1pPr>
              <a:defRPr/>
            </a:lvl1pPr>
          </a:lstStyle>
          <a:p>
            <a:pPr>
              <a:defRPr/>
            </a:pPr>
            <a:fld id="{1AE53CC5-0B7B-44B1-A6F4-146241329905}" type="datetimeFigureOut">
              <a:rPr lang="fr-FR"/>
              <a:pPr>
                <a:defRPr/>
              </a:pPr>
              <a:t>31/10/2018</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fld id="{175FA8FC-56BD-4A40-B116-8CA0CEF4E9C0}" type="slidenum">
              <a:rPr lang="fr-CA" altLang="zh-TW"/>
              <a:pPr/>
              <a:t>‹#›</a:t>
            </a:fld>
            <a:endParaRPr lang="fr-CA" altLang="zh-TW"/>
          </a:p>
        </p:txBody>
      </p:sp>
    </p:spTree>
    <p:extLst>
      <p:ext uri="{BB962C8B-B14F-4D97-AF65-F5344CB8AC3E}">
        <p14:creationId xmlns:p14="http://schemas.microsoft.com/office/powerpoint/2010/main" val="221520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zh-TW"/>
              <a:t>Cliquez pour modifier le style du titre</a:t>
            </a:r>
            <a:endParaRPr lang="fr-CA" altLang="zh-TW"/>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zh-TW"/>
              <a:t>Cliquez pour modifier les styles du texte du masque</a:t>
            </a:r>
          </a:p>
          <a:p>
            <a:pPr lvl="1"/>
            <a:r>
              <a:rPr lang="fr-FR" altLang="zh-TW"/>
              <a:t>Deuxième niveau</a:t>
            </a:r>
          </a:p>
          <a:p>
            <a:pPr lvl="2"/>
            <a:r>
              <a:rPr lang="fr-FR" altLang="zh-TW"/>
              <a:t>Troisième niveau</a:t>
            </a:r>
          </a:p>
          <a:p>
            <a:pPr lvl="3"/>
            <a:r>
              <a:rPr lang="fr-FR" altLang="zh-TW"/>
              <a:t>Quatrième niveau</a:t>
            </a:r>
          </a:p>
          <a:p>
            <a:pPr lvl="4"/>
            <a:r>
              <a:rPr lang="fr-FR" altLang="zh-TW"/>
              <a:t>Cinquième niveau</a:t>
            </a:r>
            <a:endParaRPr lang="fr-CA" altLang="zh-TW"/>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DC6EEEFF-B792-4A38-8543-374A0A4C9DC1}" type="datetimeFigureOut">
              <a:rPr lang="fr-FR"/>
              <a:pPr>
                <a:defRPr/>
              </a:pPr>
              <a:t>31/10/2018</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EFE9D15-5C50-47EE-AA9E-A7FC7AA48E65}" type="slidenum">
              <a:rPr lang="fr-CA" altLang="zh-TW"/>
              <a:pPr/>
              <a:t>‹#›</a:t>
            </a:fld>
            <a:endParaRPr lang="fr-CA"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35497" y="1700808"/>
            <a:ext cx="9153263" cy="1470025"/>
          </a:xfrm>
          <a:effectLst>
            <a:glow rad="228600">
              <a:schemeClr val="accent2">
                <a:satMod val="175000"/>
                <a:alpha val="40000"/>
              </a:schemeClr>
            </a:glow>
          </a:effectLst>
        </p:spPr>
        <p:txBody>
          <a:bodyPr/>
          <a:lstStyle/>
          <a:p>
            <a:r>
              <a:rPr lang="en-US" altLang="zh-TW" sz="3600" b="1" dirty="0">
                <a:latin typeface="+mn-lt"/>
                <a:ea typeface="標楷體" panose="03000509000000000000" pitchFamily="65" charset="-120"/>
              </a:rPr>
              <a:t>APP. </a:t>
            </a:r>
            <a:r>
              <a:rPr lang="en-US" altLang="zh-TW" sz="3600" b="1">
                <a:latin typeface="+mn-lt"/>
                <a:ea typeface="標楷體" panose="03000509000000000000" pitchFamily="65" charset="-120"/>
              </a:rPr>
              <a:t>19.16 </a:t>
            </a:r>
            <a:r>
              <a:rPr lang="zh-TW" altLang="en-US" sz="3600" b="1" dirty="0">
                <a:latin typeface="+mn-lt"/>
                <a:ea typeface="標楷體" panose="03000509000000000000" pitchFamily="65" charset="-120"/>
              </a:rPr>
              <a:t>離散區位問題</a:t>
            </a:r>
            <a:br>
              <a:rPr lang="en-US" altLang="zh-TW" sz="3600" b="1" dirty="0">
                <a:latin typeface="+mn-lt"/>
                <a:ea typeface="標楷體" panose="03000509000000000000" pitchFamily="65" charset="-120"/>
              </a:rPr>
            </a:br>
            <a:r>
              <a:rPr lang="en-US" altLang="zh-TW" sz="3600" b="1" dirty="0">
                <a:latin typeface="+mn-lt"/>
                <a:ea typeface="標楷體" panose="03000509000000000000" pitchFamily="65" charset="-120"/>
              </a:rPr>
              <a:t>(</a:t>
            </a:r>
            <a:r>
              <a:rPr lang="fr-CA" altLang="zh-TW" sz="3600" b="1" dirty="0">
                <a:latin typeface="+mn-lt"/>
              </a:rPr>
              <a:t>Discrete Location Problems</a:t>
            </a:r>
            <a:r>
              <a:rPr lang="en-US" altLang="zh-TW" sz="3600" b="1" dirty="0">
                <a:latin typeface="+mn-lt"/>
              </a:rPr>
              <a:t>)</a:t>
            </a:r>
            <a:endParaRPr lang="fr-CA" altLang="zh-TW" sz="3600" b="1" dirty="0">
              <a:latin typeface="+mn-lt"/>
              <a:ea typeface="標楷體" panose="03000509000000000000" pitchFamily="65" charset="-120"/>
            </a:endParaRPr>
          </a:p>
        </p:txBody>
      </p:sp>
      <p:sp>
        <p:nvSpPr>
          <p:cNvPr id="2051" name="Sous-titre 2"/>
          <p:cNvSpPr>
            <a:spLocks noGrp="1"/>
          </p:cNvSpPr>
          <p:nvPr>
            <p:ph type="subTitle" idx="1"/>
          </p:nvPr>
        </p:nvSpPr>
        <p:spPr>
          <a:xfrm>
            <a:off x="4149214" y="4509120"/>
            <a:ext cx="4968552" cy="1008112"/>
          </a:xfrm>
        </p:spPr>
        <p:txBody>
          <a:bodyPr/>
          <a:lstStyle/>
          <a:p>
            <a:endParaRPr lang="fr-CA" altLang="zh-TW" sz="2400" b="1" dirty="0">
              <a:solidFill>
                <a:schemeClr val="tx1"/>
              </a:solidFill>
              <a:latin typeface="標楷體" panose="03000509000000000000" pitchFamily="65" charset="-120"/>
              <a:ea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548679"/>
            <a:ext cx="9144000" cy="1404861"/>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(2-1.1)</a:t>
            </a:r>
            <a:r>
              <a:rPr lang="zh-TW" altLang="en-US" sz="2800" dirty="0">
                <a:latin typeface="標楷體" panose="03000509000000000000" pitchFamily="65" charset="-120"/>
                <a:ea typeface="標楷體" panose="03000509000000000000" pitchFamily="65" charset="-120"/>
              </a:rPr>
              <a:t>網路區位問題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設施區位問題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與車隊管理問題</a:t>
            </a:r>
            <a:br>
              <a:rPr lang="en-US" altLang="zh-TW" sz="2800" dirty="0">
                <a:latin typeface="標楷體" panose="03000509000000000000" pitchFamily="65" charset="-120"/>
                <a:ea typeface="標楷體" panose="03000509000000000000" pitchFamily="65" charset="-120"/>
              </a:rPr>
            </a:br>
            <a:r>
              <a:rPr lang="zh-TW" altLang="en-US" sz="2800" dirty="0">
                <a:solidFill>
                  <a:srgbClr val="C00000"/>
                </a:solidFill>
                <a:latin typeface="標楷體" panose="03000509000000000000" pitchFamily="65" charset="-120"/>
                <a:ea typeface="標楷體" panose="03000509000000000000" pitchFamily="65" charset="-120"/>
              </a:rPr>
              <a:t>區位基礎啟發示意圖</a:t>
            </a:r>
            <a:r>
              <a:rPr lang="en-US" altLang="zh-TW" sz="2800" dirty="0">
                <a:solidFill>
                  <a:schemeClr val="tx2"/>
                </a:solidFill>
                <a:latin typeface="標楷體" panose="03000509000000000000" pitchFamily="65" charset="-120"/>
                <a:ea typeface="標楷體" panose="03000509000000000000" pitchFamily="65" charset="-120"/>
              </a:rPr>
              <a:t>(Location Based Heuristic ,LBH)</a:t>
            </a:r>
            <a:br>
              <a:rPr lang="en-US" altLang="zh-TW" sz="2800" dirty="0">
                <a:solidFill>
                  <a:schemeClr val="tx2"/>
                </a:solidFill>
                <a:latin typeface="標楷體" panose="03000509000000000000" pitchFamily="65" charset="-120"/>
                <a:ea typeface="標楷體" panose="03000509000000000000" pitchFamily="65" charset="-120"/>
              </a:rPr>
            </a:br>
            <a:endParaRPr lang="fr-CA" sz="2800" dirty="0">
              <a:solidFill>
                <a:schemeClr val="tx1">
                  <a:lumMod val="75000"/>
                  <a:lumOff val="25000"/>
                </a:schemeClr>
              </a:solidFill>
            </a:endParaRPr>
          </a:p>
        </p:txBody>
      </p:sp>
      <p:sp>
        <p:nvSpPr>
          <p:cNvPr id="4" name="橢圓 3"/>
          <p:cNvSpPr/>
          <p:nvPr/>
        </p:nvSpPr>
        <p:spPr>
          <a:xfrm>
            <a:off x="751788" y="44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2" name="橢圓 11"/>
          <p:cNvSpPr/>
          <p:nvPr/>
        </p:nvSpPr>
        <p:spPr>
          <a:xfrm>
            <a:off x="1090124" y="2498648"/>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3" name="橢圓 12"/>
          <p:cNvSpPr/>
          <p:nvPr/>
        </p:nvSpPr>
        <p:spPr>
          <a:xfrm>
            <a:off x="2107738" y="1886464"/>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橢圓 13"/>
          <p:cNvSpPr/>
          <p:nvPr/>
        </p:nvSpPr>
        <p:spPr>
          <a:xfrm>
            <a:off x="608112" y="351784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橢圓 14"/>
          <p:cNvSpPr/>
          <p:nvPr/>
        </p:nvSpPr>
        <p:spPr>
          <a:xfrm>
            <a:off x="1799400" y="4402228"/>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6" name="橢圓 15"/>
          <p:cNvSpPr/>
          <p:nvPr/>
        </p:nvSpPr>
        <p:spPr>
          <a:xfrm>
            <a:off x="2066528" y="299745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7" name="橢圓 16"/>
          <p:cNvSpPr/>
          <p:nvPr/>
        </p:nvSpPr>
        <p:spPr>
          <a:xfrm>
            <a:off x="2241037" y="5460377"/>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8" name="橢圓 17"/>
          <p:cNvSpPr/>
          <p:nvPr/>
        </p:nvSpPr>
        <p:spPr>
          <a:xfrm>
            <a:off x="2958581" y="4238805"/>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9" name="橢圓 18"/>
          <p:cNvSpPr/>
          <p:nvPr/>
        </p:nvSpPr>
        <p:spPr>
          <a:xfrm>
            <a:off x="6308576" y="183924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 name="框架 4"/>
          <p:cNvSpPr/>
          <p:nvPr/>
        </p:nvSpPr>
        <p:spPr>
          <a:xfrm>
            <a:off x="4062533" y="2776532"/>
            <a:ext cx="914400" cy="159567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標楷體" panose="03000509000000000000" pitchFamily="65" charset="-120"/>
                <a:ea typeface="標楷體" panose="03000509000000000000" pitchFamily="65" charset="-120"/>
              </a:rPr>
              <a:t>場站</a:t>
            </a:r>
          </a:p>
        </p:txBody>
      </p:sp>
      <p:sp>
        <p:nvSpPr>
          <p:cNvPr id="22" name="橢圓 21"/>
          <p:cNvSpPr/>
          <p:nvPr/>
        </p:nvSpPr>
        <p:spPr>
          <a:xfrm>
            <a:off x="6462464" y="2843670"/>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3" name="橢圓 22"/>
          <p:cNvSpPr/>
          <p:nvPr/>
        </p:nvSpPr>
        <p:spPr>
          <a:xfrm>
            <a:off x="7375376" y="203474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橢圓 23"/>
          <p:cNvSpPr/>
          <p:nvPr/>
        </p:nvSpPr>
        <p:spPr>
          <a:xfrm>
            <a:off x="8380177" y="266781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橢圓 24"/>
          <p:cNvSpPr/>
          <p:nvPr/>
        </p:nvSpPr>
        <p:spPr>
          <a:xfrm>
            <a:off x="7257256" y="3983731"/>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6" name="橢圓 25"/>
          <p:cNvSpPr/>
          <p:nvPr/>
        </p:nvSpPr>
        <p:spPr>
          <a:xfrm>
            <a:off x="6308576" y="514468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7" name="橢圓 26"/>
          <p:cNvSpPr/>
          <p:nvPr/>
        </p:nvSpPr>
        <p:spPr>
          <a:xfrm>
            <a:off x="7713712" y="58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0" name="文字方塊 29"/>
          <p:cNvSpPr txBox="1"/>
          <p:nvPr/>
        </p:nvSpPr>
        <p:spPr>
          <a:xfrm>
            <a:off x="7375376" y="1696228"/>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需求點</a:t>
            </a:r>
          </a:p>
        </p:txBody>
      </p:sp>
    </p:spTree>
    <p:extLst>
      <p:ext uri="{BB962C8B-B14F-4D97-AF65-F5344CB8AC3E}">
        <p14:creationId xmlns:p14="http://schemas.microsoft.com/office/powerpoint/2010/main" val="45773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548679"/>
            <a:ext cx="9144000" cy="1404861"/>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(2-1.1)</a:t>
            </a:r>
            <a:r>
              <a:rPr lang="zh-TW" altLang="en-US" sz="2800" dirty="0">
                <a:latin typeface="標楷體" panose="03000509000000000000" pitchFamily="65" charset="-120"/>
                <a:ea typeface="標楷體" panose="03000509000000000000" pitchFamily="65" charset="-120"/>
              </a:rPr>
              <a:t>網路區位問題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設施區位問題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與車隊管理問題</a:t>
            </a:r>
            <a:br>
              <a:rPr lang="en-US" altLang="zh-TW" sz="2800" dirty="0">
                <a:latin typeface="標楷體" panose="03000509000000000000" pitchFamily="65" charset="-120"/>
                <a:ea typeface="標楷體" panose="03000509000000000000" pitchFamily="65" charset="-120"/>
              </a:rPr>
            </a:br>
            <a:r>
              <a:rPr lang="zh-TW" altLang="en-US" sz="2800" dirty="0">
                <a:solidFill>
                  <a:schemeClr val="tx2"/>
                </a:solidFill>
                <a:latin typeface="標楷體" panose="03000509000000000000" pitchFamily="65" charset="-120"/>
                <a:ea typeface="標楷體" panose="03000509000000000000" pitchFamily="65" charset="-120"/>
              </a:rPr>
              <a:t>區位基礎啟發示意圖</a:t>
            </a:r>
            <a:r>
              <a:rPr lang="en-US" altLang="zh-TW" sz="2800" dirty="0">
                <a:solidFill>
                  <a:schemeClr val="tx2"/>
                </a:solidFill>
                <a:latin typeface="標楷體" panose="03000509000000000000" pitchFamily="65" charset="-120"/>
                <a:ea typeface="標楷體" panose="03000509000000000000" pitchFamily="65" charset="-120"/>
              </a:rPr>
              <a:t>(Location Based Heuristic ,LBH)</a:t>
            </a:r>
            <a:br>
              <a:rPr lang="en-US" altLang="zh-TW" sz="2800" dirty="0">
                <a:solidFill>
                  <a:schemeClr val="tx2"/>
                </a:solidFill>
                <a:latin typeface="標楷體" panose="03000509000000000000" pitchFamily="65" charset="-120"/>
                <a:ea typeface="標楷體" panose="03000509000000000000" pitchFamily="65" charset="-120"/>
              </a:rPr>
            </a:br>
            <a:endParaRPr lang="fr-CA" sz="2800" dirty="0">
              <a:solidFill>
                <a:schemeClr val="tx1">
                  <a:lumMod val="75000"/>
                  <a:lumOff val="25000"/>
                </a:schemeClr>
              </a:solidFill>
            </a:endParaRPr>
          </a:p>
        </p:txBody>
      </p:sp>
      <p:sp>
        <p:nvSpPr>
          <p:cNvPr id="4" name="橢圓 3"/>
          <p:cNvSpPr/>
          <p:nvPr/>
        </p:nvSpPr>
        <p:spPr>
          <a:xfrm>
            <a:off x="751788" y="44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2" name="橢圓 11"/>
          <p:cNvSpPr/>
          <p:nvPr/>
        </p:nvSpPr>
        <p:spPr>
          <a:xfrm>
            <a:off x="1090124" y="249864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橢圓 12"/>
          <p:cNvSpPr/>
          <p:nvPr/>
        </p:nvSpPr>
        <p:spPr>
          <a:xfrm>
            <a:off x="2107738" y="1886464"/>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橢圓 13"/>
          <p:cNvSpPr/>
          <p:nvPr/>
        </p:nvSpPr>
        <p:spPr>
          <a:xfrm>
            <a:off x="608112" y="351784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橢圓 14"/>
          <p:cNvSpPr/>
          <p:nvPr/>
        </p:nvSpPr>
        <p:spPr>
          <a:xfrm>
            <a:off x="1799400" y="440222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橢圓 15"/>
          <p:cNvSpPr/>
          <p:nvPr/>
        </p:nvSpPr>
        <p:spPr>
          <a:xfrm>
            <a:off x="2066528" y="299745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 name="橢圓 16"/>
          <p:cNvSpPr/>
          <p:nvPr/>
        </p:nvSpPr>
        <p:spPr>
          <a:xfrm>
            <a:off x="2241037" y="5460377"/>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8" name="橢圓 17"/>
          <p:cNvSpPr/>
          <p:nvPr/>
        </p:nvSpPr>
        <p:spPr>
          <a:xfrm>
            <a:off x="2958581" y="4238805"/>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9" name="橢圓 18"/>
          <p:cNvSpPr/>
          <p:nvPr/>
        </p:nvSpPr>
        <p:spPr>
          <a:xfrm>
            <a:off x="6308576" y="1839243"/>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 name="框架 4"/>
          <p:cNvSpPr/>
          <p:nvPr/>
        </p:nvSpPr>
        <p:spPr>
          <a:xfrm>
            <a:off x="4062533" y="2776532"/>
            <a:ext cx="914400" cy="159567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標楷體" panose="03000509000000000000" pitchFamily="65" charset="-120"/>
                <a:ea typeface="標楷體" panose="03000509000000000000" pitchFamily="65" charset="-120"/>
              </a:rPr>
              <a:t>場站</a:t>
            </a:r>
          </a:p>
        </p:txBody>
      </p:sp>
      <p:sp>
        <p:nvSpPr>
          <p:cNvPr id="22" name="橢圓 21"/>
          <p:cNvSpPr/>
          <p:nvPr/>
        </p:nvSpPr>
        <p:spPr>
          <a:xfrm>
            <a:off x="6462464" y="2843670"/>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橢圓 22"/>
          <p:cNvSpPr/>
          <p:nvPr/>
        </p:nvSpPr>
        <p:spPr>
          <a:xfrm>
            <a:off x="7375376" y="203474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橢圓 23"/>
          <p:cNvSpPr/>
          <p:nvPr/>
        </p:nvSpPr>
        <p:spPr>
          <a:xfrm>
            <a:off x="8380177" y="266781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橢圓 24"/>
          <p:cNvSpPr/>
          <p:nvPr/>
        </p:nvSpPr>
        <p:spPr>
          <a:xfrm>
            <a:off x="7257256" y="3983731"/>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6" name="橢圓 25"/>
          <p:cNvSpPr/>
          <p:nvPr/>
        </p:nvSpPr>
        <p:spPr>
          <a:xfrm>
            <a:off x="6308576" y="514468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7" name="橢圓 26"/>
          <p:cNvSpPr/>
          <p:nvPr/>
        </p:nvSpPr>
        <p:spPr>
          <a:xfrm>
            <a:off x="7713712" y="58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文字方塊 30"/>
          <p:cNvSpPr txBox="1"/>
          <p:nvPr/>
        </p:nvSpPr>
        <p:spPr>
          <a:xfrm>
            <a:off x="5668752" y="1839243"/>
            <a:ext cx="646331"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種點</a:t>
            </a:r>
          </a:p>
        </p:txBody>
      </p:sp>
      <p:sp>
        <p:nvSpPr>
          <p:cNvPr id="33" name="文字方塊 32"/>
          <p:cNvSpPr txBox="1"/>
          <p:nvPr/>
        </p:nvSpPr>
        <p:spPr>
          <a:xfrm>
            <a:off x="7375376" y="1696228"/>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需求點</a:t>
            </a:r>
          </a:p>
        </p:txBody>
      </p:sp>
    </p:spTree>
    <p:extLst>
      <p:ext uri="{BB962C8B-B14F-4D97-AF65-F5344CB8AC3E}">
        <p14:creationId xmlns:p14="http://schemas.microsoft.com/office/powerpoint/2010/main" val="159310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548679"/>
            <a:ext cx="9144000" cy="1404861"/>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(2-1.1)</a:t>
            </a:r>
            <a:r>
              <a:rPr lang="zh-TW" altLang="en-US" sz="2800" dirty="0">
                <a:latin typeface="標楷體" panose="03000509000000000000" pitchFamily="65" charset="-120"/>
                <a:ea typeface="標楷體" panose="03000509000000000000" pitchFamily="65" charset="-120"/>
              </a:rPr>
              <a:t>網路區位問題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設施區位問題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與車隊管理問題</a:t>
            </a:r>
            <a:br>
              <a:rPr lang="en-US" altLang="zh-TW" sz="2800" dirty="0">
                <a:latin typeface="標楷體" panose="03000509000000000000" pitchFamily="65" charset="-120"/>
                <a:ea typeface="標楷體" panose="03000509000000000000" pitchFamily="65" charset="-120"/>
              </a:rPr>
            </a:br>
            <a:r>
              <a:rPr lang="zh-TW" altLang="en-US" sz="2800" dirty="0">
                <a:solidFill>
                  <a:schemeClr val="tx2"/>
                </a:solidFill>
                <a:latin typeface="標楷體" panose="03000509000000000000" pitchFamily="65" charset="-120"/>
                <a:ea typeface="標楷體" panose="03000509000000000000" pitchFamily="65" charset="-120"/>
              </a:rPr>
              <a:t>區位基礎啟發示意圖</a:t>
            </a:r>
            <a:r>
              <a:rPr lang="en-US" altLang="zh-TW" sz="2800" dirty="0">
                <a:solidFill>
                  <a:schemeClr val="tx2"/>
                </a:solidFill>
                <a:latin typeface="標楷體" panose="03000509000000000000" pitchFamily="65" charset="-120"/>
                <a:ea typeface="標楷體" panose="03000509000000000000" pitchFamily="65" charset="-120"/>
              </a:rPr>
              <a:t>(Location Based Heuristic ,LBH)</a:t>
            </a:r>
            <a:br>
              <a:rPr lang="en-US" altLang="zh-TW" sz="2800" dirty="0">
                <a:solidFill>
                  <a:schemeClr val="tx2"/>
                </a:solidFill>
                <a:latin typeface="標楷體" panose="03000509000000000000" pitchFamily="65" charset="-120"/>
                <a:ea typeface="標楷體" panose="03000509000000000000" pitchFamily="65" charset="-120"/>
              </a:rPr>
            </a:br>
            <a:endParaRPr lang="fr-CA" sz="2800" dirty="0">
              <a:solidFill>
                <a:schemeClr val="tx1">
                  <a:lumMod val="75000"/>
                  <a:lumOff val="25000"/>
                </a:schemeClr>
              </a:solidFill>
            </a:endParaRPr>
          </a:p>
        </p:txBody>
      </p:sp>
      <p:sp>
        <p:nvSpPr>
          <p:cNvPr id="4" name="橢圓 3"/>
          <p:cNvSpPr/>
          <p:nvPr/>
        </p:nvSpPr>
        <p:spPr>
          <a:xfrm>
            <a:off x="751788" y="44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2" name="橢圓 11"/>
          <p:cNvSpPr/>
          <p:nvPr/>
        </p:nvSpPr>
        <p:spPr>
          <a:xfrm>
            <a:off x="1090124" y="249864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橢圓 12"/>
          <p:cNvSpPr/>
          <p:nvPr/>
        </p:nvSpPr>
        <p:spPr>
          <a:xfrm>
            <a:off x="2107738" y="1886464"/>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橢圓 13"/>
          <p:cNvSpPr/>
          <p:nvPr/>
        </p:nvSpPr>
        <p:spPr>
          <a:xfrm>
            <a:off x="608112" y="351784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橢圓 14"/>
          <p:cNvSpPr/>
          <p:nvPr/>
        </p:nvSpPr>
        <p:spPr>
          <a:xfrm>
            <a:off x="1799400" y="440222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橢圓 15"/>
          <p:cNvSpPr/>
          <p:nvPr/>
        </p:nvSpPr>
        <p:spPr>
          <a:xfrm>
            <a:off x="2066528" y="299745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 name="橢圓 16"/>
          <p:cNvSpPr/>
          <p:nvPr/>
        </p:nvSpPr>
        <p:spPr>
          <a:xfrm>
            <a:off x="2241037" y="5460377"/>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8" name="橢圓 17"/>
          <p:cNvSpPr/>
          <p:nvPr/>
        </p:nvSpPr>
        <p:spPr>
          <a:xfrm>
            <a:off x="2958581" y="4238805"/>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9" name="橢圓 18"/>
          <p:cNvSpPr/>
          <p:nvPr/>
        </p:nvSpPr>
        <p:spPr>
          <a:xfrm>
            <a:off x="6308576" y="1839243"/>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 name="框架 4"/>
          <p:cNvSpPr/>
          <p:nvPr/>
        </p:nvSpPr>
        <p:spPr>
          <a:xfrm>
            <a:off x="4062533" y="2776532"/>
            <a:ext cx="914400" cy="159567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標楷體" panose="03000509000000000000" pitchFamily="65" charset="-120"/>
                <a:ea typeface="標楷體" panose="03000509000000000000" pitchFamily="65" charset="-120"/>
              </a:rPr>
              <a:t>場站</a:t>
            </a:r>
          </a:p>
        </p:txBody>
      </p:sp>
      <p:sp>
        <p:nvSpPr>
          <p:cNvPr id="22" name="橢圓 21"/>
          <p:cNvSpPr/>
          <p:nvPr/>
        </p:nvSpPr>
        <p:spPr>
          <a:xfrm>
            <a:off x="6462464" y="2843670"/>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橢圓 22"/>
          <p:cNvSpPr/>
          <p:nvPr/>
        </p:nvSpPr>
        <p:spPr>
          <a:xfrm>
            <a:off x="7375376" y="203474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橢圓 23"/>
          <p:cNvSpPr/>
          <p:nvPr/>
        </p:nvSpPr>
        <p:spPr>
          <a:xfrm>
            <a:off x="8380177" y="266781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橢圓 24"/>
          <p:cNvSpPr/>
          <p:nvPr/>
        </p:nvSpPr>
        <p:spPr>
          <a:xfrm>
            <a:off x="7257256" y="3983731"/>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6" name="橢圓 25"/>
          <p:cNvSpPr/>
          <p:nvPr/>
        </p:nvSpPr>
        <p:spPr>
          <a:xfrm>
            <a:off x="6308576" y="514468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7" name="橢圓 26"/>
          <p:cNvSpPr/>
          <p:nvPr/>
        </p:nvSpPr>
        <p:spPr>
          <a:xfrm>
            <a:off x="7713712" y="58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 name="直線接點 5"/>
          <p:cNvCxnSpPr>
            <a:stCxn id="5" idx="3"/>
            <a:endCxn id="22" idx="3"/>
          </p:cNvCxnSpPr>
          <p:nvPr/>
        </p:nvCxnSpPr>
        <p:spPr>
          <a:xfrm flipV="1">
            <a:off x="4976933" y="3132458"/>
            <a:ext cx="1535079" cy="441909"/>
          </a:xfrm>
          <a:prstGeom prst="line">
            <a:avLst/>
          </a:prstGeom>
          <a:ln>
            <a:tailEnd type="triangle"/>
          </a:ln>
        </p:spPr>
        <p:style>
          <a:lnRef idx="3">
            <a:schemeClr val="dk1"/>
          </a:lnRef>
          <a:fillRef idx="0">
            <a:schemeClr val="dk1"/>
          </a:fillRef>
          <a:effectRef idx="2">
            <a:schemeClr val="dk1"/>
          </a:effectRef>
          <a:fontRef idx="minor">
            <a:schemeClr val="tx1"/>
          </a:fontRef>
        </p:style>
      </p:cxnSp>
      <p:sp>
        <p:nvSpPr>
          <p:cNvPr id="31" name="文字方塊 30"/>
          <p:cNvSpPr txBox="1"/>
          <p:nvPr/>
        </p:nvSpPr>
        <p:spPr>
          <a:xfrm>
            <a:off x="5668752" y="1839243"/>
            <a:ext cx="646331"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種點</a:t>
            </a:r>
          </a:p>
        </p:txBody>
      </p:sp>
      <p:sp>
        <p:nvSpPr>
          <p:cNvPr id="33" name="文字方塊 32"/>
          <p:cNvSpPr txBox="1"/>
          <p:nvPr/>
        </p:nvSpPr>
        <p:spPr>
          <a:xfrm>
            <a:off x="7375376" y="1696228"/>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需求點</a:t>
            </a:r>
          </a:p>
        </p:txBody>
      </p:sp>
      <p:sp>
        <p:nvSpPr>
          <p:cNvPr id="3" name="文字方塊 2"/>
          <p:cNvSpPr txBox="1"/>
          <p:nvPr/>
        </p:nvSpPr>
        <p:spPr>
          <a:xfrm>
            <a:off x="5089600" y="3533013"/>
            <a:ext cx="2031325"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運輸成本</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種點的設置成本</a:t>
            </a:r>
          </a:p>
        </p:txBody>
      </p:sp>
      <p:sp>
        <p:nvSpPr>
          <p:cNvPr id="28" name="文字方塊 27"/>
          <p:cNvSpPr txBox="1"/>
          <p:nvPr/>
        </p:nvSpPr>
        <p:spPr>
          <a:xfrm>
            <a:off x="6689672" y="3054836"/>
            <a:ext cx="2031325"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種點的容量</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-&gt;</a:t>
            </a:r>
            <a:r>
              <a:rPr lang="zh-TW" altLang="en-US" dirty="0">
                <a:latin typeface="標楷體" panose="03000509000000000000" pitchFamily="65" charset="-120"/>
                <a:ea typeface="標楷體" panose="03000509000000000000" pitchFamily="65" charset="-120"/>
              </a:rPr>
              <a:t>車子容量的上限</a:t>
            </a:r>
          </a:p>
        </p:txBody>
      </p:sp>
    </p:spTree>
    <p:extLst>
      <p:ext uri="{BB962C8B-B14F-4D97-AF65-F5344CB8AC3E}">
        <p14:creationId xmlns:p14="http://schemas.microsoft.com/office/powerpoint/2010/main" val="392927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548679"/>
            <a:ext cx="9144000" cy="1404861"/>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(2-1.1)</a:t>
            </a:r>
            <a:r>
              <a:rPr lang="zh-TW" altLang="en-US" sz="2800" dirty="0">
                <a:latin typeface="標楷體" panose="03000509000000000000" pitchFamily="65" charset="-120"/>
                <a:ea typeface="標楷體" panose="03000509000000000000" pitchFamily="65" charset="-120"/>
              </a:rPr>
              <a:t>網路區位問題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設施區位問題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與車隊管理問題</a:t>
            </a:r>
            <a:br>
              <a:rPr lang="en-US" altLang="zh-TW" sz="2800" dirty="0">
                <a:latin typeface="標楷體" panose="03000509000000000000" pitchFamily="65" charset="-120"/>
                <a:ea typeface="標楷體" panose="03000509000000000000" pitchFamily="65" charset="-120"/>
              </a:rPr>
            </a:br>
            <a:r>
              <a:rPr lang="zh-TW" altLang="en-US" sz="2800" dirty="0">
                <a:solidFill>
                  <a:schemeClr val="tx2"/>
                </a:solidFill>
                <a:latin typeface="標楷體" panose="03000509000000000000" pitchFamily="65" charset="-120"/>
                <a:ea typeface="標楷體" panose="03000509000000000000" pitchFamily="65" charset="-120"/>
              </a:rPr>
              <a:t>區位基礎啟發示意圖</a:t>
            </a:r>
            <a:r>
              <a:rPr lang="en-US" altLang="zh-TW" sz="2800" dirty="0">
                <a:solidFill>
                  <a:schemeClr val="tx2"/>
                </a:solidFill>
                <a:latin typeface="標楷體" panose="03000509000000000000" pitchFamily="65" charset="-120"/>
                <a:ea typeface="標楷體" panose="03000509000000000000" pitchFamily="65" charset="-120"/>
              </a:rPr>
              <a:t>(Location Based Heuristic ,LBH)</a:t>
            </a:r>
            <a:br>
              <a:rPr lang="en-US" altLang="zh-TW" sz="2800" dirty="0">
                <a:solidFill>
                  <a:schemeClr val="tx2"/>
                </a:solidFill>
                <a:latin typeface="標楷體" panose="03000509000000000000" pitchFamily="65" charset="-120"/>
                <a:ea typeface="標楷體" panose="03000509000000000000" pitchFamily="65" charset="-120"/>
              </a:rPr>
            </a:br>
            <a:endParaRPr lang="fr-CA" sz="2800" dirty="0">
              <a:solidFill>
                <a:schemeClr val="tx1">
                  <a:lumMod val="75000"/>
                  <a:lumOff val="25000"/>
                </a:schemeClr>
              </a:solidFill>
            </a:endParaRPr>
          </a:p>
        </p:txBody>
      </p:sp>
      <p:sp>
        <p:nvSpPr>
          <p:cNvPr id="4" name="橢圓 3"/>
          <p:cNvSpPr/>
          <p:nvPr/>
        </p:nvSpPr>
        <p:spPr>
          <a:xfrm>
            <a:off x="751788" y="44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2" name="橢圓 11"/>
          <p:cNvSpPr/>
          <p:nvPr/>
        </p:nvSpPr>
        <p:spPr>
          <a:xfrm>
            <a:off x="1090124" y="249864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橢圓 12"/>
          <p:cNvSpPr/>
          <p:nvPr/>
        </p:nvSpPr>
        <p:spPr>
          <a:xfrm>
            <a:off x="2107738" y="1886464"/>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橢圓 13"/>
          <p:cNvSpPr/>
          <p:nvPr/>
        </p:nvSpPr>
        <p:spPr>
          <a:xfrm>
            <a:off x="608112" y="351784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橢圓 14"/>
          <p:cNvSpPr/>
          <p:nvPr/>
        </p:nvSpPr>
        <p:spPr>
          <a:xfrm>
            <a:off x="1799400" y="440222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橢圓 15"/>
          <p:cNvSpPr/>
          <p:nvPr/>
        </p:nvSpPr>
        <p:spPr>
          <a:xfrm>
            <a:off x="2066528" y="299745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 name="橢圓 16"/>
          <p:cNvSpPr/>
          <p:nvPr/>
        </p:nvSpPr>
        <p:spPr>
          <a:xfrm>
            <a:off x="2241037" y="5460377"/>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8" name="橢圓 17"/>
          <p:cNvSpPr/>
          <p:nvPr/>
        </p:nvSpPr>
        <p:spPr>
          <a:xfrm>
            <a:off x="2958581" y="4238805"/>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9" name="橢圓 18"/>
          <p:cNvSpPr/>
          <p:nvPr/>
        </p:nvSpPr>
        <p:spPr>
          <a:xfrm>
            <a:off x="6308576" y="1839243"/>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 name="框架 4"/>
          <p:cNvSpPr/>
          <p:nvPr/>
        </p:nvSpPr>
        <p:spPr>
          <a:xfrm>
            <a:off x="4062533" y="2776532"/>
            <a:ext cx="914400" cy="159567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標楷體" panose="03000509000000000000" pitchFamily="65" charset="-120"/>
                <a:ea typeface="標楷體" panose="03000509000000000000" pitchFamily="65" charset="-120"/>
              </a:rPr>
              <a:t>場站</a:t>
            </a:r>
          </a:p>
        </p:txBody>
      </p:sp>
      <p:sp>
        <p:nvSpPr>
          <p:cNvPr id="22" name="橢圓 21"/>
          <p:cNvSpPr/>
          <p:nvPr/>
        </p:nvSpPr>
        <p:spPr>
          <a:xfrm>
            <a:off x="6462464" y="2843670"/>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橢圓 22"/>
          <p:cNvSpPr/>
          <p:nvPr/>
        </p:nvSpPr>
        <p:spPr>
          <a:xfrm>
            <a:off x="7375376" y="203474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橢圓 23"/>
          <p:cNvSpPr/>
          <p:nvPr/>
        </p:nvSpPr>
        <p:spPr>
          <a:xfrm>
            <a:off x="8380177" y="266781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橢圓 24"/>
          <p:cNvSpPr/>
          <p:nvPr/>
        </p:nvSpPr>
        <p:spPr>
          <a:xfrm>
            <a:off x="7257256" y="3983731"/>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6" name="橢圓 25"/>
          <p:cNvSpPr/>
          <p:nvPr/>
        </p:nvSpPr>
        <p:spPr>
          <a:xfrm>
            <a:off x="6308576" y="514468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7" name="橢圓 26"/>
          <p:cNvSpPr/>
          <p:nvPr/>
        </p:nvSpPr>
        <p:spPr>
          <a:xfrm>
            <a:off x="7713712" y="58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 name="直線接點 5"/>
          <p:cNvCxnSpPr>
            <a:stCxn id="5" idx="3"/>
            <a:endCxn id="22" idx="3"/>
          </p:cNvCxnSpPr>
          <p:nvPr/>
        </p:nvCxnSpPr>
        <p:spPr>
          <a:xfrm flipV="1">
            <a:off x="4976933" y="3132458"/>
            <a:ext cx="1535079" cy="441909"/>
          </a:xfrm>
          <a:prstGeom prst="line">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接點 8"/>
          <p:cNvCxnSpPr>
            <a:stCxn id="22" idx="7"/>
            <a:endCxn id="23" idx="3"/>
          </p:cNvCxnSpPr>
          <p:nvPr/>
        </p:nvCxnSpPr>
        <p:spPr>
          <a:xfrm flipV="1">
            <a:off x="6751252" y="2323534"/>
            <a:ext cx="673672" cy="569684"/>
          </a:xfrm>
          <a:prstGeom prst="line">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直線接點 27"/>
          <p:cNvCxnSpPr>
            <a:stCxn id="22" idx="7"/>
            <a:endCxn id="24" idx="2"/>
          </p:cNvCxnSpPr>
          <p:nvPr/>
        </p:nvCxnSpPr>
        <p:spPr>
          <a:xfrm flipV="1">
            <a:off x="6751252" y="2836984"/>
            <a:ext cx="1628925" cy="56234"/>
          </a:xfrm>
          <a:prstGeom prst="line">
            <a:avLst/>
          </a:prstGeom>
          <a:ln>
            <a:tailEnd type="triangle"/>
          </a:ln>
        </p:spPr>
        <p:style>
          <a:lnRef idx="2">
            <a:schemeClr val="accent2"/>
          </a:lnRef>
          <a:fillRef idx="0">
            <a:schemeClr val="accent2"/>
          </a:fillRef>
          <a:effectRef idx="1">
            <a:schemeClr val="accent2"/>
          </a:effectRef>
          <a:fontRef idx="minor">
            <a:schemeClr val="tx1"/>
          </a:fontRef>
        </p:style>
      </p:cxnSp>
      <p:sp>
        <p:nvSpPr>
          <p:cNvPr id="31" name="文字方塊 30"/>
          <p:cNvSpPr txBox="1"/>
          <p:nvPr/>
        </p:nvSpPr>
        <p:spPr>
          <a:xfrm>
            <a:off x="5668752" y="1839243"/>
            <a:ext cx="646331"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種點</a:t>
            </a:r>
          </a:p>
        </p:txBody>
      </p:sp>
      <p:sp>
        <p:nvSpPr>
          <p:cNvPr id="29" name="文字方塊 28"/>
          <p:cNvSpPr txBox="1"/>
          <p:nvPr/>
        </p:nvSpPr>
        <p:spPr>
          <a:xfrm>
            <a:off x="7062919" y="3006152"/>
            <a:ext cx="1107996"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運輸成本</a:t>
            </a:r>
          </a:p>
        </p:txBody>
      </p:sp>
      <p:sp>
        <p:nvSpPr>
          <p:cNvPr id="32" name="文字方塊 31"/>
          <p:cNvSpPr txBox="1"/>
          <p:nvPr/>
        </p:nvSpPr>
        <p:spPr>
          <a:xfrm>
            <a:off x="7375376" y="1696228"/>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需求點</a:t>
            </a:r>
          </a:p>
        </p:txBody>
      </p:sp>
    </p:spTree>
    <p:extLst>
      <p:ext uri="{BB962C8B-B14F-4D97-AF65-F5344CB8AC3E}">
        <p14:creationId xmlns:p14="http://schemas.microsoft.com/office/powerpoint/2010/main" val="143591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548679"/>
            <a:ext cx="9144000" cy="1404861"/>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(2-1.1)</a:t>
            </a:r>
            <a:r>
              <a:rPr lang="zh-TW" altLang="en-US" sz="2800" dirty="0">
                <a:latin typeface="標楷體" panose="03000509000000000000" pitchFamily="65" charset="-120"/>
                <a:ea typeface="標楷體" panose="03000509000000000000" pitchFamily="65" charset="-120"/>
              </a:rPr>
              <a:t>網路區位問題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設施區位問題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與車隊管理問題</a:t>
            </a:r>
            <a:br>
              <a:rPr lang="en-US" altLang="zh-TW" sz="2800" dirty="0">
                <a:latin typeface="標楷體" panose="03000509000000000000" pitchFamily="65" charset="-120"/>
                <a:ea typeface="標楷體" panose="03000509000000000000" pitchFamily="65" charset="-120"/>
              </a:rPr>
            </a:br>
            <a:r>
              <a:rPr lang="zh-TW" altLang="en-US" sz="2800" dirty="0">
                <a:solidFill>
                  <a:schemeClr val="tx2"/>
                </a:solidFill>
                <a:latin typeface="標楷體" panose="03000509000000000000" pitchFamily="65" charset="-120"/>
                <a:ea typeface="標楷體" panose="03000509000000000000" pitchFamily="65" charset="-120"/>
              </a:rPr>
              <a:t>區位基礎啟發示意圖</a:t>
            </a:r>
            <a:r>
              <a:rPr lang="en-US" altLang="zh-TW" sz="2800" dirty="0">
                <a:solidFill>
                  <a:schemeClr val="tx2"/>
                </a:solidFill>
                <a:latin typeface="標楷體" panose="03000509000000000000" pitchFamily="65" charset="-120"/>
                <a:ea typeface="標楷體" panose="03000509000000000000" pitchFamily="65" charset="-120"/>
              </a:rPr>
              <a:t>(Location Based Heuristic ,LBH)</a:t>
            </a:r>
            <a:br>
              <a:rPr lang="en-US" altLang="zh-TW" sz="2800" dirty="0">
                <a:solidFill>
                  <a:schemeClr val="tx2"/>
                </a:solidFill>
                <a:latin typeface="標楷體" panose="03000509000000000000" pitchFamily="65" charset="-120"/>
                <a:ea typeface="標楷體" panose="03000509000000000000" pitchFamily="65" charset="-120"/>
              </a:rPr>
            </a:br>
            <a:endParaRPr lang="fr-CA" sz="2800" dirty="0">
              <a:solidFill>
                <a:schemeClr val="tx1">
                  <a:lumMod val="75000"/>
                  <a:lumOff val="25000"/>
                </a:schemeClr>
              </a:solidFill>
            </a:endParaRPr>
          </a:p>
        </p:txBody>
      </p:sp>
      <p:sp>
        <p:nvSpPr>
          <p:cNvPr id="4" name="橢圓 3"/>
          <p:cNvSpPr/>
          <p:nvPr/>
        </p:nvSpPr>
        <p:spPr>
          <a:xfrm>
            <a:off x="751788" y="44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2" name="橢圓 11"/>
          <p:cNvSpPr/>
          <p:nvPr/>
        </p:nvSpPr>
        <p:spPr>
          <a:xfrm>
            <a:off x="1090124" y="249864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橢圓 12"/>
          <p:cNvSpPr/>
          <p:nvPr/>
        </p:nvSpPr>
        <p:spPr>
          <a:xfrm>
            <a:off x="2107738" y="1886464"/>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橢圓 13"/>
          <p:cNvSpPr/>
          <p:nvPr/>
        </p:nvSpPr>
        <p:spPr>
          <a:xfrm>
            <a:off x="608112" y="351784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橢圓 14"/>
          <p:cNvSpPr/>
          <p:nvPr/>
        </p:nvSpPr>
        <p:spPr>
          <a:xfrm>
            <a:off x="1799400" y="440222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橢圓 15"/>
          <p:cNvSpPr/>
          <p:nvPr/>
        </p:nvSpPr>
        <p:spPr>
          <a:xfrm>
            <a:off x="2066528" y="299745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 name="橢圓 16"/>
          <p:cNvSpPr/>
          <p:nvPr/>
        </p:nvSpPr>
        <p:spPr>
          <a:xfrm>
            <a:off x="2241037" y="5460377"/>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8" name="橢圓 17"/>
          <p:cNvSpPr/>
          <p:nvPr/>
        </p:nvSpPr>
        <p:spPr>
          <a:xfrm>
            <a:off x="2958581" y="4238805"/>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9" name="橢圓 18"/>
          <p:cNvSpPr/>
          <p:nvPr/>
        </p:nvSpPr>
        <p:spPr>
          <a:xfrm>
            <a:off x="6308576" y="1839243"/>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 name="框架 4"/>
          <p:cNvSpPr/>
          <p:nvPr/>
        </p:nvSpPr>
        <p:spPr>
          <a:xfrm>
            <a:off x="4062533" y="2776532"/>
            <a:ext cx="914400" cy="159567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標楷體" panose="03000509000000000000" pitchFamily="65" charset="-120"/>
                <a:ea typeface="標楷體" panose="03000509000000000000" pitchFamily="65" charset="-120"/>
              </a:rPr>
              <a:t>場站</a:t>
            </a:r>
          </a:p>
        </p:txBody>
      </p:sp>
      <p:sp>
        <p:nvSpPr>
          <p:cNvPr id="22" name="橢圓 21"/>
          <p:cNvSpPr/>
          <p:nvPr/>
        </p:nvSpPr>
        <p:spPr>
          <a:xfrm>
            <a:off x="6462464" y="2843670"/>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橢圓 22"/>
          <p:cNvSpPr/>
          <p:nvPr/>
        </p:nvSpPr>
        <p:spPr>
          <a:xfrm>
            <a:off x="7375376" y="203474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橢圓 23"/>
          <p:cNvSpPr/>
          <p:nvPr/>
        </p:nvSpPr>
        <p:spPr>
          <a:xfrm>
            <a:off x="8380177" y="266781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橢圓 24"/>
          <p:cNvSpPr/>
          <p:nvPr/>
        </p:nvSpPr>
        <p:spPr>
          <a:xfrm>
            <a:off x="7257256" y="3983731"/>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6" name="橢圓 25"/>
          <p:cNvSpPr/>
          <p:nvPr/>
        </p:nvSpPr>
        <p:spPr>
          <a:xfrm>
            <a:off x="6308576" y="514468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7" name="橢圓 26"/>
          <p:cNvSpPr/>
          <p:nvPr/>
        </p:nvSpPr>
        <p:spPr>
          <a:xfrm>
            <a:off x="7713712" y="58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 name="直線接點 5"/>
          <p:cNvCxnSpPr>
            <a:stCxn id="5" idx="3"/>
            <a:endCxn id="22" idx="3"/>
          </p:cNvCxnSpPr>
          <p:nvPr/>
        </p:nvCxnSpPr>
        <p:spPr>
          <a:xfrm flipV="1">
            <a:off x="4976933" y="3132458"/>
            <a:ext cx="1535079" cy="441909"/>
          </a:xfrm>
          <a:prstGeom prst="line">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接點 8"/>
          <p:cNvCxnSpPr>
            <a:stCxn id="22" idx="7"/>
            <a:endCxn id="23" idx="3"/>
          </p:cNvCxnSpPr>
          <p:nvPr/>
        </p:nvCxnSpPr>
        <p:spPr>
          <a:xfrm flipV="1">
            <a:off x="6751252" y="2323534"/>
            <a:ext cx="673672" cy="569684"/>
          </a:xfrm>
          <a:prstGeom prst="line">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直線接點 27"/>
          <p:cNvCxnSpPr>
            <a:stCxn id="22" idx="7"/>
            <a:endCxn id="24" idx="2"/>
          </p:cNvCxnSpPr>
          <p:nvPr/>
        </p:nvCxnSpPr>
        <p:spPr>
          <a:xfrm flipV="1">
            <a:off x="6751252" y="2836984"/>
            <a:ext cx="1628925" cy="56234"/>
          </a:xfrm>
          <a:prstGeom prst="line">
            <a:avLst/>
          </a:prstGeom>
          <a:ln>
            <a:tailEnd type="triangle"/>
          </a:ln>
        </p:spPr>
        <p:style>
          <a:lnRef idx="2">
            <a:schemeClr val="accent2"/>
          </a:lnRef>
          <a:fillRef idx="0">
            <a:schemeClr val="accent2"/>
          </a:fillRef>
          <a:effectRef idx="1">
            <a:schemeClr val="accent2"/>
          </a:effectRef>
          <a:fontRef idx="minor">
            <a:schemeClr val="tx1"/>
          </a:fontRef>
        </p:style>
      </p:cxnSp>
      <p:sp>
        <p:nvSpPr>
          <p:cNvPr id="31" name="文字方塊 30"/>
          <p:cNvSpPr txBox="1"/>
          <p:nvPr/>
        </p:nvSpPr>
        <p:spPr>
          <a:xfrm>
            <a:off x="5668752" y="1839243"/>
            <a:ext cx="646331"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種點</a:t>
            </a:r>
          </a:p>
        </p:txBody>
      </p:sp>
      <p:sp>
        <p:nvSpPr>
          <p:cNvPr id="29" name="文字方塊 28"/>
          <p:cNvSpPr txBox="1"/>
          <p:nvPr/>
        </p:nvSpPr>
        <p:spPr>
          <a:xfrm>
            <a:off x="7059223" y="2907066"/>
            <a:ext cx="1223412"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運輸成本</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sp>
        <p:nvSpPr>
          <p:cNvPr id="30" name="文字方塊 29"/>
          <p:cNvSpPr txBox="1"/>
          <p:nvPr/>
        </p:nvSpPr>
        <p:spPr>
          <a:xfrm>
            <a:off x="5284342" y="3138642"/>
            <a:ext cx="1107996"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設置成本</a:t>
            </a:r>
          </a:p>
        </p:txBody>
      </p:sp>
      <p:sp>
        <p:nvSpPr>
          <p:cNvPr id="32" name="文字方塊 31"/>
          <p:cNvSpPr txBox="1"/>
          <p:nvPr/>
        </p:nvSpPr>
        <p:spPr>
          <a:xfrm>
            <a:off x="7375376" y="1696228"/>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需求點</a:t>
            </a:r>
          </a:p>
        </p:txBody>
      </p:sp>
      <p:cxnSp>
        <p:nvCxnSpPr>
          <p:cNvPr id="7" name="直線單箭頭接點 6"/>
          <p:cNvCxnSpPr>
            <a:stCxn id="22" idx="7"/>
            <a:endCxn id="19" idx="4"/>
          </p:cNvCxnSpPr>
          <p:nvPr/>
        </p:nvCxnSpPr>
        <p:spPr>
          <a:xfrm flipH="1" flipV="1">
            <a:off x="6477744" y="2177579"/>
            <a:ext cx="273508" cy="7156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單箭頭接點 10"/>
          <p:cNvCxnSpPr>
            <a:stCxn id="5" idx="3"/>
            <a:endCxn id="25" idx="2"/>
          </p:cNvCxnSpPr>
          <p:nvPr/>
        </p:nvCxnSpPr>
        <p:spPr>
          <a:xfrm>
            <a:off x="4976933" y="3574367"/>
            <a:ext cx="2280323" cy="5785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線單箭頭接點 33"/>
          <p:cNvCxnSpPr>
            <a:stCxn id="25" idx="4"/>
            <a:endCxn id="26" idx="7"/>
          </p:cNvCxnSpPr>
          <p:nvPr/>
        </p:nvCxnSpPr>
        <p:spPr>
          <a:xfrm flipH="1">
            <a:off x="6597364" y="4322067"/>
            <a:ext cx="829060" cy="8721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直線單箭頭接點 36"/>
          <p:cNvCxnSpPr>
            <a:stCxn id="25" idx="4"/>
            <a:endCxn id="27" idx="0"/>
          </p:cNvCxnSpPr>
          <p:nvPr/>
        </p:nvCxnSpPr>
        <p:spPr>
          <a:xfrm>
            <a:off x="7426424" y="4322067"/>
            <a:ext cx="456456" cy="14859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直線單箭頭接點 39"/>
          <p:cNvCxnSpPr>
            <a:stCxn id="5" idx="1"/>
            <a:endCxn id="16" idx="6"/>
          </p:cNvCxnSpPr>
          <p:nvPr/>
        </p:nvCxnSpPr>
        <p:spPr>
          <a:xfrm flipH="1" flipV="1">
            <a:off x="2404864" y="3166624"/>
            <a:ext cx="1657669" cy="4077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單箭頭接點 42"/>
          <p:cNvCxnSpPr>
            <a:stCxn id="16" idx="1"/>
            <a:endCxn id="12" idx="5"/>
          </p:cNvCxnSpPr>
          <p:nvPr/>
        </p:nvCxnSpPr>
        <p:spPr>
          <a:xfrm flipH="1" flipV="1">
            <a:off x="1378912" y="2787436"/>
            <a:ext cx="737164" cy="2595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直線單箭頭接點 45"/>
          <p:cNvCxnSpPr>
            <a:stCxn id="16" idx="1"/>
            <a:endCxn id="13" idx="4"/>
          </p:cNvCxnSpPr>
          <p:nvPr/>
        </p:nvCxnSpPr>
        <p:spPr>
          <a:xfrm flipV="1">
            <a:off x="2116076" y="2224800"/>
            <a:ext cx="160830" cy="8222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9" name="直線單箭頭接點 48"/>
          <p:cNvCxnSpPr>
            <a:stCxn id="16" idx="1"/>
            <a:endCxn id="14" idx="7"/>
          </p:cNvCxnSpPr>
          <p:nvPr/>
        </p:nvCxnSpPr>
        <p:spPr>
          <a:xfrm flipH="1">
            <a:off x="896900" y="3047004"/>
            <a:ext cx="1219176" cy="5203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2" name="直線單箭頭接點 51"/>
          <p:cNvCxnSpPr>
            <a:stCxn id="5" idx="1"/>
            <a:endCxn id="15" idx="7"/>
          </p:cNvCxnSpPr>
          <p:nvPr/>
        </p:nvCxnSpPr>
        <p:spPr>
          <a:xfrm flipH="1">
            <a:off x="2088188" y="3574367"/>
            <a:ext cx="1974345" cy="8774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直線單箭頭接點 54"/>
          <p:cNvCxnSpPr>
            <a:stCxn id="15" idx="6"/>
            <a:endCxn id="18" idx="2"/>
          </p:cNvCxnSpPr>
          <p:nvPr/>
        </p:nvCxnSpPr>
        <p:spPr>
          <a:xfrm flipV="1">
            <a:off x="2137736" y="4407973"/>
            <a:ext cx="820845" cy="1634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8" name="直線單箭頭接點 57"/>
          <p:cNvCxnSpPr>
            <a:stCxn id="15" idx="2"/>
            <a:endCxn id="4" idx="6"/>
          </p:cNvCxnSpPr>
          <p:nvPr/>
        </p:nvCxnSpPr>
        <p:spPr>
          <a:xfrm flipH="1">
            <a:off x="1090124" y="4571396"/>
            <a:ext cx="709276" cy="57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1" name="直線單箭頭接點 60"/>
          <p:cNvCxnSpPr>
            <a:stCxn id="15" idx="5"/>
            <a:endCxn id="17" idx="0"/>
          </p:cNvCxnSpPr>
          <p:nvPr/>
        </p:nvCxnSpPr>
        <p:spPr>
          <a:xfrm>
            <a:off x="2088188" y="4691016"/>
            <a:ext cx="322017" cy="76936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8" name="文字方塊 37"/>
          <p:cNvSpPr txBox="1"/>
          <p:nvPr/>
        </p:nvSpPr>
        <p:spPr>
          <a:xfrm>
            <a:off x="6954008" y="2330039"/>
            <a:ext cx="1223412"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運輸成本</a:t>
            </a:r>
            <a:r>
              <a:rPr lang="en-US" altLang="zh-TW" dirty="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sp>
        <p:nvSpPr>
          <p:cNvPr id="39" name="文字方塊 38"/>
          <p:cNvSpPr txBox="1"/>
          <p:nvPr/>
        </p:nvSpPr>
        <p:spPr>
          <a:xfrm>
            <a:off x="5825594" y="2191092"/>
            <a:ext cx="1223412"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運輸成本</a:t>
            </a:r>
            <a:r>
              <a:rPr lang="en-US" altLang="zh-TW" dirty="0">
                <a:latin typeface="標楷體" panose="03000509000000000000" pitchFamily="65" charset="-120"/>
                <a:ea typeface="標楷體" panose="03000509000000000000" pitchFamily="65" charset="-120"/>
              </a:rPr>
              <a:t>3</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9307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548679"/>
            <a:ext cx="9144000" cy="1404861"/>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(2-1.1)</a:t>
            </a:r>
            <a:r>
              <a:rPr lang="zh-TW" altLang="en-US" sz="2800" dirty="0">
                <a:latin typeface="標楷體" panose="03000509000000000000" pitchFamily="65" charset="-120"/>
                <a:ea typeface="標楷體" panose="03000509000000000000" pitchFamily="65" charset="-120"/>
              </a:rPr>
              <a:t>網路區位問題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設施區位問題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與車隊管理問題</a:t>
            </a:r>
            <a:br>
              <a:rPr lang="en-US" altLang="zh-TW" sz="2800" dirty="0">
                <a:latin typeface="標楷體" panose="03000509000000000000" pitchFamily="65" charset="-120"/>
                <a:ea typeface="標楷體" panose="03000509000000000000" pitchFamily="65" charset="-120"/>
              </a:rPr>
            </a:br>
            <a:r>
              <a:rPr lang="zh-TW" altLang="en-US" sz="2800" dirty="0">
                <a:solidFill>
                  <a:schemeClr val="tx2"/>
                </a:solidFill>
                <a:latin typeface="標楷體" panose="03000509000000000000" pitchFamily="65" charset="-120"/>
                <a:ea typeface="標楷體" panose="03000509000000000000" pitchFamily="65" charset="-120"/>
              </a:rPr>
              <a:t>區位基礎啟發示意圖</a:t>
            </a:r>
            <a:r>
              <a:rPr lang="en-US" altLang="zh-TW" sz="2800" dirty="0">
                <a:solidFill>
                  <a:schemeClr val="tx2"/>
                </a:solidFill>
                <a:latin typeface="標楷體" panose="03000509000000000000" pitchFamily="65" charset="-120"/>
                <a:ea typeface="標楷體" panose="03000509000000000000" pitchFamily="65" charset="-120"/>
              </a:rPr>
              <a:t>(Location Based Heuristic ,LBH)</a:t>
            </a:r>
            <a:br>
              <a:rPr lang="en-US" altLang="zh-TW" sz="2800" dirty="0">
                <a:solidFill>
                  <a:schemeClr val="tx2"/>
                </a:solidFill>
                <a:latin typeface="標楷體" panose="03000509000000000000" pitchFamily="65" charset="-120"/>
                <a:ea typeface="標楷體" panose="03000509000000000000" pitchFamily="65" charset="-120"/>
              </a:rPr>
            </a:br>
            <a:endParaRPr lang="fr-CA" sz="2800" dirty="0">
              <a:solidFill>
                <a:schemeClr val="tx1">
                  <a:lumMod val="75000"/>
                  <a:lumOff val="25000"/>
                </a:schemeClr>
              </a:solidFill>
            </a:endParaRPr>
          </a:p>
        </p:txBody>
      </p:sp>
      <p:sp>
        <p:nvSpPr>
          <p:cNvPr id="4" name="橢圓 3"/>
          <p:cNvSpPr/>
          <p:nvPr/>
        </p:nvSpPr>
        <p:spPr>
          <a:xfrm>
            <a:off x="751788" y="44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2" name="橢圓 11"/>
          <p:cNvSpPr/>
          <p:nvPr/>
        </p:nvSpPr>
        <p:spPr>
          <a:xfrm>
            <a:off x="1090124" y="249864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橢圓 12"/>
          <p:cNvSpPr/>
          <p:nvPr/>
        </p:nvSpPr>
        <p:spPr>
          <a:xfrm>
            <a:off x="2107738" y="1886464"/>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橢圓 13"/>
          <p:cNvSpPr/>
          <p:nvPr/>
        </p:nvSpPr>
        <p:spPr>
          <a:xfrm>
            <a:off x="608112" y="351784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橢圓 14"/>
          <p:cNvSpPr/>
          <p:nvPr/>
        </p:nvSpPr>
        <p:spPr>
          <a:xfrm>
            <a:off x="1799400" y="4402228"/>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橢圓 15"/>
          <p:cNvSpPr/>
          <p:nvPr/>
        </p:nvSpPr>
        <p:spPr>
          <a:xfrm>
            <a:off x="2066528" y="299745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 name="橢圓 16"/>
          <p:cNvSpPr/>
          <p:nvPr/>
        </p:nvSpPr>
        <p:spPr>
          <a:xfrm>
            <a:off x="2241037" y="5460377"/>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8" name="橢圓 17"/>
          <p:cNvSpPr/>
          <p:nvPr/>
        </p:nvSpPr>
        <p:spPr>
          <a:xfrm>
            <a:off x="2958581" y="4238805"/>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9" name="橢圓 18"/>
          <p:cNvSpPr/>
          <p:nvPr/>
        </p:nvSpPr>
        <p:spPr>
          <a:xfrm>
            <a:off x="6308576" y="1839243"/>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 name="框架 4"/>
          <p:cNvSpPr/>
          <p:nvPr/>
        </p:nvSpPr>
        <p:spPr>
          <a:xfrm>
            <a:off x="4062533" y="2776532"/>
            <a:ext cx="914400" cy="159567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標楷體" panose="03000509000000000000" pitchFamily="65" charset="-120"/>
                <a:ea typeface="標楷體" panose="03000509000000000000" pitchFamily="65" charset="-120"/>
              </a:rPr>
              <a:t>場站</a:t>
            </a:r>
          </a:p>
        </p:txBody>
      </p:sp>
      <p:sp>
        <p:nvSpPr>
          <p:cNvPr id="22" name="橢圓 21"/>
          <p:cNvSpPr/>
          <p:nvPr/>
        </p:nvSpPr>
        <p:spPr>
          <a:xfrm>
            <a:off x="6462464" y="2843670"/>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橢圓 22"/>
          <p:cNvSpPr/>
          <p:nvPr/>
        </p:nvSpPr>
        <p:spPr>
          <a:xfrm>
            <a:off x="7375376" y="203474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橢圓 23"/>
          <p:cNvSpPr/>
          <p:nvPr/>
        </p:nvSpPr>
        <p:spPr>
          <a:xfrm>
            <a:off x="8380177" y="2667816"/>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5" name="橢圓 24"/>
          <p:cNvSpPr/>
          <p:nvPr/>
        </p:nvSpPr>
        <p:spPr>
          <a:xfrm>
            <a:off x="7257256" y="3983731"/>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6" name="橢圓 25"/>
          <p:cNvSpPr/>
          <p:nvPr/>
        </p:nvSpPr>
        <p:spPr>
          <a:xfrm>
            <a:off x="6308576" y="5144686"/>
            <a:ext cx="338336" cy="3383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7" name="橢圓 26"/>
          <p:cNvSpPr/>
          <p:nvPr/>
        </p:nvSpPr>
        <p:spPr>
          <a:xfrm>
            <a:off x="7713712" y="5807973"/>
            <a:ext cx="338336" cy="338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文字方塊 30"/>
          <p:cNvSpPr txBox="1"/>
          <p:nvPr/>
        </p:nvSpPr>
        <p:spPr>
          <a:xfrm>
            <a:off x="5668752" y="1839243"/>
            <a:ext cx="646331"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種點</a:t>
            </a:r>
          </a:p>
        </p:txBody>
      </p:sp>
      <p:sp>
        <p:nvSpPr>
          <p:cNvPr id="33" name="文字方塊 32"/>
          <p:cNvSpPr txBox="1"/>
          <p:nvPr/>
        </p:nvSpPr>
        <p:spPr>
          <a:xfrm>
            <a:off x="7375376" y="1696228"/>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需求點</a:t>
            </a:r>
          </a:p>
        </p:txBody>
      </p:sp>
      <p:cxnSp>
        <p:nvCxnSpPr>
          <p:cNvPr id="6" name="直線單箭頭接點 5"/>
          <p:cNvCxnSpPr>
            <a:stCxn id="5" idx="1"/>
            <a:endCxn id="16" idx="6"/>
          </p:cNvCxnSpPr>
          <p:nvPr/>
        </p:nvCxnSpPr>
        <p:spPr>
          <a:xfrm flipH="1" flipV="1">
            <a:off x="2404864" y="3166624"/>
            <a:ext cx="1657669" cy="40774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直線單箭頭接點 8"/>
          <p:cNvCxnSpPr>
            <a:stCxn id="16" idx="0"/>
            <a:endCxn id="13" idx="4"/>
          </p:cNvCxnSpPr>
          <p:nvPr/>
        </p:nvCxnSpPr>
        <p:spPr>
          <a:xfrm flipV="1">
            <a:off x="2235696" y="2224800"/>
            <a:ext cx="41210" cy="7726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直線單箭頭接點 19"/>
          <p:cNvCxnSpPr>
            <a:stCxn id="13" idx="2"/>
            <a:endCxn id="12" idx="7"/>
          </p:cNvCxnSpPr>
          <p:nvPr/>
        </p:nvCxnSpPr>
        <p:spPr>
          <a:xfrm flipH="1">
            <a:off x="1378912" y="2055632"/>
            <a:ext cx="728826" cy="49256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直線單箭頭接點 29"/>
          <p:cNvCxnSpPr>
            <a:stCxn id="12" idx="3"/>
            <a:endCxn id="14" idx="0"/>
          </p:cNvCxnSpPr>
          <p:nvPr/>
        </p:nvCxnSpPr>
        <p:spPr>
          <a:xfrm flipH="1">
            <a:off x="777280" y="2787436"/>
            <a:ext cx="362392" cy="7304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5" name="直線單箭頭接點 34"/>
          <p:cNvCxnSpPr>
            <a:stCxn id="14" idx="5"/>
            <a:endCxn id="5" idx="1"/>
          </p:cNvCxnSpPr>
          <p:nvPr/>
        </p:nvCxnSpPr>
        <p:spPr>
          <a:xfrm flipV="1">
            <a:off x="896900" y="3574367"/>
            <a:ext cx="3165633" cy="23226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8" name="直線單箭頭接點 37"/>
          <p:cNvCxnSpPr>
            <a:stCxn id="5" idx="1"/>
            <a:endCxn id="4" idx="0"/>
          </p:cNvCxnSpPr>
          <p:nvPr/>
        </p:nvCxnSpPr>
        <p:spPr>
          <a:xfrm flipH="1">
            <a:off x="920956" y="3574367"/>
            <a:ext cx="3141577" cy="8336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直線單箭頭接點 40"/>
          <p:cNvCxnSpPr>
            <a:stCxn id="4" idx="6"/>
            <a:endCxn id="15" idx="2"/>
          </p:cNvCxnSpPr>
          <p:nvPr/>
        </p:nvCxnSpPr>
        <p:spPr>
          <a:xfrm flipV="1">
            <a:off x="1090124" y="4571396"/>
            <a:ext cx="709276" cy="57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4" name="直線單箭頭接點 43"/>
          <p:cNvCxnSpPr>
            <a:stCxn id="15" idx="5"/>
            <a:endCxn id="17" idx="1"/>
          </p:cNvCxnSpPr>
          <p:nvPr/>
        </p:nvCxnSpPr>
        <p:spPr>
          <a:xfrm>
            <a:off x="2088188" y="4691016"/>
            <a:ext cx="202397" cy="81890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7" name="直線單箭頭接點 46"/>
          <p:cNvCxnSpPr>
            <a:stCxn id="17" idx="6"/>
            <a:endCxn id="18" idx="4"/>
          </p:cNvCxnSpPr>
          <p:nvPr/>
        </p:nvCxnSpPr>
        <p:spPr>
          <a:xfrm flipV="1">
            <a:off x="2579373" y="4577141"/>
            <a:ext cx="548376" cy="10524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0" name="直線單箭頭接點 49"/>
          <p:cNvCxnSpPr>
            <a:stCxn id="18" idx="7"/>
            <a:endCxn id="5" idx="1"/>
          </p:cNvCxnSpPr>
          <p:nvPr/>
        </p:nvCxnSpPr>
        <p:spPr>
          <a:xfrm flipV="1">
            <a:off x="3247369" y="3574367"/>
            <a:ext cx="815164" cy="7139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4" name="直線接點 53"/>
          <p:cNvCxnSpPr>
            <a:stCxn id="5" idx="3"/>
            <a:endCxn id="19" idx="3"/>
          </p:cNvCxnSpPr>
          <p:nvPr/>
        </p:nvCxnSpPr>
        <p:spPr>
          <a:xfrm flipV="1">
            <a:off x="4976933" y="2128031"/>
            <a:ext cx="1381191" cy="1446336"/>
          </a:xfrm>
          <a:prstGeom prst="line">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7" name="直線單箭頭接點 56"/>
          <p:cNvCxnSpPr>
            <a:stCxn id="19" idx="6"/>
            <a:endCxn id="23" idx="2"/>
          </p:cNvCxnSpPr>
          <p:nvPr/>
        </p:nvCxnSpPr>
        <p:spPr>
          <a:xfrm>
            <a:off x="6646912" y="2008411"/>
            <a:ext cx="728464" cy="1955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1" name="直線單箭頭接點 60"/>
          <p:cNvCxnSpPr>
            <a:stCxn id="23" idx="5"/>
            <a:endCxn id="24" idx="1"/>
          </p:cNvCxnSpPr>
          <p:nvPr/>
        </p:nvCxnSpPr>
        <p:spPr>
          <a:xfrm>
            <a:off x="7664164" y="2323534"/>
            <a:ext cx="765561" cy="3938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4" name="直線單箭頭接點 63"/>
          <p:cNvCxnSpPr>
            <a:stCxn id="24" idx="2"/>
            <a:endCxn id="22" idx="6"/>
          </p:cNvCxnSpPr>
          <p:nvPr/>
        </p:nvCxnSpPr>
        <p:spPr>
          <a:xfrm flipH="1">
            <a:off x="6800800" y="2836984"/>
            <a:ext cx="1579377" cy="17585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直線單箭頭接點 66"/>
          <p:cNvCxnSpPr>
            <a:stCxn id="22" idx="3"/>
            <a:endCxn id="5" idx="3"/>
          </p:cNvCxnSpPr>
          <p:nvPr/>
        </p:nvCxnSpPr>
        <p:spPr>
          <a:xfrm flipH="1">
            <a:off x="4976933" y="3132458"/>
            <a:ext cx="1535079" cy="44190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0" name="直線單箭頭接點 69"/>
          <p:cNvCxnSpPr>
            <a:stCxn id="5" idx="3"/>
            <a:endCxn id="25" idx="2"/>
          </p:cNvCxnSpPr>
          <p:nvPr/>
        </p:nvCxnSpPr>
        <p:spPr>
          <a:xfrm>
            <a:off x="4976933" y="3574367"/>
            <a:ext cx="2280323" cy="57853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3" name="直線單箭頭接點 72"/>
          <p:cNvCxnSpPr>
            <a:stCxn id="25" idx="5"/>
            <a:endCxn id="27" idx="0"/>
          </p:cNvCxnSpPr>
          <p:nvPr/>
        </p:nvCxnSpPr>
        <p:spPr>
          <a:xfrm>
            <a:off x="7546044" y="4272519"/>
            <a:ext cx="336836" cy="153545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6" name="直線單箭頭接點 75"/>
          <p:cNvCxnSpPr>
            <a:stCxn id="27" idx="2"/>
            <a:endCxn id="26" idx="5"/>
          </p:cNvCxnSpPr>
          <p:nvPr/>
        </p:nvCxnSpPr>
        <p:spPr>
          <a:xfrm flipH="1" flipV="1">
            <a:off x="6597364" y="5433474"/>
            <a:ext cx="1116348" cy="5436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9" name="直線單箭頭接點 78"/>
          <p:cNvCxnSpPr>
            <a:stCxn id="26" idx="1"/>
            <a:endCxn id="5" idx="3"/>
          </p:cNvCxnSpPr>
          <p:nvPr/>
        </p:nvCxnSpPr>
        <p:spPr>
          <a:xfrm flipH="1" flipV="1">
            <a:off x="4976933" y="3574367"/>
            <a:ext cx="1381191" cy="16198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1" name="文字方塊 80"/>
          <p:cNvSpPr txBox="1"/>
          <p:nvPr/>
        </p:nvSpPr>
        <p:spPr>
          <a:xfrm>
            <a:off x="6593392" y="3199209"/>
            <a:ext cx="646331"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種點</a:t>
            </a:r>
          </a:p>
        </p:txBody>
      </p:sp>
    </p:spTree>
    <p:extLst>
      <p:ext uri="{BB962C8B-B14F-4D97-AF65-F5344CB8AC3E}">
        <p14:creationId xmlns:p14="http://schemas.microsoft.com/office/powerpoint/2010/main" val="195407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圓角矩形 1"/>
          <p:cNvSpPr/>
          <p:nvPr/>
        </p:nvSpPr>
        <p:spPr>
          <a:xfrm>
            <a:off x="395536" y="1825150"/>
            <a:ext cx="1872208" cy="914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a:solidFill>
                  <a:schemeClr val="tx1"/>
                </a:solidFill>
                <a:latin typeface="標楷體" panose="03000509000000000000" pitchFamily="65" charset="-120"/>
                <a:ea typeface="標楷體" panose="03000509000000000000" pitchFamily="65" charset="-120"/>
              </a:rPr>
              <a:t>1.</a:t>
            </a:r>
            <a:r>
              <a:rPr lang="zh-TW" altLang="en-US" dirty="0">
                <a:solidFill>
                  <a:schemeClr val="tx1"/>
                </a:solidFill>
                <a:latin typeface="標楷體" panose="03000509000000000000" pitchFamily="65" charset="-120"/>
                <a:ea typeface="標楷體" panose="03000509000000000000" pitchFamily="65" charset="-120"/>
              </a:rPr>
              <a:t>車輛排程   問題</a:t>
            </a:r>
          </a:p>
        </p:txBody>
      </p:sp>
      <p:sp>
        <p:nvSpPr>
          <p:cNvPr id="3" name="圓角矩形 2"/>
          <p:cNvSpPr/>
          <p:nvPr/>
        </p:nvSpPr>
        <p:spPr>
          <a:xfrm>
            <a:off x="3083879" y="1821413"/>
            <a:ext cx="1872208" cy="9144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dirty="0">
                <a:solidFill>
                  <a:schemeClr val="tx1"/>
                </a:solidFill>
                <a:latin typeface="標楷體" panose="03000509000000000000" pitchFamily="65" charset="-120"/>
                <a:ea typeface="標楷體" panose="03000509000000000000" pitchFamily="65" charset="-120"/>
              </a:rPr>
              <a:t>2.</a:t>
            </a:r>
            <a:r>
              <a:rPr lang="zh-TW" altLang="en-US" dirty="0">
                <a:solidFill>
                  <a:schemeClr val="tx1"/>
                </a:solidFill>
                <a:latin typeface="標楷體" panose="03000509000000000000" pitchFamily="65" charset="-120"/>
                <a:ea typeface="標楷體" panose="03000509000000000000" pitchFamily="65" charset="-120"/>
              </a:rPr>
              <a:t>車隊規模   問題</a:t>
            </a:r>
          </a:p>
        </p:txBody>
      </p:sp>
      <p:sp>
        <p:nvSpPr>
          <p:cNvPr id="4" name="圓角矩形 3"/>
          <p:cNvSpPr/>
          <p:nvPr/>
        </p:nvSpPr>
        <p:spPr>
          <a:xfrm>
            <a:off x="4916454" y="3189547"/>
            <a:ext cx="2088232"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dirty="0">
                <a:solidFill>
                  <a:schemeClr val="tx1"/>
                </a:solidFill>
                <a:latin typeface="標楷體" panose="03000509000000000000" pitchFamily="65" charset="-120"/>
                <a:ea typeface="標楷體" panose="03000509000000000000" pitchFamily="65" charset="-120"/>
              </a:rPr>
              <a:t>3.</a:t>
            </a:r>
            <a:r>
              <a:rPr lang="zh-TW" altLang="en-US" dirty="0">
                <a:solidFill>
                  <a:schemeClr val="tx1"/>
                </a:solidFill>
                <a:latin typeface="標楷體" panose="03000509000000000000" pitchFamily="65" charset="-120"/>
                <a:ea typeface="標楷體" panose="03000509000000000000" pitchFamily="65" charset="-120"/>
              </a:rPr>
              <a:t>多車次載運問題</a:t>
            </a:r>
          </a:p>
        </p:txBody>
      </p:sp>
      <p:sp>
        <p:nvSpPr>
          <p:cNvPr id="5" name="圓角矩形 4"/>
          <p:cNvSpPr/>
          <p:nvPr/>
        </p:nvSpPr>
        <p:spPr>
          <a:xfrm>
            <a:off x="6621578" y="1825150"/>
            <a:ext cx="2088232" cy="9144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TW" dirty="0">
                <a:solidFill>
                  <a:schemeClr val="tx1"/>
                </a:solidFill>
                <a:latin typeface="標楷體" panose="03000509000000000000" pitchFamily="65" charset="-120"/>
                <a:ea typeface="標楷體" panose="03000509000000000000" pitchFamily="65" charset="-120"/>
              </a:rPr>
              <a:t>4.</a:t>
            </a:r>
            <a:r>
              <a:rPr lang="zh-TW" altLang="en-US" dirty="0">
                <a:solidFill>
                  <a:schemeClr val="tx1"/>
                </a:solidFill>
                <a:latin typeface="標楷體" panose="03000509000000000000" pitchFamily="65" charset="-120"/>
                <a:ea typeface="標楷體" panose="03000509000000000000" pitchFamily="65" charset="-120"/>
              </a:rPr>
              <a:t>區位</a:t>
            </a:r>
            <a:r>
              <a:rPr lang="en-US" altLang="zh-TW" dirty="0">
                <a:solidFill>
                  <a:schemeClr val="tx1"/>
                </a:solidFill>
                <a:latin typeface="標楷體" panose="03000509000000000000" pitchFamily="65" charset="-120"/>
                <a:ea typeface="標楷體" panose="03000509000000000000" pitchFamily="65" charset="-120"/>
              </a:rPr>
              <a:t>-</a:t>
            </a:r>
            <a:r>
              <a:rPr lang="zh-TW" altLang="en-US" dirty="0">
                <a:solidFill>
                  <a:schemeClr val="tx1"/>
                </a:solidFill>
                <a:latin typeface="標楷體" panose="03000509000000000000" pitchFamily="65" charset="-120"/>
                <a:ea typeface="標楷體" panose="03000509000000000000" pitchFamily="65" charset="-120"/>
              </a:rPr>
              <a:t>排程問題</a:t>
            </a:r>
          </a:p>
        </p:txBody>
      </p:sp>
      <p:sp>
        <p:nvSpPr>
          <p:cNvPr id="6" name="圓角矩形 5"/>
          <p:cNvSpPr/>
          <p:nvPr/>
        </p:nvSpPr>
        <p:spPr>
          <a:xfrm>
            <a:off x="395536" y="4437112"/>
            <a:ext cx="6609150" cy="9144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設施區位問題</a:t>
            </a:r>
          </a:p>
        </p:txBody>
      </p:sp>
      <p:cxnSp>
        <p:nvCxnSpPr>
          <p:cNvPr id="8" name="直線單箭頭接點 7"/>
          <p:cNvCxnSpPr>
            <a:stCxn id="2" idx="3"/>
            <a:endCxn id="3" idx="1"/>
          </p:cNvCxnSpPr>
          <p:nvPr/>
        </p:nvCxnSpPr>
        <p:spPr>
          <a:xfrm flipV="1">
            <a:off x="2267744" y="2278613"/>
            <a:ext cx="816135" cy="37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線單箭頭接點 9"/>
          <p:cNvCxnSpPr>
            <a:stCxn id="3" idx="3"/>
            <a:endCxn id="5" idx="1"/>
          </p:cNvCxnSpPr>
          <p:nvPr/>
        </p:nvCxnSpPr>
        <p:spPr>
          <a:xfrm>
            <a:off x="4956087" y="2278613"/>
            <a:ext cx="1665491" cy="37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線單箭頭接點 13"/>
          <p:cNvCxnSpPr>
            <a:stCxn id="3" idx="3"/>
            <a:endCxn id="4" idx="0"/>
          </p:cNvCxnSpPr>
          <p:nvPr/>
        </p:nvCxnSpPr>
        <p:spPr>
          <a:xfrm>
            <a:off x="4956087" y="2278613"/>
            <a:ext cx="1004483" cy="9109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圓角矩形 14"/>
          <p:cNvSpPr/>
          <p:nvPr/>
        </p:nvSpPr>
        <p:spPr>
          <a:xfrm>
            <a:off x="7112190" y="4437112"/>
            <a:ext cx="1620688" cy="9144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雙層設施    區位問題</a:t>
            </a:r>
          </a:p>
        </p:txBody>
      </p:sp>
      <p:cxnSp>
        <p:nvCxnSpPr>
          <p:cNvPr id="16" name="直線單箭頭接點 15"/>
          <p:cNvCxnSpPr>
            <a:stCxn id="4" idx="2"/>
          </p:cNvCxnSpPr>
          <p:nvPr/>
        </p:nvCxnSpPr>
        <p:spPr>
          <a:xfrm>
            <a:off x="5960570" y="4103947"/>
            <a:ext cx="0" cy="333165"/>
          </a:xfrm>
          <a:prstGeom prst="straightConnector1">
            <a:avLst/>
          </a:prstGeom>
          <a:ln>
            <a:prstDash val="dashDot"/>
            <a:tailEnd type="triangle"/>
          </a:ln>
        </p:spPr>
        <p:style>
          <a:lnRef idx="2">
            <a:schemeClr val="dk1"/>
          </a:lnRef>
          <a:fillRef idx="0">
            <a:schemeClr val="dk1"/>
          </a:fillRef>
          <a:effectRef idx="1">
            <a:schemeClr val="dk1"/>
          </a:effectRef>
          <a:fontRef idx="minor">
            <a:schemeClr val="tx1"/>
          </a:fontRef>
        </p:style>
      </p:cxnSp>
      <p:cxnSp>
        <p:nvCxnSpPr>
          <p:cNvPr id="19" name="直線單箭頭接點 18"/>
          <p:cNvCxnSpPr>
            <a:stCxn id="3" idx="2"/>
          </p:cNvCxnSpPr>
          <p:nvPr/>
        </p:nvCxnSpPr>
        <p:spPr>
          <a:xfrm flipH="1">
            <a:off x="4007960" y="2735813"/>
            <a:ext cx="12023" cy="1701299"/>
          </a:xfrm>
          <a:prstGeom prst="straightConnector1">
            <a:avLst/>
          </a:prstGeom>
          <a:ln>
            <a:prstDash val="dashDot"/>
            <a:tailEnd type="triangle"/>
          </a:ln>
        </p:spPr>
        <p:style>
          <a:lnRef idx="2">
            <a:schemeClr val="dk1"/>
          </a:lnRef>
          <a:fillRef idx="0">
            <a:schemeClr val="dk1"/>
          </a:fillRef>
          <a:effectRef idx="1">
            <a:schemeClr val="dk1"/>
          </a:effectRef>
          <a:fontRef idx="minor">
            <a:schemeClr val="tx1"/>
          </a:fontRef>
        </p:style>
      </p:cxnSp>
      <p:cxnSp>
        <p:nvCxnSpPr>
          <p:cNvPr id="24" name="直線單箭頭接點 23"/>
          <p:cNvCxnSpPr>
            <a:stCxn id="2" idx="2"/>
          </p:cNvCxnSpPr>
          <p:nvPr/>
        </p:nvCxnSpPr>
        <p:spPr>
          <a:xfrm>
            <a:off x="1331640" y="2739550"/>
            <a:ext cx="0" cy="1697562"/>
          </a:xfrm>
          <a:prstGeom prst="straightConnector1">
            <a:avLst/>
          </a:prstGeom>
          <a:ln>
            <a:prstDash val="dashDot"/>
            <a:tailEnd type="triangle"/>
          </a:ln>
        </p:spPr>
        <p:style>
          <a:lnRef idx="2">
            <a:schemeClr val="dk1"/>
          </a:lnRef>
          <a:fillRef idx="0">
            <a:schemeClr val="dk1"/>
          </a:fillRef>
          <a:effectRef idx="1">
            <a:schemeClr val="dk1"/>
          </a:effectRef>
          <a:fontRef idx="minor">
            <a:schemeClr val="tx1"/>
          </a:fontRef>
        </p:style>
      </p:cxnSp>
      <p:cxnSp>
        <p:nvCxnSpPr>
          <p:cNvPr id="27" name="直線單箭頭接點 26"/>
          <p:cNvCxnSpPr>
            <a:stCxn id="5" idx="2"/>
          </p:cNvCxnSpPr>
          <p:nvPr/>
        </p:nvCxnSpPr>
        <p:spPr>
          <a:xfrm>
            <a:off x="7665694" y="2739550"/>
            <a:ext cx="0" cy="1697562"/>
          </a:xfrm>
          <a:prstGeom prst="straightConnector1">
            <a:avLst/>
          </a:prstGeom>
          <a:ln>
            <a:prstDash val="dashDot"/>
            <a:tailEnd type="triangle"/>
          </a:ln>
        </p:spPr>
        <p:style>
          <a:lnRef idx="2">
            <a:schemeClr val="dk1"/>
          </a:lnRef>
          <a:fillRef idx="0">
            <a:schemeClr val="dk1"/>
          </a:fillRef>
          <a:effectRef idx="1">
            <a:schemeClr val="dk1"/>
          </a:effectRef>
          <a:fontRef idx="minor">
            <a:schemeClr val="tx1"/>
          </a:fontRef>
        </p:style>
      </p:cxnSp>
      <p:cxnSp>
        <p:nvCxnSpPr>
          <p:cNvPr id="30" name="直線單箭頭接點 29"/>
          <p:cNvCxnSpPr/>
          <p:nvPr/>
        </p:nvCxnSpPr>
        <p:spPr>
          <a:xfrm>
            <a:off x="7112190" y="5733256"/>
            <a:ext cx="485082" cy="0"/>
          </a:xfrm>
          <a:prstGeom prst="straightConnector1">
            <a:avLst/>
          </a:prstGeom>
          <a:ln>
            <a:prstDash val="dashDot"/>
            <a:tailEnd type="triangle"/>
          </a:ln>
        </p:spPr>
        <p:style>
          <a:lnRef idx="2">
            <a:schemeClr val="dk1"/>
          </a:lnRef>
          <a:fillRef idx="0">
            <a:schemeClr val="dk1"/>
          </a:fillRef>
          <a:effectRef idx="1">
            <a:schemeClr val="dk1"/>
          </a:effectRef>
          <a:fontRef idx="minor">
            <a:schemeClr val="tx1"/>
          </a:fontRef>
        </p:style>
      </p:cxnSp>
      <p:sp>
        <p:nvSpPr>
          <p:cNvPr id="34" name="文字方塊 33"/>
          <p:cNvSpPr txBox="1"/>
          <p:nvPr/>
        </p:nvSpPr>
        <p:spPr>
          <a:xfrm>
            <a:off x="7716299" y="5410090"/>
            <a:ext cx="646331"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省略</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排序</a:t>
            </a:r>
          </a:p>
        </p:txBody>
      </p:sp>
      <p:sp>
        <p:nvSpPr>
          <p:cNvPr id="35" name="文字方塊 34"/>
          <p:cNvSpPr txBox="1"/>
          <p:nvPr/>
        </p:nvSpPr>
        <p:spPr>
          <a:xfrm>
            <a:off x="5743432" y="2485362"/>
            <a:ext cx="877163"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考量</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多車次</a:t>
            </a:r>
            <a:endParaRPr lang="en-US" altLang="zh-TW" dirty="0">
              <a:latin typeface="標楷體" panose="03000509000000000000" pitchFamily="65" charset="-120"/>
              <a:ea typeface="標楷體" panose="03000509000000000000" pitchFamily="65" charset="-120"/>
            </a:endParaRPr>
          </a:p>
        </p:txBody>
      </p:sp>
      <p:sp>
        <p:nvSpPr>
          <p:cNvPr id="36" name="文字方塊 35"/>
          <p:cNvSpPr txBox="1"/>
          <p:nvPr/>
        </p:nvSpPr>
        <p:spPr>
          <a:xfrm>
            <a:off x="5015914" y="1821413"/>
            <a:ext cx="156966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考量區位因素</a:t>
            </a:r>
            <a:endParaRPr lang="en-US" altLang="zh-TW" dirty="0">
              <a:latin typeface="標楷體" panose="03000509000000000000" pitchFamily="65" charset="-120"/>
              <a:ea typeface="標楷體" panose="03000509000000000000" pitchFamily="65" charset="-120"/>
            </a:endParaRPr>
          </a:p>
        </p:txBody>
      </p:sp>
      <p:sp>
        <p:nvSpPr>
          <p:cNvPr id="37" name="文字方塊 36"/>
          <p:cNvSpPr txBox="1"/>
          <p:nvPr/>
        </p:nvSpPr>
        <p:spPr>
          <a:xfrm>
            <a:off x="2267744" y="2410914"/>
            <a:ext cx="1107996"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考量</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固定成本</a:t>
            </a:r>
            <a:endParaRPr lang="en-US" altLang="zh-TW" dirty="0">
              <a:latin typeface="標楷體" panose="03000509000000000000" pitchFamily="65" charset="-120"/>
              <a:ea typeface="標楷體" panose="03000509000000000000" pitchFamily="65" charset="-120"/>
            </a:endParaRPr>
          </a:p>
        </p:txBody>
      </p:sp>
      <p:sp>
        <p:nvSpPr>
          <p:cNvPr id="38" name="Titre 1"/>
          <p:cNvSpPr>
            <a:spLocks noGrp="1"/>
          </p:cNvSpPr>
          <p:nvPr>
            <p:ph type="title"/>
          </p:nvPr>
        </p:nvSpPr>
        <p:spPr>
          <a:xfrm>
            <a:off x="426458" y="155164"/>
            <a:ext cx="8507288" cy="1368152"/>
          </a:xfrm>
        </p:spPr>
        <p:txBody>
          <a:bodyPr rtlCol="0">
            <a:norm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(2-1.2)</a:t>
            </a:r>
            <a:r>
              <a:rPr lang="zh-TW" altLang="en-US" sz="2800" dirty="0">
                <a:latin typeface="標楷體" panose="03000509000000000000" pitchFamily="65" charset="-120"/>
                <a:ea typeface="標楷體" panose="03000509000000000000" pitchFamily="65" charset="-120"/>
              </a:rPr>
              <a:t>網路區位問題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設施區位問題</a:t>
            </a:r>
            <a:r>
              <a:rPr lang="en-US" altLang="zh-TW" sz="2800" dirty="0">
                <a:latin typeface="標楷體" panose="03000509000000000000" pitchFamily="65" charset="-120"/>
                <a:ea typeface="標楷體" panose="03000509000000000000" pitchFamily="65" charset="-120"/>
              </a:rPr>
              <a:t>)</a:t>
            </a:r>
            <a:br>
              <a:rPr lang="en-US" altLang="zh-TW" sz="2800" dirty="0">
                <a:latin typeface="標楷體" panose="03000509000000000000" pitchFamily="65" charset="-120"/>
                <a:ea typeface="標楷體" panose="03000509000000000000" pitchFamily="65" charset="-120"/>
              </a:rPr>
            </a:br>
            <a:r>
              <a:rPr lang="zh-TW" altLang="en-US" sz="2800" dirty="0">
                <a:latin typeface="標楷體" panose="03000509000000000000" pitchFamily="65" charset="-120"/>
                <a:ea typeface="標楷體" panose="03000509000000000000" pitchFamily="65" charset="-120"/>
              </a:rPr>
              <a:t>於</a:t>
            </a:r>
            <a:r>
              <a:rPr lang="zh-TW" altLang="en-US" sz="2800" dirty="0">
                <a:solidFill>
                  <a:srgbClr val="C00000"/>
                </a:solidFill>
                <a:latin typeface="標楷體" panose="03000509000000000000" pitchFamily="65" charset="-120"/>
                <a:ea typeface="標楷體" panose="03000509000000000000" pitchFamily="65" charset="-120"/>
              </a:rPr>
              <a:t>車隊管理之應用</a:t>
            </a:r>
            <a:endParaRPr lang="fr-CA" sz="2800" dirty="0">
              <a:solidFill>
                <a:srgbClr val="C00000"/>
              </a:solidFill>
            </a:endParaRPr>
          </a:p>
        </p:txBody>
      </p:sp>
    </p:spTree>
    <p:extLst>
      <p:ext uri="{BB962C8B-B14F-4D97-AF65-F5344CB8AC3E}">
        <p14:creationId xmlns:p14="http://schemas.microsoft.com/office/powerpoint/2010/main" val="13708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2108" y="548680"/>
            <a:ext cx="9144000" cy="1368152"/>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(2-2)</a:t>
            </a:r>
            <a:r>
              <a:rPr lang="zh-TW" altLang="en-US" sz="2800" dirty="0">
                <a:latin typeface="標楷體" panose="03000509000000000000" pitchFamily="65" charset="-120"/>
                <a:ea typeface="標楷體" panose="03000509000000000000" pitchFamily="65" charset="-120"/>
              </a:rPr>
              <a:t>車輛排程問題</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(Vehicle Routing Problem, VRP)</a:t>
            </a:r>
            <a:endParaRPr lang="fr-CA" sz="2800" dirty="0"/>
          </a:p>
        </p:txBody>
      </p:sp>
      <p:sp>
        <p:nvSpPr>
          <p:cNvPr id="3" name="文字方塊 2"/>
          <p:cNvSpPr txBox="1"/>
          <p:nvPr/>
        </p:nvSpPr>
        <p:spPr>
          <a:xfrm>
            <a:off x="2699792" y="2420888"/>
            <a:ext cx="2319866" cy="1200329"/>
          </a:xfrm>
          <a:prstGeom prst="rect">
            <a:avLst/>
          </a:prstGeom>
          <a:noFill/>
        </p:spPr>
        <p:txBody>
          <a:bodyPr wrap="none" rtlCol="0">
            <a:spAutoFit/>
          </a:bodyPr>
          <a:lstStyle/>
          <a:p>
            <a:pPr marL="285750" indent="-28575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數量車</a:t>
            </a: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數位客戶</a:t>
            </a: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一個車輛基地</a:t>
            </a:r>
          </a:p>
        </p:txBody>
      </p:sp>
      <p:cxnSp>
        <p:nvCxnSpPr>
          <p:cNvPr id="5" name="直線單箭頭接點 4"/>
          <p:cNvCxnSpPr/>
          <p:nvPr/>
        </p:nvCxnSpPr>
        <p:spPr>
          <a:xfrm flipH="1">
            <a:off x="4139952" y="2636912"/>
            <a:ext cx="2088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a:off x="4427984" y="2996952"/>
            <a:ext cx="18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6443375" y="2452246"/>
            <a:ext cx="1107996"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容量限制</a:t>
            </a:r>
          </a:p>
        </p:txBody>
      </p:sp>
      <p:sp>
        <p:nvSpPr>
          <p:cNvPr id="10" name="文字方塊 9"/>
          <p:cNvSpPr txBox="1"/>
          <p:nvPr/>
        </p:nvSpPr>
        <p:spPr>
          <a:xfrm>
            <a:off x="6443375" y="2812286"/>
            <a:ext cx="1338828"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特定需求量</a:t>
            </a:r>
          </a:p>
        </p:txBody>
      </p:sp>
      <p:sp>
        <p:nvSpPr>
          <p:cNvPr id="11" name="圓角矩形 10"/>
          <p:cNvSpPr/>
          <p:nvPr/>
        </p:nvSpPr>
        <p:spPr>
          <a:xfrm>
            <a:off x="411146" y="4365104"/>
            <a:ext cx="8352928" cy="138715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2400" dirty="0">
                <a:latin typeface="標楷體" panose="03000509000000000000" pitchFamily="65" charset="-120"/>
                <a:ea typeface="標楷體" panose="03000509000000000000" pitchFamily="65" charset="-120"/>
              </a:rPr>
              <a:t>管理者需決定如何派遣車輛由基地出發</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將貨物分送給各客戶</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最後均回到基地</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使得每一客戶均恰好有一輛車服務</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且</a:t>
            </a:r>
            <a:r>
              <a:rPr lang="zh-TW" altLang="en-US" sz="2400" u="sng" dirty="0">
                <a:latin typeface="標楷體" panose="03000509000000000000" pitchFamily="65" charset="-120"/>
                <a:ea typeface="標楷體" panose="03000509000000000000" pitchFamily="65" charset="-120"/>
              </a:rPr>
              <a:t>所有車輛的總旅行時間或總旅行距離最小</a:t>
            </a:r>
          </a:p>
        </p:txBody>
      </p:sp>
      <p:cxnSp>
        <p:nvCxnSpPr>
          <p:cNvPr id="12" name="直線單箭頭接點 11"/>
          <p:cNvCxnSpPr/>
          <p:nvPr/>
        </p:nvCxnSpPr>
        <p:spPr>
          <a:xfrm flipH="1">
            <a:off x="4984711" y="3429000"/>
            <a:ext cx="1243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443375" y="3244334"/>
            <a:ext cx="156966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設施點</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種點</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66037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Titre 1"/>
          <p:cNvSpPr>
            <a:spLocks noGrp="1"/>
          </p:cNvSpPr>
          <p:nvPr>
            <p:ph type="title"/>
          </p:nvPr>
        </p:nvSpPr>
        <p:spPr>
          <a:xfrm>
            <a:off x="32108" y="548680"/>
            <a:ext cx="9144000" cy="1368152"/>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(2-2.1)</a:t>
            </a:r>
            <a:r>
              <a:rPr lang="zh-TW" altLang="en-US" sz="2800" dirty="0">
                <a:latin typeface="標楷體" panose="03000509000000000000" pitchFamily="65" charset="-120"/>
                <a:ea typeface="標楷體" panose="03000509000000000000" pitchFamily="65" charset="-120"/>
              </a:rPr>
              <a:t>車輛排程問題</a:t>
            </a:r>
            <a:br>
              <a:rPr lang="en-US" altLang="zh-TW" sz="2800" dirty="0">
                <a:latin typeface="標楷體" panose="03000509000000000000" pitchFamily="65" charset="-120"/>
                <a:ea typeface="標楷體" panose="03000509000000000000" pitchFamily="65" charset="-120"/>
              </a:rPr>
            </a:br>
            <a:r>
              <a:rPr lang="zh-TW" altLang="en-US" sz="2800" dirty="0">
                <a:latin typeface="標楷體" panose="03000509000000000000" pitchFamily="65" charset="-120"/>
                <a:ea typeface="標楷體" panose="03000509000000000000" pitchFamily="65" charset="-120"/>
              </a:rPr>
              <a:t>設施區位問題應用於車輛排程問題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數學模式</a:t>
            </a:r>
            <a:r>
              <a:rPr lang="en-US" altLang="zh-TW" sz="2800" dirty="0">
                <a:latin typeface="標楷體" panose="03000509000000000000" pitchFamily="65" charset="-120"/>
                <a:ea typeface="標楷體" panose="03000509000000000000" pitchFamily="65" charset="-120"/>
              </a:rPr>
              <a:t>)</a:t>
            </a:r>
            <a:endParaRPr lang="fr-CA" sz="2800" dirty="0"/>
          </a:p>
        </p:txBody>
      </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919916"/>
            <a:ext cx="3497188" cy="701900"/>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2780928"/>
            <a:ext cx="3497188" cy="2120573"/>
          </a:xfrm>
          <a:prstGeom prst="rect">
            <a:avLst/>
          </a:prstGeom>
        </p:spPr>
      </p:pic>
      <p:sp>
        <p:nvSpPr>
          <p:cNvPr id="7" name="文字方塊 6"/>
          <p:cNvSpPr txBox="1"/>
          <p:nvPr/>
        </p:nvSpPr>
        <p:spPr>
          <a:xfrm>
            <a:off x="3992138" y="1916832"/>
            <a:ext cx="5006499" cy="3139321"/>
          </a:xfrm>
          <a:prstGeom prst="rect">
            <a:avLst/>
          </a:prstGeom>
          <a:noFill/>
        </p:spPr>
        <p:txBody>
          <a:bodyPr wrap="none" rtlCol="0">
            <a:spAutoFit/>
          </a:bodyPr>
          <a:lstStyle/>
          <a:p>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決策變數部分</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X</a:t>
            </a:r>
            <a:r>
              <a:rPr lang="en-US" altLang="zh-TW" sz="1400" dirty="0">
                <a:latin typeface="標楷體" panose="03000509000000000000" pitchFamily="65" charset="-120"/>
                <a:ea typeface="標楷體" panose="03000509000000000000" pitchFamily="65" charset="-120"/>
              </a:rPr>
              <a:t>i</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若在節點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設置設施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其值為</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否則為</a:t>
            </a:r>
            <a:r>
              <a:rPr lang="en-US" altLang="zh-TW" dirty="0">
                <a:latin typeface="標楷體" panose="03000509000000000000" pitchFamily="65" charset="-120"/>
                <a:ea typeface="標楷體" panose="03000509000000000000" pitchFamily="65" charset="-120"/>
              </a:rPr>
              <a:t>0</a:t>
            </a:r>
          </a:p>
          <a:p>
            <a:r>
              <a:rPr lang="en-US" altLang="zh-TW" dirty="0" err="1">
                <a:latin typeface="標楷體" panose="03000509000000000000" pitchFamily="65" charset="-120"/>
                <a:ea typeface="標楷體" panose="03000509000000000000" pitchFamily="65" charset="-120"/>
              </a:rPr>
              <a:t>Y</a:t>
            </a:r>
            <a:r>
              <a:rPr lang="en-US" altLang="zh-TW" sz="1400" dirty="0" err="1">
                <a:latin typeface="標楷體" panose="03000509000000000000" pitchFamily="65" charset="-120"/>
                <a:ea typeface="標楷體" panose="03000509000000000000" pitchFamily="65" charset="-120"/>
              </a:rPr>
              <a:t>ij</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節點</a:t>
            </a:r>
            <a:r>
              <a:rPr lang="en-US" altLang="zh-TW" dirty="0">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被設於節點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之設施服務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其值為</a:t>
            </a:r>
            <a:r>
              <a:rPr lang="en-US" altLang="zh-TW" dirty="0">
                <a:latin typeface="標楷體" panose="03000509000000000000" pitchFamily="65" charset="-120"/>
                <a:ea typeface="標楷體" panose="03000509000000000000" pitchFamily="65" charset="-120"/>
              </a:rPr>
              <a:t>1,</a:t>
            </a:r>
          </a:p>
          <a:p>
            <a:r>
              <a:rPr lang="zh-TW" altLang="en-US" dirty="0">
                <a:latin typeface="標楷體" panose="03000509000000000000" pitchFamily="65" charset="-120"/>
                <a:ea typeface="標楷體" panose="03000509000000000000" pitchFamily="65" charset="-120"/>
              </a:rPr>
              <a:t>     否則為</a:t>
            </a:r>
            <a:r>
              <a:rPr lang="en-US" altLang="zh-TW" dirty="0">
                <a:latin typeface="標楷體" panose="03000509000000000000" pitchFamily="65" charset="-120"/>
                <a:ea typeface="標楷體" panose="03000509000000000000" pitchFamily="65" charset="-120"/>
              </a:rPr>
              <a:t>0</a:t>
            </a:r>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參數部分</a:t>
            </a:r>
            <a:r>
              <a:rPr lang="en-US" altLang="zh-TW" dirty="0">
                <a:latin typeface="標楷體" panose="03000509000000000000" pitchFamily="65" charset="-120"/>
                <a:ea typeface="標楷體" panose="03000509000000000000" pitchFamily="65" charset="-120"/>
              </a:rPr>
              <a:t>:</a:t>
            </a:r>
          </a:p>
          <a:p>
            <a:r>
              <a:rPr lang="en-US" altLang="zh-TW" dirty="0" err="1">
                <a:latin typeface="標楷體" panose="03000509000000000000" pitchFamily="65" charset="-120"/>
                <a:ea typeface="標楷體" panose="03000509000000000000" pitchFamily="65" charset="-120"/>
              </a:rPr>
              <a:t>d</a:t>
            </a:r>
            <a:r>
              <a:rPr lang="en-US" altLang="zh-TW" sz="1400" dirty="0" err="1">
                <a:latin typeface="標楷體" panose="03000509000000000000" pitchFamily="65" charset="-120"/>
                <a:ea typeface="標楷體" panose="03000509000000000000" pitchFamily="65" charset="-120"/>
              </a:rPr>
              <a:t>ij</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節點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與傑點</a:t>
            </a:r>
            <a:r>
              <a:rPr lang="en-US" altLang="zh-TW" dirty="0">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間之距離</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f</a:t>
            </a:r>
            <a:r>
              <a:rPr lang="en-US" altLang="zh-TW" sz="1400" dirty="0">
                <a:latin typeface="標楷體" panose="03000509000000000000" pitchFamily="65" charset="-120"/>
                <a:ea typeface="標楷體" panose="03000509000000000000" pitchFamily="65" charset="-120"/>
              </a:rPr>
              <a:t>i</a:t>
            </a:r>
            <a:r>
              <a:rPr lang="en-US" altLang="zh-TW" dirty="0">
                <a:latin typeface="標楷體" panose="03000509000000000000" pitchFamily="65" charset="-120"/>
                <a:ea typeface="標楷體" panose="03000509000000000000" pitchFamily="65" charset="-120"/>
              </a:rPr>
              <a:t> : </a:t>
            </a:r>
            <a:r>
              <a:rPr lang="zh-TW" altLang="en-US" dirty="0">
                <a:latin typeface="標楷體" panose="03000509000000000000" pitchFamily="65" charset="-120"/>
                <a:ea typeface="標楷體" panose="03000509000000000000" pitchFamily="65" charset="-120"/>
              </a:rPr>
              <a:t>節點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設置設施之固定成本</a:t>
            </a:r>
            <a:endParaRPr lang="en-US" altLang="zh-TW" dirty="0">
              <a:latin typeface="標楷體" panose="03000509000000000000" pitchFamily="65" charset="-120"/>
              <a:ea typeface="標楷體" panose="03000509000000000000" pitchFamily="65" charset="-120"/>
            </a:endParaRPr>
          </a:p>
          <a:p>
            <a:r>
              <a:rPr lang="en-US" altLang="zh-TW" dirty="0" err="1">
                <a:latin typeface="標楷體" panose="03000509000000000000" pitchFamily="65" charset="-120"/>
                <a:ea typeface="標楷體" panose="03000509000000000000" pitchFamily="65" charset="-120"/>
              </a:rPr>
              <a:t>h</a:t>
            </a:r>
            <a:r>
              <a:rPr lang="en-US" altLang="zh-TW" sz="1400" dirty="0" err="1">
                <a:latin typeface="標楷體" panose="03000509000000000000" pitchFamily="65" charset="-120"/>
                <a:ea typeface="標楷體" panose="03000509000000000000" pitchFamily="65" charset="-120"/>
              </a:rPr>
              <a:t>j</a:t>
            </a:r>
            <a:r>
              <a:rPr lang="en-US" altLang="zh-TW" dirty="0">
                <a:latin typeface="標楷體" panose="03000509000000000000" pitchFamily="65" charset="-120"/>
                <a:ea typeface="標楷體" panose="03000509000000000000" pitchFamily="65" charset="-120"/>
              </a:rPr>
              <a:t> : </a:t>
            </a:r>
            <a:r>
              <a:rPr lang="zh-TW" altLang="en-US" dirty="0">
                <a:latin typeface="標楷體" panose="03000509000000000000" pitchFamily="65" charset="-120"/>
                <a:ea typeface="標楷體" panose="03000509000000000000" pitchFamily="65" charset="-120"/>
              </a:rPr>
              <a:t>節點</a:t>
            </a:r>
            <a:r>
              <a:rPr lang="en-US" altLang="zh-TW" dirty="0">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之需求量</a:t>
            </a:r>
            <a:endParaRPr lang="en-US" altLang="zh-TW" dirty="0">
              <a:latin typeface="標楷體" panose="03000509000000000000" pitchFamily="65" charset="-120"/>
              <a:ea typeface="標楷體" panose="03000509000000000000" pitchFamily="65" charset="-120"/>
            </a:endParaRPr>
          </a:p>
          <a:p>
            <a:r>
              <a:rPr lang="en-US" altLang="zh-TW" dirty="0" err="1">
                <a:latin typeface="標楷體" panose="03000509000000000000" pitchFamily="65" charset="-120"/>
                <a:ea typeface="標楷體" panose="03000509000000000000" pitchFamily="65" charset="-120"/>
              </a:rPr>
              <a:t>k</a:t>
            </a:r>
            <a:r>
              <a:rPr lang="en-US" altLang="zh-TW" sz="1400" dirty="0" err="1">
                <a:latin typeface="標楷體" panose="03000509000000000000" pitchFamily="65" charset="-120"/>
                <a:ea typeface="標楷體" panose="03000509000000000000" pitchFamily="65" charset="-120"/>
              </a:rPr>
              <a:t>i</a:t>
            </a:r>
            <a:r>
              <a:rPr lang="en-US" altLang="zh-TW" dirty="0">
                <a:latin typeface="標楷體" panose="03000509000000000000" pitchFamily="65" charset="-120"/>
                <a:ea typeface="標楷體" panose="03000509000000000000" pitchFamily="65" charset="-120"/>
              </a:rPr>
              <a:t> : </a:t>
            </a:r>
            <a:r>
              <a:rPr lang="zh-TW" altLang="en-US" dirty="0">
                <a:latin typeface="標楷體" panose="03000509000000000000" pitchFamily="65" charset="-120"/>
                <a:ea typeface="標楷體" panose="03000509000000000000" pitchFamily="65" charset="-120"/>
              </a:rPr>
              <a:t>節點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設置設施之容量限制</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車輛容量限制</a:t>
            </a:r>
            <a:r>
              <a:rPr lang="en-US" altLang="zh-TW" dirty="0">
                <a:latin typeface="標楷體" panose="03000509000000000000" pitchFamily="65" charset="-120"/>
                <a:ea typeface="標楷體" panose="03000509000000000000" pitchFamily="65" charset="-120"/>
              </a:rPr>
              <a:t>)</a:t>
            </a:r>
          </a:p>
          <a:p>
            <a:r>
              <a:rPr lang="el-GR" altLang="zh-TW" dirty="0">
                <a:latin typeface="新細明體" panose="02020500000000000000" pitchFamily="18" charset="-120"/>
                <a:ea typeface="標楷體" panose="03000509000000000000" pitchFamily="65" charset="-120"/>
              </a:rPr>
              <a:t>α</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每單位需求之單位運輸成本</a:t>
            </a:r>
          </a:p>
        </p:txBody>
      </p:sp>
      <p:sp>
        <p:nvSpPr>
          <p:cNvPr id="8" name="橢圓 7"/>
          <p:cNvSpPr/>
          <p:nvPr/>
        </p:nvSpPr>
        <p:spPr>
          <a:xfrm>
            <a:off x="1259632" y="5056153"/>
            <a:ext cx="3312368"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設置成本</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運輸成本</a:t>
            </a:r>
          </a:p>
        </p:txBody>
      </p:sp>
      <p:cxnSp>
        <p:nvCxnSpPr>
          <p:cNvPr id="9" name="直線單箭頭接點 8"/>
          <p:cNvCxnSpPr>
            <a:stCxn id="8" idx="0"/>
          </p:cNvCxnSpPr>
          <p:nvPr/>
        </p:nvCxnSpPr>
        <p:spPr>
          <a:xfrm flipH="1" flipV="1">
            <a:off x="1719468" y="2492897"/>
            <a:ext cx="1196348" cy="25632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直線單箭頭接點 23"/>
          <p:cNvCxnSpPr>
            <a:stCxn id="8" idx="0"/>
          </p:cNvCxnSpPr>
          <p:nvPr/>
        </p:nvCxnSpPr>
        <p:spPr>
          <a:xfrm flipV="1">
            <a:off x="2915816" y="2492897"/>
            <a:ext cx="27406" cy="25632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991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1121089" y="3551170"/>
            <a:ext cx="266328"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1697153" y="2543058"/>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橢圓 8"/>
          <p:cNvSpPr/>
          <p:nvPr/>
        </p:nvSpPr>
        <p:spPr>
          <a:xfrm>
            <a:off x="2186655" y="2737703"/>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 name="橢圓 9"/>
          <p:cNvSpPr/>
          <p:nvPr/>
        </p:nvSpPr>
        <p:spPr>
          <a:xfrm>
            <a:off x="2489241" y="3181657"/>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 name="橢圓 10"/>
          <p:cNvSpPr/>
          <p:nvPr/>
        </p:nvSpPr>
        <p:spPr>
          <a:xfrm>
            <a:off x="2333152" y="3686984"/>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2" name="橢圓 11"/>
          <p:cNvSpPr/>
          <p:nvPr/>
        </p:nvSpPr>
        <p:spPr>
          <a:xfrm>
            <a:off x="1193097" y="4477801"/>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3" name="橢圓 12"/>
          <p:cNvSpPr/>
          <p:nvPr/>
        </p:nvSpPr>
        <p:spPr>
          <a:xfrm>
            <a:off x="1479581" y="4909849"/>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橢圓 13"/>
          <p:cNvSpPr/>
          <p:nvPr/>
        </p:nvSpPr>
        <p:spPr>
          <a:xfrm>
            <a:off x="2037774" y="4869915"/>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5" name="橢圓 14"/>
          <p:cNvSpPr/>
          <p:nvPr/>
        </p:nvSpPr>
        <p:spPr>
          <a:xfrm>
            <a:off x="1794313" y="4283481"/>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7" name="直線接點 16"/>
          <p:cNvCxnSpPr>
            <a:stCxn id="7" idx="2"/>
            <a:endCxn id="12" idx="0"/>
          </p:cNvCxnSpPr>
          <p:nvPr/>
        </p:nvCxnSpPr>
        <p:spPr>
          <a:xfrm>
            <a:off x="1254253" y="3817498"/>
            <a:ext cx="36004" cy="660303"/>
          </a:xfrm>
          <a:prstGeom prst="line">
            <a:avLst/>
          </a:prstGeom>
        </p:spPr>
        <p:style>
          <a:lnRef idx="2">
            <a:schemeClr val="dk1"/>
          </a:lnRef>
          <a:fillRef idx="0">
            <a:schemeClr val="dk1"/>
          </a:fillRef>
          <a:effectRef idx="1">
            <a:schemeClr val="dk1"/>
          </a:effectRef>
          <a:fontRef idx="minor">
            <a:schemeClr val="tx1"/>
          </a:fontRef>
        </p:style>
      </p:cxnSp>
      <p:cxnSp>
        <p:nvCxnSpPr>
          <p:cNvPr id="19" name="直線接點 18"/>
          <p:cNvCxnSpPr>
            <a:stCxn id="13" idx="1"/>
            <a:endCxn id="12" idx="5"/>
          </p:cNvCxnSpPr>
          <p:nvPr/>
        </p:nvCxnSpPr>
        <p:spPr>
          <a:xfrm flipH="1" flipV="1">
            <a:off x="1358959" y="4643663"/>
            <a:ext cx="149080" cy="294644"/>
          </a:xfrm>
          <a:prstGeom prst="line">
            <a:avLst/>
          </a:prstGeom>
        </p:spPr>
        <p:style>
          <a:lnRef idx="2">
            <a:schemeClr val="dk1"/>
          </a:lnRef>
          <a:fillRef idx="0">
            <a:schemeClr val="dk1"/>
          </a:fillRef>
          <a:effectRef idx="1">
            <a:schemeClr val="dk1"/>
          </a:effectRef>
          <a:fontRef idx="minor">
            <a:schemeClr val="tx1"/>
          </a:fontRef>
        </p:style>
      </p:cxnSp>
      <p:cxnSp>
        <p:nvCxnSpPr>
          <p:cNvPr id="20" name="直線接點 19"/>
          <p:cNvCxnSpPr>
            <a:stCxn id="7" idx="3"/>
            <a:endCxn id="11" idx="2"/>
          </p:cNvCxnSpPr>
          <p:nvPr/>
        </p:nvCxnSpPr>
        <p:spPr>
          <a:xfrm>
            <a:off x="1387417" y="3684334"/>
            <a:ext cx="945735" cy="99810"/>
          </a:xfrm>
          <a:prstGeom prst="line">
            <a:avLst/>
          </a:prstGeom>
        </p:spPr>
        <p:style>
          <a:lnRef idx="2">
            <a:schemeClr val="dk1"/>
          </a:lnRef>
          <a:fillRef idx="0">
            <a:schemeClr val="dk1"/>
          </a:fillRef>
          <a:effectRef idx="1">
            <a:schemeClr val="dk1"/>
          </a:effectRef>
          <a:fontRef idx="minor">
            <a:schemeClr val="tx1"/>
          </a:fontRef>
        </p:style>
      </p:cxnSp>
      <p:cxnSp>
        <p:nvCxnSpPr>
          <p:cNvPr id="21" name="直線接點 20"/>
          <p:cNvCxnSpPr>
            <a:stCxn id="8" idx="3"/>
            <a:endCxn id="7" idx="0"/>
          </p:cNvCxnSpPr>
          <p:nvPr/>
        </p:nvCxnSpPr>
        <p:spPr>
          <a:xfrm flipH="1">
            <a:off x="1254253" y="2708920"/>
            <a:ext cx="471358" cy="842250"/>
          </a:xfrm>
          <a:prstGeom prst="line">
            <a:avLst/>
          </a:prstGeom>
        </p:spPr>
        <p:style>
          <a:lnRef idx="2">
            <a:schemeClr val="dk1"/>
          </a:lnRef>
          <a:fillRef idx="0">
            <a:schemeClr val="dk1"/>
          </a:fillRef>
          <a:effectRef idx="1">
            <a:schemeClr val="dk1"/>
          </a:effectRef>
          <a:fontRef idx="minor">
            <a:schemeClr val="tx1"/>
          </a:fontRef>
        </p:style>
      </p:cxnSp>
      <p:cxnSp>
        <p:nvCxnSpPr>
          <p:cNvPr id="22" name="直線接點 21"/>
          <p:cNvCxnSpPr>
            <a:stCxn id="14" idx="2"/>
            <a:endCxn id="13" idx="5"/>
          </p:cNvCxnSpPr>
          <p:nvPr/>
        </p:nvCxnSpPr>
        <p:spPr>
          <a:xfrm flipH="1">
            <a:off x="1645443" y="4967075"/>
            <a:ext cx="392331" cy="108636"/>
          </a:xfrm>
          <a:prstGeom prst="line">
            <a:avLst/>
          </a:prstGeom>
        </p:spPr>
        <p:style>
          <a:lnRef idx="2">
            <a:schemeClr val="dk1"/>
          </a:lnRef>
          <a:fillRef idx="0">
            <a:schemeClr val="dk1"/>
          </a:fillRef>
          <a:effectRef idx="1">
            <a:schemeClr val="dk1"/>
          </a:effectRef>
          <a:fontRef idx="minor">
            <a:schemeClr val="tx1"/>
          </a:fontRef>
        </p:style>
      </p:cxnSp>
      <p:cxnSp>
        <p:nvCxnSpPr>
          <p:cNvPr id="23" name="直線接點 22"/>
          <p:cNvCxnSpPr>
            <a:stCxn id="9" idx="5"/>
            <a:endCxn id="10" idx="1"/>
          </p:cNvCxnSpPr>
          <p:nvPr/>
        </p:nvCxnSpPr>
        <p:spPr>
          <a:xfrm>
            <a:off x="2352517" y="2903565"/>
            <a:ext cx="165182" cy="306550"/>
          </a:xfrm>
          <a:prstGeom prst="line">
            <a:avLst/>
          </a:prstGeom>
        </p:spPr>
        <p:style>
          <a:lnRef idx="2">
            <a:schemeClr val="dk1"/>
          </a:lnRef>
          <a:fillRef idx="0">
            <a:schemeClr val="dk1"/>
          </a:fillRef>
          <a:effectRef idx="1">
            <a:schemeClr val="dk1"/>
          </a:effectRef>
          <a:fontRef idx="minor">
            <a:schemeClr val="tx1"/>
          </a:fontRef>
        </p:style>
      </p:cxnSp>
      <p:cxnSp>
        <p:nvCxnSpPr>
          <p:cNvPr id="24" name="直線接點 23"/>
          <p:cNvCxnSpPr>
            <a:stCxn id="10" idx="4"/>
            <a:endCxn id="11" idx="0"/>
          </p:cNvCxnSpPr>
          <p:nvPr/>
        </p:nvCxnSpPr>
        <p:spPr>
          <a:xfrm flipH="1">
            <a:off x="2430312" y="3375977"/>
            <a:ext cx="156089" cy="311007"/>
          </a:xfrm>
          <a:prstGeom prst="line">
            <a:avLst/>
          </a:prstGeom>
        </p:spPr>
        <p:style>
          <a:lnRef idx="2">
            <a:schemeClr val="dk1"/>
          </a:lnRef>
          <a:fillRef idx="0">
            <a:schemeClr val="dk1"/>
          </a:fillRef>
          <a:effectRef idx="1">
            <a:schemeClr val="dk1"/>
          </a:effectRef>
          <a:fontRef idx="minor">
            <a:schemeClr val="tx1"/>
          </a:fontRef>
        </p:style>
      </p:cxnSp>
      <p:cxnSp>
        <p:nvCxnSpPr>
          <p:cNvPr id="25" name="直線接點 24"/>
          <p:cNvCxnSpPr>
            <a:stCxn id="9" idx="1"/>
            <a:endCxn id="8" idx="6"/>
          </p:cNvCxnSpPr>
          <p:nvPr/>
        </p:nvCxnSpPr>
        <p:spPr>
          <a:xfrm flipH="1" flipV="1">
            <a:off x="1891473" y="2640218"/>
            <a:ext cx="323640" cy="125943"/>
          </a:xfrm>
          <a:prstGeom prst="line">
            <a:avLst/>
          </a:prstGeom>
        </p:spPr>
        <p:style>
          <a:lnRef idx="2">
            <a:schemeClr val="dk1"/>
          </a:lnRef>
          <a:fillRef idx="0">
            <a:schemeClr val="dk1"/>
          </a:fillRef>
          <a:effectRef idx="1">
            <a:schemeClr val="dk1"/>
          </a:effectRef>
          <a:fontRef idx="minor">
            <a:schemeClr val="tx1"/>
          </a:fontRef>
        </p:style>
      </p:cxnSp>
      <p:cxnSp>
        <p:nvCxnSpPr>
          <p:cNvPr id="48" name="直線接點 47"/>
          <p:cNvCxnSpPr>
            <a:stCxn id="7" idx="2"/>
            <a:endCxn id="15" idx="1"/>
          </p:cNvCxnSpPr>
          <p:nvPr/>
        </p:nvCxnSpPr>
        <p:spPr>
          <a:xfrm>
            <a:off x="1254253" y="3817498"/>
            <a:ext cx="568518" cy="494441"/>
          </a:xfrm>
          <a:prstGeom prst="line">
            <a:avLst/>
          </a:prstGeom>
        </p:spPr>
        <p:style>
          <a:lnRef idx="2">
            <a:schemeClr val="dk1"/>
          </a:lnRef>
          <a:fillRef idx="0">
            <a:schemeClr val="dk1"/>
          </a:fillRef>
          <a:effectRef idx="1">
            <a:schemeClr val="dk1"/>
          </a:effectRef>
          <a:fontRef idx="minor">
            <a:schemeClr val="tx1"/>
          </a:fontRef>
        </p:style>
      </p:cxnSp>
      <p:cxnSp>
        <p:nvCxnSpPr>
          <p:cNvPr id="49" name="直線接點 48"/>
          <p:cNvCxnSpPr>
            <a:stCxn id="15" idx="5"/>
            <a:endCxn id="14" idx="0"/>
          </p:cNvCxnSpPr>
          <p:nvPr/>
        </p:nvCxnSpPr>
        <p:spPr>
          <a:xfrm>
            <a:off x="1960175" y="4449343"/>
            <a:ext cx="174759" cy="420572"/>
          </a:xfrm>
          <a:prstGeom prst="line">
            <a:avLst/>
          </a:prstGeom>
        </p:spPr>
        <p:style>
          <a:lnRef idx="2">
            <a:schemeClr val="dk1"/>
          </a:lnRef>
          <a:fillRef idx="0">
            <a:schemeClr val="dk1"/>
          </a:fillRef>
          <a:effectRef idx="1">
            <a:schemeClr val="dk1"/>
          </a:effectRef>
          <a:fontRef idx="minor">
            <a:schemeClr val="tx1"/>
          </a:fontRef>
        </p:style>
      </p:cxnSp>
      <p:sp>
        <p:nvSpPr>
          <p:cNvPr id="54" name="文字方塊 53"/>
          <p:cNvSpPr txBox="1"/>
          <p:nvPr/>
        </p:nvSpPr>
        <p:spPr>
          <a:xfrm>
            <a:off x="667337" y="2748230"/>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車輛一</a:t>
            </a:r>
          </a:p>
        </p:txBody>
      </p:sp>
      <p:sp>
        <p:nvSpPr>
          <p:cNvPr id="55" name="文字方塊 54"/>
          <p:cNvSpPr txBox="1"/>
          <p:nvPr/>
        </p:nvSpPr>
        <p:spPr>
          <a:xfrm>
            <a:off x="387740" y="4069534"/>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車輛二</a:t>
            </a:r>
          </a:p>
        </p:txBody>
      </p:sp>
      <p:sp>
        <p:nvSpPr>
          <p:cNvPr id="56" name="矩形 55"/>
          <p:cNvSpPr/>
          <p:nvPr/>
        </p:nvSpPr>
        <p:spPr>
          <a:xfrm>
            <a:off x="5014900" y="3356525"/>
            <a:ext cx="266328"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p:cNvSpPr/>
          <p:nvPr/>
        </p:nvSpPr>
        <p:spPr>
          <a:xfrm>
            <a:off x="5808009" y="2179036"/>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8" name="橢圓 57"/>
          <p:cNvSpPr/>
          <p:nvPr/>
        </p:nvSpPr>
        <p:spPr>
          <a:xfrm>
            <a:off x="6290370" y="2313038"/>
            <a:ext cx="194320" cy="19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9" name="橢圓 58"/>
          <p:cNvSpPr/>
          <p:nvPr/>
        </p:nvSpPr>
        <p:spPr>
          <a:xfrm>
            <a:off x="6357377" y="3130045"/>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0" name="橢圓 59"/>
          <p:cNvSpPr/>
          <p:nvPr/>
        </p:nvSpPr>
        <p:spPr>
          <a:xfrm>
            <a:off x="6611520" y="2737703"/>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1" name="橢圓 60"/>
          <p:cNvSpPr/>
          <p:nvPr/>
        </p:nvSpPr>
        <p:spPr>
          <a:xfrm>
            <a:off x="5344934" y="4272056"/>
            <a:ext cx="194320" cy="19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2" name="橢圓 61"/>
          <p:cNvSpPr/>
          <p:nvPr/>
        </p:nvSpPr>
        <p:spPr>
          <a:xfrm>
            <a:off x="5613689" y="4884301"/>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3" name="橢圓 62"/>
          <p:cNvSpPr/>
          <p:nvPr/>
        </p:nvSpPr>
        <p:spPr>
          <a:xfrm>
            <a:off x="5931585" y="4675270"/>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4" name="橢圓 63"/>
          <p:cNvSpPr/>
          <p:nvPr/>
        </p:nvSpPr>
        <p:spPr>
          <a:xfrm>
            <a:off x="6149202" y="4243598"/>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65" name="直線接點 64"/>
          <p:cNvCxnSpPr>
            <a:stCxn id="56" idx="2"/>
            <a:endCxn id="61" idx="0"/>
          </p:cNvCxnSpPr>
          <p:nvPr/>
        </p:nvCxnSpPr>
        <p:spPr>
          <a:xfrm>
            <a:off x="5148064" y="3622853"/>
            <a:ext cx="294030" cy="649203"/>
          </a:xfrm>
          <a:prstGeom prst="line">
            <a:avLst/>
          </a:prstGeom>
        </p:spPr>
        <p:style>
          <a:lnRef idx="2">
            <a:schemeClr val="dk1"/>
          </a:lnRef>
          <a:fillRef idx="0">
            <a:schemeClr val="dk1"/>
          </a:fillRef>
          <a:effectRef idx="1">
            <a:schemeClr val="dk1"/>
          </a:effectRef>
          <a:fontRef idx="minor">
            <a:schemeClr val="tx1"/>
          </a:fontRef>
        </p:style>
      </p:cxnSp>
      <p:cxnSp>
        <p:nvCxnSpPr>
          <p:cNvPr id="66" name="直線接點 65"/>
          <p:cNvCxnSpPr>
            <a:stCxn id="62" idx="0"/>
            <a:endCxn id="61" idx="5"/>
          </p:cNvCxnSpPr>
          <p:nvPr/>
        </p:nvCxnSpPr>
        <p:spPr>
          <a:xfrm flipH="1" flipV="1">
            <a:off x="5510796" y="4437918"/>
            <a:ext cx="200053" cy="446383"/>
          </a:xfrm>
          <a:prstGeom prst="line">
            <a:avLst/>
          </a:prstGeom>
        </p:spPr>
        <p:style>
          <a:lnRef idx="2">
            <a:schemeClr val="dk1"/>
          </a:lnRef>
          <a:fillRef idx="0">
            <a:schemeClr val="dk1"/>
          </a:fillRef>
          <a:effectRef idx="1">
            <a:schemeClr val="dk1"/>
          </a:effectRef>
          <a:fontRef idx="minor">
            <a:schemeClr val="tx1"/>
          </a:fontRef>
        </p:style>
      </p:cxnSp>
      <p:cxnSp>
        <p:nvCxnSpPr>
          <p:cNvPr id="68" name="直線接點 67"/>
          <p:cNvCxnSpPr>
            <a:stCxn id="58" idx="3"/>
            <a:endCxn id="56" idx="0"/>
          </p:cNvCxnSpPr>
          <p:nvPr/>
        </p:nvCxnSpPr>
        <p:spPr>
          <a:xfrm flipH="1">
            <a:off x="5148064" y="2478900"/>
            <a:ext cx="1170764" cy="877625"/>
          </a:xfrm>
          <a:prstGeom prst="line">
            <a:avLst/>
          </a:prstGeom>
        </p:spPr>
        <p:style>
          <a:lnRef idx="2">
            <a:schemeClr val="dk1"/>
          </a:lnRef>
          <a:fillRef idx="0">
            <a:schemeClr val="dk1"/>
          </a:fillRef>
          <a:effectRef idx="1">
            <a:schemeClr val="dk1"/>
          </a:effectRef>
          <a:fontRef idx="minor">
            <a:schemeClr val="tx1"/>
          </a:fontRef>
        </p:style>
      </p:cxnSp>
      <p:cxnSp>
        <p:nvCxnSpPr>
          <p:cNvPr id="70" name="直線接點 69"/>
          <p:cNvCxnSpPr>
            <a:stCxn id="58" idx="4"/>
            <a:endCxn id="59" idx="0"/>
          </p:cNvCxnSpPr>
          <p:nvPr/>
        </p:nvCxnSpPr>
        <p:spPr>
          <a:xfrm>
            <a:off x="6387530" y="2507358"/>
            <a:ext cx="67007" cy="622687"/>
          </a:xfrm>
          <a:prstGeom prst="line">
            <a:avLst/>
          </a:prstGeom>
        </p:spPr>
        <p:style>
          <a:lnRef idx="2">
            <a:schemeClr val="dk1"/>
          </a:lnRef>
          <a:fillRef idx="0">
            <a:schemeClr val="dk1"/>
          </a:fillRef>
          <a:effectRef idx="1">
            <a:schemeClr val="dk1"/>
          </a:effectRef>
          <a:fontRef idx="minor">
            <a:schemeClr val="tx1"/>
          </a:fontRef>
        </p:style>
      </p:cxnSp>
      <p:cxnSp>
        <p:nvCxnSpPr>
          <p:cNvPr id="71" name="直線接點 70"/>
          <p:cNvCxnSpPr>
            <a:stCxn id="58" idx="5"/>
            <a:endCxn id="60" idx="1"/>
          </p:cNvCxnSpPr>
          <p:nvPr/>
        </p:nvCxnSpPr>
        <p:spPr>
          <a:xfrm>
            <a:off x="6456232" y="2478900"/>
            <a:ext cx="183746" cy="287261"/>
          </a:xfrm>
          <a:prstGeom prst="line">
            <a:avLst/>
          </a:prstGeom>
        </p:spPr>
        <p:style>
          <a:lnRef idx="2">
            <a:schemeClr val="dk1"/>
          </a:lnRef>
          <a:fillRef idx="0">
            <a:schemeClr val="dk1"/>
          </a:fillRef>
          <a:effectRef idx="1">
            <a:schemeClr val="dk1"/>
          </a:effectRef>
          <a:fontRef idx="minor">
            <a:schemeClr val="tx1"/>
          </a:fontRef>
        </p:style>
      </p:cxnSp>
      <p:cxnSp>
        <p:nvCxnSpPr>
          <p:cNvPr id="72" name="直線接點 71"/>
          <p:cNvCxnSpPr>
            <a:stCxn id="58" idx="1"/>
            <a:endCxn id="57" idx="6"/>
          </p:cNvCxnSpPr>
          <p:nvPr/>
        </p:nvCxnSpPr>
        <p:spPr>
          <a:xfrm flipH="1" flipV="1">
            <a:off x="6002329" y="2276196"/>
            <a:ext cx="316499" cy="65300"/>
          </a:xfrm>
          <a:prstGeom prst="line">
            <a:avLst/>
          </a:prstGeom>
        </p:spPr>
        <p:style>
          <a:lnRef idx="2">
            <a:schemeClr val="dk1"/>
          </a:lnRef>
          <a:fillRef idx="0">
            <a:schemeClr val="dk1"/>
          </a:fillRef>
          <a:effectRef idx="1">
            <a:schemeClr val="dk1"/>
          </a:effectRef>
          <a:fontRef idx="minor">
            <a:schemeClr val="tx1"/>
          </a:fontRef>
        </p:style>
      </p:cxnSp>
      <p:cxnSp>
        <p:nvCxnSpPr>
          <p:cNvPr id="73" name="直線接點 72"/>
          <p:cNvCxnSpPr>
            <a:stCxn id="61" idx="5"/>
            <a:endCxn id="64" idx="2"/>
          </p:cNvCxnSpPr>
          <p:nvPr/>
        </p:nvCxnSpPr>
        <p:spPr>
          <a:xfrm flipV="1">
            <a:off x="5510796" y="4340758"/>
            <a:ext cx="638406" cy="97160"/>
          </a:xfrm>
          <a:prstGeom prst="line">
            <a:avLst/>
          </a:prstGeom>
        </p:spPr>
        <p:style>
          <a:lnRef idx="2">
            <a:schemeClr val="dk1"/>
          </a:lnRef>
          <a:fillRef idx="0">
            <a:schemeClr val="dk1"/>
          </a:fillRef>
          <a:effectRef idx="1">
            <a:schemeClr val="dk1"/>
          </a:effectRef>
          <a:fontRef idx="minor">
            <a:schemeClr val="tx1"/>
          </a:fontRef>
        </p:style>
      </p:cxnSp>
      <p:cxnSp>
        <p:nvCxnSpPr>
          <p:cNvPr id="74" name="直線接點 73"/>
          <p:cNvCxnSpPr>
            <a:stCxn id="61" idx="5"/>
            <a:endCxn id="63" idx="1"/>
          </p:cNvCxnSpPr>
          <p:nvPr/>
        </p:nvCxnSpPr>
        <p:spPr>
          <a:xfrm>
            <a:off x="5510796" y="4437918"/>
            <a:ext cx="449247" cy="265810"/>
          </a:xfrm>
          <a:prstGeom prst="line">
            <a:avLst/>
          </a:prstGeom>
        </p:spPr>
        <p:style>
          <a:lnRef idx="2">
            <a:schemeClr val="dk1"/>
          </a:lnRef>
          <a:fillRef idx="0">
            <a:schemeClr val="dk1"/>
          </a:fillRef>
          <a:effectRef idx="1">
            <a:schemeClr val="dk1"/>
          </a:effectRef>
          <a:fontRef idx="minor">
            <a:schemeClr val="tx1"/>
          </a:fontRef>
        </p:style>
      </p:cxnSp>
      <p:sp>
        <p:nvSpPr>
          <p:cNvPr id="90" name="文字方塊 89"/>
          <p:cNvSpPr txBox="1"/>
          <p:nvPr/>
        </p:nvSpPr>
        <p:spPr>
          <a:xfrm>
            <a:off x="4726464" y="4201491"/>
            <a:ext cx="646331"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種點</a:t>
            </a:r>
          </a:p>
        </p:txBody>
      </p:sp>
      <p:sp>
        <p:nvSpPr>
          <p:cNvPr id="91" name="矩形 90"/>
          <p:cNvSpPr/>
          <p:nvPr/>
        </p:nvSpPr>
        <p:spPr>
          <a:xfrm>
            <a:off x="2899345" y="3994109"/>
            <a:ext cx="266328"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文字方塊 91"/>
          <p:cNvSpPr txBox="1"/>
          <p:nvPr/>
        </p:nvSpPr>
        <p:spPr>
          <a:xfrm>
            <a:off x="3202126" y="3942607"/>
            <a:ext cx="1107996"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車輛場站</a:t>
            </a:r>
          </a:p>
        </p:txBody>
      </p:sp>
      <p:sp>
        <p:nvSpPr>
          <p:cNvPr id="93" name="橢圓 92"/>
          <p:cNvSpPr/>
          <p:nvPr/>
        </p:nvSpPr>
        <p:spPr>
          <a:xfrm>
            <a:off x="2935349" y="4480776"/>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4" name="文字方塊 93"/>
          <p:cNvSpPr txBox="1"/>
          <p:nvPr/>
        </p:nvSpPr>
        <p:spPr>
          <a:xfrm>
            <a:off x="3200578" y="4393270"/>
            <a:ext cx="87716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需求點</a:t>
            </a:r>
          </a:p>
        </p:txBody>
      </p:sp>
      <p:sp>
        <p:nvSpPr>
          <p:cNvPr id="95" name="文字方塊 94"/>
          <p:cNvSpPr txBox="1"/>
          <p:nvPr/>
        </p:nvSpPr>
        <p:spPr>
          <a:xfrm>
            <a:off x="6805840" y="3210115"/>
            <a:ext cx="2146742" cy="923330"/>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註</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種點之固定成本</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為種點到場站之</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距離</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運輸</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成本</a:t>
            </a:r>
          </a:p>
        </p:txBody>
      </p:sp>
      <p:sp>
        <p:nvSpPr>
          <p:cNvPr id="96" name="橢圓 95"/>
          <p:cNvSpPr/>
          <p:nvPr/>
        </p:nvSpPr>
        <p:spPr>
          <a:xfrm>
            <a:off x="7000062" y="4399878"/>
            <a:ext cx="194320" cy="19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97" name="文字方塊 96"/>
          <p:cNvSpPr txBox="1"/>
          <p:nvPr/>
        </p:nvSpPr>
        <p:spPr>
          <a:xfrm>
            <a:off x="7440629" y="4317911"/>
            <a:ext cx="1338828"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種點</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車輛</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98" name="Titre 1"/>
          <p:cNvSpPr>
            <a:spLocks noGrp="1"/>
          </p:cNvSpPr>
          <p:nvPr>
            <p:ph type="title"/>
          </p:nvPr>
        </p:nvSpPr>
        <p:spPr>
          <a:xfrm>
            <a:off x="32108" y="548680"/>
            <a:ext cx="9144000" cy="1368152"/>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(2-2.2)</a:t>
            </a:r>
            <a:r>
              <a:rPr lang="zh-TW" altLang="en-US" sz="2800" dirty="0">
                <a:latin typeface="標楷體" panose="03000509000000000000" pitchFamily="65" charset="-120"/>
                <a:ea typeface="標楷體" panose="03000509000000000000" pitchFamily="65" charset="-120"/>
              </a:rPr>
              <a:t>車輛排程問題</a:t>
            </a:r>
            <a:br>
              <a:rPr lang="en-US" altLang="zh-TW" sz="2800" dirty="0">
                <a:latin typeface="標楷體" panose="03000509000000000000" pitchFamily="65" charset="-120"/>
                <a:ea typeface="標楷體" panose="03000509000000000000" pitchFamily="65" charset="-120"/>
              </a:rPr>
            </a:br>
            <a:r>
              <a:rPr lang="zh-TW" altLang="en-US" sz="2800" dirty="0">
                <a:latin typeface="標楷體" panose="03000509000000000000" pitchFamily="65" charset="-120"/>
                <a:ea typeface="標楷體" panose="03000509000000000000" pitchFamily="65" charset="-120"/>
              </a:rPr>
              <a:t>設施區位問題應用於車輛排程問題</a:t>
            </a:r>
            <a:endParaRPr lang="fr-CA" sz="2800" dirty="0"/>
          </a:p>
        </p:txBody>
      </p:sp>
      <p:sp>
        <p:nvSpPr>
          <p:cNvPr id="99" name="向右箭號 98"/>
          <p:cNvSpPr/>
          <p:nvPr/>
        </p:nvSpPr>
        <p:spPr>
          <a:xfrm>
            <a:off x="3286874" y="2504008"/>
            <a:ext cx="1608095" cy="56989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省略排序</a:t>
            </a:r>
          </a:p>
        </p:txBody>
      </p:sp>
    </p:spTree>
    <p:extLst>
      <p:ext uri="{BB962C8B-B14F-4D97-AF65-F5344CB8AC3E}">
        <p14:creationId xmlns:p14="http://schemas.microsoft.com/office/powerpoint/2010/main" val="261810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標題 1"/>
          <p:cNvSpPr txBox="1">
            <a:spLocks/>
          </p:cNvSpPr>
          <p:nvPr/>
        </p:nvSpPr>
        <p:spPr bwMode="auto">
          <a:xfrm>
            <a:off x="26414" y="168735"/>
            <a:ext cx="91181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n-US" altLang="zh-TW" sz="3200" b="1" dirty="0">
                <a:latin typeface="+mj-ea"/>
              </a:rPr>
              <a:t>Outline</a:t>
            </a:r>
          </a:p>
        </p:txBody>
      </p:sp>
      <p:sp>
        <p:nvSpPr>
          <p:cNvPr id="3" name="文字方塊 2"/>
          <p:cNvSpPr txBox="1"/>
          <p:nvPr/>
        </p:nvSpPr>
        <p:spPr>
          <a:xfrm>
            <a:off x="173694" y="1196752"/>
            <a:ext cx="5694449" cy="2246769"/>
          </a:xfrm>
          <a:prstGeom prst="rect">
            <a:avLst/>
          </a:prstGeom>
          <a:noFill/>
        </p:spPr>
        <p:txBody>
          <a:bodyPr wrap="square" rtlCol="0">
            <a:spAutoFit/>
          </a:bodyPr>
          <a:lstStyle/>
          <a:p>
            <a:r>
              <a:rPr lang="en-US" altLang="zh-TW" sz="2000" b="1" dirty="0">
                <a:solidFill>
                  <a:schemeClr val="accent1"/>
                </a:solidFill>
                <a:latin typeface="標楷體" panose="03000509000000000000" pitchFamily="65" charset="-120"/>
                <a:ea typeface="標楷體" panose="03000509000000000000" pitchFamily="65" charset="-120"/>
              </a:rPr>
              <a:t>1.Introduction</a:t>
            </a:r>
            <a:endParaRPr lang="en-US" altLang="zh-TW" sz="2000" b="1"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1-1 Location Problem</a:t>
            </a:r>
          </a:p>
          <a:p>
            <a:r>
              <a:rPr lang="en-US" altLang="zh-TW" sz="2000" dirty="0">
                <a:latin typeface="標楷體" panose="03000509000000000000" pitchFamily="65" charset="-120"/>
                <a:ea typeface="標楷體" panose="03000509000000000000" pitchFamily="65" charset="-120"/>
              </a:rPr>
              <a:t>1-2 Theoretical foundation</a:t>
            </a:r>
            <a:r>
              <a:rPr lang="fr-CA"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區位問題分類</a:t>
            </a:r>
            <a:r>
              <a:rPr lang="fr-CA" altLang="zh-TW" sz="2000" dirty="0">
                <a:latin typeface="標楷體" panose="03000509000000000000" pitchFamily="65" charset="-120"/>
                <a:ea typeface="標楷體" panose="03000509000000000000" pitchFamily="65" charset="-120"/>
              </a:rPr>
              <a:t>)</a:t>
            </a:r>
          </a:p>
          <a:p>
            <a:r>
              <a:rPr lang="fr-CA" altLang="zh-TW" sz="2000" dirty="0">
                <a:latin typeface="標楷體" panose="03000509000000000000" pitchFamily="65" charset="-120"/>
                <a:ea typeface="標楷體" panose="03000509000000000000" pitchFamily="65" charset="-120"/>
              </a:rPr>
              <a:t>1-3 </a:t>
            </a:r>
            <a:r>
              <a:rPr lang="en-US" altLang="zh-TW" sz="2000" dirty="0">
                <a:latin typeface="標楷體" panose="03000509000000000000" pitchFamily="65" charset="-120"/>
                <a:ea typeface="標楷體" panose="03000509000000000000" pitchFamily="65" charset="-120"/>
              </a:rPr>
              <a:t>Theoretical foundation</a:t>
            </a:r>
            <a:r>
              <a:rPr lang="en-US" altLang="zh-TW" sz="2000" dirty="0">
                <a:solidFill>
                  <a:schemeClr val="tx1">
                    <a:lumMod val="75000"/>
                    <a:lumOff val="25000"/>
                  </a:schemeClr>
                </a:solidFill>
                <a:latin typeface="標楷體" panose="03000509000000000000" pitchFamily="65" charset="-120"/>
                <a:ea typeface="標楷體" panose="03000509000000000000" pitchFamily="65" charset="-120"/>
              </a:rPr>
              <a:t>(</a:t>
            </a:r>
            <a:r>
              <a:rPr lang="zh-TW" altLang="en-US" sz="2000" dirty="0">
                <a:solidFill>
                  <a:schemeClr val="tx1">
                    <a:lumMod val="75000"/>
                    <a:lumOff val="25000"/>
                  </a:schemeClr>
                </a:solidFill>
                <a:latin typeface="標楷體" panose="03000509000000000000" pitchFamily="65" charset="-120"/>
                <a:ea typeface="標楷體" panose="03000509000000000000" pitchFamily="65" charset="-120"/>
              </a:rPr>
              <a:t>目的</a:t>
            </a:r>
            <a:r>
              <a:rPr lang="en-US" altLang="zh-TW" sz="2000" dirty="0">
                <a:solidFill>
                  <a:schemeClr val="tx1">
                    <a:lumMod val="75000"/>
                    <a:lumOff val="25000"/>
                  </a:schemeClr>
                </a:solidFill>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endParaRPr lang="en-US" altLang="zh-TW" sz="2000" b="1" dirty="0">
              <a:latin typeface="標楷體" panose="03000509000000000000" pitchFamily="65" charset="-120"/>
              <a:ea typeface="標楷體" panose="03000509000000000000" pitchFamily="65" charset="-120"/>
            </a:endParaRPr>
          </a:p>
          <a:p>
            <a:endParaRPr lang="en-US" altLang="zh-TW" sz="2000" b="1" dirty="0">
              <a:latin typeface="標楷體" panose="03000509000000000000" pitchFamily="65" charset="-120"/>
              <a:ea typeface="標楷體" panose="03000509000000000000" pitchFamily="65" charset="-120"/>
            </a:endParaRPr>
          </a:p>
          <a:p>
            <a:endParaRPr lang="en-US" altLang="zh-TW" sz="2000" b="1" dirty="0">
              <a:latin typeface="標楷體" panose="03000509000000000000" pitchFamily="65" charset="-120"/>
              <a:ea typeface="標楷體" panose="03000509000000000000" pitchFamily="65" charset="-120"/>
            </a:endParaRPr>
          </a:p>
        </p:txBody>
      </p:sp>
      <p:sp>
        <p:nvSpPr>
          <p:cNvPr id="4" name="文字方塊 3"/>
          <p:cNvSpPr txBox="1"/>
          <p:nvPr/>
        </p:nvSpPr>
        <p:spPr>
          <a:xfrm>
            <a:off x="168889" y="2886488"/>
            <a:ext cx="8970305" cy="3170099"/>
          </a:xfrm>
          <a:prstGeom prst="rect">
            <a:avLst/>
          </a:prstGeom>
          <a:noFill/>
        </p:spPr>
        <p:txBody>
          <a:bodyPr wrap="square" rtlCol="0">
            <a:spAutoFit/>
          </a:bodyPr>
          <a:lstStyle/>
          <a:p>
            <a:r>
              <a:rPr lang="en-US" altLang="zh-TW" sz="2000" b="1" dirty="0">
                <a:solidFill>
                  <a:schemeClr val="accent1"/>
                </a:solidFill>
                <a:latin typeface="標楷體" panose="03000509000000000000" pitchFamily="65" charset="-120"/>
                <a:ea typeface="標楷體" panose="03000509000000000000" pitchFamily="65" charset="-120"/>
              </a:rPr>
              <a:t>2.Body Paragraph(Application)</a:t>
            </a:r>
            <a:endParaRPr lang="en-US" altLang="zh-TW" sz="2000" b="1"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2-1 </a:t>
            </a:r>
            <a:r>
              <a:rPr lang="zh-TW" altLang="en-US" sz="2000" dirty="0">
                <a:latin typeface="標楷體" panose="03000509000000000000" pitchFamily="65" charset="-120"/>
                <a:ea typeface="標楷體" panose="03000509000000000000" pitchFamily="65" charset="-120"/>
              </a:rPr>
              <a:t>網路區位問題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設施區位問題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與車隊管理問題</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2-2 </a:t>
            </a:r>
            <a:r>
              <a:rPr lang="zh-TW" altLang="en-US" sz="2000" dirty="0">
                <a:latin typeface="標楷體" panose="03000509000000000000" pitchFamily="65" charset="-120"/>
                <a:ea typeface="標楷體" panose="03000509000000000000" pitchFamily="65" charset="-120"/>
              </a:rPr>
              <a:t>車輛排程問題</a:t>
            </a:r>
            <a:r>
              <a:rPr lang="en-US" altLang="zh-TW" sz="2000" dirty="0">
                <a:latin typeface="標楷體" panose="03000509000000000000" pitchFamily="65" charset="-120"/>
                <a:ea typeface="標楷體" panose="03000509000000000000" pitchFamily="65" charset="-120"/>
              </a:rPr>
              <a:t>(Vehicle Routing Problem ,VRP)</a:t>
            </a:r>
          </a:p>
          <a:p>
            <a:r>
              <a:rPr lang="en-US" altLang="zh-TW" sz="2000" dirty="0">
                <a:latin typeface="標楷體" panose="03000509000000000000" pitchFamily="65" charset="-120"/>
                <a:ea typeface="標楷體" panose="03000509000000000000" pitchFamily="65" charset="-120"/>
              </a:rPr>
              <a:t>2-3 </a:t>
            </a:r>
            <a:r>
              <a:rPr lang="zh-TW" altLang="en-US" sz="2000" dirty="0">
                <a:latin typeface="標楷體" panose="03000509000000000000" pitchFamily="65" charset="-120"/>
                <a:ea typeface="標楷體" panose="03000509000000000000" pitchFamily="65" charset="-120"/>
              </a:rPr>
              <a:t>車隊規模問題</a:t>
            </a:r>
            <a:r>
              <a:rPr lang="en-US" altLang="zh-TW" sz="2000" dirty="0">
                <a:latin typeface="標楷體" panose="03000509000000000000" pitchFamily="65" charset="-120"/>
                <a:ea typeface="標楷體" panose="03000509000000000000" pitchFamily="65" charset="-120"/>
              </a:rPr>
              <a:t>(Fleet Size Planning Problem ,FSP)</a:t>
            </a:r>
          </a:p>
          <a:p>
            <a:r>
              <a:rPr lang="en-US" altLang="zh-TW" sz="2000" dirty="0">
                <a:latin typeface="標楷體" panose="03000509000000000000" pitchFamily="65" charset="-120"/>
                <a:ea typeface="標楷體" panose="03000509000000000000" pitchFamily="65" charset="-120"/>
              </a:rPr>
              <a:t>2-4 </a:t>
            </a:r>
            <a:r>
              <a:rPr lang="zh-TW" altLang="en-US" sz="2000" dirty="0">
                <a:latin typeface="標楷體" panose="03000509000000000000" pitchFamily="65" charset="-120"/>
                <a:ea typeface="標楷體" panose="03000509000000000000" pitchFamily="65" charset="-120"/>
              </a:rPr>
              <a:t>區位</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排程問題</a:t>
            </a:r>
            <a:r>
              <a:rPr lang="en-US" altLang="zh-TW" sz="2000" dirty="0">
                <a:latin typeface="標楷體" panose="03000509000000000000" pitchFamily="65" charset="-120"/>
                <a:ea typeface="標楷體" panose="03000509000000000000" pitchFamily="65" charset="-120"/>
              </a:rPr>
              <a:t>(Location-Routing Problem)</a:t>
            </a:r>
          </a:p>
          <a:p>
            <a:r>
              <a:rPr lang="en-US" altLang="zh-TW" sz="2000" dirty="0">
                <a:latin typeface="標楷體" panose="03000509000000000000" pitchFamily="65" charset="-120"/>
                <a:ea typeface="標楷體" panose="03000509000000000000" pitchFamily="65" charset="-120"/>
              </a:rPr>
              <a:t>2-5 </a:t>
            </a:r>
            <a:r>
              <a:rPr lang="zh-TW" altLang="en-US" sz="2000" dirty="0">
                <a:latin typeface="標楷體" panose="03000509000000000000" pitchFamily="65" charset="-120"/>
                <a:ea typeface="標楷體" panose="03000509000000000000" pitchFamily="65" charset="-120"/>
              </a:rPr>
              <a:t>多車次載運車輛排程問題</a:t>
            </a:r>
            <a:endParaRPr lang="en-US" altLang="zh-TW" sz="2000"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rPr>
              <a:t>2-6 Summary</a:t>
            </a:r>
          </a:p>
          <a:p>
            <a:endParaRPr lang="zh-TW" altLang="en-US" sz="2000" dirty="0">
              <a:latin typeface="標楷體" panose="03000509000000000000" pitchFamily="65" charset="-120"/>
              <a:ea typeface="標楷體" panose="03000509000000000000" pitchFamily="65" charset="-120"/>
            </a:endParaRPr>
          </a:p>
          <a:p>
            <a:pPr fontAlgn="auto">
              <a:spcAft>
                <a:spcPts val="0"/>
              </a:spcAft>
              <a:defRPr/>
            </a:pPr>
            <a:endParaRPr lang="zh-TW" altLang="en-US" sz="2000" b="1" dirty="0">
              <a:latin typeface="標楷體" panose="03000509000000000000" pitchFamily="65" charset="-120"/>
              <a:ea typeface="標楷體" panose="03000509000000000000" pitchFamily="65" charset="-120"/>
            </a:endParaRPr>
          </a:p>
          <a:p>
            <a:endParaRPr lang="zh-TW" altLang="en-US" sz="2000" b="1" dirty="0">
              <a:latin typeface="標楷體" panose="03000509000000000000" pitchFamily="65" charset="-120"/>
              <a:ea typeface="標楷體" panose="03000509000000000000" pitchFamily="65" charset="-120"/>
            </a:endParaRPr>
          </a:p>
        </p:txBody>
      </p:sp>
      <p:sp>
        <p:nvSpPr>
          <p:cNvPr id="5" name="文字方塊 4"/>
          <p:cNvSpPr txBox="1"/>
          <p:nvPr/>
        </p:nvSpPr>
        <p:spPr>
          <a:xfrm>
            <a:off x="6516216" y="1711840"/>
            <a:ext cx="1723549" cy="400110"/>
          </a:xfrm>
          <a:prstGeom prst="rect">
            <a:avLst/>
          </a:prstGeom>
          <a:noFill/>
        </p:spPr>
        <p:txBody>
          <a:bodyPr wrap="none" rtlCol="0">
            <a:spAutoFit/>
          </a:bodyPr>
          <a:lstStyle/>
          <a:p>
            <a:r>
              <a:rPr lang="en-US" altLang="zh-TW" sz="2000" b="1" dirty="0">
                <a:solidFill>
                  <a:schemeClr val="accent1"/>
                </a:solidFill>
                <a:latin typeface="標楷體" panose="03000509000000000000" pitchFamily="65" charset="-120"/>
                <a:ea typeface="標楷體" panose="03000509000000000000" pitchFamily="65" charset="-120"/>
              </a:rPr>
              <a:t>3.Conclusion</a:t>
            </a:r>
            <a:endParaRPr lang="zh-TW" altLang="en-US" sz="2000" b="1" dirty="0">
              <a:solidFill>
                <a:schemeClr val="accent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6613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2108" y="548680"/>
            <a:ext cx="9144000" cy="1368152"/>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(2-3)</a:t>
            </a:r>
            <a:r>
              <a:rPr lang="zh-TW" altLang="en-US" sz="2800" dirty="0">
                <a:latin typeface="標楷體" panose="03000509000000000000" pitchFamily="65" charset="-120"/>
                <a:ea typeface="標楷體" panose="03000509000000000000" pitchFamily="65" charset="-120"/>
              </a:rPr>
              <a:t>車隊規模問題</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(Fleet Size Planning Problem ,FSP)</a:t>
            </a:r>
            <a:endParaRPr lang="fr-CA" sz="2800" dirty="0"/>
          </a:p>
        </p:txBody>
      </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20" y="2095132"/>
            <a:ext cx="3756645" cy="1851585"/>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20" y="4104611"/>
            <a:ext cx="3756645" cy="704710"/>
          </a:xfrm>
          <a:prstGeom prst="rect">
            <a:avLst/>
          </a:prstGeom>
        </p:spPr>
      </p:pic>
      <p:sp>
        <p:nvSpPr>
          <p:cNvPr id="6" name="文字方塊 5"/>
          <p:cNvSpPr txBox="1"/>
          <p:nvPr/>
        </p:nvSpPr>
        <p:spPr>
          <a:xfrm>
            <a:off x="3992138" y="1916832"/>
            <a:ext cx="5006499" cy="3416320"/>
          </a:xfrm>
          <a:prstGeom prst="rect">
            <a:avLst/>
          </a:prstGeom>
          <a:noFill/>
        </p:spPr>
        <p:txBody>
          <a:bodyPr wrap="none" rtlCol="0">
            <a:spAutoFit/>
          </a:bodyPr>
          <a:lstStyle/>
          <a:p>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決策變數部分</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X</a:t>
            </a:r>
            <a:r>
              <a:rPr lang="en-US" altLang="zh-TW" sz="1400" dirty="0">
                <a:latin typeface="標楷體" panose="03000509000000000000" pitchFamily="65" charset="-120"/>
                <a:ea typeface="標楷體" panose="03000509000000000000" pitchFamily="65" charset="-120"/>
              </a:rPr>
              <a:t>i</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若在節點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設置設施</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其值為</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否則為</a:t>
            </a:r>
            <a:r>
              <a:rPr lang="en-US" altLang="zh-TW" dirty="0">
                <a:latin typeface="標楷體" panose="03000509000000000000" pitchFamily="65" charset="-120"/>
                <a:ea typeface="標楷體" panose="03000509000000000000" pitchFamily="65" charset="-120"/>
              </a:rPr>
              <a:t>0</a:t>
            </a:r>
          </a:p>
          <a:p>
            <a:r>
              <a:rPr lang="en-US" altLang="zh-TW" dirty="0" err="1">
                <a:latin typeface="標楷體" panose="03000509000000000000" pitchFamily="65" charset="-120"/>
                <a:ea typeface="標楷體" panose="03000509000000000000" pitchFamily="65" charset="-120"/>
              </a:rPr>
              <a:t>Y</a:t>
            </a:r>
            <a:r>
              <a:rPr lang="en-US" altLang="zh-TW" sz="1400" dirty="0" err="1">
                <a:latin typeface="標楷體" panose="03000509000000000000" pitchFamily="65" charset="-120"/>
                <a:ea typeface="標楷體" panose="03000509000000000000" pitchFamily="65" charset="-120"/>
              </a:rPr>
              <a:t>ij</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節點</a:t>
            </a:r>
            <a:r>
              <a:rPr lang="en-US" altLang="zh-TW" dirty="0">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被攝於傑點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之設施服務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其值為</a:t>
            </a:r>
            <a:r>
              <a:rPr lang="en-US" altLang="zh-TW" dirty="0">
                <a:latin typeface="標楷體" panose="03000509000000000000" pitchFamily="65" charset="-120"/>
                <a:ea typeface="標楷體" panose="03000509000000000000" pitchFamily="65" charset="-120"/>
              </a:rPr>
              <a:t>1,</a:t>
            </a:r>
          </a:p>
          <a:p>
            <a:r>
              <a:rPr lang="zh-TW" altLang="en-US" dirty="0">
                <a:latin typeface="標楷體" panose="03000509000000000000" pitchFamily="65" charset="-120"/>
                <a:ea typeface="標楷體" panose="03000509000000000000" pitchFamily="65" charset="-120"/>
              </a:rPr>
              <a:t>     否則為</a:t>
            </a:r>
            <a:r>
              <a:rPr lang="en-US" altLang="zh-TW" dirty="0">
                <a:latin typeface="標楷體" panose="03000509000000000000" pitchFamily="65" charset="-120"/>
                <a:ea typeface="標楷體" panose="03000509000000000000" pitchFamily="65" charset="-120"/>
              </a:rPr>
              <a:t>0</a:t>
            </a:r>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參數部分</a:t>
            </a:r>
            <a:r>
              <a:rPr lang="en-US" altLang="zh-TW" dirty="0">
                <a:latin typeface="標楷體" panose="03000509000000000000" pitchFamily="65" charset="-120"/>
                <a:ea typeface="標楷體" panose="03000509000000000000" pitchFamily="65" charset="-120"/>
              </a:rPr>
              <a:t>:</a:t>
            </a:r>
          </a:p>
          <a:p>
            <a:r>
              <a:rPr lang="en-US" altLang="zh-TW" dirty="0" err="1">
                <a:latin typeface="標楷體" panose="03000509000000000000" pitchFamily="65" charset="-120"/>
                <a:ea typeface="標楷體" panose="03000509000000000000" pitchFamily="65" charset="-120"/>
              </a:rPr>
              <a:t>d</a:t>
            </a:r>
            <a:r>
              <a:rPr lang="en-US" altLang="zh-TW" sz="1400" dirty="0" err="1">
                <a:latin typeface="標楷體" panose="03000509000000000000" pitchFamily="65" charset="-120"/>
                <a:ea typeface="標楷體" panose="03000509000000000000" pitchFamily="65" charset="-120"/>
              </a:rPr>
              <a:t>ij</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節點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與傑點</a:t>
            </a:r>
            <a:r>
              <a:rPr lang="en-US" altLang="zh-TW" dirty="0">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間之距離</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f</a:t>
            </a:r>
            <a:r>
              <a:rPr lang="en-US" altLang="zh-TW" sz="1400" dirty="0">
                <a:latin typeface="標楷體" panose="03000509000000000000" pitchFamily="65" charset="-120"/>
                <a:ea typeface="標楷體" panose="03000509000000000000" pitchFamily="65" charset="-120"/>
              </a:rPr>
              <a:t>i</a:t>
            </a:r>
            <a:r>
              <a:rPr lang="en-US" altLang="zh-TW" dirty="0">
                <a:latin typeface="標楷體" panose="03000509000000000000" pitchFamily="65" charset="-120"/>
                <a:ea typeface="標楷體" panose="03000509000000000000" pitchFamily="65" charset="-120"/>
              </a:rPr>
              <a:t> : </a:t>
            </a:r>
            <a:r>
              <a:rPr lang="zh-TW" altLang="en-US" dirty="0">
                <a:latin typeface="標楷體" panose="03000509000000000000" pitchFamily="65" charset="-120"/>
                <a:ea typeface="標楷體" panose="03000509000000000000" pitchFamily="65" charset="-120"/>
              </a:rPr>
              <a:t>節點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設置設施之固定成本</a:t>
            </a:r>
            <a:endParaRPr lang="en-US" altLang="zh-TW" dirty="0">
              <a:latin typeface="標楷體" panose="03000509000000000000" pitchFamily="65" charset="-120"/>
              <a:ea typeface="標楷體" panose="03000509000000000000" pitchFamily="65" charset="-120"/>
            </a:endParaRPr>
          </a:p>
          <a:p>
            <a:r>
              <a:rPr lang="en-US" altLang="zh-TW" dirty="0" err="1">
                <a:latin typeface="標楷體" panose="03000509000000000000" pitchFamily="65" charset="-120"/>
                <a:ea typeface="標楷體" panose="03000509000000000000" pitchFamily="65" charset="-120"/>
              </a:rPr>
              <a:t>h</a:t>
            </a:r>
            <a:r>
              <a:rPr lang="en-US" altLang="zh-TW" sz="1400" dirty="0" err="1">
                <a:latin typeface="標楷體" panose="03000509000000000000" pitchFamily="65" charset="-120"/>
                <a:ea typeface="標楷體" panose="03000509000000000000" pitchFamily="65" charset="-120"/>
              </a:rPr>
              <a:t>j</a:t>
            </a:r>
            <a:r>
              <a:rPr lang="en-US" altLang="zh-TW" dirty="0">
                <a:latin typeface="標楷體" panose="03000509000000000000" pitchFamily="65" charset="-120"/>
                <a:ea typeface="標楷體" panose="03000509000000000000" pitchFamily="65" charset="-120"/>
              </a:rPr>
              <a:t> : </a:t>
            </a:r>
            <a:r>
              <a:rPr lang="zh-TW" altLang="en-US" dirty="0">
                <a:latin typeface="標楷體" panose="03000509000000000000" pitchFamily="65" charset="-120"/>
                <a:ea typeface="標楷體" panose="03000509000000000000" pitchFamily="65" charset="-120"/>
              </a:rPr>
              <a:t>節點</a:t>
            </a:r>
            <a:r>
              <a:rPr lang="en-US" altLang="zh-TW" dirty="0">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之需求量</a:t>
            </a:r>
            <a:endParaRPr lang="en-US" altLang="zh-TW" dirty="0">
              <a:latin typeface="標楷體" panose="03000509000000000000" pitchFamily="65" charset="-120"/>
              <a:ea typeface="標楷體" panose="03000509000000000000" pitchFamily="65" charset="-120"/>
            </a:endParaRPr>
          </a:p>
          <a:p>
            <a:r>
              <a:rPr lang="en-US" altLang="zh-TW" dirty="0" err="1">
                <a:latin typeface="標楷體" panose="03000509000000000000" pitchFamily="65" charset="-120"/>
                <a:ea typeface="標楷體" panose="03000509000000000000" pitchFamily="65" charset="-120"/>
              </a:rPr>
              <a:t>k</a:t>
            </a:r>
            <a:r>
              <a:rPr lang="en-US" altLang="zh-TW" sz="1400" dirty="0" err="1">
                <a:latin typeface="標楷體" panose="03000509000000000000" pitchFamily="65" charset="-120"/>
                <a:ea typeface="標楷體" panose="03000509000000000000" pitchFamily="65" charset="-120"/>
              </a:rPr>
              <a:t>i</a:t>
            </a:r>
            <a:r>
              <a:rPr lang="en-US" altLang="zh-TW" dirty="0">
                <a:latin typeface="標楷體" panose="03000509000000000000" pitchFamily="65" charset="-120"/>
                <a:ea typeface="標楷體" panose="03000509000000000000" pitchFamily="65" charset="-120"/>
              </a:rPr>
              <a:t> : </a:t>
            </a:r>
            <a:r>
              <a:rPr lang="zh-TW" altLang="en-US" dirty="0">
                <a:latin typeface="標楷體" panose="03000509000000000000" pitchFamily="65" charset="-120"/>
                <a:ea typeface="標楷體" panose="03000509000000000000" pitchFamily="65" charset="-120"/>
              </a:rPr>
              <a:t>節點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設置設施之容量限制</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車輛容量限制</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Pi : </a:t>
            </a:r>
            <a:r>
              <a:rPr lang="zh-TW" altLang="en-US" dirty="0">
                <a:latin typeface="標楷體" panose="03000509000000000000" pitchFamily="65" charset="-120"/>
                <a:ea typeface="標楷體" panose="03000509000000000000" pitchFamily="65" charset="-120"/>
              </a:rPr>
              <a:t>車輛購置成本</a:t>
            </a:r>
            <a:endParaRPr lang="en-US" altLang="zh-TW" dirty="0">
              <a:latin typeface="標楷體" panose="03000509000000000000" pitchFamily="65" charset="-120"/>
              <a:ea typeface="標楷體" panose="03000509000000000000" pitchFamily="65" charset="-120"/>
            </a:endParaRPr>
          </a:p>
          <a:p>
            <a:r>
              <a:rPr lang="el-GR" altLang="zh-TW" dirty="0">
                <a:latin typeface="新細明體" panose="02020500000000000000" pitchFamily="18" charset="-120"/>
                <a:ea typeface="標楷體" panose="03000509000000000000" pitchFamily="65" charset="-120"/>
              </a:rPr>
              <a:t>α</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每單位需求之單位運輸成本</a:t>
            </a:r>
          </a:p>
        </p:txBody>
      </p:sp>
      <p:sp>
        <p:nvSpPr>
          <p:cNvPr id="10" name="橢圓 9"/>
          <p:cNvSpPr/>
          <p:nvPr/>
        </p:nvSpPr>
        <p:spPr>
          <a:xfrm>
            <a:off x="1259632" y="5445224"/>
            <a:ext cx="2223335" cy="5234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車輛購置成本</a:t>
            </a:r>
          </a:p>
        </p:txBody>
      </p:sp>
      <p:cxnSp>
        <p:nvCxnSpPr>
          <p:cNvPr id="12" name="直線單箭頭接點 11"/>
          <p:cNvCxnSpPr>
            <a:stCxn id="10" idx="0"/>
          </p:cNvCxnSpPr>
          <p:nvPr/>
        </p:nvCxnSpPr>
        <p:spPr>
          <a:xfrm flipV="1">
            <a:off x="2371300" y="2548550"/>
            <a:ext cx="40460" cy="289667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137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9039" y="548680"/>
            <a:ext cx="9144000" cy="1368152"/>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(2-4)</a:t>
            </a:r>
            <a:r>
              <a:rPr lang="zh-TW" altLang="en-US" sz="2800" dirty="0">
                <a:latin typeface="標楷體" panose="03000509000000000000" pitchFamily="65" charset="-120"/>
                <a:ea typeface="標楷體" panose="03000509000000000000" pitchFamily="65" charset="-120"/>
              </a:rPr>
              <a:t>區位</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排程問題</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(Location-Routing Problem)</a:t>
            </a:r>
            <a:endParaRPr lang="fr-CA" sz="2800" dirty="0"/>
          </a:p>
        </p:txBody>
      </p:sp>
      <p:sp>
        <p:nvSpPr>
          <p:cNvPr id="3" name="矩形 2"/>
          <p:cNvSpPr/>
          <p:nvPr/>
        </p:nvSpPr>
        <p:spPr>
          <a:xfrm>
            <a:off x="1957646" y="3410970"/>
            <a:ext cx="266328" cy="2663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4" name="橢圓 3"/>
          <p:cNvSpPr/>
          <p:nvPr/>
        </p:nvSpPr>
        <p:spPr>
          <a:xfrm>
            <a:off x="3131478" y="3042879"/>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 name="橢圓 4"/>
          <p:cNvSpPr/>
          <p:nvPr/>
        </p:nvSpPr>
        <p:spPr>
          <a:xfrm>
            <a:off x="3666419" y="3280666"/>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 name="橢圓 5"/>
          <p:cNvSpPr/>
          <p:nvPr/>
        </p:nvSpPr>
        <p:spPr>
          <a:xfrm>
            <a:off x="3131478" y="3580138"/>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 name="橢圓 6"/>
          <p:cNvSpPr/>
          <p:nvPr/>
        </p:nvSpPr>
        <p:spPr>
          <a:xfrm>
            <a:off x="3131478" y="4215386"/>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橢圓 7"/>
          <p:cNvSpPr/>
          <p:nvPr/>
        </p:nvSpPr>
        <p:spPr>
          <a:xfrm>
            <a:off x="3131478" y="5048251"/>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橢圓 8"/>
          <p:cNvSpPr/>
          <p:nvPr/>
        </p:nvSpPr>
        <p:spPr>
          <a:xfrm>
            <a:off x="3131478" y="5484107"/>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 name="橢圓 9"/>
          <p:cNvSpPr/>
          <p:nvPr/>
        </p:nvSpPr>
        <p:spPr>
          <a:xfrm>
            <a:off x="3666419" y="5241881"/>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 name="橢圓 10"/>
          <p:cNvSpPr/>
          <p:nvPr/>
        </p:nvSpPr>
        <p:spPr>
          <a:xfrm>
            <a:off x="3131478" y="4556184"/>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24" name="矩形 23"/>
          <p:cNvSpPr/>
          <p:nvPr/>
        </p:nvSpPr>
        <p:spPr>
          <a:xfrm>
            <a:off x="1957646" y="3916995"/>
            <a:ext cx="266328" cy="2663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5" name="矩形 24"/>
          <p:cNvSpPr/>
          <p:nvPr/>
        </p:nvSpPr>
        <p:spPr>
          <a:xfrm>
            <a:off x="1957646" y="4423020"/>
            <a:ext cx="266328" cy="2663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6" name="橢圓 25"/>
          <p:cNvSpPr/>
          <p:nvPr/>
        </p:nvSpPr>
        <p:spPr>
          <a:xfrm>
            <a:off x="3666419" y="4423020"/>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28" name="直線單箭頭接點 27"/>
          <p:cNvCxnSpPr>
            <a:stCxn id="3" idx="3"/>
            <a:endCxn id="4" idx="2"/>
          </p:cNvCxnSpPr>
          <p:nvPr/>
        </p:nvCxnSpPr>
        <p:spPr>
          <a:xfrm flipV="1">
            <a:off x="2223974" y="3140039"/>
            <a:ext cx="907504" cy="4040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線單箭頭接點 30"/>
          <p:cNvCxnSpPr>
            <a:stCxn id="4" idx="6"/>
            <a:endCxn id="5" idx="1"/>
          </p:cNvCxnSpPr>
          <p:nvPr/>
        </p:nvCxnSpPr>
        <p:spPr>
          <a:xfrm>
            <a:off x="3325798" y="3140039"/>
            <a:ext cx="369079" cy="169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單箭頭接點 32"/>
          <p:cNvCxnSpPr>
            <a:stCxn id="5" idx="3"/>
            <a:endCxn id="6" idx="7"/>
          </p:cNvCxnSpPr>
          <p:nvPr/>
        </p:nvCxnSpPr>
        <p:spPr>
          <a:xfrm flipH="1">
            <a:off x="3297340" y="3446528"/>
            <a:ext cx="397537" cy="162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直線單箭頭接點 36"/>
          <p:cNvCxnSpPr>
            <a:stCxn id="6" idx="2"/>
            <a:endCxn id="3" idx="3"/>
          </p:cNvCxnSpPr>
          <p:nvPr/>
        </p:nvCxnSpPr>
        <p:spPr>
          <a:xfrm flipH="1" flipV="1">
            <a:off x="2223974" y="3544134"/>
            <a:ext cx="907504" cy="1331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單箭頭接點 40"/>
          <p:cNvCxnSpPr>
            <a:stCxn id="25" idx="3"/>
            <a:endCxn id="7" idx="2"/>
          </p:cNvCxnSpPr>
          <p:nvPr/>
        </p:nvCxnSpPr>
        <p:spPr>
          <a:xfrm flipV="1">
            <a:off x="2223974" y="4312546"/>
            <a:ext cx="907504" cy="2436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直線單箭頭接點 44"/>
          <p:cNvCxnSpPr>
            <a:stCxn id="7" idx="6"/>
            <a:endCxn id="26" idx="2"/>
          </p:cNvCxnSpPr>
          <p:nvPr/>
        </p:nvCxnSpPr>
        <p:spPr>
          <a:xfrm>
            <a:off x="3325798" y="4312546"/>
            <a:ext cx="340621" cy="2076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直線單箭頭接點 47"/>
          <p:cNvCxnSpPr>
            <a:stCxn id="26" idx="3"/>
            <a:endCxn id="11" idx="6"/>
          </p:cNvCxnSpPr>
          <p:nvPr/>
        </p:nvCxnSpPr>
        <p:spPr>
          <a:xfrm flipH="1">
            <a:off x="3325798" y="4588882"/>
            <a:ext cx="369079" cy="644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直線單箭頭接點 50"/>
          <p:cNvCxnSpPr>
            <a:stCxn id="11" idx="2"/>
            <a:endCxn id="25" idx="3"/>
          </p:cNvCxnSpPr>
          <p:nvPr/>
        </p:nvCxnSpPr>
        <p:spPr>
          <a:xfrm flipH="1" flipV="1">
            <a:off x="2223974" y="4556184"/>
            <a:ext cx="907504" cy="97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直線單箭頭接點 53"/>
          <p:cNvCxnSpPr>
            <a:stCxn id="9" idx="2"/>
            <a:endCxn id="25" idx="3"/>
          </p:cNvCxnSpPr>
          <p:nvPr/>
        </p:nvCxnSpPr>
        <p:spPr>
          <a:xfrm flipH="1" flipV="1">
            <a:off x="2223974" y="4556184"/>
            <a:ext cx="907504" cy="10250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直線單箭頭接點 57"/>
          <p:cNvCxnSpPr>
            <a:stCxn id="25" idx="3"/>
            <a:endCxn id="8" idx="1"/>
          </p:cNvCxnSpPr>
          <p:nvPr/>
        </p:nvCxnSpPr>
        <p:spPr>
          <a:xfrm>
            <a:off x="2223974" y="4556184"/>
            <a:ext cx="935962" cy="520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直線單箭頭接點 61"/>
          <p:cNvCxnSpPr>
            <a:stCxn id="8" idx="6"/>
            <a:endCxn id="10" idx="2"/>
          </p:cNvCxnSpPr>
          <p:nvPr/>
        </p:nvCxnSpPr>
        <p:spPr>
          <a:xfrm>
            <a:off x="3325798" y="5145411"/>
            <a:ext cx="340621" cy="1936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直線單箭頭接點 65"/>
          <p:cNvCxnSpPr>
            <a:stCxn id="10" idx="3"/>
            <a:endCxn id="9" idx="5"/>
          </p:cNvCxnSpPr>
          <p:nvPr/>
        </p:nvCxnSpPr>
        <p:spPr>
          <a:xfrm flipH="1">
            <a:off x="3297340" y="5407743"/>
            <a:ext cx="397537" cy="2422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9" name="矩形 68"/>
          <p:cNvSpPr/>
          <p:nvPr/>
        </p:nvSpPr>
        <p:spPr>
          <a:xfrm>
            <a:off x="5513809" y="3410970"/>
            <a:ext cx="266328"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6687641" y="3042879"/>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1" name="橢圓 70"/>
          <p:cNvSpPr/>
          <p:nvPr/>
        </p:nvSpPr>
        <p:spPr>
          <a:xfrm>
            <a:off x="7222582" y="3280666"/>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2" name="橢圓 71"/>
          <p:cNvSpPr/>
          <p:nvPr/>
        </p:nvSpPr>
        <p:spPr>
          <a:xfrm>
            <a:off x="6687641" y="3580138"/>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3" name="橢圓 72"/>
          <p:cNvSpPr/>
          <p:nvPr/>
        </p:nvSpPr>
        <p:spPr>
          <a:xfrm>
            <a:off x="6687641" y="4215386"/>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4" name="橢圓 73"/>
          <p:cNvSpPr/>
          <p:nvPr/>
        </p:nvSpPr>
        <p:spPr>
          <a:xfrm>
            <a:off x="6687641" y="5048251"/>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5" name="橢圓 74"/>
          <p:cNvSpPr/>
          <p:nvPr/>
        </p:nvSpPr>
        <p:spPr>
          <a:xfrm>
            <a:off x="6687641" y="5484107"/>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6" name="橢圓 75"/>
          <p:cNvSpPr/>
          <p:nvPr/>
        </p:nvSpPr>
        <p:spPr>
          <a:xfrm>
            <a:off x="7222582" y="5241881"/>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7" name="橢圓 76"/>
          <p:cNvSpPr/>
          <p:nvPr/>
        </p:nvSpPr>
        <p:spPr>
          <a:xfrm>
            <a:off x="6687641" y="4556184"/>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8" name="矩形 77"/>
          <p:cNvSpPr/>
          <p:nvPr/>
        </p:nvSpPr>
        <p:spPr>
          <a:xfrm>
            <a:off x="5513809" y="3916995"/>
            <a:ext cx="266328" cy="2663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9" name="矩形 78"/>
          <p:cNvSpPr/>
          <p:nvPr/>
        </p:nvSpPr>
        <p:spPr>
          <a:xfrm>
            <a:off x="5513809" y="4423020"/>
            <a:ext cx="266328"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橢圓 79"/>
          <p:cNvSpPr/>
          <p:nvPr/>
        </p:nvSpPr>
        <p:spPr>
          <a:xfrm>
            <a:off x="7222582" y="4423020"/>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96" name="直線接點 95"/>
          <p:cNvCxnSpPr>
            <a:stCxn id="69" idx="3"/>
            <a:endCxn id="72" idx="2"/>
          </p:cNvCxnSpPr>
          <p:nvPr/>
        </p:nvCxnSpPr>
        <p:spPr>
          <a:xfrm>
            <a:off x="5780137" y="3544134"/>
            <a:ext cx="907504" cy="133164"/>
          </a:xfrm>
          <a:prstGeom prst="line">
            <a:avLst/>
          </a:prstGeom>
        </p:spPr>
        <p:style>
          <a:lnRef idx="2">
            <a:schemeClr val="dk1"/>
          </a:lnRef>
          <a:fillRef idx="0">
            <a:schemeClr val="dk1"/>
          </a:fillRef>
          <a:effectRef idx="1">
            <a:schemeClr val="dk1"/>
          </a:effectRef>
          <a:fontRef idx="minor">
            <a:schemeClr val="tx1"/>
          </a:fontRef>
        </p:style>
      </p:cxnSp>
      <p:cxnSp>
        <p:nvCxnSpPr>
          <p:cNvPr id="98" name="直線接點 97"/>
          <p:cNvCxnSpPr>
            <a:stCxn id="70" idx="4"/>
            <a:endCxn id="72" idx="0"/>
          </p:cNvCxnSpPr>
          <p:nvPr/>
        </p:nvCxnSpPr>
        <p:spPr>
          <a:xfrm>
            <a:off x="6784801" y="3237199"/>
            <a:ext cx="0" cy="342939"/>
          </a:xfrm>
          <a:prstGeom prst="line">
            <a:avLst/>
          </a:prstGeom>
        </p:spPr>
        <p:style>
          <a:lnRef idx="2">
            <a:schemeClr val="dk1"/>
          </a:lnRef>
          <a:fillRef idx="0">
            <a:schemeClr val="dk1"/>
          </a:fillRef>
          <a:effectRef idx="1">
            <a:schemeClr val="dk1"/>
          </a:effectRef>
          <a:fontRef idx="minor">
            <a:schemeClr val="tx1"/>
          </a:fontRef>
        </p:style>
      </p:cxnSp>
      <p:cxnSp>
        <p:nvCxnSpPr>
          <p:cNvPr id="101" name="直線接點 100"/>
          <p:cNvCxnSpPr>
            <a:stCxn id="71" idx="3"/>
            <a:endCxn id="72" idx="7"/>
          </p:cNvCxnSpPr>
          <p:nvPr/>
        </p:nvCxnSpPr>
        <p:spPr>
          <a:xfrm flipH="1">
            <a:off x="6853503" y="3446528"/>
            <a:ext cx="397537" cy="162068"/>
          </a:xfrm>
          <a:prstGeom prst="line">
            <a:avLst/>
          </a:prstGeom>
        </p:spPr>
        <p:style>
          <a:lnRef idx="2">
            <a:schemeClr val="dk1"/>
          </a:lnRef>
          <a:fillRef idx="0">
            <a:schemeClr val="dk1"/>
          </a:fillRef>
          <a:effectRef idx="1">
            <a:schemeClr val="dk1"/>
          </a:effectRef>
          <a:fontRef idx="minor">
            <a:schemeClr val="tx1"/>
          </a:fontRef>
        </p:style>
      </p:cxnSp>
      <p:cxnSp>
        <p:nvCxnSpPr>
          <p:cNvPr id="104" name="直線接點 103"/>
          <p:cNvCxnSpPr>
            <a:stCxn id="79" idx="3"/>
            <a:endCxn id="77" idx="2"/>
          </p:cNvCxnSpPr>
          <p:nvPr/>
        </p:nvCxnSpPr>
        <p:spPr>
          <a:xfrm>
            <a:off x="5780137" y="4556184"/>
            <a:ext cx="907504" cy="97160"/>
          </a:xfrm>
          <a:prstGeom prst="line">
            <a:avLst/>
          </a:prstGeom>
        </p:spPr>
        <p:style>
          <a:lnRef idx="2">
            <a:schemeClr val="dk1"/>
          </a:lnRef>
          <a:fillRef idx="0">
            <a:schemeClr val="dk1"/>
          </a:fillRef>
          <a:effectRef idx="1">
            <a:schemeClr val="dk1"/>
          </a:effectRef>
          <a:fontRef idx="minor">
            <a:schemeClr val="tx1"/>
          </a:fontRef>
        </p:style>
      </p:cxnSp>
      <p:cxnSp>
        <p:nvCxnSpPr>
          <p:cNvPr id="107" name="直線接點 106"/>
          <p:cNvCxnSpPr>
            <a:stCxn id="77" idx="0"/>
            <a:endCxn id="73" idx="4"/>
          </p:cNvCxnSpPr>
          <p:nvPr/>
        </p:nvCxnSpPr>
        <p:spPr>
          <a:xfrm flipV="1">
            <a:off x="6784801" y="4409706"/>
            <a:ext cx="0" cy="146478"/>
          </a:xfrm>
          <a:prstGeom prst="line">
            <a:avLst/>
          </a:prstGeom>
        </p:spPr>
        <p:style>
          <a:lnRef idx="2">
            <a:schemeClr val="dk1"/>
          </a:lnRef>
          <a:fillRef idx="0">
            <a:schemeClr val="dk1"/>
          </a:fillRef>
          <a:effectRef idx="1">
            <a:schemeClr val="dk1"/>
          </a:effectRef>
          <a:fontRef idx="minor">
            <a:schemeClr val="tx1"/>
          </a:fontRef>
        </p:style>
      </p:cxnSp>
      <p:cxnSp>
        <p:nvCxnSpPr>
          <p:cNvPr id="110" name="直線接點 109"/>
          <p:cNvCxnSpPr>
            <a:stCxn id="77" idx="6"/>
            <a:endCxn id="80" idx="3"/>
          </p:cNvCxnSpPr>
          <p:nvPr/>
        </p:nvCxnSpPr>
        <p:spPr>
          <a:xfrm flipV="1">
            <a:off x="6881961" y="4588882"/>
            <a:ext cx="369079" cy="64462"/>
          </a:xfrm>
          <a:prstGeom prst="line">
            <a:avLst/>
          </a:prstGeom>
        </p:spPr>
        <p:style>
          <a:lnRef idx="2">
            <a:schemeClr val="dk1"/>
          </a:lnRef>
          <a:fillRef idx="0">
            <a:schemeClr val="dk1"/>
          </a:fillRef>
          <a:effectRef idx="1">
            <a:schemeClr val="dk1"/>
          </a:effectRef>
          <a:fontRef idx="minor">
            <a:schemeClr val="tx1"/>
          </a:fontRef>
        </p:style>
      </p:cxnSp>
      <p:cxnSp>
        <p:nvCxnSpPr>
          <p:cNvPr id="113" name="直線接點 112"/>
          <p:cNvCxnSpPr>
            <a:stCxn id="79" idx="3"/>
            <a:endCxn id="74" idx="1"/>
          </p:cNvCxnSpPr>
          <p:nvPr/>
        </p:nvCxnSpPr>
        <p:spPr>
          <a:xfrm>
            <a:off x="5780137" y="4556184"/>
            <a:ext cx="935962" cy="520525"/>
          </a:xfrm>
          <a:prstGeom prst="line">
            <a:avLst/>
          </a:prstGeom>
        </p:spPr>
        <p:style>
          <a:lnRef idx="2">
            <a:schemeClr val="dk1"/>
          </a:lnRef>
          <a:fillRef idx="0">
            <a:schemeClr val="dk1"/>
          </a:fillRef>
          <a:effectRef idx="1">
            <a:schemeClr val="dk1"/>
          </a:effectRef>
          <a:fontRef idx="minor">
            <a:schemeClr val="tx1"/>
          </a:fontRef>
        </p:style>
      </p:cxnSp>
      <p:cxnSp>
        <p:nvCxnSpPr>
          <p:cNvPr id="116" name="直線接點 115"/>
          <p:cNvCxnSpPr>
            <a:stCxn id="75" idx="0"/>
            <a:endCxn id="74" idx="4"/>
          </p:cNvCxnSpPr>
          <p:nvPr/>
        </p:nvCxnSpPr>
        <p:spPr>
          <a:xfrm flipV="1">
            <a:off x="6784801" y="5242571"/>
            <a:ext cx="0" cy="241536"/>
          </a:xfrm>
          <a:prstGeom prst="line">
            <a:avLst/>
          </a:prstGeom>
        </p:spPr>
        <p:style>
          <a:lnRef idx="2">
            <a:schemeClr val="dk1"/>
          </a:lnRef>
          <a:fillRef idx="0">
            <a:schemeClr val="dk1"/>
          </a:fillRef>
          <a:effectRef idx="1">
            <a:schemeClr val="dk1"/>
          </a:effectRef>
          <a:fontRef idx="minor">
            <a:schemeClr val="tx1"/>
          </a:fontRef>
        </p:style>
      </p:cxnSp>
      <p:cxnSp>
        <p:nvCxnSpPr>
          <p:cNvPr id="119" name="直線接點 118"/>
          <p:cNvCxnSpPr>
            <a:stCxn id="74" idx="6"/>
            <a:endCxn id="76" idx="2"/>
          </p:cNvCxnSpPr>
          <p:nvPr/>
        </p:nvCxnSpPr>
        <p:spPr>
          <a:xfrm>
            <a:off x="6881961" y="5145411"/>
            <a:ext cx="340621" cy="193630"/>
          </a:xfrm>
          <a:prstGeom prst="line">
            <a:avLst/>
          </a:prstGeom>
        </p:spPr>
        <p:style>
          <a:lnRef idx="2">
            <a:schemeClr val="dk1"/>
          </a:lnRef>
          <a:fillRef idx="0">
            <a:schemeClr val="dk1"/>
          </a:fillRef>
          <a:effectRef idx="1">
            <a:schemeClr val="dk1"/>
          </a:effectRef>
          <a:fontRef idx="minor">
            <a:schemeClr val="tx1"/>
          </a:fontRef>
        </p:style>
      </p:cxnSp>
      <p:sp>
        <p:nvSpPr>
          <p:cNvPr id="123" name="向右箭號 122"/>
          <p:cNvSpPr/>
          <p:nvPr/>
        </p:nvSpPr>
        <p:spPr>
          <a:xfrm>
            <a:off x="3748920" y="3664054"/>
            <a:ext cx="1608095" cy="56989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省略排序</a:t>
            </a:r>
          </a:p>
        </p:txBody>
      </p:sp>
      <p:sp>
        <p:nvSpPr>
          <p:cNvPr id="124" name="文字方塊 123"/>
          <p:cNvSpPr txBox="1"/>
          <p:nvPr/>
        </p:nvSpPr>
        <p:spPr>
          <a:xfrm>
            <a:off x="1403648" y="2132856"/>
            <a:ext cx="1107996" cy="369332"/>
          </a:xfrm>
          <a:prstGeom prst="rect">
            <a:avLst/>
          </a:prstGeom>
          <a:noFill/>
        </p:spPr>
        <p:txBody>
          <a:bodyPr wrap="none" rtlCol="0">
            <a:spAutoFit/>
          </a:bodyPr>
          <a:lstStyle/>
          <a:p>
            <a:r>
              <a:rPr lang="zh-TW" altLang="en-US" u="sng" dirty="0">
                <a:latin typeface="標楷體" panose="03000509000000000000" pitchFamily="65" charset="-120"/>
                <a:ea typeface="標楷體" panose="03000509000000000000" pitchFamily="65" charset="-120"/>
              </a:rPr>
              <a:t>候選設施</a:t>
            </a:r>
          </a:p>
        </p:txBody>
      </p:sp>
      <p:sp>
        <p:nvSpPr>
          <p:cNvPr id="125" name="文字方塊 124"/>
          <p:cNvSpPr txBox="1"/>
          <p:nvPr/>
        </p:nvSpPr>
        <p:spPr>
          <a:xfrm>
            <a:off x="2586881" y="2132856"/>
            <a:ext cx="877163" cy="369332"/>
          </a:xfrm>
          <a:prstGeom prst="rect">
            <a:avLst/>
          </a:prstGeom>
          <a:noFill/>
        </p:spPr>
        <p:txBody>
          <a:bodyPr wrap="none" rtlCol="0">
            <a:spAutoFit/>
          </a:bodyPr>
          <a:lstStyle/>
          <a:p>
            <a:r>
              <a:rPr lang="zh-TW" altLang="en-US" u="sng" dirty="0">
                <a:latin typeface="標楷體" panose="03000509000000000000" pitchFamily="65" charset="-120"/>
                <a:ea typeface="標楷體" panose="03000509000000000000" pitchFamily="65" charset="-120"/>
              </a:rPr>
              <a:t>需求點</a:t>
            </a:r>
          </a:p>
        </p:txBody>
      </p:sp>
      <p:sp>
        <p:nvSpPr>
          <p:cNvPr id="126" name="文字方塊 125"/>
          <p:cNvSpPr txBox="1"/>
          <p:nvPr/>
        </p:nvSpPr>
        <p:spPr>
          <a:xfrm>
            <a:off x="5092975" y="2127190"/>
            <a:ext cx="1107996" cy="369332"/>
          </a:xfrm>
          <a:prstGeom prst="rect">
            <a:avLst/>
          </a:prstGeom>
          <a:noFill/>
        </p:spPr>
        <p:txBody>
          <a:bodyPr wrap="none" rtlCol="0">
            <a:spAutoFit/>
          </a:bodyPr>
          <a:lstStyle/>
          <a:p>
            <a:r>
              <a:rPr lang="zh-TW" altLang="en-US" u="sng" dirty="0">
                <a:latin typeface="標楷體" panose="03000509000000000000" pitchFamily="65" charset="-120"/>
                <a:ea typeface="標楷體" panose="03000509000000000000" pitchFamily="65" charset="-120"/>
              </a:rPr>
              <a:t>候選設施</a:t>
            </a:r>
          </a:p>
        </p:txBody>
      </p:sp>
      <p:sp>
        <p:nvSpPr>
          <p:cNvPr id="127" name="文字方塊 126"/>
          <p:cNvSpPr txBox="1"/>
          <p:nvPr/>
        </p:nvSpPr>
        <p:spPr>
          <a:xfrm>
            <a:off x="6539739" y="2131607"/>
            <a:ext cx="1454244" cy="369332"/>
          </a:xfrm>
          <a:prstGeom prst="rect">
            <a:avLst/>
          </a:prstGeom>
          <a:noFill/>
        </p:spPr>
        <p:txBody>
          <a:bodyPr wrap="none" rtlCol="0">
            <a:spAutoFit/>
          </a:bodyPr>
          <a:lstStyle/>
          <a:p>
            <a:r>
              <a:rPr lang="zh-TW" altLang="en-US" u="sng" dirty="0">
                <a:latin typeface="標楷體" panose="03000509000000000000" pitchFamily="65" charset="-120"/>
                <a:ea typeface="標楷體" panose="03000509000000000000" pitchFamily="65" charset="-120"/>
              </a:rPr>
              <a:t>種點</a:t>
            </a:r>
            <a:r>
              <a:rPr lang="en-US" altLang="zh-TW" u="sng" dirty="0">
                <a:latin typeface="標楷體" panose="03000509000000000000" pitchFamily="65" charset="-120"/>
                <a:ea typeface="標楷體" panose="03000509000000000000" pitchFamily="65" charset="-120"/>
              </a:rPr>
              <a:t>/</a:t>
            </a:r>
            <a:r>
              <a:rPr lang="zh-TW" altLang="en-US" u="sng" dirty="0">
                <a:latin typeface="標楷體" panose="03000509000000000000" pitchFamily="65" charset="-120"/>
                <a:ea typeface="標楷體" panose="03000509000000000000" pitchFamily="65" charset="-120"/>
              </a:rPr>
              <a:t>需求點</a:t>
            </a:r>
          </a:p>
        </p:txBody>
      </p:sp>
      <p:sp>
        <p:nvSpPr>
          <p:cNvPr id="128" name="文字方塊 127"/>
          <p:cNvSpPr txBox="1"/>
          <p:nvPr/>
        </p:nvSpPr>
        <p:spPr>
          <a:xfrm>
            <a:off x="1403648" y="6012997"/>
            <a:ext cx="3070071" cy="369332"/>
          </a:xfrm>
          <a:prstGeom prst="rect">
            <a:avLst/>
          </a:prstGeom>
          <a:noFill/>
        </p:spPr>
        <p:txBody>
          <a:bodyPr wrap="none" rtlCol="0">
            <a:spAutoFit/>
          </a:bodyPr>
          <a:lstStyle/>
          <a:p>
            <a:r>
              <a:rPr lang="zh-TW" altLang="en-US" u="sng" dirty="0">
                <a:latin typeface="標楷體" panose="03000509000000000000" pitchFamily="65" charset="-120"/>
                <a:ea typeface="標楷體" panose="03000509000000000000" pitchFamily="65" charset="-120"/>
              </a:rPr>
              <a:t>設施區位問題</a:t>
            </a:r>
            <a:r>
              <a:rPr lang="en-US" altLang="zh-TW" u="sng" dirty="0">
                <a:latin typeface="標楷體" panose="03000509000000000000" pitchFamily="65" charset="-120"/>
                <a:ea typeface="標楷體" panose="03000509000000000000" pitchFamily="65" charset="-120"/>
              </a:rPr>
              <a:t>|</a:t>
            </a:r>
            <a:r>
              <a:rPr lang="zh-TW" altLang="en-US" u="sng" dirty="0">
                <a:latin typeface="標楷體" panose="03000509000000000000" pitchFamily="65" charset="-120"/>
                <a:ea typeface="標楷體" panose="03000509000000000000" pitchFamily="65" charset="-120"/>
              </a:rPr>
              <a:t>車輛排程問題</a:t>
            </a:r>
          </a:p>
        </p:txBody>
      </p:sp>
      <p:sp>
        <p:nvSpPr>
          <p:cNvPr id="129" name="文字方塊 128"/>
          <p:cNvSpPr txBox="1"/>
          <p:nvPr/>
        </p:nvSpPr>
        <p:spPr>
          <a:xfrm>
            <a:off x="5249765" y="6012997"/>
            <a:ext cx="3070071" cy="369332"/>
          </a:xfrm>
          <a:prstGeom prst="rect">
            <a:avLst/>
          </a:prstGeom>
          <a:noFill/>
        </p:spPr>
        <p:txBody>
          <a:bodyPr wrap="none" rtlCol="0">
            <a:spAutoFit/>
          </a:bodyPr>
          <a:lstStyle/>
          <a:p>
            <a:r>
              <a:rPr lang="zh-TW" altLang="en-US" u="sng" dirty="0">
                <a:latin typeface="標楷體" panose="03000509000000000000" pitchFamily="65" charset="-120"/>
                <a:ea typeface="標楷體" panose="03000509000000000000" pitchFamily="65" charset="-120"/>
              </a:rPr>
              <a:t>設施區位問題</a:t>
            </a:r>
            <a:r>
              <a:rPr lang="en-US" altLang="zh-TW" u="sng" dirty="0">
                <a:latin typeface="標楷體" panose="03000509000000000000" pitchFamily="65" charset="-120"/>
                <a:ea typeface="標楷體" panose="03000509000000000000" pitchFamily="65" charset="-120"/>
              </a:rPr>
              <a:t>|</a:t>
            </a:r>
            <a:r>
              <a:rPr lang="zh-TW" altLang="en-US" u="sng" dirty="0">
                <a:latin typeface="標楷體" panose="03000509000000000000" pitchFamily="65" charset="-120"/>
                <a:ea typeface="標楷體" panose="03000509000000000000" pitchFamily="65" charset="-120"/>
              </a:rPr>
              <a:t>設施區位問題</a:t>
            </a:r>
          </a:p>
        </p:txBody>
      </p:sp>
      <p:sp>
        <p:nvSpPr>
          <p:cNvPr id="130" name="文字方塊 129"/>
          <p:cNvSpPr txBox="1"/>
          <p:nvPr/>
        </p:nvSpPr>
        <p:spPr>
          <a:xfrm>
            <a:off x="3211968" y="6420395"/>
            <a:ext cx="3762568" cy="369332"/>
          </a:xfrm>
          <a:prstGeom prst="rect">
            <a:avLst/>
          </a:prstGeom>
          <a:noFill/>
        </p:spPr>
        <p:txBody>
          <a:bodyPr wrap="none" rtlCol="0">
            <a:spAutoFit/>
          </a:bodyPr>
          <a:lstStyle/>
          <a:p>
            <a:r>
              <a:rPr lang="en-US" altLang="zh-TW" u="sng" dirty="0">
                <a:solidFill>
                  <a:srgbClr val="C00000"/>
                </a:solidFill>
                <a:latin typeface="標楷體" panose="03000509000000000000" pitchFamily="65" charset="-120"/>
                <a:ea typeface="標楷體" panose="03000509000000000000" pitchFamily="65" charset="-120"/>
              </a:rPr>
              <a:t>(</a:t>
            </a:r>
            <a:r>
              <a:rPr lang="zh-TW" altLang="en-US" u="sng" dirty="0">
                <a:solidFill>
                  <a:srgbClr val="C00000"/>
                </a:solidFill>
                <a:latin typeface="標楷體" panose="03000509000000000000" pitchFamily="65" charset="-120"/>
                <a:ea typeface="標楷體" panose="03000509000000000000" pitchFamily="65" charset="-120"/>
              </a:rPr>
              <a:t>圖</a:t>
            </a:r>
            <a:r>
              <a:rPr lang="en-US" altLang="zh-TW" u="sng" dirty="0">
                <a:solidFill>
                  <a:srgbClr val="C00000"/>
                </a:solidFill>
                <a:latin typeface="標楷體" panose="03000509000000000000" pitchFamily="65" charset="-120"/>
                <a:ea typeface="標楷體" panose="03000509000000000000" pitchFamily="65" charset="-120"/>
              </a:rPr>
              <a:t>)</a:t>
            </a:r>
            <a:r>
              <a:rPr lang="zh-TW" altLang="en-US" u="sng" dirty="0">
                <a:solidFill>
                  <a:srgbClr val="C00000"/>
                </a:solidFill>
                <a:latin typeface="標楷體" panose="03000509000000000000" pitchFamily="65" charset="-120"/>
                <a:ea typeface="標楷體" panose="03000509000000000000" pitchFamily="65" charset="-120"/>
              </a:rPr>
              <a:t>設施區位問題應用於區位</a:t>
            </a:r>
            <a:r>
              <a:rPr lang="en-US" altLang="zh-TW" u="sng" dirty="0">
                <a:solidFill>
                  <a:srgbClr val="C00000"/>
                </a:solidFill>
                <a:latin typeface="標楷體" panose="03000509000000000000" pitchFamily="65" charset="-120"/>
                <a:ea typeface="標楷體" panose="03000509000000000000" pitchFamily="65" charset="-120"/>
              </a:rPr>
              <a:t>-</a:t>
            </a:r>
            <a:r>
              <a:rPr lang="zh-TW" altLang="en-US" u="sng" dirty="0">
                <a:solidFill>
                  <a:srgbClr val="C00000"/>
                </a:solidFill>
                <a:latin typeface="標楷體" panose="03000509000000000000" pitchFamily="65" charset="-120"/>
                <a:ea typeface="標楷體" panose="03000509000000000000" pitchFamily="65" charset="-120"/>
              </a:rPr>
              <a:t>排程</a:t>
            </a:r>
          </a:p>
        </p:txBody>
      </p:sp>
      <p:sp>
        <p:nvSpPr>
          <p:cNvPr id="12" name="向右箭號 11"/>
          <p:cNvSpPr/>
          <p:nvPr/>
        </p:nvSpPr>
        <p:spPr>
          <a:xfrm rot="20273800">
            <a:off x="2477168" y="4675998"/>
            <a:ext cx="3151433" cy="154964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雙層設施區位問題</a:t>
            </a:r>
          </a:p>
        </p:txBody>
      </p:sp>
    </p:spTree>
    <p:extLst>
      <p:ext uri="{BB962C8B-B14F-4D97-AF65-F5344CB8AC3E}">
        <p14:creationId xmlns:p14="http://schemas.microsoft.com/office/powerpoint/2010/main" val="178050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2108" y="548680"/>
            <a:ext cx="9144000" cy="1368152"/>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多車次載運車輛排程問題</a:t>
            </a:r>
            <a:endParaRPr lang="fr-CA" sz="2800" dirty="0"/>
          </a:p>
        </p:txBody>
      </p:sp>
      <p:sp>
        <p:nvSpPr>
          <p:cNvPr id="3" name="矩形 2"/>
          <p:cNvSpPr/>
          <p:nvPr/>
        </p:nvSpPr>
        <p:spPr>
          <a:xfrm>
            <a:off x="1736644" y="3539097"/>
            <a:ext cx="266328"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p:cNvSpPr/>
          <p:nvPr/>
        </p:nvSpPr>
        <p:spPr>
          <a:xfrm>
            <a:off x="2910476" y="3171006"/>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5" name="橢圓 4"/>
          <p:cNvSpPr/>
          <p:nvPr/>
        </p:nvSpPr>
        <p:spPr>
          <a:xfrm>
            <a:off x="3445417" y="3408793"/>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6" name="橢圓 5"/>
          <p:cNvSpPr/>
          <p:nvPr/>
        </p:nvSpPr>
        <p:spPr>
          <a:xfrm>
            <a:off x="2910476" y="3708265"/>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 name="橢圓 6"/>
          <p:cNvSpPr/>
          <p:nvPr/>
        </p:nvSpPr>
        <p:spPr>
          <a:xfrm>
            <a:off x="2910476" y="4343513"/>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8" name="橢圓 7"/>
          <p:cNvSpPr/>
          <p:nvPr/>
        </p:nvSpPr>
        <p:spPr>
          <a:xfrm>
            <a:off x="1095468" y="5102937"/>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橢圓 8"/>
          <p:cNvSpPr/>
          <p:nvPr/>
        </p:nvSpPr>
        <p:spPr>
          <a:xfrm>
            <a:off x="1592628" y="4859536"/>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0" name="橢圓 9"/>
          <p:cNvSpPr/>
          <p:nvPr/>
        </p:nvSpPr>
        <p:spPr>
          <a:xfrm>
            <a:off x="663420" y="4587151"/>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1" name="橢圓 10"/>
          <p:cNvSpPr/>
          <p:nvPr/>
        </p:nvSpPr>
        <p:spPr>
          <a:xfrm>
            <a:off x="2910476" y="4684311"/>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2" name="矩形 11"/>
          <p:cNvSpPr/>
          <p:nvPr/>
        </p:nvSpPr>
        <p:spPr>
          <a:xfrm>
            <a:off x="6064020" y="3585808"/>
            <a:ext cx="266328" cy="266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3445417" y="4551147"/>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17" name="直線單箭頭接點 16"/>
          <p:cNvCxnSpPr>
            <a:stCxn id="4" idx="2"/>
            <a:endCxn id="3" idx="3"/>
          </p:cNvCxnSpPr>
          <p:nvPr/>
        </p:nvCxnSpPr>
        <p:spPr>
          <a:xfrm flipH="1">
            <a:off x="2002972" y="3268166"/>
            <a:ext cx="907504" cy="4040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向右箭號 26"/>
          <p:cNvSpPr/>
          <p:nvPr/>
        </p:nvSpPr>
        <p:spPr>
          <a:xfrm>
            <a:off x="3516369" y="2914626"/>
            <a:ext cx="1608095" cy="56989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省略排序</a:t>
            </a:r>
          </a:p>
        </p:txBody>
      </p:sp>
      <p:cxnSp>
        <p:nvCxnSpPr>
          <p:cNvPr id="31" name="直線單箭頭接點 30"/>
          <p:cNvCxnSpPr>
            <a:stCxn id="5" idx="2"/>
            <a:endCxn id="4" idx="5"/>
          </p:cNvCxnSpPr>
          <p:nvPr/>
        </p:nvCxnSpPr>
        <p:spPr>
          <a:xfrm flipH="1" flipV="1">
            <a:off x="3076338" y="3336868"/>
            <a:ext cx="369079" cy="169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線單箭頭接點 31"/>
          <p:cNvCxnSpPr>
            <a:stCxn id="6" idx="7"/>
            <a:endCxn id="5" idx="3"/>
          </p:cNvCxnSpPr>
          <p:nvPr/>
        </p:nvCxnSpPr>
        <p:spPr>
          <a:xfrm flipV="1">
            <a:off x="3076338" y="3574655"/>
            <a:ext cx="397537" cy="162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單箭頭接點 32"/>
          <p:cNvCxnSpPr>
            <a:stCxn id="3" idx="3"/>
            <a:endCxn id="6" idx="3"/>
          </p:cNvCxnSpPr>
          <p:nvPr/>
        </p:nvCxnSpPr>
        <p:spPr>
          <a:xfrm>
            <a:off x="2002972" y="3672261"/>
            <a:ext cx="935962" cy="2018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線單箭頭接點 39"/>
          <p:cNvCxnSpPr>
            <a:stCxn id="3" idx="3"/>
            <a:endCxn id="11" idx="2"/>
          </p:cNvCxnSpPr>
          <p:nvPr/>
        </p:nvCxnSpPr>
        <p:spPr>
          <a:xfrm>
            <a:off x="2002972" y="3672261"/>
            <a:ext cx="907504" cy="11092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單箭頭接點 40"/>
          <p:cNvCxnSpPr>
            <a:stCxn id="7" idx="1"/>
            <a:endCxn id="3" idx="3"/>
          </p:cNvCxnSpPr>
          <p:nvPr/>
        </p:nvCxnSpPr>
        <p:spPr>
          <a:xfrm flipH="1" flipV="1">
            <a:off x="2002972" y="3672261"/>
            <a:ext cx="935962" cy="699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單箭頭接點 41"/>
          <p:cNvCxnSpPr>
            <a:stCxn id="14" idx="2"/>
            <a:endCxn id="7" idx="6"/>
          </p:cNvCxnSpPr>
          <p:nvPr/>
        </p:nvCxnSpPr>
        <p:spPr>
          <a:xfrm flipH="1" flipV="1">
            <a:off x="3104796" y="4440673"/>
            <a:ext cx="340621" cy="2076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單箭頭接點 42"/>
          <p:cNvCxnSpPr>
            <a:stCxn id="11" idx="6"/>
            <a:endCxn id="14" idx="2"/>
          </p:cNvCxnSpPr>
          <p:nvPr/>
        </p:nvCxnSpPr>
        <p:spPr>
          <a:xfrm flipV="1">
            <a:off x="3104796" y="4648307"/>
            <a:ext cx="340621" cy="1331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直線單箭頭接點 52"/>
          <p:cNvCxnSpPr>
            <a:stCxn id="3" idx="1"/>
            <a:endCxn id="10" idx="7"/>
          </p:cNvCxnSpPr>
          <p:nvPr/>
        </p:nvCxnSpPr>
        <p:spPr>
          <a:xfrm flipH="1">
            <a:off x="829282" y="3672261"/>
            <a:ext cx="907362" cy="9433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直線單箭頭接點 53"/>
          <p:cNvCxnSpPr>
            <a:stCxn id="10" idx="5"/>
            <a:endCxn id="8" idx="1"/>
          </p:cNvCxnSpPr>
          <p:nvPr/>
        </p:nvCxnSpPr>
        <p:spPr>
          <a:xfrm>
            <a:off x="829282" y="4753013"/>
            <a:ext cx="294644" cy="378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直線單箭頭接點 54"/>
          <p:cNvCxnSpPr>
            <a:stCxn id="8" idx="6"/>
            <a:endCxn id="9" idx="3"/>
          </p:cNvCxnSpPr>
          <p:nvPr/>
        </p:nvCxnSpPr>
        <p:spPr>
          <a:xfrm flipV="1">
            <a:off x="1289788" y="5025398"/>
            <a:ext cx="331298" cy="1746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直線單箭頭接點 55"/>
          <p:cNvCxnSpPr>
            <a:stCxn id="9" idx="0"/>
            <a:endCxn id="3" idx="2"/>
          </p:cNvCxnSpPr>
          <p:nvPr/>
        </p:nvCxnSpPr>
        <p:spPr>
          <a:xfrm flipV="1">
            <a:off x="1689788" y="3805425"/>
            <a:ext cx="180020" cy="10541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矩形 66"/>
          <p:cNvSpPr/>
          <p:nvPr/>
        </p:nvSpPr>
        <p:spPr>
          <a:xfrm>
            <a:off x="2258215" y="2693391"/>
            <a:ext cx="1580268" cy="2770535"/>
          </a:xfrm>
          <a:prstGeom prst="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671804" y="3691496"/>
            <a:ext cx="1483568" cy="2068845"/>
          </a:xfrm>
          <a:prstGeom prst="rect">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橢圓 68"/>
          <p:cNvSpPr/>
          <p:nvPr/>
        </p:nvSpPr>
        <p:spPr>
          <a:xfrm>
            <a:off x="6856108" y="3020166"/>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0" name="文字方塊 69"/>
          <p:cNvSpPr txBox="1"/>
          <p:nvPr/>
        </p:nvSpPr>
        <p:spPr>
          <a:xfrm>
            <a:off x="975006" y="5923301"/>
            <a:ext cx="761747"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車輛</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sp>
        <p:nvSpPr>
          <p:cNvPr id="71" name="文字方塊 70"/>
          <p:cNvSpPr txBox="1"/>
          <p:nvPr/>
        </p:nvSpPr>
        <p:spPr>
          <a:xfrm>
            <a:off x="2617912" y="5929018"/>
            <a:ext cx="761747"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車輛</a:t>
            </a:r>
            <a:r>
              <a:rPr lang="en-US" altLang="zh-TW" dirty="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sp>
        <p:nvSpPr>
          <p:cNvPr id="72" name="橢圓 71"/>
          <p:cNvSpPr/>
          <p:nvPr/>
        </p:nvSpPr>
        <p:spPr>
          <a:xfrm>
            <a:off x="7495796" y="2731662"/>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3" name="橢圓 72"/>
          <p:cNvSpPr/>
          <p:nvPr/>
        </p:nvSpPr>
        <p:spPr>
          <a:xfrm>
            <a:off x="7495796" y="3344777"/>
            <a:ext cx="194320"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p:cNvSpPr/>
          <p:nvPr/>
        </p:nvSpPr>
        <p:spPr>
          <a:xfrm>
            <a:off x="7144140" y="5005777"/>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5" name="橢圓 74"/>
          <p:cNvSpPr/>
          <p:nvPr/>
        </p:nvSpPr>
        <p:spPr>
          <a:xfrm>
            <a:off x="7783828" y="4717273"/>
            <a:ext cx="194320"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橢圓 75"/>
          <p:cNvSpPr/>
          <p:nvPr/>
        </p:nvSpPr>
        <p:spPr>
          <a:xfrm>
            <a:off x="7783828" y="5330388"/>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7" name="橢圓 76"/>
          <p:cNvSpPr/>
          <p:nvPr/>
        </p:nvSpPr>
        <p:spPr>
          <a:xfrm>
            <a:off x="4926743" y="4701689"/>
            <a:ext cx="194320"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橢圓 77"/>
          <p:cNvSpPr/>
          <p:nvPr/>
        </p:nvSpPr>
        <p:spPr>
          <a:xfrm>
            <a:off x="4926743" y="3949615"/>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79" name="橢圓 78"/>
          <p:cNvSpPr/>
          <p:nvPr/>
        </p:nvSpPr>
        <p:spPr>
          <a:xfrm>
            <a:off x="5566431" y="5026300"/>
            <a:ext cx="194320" cy="19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cxnSp>
        <p:nvCxnSpPr>
          <p:cNvPr id="81" name="直線接點 80"/>
          <p:cNvCxnSpPr>
            <a:stCxn id="12" idx="3"/>
            <a:endCxn id="73" idx="2"/>
          </p:cNvCxnSpPr>
          <p:nvPr/>
        </p:nvCxnSpPr>
        <p:spPr>
          <a:xfrm flipV="1">
            <a:off x="6330348" y="3441937"/>
            <a:ext cx="1165448" cy="277035"/>
          </a:xfrm>
          <a:prstGeom prst="line">
            <a:avLst/>
          </a:prstGeom>
        </p:spPr>
        <p:style>
          <a:lnRef idx="2">
            <a:schemeClr val="dk1"/>
          </a:lnRef>
          <a:fillRef idx="0">
            <a:schemeClr val="dk1"/>
          </a:fillRef>
          <a:effectRef idx="1">
            <a:schemeClr val="dk1"/>
          </a:effectRef>
          <a:fontRef idx="minor">
            <a:schemeClr val="tx1"/>
          </a:fontRef>
        </p:style>
      </p:cxnSp>
      <p:cxnSp>
        <p:nvCxnSpPr>
          <p:cNvPr id="83" name="直線接點 82"/>
          <p:cNvCxnSpPr>
            <a:stCxn id="73" idx="0"/>
            <a:endCxn id="72" idx="4"/>
          </p:cNvCxnSpPr>
          <p:nvPr/>
        </p:nvCxnSpPr>
        <p:spPr>
          <a:xfrm flipV="1">
            <a:off x="7592956" y="2925982"/>
            <a:ext cx="0" cy="418795"/>
          </a:xfrm>
          <a:prstGeom prst="line">
            <a:avLst/>
          </a:prstGeom>
        </p:spPr>
        <p:style>
          <a:lnRef idx="2">
            <a:schemeClr val="dk1"/>
          </a:lnRef>
          <a:fillRef idx="0">
            <a:schemeClr val="dk1"/>
          </a:fillRef>
          <a:effectRef idx="1">
            <a:schemeClr val="dk1"/>
          </a:effectRef>
          <a:fontRef idx="minor">
            <a:schemeClr val="tx1"/>
          </a:fontRef>
        </p:style>
      </p:cxnSp>
      <p:cxnSp>
        <p:nvCxnSpPr>
          <p:cNvPr id="86" name="直線接點 85"/>
          <p:cNvCxnSpPr>
            <a:stCxn id="69" idx="5"/>
            <a:endCxn id="73" idx="2"/>
          </p:cNvCxnSpPr>
          <p:nvPr/>
        </p:nvCxnSpPr>
        <p:spPr>
          <a:xfrm>
            <a:off x="7021970" y="3186028"/>
            <a:ext cx="473826" cy="255909"/>
          </a:xfrm>
          <a:prstGeom prst="line">
            <a:avLst/>
          </a:prstGeom>
        </p:spPr>
        <p:style>
          <a:lnRef idx="2">
            <a:schemeClr val="dk1"/>
          </a:lnRef>
          <a:fillRef idx="0">
            <a:schemeClr val="dk1"/>
          </a:fillRef>
          <a:effectRef idx="1">
            <a:schemeClr val="dk1"/>
          </a:effectRef>
          <a:fontRef idx="minor">
            <a:schemeClr val="tx1"/>
          </a:fontRef>
        </p:style>
      </p:cxnSp>
      <p:cxnSp>
        <p:nvCxnSpPr>
          <p:cNvPr id="89" name="直線接點 88"/>
          <p:cNvCxnSpPr>
            <a:stCxn id="12" idx="3"/>
            <a:endCxn id="75" idx="1"/>
          </p:cNvCxnSpPr>
          <p:nvPr/>
        </p:nvCxnSpPr>
        <p:spPr>
          <a:xfrm>
            <a:off x="6330348" y="3718972"/>
            <a:ext cx="1481938" cy="1026759"/>
          </a:xfrm>
          <a:prstGeom prst="line">
            <a:avLst/>
          </a:prstGeom>
        </p:spPr>
        <p:style>
          <a:lnRef idx="2">
            <a:schemeClr val="dk1"/>
          </a:lnRef>
          <a:fillRef idx="0">
            <a:schemeClr val="dk1"/>
          </a:fillRef>
          <a:effectRef idx="1">
            <a:schemeClr val="dk1"/>
          </a:effectRef>
          <a:fontRef idx="minor">
            <a:schemeClr val="tx1"/>
          </a:fontRef>
        </p:style>
      </p:cxnSp>
      <p:cxnSp>
        <p:nvCxnSpPr>
          <p:cNvPr id="90" name="直線接點 89"/>
          <p:cNvCxnSpPr>
            <a:stCxn id="76" idx="0"/>
            <a:endCxn id="75" idx="4"/>
          </p:cNvCxnSpPr>
          <p:nvPr/>
        </p:nvCxnSpPr>
        <p:spPr>
          <a:xfrm flipV="1">
            <a:off x="7880988" y="4911593"/>
            <a:ext cx="0" cy="418795"/>
          </a:xfrm>
          <a:prstGeom prst="line">
            <a:avLst/>
          </a:prstGeom>
        </p:spPr>
        <p:style>
          <a:lnRef idx="2">
            <a:schemeClr val="dk1"/>
          </a:lnRef>
          <a:fillRef idx="0">
            <a:schemeClr val="dk1"/>
          </a:fillRef>
          <a:effectRef idx="1">
            <a:schemeClr val="dk1"/>
          </a:effectRef>
          <a:fontRef idx="minor">
            <a:schemeClr val="tx1"/>
          </a:fontRef>
        </p:style>
      </p:cxnSp>
      <p:cxnSp>
        <p:nvCxnSpPr>
          <p:cNvPr id="91" name="直線接點 90"/>
          <p:cNvCxnSpPr>
            <a:stCxn id="74" idx="7"/>
            <a:endCxn id="75" idx="2"/>
          </p:cNvCxnSpPr>
          <p:nvPr/>
        </p:nvCxnSpPr>
        <p:spPr>
          <a:xfrm flipV="1">
            <a:off x="7310002" y="4814433"/>
            <a:ext cx="473826" cy="219802"/>
          </a:xfrm>
          <a:prstGeom prst="line">
            <a:avLst/>
          </a:prstGeom>
        </p:spPr>
        <p:style>
          <a:lnRef idx="2">
            <a:schemeClr val="dk1"/>
          </a:lnRef>
          <a:fillRef idx="0">
            <a:schemeClr val="dk1"/>
          </a:fillRef>
          <a:effectRef idx="1">
            <a:schemeClr val="dk1"/>
          </a:effectRef>
          <a:fontRef idx="minor">
            <a:schemeClr val="tx1"/>
          </a:fontRef>
        </p:style>
      </p:cxnSp>
      <p:cxnSp>
        <p:nvCxnSpPr>
          <p:cNvPr id="98" name="直線接點 97"/>
          <p:cNvCxnSpPr>
            <a:stCxn id="79" idx="2"/>
            <a:endCxn id="77" idx="5"/>
          </p:cNvCxnSpPr>
          <p:nvPr/>
        </p:nvCxnSpPr>
        <p:spPr>
          <a:xfrm flipH="1" flipV="1">
            <a:off x="5092605" y="4867551"/>
            <a:ext cx="473826" cy="255909"/>
          </a:xfrm>
          <a:prstGeom prst="line">
            <a:avLst/>
          </a:prstGeom>
        </p:spPr>
        <p:style>
          <a:lnRef idx="2">
            <a:schemeClr val="dk1"/>
          </a:lnRef>
          <a:fillRef idx="0">
            <a:schemeClr val="dk1"/>
          </a:fillRef>
          <a:effectRef idx="1">
            <a:schemeClr val="dk1"/>
          </a:effectRef>
          <a:fontRef idx="minor">
            <a:schemeClr val="tx1"/>
          </a:fontRef>
        </p:style>
      </p:cxnSp>
      <p:cxnSp>
        <p:nvCxnSpPr>
          <p:cNvPr id="99" name="直線接點 98"/>
          <p:cNvCxnSpPr>
            <a:stCxn id="78" idx="4"/>
            <a:endCxn id="77" idx="0"/>
          </p:cNvCxnSpPr>
          <p:nvPr/>
        </p:nvCxnSpPr>
        <p:spPr>
          <a:xfrm>
            <a:off x="5023903" y="4143935"/>
            <a:ext cx="0" cy="557754"/>
          </a:xfrm>
          <a:prstGeom prst="line">
            <a:avLst/>
          </a:prstGeom>
        </p:spPr>
        <p:style>
          <a:lnRef idx="2">
            <a:schemeClr val="dk1"/>
          </a:lnRef>
          <a:fillRef idx="0">
            <a:schemeClr val="dk1"/>
          </a:fillRef>
          <a:effectRef idx="1">
            <a:schemeClr val="dk1"/>
          </a:effectRef>
          <a:fontRef idx="minor">
            <a:schemeClr val="tx1"/>
          </a:fontRef>
        </p:style>
      </p:cxnSp>
      <p:cxnSp>
        <p:nvCxnSpPr>
          <p:cNvPr id="100" name="直線接點 99"/>
          <p:cNvCxnSpPr>
            <a:stCxn id="77" idx="7"/>
            <a:endCxn id="12" idx="2"/>
          </p:cNvCxnSpPr>
          <p:nvPr/>
        </p:nvCxnSpPr>
        <p:spPr>
          <a:xfrm flipV="1">
            <a:off x="5092605" y="3852136"/>
            <a:ext cx="1104579" cy="878011"/>
          </a:xfrm>
          <a:prstGeom prst="line">
            <a:avLst/>
          </a:prstGeom>
        </p:spPr>
        <p:style>
          <a:lnRef idx="2">
            <a:schemeClr val="dk1"/>
          </a:lnRef>
          <a:fillRef idx="0">
            <a:schemeClr val="dk1"/>
          </a:fillRef>
          <a:effectRef idx="1">
            <a:schemeClr val="dk1"/>
          </a:effectRef>
          <a:fontRef idx="minor">
            <a:schemeClr val="tx1"/>
          </a:fontRef>
        </p:style>
      </p:cxnSp>
      <p:sp>
        <p:nvSpPr>
          <p:cNvPr id="108" name="矩形 107"/>
          <p:cNvSpPr/>
          <p:nvPr/>
        </p:nvSpPr>
        <p:spPr>
          <a:xfrm>
            <a:off x="4350821" y="3612446"/>
            <a:ext cx="1483568" cy="2068845"/>
          </a:xfrm>
          <a:prstGeom prst="rect">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6508187" y="2352275"/>
            <a:ext cx="1800058" cy="3329016"/>
          </a:xfrm>
          <a:prstGeom prst="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文字方塊 109"/>
          <p:cNvSpPr txBox="1"/>
          <p:nvPr/>
        </p:nvSpPr>
        <p:spPr>
          <a:xfrm>
            <a:off x="4865281" y="5913680"/>
            <a:ext cx="761747"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車輛</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sp>
        <p:nvSpPr>
          <p:cNvPr id="111" name="文字方塊 110"/>
          <p:cNvSpPr txBox="1"/>
          <p:nvPr/>
        </p:nvSpPr>
        <p:spPr>
          <a:xfrm>
            <a:off x="6953268" y="5923196"/>
            <a:ext cx="761747"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車輛</a:t>
            </a:r>
            <a:r>
              <a:rPr lang="en-US" altLang="zh-TW" dirty="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sp>
        <p:nvSpPr>
          <p:cNvPr id="112" name="文字方塊 111"/>
          <p:cNvSpPr txBox="1"/>
          <p:nvPr/>
        </p:nvSpPr>
        <p:spPr>
          <a:xfrm>
            <a:off x="4790172" y="6300376"/>
            <a:ext cx="3958292"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註</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車輛</a:t>
            </a:r>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僅需考量一輛車之固定成本</a:t>
            </a:r>
          </a:p>
        </p:txBody>
      </p:sp>
      <p:sp>
        <p:nvSpPr>
          <p:cNvPr id="113" name="文字方塊 112"/>
          <p:cNvSpPr txBox="1"/>
          <p:nvPr/>
        </p:nvSpPr>
        <p:spPr>
          <a:xfrm>
            <a:off x="1017693" y="1716006"/>
            <a:ext cx="2723823" cy="369332"/>
          </a:xfrm>
          <a:prstGeom prst="rect">
            <a:avLst/>
          </a:prstGeom>
          <a:noFill/>
        </p:spPr>
        <p:txBody>
          <a:bodyPr wrap="none" rtlCol="0">
            <a:spAutoFit/>
          </a:bodyPr>
          <a:lstStyle/>
          <a:p>
            <a:r>
              <a:rPr lang="en-US" altLang="zh-TW" dirty="0">
                <a:solidFill>
                  <a:srgbClr val="C00000"/>
                </a:solidFill>
                <a:latin typeface="標楷體" panose="03000509000000000000" pitchFamily="65" charset="-120"/>
                <a:ea typeface="標楷體" panose="03000509000000000000" pitchFamily="65" charset="-120"/>
              </a:rPr>
              <a:t>(</a:t>
            </a:r>
            <a:r>
              <a:rPr lang="zh-TW" altLang="en-US" dirty="0">
                <a:solidFill>
                  <a:srgbClr val="C00000"/>
                </a:solidFill>
                <a:latin typeface="標楷體" panose="03000509000000000000" pitchFamily="65" charset="-120"/>
                <a:ea typeface="標楷體" panose="03000509000000000000" pitchFamily="65" charset="-120"/>
              </a:rPr>
              <a:t>圖</a:t>
            </a:r>
            <a:r>
              <a:rPr lang="en-US" altLang="zh-TW" dirty="0">
                <a:solidFill>
                  <a:srgbClr val="C00000"/>
                </a:solidFill>
                <a:latin typeface="標楷體" panose="03000509000000000000" pitchFamily="65" charset="-120"/>
                <a:ea typeface="標楷體" panose="03000509000000000000" pitchFamily="65" charset="-120"/>
              </a:rPr>
              <a:t>)</a:t>
            </a:r>
            <a:r>
              <a:rPr lang="zh-TW" altLang="en-US" dirty="0">
                <a:solidFill>
                  <a:srgbClr val="C00000"/>
                </a:solidFill>
                <a:latin typeface="標楷體" panose="03000509000000000000" pitchFamily="65" charset="-120"/>
                <a:ea typeface="標楷體" panose="03000509000000000000" pitchFamily="65" charset="-120"/>
              </a:rPr>
              <a:t>多車次載運問題示意</a:t>
            </a:r>
          </a:p>
        </p:txBody>
      </p:sp>
      <p:sp>
        <p:nvSpPr>
          <p:cNvPr id="114" name="文字方塊 113"/>
          <p:cNvSpPr txBox="1"/>
          <p:nvPr/>
        </p:nvSpPr>
        <p:spPr>
          <a:xfrm>
            <a:off x="4790172" y="1713362"/>
            <a:ext cx="4339650" cy="369332"/>
          </a:xfrm>
          <a:prstGeom prst="rect">
            <a:avLst/>
          </a:prstGeom>
          <a:noFill/>
        </p:spPr>
        <p:txBody>
          <a:bodyPr wrap="none" rtlCol="0">
            <a:spAutoFit/>
          </a:bodyPr>
          <a:lstStyle/>
          <a:p>
            <a:r>
              <a:rPr lang="en-US" altLang="zh-TW" dirty="0">
                <a:solidFill>
                  <a:srgbClr val="C00000"/>
                </a:solidFill>
                <a:latin typeface="標楷體" panose="03000509000000000000" pitchFamily="65" charset="-120"/>
                <a:ea typeface="標楷體" panose="03000509000000000000" pitchFamily="65" charset="-120"/>
              </a:rPr>
              <a:t>(</a:t>
            </a:r>
            <a:r>
              <a:rPr lang="zh-TW" altLang="en-US" dirty="0">
                <a:solidFill>
                  <a:srgbClr val="C00000"/>
                </a:solidFill>
                <a:latin typeface="標楷體" panose="03000509000000000000" pitchFamily="65" charset="-120"/>
                <a:ea typeface="標楷體" panose="03000509000000000000" pitchFamily="65" charset="-120"/>
              </a:rPr>
              <a:t>圖</a:t>
            </a:r>
            <a:r>
              <a:rPr lang="en-US" altLang="zh-TW" dirty="0">
                <a:solidFill>
                  <a:srgbClr val="C00000"/>
                </a:solidFill>
                <a:latin typeface="標楷體" panose="03000509000000000000" pitchFamily="65" charset="-120"/>
                <a:ea typeface="標楷體" panose="03000509000000000000" pitchFamily="65" charset="-120"/>
              </a:rPr>
              <a:t>)</a:t>
            </a:r>
            <a:r>
              <a:rPr lang="zh-TW" altLang="en-US" dirty="0">
                <a:solidFill>
                  <a:srgbClr val="C00000"/>
                </a:solidFill>
                <a:latin typeface="標楷體" panose="03000509000000000000" pitchFamily="65" charset="-120"/>
                <a:ea typeface="標楷體" panose="03000509000000000000" pitchFamily="65" charset="-120"/>
              </a:rPr>
              <a:t>設施區位問題應用於多車次載運問題</a:t>
            </a:r>
          </a:p>
        </p:txBody>
      </p:sp>
      <p:cxnSp>
        <p:nvCxnSpPr>
          <p:cNvPr id="15" name="直線單箭頭接點 14"/>
          <p:cNvCxnSpPr>
            <a:stCxn id="73" idx="4"/>
            <a:endCxn id="75" idx="0"/>
          </p:cNvCxnSpPr>
          <p:nvPr/>
        </p:nvCxnSpPr>
        <p:spPr>
          <a:xfrm>
            <a:off x="7592956" y="3539097"/>
            <a:ext cx="288032" cy="1178176"/>
          </a:xfrm>
          <a:prstGeom prst="straightConnector1">
            <a:avLst/>
          </a:prstGeom>
          <a:ln>
            <a:prstDash val="dash"/>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6597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23528" y="2228972"/>
            <a:ext cx="387084" cy="393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 name="橢圓 2"/>
          <p:cNvSpPr/>
          <p:nvPr/>
        </p:nvSpPr>
        <p:spPr>
          <a:xfrm>
            <a:off x="4644008" y="1652908"/>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1</a:t>
            </a:r>
            <a:endParaRPr lang="zh-TW" altLang="en-US" dirty="0"/>
          </a:p>
        </p:txBody>
      </p:sp>
      <p:sp>
        <p:nvSpPr>
          <p:cNvPr id="4" name="Titre 1"/>
          <p:cNvSpPr>
            <a:spLocks noGrp="1"/>
          </p:cNvSpPr>
          <p:nvPr>
            <p:ph type="title"/>
          </p:nvPr>
        </p:nvSpPr>
        <p:spPr>
          <a:xfrm>
            <a:off x="32108" y="548680"/>
            <a:ext cx="9144000" cy="1368152"/>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(2-5.1)</a:t>
            </a:r>
            <a:r>
              <a:rPr lang="zh-TW" altLang="en-US" sz="2800" dirty="0">
                <a:latin typeface="標楷體" panose="03000509000000000000" pitchFamily="65" charset="-120"/>
                <a:ea typeface="標楷體" panose="03000509000000000000" pitchFamily="65" charset="-120"/>
              </a:rPr>
              <a:t>多車次載運車輛排程問題</a:t>
            </a:r>
            <a:endParaRPr lang="fr-CA" sz="2800" dirty="0"/>
          </a:p>
        </p:txBody>
      </p:sp>
      <p:sp>
        <p:nvSpPr>
          <p:cNvPr id="5" name="矩形 4"/>
          <p:cNvSpPr/>
          <p:nvPr/>
        </p:nvSpPr>
        <p:spPr>
          <a:xfrm>
            <a:off x="323528" y="3889326"/>
            <a:ext cx="387084" cy="3939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3</a:t>
            </a:r>
            <a:endParaRPr lang="zh-TW" altLang="en-US" dirty="0"/>
          </a:p>
        </p:txBody>
      </p:sp>
      <p:sp>
        <p:nvSpPr>
          <p:cNvPr id="6" name="矩形 5"/>
          <p:cNvSpPr/>
          <p:nvPr/>
        </p:nvSpPr>
        <p:spPr>
          <a:xfrm>
            <a:off x="323528" y="3059149"/>
            <a:ext cx="387084" cy="393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2</a:t>
            </a:r>
            <a:endParaRPr lang="zh-TW" altLang="en-US" dirty="0"/>
          </a:p>
        </p:txBody>
      </p:sp>
      <p:sp>
        <p:nvSpPr>
          <p:cNvPr id="7" name="矩形 6"/>
          <p:cNvSpPr/>
          <p:nvPr/>
        </p:nvSpPr>
        <p:spPr>
          <a:xfrm>
            <a:off x="2915816" y="2228972"/>
            <a:ext cx="387084" cy="3939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1</a:t>
            </a:r>
            <a:endParaRPr lang="zh-TW" altLang="en-US" dirty="0"/>
          </a:p>
        </p:txBody>
      </p:sp>
      <p:sp>
        <p:nvSpPr>
          <p:cNvPr id="8" name="矩形 7"/>
          <p:cNvSpPr/>
          <p:nvPr/>
        </p:nvSpPr>
        <p:spPr>
          <a:xfrm>
            <a:off x="2915816" y="3889326"/>
            <a:ext cx="387084" cy="3939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a:t>3</a:t>
            </a:r>
            <a:endParaRPr lang="zh-TW" altLang="en-US" dirty="0"/>
          </a:p>
        </p:txBody>
      </p:sp>
      <p:sp>
        <p:nvSpPr>
          <p:cNvPr id="9" name="矩形 8"/>
          <p:cNvSpPr/>
          <p:nvPr/>
        </p:nvSpPr>
        <p:spPr>
          <a:xfrm>
            <a:off x="2915816" y="3059149"/>
            <a:ext cx="387084" cy="3939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2</a:t>
            </a:r>
            <a:endParaRPr lang="zh-TW" altLang="en-US" dirty="0"/>
          </a:p>
        </p:txBody>
      </p:sp>
      <p:sp>
        <p:nvSpPr>
          <p:cNvPr id="10" name="橢圓 9"/>
          <p:cNvSpPr/>
          <p:nvPr/>
        </p:nvSpPr>
        <p:spPr>
          <a:xfrm>
            <a:off x="4638238" y="2281936"/>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2</a:t>
            </a:r>
            <a:endParaRPr lang="zh-TW" altLang="en-US" dirty="0"/>
          </a:p>
        </p:txBody>
      </p:sp>
      <p:sp>
        <p:nvSpPr>
          <p:cNvPr id="11" name="橢圓 10"/>
          <p:cNvSpPr/>
          <p:nvPr/>
        </p:nvSpPr>
        <p:spPr>
          <a:xfrm>
            <a:off x="4631672" y="2838955"/>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3</a:t>
            </a:r>
            <a:endParaRPr lang="zh-TW" altLang="en-US" dirty="0"/>
          </a:p>
        </p:txBody>
      </p:sp>
      <p:sp>
        <p:nvSpPr>
          <p:cNvPr id="12" name="橢圓 11"/>
          <p:cNvSpPr/>
          <p:nvPr/>
        </p:nvSpPr>
        <p:spPr>
          <a:xfrm>
            <a:off x="4625902" y="3467983"/>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4</a:t>
            </a:r>
            <a:endParaRPr lang="zh-TW" altLang="en-US" dirty="0"/>
          </a:p>
        </p:txBody>
      </p:sp>
      <p:sp>
        <p:nvSpPr>
          <p:cNvPr id="13" name="橢圓 12"/>
          <p:cNvSpPr/>
          <p:nvPr/>
        </p:nvSpPr>
        <p:spPr>
          <a:xfrm>
            <a:off x="4644008" y="4025002"/>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5</a:t>
            </a:r>
            <a:endParaRPr lang="zh-TW" altLang="en-US" dirty="0"/>
          </a:p>
        </p:txBody>
      </p:sp>
      <p:sp>
        <p:nvSpPr>
          <p:cNvPr id="14" name="橢圓 13"/>
          <p:cNvSpPr/>
          <p:nvPr/>
        </p:nvSpPr>
        <p:spPr>
          <a:xfrm>
            <a:off x="4638238" y="4654030"/>
            <a:ext cx="432048" cy="43204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6</a:t>
            </a:r>
            <a:endParaRPr lang="zh-TW" altLang="en-US" dirty="0"/>
          </a:p>
        </p:txBody>
      </p:sp>
      <p:cxnSp>
        <p:nvCxnSpPr>
          <p:cNvPr id="16" name="直線單箭頭接點 15"/>
          <p:cNvCxnSpPr>
            <a:stCxn id="2" idx="3"/>
            <a:endCxn id="7" idx="1"/>
          </p:cNvCxnSpPr>
          <p:nvPr/>
        </p:nvCxnSpPr>
        <p:spPr>
          <a:xfrm>
            <a:off x="710612" y="2425952"/>
            <a:ext cx="22052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直線單箭頭接點 18"/>
          <p:cNvCxnSpPr>
            <a:stCxn id="6" idx="3"/>
            <a:endCxn id="9" idx="1"/>
          </p:cNvCxnSpPr>
          <p:nvPr/>
        </p:nvCxnSpPr>
        <p:spPr>
          <a:xfrm>
            <a:off x="710612" y="3256129"/>
            <a:ext cx="22052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直線單箭頭接點 19"/>
          <p:cNvCxnSpPr>
            <a:stCxn id="6" idx="3"/>
            <a:endCxn id="8" idx="1"/>
          </p:cNvCxnSpPr>
          <p:nvPr/>
        </p:nvCxnSpPr>
        <p:spPr>
          <a:xfrm>
            <a:off x="710612" y="3256129"/>
            <a:ext cx="2205204" cy="8301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直線單箭頭接點 24"/>
          <p:cNvCxnSpPr>
            <a:stCxn id="7" idx="3"/>
            <a:endCxn id="3" idx="2"/>
          </p:cNvCxnSpPr>
          <p:nvPr/>
        </p:nvCxnSpPr>
        <p:spPr>
          <a:xfrm flipV="1">
            <a:off x="3302900" y="1868932"/>
            <a:ext cx="1341108" cy="557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線單箭頭接點 25"/>
          <p:cNvCxnSpPr>
            <a:stCxn id="7" idx="3"/>
            <a:endCxn id="10" idx="2"/>
          </p:cNvCxnSpPr>
          <p:nvPr/>
        </p:nvCxnSpPr>
        <p:spPr>
          <a:xfrm>
            <a:off x="3302900" y="2425952"/>
            <a:ext cx="1335338" cy="720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直線單箭頭接點 26"/>
          <p:cNvCxnSpPr>
            <a:stCxn id="9" idx="3"/>
            <a:endCxn id="11" idx="2"/>
          </p:cNvCxnSpPr>
          <p:nvPr/>
        </p:nvCxnSpPr>
        <p:spPr>
          <a:xfrm flipV="1">
            <a:off x="3302900" y="3054979"/>
            <a:ext cx="1328772" cy="201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單箭頭接點 27"/>
          <p:cNvCxnSpPr>
            <a:stCxn id="9" idx="3"/>
            <a:endCxn id="12" idx="2"/>
          </p:cNvCxnSpPr>
          <p:nvPr/>
        </p:nvCxnSpPr>
        <p:spPr>
          <a:xfrm>
            <a:off x="3302900" y="3256129"/>
            <a:ext cx="1323002" cy="427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直線單箭頭接點 28"/>
          <p:cNvCxnSpPr>
            <a:stCxn id="8" idx="3"/>
            <a:endCxn id="13" idx="2"/>
          </p:cNvCxnSpPr>
          <p:nvPr/>
        </p:nvCxnSpPr>
        <p:spPr>
          <a:xfrm>
            <a:off x="3302900" y="4086306"/>
            <a:ext cx="1341108" cy="154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線單箭頭接點 29"/>
          <p:cNvCxnSpPr>
            <a:stCxn id="8" idx="3"/>
            <a:endCxn id="14" idx="2"/>
          </p:cNvCxnSpPr>
          <p:nvPr/>
        </p:nvCxnSpPr>
        <p:spPr>
          <a:xfrm>
            <a:off x="3302900" y="4086306"/>
            <a:ext cx="1335338" cy="7837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矩形 43"/>
          <p:cNvSpPr/>
          <p:nvPr/>
        </p:nvSpPr>
        <p:spPr>
          <a:xfrm>
            <a:off x="5758586" y="3679361"/>
            <a:ext cx="387084" cy="393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45" name="文字方塊 44"/>
          <p:cNvSpPr txBox="1"/>
          <p:nvPr/>
        </p:nvSpPr>
        <p:spPr>
          <a:xfrm>
            <a:off x="6214038" y="3655670"/>
            <a:ext cx="1107996"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開放種點</a:t>
            </a:r>
          </a:p>
        </p:txBody>
      </p:sp>
      <p:sp>
        <p:nvSpPr>
          <p:cNvPr id="46" name="矩形 45"/>
          <p:cNvSpPr/>
          <p:nvPr/>
        </p:nvSpPr>
        <p:spPr>
          <a:xfrm>
            <a:off x="5758586" y="4473534"/>
            <a:ext cx="387084" cy="3939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a:t>3</a:t>
            </a:r>
            <a:endParaRPr lang="zh-TW" altLang="en-US" dirty="0"/>
          </a:p>
        </p:txBody>
      </p:sp>
      <p:sp>
        <p:nvSpPr>
          <p:cNvPr id="47" name="文字方塊 46"/>
          <p:cNvSpPr txBox="1"/>
          <p:nvPr/>
        </p:nvSpPr>
        <p:spPr>
          <a:xfrm>
            <a:off x="6214038" y="4485847"/>
            <a:ext cx="272382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被開放種點所服務之種點</a:t>
            </a:r>
          </a:p>
        </p:txBody>
      </p:sp>
      <p:sp>
        <p:nvSpPr>
          <p:cNvPr id="48" name="文字方塊 47"/>
          <p:cNvSpPr txBox="1"/>
          <p:nvPr/>
        </p:nvSpPr>
        <p:spPr>
          <a:xfrm>
            <a:off x="2088034" y="5328338"/>
            <a:ext cx="5032147" cy="369332"/>
          </a:xfrm>
          <a:prstGeom prst="rect">
            <a:avLst/>
          </a:prstGeom>
          <a:noFill/>
        </p:spPr>
        <p:txBody>
          <a:bodyPr wrap="none" rtlCol="0">
            <a:spAutoFit/>
          </a:bodyPr>
          <a:lstStyle/>
          <a:p>
            <a:r>
              <a:rPr lang="en-US" altLang="zh-TW" dirty="0">
                <a:solidFill>
                  <a:srgbClr val="C00000"/>
                </a:solidFill>
                <a:latin typeface="標楷體" panose="03000509000000000000" pitchFamily="65" charset="-120"/>
                <a:ea typeface="標楷體" panose="03000509000000000000" pitchFamily="65" charset="-120"/>
              </a:rPr>
              <a:t>(</a:t>
            </a:r>
            <a:r>
              <a:rPr lang="zh-TW" altLang="en-US" dirty="0">
                <a:solidFill>
                  <a:srgbClr val="C00000"/>
                </a:solidFill>
                <a:latin typeface="標楷體" panose="03000509000000000000" pitchFamily="65" charset="-120"/>
                <a:ea typeface="標楷體" panose="03000509000000000000" pitchFamily="65" charset="-120"/>
              </a:rPr>
              <a:t>圖</a:t>
            </a:r>
            <a:r>
              <a:rPr lang="en-US" altLang="zh-TW" dirty="0">
                <a:solidFill>
                  <a:srgbClr val="C00000"/>
                </a:solidFill>
                <a:latin typeface="標楷體" panose="03000509000000000000" pitchFamily="65" charset="-120"/>
                <a:ea typeface="標楷體" panose="03000509000000000000" pitchFamily="65" charset="-120"/>
              </a:rPr>
              <a:t>)</a:t>
            </a:r>
            <a:r>
              <a:rPr lang="zh-TW" altLang="en-US" dirty="0">
                <a:solidFill>
                  <a:srgbClr val="C00000"/>
                </a:solidFill>
                <a:latin typeface="標楷體" panose="03000509000000000000" pitchFamily="65" charset="-120"/>
                <a:ea typeface="標楷體" panose="03000509000000000000" pitchFamily="65" charset="-120"/>
              </a:rPr>
              <a:t>多車次載運問題轉換為設施區位問題示意圖</a:t>
            </a:r>
          </a:p>
        </p:txBody>
      </p:sp>
    </p:spTree>
    <p:extLst>
      <p:ext uri="{BB962C8B-B14F-4D97-AF65-F5344CB8AC3E}">
        <p14:creationId xmlns:p14="http://schemas.microsoft.com/office/powerpoint/2010/main" val="82874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32108" y="548680"/>
            <a:ext cx="9144000" cy="1368152"/>
          </a:xfrm>
        </p:spPr>
        <p:txBody>
          <a:bodyPr rtlCol="0">
            <a:noAutofit/>
          </a:bodyPr>
          <a:lstStyle/>
          <a:p>
            <a:pPr fontAlgn="auto">
              <a:spcAft>
                <a:spcPts val="0"/>
              </a:spcAft>
              <a:defRPr/>
            </a:pPr>
            <a:r>
              <a:rPr lang="fr-CA" sz="3200" dirty="0">
                <a:ea typeface="標楷體" panose="03000509000000000000" pitchFamily="65" charset="-120"/>
              </a:rPr>
              <a:t>Summary</a:t>
            </a:r>
          </a:p>
        </p:txBody>
      </p:sp>
      <p:sp>
        <p:nvSpPr>
          <p:cNvPr id="5" name="文字方塊 4"/>
          <p:cNvSpPr txBox="1"/>
          <p:nvPr/>
        </p:nvSpPr>
        <p:spPr>
          <a:xfrm>
            <a:off x="755576" y="1772816"/>
            <a:ext cx="7704856" cy="1200329"/>
          </a:xfrm>
          <a:prstGeom prst="rect">
            <a:avLst/>
          </a:prstGeom>
          <a:noFill/>
        </p:spPr>
        <p:txBody>
          <a:bodyPr wrap="square" rtlCol="0">
            <a:spAutoFit/>
          </a:bodyPr>
          <a:lstStyle/>
          <a:p>
            <a:pPr marL="285750" indent="-28575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endParaRPr lang="zh-TW" altLang="en-US" sz="2400" dirty="0">
              <a:latin typeface="標楷體" panose="03000509000000000000" pitchFamily="65" charset="-120"/>
              <a:ea typeface="標楷體" panose="03000509000000000000" pitchFamily="65" charset="-120"/>
            </a:endParaRPr>
          </a:p>
        </p:txBody>
      </p:sp>
      <p:sp>
        <p:nvSpPr>
          <p:cNvPr id="6" name="Rectangle 1"/>
          <p:cNvSpPr>
            <a:spLocks noChangeArrowheads="1"/>
          </p:cNvSpPr>
          <p:nvPr/>
        </p:nvSpPr>
        <p:spPr bwMode="auto">
          <a:xfrm>
            <a:off x="179512" y="2055911"/>
            <a:ext cx="86409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國內貨運業者實際進行這些作業時</a:t>
            </a:r>
            <a:r>
              <a:rPr kumimoji="0" lang="en-US" altLang="zh-TW"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常</a:t>
            </a:r>
            <a:r>
              <a:rPr kumimoji="0"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省略排序作業</a:t>
            </a:r>
            <a:r>
              <a:rPr kumimoji="0" lang="en-US" altLang="zh-TW"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僅指派司機至各個服務分區</a:t>
            </a:r>
            <a:r>
              <a:rPr kumimoji="0" lang="en-US" altLang="zh-TW"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至於各分區之排序作業則由司機自行安排</a:t>
            </a:r>
            <a:r>
              <a:rPr kumimoji="0" lang="en-US" altLang="zh-TW"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kumimoji="0"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故應用區位問題於這些問題不但能獲得簡化的效果</a:t>
            </a:r>
            <a:r>
              <a:rPr kumimoji="0" lang="en-US" altLang="zh-TW"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也</a:t>
            </a:r>
            <a:r>
              <a:rPr kumimoji="0" lang="zh-TW" altLang="en-US" sz="24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不失問題的真實性</a:t>
            </a:r>
            <a:r>
              <a:rPr lang="en-US" altLang="zh-TW" sz="2400" dirty="0">
                <a:latin typeface="標楷體" panose="03000509000000000000" pitchFamily="65" charset="-120"/>
                <a:ea typeface="標楷體" panose="03000509000000000000" pitchFamily="65" charset="-120"/>
              </a:rPr>
              <a:t>。</a:t>
            </a:r>
            <a:endParaRPr kumimoji="0" lang="en-US" altLang="zh-TW" sz="2400" b="0" i="0" u="none" strike="noStrike" cap="none" normalizeH="0" baseline="0" dirty="0">
              <a:ln>
                <a:noFill/>
              </a:ln>
              <a:solidFill>
                <a:schemeClr val="tx1"/>
              </a:solidFill>
              <a:effectLst/>
            </a:endParaRP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3591968"/>
            <a:ext cx="3244850" cy="1775624"/>
          </a:xfrm>
          <a:prstGeom prst="rect">
            <a:avLst/>
          </a:prstGeom>
          <a:ln>
            <a:noFill/>
          </a:ln>
          <a:effectLst>
            <a:softEdge rad="112500"/>
          </a:effec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55466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23268" y="23163"/>
            <a:ext cx="9144000" cy="1368152"/>
          </a:xfrm>
        </p:spPr>
        <p:txBody>
          <a:bodyPr rtlCol="0">
            <a:noAutofit/>
          </a:bodyPr>
          <a:lstStyle/>
          <a:p>
            <a:pPr fontAlgn="auto">
              <a:spcAft>
                <a:spcPts val="0"/>
              </a:spcAft>
              <a:defRPr/>
            </a:pPr>
            <a:r>
              <a:rPr lang="fr-CA" sz="3200" dirty="0"/>
              <a:t>Conclusion</a:t>
            </a:r>
          </a:p>
        </p:txBody>
      </p:sp>
      <p:sp>
        <p:nvSpPr>
          <p:cNvPr id="5" name="文字方塊 4"/>
          <p:cNvSpPr txBox="1"/>
          <p:nvPr/>
        </p:nvSpPr>
        <p:spPr>
          <a:xfrm>
            <a:off x="778844" y="2060848"/>
            <a:ext cx="7632848" cy="3416320"/>
          </a:xfrm>
          <a:prstGeom prst="rect">
            <a:avLst/>
          </a:prstGeom>
          <a:noFill/>
        </p:spPr>
        <p:txBody>
          <a:bodyPr wrap="square" rtlCol="0">
            <a:spAutoFit/>
          </a:bodyPr>
          <a:lstStyle/>
          <a:p>
            <a:pPr marL="457200" indent="-457200">
              <a:buFont typeface="+mj-lt"/>
              <a:buAutoNum type="arabicPeriod"/>
            </a:pPr>
            <a:r>
              <a:rPr lang="zh-TW" altLang="en-US" sz="2400" dirty="0">
                <a:latin typeface="標楷體" panose="03000509000000000000" pitchFamily="65" charset="-120"/>
                <a:ea typeface="標楷體" panose="03000509000000000000" pitchFamily="65" charset="-120"/>
              </a:rPr>
              <a:t>網路區位問題可協助處理零擔運輸之車隊管理相關問題</a:t>
            </a:r>
            <a:r>
              <a:rPr lang="zh-TW" altLang="en-US" sz="2400" dirty="0">
                <a:latin typeface="新細明體" panose="02020500000000000000" pitchFamily="18" charset="-120"/>
              </a:rPr>
              <a:t>。</a:t>
            </a:r>
            <a:endParaRPr lang="en-US" altLang="zh-TW" sz="2400" dirty="0">
              <a:latin typeface="新細明體" panose="02020500000000000000" pitchFamily="18" charset="-120"/>
            </a:endParaRPr>
          </a:p>
          <a:p>
            <a:pPr marL="457200" indent="-457200">
              <a:buFont typeface="+mj-lt"/>
              <a:buAutoNum type="arabicPeriod"/>
            </a:pPr>
            <a:endParaRPr lang="en-US" altLang="zh-TW" sz="24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400" dirty="0">
                <a:latin typeface="標楷體" panose="03000509000000000000" pitchFamily="65" charset="-120"/>
                <a:ea typeface="標楷體" panose="03000509000000000000" pitchFamily="65" charset="-120"/>
              </a:rPr>
              <a:t>在數學規劃領域</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遇到大型、困難問題時</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解決的方式不外乎以構建啟發式模式或採用啟發式方法求解</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而區位基礎模式屬於構建式啟發式模式之方式。</a:t>
            </a: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4526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 name="Titre 1"/>
          <p:cNvSpPr>
            <a:spLocks noGrp="1"/>
          </p:cNvSpPr>
          <p:nvPr>
            <p:ph type="title"/>
          </p:nvPr>
        </p:nvSpPr>
        <p:spPr>
          <a:xfrm>
            <a:off x="32108" y="548680"/>
            <a:ext cx="9144000" cy="1368152"/>
          </a:xfrm>
        </p:spPr>
        <p:txBody>
          <a:bodyPr rtlCol="0">
            <a:noAutofit/>
          </a:bodyPr>
          <a:lstStyle/>
          <a:p>
            <a:pPr fontAlgn="auto">
              <a:spcAft>
                <a:spcPts val="0"/>
              </a:spcAft>
              <a:defRPr/>
            </a:pPr>
            <a:r>
              <a:rPr lang="fr-CA" sz="3200" dirty="0"/>
              <a:t>Reference</a:t>
            </a:r>
          </a:p>
        </p:txBody>
      </p:sp>
      <p:sp>
        <p:nvSpPr>
          <p:cNvPr id="16" name="文字方塊 15"/>
          <p:cNvSpPr txBox="1"/>
          <p:nvPr/>
        </p:nvSpPr>
        <p:spPr>
          <a:xfrm>
            <a:off x="393943" y="1638505"/>
            <a:ext cx="8475397" cy="1200329"/>
          </a:xfrm>
          <a:prstGeom prst="rect">
            <a:avLst/>
          </a:prstGeom>
          <a:noFill/>
        </p:spPr>
        <p:txBody>
          <a:bodyPr wrap="none" rtlCol="0">
            <a:spAutoFit/>
          </a:bodyPr>
          <a:lstStyle/>
          <a:p>
            <a:pPr marL="285750" indent="-285750">
              <a:buFont typeface="Arial" panose="020B0604020202020204" pitchFamily="34" charset="0"/>
              <a:buChar char="•"/>
            </a:pPr>
            <a:r>
              <a:rPr lang="zh-TW" altLang="en-US" sz="2400" dirty="0">
                <a:solidFill>
                  <a:schemeClr val="tx2"/>
                </a:solidFill>
                <a:latin typeface="標楷體" panose="03000509000000000000" pitchFamily="65" charset="-120"/>
                <a:ea typeface="標楷體" panose="03000509000000000000" pitchFamily="65" charset="-120"/>
              </a:rPr>
              <a:t>運輸網路分析     作者</a:t>
            </a:r>
            <a:r>
              <a:rPr lang="en-US" altLang="zh-TW" sz="2400" dirty="0">
                <a:solidFill>
                  <a:schemeClr val="tx2"/>
                </a:solidFill>
                <a:latin typeface="標楷體" panose="03000509000000000000" pitchFamily="65" charset="-120"/>
                <a:ea typeface="標楷體" panose="03000509000000000000" pitchFamily="65" charset="-120"/>
              </a:rPr>
              <a:t>:</a:t>
            </a:r>
            <a:r>
              <a:rPr lang="zh-TW" altLang="en-US" sz="2400" dirty="0">
                <a:solidFill>
                  <a:schemeClr val="tx2"/>
                </a:solidFill>
                <a:latin typeface="標楷體" panose="03000509000000000000" pitchFamily="65" charset="-120"/>
                <a:ea typeface="標楷體" panose="03000509000000000000" pitchFamily="65" charset="-120"/>
              </a:rPr>
              <a:t>林正章等  五南圖書出版有限公司</a:t>
            </a:r>
            <a:endParaRPr lang="en-US" altLang="zh-TW" sz="2400" dirty="0">
              <a:solidFill>
                <a:schemeClr val="tx2"/>
              </a:solidFill>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en-US" sz="2400" dirty="0">
                <a:solidFill>
                  <a:schemeClr val="tx2"/>
                </a:solidFill>
                <a:latin typeface="標楷體" panose="03000509000000000000" pitchFamily="65" charset="-120"/>
                <a:ea typeface="標楷體" panose="03000509000000000000" pitchFamily="65" charset="-120"/>
              </a:rPr>
              <a:t>網路與物流分析   作者</a:t>
            </a:r>
            <a:r>
              <a:rPr lang="en-US" altLang="zh-TW" sz="2400" dirty="0">
                <a:solidFill>
                  <a:schemeClr val="tx2"/>
                </a:solidFill>
                <a:latin typeface="標楷體" panose="03000509000000000000" pitchFamily="65" charset="-120"/>
                <a:ea typeface="標楷體" panose="03000509000000000000" pitchFamily="65" charset="-120"/>
              </a:rPr>
              <a:t>:</a:t>
            </a:r>
            <a:r>
              <a:rPr lang="zh-TW" altLang="en-US" sz="2400" dirty="0">
                <a:solidFill>
                  <a:schemeClr val="tx2"/>
                </a:solidFill>
                <a:latin typeface="標楷體" panose="03000509000000000000" pitchFamily="65" charset="-120"/>
                <a:ea typeface="標楷體" panose="03000509000000000000" pitchFamily="65" charset="-120"/>
              </a:rPr>
              <a:t>陳惠國    五南圖書出版有限公司</a:t>
            </a:r>
            <a:endParaRPr lang="en-US" altLang="zh-TW" sz="2400" dirty="0">
              <a:solidFill>
                <a:schemeClr val="tx2"/>
              </a:solidFill>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endParaRPr lang="en-US" altLang="zh-TW" sz="2400" dirty="0">
              <a:solidFill>
                <a:schemeClr val="tx2"/>
              </a:solidFill>
              <a:latin typeface="標楷體" panose="03000509000000000000" pitchFamily="65" charset="-120"/>
              <a:ea typeface="標楷體" panose="03000509000000000000" pitchFamily="65" charset="-120"/>
            </a:endParaRPr>
          </a:p>
        </p:txBody>
      </p:sp>
      <p:sp>
        <p:nvSpPr>
          <p:cNvPr id="18" name="文字方塊 17"/>
          <p:cNvSpPr txBox="1"/>
          <p:nvPr/>
        </p:nvSpPr>
        <p:spPr>
          <a:xfrm>
            <a:off x="393943" y="3645024"/>
            <a:ext cx="7920880" cy="1938992"/>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solidFill>
                  <a:schemeClr val="tx2"/>
                </a:solidFill>
                <a:latin typeface="標楷體" panose="03000509000000000000" pitchFamily="65" charset="-120"/>
                <a:ea typeface="標楷體" panose="03000509000000000000" pitchFamily="65" charset="-120"/>
              </a:rPr>
              <a:t>Discrete Network Location Models </a:t>
            </a:r>
          </a:p>
          <a:p>
            <a:r>
              <a:rPr lang="en-US" altLang="zh-TW" sz="2400" dirty="0">
                <a:solidFill>
                  <a:schemeClr val="tx2"/>
                </a:solidFill>
                <a:latin typeface="標楷體" panose="03000509000000000000" pitchFamily="65" charset="-120"/>
                <a:ea typeface="標楷體" panose="03000509000000000000" pitchFamily="65" charset="-120"/>
              </a:rPr>
              <a:t>    (John Current , Mark </a:t>
            </a:r>
            <a:r>
              <a:rPr lang="en-US" altLang="zh-TW" sz="2400" dirty="0" err="1">
                <a:solidFill>
                  <a:schemeClr val="tx2"/>
                </a:solidFill>
                <a:latin typeface="標楷體" panose="03000509000000000000" pitchFamily="65" charset="-120"/>
                <a:ea typeface="標楷體" panose="03000509000000000000" pitchFamily="65" charset="-120"/>
              </a:rPr>
              <a:t>Daskin</a:t>
            </a:r>
            <a:r>
              <a:rPr lang="en-US" altLang="zh-TW" sz="2400" dirty="0">
                <a:solidFill>
                  <a:schemeClr val="tx2"/>
                </a:solidFill>
                <a:latin typeface="標楷體" panose="03000509000000000000" pitchFamily="65" charset="-120"/>
                <a:ea typeface="標楷體" panose="03000509000000000000" pitchFamily="65" charset="-120"/>
              </a:rPr>
              <a:t> , David Schilling)</a:t>
            </a:r>
          </a:p>
          <a:p>
            <a:endParaRPr lang="en-US" altLang="zh-TW" sz="2400" dirty="0">
              <a:solidFill>
                <a:schemeClr val="tx2"/>
              </a:solidFill>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en-US" altLang="zh-TW" sz="2400" dirty="0">
                <a:solidFill>
                  <a:schemeClr val="tx2"/>
                </a:solidFill>
                <a:latin typeface="標楷體" panose="03000509000000000000" pitchFamily="65" charset="-120"/>
                <a:ea typeface="標楷體" panose="03000509000000000000" pitchFamily="65" charset="-120"/>
              </a:rPr>
              <a:t>Discrete Location Planning</a:t>
            </a:r>
          </a:p>
          <a:p>
            <a:r>
              <a:rPr lang="en-US" altLang="zh-TW" sz="2400" dirty="0">
                <a:solidFill>
                  <a:schemeClr val="tx2"/>
                </a:solidFill>
                <a:latin typeface="標楷體" panose="03000509000000000000" pitchFamily="65" charset="-120"/>
                <a:ea typeface="標楷體" panose="03000509000000000000" pitchFamily="65" charset="-120"/>
              </a:rPr>
              <a:t>    (March 2009 by Knut </a:t>
            </a:r>
            <a:r>
              <a:rPr lang="en-US" altLang="zh-TW" sz="2400" dirty="0" err="1">
                <a:solidFill>
                  <a:schemeClr val="tx2"/>
                </a:solidFill>
                <a:latin typeface="標楷體" panose="03000509000000000000" pitchFamily="65" charset="-120"/>
                <a:ea typeface="標楷體" panose="03000509000000000000" pitchFamily="65" charset="-120"/>
              </a:rPr>
              <a:t>Haase</a:t>
            </a:r>
            <a:r>
              <a:rPr lang="en-US" altLang="zh-TW" sz="2400" dirty="0">
                <a:solidFill>
                  <a:schemeClr val="tx2"/>
                </a:solidFill>
                <a:latin typeface="標楷體" panose="03000509000000000000" pitchFamily="65" charset="-120"/>
                <a:ea typeface="標楷體" panose="03000509000000000000" pitchFamily="65" charset="-120"/>
              </a:rPr>
              <a:t>)</a:t>
            </a:r>
            <a:endParaRPr lang="zh-TW" altLang="en-US" sz="2400" dirty="0">
              <a:solidFill>
                <a:schemeClr val="tx2"/>
              </a:solidFill>
              <a:latin typeface="標楷體" panose="03000509000000000000" pitchFamily="65" charset="-120"/>
              <a:ea typeface="標楷體" panose="03000509000000000000" pitchFamily="65" charset="-120"/>
            </a:endParaRPr>
          </a:p>
        </p:txBody>
      </p:sp>
      <p:sp>
        <p:nvSpPr>
          <p:cNvPr id="19" name="Titre 1"/>
          <p:cNvSpPr txBox="1">
            <a:spLocks/>
          </p:cNvSpPr>
          <p:nvPr/>
        </p:nvSpPr>
        <p:spPr bwMode="auto">
          <a:xfrm>
            <a:off x="-15056" y="2309197"/>
            <a:ext cx="914400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fr-CA" sz="3200" dirty="0"/>
              <a:t>Supplement</a:t>
            </a:r>
          </a:p>
        </p:txBody>
      </p:sp>
    </p:spTree>
    <p:extLst>
      <p:ext uri="{BB962C8B-B14F-4D97-AF65-F5344CB8AC3E}">
        <p14:creationId xmlns:p14="http://schemas.microsoft.com/office/powerpoint/2010/main" val="4021660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0" y="2420888"/>
            <a:ext cx="9144000" cy="216024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003">
            <a:schemeClr val="lt1"/>
          </a:fillRef>
          <a:effectRef idx="1">
            <a:schemeClr val="accent6"/>
          </a:effectRef>
          <a:fontRef idx="minor">
            <a:schemeClr val="lt1"/>
          </a:fontRef>
        </p:style>
        <p:txBody>
          <a:bodyPr rtlCol="0">
            <a:noAutofit/>
          </a:bodyPr>
          <a:lstStyle/>
          <a:p>
            <a:pPr fontAlgn="auto">
              <a:spcAft>
                <a:spcPts val="0"/>
              </a:spcAft>
              <a:defRPr/>
            </a:pPr>
            <a:r>
              <a:rPr lang="fr-CA" sz="5400" b="1" dirty="0">
                <a:solidFill>
                  <a:schemeClr val="tx2"/>
                </a:solidFill>
              </a:rPr>
              <a:t>Thank you </a:t>
            </a:r>
            <a:br>
              <a:rPr lang="fr-CA" sz="5400" b="1" dirty="0">
                <a:solidFill>
                  <a:schemeClr val="tx2"/>
                </a:solidFill>
              </a:rPr>
            </a:br>
            <a:r>
              <a:rPr lang="fr-CA" sz="5400" b="1" dirty="0">
                <a:solidFill>
                  <a:schemeClr val="tx2"/>
                </a:solidFill>
              </a:rPr>
              <a:t>for your attention</a:t>
            </a:r>
          </a:p>
        </p:txBody>
      </p:sp>
    </p:spTree>
    <p:extLst>
      <p:ext uri="{BB962C8B-B14F-4D97-AF65-F5344CB8AC3E}">
        <p14:creationId xmlns:p14="http://schemas.microsoft.com/office/powerpoint/2010/main" val="312099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文字方塊 7"/>
          <p:cNvSpPr txBox="1"/>
          <p:nvPr/>
        </p:nvSpPr>
        <p:spPr>
          <a:xfrm>
            <a:off x="1451846" y="5013838"/>
            <a:ext cx="800219" cy="461665"/>
          </a:xfrm>
          <a:prstGeom prst="rect">
            <a:avLst/>
          </a:prstGeom>
          <a:noFill/>
        </p:spPr>
        <p:txBody>
          <a:bodyPr wrap="none" rtlCol="0">
            <a:spAutoFit/>
          </a:bodyPr>
          <a:lstStyle/>
          <a:p>
            <a:r>
              <a:rPr lang="zh-TW" altLang="en-US" sz="2400" b="1" dirty="0">
                <a:solidFill>
                  <a:srgbClr val="C00000"/>
                </a:solidFill>
                <a:latin typeface="標楷體" panose="03000509000000000000" pitchFamily="65" charset="-120"/>
                <a:ea typeface="標楷體" panose="03000509000000000000" pitchFamily="65" charset="-120"/>
              </a:rPr>
              <a:t>可變</a:t>
            </a:r>
          </a:p>
        </p:txBody>
      </p:sp>
      <p:sp>
        <p:nvSpPr>
          <p:cNvPr id="9" name="文字方塊 8"/>
          <p:cNvSpPr txBox="1"/>
          <p:nvPr/>
        </p:nvSpPr>
        <p:spPr>
          <a:xfrm>
            <a:off x="1317218" y="2810558"/>
            <a:ext cx="1107996" cy="461665"/>
          </a:xfrm>
          <a:prstGeom prst="rect">
            <a:avLst/>
          </a:prstGeom>
          <a:noFill/>
        </p:spPr>
        <p:txBody>
          <a:bodyPr wrap="none" rtlCol="0">
            <a:spAutoFit/>
          </a:bodyPr>
          <a:lstStyle/>
          <a:p>
            <a:r>
              <a:rPr lang="zh-TW" altLang="en-US" sz="2400" b="1" dirty="0">
                <a:solidFill>
                  <a:srgbClr val="C00000"/>
                </a:solidFill>
                <a:latin typeface="標楷體" panose="03000509000000000000" pitchFamily="65" charset="-120"/>
                <a:ea typeface="標楷體" panose="03000509000000000000" pitchFamily="65" charset="-120"/>
              </a:rPr>
              <a:t>不可變</a:t>
            </a:r>
          </a:p>
        </p:txBody>
      </p:sp>
      <p:sp>
        <p:nvSpPr>
          <p:cNvPr id="13" name="圓角矩形 6"/>
          <p:cNvSpPr/>
          <p:nvPr/>
        </p:nvSpPr>
        <p:spPr>
          <a:xfrm>
            <a:off x="5069250" y="932201"/>
            <a:ext cx="1922024" cy="754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TW" altLang="en-US" sz="2400" kern="1200" dirty="0">
              <a:latin typeface="標楷體" panose="03000509000000000000" pitchFamily="65" charset="-120"/>
              <a:ea typeface="標楷體" panose="03000509000000000000" pitchFamily="65" charset="-120"/>
            </a:endParaRPr>
          </a:p>
        </p:txBody>
      </p:sp>
      <p:grpSp>
        <p:nvGrpSpPr>
          <p:cNvPr id="37" name="群組 36"/>
          <p:cNvGrpSpPr/>
          <p:nvPr/>
        </p:nvGrpSpPr>
        <p:grpSpPr>
          <a:xfrm>
            <a:off x="82618" y="3577633"/>
            <a:ext cx="1982601" cy="1093821"/>
            <a:chOff x="4455856" y="732696"/>
            <a:chExt cx="1615074" cy="1550211"/>
          </a:xfrm>
        </p:grpSpPr>
        <p:sp>
          <p:nvSpPr>
            <p:cNvPr id="38" name="圓角矩形 37"/>
            <p:cNvSpPr/>
            <p:nvPr/>
          </p:nvSpPr>
          <p:spPr>
            <a:xfrm>
              <a:off x="4455856" y="992893"/>
              <a:ext cx="1458269" cy="1290014"/>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algn="ctr"/>
              <a:r>
                <a:rPr lang="zh-TW" altLang="en-US" sz="2400" b="1" dirty="0">
                  <a:solidFill>
                    <a:schemeClr val="tx1"/>
                  </a:solidFill>
                  <a:latin typeface="標楷體" panose="03000509000000000000" pitchFamily="65" charset="-120"/>
                  <a:ea typeface="標楷體" panose="03000509000000000000" pitchFamily="65" charset="-120"/>
                </a:rPr>
                <a:t>網路問題</a:t>
              </a:r>
              <a:endParaRPr lang="en-US" altLang="zh-TW" sz="2400" b="1" dirty="0">
                <a:solidFill>
                  <a:schemeClr val="tx1"/>
                </a:solidFill>
                <a:latin typeface="標楷體" panose="03000509000000000000" pitchFamily="65" charset="-120"/>
                <a:ea typeface="標楷體" panose="03000509000000000000" pitchFamily="65" charset="-120"/>
              </a:endParaRPr>
            </a:p>
            <a:p>
              <a:pPr algn="ctr"/>
              <a:r>
                <a:rPr lang="en-US" altLang="zh-TW" sz="2400" b="1" dirty="0">
                  <a:solidFill>
                    <a:schemeClr val="tx1"/>
                  </a:solidFill>
                  <a:latin typeface="標楷體" panose="03000509000000000000" pitchFamily="65" charset="-120"/>
                  <a:ea typeface="標楷體" panose="03000509000000000000" pitchFamily="65" charset="-120"/>
                </a:rPr>
                <a:t>(</a:t>
              </a:r>
              <a:r>
                <a:rPr lang="zh-TW" altLang="en-US" sz="2400" b="1" dirty="0">
                  <a:solidFill>
                    <a:schemeClr val="tx1"/>
                  </a:solidFill>
                  <a:latin typeface="標楷體" panose="03000509000000000000" pitchFamily="65" charset="-120"/>
                  <a:ea typeface="標楷體" panose="03000509000000000000" pitchFamily="65" charset="-120"/>
                </a:rPr>
                <a:t>節線</a:t>
              </a:r>
              <a:r>
                <a:rPr lang="en-US" altLang="zh-TW" sz="2400" b="1" dirty="0">
                  <a:solidFill>
                    <a:schemeClr val="tx1"/>
                  </a:solidFill>
                  <a:latin typeface="標楷體" panose="03000509000000000000" pitchFamily="65" charset="-120"/>
                  <a:ea typeface="標楷體" panose="03000509000000000000" pitchFamily="65" charset="-120"/>
                </a:rPr>
                <a:t>/</a:t>
              </a:r>
              <a:r>
                <a:rPr lang="zh-TW" altLang="en-US" sz="2400" b="1" dirty="0">
                  <a:solidFill>
                    <a:schemeClr val="tx1"/>
                  </a:solidFill>
                  <a:latin typeface="標楷體" panose="03000509000000000000" pitchFamily="65" charset="-120"/>
                  <a:ea typeface="標楷體" panose="03000509000000000000" pitchFamily="65" charset="-120"/>
                </a:rPr>
                <a:t>節點</a:t>
              </a:r>
              <a:r>
                <a:rPr lang="en-US" altLang="zh-TW" sz="2400" b="1" dirty="0">
                  <a:solidFill>
                    <a:schemeClr val="tx1"/>
                  </a:solidFill>
                  <a:latin typeface="標楷體" panose="03000509000000000000" pitchFamily="65" charset="-120"/>
                  <a:ea typeface="標楷體" panose="03000509000000000000" pitchFamily="65" charset="-120"/>
                </a:rPr>
                <a:t>)</a:t>
              </a:r>
              <a:endParaRPr lang="zh-TW" altLang="en-US" sz="2400" b="1" dirty="0">
                <a:solidFill>
                  <a:schemeClr val="tx1"/>
                </a:solidFill>
                <a:latin typeface="標楷體" panose="03000509000000000000" pitchFamily="65" charset="-120"/>
                <a:ea typeface="標楷體" panose="03000509000000000000" pitchFamily="65" charset="-120"/>
              </a:endParaRPr>
            </a:p>
          </p:txBody>
        </p:sp>
        <p:sp>
          <p:nvSpPr>
            <p:cNvPr id="39" name="圓角矩形 6"/>
            <p:cNvSpPr/>
            <p:nvPr/>
          </p:nvSpPr>
          <p:spPr>
            <a:xfrm>
              <a:off x="4514518" y="732696"/>
              <a:ext cx="1556412" cy="754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TW" altLang="en-US" sz="2400" b="1" kern="1200" dirty="0">
                <a:solidFill>
                  <a:schemeClr val="tx1"/>
                </a:solidFill>
                <a:latin typeface="標楷體" panose="03000509000000000000" pitchFamily="65" charset="-120"/>
                <a:ea typeface="標楷體" panose="03000509000000000000" pitchFamily="65" charset="-120"/>
              </a:endParaRPr>
            </a:p>
          </p:txBody>
        </p:sp>
      </p:grpSp>
      <p:sp>
        <p:nvSpPr>
          <p:cNvPr id="42" name="圓角矩形 6"/>
          <p:cNvSpPr/>
          <p:nvPr/>
        </p:nvSpPr>
        <p:spPr>
          <a:xfrm>
            <a:off x="2385751" y="2501445"/>
            <a:ext cx="1910590" cy="7547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TW" altLang="en-US" sz="2400" kern="1200" dirty="0">
              <a:latin typeface="標楷體" panose="03000509000000000000" pitchFamily="65" charset="-120"/>
              <a:ea typeface="標楷體" panose="03000509000000000000" pitchFamily="65" charset="-120"/>
            </a:endParaRPr>
          </a:p>
        </p:txBody>
      </p:sp>
      <p:sp>
        <p:nvSpPr>
          <p:cNvPr id="44" name="圓角矩形 43"/>
          <p:cNvSpPr/>
          <p:nvPr/>
        </p:nvSpPr>
        <p:spPr>
          <a:xfrm>
            <a:off x="2444436" y="2373817"/>
            <a:ext cx="2057934" cy="1300356"/>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algn="ctr"/>
            <a:r>
              <a:rPr lang="zh-TW" altLang="en-US" sz="2400" b="1" dirty="0">
                <a:solidFill>
                  <a:schemeClr val="tx1"/>
                </a:solidFill>
                <a:latin typeface="標楷體" panose="03000509000000000000" pitchFamily="65" charset="-120"/>
                <a:ea typeface="標楷體" panose="03000509000000000000" pitchFamily="65" charset="-120"/>
              </a:rPr>
              <a:t>流量問題</a:t>
            </a:r>
            <a:endParaRPr lang="en-US" altLang="zh-TW" sz="2400" b="1" dirty="0">
              <a:solidFill>
                <a:schemeClr val="tx1"/>
              </a:solidFill>
              <a:latin typeface="標楷體" panose="03000509000000000000" pitchFamily="65" charset="-120"/>
              <a:ea typeface="標楷體" panose="03000509000000000000" pitchFamily="65" charset="-120"/>
            </a:endParaRPr>
          </a:p>
          <a:p>
            <a:pPr algn="ctr"/>
            <a:r>
              <a:rPr lang="en-US" altLang="zh-TW" sz="2400" b="1" dirty="0">
                <a:solidFill>
                  <a:schemeClr val="tx1"/>
                </a:solidFill>
                <a:latin typeface="標楷體" panose="03000509000000000000" pitchFamily="65" charset="-120"/>
                <a:ea typeface="標楷體" panose="03000509000000000000" pitchFamily="65" charset="-120"/>
              </a:rPr>
              <a:t>(Flow Problem)</a:t>
            </a:r>
            <a:endParaRPr lang="zh-TW" altLang="en-US" sz="2400" b="1" dirty="0">
              <a:solidFill>
                <a:schemeClr val="tx1"/>
              </a:solidFill>
              <a:latin typeface="標楷體" panose="03000509000000000000" pitchFamily="65" charset="-120"/>
              <a:ea typeface="標楷體" panose="03000509000000000000" pitchFamily="65" charset="-120"/>
            </a:endParaRPr>
          </a:p>
        </p:txBody>
      </p:sp>
      <p:sp>
        <p:nvSpPr>
          <p:cNvPr id="48" name="圓角矩形 47"/>
          <p:cNvSpPr/>
          <p:nvPr/>
        </p:nvSpPr>
        <p:spPr>
          <a:xfrm>
            <a:off x="2444438" y="4616330"/>
            <a:ext cx="2026662" cy="1332950"/>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algn="ctr"/>
            <a:r>
              <a:rPr lang="zh-TW" altLang="en-US" sz="2400" b="1" dirty="0">
                <a:solidFill>
                  <a:schemeClr val="tx1"/>
                </a:solidFill>
                <a:latin typeface="標楷體" panose="03000509000000000000" pitchFamily="65" charset="-120"/>
                <a:ea typeface="標楷體" panose="03000509000000000000" pitchFamily="65" charset="-120"/>
              </a:rPr>
              <a:t>設計問題</a:t>
            </a:r>
            <a:endParaRPr lang="en-US" altLang="zh-TW" sz="2400" b="1" dirty="0">
              <a:solidFill>
                <a:schemeClr val="tx1"/>
              </a:solidFill>
              <a:latin typeface="標楷體" panose="03000509000000000000" pitchFamily="65" charset="-120"/>
              <a:ea typeface="標楷體" panose="03000509000000000000" pitchFamily="65" charset="-120"/>
            </a:endParaRPr>
          </a:p>
          <a:p>
            <a:pPr algn="ctr"/>
            <a:r>
              <a:rPr lang="en-US" altLang="zh-TW" sz="2400" b="1" dirty="0">
                <a:solidFill>
                  <a:schemeClr val="tx1"/>
                </a:solidFill>
                <a:latin typeface="標楷體" panose="03000509000000000000" pitchFamily="65" charset="-120"/>
                <a:ea typeface="標楷體" panose="03000509000000000000" pitchFamily="65" charset="-120"/>
              </a:rPr>
              <a:t>(Design Problem)</a:t>
            </a:r>
            <a:endParaRPr lang="zh-TW" altLang="en-US" sz="2400" b="1" dirty="0">
              <a:solidFill>
                <a:schemeClr val="tx1"/>
              </a:solidFill>
              <a:latin typeface="標楷體" panose="03000509000000000000" pitchFamily="65" charset="-120"/>
              <a:ea typeface="標楷體" panose="03000509000000000000" pitchFamily="65" charset="-120"/>
            </a:endParaRPr>
          </a:p>
        </p:txBody>
      </p:sp>
      <p:cxnSp>
        <p:nvCxnSpPr>
          <p:cNvPr id="51" name="直線接點 50"/>
          <p:cNvCxnSpPr>
            <a:stCxn id="38" idx="3"/>
            <a:endCxn id="44" idx="1"/>
          </p:cNvCxnSpPr>
          <p:nvPr/>
        </p:nvCxnSpPr>
        <p:spPr>
          <a:xfrm flipV="1">
            <a:off x="1872731" y="3023995"/>
            <a:ext cx="571705" cy="1192346"/>
          </a:xfrm>
          <a:prstGeom prst="line">
            <a:avLst/>
          </a:prstGeom>
        </p:spPr>
        <p:style>
          <a:lnRef idx="3">
            <a:schemeClr val="dk1"/>
          </a:lnRef>
          <a:fillRef idx="0">
            <a:schemeClr val="dk1"/>
          </a:fillRef>
          <a:effectRef idx="2">
            <a:schemeClr val="dk1"/>
          </a:effectRef>
          <a:fontRef idx="minor">
            <a:schemeClr val="tx1"/>
          </a:fontRef>
        </p:style>
      </p:cxnSp>
      <p:cxnSp>
        <p:nvCxnSpPr>
          <p:cNvPr id="53" name="直線接點 52"/>
          <p:cNvCxnSpPr>
            <a:stCxn id="38" idx="3"/>
            <a:endCxn id="48" idx="1"/>
          </p:cNvCxnSpPr>
          <p:nvPr/>
        </p:nvCxnSpPr>
        <p:spPr>
          <a:xfrm>
            <a:off x="1872731" y="4216341"/>
            <a:ext cx="571707" cy="1066464"/>
          </a:xfrm>
          <a:prstGeom prst="line">
            <a:avLst/>
          </a:prstGeom>
        </p:spPr>
        <p:style>
          <a:lnRef idx="3">
            <a:schemeClr val="dk1"/>
          </a:lnRef>
          <a:fillRef idx="0">
            <a:schemeClr val="dk1"/>
          </a:fillRef>
          <a:effectRef idx="2">
            <a:schemeClr val="dk1"/>
          </a:effectRef>
          <a:fontRef idx="minor">
            <a:schemeClr val="tx1"/>
          </a:fontRef>
        </p:style>
      </p:cxnSp>
      <p:sp>
        <p:nvSpPr>
          <p:cNvPr id="57" name="圓角矩形 56"/>
          <p:cNvSpPr/>
          <p:nvPr/>
        </p:nvSpPr>
        <p:spPr>
          <a:xfrm>
            <a:off x="5080055" y="144059"/>
            <a:ext cx="3131380" cy="1225731"/>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algn="ctr"/>
            <a:r>
              <a:rPr lang="zh-TW" altLang="en-US" sz="2400" b="1" dirty="0">
                <a:solidFill>
                  <a:schemeClr val="tx1"/>
                </a:solidFill>
                <a:latin typeface="標楷體" panose="03000509000000000000" pitchFamily="65" charset="-120"/>
                <a:ea typeface="標楷體" panose="03000509000000000000" pitchFamily="65" charset="-120"/>
              </a:rPr>
              <a:t>最短路徑問題</a:t>
            </a:r>
            <a:endParaRPr lang="en-US" altLang="zh-TW" sz="2400" b="1" dirty="0">
              <a:solidFill>
                <a:schemeClr val="tx1"/>
              </a:solidFill>
              <a:latin typeface="標楷體" panose="03000509000000000000" pitchFamily="65" charset="-120"/>
              <a:ea typeface="標楷體" panose="03000509000000000000" pitchFamily="65" charset="-120"/>
            </a:endParaRPr>
          </a:p>
          <a:p>
            <a:pPr algn="ctr"/>
            <a:r>
              <a:rPr lang="en-US" altLang="zh-TW" sz="2400" b="1" dirty="0">
                <a:solidFill>
                  <a:schemeClr val="tx1"/>
                </a:solidFill>
                <a:latin typeface="標楷體" panose="03000509000000000000" pitchFamily="65" charset="-120"/>
                <a:ea typeface="標楷體" panose="03000509000000000000" pitchFamily="65" charset="-120"/>
              </a:rPr>
              <a:t>(Shortest Path Problem)</a:t>
            </a:r>
            <a:endParaRPr lang="zh-TW" altLang="en-US" sz="2400" b="1" dirty="0">
              <a:solidFill>
                <a:schemeClr val="tx1"/>
              </a:solidFill>
              <a:latin typeface="標楷體" panose="03000509000000000000" pitchFamily="65" charset="-120"/>
              <a:ea typeface="標楷體" panose="03000509000000000000" pitchFamily="65" charset="-120"/>
            </a:endParaRPr>
          </a:p>
        </p:txBody>
      </p:sp>
      <p:sp>
        <p:nvSpPr>
          <p:cNvPr id="60" name="圓角矩形 59"/>
          <p:cNvSpPr/>
          <p:nvPr/>
        </p:nvSpPr>
        <p:spPr>
          <a:xfrm>
            <a:off x="5073685" y="1486951"/>
            <a:ext cx="3133757" cy="1155548"/>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algn="ctr"/>
            <a:r>
              <a:rPr lang="zh-TW" altLang="en-US" sz="2400" b="1" dirty="0">
                <a:solidFill>
                  <a:schemeClr val="tx1"/>
                </a:solidFill>
                <a:latin typeface="標楷體" panose="03000509000000000000" pitchFamily="65" charset="-120"/>
                <a:ea typeface="標楷體" panose="03000509000000000000" pitchFamily="65" charset="-120"/>
              </a:rPr>
              <a:t>運輸問題</a:t>
            </a:r>
            <a:endParaRPr lang="en-US" altLang="zh-TW" sz="2400" b="1" dirty="0">
              <a:solidFill>
                <a:schemeClr val="tx1"/>
              </a:solidFill>
              <a:latin typeface="標楷體" panose="03000509000000000000" pitchFamily="65" charset="-120"/>
              <a:ea typeface="標楷體" panose="03000509000000000000" pitchFamily="65" charset="-120"/>
            </a:endParaRPr>
          </a:p>
          <a:p>
            <a:pPr algn="ctr"/>
            <a:r>
              <a:rPr lang="en-US" altLang="zh-TW" sz="2400" b="1" dirty="0">
                <a:solidFill>
                  <a:schemeClr val="tx1"/>
                </a:solidFill>
                <a:latin typeface="標楷體" panose="03000509000000000000" pitchFamily="65" charset="-120"/>
                <a:ea typeface="標楷體" panose="03000509000000000000" pitchFamily="65" charset="-120"/>
              </a:rPr>
              <a:t>(Transportation Problem)</a:t>
            </a:r>
            <a:endParaRPr lang="zh-TW" altLang="en-US" sz="2400" b="1" dirty="0">
              <a:solidFill>
                <a:schemeClr val="tx1"/>
              </a:solidFill>
              <a:latin typeface="標楷體" panose="03000509000000000000" pitchFamily="65" charset="-120"/>
              <a:ea typeface="標楷體" panose="03000509000000000000" pitchFamily="65" charset="-120"/>
            </a:endParaRPr>
          </a:p>
        </p:txBody>
      </p:sp>
      <p:sp>
        <p:nvSpPr>
          <p:cNvPr id="64" name="圓角矩形 63"/>
          <p:cNvSpPr/>
          <p:nvPr/>
        </p:nvSpPr>
        <p:spPr>
          <a:xfrm>
            <a:off x="5041442" y="2735998"/>
            <a:ext cx="3128440" cy="120577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algn="ctr"/>
            <a:r>
              <a:rPr lang="zh-TW" altLang="en-US" sz="2400" b="1" dirty="0">
                <a:solidFill>
                  <a:schemeClr val="tx1"/>
                </a:solidFill>
                <a:latin typeface="標楷體" panose="03000509000000000000" pitchFamily="65" charset="-120"/>
                <a:ea typeface="標楷體" panose="03000509000000000000" pitchFamily="65" charset="-120"/>
              </a:rPr>
              <a:t>指派問題</a:t>
            </a:r>
            <a:endParaRPr lang="en-US" altLang="zh-TW" sz="2400" b="1" dirty="0">
              <a:solidFill>
                <a:schemeClr val="tx1"/>
              </a:solidFill>
              <a:latin typeface="標楷體" panose="03000509000000000000" pitchFamily="65" charset="-120"/>
              <a:ea typeface="標楷體" panose="03000509000000000000" pitchFamily="65" charset="-120"/>
            </a:endParaRPr>
          </a:p>
          <a:p>
            <a:pPr algn="ctr"/>
            <a:r>
              <a:rPr lang="en-US" altLang="zh-TW" sz="2400" b="1" dirty="0">
                <a:solidFill>
                  <a:schemeClr val="tx1"/>
                </a:solidFill>
                <a:latin typeface="標楷體" panose="03000509000000000000" pitchFamily="65" charset="-120"/>
                <a:ea typeface="標楷體" panose="03000509000000000000" pitchFamily="65" charset="-120"/>
              </a:rPr>
              <a:t>(Assignment Problem)</a:t>
            </a:r>
            <a:endParaRPr lang="zh-TW" altLang="en-US" sz="2400" b="1" dirty="0">
              <a:solidFill>
                <a:schemeClr val="tx1"/>
              </a:solidFill>
              <a:latin typeface="標楷體" panose="03000509000000000000" pitchFamily="65" charset="-120"/>
              <a:ea typeface="標楷體" panose="03000509000000000000" pitchFamily="65" charset="-120"/>
            </a:endParaRPr>
          </a:p>
        </p:txBody>
      </p:sp>
      <p:sp>
        <p:nvSpPr>
          <p:cNvPr id="67" name="圓角矩形 66"/>
          <p:cNvSpPr/>
          <p:nvPr/>
        </p:nvSpPr>
        <p:spPr>
          <a:xfrm>
            <a:off x="5044380" y="4064507"/>
            <a:ext cx="3133765" cy="1210200"/>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algn="ctr"/>
            <a:r>
              <a:rPr lang="zh-TW" altLang="en-US" sz="2400" b="1" dirty="0">
                <a:solidFill>
                  <a:schemeClr val="tx1"/>
                </a:solidFill>
                <a:latin typeface="標楷體" panose="03000509000000000000" pitchFamily="65" charset="-120"/>
                <a:ea typeface="標楷體" panose="03000509000000000000" pitchFamily="65" charset="-120"/>
              </a:rPr>
              <a:t>網路設計問題</a:t>
            </a:r>
            <a:endParaRPr lang="en-US" altLang="zh-TW" sz="2400" b="1" dirty="0">
              <a:solidFill>
                <a:schemeClr val="tx1"/>
              </a:solidFill>
              <a:latin typeface="標楷體" panose="03000509000000000000" pitchFamily="65" charset="-120"/>
              <a:ea typeface="標楷體" panose="03000509000000000000" pitchFamily="65" charset="-120"/>
            </a:endParaRPr>
          </a:p>
          <a:p>
            <a:pPr algn="ctr"/>
            <a:r>
              <a:rPr lang="en-US" altLang="zh-TW" sz="2400" b="1" dirty="0">
                <a:solidFill>
                  <a:schemeClr val="tx1"/>
                </a:solidFill>
                <a:latin typeface="標楷體" panose="03000509000000000000" pitchFamily="65" charset="-120"/>
                <a:ea typeface="標楷體" panose="03000509000000000000" pitchFamily="65" charset="-120"/>
              </a:rPr>
              <a:t>(Network Design Problem)</a:t>
            </a:r>
            <a:endParaRPr lang="zh-TW" altLang="en-US" sz="2400" b="1" dirty="0">
              <a:solidFill>
                <a:schemeClr val="tx1"/>
              </a:solidFill>
              <a:latin typeface="標楷體" panose="03000509000000000000" pitchFamily="65" charset="-120"/>
              <a:ea typeface="標楷體" panose="03000509000000000000" pitchFamily="65" charset="-120"/>
            </a:endParaRPr>
          </a:p>
        </p:txBody>
      </p:sp>
      <p:sp>
        <p:nvSpPr>
          <p:cNvPr id="72" name="圓角矩形 71"/>
          <p:cNvSpPr/>
          <p:nvPr/>
        </p:nvSpPr>
        <p:spPr>
          <a:xfrm>
            <a:off x="5059172" y="5397437"/>
            <a:ext cx="3133764" cy="1221629"/>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lstStyle/>
          <a:p>
            <a:pPr algn="ctr"/>
            <a:r>
              <a:rPr lang="zh-TW" altLang="en-US" sz="2400" b="1" dirty="0">
                <a:solidFill>
                  <a:schemeClr val="tx1"/>
                </a:solidFill>
                <a:latin typeface="標楷體" panose="03000509000000000000" pitchFamily="65" charset="-120"/>
                <a:ea typeface="標楷體" panose="03000509000000000000" pitchFamily="65" charset="-120"/>
              </a:rPr>
              <a:t>網路區位問題</a:t>
            </a:r>
            <a:endParaRPr lang="en-US" altLang="zh-TW" sz="2400" b="1" dirty="0">
              <a:solidFill>
                <a:schemeClr val="tx1"/>
              </a:solidFill>
              <a:latin typeface="標楷體" panose="03000509000000000000" pitchFamily="65" charset="-120"/>
              <a:ea typeface="標楷體" panose="03000509000000000000" pitchFamily="65" charset="-120"/>
            </a:endParaRPr>
          </a:p>
          <a:p>
            <a:pPr algn="ctr"/>
            <a:r>
              <a:rPr lang="en-US" altLang="zh-TW" sz="2400" b="1" dirty="0">
                <a:solidFill>
                  <a:schemeClr val="tx1"/>
                </a:solidFill>
                <a:latin typeface="標楷體" panose="03000509000000000000" pitchFamily="65" charset="-120"/>
                <a:ea typeface="標楷體" panose="03000509000000000000" pitchFamily="65" charset="-120"/>
              </a:rPr>
              <a:t>(Network Location Problem)</a:t>
            </a:r>
            <a:endParaRPr lang="zh-TW" altLang="en-US" sz="2400" b="1" dirty="0">
              <a:solidFill>
                <a:schemeClr val="tx1"/>
              </a:solidFill>
              <a:latin typeface="標楷體" panose="03000509000000000000" pitchFamily="65" charset="-120"/>
              <a:ea typeface="標楷體" panose="03000509000000000000" pitchFamily="65" charset="-120"/>
            </a:endParaRPr>
          </a:p>
        </p:txBody>
      </p:sp>
      <p:cxnSp>
        <p:nvCxnSpPr>
          <p:cNvPr id="73" name="直線接點 72"/>
          <p:cNvCxnSpPr>
            <a:stCxn id="44" idx="3"/>
            <a:endCxn id="57" idx="1"/>
          </p:cNvCxnSpPr>
          <p:nvPr/>
        </p:nvCxnSpPr>
        <p:spPr>
          <a:xfrm flipV="1">
            <a:off x="4502370" y="756924"/>
            <a:ext cx="577687" cy="2267071"/>
          </a:xfrm>
          <a:prstGeom prst="line">
            <a:avLst/>
          </a:prstGeom>
        </p:spPr>
        <p:style>
          <a:lnRef idx="3">
            <a:schemeClr val="dk1"/>
          </a:lnRef>
          <a:fillRef idx="0">
            <a:schemeClr val="dk1"/>
          </a:fillRef>
          <a:effectRef idx="2">
            <a:schemeClr val="dk1"/>
          </a:effectRef>
          <a:fontRef idx="minor">
            <a:schemeClr val="tx1"/>
          </a:fontRef>
        </p:style>
      </p:cxnSp>
      <p:cxnSp>
        <p:nvCxnSpPr>
          <p:cNvPr id="76" name="直線接點 75"/>
          <p:cNvCxnSpPr>
            <a:stCxn id="44" idx="3"/>
            <a:endCxn id="60" idx="1"/>
          </p:cNvCxnSpPr>
          <p:nvPr/>
        </p:nvCxnSpPr>
        <p:spPr>
          <a:xfrm flipV="1">
            <a:off x="4502370" y="2064725"/>
            <a:ext cx="571317" cy="959270"/>
          </a:xfrm>
          <a:prstGeom prst="line">
            <a:avLst/>
          </a:prstGeom>
        </p:spPr>
        <p:style>
          <a:lnRef idx="3">
            <a:schemeClr val="dk1"/>
          </a:lnRef>
          <a:fillRef idx="0">
            <a:schemeClr val="dk1"/>
          </a:fillRef>
          <a:effectRef idx="2">
            <a:schemeClr val="dk1"/>
          </a:effectRef>
          <a:fontRef idx="minor">
            <a:schemeClr val="tx1"/>
          </a:fontRef>
        </p:style>
      </p:cxnSp>
      <p:cxnSp>
        <p:nvCxnSpPr>
          <p:cNvPr id="79" name="直線接點 78"/>
          <p:cNvCxnSpPr>
            <a:stCxn id="44" idx="3"/>
            <a:endCxn id="64" idx="1"/>
          </p:cNvCxnSpPr>
          <p:nvPr/>
        </p:nvCxnSpPr>
        <p:spPr>
          <a:xfrm>
            <a:off x="4502370" y="3023995"/>
            <a:ext cx="539073" cy="314893"/>
          </a:xfrm>
          <a:prstGeom prst="line">
            <a:avLst/>
          </a:prstGeom>
        </p:spPr>
        <p:style>
          <a:lnRef idx="3">
            <a:schemeClr val="dk1"/>
          </a:lnRef>
          <a:fillRef idx="0">
            <a:schemeClr val="dk1"/>
          </a:fillRef>
          <a:effectRef idx="2">
            <a:schemeClr val="dk1"/>
          </a:effectRef>
          <a:fontRef idx="minor">
            <a:schemeClr val="tx1"/>
          </a:fontRef>
        </p:style>
      </p:cxnSp>
      <p:cxnSp>
        <p:nvCxnSpPr>
          <p:cNvPr id="82" name="直線接點 81"/>
          <p:cNvCxnSpPr/>
          <p:nvPr/>
        </p:nvCxnSpPr>
        <p:spPr>
          <a:xfrm>
            <a:off x="4487955" y="5282805"/>
            <a:ext cx="596311" cy="917732"/>
          </a:xfrm>
          <a:prstGeom prst="line">
            <a:avLst/>
          </a:prstGeom>
          <a:ln/>
        </p:spPr>
        <p:style>
          <a:lnRef idx="3">
            <a:schemeClr val="dk1"/>
          </a:lnRef>
          <a:fillRef idx="0">
            <a:schemeClr val="dk1"/>
          </a:fillRef>
          <a:effectRef idx="2">
            <a:schemeClr val="dk1"/>
          </a:effectRef>
          <a:fontRef idx="minor">
            <a:schemeClr val="tx1"/>
          </a:fontRef>
        </p:style>
      </p:cxnSp>
      <p:cxnSp>
        <p:nvCxnSpPr>
          <p:cNvPr id="83" name="直線接點 82"/>
          <p:cNvCxnSpPr>
            <a:stCxn id="48" idx="3"/>
            <a:endCxn id="67" idx="1"/>
          </p:cNvCxnSpPr>
          <p:nvPr/>
        </p:nvCxnSpPr>
        <p:spPr>
          <a:xfrm flipV="1">
            <a:off x="4471100" y="4669607"/>
            <a:ext cx="573278" cy="613198"/>
          </a:xfrm>
          <a:prstGeom prst="line">
            <a:avLst/>
          </a:prstGeom>
        </p:spPr>
        <p:style>
          <a:lnRef idx="3">
            <a:schemeClr val="dk1"/>
          </a:lnRef>
          <a:fillRef idx="0">
            <a:schemeClr val="dk1"/>
          </a:fillRef>
          <a:effectRef idx="2">
            <a:schemeClr val="dk1"/>
          </a:effectRef>
          <a:fontRef idx="minor">
            <a:schemeClr val="tx1"/>
          </a:fontRef>
        </p:style>
      </p:cxnSp>
      <p:sp>
        <p:nvSpPr>
          <p:cNvPr id="89" name="文字方塊 88"/>
          <p:cNvSpPr txBox="1"/>
          <p:nvPr/>
        </p:nvSpPr>
        <p:spPr>
          <a:xfrm>
            <a:off x="8375912" y="1958379"/>
            <a:ext cx="553998" cy="1297791"/>
          </a:xfrm>
          <a:prstGeom prst="rect">
            <a:avLst/>
          </a:prstGeom>
          <a:noFill/>
        </p:spPr>
        <p:txBody>
          <a:bodyPr vert="eaVert" wrap="none" rtlCol="0">
            <a:spAutoFit/>
          </a:bodyPr>
          <a:lstStyle/>
          <a:p>
            <a:r>
              <a:rPr lang="zh-TW" altLang="en-US" sz="2400" b="1" dirty="0">
                <a:solidFill>
                  <a:srgbClr val="C00000"/>
                </a:solidFill>
                <a:latin typeface="標楷體" panose="03000509000000000000" pitchFamily="65" charset="-120"/>
                <a:ea typeface="標楷體" panose="03000509000000000000" pitchFamily="65" charset="-120"/>
              </a:rPr>
              <a:t>短期問題</a:t>
            </a:r>
          </a:p>
        </p:txBody>
      </p:sp>
      <p:sp>
        <p:nvSpPr>
          <p:cNvPr id="90" name="文字方塊 89"/>
          <p:cNvSpPr txBox="1"/>
          <p:nvPr/>
        </p:nvSpPr>
        <p:spPr>
          <a:xfrm>
            <a:off x="8375912" y="4838613"/>
            <a:ext cx="553998" cy="1297791"/>
          </a:xfrm>
          <a:prstGeom prst="rect">
            <a:avLst/>
          </a:prstGeom>
          <a:noFill/>
        </p:spPr>
        <p:txBody>
          <a:bodyPr vert="eaVert" wrap="none" rtlCol="0">
            <a:spAutoFit/>
          </a:bodyPr>
          <a:lstStyle/>
          <a:p>
            <a:r>
              <a:rPr lang="zh-TW" altLang="en-US" sz="2400" b="1" dirty="0">
                <a:solidFill>
                  <a:srgbClr val="C00000"/>
                </a:solidFill>
                <a:latin typeface="標楷體" panose="03000509000000000000" pitchFamily="65" charset="-120"/>
                <a:ea typeface="標楷體" panose="03000509000000000000" pitchFamily="65" charset="-120"/>
              </a:rPr>
              <a:t>長期問題</a:t>
            </a:r>
          </a:p>
        </p:txBody>
      </p:sp>
      <p:sp>
        <p:nvSpPr>
          <p:cNvPr id="91" name="文字方塊 90"/>
          <p:cNvSpPr txBox="1"/>
          <p:nvPr/>
        </p:nvSpPr>
        <p:spPr>
          <a:xfrm>
            <a:off x="4220656" y="4199237"/>
            <a:ext cx="800219" cy="461665"/>
          </a:xfrm>
          <a:prstGeom prst="rect">
            <a:avLst/>
          </a:prstGeom>
          <a:noFill/>
        </p:spPr>
        <p:txBody>
          <a:bodyPr wrap="none" rtlCol="0">
            <a:spAutoFit/>
          </a:bodyPr>
          <a:lstStyle/>
          <a:p>
            <a:r>
              <a:rPr lang="zh-TW" altLang="en-US" sz="2400" b="1" dirty="0">
                <a:solidFill>
                  <a:srgbClr val="C00000"/>
                </a:solidFill>
                <a:latin typeface="標楷體" panose="03000509000000000000" pitchFamily="65" charset="-120"/>
                <a:ea typeface="標楷體" panose="03000509000000000000" pitchFamily="65" charset="-120"/>
              </a:rPr>
              <a:t>節線</a:t>
            </a:r>
          </a:p>
        </p:txBody>
      </p:sp>
      <p:sp>
        <p:nvSpPr>
          <p:cNvPr id="92" name="文字方塊 91"/>
          <p:cNvSpPr txBox="1"/>
          <p:nvPr/>
        </p:nvSpPr>
        <p:spPr>
          <a:xfrm>
            <a:off x="4165435" y="6027809"/>
            <a:ext cx="800219" cy="461665"/>
          </a:xfrm>
          <a:prstGeom prst="rect">
            <a:avLst/>
          </a:prstGeom>
          <a:noFill/>
        </p:spPr>
        <p:txBody>
          <a:bodyPr wrap="none" rtlCol="0">
            <a:spAutoFit/>
          </a:bodyPr>
          <a:lstStyle/>
          <a:p>
            <a:r>
              <a:rPr lang="zh-TW" altLang="en-US" sz="2400" b="1" dirty="0">
                <a:solidFill>
                  <a:srgbClr val="C00000"/>
                </a:solidFill>
                <a:latin typeface="標楷體" panose="03000509000000000000" pitchFamily="65" charset="-120"/>
                <a:ea typeface="標楷體" panose="03000509000000000000" pitchFamily="65" charset="-120"/>
              </a:rPr>
              <a:t>節點</a:t>
            </a:r>
          </a:p>
        </p:txBody>
      </p:sp>
      <p:sp>
        <p:nvSpPr>
          <p:cNvPr id="40" name="標題 1"/>
          <p:cNvSpPr txBox="1">
            <a:spLocks/>
          </p:cNvSpPr>
          <p:nvPr/>
        </p:nvSpPr>
        <p:spPr bwMode="auto">
          <a:xfrm>
            <a:off x="25880" y="211671"/>
            <a:ext cx="437487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fr-CA" altLang="zh-TW" sz="3200" b="1" dirty="0">
                <a:solidFill>
                  <a:schemeClr val="tx1">
                    <a:lumMod val="75000"/>
                    <a:lumOff val="25000"/>
                  </a:schemeClr>
                </a:solidFill>
                <a:latin typeface="+mj-ea"/>
              </a:rPr>
              <a:t>Introduction</a:t>
            </a:r>
          </a:p>
          <a:p>
            <a:r>
              <a:rPr lang="en-US" altLang="zh-TW" sz="3200" b="1" dirty="0">
                <a:solidFill>
                  <a:schemeClr val="tx1">
                    <a:lumMod val="75000"/>
                    <a:lumOff val="25000"/>
                  </a:schemeClr>
                </a:solidFill>
                <a:latin typeface="+mj-ea"/>
              </a:rPr>
              <a:t>1-1</a:t>
            </a:r>
            <a:r>
              <a:rPr lang="zh-TW" altLang="en-US" sz="3200" b="1" dirty="0">
                <a:solidFill>
                  <a:schemeClr val="tx1">
                    <a:lumMod val="75000"/>
                    <a:lumOff val="25000"/>
                  </a:schemeClr>
                </a:solidFill>
                <a:latin typeface="+mj-ea"/>
              </a:rPr>
              <a:t> </a:t>
            </a:r>
            <a:r>
              <a:rPr lang="fr-CA" altLang="zh-TW" sz="3200" b="1" dirty="0">
                <a:solidFill>
                  <a:schemeClr val="tx1">
                    <a:lumMod val="75000"/>
                    <a:lumOff val="25000"/>
                  </a:schemeClr>
                </a:solidFill>
                <a:latin typeface="+mj-ea"/>
              </a:rPr>
              <a:t>Location Problem</a:t>
            </a:r>
            <a:endParaRPr lang="zh-TW" sz="3200" b="1" dirty="0">
              <a:latin typeface="+mj-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流程圖: 資料 5"/>
          <p:cNvSpPr/>
          <p:nvPr/>
        </p:nvSpPr>
        <p:spPr>
          <a:xfrm>
            <a:off x="1049538" y="2386380"/>
            <a:ext cx="3528392" cy="1440160"/>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 name="流程圖: 資料 7"/>
          <p:cNvSpPr/>
          <p:nvPr/>
        </p:nvSpPr>
        <p:spPr>
          <a:xfrm>
            <a:off x="5166815" y="2386380"/>
            <a:ext cx="3528392" cy="1440160"/>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 name="橢圓 6"/>
          <p:cNvSpPr/>
          <p:nvPr/>
        </p:nvSpPr>
        <p:spPr>
          <a:xfrm>
            <a:off x="1985642" y="2805852"/>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2519646" y="2640132"/>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2813734" y="3000172"/>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3376634" y="3309908"/>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2144632" y="2528672"/>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6" name="橢圓 15"/>
          <p:cNvSpPr/>
          <p:nvPr/>
        </p:nvSpPr>
        <p:spPr>
          <a:xfrm>
            <a:off x="1391576" y="3415076"/>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7" name="橢圓 16"/>
          <p:cNvSpPr/>
          <p:nvPr/>
        </p:nvSpPr>
        <p:spPr>
          <a:xfrm>
            <a:off x="1841626" y="3504228"/>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8" name="橢圓 17"/>
          <p:cNvSpPr/>
          <p:nvPr/>
        </p:nvSpPr>
        <p:spPr>
          <a:xfrm>
            <a:off x="2255755" y="3138272"/>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9" name="橢圓 18"/>
          <p:cNvSpPr/>
          <p:nvPr/>
        </p:nvSpPr>
        <p:spPr>
          <a:xfrm>
            <a:off x="2543621" y="2947028"/>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0" name="橢圓 19"/>
          <p:cNvSpPr/>
          <p:nvPr/>
        </p:nvSpPr>
        <p:spPr>
          <a:xfrm>
            <a:off x="3658084" y="2498956"/>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1" name="橢圓 20"/>
          <p:cNvSpPr/>
          <p:nvPr/>
        </p:nvSpPr>
        <p:spPr>
          <a:xfrm>
            <a:off x="3969482" y="2805852"/>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2" name="橢圓 21"/>
          <p:cNvSpPr/>
          <p:nvPr/>
        </p:nvSpPr>
        <p:spPr>
          <a:xfrm>
            <a:off x="3040528" y="2689292"/>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3" name="橢圓 22"/>
          <p:cNvSpPr/>
          <p:nvPr/>
        </p:nvSpPr>
        <p:spPr>
          <a:xfrm>
            <a:off x="3567382" y="2890436"/>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4" name="橢圓 23"/>
          <p:cNvSpPr/>
          <p:nvPr/>
        </p:nvSpPr>
        <p:spPr>
          <a:xfrm>
            <a:off x="2543621" y="3580428"/>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5" name="橢圓 24"/>
          <p:cNvSpPr/>
          <p:nvPr/>
        </p:nvSpPr>
        <p:spPr>
          <a:xfrm>
            <a:off x="2800897" y="3317916"/>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6" name="橢圓 25"/>
          <p:cNvSpPr/>
          <p:nvPr/>
        </p:nvSpPr>
        <p:spPr>
          <a:xfrm>
            <a:off x="3064668" y="3514524"/>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7" name="橢圓 26"/>
          <p:cNvSpPr/>
          <p:nvPr/>
        </p:nvSpPr>
        <p:spPr>
          <a:xfrm>
            <a:off x="5920463" y="3009300"/>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8" name="橢圓 27"/>
          <p:cNvSpPr/>
          <p:nvPr/>
        </p:nvSpPr>
        <p:spPr>
          <a:xfrm>
            <a:off x="6281845" y="3516334"/>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0" name="橢圓 29"/>
          <p:cNvSpPr/>
          <p:nvPr/>
        </p:nvSpPr>
        <p:spPr>
          <a:xfrm>
            <a:off x="7729361" y="3273160"/>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橢圓 30"/>
          <p:cNvSpPr/>
          <p:nvPr/>
        </p:nvSpPr>
        <p:spPr>
          <a:xfrm>
            <a:off x="7308432" y="2677860"/>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3" name="橢圓 32"/>
          <p:cNvSpPr/>
          <p:nvPr/>
        </p:nvSpPr>
        <p:spPr>
          <a:xfrm>
            <a:off x="7202761" y="3511782"/>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a:off x="6334985" y="2677860"/>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p:cNvCxnSpPr>
            <a:stCxn id="28" idx="6"/>
            <a:endCxn id="33" idx="2"/>
          </p:cNvCxnSpPr>
          <p:nvPr/>
        </p:nvCxnSpPr>
        <p:spPr>
          <a:xfrm flipV="1">
            <a:off x="6497869" y="3608942"/>
            <a:ext cx="704892" cy="4552"/>
          </a:xfrm>
          <a:prstGeom prst="line">
            <a:avLst/>
          </a:prstGeom>
        </p:spPr>
        <p:style>
          <a:lnRef idx="2">
            <a:schemeClr val="dk1"/>
          </a:lnRef>
          <a:fillRef idx="0">
            <a:schemeClr val="dk1"/>
          </a:fillRef>
          <a:effectRef idx="1">
            <a:schemeClr val="dk1"/>
          </a:effectRef>
          <a:fontRef idx="minor">
            <a:schemeClr val="tx1"/>
          </a:fontRef>
        </p:style>
      </p:cxnSp>
      <p:cxnSp>
        <p:nvCxnSpPr>
          <p:cNvPr id="39" name="直線接點 38"/>
          <p:cNvCxnSpPr>
            <a:stCxn id="33" idx="6"/>
            <a:endCxn id="30" idx="3"/>
          </p:cNvCxnSpPr>
          <p:nvPr/>
        </p:nvCxnSpPr>
        <p:spPr>
          <a:xfrm flipV="1">
            <a:off x="7418785" y="3439022"/>
            <a:ext cx="342212" cy="169920"/>
          </a:xfrm>
          <a:prstGeom prst="line">
            <a:avLst/>
          </a:prstGeom>
        </p:spPr>
        <p:style>
          <a:lnRef idx="2">
            <a:schemeClr val="dk1"/>
          </a:lnRef>
          <a:fillRef idx="0">
            <a:schemeClr val="dk1"/>
          </a:fillRef>
          <a:effectRef idx="1">
            <a:schemeClr val="dk1"/>
          </a:effectRef>
          <a:fontRef idx="minor">
            <a:schemeClr val="tx1"/>
          </a:fontRef>
        </p:style>
      </p:cxnSp>
      <p:cxnSp>
        <p:nvCxnSpPr>
          <p:cNvPr id="42" name="直線接點 41"/>
          <p:cNvCxnSpPr>
            <a:stCxn id="31" idx="5"/>
            <a:endCxn id="30" idx="1"/>
          </p:cNvCxnSpPr>
          <p:nvPr/>
        </p:nvCxnSpPr>
        <p:spPr>
          <a:xfrm>
            <a:off x="7492820" y="2843722"/>
            <a:ext cx="268177" cy="457896"/>
          </a:xfrm>
          <a:prstGeom prst="line">
            <a:avLst/>
          </a:prstGeom>
        </p:spPr>
        <p:style>
          <a:lnRef idx="2">
            <a:schemeClr val="dk1"/>
          </a:lnRef>
          <a:fillRef idx="0">
            <a:schemeClr val="dk1"/>
          </a:fillRef>
          <a:effectRef idx="1">
            <a:schemeClr val="dk1"/>
          </a:effectRef>
          <a:fontRef idx="minor">
            <a:schemeClr val="tx1"/>
          </a:fontRef>
        </p:style>
      </p:cxnSp>
      <p:cxnSp>
        <p:nvCxnSpPr>
          <p:cNvPr id="45" name="直線接點 44"/>
          <p:cNvCxnSpPr>
            <a:stCxn id="34" idx="6"/>
          </p:cNvCxnSpPr>
          <p:nvPr/>
        </p:nvCxnSpPr>
        <p:spPr>
          <a:xfrm>
            <a:off x="6551009" y="2775020"/>
            <a:ext cx="721957" cy="0"/>
          </a:xfrm>
          <a:prstGeom prst="line">
            <a:avLst/>
          </a:prstGeom>
        </p:spPr>
        <p:style>
          <a:lnRef idx="2">
            <a:schemeClr val="dk1"/>
          </a:lnRef>
          <a:fillRef idx="0">
            <a:schemeClr val="dk1"/>
          </a:fillRef>
          <a:effectRef idx="1">
            <a:schemeClr val="dk1"/>
          </a:effectRef>
          <a:fontRef idx="minor">
            <a:schemeClr val="tx1"/>
          </a:fontRef>
        </p:style>
      </p:cxnSp>
      <p:cxnSp>
        <p:nvCxnSpPr>
          <p:cNvPr id="48" name="直線接點 47"/>
          <p:cNvCxnSpPr>
            <a:stCxn id="27" idx="7"/>
            <a:endCxn id="34" idx="3"/>
          </p:cNvCxnSpPr>
          <p:nvPr/>
        </p:nvCxnSpPr>
        <p:spPr>
          <a:xfrm flipV="1">
            <a:off x="6104851" y="2843722"/>
            <a:ext cx="261770" cy="194036"/>
          </a:xfrm>
          <a:prstGeom prst="line">
            <a:avLst/>
          </a:prstGeom>
        </p:spPr>
        <p:style>
          <a:lnRef idx="2">
            <a:schemeClr val="dk1"/>
          </a:lnRef>
          <a:fillRef idx="0">
            <a:schemeClr val="dk1"/>
          </a:fillRef>
          <a:effectRef idx="1">
            <a:schemeClr val="dk1"/>
          </a:effectRef>
          <a:fontRef idx="minor">
            <a:schemeClr val="tx1"/>
          </a:fontRef>
        </p:style>
      </p:cxnSp>
      <p:cxnSp>
        <p:nvCxnSpPr>
          <p:cNvPr id="51" name="直線接點 50"/>
          <p:cNvCxnSpPr>
            <a:stCxn id="27" idx="5"/>
            <a:endCxn id="28" idx="1"/>
          </p:cNvCxnSpPr>
          <p:nvPr/>
        </p:nvCxnSpPr>
        <p:spPr>
          <a:xfrm>
            <a:off x="6104851" y="3175162"/>
            <a:ext cx="208630" cy="369630"/>
          </a:xfrm>
          <a:prstGeom prst="line">
            <a:avLst/>
          </a:prstGeom>
        </p:spPr>
        <p:style>
          <a:lnRef idx="2">
            <a:schemeClr val="dk1"/>
          </a:lnRef>
          <a:fillRef idx="0">
            <a:schemeClr val="dk1"/>
          </a:fillRef>
          <a:effectRef idx="1">
            <a:schemeClr val="dk1"/>
          </a:effectRef>
          <a:fontRef idx="minor">
            <a:schemeClr val="tx1"/>
          </a:fontRef>
        </p:style>
      </p:cxnSp>
      <p:cxnSp>
        <p:nvCxnSpPr>
          <p:cNvPr id="54" name="直線接點 53"/>
          <p:cNvCxnSpPr>
            <a:stCxn id="34" idx="5"/>
            <a:endCxn id="33" idx="1"/>
          </p:cNvCxnSpPr>
          <p:nvPr/>
        </p:nvCxnSpPr>
        <p:spPr>
          <a:xfrm>
            <a:off x="6519373" y="2843722"/>
            <a:ext cx="715024" cy="696518"/>
          </a:xfrm>
          <a:prstGeom prst="line">
            <a:avLst/>
          </a:prstGeom>
        </p:spPr>
        <p:style>
          <a:lnRef idx="2">
            <a:schemeClr val="dk1"/>
          </a:lnRef>
          <a:fillRef idx="0">
            <a:schemeClr val="dk1"/>
          </a:fillRef>
          <a:effectRef idx="1">
            <a:schemeClr val="dk1"/>
          </a:effectRef>
          <a:fontRef idx="minor">
            <a:schemeClr val="tx1"/>
          </a:fontRef>
        </p:style>
      </p:cxnSp>
      <p:cxnSp>
        <p:nvCxnSpPr>
          <p:cNvPr id="57" name="直線接點 56"/>
          <p:cNvCxnSpPr/>
          <p:nvPr/>
        </p:nvCxnSpPr>
        <p:spPr>
          <a:xfrm flipV="1">
            <a:off x="6467928" y="2824627"/>
            <a:ext cx="873835" cy="701070"/>
          </a:xfrm>
          <a:prstGeom prst="line">
            <a:avLst/>
          </a:prstGeom>
        </p:spPr>
        <p:style>
          <a:lnRef idx="2">
            <a:schemeClr val="dk1"/>
          </a:lnRef>
          <a:fillRef idx="0">
            <a:schemeClr val="dk1"/>
          </a:fillRef>
          <a:effectRef idx="1">
            <a:schemeClr val="dk1"/>
          </a:effectRef>
          <a:fontRef idx="minor">
            <a:schemeClr val="tx1"/>
          </a:fontRef>
        </p:style>
      </p:cxnSp>
      <p:sp>
        <p:nvSpPr>
          <p:cNvPr id="61" name="橢圓 60"/>
          <p:cNvSpPr/>
          <p:nvPr/>
        </p:nvSpPr>
        <p:spPr>
          <a:xfrm>
            <a:off x="6558610" y="3268568"/>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流程圖: 資料 61"/>
          <p:cNvSpPr/>
          <p:nvPr/>
        </p:nvSpPr>
        <p:spPr>
          <a:xfrm>
            <a:off x="1043643" y="4451992"/>
            <a:ext cx="3528392" cy="1440160"/>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63" name="橢圓 62"/>
          <p:cNvSpPr/>
          <p:nvPr/>
        </p:nvSpPr>
        <p:spPr>
          <a:xfrm>
            <a:off x="2111909" y="4661728"/>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橢圓 63"/>
          <p:cNvSpPr/>
          <p:nvPr/>
        </p:nvSpPr>
        <p:spPr>
          <a:xfrm>
            <a:off x="2204947" y="4856048"/>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p:cNvSpPr/>
          <p:nvPr/>
        </p:nvSpPr>
        <p:spPr>
          <a:xfrm>
            <a:off x="3370739" y="5375520"/>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p:cNvSpPr/>
          <p:nvPr/>
        </p:nvSpPr>
        <p:spPr>
          <a:xfrm>
            <a:off x="1640363" y="5376648"/>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0" name="橢圓 69"/>
          <p:cNvSpPr/>
          <p:nvPr/>
        </p:nvSpPr>
        <p:spPr>
          <a:xfrm>
            <a:off x="2003897" y="5558376"/>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2" name="橢圓 71"/>
          <p:cNvSpPr/>
          <p:nvPr/>
        </p:nvSpPr>
        <p:spPr>
          <a:xfrm>
            <a:off x="3652189" y="4564568"/>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5" name="橢圓 74"/>
          <p:cNvSpPr/>
          <p:nvPr/>
        </p:nvSpPr>
        <p:spPr>
          <a:xfrm>
            <a:off x="3179954" y="4897784"/>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9" name="流程圖: 資料 78"/>
          <p:cNvSpPr/>
          <p:nvPr/>
        </p:nvSpPr>
        <p:spPr>
          <a:xfrm>
            <a:off x="5166815" y="4445767"/>
            <a:ext cx="3528392" cy="1440160"/>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0" name="橢圓 79"/>
          <p:cNvSpPr/>
          <p:nvPr/>
        </p:nvSpPr>
        <p:spPr>
          <a:xfrm>
            <a:off x="5920463" y="5068687"/>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1" name="橢圓 80"/>
          <p:cNvSpPr/>
          <p:nvPr/>
        </p:nvSpPr>
        <p:spPr>
          <a:xfrm>
            <a:off x="6281845" y="5575721"/>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2" name="橢圓 81"/>
          <p:cNvSpPr/>
          <p:nvPr/>
        </p:nvSpPr>
        <p:spPr>
          <a:xfrm>
            <a:off x="7729361" y="5332547"/>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3" name="橢圓 82"/>
          <p:cNvSpPr/>
          <p:nvPr/>
        </p:nvSpPr>
        <p:spPr>
          <a:xfrm>
            <a:off x="7308432" y="4737247"/>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4" name="橢圓 83"/>
          <p:cNvSpPr/>
          <p:nvPr/>
        </p:nvSpPr>
        <p:spPr>
          <a:xfrm>
            <a:off x="7202761" y="5571169"/>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橢圓 84"/>
          <p:cNvSpPr/>
          <p:nvPr/>
        </p:nvSpPr>
        <p:spPr>
          <a:xfrm>
            <a:off x="6334985" y="4737247"/>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6" name="直線接點 85"/>
          <p:cNvCxnSpPr>
            <a:stCxn id="81" idx="6"/>
            <a:endCxn id="84" idx="2"/>
          </p:cNvCxnSpPr>
          <p:nvPr/>
        </p:nvCxnSpPr>
        <p:spPr>
          <a:xfrm flipV="1">
            <a:off x="6497869" y="5668329"/>
            <a:ext cx="704892" cy="4552"/>
          </a:xfrm>
          <a:prstGeom prst="line">
            <a:avLst/>
          </a:prstGeom>
        </p:spPr>
        <p:style>
          <a:lnRef idx="2">
            <a:schemeClr val="dk1"/>
          </a:lnRef>
          <a:fillRef idx="0">
            <a:schemeClr val="dk1"/>
          </a:fillRef>
          <a:effectRef idx="1">
            <a:schemeClr val="dk1"/>
          </a:effectRef>
          <a:fontRef idx="minor">
            <a:schemeClr val="tx1"/>
          </a:fontRef>
        </p:style>
      </p:cxnSp>
      <p:cxnSp>
        <p:nvCxnSpPr>
          <p:cNvPr id="87" name="直線接點 86"/>
          <p:cNvCxnSpPr>
            <a:stCxn id="84" idx="6"/>
            <a:endCxn id="82" idx="3"/>
          </p:cNvCxnSpPr>
          <p:nvPr/>
        </p:nvCxnSpPr>
        <p:spPr>
          <a:xfrm flipV="1">
            <a:off x="7418785" y="5498409"/>
            <a:ext cx="342212" cy="169920"/>
          </a:xfrm>
          <a:prstGeom prst="line">
            <a:avLst/>
          </a:prstGeom>
        </p:spPr>
        <p:style>
          <a:lnRef idx="2">
            <a:schemeClr val="dk1"/>
          </a:lnRef>
          <a:fillRef idx="0">
            <a:schemeClr val="dk1"/>
          </a:fillRef>
          <a:effectRef idx="1">
            <a:schemeClr val="dk1"/>
          </a:effectRef>
          <a:fontRef idx="minor">
            <a:schemeClr val="tx1"/>
          </a:fontRef>
        </p:style>
      </p:cxnSp>
      <p:cxnSp>
        <p:nvCxnSpPr>
          <p:cNvPr id="88" name="直線接點 87"/>
          <p:cNvCxnSpPr>
            <a:stCxn id="83" idx="5"/>
            <a:endCxn id="82" idx="1"/>
          </p:cNvCxnSpPr>
          <p:nvPr/>
        </p:nvCxnSpPr>
        <p:spPr>
          <a:xfrm>
            <a:off x="7492820" y="4903109"/>
            <a:ext cx="268177" cy="457896"/>
          </a:xfrm>
          <a:prstGeom prst="line">
            <a:avLst/>
          </a:prstGeom>
        </p:spPr>
        <p:style>
          <a:lnRef idx="2">
            <a:schemeClr val="dk1"/>
          </a:lnRef>
          <a:fillRef idx="0">
            <a:schemeClr val="dk1"/>
          </a:fillRef>
          <a:effectRef idx="1">
            <a:schemeClr val="dk1"/>
          </a:effectRef>
          <a:fontRef idx="minor">
            <a:schemeClr val="tx1"/>
          </a:fontRef>
        </p:style>
      </p:cxnSp>
      <p:cxnSp>
        <p:nvCxnSpPr>
          <p:cNvPr id="89" name="直線接點 88"/>
          <p:cNvCxnSpPr>
            <a:stCxn id="85" idx="6"/>
          </p:cNvCxnSpPr>
          <p:nvPr/>
        </p:nvCxnSpPr>
        <p:spPr>
          <a:xfrm>
            <a:off x="6551009" y="4834407"/>
            <a:ext cx="721957" cy="0"/>
          </a:xfrm>
          <a:prstGeom prst="line">
            <a:avLst/>
          </a:prstGeom>
        </p:spPr>
        <p:style>
          <a:lnRef idx="2">
            <a:schemeClr val="dk1"/>
          </a:lnRef>
          <a:fillRef idx="0">
            <a:schemeClr val="dk1"/>
          </a:fillRef>
          <a:effectRef idx="1">
            <a:schemeClr val="dk1"/>
          </a:effectRef>
          <a:fontRef idx="minor">
            <a:schemeClr val="tx1"/>
          </a:fontRef>
        </p:style>
      </p:cxnSp>
      <p:cxnSp>
        <p:nvCxnSpPr>
          <p:cNvPr id="90" name="直線接點 89"/>
          <p:cNvCxnSpPr>
            <a:stCxn id="80" idx="7"/>
            <a:endCxn id="85" idx="3"/>
          </p:cNvCxnSpPr>
          <p:nvPr/>
        </p:nvCxnSpPr>
        <p:spPr>
          <a:xfrm flipV="1">
            <a:off x="6104851" y="4903109"/>
            <a:ext cx="261770" cy="194036"/>
          </a:xfrm>
          <a:prstGeom prst="line">
            <a:avLst/>
          </a:prstGeom>
        </p:spPr>
        <p:style>
          <a:lnRef idx="2">
            <a:schemeClr val="dk1"/>
          </a:lnRef>
          <a:fillRef idx="0">
            <a:schemeClr val="dk1"/>
          </a:fillRef>
          <a:effectRef idx="1">
            <a:schemeClr val="dk1"/>
          </a:effectRef>
          <a:fontRef idx="minor">
            <a:schemeClr val="tx1"/>
          </a:fontRef>
        </p:style>
      </p:cxnSp>
      <p:cxnSp>
        <p:nvCxnSpPr>
          <p:cNvPr id="91" name="直線接點 90"/>
          <p:cNvCxnSpPr>
            <a:stCxn id="80" idx="5"/>
            <a:endCxn id="81" idx="1"/>
          </p:cNvCxnSpPr>
          <p:nvPr/>
        </p:nvCxnSpPr>
        <p:spPr>
          <a:xfrm>
            <a:off x="6104851" y="5234549"/>
            <a:ext cx="208630" cy="369630"/>
          </a:xfrm>
          <a:prstGeom prst="line">
            <a:avLst/>
          </a:prstGeom>
        </p:spPr>
        <p:style>
          <a:lnRef idx="2">
            <a:schemeClr val="dk1"/>
          </a:lnRef>
          <a:fillRef idx="0">
            <a:schemeClr val="dk1"/>
          </a:fillRef>
          <a:effectRef idx="1">
            <a:schemeClr val="dk1"/>
          </a:effectRef>
          <a:fontRef idx="minor">
            <a:schemeClr val="tx1"/>
          </a:fontRef>
        </p:style>
      </p:cxnSp>
      <p:cxnSp>
        <p:nvCxnSpPr>
          <p:cNvPr id="92" name="直線接點 91"/>
          <p:cNvCxnSpPr>
            <a:stCxn id="85" idx="5"/>
            <a:endCxn id="84" idx="1"/>
          </p:cNvCxnSpPr>
          <p:nvPr/>
        </p:nvCxnSpPr>
        <p:spPr>
          <a:xfrm>
            <a:off x="6519373" y="4903109"/>
            <a:ext cx="715024" cy="696518"/>
          </a:xfrm>
          <a:prstGeom prst="line">
            <a:avLst/>
          </a:prstGeom>
        </p:spPr>
        <p:style>
          <a:lnRef idx="2">
            <a:schemeClr val="dk1"/>
          </a:lnRef>
          <a:fillRef idx="0">
            <a:schemeClr val="dk1"/>
          </a:fillRef>
          <a:effectRef idx="1">
            <a:schemeClr val="dk1"/>
          </a:effectRef>
          <a:fontRef idx="minor">
            <a:schemeClr val="tx1"/>
          </a:fontRef>
        </p:style>
      </p:cxnSp>
      <p:cxnSp>
        <p:nvCxnSpPr>
          <p:cNvPr id="93" name="直線接點 92"/>
          <p:cNvCxnSpPr/>
          <p:nvPr/>
        </p:nvCxnSpPr>
        <p:spPr>
          <a:xfrm flipV="1">
            <a:off x="6467928" y="4884014"/>
            <a:ext cx="873835" cy="701070"/>
          </a:xfrm>
          <a:prstGeom prst="line">
            <a:avLst/>
          </a:prstGeom>
        </p:spPr>
        <p:style>
          <a:lnRef idx="2">
            <a:schemeClr val="dk1"/>
          </a:lnRef>
          <a:fillRef idx="0">
            <a:schemeClr val="dk1"/>
          </a:fillRef>
          <a:effectRef idx="1">
            <a:schemeClr val="dk1"/>
          </a:effectRef>
          <a:fontRef idx="minor">
            <a:schemeClr val="tx1"/>
          </a:fontRef>
        </p:style>
      </p:cxnSp>
      <p:sp>
        <p:nvSpPr>
          <p:cNvPr id="60" name="文字方塊 59"/>
          <p:cNvSpPr txBox="1"/>
          <p:nvPr/>
        </p:nvSpPr>
        <p:spPr>
          <a:xfrm>
            <a:off x="5001216" y="6362530"/>
            <a:ext cx="1800493" cy="369332"/>
          </a:xfrm>
          <a:prstGeom prst="rect">
            <a:avLst/>
          </a:prstGeom>
          <a:noFill/>
        </p:spPr>
        <p:txBody>
          <a:bodyPr wrap="none" rtlCol="0">
            <a:spAutoFit/>
          </a:bodyPr>
          <a:lstStyle/>
          <a:p>
            <a:r>
              <a:rPr lang="zh-TW" altLang="en-US" dirty="0"/>
              <a:t>表示選設施區位</a:t>
            </a:r>
          </a:p>
        </p:txBody>
      </p:sp>
      <p:sp>
        <p:nvSpPr>
          <p:cNvPr id="96" name="橢圓 95"/>
          <p:cNvSpPr/>
          <p:nvPr/>
        </p:nvSpPr>
        <p:spPr>
          <a:xfrm>
            <a:off x="4788024" y="6465074"/>
            <a:ext cx="216024" cy="19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橢圓 96"/>
          <p:cNvSpPr/>
          <p:nvPr/>
        </p:nvSpPr>
        <p:spPr>
          <a:xfrm>
            <a:off x="6835673" y="6465074"/>
            <a:ext cx="216024" cy="1943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8" name="文字方塊 97"/>
          <p:cNvSpPr txBox="1"/>
          <p:nvPr/>
        </p:nvSpPr>
        <p:spPr>
          <a:xfrm>
            <a:off x="7072214" y="6362530"/>
            <a:ext cx="1107996" cy="369332"/>
          </a:xfrm>
          <a:prstGeom prst="rect">
            <a:avLst/>
          </a:prstGeom>
          <a:noFill/>
        </p:spPr>
        <p:txBody>
          <a:bodyPr wrap="none" rtlCol="0">
            <a:spAutoFit/>
          </a:bodyPr>
          <a:lstStyle/>
          <a:p>
            <a:r>
              <a:rPr lang="zh-TW" altLang="en-US" dirty="0"/>
              <a:t>表需求點</a:t>
            </a:r>
          </a:p>
        </p:txBody>
      </p:sp>
      <p:cxnSp>
        <p:nvCxnSpPr>
          <p:cNvPr id="4097" name="直線接點 4096"/>
          <p:cNvCxnSpPr/>
          <p:nvPr/>
        </p:nvCxnSpPr>
        <p:spPr>
          <a:xfrm>
            <a:off x="755576" y="4149080"/>
            <a:ext cx="813690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101" name="直線接點 4100"/>
          <p:cNvCxnSpPr/>
          <p:nvPr/>
        </p:nvCxnSpPr>
        <p:spPr>
          <a:xfrm flipH="1">
            <a:off x="4877705" y="1784834"/>
            <a:ext cx="38725" cy="4321596"/>
          </a:xfrm>
          <a:prstGeom prst="line">
            <a:avLst/>
          </a:prstGeom>
        </p:spPr>
        <p:style>
          <a:lnRef idx="3">
            <a:schemeClr val="accent2"/>
          </a:lnRef>
          <a:fillRef idx="0">
            <a:schemeClr val="accent2"/>
          </a:fillRef>
          <a:effectRef idx="2">
            <a:schemeClr val="accent2"/>
          </a:effectRef>
          <a:fontRef idx="minor">
            <a:schemeClr val="tx1"/>
          </a:fontRef>
        </p:style>
      </p:cxnSp>
      <p:sp>
        <p:nvSpPr>
          <p:cNvPr id="4103" name="文字方塊 4102"/>
          <p:cNvSpPr txBox="1"/>
          <p:nvPr/>
        </p:nvSpPr>
        <p:spPr>
          <a:xfrm>
            <a:off x="179435" y="2722992"/>
            <a:ext cx="553998" cy="1015663"/>
          </a:xfrm>
          <a:prstGeom prst="rect">
            <a:avLst/>
          </a:prstGeom>
          <a:noFill/>
        </p:spPr>
        <p:txBody>
          <a:bodyPr vert="eaVert" wrap="none" rtlCol="0">
            <a:spAutoFit/>
          </a:bodyPr>
          <a:lstStyle/>
          <a:p>
            <a:r>
              <a:rPr lang="zh-TW" altLang="en-US" sz="2400" dirty="0">
                <a:latin typeface="標楷體" panose="03000509000000000000" pitchFamily="65" charset="-120"/>
                <a:ea typeface="標楷體" panose="03000509000000000000" pitchFamily="65" charset="-120"/>
              </a:rPr>
              <a:t>連續性</a:t>
            </a:r>
            <a:endParaRPr lang="en-US" altLang="zh-TW" sz="2400" dirty="0">
              <a:latin typeface="標楷體" panose="03000509000000000000" pitchFamily="65" charset="-120"/>
              <a:ea typeface="標楷體" panose="03000509000000000000" pitchFamily="65" charset="-120"/>
            </a:endParaRPr>
          </a:p>
        </p:txBody>
      </p:sp>
      <p:sp>
        <p:nvSpPr>
          <p:cNvPr id="106" name="文字方塊 105"/>
          <p:cNvSpPr txBox="1"/>
          <p:nvPr/>
        </p:nvSpPr>
        <p:spPr>
          <a:xfrm>
            <a:off x="175629" y="4445767"/>
            <a:ext cx="553998" cy="1015663"/>
          </a:xfrm>
          <a:prstGeom prst="rect">
            <a:avLst/>
          </a:prstGeom>
          <a:noFill/>
        </p:spPr>
        <p:txBody>
          <a:bodyPr vert="eaVert" wrap="none" rtlCol="0">
            <a:spAutoFit/>
          </a:bodyPr>
          <a:lstStyle/>
          <a:p>
            <a:r>
              <a:rPr lang="zh-TW" altLang="en-US" sz="2400" dirty="0">
                <a:latin typeface="標楷體" panose="03000509000000000000" pitchFamily="65" charset="-120"/>
                <a:ea typeface="標楷體" panose="03000509000000000000" pitchFamily="65" charset="-120"/>
              </a:rPr>
              <a:t>離散性</a:t>
            </a:r>
          </a:p>
        </p:txBody>
      </p:sp>
      <p:sp>
        <p:nvSpPr>
          <p:cNvPr id="4104" name="文字方塊 4103"/>
          <p:cNvSpPr txBox="1"/>
          <p:nvPr/>
        </p:nvSpPr>
        <p:spPr>
          <a:xfrm>
            <a:off x="2403557" y="1697204"/>
            <a:ext cx="800219"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平面</a:t>
            </a:r>
          </a:p>
        </p:txBody>
      </p:sp>
      <p:sp>
        <p:nvSpPr>
          <p:cNvPr id="108" name="文字方塊 107"/>
          <p:cNvSpPr txBox="1"/>
          <p:nvPr/>
        </p:nvSpPr>
        <p:spPr>
          <a:xfrm>
            <a:off x="6526810" y="1695789"/>
            <a:ext cx="800219"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網路</a:t>
            </a:r>
          </a:p>
        </p:txBody>
      </p:sp>
      <p:pic>
        <p:nvPicPr>
          <p:cNvPr id="4106" name="圖片 41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7705" y="1613471"/>
            <a:ext cx="1401409" cy="675131"/>
          </a:xfrm>
          <a:prstGeom prst="rect">
            <a:avLst/>
          </a:prstGeom>
        </p:spPr>
      </p:pic>
      <p:pic>
        <p:nvPicPr>
          <p:cNvPr id="4107" name="圖片 4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3965" y="2985726"/>
            <a:ext cx="365313" cy="487355"/>
          </a:xfrm>
          <a:prstGeom prst="rect">
            <a:avLst/>
          </a:prstGeom>
        </p:spPr>
      </p:pic>
      <p:pic>
        <p:nvPicPr>
          <p:cNvPr id="4108" name="圖片 41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7655" y="4563302"/>
            <a:ext cx="1285441" cy="1036325"/>
          </a:xfrm>
          <a:prstGeom prst="rect">
            <a:avLst/>
          </a:prstGeom>
        </p:spPr>
      </p:pic>
      <p:sp>
        <p:nvSpPr>
          <p:cNvPr id="73" name="標題 1"/>
          <p:cNvSpPr txBox="1">
            <a:spLocks/>
          </p:cNvSpPr>
          <p:nvPr/>
        </p:nvSpPr>
        <p:spPr bwMode="auto">
          <a:xfrm>
            <a:off x="26414" y="168735"/>
            <a:ext cx="91181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n-US" altLang="zh-TW" sz="3200" b="1" dirty="0">
                <a:latin typeface="+mj-ea"/>
              </a:rPr>
              <a:t>1-2</a:t>
            </a:r>
            <a:r>
              <a:rPr lang="zh-TW" altLang="en-US" sz="3200" b="1" dirty="0">
                <a:latin typeface="+mj-ea"/>
              </a:rPr>
              <a:t> </a:t>
            </a:r>
            <a:r>
              <a:rPr lang="en-US" altLang="zh-TW" sz="3200" b="1" dirty="0">
                <a:latin typeface="+mj-ea"/>
              </a:rPr>
              <a:t>Theoretical foundation</a:t>
            </a:r>
            <a:r>
              <a:rPr lang="fr-CA"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區位問題分類與特性</a:t>
            </a:r>
            <a:r>
              <a:rPr lang="fr-CA" altLang="zh-TW" sz="3200" dirty="0">
                <a:latin typeface="標楷體" panose="03000509000000000000" pitchFamily="65" charset="-120"/>
                <a:ea typeface="標楷體" panose="03000509000000000000" pitchFamily="65" charset="-120"/>
              </a:rPr>
              <a:t>)</a:t>
            </a:r>
            <a:endParaRPr lang="en-US" altLang="zh-TW" sz="3200" b="1" dirty="0">
              <a:latin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標題 1"/>
          <p:cNvSpPr txBox="1">
            <a:spLocks/>
          </p:cNvSpPr>
          <p:nvPr/>
        </p:nvSpPr>
        <p:spPr bwMode="auto">
          <a:xfrm>
            <a:off x="26414" y="168735"/>
            <a:ext cx="91181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n-US" altLang="zh-TW" sz="3200" b="1" dirty="0">
                <a:latin typeface="+mj-ea"/>
              </a:rPr>
              <a:t>1-3</a:t>
            </a:r>
            <a:r>
              <a:rPr lang="zh-TW" altLang="en-US" sz="3200" b="1" dirty="0">
                <a:latin typeface="+mj-ea"/>
              </a:rPr>
              <a:t> </a:t>
            </a:r>
            <a:r>
              <a:rPr lang="en-US" altLang="zh-TW" sz="3200" b="1" dirty="0">
                <a:latin typeface="+mj-ea"/>
              </a:rPr>
              <a:t>Theoretical foundation</a:t>
            </a:r>
          </a:p>
          <a:p>
            <a:r>
              <a:rPr lang="en-US" altLang="zh-TW" sz="3200" dirty="0">
                <a:solidFill>
                  <a:schemeClr val="tx1">
                    <a:lumMod val="75000"/>
                    <a:lumOff val="25000"/>
                  </a:schemeClr>
                </a:solidFill>
                <a:ea typeface="標楷體" panose="03000509000000000000" pitchFamily="65" charset="-120"/>
              </a:rPr>
              <a:t>(</a:t>
            </a:r>
            <a:r>
              <a:rPr lang="zh-TW" altLang="en-US" sz="3200" dirty="0">
                <a:solidFill>
                  <a:schemeClr val="tx1">
                    <a:lumMod val="75000"/>
                    <a:lumOff val="25000"/>
                  </a:schemeClr>
                </a:solidFill>
                <a:ea typeface="標楷體" panose="03000509000000000000" pitchFamily="65" charset="-120"/>
              </a:rPr>
              <a:t>離散網路區位問題的目的</a:t>
            </a:r>
            <a:r>
              <a:rPr lang="en-US" altLang="zh-TW" sz="3200" dirty="0">
                <a:solidFill>
                  <a:schemeClr val="tx1">
                    <a:lumMod val="75000"/>
                    <a:lumOff val="25000"/>
                  </a:schemeClr>
                </a:solidFill>
                <a:ea typeface="標楷體" panose="03000509000000000000" pitchFamily="65" charset="-120"/>
              </a:rPr>
              <a:t>)</a:t>
            </a:r>
            <a:endParaRPr lang="en-US" altLang="zh-TW" sz="3200" b="1" dirty="0">
              <a:latin typeface="+mj-ea"/>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7142" y="1988840"/>
            <a:ext cx="5976664" cy="30411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8399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3688" y="1700808"/>
            <a:ext cx="5777462" cy="3780838"/>
          </a:xfrm>
          <a:prstGeom prst="rect">
            <a:avLst/>
          </a:prstGeom>
          <a:ln>
            <a:noFill/>
          </a:ln>
          <a:effectLst>
            <a:outerShdw blurRad="190500" algn="tl" rotWithShape="0">
              <a:srgbClr val="000000">
                <a:alpha val="70000"/>
              </a:srgbClr>
            </a:outerShdw>
          </a:effectLst>
        </p:spPr>
      </p:pic>
      <p:cxnSp>
        <p:nvCxnSpPr>
          <p:cNvPr id="5" name="直線接點 4"/>
          <p:cNvCxnSpPr/>
          <p:nvPr/>
        </p:nvCxnSpPr>
        <p:spPr>
          <a:xfrm>
            <a:off x="3563888" y="2780928"/>
            <a:ext cx="2448272" cy="1368152"/>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6" name="標題 1"/>
          <p:cNvSpPr txBox="1">
            <a:spLocks/>
          </p:cNvSpPr>
          <p:nvPr/>
        </p:nvSpPr>
        <p:spPr bwMode="auto">
          <a:xfrm>
            <a:off x="26414" y="168735"/>
            <a:ext cx="91181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n-US" altLang="zh-TW" sz="3200" b="1" dirty="0">
                <a:latin typeface="+mj-ea"/>
              </a:rPr>
              <a:t>1-3</a:t>
            </a:r>
            <a:r>
              <a:rPr lang="zh-TW" altLang="en-US" sz="3200" b="1" dirty="0">
                <a:latin typeface="+mj-ea"/>
              </a:rPr>
              <a:t> </a:t>
            </a:r>
            <a:r>
              <a:rPr lang="en-US" altLang="zh-TW" sz="3200" b="1" dirty="0">
                <a:latin typeface="+mj-ea"/>
              </a:rPr>
              <a:t>Theoretical foundation</a:t>
            </a:r>
          </a:p>
          <a:p>
            <a:r>
              <a:rPr lang="en-US" altLang="zh-TW" sz="3200" dirty="0">
                <a:solidFill>
                  <a:schemeClr val="tx1">
                    <a:lumMod val="75000"/>
                    <a:lumOff val="25000"/>
                  </a:schemeClr>
                </a:solidFill>
                <a:ea typeface="標楷體" panose="03000509000000000000" pitchFamily="65" charset="-120"/>
              </a:rPr>
              <a:t>(</a:t>
            </a:r>
            <a:r>
              <a:rPr lang="zh-TW" altLang="en-US" sz="3200" dirty="0">
                <a:solidFill>
                  <a:schemeClr val="tx1">
                    <a:lumMod val="75000"/>
                    <a:lumOff val="25000"/>
                  </a:schemeClr>
                </a:solidFill>
                <a:ea typeface="標楷體" panose="03000509000000000000" pitchFamily="65" charset="-120"/>
              </a:rPr>
              <a:t>離散網路區位問題的目的</a:t>
            </a:r>
            <a:r>
              <a:rPr lang="en-US" altLang="zh-TW" sz="3200" dirty="0">
                <a:solidFill>
                  <a:schemeClr val="tx1">
                    <a:lumMod val="75000"/>
                    <a:lumOff val="25000"/>
                  </a:schemeClr>
                </a:solidFill>
                <a:ea typeface="標楷體" panose="03000509000000000000" pitchFamily="65" charset="-120"/>
              </a:rPr>
              <a:t>)</a:t>
            </a:r>
            <a:endParaRPr lang="en-US" altLang="zh-TW" sz="3200" b="1" dirty="0">
              <a:latin typeface="+mj-ea"/>
            </a:endParaRPr>
          </a:p>
        </p:txBody>
      </p:sp>
      <p:sp>
        <p:nvSpPr>
          <p:cNvPr id="2" name="文字方塊 1"/>
          <p:cNvSpPr txBox="1"/>
          <p:nvPr/>
        </p:nvSpPr>
        <p:spPr>
          <a:xfrm>
            <a:off x="4234026" y="2411596"/>
            <a:ext cx="1107996" cy="369332"/>
          </a:xfrm>
          <a:prstGeom prst="rect">
            <a:avLst/>
          </a:prstGeom>
          <a:noFill/>
        </p:spPr>
        <p:txBody>
          <a:bodyPr wrap="none" rtlCol="0">
            <a:spAutoFit/>
          </a:bodyPr>
          <a:lstStyle/>
          <a:p>
            <a:r>
              <a:rPr lang="zh-TW" altLang="en-US" dirty="0">
                <a:solidFill>
                  <a:srgbClr val="C00000"/>
                </a:solidFill>
                <a:latin typeface="標楷體" panose="03000509000000000000" pitchFamily="65" charset="-120"/>
                <a:ea typeface="標楷體" panose="03000509000000000000" pitchFamily="65" charset="-120"/>
              </a:rPr>
              <a:t>最短路徑</a:t>
            </a:r>
          </a:p>
        </p:txBody>
      </p:sp>
    </p:spTree>
    <p:extLst>
      <p:ext uri="{BB962C8B-B14F-4D97-AF65-F5344CB8AC3E}">
        <p14:creationId xmlns:p14="http://schemas.microsoft.com/office/powerpoint/2010/main" val="121443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720" y="1988840"/>
            <a:ext cx="5256584" cy="3265076"/>
          </a:xfrm>
          <a:prstGeom prst="rect">
            <a:avLst/>
          </a:prstGeom>
          <a:ln>
            <a:noFill/>
          </a:ln>
          <a:effectLst>
            <a:outerShdw blurRad="190500" algn="tl" rotWithShape="0">
              <a:srgbClr val="000000">
                <a:alpha val="70000"/>
              </a:srgbClr>
            </a:outerShdw>
          </a:effectLst>
        </p:spPr>
      </p:pic>
      <p:sp>
        <p:nvSpPr>
          <p:cNvPr id="4" name="標題 1"/>
          <p:cNvSpPr txBox="1">
            <a:spLocks/>
          </p:cNvSpPr>
          <p:nvPr/>
        </p:nvSpPr>
        <p:spPr bwMode="auto">
          <a:xfrm>
            <a:off x="26414" y="168735"/>
            <a:ext cx="91181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n-US" altLang="zh-TW" sz="3200" b="1" dirty="0">
                <a:latin typeface="+mj-ea"/>
              </a:rPr>
              <a:t>1-3</a:t>
            </a:r>
            <a:r>
              <a:rPr lang="zh-TW" altLang="en-US" sz="3200" b="1" dirty="0">
                <a:latin typeface="+mj-ea"/>
              </a:rPr>
              <a:t> </a:t>
            </a:r>
            <a:r>
              <a:rPr lang="en-US" altLang="zh-TW" sz="3200" b="1" dirty="0">
                <a:latin typeface="+mj-ea"/>
              </a:rPr>
              <a:t>Theoretical foundation</a:t>
            </a:r>
          </a:p>
          <a:p>
            <a:r>
              <a:rPr lang="en-US" altLang="zh-TW" sz="3200" dirty="0">
                <a:solidFill>
                  <a:schemeClr val="tx1">
                    <a:lumMod val="75000"/>
                    <a:lumOff val="25000"/>
                  </a:schemeClr>
                </a:solidFill>
                <a:ea typeface="標楷體" panose="03000509000000000000" pitchFamily="65" charset="-120"/>
              </a:rPr>
              <a:t>(</a:t>
            </a:r>
            <a:r>
              <a:rPr lang="zh-TW" altLang="en-US" sz="3200" dirty="0">
                <a:solidFill>
                  <a:schemeClr val="tx1">
                    <a:lumMod val="75000"/>
                    <a:lumOff val="25000"/>
                  </a:schemeClr>
                </a:solidFill>
                <a:ea typeface="標楷體" panose="03000509000000000000" pitchFamily="65" charset="-120"/>
              </a:rPr>
              <a:t>離散網路區位問題的目的</a:t>
            </a:r>
            <a:r>
              <a:rPr lang="en-US" altLang="zh-TW" sz="3200" dirty="0">
                <a:solidFill>
                  <a:schemeClr val="tx1">
                    <a:lumMod val="75000"/>
                    <a:lumOff val="25000"/>
                  </a:schemeClr>
                </a:solidFill>
                <a:ea typeface="標楷體" panose="03000509000000000000" pitchFamily="65" charset="-120"/>
              </a:rPr>
              <a:t>:</a:t>
            </a:r>
            <a:r>
              <a:rPr lang="zh-TW" altLang="en-US" sz="3200" dirty="0">
                <a:solidFill>
                  <a:srgbClr val="C00000"/>
                </a:solidFill>
                <a:ea typeface="標楷體" panose="03000509000000000000" pitchFamily="65" charset="-120"/>
              </a:rPr>
              <a:t>最低成本</a:t>
            </a:r>
            <a:r>
              <a:rPr lang="en-US" altLang="zh-TW" sz="3200" dirty="0">
                <a:solidFill>
                  <a:schemeClr val="tx1">
                    <a:lumMod val="75000"/>
                    <a:lumOff val="25000"/>
                  </a:schemeClr>
                </a:solidFill>
                <a:ea typeface="標楷體" panose="03000509000000000000" pitchFamily="65" charset="-120"/>
              </a:rPr>
              <a:t>)</a:t>
            </a:r>
            <a:endParaRPr lang="en-US" altLang="zh-TW" sz="3200" b="1" dirty="0">
              <a:latin typeface="+mj-ea"/>
            </a:endParaRPr>
          </a:p>
        </p:txBody>
      </p:sp>
    </p:spTree>
    <p:extLst>
      <p:ext uri="{BB962C8B-B14F-4D97-AF65-F5344CB8AC3E}">
        <p14:creationId xmlns:p14="http://schemas.microsoft.com/office/powerpoint/2010/main" val="300845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3" name="文字方塊 72"/>
          <p:cNvSpPr txBox="1"/>
          <p:nvPr/>
        </p:nvSpPr>
        <p:spPr>
          <a:xfrm>
            <a:off x="827584" y="3140968"/>
            <a:ext cx="7879080" cy="2308324"/>
          </a:xfrm>
          <a:prstGeom prst="rect">
            <a:avLst/>
          </a:prstGeom>
          <a:noFill/>
        </p:spPr>
        <p:txBody>
          <a:bodyPr wrap="none" rtlCol="0">
            <a:spAutoFit/>
          </a:bodyPr>
          <a:lstStyle/>
          <a:p>
            <a:r>
              <a:rPr lang="en-US" altLang="zh-TW" sz="2400" dirty="0">
                <a:solidFill>
                  <a:schemeClr val="tx2"/>
                </a:solidFill>
                <a:latin typeface="標楷體" panose="03000509000000000000" pitchFamily="65" charset="-120"/>
                <a:ea typeface="標楷體" panose="03000509000000000000" pitchFamily="65" charset="-120"/>
              </a:rPr>
              <a:t>2-1</a:t>
            </a:r>
            <a:r>
              <a:rPr lang="zh-TW" altLang="en-US" sz="2400" dirty="0">
                <a:solidFill>
                  <a:schemeClr val="tx2"/>
                </a:solidFill>
                <a:latin typeface="標楷體" panose="03000509000000000000" pitchFamily="65" charset="-120"/>
                <a:ea typeface="標楷體" panose="03000509000000000000" pitchFamily="65" charset="-120"/>
              </a:rPr>
              <a:t> 網路區位問題</a:t>
            </a:r>
            <a:r>
              <a:rPr lang="en-US" altLang="zh-TW" sz="2400" dirty="0">
                <a:solidFill>
                  <a:schemeClr val="tx2"/>
                </a:solidFill>
                <a:latin typeface="標楷體" panose="03000509000000000000" pitchFamily="65" charset="-120"/>
                <a:ea typeface="標楷體" panose="03000509000000000000" pitchFamily="65" charset="-120"/>
              </a:rPr>
              <a:t>(</a:t>
            </a:r>
            <a:r>
              <a:rPr lang="zh-TW" altLang="en-US" sz="2400" dirty="0">
                <a:solidFill>
                  <a:schemeClr val="tx2"/>
                </a:solidFill>
                <a:latin typeface="標楷體" panose="03000509000000000000" pitchFamily="65" charset="-120"/>
                <a:ea typeface="標楷體" panose="03000509000000000000" pitchFamily="65" charset="-120"/>
              </a:rPr>
              <a:t>設施區位問題</a:t>
            </a:r>
            <a:r>
              <a:rPr lang="en-US" altLang="zh-TW" sz="2400" dirty="0">
                <a:solidFill>
                  <a:schemeClr val="tx2"/>
                </a:solidFill>
                <a:latin typeface="標楷體" panose="03000509000000000000" pitchFamily="65" charset="-120"/>
                <a:ea typeface="標楷體" panose="03000509000000000000" pitchFamily="65" charset="-120"/>
              </a:rPr>
              <a:t>)</a:t>
            </a:r>
            <a:r>
              <a:rPr lang="zh-TW" altLang="en-US" sz="2400" dirty="0">
                <a:solidFill>
                  <a:schemeClr val="tx2"/>
                </a:solidFill>
                <a:latin typeface="標楷體" panose="03000509000000000000" pitchFamily="65" charset="-120"/>
                <a:ea typeface="標楷體" panose="03000509000000000000" pitchFamily="65" charset="-120"/>
              </a:rPr>
              <a:t>與車隊管理問題</a:t>
            </a:r>
            <a:endParaRPr lang="en-US" altLang="zh-TW" sz="2400" dirty="0">
              <a:solidFill>
                <a:schemeClr val="tx2"/>
              </a:solidFill>
              <a:latin typeface="標楷體" panose="03000509000000000000" pitchFamily="65" charset="-120"/>
              <a:ea typeface="標楷體" panose="03000509000000000000" pitchFamily="65" charset="-120"/>
            </a:endParaRPr>
          </a:p>
          <a:p>
            <a:r>
              <a:rPr lang="en-US" altLang="zh-TW" sz="2400" dirty="0">
                <a:solidFill>
                  <a:schemeClr val="tx2"/>
                </a:solidFill>
                <a:latin typeface="標楷體" panose="03000509000000000000" pitchFamily="65" charset="-120"/>
                <a:ea typeface="標楷體" panose="03000509000000000000" pitchFamily="65" charset="-120"/>
              </a:rPr>
              <a:t>2-2</a:t>
            </a:r>
            <a:r>
              <a:rPr lang="zh-TW" altLang="en-US" sz="2400" dirty="0">
                <a:solidFill>
                  <a:schemeClr val="tx2"/>
                </a:solidFill>
                <a:latin typeface="標楷體" panose="03000509000000000000" pitchFamily="65" charset="-120"/>
                <a:ea typeface="標楷體" panose="03000509000000000000" pitchFamily="65" charset="-120"/>
              </a:rPr>
              <a:t> 車輛排程問題</a:t>
            </a:r>
            <a:r>
              <a:rPr lang="en-US" altLang="zh-TW" sz="2400" dirty="0">
                <a:solidFill>
                  <a:schemeClr val="tx2"/>
                </a:solidFill>
                <a:latin typeface="標楷體" panose="03000509000000000000" pitchFamily="65" charset="-120"/>
                <a:ea typeface="標楷體" panose="03000509000000000000" pitchFamily="65" charset="-120"/>
              </a:rPr>
              <a:t>(Vehicle Routing Problem ,VRP)</a:t>
            </a:r>
          </a:p>
          <a:p>
            <a:r>
              <a:rPr lang="en-US" altLang="zh-TW" sz="2400" dirty="0">
                <a:solidFill>
                  <a:schemeClr val="tx2"/>
                </a:solidFill>
                <a:latin typeface="標楷體" panose="03000509000000000000" pitchFamily="65" charset="-120"/>
                <a:ea typeface="標楷體" panose="03000509000000000000" pitchFamily="65" charset="-120"/>
              </a:rPr>
              <a:t>2-3</a:t>
            </a:r>
            <a:r>
              <a:rPr lang="zh-TW" altLang="en-US" sz="2400" dirty="0">
                <a:solidFill>
                  <a:schemeClr val="tx2"/>
                </a:solidFill>
                <a:latin typeface="標楷體" panose="03000509000000000000" pitchFamily="65" charset="-120"/>
                <a:ea typeface="標楷體" panose="03000509000000000000" pitchFamily="65" charset="-120"/>
              </a:rPr>
              <a:t> 車隊規模問題</a:t>
            </a:r>
            <a:r>
              <a:rPr lang="en-US" altLang="zh-TW" sz="2400" dirty="0">
                <a:solidFill>
                  <a:schemeClr val="tx2"/>
                </a:solidFill>
                <a:latin typeface="標楷體" panose="03000509000000000000" pitchFamily="65" charset="-120"/>
                <a:ea typeface="標楷體" panose="03000509000000000000" pitchFamily="65" charset="-120"/>
              </a:rPr>
              <a:t>(Fleet Size Planning Problem ,FSP)</a:t>
            </a:r>
          </a:p>
          <a:p>
            <a:r>
              <a:rPr lang="en-US" altLang="zh-TW" sz="2400" dirty="0">
                <a:solidFill>
                  <a:schemeClr val="tx2"/>
                </a:solidFill>
                <a:latin typeface="標楷體" panose="03000509000000000000" pitchFamily="65" charset="-120"/>
                <a:ea typeface="標楷體" panose="03000509000000000000" pitchFamily="65" charset="-120"/>
              </a:rPr>
              <a:t>2-4</a:t>
            </a:r>
            <a:r>
              <a:rPr lang="zh-TW" altLang="en-US" sz="2400" dirty="0">
                <a:solidFill>
                  <a:schemeClr val="tx2"/>
                </a:solidFill>
                <a:latin typeface="標楷體" panose="03000509000000000000" pitchFamily="65" charset="-120"/>
                <a:ea typeface="標楷體" panose="03000509000000000000" pitchFamily="65" charset="-120"/>
              </a:rPr>
              <a:t> 區位</a:t>
            </a:r>
            <a:r>
              <a:rPr lang="en-US" altLang="zh-TW" sz="2400" dirty="0">
                <a:solidFill>
                  <a:schemeClr val="tx2"/>
                </a:solidFill>
                <a:latin typeface="標楷體" panose="03000509000000000000" pitchFamily="65" charset="-120"/>
                <a:ea typeface="標楷體" panose="03000509000000000000" pitchFamily="65" charset="-120"/>
              </a:rPr>
              <a:t>-</a:t>
            </a:r>
            <a:r>
              <a:rPr lang="zh-TW" altLang="en-US" sz="2400" dirty="0">
                <a:solidFill>
                  <a:schemeClr val="tx2"/>
                </a:solidFill>
                <a:latin typeface="標楷體" panose="03000509000000000000" pitchFamily="65" charset="-120"/>
                <a:ea typeface="標楷體" panose="03000509000000000000" pitchFamily="65" charset="-120"/>
              </a:rPr>
              <a:t>排程問題</a:t>
            </a:r>
            <a:r>
              <a:rPr lang="en-US" altLang="zh-TW" sz="2400" dirty="0">
                <a:solidFill>
                  <a:schemeClr val="tx2"/>
                </a:solidFill>
                <a:latin typeface="標楷體" panose="03000509000000000000" pitchFamily="65" charset="-120"/>
                <a:ea typeface="標楷體" panose="03000509000000000000" pitchFamily="65" charset="-120"/>
              </a:rPr>
              <a:t>(Location-Routing Problem)</a:t>
            </a:r>
          </a:p>
          <a:p>
            <a:r>
              <a:rPr lang="en-US" altLang="zh-TW" sz="2400" dirty="0">
                <a:solidFill>
                  <a:schemeClr val="tx2"/>
                </a:solidFill>
                <a:latin typeface="標楷體" panose="03000509000000000000" pitchFamily="65" charset="-120"/>
                <a:ea typeface="標楷體" panose="03000509000000000000" pitchFamily="65" charset="-120"/>
              </a:rPr>
              <a:t>2-5</a:t>
            </a:r>
            <a:r>
              <a:rPr lang="zh-TW" altLang="en-US" sz="2400" dirty="0">
                <a:solidFill>
                  <a:schemeClr val="tx2"/>
                </a:solidFill>
                <a:latin typeface="標楷體" panose="03000509000000000000" pitchFamily="65" charset="-120"/>
                <a:ea typeface="標楷體" panose="03000509000000000000" pitchFamily="65" charset="-120"/>
              </a:rPr>
              <a:t> 多車次載運車輛排程問題</a:t>
            </a:r>
            <a:endParaRPr lang="en-US" altLang="zh-TW" sz="2400" dirty="0">
              <a:solidFill>
                <a:schemeClr val="tx2"/>
              </a:solidFill>
              <a:latin typeface="標楷體" panose="03000509000000000000" pitchFamily="65" charset="-120"/>
              <a:ea typeface="標楷體" panose="03000509000000000000" pitchFamily="65" charset="-120"/>
            </a:endParaRPr>
          </a:p>
          <a:p>
            <a:r>
              <a:rPr lang="en-US" altLang="zh-TW" sz="2400" dirty="0">
                <a:solidFill>
                  <a:schemeClr val="tx2"/>
                </a:solidFill>
                <a:latin typeface="標楷體" panose="03000509000000000000" pitchFamily="65" charset="-120"/>
                <a:ea typeface="標楷體" panose="03000509000000000000" pitchFamily="65" charset="-120"/>
              </a:rPr>
              <a:t>2-6</a:t>
            </a:r>
            <a:r>
              <a:rPr lang="zh-TW" altLang="en-US" sz="2400" dirty="0">
                <a:solidFill>
                  <a:schemeClr val="tx2"/>
                </a:solidFill>
                <a:latin typeface="標楷體" panose="03000509000000000000" pitchFamily="65" charset="-120"/>
                <a:ea typeface="標楷體" panose="03000509000000000000" pitchFamily="65" charset="-120"/>
              </a:rPr>
              <a:t> </a:t>
            </a:r>
            <a:r>
              <a:rPr lang="en-US" altLang="zh-TW" sz="2400" dirty="0">
                <a:solidFill>
                  <a:schemeClr val="tx2"/>
                </a:solidFill>
                <a:latin typeface="標楷體" panose="03000509000000000000" pitchFamily="65" charset="-120"/>
                <a:ea typeface="標楷體" panose="03000509000000000000" pitchFamily="65" charset="-120"/>
              </a:rPr>
              <a:t>Summary</a:t>
            </a:r>
          </a:p>
        </p:txBody>
      </p:sp>
      <p:sp>
        <p:nvSpPr>
          <p:cNvPr id="74" name="Titre 1"/>
          <p:cNvSpPr txBox="1">
            <a:spLocks/>
          </p:cNvSpPr>
          <p:nvPr/>
        </p:nvSpPr>
        <p:spPr bwMode="auto">
          <a:xfrm>
            <a:off x="-16024" y="764704"/>
            <a:ext cx="914400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fr-CA" sz="2800" b="1" dirty="0">
                <a:solidFill>
                  <a:schemeClr val="tx1">
                    <a:lumMod val="75000"/>
                    <a:lumOff val="25000"/>
                  </a:schemeClr>
                </a:solidFill>
                <a:latin typeface="標楷體" panose="03000509000000000000" pitchFamily="65" charset="-120"/>
                <a:ea typeface="標楷體" panose="03000509000000000000" pitchFamily="65" charset="-120"/>
              </a:rPr>
              <a:t>Application</a:t>
            </a:r>
          </a:p>
          <a:p>
            <a:pPr fontAlgn="auto">
              <a:spcAft>
                <a:spcPts val="0"/>
              </a:spcAft>
              <a:defRPr/>
            </a:pPr>
            <a:br>
              <a:rPr lang="fr-CA" sz="2800" b="1" dirty="0">
                <a:solidFill>
                  <a:schemeClr val="tx1">
                    <a:lumMod val="75000"/>
                    <a:lumOff val="25000"/>
                  </a:schemeClr>
                </a:solidFill>
                <a:latin typeface="標楷體" panose="03000509000000000000" pitchFamily="65" charset="-120"/>
                <a:ea typeface="標楷體" panose="03000509000000000000" pitchFamily="65" charset="-120"/>
              </a:rPr>
            </a:br>
            <a:r>
              <a:rPr lang="fr-CA" sz="2800" b="1" dirty="0">
                <a:solidFill>
                  <a:schemeClr val="tx2"/>
                </a:solidFill>
                <a:latin typeface="標楷體" panose="03000509000000000000" pitchFamily="65" charset="-120"/>
                <a:ea typeface="標楷體" panose="03000509000000000000" pitchFamily="65" charset="-120"/>
              </a:rPr>
              <a:t>(</a:t>
            </a:r>
            <a:r>
              <a:rPr lang="zh-TW" altLang="en-US" sz="2800" b="1" dirty="0">
                <a:solidFill>
                  <a:schemeClr val="tx2"/>
                </a:solidFill>
                <a:latin typeface="標楷體" panose="03000509000000000000" pitchFamily="65" charset="-120"/>
                <a:ea typeface="標楷體" panose="03000509000000000000" pitchFamily="65" charset="-120"/>
              </a:rPr>
              <a:t>離散網路區位問題在</a:t>
            </a:r>
            <a:r>
              <a:rPr lang="zh-TW" altLang="en-US" sz="2800" b="1" dirty="0">
                <a:solidFill>
                  <a:srgbClr val="C00000"/>
                </a:solidFill>
                <a:latin typeface="標楷體" panose="03000509000000000000" pitchFamily="65" charset="-120"/>
                <a:ea typeface="標楷體" panose="03000509000000000000" pitchFamily="65" charset="-120"/>
              </a:rPr>
              <a:t>車隊管理</a:t>
            </a:r>
            <a:r>
              <a:rPr lang="zh-TW" altLang="en-US" sz="2800" b="1" dirty="0">
                <a:solidFill>
                  <a:schemeClr val="tx2"/>
                </a:solidFill>
                <a:latin typeface="標楷體" panose="03000509000000000000" pitchFamily="65" charset="-120"/>
                <a:ea typeface="標楷體" panose="03000509000000000000" pitchFamily="65" charset="-120"/>
              </a:rPr>
              <a:t>相關問題之應用</a:t>
            </a:r>
            <a:r>
              <a:rPr lang="fr-CA" sz="2800" b="1" dirty="0">
                <a:solidFill>
                  <a:schemeClr val="tx2"/>
                </a:solidFill>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78536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6" name="Titre 1"/>
          <p:cNvSpPr>
            <a:spLocks noGrp="1"/>
          </p:cNvSpPr>
          <p:nvPr>
            <p:ph type="title"/>
          </p:nvPr>
        </p:nvSpPr>
        <p:spPr>
          <a:xfrm>
            <a:off x="32108" y="548680"/>
            <a:ext cx="9144000" cy="1368152"/>
          </a:xfrm>
        </p:spPr>
        <p:txBody>
          <a:bodyPr rtlCol="0">
            <a:noAutofit/>
          </a:bodyPr>
          <a:lstStyle/>
          <a:p>
            <a:pPr fontAlgn="auto">
              <a:spcAft>
                <a:spcPts val="0"/>
              </a:spcAft>
              <a:defRPr/>
            </a:pPr>
            <a:r>
              <a:rPr lang="en-US" altLang="zh-TW" sz="2800" dirty="0">
                <a:latin typeface="標楷體" panose="03000509000000000000" pitchFamily="65" charset="-120"/>
                <a:ea typeface="標楷體" panose="03000509000000000000" pitchFamily="65" charset="-120"/>
              </a:rPr>
              <a:t>(2-1)</a:t>
            </a:r>
            <a:r>
              <a:rPr lang="zh-TW" altLang="en-US" sz="2800" dirty="0">
                <a:latin typeface="標楷體" panose="03000509000000000000" pitchFamily="65" charset="-120"/>
                <a:ea typeface="標楷體" panose="03000509000000000000" pitchFamily="65" charset="-120"/>
              </a:rPr>
              <a:t>網路區位問題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設施區位問題</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與車隊管理問題</a:t>
            </a:r>
            <a:br>
              <a:rPr lang="en-US" altLang="zh-TW" sz="2800" dirty="0">
                <a:latin typeface="標楷體" panose="03000509000000000000" pitchFamily="65" charset="-120"/>
                <a:ea typeface="標楷體" panose="03000509000000000000" pitchFamily="65" charset="-120"/>
              </a:rPr>
            </a:br>
            <a:r>
              <a:rPr lang="zh-TW" altLang="en-US" sz="2800" dirty="0">
                <a:solidFill>
                  <a:srgbClr val="C00000"/>
                </a:solidFill>
                <a:latin typeface="標楷體" panose="03000509000000000000" pitchFamily="65" charset="-120"/>
                <a:ea typeface="標楷體" panose="03000509000000000000" pitchFamily="65" charset="-120"/>
              </a:rPr>
              <a:t>車隊管理問題</a:t>
            </a:r>
            <a:r>
              <a:rPr lang="zh-TW" altLang="en-US" sz="2800" dirty="0">
                <a:solidFill>
                  <a:schemeClr val="tx2"/>
                </a:solidFill>
                <a:latin typeface="標楷體" panose="03000509000000000000" pitchFamily="65" charset="-120"/>
                <a:ea typeface="標楷體" panose="03000509000000000000" pitchFamily="65" charset="-120"/>
              </a:rPr>
              <a:t>及其</a:t>
            </a:r>
            <a:r>
              <a:rPr lang="zh-TW" altLang="en-US" sz="2800" dirty="0">
                <a:solidFill>
                  <a:srgbClr val="C00000"/>
                </a:solidFill>
                <a:latin typeface="標楷體" panose="03000509000000000000" pitchFamily="65" charset="-120"/>
                <a:ea typeface="標楷體" panose="03000509000000000000" pitchFamily="65" charset="-120"/>
              </a:rPr>
              <a:t>主要考量因素</a:t>
            </a:r>
            <a:br>
              <a:rPr lang="zh-TW" altLang="en-US" sz="2800" dirty="0">
                <a:latin typeface="標楷體" panose="03000509000000000000" pitchFamily="65" charset="-120"/>
                <a:ea typeface="標楷體" panose="03000509000000000000" pitchFamily="65" charset="-120"/>
              </a:rPr>
            </a:br>
            <a:endParaRPr lang="fr-CA" sz="2800" dirty="0"/>
          </a:p>
        </p:txBody>
      </p:sp>
      <p:graphicFrame>
        <p:nvGraphicFramePr>
          <p:cNvPr id="50" name="表格 49"/>
          <p:cNvGraphicFramePr>
            <a:graphicFrameLocks noGrp="1"/>
          </p:cNvGraphicFramePr>
          <p:nvPr>
            <p:extLst>
              <p:ext uri="{D42A27DB-BD31-4B8C-83A1-F6EECF244321}">
                <p14:modId xmlns:p14="http://schemas.microsoft.com/office/powerpoint/2010/main" val="2319414659"/>
              </p:ext>
            </p:extLst>
          </p:nvPr>
        </p:nvGraphicFramePr>
        <p:xfrm>
          <a:off x="652736" y="2664159"/>
          <a:ext cx="7992888" cy="2088232"/>
        </p:xfrm>
        <a:graphic>
          <a:graphicData uri="http://schemas.openxmlformats.org/drawingml/2006/table">
            <a:tbl>
              <a:tblPr>
                <a:tableStyleId>{5C22544A-7EE6-4342-B048-85BDC9FD1C3A}</a:tableStyleId>
              </a:tblPr>
              <a:tblGrid>
                <a:gridCol w="1257001">
                  <a:extLst>
                    <a:ext uri="{9D8B030D-6E8A-4147-A177-3AD203B41FA5}">
                      <a16:colId xmlns:a16="http://schemas.microsoft.com/office/drawing/2014/main" val="20000"/>
                    </a:ext>
                  </a:extLst>
                </a:gridCol>
                <a:gridCol w="2718948">
                  <a:extLst>
                    <a:ext uri="{9D8B030D-6E8A-4147-A177-3AD203B41FA5}">
                      <a16:colId xmlns:a16="http://schemas.microsoft.com/office/drawing/2014/main" val="20001"/>
                    </a:ext>
                  </a:extLst>
                </a:gridCol>
                <a:gridCol w="4016939">
                  <a:extLst>
                    <a:ext uri="{9D8B030D-6E8A-4147-A177-3AD203B41FA5}">
                      <a16:colId xmlns:a16="http://schemas.microsoft.com/office/drawing/2014/main" val="20002"/>
                    </a:ext>
                  </a:extLst>
                </a:gridCol>
              </a:tblGrid>
              <a:tr h="522058">
                <a:tc>
                  <a:txBody>
                    <a:bodyPr/>
                    <a:lstStyle/>
                    <a:p>
                      <a:pPr algn="ctr" fontAlgn="ctr"/>
                      <a:r>
                        <a:rPr lang="zh-TW" altLang="en-US" sz="2400" u="none" strike="noStrike" dirty="0">
                          <a:effectLst/>
                          <a:latin typeface="標楷體" panose="03000509000000000000" pitchFamily="65" charset="-120"/>
                          <a:ea typeface="標楷體" panose="03000509000000000000" pitchFamily="65" charset="-120"/>
                        </a:rPr>
                        <a:t>時程</a:t>
                      </a:r>
                      <a:endParaRPr lang="zh-TW" altLang="en-US" sz="24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ctr" fontAlgn="ctr"/>
                      <a:r>
                        <a:rPr lang="zh-TW" altLang="en-US" sz="2400" u="none" strike="noStrike" dirty="0">
                          <a:effectLst/>
                          <a:latin typeface="標楷體" panose="03000509000000000000" pitchFamily="65" charset="-120"/>
                          <a:ea typeface="標楷體" panose="03000509000000000000" pitchFamily="65" charset="-120"/>
                        </a:rPr>
                        <a:t>車隊管理問題</a:t>
                      </a:r>
                      <a:endParaRPr lang="zh-TW" altLang="en-US" sz="24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ctr" fontAlgn="ctr"/>
                      <a:r>
                        <a:rPr lang="zh-TW" altLang="en-US" sz="2400" u="none" strike="noStrike" dirty="0">
                          <a:effectLst/>
                          <a:latin typeface="標楷體" panose="03000509000000000000" pitchFamily="65" charset="-120"/>
                          <a:ea typeface="標楷體" panose="03000509000000000000" pitchFamily="65" charset="-120"/>
                        </a:rPr>
                        <a:t>主要考量因素*</a:t>
                      </a:r>
                      <a:endParaRPr lang="zh-TW" altLang="en-US" sz="24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10000"/>
                  </a:ext>
                </a:extLst>
              </a:tr>
              <a:tr h="522058">
                <a:tc>
                  <a:txBody>
                    <a:bodyPr/>
                    <a:lstStyle/>
                    <a:p>
                      <a:pPr algn="ctr" fontAlgn="ctr"/>
                      <a:r>
                        <a:rPr lang="zh-TW" altLang="en-US" sz="2400" u="none" strike="noStrike">
                          <a:effectLst/>
                          <a:latin typeface="標楷體" panose="03000509000000000000" pitchFamily="65" charset="-120"/>
                          <a:ea typeface="標楷體" panose="03000509000000000000" pitchFamily="65" charset="-120"/>
                        </a:rPr>
                        <a:t>短期性</a:t>
                      </a:r>
                      <a:endParaRPr lang="zh-TW" altLang="en-US" sz="24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ctr" fontAlgn="ctr"/>
                      <a:r>
                        <a:rPr lang="zh-TW" altLang="en-US" sz="2400" u="none" strike="noStrike">
                          <a:effectLst/>
                          <a:latin typeface="標楷體" panose="03000509000000000000" pitchFamily="65" charset="-120"/>
                          <a:ea typeface="標楷體" panose="03000509000000000000" pitchFamily="65" charset="-120"/>
                        </a:rPr>
                        <a:t>車輛排程問題</a:t>
                      </a:r>
                      <a:endParaRPr lang="zh-TW" altLang="en-US" sz="24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zh-TW" altLang="en-US" sz="2400" u="sng" strike="noStrike" dirty="0">
                          <a:effectLst/>
                          <a:latin typeface="標楷體" panose="03000509000000000000" pitchFamily="65" charset="-120"/>
                          <a:ea typeface="標楷體" panose="03000509000000000000" pitchFamily="65" charset="-120"/>
                        </a:rPr>
                        <a:t>指派</a:t>
                      </a:r>
                      <a:r>
                        <a:rPr lang="zh-TW" altLang="en-US" sz="2400" u="none" strike="noStrike" dirty="0">
                          <a:effectLst/>
                          <a:latin typeface="標楷體" panose="03000509000000000000" pitchFamily="65" charset="-120"/>
                          <a:ea typeface="標楷體" panose="03000509000000000000" pitchFamily="65" charset="-120"/>
                        </a:rPr>
                        <a:t>、</a:t>
                      </a:r>
                      <a:r>
                        <a:rPr lang="zh-TW" altLang="en-US" sz="2400" u="sng" strike="noStrike" dirty="0">
                          <a:effectLst/>
                          <a:latin typeface="標楷體" panose="03000509000000000000" pitchFamily="65" charset="-120"/>
                          <a:ea typeface="標楷體" panose="03000509000000000000" pitchFamily="65" charset="-120"/>
                        </a:rPr>
                        <a:t>排序</a:t>
                      </a:r>
                      <a:endParaRPr lang="zh-TW" altLang="en-US" sz="2400" b="0" i="0" u="sng"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10001"/>
                  </a:ext>
                </a:extLst>
              </a:tr>
              <a:tr h="522058">
                <a:tc>
                  <a:txBody>
                    <a:bodyPr/>
                    <a:lstStyle/>
                    <a:p>
                      <a:pPr algn="ctr" fontAlgn="ctr"/>
                      <a:r>
                        <a:rPr lang="zh-TW" altLang="en-US" sz="2400" u="none" strike="noStrike">
                          <a:effectLst/>
                          <a:latin typeface="標楷體" panose="03000509000000000000" pitchFamily="65" charset="-120"/>
                          <a:ea typeface="標楷體" panose="03000509000000000000" pitchFamily="65" charset="-120"/>
                        </a:rPr>
                        <a:t>中期姓</a:t>
                      </a:r>
                      <a:endParaRPr lang="zh-TW" altLang="en-US" sz="24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ctr" fontAlgn="ctr"/>
                      <a:r>
                        <a:rPr lang="zh-TW" altLang="en-US" sz="2400" u="none" strike="noStrike" dirty="0">
                          <a:effectLst/>
                          <a:latin typeface="標楷體" panose="03000509000000000000" pitchFamily="65" charset="-120"/>
                          <a:ea typeface="標楷體" panose="03000509000000000000" pitchFamily="65" charset="-120"/>
                        </a:rPr>
                        <a:t>車輛規模問題</a:t>
                      </a:r>
                      <a:endParaRPr lang="zh-TW" altLang="en-US" sz="24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zh-TW" altLang="en-US" sz="2400" u="sng" strike="noStrike" dirty="0">
                          <a:solidFill>
                            <a:schemeClr val="tx1"/>
                          </a:solidFill>
                          <a:effectLst/>
                          <a:latin typeface="標楷體" panose="03000509000000000000" pitchFamily="65" charset="-120"/>
                          <a:ea typeface="標楷體" panose="03000509000000000000" pitchFamily="65" charset="-120"/>
                        </a:rPr>
                        <a:t>指派</a:t>
                      </a:r>
                      <a:r>
                        <a:rPr lang="zh-TW" altLang="en-US" sz="2400" u="none" strike="noStrike" dirty="0">
                          <a:effectLst/>
                          <a:latin typeface="標楷體" panose="03000509000000000000" pitchFamily="65" charset="-120"/>
                          <a:ea typeface="標楷體" panose="03000509000000000000" pitchFamily="65" charset="-120"/>
                        </a:rPr>
                        <a:t>、</a:t>
                      </a:r>
                      <a:r>
                        <a:rPr lang="zh-TW" altLang="en-US" sz="2400" u="sng" strike="noStrike" dirty="0">
                          <a:effectLst/>
                          <a:latin typeface="標楷體" panose="03000509000000000000" pitchFamily="65" charset="-120"/>
                          <a:ea typeface="標楷體" panose="03000509000000000000" pitchFamily="65" charset="-120"/>
                        </a:rPr>
                        <a:t>排序</a:t>
                      </a:r>
                      <a:r>
                        <a:rPr lang="zh-TW" altLang="en-US" sz="2400" u="none" strike="noStrike" dirty="0">
                          <a:effectLst/>
                          <a:latin typeface="標楷體" panose="03000509000000000000" pitchFamily="65" charset="-120"/>
                          <a:ea typeface="標楷體" panose="03000509000000000000" pitchFamily="65" charset="-120"/>
                        </a:rPr>
                        <a:t>、規模</a:t>
                      </a:r>
                      <a:endParaRPr lang="zh-TW" altLang="en-US" sz="24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10002"/>
                  </a:ext>
                </a:extLst>
              </a:tr>
              <a:tr h="522058">
                <a:tc>
                  <a:txBody>
                    <a:bodyPr/>
                    <a:lstStyle/>
                    <a:p>
                      <a:pPr algn="ctr" fontAlgn="ctr"/>
                      <a:r>
                        <a:rPr lang="zh-TW" altLang="en-US" sz="2400" u="none" strike="noStrike">
                          <a:effectLst/>
                          <a:latin typeface="標楷體" panose="03000509000000000000" pitchFamily="65" charset="-120"/>
                          <a:ea typeface="標楷體" panose="03000509000000000000" pitchFamily="65" charset="-120"/>
                        </a:rPr>
                        <a:t>長期性</a:t>
                      </a:r>
                      <a:endParaRPr lang="zh-TW" altLang="en-US" sz="24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ctr" fontAlgn="ctr"/>
                      <a:r>
                        <a:rPr lang="zh-TW" altLang="en-US" sz="2400" u="none" strike="noStrike">
                          <a:effectLst/>
                          <a:latin typeface="標楷體" panose="03000509000000000000" pitchFamily="65" charset="-120"/>
                          <a:ea typeface="標楷體" panose="03000509000000000000" pitchFamily="65" charset="-120"/>
                        </a:rPr>
                        <a:t>區位</a:t>
                      </a:r>
                      <a:r>
                        <a:rPr lang="en-US" altLang="zh-TW" sz="2400" u="none" strike="noStrike">
                          <a:effectLst/>
                          <a:latin typeface="標楷體" panose="03000509000000000000" pitchFamily="65" charset="-120"/>
                          <a:ea typeface="標楷體" panose="03000509000000000000" pitchFamily="65" charset="-120"/>
                        </a:rPr>
                        <a:t>-</a:t>
                      </a:r>
                      <a:r>
                        <a:rPr lang="zh-TW" altLang="en-US" sz="2400" u="none" strike="noStrike">
                          <a:effectLst/>
                          <a:latin typeface="標楷體" panose="03000509000000000000" pitchFamily="65" charset="-120"/>
                          <a:ea typeface="標楷體" panose="03000509000000000000" pitchFamily="65" charset="-120"/>
                        </a:rPr>
                        <a:t>排程問題</a:t>
                      </a:r>
                      <a:endParaRPr lang="zh-TW" altLang="en-US" sz="24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zh-TW" altLang="en-US" sz="2400" u="sng" strike="noStrike" dirty="0">
                          <a:effectLst/>
                          <a:latin typeface="標楷體" panose="03000509000000000000" pitchFamily="65" charset="-120"/>
                          <a:ea typeface="標楷體" panose="03000509000000000000" pitchFamily="65" charset="-120"/>
                        </a:rPr>
                        <a:t>指派</a:t>
                      </a:r>
                      <a:r>
                        <a:rPr lang="zh-TW" altLang="en-US" sz="2400" u="none" strike="noStrike" dirty="0">
                          <a:effectLst/>
                          <a:latin typeface="標楷體" panose="03000509000000000000" pitchFamily="65" charset="-120"/>
                          <a:ea typeface="標楷體" panose="03000509000000000000" pitchFamily="65" charset="-120"/>
                        </a:rPr>
                        <a:t>、</a:t>
                      </a:r>
                      <a:r>
                        <a:rPr lang="zh-TW" altLang="en-US" sz="2400" u="sng" strike="noStrike" dirty="0">
                          <a:effectLst/>
                          <a:latin typeface="標楷體" panose="03000509000000000000" pitchFamily="65" charset="-120"/>
                          <a:ea typeface="標楷體" panose="03000509000000000000" pitchFamily="65" charset="-120"/>
                        </a:rPr>
                        <a:t>排序</a:t>
                      </a:r>
                      <a:r>
                        <a:rPr lang="zh-TW" altLang="en-US" sz="2400" u="none" strike="noStrike" dirty="0">
                          <a:effectLst/>
                          <a:latin typeface="標楷體" panose="03000509000000000000" pitchFamily="65" charset="-120"/>
                          <a:ea typeface="標楷體" panose="03000509000000000000" pitchFamily="65" charset="-120"/>
                        </a:rPr>
                        <a:t>、規模、區位</a:t>
                      </a:r>
                      <a:endParaRPr lang="zh-TW" altLang="en-US" sz="24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10003"/>
                  </a:ext>
                </a:extLst>
              </a:tr>
            </a:tbl>
          </a:graphicData>
        </a:graphic>
      </p:graphicFrame>
      <p:sp>
        <p:nvSpPr>
          <p:cNvPr id="52" name="文字方塊 51"/>
          <p:cNvSpPr txBox="1"/>
          <p:nvPr/>
        </p:nvSpPr>
        <p:spPr>
          <a:xfrm>
            <a:off x="5364088" y="5085184"/>
            <a:ext cx="3044423" cy="369332"/>
          </a:xfrm>
          <a:prstGeom prst="rect">
            <a:avLst/>
          </a:prstGeom>
          <a:noFill/>
        </p:spPr>
        <p:txBody>
          <a:bodyPr wrap="none" rtlCol="0">
            <a:spAutoFit/>
          </a:bodyPr>
          <a:lstStyle/>
          <a:p>
            <a:r>
              <a:rPr lang="zh-TW" altLang="en-US" dirty="0">
                <a:solidFill>
                  <a:schemeClr val="tx2"/>
                </a:solidFill>
                <a:latin typeface="標楷體" panose="03000509000000000000" pitchFamily="65" charset="-120"/>
                <a:ea typeface="標楷體" panose="03000509000000000000" pitchFamily="65" charset="-120"/>
              </a:rPr>
              <a:t>*畫底線者表示共同考量因素</a:t>
            </a:r>
          </a:p>
        </p:txBody>
      </p:sp>
    </p:spTree>
    <p:extLst>
      <p:ext uri="{BB962C8B-B14F-4D97-AF65-F5344CB8AC3E}">
        <p14:creationId xmlns:p14="http://schemas.microsoft.com/office/powerpoint/2010/main" val="10248107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2">
          <a:schemeClr val="accent2"/>
        </a:lnRef>
        <a:fillRef idx="0">
          <a:schemeClr val="accent2"/>
        </a:fillRef>
        <a:effectRef idx="1">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129</Template>
  <TotalTime>6701</TotalTime>
  <Words>4056</Words>
  <Application>Microsoft Office PowerPoint</Application>
  <PresentationFormat>如螢幕大小 (4:3)</PresentationFormat>
  <Paragraphs>359</Paragraphs>
  <Slides>27</Slides>
  <Notes>26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27</vt:i4>
      </vt:variant>
    </vt:vector>
  </HeadingPairs>
  <TitlesOfParts>
    <vt:vector size="32" baseType="lpstr">
      <vt:lpstr>新細明體</vt:lpstr>
      <vt:lpstr>標楷體</vt:lpstr>
      <vt:lpstr>Arial</vt:lpstr>
      <vt:lpstr>Calibri</vt:lpstr>
      <vt:lpstr>Thème Office</vt:lpstr>
      <vt:lpstr>APP. 19.16 離散區位問題 (Discrete Location Problems)</vt:lpstr>
      <vt:lpstr>PowerPoint 簡報</vt:lpstr>
      <vt:lpstr>PowerPoint 簡報</vt:lpstr>
      <vt:lpstr>PowerPoint 簡報</vt:lpstr>
      <vt:lpstr>PowerPoint 簡報</vt:lpstr>
      <vt:lpstr>PowerPoint 簡報</vt:lpstr>
      <vt:lpstr>PowerPoint 簡報</vt:lpstr>
      <vt:lpstr>PowerPoint 簡報</vt:lpstr>
      <vt:lpstr>(2-1)網路區位問題(設施區位問題)與車隊管理問題 車隊管理問題及其主要考量因素 </vt:lpstr>
      <vt:lpstr>(2-1.1)網路區位問題(設施區位問題)與車隊管理問題 區位基礎啟發示意圖(Location Based Heuristic ,LBH) </vt:lpstr>
      <vt:lpstr>(2-1.1)網路區位問題(設施區位問題)與車隊管理問題 區位基礎啟發示意圖(Location Based Heuristic ,LBH) </vt:lpstr>
      <vt:lpstr>(2-1.1)網路區位問題(設施區位問題)與車隊管理問題 區位基礎啟發示意圖(Location Based Heuristic ,LBH) </vt:lpstr>
      <vt:lpstr>(2-1.1)網路區位問題(設施區位問題)與車隊管理問題 區位基礎啟發示意圖(Location Based Heuristic ,LBH) </vt:lpstr>
      <vt:lpstr>(2-1.1)網路區位問題(設施區位問題)與車隊管理問題 區位基礎啟發示意圖(Location Based Heuristic ,LBH) </vt:lpstr>
      <vt:lpstr>(2-1.1)網路區位問題(設施區位問題)與車隊管理問題 區位基礎啟發示意圖(Location Based Heuristic ,LBH) </vt:lpstr>
      <vt:lpstr>(2-1.2)網路區位問題(設施區位問題) 於車隊管理之應用</vt:lpstr>
      <vt:lpstr>(2-2)車輛排程問題 (Vehicle Routing Problem, VRP)</vt:lpstr>
      <vt:lpstr>(2-2.1)車輛排程問題 設施區位問題應用於車輛排程問題(數學模式)</vt:lpstr>
      <vt:lpstr>(2-2.2)車輛排程問題 設施區位問題應用於車輛排程問題</vt:lpstr>
      <vt:lpstr>(2-3)車隊規模問題 (Fleet Size Planning Problem ,FSP)</vt:lpstr>
      <vt:lpstr>(2-4)區位-排程問題 (Location-Routing Problem)</vt:lpstr>
      <vt:lpstr>(2-5)多車次載運車輛排程問題</vt:lpstr>
      <vt:lpstr>(2-5.1)多車次載運車輛排程問題</vt:lpstr>
      <vt:lpstr>Summary</vt:lpstr>
      <vt:lpstr>Conclusion</vt:lpstr>
      <vt:lpstr>Reference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Location Problems</dc:title>
  <dc:creator>CHIEN-MAO WANG</dc:creator>
  <cp:lastModifiedBy>I-Lin Wang</cp:lastModifiedBy>
  <cp:revision>257</cp:revision>
  <dcterms:created xsi:type="dcterms:W3CDTF">2015-05-18T04:23:52Z</dcterms:created>
  <dcterms:modified xsi:type="dcterms:W3CDTF">2018-10-31T15:54:36Z</dcterms:modified>
</cp:coreProperties>
</file>