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E123-D1BF-4344-BD2A-5DB4156C24A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820F4-7F08-47D9-AD83-BCEF77C439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07504" y="1484784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19.20</a:t>
            </a:r>
            <a:r>
              <a:rPr lang="zh-TW" altLang="en-US" dirty="0" smtClean="0"/>
              <a:t> </a:t>
            </a:r>
            <a:r>
              <a:rPr lang="en-US" altLang="zh-TW" dirty="0" smtClean="0"/>
              <a:t>Dynamic Lot Sizing with Concave Costs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9512" y="256490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19.21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zh-TW" sz="4400" dirty="0" smtClean="0">
                <a:latin typeface="+mj-lt"/>
              </a:rPr>
              <a:t>Dynamic Lot Sizing with Backorders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259632" y="4221088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Lot Sizing with Backorders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192688" cy="46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646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 For Your Listening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Economic lot size models deal with a </a:t>
            </a:r>
            <a:r>
              <a:rPr lang="en-US" altLang="zh-TW" dirty="0" smtClean="0">
                <a:solidFill>
                  <a:srgbClr val="FF0000"/>
                </a:solidFill>
              </a:rPr>
              <a:t>production and inventory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 smtClean="0"/>
              <a:t>A product is produced in batch quantities and then placed in stock. After the inventory has been sufficiently depleted, another batch is produced</a:t>
            </a:r>
          </a:p>
          <a:p>
            <a:r>
              <a:rPr lang="en-US" altLang="zh-TW" dirty="0" smtClean="0"/>
              <a:t> the objective is to </a:t>
            </a:r>
            <a:r>
              <a:rPr lang="en-US" altLang="zh-TW" dirty="0" smtClean="0">
                <a:solidFill>
                  <a:srgbClr val="FF0000"/>
                </a:solidFill>
              </a:rPr>
              <a:t>minimize cost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Lot Sizing with Concave Costs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Problem type : Shortest path problem</a:t>
            </a:r>
          </a:p>
          <a:p>
            <a:pPr>
              <a:defRPr/>
            </a:pPr>
            <a:r>
              <a:rPr lang="en-US" altLang="zh-TW" dirty="0" smtClean="0"/>
              <a:t>Reference : A Backlogging Model and a Multi-Echelon Model of a Dynamic Economic Lot Size Production[ </a:t>
            </a:r>
            <a:r>
              <a:rPr lang="en-US" altLang="zh-TW" dirty="0" err="1" smtClean="0"/>
              <a:t>Williard</a:t>
            </a:r>
            <a:r>
              <a:rPr lang="en-US" altLang="zh-TW" dirty="0" smtClean="0"/>
              <a:t> I. Zangwill, 1969]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Lot Sizing with Concave Costs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Concave costs: </a:t>
            </a:r>
          </a:p>
          <a:p>
            <a:pPr lvl="1"/>
            <a:r>
              <a:rPr lang="en-US" altLang="zh-TW" dirty="0" smtClean="0"/>
              <a:t>In practice, the production(</a:t>
            </a:r>
            <a:r>
              <a:rPr lang="en-US" altLang="zh-TW" dirty="0" err="1" smtClean="0"/>
              <a:t>Xj</a:t>
            </a:r>
            <a:r>
              <a:rPr lang="en-US" altLang="zh-TW" dirty="0" smtClean="0"/>
              <a:t>) in a specific period(j)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incurs </a:t>
            </a:r>
            <a:r>
              <a:rPr lang="en-US" altLang="zh-TW" dirty="0" smtClean="0">
                <a:solidFill>
                  <a:srgbClr val="FF0000"/>
                </a:solidFill>
              </a:rPr>
              <a:t>a fixed cost(</a:t>
            </a:r>
            <a:r>
              <a:rPr lang="en-US" altLang="zh-TW" dirty="0" err="1" smtClean="0">
                <a:solidFill>
                  <a:srgbClr val="FF0000"/>
                </a:solidFill>
              </a:rPr>
              <a:t>Fj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(independent of the level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production) and </a:t>
            </a:r>
            <a:r>
              <a:rPr lang="en-US" altLang="zh-TW" dirty="0" smtClean="0">
                <a:solidFill>
                  <a:srgbClr val="FF0000"/>
                </a:solidFill>
              </a:rPr>
              <a:t>a per unit production cost(</a:t>
            </a:r>
            <a:r>
              <a:rPr lang="en-US" altLang="zh-TW" dirty="0" err="1" smtClean="0">
                <a:solidFill>
                  <a:srgbClr val="FF0000"/>
                </a:solidFill>
              </a:rPr>
              <a:t>Cj</a:t>
            </a:r>
            <a:r>
              <a:rPr lang="en-US" altLang="zh-TW" dirty="0" smtClean="0">
                <a:solidFill>
                  <a:srgbClr val="FF0000"/>
                </a:solidFill>
              </a:rPr>
              <a:t>).</a:t>
            </a: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1.the flow cost on the production arc(0,j) is 0, if </a:t>
            </a:r>
            <a:r>
              <a:rPr lang="en-US" altLang="zh-TW" dirty="0" err="1" smtClean="0"/>
              <a:t>Xj</a:t>
            </a:r>
            <a:r>
              <a:rPr lang="en-US" altLang="zh-TW" dirty="0" smtClean="0"/>
              <a:t>=0</a:t>
            </a:r>
          </a:p>
          <a:p>
            <a:pPr lvl="2"/>
            <a:r>
              <a:rPr lang="en-US" altLang="zh-TW" dirty="0" smtClean="0"/>
              <a:t>2.Fj=</a:t>
            </a:r>
            <a:r>
              <a:rPr lang="en-US" altLang="zh-TW" dirty="0" err="1" smtClean="0"/>
              <a:t>CjXj</a:t>
            </a:r>
            <a:r>
              <a:rPr lang="en-US" altLang="zh-TW" dirty="0" smtClean="0"/>
              <a:t> , if </a:t>
            </a:r>
            <a:r>
              <a:rPr lang="en-US" altLang="zh-TW" dirty="0" err="1" smtClean="0"/>
              <a:t>Xj</a:t>
            </a:r>
            <a:r>
              <a:rPr lang="en-US" altLang="zh-TW" dirty="0" smtClean="0"/>
              <a:t>&gt;0, which is a concave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Lot Sizing with Concave Costs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</a:p>
          <a:p>
            <a:pPr lvl="1"/>
            <a:r>
              <a:rPr lang="en-US" altLang="zh-TW" b="1" dirty="0" err="1" smtClean="0"/>
              <a:t>i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: period</a:t>
            </a:r>
          </a:p>
          <a:p>
            <a:pPr lvl="1"/>
            <a:r>
              <a:rPr lang="en-US" altLang="zh-TW" b="1" dirty="0" err="1" smtClean="0"/>
              <a:t>ri</a:t>
            </a:r>
            <a:r>
              <a:rPr lang="en-US" altLang="zh-TW" dirty="0" smtClean="0"/>
              <a:t> : the market requirement in period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b="1" dirty="0" smtClean="0"/>
              <a:t>xi</a:t>
            </a:r>
            <a:r>
              <a:rPr lang="en-US" altLang="zh-TW" dirty="0" smtClean="0"/>
              <a:t> : the production completed in beginning  of period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Ii </a:t>
            </a:r>
            <a:r>
              <a:rPr lang="en-US" altLang="zh-TW" dirty="0" smtClean="0"/>
              <a:t>: the inventory at the end of period I</a:t>
            </a:r>
          </a:p>
          <a:p>
            <a:pPr lvl="1"/>
            <a:r>
              <a:rPr lang="en-US" altLang="zh-TW" b="1" dirty="0" smtClean="0"/>
              <a:t>Pi</a:t>
            </a:r>
            <a:r>
              <a:rPr lang="en-US" altLang="zh-TW" dirty="0" smtClean="0"/>
              <a:t>(xi) : cost of producing xi units</a:t>
            </a:r>
          </a:p>
          <a:p>
            <a:pPr lvl="1"/>
            <a:r>
              <a:rPr lang="en-US" altLang="zh-TW" b="1" dirty="0" smtClean="0"/>
              <a:t>Hi</a:t>
            </a:r>
            <a:r>
              <a:rPr lang="en-US" altLang="zh-TW" dirty="0" smtClean="0"/>
              <a:t>(Ii) : cost of handling Ii units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Lot Sizing with Concave Costs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Formulation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8026242" cy="248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5576" y="2708920"/>
            <a:ext cx="504056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80112" y="22768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最小化成本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3789040"/>
            <a:ext cx="288032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60032" y="357301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生產量等於需求量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4365104"/>
            <a:ext cx="288032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Lot Sizing with Concave Costs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264696" cy="450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Lot Sizing with Backorders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Permit backlogging of unsatisfied demand</a:t>
            </a:r>
          </a:p>
          <a:p>
            <a:r>
              <a:rPr lang="en-US" altLang="zh-TW" dirty="0" smtClean="0"/>
              <a:t>Different</a:t>
            </a:r>
          </a:p>
          <a:p>
            <a:pPr lvl="1"/>
            <a:r>
              <a:rPr lang="en-US" altLang="zh-TW" dirty="0" err="1" smtClean="0"/>
              <a:t>li</a:t>
            </a:r>
            <a:r>
              <a:rPr lang="en-US" altLang="zh-TW" dirty="0" smtClean="0"/>
              <a:t>+ as the amount of inventory held in stock at the end of period I</a:t>
            </a:r>
          </a:p>
          <a:p>
            <a:pPr lvl="1"/>
            <a:r>
              <a:rPr lang="en-US" altLang="zh-TW" dirty="0" smtClean="0"/>
              <a:t>Ii- denote the amount of inventory shortage at the end of period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695686"/>
            <a:ext cx="4680520" cy="13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Lot Sizing with Backorders</a:t>
            </a:r>
            <a:endParaRPr lang="zh-TW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6872265" cy="156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8064896" cy="78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16024" y="2175247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/>
              <a:t>Obj</a:t>
            </a:r>
            <a:r>
              <a:rPr lang="en-US" altLang="zh-TW" sz="2400" b="1" dirty="0" smtClean="0"/>
              <a:t>:</a:t>
            </a:r>
            <a:endParaRPr lang="zh-TW" alt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8032" y="2492896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/>
              <a:t>st</a:t>
            </a:r>
            <a:r>
              <a:rPr lang="en-US" altLang="zh-TW" sz="2400" b="1" dirty="0" smtClean="0"/>
              <a:t>: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536" y="29156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5536" y="33477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5536" y="38517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295</Words>
  <Application>Microsoft Office PowerPoint</Application>
  <PresentationFormat>如螢幕大小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Calibri</vt:lpstr>
      <vt:lpstr>Office 佈景主題</vt:lpstr>
      <vt:lpstr>19.20 Dynamic Lot Sizing with Concave Costs </vt:lpstr>
      <vt:lpstr>Introduction</vt:lpstr>
      <vt:lpstr>Dynamic Lot Sizing with Concave Costs</vt:lpstr>
      <vt:lpstr>Dynamic Lot Sizing with Concave Costs</vt:lpstr>
      <vt:lpstr>Dynamic Lot Sizing with Concave Costs</vt:lpstr>
      <vt:lpstr>Dynamic Lot Sizing with Concave Costs</vt:lpstr>
      <vt:lpstr>Dynamic Lot Sizing with Concave Costs</vt:lpstr>
      <vt:lpstr>Dynamic Lot Sizing with Backorders</vt:lpstr>
      <vt:lpstr>Dynamic Lot Sizing with Backorders</vt:lpstr>
      <vt:lpstr>Dynamic Lot Sizing with Backorders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19.20 Dynamic Lot Sizing with Concave Costs </dc:title>
  <dc:creator>user</dc:creator>
  <cp:lastModifiedBy>I-Lin Wang</cp:lastModifiedBy>
  <cp:revision>5</cp:revision>
  <dcterms:created xsi:type="dcterms:W3CDTF">2015-06-07T21:01:30Z</dcterms:created>
  <dcterms:modified xsi:type="dcterms:W3CDTF">2017-04-30T16:15:36Z</dcterms:modified>
</cp:coreProperties>
</file>