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sldIdLst>
    <p:sldId id="591" r:id="rId2"/>
    <p:sldId id="592" r:id="rId3"/>
    <p:sldId id="595" r:id="rId4"/>
    <p:sldId id="593" r:id="rId5"/>
    <p:sldId id="594" r:id="rId6"/>
    <p:sldId id="598" r:id="rId7"/>
    <p:sldId id="599" r:id="rId8"/>
    <p:sldId id="596" r:id="rId9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FFCC99"/>
    <a:srgbClr val="006600"/>
    <a:srgbClr val="FF6699"/>
    <a:srgbClr val="0000FF"/>
    <a:srgbClr val="CCFF33"/>
    <a:srgbClr val="D2FEE0"/>
    <a:srgbClr val="8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3" autoAdjust="0"/>
    <p:restoredTop sz="94667" autoAdjust="0"/>
  </p:normalViewPr>
  <p:slideViewPr>
    <p:cSldViewPr>
      <p:cViewPr varScale="1">
        <p:scale>
          <a:sx n="83" d="100"/>
          <a:sy n="83" d="100"/>
        </p:scale>
        <p:origin x="143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174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5DE408A6-EE62-40D4-B8DE-B5C167DF620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31254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3132138" y="6453188"/>
            <a:ext cx="58404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日、美</a:t>
            </a:r>
            <a:r>
              <a:rPr lang="zh-TW" altLang="zh-TW"/>
              <a:t>公共自行車共享系統</a:t>
            </a:r>
            <a:r>
              <a:rPr lang="zh-TW" altLang="en-US"/>
              <a:t>參訪</a:t>
            </a:r>
            <a:r>
              <a:rPr lang="zh-TW" altLang="zh-TW"/>
              <a:t>經驗與心得</a:t>
            </a:r>
            <a:r>
              <a:rPr lang="en-US" altLang="zh-TW"/>
              <a:t>     by   </a:t>
            </a:r>
            <a:r>
              <a:rPr lang="zh-TW" altLang="en-US">
                <a:solidFill>
                  <a:srgbClr val="016311"/>
                </a:solidFill>
              </a:rPr>
              <a:t>成大工資管</a:t>
            </a:r>
            <a:r>
              <a:rPr lang="zh-TW" altLang="en-US" i="1">
                <a:solidFill>
                  <a:srgbClr val="016311"/>
                </a:solidFill>
              </a:rPr>
              <a:t>王逸琳</a:t>
            </a:r>
            <a:r>
              <a:rPr lang="en-US" altLang="zh-TW" i="1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356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3132138" y="6453188"/>
            <a:ext cx="58404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日、美</a:t>
            </a:r>
            <a:r>
              <a:rPr lang="zh-TW" altLang="zh-TW"/>
              <a:t>公共自行車共享系統</a:t>
            </a:r>
            <a:r>
              <a:rPr lang="zh-TW" altLang="en-US"/>
              <a:t>參訪</a:t>
            </a:r>
            <a:r>
              <a:rPr lang="zh-TW" altLang="zh-TW"/>
              <a:t>經驗與心得</a:t>
            </a:r>
            <a:r>
              <a:rPr lang="en-US" altLang="zh-TW"/>
              <a:t>     by   </a:t>
            </a:r>
            <a:r>
              <a:rPr lang="zh-TW" altLang="en-US">
                <a:solidFill>
                  <a:srgbClr val="016311"/>
                </a:solidFill>
              </a:rPr>
              <a:t>成大工資管</a:t>
            </a:r>
            <a:r>
              <a:rPr lang="zh-TW" altLang="en-US" i="1">
                <a:solidFill>
                  <a:srgbClr val="016311"/>
                </a:solidFill>
              </a:rPr>
              <a:t>王逸琳</a:t>
            </a:r>
            <a:r>
              <a:rPr lang="en-US" altLang="zh-TW" i="1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85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6" name="Picture 8" descr="ncku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ncku-title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8388350" y="-44450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buFontTx/>
              <a:buNone/>
              <a:defRPr/>
            </a:pPr>
            <a:fld id="{BD33E333-B7C0-45CB-81AF-0694A2E5ADFC}" type="slidenum">
              <a:rPr kumimoji="0" lang="en-US" altLang="zh-TW" sz="1400" b="1" smtClean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pPr algn="r" eaLnBrk="1" hangingPunct="1">
                <a:buFontTx/>
                <a:buNone/>
                <a:defRPr/>
              </a:pPr>
              <a:t>‹#›</a:t>
            </a:fld>
            <a:r>
              <a:rPr kumimoji="0" lang="en-US" altLang="zh-TW" sz="1400" b="1" dirty="0" smtClean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t>/8</a:t>
            </a:r>
            <a:endParaRPr lang="zh-TW" altLang="en-US" sz="1400" dirty="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10"/>
          </p:nvPr>
        </p:nvSpPr>
        <p:spPr>
          <a:xfrm>
            <a:off x="3132138" y="6453188"/>
            <a:ext cx="584041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日、美</a:t>
            </a:r>
            <a:r>
              <a:rPr lang="zh-TW" altLang="zh-TW"/>
              <a:t>公共自行車共享系統</a:t>
            </a:r>
            <a:r>
              <a:rPr lang="zh-TW" altLang="en-US"/>
              <a:t>參訪</a:t>
            </a:r>
            <a:r>
              <a:rPr lang="zh-TW" altLang="zh-TW"/>
              <a:t>經驗與心得</a:t>
            </a:r>
            <a:r>
              <a:rPr lang="en-US" altLang="zh-TW"/>
              <a:t>     by   </a:t>
            </a:r>
            <a:r>
              <a:rPr lang="zh-TW" altLang="en-US">
                <a:solidFill>
                  <a:srgbClr val="016311"/>
                </a:solidFill>
              </a:rPr>
              <a:t>成大工資管</a:t>
            </a:r>
            <a:r>
              <a:rPr lang="zh-TW" altLang="en-US" i="1">
                <a:solidFill>
                  <a:srgbClr val="016311"/>
                </a:solidFill>
              </a:rPr>
              <a:t>王逸琳</a:t>
            </a:r>
            <a:r>
              <a:rPr lang="en-US" altLang="zh-TW" i="1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689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780462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pic>
        <p:nvPicPr>
          <p:cNvPr id="1030" name="Picture 8" descr="ncku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9" descr="ncku-title1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11"/>
          <p:cNvSpPr txBox="1">
            <a:spLocks noChangeArrowheads="1"/>
          </p:cNvSpPr>
          <p:nvPr userDrawn="1"/>
        </p:nvSpPr>
        <p:spPr bwMode="auto">
          <a:xfrm>
            <a:off x="8388350" y="-44450"/>
            <a:ext cx="8286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buFontTx/>
              <a:buNone/>
              <a:defRPr/>
            </a:pPr>
            <a:fld id="{E3A1C9AD-3879-4551-A9BE-ED37E2373E97}" type="slidenum">
              <a:rPr kumimoji="0" lang="en-US" altLang="zh-TW" sz="1800" b="1" smtClean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pPr algn="r" eaLnBrk="1" hangingPunct="1">
                <a:buFontTx/>
                <a:buNone/>
                <a:defRPr/>
              </a:pPr>
              <a:t>‹#›</a:t>
            </a:fld>
            <a:r>
              <a:rPr kumimoji="0" lang="en-US" altLang="zh-TW" sz="1800" b="1" dirty="0" smtClean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t>/8</a:t>
            </a:r>
            <a:endParaRPr lang="en-US" altLang="zh-TW" sz="1400" dirty="0" smtClean="0">
              <a:latin typeface="Arial" charset="0"/>
              <a:ea typeface="新細明體" pitchFamily="18" charset="-12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¥"/>
        <a:defRPr kumimoji="1" sz="2800">
          <a:solidFill>
            <a:srgbClr val="0D20A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500">
          <a:solidFill>
            <a:srgbClr val="01450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£"/>
        <a:defRPr kumimoji="1" sz="2200">
          <a:solidFill>
            <a:srgbClr val="0D20AB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000">
          <a:solidFill>
            <a:srgbClr val="00499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9.png"/><Relationship Id="rId3" Type="http://schemas.openxmlformats.org/officeDocument/2006/relationships/image" Target="../media/image10.png"/><Relationship Id="rId7" Type="http://schemas.openxmlformats.org/officeDocument/2006/relationships/image" Target="../media/image26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9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5" Type="http://schemas.openxmlformats.org/officeDocument/2006/relationships/image" Target="../media/image27.png"/><Relationship Id="rId10" Type="http://schemas.openxmlformats.org/officeDocument/2006/relationships/image" Target="../media/image18.png"/><Relationship Id="rId19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2.png"/><Relationship Id="rId21" Type="http://schemas.openxmlformats.org/officeDocument/2006/relationships/image" Target="../media/image49.png"/><Relationship Id="rId7" Type="http://schemas.openxmlformats.org/officeDocument/2006/relationships/image" Target="../media/image36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1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3.png"/><Relationship Id="rId9" Type="http://schemas.openxmlformats.org/officeDocument/2006/relationships/image" Target="../media/image13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ctrTitle"/>
          </p:nvPr>
        </p:nvSpPr>
        <p:spPr>
          <a:xfrm>
            <a:off x="685800" y="1341438"/>
            <a:ext cx="7772400" cy="2259012"/>
          </a:xfrm>
        </p:spPr>
        <p:txBody>
          <a:bodyPr/>
          <a:lstStyle/>
          <a:p>
            <a:r>
              <a:rPr lang="en-US" altLang="zh-TW" sz="4400" smtClean="0"/>
              <a:t>APP19.21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z="4800" smtClean="0"/>
              <a:t>Dynamic Lot Sizing with Backorders</a:t>
            </a:r>
            <a:endParaRPr lang="zh-TW" altLang="en-US" sz="4800" smtClean="0"/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>
          <a:xfrm>
            <a:off x="1371600" y="3908425"/>
            <a:ext cx="6400800" cy="1752600"/>
          </a:xfrm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3076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Network Optimization Applications 19.21  by   </a:t>
            </a:r>
            <a:r>
              <a:rPr lang="zh-TW" altLang="en-US" sz="1200" dirty="0" smtClean="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 dirty="0" smtClean="0">
                <a:solidFill>
                  <a:srgbClr val="016311"/>
                </a:solidFill>
                <a:latin typeface="Times New Roman" pitchFamily="18" charset="0"/>
              </a:rPr>
              <a:t> </a:t>
            </a:r>
            <a:r>
              <a:rPr lang="en-US" altLang="zh-TW" sz="1200" i="1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endParaRPr lang="en-US" altLang="zh-TW" sz="1200" i="1" dirty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Introduction</a:t>
            </a:r>
            <a:endParaRPr lang="zh-TW" altLang="en-US" smtClean="0"/>
          </a:p>
        </p:txBody>
      </p:sp>
      <p:sp>
        <p:nvSpPr>
          <p:cNvPr id="4099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Network Optimization Applications 19.21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 </a:t>
            </a: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 by   </a:t>
            </a:r>
            <a:r>
              <a:rPr lang="zh-TW" altLang="en-US" sz="1200" dirty="0" smtClean="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 dirty="0" smtClean="0">
                <a:solidFill>
                  <a:srgbClr val="016311"/>
                </a:solidFill>
                <a:latin typeface="Times New Roman" pitchFamily="18" charset="0"/>
              </a:rPr>
              <a:t> </a:t>
            </a:r>
            <a:r>
              <a:rPr lang="en-US" altLang="zh-TW" sz="1200" i="1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endParaRPr lang="en-US" altLang="zh-TW" sz="1200" i="1" dirty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cxnSp>
        <p:nvCxnSpPr>
          <p:cNvPr id="3" name="直線單箭頭接點 2"/>
          <p:cNvCxnSpPr/>
          <p:nvPr/>
        </p:nvCxnSpPr>
        <p:spPr>
          <a:xfrm>
            <a:off x="1763713" y="5084763"/>
            <a:ext cx="57610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1763713" y="1844675"/>
            <a:ext cx="0" cy="3240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948488" y="5170488"/>
            <a:ext cx="1152525" cy="43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</a:t>
            </a:r>
            <a:endParaRPr lang="zh-TW" altLang="en-US" sz="2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9188" y="1709738"/>
            <a:ext cx="501650" cy="43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Q</a:t>
            </a:r>
            <a:endParaRPr lang="zh-TW" altLang="en-US" sz="2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17600" y="2647950"/>
            <a:ext cx="503238" cy="43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</a:t>
            </a:r>
            <a:endParaRPr lang="zh-TW" altLang="en-US" sz="2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17600" y="4037013"/>
            <a:ext cx="503238" cy="431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2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</a:t>
            </a:r>
            <a:endParaRPr lang="zh-TW" altLang="en-US" sz="2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直線接點 10"/>
          <p:cNvCxnSpPr/>
          <p:nvPr/>
        </p:nvCxnSpPr>
        <p:spPr>
          <a:xfrm>
            <a:off x="1763713" y="2863850"/>
            <a:ext cx="1871662" cy="20780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3633788" y="2863850"/>
            <a:ext cx="1871662" cy="20780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5505450" y="2863850"/>
            <a:ext cx="1873250" cy="20780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3633788" y="2863850"/>
            <a:ext cx="0" cy="207803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5505450" y="2863850"/>
            <a:ext cx="0" cy="207803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1763713" y="4365625"/>
            <a:ext cx="5545137" cy="0"/>
          </a:xfrm>
          <a:prstGeom prst="line">
            <a:avLst/>
          </a:prstGeom>
          <a:ln w="285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1763713" y="2884488"/>
            <a:ext cx="5545137" cy="0"/>
          </a:xfrm>
          <a:prstGeom prst="line">
            <a:avLst/>
          </a:prstGeom>
          <a:ln w="28575"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手繪多邊形 20"/>
          <p:cNvSpPr/>
          <p:nvPr/>
        </p:nvSpPr>
        <p:spPr>
          <a:xfrm>
            <a:off x="1746250" y="2852738"/>
            <a:ext cx="5910263" cy="2219325"/>
          </a:xfrm>
          <a:custGeom>
            <a:avLst/>
            <a:gdLst>
              <a:gd name="connsiteX0" fmla="*/ 0 w 5909481"/>
              <a:gd name="connsiteY0" fmla="*/ 0 h 2219680"/>
              <a:gd name="connsiteX1" fmla="*/ 1255594 w 5909481"/>
              <a:gd name="connsiteY1" fmla="*/ 1091821 h 2219680"/>
              <a:gd name="connsiteX2" fmla="*/ 1637732 w 5909481"/>
              <a:gd name="connsiteY2" fmla="*/ 1965278 h 2219680"/>
              <a:gd name="connsiteX3" fmla="*/ 2088108 w 5909481"/>
              <a:gd name="connsiteY3" fmla="*/ 2197290 h 2219680"/>
              <a:gd name="connsiteX4" fmla="*/ 2456597 w 5909481"/>
              <a:gd name="connsiteY4" fmla="*/ 1514902 h 2219680"/>
              <a:gd name="connsiteX5" fmla="*/ 2934269 w 5909481"/>
              <a:gd name="connsiteY5" fmla="*/ 259308 h 2219680"/>
              <a:gd name="connsiteX6" fmla="*/ 3248168 w 5909481"/>
              <a:gd name="connsiteY6" fmla="*/ 668740 h 2219680"/>
              <a:gd name="connsiteX7" fmla="*/ 3603009 w 5909481"/>
              <a:gd name="connsiteY7" fmla="*/ 1050878 h 2219680"/>
              <a:gd name="connsiteX8" fmla="*/ 3794078 w 5909481"/>
              <a:gd name="connsiteY8" fmla="*/ 1501254 h 2219680"/>
              <a:gd name="connsiteX9" fmla="*/ 4026090 w 5909481"/>
              <a:gd name="connsiteY9" fmla="*/ 1828800 h 2219680"/>
              <a:gd name="connsiteX10" fmla="*/ 4271750 w 5909481"/>
              <a:gd name="connsiteY10" fmla="*/ 1910687 h 2219680"/>
              <a:gd name="connsiteX11" fmla="*/ 4244454 w 5909481"/>
              <a:gd name="connsiteY11" fmla="*/ 40943 h 2219680"/>
              <a:gd name="connsiteX12" fmla="*/ 4831308 w 5909481"/>
              <a:gd name="connsiteY12" fmla="*/ 968991 h 2219680"/>
              <a:gd name="connsiteX13" fmla="*/ 5199797 w 5909481"/>
              <a:gd name="connsiteY13" fmla="*/ 1119117 h 2219680"/>
              <a:gd name="connsiteX14" fmla="*/ 5390866 w 5909481"/>
              <a:gd name="connsiteY14" fmla="*/ 1378424 h 2219680"/>
              <a:gd name="connsiteX15" fmla="*/ 5732060 w 5909481"/>
              <a:gd name="connsiteY15" fmla="*/ 1473958 h 2219680"/>
              <a:gd name="connsiteX16" fmla="*/ 5909481 w 5909481"/>
              <a:gd name="connsiteY16" fmla="*/ 1774209 h 2219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909481" h="2219680">
                <a:moveTo>
                  <a:pt x="0" y="0"/>
                </a:moveTo>
                <a:cubicBezTo>
                  <a:pt x="491319" y="382137"/>
                  <a:pt x="982639" y="764275"/>
                  <a:pt x="1255594" y="1091821"/>
                </a:cubicBezTo>
                <a:cubicBezTo>
                  <a:pt x="1528549" y="1419367"/>
                  <a:pt x="1498980" y="1781033"/>
                  <a:pt x="1637732" y="1965278"/>
                </a:cubicBezTo>
                <a:cubicBezTo>
                  <a:pt x="1776484" y="2149523"/>
                  <a:pt x="1951631" y="2272353"/>
                  <a:pt x="2088108" y="2197290"/>
                </a:cubicBezTo>
                <a:cubicBezTo>
                  <a:pt x="2224586" y="2122227"/>
                  <a:pt x="2315570" y="1837899"/>
                  <a:pt x="2456597" y="1514902"/>
                </a:cubicBezTo>
                <a:cubicBezTo>
                  <a:pt x="2597624" y="1191905"/>
                  <a:pt x="2802341" y="400335"/>
                  <a:pt x="2934269" y="259308"/>
                </a:cubicBezTo>
                <a:cubicBezTo>
                  <a:pt x="3066197" y="118281"/>
                  <a:pt x="3136711" y="536812"/>
                  <a:pt x="3248168" y="668740"/>
                </a:cubicBezTo>
                <a:cubicBezTo>
                  <a:pt x="3359625" y="800668"/>
                  <a:pt x="3512024" y="912126"/>
                  <a:pt x="3603009" y="1050878"/>
                </a:cubicBezTo>
                <a:cubicBezTo>
                  <a:pt x="3693994" y="1189630"/>
                  <a:pt x="3723565" y="1371600"/>
                  <a:pt x="3794078" y="1501254"/>
                </a:cubicBezTo>
                <a:cubicBezTo>
                  <a:pt x="3864592" y="1630908"/>
                  <a:pt x="3946478" y="1760561"/>
                  <a:pt x="4026090" y="1828800"/>
                </a:cubicBezTo>
                <a:cubicBezTo>
                  <a:pt x="4105702" y="1897039"/>
                  <a:pt x="4235356" y="2208663"/>
                  <a:pt x="4271750" y="1910687"/>
                </a:cubicBezTo>
                <a:cubicBezTo>
                  <a:pt x="4308144" y="1612711"/>
                  <a:pt x="4151194" y="197892"/>
                  <a:pt x="4244454" y="40943"/>
                </a:cubicBezTo>
                <a:cubicBezTo>
                  <a:pt x="4337714" y="-116006"/>
                  <a:pt x="4672084" y="789295"/>
                  <a:pt x="4831308" y="968991"/>
                </a:cubicBezTo>
                <a:cubicBezTo>
                  <a:pt x="4990532" y="1148687"/>
                  <a:pt x="5106537" y="1050878"/>
                  <a:pt x="5199797" y="1119117"/>
                </a:cubicBezTo>
                <a:cubicBezTo>
                  <a:pt x="5293057" y="1187356"/>
                  <a:pt x="5302156" y="1319284"/>
                  <a:pt x="5390866" y="1378424"/>
                </a:cubicBezTo>
                <a:cubicBezTo>
                  <a:pt x="5479577" y="1437564"/>
                  <a:pt x="5645624" y="1407994"/>
                  <a:pt x="5732060" y="1473958"/>
                </a:cubicBezTo>
                <a:cubicBezTo>
                  <a:pt x="5818496" y="1539922"/>
                  <a:pt x="5863988" y="1657065"/>
                  <a:pt x="5909481" y="1774209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3059113" y="5405438"/>
            <a:ext cx="574675" cy="0"/>
          </a:xfrm>
          <a:prstGeom prst="straightConnector1">
            <a:avLst/>
          </a:prstGeom>
          <a:ln>
            <a:solidFill>
              <a:srgbClr val="003300"/>
            </a:solidFill>
            <a:headEnd type="arrow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Introduction</a:t>
            </a:r>
            <a:endParaRPr lang="zh-TW" altLang="en-US" smtClean="0"/>
          </a:p>
        </p:txBody>
      </p:sp>
      <p:sp>
        <p:nvSpPr>
          <p:cNvPr id="5123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Network Optimization Applications 19.21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 </a:t>
            </a: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 by   </a:t>
            </a:r>
            <a:r>
              <a:rPr lang="zh-TW" altLang="en-US" sz="1200" dirty="0" smtClean="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 dirty="0" smtClean="0">
                <a:solidFill>
                  <a:srgbClr val="016311"/>
                </a:solidFill>
                <a:latin typeface="Times New Roman" pitchFamily="18" charset="0"/>
              </a:rPr>
              <a:t> </a:t>
            </a:r>
            <a:r>
              <a:rPr lang="en-US" altLang="zh-TW" sz="1200" i="1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endParaRPr lang="en-US" altLang="zh-TW" sz="1200" i="1" dirty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" name="橢圓 1"/>
          <p:cNvSpPr/>
          <p:nvPr/>
        </p:nvSpPr>
        <p:spPr>
          <a:xfrm>
            <a:off x="4176713" y="1628775"/>
            <a:ext cx="790575" cy="7921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3300"/>
                </a:solidFill>
              </a:rPr>
              <a:t>F</a:t>
            </a:r>
            <a:endParaRPr lang="zh-TW" altLang="en-US" dirty="0">
              <a:solidFill>
                <a:srgbClr val="003300"/>
              </a:solidFill>
            </a:endParaRPr>
          </a:p>
        </p:txBody>
      </p:sp>
      <p:sp>
        <p:nvSpPr>
          <p:cNvPr id="6" name="橢圓 5"/>
          <p:cNvSpPr/>
          <p:nvPr/>
        </p:nvSpPr>
        <p:spPr>
          <a:xfrm>
            <a:off x="4176713" y="3176588"/>
            <a:ext cx="790575" cy="7921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3300"/>
                </a:solidFill>
              </a:rPr>
              <a:t>R</a:t>
            </a:r>
            <a:endParaRPr lang="zh-TW" altLang="en-US" dirty="0">
              <a:solidFill>
                <a:srgbClr val="003300"/>
              </a:solidFill>
            </a:endParaRPr>
          </a:p>
        </p:txBody>
      </p:sp>
      <p:sp>
        <p:nvSpPr>
          <p:cNvPr id="7" name="橢圓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47664" y="4761148"/>
            <a:ext cx="792088" cy="792088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cxnSp>
        <p:nvCxnSpPr>
          <p:cNvPr id="4" name="直線單箭頭接點 3"/>
          <p:cNvCxnSpPr>
            <a:stCxn id="2" idx="4"/>
            <a:endCxn id="6" idx="0"/>
          </p:cNvCxnSpPr>
          <p:nvPr/>
        </p:nvCxnSpPr>
        <p:spPr>
          <a:xfrm>
            <a:off x="4572000" y="2420938"/>
            <a:ext cx="0" cy="755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橢圓 1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56587" y="4761148"/>
            <a:ext cx="792088" cy="792088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2" name="橢圓 1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765510" y="4761148"/>
            <a:ext cx="792088" cy="792088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3" name="橢圓 1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874433" y="4761148"/>
            <a:ext cx="792088" cy="792088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4" name="橢圓 1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983356" y="4761148"/>
            <a:ext cx="792088" cy="792088"/>
          </a:xfrm>
          <a:prstGeom prst="ellipse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5" name="橢圓 1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092280" y="4761148"/>
            <a:ext cx="792088" cy="792088"/>
          </a:xfrm>
          <a:prstGeom prst="ellipse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cxnSp>
        <p:nvCxnSpPr>
          <p:cNvPr id="9" name="直線單箭頭接點 8"/>
          <p:cNvCxnSpPr>
            <a:endCxn id="7" idx="0"/>
          </p:cNvCxnSpPr>
          <p:nvPr/>
        </p:nvCxnSpPr>
        <p:spPr>
          <a:xfrm flipH="1">
            <a:off x="1943100" y="3968750"/>
            <a:ext cx="2614613" cy="79216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6" idx="4"/>
            <a:endCxn id="11" idx="0"/>
          </p:cNvCxnSpPr>
          <p:nvPr/>
        </p:nvCxnSpPr>
        <p:spPr>
          <a:xfrm flipH="1">
            <a:off x="3052763" y="3968750"/>
            <a:ext cx="1519237" cy="79216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3" idx="0"/>
            <a:endCxn id="6" idx="4"/>
          </p:cNvCxnSpPr>
          <p:nvPr/>
        </p:nvCxnSpPr>
        <p:spPr>
          <a:xfrm flipH="1" flipV="1">
            <a:off x="4572000" y="3968750"/>
            <a:ext cx="698500" cy="79216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4" idx="0"/>
            <a:endCxn id="6" idx="4"/>
          </p:cNvCxnSpPr>
          <p:nvPr/>
        </p:nvCxnSpPr>
        <p:spPr>
          <a:xfrm flipH="1" flipV="1">
            <a:off x="4572000" y="3968750"/>
            <a:ext cx="1808163" cy="79216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5" idx="0"/>
            <a:endCxn id="6" idx="4"/>
          </p:cNvCxnSpPr>
          <p:nvPr/>
        </p:nvCxnSpPr>
        <p:spPr>
          <a:xfrm flipH="1" flipV="1">
            <a:off x="4572000" y="3968750"/>
            <a:ext cx="2916238" cy="79216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2" idx="0"/>
            <a:endCxn id="6" idx="4"/>
          </p:cNvCxnSpPr>
          <p:nvPr/>
        </p:nvCxnSpPr>
        <p:spPr>
          <a:xfrm flipV="1">
            <a:off x="4160838" y="3968750"/>
            <a:ext cx="411162" cy="79216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References</a:t>
            </a:r>
            <a:endParaRPr lang="zh-TW" altLang="en-US" smtClean="0"/>
          </a:p>
        </p:txBody>
      </p:sp>
      <p:sp>
        <p:nvSpPr>
          <p:cNvPr id="61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Veinott, A. F. and H. M. Wanger</a:t>
            </a:r>
          </a:p>
          <a:p>
            <a:pPr lvl="1"/>
            <a:r>
              <a:rPr lang="en-US" altLang="zh-TW" smtClean="0"/>
              <a:t>Optimal capacity Scheduling: Part </a:t>
            </a:r>
            <a:r>
              <a:rPr lang="en-US" altLang="zh-TW" smtClean="0">
                <a:ea typeface="新細明體" pitchFamily="18" charset="-120"/>
              </a:rPr>
              <a:t>Ⅰ and Ⅱ</a:t>
            </a:r>
          </a:p>
          <a:p>
            <a:pPr lvl="1"/>
            <a:r>
              <a:rPr lang="en-US" altLang="zh-TW" i="1" smtClean="0">
                <a:ea typeface="新細明體" pitchFamily="18" charset="-120"/>
              </a:rPr>
              <a:t>Operations Research, 1962</a:t>
            </a:r>
            <a:endParaRPr lang="en-US" altLang="zh-TW" i="1" smtClean="0"/>
          </a:p>
          <a:p>
            <a:endParaRPr lang="en-US" altLang="zh-TW" smtClean="0"/>
          </a:p>
          <a:p>
            <a:r>
              <a:rPr lang="en-US" altLang="zh-TW" smtClean="0"/>
              <a:t>Zangwill, W. I.</a:t>
            </a:r>
          </a:p>
          <a:p>
            <a:pPr lvl="1"/>
            <a:r>
              <a:rPr lang="en-US" altLang="zh-TW" smtClean="0"/>
              <a:t>A Backlogging Model and a Multi-Echelon Model of a Dynamic Economic Lot Size Production System-A Network Approach</a:t>
            </a:r>
          </a:p>
          <a:p>
            <a:pPr lvl="1"/>
            <a:r>
              <a:rPr lang="en-US" altLang="zh-TW" i="1" smtClean="0"/>
              <a:t>Management Science, 1969</a:t>
            </a:r>
            <a:endParaRPr lang="zh-TW" altLang="en-US" i="1" smtClean="0"/>
          </a:p>
        </p:txBody>
      </p:sp>
      <p:sp>
        <p:nvSpPr>
          <p:cNvPr id="6148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Network Optimization Applications 19.21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 </a:t>
            </a: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 by   </a:t>
            </a:r>
            <a:r>
              <a:rPr lang="zh-TW" altLang="en-US" sz="1200" dirty="0" smtClean="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 dirty="0" smtClean="0">
                <a:solidFill>
                  <a:srgbClr val="016311"/>
                </a:solidFill>
                <a:latin typeface="Times New Roman" pitchFamily="18" charset="0"/>
              </a:rPr>
              <a:t> </a:t>
            </a:r>
            <a:r>
              <a:rPr lang="en-US" altLang="zh-TW" sz="1200" i="1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endParaRPr lang="en-US" altLang="zh-TW" sz="1200" i="1" dirty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Problem</a:t>
            </a:r>
            <a:endParaRPr lang="zh-TW" altLang="en-US" smtClean="0"/>
          </a:p>
        </p:txBody>
      </p:sp>
      <p:sp>
        <p:nvSpPr>
          <p:cNvPr id="7171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Network Optimization Applications 19.21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 </a:t>
            </a: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 by   </a:t>
            </a:r>
            <a:r>
              <a:rPr lang="zh-TW" altLang="en-US" sz="1200" dirty="0" smtClean="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 dirty="0" smtClean="0">
                <a:solidFill>
                  <a:srgbClr val="016311"/>
                </a:solidFill>
                <a:latin typeface="Times New Roman" pitchFamily="18" charset="0"/>
              </a:rPr>
              <a:t> </a:t>
            </a:r>
            <a:r>
              <a:rPr lang="en-US" altLang="zh-TW" sz="1200" i="1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endParaRPr lang="en-US" altLang="zh-TW" sz="1200" i="1" dirty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684213" y="1414463"/>
            <a:ext cx="792162" cy="7921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3300"/>
                </a:solidFill>
              </a:rPr>
              <a:t>F</a:t>
            </a:r>
            <a:endParaRPr lang="zh-TW" altLang="en-US" dirty="0">
              <a:solidFill>
                <a:srgbClr val="003300"/>
              </a:solidFill>
            </a:endParaRPr>
          </a:p>
        </p:txBody>
      </p:sp>
      <p:sp>
        <p:nvSpPr>
          <p:cNvPr id="6" name="橢圓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3568" y="4617132"/>
            <a:ext cx="792088" cy="792088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7" name="橢圓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05370" y="4617132"/>
            <a:ext cx="792088" cy="792088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8" name="橢圓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24440" y="4617132"/>
            <a:ext cx="792088" cy="792088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1" name="橢圓 1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51210" y="4617132"/>
            <a:ext cx="792088" cy="792088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cxnSp>
        <p:nvCxnSpPr>
          <p:cNvPr id="3" name="直線單箭頭接點 2"/>
          <p:cNvCxnSpPr>
            <a:stCxn id="5" idx="4"/>
            <a:endCxn id="6" idx="0"/>
          </p:cNvCxnSpPr>
          <p:nvPr/>
        </p:nvCxnSpPr>
        <p:spPr>
          <a:xfrm>
            <a:off x="1079500" y="2206625"/>
            <a:ext cx="0" cy="240982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6" idx="6"/>
            <a:endCxn id="7" idx="2"/>
          </p:cNvCxnSpPr>
          <p:nvPr/>
        </p:nvCxnSpPr>
        <p:spPr>
          <a:xfrm>
            <a:off x="1476375" y="5013325"/>
            <a:ext cx="10287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67887" y="1158084"/>
            <a:ext cx="1504967" cy="1303883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cxnSp>
        <p:nvCxnSpPr>
          <p:cNvPr id="20" name="直線單箭頭接點 19"/>
          <p:cNvCxnSpPr>
            <a:stCxn id="5" idx="4"/>
            <a:endCxn id="7" idx="1"/>
          </p:cNvCxnSpPr>
          <p:nvPr/>
        </p:nvCxnSpPr>
        <p:spPr>
          <a:xfrm>
            <a:off x="1079500" y="2206625"/>
            <a:ext cx="1541463" cy="252571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5" idx="4"/>
            <a:endCxn id="8" idx="1"/>
          </p:cNvCxnSpPr>
          <p:nvPr/>
        </p:nvCxnSpPr>
        <p:spPr>
          <a:xfrm>
            <a:off x="1079500" y="2206625"/>
            <a:ext cx="3460750" cy="252571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3332163" y="5013325"/>
            <a:ext cx="10287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5" idx="4"/>
            <a:endCxn id="11" idx="1"/>
          </p:cNvCxnSpPr>
          <p:nvPr/>
        </p:nvCxnSpPr>
        <p:spPr>
          <a:xfrm>
            <a:off x="1079500" y="2206625"/>
            <a:ext cx="6788150" cy="252571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endCxn id="11" idx="2"/>
          </p:cNvCxnSpPr>
          <p:nvPr/>
        </p:nvCxnSpPr>
        <p:spPr>
          <a:xfrm>
            <a:off x="5216525" y="4991100"/>
            <a:ext cx="2535238" cy="22225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76468" y="1340768"/>
            <a:ext cx="4007302" cy="758748"/>
          </a:xfrm>
          <a:prstGeom prst="rect">
            <a:avLst/>
          </a:prstGeom>
          <a:blipFill rotWithShape="1">
            <a:blip r:embed="rId7"/>
            <a:stretch>
              <a:fillRect b="-7258"/>
            </a:stretch>
          </a:blipFill>
          <a:ln>
            <a:noFill/>
          </a:ln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43" name="矩形 4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76468" y="2022180"/>
            <a:ext cx="4007302" cy="758748"/>
          </a:xfrm>
          <a:prstGeom prst="rect">
            <a:avLst/>
          </a:prstGeom>
          <a:blipFill rotWithShape="1">
            <a:blip r:embed="rId8"/>
            <a:stretch>
              <a:fillRect b="-6452"/>
            </a:stretch>
          </a:blipFill>
          <a:ln>
            <a:noFill/>
          </a:ln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351046" y="3501008"/>
                <a:ext cx="6205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46" y="3501008"/>
                <a:ext cx="620554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1259632" y="3501008"/>
                <a:ext cx="6288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501008"/>
                <a:ext cx="628825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2279356" y="3501008"/>
                <a:ext cx="6288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356" y="3501008"/>
                <a:ext cx="62882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25586" y="5589240"/>
                <a:ext cx="9094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33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86" y="5589240"/>
                <a:ext cx="909415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2413138" y="5589240"/>
                <a:ext cx="9176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33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138" y="5589240"/>
                <a:ext cx="917687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394661" y="5589240"/>
                <a:ext cx="9176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33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61" y="5589240"/>
                <a:ext cx="917687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7611052" y="5589240"/>
                <a:ext cx="9625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33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052" y="5589240"/>
                <a:ext cx="962507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1578180" y="5147610"/>
                <a:ext cx="5485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180" y="5147610"/>
                <a:ext cx="548547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3472854" y="5147610"/>
                <a:ext cx="5568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854" y="5147610"/>
                <a:ext cx="556819" cy="52322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5436096" y="3244277"/>
                <a:ext cx="6736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3244277"/>
                <a:ext cx="673646" cy="52322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/>
      <p:bldP spid="38" grpId="0"/>
      <p:bldP spid="9" grpId="0"/>
      <p:bldP spid="40" grpId="0"/>
      <p:bldP spid="42" grpId="0"/>
      <p:bldP spid="44" grpId="0"/>
      <p:bldP spid="45" grpId="0"/>
      <p:bldP spid="46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Problem</a:t>
            </a:r>
            <a:endParaRPr lang="zh-TW" altLang="en-US" smtClean="0"/>
          </a:p>
        </p:txBody>
      </p:sp>
      <p:sp>
        <p:nvSpPr>
          <p:cNvPr id="8195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Network Optimization Applications 19.21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 </a:t>
            </a: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 by   </a:t>
            </a:r>
            <a:r>
              <a:rPr lang="zh-TW" altLang="en-US" sz="1200" dirty="0" smtClean="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 dirty="0" smtClean="0">
                <a:solidFill>
                  <a:srgbClr val="016311"/>
                </a:solidFill>
                <a:latin typeface="Times New Roman" pitchFamily="18" charset="0"/>
              </a:rPr>
              <a:t> </a:t>
            </a:r>
            <a:r>
              <a:rPr lang="en-US" altLang="zh-TW" sz="1200" i="1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endParaRPr lang="en-US" altLang="zh-TW" sz="1200" i="1" dirty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684213" y="1414463"/>
            <a:ext cx="792162" cy="7921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3300"/>
                </a:solidFill>
              </a:rPr>
              <a:t>F</a:t>
            </a:r>
            <a:endParaRPr lang="zh-TW" altLang="en-US" dirty="0">
              <a:solidFill>
                <a:srgbClr val="003300"/>
              </a:solidFill>
            </a:endParaRPr>
          </a:p>
        </p:txBody>
      </p:sp>
      <p:sp>
        <p:nvSpPr>
          <p:cNvPr id="6" name="橢圓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3568" y="4617132"/>
            <a:ext cx="792088" cy="792088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7" name="橢圓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05370" y="4617132"/>
            <a:ext cx="792088" cy="792088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8" name="橢圓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24440" y="4617132"/>
            <a:ext cx="792088" cy="792088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1" name="橢圓 1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751210" y="4617132"/>
            <a:ext cx="792088" cy="792088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cxnSp>
        <p:nvCxnSpPr>
          <p:cNvPr id="3" name="直線單箭頭接點 2"/>
          <p:cNvCxnSpPr>
            <a:stCxn id="5" idx="4"/>
            <a:endCxn id="6" idx="0"/>
          </p:cNvCxnSpPr>
          <p:nvPr/>
        </p:nvCxnSpPr>
        <p:spPr>
          <a:xfrm>
            <a:off x="1079500" y="2206625"/>
            <a:ext cx="0" cy="240982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1476375" y="4941888"/>
            <a:ext cx="10287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67887" y="1158084"/>
            <a:ext cx="1504967" cy="1303883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cxnSp>
        <p:nvCxnSpPr>
          <p:cNvPr id="20" name="直線單箭頭接點 19"/>
          <p:cNvCxnSpPr>
            <a:stCxn id="5" idx="4"/>
            <a:endCxn id="7" idx="1"/>
          </p:cNvCxnSpPr>
          <p:nvPr/>
        </p:nvCxnSpPr>
        <p:spPr>
          <a:xfrm>
            <a:off x="1079500" y="2206625"/>
            <a:ext cx="1541463" cy="252571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5" idx="4"/>
            <a:endCxn id="8" idx="1"/>
          </p:cNvCxnSpPr>
          <p:nvPr/>
        </p:nvCxnSpPr>
        <p:spPr>
          <a:xfrm>
            <a:off x="1079500" y="2206625"/>
            <a:ext cx="3460750" cy="252571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3332163" y="4941888"/>
            <a:ext cx="10287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5" idx="4"/>
            <a:endCxn id="11" idx="1"/>
          </p:cNvCxnSpPr>
          <p:nvPr/>
        </p:nvCxnSpPr>
        <p:spPr>
          <a:xfrm>
            <a:off x="1079500" y="2206625"/>
            <a:ext cx="6788150" cy="2525713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5216525" y="4941888"/>
            <a:ext cx="2535238" cy="22225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76468" y="1340768"/>
            <a:ext cx="4007302" cy="758748"/>
          </a:xfrm>
          <a:prstGeom prst="rect">
            <a:avLst/>
          </a:prstGeom>
          <a:blipFill rotWithShape="1">
            <a:blip r:embed="rId7"/>
            <a:stretch>
              <a:fillRect b="-7258"/>
            </a:stretch>
          </a:blipFill>
          <a:ln>
            <a:noFill/>
          </a:ln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1454150" y="5084763"/>
            <a:ext cx="1030288" cy="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>
            <a:off x="3349625" y="5084763"/>
            <a:ext cx="1011238" cy="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 flipV="1">
            <a:off x="5216525" y="5097463"/>
            <a:ext cx="2479675" cy="19050"/>
          </a:xfrm>
          <a:prstGeom prst="straightConnector1">
            <a:avLst/>
          </a:prstGeom>
          <a:ln>
            <a:solidFill>
              <a:srgbClr val="FFC000"/>
            </a:solidFill>
            <a:prstDash val="lg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351046" y="3501008"/>
                <a:ext cx="6205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46" y="3501008"/>
                <a:ext cx="620554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1259632" y="3501008"/>
                <a:ext cx="6288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501008"/>
                <a:ext cx="628825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2279356" y="3501008"/>
                <a:ext cx="6288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356" y="3501008"/>
                <a:ext cx="628825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625586" y="5589240"/>
                <a:ext cx="9094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33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86" y="5589240"/>
                <a:ext cx="909415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2413138" y="5589240"/>
                <a:ext cx="9176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33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138" y="5589240"/>
                <a:ext cx="917687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4394661" y="5589240"/>
                <a:ext cx="9176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33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661" y="5589240"/>
                <a:ext cx="917687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7611052" y="5589240"/>
                <a:ext cx="9625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33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052" y="5589240"/>
                <a:ext cx="962507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1578180" y="5147610"/>
                <a:ext cx="6614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180" y="5147610"/>
                <a:ext cx="661463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3472854" y="5147610"/>
                <a:ext cx="6614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854" y="5147610"/>
                <a:ext cx="661463" cy="52322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5436096" y="3244277"/>
                <a:ext cx="6736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3244277"/>
                <a:ext cx="673646" cy="52322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1578180" y="4355522"/>
                <a:ext cx="5485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180" y="4355522"/>
                <a:ext cx="548547" cy="52322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3472854" y="4355522"/>
                <a:ext cx="5568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854" y="4355522"/>
                <a:ext cx="556819" cy="52322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Problem</a:t>
            </a:r>
            <a:endParaRPr lang="zh-TW" altLang="en-US" smtClean="0"/>
          </a:p>
        </p:txBody>
      </p:sp>
      <p:sp>
        <p:nvSpPr>
          <p:cNvPr id="9219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Network Optimization Applications 19.21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 </a:t>
            </a: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 by   </a:t>
            </a:r>
            <a:r>
              <a:rPr lang="zh-TW" altLang="en-US" sz="1200" dirty="0" smtClean="0">
                <a:solidFill>
                  <a:srgbClr val="016311"/>
                </a:solidFill>
                <a:latin typeface="Times New Roman" pitchFamily="18" charset="0"/>
              </a:rPr>
              <a:t>成大工資管</a:t>
            </a:r>
            <a:r>
              <a:rPr lang="zh-TW" altLang="en-US" sz="1200" i="1" dirty="0" smtClean="0">
                <a:solidFill>
                  <a:srgbClr val="016311"/>
                </a:solidFill>
                <a:latin typeface="Times New Roman" pitchFamily="18" charset="0"/>
              </a:rPr>
              <a:t> </a:t>
            </a:r>
            <a:r>
              <a:rPr lang="en-US" altLang="zh-TW" sz="1200" i="1" dirty="0" smtClean="0">
                <a:solidFill>
                  <a:srgbClr val="FFFFFF"/>
                </a:solidFill>
                <a:latin typeface="Times New Roman" pitchFamily="18" charset="0"/>
              </a:rPr>
              <a:t> </a:t>
            </a:r>
            <a:endParaRPr lang="en-US" altLang="zh-TW" sz="1200" i="1" dirty="0" smtClean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684213" y="1414463"/>
            <a:ext cx="792162" cy="79216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003300"/>
                </a:solidFill>
              </a:rPr>
              <a:t>F</a:t>
            </a:r>
            <a:endParaRPr lang="zh-TW" altLang="en-US" dirty="0">
              <a:solidFill>
                <a:srgbClr val="003300"/>
              </a:solidFill>
            </a:endParaRPr>
          </a:p>
        </p:txBody>
      </p:sp>
      <p:sp>
        <p:nvSpPr>
          <p:cNvPr id="6" name="橢圓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5284" y="4545124"/>
            <a:ext cx="792088" cy="792088"/>
          </a:xfrm>
          <a:prstGeom prst="ellipse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7" name="橢圓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42902" y="4545124"/>
            <a:ext cx="792088" cy="792088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8" name="橢圓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19560" y="4545124"/>
            <a:ext cx="792088" cy="792088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11" name="橢圓 1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12360" y="4545124"/>
            <a:ext cx="792088" cy="792088"/>
          </a:xfrm>
          <a:prstGeom prst="ellipse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cxnSp>
        <p:nvCxnSpPr>
          <p:cNvPr id="20" name="直線單箭頭接點 19"/>
          <p:cNvCxnSpPr>
            <a:stCxn id="5" idx="4"/>
            <a:endCxn id="7" idx="0"/>
          </p:cNvCxnSpPr>
          <p:nvPr/>
        </p:nvCxnSpPr>
        <p:spPr>
          <a:xfrm>
            <a:off x="1079500" y="2206625"/>
            <a:ext cx="658813" cy="23383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7" idx="6"/>
            <a:endCxn id="8" idx="2"/>
          </p:cNvCxnSpPr>
          <p:nvPr/>
        </p:nvCxnSpPr>
        <p:spPr>
          <a:xfrm>
            <a:off x="2135188" y="4941888"/>
            <a:ext cx="48418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5" idx="4"/>
            <a:endCxn id="11" idx="1"/>
          </p:cNvCxnSpPr>
          <p:nvPr/>
        </p:nvCxnSpPr>
        <p:spPr>
          <a:xfrm>
            <a:off x="1079500" y="2206625"/>
            <a:ext cx="6848475" cy="2454275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7" idx="2"/>
            <a:endCxn id="6" idx="6"/>
          </p:cNvCxnSpPr>
          <p:nvPr/>
        </p:nvCxnSpPr>
        <p:spPr>
          <a:xfrm flipH="1">
            <a:off x="927100" y="4941888"/>
            <a:ext cx="415925" cy="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5" idx="4"/>
            <a:endCxn id="50" idx="0"/>
          </p:cNvCxnSpPr>
          <p:nvPr/>
        </p:nvCxnSpPr>
        <p:spPr>
          <a:xfrm>
            <a:off x="1079500" y="2206625"/>
            <a:ext cx="3240088" cy="233838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橢圓 4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923928" y="4545124"/>
            <a:ext cx="792088" cy="792088"/>
          </a:xfrm>
          <a:prstGeom prst="ellipse">
            <a:avLst/>
          </a:prstGeom>
          <a:blipFill rotWithShape="1"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51" name="橢圓 5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31546" y="4545124"/>
            <a:ext cx="792088" cy="792088"/>
          </a:xfrm>
          <a:prstGeom prst="ellipse">
            <a:avLst/>
          </a:prstGeom>
          <a:blipFill rotWithShape="1"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sp>
        <p:nvSpPr>
          <p:cNvPr id="52" name="橢圓 5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08204" y="4545124"/>
            <a:ext cx="792088" cy="792088"/>
          </a:xfrm>
          <a:prstGeom prst="ellipse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p:cxnSp>
        <p:nvCxnSpPr>
          <p:cNvPr id="54" name="直線單箭頭接點 53"/>
          <p:cNvCxnSpPr>
            <a:stCxn id="51" idx="6"/>
            <a:endCxn id="52" idx="2"/>
          </p:cNvCxnSpPr>
          <p:nvPr/>
        </p:nvCxnSpPr>
        <p:spPr>
          <a:xfrm>
            <a:off x="5922963" y="4941888"/>
            <a:ext cx="48577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50" idx="6"/>
            <a:endCxn id="51" idx="2"/>
          </p:cNvCxnSpPr>
          <p:nvPr/>
        </p:nvCxnSpPr>
        <p:spPr>
          <a:xfrm>
            <a:off x="4716463" y="4941888"/>
            <a:ext cx="41433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67887" y="1158084"/>
            <a:ext cx="1504967" cy="1303883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</p:spPr>
        <p:txBody>
          <a:bodyPr/>
          <a:lstStyle/>
          <a:p>
            <a:r>
              <a:rPr lang="zh-TW" altLang="en-US">
                <a:noFill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244678" y="5524538"/>
                <a:ext cx="573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33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78" y="5524538"/>
                <a:ext cx="573300" cy="523220"/>
              </a:xfrm>
              <a:prstGeom prst="rect">
                <a:avLst/>
              </a:prstGeom>
              <a:blipFill rotWithShape="1">
                <a:blip r:embed="rId10"/>
                <a:stretch>
                  <a:fillRect r="-20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1476375" y="5524538"/>
                <a:ext cx="573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33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375" y="5524538"/>
                <a:ext cx="573300" cy="523220"/>
              </a:xfrm>
              <a:prstGeom prst="rect">
                <a:avLst/>
              </a:prstGeom>
              <a:blipFill rotWithShape="1">
                <a:blip r:embed="rId11"/>
                <a:stretch>
                  <a:fillRect r="-20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2627784" y="5524538"/>
                <a:ext cx="573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33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5524538"/>
                <a:ext cx="573300" cy="523220"/>
              </a:xfrm>
              <a:prstGeom prst="rect">
                <a:avLst/>
              </a:prstGeom>
              <a:blipFill rotWithShape="1">
                <a:blip r:embed="rId12"/>
                <a:stretch>
                  <a:fillRect r="-20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032938" y="5524538"/>
                <a:ext cx="573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33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938" y="5524538"/>
                <a:ext cx="573300" cy="523220"/>
              </a:xfrm>
              <a:prstGeom prst="rect">
                <a:avLst/>
              </a:prstGeom>
              <a:blipFill rotWithShape="1">
                <a:blip r:embed="rId13"/>
                <a:stretch>
                  <a:fillRect r="-212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5222836" y="5555370"/>
                <a:ext cx="573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33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836" y="5555370"/>
                <a:ext cx="573300" cy="523220"/>
              </a:xfrm>
              <a:prstGeom prst="rect">
                <a:avLst/>
              </a:prstGeom>
              <a:blipFill rotWithShape="1">
                <a:blip r:embed="rId14"/>
                <a:stretch>
                  <a:fillRect r="-20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6518980" y="5555370"/>
                <a:ext cx="573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33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980" y="5555370"/>
                <a:ext cx="573300" cy="523220"/>
              </a:xfrm>
              <a:prstGeom prst="rect">
                <a:avLst/>
              </a:prstGeom>
              <a:blipFill rotWithShape="1">
                <a:blip r:embed="rId15"/>
                <a:stretch>
                  <a:fillRect r="-223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7915881" y="5569749"/>
                <a:ext cx="5733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33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881" y="5569749"/>
                <a:ext cx="573300" cy="523220"/>
              </a:xfrm>
              <a:prstGeom prst="rect">
                <a:avLst/>
              </a:prstGeom>
              <a:blipFill rotWithShape="1">
                <a:blip r:embed="rId16"/>
                <a:stretch>
                  <a:fillRect r="-212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1522090" y="3501008"/>
                <a:ext cx="6288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090" y="3501008"/>
                <a:ext cx="628825" cy="52322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3411648" y="3499420"/>
                <a:ext cx="6288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648" y="3499420"/>
                <a:ext cx="628825" cy="52322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5698554" y="3244277"/>
                <a:ext cx="6288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554" y="3244277"/>
                <a:ext cx="628825" cy="52322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899592" y="5085184"/>
                <a:ext cx="6614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085184"/>
                <a:ext cx="661463" cy="52322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2151245" y="4355522"/>
                <a:ext cx="5568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245" y="4355522"/>
                <a:ext cx="556819" cy="52322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5851919" y="4355522"/>
                <a:ext cx="5568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919" y="4355522"/>
                <a:ext cx="556819" cy="52322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4606238" y="4330113"/>
                <a:ext cx="5568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330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238" y="4330113"/>
                <a:ext cx="556819" cy="52322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5" grpId="0"/>
      <p:bldP spid="56" grpId="0"/>
      <p:bldP spid="58" grpId="0"/>
      <p:bldP spid="59" grpId="0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>
          <a:xfrm>
            <a:off x="76200" y="77788"/>
            <a:ext cx="8959850" cy="6159500"/>
          </a:xfrm>
        </p:spPr>
        <p:txBody>
          <a:bodyPr/>
          <a:lstStyle/>
          <a:p>
            <a:r>
              <a:rPr lang="en-US" altLang="zh-TW" sz="6600" smtClean="0"/>
              <a:t>Q &amp; A</a:t>
            </a:r>
            <a:endParaRPr lang="zh-TW" altLang="en-US" sz="6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">
  <a:themeElements>
    <a:clrScheme name="intro 4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3399FF"/>
      </a:hlink>
      <a:folHlink>
        <a:srgbClr val="FFCC00"/>
      </a:folHlink>
    </a:clrScheme>
    <a:fontScheme name="intro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tro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21036</TotalTime>
  <Words>141</Words>
  <Application>Microsoft Office PowerPoint</Application>
  <PresentationFormat>如螢幕大小 (4:3)</PresentationFormat>
  <Paragraphs>94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新細明體</vt:lpstr>
      <vt:lpstr>標楷體</vt:lpstr>
      <vt:lpstr>Arial</vt:lpstr>
      <vt:lpstr>Cambria Math</vt:lpstr>
      <vt:lpstr>Times New Roman</vt:lpstr>
      <vt:lpstr>Wingdings</vt:lpstr>
      <vt:lpstr>intro</vt:lpstr>
      <vt:lpstr>APP19.21 Dynamic Lot Sizing with Backorders</vt:lpstr>
      <vt:lpstr>Introduction</vt:lpstr>
      <vt:lpstr>Introduction</vt:lpstr>
      <vt:lpstr>References</vt:lpstr>
      <vt:lpstr>Problem</vt:lpstr>
      <vt:lpstr>Problem</vt:lpstr>
      <vt:lpstr>Problem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 in MPBSS</dc:title>
  <dc:creator>I-Lin Wang</dc:creator>
  <cp:lastModifiedBy>I-Lin Wang</cp:lastModifiedBy>
  <cp:revision>1321</cp:revision>
  <dcterms:created xsi:type="dcterms:W3CDTF">2010-04-03T03:14:21Z</dcterms:created>
  <dcterms:modified xsi:type="dcterms:W3CDTF">2015-03-04T16:43:08Z</dcterms:modified>
</cp:coreProperties>
</file>