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2"/>
  </p:notesMasterIdLst>
  <p:handoutMasterIdLst>
    <p:handoutMasterId r:id="rId23"/>
  </p:handoutMasterIdLst>
  <p:sldIdLst>
    <p:sldId id="591" r:id="rId2"/>
    <p:sldId id="595" r:id="rId3"/>
    <p:sldId id="602" r:id="rId4"/>
    <p:sldId id="604" r:id="rId5"/>
    <p:sldId id="610" r:id="rId6"/>
    <p:sldId id="611" r:id="rId7"/>
    <p:sldId id="609" r:id="rId8"/>
    <p:sldId id="612" r:id="rId9"/>
    <p:sldId id="605" r:id="rId10"/>
    <p:sldId id="615" r:id="rId11"/>
    <p:sldId id="616" r:id="rId12"/>
    <p:sldId id="617" r:id="rId13"/>
    <p:sldId id="614" r:id="rId14"/>
    <p:sldId id="618" r:id="rId15"/>
    <p:sldId id="619" r:id="rId16"/>
    <p:sldId id="620" r:id="rId17"/>
    <p:sldId id="621" r:id="rId18"/>
    <p:sldId id="622" r:id="rId19"/>
    <p:sldId id="623" r:id="rId20"/>
    <p:sldId id="600" r:id="rId21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sz="28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sz="28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sz="28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sz="28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FFCC99"/>
    <a:srgbClr val="003300"/>
    <a:srgbClr val="FF6699"/>
    <a:srgbClr val="0000FF"/>
    <a:srgbClr val="CCFF33"/>
    <a:srgbClr val="D2FEE0"/>
    <a:srgbClr val="8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13" autoAdjust="0"/>
    <p:restoredTop sz="94667" autoAdjust="0"/>
  </p:normalViewPr>
  <p:slideViewPr>
    <p:cSldViewPr>
      <p:cViewPr varScale="1">
        <p:scale>
          <a:sx n="104" d="100"/>
          <a:sy n="104" d="100"/>
        </p:scale>
        <p:origin x="2154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00" d="100"/>
          <a:sy n="100" d="100"/>
        </p:scale>
        <p:origin x="-2748" y="79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fld id="{8C33693D-F5B3-408F-8D41-1A46279F3040}" type="datetimeFigureOut">
              <a:rPr lang="zh-TW" altLang="en-US"/>
              <a:pPr>
                <a:defRPr/>
              </a:pPr>
              <a:t>2018/11/1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fld id="{01134380-8AC2-4048-A012-5EE098C75301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866139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FontTx/>
              <a:buNone/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FontTx/>
              <a:buNone/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FontTx/>
              <a:buNone/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fld id="{8F7C0F50-EC9F-484F-87FF-95D97506211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0510169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3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15364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FD3F9DA3-A1EE-4976-A10B-8C5E963B3E72}" type="slidenum">
              <a:rPr lang="en-US" altLang="zh-TW" smtClean="0"/>
              <a:pPr eaLnBrk="1" hangingPunct="1">
                <a:spcBef>
                  <a:spcPct val="0"/>
                </a:spcBef>
              </a:pPr>
              <a:t>1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TW">
                <a:ea typeface="新細明體" pitchFamily="18" charset="-120"/>
              </a:rPr>
              <a:t>Q</a:t>
            </a:r>
            <a:r>
              <a:rPr lang="zh-TW" altLang="en-US">
                <a:ea typeface="新細明體" pitchFamily="18" charset="-120"/>
              </a:rPr>
              <a:t>越大</a:t>
            </a:r>
            <a:r>
              <a:rPr lang="en-US" altLang="zh-TW">
                <a:ea typeface="新細明體" pitchFamily="18" charset="-120"/>
              </a:rPr>
              <a:t>,</a:t>
            </a:r>
            <a:r>
              <a:rPr lang="zh-TW" altLang="en-US">
                <a:ea typeface="新細明體" pitchFamily="18" charset="-120"/>
              </a:rPr>
              <a:t>精準度越高，但是</a:t>
            </a:r>
          </a:p>
        </p:txBody>
      </p:sp>
      <p:sp>
        <p:nvSpPr>
          <p:cNvPr id="16388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83ED42A5-503B-4A57-838E-3C7A6F7CDFC4}" type="slidenum">
              <a:rPr lang="en-US" altLang="zh-TW" smtClean="0"/>
              <a:pPr eaLnBrk="1" hangingPunct="1">
                <a:spcBef>
                  <a:spcPct val="0"/>
                </a:spcBef>
              </a:pPr>
              <a:t>9</a:t>
            </a:fld>
            <a:endParaRPr lang="en-US" altLang="zh-TW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4" name="頁尾版面配置區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dirty="0"/>
              <a:t>Network Optimization Applications 19.24  by   </a:t>
            </a:r>
            <a:r>
              <a:rPr lang="zh-TW" altLang="en-US" dirty="0"/>
              <a:t>成大工資</a:t>
            </a:r>
            <a:r>
              <a:rPr lang="zh-TW" altLang="en-US"/>
              <a:t>管 </a:t>
            </a:r>
            <a:endParaRPr lang="en-US" altLang="zh-TW" i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0595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頁尾版面配置區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dirty="0"/>
              <a:t>Network Optimization Applications 19.24  by   </a:t>
            </a:r>
            <a:r>
              <a:rPr lang="zh-TW" altLang="en-US" dirty="0"/>
              <a:t>成大工資</a:t>
            </a:r>
            <a:r>
              <a:rPr lang="zh-TW" altLang="en-US"/>
              <a:t>管 </a:t>
            </a:r>
            <a:endParaRPr lang="en-US" altLang="zh-TW" i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5585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7"/>
          <p:cNvSpPr>
            <a:spLocks noChangeShapeType="1"/>
          </p:cNvSpPr>
          <p:nvPr/>
        </p:nvSpPr>
        <p:spPr bwMode="auto">
          <a:xfrm>
            <a:off x="228600" y="990600"/>
            <a:ext cx="8610600" cy="0"/>
          </a:xfrm>
          <a:prstGeom prst="line">
            <a:avLst/>
          </a:prstGeom>
          <a:noFill/>
          <a:ln w="666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" name="Line 22"/>
          <p:cNvSpPr>
            <a:spLocks noChangeShapeType="1"/>
          </p:cNvSpPr>
          <p:nvPr/>
        </p:nvSpPr>
        <p:spPr bwMode="auto">
          <a:xfrm>
            <a:off x="266700" y="6381750"/>
            <a:ext cx="8610600" cy="0"/>
          </a:xfrm>
          <a:prstGeom prst="line">
            <a:avLst/>
          </a:prstGeom>
          <a:noFill/>
          <a:ln w="127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pic>
        <p:nvPicPr>
          <p:cNvPr id="6" name="Picture 8" descr="ncku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" y="6453188"/>
            <a:ext cx="395288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9" descr="ncku-title1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" y="6472238"/>
            <a:ext cx="935038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11"/>
          <p:cNvSpPr txBox="1">
            <a:spLocks noChangeArrowheads="1"/>
          </p:cNvSpPr>
          <p:nvPr userDrawn="1"/>
        </p:nvSpPr>
        <p:spPr bwMode="auto">
          <a:xfrm>
            <a:off x="8388350" y="-44450"/>
            <a:ext cx="8286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>
              <a:spcBef>
                <a:spcPct val="5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>
              <a:spcBef>
                <a:spcPct val="5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>
              <a:spcBef>
                <a:spcPct val="5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>
              <a:spcBef>
                <a:spcPct val="5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algn="r">
              <a:buFontTx/>
              <a:buNone/>
              <a:defRPr/>
            </a:pPr>
            <a:fld id="{CF985CC4-3BB4-45BE-A47C-33F3845083FB}" type="slidenum">
              <a:rPr kumimoji="0" lang="en-US" altLang="zh-TW" sz="1400" b="1">
                <a:solidFill>
                  <a:srgbClr val="004992"/>
                </a:solidFill>
                <a:latin typeface="Arial" charset="0"/>
                <a:ea typeface="新細明體" charset="-120"/>
              </a:rPr>
              <a:pPr algn="r">
                <a:buFontTx/>
                <a:buNone/>
                <a:defRPr/>
              </a:pPr>
              <a:t>‹#›</a:t>
            </a:fld>
            <a:r>
              <a:rPr kumimoji="0" lang="en-US" altLang="zh-TW" sz="1400" b="1">
                <a:solidFill>
                  <a:srgbClr val="004992"/>
                </a:solidFill>
                <a:latin typeface="Arial" charset="0"/>
                <a:ea typeface="新細明體" charset="-120"/>
              </a:rPr>
              <a:t>/11</a:t>
            </a:r>
            <a:endParaRPr lang="zh-TW" altLang="en-US" sz="1400">
              <a:latin typeface="Arial" charset="0"/>
              <a:ea typeface="新細明體" charset="-120"/>
            </a:endParaRP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9" name="頁尾版面配置區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dirty="0"/>
              <a:t>Network Optimization Applications 19.24  by   </a:t>
            </a:r>
            <a:r>
              <a:rPr lang="zh-TW" altLang="en-US" dirty="0"/>
              <a:t>成大工資</a:t>
            </a:r>
            <a:r>
              <a:rPr lang="zh-TW" altLang="en-US"/>
              <a:t>管 </a:t>
            </a:r>
            <a:endParaRPr lang="en-US" altLang="zh-TW" i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8743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7"/>
          <p:cNvSpPr>
            <a:spLocks noChangeShapeType="1"/>
          </p:cNvSpPr>
          <p:nvPr/>
        </p:nvSpPr>
        <p:spPr bwMode="auto">
          <a:xfrm>
            <a:off x="228600" y="990600"/>
            <a:ext cx="8610600" cy="0"/>
          </a:xfrm>
          <a:prstGeom prst="line">
            <a:avLst/>
          </a:prstGeom>
          <a:noFill/>
          <a:ln w="666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27" name="Line 22"/>
          <p:cNvSpPr>
            <a:spLocks noChangeShapeType="1"/>
          </p:cNvSpPr>
          <p:nvPr/>
        </p:nvSpPr>
        <p:spPr bwMode="auto">
          <a:xfrm>
            <a:off x="266700" y="6381750"/>
            <a:ext cx="8610600" cy="0"/>
          </a:xfrm>
          <a:prstGeom prst="line">
            <a:avLst/>
          </a:prstGeom>
          <a:noFill/>
          <a:ln w="127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" y="77788"/>
            <a:ext cx="8959850" cy="9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/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052513"/>
            <a:ext cx="8780462" cy="5254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pic>
        <p:nvPicPr>
          <p:cNvPr id="1030" name="Picture 8" descr="ncku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" y="6453188"/>
            <a:ext cx="395288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9" descr="ncku-title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" y="6472238"/>
            <a:ext cx="935038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3" name="Text Box 11"/>
          <p:cNvSpPr txBox="1">
            <a:spLocks noChangeArrowheads="1"/>
          </p:cNvSpPr>
          <p:nvPr/>
        </p:nvSpPr>
        <p:spPr bwMode="auto">
          <a:xfrm>
            <a:off x="8388350" y="-44450"/>
            <a:ext cx="8286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>
              <a:spcBef>
                <a:spcPct val="5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>
              <a:spcBef>
                <a:spcPct val="5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>
              <a:spcBef>
                <a:spcPct val="5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>
              <a:spcBef>
                <a:spcPct val="5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algn="r">
              <a:buFontTx/>
              <a:buNone/>
              <a:defRPr/>
            </a:pPr>
            <a:fld id="{472ECBA6-975A-4786-ACC7-5DF661B8E1C3}" type="slidenum">
              <a:rPr kumimoji="0" lang="en-US" altLang="zh-TW" sz="1400" b="1">
                <a:solidFill>
                  <a:srgbClr val="004992"/>
                </a:solidFill>
                <a:latin typeface="Arial" charset="0"/>
                <a:ea typeface="新細明體" charset="-120"/>
              </a:rPr>
              <a:pPr algn="r">
                <a:buFontTx/>
                <a:buNone/>
                <a:defRPr/>
              </a:pPr>
              <a:t>‹#›</a:t>
            </a:fld>
            <a:r>
              <a:rPr kumimoji="0" lang="en-US" altLang="zh-TW" sz="1400" b="1">
                <a:solidFill>
                  <a:srgbClr val="004992"/>
                </a:solidFill>
                <a:latin typeface="Arial" charset="0"/>
                <a:ea typeface="新細明體" charset="-120"/>
              </a:rPr>
              <a:t>/15</a:t>
            </a:r>
            <a:endParaRPr lang="en-US" altLang="zh-TW" sz="1400">
              <a:latin typeface="Arial" charset="0"/>
              <a:ea typeface="新細明體" charset="-120"/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3132138" y="6453188"/>
            <a:ext cx="5840412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50000"/>
              </a:spcBef>
              <a:buFontTx/>
              <a:buNone/>
              <a:defRPr sz="1200">
                <a:solidFill>
                  <a:srgbClr val="0A0AFF"/>
                </a:solidFill>
                <a:ea typeface="標楷體" pitchFamily="65" charset="-120"/>
              </a:defRPr>
            </a:lvl1pPr>
          </a:lstStyle>
          <a:p>
            <a:pPr>
              <a:defRPr/>
            </a:pPr>
            <a:r>
              <a:rPr lang="en-US" altLang="zh-TW"/>
              <a:t>Network Optimization Applications 19.17  by   </a:t>
            </a:r>
            <a:r>
              <a:rPr lang="zh-TW" altLang="en-US"/>
              <a:t>成大工資管 </a:t>
            </a:r>
            <a:endParaRPr lang="en-US" altLang="zh-TW" i="1">
              <a:solidFill>
                <a:srgbClr val="FFFFFF"/>
              </a:solidFill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accent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accent1"/>
          </a:solidFill>
          <a:latin typeface="Arial" charset="0"/>
          <a:ea typeface="標楷體" pitchFamily="65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accent1"/>
          </a:solidFill>
          <a:latin typeface="Arial" charset="0"/>
          <a:ea typeface="標楷體" pitchFamily="65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accent1"/>
          </a:solidFill>
          <a:latin typeface="Arial" charset="0"/>
          <a:ea typeface="標楷體" pitchFamily="65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accent1"/>
          </a:solidFill>
          <a:latin typeface="Arial" charset="0"/>
          <a:ea typeface="標楷體" pitchFamily="65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200">
          <a:solidFill>
            <a:schemeClr val="accent1"/>
          </a:solidFill>
          <a:latin typeface="Arial" charset="0"/>
          <a:ea typeface="標楷體" pitchFamily="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200">
          <a:solidFill>
            <a:schemeClr val="accent1"/>
          </a:solidFill>
          <a:latin typeface="Arial" charset="0"/>
          <a:ea typeface="標楷體" pitchFamily="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200">
          <a:solidFill>
            <a:schemeClr val="accent1"/>
          </a:solidFill>
          <a:latin typeface="Arial" charset="0"/>
          <a:ea typeface="標楷體" pitchFamily="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200">
          <a:solidFill>
            <a:schemeClr val="accent1"/>
          </a:solidFill>
          <a:latin typeface="Arial" charset="0"/>
          <a:ea typeface="標楷體" pitchFamily="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" pitchFamily="2" charset="2"/>
        <a:buChar char="¥"/>
        <a:defRPr kumimoji="1" sz="2800">
          <a:solidFill>
            <a:srgbClr val="0D20AB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kumimoji="1" sz="2500">
          <a:solidFill>
            <a:srgbClr val="01450C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£"/>
        <a:defRPr kumimoji="1" sz="2200">
          <a:solidFill>
            <a:srgbClr val="0D20AB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kumimoji="1" sz="2000">
          <a:solidFill>
            <a:srgbClr val="004992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w"/>
        <a:defRPr kumimoji="1" sz="2000">
          <a:solidFill>
            <a:schemeClr val="bg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w"/>
        <a:defRPr kumimoji="1" sz="2000">
          <a:solidFill>
            <a:schemeClr val="bg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w"/>
        <a:defRPr kumimoji="1" sz="2000">
          <a:solidFill>
            <a:schemeClr val="bg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w"/>
        <a:defRPr kumimoji="1" sz="2000">
          <a:solidFill>
            <a:schemeClr val="bg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w"/>
        <a:defRPr kumimoji="1" sz="2000">
          <a:solidFill>
            <a:schemeClr val="bg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23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image" Target="../media/image6.png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21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4.png"/><Relationship Id="rId2" Type="http://schemas.openxmlformats.org/officeDocument/2006/relationships/image" Target="../media/image6.png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19" Type="http://schemas.openxmlformats.org/officeDocument/2006/relationships/image" Target="../media/image25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21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4.png"/><Relationship Id="rId2" Type="http://schemas.openxmlformats.org/officeDocument/2006/relationships/image" Target="../media/image6.png"/><Relationship Id="rId16" Type="http://schemas.openxmlformats.org/officeDocument/2006/relationships/image" Target="../media/image22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19" Type="http://schemas.openxmlformats.org/officeDocument/2006/relationships/image" Target="../media/image26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21.png"/><Relationship Id="rId3" Type="http://schemas.openxmlformats.org/officeDocument/2006/relationships/image" Target="../media/image7.png"/><Relationship Id="rId21" Type="http://schemas.openxmlformats.org/officeDocument/2006/relationships/image" Target="../media/image29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4.png"/><Relationship Id="rId2" Type="http://schemas.openxmlformats.org/officeDocument/2006/relationships/image" Target="../media/image6.png"/><Relationship Id="rId16" Type="http://schemas.openxmlformats.org/officeDocument/2006/relationships/image" Target="../media/image22.png"/><Relationship Id="rId20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19" Type="http://schemas.openxmlformats.org/officeDocument/2006/relationships/image" Target="../media/image27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21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4.png"/><Relationship Id="rId2" Type="http://schemas.openxmlformats.org/officeDocument/2006/relationships/image" Target="../media/image6.png"/><Relationship Id="rId16" Type="http://schemas.openxmlformats.org/officeDocument/2006/relationships/image" Target="../media/image22.png"/><Relationship Id="rId20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19" Type="http://schemas.openxmlformats.org/officeDocument/2006/relationships/image" Target="../media/image27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21.png"/><Relationship Id="rId3" Type="http://schemas.openxmlformats.org/officeDocument/2006/relationships/image" Target="../media/image7.png"/><Relationship Id="rId21" Type="http://schemas.openxmlformats.org/officeDocument/2006/relationships/image" Target="../media/image30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4.png"/><Relationship Id="rId2" Type="http://schemas.openxmlformats.org/officeDocument/2006/relationships/image" Target="../media/image6.png"/><Relationship Id="rId16" Type="http://schemas.openxmlformats.org/officeDocument/2006/relationships/image" Target="../media/image22.png"/><Relationship Id="rId20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19" Type="http://schemas.openxmlformats.org/officeDocument/2006/relationships/image" Target="../media/image27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21.png"/><Relationship Id="rId3" Type="http://schemas.openxmlformats.org/officeDocument/2006/relationships/image" Target="../media/image7.png"/><Relationship Id="rId21" Type="http://schemas.openxmlformats.org/officeDocument/2006/relationships/image" Target="../media/image30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4.png"/><Relationship Id="rId2" Type="http://schemas.openxmlformats.org/officeDocument/2006/relationships/image" Target="../media/image6.png"/><Relationship Id="rId16" Type="http://schemas.openxmlformats.org/officeDocument/2006/relationships/image" Target="../media/image22.png"/><Relationship Id="rId20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23" Type="http://schemas.openxmlformats.org/officeDocument/2006/relationships/image" Target="../media/image32.png"/><Relationship Id="rId10" Type="http://schemas.openxmlformats.org/officeDocument/2006/relationships/image" Target="../media/image14.png"/><Relationship Id="rId19" Type="http://schemas.openxmlformats.org/officeDocument/2006/relationships/image" Target="../media/image27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Relationship Id="rId22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21.png"/><Relationship Id="rId3" Type="http://schemas.openxmlformats.org/officeDocument/2006/relationships/image" Target="../media/image7.png"/><Relationship Id="rId21" Type="http://schemas.openxmlformats.org/officeDocument/2006/relationships/image" Target="../media/image30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4.png"/><Relationship Id="rId25" Type="http://schemas.openxmlformats.org/officeDocument/2006/relationships/image" Target="../media/image34.png"/><Relationship Id="rId2" Type="http://schemas.openxmlformats.org/officeDocument/2006/relationships/image" Target="../media/image6.png"/><Relationship Id="rId16" Type="http://schemas.openxmlformats.org/officeDocument/2006/relationships/image" Target="../media/image22.png"/><Relationship Id="rId20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24" Type="http://schemas.openxmlformats.org/officeDocument/2006/relationships/image" Target="../media/image33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23" Type="http://schemas.openxmlformats.org/officeDocument/2006/relationships/image" Target="../media/image32.png"/><Relationship Id="rId10" Type="http://schemas.openxmlformats.org/officeDocument/2006/relationships/image" Target="../media/image14.png"/><Relationship Id="rId19" Type="http://schemas.openxmlformats.org/officeDocument/2006/relationships/image" Target="../media/image27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Relationship Id="rId22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Mold Allocation</a:t>
            </a:r>
            <a:endParaRPr lang="zh-TW" altLang="en-US" dirty="0"/>
          </a:p>
        </p:txBody>
      </p:sp>
      <p:sp>
        <p:nvSpPr>
          <p:cNvPr id="3075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TW"/>
          </a:p>
          <a:p>
            <a:endParaRPr lang="zh-TW" altLang="en-US"/>
          </a:p>
        </p:txBody>
      </p:sp>
      <p:sp>
        <p:nvSpPr>
          <p:cNvPr id="3076" name="頁尾版面配置區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¥"/>
              <a:defRPr kumimoji="1" sz="2800">
                <a:solidFill>
                  <a:srgbClr val="0D20AB"/>
                </a:solidFill>
                <a:latin typeface="Arial" charset="0"/>
                <a:ea typeface="標楷體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n"/>
              <a:defRPr kumimoji="1" sz="2500">
                <a:solidFill>
                  <a:srgbClr val="01450C"/>
                </a:solidFill>
                <a:latin typeface="Arial" charset="0"/>
                <a:ea typeface="標楷體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£"/>
              <a:defRPr kumimoji="1" sz="2200">
                <a:solidFill>
                  <a:srgbClr val="0D20AB"/>
                </a:solidFill>
                <a:latin typeface="Arial" charset="0"/>
                <a:ea typeface="標楷體" pitchFamily="65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kumimoji="1" sz="2000">
                <a:solidFill>
                  <a:srgbClr val="004992"/>
                </a:solidFill>
                <a:latin typeface="Arial" charset="0"/>
                <a:ea typeface="標楷體" pitchFamily="65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200" dirty="0">
                <a:solidFill>
                  <a:srgbClr val="0A0AFF"/>
                </a:solidFill>
                <a:latin typeface="Times New Roman" pitchFamily="18" charset="0"/>
              </a:rPr>
              <a:t>Network Optimization Applications 19.24  by   </a:t>
            </a:r>
            <a:r>
              <a:rPr lang="zh-TW" altLang="en-US" sz="1200" dirty="0">
                <a:solidFill>
                  <a:srgbClr val="016311"/>
                </a:solidFill>
                <a:latin typeface="Times New Roman" pitchFamily="18" charset="0"/>
              </a:rPr>
              <a:t>成大工資</a:t>
            </a:r>
            <a:r>
              <a:rPr lang="zh-TW" altLang="en-US" sz="1200">
                <a:solidFill>
                  <a:srgbClr val="016311"/>
                </a:solidFill>
                <a:latin typeface="Times New Roman" pitchFamily="18" charset="0"/>
              </a:rPr>
              <a:t>管</a:t>
            </a:r>
            <a:r>
              <a:rPr lang="zh-TW" altLang="en-US" sz="1200" i="1">
                <a:solidFill>
                  <a:srgbClr val="016311"/>
                </a:solidFill>
                <a:latin typeface="Times New Roman" pitchFamily="18" charset="0"/>
              </a:rPr>
              <a:t> </a:t>
            </a:r>
            <a:endParaRPr lang="en-US" altLang="zh-TW" sz="1200" i="1" dirty="0">
              <a:solidFill>
                <a:srgbClr val="FFFFFF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 the problem may be solved?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kern="1200" dirty="0">
                <a:solidFill>
                  <a:srgbClr val="FF0000"/>
                </a:solidFill>
              </a:rPr>
              <a:t>p=2, T=2</a:t>
            </a:r>
            <a:endParaRPr lang="zh-TW" altLang="zh-TW" dirty="0"/>
          </a:p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Network Optimization Applications 19.24  by   </a:t>
            </a:r>
            <a:r>
              <a:rPr lang="zh-TW" altLang="en-US"/>
              <a:t>成大工資管 </a:t>
            </a:r>
            <a:endParaRPr lang="en-US" altLang="zh-TW" i="1" dirty="0">
              <a:solidFill>
                <a:srgbClr val="FFFFFF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8381835" y="3747616"/>
            <a:ext cx="446708" cy="4702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t</a:t>
            </a:r>
            <a:endParaRPr lang="zh-TW" altLang="en-US" dirty="0"/>
          </a:p>
        </p:txBody>
      </p:sp>
      <p:cxnSp>
        <p:nvCxnSpPr>
          <p:cNvPr id="7" name="直線單箭頭接點 6"/>
          <p:cNvCxnSpPr>
            <a:endCxn id="32" idx="3"/>
          </p:cNvCxnSpPr>
          <p:nvPr/>
        </p:nvCxnSpPr>
        <p:spPr>
          <a:xfrm flipV="1">
            <a:off x="468285" y="2450666"/>
            <a:ext cx="1239017" cy="1379686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>
            <a:endCxn id="33" idx="2"/>
          </p:cNvCxnSpPr>
          <p:nvPr/>
        </p:nvCxnSpPr>
        <p:spPr>
          <a:xfrm>
            <a:off x="468285" y="3830352"/>
            <a:ext cx="1173598" cy="152400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>
            <a:endCxn id="34" idx="1"/>
          </p:cNvCxnSpPr>
          <p:nvPr/>
        </p:nvCxnSpPr>
        <p:spPr>
          <a:xfrm>
            <a:off x="468285" y="3830352"/>
            <a:ext cx="1239017" cy="1744166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>
            <a:endCxn id="42" idx="3"/>
          </p:cNvCxnSpPr>
          <p:nvPr/>
        </p:nvCxnSpPr>
        <p:spPr>
          <a:xfrm flipV="1">
            <a:off x="1865237" y="3242754"/>
            <a:ext cx="1094749" cy="784015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>
            <a:endCxn id="42" idx="1"/>
          </p:cNvCxnSpPr>
          <p:nvPr/>
        </p:nvCxnSpPr>
        <p:spPr>
          <a:xfrm>
            <a:off x="1865237" y="2284400"/>
            <a:ext cx="1094749" cy="625822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>
            <a:endCxn id="42" idx="4"/>
          </p:cNvCxnSpPr>
          <p:nvPr/>
        </p:nvCxnSpPr>
        <p:spPr>
          <a:xfrm flipV="1">
            <a:off x="1865237" y="3311624"/>
            <a:ext cx="1252684" cy="2429160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endCxn id="35" idx="2"/>
          </p:cNvCxnSpPr>
          <p:nvPr/>
        </p:nvCxnSpPr>
        <p:spPr>
          <a:xfrm flipV="1">
            <a:off x="1793102" y="2263316"/>
            <a:ext cx="2340261" cy="21084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 flipV="1">
            <a:off x="3058365" y="2415716"/>
            <a:ext cx="1167842" cy="660772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endCxn id="36" idx="2"/>
          </p:cNvCxnSpPr>
          <p:nvPr/>
        </p:nvCxnSpPr>
        <p:spPr>
          <a:xfrm>
            <a:off x="3210765" y="3076488"/>
            <a:ext cx="922598" cy="906264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>
            <a:endCxn id="37" idx="1"/>
          </p:cNvCxnSpPr>
          <p:nvPr/>
        </p:nvCxnSpPr>
        <p:spPr>
          <a:xfrm>
            <a:off x="3117921" y="3076488"/>
            <a:ext cx="1080861" cy="2498030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>
            <a:endCxn id="37" idx="2"/>
          </p:cNvCxnSpPr>
          <p:nvPr/>
        </p:nvCxnSpPr>
        <p:spPr>
          <a:xfrm>
            <a:off x="1865237" y="5740784"/>
            <a:ext cx="2268126" cy="0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>
            <a:off x="1865237" y="4026769"/>
            <a:ext cx="2268126" cy="38719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>
            <a:endCxn id="41" idx="2"/>
          </p:cNvCxnSpPr>
          <p:nvPr/>
        </p:nvCxnSpPr>
        <p:spPr>
          <a:xfrm>
            <a:off x="4356717" y="5740784"/>
            <a:ext cx="2296926" cy="0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>
            <a:endCxn id="6" idx="3"/>
          </p:cNvCxnSpPr>
          <p:nvPr/>
        </p:nvCxnSpPr>
        <p:spPr>
          <a:xfrm flipV="1">
            <a:off x="6876997" y="4149018"/>
            <a:ext cx="1570257" cy="1591766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>
            <a:endCxn id="6" idx="2"/>
          </p:cNvCxnSpPr>
          <p:nvPr/>
        </p:nvCxnSpPr>
        <p:spPr>
          <a:xfrm>
            <a:off x="6876997" y="3982752"/>
            <a:ext cx="1504838" cy="0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>
            <a:endCxn id="6" idx="1"/>
          </p:cNvCxnSpPr>
          <p:nvPr/>
        </p:nvCxnSpPr>
        <p:spPr>
          <a:xfrm>
            <a:off x="6876997" y="2263316"/>
            <a:ext cx="1570257" cy="1553170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>
            <a:endCxn id="39" idx="2"/>
          </p:cNvCxnSpPr>
          <p:nvPr/>
        </p:nvCxnSpPr>
        <p:spPr>
          <a:xfrm>
            <a:off x="4356717" y="2263316"/>
            <a:ext cx="2296926" cy="21084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endCxn id="38" idx="1"/>
          </p:cNvCxnSpPr>
          <p:nvPr/>
        </p:nvCxnSpPr>
        <p:spPr>
          <a:xfrm>
            <a:off x="4356717" y="2263316"/>
            <a:ext cx="1066201" cy="646906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>
            <a:endCxn id="39" idx="3"/>
          </p:cNvCxnSpPr>
          <p:nvPr/>
        </p:nvCxnSpPr>
        <p:spPr>
          <a:xfrm flipV="1">
            <a:off x="5580853" y="2450666"/>
            <a:ext cx="1138209" cy="625822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>
            <a:endCxn id="40" idx="1"/>
          </p:cNvCxnSpPr>
          <p:nvPr/>
        </p:nvCxnSpPr>
        <p:spPr>
          <a:xfrm>
            <a:off x="5610631" y="3140509"/>
            <a:ext cx="1108431" cy="675977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>
            <a:endCxn id="41" idx="1"/>
          </p:cNvCxnSpPr>
          <p:nvPr/>
        </p:nvCxnSpPr>
        <p:spPr>
          <a:xfrm>
            <a:off x="5610631" y="3140509"/>
            <a:ext cx="1108431" cy="2434009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>
            <a:endCxn id="40" idx="2"/>
          </p:cNvCxnSpPr>
          <p:nvPr/>
        </p:nvCxnSpPr>
        <p:spPr>
          <a:xfrm>
            <a:off x="4356717" y="3982752"/>
            <a:ext cx="2296926" cy="0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endCxn id="38" idx="3"/>
          </p:cNvCxnSpPr>
          <p:nvPr/>
        </p:nvCxnSpPr>
        <p:spPr>
          <a:xfrm flipV="1">
            <a:off x="4356717" y="3242754"/>
            <a:ext cx="1066201" cy="2498030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>
            <a:endCxn id="38" idx="2"/>
          </p:cNvCxnSpPr>
          <p:nvPr/>
        </p:nvCxnSpPr>
        <p:spPr>
          <a:xfrm flipV="1">
            <a:off x="4356717" y="3076488"/>
            <a:ext cx="1000782" cy="906264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橢圓 30"/>
          <p:cNvSpPr/>
          <p:nvPr/>
        </p:nvSpPr>
        <p:spPr>
          <a:xfrm>
            <a:off x="244931" y="3595216"/>
            <a:ext cx="446708" cy="4702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橢圓 31"/>
              <p:cNvSpPr/>
              <p:nvPr/>
            </p:nvSpPr>
            <p:spPr>
              <a:xfrm>
                <a:off x="1641883" y="2049264"/>
                <a:ext cx="446708" cy="4702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0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2" name="橢圓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1883" y="2049264"/>
                <a:ext cx="446708" cy="470272"/>
              </a:xfrm>
              <a:prstGeom prst="ellipse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橢圓 32"/>
              <p:cNvSpPr/>
              <p:nvPr/>
            </p:nvSpPr>
            <p:spPr>
              <a:xfrm>
                <a:off x="1641883" y="3747616"/>
                <a:ext cx="446708" cy="4702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/>
                            </a:rPr>
                            <m:t>0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3" name="橢圓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1883" y="3747616"/>
                <a:ext cx="446708" cy="470272"/>
              </a:xfrm>
              <a:prstGeom prst="ellipse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橢圓 33"/>
              <p:cNvSpPr/>
              <p:nvPr/>
            </p:nvSpPr>
            <p:spPr>
              <a:xfrm>
                <a:off x="1641883" y="5505648"/>
                <a:ext cx="446708" cy="4702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0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4" name="橢圓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1883" y="5505648"/>
                <a:ext cx="446708" cy="470272"/>
              </a:xfrm>
              <a:prstGeom prst="ellipse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橢圓 34"/>
              <p:cNvSpPr/>
              <p:nvPr/>
            </p:nvSpPr>
            <p:spPr>
              <a:xfrm>
                <a:off x="4133363" y="2028180"/>
                <a:ext cx="446708" cy="4702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1</m:t>
                          </m:r>
                        </m:e>
                        <m:sup>
                          <m:r>
                            <a:rPr lang="en-US" altLang="zh-TW" i="1">
                              <a:latin typeface="Cambria Math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5" name="橢圓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3363" y="2028180"/>
                <a:ext cx="446708" cy="470272"/>
              </a:xfrm>
              <a:prstGeom prst="ellipse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橢圓 35"/>
              <p:cNvSpPr/>
              <p:nvPr/>
            </p:nvSpPr>
            <p:spPr>
              <a:xfrm>
                <a:off x="4133363" y="3747616"/>
                <a:ext cx="446708" cy="4702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1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6" name="橢圓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3363" y="3747616"/>
                <a:ext cx="446708" cy="470272"/>
              </a:xfrm>
              <a:prstGeom prst="ellipse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橢圓 36"/>
              <p:cNvSpPr/>
              <p:nvPr/>
            </p:nvSpPr>
            <p:spPr>
              <a:xfrm>
                <a:off x="4133363" y="5505648"/>
                <a:ext cx="446708" cy="4702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1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7" name="橢圓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3363" y="5505648"/>
                <a:ext cx="446708" cy="470272"/>
              </a:xfrm>
              <a:prstGeom prst="ellipse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橢圓 37"/>
              <p:cNvSpPr/>
              <p:nvPr/>
            </p:nvSpPr>
            <p:spPr>
              <a:xfrm>
                <a:off x="5357499" y="2841352"/>
                <a:ext cx="446708" cy="4702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8" name="橢圓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7499" y="2841352"/>
                <a:ext cx="446708" cy="470272"/>
              </a:xfrm>
              <a:prstGeom prst="ellipse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橢圓 38"/>
              <p:cNvSpPr/>
              <p:nvPr/>
            </p:nvSpPr>
            <p:spPr>
              <a:xfrm>
                <a:off x="6653643" y="2049264"/>
                <a:ext cx="446708" cy="4702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altLang="zh-TW" i="1">
                              <a:latin typeface="Cambria Math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9" name="橢圓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3643" y="2049264"/>
                <a:ext cx="446708" cy="470272"/>
              </a:xfrm>
              <a:prstGeom prst="ellipse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橢圓 39"/>
              <p:cNvSpPr/>
              <p:nvPr/>
            </p:nvSpPr>
            <p:spPr>
              <a:xfrm>
                <a:off x="6653643" y="3747616"/>
                <a:ext cx="446708" cy="4702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0" name="橢圓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3643" y="3747616"/>
                <a:ext cx="446708" cy="470272"/>
              </a:xfrm>
              <a:prstGeom prst="ellipse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橢圓 40"/>
              <p:cNvSpPr/>
              <p:nvPr/>
            </p:nvSpPr>
            <p:spPr>
              <a:xfrm>
                <a:off x="6653643" y="5505648"/>
                <a:ext cx="446708" cy="4702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1" name="橢圓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3643" y="5505648"/>
                <a:ext cx="446708" cy="470272"/>
              </a:xfrm>
              <a:prstGeom prst="ellipse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橢圓 41"/>
              <p:cNvSpPr/>
              <p:nvPr/>
            </p:nvSpPr>
            <p:spPr>
              <a:xfrm>
                <a:off x="2894567" y="2841352"/>
                <a:ext cx="446708" cy="4702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1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2" name="橢圓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4567" y="2841352"/>
                <a:ext cx="446708" cy="470272"/>
              </a:xfrm>
              <a:prstGeom prst="ellipse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字方塊 42"/>
              <p:cNvSpPr txBox="1"/>
              <p:nvPr/>
            </p:nvSpPr>
            <p:spPr>
              <a:xfrm>
                <a:off x="361266" y="2562458"/>
                <a:ext cx="155952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>
                    <a:solidFill>
                      <a:srgbClr val="006600"/>
                    </a:solidFill>
                  </a:rPr>
                  <a:t>(0</a:t>
                </a:r>
                <a14:m>
                  <m:oMath xmlns:m="http://schemas.openxmlformats.org/officeDocument/2006/math">
                    <m:r>
                      <a:rPr lang="en-US" altLang="zh-TW" b="0" i="0" smtClean="0">
                        <a:solidFill>
                          <a:srgbClr val="006600"/>
                        </a:solidFill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altLang="zh-TW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rgbClr val="006600"/>
                            </a:solidFill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rgbClr val="00660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zh-TW" b="0" i="1" smtClean="0">
                        <a:solidFill>
                          <a:srgbClr val="006600"/>
                        </a:solidFill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altLang="zh-TW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rgbClr val="006600"/>
                            </a:solidFill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rgbClr val="00660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TW" dirty="0">
                    <a:solidFill>
                      <a:srgbClr val="006600"/>
                    </a:solidFill>
                  </a:rPr>
                  <a:t>)</a:t>
                </a:r>
                <a:endParaRPr lang="zh-TW" altLang="en-US" dirty="0">
                  <a:solidFill>
                    <a:srgbClr val="006600"/>
                  </a:solidFill>
                </a:endParaRPr>
              </a:p>
            </p:txBody>
          </p:sp>
        </mc:Choice>
        <mc:Fallback xmlns="">
          <p:sp>
            <p:nvSpPr>
              <p:cNvPr id="43" name="文字方塊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266" y="2562458"/>
                <a:ext cx="1559529" cy="523220"/>
              </a:xfrm>
              <a:prstGeom prst="rect">
                <a:avLst/>
              </a:prstGeom>
              <a:blipFill rotWithShape="1">
                <a:blip r:embed="rId13"/>
                <a:stretch>
                  <a:fillRect l="-7813" t="-11628" r="-6641" b="-3139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字方塊 43"/>
              <p:cNvSpPr txBox="1"/>
              <p:nvPr/>
            </p:nvSpPr>
            <p:spPr>
              <a:xfrm>
                <a:off x="552726" y="3311624"/>
                <a:ext cx="164211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>
                    <a:solidFill>
                      <a:srgbClr val="006600"/>
                    </a:solidFill>
                  </a:rPr>
                  <a:t>(0</a:t>
                </a:r>
                <a14:m>
                  <m:oMath xmlns:m="http://schemas.openxmlformats.org/officeDocument/2006/math">
                    <m:r>
                      <a:rPr lang="en-US" altLang="zh-TW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TW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TW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TW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TW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dirty="0">
                    <a:solidFill>
                      <a:srgbClr val="006600"/>
                    </a:solidFill>
                  </a:rPr>
                  <a:t>)</a:t>
                </a:r>
                <a:endParaRPr lang="zh-TW" altLang="en-US" dirty="0">
                  <a:solidFill>
                    <a:srgbClr val="006600"/>
                  </a:solidFill>
                </a:endParaRPr>
              </a:p>
            </p:txBody>
          </p:sp>
        </mc:Choice>
        <mc:Fallback xmlns="">
          <p:sp>
            <p:nvSpPr>
              <p:cNvPr id="44" name="文字方塊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726" y="3311624"/>
                <a:ext cx="1642116" cy="523220"/>
              </a:xfrm>
              <a:prstGeom prst="rect">
                <a:avLst/>
              </a:prstGeom>
              <a:blipFill rotWithShape="1">
                <a:blip r:embed="rId14"/>
                <a:stretch>
                  <a:fillRect l="-7807" t="-11628" r="-6320" b="-3139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字方塊 44"/>
              <p:cNvSpPr txBox="1"/>
              <p:nvPr/>
            </p:nvSpPr>
            <p:spPr>
              <a:xfrm>
                <a:off x="361265" y="4551182"/>
                <a:ext cx="164211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>
                    <a:solidFill>
                      <a:srgbClr val="006600"/>
                    </a:solidFill>
                  </a:rPr>
                  <a:t>(0</a:t>
                </a:r>
                <a14:m>
                  <m:oMath xmlns:m="http://schemas.openxmlformats.org/officeDocument/2006/math">
                    <m:r>
                      <a:rPr lang="en-US" altLang="zh-TW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TW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TW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TW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TW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dirty="0">
                    <a:solidFill>
                      <a:srgbClr val="006600"/>
                    </a:solidFill>
                  </a:rPr>
                  <a:t>)</a:t>
                </a:r>
                <a:endParaRPr lang="zh-TW" altLang="en-US" dirty="0">
                  <a:solidFill>
                    <a:srgbClr val="006600"/>
                  </a:solidFill>
                </a:endParaRPr>
              </a:p>
            </p:txBody>
          </p:sp>
        </mc:Choice>
        <mc:Fallback xmlns="">
          <p:sp>
            <p:nvSpPr>
              <p:cNvPr id="45" name="文字方塊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265" y="4551182"/>
                <a:ext cx="1642116" cy="523220"/>
              </a:xfrm>
              <a:prstGeom prst="rect">
                <a:avLst/>
              </a:prstGeom>
              <a:blipFill rotWithShape="1">
                <a:blip r:embed="rId15"/>
                <a:stretch>
                  <a:fillRect l="-7407" t="-11765" r="-6296" b="-329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文字方塊 45"/>
          <p:cNvSpPr txBox="1"/>
          <p:nvPr/>
        </p:nvSpPr>
        <p:spPr>
          <a:xfrm>
            <a:off x="0" y="3076488"/>
            <a:ext cx="5527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6600"/>
                </a:solidFill>
              </a:rPr>
              <a:t>w</a:t>
            </a:r>
            <a:endParaRPr lang="zh-TW" altLang="en-US" dirty="0">
              <a:solidFill>
                <a:srgbClr val="006600"/>
              </a:solidFill>
            </a:endParaRPr>
          </a:p>
        </p:txBody>
      </p:sp>
      <p:sp>
        <p:nvSpPr>
          <p:cNvPr id="50" name="文字方塊 49"/>
          <p:cNvSpPr txBox="1"/>
          <p:nvPr/>
        </p:nvSpPr>
        <p:spPr>
          <a:xfrm>
            <a:off x="2294475" y="1268760"/>
            <a:ext cx="62568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006600"/>
                </a:solidFill>
              </a:rPr>
              <a:t>從轉換點</a:t>
            </a:r>
            <a:r>
              <a:rPr lang="en-US" altLang="zh-TW" dirty="0">
                <a:solidFill>
                  <a:srgbClr val="006600"/>
                </a:solidFill>
              </a:rPr>
              <a:t>1</a:t>
            </a:r>
            <a:r>
              <a:rPr lang="zh-TW" altLang="en-US" dirty="0">
                <a:solidFill>
                  <a:srgbClr val="006600"/>
                </a:solidFill>
              </a:rPr>
              <a:t>*分配要轉換的模板。</a:t>
            </a:r>
          </a:p>
        </p:txBody>
      </p:sp>
    </p:spTree>
    <p:extLst>
      <p:ext uri="{BB962C8B-B14F-4D97-AF65-F5344CB8AC3E}">
        <p14:creationId xmlns:p14="http://schemas.microsoft.com/office/powerpoint/2010/main" val="4175039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C0099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7" presetClass="emph" presetSubtype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C0099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7" presetClass="emph" presetSubtype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C0099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mph" presetSubtype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C0099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" dur="indefinite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indefinite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mph" presetSubtype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C0099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4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mph" presetSubtype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C0099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9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C0099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7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C0099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0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C0099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3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mph" presetSubtype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indefinite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C0099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7" dur="indefinite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indefinite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  <p:bldP spid="45" grpId="0"/>
      <p:bldP spid="46" grpId="0"/>
      <p:bldP spid="5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 the problem may be solved?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kern="1200" dirty="0">
                <a:solidFill>
                  <a:srgbClr val="FF0000"/>
                </a:solidFill>
              </a:rPr>
              <a:t>p=2, T=2</a:t>
            </a:r>
            <a:endParaRPr lang="zh-TW" altLang="zh-TW" dirty="0"/>
          </a:p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Network Optimization Applications 19.24  by   </a:t>
            </a:r>
            <a:r>
              <a:rPr lang="zh-TW" altLang="en-US"/>
              <a:t>成大工資管 </a:t>
            </a:r>
            <a:endParaRPr lang="en-US" altLang="zh-TW" i="1" dirty="0">
              <a:solidFill>
                <a:srgbClr val="FFFFFF"/>
              </a:solidFill>
            </a:endParaRPr>
          </a:p>
        </p:txBody>
      </p:sp>
      <p:sp>
        <p:nvSpPr>
          <p:cNvPr id="5" name="橢圓 4"/>
          <p:cNvSpPr/>
          <p:nvPr/>
        </p:nvSpPr>
        <p:spPr>
          <a:xfrm>
            <a:off x="8381835" y="3747616"/>
            <a:ext cx="446708" cy="4702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t</a:t>
            </a:r>
            <a:endParaRPr lang="zh-TW" altLang="en-US" dirty="0"/>
          </a:p>
        </p:txBody>
      </p:sp>
      <p:cxnSp>
        <p:nvCxnSpPr>
          <p:cNvPr id="6" name="直線單箭頭接點 5"/>
          <p:cNvCxnSpPr>
            <a:endCxn id="31" idx="3"/>
          </p:cNvCxnSpPr>
          <p:nvPr/>
        </p:nvCxnSpPr>
        <p:spPr>
          <a:xfrm flipV="1">
            <a:off x="468285" y="2450666"/>
            <a:ext cx="1239017" cy="1379686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/>
          <p:cNvCxnSpPr>
            <a:endCxn id="32" idx="2"/>
          </p:cNvCxnSpPr>
          <p:nvPr/>
        </p:nvCxnSpPr>
        <p:spPr>
          <a:xfrm>
            <a:off x="468285" y="3830352"/>
            <a:ext cx="1173598" cy="152400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>
            <a:endCxn id="33" idx="1"/>
          </p:cNvCxnSpPr>
          <p:nvPr/>
        </p:nvCxnSpPr>
        <p:spPr>
          <a:xfrm>
            <a:off x="468285" y="3830352"/>
            <a:ext cx="1239017" cy="1744166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>
            <a:endCxn id="41" idx="3"/>
          </p:cNvCxnSpPr>
          <p:nvPr/>
        </p:nvCxnSpPr>
        <p:spPr>
          <a:xfrm flipV="1">
            <a:off x="1865237" y="3242754"/>
            <a:ext cx="1094749" cy="784015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>
            <a:endCxn id="41" idx="1"/>
          </p:cNvCxnSpPr>
          <p:nvPr/>
        </p:nvCxnSpPr>
        <p:spPr>
          <a:xfrm>
            <a:off x="1865237" y="2284400"/>
            <a:ext cx="1094749" cy="625822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>
            <a:endCxn id="41" idx="4"/>
          </p:cNvCxnSpPr>
          <p:nvPr/>
        </p:nvCxnSpPr>
        <p:spPr>
          <a:xfrm flipV="1">
            <a:off x="1865237" y="3311624"/>
            <a:ext cx="1252684" cy="2429160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>
            <a:endCxn id="34" idx="2"/>
          </p:cNvCxnSpPr>
          <p:nvPr/>
        </p:nvCxnSpPr>
        <p:spPr>
          <a:xfrm flipV="1">
            <a:off x="1793102" y="2263316"/>
            <a:ext cx="2340261" cy="21084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 flipV="1">
            <a:off x="3058365" y="2415716"/>
            <a:ext cx="1167842" cy="660772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endCxn id="35" idx="2"/>
          </p:cNvCxnSpPr>
          <p:nvPr/>
        </p:nvCxnSpPr>
        <p:spPr>
          <a:xfrm>
            <a:off x="3210765" y="3076488"/>
            <a:ext cx="922598" cy="906264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endCxn id="36" idx="1"/>
          </p:cNvCxnSpPr>
          <p:nvPr/>
        </p:nvCxnSpPr>
        <p:spPr>
          <a:xfrm>
            <a:off x="3117921" y="3076488"/>
            <a:ext cx="1080861" cy="2498030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>
            <a:endCxn id="36" idx="2"/>
          </p:cNvCxnSpPr>
          <p:nvPr/>
        </p:nvCxnSpPr>
        <p:spPr>
          <a:xfrm>
            <a:off x="1865237" y="5740784"/>
            <a:ext cx="2268126" cy="0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>
            <a:off x="1865237" y="4026769"/>
            <a:ext cx="2268126" cy="38719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>
            <a:endCxn id="40" idx="2"/>
          </p:cNvCxnSpPr>
          <p:nvPr/>
        </p:nvCxnSpPr>
        <p:spPr>
          <a:xfrm>
            <a:off x="4356717" y="5740784"/>
            <a:ext cx="2296926" cy="0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>
            <a:endCxn id="5" idx="3"/>
          </p:cNvCxnSpPr>
          <p:nvPr/>
        </p:nvCxnSpPr>
        <p:spPr>
          <a:xfrm flipV="1">
            <a:off x="6876997" y="4149018"/>
            <a:ext cx="1570257" cy="1591766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>
            <a:endCxn id="5" idx="2"/>
          </p:cNvCxnSpPr>
          <p:nvPr/>
        </p:nvCxnSpPr>
        <p:spPr>
          <a:xfrm>
            <a:off x="6876997" y="3982752"/>
            <a:ext cx="1504838" cy="0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>
            <a:endCxn id="5" idx="1"/>
          </p:cNvCxnSpPr>
          <p:nvPr/>
        </p:nvCxnSpPr>
        <p:spPr>
          <a:xfrm>
            <a:off x="6876997" y="2263316"/>
            <a:ext cx="1570257" cy="1553170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>
            <a:endCxn id="38" idx="2"/>
          </p:cNvCxnSpPr>
          <p:nvPr/>
        </p:nvCxnSpPr>
        <p:spPr>
          <a:xfrm>
            <a:off x="4356717" y="2263316"/>
            <a:ext cx="2296926" cy="21084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>
            <a:endCxn id="37" idx="1"/>
          </p:cNvCxnSpPr>
          <p:nvPr/>
        </p:nvCxnSpPr>
        <p:spPr>
          <a:xfrm>
            <a:off x="4356717" y="2263316"/>
            <a:ext cx="1066201" cy="646906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endCxn id="38" idx="3"/>
          </p:cNvCxnSpPr>
          <p:nvPr/>
        </p:nvCxnSpPr>
        <p:spPr>
          <a:xfrm flipV="1">
            <a:off x="5580853" y="2450666"/>
            <a:ext cx="1138209" cy="625822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>
            <a:endCxn id="39" idx="1"/>
          </p:cNvCxnSpPr>
          <p:nvPr/>
        </p:nvCxnSpPr>
        <p:spPr>
          <a:xfrm>
            <a:off x="5610631" y="3140509"/>
            <a:ext cx="1108431" cy="675977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>
            <a:endCxn id="40" idx="1"/>
          </p:cNvCxnSpPr>
          <p:nvPr/>
        </p:nvCxnSpPr>
        <p:spPr>
          <a:xfrm>
            <a:off x="5610631" y="3140509"/>
            <a:ext cx="1108431" cy="2434009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>
            <a:endCxn id="39" idx="2"/>
          </p:cNvCxnSpPr>
          <p:nvPr/>
        </p:nvCxnSpPr>
        <p:spPr>
          <a:xfrm>
            <a:off x="4356717" y="3982752"/>
            <a:ext cx="2296926" cy="0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>
            <a:endCxn id="37" idx="3"/>
          </p:cNvCxnSpPr>
          <p:nvPr/>
        </p:nvCxnSpPr>
        <p:spPr>
          <a:xfrm flipV="1">
            <a:off x="4356717" y="3242754"/>
            <a:ext cx="1066201" cy="2498030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endCxn id="37" idx="2"/>
          </p:cNvCxnSpPr>
          <p:nvPr/>
        </p:nvCxnSpPr>
        <p:spPr>
          <a:xfrm flipV="1">
            <a:off x="4356717" y="3076488"/>
            <a:ext cx="1000782" cy="906264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橢圓 29"/>
          <p:cNvSpPr/>
          <p:nvPr/>
        </p:nvSpPr>
        <p:spPr>
          <a:xfrm>
            <a:off x="244931" y="3595216"/>
            <a:ext cx="446708" cy="4702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橢圓 30"/>
              <p:cNvSpPr/>
              <p:nvPr/>
            </p:nvSpPr>
            <p:spPr>
              <a:xfrm>
                <a:off x="1641883" y="2049264"/>
                <a:ext cx="446708" cy="4702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0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1" name="橢圓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1883" y="2049264"/>
                <a:ext cx="446708" cy="470272"/>
              </a:xfrm>
              <a:prstGeom prst="ellipse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橢圓 31"/>
              <p:cNvSpPr/>
              <p:nvPr/>
            </p:nvSpPr>
            <p:spPr>
              <a:xfrm>
                <a:off x="1641883" y="3747616"/>
                <a:ext cx="446708" cy="4702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/>
                            </a:rPr>
                            <m:t>0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2" name="橢圓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1883" y="3747616"/>
                <a:ext cx="446708" cy="470272"/>
              </a:xfrm>
              <a:prstGeom prst="ellipse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橢圓 32"/>
              <p:cNvSpPr/>
              <p:nvPr/>
            </p:nvSpPr>
            <p:spPr>
              <a:xfrm>
                <a:off x="1641883" y="5505648"/>
                <a:ext cx="446708" cy="4702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0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3" name="橢圓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1883" y="5505648"/>
                <a:ext cx="446708" cy="470272"/>
              </a:xfrm>
              <a:prstGeom prst="ellipse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橢圓 33"/>
              <p:cNvSpPr/>
              <p:nvPr/>
            </p:nvSpPr>
            <p:spPr>
              <a:xfrm>
                <a:off x="4133363" y="2028180"/>
                <a:ext cx="446708" cy="4702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1</m:t>
                          </m:r>
                        </m:e>
                        <m:sup>
                          <m:r>
                            <a:rPr lang="en-US" altLang="zh-TW" i="1">
                              <a:latin typeface="Cambria Math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4" name="橢圓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3363" y="2028180"/>
                <a:ext cx="446708" cy="470272"/>
              </a:xfrm>
              <a:prstGeom prst="ellipse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橢圓 34"/>
              <p:cNvSpPr/>
              <p:nvPr/>
            </p:nvSpPr>
            <p:spPr>
              <a:xfrm>
                <a:off x="4133363" y="3747616"/>
                <a:ext cx="446708" cy="4702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1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5" name="橢圓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3363" y="3747616"/>
                <a:ext cx="446708" cy="470272"/>
              </a:xfrm>
              <a:prstGeom prst="ellipse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橢圓 35"/>
              <p:cNvSpPr/>
              <p:nvPr/>
            </p:nvSpPr>
            <p:spPr>
              <a:xfrm>
                <a:off x="4133363" y="5505648"/>
                <a:ext cx="446708" cy="4702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1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6" name="橢圓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3363" y="5505648"/>
                <a:ext cx="446708" cy="470272"/>
              </a:xfrm>
              <a:prstGeom prst="ellipse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橢圓 36"/>
              <p:cNvSpPr/>
              <p:nvPr/>
            </p:nvSpPr>
            <p:spPr>
              <a:xfrm>
                <a:off x="5357499" y="2841352"/>
                <a:ext cx="446708" cy="4702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7" name="橢圓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7499" y="2841352"/>
                <a:ext cx="446708" cy="470272"/>
              </a:xfrm>
              <a:prstGeom prst="ellipse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橢圓 37"/>
              <p:cNvSpPr/>
              <p:nvPr/>
            </p:nvSpPr>
            <p:spPr>
              <a:xfrm>
                <a:off x="6653643" y="2049264"/>
                <a:ext cx="446708" cy="4702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altLang="zh-TW" i="1">
                              <a:latin typeface="Cambria Math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8" name="橢圓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3643" y="2049264"/>
                <a:ext cx="446708" cy="470272"/>
              </a:xfrm>
              <a:prstGeom prst="ellipse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橢圓 38"/>
              <p:cNvSpPr/>
              <p:nvPr/>
            </p:nvSpPr>
            <p:spPr>
              <a:xfrm>
                <a:off x="6653643" y="3747616"/>
                <a:ext cx="446708" cy="4702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9" name="橢圓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3643" y="3747616"/>
                <a:ext cx="446708" cy="470272"/>
              </a:xfrm>
              <a:prstGeom prst="ellipse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橢圓 39"/>
              <p:cNvSpPr/>
              <p:nvPr/>
            </p:nvSpPr>
            <p:spPr>
              <a:xfrm>
                <a:off x="6653643" y="5505648"/>
                <a:ext cx="446708" cy="4702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0" name="橢圓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3643" y="5505648"/>
                <a:ext cx="446708" cy="470272"/>
              </a:xfrm>
              <a:prstGeom prst="ellipse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橢圓 40"/>
              <p:cNvSpPr/>
              <p:nvPr/>
            </p:nvSpPr>
            <p:spPr>
              <a:xfrm>
                <a:off x="2894567" y="2841352"/>
                <a:ext cx="446708" cy="4702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1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1" name="橢圓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4567" y="2841352"/>
                <a:ext cx="446708" cy="470272"/>
              </a:xfrm>
              <a:prstGeom prst="ellipse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字方塊 41"/>
              <p:cNvSpPr txBox="1"/>
              <p:nvPr/>
            </p:nvSpPr>
            <p:spPr>
              <a:xfrm>
                <a:off x="361266" y="2562458"/>
                <a:ext cx="155952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>
                    <a:solidFill>
                      <a:srgbClr val="006600"/>
                    </a:solidFill>
                  </a:rPr>
                  <a:t>(0</a:t>
                </a:r>
                <a14:m>
                  <m:oMath xmlns:m="http://schemas.openxmlformats.org/officeDocument/2006/math">
                    <m:r>
                      <a:rPr lang="en-US" altLang="zh-TW" b="0" i="0" smtClean="0">
                        <a:solidFill>
                          <a:srgbClr val="006600"/>
                        </a:solidFill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altLang="zh-TW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rgbClr val="006600"/>
                            </a:solidFill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rgbClr val="00660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zh-TW" b="0" i="1" smtClean="0">
                        <a:solidFill>
                          <a:srgbClr val="006600"/>
                        </a:solidFill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altLang="zh-TW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rgbClr val="006600"/>
                            </a:solidFill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rgbClr val="00660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TW" dirty="0">
                    <a:solidFill>
                      <a:srgbClr val="006600"/>
                    </a:solidFill>
                  </a:rPr>
                  <a:t>)</a:t>
                </a:r>
                <a:endParaRPr lang="zh-TW" altLang="en-US" dirty="0">
                  <a:solidFill>
                    <a:srgbClr val="006600"/>
                  </a:solidFill>
                </a:endParaRPr>
              </a:p>
            </p:txBody>
          </p:sp>
        </mc:Choice>
        <mc:Fallback xmlns="">
          <p:sp>
            <p:nvSpPr>
              <p:cNvPr id="42" name="文字方塊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266" y="2562458"/>
                <a:ext cx="1559529" cy="523220"/>
              </a:xfrm>
              <a:prstGeom prst="rect">
                <a:avLst/>
              </a:prstGeom>
              <a:blipFill rotWithShape="1">
                <a:blip r:embed="rId13"/>
                <a:stretch>
                  <a:fillRect l="-7813" t="-11628" r="-6641" b="-3139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字方塊 42"/>
              <p:cNvSpPr txBox="1"/>
              <p:nvPr/>
            </p:nvSpPr>
            <p:spPr>
              <a:xfrm>
                <a:off x="552726" y="3311624"/>
                <a:ext cx="164211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>
                    <a:solidFill>
                      <a:srgbClr val="006600"/>
                    </a:solidFill>
                  </a:rPr>
                  <a:t>(0</a:t>
                </a:r>
                <a14:m>
                  <m:oMath xmlns:m="http://schemas.openxmlformats.org/officeDocument/2006/math">
                    <m:r>
                      <a:rPr lang="en-US" altLang="zh-TW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TW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TW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TW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TW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dirty="0">
                    <a:solidFill>
                      <a:srgbClr val="006600"/>
                    </a:solidFill>
                  </a:rPr>
                  <a:t>)</a:t>
                </a:r>
                <a:endParaRPr lang="zh-TW" altLang="en-US" dirty="0">
                  <a:solidFill>
                    <a:srgbClr val="006600"/>
                  </a:solidFill>
                </a:endParaRPr>
              </a:p>
            </p:txBody>
          </p:sp>
        </mc:Choice>
        <mc:Fallback xmlns="">
          <p:sp>
            <p:nvSpPr>
              <p:cNvPr id="43" name="文字方塊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726" y="3311624"/>
                <a:ext cx="1642116" cy="523220"/>
              </a:xfrm>
              <a:prstGeom prst="rect">
                <a:avLst/>
              </a:prstGeom>
              <a:blipFill rotWithShape="1">
                <a:blip r:embed="rId14"/>
                <a:stretch>
                  <a:fillRect l="-7807" t="-11628" r="-6320" b="-3139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字方塊 43"/>
              <p:cNvSpPr txBox="1"/>
              <p:nvPr/>
            </p:nvSpPr>
            <p:spPr>
              <a:xfrm>
                <a:off x="361265" y="4551182"/>
                <a:ext cx="164211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>
                    <a:solidFill>
                      <a:srgbClr val="006600"/>
                    </a:solidFill>
                  </a:rPr>
                  <a:t>(0</a:t>
                </a:r>
                <a14:m>
                  <m:oMath xmlns:m="http://schemas.openxmlformats.org/officeDocument/2006/math">
                    <m:r>
                      <a:rPr lang="en-US" altLang="zh-TW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TW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TW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TW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TW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dirty="0">
                    <a:solidFill>
                      <a:srgbClr val="006600"/>
                    </a:solidFill>
                  </a:rPr>
                  <a:t>)</a:t>
                </a:r>
                <a:endParaRPr lang="zh-TW" altLang="en-US" dirty="0">
                  <a:solidFill>
                    <a:srgbClr val="006600"/>
                  </a:solidFill>
                </a:endParaRPr>
              </a:p>
            </p:txBody>
          </p:sp>
        </mc:Choice>
        <mc:Fallback xmlns="">
          <p:sp>
            <p:nvSpPr>
              <p:cNvPr id="44" name="文字方塊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265" y="4551182"/>
                <a:ext cx="1642116" cy="523220"/>
              </a:xfrm>
              <a:prstGeom prst="rect">
                <a:avLst/>
              </a:prstGeom>
              <a:blipFill rotWithShape="1">
                <a:blip r:embed="rId15"/>
                <a:stretch>
                  <a:fillRect l="-7407" t="-11765" r="-6296" b="-329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文字方塊 44"/>
          <p:cNvSpPr txBox="1"/>
          <p:nvPr/>
        </p:nvSpPr>
        <p:spPr>
          <a:xfrm>
            <a:off x="0" y="3076488"/>
            <a:ext cx="5527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6600"/>
                </a:solidFill>
              </a:rPr>
              <a:t>w</a:t>
            </a:r>
            <a:endParaRPr lang="zh-TW" altLang="en-US" dirty="0">
              <a:solidFill>
                <a:srgbClr val="0066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字方塊 47"/>
              <p:cNvSpPr txBox="1"/>
              <p:nvPr/>
            </p:nvSpPr>
            <p:spPr>
              <a:xfrm>
                <a:off x="2894567" y="2335701"/>
                <a:ext cx="44670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rgbClr val="006600"/>
                              </a:solidFill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00660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8" name="文字方塊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4567" y="2335701"/>
                <a:ext cx="446708" cy="523220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文字方塊 48"/>
          <p:cNvSpPr txBox="1"/>
          <p:nvPr/>
        </p:nvSpPr>
        <p:spPr>
          <a:xfrm>
            <a:off x="2030688" y="1268760"/>
            <a:ext cx="63659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zh-TW" altLang="en-US" dirty="0">
                <a:solidFill>
                  <a:srgbClr val="006600"/>
                </a:solidFill>
              </a:rPr>
              <a:t>第一期可以交換模板配置的最大數量。</a:t>
            </a:r>
            <a:endParaRPr lang="en-US" altLang="zh-TW" dirty="0">
              <a:solidFill>
                <a:srgbClr val="00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7127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C0099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C0099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C0099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mph" presetSubtype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C0099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C0099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1" dur="indefinite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indefinite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C0099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5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C0099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8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C0099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1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C0099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4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mph" presetSubtype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C0099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8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/>
      <p:bldP spid="44" grpId="0"/>
      <p:bldP spid="45" grpId="0"/>
      <p:bldP spid="48" grpId="0"/>
      <p:bldP spid="4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 the problem may be solved?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kern="1200" dirty="0">
                <a:solidFill>
                  <a:srgbClr val="FF0000"/>
                </a:solidFill>
              </a:rPr>
              <a:t>p=2, T=2</a:t>
            </a:r>
            <a:endParaRPr lang="zh-TW" altLang="zh-TW" dirty="0"/>
          </a:p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Network Optimization Applications 19.24  by   </a:t>
            </a:r>
            <a:r>
              <a:rPr lang="zh-TW" altLang="en-US"/>
              <a:t>成大工資管 </a:t>
            </a:r>
            <a:endParaRPr lang="en-US" altLang="zh-TW" i="1" dirty="0">
              <a:solidFill>
                <a:srgbClr val="FFFFFF"/>
              </a:solidFill>
            </a:endParaRPr>
          </a:p>
        </p:txBody>
      </p:sp>
      <p:sp>
        <p:nvSpPr>
          <p:cNvPr id="5" name="橢圓 4"/>
          <p:cNvSpPr/>
          <p:nvPr/>
        </p:nvSpPr>
        <p:spPr>
          <a:xfrm>
            <a:off x="8381835" y="3747616"/>
            <a:ext cx="446708" cy="4702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t</a:t>
            </a:r>
            <a:endParaRPr lang="zh-TW" altLang="en-US" dirty="0"/>
          </a:p>
        </p:txBody>
      </p:sp>
      <p:cxnSp>
        <p:nvCxnSpPr>
          <p:cNvPr id="6" name="直線單箭頭接點 5"/>
          <p:cNvCxnSpPr>
            <a:endCxn id="31" idx="3"/>
          </p:cNvCxnSpPr>
          <p:nvPr/>
        </p:nvCxnSpPr>
        <p:spPr>
          <a:xfrm flipV="1">
            <a:off x="468285" y="2450666"/>
            <a:ext cx="1239017" cy="1379686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/>
          <p:cNvCxnSpPr>
            <a:endCxn id="32" idx="2"/>
          </p:cNvCxnSpPr>
          <p:nvPr/>
        </p:nvCxnSpPr>
        <p:spPr>
          <a:xfrm>
            <a:off x="468285" y="3830352"/>
            <a:ext cx="1173598" cy="152400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>
            <a:endCxn id="33" idx="1"/>
          </p:cNvCxnSpPr>
          <p:nvPr/>
        </p:nvCxnSpPr>
        <p:spPr>
          <a:xfrm>
            <a:off x="468285" y="3830352"/>
            <a:ext cx="1239017" cy="1744166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>
            <a:endCxn id="41" idx="3"/>
          </p:cNvCxnSpPr>
          <p:nvPr/>
        </p:nvCxnSpPr>
        <p:spPr>
          <a:xfrm flipV="1">
            <a:off x="1865237" y="3242754"/>
            <a:ext cx="1094749" cy="784015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>
            <a:endCxn id="41" idx="1"/>
          </p:cNvCxnSpPr>
          <p:nvPr/>
        </p:nvCxnSpPr>
        <p:spPr>
          <a:xfrm>
            <a:off x="1865237" y="2284400"/>
            <a:ext cx="1094749" cy="625822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>
            <a:endCxn id="41" idx="4"/>
          </p:cNvCxnSpPr>
          <p:nvPr/>
        </p:nvCxnSpPr>
        <p:spPr>
          <a:xfrm flipV="1">
            <a:off x="1865237" y="3311624"/>
            <a:ext cx="1252684" cy="2429160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>
            <a:endCxn id="34" idx="2"/>
          </p:cNvCxnSpPr>
          <p:nvPr/>
        </p:nvCxnSpPr>
        <p:spPr>
          <a:xfrm flipV="1">
            <a:off x="1793102" y="2263316"/>
            <a:ext cx="2340261" cy="21084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 flipV="1">
            <a:off x="3058365" y="2415716"/>
            <a:ext cx="1167842" cy="660772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endCxn id="35" idx="2"/>
          </p:cNvCxnSpPr>
          <p:nvPr/>
        </p:nvCxnSpPr>
        <p:spPr>
          <a:xfrm>
            <a:off x="3210765" y="3076488"/>
            <a:ext cx="922598" cy="906264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endCxn id="36" idx="1"/>
          </p:cNvCxnSpPr>
          <p:nvPr/>
        </p:nvCxnSpPr>
        <p:spPr>
          <a:xfrm>
            <a:off x="3117921" y="3076488"/>
            <a:ext cx="1080861" cy="2498030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>
            <a:endCxn id="36" idx="2"/>
          </p:cNvCxnSpPr>
          <p:nvPr/>
        </p:nvCxnSpPr>
        <p:spPr>
          <a:xfrm>
            <a:off x="1865237" y="5740784"/>
            <a:ext cx="2268126" cy="0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>
            <a:off x="1865237" y="4026769"/>
            <a:ext cx="2268126" cy="38719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>
            <a:endCxn id="40" idx="2"/>
          </p:cNvCxnSpPr>
          <p:nvPr/>
        </p:nvCxnSpPr>
        <p:spPr>
          <a:xfrm>
            <a:off x="4356717" y="5740784"/>
            <a:ext cx="2296926" cy="0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>
            <a:endCxn id="5" idx="3"/>
          </p:cNvCxnSpPr>
          <p:nvPr/>
        </p:nvCxnSpPr>
        <p:spPr>
          <a:xfrm flipV="1">
            <a:off x="6876997" y="4149018"/>
            <a:ext cx="1570257" cy="1591766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>
            <a:endCxn id="5" idx="2"/>
          </p:cNvCxnSpPr>
          <p:nvPr/>
        </p:nvCxnSpPr>
        <p:spPr>
          <a:xfrm>
            <a:off x="6876997" y="3982752"/>
            <a:ext cx="1504838" cy="0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>
            <a:endCxn id="5" idx="1"/>
          </p:cNvCxnSpPr>
          <p:nvPr/>
        </p:nvCxnSpPr>
        <p:spPr>
          <a:xfrm>
            <a:off x="6876997" y="2263316"/>
            <a:ext cx="1570257" cy="1553170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>
            <a:endCxn id="38" idx="2"/>
          </p:cNvCxnSpPr>
          <p:nvPr/>
        </p:nvCxnSpPr>
        <p:spPr>
          <a:xfrm>
            <a:off x="4356717" y="2263316"/>
            <a:ext cx="2296926" cy="21084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>
            <a:endCxn id="37" idx="1"/>
          </p:cNvCxnSpPr>
          <p:nvPr/>
        </p:nvCxnSpPr>
        <p:spPr>
          <a:xfrm>
            <a:off x="4356717" y="2263316"/>
            <a:ext cx="1066201" cy="646906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endCxn id="38" idx="3"/>
          </p:cNvCxnSpPr>
          <p:nvPr/>
        </p:nvCxnSpPr>
        <p:spPr>
          <a:xfrm flipV="1">
            <a:off x="5580853" y="2450666"/>
            <a:ext cx="1138209" cy="625822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>
            <a:endCxn id="39" idx="1"/>
          </p:cNvCxnSpPr>
          <p:nvPr/>
        </p:nvCxnSpPr>
        <p:spPr>
          <a:xfrm>
            <a:off x="5610631" y="3140509"/>
            <a:ext cx="1108431" cy="675977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>
            <a:endCxn id="40" idx="1"/>
          </p:cNvCxnSpPr>
          <p:nvPr/>
        </p:nvCxnSpPr>
        <p:spPr>
          <a:xfrm>
            <a:off x="5610631" y="3140509"/>
            <a:ext cx="1108431" cy="2434009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>
            <a:endCxn id="39" idx="2"/>
          </p:cNvCxnSpPr>
          <p:nvPr/>
        </p:nvCxnSpPr>
        <p:spPr>
          <a:xfrm>
            <a:off x="4356717" y="3982752"/>
            <a:ext cx="2296926" cy="0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>
            <a:endCxn id="37" idx="3"/>
          </p:cNvCxnSpPr>
          <p:nvPr/>
        </p:nvCxnSpPr>
        <p:spPr>
          <a:xfrm flipV="1">
            <a:off x="4356717" y="3242754"/>
            <a:ext cx="1066201" cy="2498030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endCxn id="37" idx="2"/>
          </p:cNvCxnSpPr>
          <p:nvPr/>
        </p:nvCxnSpPr>
        <p:spPr>
          <a:xfrm flipV="1">
            <a:off x="4356717" y="3076488"/>
            <a:ext cx="1000782" cy="906264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橢圓 29"/>
          <p:cNvSpPr/>
          <p:nvPr/>
        </p:nvSpPr>
        <p:spPr>
          <a:xfrm>
            <a:off x="244931" y="3595216"/>
            <a:ext cx="446708" cy="4702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橢圓 30"/>
              <p:cNvSpPr/>
              <p:nvPr/>
            </p:nvSpPr>
            <p:spPr>
              <a:xfrm>
                <a:off x="1641883" y="2049264"/>
                <a:ext cx="446708" cy="4702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0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1" name="橢圓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1883" y="2049264"/>
                <a:ext cx="446708" cy="470272"/>
              </a:xfrm>
              <a:prstGeom prst="ellipse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橢圓 31"/>
              <p:cNvSpPr/>
              <p:nvPr/>
            </p:nvSpPr>
            <p:spPr>
              <a:xfrm>
                <a:off x="1641883" y="3747616"/>
                <a:ext cx="446708" cy="4702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/>
                            </a:rPr>
                            <m:t>0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2" name="橢圓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1883" y="3747616"/>
                <a:ext cx="446708" cy="470272"/>
              </a:xfrm>
              <a:prstGeom prst="ellipse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橢圓 32"/>
              <p:cNvSpPr/>
              <p:nvPr/>
            </p:nvSpPr>
            <p:spPr>
              <a:xfrm>
                <a:off x="1641883" y="5505648"/>
                <a:ext cx="446708" cy="4702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0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3" name="橢圓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1883" y="5505648"/>
                <a:ext cx="446708" cy="470272"/>
              </a:xfrm>
              <a:prstGeom prst="ellipse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橢圓 33"/>
              <p:cNvSpPr/>
              <p:nvPr/>
            </p:nvSpPr>
            <p:spPr>
              <a:xfrm>
                <a:off x="4133363" y="2028180"/>
                <a:ext cx="446708" cy="4702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1</m:t>
                          </m:r>
                        </m:e>
                        <m:sup>
                          <m:r>
                            <a:rPr lang="en-US" altLang="zh-TW" i="1">
                              <a:latin typeface="Cambria Math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4" name="橢圓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3363" y="2028180"/>
                <a:ext cx="446708" cy="470272"/>
              </a:xfrm>
              <a:prstGeom prst="ellipse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橢圓 34"/>
              <p:cNvSpPr/>
              <p:nvPr/>
            </p:nvSpPr>
            <p:spPr>
              <a:xfrm>
                <a:off x="4133363" y="3747616"/>
                <a:ext cx="446708" cy="4702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1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5" name="橢圓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3363" y="3747616"/>
                <a:ext cx="446708" cy="470272"/>
              </a:xfrm>
              <a:prstGeom prst="ellipse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橢圓 35"/>
              <p:cNvSpPr/>
              <p:nvPr/>
            </p:nvSpPr>
            <p:spPr>
              <a:xfrm>
                <a:off x="4133363" y="5505648"/>
                <a:ext cx="446708" cy="4702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1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6" name="橢圓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3363" y="5505648"/>
                <a:ext cx="446708" cy="470272"/>
              </a:xfrm>
              <a:prstGeom prst="ellipse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橢圓 36"/>
              <p:cNvSpPr/>
              <p:nvPr/>
            </p:nvSpPr>
            <p:spPr>
              <a:xfrm>
                <a:off x="5357499" y="2841352"/>
                <a:ext cx="446708" cy="4702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7" name="橢圓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7499" y="2841352"/>
                <a:ext cx="446708" cy="470272"/>
              </a:xfrm>
              <a:prstGeom prst="ellipse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橢圓 37"/>
              <p:cNvSpPr/>
              <p:nvPr/>
            </p:nvSpPr>
            <p:spPr>
              <a:xfrm>
                <a:off x="6653643" y="2049264"/>
                <a:ext cx="446708" cy="4702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altLang="zh-TW" i="1">
                              <a:latin typeface="Cambria Math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8" name="橢圓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3643" y="2049264"/>
                <a:ext cx="446708" cy="470272"/>
              </a:xfrm>
              <a:prstGeom prst="ellipse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橢圓 38"/>
              <p:cNvSpPr/>
              <p:nvPr/>
            </p:nvSpPr>
            <p:spPr>
              <a:xfrm>
                <a:off x="6653643" y="3747616"/>
                <a:ext cx="446708" cy="4702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9" name="橢圓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3643" y="3747616"/>
                <a:ext cx="446708" cy="470272"/>
              </a:xfrm>
              <a:prstGeom prst="ellipse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橢圓 39"/>
              <p:cNvSpPr/>
              <p:nvPr/>
            </p:nvSpPr>
            <p:spPr>
              <a:xfrm>
                <a:off x="6653643" y="5505648"/>
                <a:ext cx="446708" cy="4702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0" name="橢圓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3643" y="5505648"/>
                <a:ext cx="446708" cy="470272"/>
              </a:xfrm>
              <a:prstGeom prst="ellipse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橢圓 40"/>
              <p:cNvSpPr/>
              <p:nvPr/>
            </p:nvSpPr>
            <p:spPr>
              <a:xfrm>
                <a:off x="2894567" y="2841352"/>
                <a:ext cx="446708" cy="4702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1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1" name="橢圓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4567" y="2841352"/>
                <a:ext cx="446708" cy="470272"/>
              </a:xfrm>
              <a:prstGeom prst="ellipse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字方塊 41"/>
              <p:cNvSpPr txBox="1"/>
              <p:nvPr/>
            </p:nvSpPr>
            <p:spPr>
              <a:xfrm>
                <a:off x="361266" y="2562458"/>
                <a:ext cx="155952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>
                    <a:solidFill>
                      <a:srgbClr val="006600"/>
                    </a:solidFill>
                  </a:rPr>
                  <a:t>(0</a:t>
                </a:r>
                <a14:m>
                  <m:oMath xmlns:m="http://schemas.openxmlformats.org/officeDocument/2006/math">
                    <m:r>
                      <a:rPr lang="en-US" altLang="zh-TW" b="0" i="0" smtClean="0">
                        <a:solidFill>
                          <a:srgbClr val="006600"/>
                        </a:solidFill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altLang="zh-TW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rgbClr val="006600"/>
                            </a:solidFill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rgbClr val="00660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zh-TW" b="0" i="1" smtClean="0">
                        <a:solidFill>
                          <a:srgbClr val="006600"/>
                        </a:solidFill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altLang="zh-TW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rgbClr val="006600"/>
                            </a:solidFill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rgbClr val="00660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TW" dirty="0">
                    <a:solidFill>
                      <a:srgbClr val="006600"/>
                    </a:solidFill>
                  </a:rPr>
                  <a:t>)</a:t>
                </a:r>
                <a:endParaRPr lang="zh-TW" altLang="en-US" dirty="0">
                  <a:solidFill>
                    <a:srgbClr val="006600"/>
                  </a:solidFill>
                </a:endParaRPr>
              </a:p>
            </p:txBody>
          </p:sp>
        </mc:Choice>
        <mc:Fallback xmlns="">
          <p:sp>
            <p:nvSpPr>
              <p:cNvPr id="42" name="文字方塊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266" y="2562458"/>
                <a:ext cx="1559529" cy="523220"/>
              </a:xfrm>
              <a:prstGeom prst="rect">
                <a:avLst/>
              </a:prstGeom>
              <a:blipFill rotWithShape="1">
                <a:blip r:embed="rId13"/>
                <a:stretch>
                  <a:fillRect l="-7813" t="-11628" r="-6641" b="-3139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字方塊 42"/>
              <p:cNvSpPr txBox="1"/>
              <p:nvPr/>
            </p:nvSpPr>
            <p:spPr>
              <a:xfrm>
                <a:off x="552726" y="3311624"/>
                <a:ext cx="164211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>
                    <a:solidFill>
                      <a:srgbClr val="006600"/>
                    </a:solidFill>
                  </a:rPr>
                  <a:t>(0</a:t>
                </a:r>
                <a14:m>
                  <m:oMath xmlns:m="http://schemas.openxmlformats.org/officeDocument/2006/math">
                    <m:r>
                      <a:rPr lang="en-US" altLang="zh-TW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TW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TW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TW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TW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dirty="0">
                    <a:solidFill>
                      <a:srgbClr val="006600"/>
                    </a:solidFill>
                  </a:rPr>
                  <a:t>)</a:t>
                </a:r>
                <a:endParaRPr lang="zh-TW" altLang="en-US" dirty="0">
                  <a:solidFill>
                    <a:srgbClr val="006600"/>
                  </a:solidFill>
                </a:endParaRPr>
              </a:p>
            </p:txBody>
          </p:sp>
        </mc:Choice>
        <mc:Fallback xmlns="">
          <p:sp>
            <p:nvSpPr>
              <p:cNvPr id="43" name="文字方塊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726" y="3311624"/>
                <a:ext cx="1642116" cy="523220"/>
              </a:xfrm>
              <a:prstGeom prst="rect">
                <a:avLst/>
              </a:prstGeom>
              <a:blipFill rotWithShape="1">
                <a:blip r:embed="rId14"/>
                <a:stretch>
                  <a:fillRect l="-7807" t="-11628" r="-6320" b="-3139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字方塊 43"/>
              <p:cNvSpPr txBox="1"/>
              <p:nvPr/>
            </p:nvSpPr>
            <p:spPr>
              <a:xfrm>
                <a:off x="361265" y="4551182"/>
                <a:ext cx="164211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>
                    <a:solidFill>
                      <a:srgbClr val="006600"/>
                    </a:solidFill>
                  </a:rPr>
                  <a:t>(0</a:t>
                </a:r>
                <a14:m>
                  <m:oMath xmlns:m="http://schemas.openxmlformats.org/officeDocument/2006/math">
                    <m:r>
                      <a:rPr lang="en-US" altLang="zh-TW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TW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TW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TW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TW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dirty="0">
                    <a:solidFill>
                      <a:srgbClr val="006600"/>
                    </a:solidFill>
                  </a:rPr>
                  <a:t>)</a:t>
                </a:r>
                <a:endParaRPr lang="zh-TW" altLang="en-US" dirty="0">
                  <a:solidFill>
                    <a:srgbClr val="006600"/>
                  </a:solidFill>
                </a:endParaRPr>
              </a:p>
            </p:txBody>
          </p:sp>
        </mc:Choice>
        <mc:Fallback xmlns="">
          <p:sp>
            <p:nvSpPr>
              <p:cNvPr id="44" name="文字方塊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265" y="4551182"/>
                <a:ext cx="1642116" cy="523220"/>
              </a:xfrm>
              <a:prstGeom prst="rect">
                <a:avLst/>
              </a:prstGeom>
              <a:blipFill rotWithShape="1">
                <a:blip r:embed="rId15"/>
                <a:stretch>
                  <a:fillRect l="-7407" t="-11765" r="-6296" b="-329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文字方塊 44"/>
          <p:cNvSpPr txBox="1"/>
          <p:nvPr/>
        </p:nvSpPr>
        <p:spPr>
          <a:xfrm>
            <a:off x="0" y="3076488"/>
            <a:ext cx="5527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6600"/>
                </a:solidFill>
              </a:rPr>
              <a:t>w</a:t>
            </a:r>
            <a:endParaRPr lang="zh-TW" altLang="en-US" dirty="0">
              <a:solidFill>
                <a:srgbClr val="0066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字方塊 45"/>
              <p:cNvSpPr txBox="1"/>
              <p:nvPr/>
            </p:nvSpPr>
            <p:spPr>
              <a:xfrm>
                <a:off x="3330288" y="3095018"/>
                <a:ext cx="151240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>
                    <a:solidFill>
                      <a:srgbClr val="006600"/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rgbClr val="006600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rgbClr val="00660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TW">
                        <a:solidFill>
                          <a:srgbClr val="006600"/>
                        </a:solidFill>
                        <a:latin typeface="Cambria Math"/>
                      </a:rPr>
                      <m:t>,</m:t>
                    </m:r>
                    <m:r>
                      <a:rPr lang="en-US" altLang="zh-TW" i="1">
                        <a:solidFill>
                          <a:srgbClr val="006600"/>
                        </a:solidFill>
                        <a:latin typeface="Cambria Math"/>
                      </a:rPr>
                      <m:t>0,</m:t>
                    </m:r>
                    <m:r>
                      <a:rPr lang="en-US" altLang="zh-TW" i="1">
                        <a:solidFill>
                          <a:srgbClr val="006600"/>
                        </a:solidFill>
                        <a:latin typeface="Cambria Math"/>
                        <a:ea typeface="Cambria Math"/>
                      </a:rPr>
                      <m:t>∞</m:t>
                    </m:r>
                  </m:oMath>
                </a14:m>
                <a:r>
                  <a:rPr lang="en-US" altLang="zh-TW" dirty="0">
                    <a:solidFill>
                      <a:srgbClr val="006600"/>
                    </a:solidFill>
                  </a:rPr>
                  <a:t>)</a:t>
                </a:r>
                <a:endParaRPr lang="zh-TW" altLang="en-US" dirty="0">
                  <a:solidFill>
                    <a:srgbClr val="006600"/>
                  </a:solidFill>
                </a:endParaRPr>
              </a:p>
            </p:txBody>
          </p:sp>
        </mc:Choice>
        <mc:Fallback xmlns="">
          <p:sp>
            <p:nvSpPr>
              <p:cNvPr id="46" name="文字方塊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0288" y="3095018"/>
                <a:ext cx="1512402" cy="523220"/>
              </a:xfrm>
              <a:prstGeom prst="rect">
                <a:avLst/>
              </a:prstGeom>
              <a:blipFill rotWithShape="1">
                <a:blip r:embed="rId16"/>
                <a:stretch>
                  <a:fillRect l="-8065" t="-11628" r="-7258" b="-3139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字方塊 47"/>
              <p:cNvSpPr txBox="1"/>
              <p:nvPr/>
            </p:nvSpPr>
            <p:spPr>
              <a:xfrm>
                <a:off x="2894567" y="2335701"/>
                <a:ext cx="44670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rgbClr val="006600"/>
                              </a:solidFill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00660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8" name="文字方塊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4567" y="2335701"/>
                <a:ext cx="446708" cy="523220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字方塊 48"/>
              <p:cNvSpPr txBox="1"/>
              <p:nvPr/>
            </p:nvSpPr>
            <p:spPr>
              <a:xfrm>
                <a:off x="2491579" y="1268760"/>
                <a:ext cx="50117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dirty="0">
                    <a:solidFill>
                      <a:srgbClr val="006600"/>
                    </a:solidFill>
                  </a:rPr>
                  <a:t>交換成模板</a:t>
                </a:r>
                <a:r>
                  <a:rPr lang="en-US" altLang="zh-TW" dirty="0">
                    <a:solidFill>
                      <a:srgbClr val="006600"/>
                    </a:solidFill>
                  </a:rPr>
                  <a:t>1</a:t>
                </a:r>
                <a:r>
                  <a:rPr lang="zh-TW" altLang="en-US" dirty="0">
                    <a:solidFill>
                      <a:srgbClr val="006600"/>
                    </a:solidFill>
                  </a:rPr>
                  <a:t>的成本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rgbClr val="006600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rgbClr val="00660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TW" altLang="en-US" dirty="0">
                    <a:solidFill>
                      <a:srgbClr val="006600"/>
                    </a:solidFill>
                  </a:rPr>
                  <a:t>。</a:t>
                </a:r>
              </a:p>
            </p:txBody>
          </p:sp>
        </mc:Choice>
        <mc:Fallback xmlns="">
          <p:sp>
            <p:nvSpPr>
              <p:cNvPr id="49" name="文字方塊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1579" y="1268760"/>
                <a:ext cx="5011760" cy="523220"/>
              </a:xfrm>
              <a:prstGeom prst="rect">
                <a:avLst/>
              </a:prstGeom>
              <a:blipFill rotWithShape="1">
                <a:blip r:embed="rId18"/>
                <a:stretch>
                  <a:fillRect l="-2555" t="-11628" b="-3139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0579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C0099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C0099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C0099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mph" presetSubtype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C0099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C0099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1" dur="indefinite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indefinite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C0099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5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C0099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8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C0099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1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C0099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4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mph" presetSubtype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C0099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8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C0099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0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C0099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3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/>
      <p:bldP spid="44" grpId="0"/>
      <p:bldP spid="45" grpId="0"/>
      <p:bldP spid="46" grpId="0"/>
      <p:bldP spid="48" grpId="0"/>
      <p:bldP spid="4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 the problem may be solved?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kern="1200" dirty="0">
                <a:solidFill>
                  <a:srgbClr val="FF0000"/>
                </a:solidFill>
              </a:rPr>
              <a:t>p=2, T=2</a:t>
            </a:r>
            <a:endParaRPr lang="zh-TW" altLang="zh-TW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Network Optimization Applications 19.24  by   </a:t>
            </a:r>
            <a:r>
              <a:rPr lang="zh-TW" altLang="en-US"/>
              <a:t>成大工資管 </a:t>
            </a:r>
            <a:endParaRPr lang="en-US" altLang="zh-TW" i="1" dirty="0">
              <a:solidFill>
                <a:srgbClr val="FFFFFF"/>
              </a:solidFill>
            </a:endParaRPr>
          </a:p>
        </p:txBody>
      </p:sp>
      <p:sp>
        <p:nvSpPr>
          <p:cNvPr id="46" name="橢圓 45"/>
          <p:cNvSpPr/>
          <p:nvPr/>
        </p:nvSpPr>
        <p:spPr>
          <a:xfrm>
            <a:off x="8381835" y="3747616"/>
            <a:ext cx="446708" cy="4702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t</a:t>
            </a:r>
            <a:endParaRPr lang="zh-TW" altLang="en-US" dirty="0"/>
          </a:p>
        </p:txBody>
      </p:sp>
      <p:cxnSp>
        <p:nvCxnSpPr>
          <p:cNvPr id="47" name="直線單箭頭接點 46"/>
          <p:cNvCxnSpPr>
            <a:endCxn id="72" idx="3"/>
          </p:cNvCxnSpPr>
          <p:nvPr/>
        </p:nvCxnSpPr>
        <p:spPr>
          <a:xfrm flipV="1">
            <a:off x="468285" y="2450666"/>
            <a:ext cx="1239017" cy="1379686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>
            <a:endCxn id="73" idx="2"/>
          </p:cNvCxnSpPr>
          <p:nvPr/>
        </p:nvCxnSpPr>
        <p:spPr>
          <a:xfrm>
            <a:off x="468285" y="3830352"/>
            <a:ext cx="1173598" cy="152400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>
            <a:endCxn id="74" idx="1"/>
          </p:cNvCxnSpPr>
          <p:nvPr/>
        </p:nvCxnSpPr>
        <p:spPr>
          <a:xfrm>
            <a:off x="468285" y="3830352"/>
            <a:ext cx="1239017" cy="1744166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>
            <a:endCxn id="82" idx="3"/>
          </p:cNvCxnSpPr>
          <p:nvPr/>
        </p:nvCxnSpPr>
        <p:spPr>
          <a:xfrm flipV="1">
            <a:off x="1865237" y="3242754"/>
            <a:ext cx="1094749" cy="784015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>
            <a:endCxn id="82" idx="1"/>
          </p:cNvCxnSpPr>
          <p:nvPr/>
        </p:nvCxnSpPr>
        <p:spPr>
          <a:xfrm>
            <a:off x="1865237" y="2284400"/>
            <a:ext cx="1094749" cy="625822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/>
          <p:cNvCxnSpPr>
            <a:endCxn id="82" idx="4"/>
          </p:cNvCxnSpPr>
          <p:nvPr/>
        </p:nvCxnSpPr>
        <p:spPr>
          <a:xfrm flipV="1">
            <a:off x="1865237" y="3311624"/>
            <a:ext cx="1252684" cy="2429160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>
            <a:endCxn id="75" idx="2"/>
          </p:cNvCxnSpPr>
          <p:nvPr/>
        </p:nvCxnSpPr>
        <p:spPr>
          <a:xfrm flipV="1">
            <a:off x="1793102" y="2263316"/>
            <a:ext cx="2340261" cy="21084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/>
          <p:cNvCxnSpPr/>
          <p:nvPr/>
        </p:nvCxnSpPr>
        <p:spPr>
          <a:xfrm flipV="1">
            <a:off x="3058365" y="2415716"/>
            <a:ext cx="1167842" cy="660772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>
            <a:endCxn id="76" idx="2"/>
          </p:cNvCxnSpPr>
          <p:nvPr/>
        </p:nvCxnSpPr>
        <p:spPr>
          <a:xfrm>
            <a:off x="3210765" y="3076488"/>
            <a:ext cx="922598" cy="906264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/>
          <p:cNvCxnSpPr>
            <a:endCxn id="77" idx="1"/>
          </p:cNvCxnSpPr>
          <p:nvPr/>
        </p:nvCxnSpPr>
        <p:spPr>
          <a:xfrm>
            <a:off x="3117921" y="3076488"/>
            <a:ext cx="1080861" cy="2498030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/>
          <p:cNvCxnSpPr>
            <a:endCxn id="77" idx="2"/>
          </p:cNvCxnSpPr>
          <p:nvPr/>
        </p:nvCxnSpPr>
        <p:spPr>
          <a:xfrm>
            <a:off x="1865237" y="5740784"/>
            <a:ext cx="2268126" cy="0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/>
          <p:nvPr/>
        </p:nvCxnSpPr>
        <p:spPr>
          <a:xfrm>
            <a:off x="1865237" y="4026769"/>
            <a:ext cx="2268126" cy="38719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>
            <a:endCxn id="81" idx="2"/>
          </p:cNvCxnSpPr>
          <p:nvPr/>
        </p:nvCxnSpPr>
        <p:spPr>
          <a:xfrm>
            <a:off x="4356717" y="5740784"/>
            <a:ext cx="2296926" cy="0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單箭頭接點 59"/>
          <p:cNvCxnSpPr>
            <a:endCxn id="46" idx="3"/>
          </p:cNvCxnSpPr>
          <p:nvPr/>
        </p:nvCxnSpPr>
        <p:spPr>
          <a:xfrm flipV="1">
            <a:off x="6876997" y="4149018"/>
            <a:ext cx="1570257" cy="1591766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/>
          <p:cNvCxnSpPr>
            <a:endCxn id="46" idx="2"/>
          </p:cNvCxnSpPr>
          <p:nvPr/>
        </p:nvCxnSpPr>
        <p:spPr>
          <a:xfrm>
            <a:off x="6876997" y="3982752"/>
            <a:ext cx="1504838" cy="0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單箭頭接點 61"/>
          <p:cNvCxnSpPr>
            <a:endCxn id="46" idx="1"/>
          </p:cNvCxnSpPr>
          <p:nvPr/>
        </p:nvCxnSpPr>
        <p:spPr>
          <a:xfrm>
            <a:off x="6876997" y="2263316"/>
            <a:ext cx="1570257" cy="1553170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/>
          <p:cNvCxnSpPr>
            <a:endCxn id="79" idx="2"/>
          </p:cNvCxnSpPr>
          <p:nvPr/>
        </p:nvCxnSpPr>
        <p:spPr>
          <a:xfrm>
            <a:off x="4356717" y="2263316"/>
            <a:ext cx="2296926" cy="21084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/>
          <p:cNvCxnSpPr>
            <a:endCxn id="78" idx="1"/>
          </p:cNvCxnSpPr>
          <p:nvPr/>
        </p:nvCxnSpPr>
        <p:spPr>
          <a:xfrm>
            <a:off x="4356717" y="2263316"/>
            <a:ext cx="1066201" cy="646906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單箭頭接點 64"/>
          <p:cNvCxnSpPr>
            <a:endCxn id="79" idx="3"/>
          </p:cNvCxnSpPr>
          <p:nvPr/>
        </p:nvCxnSpPr>
        <p:spPr>
          <a:xfrm flipV="1">
            <a:off x="5580853" y="2450666"/>
            <a:ext cx="1138209" cy="625822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/>
          <p:cNvCxnSpPr>
            <a:endCxn id="80" idx="1"/>
          </p:cNvCxnSpPr>
          <p:nvPr/>
        </p:nvCxnSpPr>
        <p:spPr>
          <a:xfrm>
            <a:off x="5610631" y="3140509"/>
            <a:ext cx="1108431" cy="675977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/>
          <p:cNvCxnSpPr>
            <a:endCxn id="81" idx="1"/>
          </p:cNvCxnSpPr>
          <p:nvPr/>
        </p:nvCxnSpPr>
        <p:spPr>
          <a:xfrm>
            <a:off x="5610631" y="3140509"/>
            <a:ext cx="1108431" cy="2434009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/>
          <p:cNvCxnSpPr>
            <a:endCxn id="80" idx="2"/>
          </p:cNvCxnSpPr>
          <p:nvPr/>
        </p:nvCxnSpPr>
        <p:spPr>
          <a:xfrm>
            <a:off x="4356717" y="3982752"/>
            <a:ext cx="2296926" cy="0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單箭頭接點 68"/>
          <p:cNvCxnSpPr>
            <a:endCxn id="78" idx="3"/>
          </p:cNvCxnSpPr>
          <p:nvPr/>
        </p:nvCxnSpPr>
        <p:spPr>
          <a:xfrm flipV="1">
            <a:off x="4356717" y="3242754"/>
            <a:ext cx="1066201" cy="2498030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/>
          <p:cNvCxnSpPr>
            <a:endCxn id="78" idx="2"/>
          </p:cNvCxnSpPr>
          <p:nvPr/>
        </p:nvCxnSpPr>
        <p:spPr>
          <a:xfrm flipV="1">
            <a:off x="4356717" y="3076488"/>
            <a:ext cx="1000782" cy="906264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橢圓 70"/>
          <p:cNvSpPr/>
          <p:nvPr/>
        </p:nvSpPr>
        <p:spPr>
          <a:xfrm>
            <a:off x="244931" y="3595216"/>
            <a:ext cx="446708" cy="4702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橢圓 71"/>
              <p:cNvSpPr/>
              <p:nvPr/>
            </p:nvSpPr>
            <p:spPr>
              <a:xfrm>
                <a:off x="1641883" y="2049264"/>
                <a:ext cx="446708" cy="4702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0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72" name="橢圓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1883" y="2049264"/>
                <a:ext cx="446708" cy="470272"/>
              </a:xfrm>
              <a:prstGeom prst="ellipse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橢圓 72"/>
              <p:cNvSpPr/>
              <p:nvPr/>
            </p:nvSpPr>
            <p:spPr>
              <a:xfrm>
                <a:off x="1641883" y="3747616"/>
                <a:ext cx="446708" cy="4702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/>
                            </a:rPr>
                            <m:t>0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73" name="橢圓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1883" y="3747616"/>
                <a:ext cx="446708" cy="470272"/>
              </a:xfrm>
              <a:prstGeom prst="ellipse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橢圓 73"/>
              <p:cNvSpPr/>
              <p:nvPr/>
            </p:nvSpPr>
            <p:spPr>
              <a:xfrm>
                <a:off x="1641883" y="5505648"/>
                <a:ext cx="446708" cy="4702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0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74" name="橢圓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1883" y="5505648"/>
                <a:ext cx="446708" cy="470272"/>
              </a:xfrm>
              <a:prstGeom prst="ellipse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橢圓 74"/>
              <p:cNvSpPr/>
              <p:nvPr/>
            </p:nvSpPr>
            <p:spPr>
              <a:xfrm>
                <a:off x="4133363" y="2028180"/>
                <a:ext cx="446708" cy="4702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1</m:t>
                          </m:r>
                        </m:e>
                        <m:sup>
                          <m:r>
                            <a:rPr lang="en-US" altLang="zh-TW" i="1">
                              <a:latin typeface="Cambria Math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75" name="橢圓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3363" y="2028180"/>
                <a:ext cx="446708" cy="470272"/>
              </a:xfrm>
              <a:prstGeom prst="ellipse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橢圓 75"/>
              <p:cNvSpPr/>
              <p:nvPr/>
            </p:nvSpPr>
            <p:spPr>
              <a:xfrm>
                <a:off x="4133363" y="3747616"/>
                <a:ext cx="446708" cy="4702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1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76" name="橢圓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3363" y="3747616"/>
                <a:ext cx="446708" cy="470272"/>
              </a:xfrm>
              <a:prstGeom prst="ellipse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橢圓 76"/>
              <p:cNvSpPr/>
              <p:nvPr/>
            </p:nvSpPr>
            <p:spPr>
              <a:xfrm>
                <a:off x="4133363" y="5505648"/>
                <a:ext cx="446708" cy="4702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1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77" name="橢圓 7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3363" y="5505648"/>
                <a:ext cx="446708" cy="470272"/>
              </a:xfrm>
              <a:prstGeom prst="ellipse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橢圓 77"/>
              <p:cNvSpPr/>
              <p:nvPr/>
            </p:nvSpPr>
            <p:spPr>
              <a:xfrm>
                <a:off x="5357499" y="2841352"/>
                <a:ext cx="446708" cy="4702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78" name="橢圓 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7499" y="2841352"/>
                <a:ext cx="446708" cy="470272"/>
              </a:xfrm>
              <a:prstGeom prst="ellipse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橢圓 78"/>
              <p:cNvSpPr/>
              <p:nvPr/>
            </p:nvSpPr>
            <p:spPr>
              <a:xfrm>
                <a:off x="6653643" y="2049264"/>
                <a:ext cx="446708" cy="4702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altLang="zh-TW" i="1">
                              <a:latin typeface="Cambria Math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79" name="橢圓 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3643" y="2049264"/>
                <a:ext cx="446708" cy="470272"/>
              </a:xfrm>
              <a:prstGeom prst="ellipse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橢圓 79"/>
              <p:cNvSpPr/>
              <p:nvPr/>
            </p:nvSpPr>
            <p:spPr>
              <a:xfrm>
                <a:off x="6653643" y="3747616"/>
                <a:ext cx="446708" cy="4702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80" name="橢圓 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3643" y="3747616"/>
                <a:ext cx="446708" cy="470272"/>
              </a:xfrm>
              <a:prstGeom prst="ellipse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橢圓 80"/>
              <p:cNvSpPr/>
              <p:nvPr/>
            </p:nvSpPr>
            <p:spPr>
              <a:xfrm>
                <a:off x="6653643" y="5505648"/>
                <a:ext cx="446708" cy="4702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81" name="橢圓 8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3643" y="5505648"/>
                <a:ext cx="446708" cy="470272"/>
              </a:xfrm>
              <a:prstGeom prst="ellipse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橢圓 81"/>
              <p:cNvSpPr/>
              <p:nvPr/>
            </p:nvSpPr>
            <p:spPr>
              <a:xfrm>
                <a:off x="2894567" y="2841352"/>
                <a:ext cx="446708" cy="4702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1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82" name="橢圓 8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4567" y="2841352"/>
                <a:ext cx="446708" cy="470272"/>
              </a:xfrm>
              <a:prstGeom prst="ellipse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文字方塊 82"/>
              <p:cNvSpPr txBox="1"/>
              <p:nvPr/>
            </p:nvSpPr>
            <p:spPr>
              <a:xfrm>
                <a:off x="361266" y="2562458"/>
                <a:ext cx="155952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>
                    <a:solidFill>
                      <a:srgbClr val="006600"/>
                    </a:solidFill>
                  </a:rPr>
                  <a:t>(0</a:t>
                </a:r>
                <a14:m>
                  <m:oMath xmlns:m="http://schemas.openxmlformats.org/officeDocument/2006/math">
                    <m:r>
                      <a:rPr lang="en-US" altLang="zh-TW" b="0" i="0" smtClean="0">
                        <a:solidFill>
                          <a:srgbClr val="006600"/>
                        </a:solidFill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altLang="zh-TW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rgbClr val="006600"/>
                            </a:solidFill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rgbClr val="00660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zh-TW" b="0" i="1" smtClean="0">
                        <a:solidFill>
                          <a:srgbClr val="006600"/>
                        </a:solidFill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altLang="zh-TW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rgbClr val="006600"/>
                            </a:solidFill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rgbClr val="00660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TW" dirty="0">
                    <a:solidFill>
                      <a:srgbClr val="006600"/>
                    </a:solidFill>
                  </a:rPr>
                  <a:t>)</a:t>
                </a:r>
                <a:endParaRPr lang="zh-TW" altLang="en-US" dirty="0">
                  <a:solidFill>
                    <a:srgbClr val="006600"/>
                  </a:solidFill>
                </a:endParaRPr>
              </a:p>
            </p:txBody>
          </p:sp>
        </mc:Choice>
        <mc:Fallback xmlns="">
          <p:sp>
            <p:nvSpPr>
              <p:cNvPr id="83" name="文字方塊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266" y="2562458"/>
                <a:ext cx="1559529" cy="523220"/>
              </a:xfrm>
              <a:prstGeom prst="rect">
                <a:avLst/>
              </a:prstGeom>
              <a:blipFill rotWithShape="1">
                <a:blip r:embed="rId13"/>
                <a:stretch>
                  <a:fillRect l="-7813" t="-11628" r="-6641" b="-3139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文字方塊 83"/>
              <p:cNvSpPr txBox="1"/>
              <p:nvPr/>
            </p:nvSpPr>
            <p:spPr>
              <a:xfrm>
                <a:off x="552726" y="3311624"/>
                <a:ext cx="164211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>
                    <a:solidFill>
                      <a:srgbClr val="006600"/>
                    </a:solidFill>
                  </a:rPr>
                  <a:t>(0</a:t>
                </a:r>
                <a14:m>
                  <m:oMath xmlns:m="http://schemas.openxmlformats.org/officeDocument/2006/math">
                    <m:r>
                      <a:rPr lang="en-US" altLang="zh-TW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TW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TW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TW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TW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dirty="0">
                    <a:solidFill>
                      <a:srgbClr val="006600"/>
                    </a:solidFill>
                  </a:rPr>
                  <a:t>)</a:t>
                </a:r>
                <a:endParaRPr lang="zh-TW" altLang="en-US" dirty="0">
                  <a:solidFill>
                    <a:srgbClr val="006600"/>
                  </a:solidFill>
                </a:endParaRPr>
              </a:p>
            </p:txBody>
          </p:sp>
        </mc:Choice>
        <mc:Fallback xmlns="">
          <p:sp>
            <p:nvSpPr>
              <p:cNvPr id="84" name="文字方塊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726" y="3311624"/>
                <a:ext cx="1642116" cy="523220"/>
              </a:xfrm>
              <a:prstGeom prst="rect">
                <a:avLst/>
              </a:prstGeom>
              <a:blipFill rotWithShape="1">
                <a:blip r:embed="rId14"/>
                <a:stretch>
                  <a:fillRect l="-7807" t="-11628" r="-6320" b="-3139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文字方塊 84"/>
              <p:cNvSpPr txBox="1"/>
              <p:nvPr/>
            </p:nvSpPr>
            <p:spPr>
              <a:xfrm>
                <a:off x="361265" y="4551182"/>
                <a:ext cx="164211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>
                    <a:solidFill>
                      <a:srgbClr val="006600"/>
                    </a:solidFill>
                  </a:rPr>
                  <a:t>(0</a:t>
                </a:r>
                <a14:m>
                  <m:oMath xmlns:m="http://schemas.openxmlformats.org/officeDocument/2006/math">
                    <m:r>
                      <a:rPr lang="en-US" altLang="zh-TW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TW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TW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TW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TW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dirty="0">
                    <a:solidFill>
                      <a:srgbClr val="006600"/>
                    </a:solidFill>
                  </a:rPr>
                  <a:t>)</a:t>
                </a:r>
                <a:endParaRPr lang="zh-TW" altLang="en-US" dirty="0">
                  <a:solidFill>
                    <a:srgbClr val="006600"/>
                  </a:solidFill>
                </a:endParaRPr>
              </a:p>
            </p:txBody>
          </p:sp>
        </mc:Choice>
        <mc:Fallback xmlns="">
          <p:sp>
            <p:nvSpPr>
              <p:cNvPr id="85" name="文字方塊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265" y="4551182"/>
                <a:ext cx="1642116" cy="523220"/>
              </a:xfrm>
              <a:prstGeom prst="rect">
                <a:avLst/>
              </a:prstGeom>
              <a:blipFill rotWithShape="1">
                <a:blip r:embed="rId15"/>
                <a:stretch>
                  <a:fillRect l="-7407" t="-11765" r="-6296" b="-329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文字方塊 85"/>
          <p:cNvSpPr txBox="1"/>
          <p:nvPr/>
        </p:nvSpPr>
        <p:spPr>
          <a:xfrm>
            <a:off x="0" y="3076488"/>
            <a:ext cx="5527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6600"/>
                </a:solidFill>
              </a:rPr>
              <a:t>w</a:t>
            </a:r>
            <a:endParaRPr lang="zh-TW" altLang="en-US" dirty="0">
              <a:solidFill>
                <a:srgbClr val="0066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文字方塊 86"/>
              <p:cNvSpPr txBox="1"/>
              <p:nvPr/>
            </p:nvSpPr>
            <p:spPr>
              <a:xfrm>
                <a:off x="3330288" y="3095018"/>
                <a:ext cx="151240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>
                    <a:solidFill>
                      <a:srgbClr val="006600"/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rgbClr val="006600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rgbClr val="00660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TW">
                        <a:solidFill>
                          <a:srgbClr val="006600"/>
                        </a:solidFill>
                        <a:latin typeface="Cambria Math"/>
                      </a:rPr>
                      <m:t>,</m:t>
                    </m:r>
                    <m:r>
                      <a:rPr lang="en-US" altLang="zh-TW" i="1">
                        <a:solidFill>
                          <a:srgbClr val="006600"/>
                        </a:solidFill>
                        <a:latin typeface="Cambria Math"/>
                      </a:rPr>
                      <m:t>0,</m:t>
                    </m:r>
                    <m:r>
                      <a:rPr lang="en-US" altLang="zh-TW" i="1">
                        <a:solidFill>
                          <a:srgbClr val="006600"/>
                        </a:solidFill>
                        <a:latin typeface="Cambria Math"/>
                        <a:ea typeface="Cambria Math"/>
                      </a:rPr>
                      <m:t>∞</m:t>
                    </m:r>
                  </m:oMath>
                </a14:m>
                <a:r>
                  <a:rPr lang="en-US" altLang="zh-TW" dirty="0">
                    <a:solidFill>
                      <a:srgbClr val="006600"/>
                    </a:solidFill>
                  </a:rPr>
                  <a:t>)</a:t>
                </a:r>
                <a:endParaRPr lang="zh-TW" altLang="en-US" dirty="0">
                  <a:solidFill>
                    <a:srgbClr val="006600"/>
                  </a:solidFill>
                </a:endParaRPr>
              </a:p>
            </p:txBody>
          </p:sp>
        </mc:Choice>
        <mc:Fallback xmlns="">
          <p:sp>
            <p:nvSpPr>
              <p:cNvPr id="87" name="文字方塊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0288" y="3095018"/>
                <a:ext cx="1512402" cy="523220"/>
              </a:xfrm>
              <a:prstGeom prst="rect">
                <a:avLst/>
              </a:prstGeom>
              <a:blipFill rotWithShape="1">
                <a:blip r:embed="rId16"/>
                <a:stretch>
                  <a:fillRect l="-8065" t="-11628" r="-7258" b="-3139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文字方塊 87"/>
              <p:cNvSpPr txBox="1"/>
              <p:nvPr/>
            </p:nvSpPr>
            <p:spPr>
              <a:xfrm>
                <a:off x="2959986" y="4525274"/>
                <a:ext cx="152067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>
                    <a:solidFill>
                      <a:srgbClr val="006600"/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rgbClr val="006600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rgbClr val="00660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TW" b="0" i="0" smtClean="0">
                        <a:solidFill>
                          <a:srgbClr val="006600"/>
                        </a:solidFill>
                        <a:latin typeface="Cambria Math"/>
                      </a:rPr>
                      <m:t>,</m:t>
                    </m:r>
                    <m:r>
                      <a:rPr lang="en-US" altLang="zh-TW" b="0" i="1" smtClean="0">
                        <a:solidFill>
                          <a:srgbClr val="006600"/>
                        </a:solidFill>
                        <a:latin typeface="Cambria Math"/>
                      </a:rPr>
                      <m:t>0,</m:t>
                    </m:r>
                    <m:r>
                      <a:rPr lang="en-US" altLang="zh-TW" b="0" i="1" smtClean="0">
                        <a:solidFill>
                          <a:srgbClr val="006600"/>
                        </a:solidFill>
                        <a:latin typeface="Cambria Math"/>
                        <a:ea typeface="Cambria Math"/>
                      </a:rPr>
                      <m:t>∞</m:t>
                    </m:r>
                  </m:oMath>
                </a14:m>
                <a:r>
                  <a:rPr lang="en-US" altLang="zh-TW" dirty="0">
                    <a:solidFill>
                      <a:srgbClr val="006600"/>
                    </a:solidFill>
                  </a:rPr>
                  <a:t>)</a:t>
                </a:r>
                <a:endParaRPr lang="zh-TW" altLang="en-US" dirty="0">
                  <a:solidFill>
                    <a:srgbClr val="006600"/>
                  </a:solidFill>
                </a:endParaRPr>
              </a:p>
            </p:txBody>
          </p:sp>
        </mc:Choice>
        <mc:Fallback xmlns="">
          <p:sp>
            <p:nvSpPr>
              <p:cNvPr id="88" name="文字方塊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9986" y="4525274"/>
                <a:ext cx="1520673" cy="523220"/>
              </a:xfrm>
              <a:prstGeom prst="rect">
                <a:avLst/>
              </a:prstGeom>
              <a:blipFill rotWithShape="1">
                <a:blip r:embed="rId17"/>
                <a:stretch>
                  <a:fillRect l="-8434" t="-11628" r="-6827" b="-3139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文字方塊 88"/>
              <p:cNvSpPr txBox="1"/>
              <p:nvPr/>
            </p:nvSpPr>
            <p:spPr>
              <a:xfrm>
                <a:off x="2894567" y="2335701"/>
                <a:ext cx="44670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rgbClr val="006600"/>
                              </a:solidFill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00660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89" name="文字方塊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4567" y="2335701"/>
                <a:ext cx="446708" cy="523220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文字方塊 89"/>
              <p:cNvSpPr txBox="1"/>
              <p:nvPr/>
            </p:nvSpPr>
            <p:spPr>
              <a:xfrm>
                <a:off x="2336810" y="1268760"/>
                <a:ext cx="50117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dirty="0">
                    <a:solidFill>
                      <a:srgbClr val="006600"/>
                    </a:solidFill>
                  </a:rPr>
                  <a:t>交換成模板</a:t>
                </a:r>
                <a:r>
                  <a:rPr lang="en-US" altLang="zh-TW" dirty="0">
                    <a:solidFill>
                      <a:srgbClr val="006600"/>
                    </a:solidFill>
                  </a:rPr>
                  <a:t>2</a:t>
                </a:r>
                <a:r>
                  <a:rPr lang="zh-TW" altLang="en-US" dirty="0">
                    <a:solidFill>
                      <a:srgbClr val="006600"/>
                    </a:solidFill>
                  </a:rPr>
                  <a:t>的成本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rgbClr val="006600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rgbClr val="00660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TW" altLang="en-US" dirty="0">
                    <a:solidFill>
                      <a:srgbClr val="006600"/>
                    </a:solidFill>
                  </a:rPr>
                  <a:t>。</a:t>
                </a:r>
              </a:p>
            </p:txBody>
          </p:sp>
        </mc:Choice>
        <mc:Fallback xmlns="">
          <p:sp>
            <p:nvSpPr>
              <p:cNvPr id="90" name="文字方塊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6810" y="1268760"/>
                <a:ext cx="5011760" cy="523220"/>
              </a:xfrm>
              <a:prstGeom prst="rect">
                <a:avLst/>
              </a:prstGeom>
              <a:blipFill rotWithShape="1">
                <a:blip r:embed="rId19"/>
                <a:stretch>
                  <a:fillRect l="-2433" t="-11628" b="-3139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9062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C0099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indefinite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C0099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C0099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mph" presetSubtype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indefinite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C0099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" dur="indefinite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indefinite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C0099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1" dur="indefinite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indefinite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C0099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5" dur="indefinite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indefinite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indefinite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C0099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8" dur="indefinite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indefinite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C0099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1" dur="indefinite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indefinite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C0099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4" dur="indefinite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mph" presetSubtype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indefinite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C0099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8" dur="indefinite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indefinite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indefinite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C0099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6" dur="indefinite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indefinite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C0099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9" dur="indefinite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indefinite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indefinite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C0099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9" dur="indefinite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indefinite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C0099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2" dur="indefinite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3" dur="indefinite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/>
      <p:bldP spid="84" grpId="0"/>
      <p:bldP spid="85" grpId="0"/>
      <p:bldP spid="86" grpId="0"/>
      <p:bldP spid="87" grpId="0"/>
      <p:bldP spid="88" grpId="0"/>
      <p:bldP spid="89" grpId="0"/>
      <p:bldP spid="9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 the problem may be solved?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kern="1200" dirty="0">
                <a:solidFill>
                  <a:srgbClr val="FF0000"/>
                </a:solidFill>
              </a:rPr>
              <a:t>p=2, T=2</a:t>
            </a:r>
            <a:endParaRPr lang="zh-TW" altLang="zh-TW" dirty="0"/>
          </a:p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Network Optimization Applications 19.24  by   </a:t>
            </a:r>
            <a:r>
              <a:rPr lang="zh-TW" altLang="en-US"/>
              <a:t>成大工資管 </a:t>
            </a:r>
            <a:endParaRPr lang="en-US" altLang="zh-TW" i="1" dirty="0">
              <a:solidFill>
                <a:srgbClr val="FFFFFF"/>
              </a:solidFill>
            </a:endParaRPr>
          </a:p>
        </p:txBody>
      </p:sp>
      <p:sp>
        <p:nvSpPr>
          <p:cNvPr id="5" name="橢圓 4"/>
          <p:cNvSpPr/>
          <p:nvPr/>
        </p:nvSpPr>
        <p:spPr>
          <a:xfrm>
            <a:off x="8381835" y="3747616"/>
            <a:ext cx="446708" cy="4702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t</a:t>
            </a:r>
            <a:endParaRPr lang="zh-TW" altLang="en-US" dirty="0"/>
          </a:p>
        </p:txBody>
      </p:sp>
      <p:cxnSp>
        <p:nvCxnSpPr>
          <p:cNvPr id="6" name="直線單箭頭接點 5"/>
          <p:cNvCxnSpPr>
            <a:endCxn id="31" idx="3"/>
          </p:cNvCxnSpPr>
          <p:nvPr/>
        </p:nvCxnSpPr>
        <p:spPr>
          <a:xfrm flipV="1">
            <a:off x="468285" y="2450666"/>
            <a:ext cx="1239017" cy="1379686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/>
          <p:cNvCxnSpPr>
            <a:endCxn id="32" idx="2"/>
          </p:cNvCxnSpPr>
          <p:nvPr/>
        </p:nvCxnSpPr>
        <p:spPr>
          <a:xfrm>
            <a:off x="468285" y="3830352"/>
            <a:ext cx="1173598" cy="152400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>
            <a:endCxn id="33" idx="1"/>
          </p:cNvCxnSpPr>
          <p:nvPr/>
        </p:nvCxnSpPr>
        <p:spPr>
          <a:xfrm>
            <a:off x="468285" y="3830352"/>
            <a:ext cx="1239017" cy="1744166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>
            <a:endCxn id="41" idx="3"/>
          </p:cNvCxnSpPr>
          <p:nvPr/>
        </p:nvCxnSpPr>
        <p:spPr>
          <a:xfrm flipV="1">
            <a:off x="1865237" y="3242754"/>
            <a:ext cx="1094749" cy="784015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>
            <a:endCxn id="41" idx="1"/>
          </p:cNvCxnSpPr>
          <p:nvPr/>
        </p:nvCxnSpPr>
        <p:spPr>
          <a:xfrm>
            <a:off x="1865237" y="2284400"/>
            <a:ext cx="1094749" cy="625822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>
            <a:endCxn id="41" idx="4"/>
          </p:cNvCxnSpPr>
          <p:nvPr/>
        </p:nvCxnSpPr>
        <p:spPr>
          <a:xfrm flipV="1">
            <a:off x="1865237" y="3311624"/>
            <a:ext cx="1252684" cy="2429160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>
            <a:endCxn id="34" idx="2"/>
          </p:cNvCxnSpPr>
          <p:nvPr/>
        </p:nvCxnSpPr>
        <p:spPr>
          <a:xfrm flipV="1">
            <a:off x="1793102" y="2263316"/>
            <a:ext cx="2340261" cy="21084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 flipV="1">
            <a:off x="3058365" y="2415716"/>
            <a:ext cx="1167842" cy="660772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endCxn id="35" idx="2"/>
          </p:cNvCxnSpPr>
          <p:nvPr/>
        </p:nvCxnSpPr>
        <p:spPr>
          <a:xfrm>
            <a:off x="3210765" y="3076488"/>
            <a:ext cx="922598" cy="906264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endCxn id="36" idx="1"/>
          </p:cNvCxnSpPr>
          <p:nvPr/>
        </p:nvCxnSpPr>
        <p:spPr>
          <a:xfrm>
            <a:off x="3117921" y="3076488"/>
            <a:ext cx="1080861" cy="2498030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>
            <a:endCxn id="36" idx="2"/>
          </p:cNvCxnSpPr>
          <p:nvPr/>
        </p:nvCxnSpPr>
        <p:spPr>
          <a:xfrm>
            <a:off x="1865237" y="5740784"/>
            <a:ext cx="2268126" cy="0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>
            <a:off x="1865237" y="4026769"/>
            <a:ext cx="2268126" cy="38719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>
            <a:endCxn id="40" idx="2"/>
          </p:cNvCxnSpPr>
          <p:nvPr/>
        </p:nvCxnSpPr>
        <p:spPr>
          <a:xfrm>
            <a:off x="4356717" y="5740784"/>
            <a:ext cx="2296926" cy="0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>
            <a:endCxn id="5" idx="3"/>
          </p:cNvCxnSpPr>
          <p:nvPr/>
        </p:nvCxnSpPr>
        <p:spPr>
          <a:xfrm flipV="1">
            <a:off x="6876997" y="4149018"/>
            <a:ext cx="1570257" cy="1591766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>
            <a:endCxn id="5" idx="2"/>
          </p:cNvCxnSpPr>
          <p:nvPr/>
        </p:nvCxnSpPr>
        <p:spPr>
          <a:xfrm>
            <a:off x="6876997" y="3982752"/>
            <a:ext cx="1504838" cy="0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>
            <a:endCxn id="5" idx="1"/>
          </p:cNvCxnSpPr>
          <p:nvPr/>
        </p:nvCxnSpPr>
        <p:spPr>
          <a:xfrm>
            <a:off x="6876997" y="2263316"/>
            <a:ext cx="1570257" cy="1553170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>
            <a:endCxn id="38" idx="2"/>
          </p:cNvCxnSpPr>
          <p:nvPr/>
        </p:nvCxnSpPr>
        <p:spPr>
          <a:xfrm>
            <a:off x="4356717" y="2263316"/>
            <a:ext cx="2296926" cy="21084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>
            <a:endCxn id="37" idx="1"/>
          </p:cNvCxnSpPr>
          <p:nvPr/>
        </p:nvCxnSpPr>
        <p:spPr>
          <a:xfrm>
            <a:off x="4356717" y="2263316"/>
            <a:ext cx="1066201" cy="646906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endCxn id="38" idx="3"/>
          </p:cNvCxnSpPr>
          <p:nvPr/>
        </p:nvCxnSpPr>
        <p:spPr>
          <a:xfrm flipV="1">
            <a:off x="5580853" y="2450666"/>
            <a:ext cx="1138209" cy="625822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>
            <a:endCxn id="39" idx="1"/>
          </p:cNvCxnSpPr>
          <p:nvPr/>
        </p:nvCxnSpPr>
        <p:spPr>
          <a:xfrm>
            <a:off x="5610631" y="3140509"/>
            <a:ext cx="1108431" cy="675977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>
            <a:endCxn id="40" idx="1"/>
          </p:cNvCxnSpPr>
          <p:nvPr/>
        </p:nvCxnSpPr>
        <p:spPr>
          <a:xfrm>
            <a:off x="5610631" y="3140509"/>
            <a:ext cx="1108431" cy="2434009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>
            <a:endCxn id="39" idx="2"/>
          </p:cNvCxnSpPr>
          <p:nvPr/>
        </p:nvCxnSpPr>
        <p:spPr>
          <a:xfrm>
            <a:off x="4356717" y="3982752"/>
            <a:ext cx="2296926" cy="0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 flipV="1">
            <a:off x="4356717" y="3242754"/>
            <a:ext cx="1066201" cy="2498030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endCxn id="37" idx="2"/>
          </p:cNvCxnSpPr>
          <p:nvPr/>
        </p:nvCxnSpPr>
        <p:spPr>
          <a:xfrm flipV="1">
            <a:off x="4356717" y="3076488"/>
            <a:ext cx="1000782" cy="906264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橢圓 29"/>
          <p:cNvSpPr/>
          <p:nvPr/>
        </p:nvSpPr>
        <p:spPr>
          <a:xfrm>
            <a:off x="244931" y="3595216"/>
            <a:ext cx="446708" cy="4702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橢圓 30"/>
              <p:cNvSpPr/>
              <p:nvPr/>
            </p:nvSpPr>
            <p:spPr>
              <a:xfrm>
                <a:off x="1641883" y="2049264"/>
                <a:ext cx="446708" cy="4702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0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1" name="橢圓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1883" y="2049264"/>
                <a:ext cx="446708" cy="470272"/>
              </a:xfrm>
              <a:prstGeom prst="ellipse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橢圓 31"/>
              <p:cNvSpPr/>
              <p:nvPr/>
            </p:nvSpPr>
            <p:spPr>
              <a:xfrm>
                <a:off x="1641883" y="3747616"/>
                <a:ext cx="446708" cy="4702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/>
                            </a:rPr>
                            <m:t>0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2" name="橢圓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1883" y="3747616"/>
                <a:ext cx="446708" cy="470272"/>
              </a:xfrm>
              <a:prstGeom prst="ellipse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橢圓 32"/>
              <p:cNvSpPr/>
              <p:nvPr/>
            </p:nvSpPr>
            <p:spPr>
              <a:xfrm>
                <a:off x="1641883" y="5505648"/>
                <a:ext cx="446708" cy="4702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0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3" name="橢圓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1883" y="5505648"/>
                <a:ext cx="446708" cy="470272"/>
              </a:xfrm>
              <a:prstGeom prst="ellipse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橢圓 33"/>
              <p:cNvSpPr/>
              <p:nvPr/>
            </p:nvSpPr>
            <p:spPr>
              <a:xfrm>
                <a:off x="4133363" y="2028180"/>
                <a:ext cx="446708" cy="4702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1</m:t>
                          </m:r>
                        </m:e>
                        <m:sup>
                          <m:r>
                            <a:rPr lang="en-US" altLang="zh-TW" i="1">
                              <a:latin typeface="Cambria Math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4" name="橢圓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3363" y="2028180"/>
                <a:ext cx="446708" cy="470272"/>
              </a:xfrm>
              <a:prstGeom prst="ellipse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橢圓 34"/>
              <p:cNvSpPr/>
              <p:nvPr/>
            </p:nvSpPr>
            <p:spPr>
              <a:xfrm>
                <a:off x="4133363" y="3747616"/>
                <a:ext cx="446708" cy="4702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1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5" name="橢圓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3363" y="3747616"/>
                <a:ext cx="446708" cy="470272"/>
              </a:xfrm>
              <a:prstGeom prst="ellipse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橢圓 35"/>
              <p:cNvSpPr/>
              <p:nvPr/>
            </p:nvSpPr>
            <p:spPr>
              <a:xfrm>
                <a:off x="4133363" y="5505648"/>
                <a:ext cx="446708" cy="4702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1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6" name="橢圓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3363" y="5505648"/>
                <a:ext cx="446708" cy="470272"/>
              </a:xfrm>
              <a:prstGeom prst="ellipse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橢圓 36"/>
              <p:cNvSpPr/>
              <p:nvPr/>
            </p:nvSpPr>
            <p:spPr>
              <a:xfrm>
                <a:off x="5357499" y="2841352"/>
                <a:ext cx="446708" cy="4702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7" name="橢圓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7499" y="2841352"/>
                <a:ext cx="446708" cy="470272"/>
              </a:xfrm>
              <a:prstGeom prst="ellipse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橢圓 37"/>
              <p:cNvSpPr/>
              <p:nvPr/>
            </p:nvSpPr>
            <p:spPr>
              <a:xfrm>
                <a:off x="6653643" y="2049264"/>
                <a:ext cx="446708" cy="4702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altLang="zh-TW" i="1">
                              <a:latin typeface="Cambria Math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8" name="橢圓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3643" y="2049264"/>
                <a:ext cx="446708" cy="470272"/>
              </a:xfrm>
              <a:prstGeom prst="ellipse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橢圓 38"/>
              <p:cNvSpPr/>
              <p:nvPr/>
            </p:nvSpPr>
            <p:spPr>
              <a:xfrm>
                <a:off x="6653643" y="3747616"/>
                <a:ext cx="446708" cy="4702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9" name="橢圓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3643" y="3747616"/>
                <a:ext cx="446708" cy="470272"/>
              </a:xfrm>
              <a:prstGeom prst="ellipse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橢圓 39"/>
              <p:cNvSpPr/>
              <p:nvPr/>
            </p:nvSpPr>
            <p:spPr>
              <a:xfrm>
                <a:off x="6653643" y="5505648"/>
                <a:ext cx="446708" cy="4702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0" name="橢圓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3643" y="5505648"/>
                <a:ext cx="446708" cy="470272"/>
              </a:xfrm>
              <a:prstGeom prst="ellipse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橢圓 40"/>
              <p:cNvSpPr/>
              <p:nvPr/>
            </p:nvSpPr>
            <p:spPr>
              <a:xfrm>
                <a:off x="2894567" y="2841352"/>
                <a:ext cx="446708" cy="4702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1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1" name="橢圓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4567" y="2841352"/>
                <a:ext cx="446708" cy="470272"/>
              </a:xfrm>
              <a:prstGeom prst="ellipse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字方塊 41"/>
              <p:cNvSpPr txBox="1"/>
              <p:nvPr/>
            </p:nvSpPr>
            <p:spPr>
              <a:xfrm>
                <a:off x="361266" y="2562458"/>
                <a:ext cx="155952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>
                    <a:solidFill>
                      <a:srgbClr val="006600"/>
                    </a:solidFill>
                  </a:rPr>
                  <a:t>(0</a:t>
                </a:r>
                <a14:m>
                  <m:oMath xmlns:m="http://schemas.openxmlformats.org/officeDocument/2006/math">
                    <m:r>
                      <a:rPr lang="en-US" altLang="zh-TW" b="0" i="0" smtClean="0">
                        <a:solidFill>
                          <a:srgbClr val="006600"/>
                        </a:solidFill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altLang="zh-TW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rgbClr val="006600"/>
                            </a:solidFill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rgbClr val="00660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zh-TW" b="0" i="1" smtClean="0">
                        <a:solidFill>
                          <a:srgbClr val="006600"/>
                        </a:solidFill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altLang="zh-TW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rgbClr val="006600"/>
                            </a:solidFill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rgbClr val="00660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TW" dirty="0">
                    <a:solidFill>
                      <a:srgbClr val="006600"/>
                    </a:solidFill>
                  </a:rPr>
                  <a:t>)</a:t>
                </a:r>
                <a:endParaRPr lang="zh-TW" altLang="en-US" dirty="0">
                  <a:solidFill>
                    <a:srgbClr val="006600"/>
                  </a:solidFill>
                </a:endParaRPr>
              </a:p>
            </p:txBody>
          </p:sp>
        </mc:Choice>
        <mc:Fallback xmlns="">
          <p:sp>
            <p:nvSpPr>
              <p:cNvPr id="42" name="文字方塊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266" y="2562458"/>
                <a:ext cx="1559529" cy="523220"/>
              </a:xfrm>
              <a:prstGeom prst="rect">
                <a:avLst/>
              </a:prstGeom>
              <a:blipFill rotWithShape="1">
                <a:blip r:embed="rId13"/>
                <a:stretch>
                  <a:fillRect l="-7813" t="-11628" r="-6641" b="-3139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字方塊 42"/>
              <p:cNvSpPr txBox="1"/>
              <p:nvPr/>
            </p:nvSpPr>
            <p:spPr>
              <a:xfrm>
                <a:off x="552726" y="3311624"/>
                <a:ext cx="164211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>
                    <a:solidFill>
                      <a:srgbClr val="006600"/>
                    </a:solidFill>
                  </a:rPr>
                  <a:t>(0</a:t>
                </a:r>
                <a14:m>
                  <m:oMath xmlns:m="http://schemas.openxmlformats.org/officeDocument/2006/math">
                    <m:r>
                      <a:rPr lang="en-US" altLang="zh-TW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TW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TW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TW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TW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dirty="0">
                    <a:solidFill>
                      <a:srgbClr val="006600"/>
                    </a:solidFill>
                  </a:rPr>
                  <a:t>)</a:t>
                </a:r>
                <a:endParaRPr lang="zh-TW" altLang="en-US" dirty="0">
                  <a:solidFill>
                    <a:srgbClr val="006600"/>
                  </a:solidFill>
                </a:endParaRPr>
              </a:p>
            </p:txBody>
          </p:sp>
        </mc:Choice>
        <mc:Fallback xmlns="">
          <p:sp>
            <p:nvSpPr>
              <p:cNvPr id="43" name="文字方塊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726" y="3311624"/>
                <a:ext cx="1642116" cy="523220"/>
              </a:xfrm>
              <a:prstGeom prst="rect">
                <a:avLst/>
              </a:prstGeom>
              <a:blipFill rotWithShape="1">
                <a:blip r:embed="rId14"/>
                <a:stretch>
                  <a:fillRect l="-7807" t="-11628" r="-6320" b="-3139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字方塊 43"/>
              <p:cNvSpPr txBox="1"/>
              <p:nvPr/>
            </p:nvSpPr>
            <p:spPr>
              <a:xfrm>
                <a:off x="361265" y="4551182"/>
                <a:ext cx="164211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>
                    <a:solidFill>
                      <a:srgbClr val="006600"/>
                    </a:solidFill>
                  </a:rPr>
                  <a:t>(0</a:t>
                </a:r>
                <a14:m>
                  <m:oMath xmlns:m="http://schemas.openxmlformats.org/officeDocument/2006/math">
                    <m:r>
                      <a:rPr lang="en-US" altLang="zh-TW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TW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TW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TW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TW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dirty="0">
                    <a:solidFill>
                      <a:srgbClr val="006600"/>
                    </a:solidFill>
                  </a:rPr>
                  <a:t>)</a:t>
                </a:r>
                <a:endParaRPr lang="zh-TW" altLang="en-US" dirty="0">
                  <a:solidFill>
                    <a:srgbClr val="006600"/>
                  </a:solidFill>
                </a:endParaRPr>
              </a:p>
            </p:txBody>
          </p:sp>
        </mc:Choice>
        <mc:Fallback xmlns="">
          <p:sp>
            <p:nvSpPr>
              <p:cNvPr id="44" name="文字方塊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265" y="4551182"/>
                <a:ext cx="1642116" cy="523220"/>
              </a:xfrm>
              <a:prstGeom prst="rect">
                <a:avLst/>
              </a:prstGeom>
              <a:blipFill rotWithShape="1">
                <a:blip r:embed="rId15"/>
                <a:stretch>
                  <a:fillRect l="-7407" t="-11765" r="-6296" b="-329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文字方塊 44"/>
          <p:cNvSpPr txBox="1"/>
          <p:nvPr/>
        </p:nvSpPr>
        <p:spPr>
          <a:xfrm>
            <a:off x="0" y="3076488"/>
            <a:ext cx="5527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6600"/>
                </a:solidFill>
              </a:rPr>
              <a:t>w</a:t>
            </a:r>
            <a:endParaRPr lang="zh-TW" altLang="en-US" dirty="0">
              <a:solidFill>
                <a:srgbClr val="0066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字方塊 45"/>
              <p:cNvSpPr txBox="1"/>
              <p:nvPr/>
            </p:nvSpPr>
            <p:spPr>
              <a:xfrm>
                <a:off x="3330288" y="3095018"/>
                <a:ext cx="151240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>
                    <a:solidFill>
                      <a:srgbClr val="006600"/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rgbClr val="006600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rgbClr val="00660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TW">
                        <a:solidFill>
                          <a:srgbClr val="006600"/>
                        </a:solidFill>
                        <a:latin typeface="Cambria Math"/>
                      </a:rPr>
                      <m:t>,</m:t>
                    </m:r>
                    <m:r>
                      <a:rPr lang="en-US" altLang="zh-TW" i="1">
                        <a:solidFill>
                          <a:srgbClr val="006600"/>
                        </a:solidFill>
                        <a:latin typeface="Cambria Math"/>
                      </a:rPr>
                      <m:t>0,</m:t>
                    </m:r>
                    <m:r>
                      <a:rPr lang="en-US" altLang="zh-TW" i="1">
                        <a:solidFill>
                          <a:srgbClr val="006600"/>
                        </a:solidFill>
                        <a:latin typeface="Cambria Math"/>
                        <a:ea typeface="Cambria Math"/>
                      </a:rPr>
                      <m:t>∞</m:t>
                    </m:r>
                  </m:oMath>
                </a14:m>
                <a:r>
                  <a:rPr lang="en-US" altLang="zh-TW" dirty="0">
                    <a:solidFill>
                      <a:srgbClr val="006600"/>
                    </a:solidFill>
                  </a:rPr>
                  <a:t>)</a:t>
                </a:r>
                <a:endParaRPr lang="zh-TW" altLang="en-US" dirty="0">
                  <a:solidFill>
                    <a:srgbClr val="006600"/>
                  </a:solidFill>
                </a:endParaRPr>
              </a:p>
            </p:txBody>
          </p:sp>
        </mc:Choice>
        <mc:Fallback xmlns="">
          <p:sp>
            <p:nvSpPr>
              <p:cNvPr id="46" name="文字方塊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0288" y="3095018"/>
                <a:ext cx="1512402" cy="523220"/>
              </a:xfrm>
              <a:prstGeom prst="rect">
                <a:avLst/>
              </a:prstGeom>
              <a:blipFill rotWithShape="1">
                <a:blip r:embed="rId16"/>
                <a:stretch>
                  <a:fillRect l="-8065" t="-11628" r="-7258" b="-3139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字方塊 46"/>
              <p:cNvSpPr txBox="1"/>
              <p:nvPr/>
            </p:nvSpPr>
            <p:spPr>
              <a:xfrm>
                <a:off x="2959986" y="4525274"/>
                <a:ext cx="152067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>
                    <a:solidFill>
                      <a:srgbClr val="006600"/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rgbClr val="006600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rgbClr val="00660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TW" b="0" i="0" smtClean="0">
                        <a:solidFill>
                          <a:srgbClr val="006600"/>
                        </a:solidFill>
                        <a:latin typeface="Cambria Math"/>
                      </a:rPr>
                      <m:t>,</m:t>
                    </m:r>
                    <m:r>
                      <a:rPr lang="en-US" altLang="zh-TW" b="0" i="1" smtClean="0">
                        <a:solidFill>
                          <a:srgbClr val="006600"/>
                        </a:solidFill>
                        <a:latin typeface="Cambria Math"/>
                      </a:rPr>
                      <m:t>0,</m:t>
                    </m:r>
                    <m:r>
                      <a:rPr lang="en-US" altLang="zh-TW" b="0" i="1" smtClean="0">
                        <a:solidFill>
                          <a:srgbClr val="006600"/>
                        </a:solidFill>
                        <a:latin typeface="Cambria Math"/>
                        <a:ea typeface="Cambria Math"/>
                      </a:rPr>
                      <m:t>∞</m:t>
                    </m:r>
                  </m:oMath>
                </a14:m>
                <a:r>
                  <a:rPr lang="en-US" altLang="zh-TW" dirty="0">
                    <a:solidFill>
                      <a:srgbClr val="006600"/>
                    </a:solidFill>
                  </a:rPr>
                  <a:t>)</a:t>
                </a:r>
                <a:endParaRPr lang="zh-TW" altLang="en-US" dirty="0">
                  <a:solidFill>
                    <a:srgbClr val="006600"/>
                  </a:solidFill>
                </a:endParaRPr>
              </a:p>
            </p:txBody>
          </p:sp>
        </mc:Choice>
        <mc:Fallback xmlns="">
          <p:sp>
            <p:nvSpPr>
              <p:cNvPr id="47" name="文字方塊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9986" y="4525274"/>
                <a:ext cx="1520673" cy="523220"/>
              </a:xfrm>
              <a:prstGeom prst="rect">
                <a:avLst/>
              </a:prstGeom>
              <a:blipFill rotWithShape="1">
                <a:blip r:embed="rId17"/>
                <a:stretch>
                  <a:fillRect l="-8434" t="-11628" r="-6827" b="-3139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字方塊 47"/>
              <p:cNvSpPr txBox="1"/>
              <p:nvPr/>
            </p:nvSpPr>
            <p:spPr>
              <a:xfrm>
                <a:off x="2894567" y="2335701"/>
                <a:ext cx="44670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rgbClr val="006600"/>
                              </a:solidFill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00660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8" name="文字方塊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4567" y="2335701"/>
                <a:ext cx="446708" cy="523220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字方塊 50"/>
              <p:cNvSpPr txBox="1"/>
              <p:nvPr/>
            </p:nvSpPr>
            <p:spPr>
              <a:xfrm>
                <a:off x="2273771" y="981484"/>
                <a:ext cx="6870229" cy="18774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lvl="1"/>
                <a:r>
                  <a:rPr lang="zh-TW" altLang="en-US" sz="2000" dirty="0">
                    <a:solidFill>
                      <a:srgbClr val="006600"/>
                    </a:solidFill>
                  </a:rPr>
                  <a:t>不更換模板不用成本。</a:t>
                </a:r>
                <a:endParaRPr lang="en-US" altLang="zh-TW" sz="2000" dirty="0">
                  <a:solidFill>
                    <a:srgbClr val="006600"/>
                  </a:solidFill>
                </a:endParaRPr>
              </a:p>
              <a:p>
                <a:pPr marL="0"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solidFill>
                              <a:srgbClr val="006600"/>
                            </a:solidFill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altLang="zh-TW" sz="2000" i="1">
                            <a:solidFill>
                              <a:srgbClr val="006600"/>
                            </a:solidFill>
                            <a:latin typeface="Cambria Math"/>
                          </a:rPr>
                          <m:t>11</m:t>
                        </m:r>
                      </m:sub>
                    </m:sSub>
                  </m:oMath>
                </a14:m>
                <a:r>
                  <a:rPr lang="zh-TW" altLang="en-US" sz="2000" dirty="0">
                    <a:solidFill>
                      <a:srgbClr val="006600"/>
                    </a:solidFill>
                  </a:rPr>
                  <a:t>為第</a:t>
                </a:r>
                <a:r>
                  <a:rPr lang="en-US" altLang="zh-TW" sz="2000" dirty="0">
                    <a:solidFill>
                      <a:srgbClr val="006600"/>
                    </a:solidFill>
                  </a:rPr>
                  <a:t>1</a:t>
                </a:r>
                <a:r>
                  <a:rPr lang="zh-TW" altLang="en-US" sz="2000" dirty="0">
                    <a:solidFill>
                      <a:srgbClr val="006600"/>
                    </a:solidFill>
                  </a:rPr>
                  <a:t>期種類</a:t>
                </a:r>
                <a:r>
                  <a:rPr lang="en-US" altLang="zh-TW" sz="2000" dirty="0" err="1">
                    <a:solidFill>
                      <a:srgbClr val="006600"/>
                    </a:solidFill>
                  </a:rPr>
                  <a:t>1</a:t>
                </a:r>
                <a:r>
                  <a:rPr lang="zh-TW" altLang="en-US" sz="2000" dirty="0">
                    <a:solidFill>
                      <a:srgbClr val="006600"/>
                    </a:solidFill>
                  </a:rPr>
                  <a:t>的模板最少需求量。</a:t>
                </a:r>
                <a:endParaRPr lang="en-US" altLang="zh-TW" sz="2000" dirty="0">
                  <a:solidFill>
                    <a:srgbClr val="006600"/>
                  </a:solidFill>
                </a:endParaRPr>
              </a:p>
              <a:p>
                <a:pPr marL="0"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solidFill>
                              <a:srgbClr val="00660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TW" sz="2000" i="1">
                            <a:solidFill>
                              <a:srgbClr val="006600"/>
                            </a:solidFill>
                            <a:latin typeface="Cambria Math"/>
                          </a:rPr>
                          <m:t>11</m:t>
                        </m:r>
                      </m:sub>
                    </m:sSub>
                  </m:oMath>
                </a14:m>
                <a:r>
                  <a:rPr lang="zh-TW" altLang="en-US" sz="2000" dirty="0">
                    <a:solidFill>
                      <a:srgbClr val="006600"/>
                    </a:solidFill>
                  </a:rPr>
                  <a:t>第</a:t>
                </a:r>
                <a:r>
                  <a:rPr lang="en-US" altLang="zh-TW" sz="2000" dirty="0">
                    <a:solidFill>
                      <a:srgbClr val="006600"/>
                    </a:solidFill>
                  </a:rPr>
                  <a:t>1</a:t>
                </a:r>
                <a:r>
                  <a:rPr lang="zh-TW" altLang="en-US" sz="2000" dirty="0">
                    <a:solidFill>
                      <a:srgbClr val="006600"/>
                    </a:solidFill>
                  </a:rPr>
                  <a:t>期種類</a:t>
                </a:r>
                <a:r>
                  <a:rPr lang="en-US" altLang="zh-TW" sz="2000" dirty="0" err="1">
                    <a:solidFill>
                      <a:srgbClr val="006600"/>
                    </a:solidFill>
                  </a:rPr>
                  <a:t>1</a:t>
                </a:r>
                <a:r>
                  <a:rPr lang="zh-TW" altLang="en-US" sz="2000" dirty="0">
                    <a:solidFill>
                      <a:srgbClr val="006600"/>
                    </a:solidFill>
                  </a:rPr>
                  <a:t>的模板可使用量。</a:t>
                </a:r>
                <a:endParaRPr lang="en-US" altLang="zh-TW" sz="2000" dirty="0">
                  <a:solidFill>
                    <a:srgbClr val="006600"/>
                  </a:solidFill>
                </a:endParaRPr>
              </a:p>
              <a:p>
                <a:pPr marL="0" lvl="1"/>
                <a:endParaRPr lang="en-US" altLang="zh-TW" dirty="0">
                  <a:solidFill>
                    <a:srgbClr val="006600"/>
                  </a:solidFill>
                </a:endParaRPr>
              </a:p>
              <a:p>
                <a:endParaRPr lang="zh-TW" altLang="en-US" dirty="0">
                  <a:solidFill>
                    <a:srgbClr val="006600"/>
                  </a:solidFill>
                </a:endParaRPr>
              </a:p>
            </p:txBody>
          </p:sp>
        </mc:Choice>
        <mc:Fallback xmlns="">
          <p:sp>
            <p:nvSpPr>
              <p:cNvPr id="51" name="文字方塊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3771" y="981484"/>
                <a:ext cx="6870229" cy="1877437"/>
              </a:xfrm>
              <a:prstGeom prst="rect">
                <a:avLst/>
              </a:prstGeom>
              <a:blipFill rotWithShape="1">
                <a:blip r:embed="rId19"/>
                <a:stretch>
                  <a:fillRect l="-976" t="-162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字方塊 48"/>
              <p:cNvSpPr txBox="1"/>
              <p:nvPr/>
            </p:nvSpPr>
            <p:spPr>
              <a:xfrm>
                <a:off x="4697336" y="4149933"/>
                <a:ext cx="182659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>
                    <a:solidFill>
                      <a:srgbClr val="006600"/>
                    </a:solidFill>
                  </a:rPr>
                  <a:t>(0</a:t>
                </a:r>
                <a14:m>
                  <m:oMath xmlns:m="http://schemas.openxmlformats.org/officeDocument/2006/math">
                    <m:r>
                      <a:rPr lang="en-US" altLang="zh-TW">
                        <a:solidFill>
                          <a:srgbClr val="006600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TW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rgbClr val="006600"/>
                            </a:solidFill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rgbClr val="006600"/>
                            </a:solidFill>
                            <a:latin typeface="Cambria Math"/>
                          </a:rPr>
                          <m:t>11</m:t>
                        </m:r>
                      </m:sub>
                    </m:sSub>
                    <m:r>
                      <a:rPr lang="en-US" altLang="zh-TW" i="1">
                        <a:solidFill>
                          <a:srgbClr val="006600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TW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rgbClr val="00660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rgbClr val="006600"/>
                            </a:solidFill>
                            <a:latin typeface="Cambria Math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US" altLang="zh-TW" dirty="0">
                    <a:solidFill>
                      <a:srgbClr val="006600"/>
                    </a:solidFill>
                  </a:rPr>
                  <a:t>)</a:t>
                </a:r>
                <a:endParaRPr lang="zh-TW" altLang="en-US" dirty="0">
                  <a:solidFill>
                    <a:srgbClr val="006600"/>
                  </a:solidFill>
                </a:endParaRPr>
              </a:p>
            </p:txBody>
          </p:sp>
        </mc:Choice>
        <mc:Fallback xmlns="">
          <p:sp>
            <p:nvSpPr>
              <p:cNvPr id="49" name="文字方塊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7336" y="4149933"/>
                <a:ext cx="1826590" cy="523220"/>
              </a:xfrm>
              <a:prstGeom prst="rect">
                <a:avLst/>
              </a:prstGeom>
              <a:blipFill rotWithShape="1">
                <a:blip r:embed="rId20"/>
                <a:stretch>
                  <a:fillRect l="-7023" t="-11628" r="-5686" b="-3139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6181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C0099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C0099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C0099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mph" presetSubtype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C0099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C0099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1" dur="indefinite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indefinite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C0099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5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C0099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8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C0099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1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C0099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4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mph" presetSubtype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C0099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8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C0099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6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C0099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9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C0099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5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indefinite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C0099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8" dur="indefinite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9" dur="indefinite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C0099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6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C0099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1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2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/>
      <p:bldP spid="44" grpId="0"/>
      <p:bldP spid="45" grpId="0"/>
      <p:bldP spid="46" grpId="0"/>
      <p:bldP spid="47" grpId="0"/>
      <p:bldP spid="48" grpId="0"/>
      <p:bldP spid="51" grpId="0"/>
      <p:bldP spid="4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 the problem may be solved?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kern="1200" dirty="0">
                <a:solidFill>
                  <a:srgbClr val="FF0000"/>
                </a:solidFill>
              </a:rPr>
              <a:t>p=2, T=2</a:t>
            </a:r>
            <a:endParaRPr lang="zh-TW" altLang="zh-TW" dirty="0"/>
          </a:p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Network Optimization Applications 19.24  by   </a:t>
            </a:r>
            <a:r>
              <a:rPr lang="zh-TW" altLang="en-US"/>
              <a:t>成大工資管 </a:t>
            </a:r>
            <a:endParaRPr lang="en-US" altLang="zh-TW" i="1" dirty="0">
              <a:solidFill>
                <a:srgbClr val="FFFFFF"/>
              </a:solidFill>
            </a:endParaRPr>
          </a:p>
        </p:txBody>
      </p:sp>
      <p:sp>
        <p:nvSpPr>
          <p:cNvPr id="5" name="橢圓 4"/>
          <p:cNvSpPr/>
          <p:nvPr/>
        </p:nvSpPr>
        <p:spPr>
          <a:xfrm>
            <a:off x="8381835" y="3747616"/>
            <a:ext cx="446708" cy="4702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t</a:t>
            </a:r>
            <a:endParaRPr lang="zh-TW" altLang="en-US" dirty="0"/>
          </a:p>
        </p:txBody>
      </p:sp>
      <p:cxnSp>
        <p:nvCxnSpPr>
          <p:cNvPr id="6" name="直線單箭頭接點 5"/>
          <p:cNvCxnSpPr>
            <a:endCxn id="31" idx="3"/>
          </p:cNvCxnSpPr>
          <p:nvPr/>
        </p:nvCxnSpPr>
        <p:spPr>
          <a:xfrm flipV="1">
            <a:off x="468285" y="2450666"/>
            <a:ext cx="1239017" cy="1379686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/>
          <p:cNvCxnSpPr>
            <a:endCxn id="32" idx="2"/>
          </p:cNvCxnSpPr>
          <p:nvPr/>
        </p:nvCxnSpPr>
        <p:spPr>
          <a:xfrm>
            <a:off x="468285" y="3830352"/>
            <a:ext cx="1173598" cy="152400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>
            <a:endCxn id="33" idx="1"/>
          </p:cNvCxnSpPr>
          <p:nvPr/>
        </p:nvCxnSpPr>
        <p:spPr>
          <a:xfrm>
            <a:off x="468285" y="3830352"/>
            <a:ext cx="1239017" cy="1744166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>
            <a:endCxn id="41" idx="3"/>
          </p:cNvCxnSpPr>
          <p:nvPr/>
        </p:nvCxnSpPr>
        <p:spPr>
          <a:xfrm flipV="1">
            <a:off x="1865237" y="3242754"/>
            <a:ext cx="1094749" cy="784015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>
            <a:endCxn id="41" idx="1"/>
          </p:cNvCxnSpPr>
          <p:nvPr/>
        </p:nvCxnSpPr>
        <p:spPr>
          <a:xfrm>
            <a:off x="1865237" y="2284400"/>
            <a:ext cx="1094749" cy="625822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>
            <a:endCxn id="41" idx="4"/>
          </p:cNvCxnSpPr>
          <p:nvPr/>
        </p:nvCxnSpPr>
        <p:spPr>
          <a:xfrm flipV="1">
            <a:off x="1865237" y="3311624"/>
            <a:ext cx="1252684" cy="2429160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>
            <a:endCxn id="34" idx="2"/>
          </p:cNvCxnSpPr>
          <p:nvPr/>
        </p:nvCxnSpPr>
        <p:spPr>
          <a:xfrm flipV="1">
            <a:off x="1793102" y="2263316"/>
            <a:ext cx="2340261" cy="21084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 flipV="1">
            <a:off x="3058365" y="2415716"/>
            <a:ext cx="1167842" cy="660772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endCxn id="35" idx="2"/>
          </p:cNvCxnSpPr>
          <p:nvPr/>
        </p:nvCxnSpPr>
        <p:spPr>
          <a:xfrm>
            <a:off x="3210765" y="3076488"/>
            <a:ext cx="922598" cy="906264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endCxn id="36" idx="1"/>
          </p:cNvCxnSpPr>
          <p:nvPr/>
        </p:nvCxnSpPr>
        <p:spPr>
          <a:xfrm>
            <a:off x="3117921" y="3076488"/>
            <a:ext cx="1080861" cy="2498030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>
            <a:endCxn id="36" idx="2"/>
          </p:cNvCxnSpPr>
          <p:nvPr/>
        </p:nvCxnSpPr>
        <p:spPr>
          <a:xfrm>
            <a:off x="1865237" y="5740784"/>
            <a:ext cx="2268126" cy="0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>
            <a:off x="1865237" y="4026769"/>
            <a:ext cx="2268126" cy="38719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>
            <a:endCxn id="40" idx="2"/>
          </p:cNvCxnSpPr>
          <p:nvPr/>
        </p:nvCxnSpPr>
        <p:spPr>
          <a:xfrm>
            <a:off x="4356717" y="5740784"/>
            <a:ext cx="2296926" cy="0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>
            <a:endCxn id="5" idx="3"/>
          </p:cNvCxnSpPr>
          <p:nvPr/>
        </p:nvCxnSpPr>
        <p:spPr>
          <a:xfrm flipV="1">
            <a:off x="6876997" y="4149018"/>
            <a:ext cx="1570257" cy="1591766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>
            <a:endCxn id="5" idx="2"/>
          </p:cNvCxnSpPr>
          <p:nvPr/>
        </p:nvCxnSpPr>
        <p:spPr>
          <a:xfrm>
            <a:off x="6876997" y="3982752"/>
            <a:ext cx="1504838" cy="0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>
            <a:endCxn id="5" idx="1"/>
          </p:cNvCxnSpPr>
          <p:nvPr/>
        </p:nvCxnSpPr>
        <p:spPr>
          <a:xfrm>
            <a:off x="6876997" y="2263316"/>
            <a:ext cx="1570257" cy="1553170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>
            <a:endCxn id="38" idx="2"/>
          </p:cNvCxnSpPr>
          <p:nvPr/>
        </p:nvCxnSpPr>
        <p:spPr>
          <a:xfrm>
            <a:off x="4356717" y="2263316"/>
            <a:ext cx="2296926" cy="21084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>
            <a:endCxn id="37" idx="1"/>
          </p:cNvCxnSpPr>
          <p:nvPr/>
        </p:nvCxnSpPr>
        <p:spPr>
          <a:xfrm>
            <a:off x="4356717" y="2263316"/>
            <a:ext cx="1066201" cy="646906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endCxn id="38" idx="3"/>
          </p:cNvCxnSpPr>
          <p:nvPr/>
        </p:nvCxnSpPr>
        <p:spPr>
          <a:xfrm flipV="1">
            <a:off x="5580853" y="2450666"/>
            <a:ext cx="1138209" cy="625822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>
            <a:endCxn id="39" idx="1"/>
          </p:cNvCxnSpPr>
          <p:nvPr/>
        </p:nvCxnSpPr>
        <p:spPr>
          <a:xfrm>
            <a:off x="5610631" y="3140509"/>
            <a:ext cx="1108431" cy="675977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>
            <a:endCxn id="40" idx="1"/>
          </p:cNvCxnSpPr>
          <p:nvPr/>
        </p:nvCxnSpPr>
        <p:spPr>
          <a:xfrm>
            <a:off x="5610631" y="3140509"/>
            <a:ext cx="1108431" cy="2434009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>
            <a:endCxn id="39" idx="2"/>
          </p:cNvCxnSpPr>
          <p:nvPr/>
        </p:nvCxnSpPr>
        <p:spPr>
          <a:xfrm>
            <a:off x="4356717" y="3982752"/>
            <a:ext cx="2296926" cy="0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 flipV="1">
            <a:off x="4356717" y="3242754"/>
            <a:ext cx="1066201" cy="2498030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endCxn id="37" idx="2"/>
          </p:cNvCxnSpPr>
          <p:nvPr/>
        </p:nvCxnSpPr>
        <p:spPr>
          <a:xfrm flipV="1">
            <a:off x="4356717" y="3076488"/>
            <a:ext cx="1000782" cy="906264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橢圓 29"/>
          <p:cNvSpPr/>
          <p:nvPr/>
        </p:nvSpPr>
        <p:spPr>
          <a:xfrm>
            <a:off x="244931" y="3595216"/>
            <a:ext cx="446708" cy="4702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橢圓 30"/>
              <p:cNvSpPr/>
              <p:nvPr/>
            </p:nvSpPr>
            <p:spPr>
              <a:xfrm>
                <a:off x="1641883" y="2049264"/>
                <a:ext cx="446708" cy="4702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0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1" name="橢圓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1883" y="2049264"/>
                <a:ext cx="446708" cy="470272"/>
              </a:xfrm>
              <a:prstGeom prst="ellipse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橢圓 31"/>
              <p:cNvSpPr/>
              <p:nvPr/>
            </p:nvSpPr>
            <p:spPr>
              <a:xfrm>
                <a:off x="1641883" y="3747616"/>
                <a:ext cx="446708" cy="4702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/>
                            </a:rPr>
                            <m:t>0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2" name="橢圓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1883" y="3747616"/>
                <a:ext cx="446708" cy="470272"/>
              </a:xfrm>
              <a:prstGeom prst="ellipse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橢圓 32"/>
              <p:cNvSpPr/>
              <p:nvPr/>
            </p:nvSpPr>
            <p:spPr>
              <a:xfrm>
                <a:off x="1641883" y="5505648"/>
                <a:ext cx="446708" cy="4702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0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3" name="橢圓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1883" y="5505648"/>
                <a:ext cx="446708" cy="470272"/>
              </a:xfrm>
              <a:prstGeom prst="ellipse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橢圓 33"/>
              <p:cNvSpPr/>
              <p:nvPr/>
            </p:nvSpPr>
            <p:spPr>
              <a:xfrm>
                <a:off x="4133363" y="2028180"/>
                <a:ext cx="446708" cy="4702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1</m:t>
                          </m:r>
                        </m:e>
                        <m:sup>
                          <m:r>
                            <a:rPr lang="en-US" altLang="zh-TW" i="1">
                              <a:latin typeface="Cambria Math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4" name="橢圓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3363" y="2028180"/>
                <a:ext cx="446708" cy="470272"/>
              </a:xfrm>
              <a:prstGeom prst="ellipse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橢圓 34"/>
              <p:cNvSpPr/>
              <p:nvPr/>
            </p:nvSpPr>
            <p:spPr>
              <a:xfrm>
                <a:off x="4133363" y="3747616"/>
                <a:ext cx="446708" cy="4702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1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5" name="橢圓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3363" y="3747616"/>
                <a:ext cx="446708" cy="470272"/>
              </a:xfrm>
              <a:prstGeom prst="ellipse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橢圓 35"/>
              <p:cNvSpPr/>
              <p:nvPr/>
            </p:nvSpPr>
            <p:spPr>
              <a:xfrm>
                <a:off x="4133363" y="5505648"/>
                <a:ext cx="446708" cy="4702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1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6" name="橢圓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3363" y="5505648"/>
                <a:ext cx="446708" cy="470272"/>
              </a:xfrm>
              <a:prstGeom prst="ellipse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橢圓 36"/>
              <p:cNvSpPr/>
              <p:nvPr/>
            </p:nvSpPr>
            <p:spPr>
              <a:xfrm>
                <a:off x="5357499" y="2841352"/>
                <a:ext cx="446708" cy="4702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7" name="橢圓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7499" y="2841352"/>
                <a:ext cx="446708" cy="470272"/>
              </a:xfrm>
              <a:prstGeom prst="ellipse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橢圓 37"/>
              <p:cNvSpPr/>
              <p:nvPr/>
            </p:nvSpPr>
            <p:spPr>
              <a:xfrm>
                <a:off x="6653643" y="2049264"/>
                <a:ext cx="446708" cy="4702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altLang="zh-TW" i="1">
                              <a:latin typeface="Cambria Math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8" name="橢圓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3643" y="2049264"/>
                <a:ext cx="446708" cy="470272"/>
              </a:xfrm>
              <a:prstGeom prst="ellipse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橢圓 38"/>
              <p:cNvSpPr/>
              <p:nvPr/>
            </p:nvSpPr>
            <p:spPr>
              <a:xfrm>
                <a:off x="6653643" y="3747616"/>
                <a:ext cx="446708" cy="4702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9" name="橢圓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3643" y="3747616"/>
                <a:ext cx="446708" cy="470272"/>
              </a:xfrm>
              <a:prstGeom prst="ellipse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橢圓 39"/>
              <p:cNvSpPr/>
              <p:nvPr/>
            </p:nvSpPr>
            <p:spPr>
              <a:xfrm>
                <a:off x="6653643" y="5505648"/>
                <a:ext cx="446708" cy="4702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0" name="橢圓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3643" y="5505648"/>
                <a:ext cx="446708" cy="470272"/>
              </a:xfrm>
              <a:prstGeom prst="ellipse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橢圓 40"/>
              <p:cNvSpPr/>
              <p:nvPr/>
            </p:nvSpPr>
            <p:spPr>
              <a:xfrm>
                <a:off x="2894567" y="2841352"/>
                <a:ext cx="446708" cy="4702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1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1" name="橢圓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4567" y="2841352"/>
                <a:ext cx="446708" cy="470272"/>
              </a:xfrm>
              <a:prstGeom prst="ellipse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字方塊 41"/>
              <p:cNvSpPr txBox="1"/>
              <p:nvPr/>
            </p:nvSpPr>
            <p:spPr>
              <a:xfrm>
                <a:off x="361266" y="2562458"/>
                <a:ext cx="155952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>
                    <a:solidFill>
                      <a:srgbClr val="006600"/>
                    </a:solidFill>
                  </a:rPr>
                  <a:t>(0</a:t>
                </a:r>
                <a14:m>
                  <m:oMath xmlns:m="http://schemas.openxmlformats.org/officeDocument/2006/math">
                    <m:r>
                      <a:rPr lang="en-US" altLang="zh-TW" b="0" i="0" smtClean="0">
                        <a:solidFill>
                          <a:srgbClr val="006600"/>
                        </a:solidFill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altLang="zh-TW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rgbClr val="006600"/>
                            </a:solidFill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rgbClr val="00660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zh-TW" b="0" i="1" smtClean="0">
                        <a:solidFill>
                          <a:srgbClr val="006600"/>
                        </a:solidFill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altLang="zh-TW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rgbClr val="006600"/>
                            </a:solidFill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rgbClr val="00660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TW" dirty="0">
                    <a:solidFill>
                      <a:srgbClr val="006600"/>
                    </a:solidFill>
                  </a:rPr>
                  <a:t>)</a:t>
                </a:r>
                <a:endParaRPr lang="zh-TW" altLang="en-US" dirty="0">
                  <a:solidFill>
                    <a:srgbClr val="006600"/>
                  </a:solidFill>
                </a:endParaRPr>
              </a:p>
            </p:txBody>
          </p:sp>
        </mc:Choice>
        <mc:Fallback xmlns="">
          <p:sp>
            <p:nvSpPr>
              <p:cNvPr id="42" name="文字方塊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266" y="2562458"/>
                <a:ext cx="1559529" cy="523220"/>
              </a:xfrm>
              <a:prstGeom prst="rect">
                <a:avLst/>
              </a:prstGeom>
              <a:blipFill rotWithShape="1">
                <a:blip r:embed="rId13"/>
                <a:stretch>
                  <a:fillRect l="-7813" t="-11628" r="-6641" b="-3139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字方塊 42"/>
              <p:cNvSpPr txBox="1"/>
              <p:nvPr/>
            </p:nvSpPr>
            <p:spPr>
              <a:xfrm>
                <a:off x="552726" y="3311624"/>
                <a:ext cx="164211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>
                    <a:solidFill>
                      <a:srgbClr val="006600"/>
                    </a:solidFill>
                  </a:rPr>
                  <a:t>(0</a:t>
                </a:r>
                <a14:m>
                  <m:oMath xmlns:m="http://schemas.openxmlformats.org/officeDocument/2006/math">
                    <m:r>
                      <a:rPr lang="en-US" altLang="zh-TW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TW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TW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TW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TW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dirty="0">
                    <a:solidFill>
                      <a:srgbClr val="006600"/>
                    </a:solidFill>
                  </a:rPr>
                  <a:t>)</a:t>
                </a:r>
                <a:endParaRPr lang="zh-TW" altLang="en-US" dirty="0">
                  <a:solidFill>
                    <a:srgbClr val="006600"/>
                  </a:solidFill>
                </a:endParaRPr>
              </a:p>
            </p:txBody>
          </p:sp>
        </mc:Choice>
        <mc:Fallback xmlns="">
          <p:sp>
            <p:nvSpPr>
              <p:cNvPr id="43" name="文字方塊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726" y="3311624"/>
                <a:ext cx="1642116" cy="523220"/>
              </a:xfrm>
              <a:prstGeom prst="rect">
                <a:avLst/>
              </a:prstGeom>
              <a:blipFill rotWithShape="1">
                <a:blip r:embed="rId14"/>
                <a:stretch>
                  <a:fillRect l="-7807" t="-11628" r="-6320" b="-3139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字方塊 43"/>
              <p:cNvSpPr txBox="1"/>
              <p:nvPr/>
            </p:nvSpPr>
            <p:spPr>
              <a:xfrm>
                <a:off x="361265" y="4551182"/>
                <a:ext cx="164211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>
                    <a:solidFill>
                      <a:srgbClr val="006600"/>
                    </a:solidFill>
                  </a:rPr>
                  <a:t>(0</a:t>
                </a:r>
                <a14:m>
                  <m:oMath xmlns:m="http://schemas.openxmlformats.org/officeDocument/2006/math">
                    <m:r>
                      <a:rPr lang="en-US" altLang="zh-TW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TW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TW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TW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TW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dirty="0">
                    <a:solidFill>
                      <a:srgbClr val="006600"/>
                    </a:solidFill>
                  </a:rPr>
                  <a:t>)</a:t>
                </a:r>
                <a:endParaRPr lang="zh-TW" altLang="en-US" dirty="0">
                  <a:solidFill>
                    <a:srgbClr val="006600"/>
                  </a:solidFill>
                </a:endParaRPr>
              </a:p>
            </p:txBody>
          </p:sp>
        </mc:Choice>
        <mc:Fallback xmlns="">
          <p:sp>
            <p:nvSpPr>
              <p:cNvPr id="44" name="文字方塊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265" y="4551182"/>
                <a:ext cx="1642116" cy="523220"/>
              </a:xfrm>
              <a:prstGeom prst="rect">
                <a:avLst/>
              </a:prstGeom>
              <a:blipFill rotWithShape="1">
                <a:blip r:embed="rId15"/>
                <a:stretch>
                  <a:fillRect l="-7407" t="-11765" r="-6296" b="-329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文字方塊 44"/>
          <p:cNvSpPr txBox="1"/>
          <p:nvPr/>
        </p:nvSpPr>
        <p:spPr>
          <a:xfrm>
            <a:off x="0" y="3076488"/>
            <a:ext cx="5527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6600"/>
                </a:solidFill>
              </a:rPr>
              <a:t>w</a:t>
            </a:r>
            <a:endParaRPr lang="zh-TW" altLang="en-US" dirty="0">
              <a:solidFill>
                <a:srgbClr val="0066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字方塊 45"/>
              <p:cNvSpPr txBox="1"/>
              <p:nvPr/>
            </p:nvSpPr>
            <p:spPr>
              <a:xfrm>
                <a:off x="3330288" y="3095018"/>
                <a:ext cx="151240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>
                    <a:solidFill>
                      <a:srgbClr val="006600"/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rgbClr val="006600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rgbClr val="00660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TW">
                        <a:solidFill>
                          <a:srgbClr val="006600"/>
                        </a:solidFill>
                        <a:latin typeface="Cambria Math"/>
                      </a:rPr>
                      <m:t>,</m:t>
                    </m:r>
                    <m:r>
                      <a:rPr lang="en-US" altLang="zh-TW" i="1">
                        <a:solidFill>
                          <a:srgbClr val="006600"/>
                        </a:solidFill>
                        <a:latin typeface="Cambria Math"/>
                      </a:rPr>
                      <m:t>0,</m:t>
                    </m:r>
                    <m:r>
                      <a:rPr lang="en-US" altLang="zh-TW" i="1">
                        <a:solidFill>
                          <a:srgbClr val="006600"/>
                        </a:solidFill>
                        <a:latin typeface="Cambria Math"/>
                        <a:ea typeface="Cambria Math"/>
                      </a:rPr>
                      <m:t>∞</m:t>
                    </m:r>
                  </m:oMath>
                </a14:m>
                <a:r>
                  <a:rPr lang="en-US" altLang="zh-TW" dirty="0">
                    <a:solidFill>
                      <a:srgbClr val="006600"/>
                    </a:solidFill>
                  </a:rPr>
                  <a:t>)</a:t>
                </a:r>
                <a:endParaRPr lang="zh-TW" altLang="en-US" dirty="0">
                  <a:solidFill>
                    <a:srgbClr val="006600"/>
                  </a:solidFill>
                </a:endParaRPr>
              </a:p>
            </p:txBody>
          </p:sp>
        </mc:Choice>
        <mc:Fallback xmlns="">
          <p:sp>
            <p:nvSpPr>
              <p:cNvPr id="46" name="文字方塊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0288" y="3095018"/>
                <a:ext cx="1512402" cy="523220"/>
              </a:xfrm>
              <a:prstGeom prst="rect">
                <a:avLst/>
              </a:prstGeom>
              <a:blipFill rotWithShape="1">
                <a:blip r:embed="rId16"/>
                <a:stretch>
                  <a:fillRect l="-8065" t="-11628" r="-7258" b="-3139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字方塊 46"/>
              <p:cNvSpPr txBox="1"/>
              <p:nvPr/>
            </p:nvSpPr>
            <p:spPr>
              <a:xfrm>
                <a:off x="2959986" y="4525274"/>
                <a:ext cx="152067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>
                    <a:solidFill>
                      <a:srgbClr val="006600"/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rgbClr val="006600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rgbClr val="00660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TW" b="0" i="0" smtClean="0">
                        <a:solidFill>
                          <a:srgbClr val="006600"/>
                        </a:solidFill>
                        <a:latin typeface="Cambria Math"/>
                      </a:rPr>
                      <m:t>,</m:t>
                    </m:r>
                    <m:r>
                      <a:rPr lang="en-US" altLang="zh-TW" b="0" i="1" smtClean="0">
                        <a:solidFill>
                          <a:srgbClr val="006600"/>
                        </a:solidFill>
                        <a:latin typeface="Cambria Math"/>
                      </a:rPr>
                      <m:t>0,</m:t>
                    </m:r>
                    <m:r>
                      <a:rPr lang="en-US" altLang="zh-TW" b="0" i="1" smtClean="0">
                        <a:solidFill>
                          <a:srgbClr val="006600"/>
                        </a:solidFill>
                        <a:latin typeface="Cambria Math"/>
                        <a:ea typeface="Cambria Math"/>
                      </a:rPr>
                      <m:t>∞</m:t>
                    </m:r>
                  </m:oMath>
                </a14:m>
                <a:r>
                  <a:rPr lang="en-US" altLang="zh-TW" dirty="0">
                    <a:solidFill>
                      <a:srgbClr val="006600"/>
                    </a:solidFill>
                  </a:rPr>
                  <a:t>)</a:t>
                </a:r>
                <a:endParaRPr lang="zh-TW" altLang="en-US" dirty="0">
                  <a:solidFill>
                    <a:srgbClr val="006600"/>
                  </a:solidFill>
                </a:endParaRPr>
              </a:p>
            </p:txBody>
          </p:sp>
        </mc:Choice>
        <mc:Fallback xmlns="">
          <p:sp>
            <p:nvSpPr>
              <p:cNvPr id="47" name="文字方塊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9986" y="4525274"/>
                <a:ext cx="1520673" cy="523220"/>
              </a:xfrm>
              <a:prstGeom prst="rect">
                <a:avLst/>
              </a:prstGeom>
              <a:blipFill rotWithShape="1">
                <a:blip r:embed="rId17"/>
                <a:stretch>
                  <a:fillRect l="-8434" t="-11628" r="-6827" b="-3139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字方塊 47"/>
              <p:cNvSpPr txBox="1"/>
              <p:nvPr/>
            </p:nvSpPr>
            <p:spPr>
              <a:xfrm>
                <a:off x="2894567" y="2335701"/>
                <a:ext cx="44670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rgbClr val="006600"/>
                              </a:solidFill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00660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8" name="文字方塊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4567" y="2335701"/>
                <a:ext cx="446708" cy="523220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字方塊 48"/>
              <p:cNvSpPr txBox="1"/>
              <p:nvPr/>
            </p:nvSpPr>
            <p:spPr>
              <a:xfrm>
                <a:off x="4697336" y="4149933"/>
                <a:ext cx="182659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>
                    <a:solidFill>
                      <a:srgbClr val="006600"/>
                    </a:solidFill>
                  </a:rPr>
                  <a:t>(0</a:t>
                </a:r>
                <a14:m>
                  <m:oMath xmlns:m="http://schemas.openxmlformats.org/officeDocument/2006/math">
                    <m:r>
                      <a:rPr lang="en-US" altLang="zh-TW">
                        <a:solidFill>
                          <a:srgbClr val="006600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TW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rgbClr val="006600"/>
                            </a:solidFill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rgbClr val="006600"/>
                            </a:solidFill>
                            <a:latin typeface="Cambria Math"/>
                          </a:rPr>
                          <m:t>11</m:t>
                        </m:r>
                      </m:sub>
                    </m:sSub>
                    <m:r>
                      <a:rPr lang="en-US" altLang="zh-TW" i="1">
                        <a:solidFill>
                          <a:srgbClr val="006600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TW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rgbClr val="00660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rgbClr val="006600"/>
                            </a:solidFill>
                            <a:latin typeface="Cambria Math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US" altLang="zh-TW" dirty="0">
                    <a:solidFill>
                      <a:srgbClr val="006600"/>
                    </a:solidFill>
                  </a:rPr>
                  <a:t>)</a:t>
                </a:r>
                <a:endParaRPr lang="zh-TW" altLang="en-US" dirty="0">
                  <a:solidFill>
                    <a:srgbClr val="006600"/>
                  </a:solidFill>
                </a:endParaRPr>
              </a:p>
            </p:txBody>
          </p:sp>
        </mc:Choice>
        <mc:Fallback xmlns="">
          <p:sp>
            <p:nvSpPr>
              <p:cNvPr id="49" name="文字方塊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7336" y="4149933"/>
                <a:ext cx="1826590" cy="523220"/>
              </a:xfrm>
              <a:prstGeom prst="rect">
                <a:avLst/>
              </a:prstGeom>
              <a:blipFill rotWithShape="1">
                <a:blip r:embed="rId19"/>
                <a:stretch>
                  <a:fillRect l="-7023" t="-11628" r="-5686" b="-3139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字方塊 49"/>
              <p:cNvSpPr txBox="1"/>
              <p:nvPr/>
            </p:nvSpPr>
            <p:spPr>
              <a:xfrm>
                <a:off x="2273771" y="981484"/>
                <a:ext cx="6870229" cy="18774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lvl="1"/>
                <a:r>
                  <a:rPr lang="zh-TW" altLang="en-US" sz="2000" dirty="0">
                    <a:solidFill>
                      <a:srgbClr val="006600"/>
                    </a:solidFill>
                  </a:rPr>
                  <a:t>不更換模板不用成本。</a:t>
                </a:r>
                <a:endParaRPr lang="en-US" altLang="zh-TW" sz="2000" dirty="0">
                  <a:solidFill>
                    <a:srgbClr val="006600"/>
                  </a:solidFill>
                </a:endParaRPr>
              </a:p>
              <a:p>
                <a:pPr marL="0"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solidFill>
                              <a:srgbClr val="006600"/>
                            </a:solidFill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altLang="zh-TW" sz="2000" b="0" i="1" smtClean="0">
                            <a:solidFill>
                              <a:srgbClr val="006600"/>
                            </a:solidFill>
                            <a:latin typeface="Cambria Math"/>
                          </a:rPr>
                          <m:t>2</m:t>
                        </m:r>
                        <m:r>
                          <a:rPr lang="en-US" altLang="zh-TW" sz="2000" i="1">
                            <a:solidFill>
                              <a:srgbClr val="00660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TW" altLang="en-US" sz="2000" dirty="0">
                    <a:solidFill>
                      <a:srgbClr val="006600"/>
                    </a:solidFill>
                  </a:rPr>
                  <a:t>為第</a:t>
                </a:r>
                <a:r>
                  <a:rPr lang="en-US" altLang="zh-TW" sz="2000" dirty="0">
                    <a:solidFill>
                      <a:srgbClr val="006600"/>
                    </a:solidFill>
                  </a:rPr>
                  <a:t>1</a:t>
                </a:r>
                <a:r>
                  <a:rPr lang="zh-TW" altLang="en-US" sz="2000" dirty="0">
                    <a:solidFill>
                      <a:srgbClr val="006600"/>
                    </a:solidFill>
                  </a:rPr>
                  <a:t>期種類</a:t>
                </a:r>
                <a:r>
                  <a:rPr lang="en-US" altLang="zh-TW" sz="2000" dirty="0" err="1">
                    <a:solidFill>
                      <a:srgbClr val="006600"/>
                    </a:solidFill>
                  </a:rPr>
                  <a:t>2</a:t>
                </a:r>
                <a:r>
                  <a:rPr lang="zh-TW" altLang="en-US" sz="2000" dirty="0">
                    <a:solidFill>
                      <a:srgbClr val="006600"/>
                    </a:solidFill>
                  </a:rPr>
                  <a:t>的模板最少需求量。</a:t>
                </a:r>
                <a:endParaRPr lang="en-US" altLang="zh-TW" sz="2000" dirty="0">
                  <a:solidFill>
                    <a:srgbClr val="006600"/>
                  </a:solidFill>
                </a:endParaRPr>
              </a:p>
              <a:p>
                <a:pPr marL="0"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solidFill>
                              <a:srgbClr val="00660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TW" sz="2000" b="0" i="1" smtClean="0">
                            <a:solidFill>
                              <a:srgbClr val="006600"/>
                            </a:solidFill>
                            <a:latin typeface="Cambria Math"/>
                          </a:rPr>
                          <m:t>2</m:t>
                        </m:r>
                        <m:r>
                          <a:rPr lang="en-US" altLang="zh-TW" sz="2000" i="1">
                            <a:solidFill>
                              <a:srgbClr val="00660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TW" altLang="en-US" sz="2000" dirty="0">
                    <a:solidFill>
                      <a:srgbClr val="006600"/>
                    </a:solidFill>
                  </a:rPr>
                  <a:t>第</a:t>
                </a:r>
                <a:r>
                  <a:rPr lang="en-US" altLang="zh-TW" sz="2000" dirty="0">
                    <a:solidFill>
                      <a:srgbClr val="006600"/>
                    </a:solidFill>
                  </a:rPr>
                  <a:t>1</a:t>
                </a:r>
                <a:r>
                  <a:rPr lang="zh-TW" altLang="en-US" sz="2000" dirty="0">
                    <a:solidFill>
                      <a:srgbClr val="006600"/>
                    </a:solidFill>
                  </a:rPr>
                  <a:t>期種類</a:t>
                </a:r>
                <a:r>
                  <a:rPr lang="en-US" altLang="zh-TW" sz="2000" dirty="0" err="1">
                    <a:solidFill>
                      <a:srgbClr val="006600"/>
                    </a:solidFill>
                  </a:rPr>
                  <a:t>2</a:t>
                </a:r>
                <a:r>
                  <a:rPr lang="zh-TW" altLang="en-US" sz="2000" dirty="0">
                    <a:solidFill>
                      <a:srgbClr val="006600"/>
                    </a:solidFill>
                  </a:rPr>
                  <a:t>的模板可使用量。</a:t>
                </a:r>
                <a:endParaRPr lang="en-US" altLang="zh-TW" sz="2000" dirty="0">
                  <a:solidFill>
                    <a:srgbClr val="006600"/>
                  </a:solidFill>
                </a:endParaRPr>
              </a:p>
              <a:p>
                <a:pPr marL="0" lvl="1"/>
                <a:endParaRPr lang="en-US" altLang="zh-TW" dirty="0">
                  <a:solidFill>
                    <a:srgbClr val="006600"/>
                  </a:solidFill>
                </a:endParaRPr>
              </a:p>
              <a:p>
                <a:endParaRPr lang="zh-TW" altLang="en-US" dirty="0">
                  <a:solidFill>
                    <a:srgbClr val="006600"/>
                  </a:solidFill>
                </a:endParaRPr>
              </a:p>
            </p:txBody>
          </p:sp>
        </mc:Choice>
        <mc:Fallback xmlns="">
          <p:sp>
            <p:nvSpPr>
              <p:cNvPr id="50" name="文字方塊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3771" y="981484"/>
                <a:ext cx="6870229" cy="1877437"/>
              </a:xfrm>
              <a:prstGeom prst="rect">
                <a:avLst/>
              </a:prstGeom>
              <a:blipFill rotWithShape="1">
                <a:blip r:embed="rId20"/>
                <a:stretch>
                  <a:fillRect l="-976" t="-162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字方塊 50"/>
              <p:cNvSpPr txBox="1"/>
              <p:nvPr/>
            </p:nvSpPr>
            <p:spPr>
              <a:xfrm>
                <a:off x="4591885" y="5104110"/>
                <a:ext cx="184313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>
                    <a:solidFill>
                      <a:srgbClr val="006600"/>
                    </a:solidFill>
                  </a:rPr>
                  <a:t>(0</a:t>
                </a:r>
                <a14:m>
                  <m:oMath xmlns:m="http://schemas.openxmlformats.org/officeDocument/2006/math">
                    <m:r>
                      <a:rPr lang="en-US" altLang="zh-TW">
                        <a:solidFill>
                          <a:srgbClr val="006600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TW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rgbClr val="006600"/>
                            </a:solidFill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rgbClr val="006600"/>
                            </a:solidFill>
                            <a:latin typeface="Cambria Math"/>
                          </a:rPr>
                          <m:t>21</m:t>
                        </m:r>
                      </m:sub>
                    </m:sSub>
                    <m:r>
                      <a:rPr lang="en-US" altLang="zh-TW" i="1">
                        <a:solidFill>
                          <a:srgbClr val="006600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TW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rgbClr val="00660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rgbClr val="006600"/>
                            </a:solidFill>
                            <a:latin typeface="Cambria Math"/>
                          </a:rPr>
                          <m:t>21</m:t>
                        </m:r>
                      </m:sub>
                    </m:sSub>
                  </m:oMath>
                </a14:m>
                <a:r>
                  <a:rPr lang="en-US" altLang="zh-TW" dirty="0">
                    <a:solidFill>
                      <a:srgbClr val="006600"/>
                    </a:solidFill>
                  </a:rPr>
                  <a:t>)</a:t>
                </a:r>
                <a:endParaRPr lang="zh-TW" altLang="en-US" dirty="0">
                  <a:solidFill>
                    <a:srgbClr val="006600"/>
                  </a:solidFill>
                </a:endParaRPr>
              </a:p>
            </p:txBody>
          </p:sp>
        </mc:Choice>
        <mc:Fallback xmlns="">
          <p:sp>
            <p:nvSpPr>
              <p:cNvPr id="51" name="文字方塊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1885" y="5104110"/>
                <a:ext cx="1843133" cy="523220"/>
              </a:xfrm>
              <a:prstGeom prst="rect">
                <a:avLst/>
              </a:prstGeom>
              <a:blipFill rotWithShape="1">
                <a:blip r:embed="rId21"/>
                <a:stretch>
                  <a:fillRect l="-6601" t="-11628" r="-5281" b="-3139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2752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C0099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C0099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C0099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mph" presetSubtype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C0099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C0099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1" dur="indefinite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indefinite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C0099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5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C0099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8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C0099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1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C0099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4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mph" presetSubtype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C0099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8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C0099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6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C0099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9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C0099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5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indefinite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C0099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8" dur="indefinite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9" dur="indefinite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C0099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4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C0099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7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8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indefinite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C0099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7" dur="indefinite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8" dur="indefinite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C0099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1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 the problem may be solved?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kern="1200" dirty="0">
                <a:solidFill>
                  <a:srgbClr val="FF0000"/>
                </a:solidFill>
              </a:rPr>
              <a:t>p=2, T=2</a:t>
            </a:r>
            <a:endParaRPr lang="zh-TW" altLang="zh-TW" dirty="0"/>
          </a:p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Network Optimization Applications 19.24  by   </a:t>
            </a:r>
            <a:r>
              <a:rPr lang="zh-TW" altLang="en-US"/>
              <a:t>成大工資管 </a:t>
            </a:r>
            <a:endParaRPr lang="en-US" altLang="zh-TW" i="1" dirty="0">
              <a:solidFill>
                <a:srgbClr val="FFFFFF"/>
              </a:solidFill>
            </a:endParaRPr>
          </a:p>
        </p:txBody>
      </p:sp>
      <p:sp>
        <p:nvSpPr>
          <p:cNvPr id="5" name="橢圓 4"/>
          <p:cNvSpPr/>
          <p:nvPr/>
        </p:nvSpPr>
        <p:spPr>
          <a:xfrm>
            <a:off x="8381835" y="3747616"/>
            <a:ext cx="446708" cy="4702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t</a:t>
            </a:r>
            <a:endParaRPr lang="zh-TW" altLang="en-US" dirty="0"/>
          </a:p>
        </p:txBody>
      </p:sp>
      <p:cxnSp>
        <p:nvCxnSpPr>
          <p:cNvPr id="6" name="直線單箭頭接點 5"/>
          <p:cNvCxnSpPr>
            <a:endCxn id="31" idx="3"/>
          </p:cNvCxnSpPr>
          <p:nvPr/>
        </p:nvCxnSpPr>
        <p:spPr>
          <a:xfrm flipV="1">
            <a:off x="468285" y="2450666"/>
            <a:ext cx="1239017" cy="1379686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/>
          <p:cNvCxnSpPr>
            <a:endCxn id="32" idx="2"/>
          </p:cNvCxnSpPr>
          <p:nvPr/>
        </p:nvCxnSpPr>
        <p:spPr>
          <a:xfrm>
            <a:off x="468285" y="3830352"/>
            <a:ext cx="1173598" cy="152400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>
            <a:endCxn id="33" idx="1"/>
          </p:cNvCxnSpPr>
          <p:nvPr/>
        </p:nvCxnSpPr>
        <p:spPr>
          <a:xfrm>
            <a:off x="468285" y="3830352"/>
            <a:ext cx="1239017" cy="1744166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>
            <a:endCxn id="41" idx="3"/>
          </p:cNvCxnSpPr>
          <p:nvPr/>
        </p:nvCxnSpPr>
        <p:spPr>
          <a:xfrm flipV="1">
            <a:off x="1865237" y="3242754"/>
            <a:ext cx="1094749" cy="784015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>
            <a:endCxn id="41" idx="1"/>
          </p:cNvCxnSpPr>
          <p:nvPr/>
        </p:nvCxnSpPr>
        <p:spPr>
          <a:xfrm>
            <a:off x="1865237" y="2284400"/>
            <a:ext cx="1094749" cy="625822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>
            <a:endCxn id="41" idx="4"/>
          </p:cNvCxnSpPr>
          <p:nvPr/>
        </p:nvCxnSpPr>
        <p:spPr>
          <a:xfrm flipV="1">
            <a:off x="1865237" y="3311624"/>
            <a:ext cx="1252684" cy="2429160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>
            <a:endCxn id="34" idx="2"/>
          </p:cNvCxnSpPr>
          <p:nvPr/>
        </p:nvCxnSpPr>
        <p:spPr>
          <a:xfrm flipV="1">
            <a:off x="1793102" y="2263316"/>
            <a:ext cx="2340261" cy="21084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 flipV="1">
            <a:off x="3058365" y="2415716"/>
            <a:ext cx="1167842" cy="660772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endCxn id="35" idx="2"/>
          </p:cNvCxnSpPr>
          <p:nvPr/>
        </p:nvCxnSpPr>
        <p:spPr>
          <a:xfrm>
            <a:off x="3210765" y="3076488"/>
            <a:ext cx="922598" cy="906264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endCxn id="36" idx="1"/>
          </p:cNvCxnSpPr>
          <p:nvPr/>
        </p:nvCxnSpPr>
        <p:spPr>
          <a:xfrm>
            <a:off x="3117921" y="3076488"/>
            <a:ext cx="1080861" cy="2498030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>
            <a:endCxn id="36" idx="2"/>
          </p:cNvCxnSpPr>
          <p:nvPr/>
        </p:nvCxnSpPr>
        <p:spPr>
          <a:xfrm>
            <a:off x="1865237" y="5740784"/>
            <a:ext cx="2268126" cy="0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>
            <a:off x="1865237" y="4026769"/>
            <a:ext cx="2268126" cy="38719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>
            <a:endCxn id="40" idx="2"/>
          </p:cNvCxnSpPr>
          <p:nvPr/>
        </p:nvCxnSpPr>
        <p:spPr>
          <a:xfrm>
            <a:off x="4356717" y="5740784"/>
            <a:ext cx="2296926" cy="0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>
            <a:endCxn id="5" idx="3"/>
          </p:cNvCxnSpPr>
          <p:nvPr/>
        </p:nvCxnSpPr>
        <p:spPr>
          <a:xfrm flipV="1">
            <a:off x="6876997" y="4149018"/>
            <a:ext cx="1570257" cy="1591766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>
            <a:endCxn id="5" idx="2"/>
          </p:cNvCxnSpPr>
          <p:nvPr/>
        </p:nvCxnSpPr>
        <p:spPr>
          <a:xfrm>
            <a:off x="6876997" y="3982752"/>
            <a:ext cx="1504838" cy="0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>
            <a:endCxn id="5" idx="1"/>
          </p:cNvCxnSpPr>
          <p:nvPr/>
        </p:nvCxnSpPr>
        <p:spPr>
          <a:xfrm>
            <a:off x="6876997" y="2263316"/>
            <a:ext cx="1570257" cy="1553170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>
            <a:endCxn id="38" idx="2"/>
          </p:cNvCxnSpPr>
          <p:nvPr/>
        </p:nvCxnSpPr>
        <p:spPr>
          <a:xfrm>
            <a:off x="4356717" y="2263316"/>
            <a:ext cx="2296926" cy="21084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>
            <a:endCxn id="37" idx="1"/>
          </p:cNvCxnSpPr>
          <p:nvPr/>
        </p:nvCxnSpPr>
        <p:spPr>
          <a:xfrm>
            <a:off x="4356717" y="2263316"/>
            <a:ext cx="1066201" cy="646906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endCxn id="38" idx="3"/>
          </p:cNvCxnSpPr>
          <p:nvPr/>
        </p:nvCxnSpPr>
        <p:spPr>
          <a:xfrm flipV="1">
            <a:off x="5580853" y="2450666"/>
            <a:ext cx="1138209" cy="625822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>
            <a:endCxn id="39" idx="1"/>
          </p:cNvCxnSpPr>
          <p:nvPr/>
        </p:nvCxnSpPr>
        <p:spPr>
          <a:xfrm>
            <a:off x="5610631" y="3140509"/>
            <a:ext cx="1108431" cy="675977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>
            <a:endCxn id="40" idx="1"/>
          </p:cNvCxnSpPr>
          <p:nvPr/>
        </p:nvCxnSpPr>
        <p:spPr>
          <a:xfrm>
            <a:off x="5610631" y="3140509"/>
            <a:ext cx="1108431" cy="2434009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>
            <a:endCxn id="39" idx="2"/>
          </p:cNvCxnSpPr>
          <p:nvPr/>
        </p:nvCxnSpPr>
        <p:spPr>
          <a:xfrm>
            <a:off x="4356717" y="3982752"/>
            <a:ext cx="2296926" cy="0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 flipV="1">
            <a:off x="4356717" y="3242754"/>
            <a:ext cx="1066201" cy="2498030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endCxn id="37" idx="2"/>
          </p:cNvCxnSpPr>
          <p:nvPr/>
        </p:nvCxnSpPr>
        <p:spPr>
          <a:xfrm flipV="1">
            <a:off x="4356717" y="3076488"/>
            <a:ext cx="1000782" cy="906264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橢圓 29"/>
          <p:cNvSpPr/>
          <p:nvPr/>
        </p:nvSpPr>
        <p:spPr>
          <a:xfrm>
            <a:off x="244931" y="3595216"/>
            <a:ext cx="446708" cy="4702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橢圓 30"/>
              <p:cNvSpPr/>
              <p:nvPr/>
            </p:nvSpPr>
            <p:spPr>
              <a:xfrm>
                <a:off x="1641883" y="2049264"/>
                <a:ext cx="446708" cy="4702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0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1" name="橢圓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1883" y="2049264"/>
                <a:ext cx="446708" cy="470272"/>
              </a:xfrm>
              <a:prstGeom prst="ellipse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橢圓 31"/>
              <p:cNvSpPr/>
              <p:nvPr/>
            </p:nvSpPr>
            <p:spPr>
              <a:xfrm>
                <a:off x="1641883" y="3747616"/>
                <a:ext cx="446708" cy="4702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/>
                            </a:rPr>
                            <m:t>0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2" name="橢圓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1883" y="3747616"/>
                <a:ext cx="446708" cy="470272"/>
              </a:xfrm>
              <a:prstGeom prst="ellipse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橢圓 32"/>
              <p:cNvSpPr/>
              <p:nvPr/>
            </p:nvSpPr>
            <p:spPr>
              <a:xfrm>
                <a:off x="1641883" y="5505648"/>
                <a:ext cx="446708" cy="4702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0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3" name="橢圓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1883" y="5505648"/>
                <a:ext cx="446708" cy="470272"/>
              </a:xfrm>
              <a:prstGeom prst="ellipse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橢圓 33"/>
              <p:cNvSpPr/>
              <p:nvPr/>
            </p:nvSpPr>
            <p:spPr>
              <a:xfrm>
                <a:off x="4133363" y="2028180"/>
                <a:ext cx="446708" cy="4702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1</m:t>
                          </m:r>
                        </m:e>
                        <m:sup>
                          <m:r>
                            <a:rPr lang="en-US" altLang="zh-TW" i="1">
                              <a:latin typeface="Cambria Math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4" name="橢圓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3363" y="2028180"/>
                <a:ext cx="446708" cy="470272"/>
              </a:xfrm>
              <a:prstGeom prst="ellipse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橢圓 34"/>
              <p:cNvSpPr/>
              <p:nvPr/>
            </p:nvSpPr>
            <p:spPr>
              <a:xfrm>
                <a:off x="4133363" y="3747616"/>
                <a:ext cx="446708" cy="4702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1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5" name="橢圓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3363" y="3747616"/>
                <a:ext cx="446708" cy="470272"/>
              </a:xfrm>
              <a:prstGeom prst="ellipse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橢圓 35"/>
              <p:cNvSpPr/>
              <p:nvPr/>
            </p:nvSpPr>
            <p:spPr>
              <a:xfrm>
                <a:off x="4133363" y="5505648"/>
                <a:ext cx="446708" cy="4702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1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6" name="橢圓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3363" y="5505648"/>
                <a:ext cx="446708" cy="470272"/>
              </a:xfrm>
              <a:prstGeom prst="ellipse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橢圓 36"/>
              <p:cNvSpPr/>
              <p:nvPr/>
            </p:nvSpPr>
            <p:spPr>
              <a:xfrm>
                <a:off x="5357499" y="2841352"/>
                <a:ext cx="446708" cy="4702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7" name="橢圓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7499" y="2841352"/>
                <a:ext cx="446708" cy="470272"/>
              </a:xfrm>
              <a:prstGeom prst="ellipse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橢圓 37"/>
              <p:cNvSpPr/>
              <p:nvPr/>
            </p:nvSpPr>
            <p:spPr>
              <a:xfrm>
                <a:off x="6653643" y="2049264"/>
                <a:ext cx="446708" cy="4702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altLang="zh-TW" i="1">
                              <a:latin typeface="Cambria Math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8" name="橢圓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3643" y="2049264"/>
                <a:ext cx="446708" cy="470272"/>
              </a:xfrm>
              <a:prstGeom prst="ellipse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橢圓 38"/>
              <p:cNvSpPr/>
              <p:nvPr/>
            </p:nvSpPr>
            <p:spPr>
              <a:xfrm>
                <a:off x="6653643" y="3747616"/>
                <a:ext cx="446708" cy="4702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9" name="橢圓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3643" y="3747616"/>
                <a:ext cx="446708" cy="470272"/>
              </a:xfrm>
              <a:prstGeom prst="ellipse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橢圓 39"/>
              <p:cNvSpPr/>
              <p:nvPr/>
            </p:nvSpPr>
            <p:spPr>
              <a:xfrm>
                <a:off x="6653643" y="5505648"/>
                <a:ext cx="446708" cy="4702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0" name="橢圓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3643" y="5505648"/>
                <a:ext cx="446708" cy="470272"/>
              </a:xfrm>
              <a:prstGeom prst="ellipse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橢圓 40"/>
              <p:cNvSpPr/>
              <p:nvPr/>
            </p:nvSpPr>
            <p:spPr>
              <a:xfrm>
                <a:off x="2894567" y="2841352"/>
                <a:ext cx="446708" cy="4702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1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1" name="橢圓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4567" y="2841352"/>
                <a:ext cx="446708" cy="470272"/>
              </a:xfrm>
              <a:prstGeom prst="ellipse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字方塊 41"/>
              <p:cNvSpPr txBox="1"/>
              <p:nvPr/>
            </p:nvSpPr>
            <p:spPr>
              <a:xfrm>
                <a:off x="361266" y="2562458"/>
                <a:ext cx="155952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>
                    <a:solidFill>
                      <a:srgbClr val="006600"/>
                    </a:solidFill>
                  </a:rPr>
                  <a:t>(0</a:t>
                </a:r>
                <a14:m>
                  <m:oMath xmlns:m="http://schemas.openxmlformats.org/officeDocument/2006/math">
                    <m:r>
                      <a:rPr lang="en-US" altLang="zh-TW" b="0" i="0" smtClean="0">
                        <a:solidFill>
                          <a:srgbClr val="006600"/>
                        </a:solidFill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altLang="zh-TW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rgbClr val="006600"/>
                            </a:solidFill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rgbClr val="00660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zh-TW" b="0" i="1" smtClean="0">
                        <a:solidFill>
                          <a:srgbClr val="006600"/>
                        </a:solidFill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altLang="zh-TW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rgbClr val="006600"/>
                            </a:solidFill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rgbClr val="00660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TW" dirty="0">
                    <a:solidFill>
                      <a:srgbClr val="006600"/>
                    </a:solidFill>
                  </a:rPr>
                  <a:t>)</a:t>
                </a:r>
                <a:endParaRPr lang="zh-TW" altLang="en-US" dirty="0">
                  <a:solidFill>
                    <a:srgbClr val="006600"/>
                  </a:solidFill>
                </a:endParaRPr>
              </a:p>
            </p:txBody>
          </p:sp>
        </mc:Choice>
        <mc:Fallback xmlns="">
          <p:sp>
            <p:nvSpPr>
              <p:cNvPr id="42" name="文字方塊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266" y="2562458"/>
                <a:ext cx="1559529" cy="523220"/>
              </a:xfrm>
              <a:prstGeom prst="rect">
                <a:avLst/>
              </a:prstGeom>
              <a:blipFill rotWithShape="1">
                <a:blip r:embed="rId13"/>
                <a:stretch>
                  <a:fillRect l="-7813" t="-11628" r="-6641" b="-3139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字方塊 42"/>
              <p:cNvSpPr txBox="1"/>
              <p:nvPr/>
            </p:nvSpPr>
            <p:spPr>
              <a:xfrm>
                <a:off x="552726" y="3311624"/>
                <a:ext cx="164211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>
                    <a:solidFill>
                      <a:srgbClr val="006600"/>
                    </a:solidFill>
                  </a:rPr>
                  <a:t>(0</a:t>
                </a:r>
                <a14:m>
                  <m:oMath xmlns:m="http://schemas.openxmlformats.org/officeDocument/2006/math">
                    <m:r>
                      <a:rPr lang="en-US" altLang="zh-TW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TW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TW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TW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TW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dirty="0">
                    <a:solidFill>
                      <a:srgbClr val="006600"/>
                    </a:solidFill>
                  </a:rPr>
                  <a:t>)</a:t>
                </a:r>
                <a:endParaRPr lang="zh-TW" altLang="en-US" dirty="0">
                  <a:solidFill>
                    <a:srgbClr val="006600"/>
                  </a:solidFill>
                </a:endParaRPr>
              </a:p>
            </p:txBody>
          </p:sp>
        </mc:Choice>
        <mc:Fallback xmlns="">
          <p:sp>
            <p:nvSpPr>
              <p:cNvPr id="43" name="文字方塊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726" y="3311624"/>
                <a:ext cx="1642116" cy="523220"/>
              </a:xfrm>
              <a:prstGeom prst="rect">
                <a:avLst/>
              </a:prstGeom>
              <a:blipFill rotWithShape="1">
                <a:blip r:embed="rId14"/>
                <a:stretch>
                  <a:fillRect l="-7807" t="-11628" r="-6320" b="-3139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字方塊 43"/>
              <p:cNvSpPr txBox="1"/>
              <p:nvPr/>
            </p:nvSpPr>
            <p:spPr>
              <a:xfrm>
                <a:off x="361265" y="4551182"/>
                <a:ext cx="164211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>
                    <a:solidFill>
                      <a:srgbClr val="006600"/>
                    </a:solidFill>
                  </a:rPr>
                  <a:t>(0</a:t>
                </a:r>
                <a14:m>
                  <m:oMath xmlns:m="http://schemas.openxmlformats.org/officeDocument/2006/math">
                    <m:r>
                      <a:rPr lang="en-US" altLang="zh-TW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TW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TW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TW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TW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dirty="0">
                    <a:solidFill>
                      <a:srgbClr val="006600"/>
                    </a:solidFill>
                  </a:rPr>
                  <a:t>)</a:t>
                </a:r>
                <a:endParaRPr lang="zh-TW" altLang="en-US" dirty="0">
                  <a:solidFill>
                    <a:srgbClr val="006600"/>
                  </a:solidFill>
                </a:endParaRPr>
              </a:p>
            </p:txBody>
          </p:sp>
        </mc:Choice>
        <mc:Fallback xmlns="">
          <p:sp>
            <p:nvSpPr>
              <p:cNvPr id="44" name="文字方塊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265" y="4551182"/>
                <a:ext cx="1642116" cy="523220"/>
              </a:xfrm>
              <a:prstGeom prst="rect">
                <a:avLst/>
              </a:prstGeom>
              <a:blipFill rotWithShape="1">
                <a:blip r:embed="rId15"/>
                <a:stretch>
                  <a:fillRect l="-7407" t="-11765" r="-6296" b="-329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文字方塊 44"/>
          <p:cNvSpPr txBox="1"/>
          <p:nvPr/>
        </p:nvSpPr>
        <p:spPr>
          <a:xfrm>
            <a:off x="0" y="3076488"/>
            <a:ext cx="5527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6600"/>
                </a:solidFill>
              </a:rPr>
              <a:t>w</a:t>
            </a:r>
            <a:endParaRPr lang="zh-TW" altLang="en-US" dirty="0">
              <a:solidFill>
                <a:srgbClr val="0066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字方塊 45"/>
              <p:cNvSpPr txBox="1"/>
              <p:nvPr/>
            </p:nvSpPr>
            <p:spPr>
              <a:xfrm>
                <a:off x="3330288" y="3095018"/>
                <a:ext cx="151240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>
                    <a:solidFill>
                      <a:srgbClr val="006600"/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rgbClr val="006600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rgbClr val="00660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TW">
                        <a:solidFill>
                          <a:srgbClr val="006600"/>
                        </a:solidFill>
                        <a:latin typeface="Cambria Math"/>
                      </a:rPr>
                      <m:t>,</m:t>
                    </m:r>
                    <m:r>
                      <a:rPr lang="en-US" altLang="zh-TW" i="1">
                        <a:solidFill>
                          <a:srgbClr val="006600"/>
                        </a:solidFill>
                        <a:latin typeface="Cambria Math"/>
                      </a:rPr>
                      <m:t>0,</m:t>
                    </m:r>
                    <m:r>
                      <a:rPr lang="en-US" altLang="zh-TW" i="1">
                        <a:solidFill>
                          <a:srgbClr val="006600"/>
                        </a:solidFill>
                        <a:latin typeface="Cambria Math"/>
                        <a:ea typeface="Cambria Math"/>
                      </a:rPr>
                      <m:t>∞</m:t>
                    </m:r>
                  </m:oMath>
                </a14:m>
                <a:r>
                  <a:rPr lang="en-US" altLang="zh-TW" dirty="0">
                    <a:solidFill>
                      <a:srgbClr val="006600"/>
                    </a:solidFill>
                  </a:rPr>
                  <a:t>)</a:t>
                </a:r>
                <a:endParaRPr lang="zh-TW" altLang="en-US" dirty="0">
                  <a:solidFill>
                    <a:srgbClr val="006600"/>
                  </a:solidFill>
                </a:endParaRPr>
              </a:p>
            </p:txBody>
          </p:sp>
        </mc:Choice>
        <mc:Fallback xmlns="">
          <p:sp>
            <p:nvSpPr>
              <p:cNvPr id="46" name="文字方塊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0288" y="3095018"/>
                <a:ext cx="1512402" cy="523220"/>
              </a:xfrm>
              <a:prstGeom prst="rect">
                <a:avLst/>
              </a:prstGeom>
              <a:blipFill rotWithShape="1">
                <a:blip r:embed="rId16"/>
                <a:stretch>
                  <a:fillRect l="-8065" t="-11628" r="-7258" b="-3139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字方塊 46"/>
              <p:cNvSpPr txBox="1"/>
              <p:nvPr/>
            </p:nvSpPr>
            <p:spPr>
              <a:xfrm>
                <a:off x="2959986" y="4525274"/>
                <a:ext cx="152067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>
                    <a:solidFill>
                      <a:srgbClr val="006600"/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rgbClr val="006600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rgbClr val="00660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TW" b="0" i="0" smtClean="0">
                        <a:solidFill>
                          <a:srgbClr val="006600"/>
                        </a:solidFill>
                        <a:latin typeface="Cambria Math"/>
                      </a:rPr>
                      <m:t>,</m:t>
                    </m:r>
                    <m:r>
                      <a:rPr lang="en-US" altLang="zh-TW" b="0" i="1" smtClean="0">
                        <a:solidFill>
                          <a:srgbClr val="006600"/>
                        </a:solidFill>
                        <a:latin typeface="Cambria Math"/>
                      </a:rPr>
                      <m:t>0,</m:t>
                    </m:r>
                    <m:r>
                      <a:rPr lang="en-US" altLang="zh-TW" b="0" i="1" smtClean="0">
                        <a:solidFill>
                          <a:srgbClr val="006600"/>
                        </a:solidFill>
                        <a:latin typeface="Cambria Math"/>
                        <a:ea typeface="Cambria Math"/>
                      </a:rPr>
                      <m:t>∞</m:t>
                    </m:r>
                  </m:oMath>
                </a14:m>
                <a:r>
                  <a:rPr lang="en-US" altLang="zh-TW" dirty="0">
                    <a:solidFill>
                      <a:srgbClr val="006600"/>
                    </a:solidFill>
                  </a:rPr>
                  <a:t>)</a:t>
                </a:r>
                <a:endParaRPr lang="zh-TW" altLang="en-US" dirty="0">
                  <a:solidFill>
                    <a:srgbClr val="006600"/>
                  </a:solidFill>
                </a:endParaRPr>
              </a:p>
            </p:txBody>
          </p:sp>
        </mc:Choice>
        <mc:Fallback xmlns="">
          <p:sp>
            <p:nvSpPr>
              <p:cNvPr id="47" name="文字方塊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9986" y="4525274"/>
                <a:ext cx="1520673" cy="523220"/>
              </a:xfrm>
              <a:prstGeom prst="rect">
                <a:avLst/>
              </a:prstGeom>
              <a:blipFill rotWithShape="1">
                <a:blip r:embed="rId17"/>
                <a:stretch>
                  <a:fillRect l="-8434" t="-11628" r="-6827" b="-3139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字方塊 47"/>
              <p:cNvSpPr txBox="1"/>
              <p:nvPr/>
            </p:nvSpPr>
            <p:spPr>
              <a:xfrm>
                <a:off x="2894567" y="2335701"/>
                <a:ext cx="44670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rgbClr val="006600"/>
                              </a:solidFill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00660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8" name="文字方塊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4567" y="2335701"/>
                <a:ext cx="446708" cy="523220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字方塊 48"/>
              <p:cNvSpPr txBox="1"/>
              <p:nvPr/>
            </p:nvSpPr>
            <p:spPr>
              <a:xfrm>
                <a:off x="4697336" y="4149933"/>
                <a:ext cx="182659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>
                    <a:solidFill>
                      <a:srgbClr val="006600"/>
                    </a:solidFill>
                  </a:rPr>
                  <a:t>(0</a:t>
                </a:r>
                <a14:m>
                  <m:oMath xmlns:m="http://schemas.openxmlformats.org/officeDocument/2006/math">
                    <m:r>
                      <a:rPr lang="en-US" altLang="zh-TW">
                        <a:solidFill>
                          <a:srgbClr val="006600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TW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rgbClr val="006600"/>
                            </a:solidFill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rgbClr val="006600"/>
                            </a:solidFill>
                            <a:latin typeface="Cambria Math"/>
                          </a:rPr>
                          <m:t>11</m:t>
                        </m:r>
                      </m:sub>
                    </m:sSub>
                    <m:r>
                      <a:rPr lang="en-US" altLang="zh-TW" i="1">
                        <a:solidFill>
                          <a:srgbClr val="006600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TW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rgbClr val="00660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rgbClr val="006600"/>
                            </a:solidFill>
                            <a:latin typeface="Cambria Math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US" altLang="zh-TW" dirty="0">
                    <a:solidFill>
                      <a:srgbClr val="006600"/>
                    </a:solidFill>
                  </a:rPr>
                  <a:t>)</a:t>
                </a:r>
                <a:endParaRPr lang="zh-TW" altLang="en-US" dirty="0">
                  <a:solidFill>
                    <a:srgbClr val="006600"/>
                  </a:solidFill>
                </a:endParaRPr>
              </a:p>
            </p:txBody>
          </p:sp>
        </mc:Choice>
        <mc:Fallback xmlns="">
          <p:sp>
            <p:nvSpPr>
              <p:cNvPr id="49" name="文字方塊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7336" y="4149933"/>
                <a:ext cx="1826590" cy="523220"/>
              </a:xfrm>
              <a:prstGeom prst="rect">
                <a:avLst/>
              </a:prstGeom>
              <a:blipFill rotWithShape="1">
                <a:blip r:embed="rId19"/>
                <a:stretch>
                  <a:fillRect l="-7023" t="-11628" r="-5686" b="-3139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字方塊 50"/>
              <p:cNvSpPr txBox="1"/>
              <p:nvPr/>
            </p:nvSpPr>
            <p:spPr>
              <a:xfrm>
                <a:off x="4591885" y="5104110"/>
                <a:ext cx="184313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>
                    <a:solidFill>
                      <a:srgbClr val="006600"/>
                    </a:solidFill>
                  </a:rPr>
                  <a:t>(0</a:t>
                </a:r>
                <a14:m>
                  <m:oMath xmlns:m="http://schemas.openxmlformats.org/officeDocument/2006/math">
                    <m:r>
                      <a:rPr lang="en-US" altLang="zh-TW">
                        <a:solidFill>
                          <a:srgbClr val="006600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TW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rgbClr val="006600"/>
                            </a:solidFill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rgbClr val="006600"/>
                            </a:solidFill>
                            <a:latin typeface="Cambria Math"/>
                          </a:rPr>
                          <m:t>21</m:t>
                        </m:r>
                      </m:sub>
                    </m:sSub>
                    <m:r>
                      <a:rPr lang="en-US" altLang="zh-TW" i="1">
                        <a:solidFill>
                          <a:srgbClr val="006600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TW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rgbClr val="00660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rgbClr val="006600"/>
                            </a:solidFill>
                            <a:latin typeface="Cambria Math"/>
                          </a:rPr>
                          <m:t>21</m:t>
                        </m:r>
                      </m:sub>
                    </m:sSub>
                  </m:oMath>
                </a14:m>
                <a:r>
                  <a:rPr lang="en-US" altLang="zh-TW" dirty="0">
                    <a:solidFill>
                      <a:srgbClr val="006600"/>
                    </a:solidFill>
                  </a:rPr>
                  <a:t>)</a:t>
                </a:r>
                <a:endParaRPr lang="zh-TW" altLang="en-US" dirty="0">
                  <a:solidFill>
                    <a:srgbClr val="006600"/>
                  </a:solidFill>
                </a:endParaRPr>
              </a:p>
            </p:txBody>
          </p:sp>
        </mc:Choice>
        <mc:Fallback xmlns="">
          <p:sp>
            <p:nvSpPr>
              <p:cNvPr id="51" name="文字方塊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1885" y="5104110"/>
                <a:ext cx="1843133" cy="523220"/>
              </a:xfrm>
              <a:prstGeom prst="rect">
                <a:avLst/>
              </a:prstGeom>
              <a:blipFill rotWithShape="1">
                <a:blip r:embed="rId20"/>
                <a:stretch>
                  <a:fillRect l="-6601" t="-11628" r="-5281" b="-3139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文字方塊 51"/>
          <p:cNvSpPr txBox="1"/>
          <p:nvPr/>
        </p:nvSpPr>
        <p:spPr>
          <a:xfrm>
            <a:off x="2294475" y="1268760"/>
            <a:ext cx="62568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006600"/>
                </a:solidFill>
              </a:rPr>
              <a:t>從轉換點</a:t>
            </a:r>
            <a:r>
              <a:rPr lang="en-US" altLang="zh-TW" dirty="0">
                <a:solidFill>
                  <a:srgbClr val="006600"/>
                </a:solidFill>
              </a:rPr>
              <a:t>2</a:t>
            </a:r>
            <a:r>
              <a:rPr lang="zh-TW" altLang="en-US" dirty="0">
                <a:solidFill>
                  <a:srgbClr val="006600"/>
                </a:solidFill>
              </a:rPr>
              <a:t>*分配要轉換的模板。</a:t>
            </a:r>
          </a:p>
        </p:txBody>
      </p:sp>
    </p:spTree>
    <p:extLst>
      <p:ext uri="{BB962C8B-B14F-4D97-AF65-F5344CB8AC3E}">
        <p14:creationId xmlns:p14="http://schemas.microsoft.com/office/powerpoint/2010/main" val="743090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C0099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C0099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C0099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mph" presetSubtype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C0099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C0099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1" dur="indefinite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indefinite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C0099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5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C0099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8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C0099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1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C0099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4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mph" presetSubtype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C0099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8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C0099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6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C0099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9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C0099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5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indefinite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C0099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8" dur="indefinite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9" dur="indefinite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C0099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4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C0099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7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8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indefinite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C0099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3" dur="indefinite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4" dur="indefinite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C0099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7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C0099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2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C0099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5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C0099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8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indefinite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C0099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1" dur="indefinite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2" dur="indefinite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C0099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5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6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1" grpId="0"/>
      <p:bldP spid="5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 the problem may be solved?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kern="1200" dirty="0">
                <a:solidFill>
                  <a:srgbClr val="FF0000"/>
                </a:solidFill>
              </a:rPr>
              <a:t>p=2, T=2</a:t>
            </a:r>
            <a:endParaRPr lang="zh-TW" altLang="zh-TW" dirty="0"/>
          </a:p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Network Optimization Applications 19.24  by   </a:t>
            </a:r>
            <a:r>
              <a:rPr lang="zh-TW" altLang="en-US"/>
              <a:t>成大工資管 </a:t>
            </a:r>
            <a:endParaRPr lang="en-US" altLang="zh-TW" i="1" dirty="0">
              <a:solidFill>
                <a:srgbClr val="FFFFFF"/>
              </a:solidFill>
            </a:endParaRPr>
          </a:p>
        </p:txBody>
      </p:sp>
      <p:sp>
        <p:nvSpPr>
          <p:cNvPr id="5" name="橢圓 4"/>
          <p:cNvSpPr/>
          <p:nvPr/>
        </p:nvSpPr>
        <p:spPr>
          <a:xfrm>
            <a:off x="8381835" y="3747616"/>
            <a:ext cx="446708" cy="4702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t</a:t>
            </a:r>
            <a:endParaRPr lang="zh-TW" altLang="en-US" dirty="0"/>
          </a:p>
        </p:txBody>
      </p:sp>
      <p:cxnSp>
        <p:nvCxnSpPr>
          <p:cNvPr id="6" name="直線單箭頭接點 5"/>
          <p:cNvCxnSpPr>
            <a:endCxn id="31" idx="3"/>
          </p:cNvCxnSpPr>
          <p:nvPr/>
        </p:nvCxnSpPr>
        <p:spPr>
          <a:xfrm flipV="1">
            <a:off x="468285" y="2450666"/>
            <a:ext cx="1239017" cy="1379686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/>
          <p:cNvCxnSpPr>
            <a:endCxn id="32" idx="2"/>
          </p:cNvCxnSpPr>
          <p:nvPr/>
        </p:nvCxnSpPr>
        <p:spPr>
          <a:xfrm>
            <a:off x="468285" y="3830352"/>
            <a:ext cx="1173598" cy="152400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>
            <a:endCxn id="33" idx="1"/>
          </p:cNvCxnSpPr>
          <p:nvPr/>
        </p:nvCxnSpPr>
        <p:spPr>
          <a:xfrm>
            <a:off x="468285" y="3830352"/>
            <a:ext cx="1239017" cy="1744166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>
            <a:endCxn id="41" idx="3"/>
          </p:cNvCxnSpPr>
          <p:nvPr/>
        </p:nvCxnSpPr>
        <p:spPr>
          <a:xfrm flipV="1">
            <a:off x="1865237" y="3242754"/>
            <a:ext cx="1094749" cy="784015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>
            <a:endCxn id="41" idx="1"/>
          </p:cNvCxnSpPr>
          <p:nvPr/>
        </p:nvCxnSpPr>
        <p:spPr>
          <a:xfrm>
            <a:off x="1865237" y="2284400"/>
            <a:ext cx="1094749" cy="625822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>
            <a:endCxn id="41" idx="4"/>
          </p:cNvCxnSpPr>
          <p:nvPr/>
        </p:nvCxnSpPr>
        <p:spPr>
          <a:xfrm flipV="1">
            <a:off x="1865237" y="3311624"/>
            <a:ext cx="1252684" cy="2429160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>
            <a:endCxn id="34" idx="2"/>
          </p:cNvCxnSpPr>
          <p:nvPr/>
        </p:nvCxnSpPr>
        <p:spPr>
          <a:xfrm flipV="1">
            <a:off x="1793102" y="2263316"/>
            <a:ext cx="2340261" cy="21084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 flipV="1">
            <a:off x="3058365" y="2415716"/>
            <a:ext cx="1167842" cy="660772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endCxn id="35" idx="2"/>
          </p:cNvCxnSpPr>
          <p:nvPr/>
        </p:nvCxnSpPr>
        <p:spPr>
          <a:xfrm>
            <a:off x="3210765" y="3076488"/>
            <a:ext cx="922598" cy="906264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endCxn id="36" idx="1"/>
          </p:cNvCxnSpPr>
          <p:nvPr/>
        </p:nvCxnSpPr>
        <p:spPr>
          <a:xfrm>
            <a:off x="3117921" y="3076488"/>
            <a:ext cx="1080861" cy="2498030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>
            <a:endCxn id="36" idx="2"/>
          </p:cNvCxnSpPr>
          <p:nvPr/>
        </p:nvCxnSpPr>
        <p:spPr>
          <a:xfrm>
            <a:off x="1865237" y="5740784"/>
            <a:ext cx="2268126" cy="0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>
            <a:off x="1865237" y="4026769"/>
            <a:ext cx="2268126" cy="38719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>
            <a:endCxn id="40" idx="2"/>
          </p:cNvCxnSpPr>
          <p:nvPr/>
        </p:nvCxnSpPr>
        <p:spPr>
          <a:xfrm>
            <a:off x="4356717" y="5740784"/>
            <a:ext cx="2296926" cy="0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>
            <a:endCxn id="5" idx="3"/>
          </p:cNvCxnSpPr>
          <p:nvPr/>
        </p:nvCxnSpPr>
        <p:spPr>
          <a:xfrm flipV="1">
            <a:off x="6876997" y="4149018"/>
            <a:ext cx="1570257" cy="1591766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>
            <a:endCxn id="5" idx="2"/>
          </p:cNvCxnSpPr>
          <p:nvPr/>
        </p:nvCxnSpPr>
        <p:spPr>
          <a:xfrm>
            <a:off x="6876997" y="3982752"/>
            <a:ext cx="1504838" cy="0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>
            <a:endCxn id="5" idx="1"/>
          </p:cNvCxnSpPr>
          <p:nvPr/>
        </p:nvCxnSpPr>
        <p:spPr>
          <a:xfrm>
            <a:off x="6876997" y="2263316"/>
            <a:ext cx="1570257" cy="1553170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>
            <a:endCxn id="38" idx="2"/>
          </p:cNvCxnSpPr>
          <p:nvPr/>
        </p:nvCxnSpPr>
        <p:spPr>
          <a:xfrm>
            <a:off x="4356717" y="2263316"/>
            <a:ext cx="2296926" cy="21084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>
            <a:endCxn id="37" idx="1"/>
          </p:cNvCxnSpPr>
          <p:nvPr/>
        </p:nvCxnSpPr>
        <p:spPr>
          <a:xfrm>
            <a:off x="4356717" y="2263316"/>
            <a:ext cx="1066201" cy="646906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endCxn id="38" idx="3"/>
          </p:cNvCxnSpPr>
          <p:nvPr/>
        </p:nvCxnSpPr>
        <p:spPr>
          <a:xfrm flipV="1">
            <a:off x="5580853" y="2450666"/>
            <a:ext cx="1138209" cy="625822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>
            <a:endCxn id="39" idx="1"/>
          </p:cNvCxnSpPr>
          <p:nvPr/>
        </p:nvCxnSpPr>
        <p:spPr>
          <a:xfrm>
            <a:off x="5610631" y="3140509"/>
            <a:ext cx="1108431" cy="675977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>
            <a:endCxn id="40" idx="1"/>
          </p:cNvCxnSpPr>
          <p:nvPr/>
        </p:nvCxnSpPr>
        <p:spPr>
          <a:xfrm>
            <a:off x="5610631" y="3140509"/>
            <a:ext cx="1108431" cy="2434009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>
            <a:endCxn id="39" idx="2"/>
          </p:cNvCxnSpPr>
          <p:nvPr/>
        </p:nvCxnSpPr>
        <p:spPr>
          <a:xfrm>
            <a:off x="4356717" y="3982752"/>
            <a:ext cx="2296926" cy="0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 flipV="1">
            <a:off x="4356717" y="3242754"/>
            <a:ext cx="1066201" cy="2498030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endCxn id="37" idx="2"/>
          </p:cNvCxnSpPr>
          <p:nvPr/>
        </p:nvCxnSpPr>
        <p:spPr>
          <a:xfrm flipV="1">
            <a:off x="4356717" y="3076488"/>
            <a:ext cx="1000782" cy="906264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橢圓 29"/>
          <p:cNvSpPr/>
          <p:nvPr/>
        </p:nvSpPr>
        <p:spPr>
          <a:xfrm>
            <a:off x="244931" y="3595216"/>
            <a:ext cx="446708" cy="4702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橢圓 30"/>
              <p:cNvSpPr/>
              <p:nvPr/>
            </p:nvSpPr>
            <p:spPr>
              <a:xfrm>
                <a:off x="1641883" y="2049264"/>
                <a:ext cx="446708" cy="4702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0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1" name="橢圓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1883" y="2049264"/>
                <a:ext cx="446708" cy="470272"/>
              </a:xfrm>
              <a:prstGeom prst="ellipse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橢圓 31"/>
              <p:cNvSpPr/>
              <p:nvPr/>
            </p:nvSpPr>
            <p:spPr>
              <a:xfrm>
                <a:off x="1641883" y="3747616"/>
                <a:ext cx="446708" cy="4702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/>
                            </a:rPr>
                            <m:t>0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2" name="橢圓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1883" y="3747616"/>
                <a:ext cx="446708" cy="470272"/>
              </a:xfrm>
              <a:prstGeom prst="ellipse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橢圓 32"/>
              <p:cNvSpPr/>
              <p:nvPr/>
            </p:nvSpPr>
            <p:spPr>
              <a:xfrm>
                <a:off x="1641883" y="5505648"/>
                <a:ext cx="446708" cy="4702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0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3" name="橢圓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1883" y="5505648"/>
                <a:ext cx="446708" cy="470272"/>
              </a:xfrm>
              <a:prstGeom prst="ellipse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橢圓 33"/>
              <p:cNvSpPr/>
              <p:nvPr/>
            </p:nvSpPr>
            <p:spPr>
              <a:xfrm>
                <a:off x="4133363" y="2028180"/>
                <a:ext cx="446708" cy="4702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1</m:t>
                          </m:r>
                        </m:e>
                        <m:sup>
                          <m:r>
                            <a:rPr lang="en-US" altLang="zh-TW" i="1">
                              <a:latin typeface="Cambria Math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4" name="橢圓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3363" y="2028180"/>
                <a:ext cx="446708" cy="470272"/>
              </a:xfrm>
              <a:prstGeom prst="ellipse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橢圓 34"/>
              <p:cNvSpPr/>
              <p:nvPr/>
            </p:nvSpPr>
            <p:spPr>
              <a:xfrm>
                <a:off x="4133363" y="3747616"/>
                <a:ext cx="446708" cy="4702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1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5" name="橢圓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3363" y="3747616"/>
                <a:ext cx="446708" cy="470272"/>
              </a:xfrm>
              <a:prstGeom prst="ellipse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橢圓 35"/>
              <p:cNvSpPr/>
              <p:nvPr/>
            </p:nvSpPr>
            <p:spPr>
              <a:xfrm>
                <a:off x="4133363" y="5505648"/>
                <a:ext cx="446708" cy="4702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1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6" name="橢圓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3363" y="5505648"/>
                <a:ext cx="446708" cy="470272"/>
              </a:xfrm>
              <a:prstGeom prst="ellipse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橢圓 36"/>
              <p:cNvSpPr/>
              <p:nvPr/>
            </p:nvSpPr>
            <p:spPr>
              <a:xfrm>
                <a:off x="5357499" y="2841352"/>
                <a:ext cx="446708" cy="4702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7" name="橢圓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7499" y="2841352"/>
                <a:ext cx="446708" cy="470272"/>
              </a:xfrm>
              <a:prstGeom prst="ellipse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橢圓 37"/>
              <p:cNvSpPr/>
              <p:nvPr/>
            </p:nvSpPr>
            <p:spPr>
              <a:xfrm>
                <a:off x="6653643" y="2049264"/>
                <a:ext cx="446708" cy="4702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altLang="zh-TW" i="1">
                              <a:latin typeface="Cambria Math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8" name="橢圓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3643" y="2049264"/>
                <a:ext cx="446708" cy="470272"/>
              </a:xfrm>
              <a:prstGeom prst="ellipse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橢圓 38"/>
              <p:cNvSpPr/>
              <p:nvPr/>
            </p:nvSpPr>
            <p:spPr>
              <a:xfrm>
                <a:off x="6653643" y="3747616"/>
                <a:ext cx="446708" cy="4702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9" name="橢圓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3643" y="3747616"/>
                <a:ext cx="446708" cy="470272"/>
              </a:xfrm>
              <a:prstGeom prst="ellipse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橢圓 39"/>
              <p:cNvSpPr/>
              <p:nvPr/>
            </p:nvSpPr>
            <p:spPr>
              <a:xfrm>
                <a:off x="6653643" y="5505648"/>
                <a:ext cx="446708" cy="4702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0" name="橢圓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3643" y="5505648"/>
                <a:ext cx="446708" cy="470272"/>
              </a:xfrm>
              <a:prstGeom prst="ellipse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橢圓 40"/>
              <p:cNvSpPr/>
              <p:nvPr/>
            </p:nvSpPr>
            <p:spPr>
              <a:xfrm>
                <a:off x="2894567" y="2841352"/>
                <a:ext cx="446708" cy="4702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1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1" name="橢圓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4567" y="2841352"/>
                <a:ext cx="446708" cy="470272"/>
              </a:xfrm>
              <a:prstGeom prst="ellipse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字方塊 41"/>
              <p:cNvSpPr txBox="1"/>
              <p:nvPr/>
            </p:nvSpPr>
            <p:spPr>
              <a:xfrm>
                <a:off x="361266" y="2562458"/>
                <a:ext cx="155952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>
                    <a:solidFill>
                      <a:srgbClr val="006600"/>
                    </a:solidFill>
                  </a:rPr>
                  <a:t>(0</a:t>
                </a:r>
                <a14:m>
                  <m:oMath xmlns:m="http://schemas.openxmlformats.org/officeDocument/2006/math">
                    <m:r>
                      <a:rPr lang="en-US" altLang="zh-TW" b="0" i="0" smtClean="0">
                        <a:solidFill>
                          <a:srgbClr val="006600"/>
                        </a:solidFill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altLang="zh-TW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rgbClr val="006600"/>
                            </a:solidFill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rgbClr val="00660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zh-TW" b="0" i="1" smtClean="0">
                        <a:solidFill>
                          <a:srgbClr val="006600"/>
                        </a:solidFill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altLang="zh-TW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rgbClr val="006600"/>
                            </a:solidFill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rgbClr val="00660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TW" dirty="0">
                    <a:solidFill>
                      <a:srgbClr val="006600"/>
                    </a:solidFill>
                  </a:rPr>
                  <a:t>)</a:t>
                </a:r>
                <a:endParaRPr lang="zh-TW" altLang="en-US" dirty="0">
                  <a:solidFill>
                    <a:srgbClr val="006600"/>
                  </a:solidFill>
                </a:endParaRPr>
              </a:p>
            </p:txBody>
          </p:sp>
        </mc:Choice>
        <mc:Fallback xmlns="">
          <p:sp>
            <p:nvSpPr>
              <p:cNvPr id="42" name="文字方塊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266" y="2562458"/>
                <a:ext cx="1559529" cy="523220"/>
              </a:xfrm>
              <a:prstGeom prst="rect">
                <a:avLst/>
              </a:prstGeom>
              <a:blipFill rotWithShape="1">
                <a:blip r:embed="rId13"/>
                <a:stretch>
                  <a:fillRect l="-7813" t="-11628" r="-6641" b="-3139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字方塊 42"/>
              <p:cNvSpPr txBox="1"/>
              <p:nvPr/>
            </p:nvSpPr>
            <p:spPr>
              <a:xfrm>
                <a:off x="552726" y="3311624"/>
                <a:ext cx="164211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>
                    <a:solidFill>
                      <a:srgbClr val="006600"/>
                    </a:solidFill>
                  </a:rPr>
                  <a:t>(0</a:t>
                </a:r>
                <a14:m>
                  <m:oMath xmlns:m="http://schemas.openxmlformats.org/officeDocument/2006/math">
                    <m:r>
                      <a:rPr lang="en-US" altLang="zh-TW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TW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TW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TW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TW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dirty="0">
                    <a:solidFill>
                      <a:srgbClr val="006600"/>
                    </a:solidFill>
                  </a:rPr>
                  <a:t>)</a:t>
                </a:r>
                <a:endParaRPr lang="zh-TW" altLang="en-US" dirty="0">
                  <a:solidFill>
                    <a:srgbClr val="006600"/>
                  </a:solidFill>
                </a:endParaRPr>
              </a:p>
            </p:txBody>
          </p:sp>
        </mc:Choice>
        <mc:Fallback xmlns="">
          <p:sp>
            <p:nvSpPr>
              <p:cNvPr id="43" name="文字方塊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726" y="3311624"/>
                <a:ext cx="1642116" cy="523220"/>
              </a:xfrm>
              <a:prstGeom prst="rect">
                <a:avLst/>
              </a:prstGeom>
              <a:blipFill rotWithShape="1">
                <a:blip r:embed="rId14"/>
                <a:stretch>
                  <a:fillRect l="-7807" t="-11628" r="-6320" b="-3139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字方塊 43"/>
              <p:cNvSpPr txBox="1"/>
              <p:nvPr/>
            </p:nvSpPr>
            <p:spPr>
              <a:xfrm>
                <a:off x="361265" y="4551182"/>
                <a:ext cx="164211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>
                    <a:solidFill>
                      <a:srgbClr val="006600"/>
                    </a:solidFill>
                  </a:rPr>
                  <a:t>(0</a:t>
                </a:r>
                <a14:m>
                  <m:oMath xmlns:m="http://schemas.openxmlformats.org/officeDocument/2006/math">
                    <m:r>
                      <a:rPr lang="en-US" altLang="zh-TW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TW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TW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TW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TW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dirty="0">
                    <a:solidFill>
                      <a:srgbClr val="006600"/>
                    </a:solidFill>
                  </a:rPr>
                  <a:t>)</a:t>
                </a:r>
                <a:endParaRPr lang="zh-TW" altLang="en-US" dirty="0">
                  <a:solidFill>
                    <a:srgbClr val="006600"/>
                  </a:solidFill>
                </a:endParaRPr>
              </a:p>
            </p:txBody>
          </p:sp>
        </mc:Choice>
        <mc:Fallback xmlns="">
          <p:sp>
            <p:nvSpPr>
              <p:cNvPr id="44" name="文字方塊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265" y="4551182"/>
                <a:ext cx="1642116" cy="523220"/>
              </a:xfrm>
              <a:prstGeom prst="rect">
                <a:avLst/>
              </a:prstGeom>
              <a:blipFill rotWithShape="1">
                <a:blip r:embed="rId15"/>
                <a:stretch>
                  <a:fillRect l="-7407" t="-11765" r="-6296" b="-329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文字方塊 44"/>
          <p:cNvSpPr txBox="1"/>
          <p:nvPr/>
        </p:nvSpPr>
        <p:spPr>
          <a:xfrm>
            <a:off x="0" y="3076488"/>
            <a:ext cx="5527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6600"/>
                </a:solidFill>
              </a:rPr>
              <a:t>w</a:t>
            </a:r>
            <a:endParaRPr lang="zh-TW" altLang="en-US" dirty="0">
              <a:solidFill>
                <a:srgbClr val="0066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字方塊 45"/>
              <p:cNvSpPr txBox="1"/>
              <p:nvPr/>
            </p:nvSpPr>
            <p:spPr>
              <a:xfrm>
                <a:off x="3330288" y="3095018"/>
                <a:ext cx="151240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>
                    <a:solidFill>
                      <a:srgbClr val="006600"/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rgbClr val="006600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rgbClr val="00660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TW">
                        <a:solidFill>
                          <a:srgbClr val="006600"/>
                        </a:solidFill>
                        <a:latin typeface="Cambria Math"/>
                      </a:rPr>
                      <m:t>,</m:t>
                    </m:r>
                    <m:r>
                      <a:rPr lang="en-US" altLang="zh-TW" i="1">
                        <a:solidFill>
                          <a:srgbClr val="006600"/>
                        </a:solidFill>
                        <a:latin typeface="Cambria Math"/>
                      </a:rPr>
                      <m:t>0,</m:t>
                    </m:r>
                    <m:r>
                      <a:rPr lang="en-US" altLang="zh-TW" i="1">
                        <a:solidFill>
                          <a:srgbClr val="006600"/>
                        </a:solidFill>
                        <a:latin typeface="Cambria Math"/>
                        <a:ea typeface="Cambria Math"/>
                      </a:rPr>
                      <m:t>∞</m:t>
                    </m:r>
                  </m:oMath>
                </a14:m>
                <a:r>
                  <a:rPr lang="en-US" altLang="zh-TW" dirty="0">
                    <a:solidFill>
                      <a:srgbClr val="006600"/>
                    </a:solidFill>
                  </a:rPr>
                  <a:t>)</a:t>
                </a:r>
                <a:endParaRPr lang="zh-TW" altLang="en-US" dirty="0">
                  <a:solidFill>
                    <a:srgbClr val="006600"/>
                  </a:solidFill>
                </a:endParaRPr>
              </a:p>
            </p:txBody>
          </p:sp>
        </mc:Choice>
        <mc:Fallback xmlns="">
          <p:sp>
            <p:nvSpPr>
              <p:cNvPr id="46" name="文字方塊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0288" y="3095018"/>
                <a:ext cx="1512402" cy="523220"/>
              </a:xfrm>
              <a:prstGeom prst="rect">
                <a:avLst/>
              </a:prstGeom>
              <a:blipFill rotWithShape="1">
                <a:blip r:embed="rId16"/>
                <a:stretch>
                  <a:fillRect l="-8065" t="-11628" r="-7258" b="-3139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字方塊 46"/>
              <p:cNvSpPr txBox="1"/>
              <p:nvPr/>
            </p:nvSpPr>
            <p:spPr>
              <a:xfrm>
                <a:off x="2959986" y="4525274"/>
                <a:ext cx="152067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>
                    <a:solidFill>
                      <a:srgbClr val="006600"/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rgbClr val="006600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rgbClr val="00660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TW" b="0" i="0" smtClean="0">
                        <a:solidFill>
                          <a:srgbClr val="006600"/>
                        </a:solidFill>
                        <a:latin typeface="Cambria Math"/>
                      </a:rPr>
                      <m:t>,</m:t>
                    </m:r>
                    <m:r>
                      <a:rPr lang="en-US" altLang="zh-TW" b="0" i="1" smtClean="0">
                        <a:solidFill>
                          <a:srgbClr val="006600"/>
                        </a:solidFill>
                        <a:latin typeface="Cambria Math"/>
                      </a:rPr>
                      <m:t>0,</m:t>
                    </m:r>
                    <m:r>
                      <a:rPr lang="en-US" altLang="zh-TW" b="0" i="1" smtClean="0">
                        <a:solidFill>
                          <a:srgbClr val="006600"/>
                        </a:solidFill>
                        <a:latin typeface="Cambria Math"/>
                        <a:ea typeface="Cambria Math"/>
                      </a:rPr>
                      <m:t>∞</m:t>
                    </m:r>
                  </m:oMath>
                </a14:m>
                <a:r>
                  <a:rPr lang="en-US" altLang="zh-TW" dirty="0">
                    <a:solidFill>
                      <a:srgbClr val="006600"/>
                    </a:solidFill>
                  </a:rPr>
                  <a:t>)</a:t>
                </a:r>
                <a:endParaRPr lang="zh-TW" altLang="en-US" dirty="0">
                  <a:solidFill>
                    <a:srgbClr val="006600"/>
                  </a:solidFill>
                </a:endParaRPr>
              </a:p>
            </p:txBody>
          </p:sp>
        </mc:Choice>
        <mc:Fallback xmlns="">
          <p:sp>
            <p:nvSpPr>
              <p:cNvPr id="47" name="文字方塊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9986" y="4525274"/>
                <a:ext cx="1520673" cy="523220"/>
              </a:xfrm>
              <a:prstGeom prst="rect">
                <a:avLst/>
              </a:prstGeom>
              <a:blipFill rotWithShape="1">
                <a:blip r:embed="rId17"/>
                <a:stretch>
                  <a:fillRect l="-8434" t="-11628" r="-6827" b="-3139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字方塊 47"/>
              <p:cNvSpPr txBox="1"/>
              <p:nvPr/>
            </p:nvSpPr>
            <p:spPr>
              <a:xfrm>
                <a:off x="2894567" y="2335701"/>
                <a:ext cx="44670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rgbClr val="006600"/>
                              </a:solidFill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00660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8" name="文字方塊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4567" y="2335701"/>
                <a:ext cx="446708" cy="523220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字方塊 48"/>
              <p:cNvSpPr txBox="1"/>
              <p:nvPr/>
            </p:nvSpPr>
            <p:spPr>
              <a:xfrm>
                <a:off x="4697336" y="4149933"/>
                <a:ext cx="182659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>
                    <a:solidFill>
                      <a:srgbClr val="006600"/>
                    </a:solidFill>
                  </a:rPr>
                  <a:t>(0</a:t>
                </a:r>
                <a14:m>
                  <m:oMath xmlns:m="http://schemas.openxmlformats.org/officeDocument/2006/math">
                    <m:r>
                      <a:rPr lang="en-US" altLang="zh-TW">
                        <a:solidFill>
                          <a:srgbClr val="006600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TW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rgbClr val="006600"/>
                            </a:solidFill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rgbClr val="006600"/>
                            </a:solidFill>
                            <a:latin typeface="Cambria Math"/>
                          </a:rPr>
                          <m:t>11</m:t>
                        </m:r>
                      </m:sub>
                    </m:sSub>
                    <m:r>
                      <a:rPr lang="en-US" altLang="zh-TW" i="1">
                        <a:solidFill>
                          <a:srgbClr val="006600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TW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rgbClr val="00660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rgbClr val="006600"/>
                            </a:solidFill>
                            <a:latin typeface="Cambria Math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US" altLang="zh-TW" dirty="0">
                    <a:solidFill>
                      <a:srgbClr val="006600"/>
                    </a:solidFill>
                  </a:rPr>
                  <a:t>)</a:t>
                </a:r>
                <a:endParaRPr lang="zh-TW" altLang="en-US" dirty="0">
                  <a:solidFill>
                    <a:srgbClr val="006600"/>
                  </a:solidFill>
                </a:endParaRPr>
              </a:p>
            </p:txBody>
          </p:sp>
        </mc:Choice>
        <mc:Fallback xmlns="">
          <p:sp>
            <p:nvSpPr>
              <p:cNvPr id="49" name="文字方塊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7336" y="4149933"/>
                <a:ext cx="1826590" cy="523220"/>
              </a:xfrm>
              <a:prstGeom prst="rect">
                <a:avLst/>
              </a:prstGeom>
              <a:blipFill rotWithShape="1">
                <a:blip r:embed="rId19"/>
                <a:stretch>
                  <a:fillRect l="-7023" t="-11628" r="-5686" b="-3139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字方塊 50"/>
              <p:cNvSpPr txBox="1"/>
              <p:nvPr/>
            </p:nvSpPr>
            <p:spPr>
              <a:xfrm>
                <a:off x="4591885" y="5104110"/>
                <a:ext cx="184313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>
                    <a:solidFill>
                      <a:srgbClr val="006600"/>
                    </a:solidFill>
                  </a:rPr>
                  <a:t>(0</a:t>
                </a:r>
                <a14:m>
                  <m:oMath xmlns:m="http://schemas.openxmlformats.org/officeDocument/2006/math">
                    <m:r>
                      <a:rPr lang="en-US" altLang="zh-TW">
                        <a:solidFill>
                          <a:srgbClr val="006600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TW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rgbClr val="006600"/>
                            </a:solidFill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rgbClr val="006600"/>
                            </a:solidFill>
                            <a:latin typeface="Cambria Math"/>
                          </a:rPr>
                          <m:t>21</m:t>
                        </m:r>
                      </m:sub>
                    </m:sSub>
                    <m:r>
                      <a:rPr lang="en-US" altLang="zh-TW" i="1">
                        <a:solidFill>
                          <a:srgbClr val="006600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TW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rgbClr val="00660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rgbClr val="006600"/>
                            </a:solidFill>
                            <a:latin typeface="Cambria Math"/>
                          </a:rPr>
                          <m:t>21</m:t>
                        </m:r>
                      </m:sub>
                    </m:sSub>
                  </m:oMath>
                </a14:m>
                <a:r>
                  <a:rPr lang="en-US" altLang="zh-TW" dirty="0">
                    <a:solidFill>
                      <a:srgbClr val="006600"/>
                    </a:solidFill>
                  </a:rPr>
                  <a:t>)</a:t>
                </a:r>
                <a:endParaRPr lang="zh-TW" altLang="en-US" dirty="0">
                  <a:solidFill>
                    <a:srgbClr val="006600"/>
                  </a:solidFill>
                </a:endParaRPr>
              </a:p>
            </p:txBody>
          </p:sp>
        </mc:Choice>
        <mc:Fallback xmlns="">
          <p:sp>
            <p:nvSpPr>
              <p:cNvPr id="51" name="文字方塊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1885" y="5104110"/>
                <a:ext cx="1843133" cy="523220"/>
              </a:xfrm>
              <a:prstGeom prst="rect">
                <a:avLst/>
              </a:prstGeom>
              <a:blipFill rotWithShape="1">
                <a:blip r:embed="rId20"/>
                <a:stretch>
                  <a:fillRect l="-6601" t="-11628" r="-5281" b="-3139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矩形 49"/>
          <p:cNvSpPr/>
          <p:nvPr/>
        </p:nvSpPr>
        <p:spPr>
          <a:xfrm>
            <a:off x="2268131" y="1095157"/>
            <a:ext cx="61137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006600"/>
                </a:solidFill>
              </a:rPr>
              <a:t>第二期可以交換模板配置的最大數量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字方塊 53"/>
              <p:cNvSpPr txBox="1"/>
              <p:nvPr/>
            </p:nvSpPr>
            <p:spPr>
              <a:xfrm>
                <a:off x="5324983" y="2317698"/>
                <a:ext cx="44670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rgbClr val="006600"/>
                              </a:solidFill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00660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4" name="文字方塊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4983" y="2317698"/>
                <a:ext cx="446708" cy="523220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1378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C0099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C0099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C0099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mph" presetSubtype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C0099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C0099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1" dur="indefinite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indefinite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C0099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5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C0099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8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C0099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1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C0099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4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mph" presetSubtype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C0099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8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C0099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6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C0099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9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C0099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5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indefinite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C0099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8" dur="indefinite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9" dur="indefinite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C0099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4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C0099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7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8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indefinite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C0099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3" dur="indefinite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4" dur="indefinite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C0099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7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C0099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0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C0099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3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C0099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6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indefinite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C0099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9" dur="indefinite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0" dur="indefinite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C0099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3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4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1" grpId="0"/>
      <p:bldP spid="50" grpId="0"/>
      <p:bldP spid="5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 the problem may be solved?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kern="1200" dirty="0">
                <a:solidFill>
                  <a:srgbClr val="FF0000"/>
                </a:solidFill>
              </a:rPr>
              <a:t>p=2, T=2</a:t>
            </a:r>
            <a:endParaRPr lang="zh-TW" altLang="zh-TW" dirty="0"/>
          </a:p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Network Optimization Applications 19.24  by   </a:t>
            </a:r>
            <a:r>
              <a:rPr lang="zh-TW" altLang="en-US"/>
              <a:t>成大工資管 </a:t>
            </a:r>
            <a:endParaRPr lang="en-US" altLang="zh-TW" i="1" dirty="0">
              <a:solidFill>
                <a:srgbClr val="FFFFFF"/>
              </a:solidFill>
            </a:endParaRPr>
          </a:p>
        </p:txBody>
      </p:sp>
      <p:sp>
        <p:nvSpPr>
          <p:cNvPr id="5" name="橢圓 4"/>
          <p:cNvSpPr/>
          <p:nvPr/>
        </p:nvSpPr>
        <p:spPr>
          <a:xfrm>
            <a:off x="8381835" y="3747616"/>
            <a:ext cx="446708" cy="4702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t</a:t>
            </a:r>
            <a:endParaRPr lang="zh-TW" altLang="en-US" dirty="0"/>
          </a:p>
        </p:txBody>
      </p:sp>
      <p:cxnSp>
        <p:nvCxnSpPr>
          <p:cNvPr id="6" name="直線單箭頭接點 5"/>
          <p:cNvCxnSpPr>
            <a:endCxn id="31" idx="3"/>
          </p:cNvCxnSpPr>
          <p:nvPr/>
        </p:nvCxnSpPr>
        <p:spPr>
          <a:xfrm flipV="1">
            <a:off x="468285" y="2450666"/>
            <a:ext cx="1239017" cy="1379686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/>
          <p:cNvCxnSpPr>
            <a:endCxn id="32" idx="2"/>
          </p:cNvCxnSpPr>
          <p:nvPr/>
        </p:nvCxnSpPr>
        <p:spPr>
          <a:xfrm>
            <a:off x="468285" y="3830352"/>
            <a:ext cx="1173598" cy="152400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>
            <a:endCxn id="33" idx="1"/>
          </p:cNvCxnSpPr>
          <p:nvPr/>
        </p:nvCxnSpPr>
        <p:spPr>
          <a:xfrm>
            <a:off x="468285" y="3830352"/>
            <a:ext cx="1239017" cy="1744166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>
            <a:endCxn id="41" idx="3"/>
          </p:cNvCxnSpPr>
          <p:nvPr/>
        </p:nvCxnSpPr>
        <p:spPr>
          <a:xfrm flipV="1">
            <a:off x="1865237" y="3242754"/>
            <a:ext cx="1094749" cy="784015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>
            <a:endCxn id="41" idx="1"/>
          </p:cNvCxnSpPr>
          <p:nvPr/>
        </p:nvCxnSpPr>
        <p:spPr>
          <a:xfrm>
            <a:off x="1865237" y="2284400"/>
            <a:ext cx="1094749" cy="625822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>
            <a:endCxn id="41" idx="4"/>
          </p:cNvCxnSpPr>
          <p:nvPr/>
        </p:nvCxnSpPr>
        <p:spPr>
          <a:xfrm flipV="1">
            <a:off x="1865237" y="3311624"/>
            <a:ext cx="1252684" cy="2429160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>
            <a:endCxn id="34" idx="2"/>
          </p:cNvCxnSpPr>
          <p:nvPr/>
        </p:nvCxnSpPr>
        <p:spPr>
          <a:xfrm flipV="1">
            <a:off x="1793102" y="2263316"/>
            <a:ext cx="2340261" cy="21084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 flipV="1">
            <a:off x="3058365" y="2415716"/>
            <a:ext cx="1167842" cy="660772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endCxn id="35" idx="2"/>
          </p:cNvCxnSpPr>
          <p:nvPr/>
        </p:nvCxnSpPr>
        <p:spPr>
          <a:xfrm>
            <a:off x="3210765" y="3076488"/>
            <a:ext cx="922598" cy="906264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endCxn id="36" idx="1"/>
          </p:cNvCxnSpPr>
          <p:nvPr/>
        </p:nvCxnSpPr>
        <p:spPr>
          <a:xfrm>
            <a:off x="3117921" y="3076488"/>
            <a:ext cx="1080861" cy="2498030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>
            <a:endCxn id="36" idx="2"/>
          </p:cNvCxnSpPr>
          <p:nvPr/>
        </p:nvCxnSpPr>
        <p:spPr>
          <a:xfrm>
            <a:off x="1865237" y="5740784"/>
            <a:ext cx="2268126" cy="0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>
            <a:off x="1865237" y="4026769"/>
            <a:ext cx="2268126" cy="38719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>
            <a:endCxn id="40" idx="2"/>
          </p:cNvCxnSpPr>
          <p:nvPr/>
        </p:nvCxnSpPr>
        <p:spPr>
          <a:xfrm>
            <a:off x="4356717" y="5740784"/>
            <a:ext cx="2296926" cy="0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>
            <a:endCxn id="5" idx="3"/>
          </p:cNvCxnSpPr>
          <p:nvPr/>
        </p:nvCxnSpPr>
        <p:spPr>
          <a:xfrm flipV="1">
            <a:off x="6876997" y="4149018"/>
            <a:ext cx="1570257" cy="1591766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>
            <a:endCxn id="5" idx="2"/>
          </p:cNvCxnSpPr>
          <p:nvPr/>
        </p:nvCxnSpPr>
        <p:spPr>
          <a:xfrm>
            <a:off x="6876997" y="3982752"/>
            <a:ext cx="1504838" cy="0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>
            <a:endCxn id="5" idx="1"/>
          </p:cNvCxnSpPr>
          <p:nvPr/>
        </p:nvCxnSpPr>
        <p:spPr>
          <a:xfrm>
            <a:off x="6876997" y="2263316"/>
            <a:ext cx="1570257" cy="1553170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>
            <a:endCxn id="38" idx="2"/>
          </p:cNvCxnSpPr>
          <p:nvPr/>
        </p:nvCxnSpPr>
        <p:spPr>
          <a:xfrm>
            <a:off x="4356717" y="2263316"/>
            <a:ext cx="2296926" cy="21084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>
            <a:endCxn id="37" idx="1"/>
          </p:cNvCxnSpPr>
          <p:nvPr/>
        </p:nvCxnSpPr>
        <p:spPr>
          <a:xfrm>
            <a:off x="4356717" y="2263316"/>
            <a:ext cx="1066201" cy="646906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endCxn id="38" idx="3"/>
          </p:cNvCxnSpPr>
          <p:nvPr/>
        </p:nvCxnSpPr>
        <p:spPr>
          <a:xfrm flipV="1">
            <a:off x="5580853" y="2450666"/>
            <a:ext cx="1138209" cy="625822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>
            <a:endCxn id="39" idx="1"/>
          </p:cNvCxnSpPr>
          <p:nvPr/>
        </p:nvCxnSpPr>
        <p:spPr>
          <a:xfrm>
            <a:off x="5610631" y="3140509"/>
            <a:ext cx="1108431" cy="675977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>
            <a:endCxn id="40" idx="1"/>
          </p:cNvCxnSpPr>
          <p:nvPr/>
        </p:nvCxnSpPr>
        <p:spPr>
          <a:xfrm>
            <a:off x="5610631" y="3140509"/>
            <a:ext cx="1108431" cy="2434009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>
            <a:endCxn id="39" idx="2"/>
          </p:cNvCxnSpPr>
          <p:nvPr/>
        </p:nvCxnSpPr>
        <p:spPr>
          <a:xfrm>
            <a:off x="4356717" y="3982752"/>
            <a:ext cx="2296926" cy="0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 flipV="1">
            <a:off x="4356717" y="3242754"/>
            <a:ext cx="1066201" cy="2498030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endCxn id="37" idx="2"/>
          </p:cNvCxnSpPr>
          <p:nvPr/>
        </p:nvCxnSpPr>
        <p:spPr>
          <a:xfrm flipV="1">
            <a:off x="4356717" y="3076488"/>
            <a:ext cx="1000782" cy="906264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橢圓 29"/>
          <p:cNvSpPr/>
          <p:nvPr/>
        </p:nvSpPr>
        <p:spPr>
          <a:xfrm>
            <a:off x="244931" y="3595216"/>
            <a:ext cx="446708" cy="4702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橢圓 30"/>
              <p:cNvSpPr/>
              <p:nvPr/>
            </p:nvSpPr>
            <p:spPr>
              <a:xfrm>
                <a:off x="1641883" y="2049264"/>
                <a:ext cx="446708" cy="4702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0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1" name="橢圓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1883" y="2049264"/>
                <a:ext cx="446708" cy="470272"/>
              </a:xfrm>
              <a:prstGeom prst="ellipse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橢圓 31"/>
              <p:cNvSpPr/>
              <p:nvPr/>
            </p:nvSpPr>
            <p:spPr>
              <a:xfrm>
                <a:off x="1641883" y="3747616"/>
                <a:ext cx="446708" cy="4702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/>
                            </a:rPr>
                            <m:t>0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2" name="橢圓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1883" y="3747616"/>
                <a:ext cx="446708" cy="470272"/>
              </a:xfrm>
              <a:prstGeom prst="ellipse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橢圓 32"/>
              <p:cNvSpPr/>
              <p:nvPr/>
            </p:nvSpPr>
            <p:spPr>
              <a:xfrm>
                <a:off x="1641883" y="5505648"/>
                <a:ext cx="446708" cy="4702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0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3" name="橢圓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1883" y="5505648"/>
                <a:ext cx="446708" cy="470272"/>
              </a:xfrm>
              <a:prstGeom prst="ellipse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橢圓 33"/>
              <p:cNvSpPr/>
              <p:nvPr/>
            </p:nvSpPr>
            <p:spPr>
              <a:xfrm>
                <a:off x="4133363" y="2028180"/>
                <a:ext cx="446708" cy="4702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1</m:t>
                          </m:r>
                        </m:e>
                        <m:sup>
                          <m:r>
                            <a:rPr lang="en-US" altLang="zh-TW" i="1">
                              <a:latin typeface="Cambria Math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4" name="橢圓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3363" y="2028180"/>
                <a:ext cx="446708" cy="470272"/>
              </a:xfrm>
              <a:prstGeom prst="ellipse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橢圓 34"/>
              <p:cNvSpPr/>
              <p:nvPr/>
            </p:nvSpPr>
            <p:spPr>
              <a:xfrm>
                <a:off x="4133363" y="3747616"/>
                <a:ext cx="446708" cy="4702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1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5" name="橢圓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3363" y="3747616"/>
                <a:ext cx="446708" cy="470272"/>
              </a:xfrm>
              <a:prstGeom prst="ellipse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橢圓 35"/>
              <p:cNvSpPr/>
              <p:nvPr/>
            </p:nvSpPr>
            <p:spPr>
              <a:xfrm>
                <a:off x="4133363" y="5505648"/>
                <a:ext cx="446708" cy="4702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1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6" name="橢圓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3363" y="5505648"/>
                <a:ext cx="446708" cy="470272"/>
              </a:xfrm>
              <a:prstGeom prst="ellipse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橢圓 36"/>
              <p:cNvSpPr/>
              <p:nvPr/>
            </p:nvSpPr>
            <p:spPr>
              <a:xfrm>
                <a:off x="5357499" y="2841352"/>
                <a:ext cx="446708" cy="4702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7" name="橢圓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7499" y="2841352"/>
                <a:ext cx="446708" cy="470272"/>
              </a:xfrm>
              <a:prstGeom prst="ellipse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橢圓 37"/>
              <p:cNvSpPr/>
              <p:nvPr/>
            </p:nvSpPr>
            <p:spPr>
              <a:xfrm>
                <a:off x="6653643" y="2049264"/>
                <a:ext cx="446708" cy="4702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altLang="zh-TW" i="1">
                              <a:latin typeface="Cambria Math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8" name="橢圓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3643" y="2049264"/>
                <a:ext cx="446708" cy="470272"/>
              </a:xfrm>
              <a:prstGeom prst="ellipse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橢圓 38"/>
              <p:cNvSpPr/>
              <p:nvPr/>
            </p:nvSpPr>
            <p:spPr>
              <a:xfrm>
                <a:off x="6653643" y="3747616"/>
                <a:ext cx="446708" cy="4702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9" name="橢圓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3643" y="3747616"/>
                <a:ext cx="446708" cy="470272"/>
              </a:xfrm>
              <a:prstGeom prst="ellipse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橢圓 39"/>
              <p:cNvSpPr/>
              <p:nvPr/>
            </p:nvSpPr>
            <p:spPr>
              <a:xfrm>
                <a:off x="6653643" y="5505648"/>
                <a:ext cx="446708" cy="4702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0" name="橢圓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3643" y="5505648"/>
                <a:ext cx="446708" cy="470272"/>
              </a:xfrm>
              <a:prstGeom prst="ellipse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橢圓 40"/>
              <p:cNvSpPr/>
              <p:nvPr/>
            </p:nvSpPr>
            <p:spPr>
              <a:xfrm>
                <a:off x="2894567" y="2841352"/>
                <a:ext cx="446708" cy="4702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1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1" name="橢圓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4567" y="2841352"/>
                <a:ext cx="446708" cy="470272"/>
              </a:xfrm>
              <a:prstGeom prst="ellipse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字方塊 41"/>
              <p:cNvSpPr txBox="1"/>
              <p:nvPr/>
            </p:nvSpPr>
            <p:spPr>
              <a:xfrm>
                <a:off x="361266" y="2562458"/>
                <a:ext cx="155952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>
                    <a:solidFill>
                      <a:srgbClr val="006600"/>
                    </a:solidFill>
                  </a:rPr>
                  <a:t>(0</a:t>
                </a:r>
                <a14:m>
                  <m:oMath xmlns:m="http://schemas.openxmlformats.org/officeDocument/2006/math">
                    <m:r>
                      <a:rPr lang="en-US" altLang="zh-TW" b="0" i="0" smtClean="0">
                        <a:solidFill>
                          <a:srgbClr val="006600"/>
                        </a:solidFill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altLang="zh-TW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rgbClr val="006600"/>
                            </a:solidFill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rgbClr val="00660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zh-TW" b="0" i="1" smtClean="0">
                        <a:solidFill>
                          <a:srgbClr val="006600"/>
                        </a:solidFill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altLang="zh-TW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rgbClr val="006600"/>
                            </a:solidFill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rgbClr val="00660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TW" dirty="0">
                    <a:solidFill>
                      <a:srgbClr val="006600"/>
                    </a:solidFill>
                  </a:rPr>
                  <a:t>)</a:t>
                </a:r>
                <a:endParaRPr lang="zh-TW" altLang="en-US" dirty="0">
                  <a:solidFill>
                    <a:srgbClr val="006600"/>
                  </a:solidFill>
                </a:endParaRPr>
              </a:p>
            </p:txBody>
          </p:sp>
        </mc:Choice>
        <mc:Fallback xmlns="">
          <p:sp>
            <p:nvSpPr>
              <p:cNvPr id="42" name="文字方塊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266" y="2562458"/>
                <a:ext cx="1559529" cy="523220"/>
              </a:xfrm>
              <a:prstGeom prst="rect">
                <a:avLst/>
              </a:prstGeom>
              <a:blipFill rotWithShape="1">
                <a:blip r:embed="rId13"/>
                <a:stretch>
                  <a:fillRect l="-7813" t="-11628" r="-6641" b="-3139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字方塊 42"/>
              <p:cNvSpPr txBox="1"/>
              <p:nvPr/>
            </p:nvSpPr>
            <p:spPr>
              <a:xfrm>
                <a:off x="552726" y="3311624"/>
                <a:ext cx="164211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>
                    <a:solidFill>
                      <a:srgbClr val="006600"/>
                    </a:solidFill>
                  </a:rPr>
                  <a:t>(0</a:t>
                </a:r>
                <a14:m>
                  <m:oMath xmlns:m="http://schemas.openxmlformats.org/officeDocument/2006/math">
                    <m:r>
                      <a:rPr lang="en-US" altLang="zh-TW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TW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TW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TW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TW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dirty="0">
                    <a:solidFill>
                      <a:srgbClr val="006600"/>
                    </a:solidFill>
                  </a:rPr>
                  <a:t>)</a:t>
                </a:r>
                <a:endParaRPr lang="zh-TW" altLang="en-US" dirty="0">
                  <a:solidFill>
                    <a:srgbClr val="006600"/>
                  </a:solidFill>
                </a:endParaRPr>
              </a:p>
            </p:txBody>
          </p:sp>
        </mc:Choice>
        <mc:Fallback xmlns="">
          <p:sp>
            <p:nvSpPr>
              <p:cNvPr id="43" name="文字方塊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726" y="3311624"/>
                <a:ext cx="1642116" cy="523220"/>
              </a:xfrm>
              <a:prstGeom prst="rect">
                <a:avLst/>
              </a:prstGeom>
              <a:blipFill rotWithShape="1">
                <a:blip r:embed="rId14"/>
                <a:stretch>
                  <a:fillRect l="-7807" t="-11628" r="-6320" b="-3139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字方塊 43"/>
              <p:cNvSpPr txBox="1"/>
              <p:nvPr/>
            </p:nvSpPr>
            <p:spPr>
              <a:xfrm>
                <a:off x="361265" y="4551182"/>
                <a:ext cx="164211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>
                    <a:solidFill>
                      <a:srgbClr val="006600"/>
                    </a:solidFill>
                  </a:rPr>
                  <a:t>(0</a:t>
                </a:r>
                <a14:m>
                  <m:oMath xmlns:m="http://schemas.openxmlformats.org/officeDocument/2006/math">
                    <m:r>
                      <a:rPr lang="en-US" altLang="zh-TW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TW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TW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TW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TW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dirty="0">
                    <a:solidFill>
                      <a:srgbClr val="006600"/>
                    </a:solidFill>
                  </a:rPr>
                  <a:t>)</a:t>
                </a:r>
                <a:endParaRPr lang="zh-TW" altLang="en-US" dirty="0">
                  <a:solidFill>
                    <a:srgbClr val="006600"/>
                  </a:solidFill>
                </a:endParaRPr>
              </a:p>
            </p:txBody>
          </p:sp>
        </mc:Choice>
        <mc:Fallback xmlns="">
          <p:sp>
            <p:nvSpPr>
              <p:cNvPr id="44" name="文字方塊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265" y="4551182"/>
                <a:ext cx="1642116" cy="523220"/>
              </a:xfrm>
              <a:prstGeom prst="rect">
                <a:avLst/>
              </a:prstGeom>
              <a:blipFill rotWithShape="1">
                <a:blip r:embed="rId15"/>
                <a:stretch>
                  <a:fillRect l="-7407" t="-11765" r="-6296" b="-329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文字方塊 44"/>
          <p:cNvSpPr txBox="1"/>
          <p:nvPr/>
        </p:nvSpPr>
        <p:spPr>
          <a:xfrm>
            <a:off x="0" y="3076488"/>
            <a:ext cx="5527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6600"/>
                </a:solidFill>
              </a:rPr>
              <a:t>w</a:t>
            </a:r>
            <a:endParaRPr lang="zh-TW" altLang="en-US" dirty="0">
              <a:solidFill>
                <a:srgbClr val="0066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字方塊 45"/>
              <p:cNvSpPr txBox="1"/>
              <p:nvPr/>
            </p:nvSpPr>
            <p:spPr>
              <a:xfrm>
                <a:off x="3330288" y="3095018"/>
                <a:ext cx="151240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>
                    <a:solidFill>
                      <a:srgbClr val="006600"/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rgbClr val="006600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rgbClr val="00660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TW">
                        <a:solidFill>
                          <a:srgbClr val="006600"/>
                        </a:solidFill>
                        <a:latin typeface="Cambria Math"/>
                      </a:rPr>
                      <m:t>,</m:t>
                    </m:r>
                    <m:r>
                      <a:rPr lang="en-US" altLang="zh-TW" i="1">
                        <a:solidFill>
                          <a:srgbClr val="006600"/>
                        </a:solidFill>
                        <a:latin typeface="Cambria Math"/>
                      </a:rPr>
                      <m:t>0,</m:t>
                    </m:r>
                    <m:r>
                      <a:rPr lang="en-US" altLang="zh-TW" i="1">
                        <a:solidFill>
                          <a:srgbClr val="006600"/>
                        </a:solidFill>
                        <a:latin typeface="Cambria Math"/>
                        <a:ea typeface="Cambria Math"/>
                      </a:rPr>
                      <m:t>∞</m:t>
                    </m:r>
                  </m:oMath>
                </a14:m>
                <a:r>
                  <a:rPr lang="en-US" altLang="zh-TW" dirty="0">
                    <a:solidFill>
                      <a:srgbClr val="006600"/>
                    </a:solidFill>
                  </a:rPr>
                  <a:t>)</a:t>
                </a:r>
                <a:endParaRPr lang="zh-TW" altLang="en-US" dirty="0">
                  <a:solidFill>
                    <a:srgbClr val="006600"/>
                  </a:solidFill>
                </a:endParaRPr>
              </a:p>
            </p:txBody>
          </p:sp>
        </mc:Choice>
        <mc:Fallback xmlns="">
          <p:sp>
            <p:nvSpPr>
              <p:cNvPr id="46" name="文字方塊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0288" y="3095018"/>
                <a:ext cx="1512402" cy="523220"/>
              </a:xfrm>
              <a:prstGeom prst="rect">
                <a:avLst/>
              </a:prstGeom>
              <a:blipFill rotWithShape="1">
                <a:blip r:embed="rId16"/>
                <a:stretch>
                  <a:fillRect l="-8065" t="-11628" r="-7258" b="-3139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字方塊 46"/>
              <p:cNvSpPr txBox="1"/>
              <p:nvPr/>
            </p:nvSpPr>
            <p:spPr>
              <a:xfrm>
                <a:off x="2959986" y="4525274"/>
                <a:ext cx="152067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>
                    <a:solidFill>
                      <a:srgbClr val="006600"/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rgbClr val="006600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rgbClr val="00660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TW" b="0" i="0" smtClean="0">
                        <a:solidFill>
                          <a:srgbClr val="006600"/>
                        </a:solidFill>
                        <a:latin typeface="Cambria Math"/>
                      </a:rPr>
                      <m:t>,</m:t>
                    </m:r>
                    <m:r>
                      <a:rPr lang="en-US" altLang="zh-TW" b="0" i="1" smtClean="0">
                        <a:solidFill>
                          <a:srgbClr val="006600"/>
                        </a:solidFill>
                        <a:latin typeface="Cambria Math"/>
                      </a:rPr>
                      <m:t>0,</m:t>
                    </m:r>
                    <m:r>
                      <a:rPr lang="en-US" altLang="zh-TW" b="0" i="1" smtClean="0">
                        <a:solidFill>
                          <a:srgbClr val="006600"/>
                        </a:solidFill>
                        <a:latin typeface="Cambria Math"/>
                        <a:ea typeface="Cambria Math"/>
                      </a:rPr>
                      <m:t>∞</m:t>
                    </m:r>
                  </m:oMath>
                </a14:m>
                <a:r>
                  <a:rPr lang="en-US" altLang="zh-TW" dirty="0">
                    <a:solidFill>
                      <a:srgbClr val="006600"/>
                    </a:solidFill>
                  </a:rPr>
                  <a:t>)</a:t>
                </a:r>
                <a:endParaRPr lang="zh-TW" altLang="en-US" dirty="0">
                  <a:solidFill>
                    <a:srgbClr val="006600"/>
                  </a:solidFill>
                </a:endParaRPr>
              </a:p>
            </p:txBody>
          </p:sp>
        </mc:Choice>
        <mc:Fallback xmlns="">
          <p:sp>
            <p:nvSpPr>
              <p:cNvPr id="47" name="文字方塊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9986" y="4525274"/>
                <a:ext cx="1520673" cy="523220"/>
              </a:xfrm>
              <a:prstGeom prst="rect">
                <a:avLst/>
              </a:prstGeom>
              <a:blipFill rotWithShape="1">
                <a:blip r:embed="rId17"/>
                <a:stretch>
                  <a:fillRect l="-8434" t="-11628" r="-6827" b="-3139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字方塊 47"/>
              <p:cNvSpPr txBox="1"/>
              <p:nvPr/>
            </p:nvSpPr>
            <p:spPr>
              <a:xfrm>
                <a:off x="2894567" y="2335701"/>
                <a:ext cx="44670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rgbClr val="006600"/>
                              </a:solidFill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00660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8" name="文字方塊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4567" y="2335701"/>
                <a:ext cx="446708" cy="523220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字方塊 48"/>
              <p:cNvSpPr txBox="1"/>
              <p:nvPr/>
            </p:nvSpPr>
            <p:spPr>
              <a:xfrm>
                <a:off x="4697336" y="4149933"/>
                <a:ext cx="182659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>
                    <a:solidFill>
                      <a:srgbClr val="006600"/>
                    </a:solidFill>
                  </a:rPr>
                  <a:t>(0</a:t>
                </a:r>
                <a14:m>
                  <m:oMath xmlns:m="http://schemas.openxmlformats.org/officeDocument/2006/math">
                    <m:r>
                      <a:rPr lang="en-US" altLang="zh-TW">
                        <a:solidFill>
                          <a:srgbClr val="006600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TW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rgbClr val="006600"/>
                            </a:solidFill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rgbClr val="006600"/>
                            </a:solidFill>
                            <a:latin typeface="Cambria Math"/>
                          </a:rPr>
                          <m:t>11</m:t>
                        </m:r>
                      </m:sub>
                    </m:sSub>
                    <m:r>
                      <a:rPr lang="en-US" altLang="zh-TW" i="1">
                        <a:solidFill>
                          <a:srgbClr val="006600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TW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rgbClr val="00660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rgbClr val="006600"/>
                            </a:solidFill>
                            <a:latin typeface="Cambria Math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US" altLang="zh-TW" dirty="0">
                    <a:solidFill>
                      <a:srgbClr val="006600"/>
                    </a:solidFill>
                  </a:rPr>
                  <a:t>)</a:t>
                </a:r>
                <a:endParaRPr lang="zh-TW" altLang="en-US" dirty="0">
                  <a:solidFill>
                    <a:srgbClr val="006600"/>
                  </a:solidFill>
                </a:endParaRPr>
              </a:p>
            </p:txBody>
          </p:sp>
        </mc:Choice>
        <mc:Fallback xmlns="">
          <p:sp>
            <p:nvSpPr>
              <p:cNvPr id="49" name="文字方塊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7336" y="4149933"/>
                <a:ext cx="1826590" cy="523220"/>
              </a:xfrm>
              <a:prstGeom prst="rect">
                <a:avLst/>
              </a:prstGeom>
              <a:blipFill rotWithShape="1">
                <a:blip r:embed="rId19"/>
                <a:stretch>
                  <a:fillRect l="-7023" t="-11628" r="-5686" b="-3139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字方塊 50"/>
              <p:cNvSpPr txBox="1"/>
              <p:nvPr/>
            </p:nvSpPr>
            <p:spPr>
              <a:xfrm>
                <a:off x="4591885" y="5104110"/>
                <a:ext cx="184313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>
                    <a:solidFill>
                      <a:srgbClr val="006600"/>
                    </a:solidFill>
                  </a:rPr>
                  <a:t>(0</a:t>
                </a:r>
                <a14:m>
                  <m:oMath xmlns:m="http://schemas.openxmlformats.org/officeDocument/2006/math">
                    <m:r>
                      <a:rPr lang="en-US" altLang="zh-TW">
                        <a:solidFill>
                          <a:srgbClr val="006600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TW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rgbClr val="006600"/>
                            </a:solidFill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rgbClr val="006600"/>
                            </a:solidFill>
                            <a:latin typeface="Cambria Math"/>
                          </a:rPr>
                          <m:t>21</m:t>
                        </m:r>
                      </m:sub>
                    </m:sSub>
                    <m:r>
                      <a:rPr lang="en-US" altLang="zh-TW" i="1">
                        <a:solidFill>
                          <a:srgbClr val="006600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TW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rgbClr val="00660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rgbClr val="006600"/>
                            </a:solidFill>
                            <a:latin typeface="Cambria Math"/>
                          </a:rPr>
                          <m:t>21</m:t>
                        </m:r>
                      </m:sub>
                    </m:sSub>
                  </m:oMath>
                </a14:m>
                <a:r>
                  <a:rPr lang="en-US" altLang="zh-TW" dirty="0">
                    <a:solidFill>
                      <a:srgbClr val="006600"/>
                    </a:solidFill>
                  </a:rPr>
                  <a:t>)</a:t>
                </a:r>
                <a:endParaRPr lang="zh-TW" altLang="en-US" dirty="0">
                  <a:solidFill>
                    <a:srgbClr val="006600"/>
                  </a:solidFill>
                </a:endParaRPr>
              </a:p>
            </p:txBody>
          </p:sp>
        </mc:Choice>
        <mc:Fallback xmlns="">
          <p:sp>
            <p:nvSpPr>
              <p:cNvPr id="51" name="文字方塊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1885" y="5104110"/>
                <a:ext cx="1843133" cy="523220"/>
              </a:xfrm>
              <a:prstGeom prst="rect">
                <a:avLst/>
              </a:prstGeom>
              <a:blipFill rotWithShape="1">
                <a:blip r:embed="rId20"/>
                <a:stretch>
                  <a:fillRect l="-6601" t="-11628" r="-5281" b="-3139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字方塊 53"/>
              <p:cNvSpPr txBox="1"/>
              <p:nvPr/>
            </p:nvSpPr>
            <p:spPr>
              <a:xfrm>
                <a:off x="5324983" y="2317698"/>
                <a:ext cx="44670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rgbClr val="006600"/>
                              </a:solidFill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00660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4" name="文字方塊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4983" y="2317698"/>
                <a:ext cx="446708" cy="523220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字方塊 52"/>
              <p:cNvSpPr txBox="1"/>
              <p:nvPr/>
            </p:nvSpPr>
            <p:spPr>
              <a:xfrm>
                <a:off x="5962861" y="2914476"/>
                <a:ext cx="151240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>
                    <a:solidFill>
                      <a:srgbClr val="006600"/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rgbClr val="006600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rgbClr val="00660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TW">
                        <a:solidFill>
                          <a:srgbClr val="006600"/>
                        </a:solidFill>
                        <a:latin typeface="Cambria Math"/>
                      </a:rPr>
                      <m:t>,</m:t>
                    </m:r>
                    <m:r>
                      <a:rPr lang="en-US" altLang="zh-TW" i="1">
                        <a:solidFill>
                          <a:srgbClr val="006600"/>
                        </a:solidFill>
                        <a:latin typeface="Cambria Math"/>
                      </a:rPr>
                      <m:t>0,</m:t>
                    </m:r>
                    <m:r>
                      <a:rPr lang="en-US" altLang="zh-TW" i="1">
                        <a:solidFill>
                          <a:srgbClr val="006600"/>
                        </a:solidFill>
                        <a:latin typeface="Cambria Math"/>
                        <a:ea typeface="Cambria Math"/>
                      </a:rPr>
                      <m:t>∞</m:t>
                    </m:r>
                  </m:oMath>
                </a14:m>
                <a:r>
                  <a:rPr lang="en-US" altLang="zh-TW" dirty="0">
                    <a:solidFill>
                      <a:srgbClr val="006600"/>
                    </a:solidFill>
                  </a:rPr>
                  <a:t>)</a:t>
                </a:r>
                <a:endParaRPr lang="zh-TW" altLang="en-US" dirty="0">
                  <a:solidFill>
                    <a:srgbClr val="006600"/>
                  </a:solidFill>
                </a:endParaRPr>
              </a:p>
            </p:txBody>
          </p:sp>
        </mc:Choice>
        <mc:Fallback xmlns="">
          <p:sp>
            <p:nvSpPr>
              <p:cNvPr id="53" name="文字方塊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2861" y="2914476"/>
                <a:ext cx="1512402" cy="523220"/>
              </a:xfrm>
              <a:prstGeom prst="rect">
                <a:avLst/>
              </a:prstGeom>
              <a:blipFill rotWithShape="1">
                <a:blip r:embed="rId22"/>
                <a:stretch>
                  <a:fillRect l="-8065" t="-11628" r="-7258" b="-3139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字方塊 54"/>
              <p:cNvSpPr txBox="1"/>
              <p:nvPr/>
            </p:nvSpPr>
            <p:spPr>
              <a:xfrm>
                <a:off x="5357499" y="3389926"/>
                <a:ext cx="152067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>
                    <a:solidFill>
                      <a:srgbClr val="006600"/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rgbClr val="006600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rgbClr val="00660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TW" b="0" i="0" smtClean="0">
                        <a:solidFill>
                          <a:srgbClr val="006600"/>
                        </a:solidFill>
                        <a:latin typeface="Cambria Math"/>
                      </a:rPr>
                      <m:t>,</m:t>
                    </m:r>
                    <m:r>
                      <a:rPr lang="en-US" altLang="zh-TW" b="0" i="1" smtClean="0">
                        <a:solidFill>
                          <a:srgbClr val="006600"/>
                        </a:solidFill>
                        <a:latin typeface="Cambria Math"/>
                      </a:rPr>
                      <m:t>0,</m:t>
                    </m:r>
                    <m:r>
                      <a:rPr lang="en-US" altLang="zh-TW" b="0" i="1" smtClean="0">
                        <a:solidFill>
                          <a:srgbClr val="006600"/>
                        </a:solidFill>
                        <a:latin typeface="Cambria Math"/>
                        <a:ea typeface="Cambria Math"/>
                      </a:rPr>
                      <m:t>∞</m:t>
                    </m:r>
                  </m:oMath>
                </a14:m>
                <a:r>
                  <a:rPr lang="en-US" altLang="zh-TW" dirty="0">
                    <a:solidFill>
                      <a:srgbClr val="006600"/>
                    </a:solidFill>
                  </a:rPr>
                  <a:t>)</a:t>
                </a:r>
                <a:endParaRPr lang="zh-TW" altLang="en-US" dirty="0">
                  <a:solidFill>
                    <a:srgbClr val="006600"/>
                  </a:solidFill>
                </a:endParaRPr>
              </a:p>
            </p:txBody>
          </p:sp>
        </mc:Choice>
        <mc:Fallback xmlns="">
          <p:sp>
            <p:nvSpPr>
              <p:cNvPr id="55" name="文字方塊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7499" y="3389926"/>
                <a:ext cx="1520673" cy="523220"/>
              </a:xfrm>
              <a:prstGeom prst="rect">
                <a:avLst/>
              </a:prstGeom>
              <a:blipFill rotWithShape="1">
                <a:blip r:embed="rId23"/>
                <a:stretch>
                  <a:fillRect l="-8434" t="-11628" r="-6827" b="-3139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文字方塊 55"/>
          <p:cNvSpPr txBox="1"/>
          <p:nvPr/>
        </p:nvSpPr>
        <p:spPr>
          <a:xfrm>
            <a:off x="2491579" y="1268760"/>
            <a:ext cx="38086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006600"/>
                </a:solidFill>
              </a:rPr>
              <a:t>轉換模板花費成本。</a:t>
            </a:r>
          </a:p>
        </p:txBody>
      </p:sp>
    </p:spTree>
    <p:extLst>
      <p:ext uri="{BB962C8B-B14F-4D97-AF65-F5344CB8AC3E}">
        <p14:creationId xmlns:p14="http://schemas.microsoft.com/office/powerpoint/2010/main" val="1000866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C0099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C0099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C0099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mph" presetSubtype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C0099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C0099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1" dur="indefinite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indefinite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C0099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5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C0099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8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C0099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1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C0099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4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mph" presetSubtype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C0099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8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C0099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6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C0099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9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C0099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5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indefinite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C0099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8" dur="indefinite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9" dur="indefinite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C0099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4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C0099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7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8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indefinite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C0099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3" dur="indefinite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4" dur="indefinite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C0099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7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C0099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0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C0099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3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C0099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6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indefinite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C0099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9" dur="indefinite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0" dur="indefinite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C0099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3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4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C0099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1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C0099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6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1" grpId="0"/>
      <p:bldP spid="54" grpId="0"/>
      <p:bldP spid="53" grpId="0"/>
      <p:bldP spid="55" grpId="0"/>
      <p:bldP spid="5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 the problem may be solved?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kern="1200" dirty="0">
                <a:solidFill>
                  <a:srgbClr val="FF0000"/>
                </a:solidFill>
              </a:rPr>
              <a:t>p=2, T=2</a:t>
            </a:r>
            <a:endParaRPr lang="zh-TW" altLang="zh-TW" dirty="0"/>
          </a:p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Network Optimization Applications 19.24  by   </a:t>
            </a:r>
            <a:r>
              <a:rPr lang="zh-TW" altLang="en-US"/>
              <a:t>成大工資管 </a:t>
            </a:r>
            <a:endParaRPr lang="en-US" altLang="zh-TW" i="1" dirty="0">
              <a:solidFill>
                <a:srgbClr val="FFFFFF"/>
              </a:solidFill>
            </a:endParaRPr>
          </a:p>
        </p:txBody>
      </p:sp>
      <p:sp>
        <p:nvSpPr>
          <p:cNvPr id="5" name="橢圓 4"/>
          <p:cNvSpPr/>
          <p:nvPr/>
        </p:nvSpPr>
        <p:spPr>
          <a:xfrm>
            <a:off x="8381835" y="3747616"/>
            <a:ext cx="446708" cy="4702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t</a:t>
            </a:r>
            <a:endParaRPr lang="zh-TW" altLang="en-US" dirty="0"/>
          </a:p>
        </p:txBody>
      </p:sp>
      <p:cxnSp>
        <p:nvCxnSpPr>
          <p:cNvPr id="6" name="直線單箭頭接點 5"/>
          <p:cNvCxnSpPr>
            <a:endCxn id="31" idx="3"/>
          </p:cNvCxnSpPr>
          <p:nvPr/>
        </p:nvCxnSpPr>
        <p:spPr>
          <a:xfrm flipV="1">
            <a:off x="468285" y="2450666"/>
            <a:ext cx="1239017" cy="1379686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/>
          <p:cNvCxnSpPr>
            <a:endCxn id="32" idx="2"/>
          </p:cNvCxnSpPr>
          <p:nvPr/>
        </p:nvCxnSpPr>
        <p:spPr>
          <a:xfrm>
            <a:off x="468285" y="3830352"/>
            <a:ext cx="1173598" cy="152400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>
            <a:endCxn id="33" idx="1"/>
          </p:cNvCxnSpPr>
          <p:nvPr/>
        </p:nvCxnSpPr>
        <p:spPr>
          <a:xfrm>
            <a:off x="468285" y="3830352"/>
            <a:ext cx="1239017" cy="1744166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>
            <a:endCxn id="41" idx="3"/>
          </p:cNvCxnSpPr>
          <p:nvPr/>
        </p:nvCxnSpPr>
        <p:spPr>
          <a:xfrm flipV="1">
            <a:off x="1865237" y="3242754"/>
            <a:ext cx="1094749" cy="784015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>
            <a:endCxn id="41" idx="1"/>
          </p:cNvCxnSpPr>
          <p:nvPr/>
        </p:nvCxnSpPr>
        <p:spPr>
          <a:xfrm>
            <a:off x="1865237" y="2284400"/>
            <a:ext cx="1094749" cy="625822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>
            <a:endCxn id="41" idx="4"/>
          </p:cNvCxnSpPr>
          <p:nvPr/>
        </p:nvCxnSpPr>
        <p:spPr>
          <a:xfrm flipV="1">
            <a:off x="1865237" y="3311624"/>
            <a:ext cx="1252684" cy="2429160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>
            <a:endCxn id="34" idx="2"/>
          </p:cNvCxnSpPr>
          <p:nvPr/>
        </p:nvCxnSpPr>
        <p:spPr>
          <a:xfrm flipV="1">
            <a:off x="1793102" y="2263316"/>
            <a:ext cx="2340261" cy="21084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 flipV="1">
            <a:off x="3058365" y="2415716"/>
            <a:ext cx="1167842" cy="660772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endCxn id="35" idx="2"/>
          </p:cNvCxnSpPr>
          <p:nvPr/>
        </p:nvCxnSpPr>
        <p:spPr>
          <a:xfrm>
            <a:off x="3210765" y="3076488"/>
            <a:ext cx="922598" cy="906264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endCxn id="36" idx="1"/>
          </p:cNvCxnSpPr>
          <p:nvPr/>
        </p:nvCxnSpPr>
        <p:spPr>
          <a:xfrm>
            <a:off x="3117921" y="3076488"/>
            <a:ext cx="1080861" cy="2498030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>
            <a:endCxn id="36" idx="2"/>
          </p:cNvCxnSpPr>
          <p:nvPr/>
        </p:nvCxnSpPr>
        <p:spPr>
          <a:xfrm>
            <a:off x="1865237" y="5740784"/>
            <a:ext cx="2268126" cy="0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>
            <a:off x="1865237" y="4026769"/>
            <a:ext cx="2268126" cy="38719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>
            <a:endCxn id="40" idx="2"/>
          </p:cNvCxnSpPr>
          <p:nvPr/>
        </p:nvCxnSpPr>
        <p:spPr>
          <a:xfrm>
            <a:off x="4356717" y="5740784"/>
            <a:ext cx="2296926" cy="0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>
            <a:endCxn id="5" idx="3"/>
          </p:cNvCxnSpPr>
          <p:nvPr/>
        </p:nvCxnSpPr>
        <p:spPr>
          <a:xfrm flipV="1">
            <a:off x="6876997" y="4149018"/>
            <a:ext cx="1570257" cy="1591766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>
            <a:endCxn id="5" idx="2"/>
          </p:cNvCxnSpPr>
          <p:nvPr/>
        </p:nvCxnSpPr>
        <p:spPr>
          <a:xfrm>
            <a:off x="6876997" y="3982752"/>
            <a:ext cx="1504838" cy="0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>
            <a:endCxn id="5" idx="1"/>
          </p:cNvCxnSpPr>
          <p:nvPr/>
        </p:nvCxnSpPr>
        <p:spPr>
          <a:xfrm>
            <a:off x="6876997" y="2263316"/>
            <a:ext cx="1570257" cy="1553170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>
            <a:endCxn id="38" idx="2"/>
          </p:cNvCxnSpPr>
          <p:nvPr/>
        </p:nvCxnSpPr>
        <p:spPr>
          <a:xfrm>
            <a:off x="4356717" y="2263316"/>
            <a:ext cx="2296926" cy="21084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>
            <a:endCxn id="37" idx="1"/>
          </p:cNvCxnSpPr>
          <p:nvPr/>
        </p:nvCxnSpPr>
        <p:spPr>
          <a:xfrm>
            <a:off x="4356717" y="2263316"/>
            <a:ext cx="1066201" cy="646906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endCxn id="38" idx="3"/>
          </p:cNvCxnSpPr>
          <p:nvPr/>
        </p:nvCxnSpPr>
        <p:spPr>
          <a:xfrm flipV="1">
            <a:off x="5580853" y="2450666"/>
            <a:ext cx="1138209" cy="625822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>
            <a:endCxn id="39" idx="1"/>
          </p:cNvCxnSpPr>
          <p:nvPr/>
        </p:nvCxnSpPr>
        <p:spPr>
          <a:xfrm>
            <a:off x="5610631" y="3140509"/>
            <a:ext cx="1108431" cy="675977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>
            <a:endCxn id="40" idx="1"/>
          </p:cNvCxnSpPr>
          <p:nvPr/>
        </p:nvCxnSpPr>
        <p:spPr>
          <a:xfrm>
            <a:off x="5610631" y="3140509"/>
            <a:ext cx="1108431" cy="2434009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>
            <a:endCxn id="39" idx="2"/>
          </p:cNvCxnSpPr>
          <p:nvPr/>
        </p:nvCxnSpPr>
        <p:spPr>
          <a:xfrm>
            <a:off x="4356717" y="3982752"/>
            <a:ext cx="2296926" cy="0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 flipV="1">
            <a:off x="4356717" y="3242754"/>
            <a:ext cx="1066201" cy="2498030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endCxn id="37" idx="2"/>
          </p:cNvCxnSpPr>
          <p:nvPr/>
        </p:nvCxnSpPr>
        <p:spPr>
          <a:xfrm flipV="1">
            <a:off x="4356717" y="3076488"/>
            <a:ext cx="1000782" cy="906264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橢圓 29"/>
          <p:cNvSpPr/>
          <p:nvPr/>
        </p:nvSpPr>
        <p:spPr>
          <a:xfrm>
            <a:off x="244931" y="3595216"/>
            <a:ext cx="446708" cy="4702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橢圓 30"/>
              <p:cNvSpPr/>
              <p:nvPr/>
            </p:nvSpPr>
            <p:spPr>
              <a:xfrm>
                <a:off x="1641883" y="2049264"/>
                <a:ext cx="446708" cy="4702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0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1" name="橢圓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1883" y="2049264"/>
                <a:ext cx="446708" cy="470272"/>
              </a:xfrm>
              <a:prstGeom prst="ellipse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橢圓 31"/>
              <p:cNvSpPr/>
              <p:nvPr/>
            </p:nvSpPr>
            <p:spPr>
              <a:xfrm>
                <a:off x="1641883" y="3747616"/>
                <a:ext cx="446708" cy="4702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/>
                            </a:rPr>
                            <m:t>0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2" name="橢圓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1883" y="3747616"/>
                <a:ext cx="446708" cy="470272"/>
              </a:xfrm>
              <a:prstGeom prst="ellipse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橢圓 32"/>
              <p:cNvSpPr/>
              <p:nvPr/>
            </p:nvSpPr>
            <p:spPr>
              <a:xfrm>
                <a:off x="1641883" y="5505648"/>
                <a:ext cx="446708" cy="4702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0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3" name="橢圓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1883" y="5505648"/>
                <a:ext cx="446708" cy="470272"/>
              </a:xfrm>
              <a:prstGeom prst="ellipse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橢圓 33"/>
              <p:cNvSpPr/>
              <p:nvPr/>
            </p:nvSpPr>
            <p:spPr>
              <a:xfrm>
                <a:off x="4133363" y="2028180"/>
                <a:ext cx="446708" cy="4702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1</m:t>
                          </m:r>
                        </m:e>
                        <m:sup>
                          <m:r>
                            <a:rPr lang="en-US" altLang="zh-TW" i="1">
                              <a:latin typeface="Cambria Math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4" name="橢圓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3363" y="2028180"/>
                <a:ext cx="446708" cy="470272"/>
              </a:xfrm>
              <a:prstGeom prst="ellipse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橢圓 34"/>
              <p:cNvSpPr/>
              <p:nvPr/>
            </p:nvSpPr>
            <p:spPr>
              <a:xfrm>
                <a:off x="4133363" y="3747616"/>
                <a:ext cx="446708" cy="4702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1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5" name="橢圓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3363" y="3747616"/>
                <a:ext cx="446708" cy="470272"/>
              </a:xfrm>
              <a:prstGeom prst="ellipse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橢圓 35"/>
              <p:cNvSpPr/>
              <p:nvPr/>
            </p:nvSpPr>
            <p:spPr>
              <a:xfrm>
                <a:off x="4133363" y="5505648"/>
                <a:ext cx="446708" cy="4702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1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6" name="橢圓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3363" y="5505648"/>
                <a:ext cx="446708" cy="470272"/>
              </a:xfrm>
              <a:prstGeom prst="ellipse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橢圓 36"/>
              <p:cNvSpPr/>
              <p:nvPr/>
            </p:nvSpPr>
            <p:spPr>
              <a:xfrm>
                <a:off x="5357499" y="2841352"/>
                <a:ext cx="446708" cy="4702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7" name="橢圓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7499" y="2841352"/>
                <a:ext cx="446708" cy="470272"/>
              </a:xfrm>
              <a:prstGeom prst="ellipse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橢圓 37"/>
              <p:cNvSpPr/>
              <p:nvPr/>
            </p:nvSpPr>
            <p:spPr>
              <a:xfrm>
                <a:off x="6653643" y="2049264"/>
                <a:ext cx="446708" cy="4702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altLang="zh-TW" i="1">
                              <a:latin typeface="Cambria Math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8" name="橢圓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3643" y="2049264"/>
                <a:ext cx="446708" cy="470272"/>
              </a:xfrm>
              <a:prstGeom prst="ellipse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橢圓 38"/>
              <p:cNvSpPr/>
              <p:nvPr/>
            </p:nvSpPr>
            <p:spPr>
              <a:xfrm>
                <a:off x="6653643" y="3747616"/>
                <a:ext cx="446708" cy="4702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9" name="橢圓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3643" y="3747616"/>
                <a:ext cx="446708" cy="470272"/>
              </a:xfrm>
              <a:prstGeom prst="ellipse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橢圓 39"/>
              <p:cNvSpPr/>
              <p:nvPr/>
            </p:nvSpPr>
            <p:spPr>
              <a:xfrm>
                <a:off x="6653643" y="5505648"/>
                <a:ext cx="446708" cy="4702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0" name="橢圓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3643" y="5505648"/>
                <a:ext cx="446708" cy="470272"/>
              </a:xfrm>
              <a:prstGeom prst="ellipse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橢圓 40"/>
              <p:cNvSpPr/>
              <p:nvPr/>
            </p:nvSpPr>
            <p:spPr>
              <a:xfrm>
                <a:off x="2894567" y="2841352"/>
                <a:ext cx="446708" cy="4702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1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1" name="橢圓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4567" y="2841352"/>
                <a:ext cx="446708" cy="470272"/>
              </a:xfrm>
              <a:prstGeom prst="ellipse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字方塊 41"/>
              <p:cNvSpPr txBox="1"/>
              <p:nvPr/>
            </p:nvSpPr>
            <p:spPr>
              <a:xfrm>
                <a:off x="361266" y="2562458"/>
                <a:ext cx="155952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>
                    <a:solidFill>
                      <a:srgbClr val="006600"/>
                    </a:solidFill>
                  </a:rPr>
                  <a:t>(0</a:t>
                </a:r>
                <a14:m>
                  <m:oMath xmlns:m="http://schemas.openxmlformats.org/officeDocument/2006/math">
                    <m:r>
                      <a:rPr lang="en-US" altLang="zh-TW" b="0" i="0" smtClean="0">
                        <a:solidFill>
                          <a:srgbClr val="006600"/>
                        </a:solidFill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altLang="zh-TW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rgbClr val="006600"/>
                            </a:solidFill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rgbClr val="00660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zh-TW" b="0" i="1" smtClean="0">
                        <a:solidFill>
                          <a:srgbClr val="006600"/>
                        </a:solidFill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altLang="zh-TW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rgbClr val="006600"/>
                            </a:solidFill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rgbClr val="00660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TW" dirty="0">
                    <a:solidFill>
                      <a:srgbClr val="006600"/>
                    </a:solidFill>
                  </a:rPr>
                  <a:t>)</a:t>
                </a:r>
                <a:endParaRPr lang="zh-TW" altLang="en-US" dirty="0">
                  <a:solidFill>
                    <a:srgbClr val="006600"/>
                  </a:solidFill>
                </a:endParaRPr>
              </a:p>
            </p:txBody>
          </p:sp>
        </mc:Choice>
        <mc:Fallback xmlns="">
          <p:sp>
            <p:nvSpPr>
              <p:cNvPr id="42" name="文字方塊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266" y="2562458"/>
                <a:ext cx="1559529" cy="523220"/>
              </a:xfrm>
              <a:prstGeom prst="rect">
                <a:avLst/>
              </a:prstGeom>
              <a:blipFill rotWithShape="1">
                <a:blip r:embed="rId13"/>
                <a:stretch>
                  <a:fillRect l="-7813" t="-11628" r="-6641" b="-3139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字方塊 42"/>
              <p:cNvSpPr txBox="1"/>
              <p:nvPr/>
            </p:nvSpPr>
            <p:spPr>
              <a:xfrm>
                <a:off x="552726" y="3311624"/>
                <a:ext cx="164211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>
                    <a:solidFill>
                      <a:srgbClr val="006600"/>
                    </a:solidFill>
                  </a:rPr>
                  <a:t>(0</a:t>
                </a:r>
                <a14:m>
                  <m:oMath xmlns:m="http://schemas.openxmlformats.org/officeDocument/2006/math">
                    <m:r>
                      <a:rPr lang="en-US" altLang="zh-TW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TW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TW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TW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TW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dirty="0">
                    <a:solidFill>
                      <a:srgbClr val="006600"/>
                    </a:solidFill>
                  </a:rPr>
                  <a:t>)</a:t>
                </a:r>
                <a:endParaRPr lang="zh-TW" altLang="en-US" dirty="0">
                  <a:solidFill>
                    <a:srgbClr val="006600"/>
                  </a:solidFill>
                </a:endParaRPr>
              </a:p>
            </p:txBody>
          </p:sp>
        </mc:Choice>
        <mc:Fallback xmlns="">
          <p:sp>
            <p:nvSpPr>
              <p:cNvPr id="43" name="文字方塊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726" y="3311624"/>
                <a:ext cx="1642116" cy="523220"/>
              </a:xfrm>
              <a:prstGeom prst="rect">
                <a:avLst/>
              </a:prstGeom>
              <a:blipFill rotWithShape="1">
                <a:blip r:embed="rId14"/>
                <a:stretch>
                  <a:fillRect l="-7807" t="-11628" r="-6320" b="-3139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字方塊 43"/>
              <p:cNvSpPr txBox="1"/>
              <p:nvPr/>
            </p:nvSpPr>
            <p:spPr>
              <a:xfrm>
                <a:off x="361265" y="4551182"/>
                <a:ext cx="164211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>
                    <a:solidFill>
                      <a:srgbClr val="006600"/>
                    </a:solidFill>
                  </a:rPr>
                  <a:t>(0</a:t>
                </a:r>
                <a14:m>
                  <m:oMath xmlns:m="http://schemas.openxmlformats.org/officeDocument/2006/math">
                    <m:r>
                      <a:rPr lang="en-US" altLang="zh-TW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TW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TW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TW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TW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dirty="0">
                    <a:solidFill>
                      <a:srgbClr val="006600"/>
                    </a:solidFill>
                  </a:rPr>
                  <a:t>)</a:t>
                </a:r>
                <a:endParaRPr lang="zh-TW" altLang="en-US" dirty="0">
                  <a:solidFill>
                    <a:srgbClr val="006600"/>
                  </a:solidFill>
                </a:endParaRPr>
              </a:p>
            </p:txBody>
          </p:sp>
        </mc:Choice>
        <mc:Fallback xmlns="">
          <p:sp>
            <p:nvSpPr>
              <p:cNvPr id="44" name="文字方塊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265" y="4551182"/>
                <a:ext cx="1642116" cy="523220"/>
              </a:xfrm>
              <a:prstGeom prst="rect">
                <a:avLst/>
              </a:prstGeom>
              <a:blipFill rotWithShape="1">
                <a:blip r:embed="rId15"/>
                <a:stretch>
                  <a:fillRect l="-7407" t="-11765" r="-6296" b="-329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文字方塊 44"/>
          <p:cNvSpPr txBox="1"/>
          <p:nvPr/>
        </p:nvSpPr>
        <p:spPr>
          <a:xfrm>
            <a:off x="0" y="3076488"/>
            <a:ext cx="5527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6600"/>
                </a:solidFill>
              </a:rPr>
              <a:t>w</a:t>
            </a:r>
            <a:endParaRPr lang="zh-TW" altLang="en-US" dirty="0">
              <a:solidFill>
                <a:srgbClr val="0066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字方塊 45"/>
              <p:cNvSpPr txBox="1"/>
              <p:nvPr/>
            </p:nvSpPr>
            <p:spPr>
              <a:xfrm>
                <a:off x="3330288" y="3095018"/>
                <a:ext cx="151240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>
                    <a:solidFill>
                      <a:srgbClr val="006600"/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rgbClr val="006600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rgbClr val="00660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TW">
                        <a:solidFill>
                          <a:srgbClr val="006600"/>
                        </a:solidFill>
                        <a:latin typeface="Cambria Math"/>
                      </a:rPr>
                      <m:t>,</m:t>
                    </m:r>
                    <m:r>
                      <a:rPr lang="en-US" altLang="zh-TW" i="1">
                        <a:solidFill>
                          <a:srgbClr val="006600"/>
                        </a:solidFill>
                        <a:latin typeface="Cambria Math"/>
                      </a:rPr>
                      <m:t>0,</m:t>
                    </m:r>
                    <m:r>
                      <a:rPr lang="en-US" altLang="zh-TW" i="1">
                        <a:solidFill>
                          <a:srgbClr val="006600"/>
                        </a:solidFill>
                        <a:latin typeface="Cambria Math"/>
                        <a:ea typeface="Cambria Math"/>
                      </a:rPr>
                      <m:t>∞</m:t>
                    </m:r>
                  </m:oMath>
                </a14:m>
                <a:r>
                  <a:rPr lang="en-US" altLang="zh-TW" dirty="0">
                    <a:solidFill>
                      <a:srgbClr val="006600"/>
                    </a:solidFill>
                  </a:rPr>
                  <a:t>)</a:t>
                </a:r>
                <a:endParaRPr lang="zh-TW" altLang="en-US" dirty="0">
                  <a:solidFill>
                    <a:srgbClr val="006600"/>
                  </a:solidFill>
                </a:endParaRPr>
              </a:p>
            </p:txBody>
          </p:sp>
        </mc:Choice>
        <mc:Fallback xmlns="">
          <p:sp>
            <p:nvSpPr>
              <p:cNvPr id="46" name="文字方塊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0288" y="3095018"/>
                <a:ext cx="1512402" cy="523220"/>
              </a:xfrm>
              <a:prstGeom prst="rect">
                <a:avLst/>
              </a:prstGeom>
              <a:blipFill rotWithShape="1">
                <a:blip r:embed="rId16"/>
                <a:stretch>
                  <a:fillRect l="-8065" t="-11628" r="-7258" b="-3139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字方塊 46"/>
              <p:cNvSpPr txBox="1"/>
              <p:nvPr/>
            </p:nvSpPr>
            <p:spPr>
              <a:xfrm>
                <a:off x="2959986" y="4525274"/>
                <a:ext cx="152067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>
                    <a:solidFill>
                      <a:srgbClr val="006600"/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rgbClr val="006600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rgbClr val="00660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TW" b="0" i="0" smtClean="0">
                        <a:solidFill>
                          <a:srgbClr val="006600"/>
                        </a:solidFill>
                        <a:latin typeface="Cambria Math"/>
                      </a:rPr>
                      <m:t>,</m:t>
                    </m:r>
                    <m:r>
                      <a:rPr lang="en-US" altLang="zh-TW" b="0" i="1" smtClean="0">
                        <a:solidFill>
                          <a:srgbClr val="006600"/>
                        </a:solidFill>
                        <a:latin typeface="Cambria Math"/>
                      </a:rPr>
                      <m:t>0,</m:t>
                    </m:r>
                    <m:r>
                      <a:rPr lang="en-US" altLang="zh-TW" b="0" i="1" smtClean="0">
                        <a:solidFill>
                          <a:srgbClr val="006600"/>
                        </a:solidFill>
                        <a:latin typeface="Cambria Math"/>
                        <a:ea typeface="Cambria Math"/>
                      </a:rPr>
                      <m:t>∞</m:t>
                    </m:r>
                  </m:oMath>
                </a14:m>
                <a:r>
                  <a:rPr lang="en-US" altLang="zh-TW" dirty="0">
                    <a:solidFill>
                      <a:srgbClr val="006600"/>
                    </a:solidFill>
                  </a:rPr>
                  <a:t>)</a:t>
                </a:r>
                <a:endParaRPr lang="zh-TW" altLang="en-US" dirty="0">
                  <a:solidFill>
                    <a:srgbClr val="006600"/>
                  </a:solidFill>
                </a:endParaRPr>
              </a:p>
            </p:txBody>
          </p:sp>
        </mc:Choice>
        <mc:Fallback xmlns="">
          <p:sp>
            <p:nvSpPr>
              <p:cNvPr id="47" name="文字方塊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9986" y="4525274"/>
                <a:ext cx="1520673" cy="523220"/>
              </a:xfrm>
              <a:prstGeom prst="rect">
                <a:avLst/>
              </a:prstGeom>
              <a:blipFill rotWithShape="1">
                <a:blip r:embed="rId17"/>
                <a:stretch>
                  <a:fillRect l="-8434" t="-11628" r="-6827" b="-3139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字方塊 47"/>
              <p:cNvSpPr txBox="1"/>
              <p:nvPr/>
            </p:nvSpPr>
            <p:spPr>
              <a:xfrm>
                <a:off x="2894567" y="2335701"/>
                <a:ext cx="44670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rgbClr val="006600"/>
                              </a:solidFill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00660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8" name="文字方塊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4567" y="2335701"/>
                <a:ext cx="446708" cy="523220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字方塊 48"/>
              <p:cNvSpPr txBox="1"/>
              <p:nvPr/>
            </p:nvSpPr>
            <p:spPr>
              <a:xfrm>
                <a:off x="4697336" y="4149933"/>
                <a:ext cx="182659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>
                    <a:solidFill>
                      <a:srgbClr val="006600"/>
                    </a:solidFill>
                  </a:rPr>
                  <a:t>(0</a:t>
                </a:r>
                <a14:m>
                  <m:oMath xmlns:m="http://schemas.openxmlformats.org/officeDocument/2006/math">
                    <m:r>
                      <a:rPr lang="en-US" altLang="zh-TW">
                        <a:solidFill>
                          <a:srgbClr val="006600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TW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rgbClr val="006600"/>
                            </a:solidFill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rgbClr val="006600"/>
                            </a:solidFill>
                            <a:latin typeface="Cambria Math"/>
                          </a:rPr>
                          <m:t>11</m:t>
                        </m:r>
                      </m:sub>
                    </m:sSub>
                    <m:r>
                      <a:rPr lang="en-US" altLang="zh-TW" i="1">
                        <a:solidFill>
                          <a:srgbClr val="006600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TW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rgbClr val="00660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rgbClr val="006600"/>
                            </a:solidFill>
                            <a:latin typeface="Cambria Math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US" altLang="zh-TW" dirty="0">
                    <a:solidFill>
                      <a:srgbClr val="006600"/>
                    </a:solidFill>
                  </a:rPr>
                  <a:t>)</a:t>
                </a:r>
                <a:endParaRPr lang="zh-TW" altLang="en-US" dirty="0">
                  <a:solidFill>
                    <a:srgbClr val="006600"/>
                  </a:solidFill>
                </a:endParaRPr>
              </a:p>
            </p:txBody>
          </p:sp>
        </mc:Choice>
        <mc:Fallback xmlns="">
          <p:sp>
            <p:nvSpPr>
              <p:cNvPr id="49" name="文字方塊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7336" y="4149933"/>
                <a:ext cx="1826590" cy="523220"/>
              </a:xfrm>
              <a:prstGeom prst="rect">
                <a:avLst/>
              </a:prstGeom>
              <a:blipFill rotWithShape="1">
                <a:blip r:embed="rId19"/>
                <a:stretch>
                  <a:fillRect l="-7023" t="-11628" r="-5686" b="-3139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字方塊 50"/>
              <p:cNvSpPr txBox="1"/>
              <p:nvPr/>
            </p:nvSpPr>
            <p:spPr>
              <a:xfrm>
                <a:off x="4591885" y="5104110"/>
                <a:ext cx="184313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>
                    <a:solidFill>
                      <a:srgbClr val="006600"/>
                    </a:solidFill>
                  </a:rPr>
                  <a:t>(0</a:t>
                </a:r>
                <a14:m>
                  <m:oMath xmlns:m="http://schemas.openxmlformats.org/officeDocument/2006/math">
                    <m:r>
                      <a:rPr lang="en-US" altLang="zh-TW">
                        <a:solidFill>
                          <a:srgbClr val="006600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TW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rgbClr val="006600"/>
                            </a:solidFill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rgbClr val="006600"/>
                            </a:solidFill>
                            <a:latin typeface="Cambria Math"/>
                          </a:rPr>
                          <m:t>21</m:t>
                        </m:r>
                      </m:sub>
                    </m:sSub>
                    <m:r>
                      <a:rPr lang="en-US" altLang="zh-TW" i="1">
                        <a:solidFill>
                          <a:srgbClr val="006600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TW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rgbClr val="00660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rgbClr val="006600"/>
                            </a:solidFill>
                            <a:latin typeface="Cambria Math"/>
                          </a:rPr>
                          <m:t>21</m:t>
                        </m:r>
                      </m:sub>
                    </m:sSub>
                  </m:oMath>
                </a14:m>
                <a:r>
                  <a:rPr lang="en-US" altLang="zh-TW" dirty="0">
                    <a:solidFill>
                      <a:srgbClr val="006600"/>
                    </a:solidFill>
                  </a:rPr>
                  <a:t>)</a:t>
                </a:r>
                <a:endParaRPr lang="zh-TW" altLang="en-US" dirty="0">
                  <a:solidFill>
                    <a:srgbClr val="006600"/>
                  </a:solidFill>
                </a:endParaRPr>
              </a:p>
            </p:txBody>
          </p:sp>
        </mc:Choice>
        <mc:Fallback xmlns="">
          <p:sp>
            <p:nvSpPr>
              <p:cNvPr id="51" name="文字方塊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1885" y="5104110"/>
                <a:ext cx="1843133" cy="523220"/>
              </a:xfrm>
              <a:prstGeom prst="rect">
                <a:avLst/>
              </a:prstGeom>
              <a:blipFill rotWithShape="1">
                <a:blip r:embed="rId20"/>
                <a:stretch>
                  <a:fillRect l="-6601" t="-11628" r="-5281" b="-3139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字方塊 53"/>
              <p:cNvSpPr txBox="1"/>
              <p:nvPr/>
            </p:nvSpPr>
            <p:spPr>
              <a:xfrm>
                <a:off x="5324983" y="2317698"/>
                <a:ext cx="44670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rgbClr val="006600"/>
                              </a:solidFill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00660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4" name="文字方塊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4983" y="2317698"/>
                <a:ext cx="446708" cy="523220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字方塊 52"/>
              <p:cNvSpPr txBox="1"/>
              <p:nvPr/>
            </p:nvSpPr>
            <p:spPr>
              <a:xfrm>
                <a:off x="5962861" y="2914476"/>
                <a:ext cx="151240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>
                    <a:solidFill>
                      <a:srgbClr val="006600"/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rgbClr val="006600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rgbClr val="00660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TW">
                        <a:solidFill>
                          <a:srgbClr val="006600"/>
                        </a:solidFill>
                        <a:latin typeface="Cambria Math"/>
                      </a:rPr>
                      <m:t>,</m:t>
                    </m:r>
                    <m:r>
                      <a:rPr lang="en-US" altLang="zh-TW" i="1">
                        <a:solidFill>
                          <a:srgbClr val="006600"/>
                        </a:solidFill>
                        <a:latin typeface="Cambria Math"/>
                      </a:rPr>
                      <m:t>0,</m:t>
                    </m:r>
                    <m:r>
                      <a:rPr lang="en-US" altLang="zh-TW" i="1">
                        <a:solidFill>
                          <a:srgbClr val="006600"/>
                        </a:solidFill>
                        <a:latin typeface="Cambria Math"/>
                        <a:ea typeface="Cambria Math"/>
                      </a:rPr>
                      <m:t>∞</m:t>
                    </m:r>
                  </m:oMath>
                </a14:m>
                <a:r>
                  <a:rPr lang="en-US" altLang="zh-TW" dirty="0">
                    <a:solidFill>
                      <a:srgbClr val="006600"/>
                    </a:solidFill>
                  </a:rPr>
                  <a:t>)</a:t>
                </a:r>
                <a:endParaRPr lang="zh-TW" altLang="en-US" dirty="0">
                  <a:solidFill>
                    <a:srgbClr val="006600"/>
                  </a:solidFill>
                </a:endParaRPr>
              </a:p>
            </p:txBody>
          </p:sp>
        </mc:Choice>
        <mc:Fallback xmlns="">
          <p:sp>
            <p:nvSpPr>
              <p:cNvPr id="53" name="文字方塊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2861" y="2914476"/>
                <a:ext cx="1512402" cy="523220"/>
              </a:xfrm>
              <a:prstGeom prst="rect">
                <a:avLst/>
              </a:prstGeom>
              <a:blipFill rotWithShape="1">
                <a:blip r:embed="rId22"/>
                <a:stretch>
                  <a:fillRect l="-8065" t="-11628" r="-7258" b="-3139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字方塊 54"/>
              <p:cNvSpPr txBox="1"/>
              <p:nvPr/>
            </p:nvSpPr>
            <p:spPr>
              <a:xfrm>
                <a:off x="5357499" y="3389926"/>
                <a:ext cx="152067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>
                    <a:solidFill>
                      <a:srgbClr val="006600"/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rgbClr val="006600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rgbClr val="00660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TW" b="0" i="0" smtClean="0">
                        <a:solidFill>
                          <a:srgbClr val="006600"/>
                        </a:solidFill>
                        <a:latin typeface="Cambria Math"/>
                      </a:rPr>
                      <m:t>,</m:t>
                    </m:r>
                    <m:r>
                      <a:rPr lang="en-US" altLang="zh-TW" b="0" i="1" smtClean="0">
                        <a:solidFill>
                          <a:srgbClr val="006600"/>
                        </a:solidFill>
                        <a:latin typeface="Cambria Math"/>
                      </a:rPr>
                      <m:t>0,</m:t>
                    </m:r>
                    <m:r>
                      <a:rPr lang="en-US" altLang="zh-TW" b="0" i="1" smtClean="0">
                        <a:solidFill>
                          <a:srgbClr val="006600"/>
                        </a:solidFill>
                        <a:latin typeface="Cambria Math"/>
                        <a:ea typeface="Cambria Math"/>
                      </a:rPr>
                      <m:t>∞</m:t>
                    </m:r>
                  </m:oMath>
                </a14:m>
                <a:r>
                  <a:rPr lang="en-US" altLang="zh-TW" dirty="0">
                    <a:solidFill>
                      <a:srgbClr val="006600"/>
                    </a:solidFill>
                  </a:rPr>
                  <a:t>)</a:t>
                </a:r>
                <a:endParaRPr lang="zh-TW" altLang="en-US" dirty="0">
                  <a:solidFill>
                    <a:srgbClr val="006600"/>
                  </a:solidFill>
                </a:endParaRPr>
              </a:p>
            </p:txBody>
          </p:sp>
        </mc:Choice>
        <mc:Fallback xmlns="">
          <p:sp>
            <p:nvSpPr>
              <p:cNvPr id="55" name="文字方塊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7499" y="3389926"/>
                <a:ext cx="1520673" cy="523220"/>
              </a:xfrm>
              <a:prstGeom prst="rect">
                <a:avLst/>
              </a:prstGeom>
              <a:blipFill rotWithShape="1">
                <a:blip r:embed="rId23"/>
                <a:stretch>
                  <a:fillRect l="-8434" t="-11628" r="-6827" b="-3139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字方塊 56"/>
              <p:cNvSpPr txBox="1"/>
              <p:nvPr/>
            </p:nvSpPr>
            <p:spPr>
              <a:xfrm>
                <a:off x="6878172" y="4095903"/>
                <a:ext cx="182659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>
                    <a:solidFill>
                      <a:srgbClr val="006600"/>
                    </a:solidFill>
                  </a:rPr>
                  <a:t>(0</a:t>
                </a:r>
                <a14:m>
                  <m:oMath xmlns:m="http://schemas.openxmlformats.org/officeDocument/2006/math">
                    <m:r>
                      <a:rPr lang="en-US" altLang="zh-TW">
                        <a:solidFill>
                          <a:srgbClr val="006600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TW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rgbClr val="006600"/>
                            </a:solidFill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rgbClr val="006600"/>
                            </a:solidFill>
                            <a:latin typeface="Cambria Math"/>
                          </a:rPr>
                          <m:t>12</m:t>
                        </m:r>
                      </m:sub>
                    </m:sSub>
                    <m:r>
                      <a:rPr lang="en-US" altLang="zh-TW" i="1">
                        <a:solidFill>
                          <a:srgbClr val="006600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TW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rgbClr val="00660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rgbClr val="006600"/>
                            </a:solidFill>
                            <a:latin typeface="Cambria Math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US" altLang="zh-TW" dirty="0">
                    <a:solidFill>
                      <a:srgbClr val="006600"/>
                    </a:solidFill>
                  </a:rPr>
                  <a:t>)</a:t>
                </a:r>
                <a:endParaRPr lang="zh-TW" altLang="en-US" dirty="0">
                  <a:solidFill>
                    <a:srgbClr val="006600"/>
                  </a:solidFill>
                </a:endParaRPr>
              </a:p>
            </p:txBody>
          </p:sp>
        </mc:Choice>
        <mc:Fallback xmlns="">
          <p:sp>
            <p:nvSpPr>
              <p:cNvPr id="57" name="文字方塊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8172" y="4095903"/>
                <a:ext cx="1826590" cy="523220"/>
              </a:xfrm>
              <a:prstGeom prst="rect">
                <a:avLst/>
              </a:prstGeom>
              <a:blipFill rotWithShape="1">
                <a:blip r:embed="rId24"/>
                <a:stretch>
                  <a:fillRect l="-6667" t="-11628" r="-5667" b="-3139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字方塊 57"/>
              <p:cNvSpPr txBox="1"/>
              <p:nvPr/>
            </p:nvSpPr>
            <p:spPr>
              <a:xfrm>
                <a:off x="6878172" y="4982428"/>
                <a:ext cx="184313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>
                    <a:solidFill>
                      <a:srgbClr val="006600"/>
                    </a:solidFill>
                  </a:rPr>
                  <a:t>(0</a:t>
                </a:r>
                <a14:m>
                  <m:oMath xmlns:m="http://schemas.openxmlformats.org/officeDocument/2006/math">
                    <m:r>
                      <a:rPr lang="en-US" altLang="zh-TW">
                        <a:solidFill>
                          <a:srgbClr val="006600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TW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rgbClr val="006600"/>
                            </a:solidFill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rgbClr val="006600"/>
                            </a:solidFill>
                            <a:latin typeface="Cambria Math"/>
                          </a:rPr>
                          <m:t>22</m:t>
                        </m:r>
                      </m:sub>
                    </m:sSub>
                    <m:r>
                      <a:rPr lang="en-US" altLang="zh-TW" i="1">
                        <a:solidFill>
                          <a:srgbClr val="006600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TW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rgbClr val="00660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rgbClr val="006600"/>
                            </a:solidFill>
                            <a:latin typeface="Cambria Math"/>
                          </a:rPr>
                          <m:t>22</m:t>
                        </m:r>
                      </m:sub>
                    </m:sSub>
                  </m:oMath>
                </a14:m>
                <a:r>
                  <a:rPr lang="en-US" altLang="zh-TW" dirty="0">
                    <a:solidFill>
                      <a:srgbClr val="006600"/>
                    </a:solidFill>
                  </a:rPr>
                  <a:t>)</a:t>
                </a:r>
                <a:endParaRPr lang="zh-TW" altLang="en-US" dirty="0">
                  <a:solidFill>
                    <a:srgbClr val="006600"/>
                  </a:solidFill>
                </a:endParaRPr>
              </a:p>
            </p:txBody>
          </p:sp>
        </mc:Choice>
        <mc:Fallback xmlns="">
          <p:sp>
            <p:nvSpPr>
              <p:cNvPr id="58" name="文字方塊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8172" y="4982428"/>
                <a:ext cx="1843133" cy="523220"/>
              </a:xfrm>
              <a:prstGeom prst="rect">
                <a:avLst/>
              </a:prstGeom>
              <a:blipFill rotWithShape="1">
                <a:blip r:embed="rId25"/>
                <a:stretch>
                  <a:fillRect l="-6601" t="-11628" r="-5281" b="-3139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文字方塊 58"/>
          <p:cNvSpPr txBox="1"/>
          <p:nvPr/>
        </p:nvSpPr>
        <p:spPr>
          <a:xfrm>
            <a:off x="2307502" y="1113048"/>
            <a:ext cx="40984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zh-TW" altLang="en-US" dirty="0">
                <a:solidFill>
                  <a:srgbClr val="006600"/>
                </a:solidFill>
              </a:rPr>
              <a:t>不更換模板不用成本。</a:t>
            </a:r>
            <a:endParaRPr lang="en-US" altLang="zh-TW" dirty="0">
              <a:solidFill>
                <a:srgbClr val="006600"/>
              </a:solidFill>
            </a:endParaRPr>
          </a:p>
          <a:p>
            <a:endParaRPr lang="zh-TW" altLang="en-US" dirty="0">
              <a:solidFill>
                <a:srgbClr val="00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7678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C0099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C0099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C0099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mph" presetSubtype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C0099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C0099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1" dur="indefinite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indefinite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C0099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5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C0099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8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C0099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1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C0099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4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mph" presetSubtype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C0099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8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C0099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6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C0099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9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C0099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5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indefinite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C0099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8" dur="indefinite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9" dur="indefinite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C0099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4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C0099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7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8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indefinite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C0099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3" dur="indefinite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4" dur="indefinite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C0099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7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C0099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0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C0099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3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C0099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6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indefinite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C0099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9" dur="indefinite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0" dur="indefinite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C0099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3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4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C0099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9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C0099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2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C0099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1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C0099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4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C0099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7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8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1" grpId="0"/>
      <p:bldP spid="54" grpId="0"/>
      <p:bldP spid="53" grpId="0"/>
      <p:bldP spid="55" grpId="0"/>
      <p:bldP spid="57" grpId="0"/>
      <p:bldP spid="58" grpId="0"/>
      <p:bldP spid="5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Contents</a:t>
            </a:r>
            <a:endParaRPr lang="zh-TW" altLang="en-US"/>
          </a:p>
        </p:txBody>
      </p:sp>
      <p:sp>
        <p:nvSpPr>
          <p:cNvPr id="4099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</a:p>
          <a:p>
            <a:r>
              <a:rPr lang="en-US" altLang="zh-TW" dirty="0"/>
              <a:t>Related problem</a:t>
            </a:r>
          </a:p>
          <a:p>
            <a:r>
              <a:rPr lang="en-US" altLang="zh-TW" dirty="0"/>
              <a:t>How the problem may be solved?</a:t>
            </a:r>
          </a:p>
        </p:txBody>
      </p:sp>
      <p:sp>
        <p:nvSpPr>
          <p:cNvPr id="4100" name="頁尾版面配置區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¥"/>
              <a:defRPr kumimoji="1" sz="2800">
                <a:solidFill>
                  <a:srgbClr val="0D20AB"/>
                </a:solidFill>
                <a:latin typeface="Arial" charset="0"/>
                <a:ea typeface="標楷體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n"/>
              <a:defRPr kumimoji="1" sz="2500">
                <a:solidFill>
                  <a:srgbClr val="01450C"/>
                </a:solidFill>
                <a:latin typeface="Arial" charset="0"/>
                <a:ea typeface="標楷體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£"/>
              <a:defRPr kumimoji="1" sz="2200">
                <a:solidFill>
                  <a:srgbClr val="0D20AB"/>
                </a:solidFill>
                <a:latin typeface="Arial" charset="0"/>
                <a:ea typeface="標楷體" pitchFamily="65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kumimoji="1" sz="2000">
                <a:solidFill>
                  <a:srgbClr val="004992"/>
                </a:solidFill>
                <a:latin typeface="Arial" charset="0"/>
                <a:ea typeface="標楷體" pitchFamily="65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200" dirty="0">
                <a:solidFill>
                  <a:srgbClr val="0A0AFF"/>
                </a:solidFill>
                <a:latin typeface="Times New Roman" pitchFamily="18" charset="0"/>
              </a:rPr>
              <a:t>Network Optimization Applications 19.24  by   </a:t>
            </a:r>
            <a:r>
              <a:rPr lang="zh-TW" altLang="en-US" sz="1200" dirty="0">
                <a:solidFill>
                  <a:srgbClr val="0A0AFF"/>
                </a:solidFill>
                <a:latin typeface="Times New Roman" pitchFamily="18" charset="0"/>
              </a:rPr>
              <a:t>成大</a:t>
            </a:r>
            <a:r>
              <a:rPr lang="zh-TW" altLang="en-US" sz="1200">
                <a:solidFill>
                  <a:srgbClr val="0A0AFF"/>
                </a:solidFill>
                <a:latin typeface="Times New Roman" pitchFamily="18" charset="0"/>
              </a:rPr>
              <a:t>工資管</a:t>
            </a:r>
            <a:endParaRPr lang="en-US" altLang="zh-TW" sz="1200" i="1" dirty="0">
              <a:solidFill>
                <a:srgbClr val="FFFFFF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3315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3316" name="頁尾版面配置區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¥"/>
              <a:defRPr kumimoji="1" sz="2800">
                <a:solidFill>
                  <a:srgbClr val="0D20AB"/>
                </a:solidFill>
                <a:latin typeface="Arial" charset="0"/>
                <a:ea typeface="標楷體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n"/>
              <a:defRPr kumimoji="1" sz="2500">
                <a:solidFill>
                  <a:srgbClr val="01450C"/>
                </a:solidFill>
                <a:latin typeface="Arial" charset="0"/>
                <a:ea typeface="標楷體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£"/>
              <a:defRPr kumimoji="1" sz="2200">
                <a:solidFill>
                  <a:srgbClr val="0D20AB"/>
                </a:solidFill>
                <a:latin typeface="Arial" charset="0"/>
                <a:ea typeface="標楷體" pitchFamily="65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kumimoji="1" sz="2000">
                <a:solidFill>
                  <a:srgbClr val="004992"/>
                </a:solidFill>
                <a:latin typeface="Arial" charset="0"/>
                <a:ea typeface="標楷體" pitchFamily="65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200" dirty="0">
                <a:solidFill>
                  <a:srgbClr val="0A0AFF"/>
                </a:solidFill>
                <a:latin typeface="Times New Roman" pitchFamily="18" charset="0"/>
              </a:rPr>
              <a:t>Network Optimization Applications 19.24  by   </a:t>
            </a:r>
            <a:r>
              <a:rPr lang="zh-TW" altLang="en-US" sz="1200" dirty="0">
                <a:solidFill>
                  <a:srgbClr val="0A0AFF"/>
                </a:solidFill>
                <a:latin typeface="Times New Roman" pitchFamily="18" charset="0"/>
              </a:rPr>
              <a:t>成大</a:t>
            </a:r>
            <a:r>
              <a:rPr lang="zh-TW" altLang="en-US" sz="1200">
                <a:solidFill>
                  <a:srgbClr val="0A0AFF"/>
                </a:solidFill>
                <a:latin typeface="Times New Roman" pitchFamily="18" charset="0"/>
              </a:rPr>
              <a:t>工資管</a:t>
            </a:r>
            <a:endParaRPr lang="en-US" altLang="zh-TW" sz="1200" i="1" dirty="0">
              <a:solidFill>
                <a:srgbClr val="FFFFFF"/>
              </a:solidFill>
              <a:latin typeface="Times New Roman" pitchFamily="18" charset="0"/>
            </a:endParaRPr>
          </a:p>
        </p:txBody>
      </p:sp>
      <p:sp>
        <p:nvSpPr>
          <p:cNvPr id="13317" name="文字方塊 4"/>
          <p:cNvSpPr txBox="1">
            <a:spLocks noChangeArrowheads="1"/>
          </p:cNvSpPr>
          <p:nvPr/>
        </p:nvSpPr>
        <p:spPr bwMode="auto">
          <a:xfrm>
            <a:off x="3059113" y="2708275"/>
            <a:ext cx="3313112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¥"/>
              <a:defRPr kumimoji="1" sz="2800">
                <a:solidFill>
                  <a:srgbClr val="0D20AB"/>
                </a:solidFill>
                <a:latin typeface="Arial" charset="0"/>
                <a:ea typeface="標楷體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n"/>
              <a:defRPr kumimoji="1" sz="2500">
                <a:solidFill>
                  <a:srgbClr val="01450C"/>
                </a:solidFill>
                <a:latin typeface="Arial" charset="0"/>
                <a:ea typeface="標楷體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£"/>
              <a:defRPr kumimoji="1" sz="2200">
                <a:solidFill>
                  <a:srgbClr val="0D20AB"/>
                </a:solidFill>
                <a:latin typeface="Arial" charset="0"/>
                <a:ea typeface="標楷體" pitchFamily="65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kumimoji="1" sz="2000">
                <a:solidFill>
                  <a:srgbClr val="004992"/>
                </a:solidFill>
                <a:latin typeface="Arial" charset="0"/>
                <a:ea typeface="標楷體" pitchFamily="65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8800">
                <a:solidFill>
                  <a:schemeClr val="bg1"/>
                </a:solidFill>
                <a:latin typeface="Times New Roman" pitchFamily="18" charset="0"/>
                <a:ea typeface="新細明體" pitchFamily="18" charset="-120"/>
              </a:rPr>
              <a:t>Q&amp;A</a:t>
            </a:r>
            <a:endParaRPr lang="zh-TW" altLang="en-US" sz="8800">
              <a:solidFill>
                <a:schemeClr val="bg1"/>
              </a:solidFill>
              <a:latin typeface="Times New Roman" pitchFamily="18" charset="0"/>
              <a:ea typeface="新細明體" pitchFamily="18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Introduction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Mold allocation problem:</a:t>
            </a:r>
          </a:p>
          <a:p>
            <a:pPr lvl="1"/>
            <a:r>
              <a:rPr lang="zh-TW" altLang="en-US" dirty="0"/>
              <a:t>在輪胎業，製造輪胎的時候需要先將不同的模板置入空腔中，而不同的模板可以製造出不同的輪胎，置入後再去製造需要的不同種類的輪胎數量。</a:t>
            </a:r>
            <a:endParaRPr lang="en-US" altLang="zh-TW" dirty="0"/>
          </a:p>
          <a:p>
            <a:pPr lvl="1"/>
            <a:r>
              <a:rPr lang="zh-TW" altLang="en-US" dirty="0"/>
              <a:t>每期的生產是否交換模板的配置，依據需求和成本的考量。</a:t>
            </a:r>
            <a:endParaRPr lang="en-US" altLang="zh-TW" dirty="0"/>
          </a:p>
        </p:txBody>
      </p:sp>
      <p:sp>
        <p:nvSpPr>
          <p:cNvPr id="5124" name="頁尾版面配置區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¥"/>
              <a:defRPr kumimoji="1" sz="2800">
                <a:solidFill>
                  <a:srgbClr val="0D20AB"/>
                </a:solidFill>
                <a:latin typeface="Arial" charset="0"/>
                <a:ea typeface="標楷體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n"/>
              <a:defRPr kumimoji="1" sz="2500">
                <a:solidFill>
                  <a:srgbClr val="01450C"/>
                </a:solidFill>
                <a:latin typeface="Arial" charset="0"/>
                <a:ea typeface="標楷體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£"/>
              <a:defRPr kumimoji="1" sz="2200">
                <a:solidFill>
                  <a:srgbClr val="0D20AB"/>
                </a:solidFill>
                <a:latin typeface="Arial" charset="0"/>
                <a:ea typeface="標楷體" pitchFamily="65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kumimoji="1" sz="2000">
                <a:solidFill>
                  <a:srgbClr val="004992"/>
                </a:solidFill>
                <a:latin typeface="Arial" charset="0"/>
                <a:ea typeface="標楷體" pitchFamily="65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200" dirty="0">
                <a:solidFill>
                  <a:srgbClr val="0A0AFF"/>
                </a:solidFill>
                <a:latin typeface="Times New Roman" pitchFamily="18" charset="0"/>
              </a:rPr>
              <a:t>Network Optimization Applications 19.24  by   </a:t>
            </a:r>
            <a:r>
              <a:rPr lang="zh-TW" altLang="en-US" sz="1200" dirty="0">
                <a:solidFill>
                  <a:srgbClr val="0A0AFF"/>
                </a:solidFill>
                <a:latin typeface="Times New Roman" pitchFamily="18" charset="0"/>
              </a:rPr>
              <a:t>成大工資</a:t>
            </a:r>
            <a:r>
              <a:rPr lang="zh-TW" altLang="en-US" sz="1200">
                <a:solidFill>
                  <a:srgbClr val="0A0AFF"/>
                </a:solidFill>
                <a:latin typeface="Times New Roman" pitchFamily="18" charset="0"/>
              </a:rPr>
              <a:t>管 </a:t>
            </a:r>
            <a:endParaRPr lang="en-US" altLang="zh-TW" sz="1200" i="1" dirty="0">
              <a:solidFill>
                <a:srgbClr val="FFFFFF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  <a:endParaRPr lang="zh-TW" altLang="en-US" dirty="0"/>
          </a:p>
        </p:txBody>
      </p:sp>
      <p:sp>
        <p:nvSpPr>
          <p:cNvPr id="7171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Objective:</a:t>
            </a:r>
          </a:p>
          <a:p>
            <a:pPr lvl="1"/>
            <a:r>
              <a:rPr lang="en-US" altLang="zh-TW" dirty="0"/>
              <a:t>Assign molds to cavities over a scheduling horizon of T scheduling periods in a way that minimizes the total cost of placing the molds in the cavities.</a:t>
            </a:r>
          </a:p>
          <a:p>
            <a:pPr lvl="1"/>
            <a:r>
              <a:rPr lang="zh-TW" altLang="en-US" dirty="0"/>
              <a:t>此問題為在</a:t>
            </a:r>
            <a:r>
              <a:rPr lang="en-US" altLang="zh-TW" dirty="0"/>
              <a:t>T</a:t>
            </a:r>
            <a:r>
              <a:rPr lang="zh-TW" altLang="en-US" dirty="0"/>
              <a:t>區間內如何安排不同的模板置換以達到最低的置換成本</a:t>
            </a:r>
            <a:r>
              <a:rPr lang="zh-TW" altLang="en-US" sz="2800" dirty="0"/>
              <a:t>。</a:t>
            </a:r>
            <a:endParaRPr lang="en-US" altLang="zh-TW" dirty="0"/>
          </a:p>
        </p:txBody>
      </p:sp>
      <p:sp>
        <p:nvSpPr>
          <p:cNvPr id="7172" name="頁尾版面配置區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¥"/>
              <a:defRPr kumimoji="1" sz="2800">
                <a:solidFill>
                  <a:srgbClr val="0D20AB"/>
                </a:solidFill>
                <a:latin typeface="Arial" charset="0"/>
                <a:ea typeface="標楷體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n"/>
              <a:defRPr kumimoji="1" sz="2500">
                <a:solidFill>
                  <a:srgbClr val="01450C"/>
                </a:solidFill>
                <a:latin typeface="Arial" charset="0"/>
                <a:ea typeface="標楷體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£"/>
              <a:defRPr kumimoji="1" sz="2200">
                <a:solidFill>
                  <a:srgbClr val="0D20AB"/>
                </a:solidFill>
                <a:latin typeface="Arial" charset="0"/>
                <a:ea typeface="標楷體" pitchFamily="65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kumimoji="1" sz="2000">
                <a:solidFill>
                  <a:srgbClr val="004992"/>
                </a:solidFill>
                <a:latin typeface="Arial" charset="0"/>
                <a:ea typeface="標楷體" pitchFamily="65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200" dirty="0">
                <a:solidFill>
                  <a:srgbClr val="0A0AFF"/>
                </a:solidFill>
                <a:latin typeface="Times New Roman" pitchFamily="18" charset="0"/>
              </a:rPr>
              <a:t>Network Optimization Applications 19.24  by   </a:t>
            </a:r>
            <a:r>
              <a:rPr lang="zh-TW" altLang="en-US" sz="1200" dirty="0">
                <a:solidFill>
                  <a:srgbClr val="0A0AFF"/>
                </a:solidFill>
                <a:latin typeface="Times New Roman" pitchFamily="18" charset="0"/>
              </a:rPr>
              <a:t>成大工資</a:t>
            </a:r>
            <a:r>
              <a:rPr lang="zh-TW" altLang="en-US" sz="1200">
                <a:solidFill>
                  <a:srgbClr val="0A0AFF"/>
                </a:solidFill>
                <a:latin typeface="Times New Roman" pitchFamily="18" charset="0"/>
              </a:rPr>
              <a:t>管 </a:t>
            </a:r>
            <a:endParaRPr lang="en-US" altLang="zh-TW" sz="1200" i="1" dirty="0">
              <a:solidFill>
                <a:srgbClr val="FFFFFF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endParaRPr lang="en-US" altLang="zh-TW" dirty="0"/>
              </a:p>
              <a:p>
                <a:pPr lvl="1"/>
                <a:r>
                  <a:rPr lang="zh-TW" altLang="en-US" dirty="0"/>
                  <a:t>第</a:t>
                </a:r>
                <a:r>
                  <a:rPr lang="en-US" altLang="zh-TW" dirty="0"/>
                  <a:t>j</a:t>
                </a:r>
                <a:r>
                  <a:rPr lang="zh-TW" altLang="en-US" dirty="0"/>
                  <a:t>期一開始可以交換模板配置的最大數量。</a:t>
                </a:r>
                <a:endParaRPr lang="en-US" altLang="zh-TW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TW" dirty="0"/>
              </a:p>
              <a:p>
                <a:pPr lvl="1"/>
                <a:r>
                  <a:rPr lang="zh-TW" altLang="en-US" dirty="0"/>
                  <a:t>交換一個種類</a:t>
                </a:r>
                <a:r>
                  <a:rPr lang="en-US" altLang="zh-TW" dirty="0" err="1"/>
                  <a:t>i</a:t>
                </a:r>
                <a:r>
                  <a:rPr lang="zh-TW" altLang="en-US" dirty="0"/>
                  <a:t>的模板所需花費的成本。</a:t>
                </a:r>
                <a:endParaRPr lang="en-US" altLang="zh-TW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endParaRPr lang="en-US" altLang="zh-TW" dirty="0"/>
              </a:p>
              <a:p>
                <a:pPr lvl="1"/>
                <a:r>
                  <a:rPr lang="zh-TW" altLang="en-US" dirty="0"/>
                  <a:t>第</a:t>
                </a:r>
                <a:r>
                  <a:rPr lang="en-US" altLang="zh-TW" dirty="0"/>
                  <a:t>j</a:t>
                </a:r>
                <a:r>
                  <a:rPr lang="zh-TW" altLang="en-US" dirty="0"/>
                  <a:t>期種類</a:t>
                </a:r>
                <a:r>
                  <a:rPr lang="en-US" altLang="zh-TW" dirty="0" err="1"/>
                  <a:t>i</a:t>
                </a:r>
                <a:r>
                  <a:rPr lang="zh-TW" altLang="en-US" dirty="0"/>
                  <a:t>的模板最少需求量。</a:t>
                </a:r>
                <a:endParaRPr lang="en-US" altLang="zh-TW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endParaRPr lang="en-US" altLang="zh-TW" dirty="0"/>
              </a:p>
              <a:p>
                <a:pPr lvl="1"/>
                <a:r>
                  <a:rPr lang="zh-TW" altLang="en-US" dirty="0"/>
                  <a:t>第</a:t>
                </a:r>
                <a:r>
                  <a:rPr lang="en-US" altLang="zh-TW" dirty="0"/>
                  <a:t>j</a:t>
                </a:r>
                <a:r>
                  <a:rPr lang="zh-TW" altLang="en-US" dirty="0"/>
                  <a:t>期種類</a:t>
                </a:r>
                <a:r>
                  <a:rPr lang="en-US" altLang="zh-TW" dirty="0" err="1"/>
                  <a:t>i</a:t>
                </a:r>
                <a:r>
                  <a:rPr lang="zh-TW" altLang="en-US" dirty="0"/>
                  <a:t>的模板可使用量。</a:t>
                </a:r>
                <a:endParaRPr lang="en-US" altLang="zh-TW" dirty="0"/>
              </a:p>
              <a:p>
                <a:r>
                  <a:rPr lang="en-US" altLang="zh-TW" dirty="0"/>
                  <a:t>w</a:t>
                </a:r>
              </a:p>
              <a:p>
                <a:pPr lvl="1"/>
                <a:r>
                  <a:rPr lang="zh-TW" altLang="en-US" dirty="0"/>
                  <a:t>所有空腔的數量，亦即每次可更換模板的最大數量。</a:t>
                </a:r>
                <a:endParaRPr lang="en-US" altLang="zh-TW" dirty="0"/>
              </a:p>
              <a:p>
                <a:pPr lvl="1"/>
                <a:endParaRPr lang="en-US" altLang="zh-TW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0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Network Optimization Applications 19.24  by   </a:t>
            </a:r>
            <a:r>
              <a:rPr lang="zh-TW" altLang="en-US" dirty="0"/>
              <a:t>成大工資</a:t>
            </a:r>
            <a:r>
              <a:rPr lang="zh-TW" altLang="en-US"/>
              <a:t>管 </a:t>
            </a:r>
            <a:endParaRPr lang="en-US" altLang="zh-TW" i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0630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p</a:t>
                </a:r>
              </a:p>
              <a:p>
                <a:pPr lvl="1"/>
                <a:r>
                  <a:rPr lang="zh-TW" altLang="en-US" dirty="0"/>
                  <a:t>共有</a:t>
                </a:r>
                <a:r>
                  <a:rPr lang="en-US" altLang="zh-TW" dirty="0"/>
                  <a:t>p</a:t>
                </a:r>
                <a:r>
                  <a:rPr lang="zh-TW" altLang="en-US" dirty="0"/>
                  <a:t>種模板。</a:t>
                </a:r>
                <a:endParaRPr lang="en-US" altLang="zh-TW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TW" dirty="0"/>
              </a:p>
              <a:p>
                <a:pPr lvl="1"/>
                <a:r>
                  <a:rPr lang="zh-TW" altLang="en-US" dirty="0"/>
                  <a:t>種類為</a:t>
                </a:r>
                <a:r>
                  <a:rPr lang="en-US" altLang="zh-TW" dirty="0" err="1"/>
                  <a:t>i</a:t>
                </a:r>
                <a:r>
                  <a:rPr lang="zh-TW" altLang="en-US" dirty="0"/>
                  <a:t>的模板數量。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TW" altLang="en-US" dirty="0"/>
                  <a:t>為空。</a:t>
                </a:r>
                <a:endParaRPr lang="en-US" altLang="zh-TW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02" t="-116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Network Optimization Applications 19.24  by   </a:t>
            </a:r>
            <a:r>
              <a:rPr lang="zh-TW" altLang="en-US" dirty="0"/>
              <a:t>成大工資</a:t>
            </a:r>
            <a:r>
              <a:rPr lang="zh-TW" altLang="en-US"/>
              <a:t>管 </a:t>
            </a:r>
            <a:endParaRPr lang="en-US" altLang="zh-TW" i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5173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Related problem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LOVE, R. R., and R. R. VEMUGANTI. 1978. The single-plant mold allocation problem with capacity and changeover restriction. </a:t>
            </a:r>
            <a:r>
              <a:rPr lang="en-US" altLang="zh-TW" i="1" dirty="0"/>
              <a:t>Operations Research</a:t>
            </a:r>
            <a:r>
              <a:rPr lang="en-US" altLang="zh-TW" dirty="0"/>
              <a:t> 26, 159-165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Network Optimization Applications 19.24  by   </a:t>
            </a:r>
            <a:r>
              <a:rPr lang="zh-TW" altLang="en-US" dirty="0"/>
              <a:t>成大工資</a:t>
            </a:r>
            <a:r>
              <a:rPr lang="zh-TW" altLang="en-US"/>
              <a:t>管 </a:t>
            </a:r>
            <a:endParaRPr lang="en-US" altLang="zh-TW" i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9214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 the problem may be solved?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/>
                  <a:t>此問題可以想成是</a:t>
                </a:r>
                <a:r>
                  <a:rPr lang="en-US" altLang="zh-TW" dirty="0"/>
                  <a:t>minimum cost flow problem.</a:t>
                </a:r>
              </a:p>
              <a:p>
                <a:r>
                  <a:rPr lang="zh-TW" altLang="en-US" dirty="0"/>
                  <a:t>每一期</a:t>
                </a:r>
                <a:r>
                  <a:rPr lang="en-US" altLang="zh-TW" dirty="0" err="1"/>
                  <a:t>i</a:t>
                </a:r>
                <a:r>
                  <a:rPr lang="zh-TW" altLang="en-US" dirty="0"/>
                  <a:t>都會有</a:t>
                </a:r>
                <a:r>
                  <a:rPr lang="en-US" altLang="zh-TW" dirty="0"/>
                  <a:t>p+2</a:t>
                </a:r>
                <a:r>
                  <a:rPr lang="zh-TW" altLang="en-US" dirty="0"/>
                  <a:t>個</a:t>
                </a:r>
                <a:r>
                  <a:rPr lang="en-US" altLang="zh-TW" dirty="0"/>
                  <a:t>node:</a:t>
                </a:r>
                <a:r>
                  <a:rPr lang="zh-TW" alt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</m:e>
                      <m:sup>
                        <m:r>
                          <a:rPr lang="en-US" altLang="zh-TW" b="0" i="1" smtClean="0">
                            <a:latin typeface="Cambria Math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altLang="zh-TW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/>
                          </a:rPr>
                          <m:t>𝑖</m:t>
                        </m:r>
                      </m:e>
                      <m:sup>
                        <m:r>
                          <a:rPr lang="en-US" altLang="zh-TW" b="0" i="1" smtClean="0">
                            <a:latin typeface="Cambria Math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zh-TW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/>
                          </a:rPr>
                          <m:t>𝑖</m:t>
                        </m:r>
                      </m:e>
                      <m:sup>
                        <m:r>
                          <a:rPr lang="en-US" altLang="zh-TW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TW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/>
                          </a:rPr>
                          <m:t>𝑖</m:t>
                        </m:r>
                      </m:e>
                      <m:sup>
                        <m:r>
                          <a:rPr lang="en-US" altLang="zh-TW" b="0" i="1" smtClean="0"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a:rPr lang="en-US" altLang="zh-TW" b="0" i="0" smtClean="0">
                        <a:latin typeface="Cambria Math"/>
                      </a:rPr>
                      <m:t>…</m:t>
                    </m:r>
                  </m:oMath>
                </a14:m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/>
                          </a:rPr>
                          <m:t>𝑖</m:t>
                        </m:r>
                      </m:e>
                      <m:sup>
                        <m:r>
                          <a:rPr lang="en-US" altLang="zh-TW" b="0" i="1" smtClean="0">
                            <a:latin typeface="Cambria Math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US" altLang="zh-TW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/>
                          </a:rPr>
                          <m:t>𝑖</m:t>
                        </m:r>
                      </m:e>
                      <m:sup>
                        <m:r>
                          <a:rPr lang="en-US" altLang="zh-TW" b="0" i="1" smtClean="0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zh-TW" dirty="0"/>
                  <a:t>, </a:t>
                </a:r>
                <a:r>
                  <a:rPr lang="zh-TW" altLang="en-US" dirty="0"/>
                  <a:t>表示在第</a:t>
                </a:r>
                <a:r>
                  <a:rPr lang="en-US" altLang="zh-TW" dirty="0" err="1"/>
                  <a:t>i</a:t>
                </a:r>
                <a:r>
                  <a:rPr lang="zh-TW" altLang="en-US" dirty="0"/>
                  <a:t>期空腔用哪一種模板，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/>
                          </a:rPr>
                          <m:t>𝑖</m:t>
                        </m:r>
                      </m:e>
                      <m:sup>
                        <m:r>
                          <a:rPr lang="en-US" altLang="zh-TW" i="1">
                            <a:latin typeface="Cambria Math"/>
                          </a:rPr>
                          <m:t>0</m:t>
                        </m:r>
                      </m:sup>
                    </m:sSup>
                  </m:oMath>
                </a14:m>
                <a:r>
                  <a:rPr lang="zh-TW" altLang="en-US" dirty="0"/>
                  <a:t>表示無使用，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/>
                          </a:rPr>
                          <m:t>𝑖</m:t>
                        </m:r>
                      </m:e>
                      <m:sup>
                        <m:r>
                          <a:rPr lang="en-US" altLang="zh-TW" i="1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zh-TW" altLang="en-US" b="0" i="1" smtClean="0">
                        <a:latin typeface="Cambria Math"/>
                      </a:rPr>
                      <m:t>為</m:t>
                    </m:r>
                    <m:r>
                      <a:rPr lang="zh-TW" altLang="en-US" i="1">
                        <a:latin typeface="Cambria Math"/>
                      </a:rPr>
                      <m:t>轉換配送點</m:t>
                    </m:r>
                  </m:oMath>
                </a14:m>
                <a:r>
                  <a:rPr lang="zh-TW" altLang="en-US" dirty="0"/>
                  <a:t>。</a:t>
                </a:r>
                <a:endParaRPr lang="en-US" altLang="zh-TW" dirty="0"/>
              </a:p>
              <a:p>
                <a:r>
                  <a:rPr lang="en-US" altLang="zh-TW" dirty="0"/>
                  <a:t>Arc</a:t>
                </a:r>
                <a:r>
                  <a:rPr lang="zh-TW" altLang="en-US" dirty="0"/>
                  <a:t>會標記</a:t>
                </a:r>
                <a:r>
                  <a:rPr lang="en-US" altLang="zh-TW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zh-TW" dirty="0"/>
                  <a:t>)</a:t>
                </a:r>
                <a:r>
                  <a:rPr lang="zh-TW" altLang="en-US" dirty="0"/>
                  <a:t>表示轉換成本</a:t>
                </a:r>
                <a:r>
                  <a:rPr lang="en-US" altLang="zh-TW" dirty="0"/>
                  <a:t>,</a:t>
                </a:r>
                <a:r>
                  <a:rPr lang="zh-TW" altLang="en-US" dirty="0"/>
                  <a:t>下限和上限。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02" t="-127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Network Optimization Applications 19.24  by   </a:t>
            </a:r>
            <a:r>
              <a:rPr lang="zh-TW" altLang="en-US"/>
              <a:t>成大工資管 </a:t>
            </a:r>
            <a:endParaRPr lang="en-US" altLang="zh-TW" i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8113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 the problem may be solved?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TW" kern="1200" dirty="0">
                <a:solidFill>
                  <a:srgbClr val="FF0000"/>
                </a:solidFill>
              </a:rPr>
              <a:t>p=2, T=2</a:t>
            </a:r>
            <a:endParaRPr lang="zh-TW" altLang="zh-TW" dirty="0"/>
          </a:p>
          <a:p>
            <a:pPr>
              <a:defRPr/>
            </a:pPr>
            <a:endParaRPr lang="en-US" altLang="zh-TW" dirty="0"/>
          </a:p>
        </p:txBody>
      </p:sp>
      <p:sp>
        <p:nvSpPr>
          <p:cNvPr id="8196" name="頁尾版面配置區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¥"/>
              <a:defRPr kumimoji="1" sz="2800">
                <a:solidFill>
                  <a:srgbClr val="0D20AB"/>
                </a:solidFill>
                <a:latin typeface="Arial" charset="0"/>
                <a:ea typeface="標楷體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n"/>
              <a:defRPr kumimoji="1" sz="2500">
                <a:solidFill>
                  <a:srgbClr val="01450C"/>
                </a:solidFill>
                <a:latin typeface="Arial" charset="0"/>
                <a:ea typeface="標楷體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£"/>
              <a:defRPr kumimoji="1" sz="2200">
                <a:solidFill>
                  <a:srgbClr val="0D20AB"/>
                </a:solidFill>
                <a:latin typeface="Arial" charset="0"/>
                <a:ea typeface="標楷體" pitchFamily="65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kumimoji="1" sz="2000">
                <a:solidFill>
                  <a:srgbClr val="004992"/>
                </a:solidFill>
                <a:latin typeface="Arial" charset="0"/>
                <a:ea typeface="標楷體" pitchFamily="65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200" dirty="0">
                <a:solidFill>
                  <a:srgbClr val="0A0AFF"/>
                </a:solidFill>
                <a:latin typeface="Times New Roman" pitchFamily="18" charset="0"/>
              </a:rPr>
              <a:t>Network Optimization Applications 19.24  by   </a:t>
            </a:r>
            <a:r>
              <a:rPr lang="zh-TW" altLang="en-US" sz="1200" dirty="0">
                <a:solidFill>
                  <a:srgbClr val="0A0AFF"/>
                </a:solidFill>
                <a:latin typeface="Times New Roman" pitchFamily="18" charset="0"/>
              </a:rPr>
              <a:t>成大工資</a:t>
            </a:r>
            <a:r>
              <a:rPr lang="zh-TW" altLang="en-US" sz="1200">
                <a:solidFill>
                  <a:srgbClr val="0A0AFF"/>
                </a:solidFill>
                <a:latin typeface="Times New Roman" pitchFamily="18" charset="0"/>
              </a:rPr>
              <a:t>管 </a:t>
            </a:r>
            <a:endParaRPr lang="en-US" altLang="zh-TW" sz="1200" i="1" dirty="0">
              <a:solidFill>
                <a:srgbClr val="FFFFFF"/>
              </a:solidFill>
              <a:latin typeface="Times New Roman" pitchFamily="18" charset="0"/>
            </a:endParaRPr>
          </a:p>
        </p:txBody>
      </p:sp>
      <p:sp>
        <p:nvSpPr>
          <p:cNvPr id="19" name="橢圓 18"/>
          <p:cNvSpPr/>
          <p:nvPr/>
        </p:nvSpPr>
        <p:spPr>
          <a:xfrm>
            <a:off x="8381835" y="3747616"/>
            <a:ext cx="446708" cy="4702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t</a:t>
            </a:r>
            <a:endParaRPr lang="zh-TW" altLang="en-US" dirty="0"/>
          </a:p>
        </p:txBody>
      </p:sp>
      <p:cxnSp>
        <p:nvCxnSpPr>
          <p:cNvPr id="7" name="直線單箭頭接點 6"/>
          <p:cNvCxnSpPr>
            <a:endCxn id="8" idx="3"/>
          </p:cNvCxnSpPr>
          <p:nvPr/>
        </p:nvCxnSpPr>
        <p:spPr>
          <a:xfrm flipV="1">
            <a:off x="468285" y="2450666"/>
            <a:ext cx="1239017" cy="1379686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>
            <a:endCxn id="9" idx="2"/>
          </p:cNvCxnSpPr>
          <p:nvPr/>
        </p:nvCxnSpPr>
        <p:spPr>
          <a:xfrm>
            <a:off x="468285" y="3830352"/>
            <a:ext cx="1173598" cy="152400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>
            <a:endCxn id="10" idx="1"/>
          </p:cNvCxnSpPr>
          <p:nvPr/>
        </p:nvCxnSpPr>
        <p:spPr>
          <a:xfrm>
            <a:off x="468285" y="3830352"/>
            <a:ext cx="1239017" cy="1744166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>
            <a:endCxn id="11" idx="3"/>
          </p:cNvCxnSpPr>
          <p:nvPr/>
        </p:nvCxnSpPr>
        <p:spPr>
          <a:xfrm flipV="1">
            <a:off x="1865237" y="3242754"/>
            <a:ext cx="1094749" cy="784015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>
            <a:endCxn id="11" idx="1"/>
          </p:cNvCxnSpPr>
          <p:nvPr/>
        </p:nvCxnSpPr>
        <p:spPr>
          <a:xfrm>
            <a:off x="1865237" y="2284400"/>
            <a:ext cx="1094749" cy="625822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>
            <a:endCxn id="11" idx="4"/>
          </p:cNvCxnSpPr>
          <p:nvPr/>
        </p:nvCxnSpPr>
        <p:spPr>
          <a:xfrm flipV="1">
            <a:off x="1865237" y="3311624"/>
            <a:ext cx="1252684" cy="2429160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>
            <a:endCxn id="12" idx="2"/>
          </p:cNvCxnSpPr>
          <p:nvPr/>
        </p:nvCxnSpPr>
        <p:spPr>
          <a:xfrm flipV="1">
            <a:off x="1793102" y="2263316"/>
            <a:ext cx="2340261" cy="21084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/>
          <p:nvPr/>
        </p:nvCxnSpPr>
        <p:spPr>
          <a:xfrm flipV="1">
            <a:off x="3058365" y="2415716"/>
            <a:ext cx="1167842" cy="660772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>
            <a:endCxn id="13" idx="2"/>
          </p:cNvCxnSpPr>
          <p:nvPr/>
        </p:nvCxnSpPr>
        <p:spPr>
          <a:xfrm>
            <a:off x="3210765" y="3076488"/>
            <a:ext cx="922598" cy="906264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>
            <a:endCxn id="14" idx="1"/>
          </p:cNvCxnSpPr>
          <p:nvPr/>
        </p:nvCxnSpPr>
        <p:spPr>
          <a:xfrm>
            <a:off x="3117921" y="3076488"/>
            <a:ext cx="1080861" cy="2498030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>
            <a:endCxn id="14" idx="2"/>
          </p:cNvCxnSpPr>
          <p:nvPr/>
        </p:nvCxnSpPr>
        <p:spPr>
          <a:xfrm>
            <a:off x="1865237" y="5740784"/>
            <a:ext cx="2268126" cy="0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/>
          <p:nvPr/>
        </p:nvCxnSpPr>
        <p:spPr>
          <a:xfrm>
            <a:off x="1865237" y="4026769"/>
            <a:ext cx="2268126" cy="38719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/>
          <p:cNvCxnSpPr>
            <a:endCxn id="18" idx="2"/>
          </p:cNvCxnSpPr>
          <p:nvPr/>
        </p:nvCxnSpPr>
        <p:spPr>
          <a:xfrm>
            <a:off x="4356717" y="5740784"/>
            <a:ext cx="2296926" cy="0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/>
          <p:cNvCxnSpPr>
            <a:endCxn id="19" idx="3"/>
          </p:cNvCxnSpPr>
          <p:nvPr/>
        </p:nvCxnSpPr>
        <p:spPr>
          <a:xfrm flipV="1">
            <a:off x="6876997" y="4149018"/>
            <a:ext cx="1570257" cy="1591766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單箭頭接點 59"/>
          <p:cNvCxnSpPr>
            <a:endCxn id="19" idx="2"/>
          </p:cNvCxnSpPr>
          <p:nvPr/>
        </p:nvCxnSpPr>
        <p:spPr>
          <a:xfrm>
            <a:off x="6876997" y="3982752"/>
            <a:ext cx="1504838" cy="0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/>
          <p:cNvCxnSpPr>
            <a:endCxn id="19" idx="1"/>
          </p:cNvCxnSpPr>
          <p:nvPr/>
        </p:nvCxnSpPr>
        <p:spPr>
          <a:xfrm>
            <a:off x="6876997" y="2263316"/>
            <a:ext cx="1570257" cy="1553170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/>
          <p:cNvCxnSpPr>
            <a:endCxn id="16" idx="2"/>
          </p:cNvCxnSpPr>
          <p:nvPr/>
        </p:nvCxnSpPr>
        <p:spPr>
          <a:xfrm>
            <a:off x="4356717" y="2263316"/>
            <a:ext cx="2296926" cy="21084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單箭頭接點 68"/>
          <p:cNvCxnSpPr>
            <a:endCxn id="15" idx="1"/>
          </p:cNvCxnSpPr>
          <p:nvPr/>
        </p:nvCxnSpPr>
        <p:spPr>
          <a:xfrm>
            <a:off x="4356717" y="2263316"/>
            <a:ext cx="1066201" cy="646906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單箭頭接點 71"/>
          <p:cNvCxnSpPr>
            <a:endCxn id="16" idx="3"/>
          </p:cNvCxnSpPr>
          <p:nvPr/>
        </p:nvCxnSpPr>
        <p:spPr>
          <a:xfrm flipV="1">
            <a:off x="5580853" y="2450666"/>
            <a:ext cx="1138209" cy="625822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單箭頭接點 74"/>
          <p:cNvCxnSpPr>
            <a:endCxn id="17" idx="1"/>
          </p:cNvCxnSpPr>
          <p:nvPr/>
        </p:nvCxnSpPr>
        <p:spPr>
          <a:xfrm>
            <a:off x="5610631" y="3140509"/>
            <a:ext cx="1108431" cy="675977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單箭頭接點 78"/>
          <p:cNvCxnSpPr>
            <a:endCxn id="18" idx="1"/>
          </p:cNvCxnSpPr>
          <p:nvPr/>
        </p:nvCxnSpPr>
        <p:spPr>
          <a:xfrm>
            <a:off x="5610631" y="3140509"/>
            <a:ext cx="1108431" cy="2434009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單箭頭接點 81"/>
          <p:cNvCxnSpPr>
            <a:endCxn id="17" idx="2"/>
          </p:cNvCxnSpPr>
          <p:nvPr/>
        </p:nvCxnSpPr>
        <p:spPr>
          <a:xfrm>
            <a:off x="4356717" y="3982752"/>
            <a:ext cx="2296926" cy="0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單箭頭接點 85"/>
          <p:cNvCxnSpPr>
            <a:endCxn id="15" idx="3"/>
          </p:cNvCxnSpPr>
          <p:nvPr/>
        </p:nvCxnSpPr>
        <p:spPr>
          <a:xfrm flipV="1">
            <a:off x="4356717" y="3242754"/>
            <a:ext cx="1066201" cy="2498030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單箭頭接點 88"/>
          <p:cNvCxnSpPr>
            <a:endCxn id="15" idx="2"/>
          </p:cNvCxnSpPr>
          <p:nvPr/>
        </p:nvCxnSpPr>
        <p:spPr>
          <a:xfrm flipV="1">
            <a:off x="4356717" y="3076488"/>
            <a:ext cx="1000782" cy="906264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橢圓 1"/>
          <p:cNvSpPr/>
          <p:nvPr/>
        </p:nvSpPr>
        <p:spPr>
          <a:xfrm>
            <a:off x="244931" y="3595216"/>
            <a:ext cx="446708" cy="4702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橢圓 7"/>
              <p:cNvSpPr/>
              <p:nvPr/>
            </p:nvSpPr>
            <p:spPr>
              <a:xfrm>
                <a:off x="1641883" y="2049264"/>
                <a:ext cx="446708" cy="4702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0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8" name="橢圓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1883" y="2049264"/>
                <a:ext cx="446708" cy="470272"/>
              </a:xfrm>
              <a:prstGeom prst="ellipse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橢圓 8"/>
              <p:cNvSpPr/>
              <p:nvPr/>
            </p:nvSpPr>
            <p:spPr>
              <a:xfrm>
                <a:off x="1641883" y="3747616"/>
                <a:ext cx="446708" cy="4702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/>
                            </a:rPr>
                            <m:t>0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9" name="橢圓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1883" y="3747616"/>
                <a:ext cx="446708" cy="470272"/>
              </a:xfrm>
              <a:prstGeom prst="ellipse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橢圓 9"/>
              <p:cNvSpPr/>
              <p:nvPr/>
            </p:nvSpPr>
            <p:spPr>
              <a:xfrm>
                <a:off x="1641883" y="5505648"/>
                <a:ext cx="446708" cy="4702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0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0" name="橢圓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1883" y="5505648"/>
                <a:ext cx="446708" cy="470272"/>
              </a:xfrm>
              <a:prstGeom prst="ellipse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橢圓 11"/>
              <p:cNvSpPr/>
              <p:nvPr/>
            </p:nvSpPr>
            <p:spPr>
              <a:xfrm>
                <a:off x="4133363" y="2028180"/>
                <a:ext cx="446708" cy="4702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1</m:t>
                          </m:r>
                        </m:e>
                        <m:sup>
                          <m:r>
                            <a:rPr lang="en-US" altLang="zh-TW" i="1">
                              <a:latin typeface="Cambria Math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2" name="橢圓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3363" y="2028180"/>
                <a:ext cx="446708" cy="470272"/>
              </a:xfrm>
              <a:prstGeom prst="ellipse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橢圓 12"/>
              <p:cNvSpPr/>
              <p:nvPr/>
            </p:nvSpPr>
            <p:spPr>
              <a:xfrm>
                <a:off x="4133363" y="3747616"/>
                <a:ext cx="446708" cy="4702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1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3" name="橢圓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3363" y="3747616"/>
                <a:ext cx="446708" cy="470272"/>
              </a:xfrm>
              <a:prstGeom prst="ellipse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橢圓 13"/>
              <p:cNvSpPr/>
              <p:nvPr/>
            </p:nvSpPr>
            <p:spPr>
              <a:xfrm>
                <a:off x="4133363" y="5505648"/>
                <a:ext cx="446708" cy="4702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1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4" name="橢圓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3363" y="5505648"/>
                <a:ext cx="446708" cy="470272"/>
              </a:xfrm>
              <a:prstGeom prst="ellipse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橢圓 14"/>
              <p:cNvSpPr/>
              <p:nvPr/>
            </p:nvSpPr>
            <p:spPr>
              <a:xfrm>
                <a:off x="5357499" y="2841352"/>
                <a:ext cx="446708" cy="4702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5" name="橢圓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7499" y="2841352"/>
                <a:ext cx="446708" cy="470272"/>
              </a:xfrm>
              <a:prstGeom prst="ellipse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橢圓 15"/>
              <p:cNvSpPr/>
              <p:nvPr/>
            </p:nvSpPr>
            <p:spPr>
              <a:xfrm>
                <a:off x="6653643" y="2049264"/>
                <a:ext cx="446708" cy="4702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altLang="zh-TW" i="1">
                              <a:latin typeface="Cambria Math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6" name="橢圓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3643" y="2049264"/>
                <a:ext cx="446708" cy="470272"/>
              </a:xfrm>
              <a:prstGeom prst="ellipse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橢圓 16"/>
              <p:cNvSpPr/>
              <p:nvPr/>
            </p:nvSpPr>
            <p:spPr>
              <a:xfrm>
                <a:off x="6653643" y="3747616"/>
                <a:ext cx="446708" cy="4702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7" name="橢圓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3643" y="3747616"/>
                <a:ext cx="446708" cy="470272"/>
              </a:xfrm>
              <a:prstGeom prst="ellipse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橢圓 17"/>
              <p:cNvSpPr/>
              <p:nvPr/>
            </p:nvSpPr>
            <p:spPr>
              <a:xfrm>
                <a:off x="6653643" y="5505648"/>
                <a:ext cx="446708" cy="4702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8" name="橢圓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3643" y="5505648"/>
                <a:ext cx="446708" cy="470272"/>
              </a:xfrm>
              <a:prstGeom prst="ellipse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橢圓 10"/>
              <p:cNvSpPr/>
              <p:nvPr/>
            </p:nvSpPr>
            <p:spPr>
              <a:xfrm>
                <a:off x="2894567" y="2841352"/>
                <a:ext cx="446708" cy="4702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1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1" name="橢圓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4567" y="2841352"/>
                <a:ext cx="446708" cy="470272"/>
              </a:xfrm>
              <a:prstGeom prst="ellipse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361266" y="2562458"/>
                <a:ext cx="155952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>
                    <a:solidFill>
                      <a:srgbClr val="006600"/>
                    </a:solidFill>
                  </a:rPr>
                  <a:t>(0</a:t>
                </a:r>
                <a14:m>
                  <m:oMath xmlns:m="http://schemas.openxmlformats.org/officeDocument/2006/math">
                    <m:r>
                      <a:rPr lang="en-US" altLang="zh-TW" b="0" i="0" smtClean="0">
                        <a:solidFill>
                          <a:srgbClr val="006600"/>
                        </a:solidFill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altLang="zh-TW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rgbClr val="006600"/>
                            </a:solidFill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rgbClr val="00660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zh-TW" b="0" i="1" smtClean="0">
                        <a:solidFill>
                          <a:srgbClr val="006600"/>
                        </a:solidFill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altLang="zh-TW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rgbClr val="006600"/>
                            </a:solidFill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rgbClr val="00660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TW" dirty="0">
                    <a:solidFill>
                      <a:srgbClr val="006600"/>
                    </a:solidFill>
                  </a:rPr>
                  <a:t>)</a:t>
                </a:r>
                <a:endParaRPr lang="zh-TW" altLang="en-US" dirty="0">
                  <a:solidFill>
                    <a:srgbClr val="006600"/>
                  </a:solidFill>
                </a:endParaRPr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266" y="2562458"/>
                <a:ext cx="1559529" cy="523220"/>
              </a:xfrm>
              <a:prstGeom prst="rect">
                <a:avLst/>
              </a:prstGeom>
              <a:blipFill rotWithShape="1">
                <a:blip r:embed="rId14"/>
                <a:stretch>
                  <a:fillRect l="-7813" t="-11628" r="-6641" b="-3139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字方塊 42"/>
              <p:cNvSpPr txBox="1"/>
              <p:nvPr/>
            </p:nvSpPr>
            <p:spPr>
              <a:xfrm>
                <a:off x="552726" y="3311624"/>
                <a:ext cx="164211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>
                    <a:solidFill>
                      <a:srgbClr val="006600"/>
                    </a:solidFill>
                  </a:rPr>
                  <a:t>(0</a:t>
                </a:r>
                <a14:m>
                  <m:oMath xmlns:m="http://schemas.openxmlformats.org/officeDocument/2006/math">
                    <m:r>
                      <a:rPr lang="en-US" altLang="zh-TW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TW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TW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TW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TW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dirty="0">
                    <a:solidFill>
                      <a:srgbClr val="006600"/>
                    </a:solidFill>
                  </a:rPr>
                  <a:t>)</a:t>
                </a:r>
                <a:endParaRPr lang="zh-TW" altLang="en-US" dirty="0">
                  <a:solidFill>
                    <a:srgbClr val="006600"/>
                  </a:solidFill>
                </a:endParaRPr>
              </a:p>
            </p:txBody>
          </p:sp>
        </mc:Choice>
        <mc:Fallback xmlns="">
          <p:sp>
            <p:nvSpPr>
              <p:cNvPr id="43" name="文字方塊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726" y="3311624"/>
                <a:ext cx="1642116" cy="523220"/>
              </a:xfrm>
              <a:prstGeom prst="rect">
                <a:avLst/>
              </a:prstGeom>
              <a:blipFill rotWithShape="1">
                <a:blip r:embed="rId15"/>
                <a:stretch>
                  <a:fillRect l="-7807" t="-11628" r="-6320" b="-3139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字方塊 43"/>
              <p:cNvSpPr txBox="1"/>
              <p:nvPr/>
            </p:nvSpPr>
            <p:spPr>
              <a:xfrm>
                <a:off x="361265" y="4551182"/>
                <a:ext cx="164211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>
                    <a:solidFill>
                      <a:srgbClr val="006600"/>
                    </a:solidFill>
                  </a:rPr>
                  <a:t>(0</a:t>
                </a:r>
                <a14:m>
                  <m:oMath xmlns:m="http://schemas.openxmlformats.org/officeDocument/2006/math">
                    <m:r>
                      <a:rPr lang="en-US" altLang="zh-TW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TW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TW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TW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TW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dirty="0">
                    <a:solidFill>
                      <a:srgbClr val="006600"/>
                    </a:solidFill>
                  </a:rPr>
                  <a:t>)</a:t>
                </a:r>
                <a:endParaRPr lang="zh-TW" altLang="en-US" dirty="0">
                  <a:solidFill>
                    <a:srgbClr val="006600"/>
                  </a:solidFill>
                </a:endParaRPr>
              </a:p>
            </p:txBody>
          </p:sp>
        </mc:Choice>
        <mc:Fallback xmlns="">
          <p:sp>
            <p:nvSpPr>
              <p:cNvPr id="44" name="文字方塊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265" y="4551182"/>
                <a:ext cx="1642116" cy="523220"/>
              </a:xfrm>
              <a:prstGeom prst="rect">
                <a:avLst/>
              </a:prstGeom>
              <a:blipFill rotWithShape="1">
                <a:blip r:embed="rId16"/>
                <a:stretch>
                  <a:fillRect l="-7407" t="-11765" r="-6296" b="-329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字方塊 5"/>
          <p:cNvSpPr txBox="1"/>
          <p:nvPr/>
        </p:nvSpPr>
        <p:spPr>
          <a:xfrm>
            <a:off x="0" y="3076488"/>
            <a:ext cx="5527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6600"/>
                </a:solidFill>
              </a:rPr>
              <a:t>w</a:t>
            </a:r>
            <a:endParaRPr lang="zh-TW" altLang="en-US" dirty="0">
              <a:solidFill>
                <a:srgbClr val="0066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/>
              <p:cNvSpPr txBox="1"/>
              <p:nvPr/>
            </p:nvSpPr>
            <p:spPr>
              <a:xfrm>
                <a:off x="2397207" y="1196752"/>
                <a:ext cx="669674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rgbClr val="006600"/>
                            </a:solidFill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altLang="zh-TW" i="1">
                            <a:solidFill>
                              <a:srgbClr val="00660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zh-TW" b="0" i="1" smtClean="0">
                        <a:solidFill>
                          <a:srgbClr val="006600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TW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rgbClr val="006600"/>
                            </a:solidFill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rgbClr val="00660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TW" b="0" i="0" smtClean="0">
                        <a:solidFill>
                          <a:srgbClr val="006600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TW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rgbClr val="006600"/>
                            </a:solidFill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rgbClr val="00660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TW" b="0" i="1" smtClean="0">
                        <a:solidFill>
                          <a:srgbClr val="006600"/>
                        </a:solidFill>
                        <a:latin typeface="Cambria Math"/>
                      </a:rPr>
                      <m:t>=</m:t>
                    </m:r>
                    <m:r>
                      <a:rPr lang="en-US" altLang="zh-TW" b="0" i="1" smtClean="0">
                        <a:solidFill>
                          <a:srgbClr val="006600"/>
                        </a:solidFill>
                        <a:latin typeface="Cambria Math"/>
                      </a:rPr>
                      <m:t>𝑤</m:t>
                    </m:r>
                  </m:oMath>
                </a14:m>
                <a:r>
                  <a:rPr lang="en-US" altLang="zh-TW" dirty="0">
                    <a:solidFill>
                      <a:srgbClr val="006600"/>
                    </a:solidFill>
                  </a:rPr>
                  <a:t>, </a:t>
                </a:r>
                <a:r>
                  <a:rPr lang="zh-TW" altLang="en-US" dirty="0">
                    <a:solidFill>
                      <a:srgbClr val="006600"/>
                    </a:solidFill>
                  </a:rPr>
                  <a:t>一開始空腔就有模板。</a:t>
                </a:r>
              </a:p>
            </p:txBody>
          </p:sp>
        </mc:Choice>
        <mc:Fallback xmlns="">
          <p:sp>
            <p:nvSpPr>
              <p:cNvPr id="21" name="文字方塊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7207" y="1196752"/>
                <a:ext cx="6696744" cy="523220"/>
              </a:xfrm>
              <a:prstGeom prst="rect">
                <a:avLst/>
              </a:prstGeom>
              <a:blipFill rotWithShape="1">
                <a:blip r:embed="rId17"/>
                <a:stretch>
                  <a:fillRect t="-11628" b="-3139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C0099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C0099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C0099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mph" presetSubtype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C0099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C0099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1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C0099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5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3" grpId="0"/>
      <p:bldP spid="44" grpId="0"/>
      <p:bldP spid="6" grpId="0"/>
      <p:bldP spid="21" grpId="0"/>
    </p:bldLst>
  </p:timing>
</p:sld>
</file>

<file path=ppt/theme/theme1.xml><?xml version="1.0" encoding="utf-8"?>
<a:theme xmlns:a="http://schemas.openxmlformats.org/drawingml/2006/main" name="intro">
  <a:themeElements>
    <a:clrScheme name="intro 4">
      <a:dk1>
        <a:srgbClr val="FFFFCC"/>
      </a:dk1>
      <a:lt1>
        <a:srgbClr val="FFFFFF"/>
      </a:lt1>
      <a:dk2>
        <a:srgbClr val="000066"/>
      </a:dk2>
      <a:lt2>
        <a:srgbClr val="FFFFFF"/>
      </a:lt2>
      <a:accent1>
        <a:srgbClr val="0078F0"/>
      </a:accent1>
      <a:accent2>
        <a:srgbClr val="CCECFF"/>
      </a:accent2>
      <a:accent3>
        <a:srgbClr val="AAAAB8"/>
      </a:accent3>
      <a:accent4>
        <a:srgbClr val="DADADA"/>
      </a:accent4>
      <a:accent5>
        <a:srgbClr val="AABEF6"/>
      </a:accent5>
      <a:accent6>
        <a:srgbClr val="B9D6E7"/>
      </a:accent6>
      <a:hlink>
        <a:srgbClr val="3399FF"/>
      </a:hlink>
      <a:folHlink>
        <a:srgbClr val="FFCC00"/>
      </a:folHlink>
    </a:clrScheme>
    <a:fontScheme name="intro">
      <a:majorFont>
        <a:latin typeface="Arial"/>
        <a:ea typeface="標楷體"/>
        <a:cs typeface=""/>
      </a:majorFont>
      <a:minorFont>
        <a:latin typeface="Arial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intro 1">
        <a:dk1>
          <a:srgbClr val="C0C0C0"/>
        </a:dk1>
        <a:lt1>
          <a:srgbClr val="FFFFFF"/>
        </a:lt1>
        <a:dk2>
          <a:srgbClr val="000000"/>
        </a:dk2>
        <a:lt2>
          <a:srgbClr val="FFFFFF"/>
        </a:lt2>
        <a:accent1>
          <a:srgbClr val="FF3300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FFADAA"/>
        </a:accent5>
        <a:accent6>
          <a:srgbClr val="5C5C8A"/>
        </a:accent6>
        <a:hlink>
          <a:srgbClr val="FFFF99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 2">
        <a:dk1>
          <a:srgbClr val="CC99FF"/>
        </a:dk1>
        <a:lt1>
          <a:srgbClr val="FFFFFF"/>
        </a:lt1>
        <a:dk2>
          <a:srgbClr val="400040"/>
        </a:dk2>
        <a:lt2>
          <a:srgbClr val="FFFFFF"/>
        </a:lt2>
        <a:accent1>
          <a:srgbClr val="FF66FF"/>
        </a:accent1>
        <a:accent2>
          <a:srgbClr val="CC00CC"/>
        </a:accent2>
        <a:accent3>
          <a:srgbClr val="AFAAAF"/>
        </a:accent3>
        <a:accent4>
          <a:srgbClr val="DADADA"/>
        </a:accent4>
        <a:accent5>
          <a:srgbClr val="FFB8FF"/>
        </a:accent5>
        <a:accent6>
          <a:srgbClr val="B900B9"/>
        </a:accent6>
        <a:hlink>
          <a:srgbClr val="FF7C80"/>
        </a:hlink>
        <a:folHlink>
          <a:srgbClr val="9900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 3">
        <a:dk1>
          <a:srgbClr val="CC99FF"/>
        </a:dk1>
        <a:lt1>
          <a:srgbClr val="FFFFFF"/>
        </a:lt1>
        <a:dk2>
          <a:srgbClr val="34022D"/>
        </a:dk2>
        <a:lt2>
          <a:srgbClr val="FFFFFF"/>
        </a:lt2>
        <a:accent1>
          <a:srgbClr val="775EC8"/>
        </a:accent1>
        <a:accent2>
          <a:srgbClr val="9933FF"/>
        </a:accent2>
        <a:accent3>
          <a:srgbClr val="AEAAAD"/>
        </a:accent3>
        <a:accent4>
          <a:srgbClr val="DADADA"/>
        </a:accent4>
        <a:accent5>
          <a:srgbClr val="BDB6E0"/>
        </a:accent5>
        <a:accent6>
          <a:srgbClr val="8A2DE7"/>
        </a:accent6>
        <a:hlink>
          <a:srgbClr val="993366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 4">
        <a:dk1>
          <a:srgbClr val="FFFFCC"/>
        </a:dk1>
        <a:lt1>
          <a:srgbClr val="FFFFFF"/>
        </a:lt1>
        <a:dk2>
          <a:srgbClr val="000066"/>
        </a:dk2>
        <a:lt2>
          <a:srgbClr val="FFFFFF"/>
        </a:lt2>
        <a:accent1>
          <a:srgbClr val="0078F0"/>
        </a:accent1>
        <a:accent2>
          <a:srgbClr val="CCECFF"/>
        </a:accent2>
        <a:accent3>
          <a:srgbClr val="AAAAB8"/>
        </a:accent3>
        <a:accent4>
          <a:srgbClr val="DADADA"/>
        </a:accent4>
        <a:accent5>
          <a:srgbClr val="AABEF6"/>
        </a:accent5>
        <a:accent6>
          <a:srgbClr val="B9D6E7"/>
        </a:accent6>
        <a:hlink>
          <a:srgbClr val="3399FF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 5">
        <a:dk1>
          <a:srgbClr val="00FFFF"/>
        </a:dk1>
        <a:lt1>
          <a:srgbClr val="FFFFFF"/>
        </a:lt1>
        <a:dk2>
          <a:srgbClr val="4E009C"/>
        </a:dk2>
        <a:lt2>
          <a:srgbClr val="FFFFFF"/>
        </a:lt2>
        <a:accent1>
          <a:srgbClr val="00A8A4"/>
        </a:accent1>
        <a:accent2>
          <a:srgbClr val="3399FF"/>
        </a:accent2>
        <a:accent3>
          <a:srgbClr val="B2AACB"/>
        </a:accent3>
        <a:accent4>
          <a:srgbClr val="DADADA"/>
        </a:accent4>
        <a:accent5>
          <a:srgbClr val="AAD1CF"/>
        </a:accent5>
        <a:accent6>
          <a:srgbClr val="2D8A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 6">
        <a:dk1>
          <a:srgbClr val="CCCC33"/>
        </a:dk1>
        <a:lt1>
          <a:srgbClr val="FFFFFF"/>
        </a:lt1>
        <a:dk2>
          <a:srgbClr val="003300"/>
        </a:dk2>
        <a:lt2>
          <a:srgbClr val="FFFFCC"/>
        </a:lt2>
        <a:accent1>
          <a:srgbClr val="008000"/>
        </a:accent1>
        <a:accent2>
          <a:srgbClr val="669900"/>
        </a:accent2>
        <a:accent3>
          <a:srgbClr val="AAADAA"/>
        </a:accent3>
        <a:accent4>
          <a:srgbClr val="DADADA"/>
        </a:accent4>
        <a:accent5>
          <a:srgbClr val="AAC0AA"/>
        </a:accent5>
        <a:accent6>
          <a:srgbClr val="5C8A00"/>
        </a:accent6>
        <a:hlink>
          <a:srgbClr val="FF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 7">
        <a:dk1>
          <a:srgbClr val="CCCC99"/>
        </a:dk1>
        <a:lt1>
          <a:srgbClr val="FFFFFF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996633"/>
        </a:accent2>
        <a:accent3>
          <a:srgbClr val="C0AAAA"/>
        </a:accent3>
        <a:accent4>
          <a:srgbClr val="DADADA"/>
        </a:accent4>
        <a:accent5>
          <a:srgbClr val="E2CAAA"/>
        </a:accent5>
        <a:accent6>
          <a:srgbClr val="8A5C2D"/>
        </a:accent6>
        <a:hlink>
          <a:srgbClr val="FFFFCC"/>
        </a:hlink>
        <a:folHlink>
          <a:srgbClr val="DDD8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 8">
        <a:dk1>
          <a:srgbClr val="204162"/>
        </a:dk1>
        <a:lt1>
          <a:srgbClr val="FFFFFF"/>
        </a:lt1>
        <a:dk2>
          <a:srgbClr val="204162"/>
        </a:dk2>
        <a:lt2>
          <a:srgbClr val="003300"/>
        </a:lt2>
        <a:accent1>
          <a:srgbClr val="99CC00"/>
        </a:accent1>
        <a:accent2>
          <a:srgbClr val="336633"/>
        </a:accent2>
        <a:accent3>
          <a:srgbClr val="FFFFFF"/>
        </a:accent3>
        <a:accent4>
          <a:srgbClr val="1A3653"/>
        </a:accent4>
        <a:accent5>
          <a:srgbClr val="CAE2AA"/>
        </a:accent5>
        <a:accent6>
          <a:srgbClr val="2D5C2D"/>
        </a:accent6>
        <a:hlink>
          <a:srgbClr val="6666FF"/>
        </a:hlink>
        <a:folHlink>
          <a:srgbClr val="C5C2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9">
        <a:dk1>
          <a:srgbClr val="000000"/>
        </a:dk1>
        <a:lt1>
          <a:srgbClr val="FFFFFF"/>
        </a:lt1>
        <a:dk2>
          <a:srgbClr val="1C1C34"/>
        </a:dk2>
        <a:lt2>
          <a:srgbClr val="000066"/>
        </a:lt2>
        <a:accent1>
          <a:srgbClr val="DDDDDD"/>
        </a:accent1>
        <a:accent2>
          <a:srgbClr val="6699CC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5C8AB9"/>
        </a:accent6>
        <a:hlink>
          <a:srgbClr val="005A58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24508</TotalTime>
  <Words>1548</Words>
  <Application>Microsoft Office PowerPoint</Application>
  <PresentationFormat>如螢幕大小 (4:3)</PresentationFormat>
  <Paragraphs>327</Paragraphs>
  <Slides>20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7" baseType="lpstr">
      <vt:lpstr>新細明體</vt:lpstr>
      <vt:lpstr>標楷體</vt:lpstr>
      <vt:lpstr>Arial</vt:lpstr>
      <vt:lpstr>Cambria Math</vt:lpstr>
      <vt:lpstr>Times New Roman</vt:lpstr>
      <vt:lpstr>Wingdings</vt:lpstr>
      <vt:lpstr>intro</vt:lpstr>
      <vt:lpstr>Mold Allocation</vt:lpstr>
      <vt:lpstr>Contents</vt:lpstr>
      <vt:lpstr>Introduction</vt:lpstr>
      <vt:lpstr>Introduction</vt:lpstr>
      <vt:lpstr>Introduction</vt:lpstr>
      <vt:lpstr>Introduction</vt:lpstr>
      <vt:lpstr>Related problem</vt:lpstr>
      <vt:lpstr>How the problem may be solved?</vt:lpstr>
      <vt:lpstr>How the problem may be solved?</vt:lpstr>
      <vt:lpstr>How the problem may be solved?</vt:lpstr>
      <vt:lpstr>How the problem may be solved?</vt:lpstr>
      <vt:lpstr>How the problem may be solved?</vt:lpstr>
      <vt:lpstr>How the problem may be solved?</vt:lpstr>
      <vt:lpstr>How the problem may be solved?</vt:lpstr>
      <vt:lpstr>How the problem may be solved?</vt:lpstr>
      <vt:lpstr>How the problem may be solved?</vt:lpstr>
      <vt:lpstr>How the problem may be solved?</vt:lpstr>
      <vt:lpstr>How the problem may be solved?</vt:lpstr>
      <vt:lpstr>How the problem may be solved?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 in MPBSS</dc:title>
  <dc:creator>I-Lin Wang</dc:creator>
  <cp:lastModifiedBy>I-Lin Wang</cp:lastModifiedBy>
  <cp:revision>1376</cp:revision>
  <dcterms:created xsi:type="dcterms:W3CDTF">2010-04-03T03:14:21Z</dcterms:created>
  <dcterms:modified xsi:type="dcterms:W3CDTF">2018-10-31T17:09:38Z</dcterms:modified>
</cp:coreProperties>
</file>