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30"/>
  </p:notesMasterIdLst>
  <p:handoutMasterIdLst>
    <p:handoutMasterId r:id="rId31"/>
  </p:handoutMasterIdLst>
  <p:sldIdLst>
    <p:sldId id="256" r:id="rId2"/>
    <p:sldId id="257" r:id="rId3"/>
    <p:sldId id="258" r:id="rId4"/>
    <p:sldId id="296" r:id="rId5"/>
    <p:sldId id="259" r:id="rId6"/>
    <p:sldId id="284" r:id="rId7"/>
    <p:sldId id="260" r:id="rId8"/>
    <p:sldId id="286" r:id="rId9"/>
    <p:sldId id="285" r:id="rId10"/>
    <p:sldId id="262" r:id="rId11"/>
    <p:sldId id="287" r:id="rId12"/>
    <p:sldId id="277" r:id="rId13"/>
    <p:sldId id="288" r:id="rId14"/>
    <p:sldId id="290" r:id="rId15"/>
    <p:sldId id="292" r:id="rId16"/>
    <p:sldId id="291" r:id="rId17"/>
    <p:sldId id="293" r:id="rId18"/>
    <p:sldId id="289" r:id="rId19"/>
    <p:sldId id="275" r:id="rId20"/>
    <p:sldId id="301" r:id="rId21"/>
    <p:sldId id="303" r:id="rId22"/>
    <p:sldId id="276" r:id="rId23"/>
    <p:sldId id="294" r:id="rId24"/>
    <p:sldId id="295" r:id="rId25"/>
    <p:sldId id="298" r:id="rId26"/>
    <p:sldId id="299" r:id="rId27"/>
    <p:sldId id="302" r:id="rId28"/>
    <p:sldId id="297" r:id="rId29"/>
  </p:sldIdLst>
  <p:sldSz cx="12192000" cy="6858000"/>
  <p:notesSz cx="7302500" cy="95885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0000A8"/>
    <a:srgbClr val="D60093"/>
    <a:srgbClr val="9933FF"/>
    <a:srgbClr val="3333FF"/>
    <a:srgbClr val="00FFCC"/>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111" d="100"/>
          <a:sy n="111" d="100"/>
        </p:scale>
        <p:origin x="474" y="96"/>
      </p:cViewPr>
      <p:guideLst>
        <p:guide orient="horz" pos="2160"/>
        <p:guide pos="384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41" d="100"/>
          <a:sy n="41" d="100"/>
        </p:scale>
        <p:origin x="-768" y="-72"/>
      </p:cViewPr>
      <p:guideLst>
        <p:guide orient="horz" pos="3019"/>
        <p:guide pos="230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32216AC-CE03-4FD8-9318-1488B434BAAC}"/>
              </a:ext>
            </a:extLst>
          </p:cNvPr>
          <p:cNvSpPr>
            <a:spLocks noGrp="1" noChangeArrowheads="1"/>
          </p:cNvSpPr>
          <p:nvPr>
            <p:ph type="hdr" sz="quarter"/>
          </p:nvPr>
        </p:nvSpPr>
        <p:spPr bwMode="auto">
          <a:xfrm>
            <a:off x="0" y="-1588"/>
            <a:ext cx="316388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50" tIns="0" rIns="20050" bIns="0" numCol="1" anchor="t" anchorCtr="0" compatLnSpc="1">
            <a:prstTxWarp prst="textNoShape">
              <a:avLst/>
            </a:prstTxWarp>
          </a:bodyPr>
          <a:lstStyle>
            <a:lvl1pPr defTabSz="962025">
              <a:defRPr sz="1100" i="1">
                <a:latin typeface="Arial" panose="020B0604020202020204" pitchFamily="34" charset="0"/>
              </a:defRPr>
            </a:lvl1pPr>
          </a:lstStyle>
          <a:p>
            <a:endParaRPr lang="en-US" altLang="zh-TW"/>
          </a:p>
        </p:txBody>
      </p:sp>
      <p:sp>
        <p:nvSpPr>
          <p:cNvPr id="2051" name="Rectangle 3">
            <a:extLst>
              <a:ext uri="{FF2B5EF4-FFF2-40B4-BE49-F238E27FC236}">
                <a16:creationId xmlns:a16="http://schemas.microsoft.com/office/drawing/2014/main" id="{78AA492F-5E97-4D94-9993-1F919BF0E661}"/>
              </a:ext>
            </a:extLst>
          </p:cNvPr>
          <p:cNvSpPr>
            <a:spLocks noGrp="1" noChangeArrowheads="1"/>
          </p:cNvSpPr>
          <p:nvPr>
            <p:ph type="dt" idx="1"/>
          </p:nvPr>
        </p:nvSpPr>
        <p:spPr bwMode="auto">
          <a:xfrm>
            <a:off x="4138613" y="-1588"/>
            <a:ext cx="3163887"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50" tIns="0" rIns="20050" bIns="0" numCol="1" anchor="t" anchorCtr="0" compatLnSpc="1">
            <a:prstTxWarp prst="textNoShape">
              <a:avLst/>
            </a:prstTxWarp>
          </a:bodyPr>
          <a:lstStyle>
            <a:lvl1pPr algn="r" defTabSz="962025">
              <a:defRPr sz="1100" i="1">
                <a:latin typeface="Arial" panose="020B0604020202020204" pitchFamily="34" charset="0"/>
              </a:defRPr>
            </a:lvl1pPr>
          </a:lstStyle>
          <a:p>
            <a:endParaRPr lang="en-US" altLang="zh-TW"/>
          </a:p>
        </p:txBody>
      </p:sp>
      <p:sp>
        <p:nvSpPr>
          <p:cNvPr id="2052" name="Rectangle 4">
            <a:extLst>
              <a:ext uri="{FF2B5EF4-FFF2-40B4-BE49-F238E27FC236}">
                <a16:creationId xmlns:a16="http://schemas.microsoft.com/office/drawing/2014/main" id="{74B70A01-1021-4296-A742-61F85897F27D}"/>
              </a:ext>
            </a:extLst>
          </p:cNvPr>
          <p:cNvSpPr>
            <a:spLocks noGrp="1" noRot="1" noChangeAspect="1" noChangeArrowheads="1" noTextEdit="1"/>
          </p:cNvSpPr>
          <p:nvPr>
            <p:ph type="sldImg" idx="2"/>
          </p:nvPr>
        </p:nvSpPr>
        <p:spPr bwMode="auto">
          <a:xfrm>
            <a:off x="468313" y="725488"/>
            <a:ext cx="6367462" cy="3582987"/>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1881C7A6-0A22-4695-9E57-288FF5CF0FEC}"/>
              </a:ext>
            </a:extLst>
          </p:cNvPr>
          <p:cNvSpPr>
            <a:spLocks noGrp="1" noChangeArrowheads="1"/>
          </p:cNvSpPr>
          <p:nvPr>
            <p:ph type="body" sz="quarter" idx="3"/>
          </p:nvPr>
        </p:nvSpPr>
        <p:spPr bwMode="auto">
          <a:xfrm>
            <a:off x="973138" y="4552950"/>
            <a:ext cx="5356225"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909" tIns="48455" rIns="96909" bIns="48455"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2054" name="Rectangle 6">
            <a:extLst>
              <a:ext uri="{FF2B5EF4-FFF2-40B4-BE49-F238E27FC236}">
                <a16:creationId xmlns:a16="http://schemas.microsoft.com/office/drawing/2014/main" id="{E0F641A7-5371-4FAE-A3A7-9B4CBB23E2EF}"/>
              </a:ext>
            </a:extLst>
          </p:cNvPr>
          <p:cNvSpPr>
            <a:spLocks noGrp="1" noChangeArrowheads="1"/>
          </p:cNvSpPr>
          <p:nvPr>
            <p:ph type="ftr" sz="quarter" idx="4"/>
          </p:nvPr>
        </p:nvSpPr>
        <p:spPr bwMode="auto">
          <a:xfrm>
            <a:off x="0" y="9107488"/>
            <a:ext cx="3163888"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50" tIns="0" rIns="20050" bIns="0" numCol="1" anchor="b" anchorCtr="0" compatLnSpc="1">
            <a:prstTxWarp prst="textNoShape">
              <a:avLst/>
            </a:prstTxWarp>
          </a:bodyPr>
          <a:lstStyle>
            <a:lvl1pPr defTabSz="962025">
              <a:defRPr sz="1100" i="1">
                <a:latin typeface="Arial" panose="020B0604020202020204" pitchFamily="34" charset="0"/>
              </a:defRPr>
            </a:lvl1pPr>
          </a:lstStyle>
          <a:p>
            <a:endParaRPr lang="en-US" altLang="zh-TW"/>
          </a:p>
        </p:txBody>
      </p:sp>
      <p:sp>
        <p:nvSpPr>
          <p:cNvPr id="2055" name="Rectangle 7">
            <a:extLst>
              <a:ext uri="{FF2B5EF4-FFF2-40B4-BE49-F238E27FC236}">
                <a16:creationId xmlns:a16="http://schemas.microsoft.com/office/drawing/2014/main" id="{737B5061-87FB-4075-9501-79A572E93A73}"/>
              </a:ext>
            </a:extLst>
          </p:cNvPr>
          <p:cNvSpPr>
            <a:spLocks noGrp="1" noChangeArrowheads="1"/>
          </p:cNvSpPr>
          <p:nvPr>
            <p:ph type="sldNum" sz="quarter" idx="5"/>
          </p:nvPr>
        </p:nvSpPr>
        <p:spPr bwMode="auto">
          <a:xfrm>
            <a:off x="4138613" y="9107488"/>
            <a:ext cx="3163887"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50" tIns="0" rIns="20050" bIns="0" numCol="1" anchor="b" anchorCtr="0" compatLnSpc="1">
            <a:prstTxWarp prst="textNoShape">
              <a:avLst/>
            </a:prstTxWarp>
          </a:bodyPr>
          <a:lstStyle>
            <a:lvl1pPr algn="r" defTabSz="962025">
              <a:defRPr sz="1100" i="1">
                <a:latin typeface="Arial" panose="020B0604020202020204" pitchFamily="34" charset="0"/>
              </a:defRPr>
            </a:lvl1pPr>
          </a:lstStyle>
          <a:p>
            <a:fld id="{59FF2D3C-0059-4F33-9254-EA0666AA45AC}" type="slidenum">
              <a:rPr lang="zh-TW" altLang="en-US"/>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ACE6C8F-0C65-4CC0-A910-CCDDA2F53026}"/>
              </a:ext>
            </a:extLst>
          </p:cNvPr>
          <p:cNvSpPr>
            <a:spLocks noGrp="1" noChangeArrowheads="1"/>
          </p:cNvSpPr>
          <p:nvPr>
            <p:ph type="sldNum" sz="quarter" idx="5"/>
          </p:nvPr>
        </p:nvSpPr>
        <p:spPr>
          <a:ln/>
        </p:spPr>
        <p:txBody>
          <a:bodyPr/>
          <a:lstStyle/>
          <a:p>
            <a:fld id="{A71E6855-239B-49D8-BA0C-A04E0C2F7CB7}" type="slidenum">
              <a:rPr lang="zh-TW" altLang="en-US"/>
              <a:pPr/>
              <a:t>1</a:t>
            </a:fld>
            <a:endParaRPr lang="en-US" altLang="zh-TW"/>
          </a:p>
        </p:txBody>
      </p:sp>
      <p:sp>
        <p:nvSpPr>
          <p:cNvPr id="70658" name="Rectangle 2050">
            <a:extLst>
              <a:ext uri="{FF2B5EF4-FFF2-40B4-BE49-F238E27FC236}">
                <a16:creationId xmlns:a16="http://schemas.microsoft.com/office/drawing/2014/main" id="{0B6450EF-3B64-4030-B4F5-F79A95CE0CE6}"/>
              </a:ext>
            </a:extLst>
          </p:cNvPr>
          <p:cNvSpPr>
            <a:spLocks noGrp="1" noRot="1" noChangeAspect="1" noChangeArrowheads="1" noTextEdit="1"/>
          </p:cNvSpPr>
          <p:nvPr>
            <p:ph type="sldImg"/>
          </p:nvPr>
        </p:nvSpPr>
        <p:spPr>
          <a:xfrm>
            <a:off x="466725" y="725488"/>
            <a:ext cx="6369050" cy="3582987"/>
          </a:xfrm>
          <a:ln/>
        </p:spPr>
      </p:sp>
      <p:sp>
        <p:nvSpPr>
          <p:cNvPr id="70659" name="Rectangle 2051">
            <a:extLst>
              <a:ext uri="{FF2B5EF4-FFF2-40B4-BE49-F238E27FC236}">
                <a16:creationId xmlns:a16="http://schemas.microsoft.com/office/drawing/2014/main" id="{8471ADD8-CF16-4A78-A6FF-15DBFFBF5583}"/>
              </a:ext>
            </a:extLst>
          </p:cNvPr>
          <p:cNvSpPr>
            <a:spLocks noGrp="1" noChangeArrowheads="1"/>
          </p:cNvSpPr>
          <p:nvPr>
            <p:ph type="body" idx="1"/>
          </p:nvPr>
        </p:nvSpPr>
        <p:spPr/>
        <p:txBody>
          <a:bodyPr/>
          <a:lstStyle/>
          <a:p>
            <a:r>
              <a:rPr lang="en-US" altLang="zh-TW"/>
              <a:t>Get ahold of a network, and use the same network to illustrate the shortest path problem for communication newtorks, the max flow problem, the minimum cost flow problem, and the multicommodity flow problem.  This will be a very efficient way of introducing the four problems.  (Perhaps under 10 minutes of class time.)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479D66E-EE2A-4860-B1AA-90F7DA6D7095}"/>
              </a:ext>
            </a:extLst>
          </p:cNvPr>
          <p:cNvSpPr>
            <a:spLocks noGrp="1" noChangeArrowheads="1"/>
          </p:cNvSpPr>
          <p:nvPr>
            <p:ph type="sldNum" sz="quarter" idx="5"/>
          </p:nvPr>
        </p:nvSpPr>
        <p:spPr>
          <a:ln/>
        </p:spPr>
        <p:txBody>
          <a:bodyPr/>
          <a:lstStyle/>
          <a:p>
            <a:fld id="{0CB34FA2-ACC8-4375-A0F8-A0F7D6E71AF9}" type="slidenum">
              <a:rPr lang="zh-TW" altLang="en-US"/>
              <a:pPr/>
              <a:t>2</a:t>
            </a:fld>
            <a:endParaRPr lang="en-US" altLang="zh-TW"/>
          </a:p>
        </p:txBody>
      </p:sp>
      <p:sp>
        <p:nvSpPr>
          <p:cNvPr id="71682" name="Rectangle 1026">
            <a:extLst>
              <a:ext uri="{FF2B5EF4-FFF2-40B4-BE49-F238E27FC236}">
                <a16:creationId xmlns:a16="http://schemas.microsoft.com/office/drawing/2014/main" id="{59F70422-A998-433D-8CEB-F329C2DD5E48}"/>
              </a:ext>
            </a:extLst>
          </p:cNvPr>
          <p:cNvSpPr>
            <a:spLocks noGrp="1" noRot="1" noChangeAspect="1" noChangeArrowheads="1" noTextEdit="1"/>
          </p:cNvSpPr>
          <p:nvPr>
            <p:ph type="sldImg"/>
          </p:nvPr>
        </p:nvSpPr>
        <p:spPr>
          <a:xfrm>
            <a:off x="466725" y="725488"/>
            <a:ext cx="6369050" cy="3582987"/>
          </a:xfrm>
          <a:ln/>
        </p:spPr>
      </p:sp>
      <p:sp>
        <p:nvSpPr>
          <p:cNvPr id="71683" name="Rectangle 1027">
            <a:extLst>
              <a:ext uri="{FF2B5EF4-FFF2-40B4-BE49-F238E27FC236}">
                <a16:creationId xmlns:a16="http://schemas.microsoft.com/office/drawing/2014/main" id="{4486B5E3-7303-49DA-8A88-B2A8574118D3}"/>
              </a:ext>
            </a:extLst>
          </p:cNvPr>
          <p:cNvSpPr>
            <a:spLocks noGrp="1" noChangeArrowheads="1"/>
          </p:cNvSpPr>
          <p:nvPr>
            <p:ph type="body" idx="1"/>
          </p:nvPr>
        </p:nvSpPr>
        <p:spPr/>
        <p:txBody>
          <a:bodyPr/>
          <a:lstStyle/>
          <a:p>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78D71D1-74DF-4E78-83D4-5638943002C1}"/>
              </a:ext>
            </a:extLst>
          </p:cNvPr>
          <p:cNvSpPr>
            <a:spLocks noGrp="1" noChangeArrowheads="1"/>
          </p:cNvSpPr>
          <p:nvPr>
            <p:ph type="sldNum" sz="quarter" idx="5"/>
          </p:nvPr>
        </p:nvSpPr>
        <p:spPr>
          <a:ln/>
        </p:spPr>
        <p:txBody>
          <a:bodyPr/>
          <a:lstStyle/>
          <a:p>
            <a:fld id="{84835C66-575E-4DCD-8FF8-421773801F09}" type="slidenum">
              <a:rPr lang="zh-TW" altLang="en-US"/>
              <a:pPr/>
              <a:t>19</a:t>
            </a:fld>
            <a:endParaRPr lang="en-US" altLang="zh-TW"/>
          </a:p>
        </p:txBody>
      </p:sp>
      <p:sp>
        <p:nvSpPr>
          <p:cNvPr id="108546" name="Rectangle 2">
            <a:extLst>
              <a:ext uri="{FF2B5EF4-FFF2-40B4-BE49-F238E27FC236}">
                <a16:creationId xmlns:a16="http://schemas.microsoft.com/office/drawing/2014/main" id="{5B81B984-FB5F-4DAB-8D3C-2957D8E2A030}"/>
              </a:ext>
            </a:extLst>
          </p:cNvPr>
          <p:cNvSpPr>
            <a:spLocks noGrp="1" noRot="1" noChangeAspect="1" noChangeArrowheads="1" noTextEdit="1"/>
          </p:cNvSpPr>
          <p:nvPr>
            <p:ph type="sldImg"/>
          </p:nvPr>
        </p:nvSpPr>
        <p:spPr>
          <a:xfrm>
            <a:off x="466725" y="725488"/>
            <a:ext cx="6369050" cy="3582987"/>
          </a:xfrm>
          <a:ln/>
        </p:spPr>
      </p:sp>
      <p:sp>
        <p:nvSpPr>
          <p:cNvPr id="108547" name="Rectangle 3">
            <a:extLst>
              <a:ext uri="{FF2B5EF4-FFF2-40B4-BE49-F238E27FC236}">
                <a16:creationId xmlns:a16="http://schemas.microsoft.com/office/drawing/2014/main" id="{C6EBCF45-8B7E-4964-B1F3-ABBF65071CCD}"/>
              </a:ext>
            </a:extLst>
          </p:cNvPr>
          <p:cNvSpPr>
            <a:spLocks noGrp="1" noChangeArrowheads="1"/>
          </p:cNvSpPr>
          <p:nvPr>
            <p:ph type="body" idx="1"/>
          </p:nvPr>
        </p:nvSpPr>
        <p:spPr/>
        <p:txBody>
          <a:bodyP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D3A61F19-3B5E-42AB-A24D-1FB2028C6683}"/>
              </a:ext>
            </a:extLst>
          </p:cNvPr>
          <p:cNvSpPr>
            <a:spLocks noGrp="1" noChangeArrowheads="1"/>
          </p:cNvSpPr>
          <p:nvPr>
            <p:ph type="ctrTitle" sz="quarter"/>
          </p:nvPr>
        </p:nvSpPr>
        <p:spPr>
          <a:xfrm>
            <a:off x="914400" y="1768476"/>
            <a:ext cx="10363200" cy="1736725"/>
          </a:xfrm>
        </p:spPr>
        <p:txBody>
          <a:bodyPr anchor="b"/>
          <a:lstStyle>
            <a:lvl1pPr>
              <a:defRPr sz="4400"/>
            </a:lvl1pPr>
          </a:lstStyle>
          <a:p>
            <a:pPr lvl="0"/>
            <a:r>
              <a:rPr lang="zh-TW" altLang="en-US" noProof="0"/>
              <a:t>按一下以編輯母片標題樣式</a:t>
            </a:r>
          </a:p>
        </p:txBody>
      </p:sp>
      <p:sp>
        <p:nvSpPr>
          <p:cNvPr id="144387" name="Rectangle 3">
            <a:extLst>
              <a:ext uri="{FF2B5EF4-FFF2-40B4-BE49-F238E27FC236}">
                <a16:creationId xmlns:a16="http://schemas.microsoft.com/office/drawing/2014/main" id="{3A1350A7-65C0-4F66-919E-83DC1B5285D7}"/>
              </a:ext>
            </a:extLst>
          </p:cNvPr>
          <p:cNvSpPr>
            <a:spLocks noGrp="1" noChangeArrowheads="1"/>
          </p:cNvSpPr>
          <p:nvPr>
            <p:ph type="subTitle" sz="quarter" idx="1"/>
          </p:nvPr>
        </p:nvSpPr>
        <p:spPr>
          <a:xfrm>
            <a:off x="1828800" y="3886200"/>
            <a:ext cx="8534400" cy="1752600"/>
          </a:xfrm>
        </p:spPr>
        <p:txBody>
          <a:bodyPr/>
          <a:lstStyle>
            <a:lvl1pPr marL="0" indent="0" algn="ctr">
              <a:buFontTx/>
              <a:buNone/>
              <a:defRPr/>
            </a:lvl1pPr>
          </a:lstStyle>
          <a:p>
            <a:pPr lvl="0"/>
            <a:r>
              <a:rPr lang="zh-TW" altLang="en-US" noProof="0"/>
              <a:t>按一下以編輯母片副標題樣式</a:t>
            </a:r>
          </a:p>
        </p:txBody>
      </p:sp>
      <p:sp>
        <p:nvSpPr>
          <p:cNvPr id="144388" name="Rectangle 4">
            <a:extLst>
              <a:ext uri="{FF2B5EF4-FFF2-40B4-BE49-F238E27FC236}">
                <a16:creationId xmlns:a16="http://schemas.microsoft.com/office/drawing/2014/main" id="{4BB0CD1E-50BA-499B-8C6A-2CF7D380792A}"/>
              </a:ext>
            </a:extLst>
          </p:cNvPr>
          <p:cNvSpPr>
            <a:spLocks noGrp="1" noChangeArrowheads="1"/>
          </p:cNvSpPr>
          <p:nvPr>
            <p:ph type="dt" sz="quarter" idx="2"/>
          </p:nvPr>
        </p:nvSpPr>
        <p:spPr bwMode="auto">
          <a:xfrm>
            <a:off x="609600" y="6248400"/>
            <a:ext cx="2844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Garamond" panose="02020404030301010803" pitchFamily="18" charset="0"/>
                <a:ea typeface="+mn-ea"/>
              </a:defRPr>
            </a:lvl1pPr>
          </a:lstStyle>
          <a:p>
            <a:endParaRPr lang="en-US" altLang="zh-TW"/>
          </a:p>
        </p:txBody>
      </p:sp>
      <p:sp>
        <p:nvSpPr>
          <p:cNvPr id="144389" name="Rectangle 5">
            <a:extLst>
              <a:ext uri="{FF2B5EF4-FFF2-40B4-BE49-F238E27FC236}">
                <a16:creationId xmlns:a16="http://schemas.microsoft.com/office/drawing/2014/main" id="{5162ED97-297C-42F2-96A4-30ADCA5A803E}"/>
              </a:ext>
            </a:extLst>
          </p:cNvPr>
          <p:cNvSpPr>
            <a:spLocks noGrp="1" noChangeArrowheads="1"/>
          </p:cNvSpPr>
          <p:nvPr>
            <p:ph type="ftr" sz="quarter" idx="3"/>
          </p:nvPr>
        </p:nvSpPr>
        <p:spPr bwMode="auto">
          <a:xfrm>
            <a:off x="4165600" y="62484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Garamond" panose="02020404030301010803" pitchFamily="18" charset="0"/>
                <a:ea typeface="+mn-ea"/>
              </a:defRPr>
            </a:lvl1pPr>
          </a:lstStyle>
          <a:p>
            <a:endParaRPr lang="en-US" altLang="zh-TW"/>
          </a:p>
        </p:txBody>
      </p:sp>
      <p:sp>
        <p:nvSpPr>
          <p:cNvPr id="144390" name="Rectangle 6">
            <a:extLst>
              <a:ext uri="{FF2B5EF4-FFF2-40B4-BE49-F238E27FC236}">
                <a16:creationId xmlns:a16="http://schemas.microsoft.com/office/drawing/2014/main" id="{F42F0BA5-64C6-4C83-AD45-9C0236FBA7A0}"/>
              </a:ext>
            </a:extLst>
          </p:cNvPr>
          <p:cNvSpPr>
            <a:spLocks noGrp="1" noChangeArrowheads="1"/>
          </p:cNvSpPr>
          <p:nvPr>
            <p:ph type="sldNum" sz="quarter" idx="4"/>
          </p:nvPr>
        </p:nvSpPr>
        <p:spPr>
          <a:xfrm>
            <a:off x="9347200" y="0"/>
            <a:ext cx="2844800" cy="260350"/>
          </a:xfrm>
        </p:spPr>
        <p:txBody>
          <a:bodyPr anchor="b"/>
          <a:lstStyle>
            <a:lvl1pPr>
              <a:defRPr sz="1200">
                <a:latin typeface="Garamond" panose="02020404030301010803" pitchFamily="18" charset="0"/>
              </a:defRPr>
            </a:lvl1pPr>
          </a:lstStyle>
          <a:p>
            <a:fld id="{EF7E1284-172C-49F7-81EF-CF1224AB0A92}" type="slidenum">
              <a:rPr lang="zh-TW" altLang="en-US"/>
              <a:pPr/>
              <a:t>‹#›</a:t>
            </a:fld>
            <a:endParaRPr lang="en-US" altLang="zh-TW"/>
          </a:p>
        </p:txBody>
      </p:sp>
      <p:sp>
        <p:nvSpPr>
          <p:cNvPr id="144391" name="Line 7">
            <a:extLst>
              <a:ext uri="{FF2B5EF4-FFF2-40B4-BE49-F238E27FC236}">
                <a16:creationId xmlns:a16="http://schemas.microsoft.com/office/drawing/2014/main" id="{F65824B0-BC67-4D2E-9DCE-E5223B34EFC6}"/>
              </a:ext>
            </a:extLst>
          </p:cNvPr>
          <p:cNvSpPr>
            <a:spLocks noChangeShapeType="1"/>
          </p:cNvSpPr>
          <p:nvPr/>
        </p:nvSpPr>
        <p:spPr bwMode="auto">
          <a:xfrm>
            <a:off x="914400" y="6324600"/>
            <a:ext cx="11277600" cy="0"/>
          </a:xfrm>
          <a:prstGeom prst="line">
            <a:avLst/>
          </a:prstGeom>
          <a:noFill/>
          <a:ln w="9525">
            <a:solidFill>
              <a:srgbClr val="33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400"/>
          </a:p>
        </p:txBody>
      </p:sp>
      <p:grpSp>
        <p:nvGrpSpPr>
          <p:cNvPr id="144393" name="Group 9">
            <a:extLst>
              <a:ext uri="{FF2B5EF4-FFF2-40B4-BE49-F238E27FC236}">
                <a16:creationId xmlns:a16="http://schemas.microsoft.com/office/drawing/2014/main" id="{6471630A-A003-4E61-8D48-AC4E651E4782}"/>
              </a:ext>
            </a:extLst>
          </p:cNvPr>
          <p:cNvGrpSpPr>
            <a:grpSpLocks/>
          </p:cNvGrpSpPr>
          <p:nvPr/>
        </p:nvGrpSpPr>
        <p:grpSpPr bwMode="auto">
          <a:xfrm>
            <a:off x="0" y="941388"/>
            <a:ext cx="12192000" cy="76200"/>
            <a:chOff x="413" y="888"/>
            <a:chExt cx="5814" cy="48"/>
          </a:xfrm>
        </p:grpSpPr>
        <p:sp>
          <p:nvSpPr>
            <p:cNvPr id="144394" name="Line 10">
              <a:extLst>
                <a:ext uri="{FF2B5EF4-FFF2-40B4-BE49-F238E27FC236}">
                  <a16:creationId xmlns:a16="http://schemas.microsoft.com/office/drawing/2014/main" id="{63FD1DFF-6253-4415-A3E7-3EAAC659051B}"/>
                </a:ext>
              </a:extLst>
            </p:cNvPr>
            <p:cNvSpPr>
              <a:spLocks noChangeShapeType="1"/>
            </p:cNvSpPr>
            <p:nvPr/>
          </p:nvSpPr>
          <p:spPr bwMode="ltGray">
            <a:xfrm>
              <a:off x="413" y="936"/>
              <a:ext cx="5814" cy="0"/>
            </a:xfrm>
            <a:prstGeom prst="line">
              <a:avLst/>
            </a:prstGeom>
            <a:noFill/>
            <a:ln w="9525">
              <a:solidFill>
                <a:srgbClr val="3DB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400"/>
            </a:p>
          </p:txBody>
        </p:sp>
        <p:sp>
          <p:nvSpPr>
            <p:cNvPr id="144395" name="Line 11">
              <a:extLst>
                <a:ext uri="{FF2B5EF4-FFF2-40B4-BE49-F238E27FC236}">
                  <a16:creationId xmlns:a16="http://schemas.microsoft.com/office/drawing/2014/main" id="{4C20D44E-E27F-41BC-BFCC-81396CB2CDAD}"/>
                </a:ext>
              </a:extLst>
            </p:cNvPr>
            <p:cNvSpPr>
              <a:spLocks noChangeShapeType="1"/>
            </p:cNvSpPr>
            <p:nvPr/>
          </p:nvSpPr>
          <p:spPr bwMode="ltGray">
            <a:xfrm>
              <a:off x="413" y="888"/>
              <a:ext cx="5814" cy="0"/>
            </a:xfrm>
            <a:prstGeom prst="line">
              <a:avLst/>
            </a:prstGeom>
            <a:noFill/>
            <a:ln w="31750">
              <a:solidFill>
                <a:srgbClr val="3DB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400"/>
            </a:p>
          </p:txBody>
        </p:sp>
      </p:grpSp>
      <p:sp>
        <p:nvSpPr>
          <p:cNvPr id="144396" name="Rectangle 12">
            <a:extLst>
              <a:ext uri="{FF2B5EF4-FFF2-40B4-BE49-F238E27FC236}">
                <a16:creationId xmlns:a16="http://schemas.microsoft.com/office/drawing/2014/main" id="{AB2CC28D-B58F-4127-BA9D-FB79BD0E5544}"/>
              </a:ext>
            </a:extLst>
          </p:cNvPr>
          <p:cNvSpPr>
            <a:spLocks noChangeArrowheads="1"/>
          </p:cNvSpPr>
          <p:nvPr/>
        </p:nvSpPr>
        <p:spPr bwMode="auto">
          <a:xfrm>
            <a:off x="624417" y="114300"/>
            <a:ext cx="1097280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kumimoji="1" lang="zh-TW" altLang="en-US" sz="4400" b="1">
                <a:effectLst>
                  <a:outerShdw blurRad="38100" dist="38100" dir="2700000" algn="tl">
                    <a:srgbClr val="FFFFFF"/>
                  </a:outerShdw>
                </a:effectLst>
                <a:latin typeface="標楷體" panose="03000509000000000000" pitchFamily="65" charset="-120"/>
                <a:ea typeface="標楷體" panose="03000509000000000000" pitchFamily="65" charset="-120"/>
              </a:rPr>
              <a:t>網 路 最 佳 化 管 理</a:t>
            </a:r>
          </a:p>
        </p:txBody>
      </p:sp>
      <p:sp>
        <p:nvSpPr>
          <p:cNvPr id="13" name="Rectangle 9">
            <a:extLst>
              <a:ext uri="{FF2B5EF4-FFF2-40B4-BE49-F238E27FC236}">
                <a16:creationId xmlns:a16="http://schemas.microsoft.com/office/drawing/2014/main" id="{3BFE3119-0392-4F7A-87CD-91EF1C9537DB}"/>
              </a:ext>
            </a:extLst>
          </p:cNvPr>
          <p:cNvSpPr>
            <a:spLocks noChangeArrowheads="1"/>
          </p:cNvSpPr>
          <p:nvPr userDrawn="1"/>
        </p:nvSpPr>
        <p:spPr bwMode="auto">
          <a:xfrm>
            <a:off x="2235201" y="6400800"/>
            <a:ext cx="948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1" hangingPunct="1"/>
            <a:r>
              <a:rPr kumimoji="1" lang="en-US" altLang="zh-TW" sz="1600" b="1" dirty="0">
                <a:effectLst>
                  <a:outerShdw blurRad="38100" dist="38100" dir="2700000" algn="tl">
                    <a:srgbClr val="FFFFFF"/>
                  </a:outerShdw>
                </a:effectLst>
                <a:latin typeface="Tahoma" panose="020B0604030504040204" pitchFamily="34" charset="0"/>
                <a:ea typeface="휴먼모음T" pitchFamily="18" charset="-120"/>
              </a:rPr>
              <a:t>  NCKU</a:t>
            </a:r>
            <a:r>
              <a:rPr kumimoji="1" lang="en-US" altLang="ko-KR" sz="1600" b="1" dirty="0">
                <a:effectLst>
                  <a:outerShdw blurRad="38100" dist="38100" dir="2700000" algn="tl">
                    <a:srgbClr val="FFFFFF"/>
                  </a:outerShdw>
                </a:effectLst>
                <a:latin typeface="Tahoma" panose="020B0604030504040204" pitchFamily="34" charset="0"/>
                <a:ea typeface="휴먼모음T" pitchFamily="18" charset="-120"/>
              </a:rPr>
              <a:t>  </a:t>
            </a:r>
            <a:r>
              <a:rPr kumimoji="1" lang="en-US" altLang="zh-TW" sz="1600" b="1" dirty="0">
                <a:effectLst>
                  <a:outerShdw blurRad="38100" dist="38100" dir="2700000" algn="tl">
                    <a:srgbClr val="FFFFFF"/>
                  </a:outerShdw>
                </a:effectLst>
                <a:latin typeface="Tahoma" panose="020B0604030504040204" pitchFamily="34" charset="0"/>
                <a:ea typeface="휴먼모음T" pitchFamily="18" charset="-120"/>
              </a:rPr>
              <a:t>IIM    </a:t>
            </a:r>
            <a:r>
              <a:rPr kumimoji="1" lang="en-US" altLang="zh-TW" sz="1600" b="1" i="1" baseline="0" dirty="0">
                <a:solidFill>
                  <a:srgbClr val="0000A8"/>
                </a:solidFill>
                <a:effectLst>
                  <a:outerShdw blurRad="38100" dist="38100" dir="2700000" algn="tl">
                    <a:srgbClr val="000000">
                      <a:alpha val="43137"/>
                    </a:srgbClr>
                  </a:outerShdw>
                </a:effectLst>
                <a:latin typeface="Arial" panose="020B0604020202020204" pitchFamily="34" charset="0"/>
                <a:ea typeface="標楷體" panose="03000509000000000000" pitchFamily="65" charset="-120"/>
              </a:rPr>
              <a:t>Network Optimization:</a:t>
            </a:r>
            <a:r>
              <a:rPr kumimoji="1" lang="en-US" altLang="zh-TW" sz="1600" i="1" baseline="0" dirty="0">
                <a:solidFill>
                  <a:srgbClr val="006600"/>
                </a:solidFill>
                <a:effectLst>
                  <a:outerShdw blurRad="38100" dist="38100" dir="2700000" algn="tl">
                    <a:srgbClr val="000000"/>
                  </a:outerShdw>
                </a:effectLst>
                <a:latin typeface="Arial" panose="020B0604020202020204" pitchFamily="34" charset="0"/>
                <a:ea typeface="標楷體" panose="03000509000000000000" pitchFamily="65" charset="-120"/>
              </a:rPr>
              <a:t> </a:t>
            </a:r>
            <a:r>
              <a:rPr kumimoji="1" lang="zh-TW" altLang="en-US" sz="1600" i="1" baseline="0" dirty="0">
                <a:solidFill>
                  <a:srgbClr val="006600"/>
                </a:solidFill>
                <a:effectLst>
                  <a:outerShdw blurRad="38100" dist="38100" dir="2700000" algn="tl">
                    <a:srgbClr val="000000"/>
                  </a:outerShdw>
                </a:effectLst>
                <a:latin typeface="Arial" panose="020B0604020202020204" pitchFamily="34" charset="0"/>
                <a:ea typeface="標楷體" panose="03000509000000000000" pitchFamily="65" charset="-120"/>
              </a:rPr>
              <a:t> </a:t>
            </a:r>
            <a:r>
              <a:rPr kumimoji="1" lang="en-US" altLang="zh-TW" sz="1600" i="1" baseline="0" dirty="0">
                <a:solidFill>
                  <a:srgbClr val="006600"/>
                </a:solidFill>
                <a:effectLst>
                  <a:outerShdw blurRad="38100" dist="38100" dir="2700000" algn="tl">
                    <a:srgbClr val="000000"/>
                  </a:outerShdw>
                </a:effectLst>
                <a:latin typeface="Arial" panose="020B0604020202020204" pitchFamily="34" charset="0"/>
                <a:ea typeface="標楷體" panose="03000509000000000000" pitchFamily="65" charset="-120"/>
              </a:rPr>
              <a:t>Dijkstra Algorithm</a:t>
            </a:r>
            <a:endParaRPr lang="en-US" altLang="zh-TW" sz="1600" baseline="0" dirty="0">
              <a:solidFill>
                <a:srgbClr val="006600"/>
              </a:solidFill>
              <a:latin typeface="Arial" panose="020B0604020202020204" pitchFamily="34" charset="0"/>
              <a:ea typeface="標楷體" panose="03000509000000000000" pitchFamily="65" charset="-12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13E2B7-E536-4400-A9B6-E0318247AB18}"/>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14B1E2A-AD4E-4D11-BC7C-FEC68632AF8F}"/>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投影片編號版面配置區 3">
            <a:extLst>
              <a:ext uri="{FF2B5EF4-FFF2-40B4-BE49-F238E27FC236}">
                <a16:creationId xmlns:a16="http://schemas.microsoft.com/office/drawing/2014/main" id="{C0D21F2C-7510-4E1D-AF9B-B239693C95CD}"/>
              </a:ext>
            </a:extLst>
          </p:cNvPr>
          <p:cNvSpPr>
            <a:spLocks noGrp="1"/>
          </p:cNvSpPr>
          <p:nvPr>
            <p:ph type="sldNum" sz="quarter" idx="10"/>
          </p:nvPr>
        </p:nvSpPr>
        <p:spPr/>
        <p:txBody>
          <a:bodyPr/>
          <a:lstStyle>
            <a:lvl1pPr>
              <a:defRPr/>
            </a:lvl1pPr>
          </a:lstStyle>
          <a:p>
            <a:fld id="{CC74CB35-1FB5-4104-8501-A3D4A4619B2A}" type="slidenum">
              <a:rPr lang="zh-TW" altLang="en-US"/>
              <a:pPr/>
              <a:t>‹#›</a:t>
            </a:fld>
            <a:endParaRPr lang="en-US" altLang="zh-TW"/>
          </a:p>
        </p:txBody>
      </p:sp>
    </p:spTree>
    <p:extLst>
      <p:ext uri="{BB962C8B-B14F-4D97-AF65-F5344CB8AC3E}">
        <p14:creationId xmlns:p14="http://schemas.microsoft.com/office/powerpoint/2010/main" val="3300427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58D083B-6D27-4D4D-8219-5476448140B7}"/>
              </a:ext>
            </a:extLst>
          </p:cNvPr>
          <p:cNvSpPr>
            <a:spLocks noGrp="1"/>
          </p:cNvSpPr>
          <p:nvPr>
            <p:ph type="title" orient="vert"/>
          </p:nvPr>
        </p:nvSpPr>
        <p:spPr>
          <a:xfrm>
            <a:off x="9046634" y="114300"/>
            <a:ext cx="2810933" cy="6051550"/>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A1D3030-A314-4F8B-8B16-89141436351A}"/>
              </a:ext>
            </a:extLst>
          </p:cNvPr>
          <p:cNvSpPr>
            <a:spLocks noGrp="1"/>
          </p:cNvSpPr>
          <p:nvPr>
            <p:ph type="body" orient="vert" idx="1"/>
          </p:nvPr>
        </p:nvSpPr>
        <p:spPr>
          <a:xfrm>
            <a:off x="609601" y="114300"/>
            <a:ext cx="8233833" cy="60515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投影片編號版面配置區 3">
            <a:extLst>
              <a:ext uri="{FF2B5EF4-FFF2-40B4-BE49-F238E27FC236}">
                <a16:creationId xmlns:a16="http://schemas.microsoft.com/office/drawing/2014/main" id="{F4777B68-CAE6-4D1B-AD1A-873CB0C53F26}"/>
              </a:ext>
            </a:extLst>
          </p:cNvPr>
          <p:cNvSpPr>
            <a:spLocks noGrp="1"/>
          </p:cNvSpPr>
          <p:nvPr>
            <p:ph type="sldNum" sz="quarter" idx="10"/>
          </p:nvPr>
        </p:nvSpPr>
        <p:spPr/>
        <p:txBody>
          <a:bodyPr/>
          <a:lstStyle>
            <a:lvl1pPr>
              <a:defRPr/>
            </a:lvl1pPr>
          </a:lstStyle>
          <a:p>
            <a:fld id="{41288B38-8C8D-4013-81CB-282683068F44}" type="slidenum">
              <a:rPr lang="zh-TW" altLang="en-US"/>
              <a:pPr/>
              <a:t>‹#›</a:t>
            </a:fld>
            <a:endParaRPr lang="en-US" altLang="zh-TW"/>
          </a:p>
        </p:txBody>
      </p:sp>
    </p:spTree>
    <p:extLst>
      <p:ext uri="{BB962C8B-B14F-4D97-AF65-F5344CB8AC3E}">
        <p14:creationId xmlns:p14="http://schemas.microsoft.com/office/powerpoint/2010/main" val="1782682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B31303-D82F-4A62-9793-BAD5E8CCFCB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F41F3A0-A0D5-4F4A-8D45-6C7EC9A13320}"/>
              </a:ext>
            </a:extLst>
          </p:cNvPr>
          <p:cNvSpPr>
            <a:spLocks noGrp="1"/>
          </p:cNvSpPr>
          <p:nvPr>
            <p:ph idx="1"/>
          </p:nvPr>
        </p:nvSpPr>
        <p:spPr/>
        <p:txBody>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投影片編號版面配置區 3">
            <a:extLst>
              <a:ext uri="{FF2B5EF4-FFF2-40B4-BE49-F238E27FC236}">
                <a16:creationId xmlns:a16="http://schemas.microsoft.com/office/drawing/2014/main" id="{E410327A-2B20-4CF6-940A-C4545F06DECD}"/>
              </a:ext>
            </a:extLst>
          </p:cNvPr>
          <p:cNvSpPr>
            <a:spLocks noGrp="1"/>
          </p:cNvSpPr>
          <p:nvPr>
            <p:ph type="sldNum" sz="quarter" idx="10"/>
          </p:nvPr>
        </p:nvSpPr>
        <p:spPr/>
        <p:txBody>
          <a:bodyPr/>
          <a:lstStyle>
            <a:lvl1pPr>
              <a:defRPr/>
            </a:lvl1pPr>
          </a:lstStyle>
          <a:p>
            <a:fld id="{55DFC666-2DA7-41F6-99BD-58F43C56A18A}" type="slidenum">
              <a:rPr lang="zh-TW" altLang="en-US"/>
              <a:pPr/>
              <a:t>‹#›</a:t>
            </a:fld>
            <a:endParaRPr lang="en-US" altLang="zh-TW"/>
          </a:p>
        </p:txBody>
      </p:sp>
    </p:spTree>
    <p:extLst>
      <p:ext uri="{BB962C8B-B14F-4D97-AF65-F5344CB8AC3E}">
        <p14:creationId xmlns:p14="http://schemas.microsoft.com/office/powerpoint/2010/main" val="239294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453900-3388-4B20-8207-F9BDBCB2290A}"/>
              </a:ext>
            </a:extLst>
          </p:cNvPr>
          <p:cNvSpPr>
            <a:spLocks noGrp="1"/>
          </p:cNvSpPr>
          <p:nvPr>
            <p:ph type="title"/>
          </p:nvPr>
        </p:nvSpPr>
        <p:spPr>
          <a:xfrm>
            <a:off x="831851" y="1709739"/>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883315A-2E75-4363-8B4C-552FDC50FD00}"/>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編輯母片文字樣式</a:t>
            </a:r>
          </a:p>
        </p:txBody>
      </p:sp>
      <p:sp>
        <p:nvSpPr>
          <p:cNvPr id="4" name="投影片編號版面配置區 3">
            <a:extLst>
              <a:ext uri="{FF2B5EF4-FFF2-40B4-BE49-F238E27FC236}">
                <a16:creationId xmlns:a16="http://schemas.microsoft.com/office/drawing/2014/main" id="{15604B3A-50D7-4AC6-9B97-4695940A0C4C}"/>
              </a:ext>
            </a:extLst>
          </p:cNvPr>
          <p:cNvSpPr>
            <a:spLocks noGrp="1"/>
          </p:cNvSpPr>
          <p:nvPr>
            <p:ph type="sldNum" sz="quarter" idx="10"/>
          </p:nvPr>
        </p:nvSpPr>
        <p:spPr/>
        <p:txBody>
          <a:bodyPr/>
          <a:lstStyle>
            <a:lvl1pPr>
              <a:defRPr/>
            </a:lvl1pPr>
          </a:lstStyle>
          <a:p>
            <a:fld id="{DFC9EFE8-A73A-4EAF-8D0D-4066372E7C42}" type="slidenum">
              <a:rPr lang="zh-TW" altLang="en-US"/>
              <a:pPr/>
              <a:t>‹#›</a:t>
            </a:fld>
            <a:endParaRPr lang="en-US" altLang="zh-TW"/>
          </a:p>
        </p:txBody>
      </p:sp>
    </p:spTree>
    <p:extLst>
      <p:ext uri="{BB962C8B-B14F-4D97-AF65-F5344CB8AC3E}">
        <p14:creationId xmlns:p14="http://schemas.microsoft.com/office/powerpoint/2010/main" val="1632675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110A74-6737-422F-9D37-ABD84584E33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B54166C-5AE9-4050-892A-A4C31F4365C7}"/>
              </a:ext>
            </a:extLst>
          </p:cNvPr>
          <p:cNvSpPr>
            <a:spLocks noGrp="1"/>
          </p:cNvSpPr>
          <p:nvPr>
            <p:ph sz="half" idx="1"/>
          </p:nvPr>
        </p:nvSpPr>
        <p:spPr>
          <a:xfrm>
            <a:off x="609600" y="1125538"/>
            <a:ext cx="5522384" cy="504031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4D744D4-815D-41C1-AD7F-80CE1AA84936}"/>
              </a:ext>
            </a:extLst>
          </p:cNvPr>
          <p:cNvSpPr>
            <a:spLocks noGrp="1"/>
          </p:cNvSpPr>
          <p:nvPr>
            <p:ph sz="half" idx="2"/>
          </p:nvPr>
        </p:nvSpPr>
        <p:spPr>
          <a:xfrm>
            <a:off x="6335185" y="1125538"/>
            <a:ext cx="5522383" cy="504031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投影片編號版面配置區 4">
            <a:extLst>
              <a:ext uri="{FF2B5EF4-FFF2-40B4-BE49-F238E27FC236}">
                <a16:creationId xmlns:a16="http://schemas.microsoft.com/office/drawing/2014/main" id="{41EC2005-AE54-49C4-A46D-8EB210CF7FFA}"/>
              </a:ext>
            </a:extLst>
          </p:cNvPr>
          <p:cNvSpPr>
            <a:spLocks noGrp="1"/>
          </p:cNvSpPr>
          <p:nvPr>
            <p:ph type="sldNum" sz="quarter" idx="10"/>
          </p:nvPr>
        </p:nvSpPr>
        <p:spPr/>
        <p:txBody>
          <a:bodyPr/>
          <a:lstStyle>
            <a:lvl1pPr>
              <a:defRPr/>
            </a:lvl1pPr>
          </a:lstStyle>
          <a:p>
            <a:fld id="{9905DC0C-0C92-41E8-8701-C827E155BAE2}" type="slidenum">
              <a:rPr lang="zh-TW" altLang="en-US"/>
              <a:pPr/>
              <a:t>‹#›</a:t>
            </a:fld>
            <a:endParaRPr lang="en-US" altLang="zh-TW"/>
          </a:p>
        </p:txBody>
      </p:sp>
    </p:spTree>
    <p:extLst>
      <p:ext uri="{BB962C8B-B14F-4D97-AF65-F5344CB8AC3E}">
        <p14:creationId xmlns:p14="http://schemas.microsoft.com/office/powerpoint/2010/main" val="960659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3D95C4-0F94-4A4F-9E6E-84DD5EAF2D86}"/>
              </a:ext>
            </a:extLst>
          </p:cNvPr>
          <p:cNvSpPr>
            <a:spLocks noGrp="1"/>
          </p:cNvSpPr>
          <p:nvPr>
            <p:ph type="title"/>
          </p:nvPr>
        </p:nvSpPr>
        <p:spPr>
          <a:xfrm>
            <a:off x="840317" y="365126"/>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C057DE3-F080-4447-9C31-C19AE8358218}"/>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4C991A78-137D-4D03-B73F-434B043738D6}"/>
              </a:ext>
            </a:extLst>
          </p:cNvPr>
          <p:cNvSpPr>
            <a:spLocks noGrp="1"/>
          </p:cNvSpPr>
          <p:nvPr>
            <p:ph sz="half" idx="2"/>
          </p:nvPr>
        </p:nvSpPr>
        <p:spPr>
          <a:xfrm>
            <a:off x="840318" y="2505075"/>
            <a:ext cx="5158316"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315FA1F-2618-45F5-A0E5-48549E083EEE}"/>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D8421268-E0E7-4F02-B896-2DC75C268C38}"/>
              </a:ext>
            </a:extLst>
          </p:cNvPr>
          <p:cNvSpPr>
            <a:spLocks noGrp="1"/>
          </p:cNvSpPr>
          <p:nvPr>
            <p:ph sz="quarter" idx="4"/>
          </p:nvPr>
        </p:nvSpPr>
        <p:spPr>
          <a:xfrm>
            <a:off x="6172200" y="2505075"/>
            <a:ext cx="518371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投影片編號版面配置區 6">
            <a:extLst>
              <a:ext uri="{FF2B5EF4-FFF2-40B4-BE49-F238E27FC236}">
                <a16:creationId xmlns:a16="http://schemas.microsoft.com/office/drawing/2014/main" id="{3D3CBBC6-C969-4E0F-BF64-91721B06DFEF}"/>
              </a:ext>
            </a:extLst>
          </p:cNvPr>
          <p:cNvSpPr>
            <a:spLocks noGrp="1"/>
          </p:cNvSpPr>
          <p:nvPr>
            <p:ph type="sldNum" sz="quarter" idx="10"/>
          </p:nvPr>
        </p:nvSpPr>
        <p:spPr/>
        <p:txBody>
          <a:bodyPr/>
          <a:lstStyle>
            <a:lvl1pPr>
              <a:defRPr/>
            </a:lvl1pPr>
          </a:lstStyle>
          <a:p>
            <a:fld id="{1413AB3D-F61D-4931-954A-EF597C4AD11D}" type="slidenum">
              <a:rPr lang="zh-TW" altLang="en-US"/>
              <a:pPr/>
              <a:t>‹#›</a:t>
            </a:fld>
            <a:endParaRPr lang="en-US" altLang="zh-TW"/>
          </a:p>
        </p:txBody>
      </p:sp>
    </p:spTree>
    <p:extLst>
      <p:ext uri="{BB962C8B-B14F-4D97-AF65-F5344CB8AC3E}">
        <p14:creationId xmlns:p14="http://schemas.microsoft.com/office/powerpoint/2010/main" val="207538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0A5F0F-4592-436A-8480-6B4A3716952C}"/>
              </a:ext>
            </a:extLst>
          </p:cNvPr>
          <p:cNvSpPr>
            <a:spLocks noGrp="1"/>
          </p:cNvSpPr>
          <p:nvPr>
            <p:ph type="title"/>
          </p:nvPr>
        </p:nvSpPr>
        <p:spPr/>
        <p:txBody>
          <a:bodyPr/>
          <a:lstStyle/>
          <a:p>
            <a:r>
              <a:rPr lang="zh-TW" altLang="en-US"/>
              <a:t>按一下以編輯母片標題樣式</a:t>
            </a:r>
          </a:p>
        </p:txBody>
      </p:sp>
      <p:sp>
        <p:nvSpPr>
          <p:cNvPr id="3" name="投影片編號版面配置區 2">
            <a:extLst>
              <a:ext uri="{FF2B5EF4-FFF2-40B4-BE49-F238E27FC236}">
                <a16:creationId xmlns:a16="http://schemas.microsoft.com/office/drawing/2014/main" id="{7FDA78EB-36BA-4AC6-9CEF-548F8B622828}"/>
              </a:ext>
            </a:extLst>
          </p:cNvPr>
          <p:cNvSpPr>
            <a:spLocks noGrp="1"/>
          </p:cNvSpPr>
          <p:nvPr>
            <p:ph type="sldNum" sz="quarter" idx="10"/>
          </p:nvPr>
        </p:nvSpPr>
        <p:spPr/>
        <p:txBody>
          <a:bodyPr/>
          <a:lstStyle>
            <a:lvl1pPr>
              <a:defRPr/>
            </a:lvl1pPr>
          </a:lstStyle>
          <a:p>
            <a:fld id="{3C66EE32-A067-430F-B84C-0A87D74C4563}" type="slidenum">
              <a:rPr lang="zh-TW" altLang="en-US"/>
              <a:pPr/>
              <a:t>‹#›</a:t>
            </a:fld>
            <a:endParaRPr lang="en-US" altLang="zh-TW"/>
          </a:p>
        </p:txBody>
      </p:sp>
    </p:spTree>
    <p:extLst>
      <p:ext uri="{BB962C8B-B14F-4D97-AF65-F5344CB8AC3E}">
        <p14:creationId xmlns:p14="http://schemas.microsoft.com/office/powerpoint/2010/main" val="132308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2EEA62D0-FF1C-4E52-9D9B-495D798AD351}"/>
              </a:ext>
            </a:extLst>
          </p:cNvPr>
          <p:cNvSpPr>
            <a:spLocks noGrp="1"/>
          </p:cNvSpPr>
          <p:nvPr>
            <p:ph type="sldNum" sz="quarter" idx="10"/>
          </p:nvPr>
        </p:nvSpPr>
        <p:spPr/>
        <p:txBody>
          <a:bodyPr/>
          <a:lstStyle>
            <a:lvl1pPr>
              <a:defRPr/>
            </a:lvl1pPr>
          </a:lstStyle>
          <a:p>
            <a:fld id="{270552E7-3153-4D11-9E26-C07093A7194A}" type="slidenum">
              <a:rPr lang="zh-TW" altLang="en-US"/>
              <a:pPr/>
              <a:t>‹#›</a:t>
            </a:fld>
            <a:endParaRPr lang="en-US" altLang="zh-TW"/>
          </a:p>
        </p:txBody>
      </p:sp>
    </p:spTree>
    <p:extLst>
      <p:ext uri="{BB962C8B-B14F-4D97-AF65-F5344CB8AC3E}">
        <p14:creationId xmlns:p14="http://schemas.microsoft.com/office/powerpoint/2010/main" val="230795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45F501-5D70-4B97-864C-41C8498EE53A}"/>
              </a:ext>
            </a:extLst>
          </p:cNvPr>
          <p:cNvSpPr>
            <a:spLocks noGrp="1"/>
          </p:cNvSpPr>
          <p:nvPr>
            <p:ph type="title"/>
          </p:nvPr>
        </p:nvSpPr>
        <p:spPr>
          <a:xfrm>
            <a:off x="840318" y="457200"/>
            <a:ext cx="393276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5C9C591-BCA2-40D4-982F-FC0E96070B6E}"/>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F5F4353-EE1B-4CC6-811A-5BAEE095955D}"/>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投影片編號版面配置區 4">
            <a:extLst>
              <a:ext uri="{FF2B5EF4-FFF2-40B4-BE49-F238E27FC236}">
                <a16:creationId xmlns:a16="http://schemas.microsoft.com/office/drawing/2014/main" id="{7441D4D3-7D5D-4BF4-A790-3659A4733915}"/>
              </a:ext>
            </a:extLst>
          </p:cNvPr>
          <p:cNvSpPr>
            <a:spLocks noGrp="1"/>
          </p:cNvSpPr>
          <p:nvPr>
            <p:ph type="sldNum" sz="quarter" idx="10"/>
          </p:nvPr>
        </p:nvSpPr>
        <p:spPr/>
        <p:txBody>
          <a:bodyPr/>
          <a:lstStyle>
            <a:lvl1pPr>
              <a:defRPr/>
            </a:lvl1pPr>
          </a:lstStyle>
          <a:p>
            <a:fld id="{E6D9542E-64CA-456F-91E1-63C630A47BD5}" type="slidenum">
              <a:rPr lang="zh-TW" altLang="en-US"/>
              <a:pPr/>
              <a:t>‹#›</a:t>
            </a:fld>
            <a:endParaRPr lang="en-US" altLang="zh-TW"/>
          </a:p>
        </p:txBody>
      </p:sp>
    </p:spTree>
    <p:extLst>
      <p:ext uri="{BB962C8B-B14F-4D97-AF65-F5344CB8AC3E}">
        <p14:creationId xmlns:p14="http://schemas.microsoft.com/office/powerpoint/2010/main" val="209589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792D89-D8AD-4A9E-BEC7-2CC65F37964D}"/>
              </a:ext>
            </a:extLst>
          </p:cNvPr>
          <p:cNvSpPr>
            <a:spLocks noGrp="1"/>
          </p:cNvSpPr>
          <p:nvPr>
            <p:ph type="title"/>
          </p:nvPr>
        </p:nvSpPr>
        <p:spPr>
          <a:xfrm>
            <a:off x="840318" y="457200"/>
            <a:ext cx="393276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4B62734-1DE7-440B-968C-5872214ADE41}"/>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5D8DBD7-14F0-4005-A67C-E039F3F69EB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投影片編號版面配置區 4">
            <a:extLst>
              <a:ext uri="{FF2B5EF4-FFF2-40B4-BE49-F238E27FC236}">
                <a16:creationId xmlns:a16="http://schemas.microsoft.com/office/drawing/2014/main" id="{27E6EAEE-7454-476E-873F-F082C5A499E5}"/>
              </a:ext>
            </a:extLst>
          </p:cNvPr>
          <p:cNvSpPr>
            <a:spLocks noGrp="1"/>
          </p:cNvSpPr>
          <p:nvPr>
            <p:ph type="sldNum" sz="quarter" idx="10"/>
          </p:nvPr>
        </p:nvSpPr>
        <p:spPr/>
        <p:txBody>
          <a:bodyPr/>
          <a:lstStyle>
            <a:lvl1pPr>
              <a:defRPr/>
            </a:lvl1pPr>
          </a:lstStyle>
          <a:p>
            <a:fld id="{12FED338-B824-4641-B9C1-140B020D73AB}" type="slidenum">
              <a:rPr lang="zh-TW" altLang="en-US"/>
              <a:pPr/>
              <a:t>‹#›</a:t>
            </a:fld>
            <a:endParaRPr lang="en-US" altLang="zh-TW"/>
          </a:p>
        </p:txBody>
      </p:sp>
    </p:spTree>
    <p:extLst>
      <p:ext uri="{BB962C8B-B14F-4D97-AF65-F5344CB8AC3E}">
        <p14:creationId xmlns:p14="http://schemas.microsoft.com/office/powerpoint/2010/main" val="305765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3E071228-2427-4BA8-9F6B-C5A85FA8A965}"/>
              </a:ext>
            </a:extLst>
          </p:cNvPr>
          <p:cNvSpPr>
            <a:spLocks noGrp="1" noChangeArrowheads="1"/>
          </p:cNvSpPr>
          <p:nvPr>
            <p:ph type="title"/>
          </p:nvPr>
        </p:nvSpPr>
        <p:spPr bwMode="auto">
          <a:xfrm>
            <a:off x="624417" y="114300"/>
            <a:ext cx="109728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TW" altLang="en-US"/>
              <a:t>按一下以編輯母片標題樣式</a:t>
            </a:r>
          </a:p>
        </p:txBody>
      </p:sp>
      <p:sp>
        <p:nvSpPr>
          <p:cNvPr id="143363" name="Rectangle 3">
            <a:extLst>
              <a:ext uri="{FF2B5EF4-FFF2-40B4-BE49-F238E27FC236}">
                <a16:creationId xmlns:a16="http://schemas.microsoft.com/office/drawing/2014/main" id="{104E06AD-579A-49F2-8B71-B77D80A27451}"/>
              </a:ext>
            </a:extLst>
          </p:cNvPr>
          <p:cNvSpPr>
            <a:spLocks noGrp="1" noChangeArrowheads="1"/>
          </p:cNvSpPr>
          <p:nvPr>
            <p:ph type="body" idx="1"/>
          </p:nvPr>
        </p:nvSpPr>
        <p:spPr bwMode="auto">
          <a:xfrm>
            <a:off x="609600" y="1125538"/>
            <a:ext cx="11247967"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43364" name="Line 4">
            <a:extLst>
              <a:ext uri="{FF2B5EF4-FFF2-40B4-BE49-F238E27FC236}">
                <a16:creationId xmlns:a16="http://schemas.microsoft.com/office/drawing/2014/main" id="{4A1A3D2D-E14F-4476-8543-31081A795AB0}"/>
              </a:ext>
            </a:extLst>
          </p:cNvPr>
          <p:cNvSpPr>
            <a:spLocks noChangeShapeType="1"/>
          </p:cNvSpPr>
          <p:nvPr/>
        </p:nvSpPr>
        <p:spPr bwMode="auto">
          <a:xfrm>
            <a:off x="914400" y="6324600"/>
            <a:ext cx="11277600" cy="0"/>
          </a:xfrm>
          <a:prstGeom prst="line">
            <a:avLst/>
          </a:prstGeom>
          <a:noFill/>
          <a:ln w="9525">
            <a:solidFill>
              <a:srgbClr val="33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400"/>
          </a:p>
        </p:txBody>
      </p:sp>
      <p:sp>
        <p:nvSpPr>
          <p:cNvPr id="143365" name="Rectangle 5">
            <a:extLst>
              <a:ext uri="{FF2B5EF4-FFF2-40B4-BE49-F238E27FC236}">
                <a16:creationId xmlns:a16="http://schemas.microsoft.com/office/drawing/2014/main" id="{CB1D47A9-F6AE-48A6-81D7-10DD7188A58B}"/>
              </a:ext>
            </a:extLst>
          </p:cNvPr>
          <p:cNvSpPr>
            <a:spLocks noGrp="1" noChangeArrowheads="1"/>
          </p:cNvSpPr>
          <p:nvPr>
            <p:ph type="sldNum" sz="quarter" idx="4"/>
          </p:nvPr>
        </p:nvSpPr>
        <p:spPr bwMode="auto">
          <a:xfrm>
            <a:off x="11176000" y="0"/>
            <a:ext cx="101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6B71F484-857F-42BB-8342-AD3E2F9D2274}" type="slidenum">
              <a:rPr lang="zh-TW" altLang="en-US"/>
              <a:pPr/>
              <a:t>‹#›</a:t>
            </a:fld>
            <a:endParaRPr lang="en-US" altLang="zh-TW"/>
          </a:p>
        </p:txBody>
      </p:sp>
      <p:grpSp>
        <p:nvGrpSpPr>
          <p:cNvPr id="143366" name="Group 6">
            <a:extLst>
              <a:ext uri="{FF2B5EF4-FFF2-40B4-BE49-F238E27FC236}">
                <a16:creationId xmlns:a16="http://schemas.microsoft.com/office/drawing/2014/main" id="{FF761DC9-8A4E-476B-BC9B-371A1D56F0FE}"/>
              </a:ext>
            </a:extLst>
          </p:cNvPr>
          <p:cNvGrpSpPr>
            <a:grpSpLocks/>
          </p:cNvGrpSpPr>
          <p:nvPr/>
        </p:nvGrpSpPr>
        <p:grpSpPr bwMode="auto">
          <a:xfrm>
            <a:off x="0" y="981075"/>
            <a:ext cx="12192000" cy="76200"/>
            <a:chOff x="413" y="888"/>
            <a:chExt cx="5814" cy="48"/>
          </a:xfrm>
        </p:grpSpPr>
        <p:sp>
          <p:nvSpPr>
            <p:cNvPr id="143367" name="Line 7">
              <a:extLst>
                <a:ext uri="{FF2B5EF4-FFF2-40B4-BE49-F238E27FC236}">
                  <a16:creationId xmlns:a16="http://schemas.microsoft.com/office/drawing/2014/main" id="{3D6AC042-6059-4E98-93A8-37D3A1287632}"/>
                </a:ext>
              </a:extLst>
            </p:cNvPr>
            <p:cNvSpPr>
              <a:spLocks noChangeShapeType="1"/>
            </p:cNvSpPr>
            <p:nvPr/>
          </p:nvSpPr>
          <p:spPr bwMode="ltGray">
            <a:xfrm>
              <a:off x="413" y="936"/>
              <a:ext cx="5814" cy="0"/>
            </a:xfrm>
            <a:prstGeom prst="line">
              <a:avLst/>
            </a:prstGeom>
            <a:noFill/>
            <a:ln w="9525">
              <a:solidFill>
                <a:srgbClr val="3DB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400"/>
            </a:p>
          </p:txBody>
        </p:sp>
        <p:sp>
          <p:nvSpPr>
            <p:cNvPr id="143368" name="Line 8">
              <a:extLst>
                <a:ext uri="{FF2B5EF4-FFF2-40B4-BE49-F238E27FC236}">
                  <a16:creationId xmlns:a16="http://schemas.microsoft.com/office/drawing/2014/main" id="{E4A04212-1E9D-4F14-8431-D86BD2C7FAF4}"/>
                </a:ext>
              </a:extLst>
            </p:cNvPr>
            <p:cNvSpPr>
              <a:spLocks noChangeShapeType="1"/>
            </p:cNvSpPr>
            <p:nvPr/>
          </p:nvSpPr>
          <p:spPr bwMode="ltGray">
            <a:xfrm>
              <a:off x="413" y="888"/>
              <a:ext cx="5814" cy="0"/>
            </a:xfrm>
            <a:prstGeom prst="line">
              <a:avLst/>
            </a:prstGeom>
            <a:noFill/>
            <a:ln w="31750">
              <a:solidFill>
                <a:srgbClr val="3DB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400"/>
            </a:p>
          </p:txBody>
        </p:sp>
      </p:grpSp>
      <p:sp>
        <p:nvSpPr>
          <p:cNvPr id="143369" name="Rectangle 9">
            <a:extLst>
              <a:ext uri="{FF2B5EF4-FFF2-40B4-BE49-F238E27FC236}">
                <a16:creationId xmlns:a16="http://schemas.microsoft.com/office/drawing/2014/main" id="{0025191B-C30C-4358-9413-604025C2488F}"/>
              </a:ext>
            </a:extLst>
          </p:cNvPr>
          <p:cNvSpPr>
            <a:spLocks noChangeArrowheads="1"/>
          </p:cNvSpPr>
          <p:nvPr/>
        </p:nvSpPr>
        <p:spPr bwMode="auto">
          <a:xfrm>
            <a:off x="2235201" y="6400800"/>
            <a:ext cx="948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1" hangingPunct="1"/>
            <a:r>
              <a:rPr kumimoji="1" lang="en-US" altLang="zh-TW" sz="1600" b="1" dirty="0">
                <a:effectLst>
                  <a:outerShdw blurRad="38100" dist="38100" dir="2700000" algn="tl">
                    <a:srgbClr val="FFFFFF"/>
                  </a:outerShdw>
                </a:effectLst>
                <a:latin typeface="Tahoma" panose="020B0604030504040204" pitchFamily="34" charset="0"/>
                <a:ea typeface="휴먼모음T" pitchFamily="18" charset="-120"/>
              </a:rPr>
              <a:t>  NCKU</a:t>
            </a:r>
            <a:r>
              <a:rPr kumimoji="1" lang="en-US" altLang="ko-KR" sz="1600" b="1" dirty="0">
                <a:effectLst>
                  <a:outerShdw blurRad="38100" dist="38100" dir="2700000" algn="tl">
                    <a:srgbClr val="FFFFFF"/>
                  </a:outerShdw>
                </a:effectLst>
                <a:latin typeface="Tahoma" panose="020B0604030504040204" pitchFamily="34" charset="0"/>
                <a:ea typeface="휴먼모음T" pitchFamily="18" charset="-120"/>
              </a:rPr>
              <a:t>  </a:t>
            </a:r>
            <a:r>
              <a:rPr kumimoji="1" lang="en-US" altLang="zh-TW" sz="1600" b="1" dirty="0">
                <a:effectLst>
                  <a:outerShdw blurRad="38100" dist="38100" dir="2700000" algn="tl">
                    <a:srgbClr val="FFFFFF"/>
                  </a:outerShdw>
                </a:effectLst>
                <a:latin typeface="Tahoma" panose="020B0604030504040204" pitchFamily="34" charset="0"/>
                <a:ea typeface="휴먼모음T" pitchFamily="18" charset="-120"/>
              </a:rPr>
              <a:t>IIM    </a:t>
            </a:r>
            <a:r>
              <a:rPr kumimoji="1" lang="en-US" altLang="zh-TW" sz="1600" b="1" i="1" baseline="0" dirty="0">
                <a:solidFill>
                  <a:srgbClr val="0000A8"/>
                </a:solidFill>
                <a:effectLst>
                  <a:outerShdw blurRad="38100" dist="38100" dir="2700000" algn="tl">
                    <a:srgbClr val="000000">
                      <a:alpha val="43137"/>
                    </a:srgbClr>
                  </a:outerShdw>
                </a:effectLst>
                <a:latin typeface="Arial" panose="020B0604020202020204" pitchFamily="34" charset="0"/>
                <a:ea typeface="標楷體" panose="03000509000000000000" pitchFamily="65" charset="-120"/>
              </a:rPr>
              <a:t>Network Optimization:</a:t>
            </a:r>
            <a:r>
              <a:rPr kumimoji="1" lang="en-US" altLang="zh-TW" sz="1600" i="1" baseline="0" dirty="0">
                <a:solidFill>
                  <a:srgbClr val="006600"/>
                </a:solidFill>
                <a:effectLst>
                  <a:outerShdw blurRad="38100" dist="38100" dir="2700000" algn="tl">
                    <a:srgbClr val="000000"/>
                  </a:outerShdw>
                </a:effectLst>
                <a:latin typeface="Arial" panose="020B0604020202020204" pitchFamily="34" charset="0"/>
                <a:ea typeface="標楷體" panose="03000509000000000000" pitchFamily="65" charset="-120"/>
              </a:rPr>
              <a:t> </a:t>
            </a:r>
            <a:r>
              <a:rPr kumimoji="1" lang="zh-TW" altLang="en-US" sz="1600" i="1" baseline="0" dirty="0">
                <a:solidFill>
                  <a:srgbClr val="006600"/>
                </a:solidFill>
                <a:effectLst>
                  <a:outerShdw blurRad="38100" dist="38100" dir="2700000" algn="tl">
                    <a:srgbClr val="000000"/>
                  </a:outerShdw>
                </a:effectLst>
                <a:latin typeface="Arial" panose="020B0604020202020204" pitchFamily="34" charset="0"/>
                <a:ea typeface="標楷體" panose="03000509000000000000" pitchFamily="65" charset="-120"/>
              </a:rPr>
              <a:t> </a:t>
            </a:r>
            <a:r>
              <a:rPr kumimoji="1" lang="en-US" altLang="zh-TW" sz="1600" i="1" baseline="0" dirty="0">
                <a:solidFill>
                  <a:srgbClr val="006600"/>
                </a:solidFill>
                <a:effectLst>
                  <a:outerShdw blurRad="38100" dist="38100" dir="2700000" algn="tl">
                    <a:srgbClr val="000000"/>
                  </a:outerShdw>
                </a:effectLst>
                <a:latin typeface="Arial" panose="020B0604020202020204" pitchFamily="34" charset="0"/>
                <a:ea typeface="標楷體" panose="03000509000000000000" pitchFamily="65" charset="-120"/>
              </a:rPr>
              <a:t>Dijkstra Algorithm</a:t>
            </a:r>
            <a:endParaRPr lang="en-US" altLang="zh-TW" sz="1600" baseline="0" dirty="0">
              <a:solidFill>
                <a:srgbClr val="006600"/>
              </a:solidFill>
              <a:latin typeface="Arial" panose="020B0604020202020204" pitchFamily="34" charset="0"/>
              <a:ea typeface="標楷體" panose="03000509000000000000" pitchFamily="65" charset="-120"/>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ctr" rtl="0" fontAlgn="base">
        <a:spcBef>
          <a:spcPct val="0"/>
        </a:spcBef>
        <a:spcAft>
          <a:spcPct val="0"/>
        </a:spcAft>
        <a:defRPr kumimoji="1" sz="3600" b="1" kern="1200">
          <a:solidFill>
            <a:schemeClr val="tx1"/>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kumimoji="1" sz="3600" b="1">
          <a:solidFill>
            <a:schemeClr val="tx1"/>
          </a:solidFill>
          <a:effectLst>
            <a:outerShdw blurRad="38100" dist="38100" dir="2700000" algn="tl">
              <a:srgbClr val="FFFFFF"/>
            </a:outerShdw>
          </a:effectLst>
          <a:latin typeface="Arial" panose="020B0604020202020204" pitchFamily="34" charset="0"/>
          <a:ea typeface="新細明體" panose="02020500000000000000" pitchFamily="18" charset="-120"/>
        </a:defRPr>
      </a:lvl2pPr>
      <a:lvl3pPr algn="ctr" rtl="0" fontAlgn="base">
        <a:spcBef>
          <a:spcPct val="0"/>
        </a:spcBef>
        <a:spcAft>
          <a:spcPct val="0"/>
        </a:spcAft>
        <a:defRPr kumimoji="1" sz="3600" b="1">
          <a:solidFill>
            <a:schemeClr val="tx1"/>
          </a:solidFill>
          <a:effectLst>
            <a:outerShdw blurRad="38100" dist="38100" dir="2700000" algn="tl">
              <a:srgbClr val="FFFFFF"/>
            </a:outerShdw>
          </a:effectLst>
          <a:latin typeface="Arial" panose="020B0604020202020204" pitchFamily="34" charset="0"/>
          <a:ea typeface="新細明體" panose="02020500000000000000" pitchFamily="18" charset="-120"/>
        </a:defRPr>
      </a:lvl3pPr>
      <a:lvl4pPr algn="ctr" rtl="0" fontAlgn="base">
        <a:spcBef>
          <a:spcPct val="0"/>
        </a:spcBef>
        <a:spcAft>
          <a:spcPct val="0"/>
        </a:spcAft>
        <a:defRPr kumimoji="1" sz="3600" b="1">
          <a:solidFill>
            <a:schemeClr val="tx1"/>
          </a:solidFill>
          <a:effectLst>
            <a:outerShdw blurRad="38100" dist="38100" dir="2700000" algn="tl">
              <a:srgbClr val="FFFFFF"/>
            </a:outerShdw>
          </a:effectLst>
          <a:latin typeface="Arial" panose="020B0604020202020204" pitchFamily="34" charset="0"/>
          <a:ea typeface="新細明體" panose="02020500000000000000" pitchFamily="18" charset="-120"/>
        </a:defRPr>
      </a:lvl4pPr>
      <a:lvl5pPr algn="ctr" rtl="0" fontAlgn="base">
        <a:spcBef>
          <a:spcPct val="0"/>
        </a:spcBef>
        <a:spcAft>
          <a:spcPct val="0"/>
        </a:spcAft>
        <a:defRPr kumimoji="1" sz="3600" b="1">
          <a:solidFill>
            <a:schemeClr val="tx1"/>
          </a:solidFill>
          <a:effectLst>
            <a:outerShdw blurRad="38100" dist="38100" dir="2700000" algn="tl">
              <a:srgbClr val="FFFFFF"/>
            </a:outerShdw>
          </a:effectLst>
          <a:latin typeface="Arial" panose="020B0604020202020204" pitchFamily="34" charset="0"/>
          <a:ea typeface="新細明體" panose="02020500000000000000" pitchFamily="18" charset="-120"/>
        </a:defRPr>
      </a:lvl5pPr>
      <a:lvl6pPr marL="457200" algn="ctr" rtl="0" fontAlgn="base">
        <a:spcBef>
          <a:spcPct val="0"/>
        </a:spcBef>
        <a:spcAft>
          <a:spcPct val="0"/>
        </a:spcAft>
        <a:defRPr kumimoji="1" sz="3600" b="1">
          <a:solidFill>
            <a:schemeClr val="tx1"/>
          </a:solidFill>
          <a:effectLst>
            <a:outerShdw blurRad="38100" dist="38100" dir="2700000" algn="tl">
              <a:srgbClr val="FFFFFF"/>
            </a:outerShdw>
          </a:effectLst>
          <a:latin typeface="Arial" panose="020B0604020202020204" pitchFamily="34" charset="0"/>
          <a:ea typeface="新細明體" panose="02020500000000000000" pitchFamily="18" charset="-120"/>
        </a:defRPr>
      </a:lvl6pPr>
      <a:lvl7pPr marL="914400" algn="ctr" rtl="0" fontAlgn="base">
        <a:spcBef>
          <a:spcPct val="0"/>
        </a:spcBef>
        <a:spcAft>
          <a:spcPct val="0"/>
        </a:spcAft>
        <a:defRPr kumimoji="1" sz="3600" b="1">
          <a:solidFill>
            <a:schemeClr val="tx1"/>
          </a:solidFill>
          <a:effectLst>
            <a:outerShdw blurRad="38100" dist="38100" dir="2700000" algn="tl">
              <a:srgbClr val="FFFFFF"/>
            </a:outerShdw>
          </a:effectLst>
          <a:latin typeface="Arial" panose="020B0604020202020204" pitchFamily="34" charset="0"/>
          <a:ea typeface="新細明體" panose="02020500000000000000" pitchFamily="18" charset="-120"/>
        </a:defRPr>
      </a:lvl7pPr>
      <a:lvl8pPr marL="1371600" algn="ctr" rtl="0" fontAlgn="base">
        <a:spcBef>
          <a:spcPct val="0"/>
        </a:spcBef>
        <a:spcAft>
          <a:spcPct val="0"/>
        </a:spcAft>
        <a:defRPr kumimoji="1" sz="3600" b="1">
          <a:solidFill>
            <a:schemeClr val="tx1"/>
          </a:solidFill>
          <a:effectLst>
            <a:outerShdw blurRad="38100" dist="38100" dir="2700000" algn="tl">
              <a:srgbClr val="FFFFFF"/>
            </a:outerShdw>
          </a:effectLst>
          <a:latin typeface="Arial" panose="020B0604020202020204" pitchFamily="34" charset="0"/>
          <a:ea typeface="新細明體" panose="02020500000000000000" pitchFamily="18" charset="-120"/>
        </a:defRPr>
      </a:lvl8pPr>
      <a:lvl9pPr marL="1828800" algn="ctr" rtl="0" fontAlgn="base">
        <a:spcBef>
          <a:spcPct val="0"/>
        </a:spcBef>
        <a:spcAft>
          <a:spcPct val="0"/>
        </a:spcAft>
        <a:defRPr kumimoji="1" sz="3600" b="1">
          <a:solidFill>
            <a:schemeClr val="tx1"/>
          </a:solidFill>
          <a:effectLst>
            <a:outerShdw blurRad="38100" dist="38100" dir="2700000" algn="tl">
              <a:srgbClr val="FFFFFF"/>
            </a:outerShdw>
          </a:effectLst>
          <a:latin typeface="Arial" panose="020B0604020202020204" pitchFamily="34" charset="0"/>
          <a:ea typeface="新細明體" panose="02020500000000000000" pitchFamily="18" charset="-120"/>
        </a:defRPr>
      </a:lvl9pPr>
    </p:titleStyle>
    <p:bodyStyle>
      <a:lvl1pPr marL="342900" indent="-342900" algn="l" rtl="0" fontAlgn="base">
        <a:spcBef>
          <a:spcPct val="20000"/>
        </a:spcBef>
        <a:spcAft>
          <a:spcPct val="0"/>
        </a:spcAft>
        <a:buClr>
          <a:schemeClr val="hlink"/>
        </a:buClr>
        <a:buChar char="•"/>
        <a:defRPr kumimoji="1" sz="2400" kern="1200" baseline="0">
          <a:solidFill>
            <a:schemeClr val="tx1"/>
          </a:solidFill>
          <a:effectLst>
            <a:outerShdw blurRad="38100" dist="38100" dir="2700000" algn="tl">
              <a:srgbClr val="FFFFFF"/>
            </a:outerShdw>
          </a:effectLst>
          <a:latin typeface="Arial" panose="020B0604020202020204" pitchFamily="34" charset="0"/>
          <a:ea typeface="+mn-ea"/>
          <a:cs typeface="+mn-cs"/>
        </a:defRPr>
      </a:lvl1pPr>
      <a:lvl2pPr marL="742950" indent="-285750" algn="l" rtl="0" fontAlgn="base">
        <a:spcBef>
          <a:spcPct val="20000"/>
        </a:spcBef>
        <a:spcAft>
          <a:spcPct val="0"/>
        </a:spcAft>
        <a:buChar char="–"/>
        <a:defRPr kumimoji="1" sz="2400" kern="1200" baseline="0">
          <a:solidFill>
            <a:schemeClr val="tx1"/>
          </a:solidFill>
          <a:effectLst>
            <a:outerShdw blurRad="38100" dist="38100" dir="2700000" algn="tl">
              <a:srgbClr val="FFFFFF"/>
            </a:outerShdw>
          </a:effectLst>
          <a:latin typeface="Arial" panose="020B0604020202020204" pitchFamily="34" charset="0"/>
          <a:ea typeface="+mn-ea"/>
          <a:cs typeface="+mn-cs"/>
        </a:defRPr>
      </a:lvl2pPr>
      <a:lvl3pPr marL="1143000" indent="-228600" algn="l" rtl="0" fontAlgn="base">
        <a:spcBef>
          <a:spcPct val="20000"/>
        </a:spcBef>
        <a:spcAft>
          <a:spcPct val="0"/>
        </a:spcAft>
        <a:buClr>
          <a:schemeClr val="tx2"/>
        </a:buClr>
        <a:buChar char="•"/>
        <a:defRPr kumimoji="1" sz="2000" kern="1200" baseline="0">
          <a:solidFill>
            <a:schemeClr val="tx1"/>
          </a:solidFill>
          <a:effectLst>
            <a:outerShdw blurRad="38100" dist="38100" dir="2700000" algn="tl">
              <a:srgbClr val="FFFFFF"/>
            </a:outerShdw>
          </a:effectLst>
          <a:latin typeface="Arial" panose="020B0604020202020204" pitchFamily="34" charset="0"/>
          <a:ea typeface="+mn-ea"/>
          <a:cs typeface="+mn-cs"/>
        </a:defRPr>
      </a:lvl3pPr>
      <a:lvl4pPr marL="1600200" indent="-228600" algn="l" rtl="0" fontAlgn="base">
        <a:spcBef>
          <a:spcPct val="20000"/>
        </a:spcBef>
        <a:spcAft>
          <a:spcPct val="0"/>
        </a:spcAft>
        <a:buChar char="–"/>
        <a:defRPr kumimoji="1" sz="2000" kern="1200" baseline="0">
          <a:solidFill>
            <a:schemeClr val="tx1"/>
          </a:solidFill>
          <a:effectLst>
            <a:outerShdw blurRad="38100" dist="38100" dir="2700000" algn="tl">
              <a:srgbClr val="FFFFFF"/>
            </a:outerShdw>
          </a:effectLst>
          <a:latin typeface="Arial" panose="020B0604020202020204" pitchFamily="34" charset="0"/>
          <a:ea typeface="+mn-ea"/>
          <a:cs typeface="+mn-cs"/>
        </a:defRPr>
      </a:lvl4pPr>
      <a:lvl5pPr marL="2057400" indent="-228600" algn="l" rtl="0" fontAlgn="base">
        <a:spcBef>
          <a:spcPct val="20000"/>
        </a:spcBef>
        <a:spcAft>
          <a:spcPct val="0"/>
        </a:spcAft>
        <a:buClr>
          <a:schemeClr val="folHlink"/>
        </a:buClr>
        <a:buChar char="•"/>
        <a:defRPr kumimoji="1" sz="1600" kern="1200" baseline="0">
          <a:solidFill>
            <a:schemeClr val="tx1"/>
          </a:solidFill>
          <a:effectLst>
            <a:outerShdw blurRad="38100" dist="38100" dir="2700000" algn="tl">
              <a:srgbClr val="FFFFFF"/>
            </a:outerShdw>
          </a:effectLst>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Animations/Dijkstras_Algorithm.ppt#-1,1,2" TargetMode="External"/><Relationship Id="rId2" Type="http://schemas.openxmlformats.org/officeDocument/2006/relationships/hyperlink" Target="../Animations/Dijkstra's%20Algorithm.ppt#-1,2,An Exampl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Animations/Dial's_Algorithm.ppt#-1,1,2" TargetMode="External"/><Relationship Id="rId2" Type="http://schemas.openxmlformats.org/officeDocument/2006/relationships/hyperlink" Target="../Animations/Dial's%20Algorithm.ppt#-1,1,15.082 and 6.855J        "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28.xml.rels><?xml version="1.0" encoding="UTF-8" standalone="yes"?>
<Relationships xmlns="http://schemas.openxmlformats.org/package/2006/relationships"><Relationship Id="rId2" Type="http://schemas.openxmlformats.org/officeDocument/2006/relationships/hyperlink" Target="Animations/Radix_Heap_Algorithm.ppt#-1,1,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412F2F1-C7A6-44A7-9C77-BD2FE80F4ACA}"/>
              </a:ext>
            </a:extLst>
          </p:cNvPr>
          <p:cNvSpPr>
            <a:spLocks noGrp="1" noChangeArrowheads="1"/>
          </p:cNvSpPr>
          <p:nvPr>
            <p:ph type="ctrTitle" sz="quarter"/>
          </p:nvPr>
        </p:nvSpPr>
        <p:spPr>
          <a:xfrm>
            <a:off x="2209800" y="1952626"/>
            <a:ext cx="7772400" cy="1349375"/>
          </a:xfrm>
        </p:spPr>
        <p:txBody>
          <a:bodyPr>
            <a:normAutofit fontScale="90000"/>
          </a:bodyPr>
          <a:lstStyle/>
          <a:p>
            <a:br>
              <a:rPr lang="en-US" altLang="zh-TW"/>
            </a:br>
            <a:r>
              <a:rPr lang="en-US" altLang="zh-TW"/>
              <a:t>Dijkstra’s Algorithm for the Shortest Path Problem</a:t>
            </a:r>
          </a:p>
        </p:txBody>
      </p:sp>
      <p:sp>
        <p:nvSpPr>
          <p:cNvPr id="50179" name="Rectangle 3">
            <a:extLst>
              <a:ext uri="{FF2B5EF4-FFF2-40B4-BE49-F238E27FC236}">
                <a16:creationId xmlns:a16="http://schemas.microsoft.com/office/drawing/2014/main" id="{FB46D722-69D0-4824-927F-1D3408B15E36}"/>
              </a:ext>
            </a:extLst>
          </p:cNvPr>
          <p:cNvSpPr>
            <a:spLocks noGrp="1" noChangeArrowheads="1"/>
          </p:cNvSpPr>
          <p:nvPr>
            <p:ph type="subTitle" sz="quarter" idx="1"/>
          </p:nvPr>
        </p:nvSpPr>
        <p:spPr>
          <a:xfrm>
            <a:off x="2895601" y="3573463"/>
            <a:ext cx="6513513" cy="2519362"/>
          </a:xfrm>
        </p:spPr>
        <p:txBody>
          <a:bodyPr/>
          <a:lstStyle/>
          <a:p>
            <a:pPr algn="l" eaLnBrk="0" hangingPunct="0">
              <a:spcBef>
                <a:spcPct val="0"/>
              </a:spcBef>
              <a:buClrTx/>
            </a:pPr>
            <a:r>
              <a:rPr kumimoji="0" lang="en-US" altLang="zh-TW" sz="2000" b="1" u="sng">
                <a:effectLst/>
              </a:rPr>
              <a:t>CONTENTS:</a:t>
            </a:r>
            <a:endParaRPr kumimoji="0" lang="en-US" altLang="zh-TW" sz="2000" b="1">
              <a:effectLst/>
            </a:endParaRPr>
          </a:p>
          <a:p>
            <a:pPr algn="l" eaLnBrk="0" hangingPunct="0">
              <a:spcBef>
                <a:spcPct val="0"/>
              </a:spcBef>
              <a:buClrTx/>
            </a:pPr>
            <a:r>
              <a:rPr kumimoji="0" lang="en-US" altLang="zh-TW" sz="800" b="1" u="sng">
                <a:effectLst/>
              </a:rPr>
              <a:t> </a:t>
            </a:r>
          </a:p>
          <a:p>
            <a:pPr algn="l" eaLnBrk="0" hangingPunct="0">
              <a:spcBef>
                <a:spcPct val="0"/>
              </a:spcBef>
              <a:buClrTx/>
              <a:buFontTx/>
              <a:buChar char="•"/>
            </a:pPr>
            <a:r>
              <a:rPr kumimoji="0" lang="en-US" altLang="zh-TW" sz="2000" b="1">
                <a:effectLst/>
              </a:rPr>
              <a:t> Dijkstra’s Algorithm</a:t>
            </a:r>
          </a:p>
          <a:p>
            <a:pPr algn="l" eaLnBrk="0" hangingPunct="0">
              <a:spcBef>
                <a:spcPct val="0"/>
              </a:spcBef>
              <a:buClrTx/>
              <a:buFontTx/>
              <a:buChar char="•"/>
            </a:pPr>
            <a:r>
              <a:rPr kumimoji="0" lang="en-US" altLang="zh-TW" sz="2000" b="1">
                <a:effectLst/>
              </a:rPr>
              <a:t> Dial’s Implementation</a:t>
            </a:r>
          </a:p>
          <a:p>
            <a:pPr algn="l" eaLnBrk="0" hangingPunct="0">
              <a:spcBef>
                <a:spcPct val="0"/>
              </a:spcBef>
              <a:buClrTx/>
              <a:buFontTx/>
              <a:buChar char="•"/>
            </a:pPr>
            <a:endParaRPr kumimoji="0" lang="en-US" altLang="zh-TW" sz="2000" b="1">
              <a:effectLst/>
            </a:endParaRPr>
          </a:p>
          <a:p>
            <a:pPr algn="l" eaLnBrk="0" hangingPunct="0">
              <a:spcBef>
                <a:spcPct val="0"/>
              </a:spcBef>
              <a:buClrTx/>
              <a:buFontTx/>
              <a:buChar char="•"/>
            </a:pPr>
            <a:endParaRPr kumimoji="0" lang="en-US" altLang="zh-TW" sz="2000" b="1">
              <a:effectLst/>
            </a:endParaRPr>
          </a:p>
          <a:p>
            <a:pPr algn="l" eaLnBrk="0" hangingPunct="0">
              <a:spcBef>
                <a:spcPct val="0"/>
              </a:spcBef>
              <a:buClrTx/>
            </a:pPr>
            <a:r>
              <a:rPr kumimoji="0" lang="en-US" altLang="zh-TW" sz="2000" b="1" u="sng">
                <a:effectLst/>
              </a:rPr>
              <a:t>READING ASSIGNMENTS:</a:t>
            </a:r>
          </a:p>
          <a:p>
            <a:pPr algn="l" eaLnBrk="0" hangingPunct="0">
              <a:spcBef>
                <a:spcPct val="0"/>
              </a:spcBef>
              <a:buClrTx/>
            </a:pPr>
            <a:r>
              <a:rPr kumimoji="0" lang="en-US" altLang="zh-TW" sz="800" b="1" u="sng">
                <a:effectLst/>
              </a:rPr>
              <a:t> </a:t>
            </a:r>
          </a:p>
          <a:p>
            <a:pPr algn="l" eaLnBrk="0" hangingPunct="0">
              <a:spcBef>
                <a:spcPct val="0"/>
              </a:spcBef>
              <a:buClrTx/>
              <a:buFontTx/>
              <a:buChar char="•"/>
            </a:pPr>
            <a:r>
              <a:rPr kumimoji="0" lang="en-US" altLang="zh-TW" sz="2000" b="1">
                <a:effectLst/>
              </a:rPr>
              <a:t> Chap 4</a:t>
            </a:r>
            <a:endParaRPr kumimoji="0" lang="zh-TW" altLang="en-US" sz="2000" b="1">
              <a:effectLst/>
            </a:endParaRPr>
          </a:p>
        </p:txBody>
      </p:sp>
      <p:sp>
        <p:nvSpPr>
          <p:cNvPr id="4" name="Rectangle 6">
            <a:extLst>
              <a:ext uri="{FF2B5EF4-FFF2-40B4-BE49-F238E27FC236}">
                <a16:creationId xmlns:a16="http://schemas.microsoft.com/office/drawing/2014/main" id="{6CB61C5B-02F1-42A1-9485-D752B66728A4}"/>
              </a:ext>
            </a:extLst>
          </p:cNvPr>
          <p:cNvSpPr>
            <a:spLocks noGrp="1" noChangeArrowheads="1"/>
          </p:cNvSpPr>
          <p:nvPr>
            <p:ph type="sldNum" sz="quarter" idx="4"/>
          </p:nvPr>
        </p:nvSpPr>
        <p:spPr/>
        <p:txBody>
          <a:bodyPr/>
          <a:lstStyle/>
          <a:p>
            <a:fld id="{312AAF70-C2E2-427E-AF70-F16D0533A38B}" type="slidenum">
              <a:rPr lang="zh-TW" altLang="en-US"/>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4EDF976-19B4-4566-AAB3-A794B4562776}"/>
              </a:ext>
            </a:extLst>
          </p:cNvPr>
          <p:cNvSpPr>
            <a:spLocks noGrp="1" noChangeArrowheads="1"/>
          </p:cNvSpPr>
          <p:nvPr>
            <p:ph type="title"/>
          </p:nvPr>
        </p:nvSpPr>
        <p:spPr/>
        <p:txBody>
          <a:bodyPr/>
          <a:lstStyle/>
          <a:p>
            <a:r>
              <a:rPr lang="en-US" altLang="zh-TW" sz="4000"/>
              <a:t>Dijkstra’s Algorithm</a:t>
            </a:r>
          </a:p>
        </p:txBody>
      </p:sp>
      <p:sp>
        <p:nvSpPr>
          <p:cNvPr id="88067" name="Rectangle 3">
            <a:extLst>
              <a:ext uri="{FF2B5EF4-FFF2-40B4-BE49-F238E27FC236}">
                <a16:creationId xmlns:a16="http://schemas.microsoft.com/office/drawing/2014/main" id="{62CBC92B-995E-4262-BD05-5E904801CE86}"/>
              </a:ext>
            </a:extLst>
          </p:cNvPr>
          <p:cNvSpPr>
            <a:spLocks noGrp="1" noChangeArrowheads="1"/>
          </p:cNvSpPr>
          <p:nvPr>
            <p:ph idx="1"/>
          </p:nvPr>
        </p:nvSpPr>
        <p:spPr/>
        <p:txBody>
          <a:bodyPr>
            <a:normAutofit/>
          </a:bodyPr>
          <a:lstStyle/>
          <a:p>
            <a:pPr indent="-171450" algn="just">
              <a:buNone/>
            </a:pPr>
            <a:r>
              <a:rPr lang="en-US" altLang="zh-TW"/>
              <a:t>Let </a:t>
            </a:r>
            <a:r>
              <a:rPr lang="en-US" altLang="zh-TW">
                <a:solidFill>
                  <a:srgbClr val="009900"/>
                </a:solidFill>
                <a:effectLst>
                  <a:outerShdw blurRad="38100" dist="38100" dir="2700000" algn="tl">
                    <a:srgbClr val="000000"/>
                  </a:outerShdw>
                </a:effectLst>
              </a:rPr>
              <a:t>d*(j)</a:t>
            </a:r>
            <a:r>
              <a:rPr lang="en-US" altLang="zh-TW"/>
              <a:t> denote the shortest path distance from node 1 to node j.</a:t>
            </a:r>
          </a:p>
          <a:p>
            <a:pPr indent="-171450" algn="just">
              <a:buNone/>
            </a:pPr>
            <a:endParaRPr lang="en-US" altLang="zh-TW"/>
          </a:p>
          <a:p>
            <a:pPr indent="-171450" algn="just">
              <a:buNone/>
            </a:pPr>
            <a:r>
              <a:rPr lang="en-US" altLang="zh-TW"/>
              <a:t>Dijkstra’s algorithm will determine d*(j) for each j, in order of increasing distance from the origin node 1.</a:t>
            </a:r>
          </a:p>
          <a:p>
            <a:pPr indent="-171450" algn="just">
              <a:buNone/>
            </a:pPr>
            <a:endParaRPr lang="en-US" altLang="zh-TW"/>
          </a:p>
          <a:p>
            <a:pPr indent="-171450" algn="just">
              <a:buNone/>
            </a:pPr>
            <a:r>
              <a:rPr lang="en-US" altLang="zh-TW"/>
              <a:t>S denotes the set of </a:t>
            </a:r>
            <a:r>
              <a:rPr lang="en-US" altLang="zh-TW" i="1">
                <a:solidFill>
                  <a:srgbClr val="FF0000"/>
                </a:solidFill>
                <a:effectLst>
                  <a:outerShdw blurRad="38100" dist="38100" dir="2700000" algn="tl">
                    <a:srgbClr val="000000"/>
                  </a:outerShdw>
                </a:effectLst>
              </a:rPr>
              <a:t>permanently labeled</a:t>
            </a:r>
            <a:r>
              <a:rPr lang="en-US" altLang="zh-TW"/>
              <a:t> nodes.</a:t>
            </a:r>
          </a:p>
          <a:p>
            <a:pPr lvl="1" algn="just">
              <a:buFontTx/>
              <a:buNone/>
            </a:pPr>
            <a:r>
              <a:rPr lang="en-US" altLang="zh-TW"/>
              <a:t>That is, </a:t>
            </a:r>
            <a:r>
              <a:rPr lang="en-US" altLang="zh-TW">
                <a:solidFill>
                  <a:srgbClr val="0000A8"/>
                </a:solidFill>
                <a:effectLst>
                  <a:outerShdw blurRad="38100" dist="38100" dir="2700000" algn="tl">
                    <a:srgbClr val="000000"/>
                  </a:outerShdw>
                </a:effectLst>
              </a:rPr>
              <a:t>d(j) = d*(j) for j </a:t>
            </a:r>
            <a:r>
              <a:rPr lang="en-US" altLang="zh-TW">
                <a:solidFill>
                  <a:srgbClr val="0000A8"/>
                </a:solidFill>
                <a:effectLst>
                  <a:outerShdw blurRad="38100" dist="38100" dir="2700000" algn="tl">
                    <a:srgbClr val="000000"/>
                  </a:outerShdw>
                </a:effectLst>
                <a:latin typeface="Symbol" panose="05050102010706020507" pitchFamily="18" charset="2"/>
              </a:rPr>
              <a:t>Î</a:t>
            </a:r>
            <a:r>
              <a:rPr lang="en-US" altLang="zh-TW">
                <a:solidFill>
                  <a:srgbClr val="0000A8"/>
                </a:solidFill>
                <a:effectLst>
                  <a:outerShdw blurRad="38100" dist="38100" dir="2700000" algn="tl">
                    <a:srgbClr val="000000"/>
                  </a:outerShdw>
                </a:effectLst>
              </a:rPr>
              <a:t> S.</a:t>
            </a:r>
          </a:p>
          <a:p>
            <a:pPr indent="-171450" algn="just">
              <a:buNone/>
            </a:pPr>
            <a:endParaRPr lang="en-US" altLang="zh-TW"/>
          </a:p>
          <a:p>
            <a:pPr indent="-171450" algn="just">
              <a:buNone/>
            </a:pPr>
            <a:r>
              <a:rPr lang="en-US" altLang="zh-TW"/>
              <a:t>T denotes the set of </a:t>
            </a:r>
            <a:r>
              <a:rPr lang="en-US" altLang="zh-TW" i="1">
                <a:solidFill>
                  <a:srgbClr val="FF0000"/>
                </a:solidFill>
                <a:effectLst>
                  <a:outerShdw blurRad="38100" dist="38100" dir="2700000" algn="tl">
                    <a:srgbClr val="000000"/>
                  </a:outerShdw>
                </a:effectLst>
              </a:rPr>
              <a:t>temporarily labeled</a:t>
            </a:r>
            <a:r>
              <a:rPr lang="en-US" altLang="zh-TW"/>
              <a:t> nodes.</a:t>
            </a:r>
          </a:p>
          <a:p>
            <a:pPr lvl="1" algn="just">
              <a:buFontTx/>
              <a:buNone/>
            </a:pPr>
            <a:r>
              <a:rPr lang="en-US" altLang="zh-TW"/>
              <a:t>That is, </a:t>
            </a:r>
            <a:r>
              <a:rPr lang="en-US" altLang="zh-TW">
                <a:solidFill>
                  <a:srgbClr val="0000A8"/>
                </a:solidFill>
                <a:effectLst>
                  <a:outerShdw blurRad="38100" dist="38100" dir="2700000" algn="tl">
                    <a:srgbClr val="000000"/>
                  </a:outerShdw>
                </a:effectLst>
              </a:rPr>
              <a:t>d(j) </a:t>
            </a:r>
            <a:r>
              <a:rPr lang="en-US" altLang="zh-TW">
                <a:solidFill>
                  <a:srgbClr val="0000A8"/>
                </a:solidFill>
                <a:effectLst>
                  <a:outerShdw blurRad="38100" dist="38100" dir="2700000" algn="tl">
                    <a:srgbClr val="000000"/>
                  </a:outerShdw>
                </a:effectLst>
                <a:sym typeface="Symbol" panose="05050102010706020507" pitchFamily="18" charset="2"/>
              </a:rPr>
              <a:t></a:t>
            </a:r>
            <a:r>
              <a:rPr lang="en-US" altLang="zh-TW">
                <a:solidFill>
                  <a:srgbClr val="0000A8"/>
                </a:solidFill>
                <a:effectLst>
                  <a:outerShdw blurRad="38100" dist="38100" dir="2700000" algn="tl">
                    <a:srgbClr val="000000"/>
                  </a:outerShdw>
                </a:effectLst>
              </a:rPr>
              <a:t> d*(j) for j </a:t>
            </a:r>
            <a:r>
              <a:rPr lang="en-US" altLang="zh-TW">
                <a:solidFill>
                  <a:srgbClr val="0000A8"/>
                </a:solidFill>
                <a:effectLst>
                  <a:outerShdw blurRad="38100" dist="38100" dir="2700000" algn="tl">
                    <a:srgbClr val="000000"/>
                  </a:outerShdw>
                </a:effectLst>
                <a:latin typeface="Symbol" panose="05050102010706020507" pitchFamily="18" charset="2"/>
              </a:rPr>
              <a:t>Î </a:t>
            </a:r>
            <a:r>
              <a:rPr lang="en-US" altLang="zh-TW">
                <a:solidFill>
                  <a:srgbClr val="0000A8"/>
                </a:solidFill>
                <a:effectLst>
                  <a:outerShdw blurRad="38100" dist="38100" dir="2700000" algn="tl">
                    <a:srgbClr val="000000"/>
                  </a:outerShdw>
                </a:effectLst>
              </a:rPr>
              <a:t>T.</a:t>
            </a:r>
          </a:p>
          <a:p>
            <a:pPr indent="-171450" algn="just">
              <a:buNone/>
            </a:pPr>
            <a:endParaRPr lang="zh-TW" altLang="en-US"/>
          </a:p>
        </p:txBody>
      </p:sp>
      <p:sp>
        <p:nvSpPr>
          <p:cNvPr id="4" name="投影片編號版面配置區 3">
            <a:extLst>
              <a:ext uri="{FF2B5EF4-FFF2-40B4-BE49-F238E27FC236}">
                <a16:creationId xmlns:a16="http://schemas.microsoft.com/office/drawing/2014/main" id="{FC496792-2E46-48C2-932A-41E0049C8DD4}"/>
              </a:ext>
            </a:extLst>
          </p:cNvPr>
          <p:cNvSpPr>
            <a:spLocks noGrp="1"/>
          </p:cNvSpPr>
          <p:nvPr>
            <p:ph type="sldNum" sz="quarter" idx="10"/>
          </p:nvPr>
        </p:nvSpPr>
        <p:spPr/>
        <p:txBody>
          <a:bodyPr/>
          <a:lstStyle/>
          <a:p>
            <a:fld id="{356464EA-96F1-4CC4-AD11-29C82AA9FB88}" type="slidenum">
              <a:rPr lang="zh-TW" altLang="en-US"/>
              <a:pPr/>
              <a:t>10</a:t>
            </a:fld>
            <a:endParaRPr lang="en-US" altLang="zh-TW"/>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284B96A0-4D2A-4E6E-9111-9AD09BEEC44F}"/>
              </a:ext>
            </a:extLst>
          </p:cNvPr>
          <p:cNvSpPr>
            <a:spLocks noGrp="1" noChangeArrowheads="1"/>
          </p:cNvSpPr>
          <p:nvPr>
            <p:ph type="title"/>
          </p:nvPr>
        </p:nvSpPr>
        <p:spPr/>
        <p:txBody>
          <a:bodyPr/>
          <a:lstStyle/>
          <a:p>
            <a:r>
              <a:rPr lang="en-US" altLang="zh-TW" sz="4000"/>
              <a:t>Dijkstra’s Algorithm</a:t>
            </a:r>
          </a:p>
        </p:txBody>
      </p:sp>
      <p:sp>
        <p:nvSpPr>
          <p:cNvPr id="123907" name="Rectangle 3">
            <a:extLst>
              <a:ext uri="{FF2B5EF4-FFF2-40B4-BE49-F238E27FC236}">
                <a16:creationId xmlns:a16="http://schemas.microsoft.com/office/drawing/2014/main" id="{B37B6802-2FC1-4F2C-BDB5-3FE8B398A6DD}"/>
              </a:ext>
            </a:extLst>
          </p:cNvPr>
          <p:cNvSpPr>
            <a:spLocks noGrp="1" noChangeArrowheads="1"/>
          </p:cNvSpPr>
          <p:nvPr>
            <p:ph idx="1"/>
          </p:nvPr>
        </p:nvSpPr>
        <p:spPr>
          <a:xfrm>
            <a:off x="2057400" y="990600"/>
            <a:ext cx="7727950" cy="5562600"/>
          </a:xfrm>
        </p:spPr>
        <p:txBody>
          <a:bodyPr/>
          <a:lstStyle/>
          <a:p>
            <a:pPr indent="-171450" algn="just">
              <a:buNone/>
            </a:pPr>
            <a:r>
              <a:rPr lang="en-US" altLang="zh-TW" i="1" dirty="0">
                <a:solidFill>
                  <a:srgbClr val="FF0000"/>
                </a:solidFill>
                <a:effectLst>
                  <a:outerShdw blurRad="38100" dist="38100" dir="2700000" algn="tl">
                    <a:srgbClr val="000000"/>
                  </a:outerShdw>
                </a:effectLst>
              </a:rPr>
              <a:t>begin</a:t>
            </a:r>
          </a:p>
          <a:p>
            <a:pPr lvl="1">
              <a:buFontTx/>
              <a:buNone/>
            </a:pPr>
            <a:r>
              <a:rPr lang="en-US" altLang="zh-TW" dirty="0"/>
              <a:t>S : = {1} ;  </a:t>
            </a:r>
            <a:r>
              <a:rPr lang="en-US" altLang="zh-TW" baseline="30000" dirty="0"/>
              <a:t>   </a:t>
            </a:r>
            <a:r>
              <a:rPr lang="en-US" altLang="zh-TW" dirty="0"/>
              <a:t> T = N – {1};</a:t>
            </a:r>
          </a:p>
          <a:p>
            <a:pPr lvl="1">
              <a:buFontTx/>
              <a:buNone/>
            </a:pPr>
            <a:r>
              <a:rPr lang="en-US" altLang="zh-TW" dirty="0"/>
              <a:t>d(1) : = 0 and </a:t>
            </a:r>
            <a:r>
              <a:rPr lang="en-US" altLang="zh-TW" dirty="0" err="1"/>
              <a:t>pred</a:t>
            </a:r>
            <a:r>
              <a:rPr lang="en-US" altLang="zh-TW" dirty="0"/>
              <a:t>(1) : = 0;  d(j) = </a:t>
            </a:r>
            <a:r>
              <a:rPr lang="en-US" altLang="zh-TW" dirty="0">
                <a:sym typeface="Symbol" panose="05050102010706020507" pitchFamily="18" charset="2"/>
              </a:rPr>
              <a:t> for j = 2 to n;</a:t>
            </a:r>
            <a:endParaRPr lang="en-US" altLang="zh-TW" dirty="0"/>
          </a:p>
          <a:p>
            <a:pPr lvl="1">
              <a:buFontTx/>
              <a:buNone/>
            </a:pPr>
            <a:r>
              <a:rPr lang="en-US" altLang="zh-TW" dirty="0"/>
              <a:t>update(1);</a:t>
            </a:r>
          </a:p>
          <a:p>
            <a:pPr lvl="1">
              <a:buFontTx/>
              <a:buNone/>
            </a:pPr>
            <a:r>
              <a:rPr lang="en-US" altLang="zh-TW" i="1" dirty="0">
                <a:solidFill>
                  <a:srgbClr val="FF0000"/>
                </a:solidFill>
                <a:effectLst>
                  <a:outerShdw blurRad="38100" dist="38100" dir="2700000" algn="tl">
                    <a:srgbClr val="000000"/>
                  </a:outerShdw>
                </a:effectLst>
              </a:rPr>
              <a:t>while</a:t>
            </a:r>
            <a:r>
              <a:rPr lang="en-US" altLang="zh-TW" dirty="0"/>
              <a:t>  S </a:t>
            </a:r>
            <a:r>
              <a:rPr lang="en-US" altLang="zh-TW" dirty="0">
                <a:sym typeface="Symbol" panose="05050102010706020507" pitchFamily="18" charset="2"/>
              </a:rPr>
              <a:t></a:t>
            </a:r>
            <a:r>
              <a:rPr lang="en-US" altLang="zh-TW" dirty="0"/>
              <a:t> N  </a:t>
            </a:r>
            <a:r>
              <a:rPr lang="en-US" altLang="zh-TW" i="1" dirty="0">
                <a:solidFill>
                  <a:srgbClr val="FF0000"/>
                </a:solidFill>
                <a:effectLst>
                  <a:outerShdw blurRad="38100" dist="38100" dir="2700000" algn="tl">
                    <a:srgbClr val="000000"/>
                  </a:outerShdw>
                </a:effectLst>
              </a:rPr>
              <a:t>do</a:t>
            </a:r>
          </a:p>
          <a:p>
            <a:pPr lvl="1">
              <a:buFontTx/>
              <a:buNone/>
            </a:pPr>
            <a:r>
              <a:rPr lang="en-US" altLang="zh-TW" i="1" dirty="0">
                <a:solidFill>
                  <a:srgbClr val="FF0000"/>
                </a:solidFill>
                <a:effectLst>
                  <a:outerShdw blurRad="38100" dist="38100" dir="2700000" algn="tl">
                    <a:srgbClr val="000000"/>
                  </a:outerShdw>
                </a:effectLst>
              </a:rPr>
              <a:t>begin</a:t>
            </a:r>
            <a:r>
              <a:rPr lang="en-US" altLang="zh-TW" dirty="0"/>
              <a:t>   (</a:t>
            </a:r>
            <a:r>
              <a:rPr lang="en-US" altLang="zh-TW" i="1" dirty="0">
                <a:solidFill>
                  <a:srgbClr val="009900"/>
                </a:solidFill>
                <a:effectLst>
                  <a:outerShdw blurRad="38100" dist="38100" dir="2700000" algn="tl">
                    <a:srgbClr val="000000"/>
                  </a:outerShdw>
                </a:effectLst>
              </a:rPr>
              <a:t>node selection</a:t>
            </a:r>
            <a:r>
              <a:rPr lang="en-US" altLang="zh-TW" dirty="0"/>
              <a:t>, </a:t>
            </a:r>
            <a:r>
              <a:rPr lang="en-US" altLang="zh-TW" i="1" dirty="0"/>
              <a:t>also called </a:t>
            </a:r>
            <a:r>
              <a:rPr lang="en-US" altLang="zh-TW" i="1" dirty="0">
                <a:solidFill>
                  <a:srgbClr val="009900"/>
                </a:solidFill>
                <a:effectLst>
                  <a:outerShdw blurRad="38100" dist="38100" dir="2700000" algn="tl">
                    <a:srgbClr val="000000"/>
                  </a:outerShdw>
                </a:effectLst>
              </a:rPr>
              <a:t>FINDMIN</a:t>
            </a:r>
            <a:r>
              <a:rPr lang="en-US" altLang="zh-TW" i="1" dirty="0"/>
              <a:t>)</a:t>
            </a:r>
            <a:r>
              <a:rPr lang="en-US" altLang="zh-TW" dirty="0"/>
              <a:t>   </a:t>
            </a:r>
          </a:p>
          <a:p>
            <a:pPr lvl="2">
              <a:buFontTx/>
              <a:buNone/>
            </a:pPr>
            <a:r>
              <a:rPr lang="en-US" altLang="zh-TW" sz="2400" dirty="0"/>
              <a:t>let </a:t>
            </a:r>
            <a:r>
              <a:rPr lang="en-US" altLang="zh-TW" sz="2400" dirty="0" err="1"/>
              <a:t>i</a:t>
            </a:r>
            <a:r>
              <a:rPr lang="en-US" altLang="zh-TW" sz="2400" dirty="0"/>
              <a:t> </a:t>
            </a:r>
            <a:r>
              <a:rPr lang="en-US" altLang="zh-TW" sz="2400" dirty="0">
                <a:latin typeface="Symbol" panose="05050102010706020507" pitchFamily="18" charset="2"/>
              </a:rPr>
              <a:t>Î</a:t>
            </a:r>
            <a:r>
              <a:rPr lang="en-US" altLang="zh-TW" sz="2400" dirty="0"/>
              <a:t>T  be a node for which  </a:t>
            </a:r>
            <a:br>
              <a:rPr lang="en-US" altLang="zh-TW" sz="2400" dirty="0"/>
            </a:br>
            <a:r>
              <a:rPr lang="en-US" altLang="zh-TW" sz="2400" dirty="0"/>
              <a:t>d(</a:t>
            </a:r>
            <a:r>
              <a:rPr lang="en-US" altLang="zh-TW" sz="2400" dirty="0" err="1"/>
              <a:t>i</a:t>
            </a:r>
            <a:r>
              <a:rPr lang="en-US" altLang="zh-TW" sz="2400" dirty="0"/>
              <a:t>) = min {d(j) : j </a:t>
            </a:r>
            <a:r>
              <a:rPr lang="en-US" altLang="zh-TW" sz="2400" dirty="0">
                <a:latin typeface="Symbol" panose="05050102010706020507" pitchFamily="18" charset="2"/>
              </a:rPr>
              <a:t>Î </a:t>
            </a:r>
            <a:r>
              <a:rPr lang="en-US" altLang="zh-TW" sz="2400" dirty="0"/>
              <a:t>T};</a:t>
            </a:r>
            <a:br>
              <a:rPr lang="en-US" altLang="zh-TW" sz="2400" dirty="0"/>
            </a:br>
            <a:r>
              <a:rPr lang="en-US" altLang="zh-TW" sz="2400" dirty="0"/>
              <a:t>S : = S </a:t>
            </a:r>
            <a:r>
              <a:rPr lang="en-US" altLang="zh-TW" sz="2400" dirty="0">
                <a:latin typeface="Symbol" panose="05050102010706020507" pitchFamily="18" charset="2"/>
              </a:rPr>
              <a:t>È</a:t>
            </a:r>
            <a:r>
              <a:rPr lang="en-US" altLang="zh-TW" sz="2400" dirty="0"/>
              <a:t> {</a:t>
            </a:r>
            <a:r>
              <a:rPr lang="en-US" altLang="zh-TW" sz="2400" dirty="0" err="1"/>
              <a:t>i</a:t>
            </a:r>
            <a:r>
              <a:rPr lang="en-US" altLang="zh-TW" sz="2400" dirty="0"/>
              <a:t>};  T: = T – {</a:t>
            </a:r>
            <a:r>
              <a:rPr lang="en-US" altLang="zh-TW" sz="2400" dirty="0" err="1"/>
              <a:t>i</a:t>
            </a:r>
            <a:r>
              <a:rPr lang="en-US" altLang="zh-TW" sz="2400" dirty="0"/>
              <a:t>};</a:t>
            </a:r>
          </a:p>
          <a:p>
            <a:pPr lvl="2">
              <a:buFontTx/>
              <a:buNone/>
            </a:pPr>
            <a:r>
              <a:rPr lang="en-US" altLang="zh-TW" sz="2400" dirty="0"/>
              <a:t>Update(</a:t>
            </a:r>
            <a:r>
              <a:rPr lang="en-US" altLang="zh-TW" sz="2400" dirty="0" err="1"/>
              <a:t>i</a:t>
            </a:r>
            <a:r>
              <a:rPr lang="en-US" altLang="zh-TW" sz="2400" dirty="0"/>
              <a:t>)</a:t>
            </a:r>
          </a:p>
          <a:p>
            <a:pPr lvl="1">
              <a:buFontTx/>
              <a:buNone/>
            </a:pPr>
            <a:r>
              <a:rPr lang="en-US" altLang="zh-TW" i="1" dirty="0">
                <a:solidFill>
                  <a:srgbClr val="FF0000"/>
                </a:solidFill>
                <a:effectLst>
                  <a:outerShdw blurRad="38100" dist="38100" dir="2700000" algn="tl">
                    <a:srgbClr val="000000"/>
                  </a:outerShdw>
                </a:effectLst>
              </a:rPr>
              <a:t>end</a:t>
            </a:r>
            <a:endParaRPr lang="en-US" altLang="zh-TW" dirty="0"/>
          </a:p>
          <a:p>
            <a:pPr indent="-171450">
              <a:buNone/>
            </a:pPr>
            <a:r>
              <a:rPr lang="en-US" altLang="zh-TW" i="1" dirty="0">
                <a:solidFill>
                  <a:srgbClr val="FF0000"/>
                </a:solidFill>
                <a:effectLst>
                  <a:outerShdw blurRad="38100" dist="38100" dir="2700000" algn="tl">
                    <a:srgbClr val="000000"/>
                  </a:outerShdw>
                </a:effectLst>
              </a:rPr>
              <a:t>end</a:t>
            </a:r>
            <a:endParaRPr lang="en-US" altLang="zh-TW" dirty="0"/>
          </a:p>
        </p:txBody>
      </p:sp>
      <p:sp>
        <p:nvSpPr>
          <p:cNvPr id="5" name="投影片編號版面配置區 3">
            <a:extLst>
              <a:ext uri="{FF2B5EF4-FFF2-40B4-BE49-F238E27FC236}">
                <a16:creationId xmlns:a16="http://schemas.microsoft.com/office/drawing/2014/main" id="{7C82395F-92CE-41C0-A7C6-7DDFF87B9CBB}"/>
              </a:ext>
            </a:extLst>
          </p:cNvPr>
          <p:cNvSpPr>
            <a:spLocks noGrp="1"/>
          </p:cNvSpPr>
          <p:nvPr>
            <p:ph type="sldNum" sz="quarter" idx="10"/>
          </p:nvPr>
        </p:nvSpPr>
        <p:spPr/>
        <p:txBody>
          <a:bodyPr/>
          <a:lstStyle/>
          <a:p>
            <a:fld id="{89E736A0-D43D-415B-B799-FCA87CCCF6FA}" type="slidenum">
              <a:rPr lang="zh-TW" altLang="en-US"/>
              <a:pPr/>
              <a:t>11</a:t>
            </a:fld>
            <a:endParaRPr lang="en-US" altLang="zh-TW"/>
          </a:p>
        </p:txBody>
      </p:sp>
      <p:sp>
        <p:nvSpPr>
          <p:cNvPr id="123908" name="Text Box 4">
            <a:hlinkClick r:id="rId2" action="ppaction://hlinkpres?slideindex=2&amp;slidetitle=An Example"/>
            <a:extLst>
              <a:ext uri="{FF2B5EF4-FFF2-40B4-BE49-F238E27FC236}">
                <a16:creationId xmlns:a16="http://schemas.microsoft.com/office/drawing/2014/main" id="{8B2E91D4-DD71-4B40-BAC3-4636ACE63607}"/>
              </a:ext>
            </a:extLst>
          </p:cNvPr>
          <p:cNvSpPr txBox="1">
            <a:spLocks noChangeArrowheads="1"/>
          </p:cNvSpPr>
          <p:nvPr/>
        </p:nvSpPr>
        <p:spPr bwMode="auto">
          <a:xfrm>
            <a:off x="4800601" y="5638801"/>
            <a:ext cx="3167063" cy="461665"/>
          </a:xfrm>
          <a:prstGeom prst="rect">
            <a:avLst/>
          </a:prstGeom>
          <a:solidFill>
            <a:srgbClr val="FFFF00"/>
          </a:solidFill>
          <a:ln w="38100">
            <a:solidFill>
              <a:srgbClr val="3333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hlinkClick r:id="rId3" action="ppaction://hlinkpres?slideindex=1&amp;slidetitle=2"/>
              </a:rPr>
              <a:t>Dijkstra’s Algorithm </a:t>
            </a:r>
            <a:endParaRPr lang="en-US" altLang="zh-TW" b="1">
              <a:latin typeface="Arial" panose="020B0604020202020204" pitchFamily="34" charset="0"/>
              <a:ea typeface="新細明體" panose="02020500000000000000"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wipe(left)">
                                      <p:cBhvr>
                                        <p:cTn id="7" dur="500"/>
                                        <p:tgtEl>
                                          <p:spTgt spid="1239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908"/>
                                        </p:tgtEl>
                                        <p:attrNameLst>
                                          <p:attrName>style.visibility</p:attrName>
                                        </p:attrNameLst>
                                      </p:cBhvr>
                                      <p:to>
                                        <p:strVal val="visible"/>
                                      </p:to>
                                    </p:set>
                                    <p:animEffect transition="in" filter="wipe(left)">
                                      <p:cBhvr>
                                        <p:cTn id="12" dur="500"/>
                                        <p:tgtEl>
                                          <p:spTgt spid="123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utoUpdateAnimBg="0"/>
      <p:bldP spid="12390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9995C17C-113A-4F5F-A48C-4DF657A61AF9}"/>
              </a:ext>
            </a:extLst>
          </p:cNvPr>
          <p:cNvSpPr>
            <a:spLocks noGrp="1" noChangeArrowheads="1"/>
          </p:cNvSpPr>
          <p:nvPr>
            <p:ph type="title"/>
          </p:nvPr>
        </p:nvSpPr>
        <p:spPr/>
        <p:txBody>
          <a:bodyPr/>
          <a:lstStyle/>
          <a:p>
            <a:r>
              <a:rPr lang="en-US" altLang="zh-TW"/>
              <a:t>Why Does Dijkstra’s Algorithm Work?</a:t>
            </a:r>
          </a:p>
        </p:txBody>
      </p:sp>
      <p:sp>
        <p:nvSpPr>
          <p:cNvPr id="110595" name="Rectangle 3">
            <a:extLst>
              <a:ext uri="{FF2B5EF4-FFF2-40B4-BE49-F238E27FC236}">
                <a16:creationId xmlns:a16="http://schemas.microsoft.com/office/drawing/2014/main" id="{E1869E25-0AD2-4530-8412-B44184A093B0}"/>
              </a:ext>
            </a:extLst>
          </p:cNvPr>
          <p:cNvSpPr>
            <a:spLocks noGrp="1" noChangeArrowheads="1"/>
          </p:cNvSpPr>
          <p:nvPr>
            <p:ph idx="1"/>
          </p:nvPr>
        </p:nvSpPr>
        <p:spPr/>
        <p:txBody>
          <a:bodyPr>
            <a:normAutofit/>
          </a:bodyPr>
          <a:lstStyle/>
          <a:p>
            <a:pPr marL="457200" indent="-457200">
              <a:buNone/>
            </a:pPr>
            <a:r>
              <a:rPr lang="en-US" altLang="zh-TW"/>
              <a:t>A standard method for proving correctness.</a:t>
            </a:r>
          </a:p>
          <a:p>
            <a:pPr marL="457200" indent="-457200">
              <a:buNone/>
            </a:pPr>
            <a:endParaRPr lang="en-US" altLang="zh-TW"/>
          </a:p>
          <a:p>
            <a:pPr marL="457200" indent="-457200">
              <a:buFont typeface="Monotype Sorts" pitchFamily="2" charset="2"/>
              <a:buAutoNum type="arabicPeriod"/>
            </a:pPr>
            <a:r>
              <a:rPr lang="en-US" altLang="zh-TW"/>
              <a:t>Determine things that are true at each iteration.  These are called </a:t>
            </a:r>
            <a:r>
              <a:rPr lang="en-US" altLang="zh-TW" i="1" u="sng">
                <a:solidFill>
                  <a:srgbClr val="FF0000"/>
                </a:solidFill>
                <a:effectLst>
                  <a:outerShdw blurRad="38100" dist="38100" dir="2700000" algn="tl">
                    <a:srgbClr val="000000"/>
                  </a:outerShdw>
                </a:effectLst>
              </a:rPr>
              <a:t>invariants</a:t>
            </a:r>
            <a:r>
              <a:rPr lang="en-US" altLang="zh-TW"/>
              <a:t>.   </a:t>
            </a:r>
            <a:br>
              <a:rPr lang="en-US" altLang="zh-TW"/>
            </a:br>
            <a:endParaRPr lang="en-US" altLang="zh-TW"/>
          </a:p>
          <a:p>
            <a:pPr marL="457200" indent="-457200">
              <a:buFont typeface="Monotype Sorts" pitchFamily="2" charset="2"/>
              <a:buAutoNum type="arabicPeriod"/>
            </a:pPr>
            <a:r>
              <a:rPr lang="en-US" altLang="zh-TW"/>
              <a:t>Prove invariants using induction</a:t>
            </a:r>
          </a:p>
          <a:p>
            <a:pPr marL="457200" indent="-457200">
              <a:buFont typeface="Monotype Sorts" pitchFamily="2" charset="2"/>
              <a:buAutoNum type="arabicPeriod"/>
            </a:pPr>
            <a:endParaRPr lang="en-US" altLang="zh-TW"/>
          </a:p>
          <a:p>
            <a:pPr marL="457200" indent="-457200">
              <a:buFont typeface="Monotype Sorts" pitchFamily="2" charset="2"/>
              <a:buAutoNum type="arabicPeriod"/>
            </a:pPr>
            <a:r>
              <a:rPr lang="en-US" altLang="zh-TW"/>
              <a:t>Prove that the algorithm is finite</a:t>
            </a:r>
          </a:p>
          <a:p>
            <a:pPr marL="457200" indent="-457200">
              <a:buFont typeface="Monotype Sorts" pitchFamily="2" charset="2"/>
              <a:buAutoNum type="arabicPeriod"/>
            </a:pPr>
            <a:endParaRPr lang="en-US" altLang="zh-TW"/>
          </a:p>
          <a:p>
            <a:pPr marL="457200" indent="-457200">
              <a:buFont typeface="Monotype Sorts" pitchFamily="2" charset="2"/>
              <a:buAutoNum type="arabicPeriod"/>
            </a:pPr>
            <a:r>
              <a:rPr lang="en-US" altLang="zh-TW"/>
              <a:t>Choose invariants so that the algorithm’s correctness follows directly from the invariants and the fact that the algorithm terminates.</a:t>
            </a:r>
          </a:p>
          <a:p>
            <a:pPr marL="457200" indent="-457200">
              <a:buNone/>
            </a:pPr>
            <a:endParaRPr lang="zh-TW" altLang="en-US"/>
          </a:p>
        </p:txBody>
      </p:sp>
      <p:sp>
        <p:nvSpPr>
          <p:cNvPr id="4" name="投影片編號版面配置區 3">
            <a:extLst>
              <a:ext uri="{FF2B5EF4-FFF2-40B4-BE49-F238E27FC236}">
                <a16:creationId xmlns:a16="http://schemas.microsoft.com/office/drawing/2014/main" id="{D511613E-FE84-42F9-97B9-AA9CE34C1182}"/>
              </a:ext>
            </a:extLst>
          </p:cNvPr>
          <p:cNvSpPr>
            <a:spLocks noGrp="1"/>
          </p:cNvSpPr>
          <p:nvPr>
            <p:ph type="sldNum" sz="quarter" idx="10"/>
          </p:nvPr>
        </p:nvSpPr>
        <p:spPr/>
        <p:txBody>
          <a:bodyPr/>
          <a:lstStyle/>
          <a:p>
            <a:fld id="{7403C73C-9607-49C4-9F61-14AEBD0FB6FA}" type="slidenum">
              <a:rPr lang="zh-TW" altLang="en-US"/>
              <a:pPr/>
              <a:t>12</a:t>
            </a:fld>
            <a:endParaRPr lang="en-US" altLang="zh-TW"/>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BE02418E-3E5D-450C-ADE1-7F1B448CB080}"/>
              </a:ext>
            </a:extLst>
          </p:cNvPr>
          <p:cNvSpPr>
            <a:spLocks noGrp="1" noChangeArrowheads="1"/>
          </p:cNvSpPr>
          <p:nvPr>
            <p:ph type="title"/>
          </p:nvPr>
        </p:nvSpPr>
        <p:spPr/>
        <p:txBody>
          <a:bodyPr/>
          <a:lstStyle/>
          <a:p>
            <a:r>
              <a:rPr lang="en-US" altLang="zh-TW"/>
              <a:t>Why Does Dijkstra’s Algorithm Work?</a:t>
            </a:r>
          </a:p>
        </p:txBody>
      </p:sp>
      <p:sp>
        <p:nvSpPr>
          <p:cNvPr id="126979" name="Rectangle 3">
            <a:extLst>
              <a:ext uri="{FF2B5EF4-FFF2-40B4-BE49-F238E27FC236}">
                <a16:creationId xmlns:a16="http://schemas.microsoft.com/office/drawing/2014/main" id="{A6268093-7FFA-4067-94D2-97C7DAA8F3B5}"/>
              </a:ext>
            </a:extLst>
          </p:cNvPr>
          <p:cNvSpPr>
            <a:spLocks noGrp="1" noChangeArrowheads="1"/>
          </p:cNvSpPr>
          <p:nvPr>
            <p:ph idx="1"/>
          </p:nvPr>
        </p:nvSpPr>
        <p:spPr>
          <a:xfrm>
            <a:off x="407368" y="1125538"/>
            <a:ext cx="11450199" cy="5040312"/>
          </a:xfrm>
        </p:spPr>
        <p:txBody>
          <a:bodyPr/>
          <a:lstStyle/>
          <a:p>
            <a:pPr>
              <a:buFontTx/>
              <a:buNone/>
            </a:pPr>
            <a:r>
              <a:rPr lang="en-US" altLang="zh-TW" u="sng" dirty="0">
                <a:solidFill>
                  <a:srgbClr val="009900"/>
                </a:solidFill>
                <a:effectLst>
                  <a:outerShdw blurRad="38100" dist="38100" dir="2700000" algn="tl">
                    <a:srgbClr val="000000"/>
                  </a:outerShdw>
                </a:effectLst>
              </a:rPr>
              <a:t>Invariants for Dijkstra’s Algorithm</a:t>
            </a:r>
          </a:p>
          <a:p>
            <a:pPr>
              <a:buFontTx/>
              <a:buNone/>
            </a:pPr>
            <a:endParaRPr lang="en-US" altLang="zh-TW" u="sng" dirty="0"/>
          </a:p>
          <a:p>
            <a:pPr>
              <a:buFontTx/>
              <a:buNone/>
            </a:pPr>
            <a:endParaRPr lang="en-US" altLang="zh-TW" u="sng" dirty="0"/>
          </a:p>
          <a:p>
            <a:pPr>
              <a:buFontTx/>
              <a:buNone/>
            </a:pPr>
            <a:r>
              <a:rPr lang="en-US" altLang="zh-TW" dirty="0"/>
              <a:t>1. If j </a:t>
            </a:r>
            <a:r>
              <a:rPr lang="en-US" altLang="zh-TW" dirty="0">
                <a:latin typeface="Times New Roman" panose="02020603050405020304" pitchFamily="18" charset="0"/>
                <a:cs typeface="Times New Roman" panose="02020603050405020304" pitchFamily="18" charset="0"/>
                <a:sym typeface="Symbol" panose="05050102010706020507" pitchFamily="18" charset="2"/>
              </a:rPr>
              <a:t></a:t>
            </a:r>
            <a:r>
              <a:rPr lang="en-US" altLang="zh-TW" dirty="0"/>
              <a:t> S, then d(j) is the shortest distance from node 1 to node j.</a:t>
            </a:r>
          </a:p>
          <a:p>
            <a:pPr>
              <a:buFontTx/>
              <a:buNone/>
            </a:pPr>
            <a:endParaRPr lang="en-US" altLang="zh-TW" sz="1000" dirty="0"/>
          </a:p>
          <a:p>
            <a:pPr>
              <a:buFontTx/>
              <a:buNone/>
            </a:pPr>
            <a:r>
              <a:rPr lang="en-US" altLang="zh-TW" dirty="0"/>
              <a:t>2. If </a:t>
            </a:r>
            <a:r>
              <a:rPr lang="en-US" altLang="zh-TW" dirty="0" err="1"/>
              <a:t>i</a:t>
            </a:r>
            <a:r>
              <a:rPr lang="en-US" altLang="zh-TW" dirty="0"/>
              <a:t> </a:t>
            </a:r>
            <a:r>
              <a:rPr lang="en-US" altLang="zh-TW" dirty="0">
                <a:latin typeface="Times New Roman" panose="02020603050405020304" pitchFamily="18" charset="0"/>
                <a:sym typeface="Symbol" panose="05050102010706020507" pitchFamily="18" charset="2"/>
              </a:rPr>
              <a:t></a:t>
            </a:r>
            <a:r>
              <a:rPr lang="en-US" altLang="zh-TW" dirty="0"/>
              <a:t>  S, and j </a:t>
            </a:r>
            <a:r>
              <a:rPr lang="en-US" altLang="zh-TW" dirty="0">
                <a:latin typeface="Times New Roman" panose="02020603050405020304" pitchFamily="18" charset="0"/>
                <a:sym typeface="Symbol" panose="05050102010706020507" pitchFamily="18" charset="2"/>
              </a:rPr>
              <a:t></a:t>
            </a:r>
            <a:r>
              <a:rPr lang="en-US" altLang="zh-TW" dirty="0"/>
              <a:t> T, then d(</a:t>
            </a:r>
            <a:r>
              <a:rPr lang="en-US" altLang="zh-TW" dirty="0" err="1"/>
              <a:t>i</a:t>
            </a:r>
            <a:r>
              <a:rPr lang="en-US" altLang="zh-TW" dirty="0"/>
              <a:t>) </a:t>
            </a:r>
            <a:r>
              <a:rPr lang="en-US" altLang="zh-TW" dirty="0">
                <a:sym typeface="Symbol" panose="05050102010706020507" pitchFamily="18" charset="2"/>
              </a:rPr>
              <a:t> d(j).</a:t>
            </a:r>
          </a:p>
          <a:p>
            <a:pPr>
              <a:buFontTx/>
              <a:buNone/>
            </a:pPr>
            <a:endParaRPr lang="en-US" altLang="zh-TW" sz="1000" dirty="0">
              <a:sym typeface="Symbol" panose="05050102010706020507" pitchFamily="18" charset="2"/>
            </a:endParaRPr>
          </a:p>
          <a:p>
            <a:pPr>
              <a:buFontTx/>
              <a:buNone/>
            </a:pPr>
            <a:r>
              <a:rPr lang="en-US" altLang="zh-TW" dirty="0">
                <a:sym typeface="Symbol" panose="05050102010706020507" pitchFamily="18" charset="2"/>
              </a:rPr>
              <a:t>3. If </a:t>
            </a:r>
            <a:r>
              <a:rPr lang="en-US" altLang="zh-TW" dirty="0"/>
              <a:t>j </a:t>
            </a:r>
            <a:r>
              <a:rPr lang="en-US" altLang="zh-TW" dirty="0">
                <a:latin typeface="Times New Roman" panose="02020603050405020304" pitchFamily="18" charset="0"/>
                <a:sym typeface="Symbol" panose="05050102010706020507" pitchFamily="18" charset="2"/>
              </a:rPr>
              <a:t></a:t>
            </a:r>
            <a:r>
              <a:rPr lang="en-US" altLang="zh-TW" dirty="0"/>
              <a:t> T, then d(j) is the length of the shortest path from node 1 to node j in S </a:t>
            </a:r>
            <a:r>
              <a:rPr lang="en-US" altLang="zh-TW" dirty="0">
                <a:sym typeface="Symbol" panose="05050102010706020507" pitchFamily="18" charset="2"/>
              </a:rPr>
              <a:t> {j}.</a:t>
            </a:r>
            <a:endParaRPr lang="en-US" altLang="zh-TW" dirty="0"/>
          </a:p>
          <a:p>
            <a:endParaRPr lang="en-US" altLang="zh-TW" dirty="0"/>
          </a:p>
          <a:p>
            <a:pPr>
              <a:buFontTx/>
              <a:buNone/>
            </a:pPr>
            <a:endParaRPr lang="zh-TW" altLang="en-US" dirty="0"/>
          </a:p>
        </p:txBody>
      </p:sp>
      <p:sp>
        <p:nvSpPr>
          <p:cNvPr id="6" name="投影片編號版面配置區 3">
            <a:extLst>
              <a:ext uri="{FF2B5EF4-FFF2-40B4-BE49-F238E27FC236}">
                <a16:creationId xmlns:a16="http://schemas.microsoft.com/office/drawing/2014/main" id="{68F5B578-2224-4D11-8845-1CB79C9E4E89}"/>
              </a:ext>
            </a:extLst>
          </p:cNvPr>
          <p:cNvSpPr>
            <a:spLocks noGrp="1"/>
          </p:cNvSpPr>
          <p:nvPr>
            <p:ph type="sldNum" sz="quarter" idx="10"/>
          </p:nvPr>
        </p:nvSpPr>
        <p:spPr/>
        <p:txBody>
          <a:bodyPr/>
          <a:lstStyle/>
          <a:p>
            <a:fld id="{BAE8E3EE-0B39-4070-B229-4A4C17AE0F97}" type="slidenum">
              <a:rPr lang="zh-TW" altLang="en-US"/>
              <a:pPr/>
              <a:t>13</a:t>
            </a:fld>
            <a:endParaRPr lang="en-US" altLang="zh-TW"/>
          </a:p>
        </p:txBody>
      </p:sp>
      <p:sp>
        <p:nvSpPr>
          <p:cNvPr id="126980" name="Text Box 4">
            <a:extLst>
              <a:ext uri="{FF2B5EF4-FFF2-40B4-BE49-F238E27FC236}">
                <a16:creationId xmlns:a16="http://schemas.microsoft.com/office/drawing/2014/main" id="{4814971A-43DA-4D98-93F3-317B65CCC0F4}"/>
              </a:ext>
            </a:extLst>
          </p:cNvPr>
          <p:cNvSpPr txBox="1">
            <a:spLocks noChangeArrowheads="1"/>
          </p:cNvSpPr>
          <p:nvPr/>
        </p:nvSpPr>
        <p:spPr bwMode="auto">
          <a:xfrm>
            <a:off x="839416" y="5013326"/>
            <a:ext cx="10513167" cy="830997"/>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b="1" dirty="0">
                <a:solidFill>
                  <a:srgbClr val="FF0000"/>
                </a:solidFill>
                <a:latin typeface="Arial" panose="020B0604020202020204" pitchFamily="34" charset="0"/>
                <a:ea typeface="新細明體" panose="02020500000000000000" pitchFamily="18" charset="-120"/>
              </a:rPr>
              <a:t>Note:</a:t>
            </a:r>
            <a:r>
              <a:rPr lang="en-US" altLang="zh-TW" b="1" dirty="0">
                <a:solidFill>
                  <a:srgbClr val="0000A8"/>
                </a:solidFill>
                <a:latin typeface="Arial" panose="020B0604020202020204" pitchFamily="34" charset="0"/>
                <a:ea typeface="新細明體" panose="02020500000000000000" pitchFamily="18" charset="-120"/>
              </a:rPr>
              <a:t>  S increases by one node at a time.  </a:t>
            </a:r>
            <a:br>
              <a:rPr lang="en-US" altLang="zh-TW" b="1" dirty="0">
                <a:solidFill>
                  <a:srgbClr val="0000A8"/>
                </a:solidFill>
                <a:latin typeface="Arial" panose="020B0604020202020204" pitchFamily="34" charset="0"/>
                <a:ea typeface="新細明體" panose="02020500000000000000" pitchFamily="18" charset="-120"/>
              </a:rPr>
            </a:br>
            <a:r>
              <a:rPr lang="en-US" altLang="zh-TW" b="1" dirty="0">
                <a:solidFill>
                  <a:srgbClr val="0000A8"/>
                </a:solidFill>
                <a:latin typeface="Arial" panose="020B0604020202020204" pitchFamily="34" charset="0"/>
                <a:ea typeface="新細明體" panose="02020500000000000000" pitchFamily="18" charset="-120"/>
              </a:rPr>
              <a:t>So, at the end of the algorithm, we obtain 1-ALL shortest distance.</a:t>
            </a:r>
          </a:p>
        </p:txBody>
      </p:sp>
      <p:sp>
        <p:nvSpPr>
          <p:cNvPr id="126981" name="Text Box 5">
            <a:extLst>
              <a:ext uri="{FF2B5EF4-FFF2-40B4-BE49-F238E27FC236}">
                <a16:creationId xmlns:a16="http://schemas.microsoft.com/office/drawing/2014/main" id="{FE7E1C3D-B906-4664-97F7-BF5A4A103E5C}"/>
              </a:ext>
            </a:extLst>
          </p:cNvPr>
          <p:cNvSpPr txBox="1">
            <a:spLocks noChangeArrowheads="1"/>
          </p:cNvSpPr>
          <p:nvPr/>
        </p:nvSpPr>
        <p:spPr bwMode="auto">
          <a:xfrm>
            <a:off x="407368" y="1576388"/>
            <a:ext cx="53054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solidFill>
                  <a:srgbClr val="0000A8"/>
                </a:solidFill>
                <a:latin typeface="Arial" panose="020B0604020202020204" pitchFamily="34" charset="0"/>
                <a:ea typeface="新細明體" panose="02020500000000000000" pitchFamily="18" charset="-120"/>
              </a:rPr>
              <a:t>S</a:t>
            </a:r>
            <a:r>
              <a:rPr lang="en-US" altLang="zh-TW" dirty="0">
                <a:latin typeface="Arial" panose="020B0604020202020204" pitchFamily="34" charset="0"/>
                <a:ea typeface="新細明體" panose="02020500000000000000" pitchFamily="18" charset="-120"/>
              </a:rPr>
              <a:t>: permanently labeled nodes, </a:t>
            </a:r>
            <a:r>
              <a:rPr lang="en-US" altLang="zh-TW" dirty="0">
                <a:solidFill>
                  <a:srgbClr val="0000A8"/>
                </a:solidFill>
                <a:latin typeface="Arial" panose="020B0604020202020204" pitchFamily="34" charset="0"/>
                <a:ea typeface="新細明體" panose="02020500000000000000" pitchFamily="18" charset="-120"/>
              </a:rPr>
              <a:t>T</a:t>
            </a:r>
            <a:r>
              <a:rPr lang="en-US" altLang="zh-TW" dirty="0">
                <a:latin typeface="Arial" panose="020B0604020202020204" pitchFamily="34" charset="0"/>
                <a:ea typeface="新細明體" panose="02020500000000000000" pitchFamily="18" charset="-120"/>
              </a:rPr>
              <a:t>=N\S</a:t>
            </a:r>
          </a:p>
          <a:p>
            <a:r>
              <a:rPr lang="en-US" altLang="zh-TW" dirty="0">
                <a:latin typeface="Arial" panose="020B0604020202020204" pitchFamily="34" charset="0"/>
                <a:ea typeface="新細明體" panose="02020500000000000000" pitchFamily="18" charset="-120"/>
              </a:rPr>
              <a:t>After Update(</a:t>
            </a:r>
            <a:r>
              <a:rPr lang="en-US" altLang="zh-TW" dirty="0" err="1">
                <a:latin typeface="Arial" panose="020B0604020202020204" pitchFamily="34" charset="0"/>
                <a:ea typeface="新細明體" panose="02020500000000000000" pitchFamily="18" charset="-120"/>
              </a:rPr>
              <a:t>i</a:t>
            </a:r>
            <a:r>
              <a:rPr lang="en-US" altLang="zh-TW" dirty="0">
                <a:latin typeface="Arial" panose="020B0604020202020204" pitchFamily="34" charset="0"/>
                <a:ea typeface="新細明體" panose="02020500000000000000" pitchFamily="18" charset="-12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80"/>
                                        </p:tgtEl>
                                        <p:attrNameLst>
                                          <p:attrName>style.visibility</p:attrName>
                                        </p:attrNameLst>
                                      </p:cBhvr>
                                      <p:to>
                                        <p:strVal val="visible"/>
                                      </p:to>
                                    </p:set>
                                    <p:animEffect transition="in" filter="wipe(left)">
                                      <p:cBhvr>
                                        <p:cTn id="7" dur="500"/>
                                        <p:tgtEl>
                                          <p:spTgt spid="126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D7609C3D-869E-410D-95E0-8754254E8369}"/>
              </a:ext>
            </a:extLst>
          </p:cNvPr>
          <p:cNvSpPr>
            <a:spLocks noGrp="1" noChangeArrowheads="1"/>
          </p:cNvSpPr>
          <p:nvPr>
            <p:ph type="title"/>
          </p:nvPr>
        </p:nvSpPr>
        <p:spPr/>
        <p:txBody>
          <a:bodyPr/>
          <a:lstStyle/>
          <a:p>
            <a:r>
              <a:rPr lang="en-US" altLang="zh-TW"/>
              <a:t>Verifying invariants when S = { 1 }</a:t>
            </a:r>
          </a:p>
        </p:txBody>
      </p:sp>
      <p:sp>
        <p:nvSpPr>
          <p:cNvPr id="45" name="投影片編號版面配置區 2">
            <a:extLst>
              <a:ext uri="{FF2B5EF4-FFF2-40B4-BE49-F238E27FC236}">
                <a16:creationId xmlns:a16="http://schemas.microsoft.com/office/drawing/2014/main" id="{547FC311-611B-4CB7-829D-CC20C75F8B7D}"/>
              </a:ext>
            </a:extLst>
          </p:cNvPr>
          <p:cNvSpPr>
            <a:spLocks noGrp="1"/>
          </p:cNvSpPr>
          <p:nvPr>
            <p:ph type="sldNum" sz="quarter" idx="10"/>
          </p:nvPr>
        </p:nvSpPr>
        <p:spPr/>
        <p:txBody>
          <a:bodyPr/>
          <a:lstStyle/>
          <a:p>
            <a:fld id="{68207CD0-4C7B-4731-9BD2-49064A3A7195}" type="slidenum">
              <a:rPr lang="zh-TW" altLang="en-US"/>
              <a:pPr/>
              <a:t>14</a:t>
            </a:fld>
            <a:endParaRPr lang="en-US" altLang="zh-TW"/>
          </a:p>
        </p:txBody>
      </p:sp>
      <p:sp>
        <p:nvSpPr>
          <p:cNvPr id="130052" name="Text Box 4">
            <a:extLst>
              <a:ext uri="{FF2B5EF4-FFF2-40B4-BE49-F238E27FC236}">
                <a16:creationId xmlns:a16="http://schemas.microsoft.com/office/drawing/2014/main" id="{061EB955-CA98-4E28-9E2F-AB48E695DAAF}"/>
              </a:ext>
            </a:extLst>
          </p:cNvPr>
          <p:cNvSpPr txBox="1">
            <a:spLocks noChangeArrowheads="1"/>
          </p:cNvSpPr>
          <p:nvPr/>
        </p:nvSpPr>
        <p:spPr bwMode="auto">
          <a:xfrm>
            <a:off x="1631504" y="4572000"/>
            <a:ext cx="10297144" cy="113877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accent2"/>
              </a:buClr>
              <a:buSzPct val="75000"/>
              <a:buFont typeface="Monotype Sorts" pitchFamily="2" charset="2"/>
              <a:buNone/>
            </a:pPr>
            <a:r>
              <a:rPr lang="en-US" altLang="zh-TW" sz="2000" b="1" dirty="0">
                <a:latin typeface="Arial" panose="020B0604020202020204" pitchFamily="34" charset="0"/>
                <a:ea typeface="新細明體" panose="02020500000000000000" pitchFamily="18" charset="-120"/>
              </a:rPr>
              <a:t>1. If j </a:t>
            </a:r>
            <a:r>
              <a:rPr lang="en-US" altLang="zh-TW" sz="2000" b="1" dirty="0">
                <a:ea typeface="新細明體" panose="02020500000000000000" pitchFamily="18" charset="-120"/>
                <a:cs typeface="Times New Roman" panose="02020603050405020304" pitchFamily="18" charset="0"/>
                <a:sym typeface="Symbol" panose="05050102010706020507" pitchFamily="18" charset="2"/>
              </a:rPr>
              <a:t></a:t>
            </a:r>
            <a:r>
              <a:rPr lang="en-US" altLang="zh-TW" sz="2000" b="1" dirty="0">
                <a:latin typeface="Arial" panose="020B0604020202020204" pitchFamily="34" charset="0"/>
                <a:ea typeface="新細明體" panose="02020500000000000000" pitchFamily="18" charset="-120"/>
              </a:rPr>
              <a:t> S, then d(j) is the shortest distance from node 1 to node j.</a:t>
            </a:r>
          </a:p>
          <a:p>
            <a:pPr>
              <a:spcBef>
                <a:spcPct val="20000"/>
              </a:spcBef>
              <a:buClr>
                <a:schemeClr val="accent2"/>
              </a:buClr>
              <a:buSzPct val="75000"/>
              <a:buFont typeface="Monotype Sorts" pitchFamily="2" charset="2"/>
              <a:buNone/>
            </a:pPr>
            <a:r>
              <a:rPr lang="en-US" altLang="zh-TW" sz="2000" b="1" dirty="0">
                <a:latin typeface="Arial" panose="020B0604020202020204" pitchFamily="34" charset="0"/>
                <a:ea typeface="新細明體" panose="02020500000000000000" pitchFamily="18" charset="-120"/>
              </a:rPr>
              <a:t>2. If </a:t>
            </a:r>
            <a:r>
              <a:rPr lang="en-US" altLang="zh-TW" sz="2000" b="1" dirty="0" err="1">
                <a:latin typeface="Arial" panose="020B0604020202020204" pitchFamily="34" charset="0"/>
                <a:ea typeface="新細明體" panose="02020500000000000000" pitchFamily="18" charset="-120"/>
              </a:rPr>
              <a:t>i</a:t>
            </a:r>
            <a:r>
              <a:rPr lang="en-US" altLang="zh-TW" sz="2000" b="1" dirty="0">
                <a:latin typeface="Arial" panose="020B0604020202020204" pitchFamily="34" charset="0"/>
                <a:ea typeface="新細明體" panose="02020500000000000000" pitchFamily="18" charset="-120"/>
              </a:rPr>
              <a:t> </a:t>
            </a:r>
            <a:r>
              <a:rPr lang="en-US" altLang="zh-TW" sz="2000" b="1" dirty="0">
                <a:ea typeface="新細明體" panose="02020500000000000000" pitchFamily="18" charset="-120"/>
                <a:sym typeface="Symbol" panose="05050102010706020507" pitchFamily="18" charset="2"/>
              </a:rPr>
              <a:t></a:t>
            </a:r>
            <a:r>
              <a:rPr lang="en-US" altLang="zh-TW" sz="2000" b="1" dirty="0">
                <a:latin typeface="Arial" panose="020B0604020202020204" pitchFamily="34" charset="0"/>
                <a:ea typeface="新細明體" panose="02020500000000000000" pitchFamily="18" charset="-120"/>
              </a:rPr>
              <a:t>  S, and j </a:t>
            </a:r>
            <a:r>
              <a:rPr lang="en-US" altLang="zh-TW" sz="2000" b="1" dirty="0">
                <a:ea typeface="新細明體" panose="02020500000000000000" pitchFamily="18" charset="-120"/>
                <a:sym typeface="Symbol" panose="05050102010706020507" pitchFamily="18" charset="2"/>
              </a:rPr>
              <a:t></a:t>
            </a:r>
            <a:r>
              <a:rPr lang="en-US" altLang="zh-TW" sz="2000" b="1" dirty="0">
                <a:latin typeface="Arial" panose="020B0604020202020204" pitchFamily="34" charset="0"/>
                <a:ea typeface="新細明體" panose="02020500000000000000" pitchFamily="18" charset="-120"/>
              </a:rPr>
              <a:t> T, then d(</a:t>
            </a:r>
            <a:r>
              <a:rPr lang="en-US" altLang="zh-TW" sz="2000" b="1" dirty="0" err="1">
                <a:latin typeface="Arial" panose="020B0604020202020204" pitchFamily="34" charset="0"/>
                <a:ea typeface="新細明體" panose="02020500000000000000" pitchFamily="18" charset="-120"/>
              </a:rPr>
              <a:t>i</a:t>
            </a:r>
            <a:r>
              <a:rPr lang="en-US" altLang="zh-TW" sz="2000" b="1" dirty="0">
                <a:latin typeface="Arial" panose="020B0604020202020204" pitchFamily="34" charset="0"/>
                <a:ea typeface="新細明體" panose="02020500000000000000" pitchFamily="18" charset="-120"/>
              </a:rPr>
              <a:t>) </a:t>
            </a:r>
            <a:r>
              <a:rPr lang="en-US" altLang="zh-TW" sz="2000" b="1" dirty="0">
                <a:latin typeface="Arial" panose="020B0604020202020204" pitchFamily="34" charset="0"/>
                <a:ea typeface="新細明體" panose="02020500000000000000" pitchFamily="18" charset="-120"/>
                <a:sym typeface="Symbol" panose="05050102010706020507" pitchFamily="18" charset="2"/>
              </a:rPr>
              <a:t> d(j).</a:t>
            </a:r>
          </a:p>
          <a:p>
            <a:pPr>
              <a:spcBef>
                <a:spcPct val="20000"/>
              </a:spcBef>
              <a:buClr>
                <a:schemeClr val="accent2"/>
              </a:buClr>
              <a:buSzPct val="75000"/>
              <a:buFont typeface="Monotype Sorts" pitchFamily="2" charset="2"/>
              <a:buNone/>
            </a:pPr>
            <a:r>
              <a:rPr lang="en-US" altLang="zh-TW" sz="2000" b="1" dirty="0">
                <a:latin typeface="Arial" panose="020B0604020202020204" pitchFamily="34" charset="0"/>
                <a:ea typeface="新細明體" panose="02020500000000000000" pitchFamily="18" charset="-120"/>
                <a:sym typeface="Symbol" panose="05050102010706020507" pitchFamily="18" charset="2"/>
              </a:rPr>
              <a:t>3. If </a:t>
            </a:r>
            <a:r>
              <a:rPr lang="en-US" altLang="zh-TW" sz="2000" b="1" dirty="0">
                <a:latin typeface="Arial" panose="020B0604020202020204" pitchFamily="34" charset="0"/>
                <a:ea typeface="新細明體" panose="02020500000000000000" pitchFamily="18" charset="-120"/>
              </a:rPr>
              <a:t>j </a:t>
            </a:r>
            <a:r>
              <a:rPr lang="en-US" altLang="zh-TW" sz="2000" b="1" dirty="0">
                <a:ea typeface="新細明體" panose="02020500000000000000" pitchFamily="18" charset="-120"/>
                <a:sym typeface="Symbol" panose="05050102010706020507" pitchFamily="18" charset="2"/>
              </a:rPr>
              <a:t></a:t>
            </a:r>
            <a:r>
              <a:rPr lang="en-US" altLang="zh-TW" sz="2000" b="1" dirty="0">
                <a:latin typeface="Arial" panose="020B0604020202020204" pitchFamily="34" charset="0"/>
                <a:ea typeface="新細明體" panose="02020500000000000000" pitchFamily="18" charset="-120"/>
              </a:rPr>
              <a:t> T, then d(j) is the length of the shortest path from node 1 to node j in S </a:t>
            </a:r>
            <a:r>
              <a:rPr lang="en-US" altLang="zh-TW" sz="2000" b="1" dirty="0">
                <a:latin typeface="Arial" panose="020B0604020202020204" pitchFamily="34" charset="0"/>
                <a:ea typeface="新細明體" panose="02020500000000000000" pitchFamily="18" charset="-120"/>
                <a:sym typeface="Symbol" panose="05050102010706020507" pitchFamily="18" charset="2"/>
              </a:rPr>
              <a:t> {j}.</a:t>
            </a:r>
            <a:endParaRPr lang="en-US" altLang="zh-TW" sz="2000" dirty="0">
              <a:ea typeface="新細明體" panose="02020500000000000000" pitchFamily="18" charset="-120"/>
            </a:endParaRPr>
          </a:p>
        </p:txBody>
      </p:sp>
      <p:sp>
        <p:nvSpPr>
          <p:cNvPr id="130053" name="Oval 5">
            <a:extLst>
              <a:ext uri="{FF2B5EF4-FFF2-40B4-BE49-F238E27FC236}">
                <a16:creationId xmlns:a16="http://schemas.microsoft.com/office/drawing/2014/main" id="{4F10D692-30C7-4C35-812F-58C08932E92F}"/>
              </a:ext>
            </a:extLst>
          </p:cNvPr>
          <p:cNvSpPr>
            <a:spLocks noChangeArrowheads="1"/>
          </p:cNvSpPr>
          <p:nvPr/>
        </p:nvSpPr>
        <p:spPr bwMode="auto">
          <a:xfrm>
            <a:off x="4343401" y="2700338"/>
            <a:ext cx="334963" cy="347662"/>
          </a:xfrm>
          <a:prstGeom prst="ellipse">
            <a:avLst/>
          </a:prstGeom>
          <a:solidFill>
            <a:srgbClr val="66FF33"/>
          </a:solidFill>
          <a:ln w="12700">
            <a:solidFill>
              <a:schemeClr val="tx1"/>
            </a:solidFill>
            <a:round/>
            <a:headEnd/>
            <a:tailEnd/>
          </a:ln>
        </p:spPr>
        <p:txBody>
          <a:bodyPr/>
          <a:lstStyle/>
          <a:p>
            <a:endParaRPr lang="zh-TW" altLang="en-US"/>
          </a:p>
        </p:txBody>
      </p:sp>
      <p:sp>
        <p:nvSpPr>
          <p:cNvPr id="130054" name="Rectangle 6">
            <a:extLst>
              <a:ext uri="{FF2B5EF4-FFF2-40B4-BE49-F238E27FC236}">
                <a16:creationId xmlns:a16="http://schemas.microsoft.com/office/drawing/2014/main" id="{5A5CAFC3-28F4-4D08-A8C8-82E2BDF84EE1}"/>
              </a:ext>
            </a:extLst>
          </p:cNvPr>
          <p:cNvSpPr>
            <a:spLocks noChangeArrowheads="1"/>
          </p:cNvSpPr>
          <p:nvPr/>
        </p:nvSpPr>
        <p:spPr bwMode="auto">
          <a:xfrm>
            <a:off x="4468813" y="2744788"/>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1</a:t>
            </a:r>
            <a:endParaRPr lang="en-US" altLang="zh-TW" b="1">
              <a:latin typeface="Arial" panose="020B0604020202020204" pitchFamily="34" charset="0"/>
              <a:ea typeface="新細明體" panose="02020500000000000000" pitchFamily="18" charset="-120"/>
            </a:endParaRPr>
          </a:p>
        </p:txBody>
      </p:sp>
      <p:sp>
        <p:nvSpPr>
          <p:cNvPr id="130055" name="Oval 7">
            <a:extLst>
              <a:ext uri="{FF2B5EF4-FFF2-40B4-BE49-F238E27FC236}">
                <a16:creationId xmlns:a16="http://schemas.microsoft.com/office/drawing/2014/main" id="{B556D5C6-137D-4D45-8E78-35CB873096B6}"/>
              </a:ext>
            </a:extLst>
          </p:cNvPr>
          <p:cNvSpPr>
            <a:spLocks noChangeArrowheads="1"/>
          </p:cNvSpPr>
          <p:nvPr/>
        </p:nvSpPr>
        <p:spPr bwMode="auto">
          <a:xfrm>
            <a:off x="5930901" y="1806576"/>
            <a:ext cx="347663" cy="358775"/>
          </a:xfrm>
          <a:prstGeom prst="ellipse">
            <a:avLst/>
          </a:prstGeom>
          <a:solidFill>
            <a:srgbClr val="66FF33"/>
          </a:solidFill>
          <a:ln w="12700">
            <a:solidFill>
              <a:srgbClr val="000000"/>
            </a:solidFill>
            <a:round/>
            <a:headEnd/>
            <a:tailEnd/>
          </a:ln>
        </p:spPr>
        <p:txBody>
          <a:bodyPr/>
          <a:lstStyle/>
          <a:p>
            <a:endParaRPr lang="zh-TW" altLang="en-US"/>
          </a:p>
        </p:txBody>
      </p:sp>
      <p:sp>
        <p:nvSpPr>
          <p:cNvPr id="130056" name="Rectangle 8">
            <a:extLst>
              <a:ext uri="{FF2B5EF4-FFF2-40B4-BE49-F238E27FC236}">
                <a16:creationId xmlns:a16="http://schemas.microsoft.com/office/drawing/2014/main" id="{C7EA1198-2156-4E6C-AF8A-C991B4A9465F}"/>
              </a:ext>
            </a:extLst>
          </p:cNvPr>
          <p:cNvSpPr>
            <a:spLocks noChangeArrowheads="1"/>
          </p:cNvSpPr>
          <p:nvPr/>
        </p:nvSpPr>
        <p:spPr bwMode="auto">
          <a:xfrm>
            <a:off x="6069013" y="1847850"/>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sp>
        <p:nvSpPr>
          <p:cNvPr id="130057" name="Oval 9">
            <a:extLst>
              <a:ext uri="{FF2B5EF4-FFF2-40B4-BE49-F238E27FC236}">
                <a16:creationId xmlns:a16="http://schemas.microsoft.com/office/drawing/2014/main" id="{8C42E289-F87E-4A95-BCE2-7BDA28346320}"/>
              </a:ext>
            </a:extLst>
          </p:cNvPr>
          <p:cNvSpPr>
            <a:spLocks noChangeArrowheads="1"/>
          </p:cNvSpPr>
          <p:nvPr/>
        </p:nvSpPr>
        <p:spPr bwMode="auto">
          <a:xfrm>
            <a:off x="5930901" y="3597276"/>
            <a:ext cx="347663" cy="347663"/>
          </a:xfrm>
          <a:prstGeom prst="ellipse">
            <a:avLst/>
          </a:prstGeom>
          <a:solidFill>
            <a:srgbClr val="66FF33"/>
          </a:solidFill>
          <a:ln w="12700">
            <a:solidFill>
              <a:srgbClr val="000000"/>
            </a:solidFill>
            <a:round/>
            <a:headEnd/>
            <a:tailEnd/>
          </a:ln>
        </p:spPr>
        <p:txBody>
          <a:bodyPr/>
          <a:lstStyle/>
          <a:p>
            <a:endParaRPr lang="zh-TW" altLang="en-US"/>
          </a:p>
        </p:txBody>
      </p:sp>
      <p:sp>
        <p:nvSpPr>
          <p:cNvPr id="130058" name="Rectangle 10">
            <a:extLst>
              <a:ext uri="{FF2B5EF4-FFF2-40B4-BE49-F238E27FC236}">
                <a16:creationId xmlns:a16="http://schemas.microsoft.com/office/drawing/2014/main" id="{CAD29D02-3C12-40A4-9F1C-A7F4A9911F5B}"/>
              </a:ext>
            </a:extLst>
          </p:cNvPr>
          <p:cNvSpPr>
            <a:spLocks noChangeArrowheads="1"/>
          </p:cNvSpPr>
          <p:nvPr/>
        </p:nvSpPr>
        <p:spPr bwMode="auto">
          <a:xfrm>
            <a:off x="6069013" y="3640138"/>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3</a:t>
            </a:r>
            <a:endParaRPr lang="en-US" altLang="zh-TW" b="1">
              <a:latin typeface="Arial" panose="020B0604020202020204" pitchFamily="34" charset="0"/>
              <a:ea typeface="新細明體" panose="02020500000000000000" pitchFamily="18" charset="-120"/>
            </a:endParaRPr>
          </a:p>
        </p:txBody>
      </p:sp>
      <p:sp>
        <p:nvSpPr>
          <p:cNvPr id="130059" name="Oval 11">
            <a:extLst>
              <a:ext uri="{FF2B5EF4-FFF2-40B4-BE49-F238E27FC236}">
                <a16:creationId xmlns:a16="http://schemas.microsoft.com/office/drawing/2014/main" id="{B6EADC96-27D3-41E7-A660-E9A2B9CAD862}"/>
              </a:ext>
            </a:extLst>
          </p:cNvPr>
          <p:cNvSpPr>
            <a:spLocks noChangeArrowheads="1"/>
          </p:cNvSpPr>
          <p:nvPr/>
        </p:nvSpPr>
        <p:spPr bwMode="auto">
          <a:xfrm>
            <a:off x="7545389" y="1806576"/>
            <a:ext cx="346075" cy="358775"/>
          </a:xfrm>
          <a:prstGeom prst="ellipse">
            <a:avLst/>
          </a:prstGeom>
          <a:solidFill>
            <a:srgbClr val="66FF33"/>
          </a:solidFill>
          <a:ln w="12700">
            <a:solidFill>
              <a:srgbClr val="000000"/>
            </a:solidFill>
            <a:round/>
            <a:headEnd/>
            <a:tailEnd/>
          </a:ln>
        </p:spPr>
        <p:txBody>
          <a:bodyPr/>
          <a:lstStyle/>
          <a:p>
            <a:endParaRPr lang="zh-TW" altLang="en-US"/>
          </a:p>
        </p:txBody>
      </p:sp>
      <p:sp>
        <p:nvSpPr>
          <p:cNvPr id="130060" name="Rectangle 12">
            <a:extLst>
              <a:ext uri="{FF2B5EF4-FFF2-40B4-BE49-F238E27FC236}">
                <a16:creationId xmlns:a16="http://schemas.microsoft.com/office/drawing/2014/main" id="{59ED2C53-8F77-4E9A-8459-3D2C0DCF82B8}"/>
              </a:ext>
            </a:extLst>
          </p:cNvPr>
          <p:cNvSpPr>
            <a:spLocks noChangeArrowheads="1"/>
          </p:cNvSpPr>
          <p:nvPr/>
        </p:nvSpPr>
        <p:spPr bwMode="auto">
          <a:xfrm>
            <a:off x="7681913" y="1847850"/>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4</a:t>
            </a:r>
            <a:endParaRPr lang="en-US" altLang="zh-TW" b="1">
              <a:latin typeface="Arial" panose="020B0604020202020204" pitchFamily="34" charset="0"/>
              <a:ea typeface="新細明體" panose="02020500000000000000" pitchFamily="18" charset="-120"/>
            </a:endParaRPr>
          </a:p>
        </p:txBody>
      </p:sp>
      <p:sp>
        <p:nvSpPr>
          <p:cNvPr id="130061" name="Oval 13">
            <a:extLst>
              <a:ext uri="{FF2B5EF4-FFF2-40B4-BE49-F238E27FC236}">
                <a16:creationId xmlns:a16="http://schemas.microsoft.com/office/drawing/2014/main" id="{53CC1886-EF91-4D68-9C96-E6354DBFB652}"/>
              </a:ext>
            </a:extLst>
          </p:cNvPr>
          <p:cNvSpPr>
            <a:spLocks noChangeArrowheads="1"/>
          </p:cNvSpPr>
          <p:nvPr/>
        </p:nvSpPr>
        <p:spPr bwMode="auto">
          <a:xfrm>
            <a:off x="7545389" y="3597276"/>
            <a:ext cx="346075" cy="347663"/>
          </a:xfrm>
          <a:prstGeom prst="ellipse">
            <a:avLst/>
          </a:prstGeom>
          <a:solidFill>
            <a:srgbClr val="66FF33"/>
          </a:solidFill>
          <a:ln w="12700">
            <a:solidFill>
              <a:srgbClr val="000000"/>
            </a:solidFill>
            <a:round/>
            <a:headEnd/>
            <a:tailEnd/>
          </a:ln>
        </p:spPr>
        <p:txBody>
          <a:bodyPr/>
          <a:lstStyle/>
          <a:p>
            <a:endParaRPr lang="zh-TW" altLang="en-US"/>
          </a:p>
        </p:txBody>
      </p:sp>
      <p:sp>
        <p:nvSpPr>
          <p:cNvPr id="130062" name="Rectangle 14">
            <a:extLst>
              <a:ext uri="{FF2B5EF4-FFF2-40B4-BE49-F238E27FC236}">
                <a16:creationId xmlns:a16="http://schemas.microsoft.com/office/drawing/2014/main" id="{25B2DF54-0B0D-4E3C-AA3E-598D2AB7B6F6}"/>
              </a:ext>
            </a:extLst>
          </p:cNvPr>
          <p:cNvSpPr>
            <a:spLocks noChangeArrowheads="1"/>
          </p:cNvSpPr>
          <p:nvPr/>
        </p:nvSpPr>
        <p:spPr bwMode="auto">
          <a:xfrm>
            <a:off x="7681913" y="3640138"/>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5</a:t>
            </a:r>
            <a:endParaRPr lang="en-US" altLang="zh-TW" b="1">
              <a:latin typeface="Arial" panose="020B0604020202020204" pitchFamily="34" charset="0"/>
              <a:ea typeface="新細明體" panose="02020500000000000000" pitchFamily="18" charset="-120"/>
            </a:endParaRPr>
          </a:p>
        </p:txBody>
      </p:sp>
      <p:sp>
        <p:nvSpPr>
          <p:cNvPr id="130063" name="Oval 15">
            <a:extLst>
              <a:ext uri="{FF2B5EF4-FFF2-40B4-BE49-F238E27FC236}">
                <a16:creationId xmlns:a16="http://schemas.microsoft.com/office/drawing/2014/main" id="{77DC9791-147D-4703-B561-989944F7779B}"/>
              </a:ext>
            </a:extLst>
          </p:cNvPr>
          <p:cNvSpPr>
            <a:spLocks noChangeArrowheads="1"/>
          </p:cNvSpPr>
          <p:nvPr/>
        </p:nvSpPr>
        <p:spPr bwMode="auto">
          <a:xfrm>
            <a:off x="9144001" y="2701926"/>
            <a:ext cx="347663" cy="347663"/>
          </a:xfrm>
          <a:prstGeom prst="ellipse">
            <a:avLst/>
          </a:prstGeom>
          <a:solidFill>
            <a:srgbClr val="66FF33"/>
          </a:solidFill>
          <a:ln w="12700">
            <a:solidFill>
              <a:srgbClr val="000000"/>
            </a:solidFill>
            <a:round/>
            <a:headEnd/>
            <a:tailEnd/>
          </a:ln>
        </p:spPr>
        <p:txBody>
          <a:bodyPr/>
          <a:lstStyle/>
          <a:p>
            <a:endParaRPr lang="zh-TW" altLang="en-US"/>
          </a:p>
        </p:txBody>
      </p:sp>
      <p:sp>
        <p:nvSpPr>
          <p:cNvPr id="130064" name="Rectangle 16">
            <a:extLst>
              <a:ext uri="{FF2B5EF4-FFF2-40B4-BE49-F238E27FC236}">
                <a16:creationId xmlns:a16="http://schemas.microsoft.com/office/drawing/2014/main" id="{886AE30E-ECD9-4688-9CC6-D05C9EE87103}"/>
              </a:ext>
            </a:extLst>
          </p:cNvPr>
          <p:cNvSpPr>
            <a:spLocks noChangeArrowheads="1"/>
          </p:cNvSpPr>
          <p:nvPr/>
        </p:nvSpPr>
        <p:spPr bwMode="auto">
          <a:xfrm>
            <a:off x="9282113" y="2744788"/>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6</a:t>
            </a:r>
            <a:endParaRPr lang="en-US" altLang="zh-TW" b="1">
              <a:latin typeface="Arial" panose="020B0604020202020204" pitchFamily="34" charset="0"/>
              <a:ea typeface="新細明體" panose="02020500000000000000" pitchFamily="18" charset="-120"/>
            </a:endParaRPr>
          </a:p>
        </p:txBody>
      </p:sp>
      <p:sp>
        <p:nvSpPr>
          <p:cNvPr id="130065" name="Freeform 17">
            <a:extLst>
              <a:ext uri="{FF2B5EF4-FFF2-40B4-BE49-F238E27FC236}">
                <a16:creationId xmlns:a16="http://schemas.microsoft.com/office/drawing/2014/main" id="{B136730F-DAA9-4A08-AD1C-7EED0BDA71A3}"/>
              </a:ext>
            </a:extLst>
          </p:cNvPr>
          <p:cNvSpPr>
            <a:spLocks/>
          </p:cNvSpPr>
          <p:nvPr/>
        </p:nvSpPr>
        <p:spPr bwMode="auto">
          <a:xfrm>
            <a:off x="4659314" y="2076451"/>
            <a:ext cx="1290637" cy="715963"/>
          </a:xfrm>
          <a:custGeom>
            <a:avLst/>
            <a:gdLst>
              <a:gd name="T0" fmla="*/ 0 w 917"/>
              <a:gd name="T1" fmla="*/ 509 h 509"/>
              <a:gd name="T2" fmla="*/ 858 w 917"/>
              <a:gd name="T3" fmla="*/ 34 h 509"/>
              <a:gd name="T4" fmla="*/ 875 w 917"/>
              <a:gd name="T5" fmla="*/ 59 h 509"/>
              <a:gd name="T6" fmla="*/ 917 w 917"/>
              <a:gd name="T7" fmla="*/ 0 h 509"/>
              <a:gd name="T8" fmla="*/ 841 w 917"/>
              <a:gd name="T9" fmla="*/ 0 h 509"/>
              <a:gd name="T10" fmla="*/ 858 w 917"/>
              <a:gd name="T11" fmla="*/ 34 h 509"/>
              <a:gd name="T12" fmla="*/ 0 w 917"/>
              <a:gd name="T13" fmla="*/ 509 h 509"/>
            </a:gdLst>
            <a:ahLst/>
            <a:cxnLst>
              <a:cxn ang="0">
                <a:pos x="T0" y="T1"/>
              </a:cxn>
              <a:cxn ang="0">
                <a:pos x="T2" y="T3"/>
              </a:cxn>
              <a:cxn ang="0">
                <a:pos x="T4" y="T5"/>
              </a:cxn>
              <a:cxn ang="0">
                <a:pos x="T6" y="T7"/>
              </a:cxn>
              <a:cxn ang="0">
                <a:pos x="T8" y="T9"/>
              </a:cxn>
              <a:cxn ang="0">
                <a:pos x="T10" y="T11"/>
              </a:cxn>
              <a:cxn ang="0">
                <a:pos x="T12" y="T13"/>
              </a:cxn>
            </a:cxnLst>
            <a:rect l="0" t="0" r="r" b="b"/>
            <a:pathLst>
              <a:path w="917" h="509">
                <a:moveTo>
                  <a:pt x="0" y="509"/>
                </a:moveTo>
                <a:lnTo>
                  <a:pt x="858" y="34"/>
                </a:lnTo>
                <a:lnTo>
                  <a:pt x="875" y="59"/>
                </a:lnTo>
                <a:lnTo>
                  <a:pt x="917" y="0"/>
                </a:lnTo>
                <a:lnTo>
                  <a:pt x="841" y="0"/>
                </a:lnTo>
                <a:lnTo>
                  <a:pt x="858" y="34"/>
                </a:lnTo>
                <a:lnTo>
                  <a:pt x="0" y="509"/>
                </a:lnTo>
                <a:close/>
              </a:path>
            </a:pathLst>
          </a:custGeom>
          <a:noFill/>
          <a:ln w="38100" cmpd="sng">
            <a:solidFill>
              <a:srgbClr val="0000A8"/>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0066" name="Rectangle 18">
            <a:extLst>
              <a:ext uri="{FF2B5EF4-FFF2-40B4-BE49-F238E27FC236}">
                <a16:creationId xmlns:a16="http://schemas.microsoft.com/office/drawing/2014/main" id="{06BB9403-F216-48A2-A34A-6CC55B344B9F}"/>
              </a:ext>
            </a:extLst>
          </p:cNvPr>
          <p:cNvSpPr>
            <a:spLocks noChangeArrowheads="1"/>
          </p:cNvSpPr>
          <p:nvPr/>
        </p:nvSpPr>
        <p:spPr bwMode="auto">
          <a:xfrm>
            <a:off x="5268913" y="2057400"/>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sp>
        <p:nvSpPr>
          <p:cNvPr id="130067" name="Freeform 19">
            <a:extLst>
              <a:ext uri="{FF2B5EF4-FFF2-40B4-BE49-F238E27FC236}">
                <a16:creationId xmlns:a16="http://schemas.microsoft.com/office/drawing/2014/main" id="{A2EF3DD6-4D25-4C90-A8B9-6D3DC7CF7B35}"/>
              </a:ext>
            </a:extLst>
          </p:cNvPr>
          <p:cNvSpPr>
            <a:spLocks/>
          </p:cNvSpPr>
          <p:nvPr/>
        </p:nvSpPr>
        <p:spPr bwMode="auto">
          <a:xfrm>
            <a:off x="6284914" y="1943100"/>
            <a:ext cx="1254125" cy="96838"/>
          </a:xfrm>
          <a:custGeom>
            <a:avLst/>
            <a:gdLst>
              <a:gd name="T0" fmla="*/ 0 w 892"/>
              <a:gd name="T1" fmla="*/ 34 h 68"/>
              <a:gd name="T2" fmla="*/ 824 w 892"/>
              <a:gd name="T3" fmla="*/ 34 h 68"/>
              <a:gd name="T4" fmla="*/ 824 w 892"/>
              <a:gd name="T5" fmla="*/ 68 h 68"/>
              <a:gd name="T6" fmla="*/ 892 w 892"/>
              <a:gd name="T7" fmla="*/ 34 h 68"/>
              <a:gd name="T8" fmla="*/ 824 w 892"/>
              <a:gd name="T9" fmla="*/ 0 h 68"/>
              <a:gd name="T10" fmla="*/ 824 w 892"/>
              <a:gd name="T11" fmla="*/ 34 h 68"/>
              <a:gd name="T12" fmla="*/ 0 w 892"/>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892" h="68">
                <a:moveTo>
                  <a:pt x="0" y="34"/>
                </a:moveTo>
                <a:lnTo>
                  <a:pt x="824" y="34"/>
                </a:lnTo>
                <a:lnTo>
                  <a:pt x="824" y="68"/>
                </a:lnTo>
                <a:lnTo>
                  <a:pt x="892" y="34"/>
                </a:lnTo>
                <a:lnTo>
                  <a:pt x="824" y="0"/>
                </a:lnTo>
                <a:lnTo>
                  <a:pt x="824" y="34"/>
                </a:lnTo>
                <a:lnTo>
                  <a:pt x="0" y="34"/>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0068" name="Rectangle 20">
            <a:extLst>
              <a:ext uri="{FF2B5EF4-FFF2-40B4-BE49-F238E27FC236}">
                <a16:creationId xmlns:a16="http://schemas.microsoft.com/office/drawing/2014/main" id="{355D66E8-A09B-4E7B-8537-6AAC7DC9C416}"/>
              </a:ext>
            </a:extLst>
          </p:cNvPr>
          <p:cNvSpPr>
            <a:spLocks noChangeArrowheads="1"/>
          </p:cNvSpPr>
          <p:nvPr/>
        </p:nvSpPr>
        <p:spPr bwMode="auto">
          <a:xfrm>
            <a:off x="6881813" y="1752600"/>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4</a:t>
            </a:r>
            <a:endParaRPr lang="en-US" altLang="zh-TW" b="1">
              <a:latin typeface="Arial" panose="020B0604020202020204" pitchFamily="34" charset="0"/>
              <a:ea typeface="新細明體" panose="02020500000000000000" pitchFamily="18" charset="-120"/>
            </a:endParaRPr>
          </a:p>
        </p:txBody>
      </p:sp>
      <p:sp>
        <p:nvSpPr>
          <p:cNvPr id="130069" name="Freeform 21">
            <a:extLst>
              <a:ext uri="{FF2B5EF4-FFF2-40B4-BE49-F238E27FC236}">
                <a16:creationId xmlns:a16="http://schemas.microsoft.com/office/drawing/2014/main" id="{9CC94E1F-D2E6-4A99-B956-77ED076697AA}"/>
              </a:ext>
            </a:extLst>
          </p:cNvPr>
          <p:cNvSpPr>
            <a:spLocks/>
          </p:cNvSpPr>
          <p:nvPr/>
        </p:nvSpPr>
        <p:spPr bwMode="auto">
          <a:xfrm>
            <a:off x="6237289" y="2124076"/>
            <a:ext cx="1360487" cy="1503363"/>
          </a:xfrm>
          <a:custGeom>
            <a:avLst/>
            <a:gdLst>
              <a:gd name="T0" fmla="*/ 0 w 968"/>
              <a:gd name="T1" fmla="*/ 0 h 1069"/>
              <a:gd name="T2" fmla="*/ 917 w 968"/>
              <a:gd name="T3" fmla="*/ 1018 h 1069"/>
              <a:gd name="T4" fmla="*/ 892 w 968"/>
              <a:gd name="T5" fmla="*/ 1044 h 1069"/>
              <a:gd name="T6" fmla="*/ 968 w 968"/>
              <a:gd name="T7" fmla="*/ 1069 h 1069"/>
              <a:gd name="T8" fmla="*/ 942 w 968"/>
              <a:gd name="T9" fmla="*/ 1001 h 1069"/>
              <a:gd name="T10" fmla="*/ 917 w 968"/>
              <a:gd name="T11" fmla="*/ 1018 h 1069"/>
              <a:gd name="T12" fmla="*/ 0 w 968"/>
              <a:gd name="T13" fmla="*/ 0 h 1069"/>
            </a:gdLst>
            <a:ahLst/>
            <a:cxnLst>
              <a:cxn ang="0">
                <a:pos x="T0" y="T1"/>
              </a:cxn>
              <a:cxn ang="0">
                <a:pos x="T2" y="T3"/>
              </a:cxn>
              <a:cxn ang="0">
                <a:pos x="T4" y="T5"/>
              </a:cxn>
              <a:cxn ang="0">
                <a:pos x="T6" y="T7"/>
              </a:cxn>
              <a:cxn ang="0">
                <a:pos x="T8" y="T9"/>
              </a:cxn>
              <a:cxn ang="0">
                <a:pos x="T10" y="T11"/>
              </a:cxn>
              <a:cxn ang="0">
                <a:pos x="T12" y="T13"/>
              </a:cxn>
            </a:cxnLst>
            <a:rect l="0" t="0" r="r" b="b"/>
            <a:pathLst>
              <a:path w="968" h="1069">
                <a:moveTo>
                  <a:pt x="0" y="0"/>
                </a:moveTo>
                <a:lnTo>
                  <a:pt x="917" y="1018"/>
                </a:lnTo>
                <a:lnTo>
                  <a:pt x="892" y="1044"/>
                </a:lnTo>
                <a:lnTo>
                  <a:pt x="968" y="1069"/>
                </a:lnTo>
                <a:lnTo>
                  <a:pt x="942" y="1001"/>
                </a:lnTo>
                <a:lnTo>
                  <a:pt x="917" y="1018"/>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0070" name="Rectangle 22">
            <a:extLst>
              <a:ext uri="{FF2B5EF4-FFF2-40B4-BE49-F238E27FC236}">
                <a16:creationId xmlns:a16="http://schemas.microsoft.com/office/drawing/2014/main" id="{D486A527-3453-4A26-BD07-05F8E6117AB3}"/>
              </a:ext>
            </a:extLst>
          </p:cNvPr>
          <p:cNvSpPr>
            <a:spLocks noChangeArrowheads="1"/>
          </p:cNvSpPr>
          <p:nvPr/>
        </p:nvSpPr>
        <p:spPr bwMode="auto">
          <a:xfrm>
            <a:off x="6918325" y="2636838"/>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sp>
        <p:nvSpPr>
          <p:cNvPr id="130071" name="Freeform 23">
            <a:extLst>
              <a:ext uri="{FF2B5EF4-FFF2-40B4-BE49-F238E27FC236}">
                <a16:creationId xmlns:a16="http://schemas.microsoft.com/office/drawing/2014/main" id="{92249A6F-AB7B-4851-AECB-22C5250711DB}"/>
              </a:ext>
            </a:extLst>
          </p:cNvPr>
          <p:cNvSpPr>
            <a:spLocks/>
          </p:cNvSpPr>
          <p:nvPr/>
        </p:nvSpPr>
        <p:spPr bwMode="auto">
          <a:xfrm>
            <a:off x="6057900" y="2171701"/>
            <a:ext cx="95250" cy="1420813"/>
          </a:xfrm>
          <a:custGeom>
            <a:avLst/>
            <a:gdLst>
              <a:gd name="T0" fmla="*/ 34 w 68"/>
              <a:gd name="T1" fmla="*/ 0 h 1010"/>
              <a:gd name="T2" fmla="*/ 34 w 68"/>
              <a:gd name="T3" fmla="*/ 942 h 1010"/>
              <a:gd name="T4" fmla="*/ 0 w 68"/>
              <a:gd name="T5" fmla="*/ 942 h 1010"/>
              <a:gd name="T6" fmla="*/ 34 w 68"/>
              <a:gd name="T7" fmla="*/ 1010 h 1010"/>
              <a:gd name="T8" fmla="*/ 68 w 68"/>
              <a:gd name="T9" fmla="*/ 942 h 1010"/>
              <a:gd name="T10" fmla="*/ 34 w 68"/>
              <a:gd name="T11" fmla="*/ 942 h 1010"/>
              <a:gd name="T12" fmla="*/ 34 w 68"/>
              <a:gd name="T13" fmla="*/ 0 h 1010"/>
            </a:gdLst>
            <a:ahLst/>
            <a:cxnLst>
              <a:cxn ang="0">
                <a:pos x="T0" y="T1"/>
              </a:cxn>
              <a:cxn ang="0">
                <a:pos x="T2" y="T3"/>
              </a:cxn>
              <a:cxn ang="0">
                <a:pos x="T4" y="T5"/>
              </a:cxn>
              <a:cxn ang="0">
                <a:pos x="T6" y="T7"/>
              </a:cxn>
              <a:cxn ang="0">
                <a:pos x="T8" y="T9"/>
              </a:cxn>
              <a:cxn ang="0">
                <a:pos x="T10" y="T11"/>
              </a:cxn>
              <a:cxn ang="0">
                <a:pos x="T12" y="T13"/>
              </a:cxn>
            </a:cxnLst>
            <a:rect l="0" t="0" r="r" b="b"/>
            <a:pathLst>
              <a:path w="68" h="1010">
                <a:moveTo>
                  <a:pt x="34" y="0"/>
                </a:moveTo>
                <a:lnTo>
                  <a:pt x="34" y="942"/>
                </a:lnTo>
                <a:lnTo>
                  <a:pt x="0" y="942"/>
                </a:lnTo>
                <a:lnTo>
                  <a:pt x="34" y="1010"/>
                </a:lnTo>
                <a:lnTo>
                  <a:pt x="68" y="942"/>
                </a:lnTo>
                <a:lnTo>
                  <a:pt x="34" y="942"/>
                </a:lnTo>
                <a:lnTo>
                  <a:pt x="34"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0072" name="Rectangle 24">
            <a:extLst>
              <a:ext uri="{FF2B5EF4-FFF2-40B4-BE49-F238E27FC236}">
                <a16:creationId xmlns:a16="http://schemas.microsoft.com/office/drawing/2014/main" id="{D3A5BD97-FDCF-4ACE-B857-36416C357D04}"/>
              </a:ext>
            </a:extLst>
          </p:cNvPr>
          <p:cNvSpPr>
            <a:spLocks noChangeArrowheads="1"/>
          </p:cNvSpPr>
          <p:nvPr/>
        </p:nvSpPr>
        <p:spPr bwMode="auto">
          <a:xfrm>
            <a:off x="6010275" y="2646363"/>
            <a:ext cx="27090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TW" altLang="en-US" sz="1900" b="1">
                <a:solidFill>
                  <a:srgbClr val="000000"/>
                </a:solidFill>
                <a:latin typeface="Arial" panose="020B0604020202020204" pitchFamily="34" charset="0"/>
                <a:ea typeface="新細明體" panose="02020500000000000000" pitchFamily="18" charset="-120"/>
              </a:rPr>
              <a:t>  </a:t>
            </a:r>
            <a:r>
              <a:rPr lang="en-US" altLang="zh-TW" sz="1900" b="1">
                <a:solidFill>
                  <a:srgbClr val="000000"/>
                </a:solidFill>
                <a:latin typeface="Arial" panose="020B0604020202020204" pitchFamily="34" charset="0"/>
                <a:ea typeface="新細明體" panose="02020500000000000000" pitchFamily="18" charset="-120"/>
              </a:rPr>
              <a:t>1</a:t>
            </a:r>
            <a:endParaRPr lang="en-US" altLang="zh-TW" b="1">
              <a:latin typeface="Arial" panose="020B0604020202020204" pitchFamily="34" charset="0"/>
              <a:ea typeface="新細明體" panose="02020500000000000000" pitchFamily="18" charset="-120"/>
            </a:endParaRPr>
          </a:p>
        </p:txBody>
      </p:sp>
      <p:sp>
        <p:nvSpPr>
          <p:cNvPr id="130073" name="Freeform 25">
            <a:extLst>
              <a:ext uri="{FF2B5EF4-FFF2-40B4-BE49-F238E27FC236}">
                <a16:creationId xmlns:a16="http://schemas.microsoft.com/office/drawing/2014/main" id="{F7950FAB-F964-40BE-89E9-4636DDD00F8D}"/>
              </a:ext>
            </a:extLst>
          </p:cNvPr>
          <p:cNvSpPr>
            <a:spLocks/>
          </p:cNvSpPr>
          <p:nvPr/>
        </p:nvSpPr>
        <p:spPr bwMode="auto">
          <a:xfrm>
            <a:off x="6284914" y="3722688"/>
            <a:ext cx="1254125" cy="95250"/>
          </a:xfrm>
          <a:custGeom>
            <a:avLst/>
            <a:gdLst>
              <a:gd name="T0" fmla="*/ 0 w 892"/>
              <a:gd name="T1" fmla="*/ 34 h 68"/>
              <a:gd name="T2" fmla="*/ 824 w 892"/>
              <a:gd name="T3" fmla="*/ 34 h 68"/>
              <a:gd name="T4" fmla="*/ 824 w 892"/>
              <a:gd name="T5" fmla="*/ 68 h 68"/>
              <a:gd name="T6" fmla="*/ 892 w 892"/>
              <a:gd name="T7" fmla="*/ 34 h 68"/>
              <a:gd name="T8" fmla="*/ 824 w 892"/>
              <a:gd name="T9" fmla="*/ 0 h 68"/>
              <a:gd name="T10" fmla="*/ 824 w 892"/>
              <a:gd name="T11" fmla="*/ 34 h 68"/>
              <a:gd name="T12" fmla="*/ 0 w 892"/>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892" h="68">
                <a:moveTo>
                  <a:pt x="0" y="34"/>
                </a:moveTo>
                <a:lnTo>
                  <a:pt x="824" y="34"/>
                </a:lnTo>
                <a:lnTo>
                  <a:pt x="824" y="68"/>
                </a:lnTo>
                <a:lnTo>
                  <a:pt x="892" y="34"/>
                </a:lnTo>
                <a:lnTo>
                  <a:pt x="824" y="0"/>
                </a:lnTo>
                <a:lnTo>
                  <a:pt x="824" y="34"/>
                </a:lnTo>
                <a:lnTo>
                  <a:pt x="0" y="34"/>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0074" name="Rectangle 26">
            <a:extLst>
              <a:ext uri="{FF2B5EF4-FFF2-40B4-BE49-F238E27FC236}">
                <a16:creationId xmlns:a16="http://schemas.microsoft.com/office/drawing/2014/main" id="{5A7A0E53-16E1-4E83-9399-8D010F531F6F}"/>
              </a:ext>
            </a:extLst>
          </p:cNvPr>
          <p:cNvSpPr>
            <a:spLocks noChangeArrowheads="1"/>
          </p:cNvSpPr>
          <p:nvPr/>
        </p:nvSpPr>
        <p:spPr bwMode="auto">
          <a:xfrm>
            <a:off x="6881813" y="3532188"/>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3</a:t>
            </a:r>
            <a:endParaRPr lang="en-US" altLang="zh-TW" b="1">
              <a:latin typeface="Arial" panose="020B0604020202020204" pitchFamily="34" charset="0"/>
              <a:ea typeface="新細明體" panose="02020500000000000000" pitchFamily="18" charset="-120"/>
            </a:endParaRPr>
          </a:p>
        </p:txBody>
      </p:sp>
      <p:sp>
        <p:nvSpPr>
          <p:cNvPr id="130075" name="Freeform 27">
            <a:extLst>
              <a:ext uri="{FF2B5EF4-FFF2-40B4-BE49-F238E27FC236}">
                <a16:creationId xmlns:a16="http://schemas.microsoft.com/office/drawing/2014/main" id="{04414183-D3B3-49D0-9C9B-A2A455205580}"/>
              </a:ext>
            </a:extLst>
          </p:cNvPr>
          <p:cNvSpPr>
            <a:spLocks/>
          </p:cNvSpPr>
          <p:nvPr/>
        </p:nvSpPr>
        <p:spPr bwMode="auto">
          <a:xfrm>
            <a:off x="4659314" y="2959101"/>
            <a:ext cx="1290637" cy="715963"/>
          </a:xfrm>
          <a:custGeom>
            <a:avLst/>
            <a:gdLst>
              <a:gd name="T0" fmla="*/ 0 w 917"/>
              <a:gd name="T1" fmla="*/ 0 h 509"/>
              <a:gd name="T2" fmla="*/ 858 w 917"/>
              <a:gd name="T3" fmla="*/ 475 h 509"/>
              <a:gd name="T4" fmla="*/ 841 w 917"/>
              <a:gd name="T5" fmla="*/ 509 h 509"/>
              <a:gd name="T6" fmla="*/ 917 w 917"/>
              <a:gd name="T7" fmla="*/ 509 h 509"/>
              <a:gd name="T8" fmla="*/ 875 w 917"/>
              <a:gd name="T9" fmla="*/ 450 h 509"/>
              <a:gd name="T10" fmla="*/ 858 w 917"/>
              <a:gd name="T11" fmla="*/ 475 h 509"/>
              <a:gd name="T12" fmla="*/ 0 w 917"/>
              <a:gd name="T13" fmla="*/ 0 h 509"/>
            </a:gdLst>
            <a:ahLst/>
            <a:cxnLst>
              <a:cxn ang="0">
                <a:pos x="T0" y="T1"/>
              </a:cxn>
              <a:cxn ang="0">
                <a:pos x="T2" y="T3"/>
              </a:cxn>
              <a:cxn ang="0">
                <a:pos x="T4" y="T5"/>
              </a:cxn>
              <a:cxn ang="0">
                <a:pos x="T6" y="T7"/>
              </a:cxn>
              <a:cxn ang="0">
                <a:pos x="T8" y="T9"/>
              </a:cxn>
              <a:cxn ang="0">
                <a:pos x="T10" y="T11"/>
              </a:cxn>
              <a:cxn ang="0">
                <a:pos x="T12" y="T13"/>
              </a:cxn>
            </a:cxnLst>
            <a:rect l="0" t="0" r="r" b="b"/>
            <a:pathLst>
              <a:path w="917" h="509">
                <a:moveTo>
                  <a:pt x="0" y="0"/>
                </a:moveTo>
                <a:lnTo>
                  <a:pt x="858" y="475"/>
                </a:lnTo>
                <a:lnTo>
                  <a:pt x="841" y="509"/>
                </a:lnTo>
                <a:lnTo>
                  <a:pt x="917" y="509"/>
                </a:lnTo>
                <a:lnTo>
                  <a:pt x="875" y="450"/>
                </a:lnTo>
                <a:lnTo>
                  <a:pt x="858" y="475"/>
                </a:lnTo>
                <a:lnTo>
                  <a:pt x="0" y="0"/>
                </a:lnTo>
                <a:close/>
              </a:path>
            </a:pathLst>
          </a:custGeom>
          <a:noFill/>
          <a:ln w="38100" cmpd="sng">
            <a:solidFill>
              <a:srgbClr val="0000A8"/>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0076" name="Rectangle 28">
            <a:extLst>
              <a:ext uri="{FF2B5EF4-FFF2-40B4-BE49-F238E27FC236}">
                <a16:creationId xmlns:a16="http://schemas.microsoft.com/office/drawing/2014/main" id="{78B1953B-52C3-4EB4-9CAC-7B5545E3D253}"/>
              </a:ext>
            </a:extLst>
          </p:cNvPr>
          <p:cNvSpPr>
            <a:spLocks noChangeArrowheads="1"/>
          </p:cNvSpPr>
          <p:nvPr/>
        </p:nvSpPr>
        <p:spPr bwMode="auto">
          <a:xfrm>
            <a:off x="5268913" y="2971800"/>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4</a:t>
            </a:r>
            <a:endParaRPr lang="en-US" altLang="zh-TW" b="1">
              <a:latin typeface="Arial" panose="020B0604020202020204" pitchFamily="34" charset="0"/>
              <a:ea typeface="新細明體" panose="02020500000000000000" pitchFamily="18" charset="-120"/>
            </a:endParaRPr>
          </a:p>
        </p:txBody>
      </p:sp>
      <p:sp>
        <p:nvSpPr>
          <p:cNvPr id="130077" name="Freeform 29">
            <a:extLst>
              <a:ext uri="{FF2B5EF4-FFF2-40B4-BE49-F238E27FC236}">
                <a16:creationId xmlns:a16="http://schemas.microsoft.com/office/drawing/2014/main" id="{DF514F9E-0779-4C09-858B-8F28B6D41C0F}"/>
              </a:ext>
            </a:extLst>
          </p:cNvPr>
          <p:cNvSpPr>
            <a:spLocks/>
          </p:cNvSpPr>
          <p:nvPr/>
        </p:nvSpPr>
        <p:spPr bwMode="auto">
          <a:xfrm>
            <a:off x="7872414" y="2076451"/>
            <a:ext cx="1290637" cy="715963"/>
          </a:xfrm>
          <a:custGeom>
            <a:avLst/>
            <a:gdLst>
              <a:gd name="T0" fmla="*/ 0 w 917"/>
              <a:gd name="T1" fmla="*/ 0 h 509"/>
              <a:gd name="T2" fmla="*/ 858 w 917"/>
              <a:gd name="T3" fmla="*/ 475 h 509"/>
              <a:gd name="T4" fmla="*/ 841 w 917"/>
              <a:gd name="T5" fmla="*/ 501 h 509"/>
              <a:gd name="T6" fmla="*/ 917 w 917"/>
              <a:gd name="T7" fmla="*/ 509 h 509"/>
              <a:gd name="T8" fmla="*/ 875 w 917"/>
              <a:gd name="T9" fmla="*/ 441 h 509"/>
              <a:gd name="T10" fmla="*/ 858 w 917"/>
              <a:gd name="T11" fmla="*/ 475 h 509"/>
              <a:gd name="T12" fmla="*/ 0 w 917"/>
              <a:gd name="T13" fmla="*/ 0 h 509"/>
            </a:gdLst>
            <a:ahLst/>
            <a:cxnLst>
              <a:cxn ang="0">
                <a:pos x="T0" y="T1"/>
              </a:cxn>
              <a:cxn ang="0">
                <a:pos x="T2" y="T3"/>
              </a:cxn>
              <a:cxn ang="0">
                <a:pos x="T4" y="T5"/>
              </a:cxn>
              <a:cxn ang="0">
                <a:pos x="T6" y="T7"/>
              </a:cxn>
              <a:cxn ang="0">
                <a:pos x="T8" y="T9"/>
              </a:cxn>
              <a:cxn ang="0">
                <a:pos x="T10" y="T11"/>
              </a:cxn>
              <a:cxn ang="0">
                <a:pos x="T12" y="T13"/>
              </a:cxn>
            </a:cxnLst>
            <a:rect l="0" t="0" r="r" b="b"/>
            <a:pathLst>
              <a:path w="917" h="509">
                <a:moveTo>
                  <a:pt x="0" y="0"/>
                </a:moveTo>
                <a:lnTo>
                  <a:pt x="858" y="475"/>
                </a:lnTo>
                <a:lnTo>
                  <a:pt x="841" y="501"/>
                </a:lnTo>
                <a:lnTo>
                  <a:pt x="917" y="509"/>
                </a:lnTo>
                <a:lnTo>
                  <a:pt x="875" y="441"/>
                </a:lnTo>
                <a:lnTo>
                  <a:pt x="858" y="475"/>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0078" name="Rectangle 30">
            <a:extLst>
              <a:ext uri="{FF2B5EF4-FFF2-40B4-BE49-F238E27FC236}">
                <a16:creationId xmlns:a16="http://schemas.microsoft.com/office/drawing/2014/main" id="{91074781-C393-4B77-8953-09B6DAB9A2E9}"/>
              </a:ext>
            </a:extLst>
          </p:cNvPr>
          <p:cNvSpPr>
            <a:spLocks noChangeArrowheads="1"/>
          </p:cNvSpPr>
          <p:nvPr/>
        </p:nvSpPr>
        <p:spPr bwMode="auto">
          <a:xfrm>
            <a:off x="8482013" y="2193925"/>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sp>
        <p:nvSpPr>
          <p:cNvPr id="130079" name="Freeform 31">
            <a:extLst>
              <a:ext uri="{FF2B5EF4-FFF2-40B4-BE49-F238E27FC236}">
                <a16:creationId xmlns:a16="http://schemas.microsoft.com/office/drawing/2014/main" id="{2CA59048-2F9E-4717-8AB9-177B2A3F4C48}"/>
              </a:ext>
            </a:extLst>
          </p:cNvPr>
          <p:cNvSpPr>
            <a:spLocks/>
          </p:cNvSpPr>
          <p:nvPr/>
        </p:nvSpPr>
        <p:spPr bwMode="auto">
          <a:xfrm>
            <a:off x="7670800" y="2171701"/>
            <a:ext cx="95250" cy="1420813"/>
          </a:xfrm>
          <a:custGeom>
            <a:avLst/>
            <a:gdLst>
              <a:gd name="T0" fmla="*/ 34 w 68"/>
              <a:gd name="T1" fmla="*/ 1010 h 1010"/>
              <a:gd name="T2" fmla="*/ 34 w 68"/>
              <a:gd name="T3" fmla="*/ 68 h 1010"/>
              <a:gd name="T4" fmla="*/ 68 w 68"/>
              <a:gd name="T5" fmla="*/ 68 h 1010"/>
              <a:gd name="T6" fmla="*/ 34 w 68"/>
              <a:gd name="T7" fmla="*/ 0 h 1010"/>
              <a:gd name="T8" fmla="*/ 0 w 68"/>
              <a:gd name="T9" fmla="*/ 68 h 1010"/>
              <a:gd name="T10" fmla="*/ 34 w 68"/>
              <a:gd name="T11" fmla="*/ 68 h 1010"/>
              <a:gd name="T12" fmla="*/ 34 w 68"/>
              <a:gd name="T13" fmla="*/ 1010 h 1010"/>
            </a:gdLst>
            <a:ahLst/>
            <a:cxnLst>
              <a:cxn ang="0">
                <a:pos x="T0" y="T1"/>
              </a:cxn>
              <a:cxn ang="0">
                <a:pos x="T2" y="T3"/>
              </a:cxn>
              <a:cxn ang="0">
                <a:pos x="T4" y="T5"/>
              </a:cxn>
              <a:cxn ang="0">
                <a:pos x="T6" y="T7"/>
              </a:cxn>
              <a:cxn ang="0">
                <a:pos x="T8" y="T9"/>
              </a:cxn>
              <a:cxn ang="0">
                <a:pos x="T10" y="T11"/>
              </a:cxn>
              <a:cxn ang="0">
                <a:pos x="T12" y="T13"/>
              </a:cxn>
            </a:cxnLst>
            <a:rect l="0" t="0" r="r" b="b"/>
            <a:pathLst>
              <a:path w="68" h="1010">
                <a:moveTo>
                  <a:pt x="34" y="1010"/>
                </a:moveTo>
                <a:lnTo>
                  <a:pt x="34" y="68"/>
                </a:lnTo>
                <a:lnTo>
                  <a:pt x="68" y="68"/>
                </a:lnTo>
                <a:lnTo>
                  <a:pt x="34" y="0"/>
                </a:lnTo>
                <a:lnTo>
                  <a:pt x="0" y="68"/>
                </a:lnTo>
                <a:lnTo>
                  <a:pt x="34" y="68"/>
                </a:lnTo>
                <a:lnTo>
                  <a:pt x="34" y="101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0080" name="Rectangle 32">
            <a:extLst>
              <a:ext uri="{FF2B5EF4-FFF2-40B4-BE49-F238E27FC236}">
                <a16:creationId xmlns:a16="http://schemas.microsoft.com/office/drawing/2014/main" id="{06531FAA-A05B-4595-912A-B3F9FE0C7CE3}"/>
              </a:ext>
            </a:extLst>
          </p:cNvPr>
          <p:cNvSpPr>
            <a:spLocks noChangeArrowheads="1"/>
          </p:cNvSpPr>
          <p:nvPr/>
        </p:nvSpPr>
        <p:spPr bwMode="auto">
          <a:xfrm>
            <a:off x="7585075" y="2646363"/>
            <a:ext cx="33823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TW" altLang="en-US" sz="1900" b="1">
                <a:solidFill>
                  <a:srgbClr val="000000"/>
                </a:solidFill>
                <a:latin typeface="Arial" panose="020B0604020202020204" pitchFamily="34" charset="0"/>
                <a:ea typeface="新細明體" panose="02020500000000000000" pitchFamily="18" charset="-120"/>
              </a:rPr>
              <a:t>   </a:t>
            </a:r>
            <a:r>
              <a:rPr lang="en-US" altLang="zh-TW" sz="1900" b="1">
                <a:solidFill>
                  <a:srgbClr val="000000"/>
                </a:solidFill>
                <a:latin typeface="Arial" panose="020B0604020202020204" pitchFamily="34" charset="0"/>
                <a:ea typeface="新細明體" panose="02020500000000000000" pitchFamily="18" charset="-120"/>
              </a:rPr>
              <a:t>3</a:t>
            </a:r>
            <a:endParaRPr lang="en-US" altLang="zh-TW" b="1">
              <a:latin typeface="Arial" panose="020B0604020202020204" pitchFamily="34" charset="0"/>
              <a:ea typeface="新細明體" panose="02020500000000000000" pitchFamily="18" charset="-120"/>
            </a:endParaRPr>
          </a:p>
        </p:txBody>
      </p:sp>
      <p:sp>
        <p:nvSpPr>
          <p:cNvPr id="130081" name="Freeform 33">
            <a:extLst>
              <a:ext uri="{FF2B5EF4-FFF2-40B4-BE49-F238E27FC236}">
                <a16:creationId xmlns:a16="http://schemas.microsoft.com/office/drawing/2014/main" id="{8A854097-DA34-4932-99F7-7166885FB161}"/>
              </a:ext>
            </a:extLst>
          </p:cNvPr>
          <p:cNvSpPr>
            <a:spLocks/>
          </p:cNvSpPr>
          <p:nvPr/>
        </p:nvSpPr>
        <p:spPr bwMode="auto">
          <a:xfrm>
            <a:off x="7872414" y="2959101"/>
            <a:ext cx="1290637" cy="715963"/>
          </a:xfrm>
          <a:custGeom>
            <a:avLst/>
            <a:gdLst>
              <a:gd name="T0" fmla="*/ 0 w 917"/>
              <a:gd name="T1" fmla="*/ 509 h 509"/>
              <a:gd name="T2" fmla="*/ 858 w 917"/>
              <a:gd name="T3" fmla="*/ 34 h 509"/>
              <a:gd name="T4" fmla="*/ 875 w 917"/>
              <a:gd name="T5" fmla="*/ 68 h 509"/>
              <a:gd name="T6" fmla="*/ 917 w 917"/>
              <a:gd name="T7" fmla="*/ 0 h 509"/>
              <a:gd name="T8" fmla="*/ 841 w 917"/>
              <a:gd name="T9" fmla="*/ 8 h 509"/>
              <a:gd name="T10" fmla="*/ 858 w 917"/>
              <a:gd name="T11" fmla="*/ 34 h 509"/>
              <a:gd name="T12" fmla="*/ 0 w 917"/>
              <a:gd name="T13" fmla="*/ 509 h 509"/>
            </a:gdLst>
            <a:ahLst/>
            <a:cxnLst>
              <a:cxn ang="0">
                <a:pos x="T0" y="T1"/>
              </a:cxn>
              <a:cxn ang="0">
                <a:pos x="T2" y="T3"/>
              </a:cxn>
              <a:cxn ang="0">
                <a:pos x="T4" y="T5"/>
              </a:cxn>
              <a:cxn ang="0">
                <a:pos x="T6" y="T7"/>
              </a:cxn>
              <a:cxn ang="0">
                <a:pos x="T8" y="T9"/>
              </a:cxn>
              <a:cxn ang="0">
                <a:pos x="T10" y="T11"/>
              </a:cxn>
              <a:cxn ang="0">
                <a:pos x="T12" y="T13"/>
              </a:cxn>
            </a:cxnLst>
            <a:rect l="0" t="0" r="r" b="b"/>
            <a:pathLst>
              <a:path w="917" h="509">
                <a:moveTo>
                  <a:pt x="0" y="509"/>
                </a:moveTo>
                <a:lnTo>
                  <a:pt x="858" y="34"/>
                </a:lnTo>
                <a:lnTo>
                  <a:pt x="875" y="68"/>
                </a:lnTo>
                <a:lnTo>
                  <a:pt x="917" y="0"/>
                </a:lnTo>
                <a:lnTo>
                  <a:pt x="841" y="8"/>
                </a:lnTo>
                <a:lnTo>
                  <a:pt x="858" y="34"/>
                </a:lnTo>
                <a:lnTo>
                  <a:pt x="0" y="509"/>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0082" name="Rectangle 34">
            <a:extLst>
              <a:ext uri="{FF2B5EF4-FFF2-40B4-BE49-F238E27FC236}">
                <a16:creationId xmlns:a16="http://schemas.microsoft.com/office/drawing/2014/main" id="{E8E97CB0-871E-4593-AF78-6C0D42164361}"/>
              </a:ext>
            </a:extLst>
          </p:cNvPr>
          <p:cNvSpPr>
            <a:spLocks noChangeArrowheads="1"/>
          </p:cNvSpPr>
          <p:nvPr/>
        </p:nvSpPr>
        <p:spPr bwMode="auto">
          <a:xfrm>
            <a:off x="8482013" y="3078163"/>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grpSp>
        <p:nvGrpSpPr>
          <p:cNvPr id="130083" name="Group 35">
            <a:extLst>
              <a:ext uri="{FF2B5EF4-FFF2-40B4-BE49-F238E27FC236}">
                <a16:creationId xmlns:a16="http://schemas.microsoft.com/office/drawing/2014/main" id="{1D5976B7-63AC-4770-90AE-B1E8A5087FA0}"/>
              </a:ext>
            </a:extLst>
          </p:cNvPr>
          <p:cNvGrpSpPr>
            <a:grpSpLocks/>
          </p:cNvGrpSpPr>
          <p:nvPr/>
        </p:nvGrpSpPr>
        <p:grpSpPr bwMode="auto">
          <a:xfrm>
            <a:off x="4343401" y="2700338"/>
            <a:ext cx="334963" cy="347662"/>
            <a:chOff x="1056" y="1701"/>
            <a:chExt cx="211" cy="219"/>
          </a:xfrm>
        </p:grpSpPr>
        <p:sp>
          <p:nvSpPr>
            <p:cNvPr id="130084" name="Oval 36">
              <a:extLst>
                <a:ext uri="{FF2B5EF4-FFF2-40B4-BE49-F238E27FC236}">
                  <a16:creationId xmlns:a16="http://schemas.microsoft.com/office/drawing/2014/main" id="{756C007D-ACD7-4E59-8536-F37FD4B532B7}"/>
                </a:ext>
              </a:extLst>
            </p:cNvPr>
            <p:cNvSpPr>
              <a:spLocks noChangeArrowheads="1"/>
            </p:cNvSpPr>
            <p:nvPr/>
          </p:nvSpPr>
          <p:spPr bwMode="auto">
            <a:xfrm>
              <a:off x="1056" y="1701"/>
              <a:ext cx="211" cy="219"/>
            </a:xfrm>
            <a:prstGeom prst="ellipse">
              <a:avLst/>
            </a:prstGeom>
            <a:solidFill>
              <a:srgbClr val="FF0000"/>
            </a:solidFill>
            <a:ln w="12700">
              <a:solidFill>
                <a:schemeClr val="tx1"/>
              </a:solidFill>
              <a:round/>
              <a:headEnd/>
              <a:tailEnd/>
            </a:ln>
          </p:spPr>
          <p:txBody>
            <a:bodyPr/>
            <a:lstStyle/>
            <a:p>
              <a:endParaRPr lang="zh-TW" altLang="en-US"/>
            </a:p>
          </p:txBody>
        </p:sp>
        <p:sp>
          <p:nvSpPr>
            <p:cNvPr id="130085" name="Rectangle 37">
              <a:extLst>
                <a:ext uri="{FF2B5EF4-FFF2-40B4-BE49-F238E27FC236}">
                  <a16:creationId xmlns:a16="http://schemas.microsoft.com/office/drawing/2014/main" id="{EA9C1CAD-D3CB-4566-BD50-C93DAB240A8B}"/>
                </a:ext>
              </a:extLst>
            </p:cNvPr>
            <p:cNvSpPr>
              <a:spLocks noChangeArrowheads="1"/>
            </p:cNvSpPr>
            <p:nvPr/>
          </p:nvSpPr>
          <p:spPr bwMode="auto">
            <a:xfrm>
              <a:off x="1135" y="1729"/>
              <a:ext cx="86" cy="18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1</a:t>
              </a:r>
              <a:endParaRPr lang="en-US" altLang="zh-TW" b="1">
                <a:latin typeface="Arial" panose="020B0604020202020204" pitchFamily="34" charset="0"/>
                <a:ea typeface="新細明體" panose="02020500000000000000" pitchFamily="18" charset="-120"/>
              </a:endParaRPr>
            </a:p>
          </p:txBody>
        </p:sp>
      </p:grpSp>
      <p:sp>
        <p:nvSpPr>
          <p:cNvPr id="130086" name="Text Box 38">
            <a:extLst>
              <a:ext uri="{FF2B5EF4-FFF2-40B4-BE49-F238E27FC236}">
                <a16:creationId xmlns:a16="http://schemas.microsoft.com/office/drawing/2014/main" id="{9D4A2D33-565C-4C13-8250-A099835B8F5D}"/>
              </a:ext>
            </a:extLst>
          </p:cNvPr>
          <p:cNvSpPr txBox="1">
            <a:spLocks noChangeArrowheads="1"/>
          </p:cNvSpPr>
          <p:nvPr/>
        </p:nvSpPr>
        <p:spPr bwMode="auto">
          <a:xfrm>
            <a:off x="4343400" y="22860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0</a:t>
            </a:r>
          </a:p>
        </p:txBody>
      </p:sp>
      <p:sp>
        <p:nvSpPr>
          <p:cNvPr id="130087" name="Text Box 39">
            <a:extLst>
              <a:ext uri="{FF2B5EF4-FFF2-40B4-BE49-F238E27FC236}">
                <a16:creationId xmlns:a16="http://schemas.microsoft.com/office/drawing/2014/main" id="{F58E5C5B-1EC4-4752-9EC9-D72B6D2A482E}"/>
              </a:ext>
            </a:extLst>
          </p:cNvPr>
          <p:cNvSpPr txBox="1">
            <a:spLocks noChangeArrowheads="1"/>
          </p:cNvSpPr>
          <p:nvPr/>
        </p:nvSpPr>
        <p:spPr bwMode="auto">
          <a:xfrm>
            <a:off x="5943600" y="1371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sym typeface="Symbol" panose="05050102010706020507" pitchFamily="18" charset="2"/>
              </a:rPr>
              <a:t>2</a:t>
            </a:r>
            <a:endParaRPr lang="en-US" altLang="zh-TW" b="1">
              <a:latin typeface="Arial" panose="020B0604020202020204" pitchFamily="34" charset="0"/>
              <a:ea typeface="新細明體" panose="02020500000000000000" pitchFamily="18" charset="-120"/>
            </a:endParaRPr>
          </a:p>
        </p:txBody>
      </p:sp>
      <p:sp>
        <p:nvSpPr>
          <p:cNvPr id="130088" name="Text Box 40">
            <a:extLst>
              <a:ext uri="{FF2B5EF4-FFF2-40B4-BE49-F238E27FC236}">
                <a16:creationId xmlns:a16="http://schemas.microsoft.com/office/drawing/2014/main" id="{70553934-1F00-4785-8128-AE65B87F7685}"/>
              </a:ext>
            </a:extLst>
          </p:cNvPr>
          <p:cNvSpPr txBox="1">
            <a:spLocks noChangeArrowheads="1"/>
          </p:cNvSpPr>
          <p:nvPr/>
        </p:nvSpPr>
        <p:spPr bwMode="auto">
          <a:xfrm>
            <a:off x="5943600" y="38862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sym typeface="Symbol" panose="05050102010706020507" pitchFamily="18" charset="2"/>
              </a:rPr>
              <a:t>4</a:t>
            </a:r>
            <a:endParaRPr lang="en-US" altLang="zh-TW" b="1">
              <a:latin typeface="Arial" panose="020B0604020202020204" pitchFamily="34" charset="0"/>
              <a:ea typeface="新細明體" panose="02020500000000000000" pitchFamily="18" charset="-120"/>
            </a:endParaRPr>
          </a:p>
        </p:txBody>
      </p:sp>
      <p:sp>
        <p:nvSpPr>
          <p:cNvPr id="130089" name="Text Box 41">
            <a:extLst>
              <a:ext uri="{FF2B5EF4-FFF2-40B4-BE49-F238E27FC236}">
                <a16:creationId xmlns:a16="http://schemas.microsoft.com/office/drawing/2014/main" id="{5EDCE855-1F97-48DC-9D59-C34EDE4AEF5E}"/>
              </a:ext>
            </a:extLst>
          </p:cNvPr>
          <p:cNvSpPr txBox="1">
            <a:spLocks noChangeArrowheads="1"/>
          </p:cNvSpPr>
          <p:nvPr/>
        </p:nvSpPr>
        <p:spPr bwMode="auto">
          <a:xfrm>
            <a:off x="7543800" y="1371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b="1">
                <a:latin typeface="Arial" panose="020B0604020202020204" pitchFamily="34" charset="0"/>
                <a:ea typeface="新細明體" panose="02020500000000000000" pitchFamily="18" charset="-120"/>
                <a:sym typeface="Symbol" panose="05050102010706020507" pitchFamily="18" charset="2"/>
              </a:rPr>
              <a:t></a:t>
            </a:r>
            <a:endParaRPr lang="zh-TW" altLang="en-US" b="1">
              <a:latin typeface="Arial" panose="020B0604020202020204" pitchFamily="34" charset="0"/>
              <a:ea typeface="新細明體" panose="02020500000000000000" pitchFamily="18" charset="-120"/>
            </a:endParaRPr>
          </a:p>
        </p:txBody>
      </p:sp>
      <p:sp>
        <p:nvSpPr>
          <p:cNvPr id="130090" name="Text Box 42">
            <a:extLst>
              <a:ext uri="{FF2B5EF4-FFF2-40B4-BE49-F238E27FC236}">
                <a16:creationId xmlns:a16="http://schemas.microsoft.com/office/drawing/2014/main" id="{2F096169-36E1-4217-BF87-432DF8EBE31B}"/>
              </a:ext>
            </a:extLst>
          </p:cNvPr>
          <p:cNvSpPr txBox="1">
            <a:spLocks noChangeArrowheads="1"/>
          </p:cNvSpPr>
          <p:nvPr/>
        </p:nvSpPr>
        <p:spPr bwMode="auto">
          <a:xfrm>
            <a:off x="7543800" y="38100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b="1">
                <a:latin typeface="Arial" panose="020B0604020202020204" pitchFamily="34" charset="0"/>
                <a:ea typeface="新細明體" panose="02020500000000000000" pitchFamily="18" charset="-120"/>
                <a:sym typeface="Symbol" panose="05050102010706020507" pitchFamily="18" charset="2"/>
              </a:rPr>
              <a:t></a:t>
            </a:r>
            <a:endParaRPr lang="zh-TW" altLang="en-US" b="1">
              <a:latin typeface="Arial" panose="020B0604020202020204" pitchFamily="34" charset="0"/>
              <a:ea typeface="新細明體" panose="02020500000000000000" pitchFamily="18" charset="-120"/>
            </a:endParaRPr>
          </a:p>
        </p:txBody>
      </p:sp>
      <p:sp>
        <p:nvSpPr>
          <p:cNvPr id="130091" name="Text Box 43">
            <a:extLst>
              <a:ext uri="{FF2B5EF4-FFF2-40B4-BE49-F238E27FC236}">
                <a16:creationId xmlns:a16="http://schemas.microsoft.com/office/drawing/2014/main" id="{A2E50842-3D6E-45E4-8BD2-738F2CA97CB7}"/>
              </a:ext>
            </a:extLst>
          </p:cNvPr>
          <p:cNvSpPr txBox="1">
            <a:spLocks noChangeArrowheads="1"/>
          </p:cNvSpPr>
          <p:nvPr/>
        </p:nvSpPr>
        <p:spPr bwMode="auto">
          <a:xfrm>
            <a:off x="9448800" y="26670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b="1">
                <a:latin typeface="Arial" panose="020B0604020202020204" pitchFamily="34" charset="0"/>
                <a:ea typeface="新細明體" panose="02020500000000000000" pitchFamily="18" charset="-120"/>
                <a:sym typeface="Symbol" panose="05050102010706020507" pitchFamily="18" charset="2"/>
              </a:rPr>
              <a:t></a:t>
            </a:r>
            <a:endParaRPr lang="zh-TW" altLang="en-US" b="1">
              <a:latin typeface="Arial" panose="020B0604020202020204" pitchFamily="34" charset="0"/>
              <a:ea typeface="新細明體" panose="02020500000000000000" pitchFamily="18" charset="-120"/>
            </a:endParaRPr>
          </a:p>
        </p:txBody>
      </p:sp>
      <p:sp>
        <p:nvSpPr>
          <p:cNvPr id="130092" name="Text Box 44">
            <a:extLst>
              <a:ext uri="{FF2B5EF4-FFF2-40B4-BE49-F238E27FC236}">
                <a16:creationId xmlns:a16="http://schemas.microsoft.com/office/drawing/2014/main" id="{FFBE4002-AB80-4C78-B210-31622009248D}"/>
              </a:ext>
            </a:extLst>
          </p:cNvPr>
          <p:cNvSpPr txBox="1">
            <a:spLocks noChangeArrowheads="1"/>
          </p:cNvSpPr>
          <p:nvPr/>
        </p:nvSpPr>
        <p:spPr bwMode="auto">
          <a:xfrm>
            <a:off x="1596891" y="3577062"/>
            <a:ext cx="3505200" cy="830997"/>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dirty="0">
                <a:latin typeface="Arial" panose="020B0604020202020204" pitchFamily="34" charset="0"/>
                <a:ea typeface="新細明體" panose="02020500000000000000" pitchFamily="18" charset="-120"/>
              </a:rPr>
              <a:t>Consider S = </a:t>
            </a:r>
            <a:r>
              <a:rPr lang="en-US" altLang="zh-TW" b="1" dirty="0">
                <a:latin typeface="Arial" panose="020B0604020202020204" pitchFamily="34" charset="0"/>
                <a:ea typeface="新細明體" panose="02020500000000000000" pitchFamily="18" charset="-120"/>
                <a:cs typeface="Times New Roman" panose="02020603050405020304" pitchFamily="18" charset="0"/>
                <a:sym typeface="Symbol" panose="05050102010706020507" pitchFamily="18" charset="2"/>
              </a:rPr>
              <a:t>{ 1 }</a:t>
            </a:r>
            <a:r>
              <a:rPr lang="en-US" altLang="zh-TW" b="1" dirty="0">
                <a:latin typeface="Arial" panose="020B0604020202020204" pitchFamily="34" charset="0"/>
                <a:ea typeface="新細明體" panose="02020500000000000000" pitchFamily="18" charset="-120"/>
              </a:rPr>
              <a:t> </a:t>
            </a:r>
            <a:br>
              <a:rPr lang="en-US" altLang="zh-TW" b="1" dirty="0">
                <a:latin typeface="Arial" panose="020B0604020202020204" pitchFamily="34" charset="0"/>
                <a:ea typeface="新細明體" panose="02020500000000000000" pitchFamily="18" charset="-120"/>
              </a:rPr>
            </a:br>
            <a:r>
              <a:rPr lang="en-US" altLang="zh-TW" b="1" dirty="0">
                <a:latin typeface="Arial" panose="020B0604020202020204" pitchFamily="34" charset="0"/>
                <a:ea typeface="新細明體" panose="02020500000000000000" pitchFamily="18" charset="-120"/>
              </a:rPr>
              <a:t>and after update(1) </a:t>
            </a:r>
          </a:p>
        </p:txBody>
      </p:sp>
      <p:sp>
        <p:nvSpPr>
          <p:cNvPr id="130093" name="Line 45">
            <a:extLst>
              <a:ext uri="{FF2B5EF4-FFF2-40B4-BE49-F238E27FC236}">
                <a16:creationId xmlns:a16="http://schemas.microsoft.com/office/drawing/2014/main" id="{6F67F9D3-4F0F-4FA4-9057-982FDFD8F806}"/>
              </a:ext>
            </a:extLst>
          </p:cNvPr>
          <p:cNvSpPr>
            <a:spLocks noChangeShapeType="1"/>
          </p:cNvSpPr>
          <p:nvPr/>
        </p:nvSpPr>
        <p:spPr bwMode="auto">
          <a:xfrm>
            <a:off x="4656138" y="2997200"/>
            <a:ext cx="1295400" cy="647700"/>
          </a:xfrm>
          <a:prstGeom prst="line">
            <a:avLst/>
          </a:prstGeom>
          <a:noFill/>
          <a:ln w="38100">
            <a:solidFill>
              <a:srgbClr val="0000A8"/>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092"/>
                                        </p:tgtEl>
                                        <p:attrNameLst>
                                          <p:attrName>style.visibility</p:attrName>
                                        </p:attrNameLst>
                                      </p:cBhvr>
                                      <p:to>
                                        <p:strVal val="visible"/>
                                      </p:to>
                                    </p:set>
                                    <p:animEffect transition="in" filter="wipe(left)">
                                      <p:cBhvr>
                                        <p:cTn id="7" dur="500"/>
                                        <p:tgtEl>
                                          <p:spTgt spid="1300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052">
                                            <p:bg/>
                                          </p:spTgt>
                                        </p:tgtEl>
                                        <p:attrNameLst>
                                          <p:attrName>style.visibility</p:attrName>
                                        </p:attrNameLst>
                                      </p:cBhvr>
                                      <p:to>
                                        <p:strVal val="visible"/>
                                      </p:to>
                                    </p:set>
                                    <p:animEffect transition="in" filter="wipe(left)">
                                      <p:cBhvr>
                                        <p:cTn id="12" dur="500"/>
                                        <p:tgtEl>
                                          <p:spTgt spid="130052">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0052">
                                            <p:txEl>
                                              <p:pRg st="0" end="0"/>
                                            </p:txEl>
                                          </p:spTgt>
                                        </p:tgtEl>
                                        <p:attrNameLst>
                                          <p:attrName>style.visibility</p:attrName>
                                        </p:attrNameLst>
                                      </p:cBhvr>
                                      <p:to>
                                        <p:strVal val="visible"/>
                                      </p:to>
                                    </p:set>
                                    <p:animEffect transition="in" filter="wipe(left)">
                                      <p:cBhvr>
                                        <p:cTn id="17" dur="500"/>
                                        <p:tgtEl>
                                          <p:spTgt spid="13005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0052">
                                            <p:txEl>
                                              <p:pRg st="1" end="1"/>
                                            </p:txEl>
                                          </p:spTgt>
                                        </p:tgtEl>
                                        <p:attrNameLst>
                                          <p:attrName>style.visibility</p:attrName>
                                        </p:attrNameLst>
                                      </p:cBhvr>
                                      <p:to>
                                        <p:strVal val="visible"/>
                                      </p:to>
                                    </p:set>
                                    <p:animEffect transition="in" filter="wipe(left)">
                                      <p:cBhvr>
                                        <p:cTn id="22" dur="500"/>
                                        <p:tgtEl>
                                          <p:spTgt spid="13005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0052">
                                            <p:txEl>
                                              <p:pRg st="2" end="2"/>
                                            </p:txEl>
                                          </p:spTgt>
                                        </p:tgtEl>
                                        <p:attrNameLst>
                                          <p:attrName>style.visibility</p:attrName>
                                        </p:attrNameLst>
                                      </p:cBhvr>
                                      <p:to>
                                        <p:strVal val="visible"/>
                                      </p:to>
                                    </p:set>
                                    <p:animEffect transition="in" filter="wipe(left)">
                                      <p:cBhvr>
                                        <p:cTn id="27" dur="500"/>
                                        <p:tgtEl>
                                          <p:spTgt spid="1300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build="p" animBg="1" autoUpdateAnimBg="0"/>
      <p:bldP spid="13009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48462B21-FA33-4A4A-AA44-BA5680728B62}"/>
              </a:ext>
            </a:extLst>
          </p:cNvPr>
          <p:cNvSpPr>
            <a:spLocks noGrp="1" noChangeArrowheads="1"/>
          </p:cNvSpPr>
          <p:nvPr>
            <p:ph type="title"/>
          </p:nvPr>
        </p:nvSpPr>
        <p:spPr/>
        <p:txBody>
          <a:bodyPr/>
          <a:lstStyle/>
          <a:p>
            <a:r>
              <a:rPr lang="en-US" altLang="zh-TW"/>
              <a:t>Verifying invariants Inductively</a:t>
            </a:r>
          </a:p>
        </p:txBody>
      </p:sp>
      <p:sp>
        <p:nvSpPr>
          <p:cNvPr id="50" name="投影片編號版面配置區 2">
            <a:extLst>
              <a:ext uri="{FF2B5EF4-FFF2-40B4-BE49-F238E27FC236}">
                <a16:creationId xmlns:a16="http://schemas.microsoft.com/office/drawing/2014/main" id="{46777177-1DA3-42F2-83AA-4C3173E1D5C9}"/>
              </a:ext>
            </a:extLst>
          </p:cNvPr>
          <p:cNvSpPr>
            <a:spLocks noGrp="1"/>
          </p:cNvSpPr>
          <p:nvPr>
            <p:ph type="sldNum" sz="quarter" idx="10"/>
          </p:nvPr>
        </p:nvSpPr>
        <p:spPr/>
        <p:txBody>
          <a:bodyPr/>
          <a:lstStyle/>
          <a:p>
            <a:fld id="{870984BE-CE6A-4611-B749-69DFD5479FAA}" type="slidenum">
              <a:rPr lang="zh-TW" altLang="en-US"/>
              <a:pPr/>
              <a:t>15</a:t>
            </a:fld>
            <a:endParaRPr lang="en-US" altLang="zh-TW"/>
          </a:p>
        </p:txBody>
      </p:sp>
      <p:grpSp>
        <p:nvGrpSpPr>
          <p:cNvPr id="133168" name="Group 48">
            <a:extLst>
              <a:ext uri="{FF2B5EF4-FFF2-40B4-BE49-F238E27FC236}">
                <a16:creationId xmlns:a16="http://schemas.microsoft.com/office/drawing/2014/main" id="{A7CC92BE-D120-4543-903B-F22EF62ABB6D}"/>
              </a:ext>
            </a:extLst>
          </p:cNvPr>
          <p:cNvGrpSpPr>
            <a:grpSpLocks/>
          </p:cNvGrpSpPr>
          <p:nvPr/>
        </p:nvGrpSpPr>
        <p:grpSpPr bwMode="auto">
          <a:xfrm>
            <a:off x="4343400" y="1066800"/>
            <a:ext cx="5562600" cy="3048000"/>
            <a:chOff x="1776" y="672"/>
            <a:chExt cx="3504" cy="1920"/>
          </a:xfrm>
        </p:grpSpPr>
        <p:sp>
          <p:nvSpPr>
            <p:cNvPr id="133123" name="Oval 3">
              <a:extLst>
                <a:ext uri="{FF2B5EF4-FFF2-40B4-BE49-F238E27FC236}">
                  <a16:creationId xmlns:a16="http://schemas.microsoft.com/office/drawing/2014/main" id="{6E7429AA-FE20-4CFC-A5E4-EFEFA15FACA6}"/>
                </a:ext>
              </a:extLst>
            </p:cNvPr>
            <p:cNvSpPr>
              <a:spLocks noChangeArrowheads="1"/>
            </p:cNvSpPr>
            <p:nvPr/>
          </p:nvSpPr>
          <p:spPr bwMode="auto">
            <a:xfrm>
              <a:off x="1776" y="1510"/>
              <a:ext cx="211" cy="219"/>
            </a:xfrm>
            <a:prstGeom prst="ellipse">
              <a:avLst/>
            </a:prstGeom>
            <a:solidFill>
              <a:srgbClr val="FF0000"/>
            </a:solidFill>
            <a:ln w="12700">
              <a:solidFill>
                <a:schemeClr val="bg2"/>
              </a:solidFill>
              <a:round/>
              <a:headEnd/>
              <a:tailEnd/>
            </a:ln>
          </p:spPr>
          <p:txBody>
            <a:bodyPr/>
            <a:lstStyle/>
            <a:p>
              <a:endParaRPr lang="zh-TW" altLang="en-US"/>
            </a:p>
          </p:txBody>
        </p:sp>
        <p:sp>
          <p:nvSpPr>
            <p:cNvPr id="133124" name="Rectangle 4">
              <a:extLst>
                <a:ext uri="{FF2B5EF4-FFF2-40B4-BE49-F238E27FC236}">
                  <a16:creationId xmlns:a16="http://schemas.microsoft.com/office/drawing/2014/main" id="{BC1521CC-C1F0-44CD-8645-D5247CEB8ACC}"/>
                </a:ext>
              </a:extLst>
            </p:cNvPr>
            <p:cNvSpPr>
              <a:spLocks noChangeArrowheads="1"/>
            </p:cNvSpPr>
            <p:nvPr/>
          </p:nvSpPr>
          <p:spPr bwMode="auto">
            <a:xfrm>
              <a:off x="1855" y="1537"/>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1</a:t>
              </a:r>
              <a:endParaRPr lang="en-US" altLang="zh-TW" b="1">
                <a:latin typeface="Arial" panose="020B0604020202020204" pitchFamily="34" charset="0"/>
                <a:ea typeface="新細明體" panose="02020500000000000000" pitchFamily="18" charset="-120"/>
              </a:endParaRPr>
            </a:p>
          </p:txBody>
        </p:sp>
        <p:sp>
          <p:nvSpPr>
            <p:cNvPr id="133125" name="Oval 5">
              <a:extLst>
                <a:ext uri="{FF2B5EF4-FFF2-40B4-BE49-F238E27FC236}">
                  <a16:creationId xmlns:a16="http://schemas.microsoft.com/office/drawing/2014/main" id="{D8F64FBB-AF83-4642-9841-142CE3784C73}"/>
                </a:ext>
              </a:extLst>
            </p:cNvPr>
            <p:cNvSpPr>
              <a:spLocks noChangeArrowheads="1"/>
            </p:cNvSpPr>
            <p:nvPr/>
          </p:nvSpPr>
          <p:spPr bwMode="auto">
            <a:xfrm>
              <a:off x="2776" y="946"/>
              <a:ext cx="219" cy="226"/>
            </a:xfrm>
            <a:prstGeom prst="ellipse">
              <a:avLst/>
            </a:prstGeom>
            <a:solidFill>
              <a:srgbClr val="FF0000"/>
            </a:solidFill>
            <a:ln w="12700">
              <a:solidFill>
                <a:srgbClr val="000000"/>
              </a:solidFill>
              <a:round/>
              <a:headEnd/>
              <a:tailEnd/>
            </a:ln>
          </p:spPr>
          <p:txBody>
            <a:bodyPr/>
            <a:lstStyle/>
            <a:p>
              <a:endParaRPr lang="zh-TW" altLang="en-US"/>
            </a:p>
          </p:txBody>
        </p:sp>
        <p:sp>
          <p:nvSpPr>
            <p:cNvPr id="133126" name="Rectangle 6">
              <a:extLst>
                <a:ext uri="{FF2B5EF4-FFF2-40B4-BE49-F238E27FC236}">
                  <a16:creationId xmlns:a16="http://schemas.microsoft.com/office/drawing/2014/main" id="{04468CBC-DD46-4212-9F4B-2D2423CB5442}"/>
                </a:ext>
              </a:extLst>
            </p:cNvPr>
            <p:cNvSpPr>
              <a:spLocks noChangeArrowheads="1"/>
            </p:cNvSpPr>
            <p:nvPr/>
          </p:nvSpPr>
          <p:spPr bwMode="auto">
            <a:xfrm>
              <a:off x="2863" y="972"/>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sp>
          <p:nvSpPr>
            <p:cNvPr id="133127" name="Oval 7">
              <a:extLst>
                <a:ext uri="{FF2B5EF4-FFF2-40B4-BE49-F238E27FC236}">
                  <a16:creationId xmlns:a16="http://schemas.microsoft.com/office/drawing/2014/main" id="{2D96792F-BEDE-4443-AB48-444AA5400E3C}"/>
                </a:ext>
              </a:extLst>
            </p:cNvPr>
            <p:cNvSpPr>
              <a:spLocks noChangeArrowheads="1"/>
            </p:cNvSpPr>
            <p:nvPr/>
          </p:nvSpPr>
          <p:spPr bwMode="auto">
            <a:xfrm>
              <a:off x="2776" y="2074"/>
              <a:ext cx="219" cy="219"/>
            </a:xfrm>
            <a:prstGeom prst="ellipse">
              <a:avLst/>
            </a:prstGeom>
            <a:solidFill>
              <a:srgbClr val="66FF33"/>
            </a:solidFill>
            <a:ln w="12700">
              <a:solidFill>
                <a:srgbClr val="000000"/>
              </a:solidFill>
              <a:round/>
              <a:headEnd/>
              <a:tailEnd/>
            </a:ln>
          </p:spPr>
          <p:txBody>
            <a:bodyPr/>
            <a:lstStyle/>
            <a:p>
              <a:endParaRPr lang="zh-TW" altLang="en-US"/>
            </a:p>
          </p:txBody>
        </p:sp>
        <p:sp>
          <p:nvSpPr>
            <p:cNvPr id="133128" name="Oval 8">
              <a:extLst>
                <a:ext uri="{FF2B5EF4-FFF2-40B4-BE49-F238E27FC236}">
                  <a16:creationId xmlns:a16="http://schemas.microsoft.com/office/drawing/2014/main" id="{9468D8F3-B179-4A99-8577-9EA29FAF7063}"/>
                </a:ext>
              </a:extLst>
            </p:cNvPr>
            <p:cNvSpPr>
              <a:spLocks noChangeArrowheads="1"/>
            </p:cNvSpPr>
            <p:nvPr/>
          </p:nvSpPr>
          <p:spPr bwMode="auto">
            <a:xfrm>
              <a:off x="3793" y="946"/>
              <a:ext cx="218" cy="226"/>
            </a:xfrm>
            <a:prstGeom prst="ellipse">
              <a:avLst/>
            </a:prstGeom>
            <a:solidFill>
              <a:srgbClr val="66FF33"/>
            </a:solidFill>
            <a:ln w="12700">
              <a:solidFill>
                <a:srgbClr val="000000"/>
              </a:solidFill>
              <a:round/>
              <a:headEnd/>
              <a:tailEnd/>
            </a:ln>
          </p:spPr>
          <p:txBody>
            <a:bodyPr/>
            <a:lstStyle/>
            <a:p>
              <a:endParaRPr lang="zh-TW" altLang="en-US"/>
            </a:p>
          </p:txBody>
        </p:sp>
        <p:sp>
          <p:nvSpPr>
            <p:cNvPr id="133129" name="Rectangle 9">
              <a:extLst>
                <a:ext uri="{FF2B5EF4-FFF2-40B4-BE49-F238E27FC236}">
                  <a16:creationId xmlns:a16="http://schemas.microsoft.com/office/drawing/2014/main" id="{24002C63-964F-4D92-A5F7-6DA8D92F291A}"/>
                </a:ext>
              </a:extLst>
            </p:cNvPr>
            <p:cNvSpPr>
              <a:spLocks noChangeArrowheads="1"/>
            </p:cNvSpPr>
            <p:nvPr/>
          </p:nvSpPr>
          <p:spPr bwMode="auto">
            <a:xfrm>
              <a:off x="3879" y="972"/>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4</a:t>
              </a:r>
              <a:endParaRPr lang="en-US" altLang="zh-TW" b="1">
                <a:latin typeface="Arial" panose="020B0604020202020204" pitchFamily="34" charset="0"/>
                <a:ea typeface="新細明體" panose="02020500000000000000" pitchFamily="18" charset="-120"/>
              </a:endParaRPr>
            </a:p>
          </p:txBody>
        </p:sp>
        <p:sp>
          <p:nvSpPr>
            <p:cNvPr id="133130" name="Oval 10">
              <a:extLst>
                <a:ext uri="{FF2B5EF4-FFF2-40B4-BE49-F238E27FC236}">
                  <a16:creationId xmlns:a16="http://schemas.microsoft.com/office/drawing/2014/main" id="{E3359FD1-4860-4F25-A28B-BA248EAA2499}"/>
                </a:ext>
              </a:extLst>
            </p:cNvPr>
            <p:cNvSpPr>
              <a:spLocks noChangeArrowheads="1"/>
            </p:cNvSpPr>
            <p:nvPr/>
          </p:nvSpPr>
          <p:spPr bwMode="auto">
            <a:xfrm>
              <a:off x="3793" y="2074"/>
              <a:ext cx="218" cy="219"/>
            </a:xfrm>
            <a:prstGeom prst="ellipse">
              <a:avLst/>
            </a:prstGeom>
            <a:solidFill>
              <a:srgbClr val="66FF33"/>
            </a:solidFill>
            <a:ln w="12700">
              <a:solidFill>
                <a:srgbClr val="000000"/>
              </a:solidFill>
              <a:round/>
              <a:headEnd/>
              <a:tailEnd/>
            </a:ln>
          </p:spPr>
          <p:txBody>
            <a:bodyPr/>
            <a:lstStyle/>
            <a:p>
              <a:endParaRPr lang="zh-TW" altLang="en-US"/>
            </a:p>
          </p:txBody>
        </p:sp>
        <p:sp>
          <p:nvSpPr>
            <p:cNvPr id="133131" name="Oval 11">
              <a:extLst>
                <a:ext uri="{FF2B5EF4-FFF2-40B4-BE49-F238E27FC236}">
                  <a16:creationId xmlns:a16="http://schemas.microsoft.com/office/drawing/2014/main" id="{6C213446-7AC5-4C81-83A5-1BFE246ECBD6}"/>
                </a:ext>
              </a:extLst>
            </p:cNvPr>
            <p:cNvSpPr>
              <a:spLocks noChangeArrowheads="1"/>
            </p:cNvSpPr>
            <p:nvPr/>
          </p:nvSpPr>
          <p:spPr bwMode="auto">
            <a:xfrm>
              <a:off x="4800" y="1510"/>
              <a:ext cx="219" cy="219"/>
            </a:xfrm>
            <a:prstGeom prst="ellipse">
              <a:avLst/>
            </a:prstGeom>
            <a:solidFill>
              <a:srgbClr val="66FF33"/>
            </a:solidFill>
            <a:ln w="12700">
              <a:solidFill>
                <a:srgbClr val="000000"/>
              </a:solidFill>
              <a:round/>
              <a:headEnd/>
              <a:tailEnd/>
            </a:ln>
          </p:spPr>
          <p:txBody>
            <a:bodyPr/>
            <a:lstStyle/>
            <a:p>
              <a:endParaRPr lang="zh-TW" altLang="en-US"/>
            </a:p>
          </p:txBody>
        </p:sp>
        <p:sp>
          <p:nvSpPr>
            <p:cNvPr id="133132" name="Rectangle 12">
              <a:extLst>
                <a:ext uri="{FF2B5EF4-FFF2-40B4-BE49-F238E27FC236}">
                  <a16:creationId xmlns:a16="http://schemas.microsoft.com/office/drawing/2014/main" id="{1ED8AA5D-C0E9-474A-9D4F-FD828FBE0867}"/>
                </a:ext>
              </a:extLst>
            </p:cNvPr>
            <p:cNvSpPr>
              <a:spLocks noChangeArrowheads="1"/>
            </p:cNvSpPr>
            <p:nvPr/>
          </p:nvSpPr>
          <p:spPr bwMode="auto">
            <a:xfrm>
              <a:off x="4887" y="1537"/>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6</a:t>
              </a:r>
              <a:endParaRPr lang="en-US" altLang="zh-TW" b="1">
                <a:latin typeface="Arial" panose="020B0604020202020204" pitchFamily="34" charset="0"/>
                <a:ea typeface="新細明體" panose="02020500000000000000" pitchFamily="18" charset="-120"/>
              </a:endParaRPr>
            </a:p>
          </p:txBody>
        </p:sp>
        <p:sp>
          <p:nvSpPr>
            <p:cNvPr id="133133" name="Freeform 13">
              <a:extLst>
                <a:ext uri="{FF2B5EF4-FFF2-40B4-BE49-F238E27FC236}">
                  <a16:creationId xmlns:a16="http://schemas.microsoft.com/office/drawing/2014/main" id="{6A85DFF8-54A9-45F3-8044-BC5FB2B6F786}"/>
                </a:ext>
              </a:extLst>
            </p:cNvPr>
            <p:cNvSpPr>
              <a:spLocks/>
            </p:cNvSpPr>
            <p:nvPr/>
          </p:nvSpPr>
          <p:spPr bwMode="auto">
            <a:xfrm>
              <a:off x="1975" y="1116"/>
              <a:ext cx="813" cy="451"/>
            </a:xfrm>
            <a:custGeom>
              <a:avLst/>
              <a:gdLst>
                <a:gd name="T0" fmla="*/ 0 w 917"/>
                <a:gd name="T1" fmla="*/ 509 h 509"/>
                <a:gd name="T2" fmla="*/ 858 w 917"/>
                <a:gd name="T3" fmla="*/ 34 h 509"/>
                <a:gd name="T4" fmla="*/ 875 w 917"/>
                <a:gd name="T5" fmla="*/ 59 h 509"/>
                <a:gd name="T6" fmla="*/ 917 w 917"/>
                <a:gd name="T7" fmla="*/ 0 h 509"/>
                <a:gd name="T8" fmla="*/ 841 w 917"/>
                <a:gd name="T9" fmla="*/ 0 h 509"/>
                <a:gd name="T10" fmla="*/ 858 w 917"/>
                <a:gd name="T11" fmla="*/ 34 h 509"/>
                <a:gd name="T12" fmla="*/ 0 w 917"/>
                <a:gd name="T13" fmla="*/ 509 h 509"/>
              </a:gdLst>
              <a:ahLst/>
              <a:cxnLst>
                <a:cxn ang="0">
                  <a:pos x="T0" y="T1"/>
                </a:cxn>
                <a:cxn ang="0">
                  <a:pos x="T2" y="T3"/>
                </a:cxn>
                <a:cxn ang="0">
                  <a:pos x="T4" y="T5"/>
                </a:cxn>
                <a:cxn ang="0">
                  <a:pos x="T6" y="T7"/>
                </a:cxn>
                <a:cxn ang="0">
                  <a:pos x="T8" y="T9"/>
                </a:cxn>
                <a:cxn ang="0">
                  <a:pos x="T10" y="T11"/>
                </a:cxn>
                <a:cxn ang="0">
                  <a:pos x="T12" y="T13"/>
                </a:cxn>
              </a:cxnLst>
              <a:rect l="0" t="0" r="r" b="b"/>
              <a:pathLst>
                <a:path w="917" h="509">
                  <a:moveTo>
                    <a:pt x="0" y="509"/>
                  </a:moveTo>
                  <a:lnTo>
                    <a:pt x="858" y="34"/>
                  </a:lnTo>
                  <a:lnTo>
                    <a:pt x="875" y="59"/>
                  </a:lnTo>
                  <a:lnTo>
                    <a:pt x="917" y="0"/>
                  </a:lnTo>
                  <a:lnTo>
                    <a:pt x="841" y="0"/>
                  </a:lnTo>
                  <a:lnTo>
                    <a:pt x="858" y="34"/>
                  </a:lnTo>
                  <a:lnTo>
                    <a:pt x="0" y="509"/>
                  </a:lnTo>
                  <a:close/>
                </a:path>
              </a:pathLst>
            </a:custGeom>
            <a:noFill/>
            <a:ln w="38100" cmpd="sng">
              <a:solidFill>
                <a:srgbClr val="3333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3134" name="Rectangle 14">
              <a:extLst>
                <a:ext uri="{FF2B5EF4-FFF2-40B4-BE49-F238E27FC236}">
                  <a16:creationId xmlns:a16="http://schemas.microsoft.com/office/drawing/2014/main" id="{B73D37C1-AB9C-4829-A33F-542A689F7A9B}"/>
                </a:ext>
              </a:extLst>
            </p:cNvPr>
            <p:cNvSpPr>
              <a:spLocks noChangeArrowheads="1"/>
            </p:cNvSpPr>
            <p:nvPr/>
          </p:nvSpPr>
          <p:spPr bwMode="auto">
            <a:xfrm>
              <a:off x="2359" y="1190"/>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sp>
          <p:nvSpPr>
            <p:cNvPr id="133135" name="Freeform 15">
              <a:extLst>
                <a:ext uri="{FF2B5EF4-FFF2-40B4-BE49-F238E27FC236}">
                  <a16:creationId xmlns:a16="http://schemas.microsoft.com/office/drawing/2014/main" id="{3BFEEF65-8CD7-4CF7-8EF1-5ED99501BB54}"/>
                </a:ext>
              </a:extLst>
            </p:cNvPr>
            <p:cNvSpPr>
              <a:spLocks/>
            </p:cNvSpPr>
            <p:nvPr/>
          </p:nvSpPr>
          <p:spPr bwMode="auto">
            <a:xfrm>
              <a:off x="2999" y="1032"/>
              <a:ext cx="790" cy="61"/>
            </a:xfrm>
            <a:custGeom>
              <a:avLst/>
              <a:gdLst>
                <a:gd name="T0" fmla="*/ 0 w 892"/>
                <a:gd name="T1" fmla="*/ 34 h 68"/>
                <a:gd name="T2" fmla="*/ 824 w 892"/>
                <a:gd name="T3" fmla="*/ 34 h 68"/>
                <a:gd name="T4" fmla="*/ 824 w 892"/>
                <a:gd name="T5" fmla="*/ 68 h 68"/>
                <a:gd name="T6" fmla="*/ 892 w 892"/>
                <a:gd name="T7" fmla="*/ 34 h 68"/>
                <a:gd name="T8" fmla="*/ 824 w 892"/>
                <a:gd name="T9" fmla="*/ 0 h 68"/>
                <a:gd name="T10" fmla="*/ 824 w 892"/>
                <a:gd name="T11" fmla="*/ 34 h 68"/>
                <a:gd name="T12" fmla="*/ 0 w 892"/>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892" h="68">
                  <a:moveTo>
                    <a:pt x="0" y="34"/>
                  </a:moveTo>
                  <a:lnTo>
                    <a:pt x="824" y="34"/>
                  </a:lnTo>
                  <a:lnTo>
                    <a:pt x="824" y="68"/>
                  </a:lnTo>
                  <a:lnTo>
                    <a:pt x="892" y="34"/>
                  </a:lnTo>
                  <a:lnTo>
                    <a:pt x="824" y="0"/>
                  </a:lnTo>
                  <a:lnTo>
                    <a:pt x="824" y="34"/>
                  </a:lnTo>
                  <a:lnTo>
                    <a:pt x="0" y="34"/>
                  </a:lnTo>
                  <a:close/>
                </a:path>
              </a:pathLst>
            </a:custGeom>
            <a:noFill/>
            <a:ln w="38100" cmpd="sng">
              <a:solidFill>
                <a:srgbClr val="3333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3136" name="Rectangle 16">
              <a:extLst>
                <a:ext uri="{FF2B5EF4-FFF2-40B4-BE49-F238E27FC236}">
                  <a16:creationId xmlns:a16="http://schemas.microsoft.com/office/drawing/2014/main" id="{D6BE5533-C37E-472A-A466-D1E656E0AA8D}"/>
                </a:ext>
              </a:extLst>
            </p:cNvPr>
            <p:cNvSpPr>
              <a:spLocks noChangeArrowheads="1"/>
            </p:cNvSpPr>
            <p:nvPr/>
          </p:nvSpPr>
          <p:spPr bwMode="auto">
            <a:xfrm>
              <a:off x="3375" y="912"/>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4</a:t>
              </a:r>
              <a:endParaRPr lang="en-US" altLang="zh-TW" b="1">
                <a:latin typeface="Arial" panose="020B0604020202020204" pitchFamily="34" charset="0"/>
                <a:ea typeface="新細明體" panose="02020500000000000000" pitchFamily="18" charset="-120"/>
              </a:endParaRPr>
            </a:p>
          </p:txBody>
        </p:sp>
        <p:sp>
          <p:nvSpPr>
            <p:cNvPr id="133137" name="Freeform 17">
              <a:extLst>
                <a:ext uri="{FF2B5EF4-FFF2-40B4-BE49-F238E27FC236}">
                  <a16:creationId xmlns:a16="http://schemas.microsoft.com/office/drawing/2014/main" id="{A9271E91-1DB0-47A0-B8A3-6B5E0690AA07}"/>
                </a:ext>
              </a:extLst>
            </p:cNvPr>
            <p:cNvSpPr>
              <a:spLocks/>
            </p:cNvSpPr>
            <p:nvPr/>
          </p:nvSpPr>
          <p:spPr bwMode="auto">
            <a:xfrm>
              <a:off x="2969" y="1146"/>
              <a:ext cx="857" cy="947"/>
            </a:xfrm>
            <a:custGeom>
              <a:avLst/>
              <a:gdLst>
                <a:gd name="T0" fmla="*/ 0 w 968"/>
                <a:gd name="T1" fmla="*/ 0 h 1069"/>
                <a:gd name="T2" fmla="*/ 917 w 968"/>
                <a:gd name="T3" fmla="*/ 1018 h 1069"/>
                <a:gd name="T4" fmla="*/ 892 w 968"/>
                <a:gd name="T5" fmla="*/ 1044 h 1069"/>
                <a:gd name="T6" fmla="*/ 968 w 968"/>
                <a:gd name="T7" fmla="*/ 1069 h 1069"/>
                <a:gd name="T8" fmla="*/ 942 w 968"/>
                <a:gd name="T9" fmla="*/ 1001 h 1069"/>
                <a:gd name="T10" fmla="*/ 917 w 968"/>
                <a:gd name="T11" fmla="*/ 1018 h 1069"/>
                <a:gd name="T12" fmla="*/ 0 w 968"/>
                <a:gd name="T13" fmla="*/ 0 h 1069"/>
              </a:gdLst>
              <a:ahLst/>
              <a:cxnLst>
                <a:cxn ang="0">
                  <a:pos x="T0" y="T1"/>
                </a:cxn>
                <a:cxn ang="0">
                  <a:pos x="T2" y="T3"/>
                </a:cxn>
                <a:cxn ang="0">
                  <a:pos x="T4" y="T5"/>
                </a:cxn>
                <a:cxn ang="0">
                  <a:pos x="T6" y="T7"/>
                </a:cxn>
                <a:cxn ang="0">
                  <a:pos x="T8" y="T9"/>
                </a:cxn>
                <a:cxn ang="0">
                  <a:pos x="T10" y="T11"/>
                </a:cxn>
                <a:cxn ang="0">
                  <a:pos x="T12" y="T13"/>
                </a:cxn>
              </a:cxnLst>
              <a:rect l="0" t="0" r="r" b="b"/>
              <a:pathLst>
                <a:path w="968" h="1069">
                  <a:moveTo>
                    <a:pt x="0" y="0"/>
                  </a:moveTo>
                  <a:lnTo>
                    <a:pt x="917" y="1018"/>
                  </a:lnTo>
                  <a:lnTo>
                    <a:pt x="892" y="1044"/>
                  </a:lnTo>
                  <a:lnTo>
                    <a:pt x="968" y="1069"/>
                  </a:lnTo>
                  <a:lnTo>
                    <a:pt x="942" y="1001"/>
                  </a:lnTo>
                  <a:lnTo>
                    <a:pt x="917" y="1018"/>
                  </a:lnTo>
                  <a:lnTo>
                    <a:pt x="0" y="0"/>
                  </a:lnTo>
                  <a:close/>
                </a:path>
              </a:pathLst>
            </a:custGeom>
            <a:noFill/>
            <a:ln w="38100" cmpd="sng">
              <a:solidFill>
                <a:srgbClr val="3333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3138" name="Rectangle 18">
              <a:extLst>
                <a:ext uri="{FF2B5EF4-FFF2-40B4-BE49-F238E27FC236}">
                  <a16:creationId xmlns:a16="http://schemas.microsoft.com/office/drawing/2014/main" id="{7E362E6B-4171-4798-8FA4-E5FE0A20A68B}"/>
                </a:ext>
              </a:extLst>
            </p:cNvPr>
            <p:cNvSpPr>
              <a:spLocks noChangeArrowheads="1"/>
            </p:cNvSpPr>
            <p:nvPr/>
          </p:nvSpPr>
          <p:spPr bwMode="auto">
            <a:xfrm>
              <a:off x="3398" y="1469"/>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sp>
          <p:nvSpPr>
            <p:cNvPr id="133139" name="Freeform 19">
              <a:extLst>
                <a:ext uri="{FF2B5EF4-FFF2-40B4-BE49-F238E27FC236}">
                  <a16:creationId xmlns:a16="http://schemas.microsoft.com/office/drawing/2014/main" id="{415C2931-F7F1-4BF2-904F-9A4228A6017C}"/>
                </a:ext>
              </a:extLst>
            </p:cNvPr>
            <p:cNvSpPr>
              <a:spLocks/>
            </p:cNvSpPr>
            <p:nvPr/>
          </p:nvSpPr>
          <p:spPr bwMode="auto">
            <a:xfrm>
              <a:off x="2856" y="1176"/>
              <a:ext cx="60" cy="895"/>
            </a:xfrm>
            <a:custGeom>
              <a:avLst/>
              <a:gdLst>
                <a:gd name="T0" fmla="*/ 34 w 68"/>
                <a:gd name="T1" fmla="*/ 0 h 1010"/>
                <a:gd name="T2" fmla="*/ 34 w 68"/>
                <a:gd name="T3" fmla="*/ 942 h 1010"/>
                <a:gd name="T4" fmla="*/ 0 w 68"/>
                <a:gd name="T5" fmla="*/ 942 h 1010"/>
                <a:gd name="T6" fmla="*/ 34 w 68"/>
                <a:gd name="T7" fmla="*/ 1010 h 1010"/>
                <a:gd name="T8" fmla="*/ 68 w 68"/>
                <a:gd name="T9" fmla="*/ 942 h 1010"/>
                <a:gd name="T10" fmla="*/ 34 w 68"/>
                <a:gd name="T11" fmla="*/ 942 h 1010"/>
                <a:gd name="T12" fmla="*/ 34 w 68"/>
                <a:gd name="T13" fmla="*/ 0 h 1010"/>
              </a:gdLst>
              <a:ahLst/>
              <a:cxnLst>
                <a:cxn ang="0">
                  <a:pos x="T0" y="T1"/>
                </a:cxn>
                <a:cxn ang="0">
                  <a:pos x="T2" y="T3"/>
                </a:cxn>
                <a:cxn ang="0">
                  <a:pos x="T4" y="T5"/>
                </a:cxn>
                <a:cxn ang="0">
                  <a:pos x="T6" y="T7"/>
                </a:cxn>
                <a:cxn ang="0">
                  <a:pos x="T8" y="T9"/>
                </a:cxn>
                <a:cxn ang="0">
                  <a:pos x="T10" y="T11"/>
                </a:cxn>
                <a:cxn ang="0">
                  <a:pos x="T12" y="T13"/>
                </a:cxn>
              </a:cxnLst>
              <a:rect l="0" t="0" r="r" b="b"/>
              <a:pathLst>
                <a:path w="68" h="1010">
                  <a:moveTo>
                    <a:pt x="34" y="0"/>
                  </a:moveTo>
                  <a:lnTo>
                    <a:pt x="34" y="942"/>
                  </a:lnTo>
                  <a:lnTo>
                    <a:pt x="0" y="942"/>
                  </a:lnTo>
                  <a:lnTo>
                    <a:pt x="34" y="1010"/>
                  </a:lnTo>
                  <a:lnTo>
                    <a:pt x="68" y="942"/>
                  </a:lnTo>
                  <a:lnTo>
                    <a:pt x="34" y="942"/>
                  </a:lnTo>
                  <a:lnTo>
                    <a:pt x="34" y="0"/>
                  </a:lnTo>
                  <a:close/>
                </a:path>
              </a:pathLst>
            </a:custGeom>
            <a:noFill/>
            <a:ln w="38100" cmpd="sng">
              <a:solidFill>
                <a:srgbClr val="3333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3140" name="Rectangle 20">
              <a:extLst>
                <a:ext uri="{FF2B5EF4-FFF2-40B4-BE49-F238E27FC236}">
                  <a16:creationId xmlns:a16="http://schemas.microsoft.com/office/drawing/2014/main" id="{A230C770-8B3E-4479-8BBB-4D2AA7BB90C1}"/>
                </a:ext>
              </a:extLst>
            </p:cNvPr>
            <p:cNvSpPr>
              <a:spLocks noChangeArrowheads="1"/>
            </p:cNvSpPr>
            <p:nvPr/>
          </p:nvSpPr>
          <p:spPr bwMode="auto">
            <a:xfrm>
              <a:off x="2826" y="1475"/>
              <a:ext cx="17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TW" altLang="en-US" sz="1900" b="1">
                  <a:solidFill>
                    <a:srgbClr val="000000"/>
                  </a:solidFill>
                  <a:latin typeface="Arial" panose="020B0604020202020204" pitchFamily="34" charset="0"/>
                  <a:ea typeface="新細明體" panose="02020500000000000000" pitchFamily="18" charset="-120"/>
                </a:rPr>
                <a:t>  </a:t>
              </a:r>
              <a:r>
                <a:rPr lang="en-US" altLang="zh-TW" sz="1900" b="1">
                  <a:solidFill>
                    <a:srgbClr val="000000"/>
                  </a:solidFill>
                  <a:latin typeface="Arial" panose="020B0604020202020204" pitchFamily="34" charset="0"/>
                  <a:ea typeface="新細明體" panose="02020500000000000000" pitchFamily="18" charset="-120"/>
                </a:rPr>
                <a:t>1</a:t>
              </a:r>
              <a:endParaRPr lang="en-US" altLang="zh-TW" b="1">
                <a:latin typeface="Arial" panose="020B0604020202020204" pitchFamily="34" charset="0"/>
                <a:ea typeface="新細明體" panose="02020500000000000000" pitchFamily="18" charset="-120"/>
              </a:endParaRPr>
            </a:p>
          </p:txBody>
        </p:sp>
        <p:sp>
          <p:nvSpPr>
            <p:cNvPr id="133141" name="Freeform 21">
              <a:extLst>
                <a:ext uri="{FF2B5EF4-FFF2-40B4-BE49-F238E27FC236}">
                  <a16:creationId xmlns:a16="http://schemas.microsoft.com/office/drawing/2014/main" id="{E5C34263-2517-4969-83B4-7A1B418FF932}"/>
                </a:ext>
              </a:extLst>
            </p:cNvPr>
            <p:cNvSpPr>
              <a:spLocks/>
            </p:cNvSpPr>
            <p:nvPr/>
          </p:nvSpPr>
          <p:spPr bwMode="auto">
            <a:xfrm>
              <a:off x="2999" y="2153"/>
              <a:ext cx="790" cy="60"/>
            </a:xfrm>
            <a:custGeom>
              <a:avLst/>
              <a:gdLst>
                <a:gd name="T0" fmla="*/ 0 w 892"/>
                <a:gd name="T1" fmla="*/ 34 h 68"/>
                <a:gd name="T2" fmla="*/ 824 w 892"/>
                <a:gd name="T3" fmla="*/ 34 h 68"/>
                <a:gd name="T4" fmla="*/ 824 w 892"/>
                <a:gd name="T5" fmla="*/ 68 h 68"/>
                <a:gd name="T6" fmla="*/ 892 w 892"/>
                <a:gd name="T7" fmla="*/ 34 h 68"/>
                <a:gd name="T8" fmla="*/ 824 w 892"/>
                <a:gd name="T9" fmla="*/ 0 h 68"/>
                <a:gd name="T10" fmla="*/ 824 w 892"/>
                <a:gd name="T11" fmla="*/ 34 h 68"/>
                <a:gd name="T12" fmla="*/ 0 w 892"/>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892" h="68">
                  <a:moveTo>
                    <a:pt x="0" y="34"/>
                  </a:moveTo>
                  <a:lnTo>
                    <a:pt x="824" y="34"/>
                  </a:lnTo>
                  <a:lnTo>
                    <a:pt x="824" y="68"/>
                  </a:lnTo>
                  <a:lnTo>
                    <a:pt x="892" y="34"/>
                  </a:lnTo>
                  <a:lnTo>
                    <a:pt x="824" y="0"/>
                  </a:lnTo>
                  <a:lnTo>
                    <a:pt x="824" y="34"/>
                  </a:lnTo>
                  <a:lnTo>
                    <a:pt x="0" y="34"/>
                  </a:lnTo>
                  <a:close/>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133142" name="Rectangle 22">
              <a:extLst>
                <a:ext uri="{FF2B5EF4-FFF2-40B4-BE49-F238E27FC236}">
                  <a16:creationId xmlns:a16="http://schemas.microsoft.com/office/drawing/2014/main" id="{F643BC73-EE35-46DA-A7F5-4C0CEBECB3B6}"/>
                </a:ext>
              </a:extLst>
            </p:cNvPr>
            <p:cNvSpPr>
              <a:spLocks noChangeArrowheads="1"/>
            </p:cNvSpPr>
            <p:nvPr/>
          </p:nvSpPr>
          <p:spPr bwMode="auto">
            <a:xfrm>
              <a:off x="3375" y="2033"/>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3</a:t>
              </a:r>
              <a:endParaRPr lang="en-US" altLang="zh-TW" b="1">
                <a:latin typeface="Arial" panose="020B0604020202020204" pitchFamily="34" charset="0"/>
                <a:ea typeface="新細明體" panose="02020500000000000000" pitchFamily="18" charset="-120"/>
              </a:endParaRPr>
            </a:p>
          </p:txBody>
        </p:sp>
        <p:sp>
          <p:nvSpPr>
            <p:cNvPr id="133143" name="Freeform 23">
              <a:extLst>
                <a:ext uri="{FF2B5EF4-FFF2-40B4-BE49-F238E27FC236}">
                  <a16:creationId xmlns:a16="http://schemas.microsoft.com/office/drawing/2014/main" id="{4FA599B1-6296-492E-903B-E69E8D91F353}"/>
                </a:ext>
              </a:extLst>
            </p:cNvPr>
            <p:cNvSpPr>
              <a:spLocks/>
            </p:cNvSpPr>
            <p:nvPr/>
          </p:nvSpPr>
          <p:spPr bwMode="auto">
            <a:xfrm>
              <a:off x="1975" y="1672"/>
              <a:ext cx="813" cy="451"/>
            </a:xfrm>
            <a:custGeom>
              <a:avLst/>
              <a:gdLst>
                <a:gd name="T0" fmla="*/ 0 w 917"/>
                <a:gd name="T1" fmla="*/ 0 h 509"/>
                <a:gd name="T2" fmla="*/ 858 w 917"/>
                <a:gd name="T3" fmla="*/ 475 h 509"/>
                <a:gd name="T4" fmla="*/ 841 w 917"/>
                <a:gd name="T5" fmla="*/ 509 h 509"/>
                <a:gd name="T6" fmla="*/ 917 w 917"/>
                <a:gd name="T7" fmla="*/ 509 h 509"/>
                <a:gd name="T8" fmla="*/ 875 w 917"/>
                <a:gd name="T9" fmla="*/ 450 h 509"/>
                <a:gd name="T10" fmla="*/ 858 w 917"/>
                <a:gd name="T11" fmla="*/ 475 h 509"/>
                <a:gd name="T12" fmla="*/ 0 w 917"/>
                <a:gd name="T13" fmla="*/ 0 h 509"/>
              </a:gdLst>
              <a:ahLst/>
              <a:cxnLst>
                <a:cxn ang="0">
                  <a:pos x="T0" y="T1"/>
                </a:cxn>
                <a:cxn ang="0">
                  <a:pos x="T2" y="T3"/>
                </a:cxn>
                <a:cxn ang="0">
                  <a:pos x="T4" y="T5"/>
                </a:cxn>
                <a:cxn ang="0">
                  <a:pos x="T6" y="T7"/>
                </a:cxn>
                <a:cxn ang="0">
                  <a:pos x="T8" y="T9"/>
                </a:cxn>
                <a:cxn ang="0">
                  <a:pos x="T10" y="T11"/>
                </a:cxn>
                <a:cxn ang="0">
                  <a:pos x="T12" y="T13"/>
                </a:cxn>
              </a:cxnLst>
              <a:rect l="0" t="0" r="r" b="b"/>
              <a:pathLst>
                <a:path w="917" h="509">
                  <a:moveTo>
                    <a:pt x="0" y="0"/>
                  </a:moveTo>
                  <a:lnTo>
                    <a:pt x="858" y="475"/>
                  </a:lnTo>
                  <a:lnTo>
                    <a:pt x="841" y="509"/>
                  </a:lnTo>
                  <a:lnTo>
                    <a:pt x="917" y="509"/>
                  </a:lnTo>
                  <a:lnTo>
                    <a:pt x="875" y="450"/>
                  </a:lnTo>
                  <a:lnTo>
                    <a:pt x="858" y="475"/>
                  </a:lnTo>
                  <a:lnTo>
                    <a:pt x="0" y="0"/>
                  </a:lnTo>
                  <a:close/>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133144" name="Rectangle 24">
              <a:extLst>
                <a:ext uri="{FF2B5EF4-FFF2-40B4-BE49-F238E27FC236}">
                  <a16:creationId xmlns:a16="http://schemas.microsoft.com/office/drawing/2014/main" id="{B7811790-6D50-4C21-8459-D192973A8745}"/>
                </a:ext>
              </a:extLst>
            </p:cNvPr>
            <p:cNvSpPr>
              <a:spLocks noChangeArrowheads="1"/>
            </p:cNvSpPr>
            <p:nvPr/>
          </p:nvSpPr>
          <p:spPr bwMode="auto">
            <a:xfrm>
              <a:off x="2359" y="1747"/>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4</a:t>
              </a:r>
              <a:endParaRPr lang="en-US" altLang="zh-TW" b="1">
                <a:latin typeface="Arial" panose="020B0604020202020204" pitchFamily="34" charset="0"/>
                <a:ea typeface="新細明體" panose="02020500000000000000" pitchFamily="18" charset="-120"/>
              </a:endParaRPr>
            </a:p>
          </p:txBody>
        </p:sp>
        <p:sp>
          <p:nvSpPr>
            <p:cNvPr id="133145" name="Freeform 25">
              <a:extLst>
                <a:ext uri="{FF2B5EF4-FFF2-40B4-BE49-F238E27FC236}">
                  <a16:creationId xmlns:a16="http://schemas.microsoft.com/office/drawing/2014/main" id="{63FEEBFA-B6D3-494F-ABAB-0D53CA1A09CD}"/>
                </a:ext>
              </a:extLst>
            </p:cNvPr>
            <p:cNvSpPr>
              <a:spLocks/>
            </p:cNvSpPr>
            <p:nvPr/>
          </p:nvSpPr>
          <p:spPr bwMode="auto">
            <a:xfrm>
              <a:off x="3999" y="1116"/>
              <a:ext cx="813" cy="451"/>
            </a:xfrm>
            <a:custGeom>
              <a:avLst/>
              <a:gdLst>
                <a:gd name="T0" fmla="*/ 0 w 917"/>
                <a:gd name="T1" fmla="*/ 0 h 509"/>
                <a:gd name="T2" fmla="*/ 858 w 917"/>
                <a:gd name="T3" fmla="*/ 475 h 509"/>
                <a:gd name="T4" fmla="*/ 841 w 917"/>
                <a:gd name="T5" fmla="*/ 501 h 509"/>
                <a:gd name="T6" fmla="*/ 917 w 917"/>
                <a:gd name="T7" fmla="*/ 509 h 509"/>
                <a:gd name="T8" fmla="*/ 875 w 917"/>
                <a:gd name="T9" fmla="*/ 441 h 509"/>
                <a:gd name="T10" fmla="*/ 858 w 917"/>
                <a:gd name="T11" fmla="*/ 475 h 509"/>
                <a:gd name="T12" fmla="*/ 0 w 917"/>
                <a:gd name="T13" fmla="*/ 0 h 509"/>
              </a:gdLst>
              <a:ahLst/>
              <a:cxnLst>
                <a:cxn ang="0">
                  <a:pos x="T0" y="T1"/>
                </a:cxn>
                <a:cxn ang="0">
                  <a:pos x="T2" y="T3"/>
                </a:cxn>
                <a:cxn ang="0">
                  <a:pos x="T4" y="T5"/>
                </a:cxn>
                <a:cxn ang="0">
                  <a:pos x="T6" y="T7"/>
                </a:cxn>
                <a:cxn ang="0">
                  <a:pos x="T8" y="T9"/>
                </a:cxn>
                <a:cxn ang="0">
                  <a:pos x="T10" y="T11"/>
                </a:cxn>
                <a:cxn ang="0">
                  <a:pos x="T12" y="T13"/>
                </a:cxn>
              </a:cxnLst>
              <a:rect l="0" t="0" r="r" b="b"/>
              <a:pathLst>
                <a:path w="917" h="509">
                  <a:moveTo>
                    <a:pt x="0" y="0"/>
                  </a:moveTo>
                  <a:lnTo>
                    <a:pt x="858" y="475"/>
                  </a:lnTo>
                  <a:lnTo>
                    <a:pt x="841" y="501"/>
                  </a:lnTo>
                  <a:lnTo>
                    <a:pt x="917" y="509"/>
                  </a:lnTo>
                  <a:lnTo>
                    <a:pt x="875" y="441"/>
                  </a:lnTo>
                  <a:lnTo>
                    <a:pt x="858" y="475"/>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3146" name="Rectangle 26">
              <a:extLst>
                <a:ext uri="{FF2B5EF4-FFF2-40B4-BE49-F238E27FC236}">
                  <a16:creationId xmlns:a16="http://schemas.microsoft.com/office/drawing/2014/main" id="{18DED09B-6824-4C84-A67A-0E7ED51FA195}"/>
                </a:ext>
              </a:extLst>
            </p:cNvPr>
            <p:cNvSpPr>
              <a:spLocks noChangeArrowheads="1"/>
            </p:cNvSpPr>
            <p:nvPr/>
          </p:nvSpPr>
          <p:spPr bwMode="auto">
            <a:xfrm>
              <a:off x="4383" y="1190"/>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sp>
          <p:nvSpPr>
            <p:cNvPr id="133147" name="Freeform 27">
              <a:extLst>
                <a:ext uri="{FF2B5EF4-FFF2-40B4-BE49-F238E27FC236}">
                  <a16:creationId xmlns:a16="http://schemas.microsoft.com/office/drawing/2014/main" id="{3E4BF067-1C77-406D-95A7-1CDB7CB9DB3D}"/>
                </a:ext>
              </a:extLst>
            </p:cNvPr>
            <p:cNvSpPr>
              <a:spLocks/>
            </p:cNvSpPr>
            <p:nvPr/>
          </p:nvSpPr>
          <p:spPr bwMode="auto">
            <a:xfrm>
              <a:off x="3872" y="1176"/>
              <a:ext cx="60" cy="895"/>
            </a:xfrm>
            <a:custGeom>
              <a:avLst/>
              <a:gdLst>
                <a:gd name="T0" fmla="*/ 34 w 68"/>
                <a:gd name="T1" fmla="*/ 1010 h 1010"/>
                <a:gd name="T2" fmla="*/ 34 w 68"/>
                <a:gd name="T3" fmla="*/ 68 h 1010"/>
                <a:gd name="T4" fmla="*/ 68 w 68"/>
                <a:gd name="T5" fmla="*/ 68 h 1010"/>
                <a:gd name="T6" fmla="*/ 34 w 68"/>
                <a:gd name="T7" fmla="*/ 0 h 1010"/>
                <a:gd name="T8" fmla="*/ 0 w 68"/>
                <a:gd name="T9" fmla="*/ 68 h 1010"/>
                <a:gd name="T10" fmla="*/ 34 w 68"/>
                <a:gd name="T11" fmla="*/ 68 h 1010"/>
                <a:gd name="T12" fmla="*/ 34 w 68"/>
                <a:gd name="T13" fmla="*/ 1010 h 1010"/>
              </a:gdLst>
              <a:ahLst/>
              <a:cxnLst>
                <a:cxn ang="0">
                  <a:pos x="T0" y="T1"/>
                </a:cxn>
                <a:cxn ang="0">
                  <a:pos x="T2" y="T3"/>
                </a:cxn>
                <a:cxn ang="0">
                  <a:pos x="T4" y="T5"/>
                </a:cxn>
                <a:cxn ang="0">
                  <a:pos x="T6" y="T7"/>
                </a:cxn>
                <a:cxn ang="0">
                  <a:pos x="T8" y="T9"/>
                </a:cxn>
                <a:cxn ang="0">
                  <a:pos x="T10" y="T11"/>
                </a:cxn>
                <a:cxn ang="0">
                  <a:pos x="T12" y="T13"/>
                </a:cxn>
              </a:cxnLst>
              <a:rect l="0" t="0" r="r" b="b"/>
              <a:pathLst>
                <a:path w="68" h="1010">
                  <a:moveTo>
                    <a:pt x="34" y="1010"/>
                  </a:moveTo>
                  <a:lnTo>
                    <a:pt x="34" y="68"/>
                  </a:lnTo>
                  <a:lnTo>
                    <a:pt x="68" y="68"/>
                  </a:lnTo>
                  <a:lnTo>
                    <a:pt x="34" y="0"/>
                  </a:lnTo>
                  <a:lnTo>
                    <a:pt x="0" y="68"/>
                  </a:lnTo>
                  <a:lnTo>
                    <a:pt x="34" y="68"/>
                  </a:lnTo>
                  <a:lnTo>
                    <a:pt x="34" y="101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3148" name="Rectangle 28">
              <a:extLst>
                <a:ext uri="{FF2B5EF4-FFF2-40B4-BE49-F238E27FC236}">
                  <a16:creationId xmlns:a16="http://schemas.microsoft.com/office/drawing/2014/main" id="{0C8375FD-8D40-4006-ADC9-222CDAA22FDE}"/>
                </a:ext>
              </a:extLst>
            </p:cNvPr>
            <p:cNvSpPr>
              <a:spLocks noChangeArrowheads="1"/>
            </p:cNvSpPr>
            <p:nvPr/>
          </p:nvSpPr>
          <p:spPr bwMode="auto">
            <a:xfrm>
              <a:off x="3818" y="1475"/>
              <a:ext cx="2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TW" altLang="en-US" sz="1900" b="1">
                  <a:solidFill>
                    <a:srgbClr val="000000"/>
                  </a:solidFill>
                  <a:latin typeface="Arial" panose="020B0604020202020204" pitchFamily="34" charset="0"/>
                  <a:ea typeface="新細明體" panose="02020500000000000000" pitchFamily="18" charset="-120"/>
                </a:rPr>
                <a:t>   </a:t>
              </a:r>
              <a:r>
                <a:rPr lang="en-US" altLang="zh-TW" sz="1900" b="1">
                  <a:solidFill>
                    <a:srgbClr val="000000"/>
                  </a:solidFill>
                  <a:latin typeface="Arial" panose="020B0604020202020204" pitchFamily="34" charset="0"/>
                  <a:ea typeface="新細明體" panose="02020500000000000000" pitchFamily="18" charset="-120"/>
                </a:rPr>
                <a:t>3</a:t>
              </a:r>
              <a:endParaRPr lang="en-US" altLang="zh-TW" b="1">
                <a:latin typeface="Arial" panose="020B0604020202020204" pitchFamily="34" charset="0"/>
                <a:ea typeface="新細明體" panose="02020500000000000000" pitchFamily="18" charset="-120"/>
              </a:endParaRPr>
            </a:p>
          </p:txBody>
        </p:sp>
        <p:sp>
          <p:nvSpPr>
            <p:cNvPr id="133149" name="Freeform 29">
              <a:extLst>
                <a:ext uri="{FF2B5EF4-FFF2-40B4-BE49-F238E27FC236}">
                  <a16:creationId xmlns:a16="http://schemas.microsoft.com/office/drawing/2014/main" id="{4E796747-3E72-4DB5-8622-BF3D9AE72E20}"/>
                </a:ext>
              </a:extLst>
            </p:cNvPr>
            <p:cNvSpPr>
              <a:spLocks/>
            </p:cNvSpPr>
            <p:nvPr/>
          </p:nvSpPr>
          <p:spPr bwMode="auto">
            <a:xfrm>
              <a:off x="3999" y="1672"/>
              <a:ext cx="813" cy="451"/>
            </a:xfrm>
            <a:custGeom>
              <a:avLst/>
              <a:gdLst>
                <a:gd name="T0" fmla="*/ 0 w 917"/>
                <a:gd name="T1" fmla="*/ 509 h 509"/>
                <a:gd name="T2" fmla="*/ 858 w 917"/>
                <a:gd name="T3" fmla="*/ 34 h 509"/>
                <a:gd name="T4" fmla="*/ 875 w 917"/>
                <a:gd name="T5" fmla="*/ 68 h 509"/>
                <a:gd name="T6" fmla="*/ 917 w 917"/>
                <a:gd name="T7" fmla="*/ 0 h 509"/>
                <a:gd name="T8" fmla="*/ 841 w 917"/>
                <a:gd name="T9" fmla="*/ 8 h 509"/>
                <a:gd name="T10" fmla="*/ 858 w 917"/>
                <a:gd name="T11" fmla="*/ 34 h 509"/>
                <a:gd name="T12" fmla="*/ 0 w 917"/>
                <a:gd name="T13" fmla="*/ 509 h 509"/>
              </a:gdLst>
              <a:ahLst/>
              <a:cxnLst>
                <a:cxn ang="0">
                  <a:pos x="T0" y="T1"/>
                </a:cxn>
                <a:cxn ang="0">
                  <a:pos x="T2" y="T3"/>
                </a:cxn>
                <a:cxn ang="0">
                  <a:pos x="T4" y="T5"/>
                </a:cxn>
                <a:cxn ang="0">
                  <a:pos x="T6" y="T7"/>
                </a:cxn>
                <a:cxn ang="0">
                  <a:pos x="T8" y="T9"/>
                </a:cxn>
                <a:cxn ang="0">
                  <a:pos x="T10" y="T11"/>
                </a:cxn>
                <a:cxn ang="0">
                  <a:pos x="T12" y="T13"/>
                </a:cxn>
              </a:cxnLst>
              <a:rect l="0" t="0" r="r" b="b"/>
              <a:pathLst>
                <a:path w="917" h="509">
                  <a:moveTo>
                    <a:pt x="0" y="509"/>
                  </a:moveTo>
                  <a:lnTo>
                    <a:pt x="858" y="34"/>
                  </a:lnTo>
                  <a:lnTo>
                    <a:pt x="875" y="68"/>
                  </a:lnTo>
                  <a:lnTo>
                    <a:pt x="917" y="0"/>
                  </a:lnTo>
                  <a:lnTo>
                    <a:pt x="841" y="8"/>
                  </a:lnTo>
                  <a:lnTo>
                    <a:pt x="858" y="34"/>
                  </a:lnTo>
                  <a:lnTo>
                    <a:pt x="0" y="509"/>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3150" name="Rectangle 30">
              <a:extLst>
                <a:ext uri="{FF2B5EF4-FFF2-40B4-BE49-F238E27FC236}">
                  <a16:creationId xmlns:a16="http://schemas.microsoft.com/office/drawing/2014/main" id="{494BFC6F-891C-4E76-8F0A-A5903B7A4DBE}"/>
                </a:ext>
              </a:extLst>
            </p:cNvPr>
            <p:cNvSpPr>
              <a:spLocks noChangeArrowheads="1"/>
            </p:cNvSpPr>
            <p:nvPr/>
          </p:nvSpPr>
          <p:spPr bwMode="auto">
            <a:xfrm>
              <a:off x="4368" y="1728"/>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sp>
          <p:nvSpPr>
            <p:cNvPr id="133151" name="Text Box 31">
              <a:extLst>
                <a:ext uri="{FF2B5EF4-FFF2-40B4-BE49-F238E27FC236}">
                  <a16:creationId xmlns:a16="http://schemas.microsoft.com/office/drawing/2014/main" id="{3B571DA0-3A86-4237-B193-356EE0894818}"/>
                </a:ext>
              </a:extLst>
            </p:cNvPr>
            <p:cNvSpPr txBox="1">
              <a:spLocks noChangeArrowheads="1"/>
            </p:cNvSpPr>
            <p:nvPr/>
          </p:nvSpPr>
          <p:spPr bwMode="auto">
            <a:xfrm>
              <a:off x="1776" y="124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0</a:t>
              </a:r>
            </a:p>
          </p:txBody>
        </p:sp>
        <p:sp>
          <p:nvSpPr>
            <p:cNvPr id="133152" name="Oval 32">
              <a:extLst>
                <a:ext uri="{FF2B5EF4-FFF2-40B4-BE49-F238E27FC236}">
                  <a16:creationId xmlns:a16="http://schemas.microsoft.com/office/drawing/2014/main" id="{CF3A0535-4BEC-4206-9553-3678F975F063}"/>
                </a:ext>
              </a:extLst>
            </p:cNvPr>
            <p:cNvSpPr>
              <a:spLocks noChangeArrowheads="1"/>
            </p:cNvSpPr>
            <p:nvPr/>
          </p:nvSpPr>
          <p:spPr bwMode="auto">
            <a:xfrm>
              <a:off x="2775" y="2076"/>
              <a:ext cx="219" cy="219"/>
            </a:xfrm>
            <a:prstGeom prst="ellipse">
              <a:avLst/>
            </a:prstGeom>
            <a:solidFill>
              <a:srgbClr val="FF0000"/>
            </a:solidFill>
            <a:ln w="12700">
              <a:solidFill>
                <a:srgbClr val="000000"/>
              </a:solidFill>
              <a:round/>
              <a:headEnd/>
              <a:tailEnd/>
            </a:ln>
          </p:spPr>
          <p:txBody>
            <a:bodyPr/>
            <a:lstStyle/>
            <a:p>
              <a:endParaRPr lang="zh-TW" altLang="en-US"/>
            </a:p>
          </p:txBody>
        </p:sp>
        <p:sp>
          <p:nvSpPr>
            <p:cNvPr id="133153" name="Rectangle 33">
              <a:extLst>
                <a:ext uri="{FF2B5EF4-FFF2-40B4-BE49-F238E27FC236}">
                  <a16:creationId xmlns:a16="http://schemas.microsoft.com/office/drawing/2014/main" id="{230EC2DE-18BE-4797-B8CF-6F47724A6E38}"/>
                </a:ext>
              </a:extLst>
            </p:cNvPr>
            <p:cNvSpPr>
              <a:spLocks noChangeArrowheads="1"/>
            </p:cNvSpPr>
            <p:nvPr/>
          </p:nvSpPr>
          <p:spPr bwMode="auto">
            <a:xfrm>
              <a:off x="2863" y="2101"/>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3</a:t>
              </a:r>
              <a:endParaRPr lang="en-US" altLang="zh-TW" b="1">
                <a:latin typeface="Arial" panose="020B0604020202020204" pitchFamily="34" charset="0"/>
                <a:ea typeface="新細明體" panose="02020500000000000000" pitchFamily="18" charset="-120"/>
              </a:endParaRPr>
            </a:p>
          </p:txBody>
        </p:sp>
        <p:sp>
          <p:nvSpPr>
            <p:cNvPr id="133154" name="Text Box 34">
              <a:extLst>
                <a:ext uri="{FF2B5EF4-FFF2-40B4-BE49-F238E27FC236}">
                  <a16:creationId xmlns:a16="http://schemas.microsoft.com/office/drawing/2014/main" id="{33A0FF22-AACD-494D-BF28-746CE644DE61}"/>
                </a:ext>
              </a:extLst>
            </p:cNvPr>
            <p:cNvSpPr txBox="1">
              <a:spLocks noChangeArrowheads="1"/>
            </p:cNvSpPr>
            <p:nvPr/>
          </p:nvSpPr>
          <p:spPr bwMode="auto">
            <a:xfrm>
              <a:off x="2784" y="6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2</a:t>
              </a:r>
            </a:p>
          </p:txBody>
        </p:sp>
        <p:sp>
          <p:nvSpPr>
            <p:cNvPr id="133155" name="Text Box 35">
              <a:extLst>
                <a:ext uri="{FF2B5EF4-FFF2-40B4-BE49-F238E27FC236}">
                  <a16:creationId xmlns:a16="http://schemas.microsoft.com/office/drawing/2014/main" id="{DD15F31B-0272-4CCE-87EF-813009307812}"/>
                </a:ext>
              </a:extLst>
            </p:cNvPr>
            <p:cNvSpPr txBox="1">
              <a:spLocks noChangeArrowheads="1"/>
            </p:cNvSpPr>
            <p:nvPr/>
          </p:nvSpPr>
          <p:spPr bwMode="auto">
            <a:xfrm>
              <a:off x="2784" y="230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3</a:t>
              </a:r>
            </a:p>
          </p:txBody>
        </p:sp>
        <p:sp>
          <p:nvSpPr>
            <p:cNvPr id="133156" name="Text Box 36">
              <a:extLst>
                <a:ext uri="{FF2B5EF4-FFF2-40B4-BE49-F238E27FC236}">
                  <a16:creationId xmlns:a16="http://schemas.microsoft.com/office/drawing/2014/main" id="{2099DD26-D017-47EF-94E5-DC9C6616B62F}"/>
                </a:ext>
              </a:extLst>
            </p:cNvPr>
            <p:cNvSpPr txBox="1">
              <a:spLocks noChangeArrowheads="1"/>
            </p:cNvSpPr>
            <p:nvPr/>
          </p:nvSpPr>
          <p:spPr bwMode="auto">
            <a:xfrm>
              <a:off x="3792" y="6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6</a:t>
              </a:r>
            </a:p>
          </p:txBody>
        </p:sp>
        <p:sp>
          <p:nvSpPr>
            <p:cNvPr id="133157" name="Text Box 37">
              <a:extLst>
                <a:ext uri="{FF2B5EF4-FFF2-40B4-BE49-F238E27FC236}">
                  <a16:creationId xmlns:a16="http://schemas.microsoft.com/office/drawing/2014/main" id="{B1741AD2-919D-4172-90D2-AACD6E7183BE}"/>
                </a:ext>
              </a:extLst>
            </p:cNvPr>
            <p:cNvSpPr txBox="1">
              <a:spLocks noChangeArrowheads="1"/>
            </p:cNvSpPr>
            <p:nvPr/>
          </p:nvSpPr>
          <p:spPr bwMode="auto">
            <a:xfrm>
              <a:off x="3792" y="230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4</a:t>
              </a:r>
            </a:p>
          </p:txBody>
        </p:sp>
        <p:sp>
          <p:nvSpPr>
            <p:cNvPr id="133158" name="Text Box 38">
              <a:extLst>
                <a:ext uri="{FF2B5EF4-FFF2-40B4-BE49-F238E27FC236}">
                  <a16:creationId xmlns:a16="http://schemas.microsoft.com/office/drawing/2014/main" id="{AD74C69C-3AA8-43BF-B001-FEBDD23C910C}"/>
                </a:ext>
              </a:extLst>
            </p:cNvPr>
            <p:cNvSpPr txBox="1">
              <a:spLocks noChangeArrowheads="1"/>
            </p:cNvSpPr>
            <p:nvPr/>
          </p:nvSpPr>
          <p:spPr bwMode="auto">
            <a:xfrm>
              <a:off x="4992" y="14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b="1">
                  <a:latin typeface="Arial" panose="020B0604020202020204" pitchFamily="34" charset="0"/>
                  <a:ea typeface="新細明體" panose="02020500000000000000" pitchFamily="18" charset="-120"/>
                  <a:sym typeface="Symbol" panose="05050102010706020507" pitchFamily="18" charset="2"/>
                </a:rPr>
                <a:t></a:t>
              </a:r>
              <a:endParaRPr lang="zh-TW" altLang="en-US" b="1">
                <a:latin typeface="Arial" panose="020B0604020202020204" pitchFamily="34" charset="0"/>
                <a:ea typeface="新細明體" panose="02020500000000000000" pitchFamily="18" charset="-120"/>
              </a:endParaRPr>
            </a:p>
          </p:txBody>
        </p:sp>
        <p:sp>
          <p:nvSpPr>
            <p:cNvPr id="133159" name="Oval 39">
              <a:extLst>
                <a:ext uri="{FF2B5EF4-FFF2-40B4-BE49-F238E27FC236}">
                  <a16:creationId xmlns:a16="http://schemas.microsoft.com/office/drawing/2014/main" id="{6AAD8E30-E998-4CC1-B5D7-D86A11925D12}"/>
                </a:ext>
              </a:extLst>
            </p:cNvPr>
            <p:cNvSpPr>
              <a:spLocks noChangeArrowheads="1"/>
            </p:cNvSpPr>
            <p:nvPr/>
          </p:nvSpPr>
          <p:spPr bwMode="auto">
            <a:xfrm>
              <a:off x="3792" y="2073"/>
              <a:ext cx="218" cy="219"/>
            </a:xfrm>
            <a:prstGeom prst="ellipse">
              <a:avLst/>
            </a:prstGeom>
            <a:solidFill>
              <a:srgbClr val="FFFF00"/>
            </a:solidFill>
            <a:ln w="12700">
              <a:solidFill>
                <a:srgbClr val="000000"/>
              </a:solidFill>
              <a:round/>
              <a:headEnd/>
              <a:tailEnd/>
            </a:ln>
          </p:spPr>
          <p:txBody>
            <a:bodyPr/>
            <a:lstStyle/>
            <a:p>
              <a:endParaRPr lang="zh-TW" altLang="en-US"/>
            </a:p>
          </p:txBody>
        </p:sp>
        <p:sp>
          <p:nvSpPr>
            <p:cNvPr id="133160" name="Rectangle 40">
              <a:extLst>
                <a:ext uri="{FF2B5EF4-FFF2-40B4-BE49-F238E27FC236}">
                  <a16:creationId xmlns:a16="http://schemas.microsoft.com/office/drawing/2014/main" id="{8D6479B2-49BC-45E3-A1C2-D6E6B728DCEA}"/>
                </a:ext>
              </a:extLst>
            </p:cNvPr>
            <p:cNvSpPr>
              <a:spLocks noChangeArrowheads="1"/>
            </p:cNvSpPr>
            <p:nvPr/>
          </p:nvSpPr>
          <p:spPr bwMode="auto">
            <a:xfrm>
              <a:off x="3879" y="2101"/>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5</a:t>
              </a:r>
              <a:endParaRPr lang="en-US" altLang="zh-TW" b="1">
                <a:latin typeface="Arial" panose="020B0604020202020204" pitchFamily="34" charset="0"/>
                <a:ea typeface="新細明體" panose="02020500000000000000" pitchFamily="18" charset="-120"/>
              </a:endParaRPr>
            </a:p>
          </p:txBody>
        </p:sp>
        <p:sp>
          <p:nvSpPr>
            <p:cNvPr id="133161" name="Freeform 41">
              <a:extLst>
                <a:ext uri="{FF2B5EF4-FFF2-40B4-BE49-F238E27FC236}">
                  <a16:creationId xmlns:a16="http://schemas.microsoft.com/office/drawing/2014/main" id="{DB099FAD-72CA-47D0-9AF2-4534202D0CAC}"/>
                </a:ext>
              </a:extLst>
            </p:cNvPr>
            <p:cNvSpPr>
              <a:spLocks/>
            </p:cNvSpPr>
            <p:nvPr/>
          </p:nvSpPr>
          <p:spPr bwMode="auto">
            <a:xfrm>
              <a:off x="3879" y="1161"/>
              <a:ext cx="60" cy="895"/>
            </a:xfrm>
            <a:custGeom>
              <a:avLst/>
              <a:gdLst>
                <a:gd name="T0" fmla="*/ 34 w 68"/>
                <a:gd name="T1" fmla="*/ 1010 h 1010"/>
                <a:gd name="T2" fmla="*/ 34 w 68"/>
                <a:gd name="T3" fmla="*/ 68 h 1010"/>
                <a:gd name="T4" fmla="*/ 68 w 68"/>
                <a:gd name="T5" fmla="*/ 68 h 1010"/>
                <a:gd name="T6" fmla="*/ 34 w 68"/>
                <a:gd name="T7" fmla="*/ 0 h 1010"/>
                <a:gd name="T8" fmla="*/ 0 w 68"/>
                <a:gd name="T9" fmla="*/ 68 h 1010"/>
                <a:gd name="T10" fmla="*/ 34 w 68"/>
                <a:gd name="T11" fmla="*/ 68 h 1010"/>
                <a:gd name="T12" fmla="*/ 34 w 68"/>
                <a:gd name="T13" fmla="*/ 1010 h 1010"/>
              </a:gdLst>
              <a:ahLst/>
              <a:cxnLst>
                <a:cxn ang="0">
                  <a:pos x="T0" y="T1"/>
                </a:cxn>
                <a:cxn ang="0">
                  <a:pos x="T2" y="T3"/>
                </a:cxn>
                <a:cxn ang="0">
                  <a:pos x="T4" y="T5"/>
                </a:cxn>
                <a:cxn ang="0">
                  <a:pos x="T6" y="T7"/>
                </a:cxn>
                <a:cxn ang="0">
                  <a:pos x="T8" y="T9"/>
                </a:cxn>
                <a:cxn ang="0">
                  <a:pos x="T10" y="T11"/>
                </a:cxn>
                <a:cxn ang="0">
                  <a:pos x="T12" y="T13"/>
                </a:cxn>
              </a:cxnLst>
              <a:rect l="0" t="0" r="r" b="b"/>
              <a:pathLst>
                <a:path w="68" h="1010">
                  <a:moveTo>
                    <a:pt x="34" y="1010"/>
                  </a:moveTo>
                  <a:lnTo>
                    <a:pt x="34" y="68"/>
                  </a:lnTo>
                  <a:lnTo>
                    <a:pt x="68" y="68"/>
                  </a:lnTo>
                  <a:lnTo>
                    <a:pt x="34" y="0"/>
                  </a:lnTo>
                  <a:lnTo>
                    <a:pt x="0" y="68"/>
                  </a:lnTo>
                  <a:lnTo>
                    <a:pt x="34" y="68"/>
                  </a:lnTo>
                  <a:lnTo>
                    <a:pt x="34" y="1010"/>
                  </a:lnTo>
                  <a:close/>
                </a:path>
              </a:pathLst>
            </a:custGeom>
            <a:noFill/>
            <a:ln w="38100"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3162" name="Freeform 42">
              <a:extLst>
                <a:ext uri="{FF2B5EF4-FFF2-40B4-BE49-F238E27FC236}">
                  <a16:creationId xmlns:a16="http://schemas.microsoft.com/office/drawing/2014/main" id="{4FCF4C43-2559-4BDE-97D8-32E34A7C6C27}"/>
                </a:ext>
              </a:extLst>
            </p:cNvPr>
            <p:cNvSpPr>
              <a:spLocks/>
            </p:cNvSpPr>
            <p:nvPr/>
          </p:nvSpPr>
          <p:spPr bwMode="auto">
            <a:xfrm>
              <a:off x="3984" y="1680"/>
              <a:ext cx="813" cy="451"/>
            </a:xfrm>
            <a:custGeom>
              <a:avLst/>
              <a:gdLst>
                <a:gd name="T0" fmla="*/ 0 w 917"/>
                <a:gd name="T1" fmla="*/ 509 h 509"/>
                <a:gd name="T2" fmla="*/ 858 w 917"/>
                <a:gd name="T3" fmla="*/ 34 h 509"/>
                <a:gd name="T4" fmla="*/ 875 w 917"/>
                <a:gd name="T5" fmla="*/ 68 h 509"/>
                <a:gd name="T6" fmla="*/ 917 w 917"/>
                <a:gd name="T7" fmla="*/ 0 h 509"/>
                <a:gd name="T8" fmla="*/ 841 w 917"/>
                <a:gd name="T9" fmla="*/ 8 h 509"/>
                <a:gd name="T10" fmla="*/ 858 w 917"/>
                <a:gd name="T11" fmla="*/ 34 h 509"/>
                <a:gd name="T12" fmla="*/ 0 w 917"/>
                <a:gd name="T13" fmla="*/ 509 h 509"/>
              </a:gdLst>
              <a:ahLst/>
              <a:cxnLst>
                <a:cxn ang="0">
                  <a:pos x="T0" y="T1"/>
                </a:cxn>
                <a:cxn ang="0">
                  <a:pos x="T2" y="T3"/>
                </a:cxn>
                <a:cxn ang="0">
                  <a:pos x="T4" y="T5"/>
                </a:cxn>
                <a:cxn ang="0">
                  <a:pos x="T6" y="T7"/>
                </a:cxn>
                <a:cxn ang="0">
                  <a:pos x="T8" y="T9"/>
                </a:cxn>
                <a:cxn ang="0">
                  <a:pos x="T10" y="T11"/>
                </a:cxn>
                <a:cxn ang="0">
                  <a:pos x="T12" y="T13"/>
                </a:cxn>
              </a:cxnLst>
              <a:rect l="0" t="0" r="r" b="b"/>
              <a:pathLst>
                <a:path w="917" h="509">
                  <a:moveTo>
                    <a:pt x="0" y="509"/>
                  </a:moveTo>
                  <a:lnTo>
                    <a:pt x="858" y="34"/>
                  </a:lnTo>
                  <a:lnTo>
                    <a:pt x="875" y="68"/>
                  </a:lnTo>
                  <a:lnTo>
                    <a:pt x="917" y="0"/>
                  </a:lnTo>
                  <a:lnTo>
                    <a:pt x="841" y="8"/>
                  </a:lnTo>
                  <a:lnTo>
                    <a:pt x="858" y="34"/>
                  </a:lnTo>
                  <a:lnTo>
                    <a:pt x="0" y="509"/>
                  </a:lnTo>
                  <a:close/>
                </a:path>
              </a:pathLst>
            </a:custGeom>
            <a:noFill/>
            <a:ln w="38100"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3163" name="Line 43">
              <a:extLst>
                <a:ext uri="{FF2B5EF4-FFF2-40B4-BE49-F238E27FC236}">
                  <a16:creationId xmlns:a16="http://schemas.microsoft.com/office/drawing/2014/main" id="{FE63BEB2-9F61-47D1-AE5D-0CC091225E5E}"/>
                </a:ext>
              </a:extLst>
            </p:cNvPr>
            <p:cNvSpPr>
              <a:spLocks noChangeShapeType="1"/>
            </p:cNvSpPr>
            <p:nvPr/>
          </p:nvSpPr>
          <p:spPr bwMode="auto">
            <a:xfrm flipH="1">
              <a:off x="5031" y="1659"/>
              <a:ext cx="24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33164" name="Text Box 44">
              <a:extLst>
                <a:ext uri="{FF2B5EF4-FFF2-40B4-BE49-F238E27FC236}">
                  <a16:creationId xmlns:a16="http://schemas.microsoft.com/office/drawing/2014/main" id="{3062B5C9-1E35-4A08-9139-F5396BDAFA53}"/>
                </a:ext>
              </a:extLst>
            </p:cNvPr>
            <p:cNvSpPr txBox="1">
              <a:spLocks noChangeArrowheads="1"/>
            </p:cNvSpPr>
            <p:nvPr/>
          </p:nvSpPr>
          <p:spPr bwMode="auto">
            <a:xfrm>
              <a:off x="4992" y="134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6</a:t>
              </a:r>
            </a:p>
          </p:txBody>
        </p:sp>
      </p:grpSp>
      <p:sp>
        <p:nvSpPr>
          <p:cNvPr id="133165" name="Text Box 45">
            <a:extLst>
              <a:ext uri="{FF2B5EF4-FFF2-40B4-BE49-F238E27FC236}">
                <a16:creationId xmlns:a16="http://schemas.microsoft.com/office/drawing/2014/main" id="{EA06C15B-F2F4-4B17-A8BE-E5E6B67B5EB9}"/>
              </a:ext>
            </a:extLst>
          </p:cNvPr>
          <p:cNvSpPr txBox="1">
            <a:spLocks noChangeArrowheads="1"/>
          </p:cNvSpPr>
          <p:nvPr/>
        </p:nvSpPr>
        <p:spPr bwMode="auto">
          <a:xfrm>
            <a:off x="386952" y="4563402"/>
            <a:ext cx="10801200" cy="1175706"/>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spcAft>
                <a:spcPct val="25000"/>
              </a:spcAft>
              <a:buClr>
                <a:schemeClr val="accent2"/>
              </a:buClr>
              <a:buSzPct val="75000"/>
              <a:buFont typeface="Monotype Sorts" pitchFamily="2" charset="2"/>
              <a:buNone/>
            </a:pPr>
            <a:r>
              <a:rPr lang="en-US" altLang="zh-TW" b="1" dirty="0">
                <a:latin typeface="Arial" panose="020B0604020202020204" pitchFamily="34" charset="0"/>
                <a:ea typeface="新細明體" panose="02020500000000000000" pitchFamily="18" charset="-120"/>
              </a:rPr>
              <a:t>2. If </a:t>
            </a:r>
            <a:r>
              <a:rPr lang="en-US" altLang="zh-TW" b="1" dirty="0" err="1">
                <a:latin typeface="Arial" panose="020B0604020202020204" pitchFamily="34" charset="0"/>
                <a:ea typeface="新細明體" panose="02020500000000000000" pitchFamily="18" charset="-120"/>
              </a:rPr>
              <a:t>i</a:t>
            </a:r>
            <a:r>
              <a:rPr lang="en-US" altLang="zh-TW" b="1" dirty="0">
                <a:latin typeface="Arial" panose="020B0604020202020204" pitchFamily="34" charset="0"/>
                <a:ea typeface="新細明體" panose="02020500000000000000" pitchFamily="18" charset="-120"/>
              </a:rPr>
              <a:t> </a:t>
            </a:r>
            <a:r>
              <a:rPr lang="en-US" altLang="zh-TW" b="1" dirty="0">
                <a:ea typeface="新細明體" panose="02020500000000000000" pitchFamily="18" charset="-120"/>
                <a:cs typeface="Times New Roman" panose="02020603050405020304" pitchFamily="18" charset="0"/>
                <a:sym typeface="Symbol" panose="05050102010706020507" pitchFamily="18" charset="2"/>
              </a:rPr>
              <a:t></a:t>
            </a:r>
            <a:r>
              <a:rPr lang="en-US" altLang="zh-TW" b="1" dirty="0">
                <a:latin typeface="Arial" panose="020B0604020202020204" pitchFamily="34" charset="0"/>
                <a:ea typeface="新細明體" panose="02020500000000000000" pitchFamily="18" charset="-120"/>
              </a:rPr>
              <a:t>  S, and j </a:t>
            </a:r>
            <a:r>
              <a:rPr lang="en-US" altLang="zh-TW" b="1" dirty="0">
                <a:ea typeface="新細明體" panose="02020500000000000000" pitchFamily="18" charset="-120"/>
                <a:sym typeface="Symbol" panose="05050102010706020507" pitchFamily="18" charset="2"/>
              </a:rPr>
              <a:t></a:t>
            </a:r>
            <a:r>
              <a:rPr lang="en-US" altLang="zh-TW" b="1" dirty="0">
                <a:latin typeface="Arial" panose="020B0604020202020204" pitchFamily="34" charset="0"/>
                <a:ea typeface="新細明體" panose="02020500000000000000" pitchFamily="18" charset="-120"/>
              </a:rPr>
              <a:t> T, then d(</a:t>
            </a:r>
            <a:r>
              <a:rPr lang="en-US" altLang="zh-TW" b="1" dirty="0" err="1">
                <a:latin typeface="Arial" panose="020B0604020202020204" pitchFamily="34" charset="0"/>
                <a:ea typeface="新細明體" panose="02020500000000000000" pitchFamily="18" charset="-120"/>
              </a:rPr>
              <a:t>i</a:t>
            </a:r>
            <a:r>
              <a:rPr lang="en-US" altLang="zh-TW" b="1" dirty="0">
                <a:latin typeface="Arial" panose="020B0604020202020204" pitchFamily="34" charset="0"/>
                <a:ea typeface="新細明體" panose="02020500000000000000" pitchFamily="18" charset="-120"/>
              </a:rPr>
              <a:t>) </a:t>
            </a:r>
            <a:r>
              <a:rPr lang="en-US" altLang="zh-TW" b="1" dirty="0">
                <a:latin typeface="Arial" panose="020B0604020202020204" pitchFamily="34" charset="0"/>
                <a:ea typeface="新細明體" panose="02020500000000000000" pitchFamily="18" charset="-120"/>
                <a:sym typeface="Symbol" panose="05050102010706020507" pitchFamily="18" charset="2"/>
              </a:rPr>
              <a:t> d(j).</a:t>
            </a:r>
          </a:p>
          <a:p>
            <a:pPr>
              <a:spcBef>
                <a:spcPct val="20000"/>
              </a:spcBef>
              <a:spcAft>
                <a:spcPct val="25000"/>
              </a:spcAft>
              <a:buClr>
                <a:schemeClr val="accent2"/>
              </a:buClr>
              <a:buSzPct val="75000"/>
              <a:buFont typeface="Monotype Sorts" pitchFamily="2" charset="2"/>
              <a:buNone/>
            </a:pPr>
            <a:endParaRPr lang="en-US" altLang="zh-TW" sz="800" b="1" dirty="0">
              <a:latin typeface="Arial" panose="020B0604020202020204" pitchFamily="34" charset="0"/>
              <a:ea typeface="新細明體" panose="02020500000000000000" pitchFamily="18" charset="-120"/>
              <a:sym typeface="Symbol" panose="05050102010706020507" pitchFamily="18" charset="2"/>
            </a:endParaRPr>
          </a:p>
          <a:p>
            <a:pPr>
              <a:spcBef>
                <a:spcPct val="20000"/>
              </a:spcBef>
              <a:spcAft>
                <a:spcPct val="25000"/>
              </a:spcAft>
              <a:buClr>
                <a:schemeClr val="accent2"/>
              </a:buClr>
              <a:buSzPct val="75000"/>
              <a:buFont typeface="Monotype Sorts" pitchFamily="2" charset="2"/>
              <a:buNone/>
            </a:pPr>
            <a:r>
              <a:rPr lang="en-US" altLang="zh-TW" b="1" dirty="0">
                <a:latin typeface="Arial" panose="020B0604020202020204" pitchFamily="34" charset="0"/>
                <a:ea typeface="新細明體" panose="02020500000000000000" pitchFamily="18" charset="-120"/>
                <a:sym typeface="Symbol" panose="05050102010706020507" pitchFamily="18" charset="2"/>
              </a:rPr>
              <a:t>If this was true before node 5 was transferred, it remains true afterwards. </a:t>
            </a:r>
          </a:p>
        </p:txBody>
      </p:sp>
      <p:sp>
        <p:nvSpPr>
          <p:cNvPr id="133166" name="Text Box 46">
            <a:extLst>
              <a:ext uri="{FF2B5EF4-FFF2-40B4-BE49-F238E27FC236}">
                <a16:creationId xmlns:a16="http://schemas.microsoft.com/office/drawing/2014/main" id="{F454C47F-3404-43BB-9450-D9D4DCF3AC60}"/>
              </a:ext>
            </a:extLst>
          </p:cNvPr>
          <p:cNvSpPr txBox="1">
            <a:spLocks noChangeArrowheads="1"/>
          </p:cNvSpPr>
          <p:nvPr/>
        </p:nvSpPr>
        <p:spPr bwMode="auto">
          <a:xfrm>
            <a:off x="343270" y="1066800"/>
            <a:ext cx="4125543" cy="830997"/>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b="1" dirty="0">
                <a:latin typeface="Arial" panose="020B0604020202020204" pitchFamily="34" charset="0"/>
                <a:ea typeface="新細明體" panose="02020500000000000000" pitchFamily="18" charset="-120"/>
              </a:rPr>
              <a:t>Assume that the invariants are true before the update.</a:t>
            </a:r>
          </a:p>
        </p:txBody>
      </p:sp>
      <p:sp>
        <p:nvSpPr>
          <p:cNvPr id="133167" name="Text Box 47">
            <a:extLst>
              <a:ext uri="{FF2B5EF4-FFF2-40B4-BE49-F238E27FC236}">
                <a16:creationId xmlns:a16="http://schemas.microsoft.com/office/drawing/2014/main" id="{26E25905-C5B1-4C22-B632-608F5CBAE4D3}"/>
              </a:ext>
            </a:extLst>
          </p:cNvPr>
          <p:cNvSpPr txBox="1">
            <a:spLocks noChangeArrowheads="1"/>
          </p:cNvSpPr>
          <p:nvPr/>
        </p:nvSpPr>
        <p:spPr bwMode="auto">
          <a:xfrm>
            <a:off x="346671" y="2864554"/>
            <a:ext cx="4087416" cy="1200329"/>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b="1" dirty="0">
                <a:latin typeface="Arial" panose="020B0604020202020204" pitchFamily="34" charset="0"/>
                <a:ea typeface="新細明體" panose="02020500000000000000" pitchFamily="18" charset="-120"/>
              </a:rPr>
              <a:t>Node 5 was just selected.  It is now transferred from T to S.</a:t>
            </a:r>
          </a:p>
        </p:txBody>
      </p:sp>
      <p:sp>
        <p:nvSpPr>
          <p:cNvPr id="133169" name="Line 49">
            <a:extLst>
              <a:ext uri="{FF2B5EF4-FFF2-40B4-BE49-F238E27FC236}">
                <a16:creationId xmlns:a16="http://schemas.microsoft.com/office/drawing/2014/main" id="{C4BF30D5-C750-4866-A6E2-06DB9FEF813C}"/>
              </a:ext>
            </a:extLst>
          </p:cNvPr>
          <p:cNvSpPr>
            <a:spLocks noChangeShapeType="1"/>
          </p:cNvSpPr>
          <p:nvPr/>
        </p:nvSpPr>
        <p:spPr bwMode="auto">
          <a:xfrm>
            <a:off x="6240464" y="1773238"/>
            <a:ext cx="1368425" cy="1511300"/>
          </a:xfrm>
          <a:prstGeom prst="line">
            <a:avLst/>
          </a:prstGeom>
          <a:noFill/>
          <a:ln w="38100">
            <a:solidFill>
              <a:srgbClr val="3333FF"/>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66"/>
                                        </p:tgtEl>
                                        <p:attrNameLst>
                                          <p:attrName>style.visibility</p:attrName>
                                        </p:attrNameLst>
                                      </p:cBhvr>
                                      <p:to>
                                        <p:strVal val="visible"/>
                                      </p:to>
                                    </p:set>
                                    <p:animEffect transition="in" filter="wipe(left)">
                                      <p:cBhvr>
                                        <p:cTn id="7" dur="500"/>
                                        <p:tgtEl>
                                          <p:spTgt spid="1331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67"/>
                                        </p:tgtEl>
                                        <p:attrNameLst>
                                          <p:attrName>style.visibility</p:attrName>
                                        </p:attrNameLst>
                                      </p:cBhvr>
                                      <p:to>
                                        <p:strVal val="visible"/>
                                      </p:to>
                                    </p:set>
                                    <p:animEffect transition="in" filter="wipe(left)">
                                      <p:cBhvr>
                                        <p:cTn id="12" dur="500"/>
                                        <p:tgtEl>
                                          <p:spTgt spid="1331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65"/>
                                        </p:tgtEl>
                                        <p:attrNameLst>
                                          <p:attrName>style.visibility</p:attrName>
                                        </p:attrNameLst>
                                      </p:cBhvr>
                                      <p:to>
                                        <p:strVal val="visible"/>
                                      </p:to>
                                    </p:set>
                                    <p:animEffect transition="in" filter="wipe(left)">
                                      <p:cBhvr>
                                        <p:cTn id="17" dur="500"/>
                                        <p:tgtEl>
                                          <p:spTgt spid="133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5" grpId="0" animBg="1" autoUpdateAnimBg="0"/>
      <p:bldP spid="133166" grpId="0" animBg="1" autoUpdateAnimBg="0"/>
      <p:bldP spid="133167"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7C2018C1-8F71-456B-B75F-8E5903744D37}"/>
              </a:ext>
            </a:extLst>
          </p:cNvPr>
          <p:cNvSpPr>
            <a:spLocks noGrp="1" noChangeArrowheads="1"/>
          </p:cNvSpPr>
          <p:nvPr>
            <p:ph type="title"/>
          </p:nvPr>
        </p:nvSpPr>
        <p:spPr/>
        <p:txBody>
          <a:bodyPr/>
          <a:lstStyle/>
          <a:p>
            <a:r>
              <a:rPr lang="en-US" altLang="zh-TW"/>
              <a:t>Verifying invariants Inductively</a:t>
            </a:r>
          </a:p>
        </p:txBody>
      </p:sp>
      <p:sp>
        <p:nvSpPr>
          <p:cNvPr id="49" name="投影片編號版面配置區 2">
            <a:extLst>
              <a:ext uri="{FF2B5EF4-FFF2-40B4-BE49-F238E27FC236}">
                <a16:creationId xmlns:a16="http://schemas.microsoft.com/office/drawing/2014/main" id="{D769932E-70A7-45BF-837C-E3749DFBA81A}"/>
              </a:ext>
            </a:extLst>
          </p:cNvPr>
          <p:cNvSpPr>
            <a:spLocks noGrp="1"/>
          </p:cNvSpPr>
          <p:nvPr>
            <p:ph type="sldNum" sz="quarter" idx="10"/>
          </p:nvPr>
        </p:nvSpPr>
        <p:spPr/>
        <p:txBody>
          <a:bodyPr/>
          <a:lstStyle/>
          <a:p>
            <a:fld id="{2FB70945-B074-48B8-B546-A004E0AC8CD8}" type="slidenum">
              <a:rPr lang="zh-TW" altLang="en-US"/>
              <a:pPr/>
              <a:t>16</a:t>
            </a:fld>
            <a:endParaRPr lang="en-US" altLang="zh-TW"/>
          </a:p>
        </p:txBody>
      </p:sp>
      <p:sp>
        <p:nvSpPr>
          <p:cNvPr id="132136" name="Oval 40">
            <a:extLst>
              <a:ext uri="{FF2B5EF4-FFF2-40B4-BE49-F238E27FC236}">
                <a16:creationId xmlns:a16="http://schemas.microsoft.com/office/drawing/2014/main" id="{E1902B68-126E-4190-94EB-4CEAF43F0484}"/>
              </a:ext>
            </a:extLst>
          </p:cNvPr>
          <p:cNvSpPr>
            <a:spLocks noChangeArrowheads="1"/>
          </p:cNvSpPr>
          <p:nvPr/>
        </p:nvSpPr>
        <p:spPr bwMode="auto">
          <a:xfrm>
            <a:off x="4343401" y="2397126"/>
            <a:ext cx="334963" cy="347663"/>
          </a:xfrm>
          <a:prstGeom prst="ellipse">
            <a:avLst/>
          </a:prstGeom>
          <a:solidFill>
            <a:srgbClr val="FF0000"/>
          </a:solidFill>
          <a:ln w="12700">
            <a:solidFill>
              <a:schemeClr val="bg2"/>
            </a:solidFill>
            <a:round/>
            <a:headEnd/>
            <a:tailEnd/>
          </a:ln>
        </p:spPr>
        <p:txBody>
          <a:bodyPr/>
          <a:lstStyle/>
          <a:p>
            <a:endParaRPr lang="zh-TW" altLang="en-US"/>
          </a:p>
        </p:txBody>
      </p:sp>
      <p:sp>
        <p:nvSpPr>
          <p:cNvPr id="132137" name="Rectangle 41">
            <a:extLst>
              <a:ext uri="{FF2B5EF4-FFF2-40B4-BE49-F238E27FC236}">
                <a16:creationId xmlns:a16="http://schemas.microsoft.com/office/drawing/2014/main" id="{E9161CD1-B353-4121-8C81-5350D683611F}"/>
              </a:ext>
            </a:extLst>
          </p:cNvPr>
          <p:cNvSpPr>
            <a:spLocks noChangeArrowheads="1"/>
          </p:cNvSpPr>
          <p:nvPr/>
        </p:nvSpPr>
        <p:spPr bwMode="auto">
          <a:xfrm>
            <a:off x="4468813" y="2439988"/>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1</a:t>
            </a:r>
            <a:endParaRPr lang="en-US" altLang="zh-TW" b="1">
              <a:latin typeface="Arial" panose="020B0604020202020204" pitchFamily="34" charset="0"/>
              <a:ea typeface="新細明體" panose="02020500000000000000" pitchFamily="18" charset="-120"/>
            </a:endParaRPr>
          </a:p>
        </p:txBody>
      </p:sp>
      <p:sp>
        <p:nvSpPr>
          <p:cNvPr id="132138" name="Oval 42">
            <a:extLst>
              <a:ext uri="{FF2B5EF4-FFF2-40B4-BE49-F238E27FC236}">
                <a16:creationId xmlns:a16="http://schemas.microsoft.com/office/drawing/2014/main" id="{980DA8CD-BFF6-4D48-8D27-1510940239B0}"/>
              </a:ext>
            </a:extLst>
          </p:cNvPr>
          <p:cNvSpPr>
            <a:spLocks noChangeArrowheads="1"/>
          </p:cNvSpPr>
          <p:nvPr/>
        </p:nvSpPr>
        <p:spPr bwMode="auto">
          <a:xfrm>
            <a:off x="5930901" y="1501776"/>
            <a:ext cx="347663" cy="358775"/>
          </a:xfrm>
          <a:prstGeom prst="ellipse">
            <a:avLst/>
          </a:prstGeom>
          <a:solidFill>
            <a:srgbClr val="FF0000"/>
          </a:solidFill>
          <a:ln w="12700">
            <a:solidFill>
              <a:srgbClr val="000000"/>
            </a:solidFill>
            <a:round/>
            <a:headEnd/>
            <a:tailEnd/>
          </a:ln>
        </p:spPr>
        <p:txBody>
          <a:bodyPr/>
          <a:lstStyle/>
          <a:p>
            <a:endParaRPr lang="zh-TW" altLang="en-US"/>
          </a:p>
        </p:txBody>
      </p:sp>
      <p:sp>
        <p:nvSpPr>
          <p:cNvPr id="132139" name="Rectangle 43">
            <a:extLst>
              <a:ext uri="{FF2B5EF4-FFF2-40B4-BE49-F238E27FC236}">
                <a16:creationId xmlns:a16="http://schemas.microsoft.com/office/drawing/2014/main" id="{900E49F5-1265-4916-839D-D3DFEC3C8F7C}"/>
              </a:ext>
            </a:extLst>
          </p:cNvPr>
          <p:cNvSpPr>
            <a:spLocks noChangeArrowheads="1"/>
          </p:cNvSpPr>
          <p:nvPr/>
        </p:nvSpPr>
        <p:spPr bwMode="auto">
          <a:xfrm>
            <a:off x="6069013" y="1543050"/>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sp>
        <p:nvSpPr>
          <p:cNvPr id="132140" name="Oval 44">
            <a:extLst>
              <a:ext uri="{FF2B5EF4-FFF2-40B4-BE49-F238E27FC236}">
                <a16:creationId xmlns:a16="http://schemas.microsoft.com/office/drawing/2014/main" id="{81A5AA0E-7674-4D1B-8DA6-1CD921E77914}"/>
              </a:ext>
            </a:extLst>
          </p:cNvPr>
          <p:cNvSpPr>
            <a:spLocks noChangeArrowheads="1"/>
          </p:cNvSpPr>
          <p:nvPr/>
        </p:nvSpPr>
        <p:spPr bwMode="auto">
          <a:xfrm>
            <a:off x="5930901" y="3292476"/>
            <a:ext cx="347663" cy="347663"/>
          </a:xfrm>
          <a:prstGeom prst="ellipse">
            <a:avLst/>
          </a:prstGeom>
          <a:solidFill>
            <a:srgbClr val="66FF33"/>
          </a:solidFill>
          <a:ln w="12700">
            <a:solidFill>
              <a:srgbClr val="000000"/>
            </a:solidFill>
            <a:round/>
            <a:headEnd/>
            <a:tailEnd/>
          </a:ln>
        </p:spPr>
        <p:txBody>
          <a:bodyPr/>
          <a:lstStyle/>
          <a:p>
            <a:endParaRPr lang="zh-TW" altLang="en-US"/>
          </a:p>
        </p:txBody>
      </p:sp>
      <p:sp>
        <p:nvSpPr>
          <p:cNvPr id="132141" name="Oval 45">
            <a:extLst>
              <a:ext uri="{FF2B5EF4-FFF2-40B4-BE49-F238E27FC236}">
                <a16:creationId xmlns:a16="http://schemas.microsoft.com/office/drawing/2014/main" id="{721AADBD-473E-43E1-BB4D-9CB8CD36D531}"/>
              </a:ext>
            </a:extLst>
          </p:cNvPr>
          <p:cNvSpPr>
            <a:spLocks noChangeArrowheads="1"/>
          </p:cNvSpPr>
          <p:nvPr/>
        </p:nvSpPr>
        <p:spPr bwMode="auto">
          <a:xfrm>
            <a:off x="7545389" y="1501776"/>
            <a:ext cx="346075" cy="358775"/>
          </a:xfrm>
          <a:prstGeom prst="ellipse">
            <a:avLst/>
          </a:prstGeom>
          <a:solidFill>
            <a:srgbClr val="66FF33"/>
          </a:solidFill>
          <a:ln w="12700">
            <a:solidFill>
              <a:srgbClr val="000000"/>
            </a:solidFill>
            <a:round/>
            <a:headEnd/>
            <a:tailEnd/>
          </a:ln>
        </p:spPr>
        <p:txBody>
          <a:bodyPr/>
          <a:lstStyle/>
          <a:p>
            <a:endParaRPr lang="zh-TW" altLang="en-US"/>
          </a:p>
        </p:txBody>
      </p:sp>
      <p:sp>
        <p:nvSpPr>
          <p:cNvPr id="132142" name="Rectangle 46">
            <a:extLst>
              <a:ext uri="{FF2B5EF4-FFF2-40B4-BE49-F238E27FC236}">
                <a16:creationId xmlns:a16="http://schemas.microsoft.com/office/drawing/2014/main" id="{FA7A6C44-40AE-440D-AD7F-E1378F65D5A3}"/>
              </a:ext>
            </a:extLst>
          </p:cNvPr>
          <p:cNvSpPr>
            <a:spLocks noChangeArrowheads="1"/>
          </p:cNvSpPr>
          <p:nvPr/>
        </p:nvSpPr>
        <p:spPr bwMode="auto">
          <a:xfrm>
            <a:off x="7681913" y="1543050"/>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4</a:t>
            </a:r>
            <a:endParaRPr lang="en-US" altLang="zh-TW" b="1">
              <a:latin typeface="Arial" panose="020B0604020202020204" pitchFamily="34" charset="0"/>
              <a:ea typeface="新細明體" panose="02020500000000000000" pitchFamily="18" charset="-120"/>
            </a:endParaRPr>
          </a:p>
        </p:txBody>
      </p:sp>
      <p:sp>
        <p:nvSpPr>
          <p:cNvPr id="132143" name="Oval 47">
            <a:extLst>
              <a:ext uri="{FF2B5EF4-FFF2-40B4-BE49-F238E27FC236}">
                <a16:creationId xmlns:a16="http://schemas.microsoft.com/office/drawing/2014/main" id="{505C59A7-03BC-4103-B1A7-92CBA2BC8F19}"/>
              </a:ext>
            </a:extLst>
          </p:cNvPr>
          <p:cNvSpPr>
            <a:spLocks noChangeArrowheads="1"/>
          </p:cNvSpPr>
          <p:nvPr/>
        </p:nvSpPr>
        <p:spPr bwMode="auto">
          <a:xfrm>
            <a:off x="7545389" y="3292476"/>
            <a:ext cx="346075" cy="347663"/>
          </a:xfrm>
          <a:prstGeom prst="ellipse">
            <a:avLst/>
          </a:prstGeom>
          <a:solidFill>
            <a:srgbClr val="66FF33"/>
          </a:solidFill>
          <a:ln w="12700">
            <a:solidFill>
              <a:srgbClr val="000000"/>
            </a:solidFill>
            <a:round/>
            <a:headEnd/>
            <a:tailEnd/>
          </a:ln>
        </p:spPr>
        <p:txBody>
          <a:bodyPr/>
          <a:lstStyle/>
          <a:p>
            <a:endParaRPr lang="zh-TW" altLang="en-US"/>
          </a:p>
        </p:txBody>
      </p:sp>
      <p:sp>
        <p:nvSpPr>
          <p:cNvPr id="132144" name="Oval 48">
            <a:extLst>
              <a:ext uri="{FF2B5EF4-FFF2-40B4-BE49-F238E27FC236}">
                <a16:creationId xmlns:a16="http://schemas.microsoft.com/office/drawing/2014/main" id="{1A37D50C-1260-4254-9610-3B8C2C0074DA}"/>
              </a:ext>
            </a:extLst>
          </p:cNvPr>
          <p:cNvSpPr>
            <a:spLocks noChangeArrowheads="1"/>
          </p:cNvSpPr>
          <p:nvPr/>
        </p:nvSpPr>
        <p:spPr bwMode="auto">
          <a:xfrm>
            <a:off x="9144001" y="2397126"/>
            <a:ext cx="347663" cy="347663"/>
          </a:xfrm>
          <a:prstGeom prst="ellipse">
            <a:avLst/>
          </a:prstGeom>
          <a:solidFill>
            <a:srgbClr val="66FF33"/>
          </a:solidFill>
          <a:ln w="12700">
            <a:solidFill>
              <a:srgbClr val="000000"/>
            </a:solidFill>
            <a:round/>
            <a:headEnd/>
            <a:tailEnd/>
          </a:ln>
        </p:spPr>
        <p:txBody>
          <a:bodyPr/>
          <a:lstStyle/>
          <a:p>
            <a:endParaRPr lang="zh-TW" altLang="en-US"/>
          </a:p>
        </p:txBody>
      </p:sp>
      <p:sp>
        <p:nvSpPr>
          <p:cNvPr id="132145" name="Rectangle 49">
            <a:extLst>
              <a:ext uri="{FF2B5EF4-FFF2-40B4-BE49-F238E27FC236}">
                <a16:creationId xmlns:a16="http://schemas.microsoft.com/office/drawing/2014/main" id="{BBE55C76-A665-4C74-A41A-D8BE3B8BA256}"/>
              </a:ext>
            </a:extLst>
          </p:cNvPr>
          <p:cNvSpPr>
            <a:spLocks noChangeArrowheads="1"/>
          </p:cNvSpPr>
          <p:nvPr/>
        </p:nvSpPr>
        <p:spPr bwMode="auto">
          <a:xfrm>
            <a:off x="9282113" y="2439988"/>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6</a:t>
            </a:r>
            <a:endParaRPr lang="en-US" altLang="zh-TW" b="1">
              <a:latin typeface="Arial" panose="020B0604020202020204" pitchFamily="34" charset="0"/>
              <a:ea typeface="新細明體" panose="02020500000000000000" pitchFamily="18" charset="-120"/>
            </a:endParaRPr>
          </a:p>
        </p:txBody>
      </p:sp>
      <p:sp>
        <p:nvSpPr>
          <p:cNvPr id="132146" name="Freeform 50">
            <a:extLst>
              <a:ext uri="{FF2B5EF4-FFF2-40B4-BE49-F238E27FC236}">
                <a16:creationId xmlns:a16="http://schemas.microsoft.com/office/drawing/2014/main" id="{0699F781-ED5F-48E6-A1E1-796CDF74846E}"/>
              </a:ext>
            </a:extLst>
          </p:cNvPr>
          <p:cNvSpPr>
            <a:spLocks/>
          </p:cNvSpPr>
          <p:nvPr/>
        </p:nvSpPr>
        <p:spPr bwMode="auto">
          <a:xfrm>
            <a:off x="4659314" y="1771651"/>
            <a:ext cx="1290637" cy="715963"/>
          </a:xfrm>
          <a:custGeom>
            <a:avLst/>
            <a:gdLst>
              <a:gd name="T0" fmla="*/ 0 w 917"/>
              <a:gd name="T1" fmla="*/ 509 h 509"/>
              <a:gd name="T2" fmla="*/ 858 w 917"/>
              <a:gd name="T3" fmla="*/ 34 h 509"/>
              <a:gd name="T4" fmla="*/ 875 w 917"/>
              <a:gd name="T5" fmla="*/ 59 h 509"/>
              <a:gd name="T6" fmla="*/ 917 w 917"/>
              <a:gd name="T7" fmla="*/ 0 h 509"/>
              <a:gd name="T8" fmla="*/ 841 w 917"/>
              <a:gd name="T9" fmla="*/ 0 h 509"/>
              <a:gd name="T10" fmla="*/ 858 w 917"/>
              <a:gd name="T11" fmla="*/ 34 h 509"/>
              <a:gd name="T12" fmla="*/ 0 w 917"/>
              <a:gd name="T13" fmla="*/ 509 h 509"/>
            </a:gdLst>
            <a:ahLst/>
            <a:cxnLst>
              <a:cxn ang="0">
                <a:pos x="T0" y="T1"/>
              </a:cxn>
              <a:cxn ang="0">
                <a:pos x="T2" y="T3"/>
              </a:cxn>
              <a:cxn ang="0">
                <a:pos x="T4" y="T5"/>
              </a:cxn>
              <a:cxn ang="0">
                <a:pos x="T6" y="T7"/>
              </a:cxn>
              <a:cxn ang="0">
                <a:pos x="T8" y="T9"/>
              </a:cxn>
              <a:cxn ang="0">
                <a:pos x="T10" y="T11"/>
              </a:cxn>
              <a:cxn ang="0">
                <a:pos x="T12" y="T13"/>
              </a:cxn>
            </a:cxnLst>
            <a:rect l="0" t="0" r="r" b="b"/>
            <a:pathLst>
              <a:path w="917" h="509">
                <a:moveTo>
                  <a:pt x="0" y="509"/>
                </a:moveTo>
                <a:lnTo>
                  <a:pt x="858" y="34"/>
                </a:lnTo>
                <a:lnTo>
                  <a:pt x="875" y="59"/>
                </a:lnTo>
                <a:lnTo>
                  <a:pt x="917" y="0"/>
                </a:lnTo>
                <a:lnTo>
                  <a:pt x="841" y="0"/>
                </a:lnTo>
                <a:lnTo>
                  <a:pt x="858" y="34"/>
                </a:lnTo>
                <a:lnTo>
                  <a:pt x="0" y="509"/>
                </a:lnTo>
                <a:close/>
              </a:path>
            </a:pathLst>
          </a:custGeom>
          <a:noFill/>
          <a:ln w="38100" cmpd="sng">
            <a:solidFill>
              <a:srgbClr val="3333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2147" name="Rectangle 51">
            <a:extLst>
              <a:ext uri="{FF2B5EF4-FFF2-40B4-BE49-F238E27FC236}">
                <a16:creationId xmlns:a16="http://schemas.microsoft.com/office/drawing/2014/main" id="{46523B9A-9C6C-41F2-8FFC-A45AB68E2194}"/>
              </a:ext>
            </a:extLst>
          </p:cNvPr>
          <p:cNvSpPr>
            <a:spLocks noChangeArrowheads="1"/>
          </p:cNvSpPr>
          <p:nvPr/>
        </p:nvSpPr>
        <p:spPr bwMode="auto">
          <a:xfrm>
            <a:off x="5268913" y="1889125"/>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sp>
        <p:nvSpPr>
          <p:cNvPr id="132148" name="Freeform 52">
            <a:extLst>
              <a:ext uri="{FF2B5EF4-FFF2-40B4-BE49-F238E27FC236}">
                <a16:creationId xmlns:a16="http://schemas.microsoft.com/office/drawing/2014/main" id="{B6803BEC-78C2-4B66-95B9-D7FE3DBBFB00}"/>
              </a:ext>
            </a:extLst>
          </p:cNvPr>
          <p:cNvSpPr>
            <a:spLocks/>
          </p:cNvSpPr>
          <p:nvPr/>
        </p:nvSpPr>
        <p:spPr bwMode="auto">
          <a:xfrm>
            <a:off x="6284914" y="1638300"/>
            <a:ext cx="1254125" cy="96838"/>
          </a:xfrm>
          <a:custGeom>
            <a:avLst/>
            <a:gdLst>
              <a:gd name="T0" fmla="*/ 0 w 892"/>
              <a:gd name="T1" fmla="*/ 34 h 68"/>
              <a:gd name="T2" fmla="*/ 824 w 892"/>
              <a:gd name="T3" fmla="*/ 34 h 68"/>
              <a:gd name="T4" fmla="*/ 824 w 892"/>
              <a:gd name="T5" fmla="*/ 68 h 68"/>
              <a:gd name="T6" fmla="*/ 892 w 892"/>
              <a:gd name="T7" fmla="*/ 34 h 68"/>
              <a:gd name="T8" fmla="*/ 824 w 892"/>
              <a:gd name="T9" fmla="*/ 0 h 68"/>
              <a:gd name="T10" fmla="*/ 824 w 892"/>
              <a:gd name="T11" fmla="*/ 34 h 68"/>
              <a:gd name="T12" fmla="*/ 0 w 892"/>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892" h="68">
                <a:moveTo>
                  <a:pt x="0" y="34"/>
                </a:moveTo>
                <a:lnTo>
                  <a:pt x="824" y="34"/>
                </a:lnTo>
                <a:lnTo>
                  <a:pt x="824" y="68"/>
                </a:lnTo>
                <a:lnTo>
                  <a:pt x="892" y="34"/>
                </a:lnTo>
                <a:lnTo>
                  <a:pt x="824" y="0"/>
                </a:lnTo>
                <a:lnTo>
                  <a:pt x="824" y="34"/>
                </a:lnTo>
                <a:lnTo>
                  <a:pt x="0" y="34"/>
                </a:lnTo>
                <a:close/>
              </a:path>
            </a:pathLst>
          </a:custGeom>
          <a:noFill/>
          <a:ln w="38100" cmpd="sng">
            <a:solidFill>
              <a:srgbClr val="3333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2149" name="Rectangle 53">
            <a:extLst>
              <a:ext uri="{FF2B5EF4-FFF2-40B4-BE49-F238E27FC236}">
                <a16:creationId xmlns:a16="http://schemas.microsoft.com/office/drawing/2014/main" id="{C393DFF1-DDA8-4C9E-8BA3-FEEAA60F9FCB}"/>
              </a:ext>
            </a:extLst>
          </p:cNvPr>
          <p:cNvSpPr>
            <a:spLocks noChangeArrowheads="1"/>
          </p:cNvSpPr>
          <p:nvPr/>
        </p:nvSpPr>
        <p:spPr bwMode="auto">
          <a:xfrm>
            <a:off x="6881813" y="1447800"/>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4</a:t>
            </a:r>
            <a:endParaRPr lang="en-US" altLang="zh-TW" b="1">
              <a:latin typeface="Arial" panose="020B0604020202020204" pitchFamily="34" charset="0"/>
              <a:ea typeface="新細明體" panose="02020500000000000000" pitchFamily="18" charset="-120"/>
            </a:endParaRPr>
          </a:p>
        </p:txBody>
      </p:sp>
      <p:sp>
        <p:nvSpPr>
          <p:cNvPr id="132150" name="Freeform 54">
            <a:extLst>
              <a:ext uri="{FF2B5EF4-FFF2-40B4-BE49-F238E27FC236}">
                <a16:creationId xmlns:a16="http://schemas.microsoft.com/office/drawing/2014/main" id="{D3FECC41-2193-46B1-9A2B-66E0C9D02DE6}"/>
              </a:ext>
            </a:extLst>
          </p:cNvPr>
          <p:cNvSpPr>
            <a:spLocks/>
          </p:cNvSpPr>
          <p:nvPr/>
        </p:nvSpPr>
        <p:spPr bwMode="auto">
          <a:xfrm>
            <a:off x="6237289" y="1819276"/>
            <a:ext cx="1360487" cy="1503363"/>
          </a:xfrm>
          <a:custGeom>
            <a:avLst/>
            <a:gdLst>
              <a:gd name="T0" fmla="*/ 0 w 968"/>
              <a:gd name="T1" fmla="*/ 0 h 1069"/>
              <a:gd name="T2" fmla="*/ 917 w 968"/>
              <a:gd name="T3" fmla="*/ 1018 h 1069"/>
              <a:gd name="T4" fmla="*/ 892 w 968"/>
              <a:gd name="T5" fmla="*/ 1044 h 1069"/>
              <a:gd name="T6" fmla="*/ 968 w 968"/>
              <a:gd name="T7" fmla="*/ 1069 h 1069"/>
              <a:gd name="T8" fmla="*/ 942 w 968"/>
              <a:gd name="T9" fmla="*/ 1001 h 1069"/>
              <a:gd name="T10" fmla="*/ 917 w 968"/>
              <a:gd name="T11" fmla="*/ 1018 h 1069"/>
              <a:gd name="T12" fmla="*/ 0 w 968"/>
              <a:gd name="T13" fmla="*/ 0 h 1069"/>
            </a:gdLst>
            <a:ahLst/>
            <a:cxnLst>
              <a:cxn ang="0">
                <a:pos x="T0" y="T1"/>
              </a:cxn>
              <a:cxn ang="0">
                <a:pos x="T2" y="T3"/>
              </a:cxn>
              <a:cxn ang="0">
                <a:pos x="T4" y="T5"/>
              </a:cxn>
              <a:cxn ang="0">
                <a:pos x="T6" y="T7"/>
              </a:cxn>
              <a:cxn ang="0">
                <a:pos x="T8" y="T9"/>
              </a:cxn>
              <a:cxn ang="0">
                <a:pos x="T10" y="T11"/>
              </a:cxn>
              <a:cxn ang="0">
                <a:pos x="T12" y="T13"/>
              </a:cxn>
            </a:cxnLst>
            <a:rect l="0" t="0" r="r" b="b"/>
            <a:pathLst>
              <a:path w="968" h="1069">
                <a:moveTo>
                  <a:pt x="0" y="0"/>
                </a:moveTo>
                <a:lnTo>
                  <a:pt x="917" y="1018"/>
                </a:lnTo>
                <a:lnTo>
                  <a:pt x="892" y="1044"/>
                </a:lnTo>
                <a:lnTo>
                  <a:pt x="968" y="1069"/>
                </a:lnTo>
                <a:lnTo>
                  <a:pt x="942" y="1001"/>
                </a:lnTo>
                <a:lnTo>
                  <a:pt x="917" y="1018"/>
                </a:lnTo>
                <a:lnTo>
                  <a:pt x="0" y="0"/>
                </a:lnTo>
                <a:close/>
              </a:path>
            </a:pathLst>
          </a:custGeom>
          <a:noFill/>
          <a:ln w="38100" cmpd="sng">
            <a:solidFill>
              <a:srgbClr val="3333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2151" name="Rectangle 55">
            <a:extLst>
              <a:ext uri="{FF2B5EF4-FFF2-40B4-BE49-F238E27FC236}">
                <a16:creationId xmlns:a16="http://schemas.microsoft.com/office/drawing/2014/main" id="{BAE9149F-DCCD-4D70-A903-E9372DD7BCA5}"/>
              </a:ext>
            </a:extLst>
          </p:cNvPr>
          <p:cNvSpPr>
            <a:spLocks noChangeArrowheads="1"/>
          </p:cNvSpPr>
          <p:nvPr/>
        </p:nvSpPr>
        <p:spPr bwMode="auto">
          <a:xfrm>
            <a:off x="6918325" y="2332038"/>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sp>
        <p:nvSpPr>
          <p:cNvPr id="132152" name="Freeform 56">
            <a:extLst>
              <a:ext uri="{FF2B5EF4-FFF2-40B4-BE49-F238E27FC236}">
                <a16:creationId xmlns:a16="http://schemas.microsoft.com/office/drawing/2014/main" id="{F590CE37-901A-4F60-B08D-341946A33F61}"/>
              </a:ext>
            </a:extLst>
          </p:cNvPr>
          <p:cNvSpPr>
            <a:spLocks/>
          </p:cNvSpPr>
          <p:nvPr/>
        </p:nvSpPr>
        <p:spPr bwMode="auto">
          <a:xfrm>
            <a:off x="6057900" y="1866901"/>
            <a:ext cx="95250" cy="1420813"/>
          </a:xfrm>
          <a:custGeom>
            <a:avLst/>
            <a:gdLst>
              <a:gd name="T0" fmla="*/ 34 w 68"/>
              <a:gd name="T1" fmla="*/ 0 h 1010"/>
              <a:gd name="T2" fmla="*/ 34 w 68"/>
              <a:gd name="T3" fmla="*/ 942 h 1010"/>
              <a:gd name="T4" fmla="*/ 0 w 68"/>
              <a:gd name="T5" fmla="*/ 942 h 1010"/>
              <a:gd name="T6" fmla="*/ 34 w 68"/>
              <a:gd name="T7" fmla="*/ 1010 h 1010"/>
              <a:gd name="T8" fmla="*/ 68 w 68"/>
              <a:gd name="T9" fmla="*/ 942 h 1010"/>
              <a:gd name="T10" fmla="*/ 34 w 68"/>
              <a:gd name="T11" fmla="*/ 942 h 1010"/>
              <a:gd name="T12" fmla="*/ 34 w 68"/>
              <a:gd name="T13" fmla="*/ 0 h 1010"/>
            </a:gdLst>
            <a:ahLst/>
            <a:cxnLst>
              <a:cxn ang="0">
                <a:pos x="T0" y="T1"/>
              </a:cxn>
              <a:cxn ang="0">
                <a:pos x="T2" y="T3"/>
              </a:cxn>
              <a:cxn ang="0">
                <a:pos x="T4" y="T5"/>
              </a:cxn>
              <a:cxn ang="0">
                <a:pos x="T6" y="T7"/>
              </a:cxn>
              <a:cxn ang="0">
                <a:pos x="T8" y="T9"/>
              </a:cxn>
              <a:cxn ang="0">
                <a:pos x="T10" y="T11"/>
              </a:cxn>
              <a:cxn ang="0">
                <a:pos x="T12" y="T13"/>
              </a:cxn>
            </a:cxnLst>
            <a:rect l="0" t="0" r="r" b="b"/>
            <a:pathLst>
              <a:path w="68" h="1010">
                <a:moveTo>
                  <a:pt x="34" y="0"/>
                </a:moveTo>
                <a:lnTo>
                  <a:pt x="34" y="942"/>
                </a:lnTo>
                <a:lnTo>
                  <a:pt x="0" y="942"/>
                </a:lnTo>
                <a:lnTo>
                  <a:pt x="34" y="1010"/>
                </a:lnTo>
                <a:lnTo>
                  <a:pt x="68" y="942"/>
                </a:lnTo>
                <a:lnTo>
                  <a:pt x="34" y="942"/>
                </a:lnTo>
                <a:lnTo>
                  <a:pt x="34" y="0"/>
                </a:lnTo>
                <a:close/>
              </a:path>
            </a:pathLst>
          </a:custGeom>
          <a:noFill/>
          <a:ln w="38100" cmpd="sng">
            <a:solidFill>
              <a:srgbClr val="3333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2153" name="Rectangle 57">
            <a:extLst>
              <a:ext uri="{FF2B5EF4-FFF2-40B4-BE49-F238E27FC236}">
                <a16:creationId xmlns:a16="http://schemas.microsoft.com/office/drawing/2014/main" id="{7EA0D3CB-A07E-4239-AC10-B841549BF3B5}"/>
              </a:ext>
            </a:extLst>
          </p:cNvPr>
          <p:cNvSpPr>
            <a:spLocks noChangeArrowheads="1"/>
          </p:cNvSpPr>
          <p:nvPr/>
        </p:nvSpPr>
        <p:spPr bwMode="auto">
          <a:xfrm>
            <a:off x="6010275" y="2341563"/>
            <a:ext cx="27090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TW" altLang="en-US" sz="1900" b="1">
                <a:solidFill>
                  <a:srgbClr val="000000"/>
                </a:solidFill>
                <a:latin typeface="Arial" panose="020B0604020202020204" pitchFamily="34" charset="0"/>
                <a:ea typeface="新細明體" panose="02020500000000000000" pitchFamily="18" charset="-120"/>
              </a:rPr>
              <a:t>  </a:t>
            </a:r>
            <a:r>
              <a:rPr lang="en-US" altLang="zh-TW" sz="1900" b="1">
                <a:solidFill>
                  <a:srgbClr val="000000"/>
                </a:solidFill>
                <a:latin typeface="Arial" panose="020B0604020202020204" pitchFamily="34" charset="0"/>
                <a:ea typeface="新細明體" panose="02020500000000000000" pitchFamily="18" charset="-120"/>
              </a:rPr>
              <a:t>1</a:t>
            </a:r>
            <a:endParaRPr lang="en-US" altLang="zh-TW" b="1">
              <a:latin typeface="Arial" panose="020B0604020202020204" pitchFamily="34" charset="0"/>
              <a:ea typeface="新細明體" panose="02020500000000000000" pitchFamily="18" charset="-120"/>
            </a:endParaRPr>
          </a:p>
        </p:txBody>
      </p:sp>
      <p:sp>
        <p:nvSpPr>
          <p:cNvPr id="132154" name="Freeform 58">
            <a:extLst>
              <a:ext uri="{FF2B5EF4-FFF2-40B4-BE49-F238E27FC236}">
                <a16:creationId xmlns:a16="http://schemas.microsoft.com/office/drawing/2014/main" id="{F36316E5-79B1-425D-AD2D-75BF05C26F38}"/>
              </a:ext>
            </a:extLst>
          </p:cNvPr>
          <p:cNvSpPr>
            <a:spLocks/>
          </p:cNvSpPr>
          <p:nvPr/>
        </p:nvSpPr>
        <p:spPr bwMode="auto">
          <a:xfrm>
            <a:off x="6284914" y="3417888"/>
            <a:ext cx="1254125" cy="95250"/>
          </a:xfrm>
          <a:custGeom>
            <a:avLst/>
            <a:gdLst>
              <a:gd name="T0" fmla="*/ 0 w 892"/>
              <a:gd name="T1" fmla="*/ 34 h 68"/>
              <a:gd name="T2" fmla="*/ 824 w 892"/>
              <a:gd name="T3" fmla="*/ 34 h 68"/>
              <a:gd name="T4" fmla="*/ 824 w 892"/>
              <a:gd name="T5" fmla="*/ 68 h 68"/>
              <a:gd name="T6" fmla="*/ 892 w 892"/>
              <a:gd name="T7" fmla="*/ 34 h 68"/>
              <a:gd name="T8" fmla="*/ 824 w 892"/>
              <a:gd name="T9" fmla="*/ 0 h 68"/>
              <a:gd name="T10" fmla="*/ 824 w 892"/>
              <a:gd name="T11" fmla="*/ 34 h 68"/>
              <a:gd name="T12" fmla="*/ 0 w 892"/>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892" h="68">
                <a:moveTo>
                  <a:pt x="0" y="34"/>
                </a:moveTo>
                <a:lnTo>
                  <a:pt x="824" y="34"/>
                </a:lnTo>
                <a:lnTo>
                  <a:pt x="824" y="68"/>
                </a:lnTo>
                <a:lnTo>
                  <a:pt x="892" y="34"/>
                </a:lnTo>
                <a:lnTo>
                  <a:pt x="824" y="0"/>
                </a:lnTo>
                <a:lnTo>
                  <a:pt x="824" y="34"/>
                </a:lnTo>
                <a:lnTo>
                  <a:pt x="0" y="34"/>
                </a:lnTo>
                <a:close/>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132155" name="Rectangle 59">
            <a:extLst>
              <a:ext uri="{FF2B5EF4-FFF2-40B4-BE49-F238E27FC236}">
                <a16:creationId xmlns:a16="http://schemas.microsoft.com/office/drawing/2014/main" id="{417740A2-94DD-45AF-B2D4-F6FE30CE9C16}"/>
              </a:ext>
            </a:extLst>
          </p:cNvPr>
          <p:cNvSpPr>
            <a:spLocks noChangeArrowheads="1"/>
          </p:cNvSpPr>
          <p:nvPr/>
        </p:nvSpPr>
        <p:spPr bwMode="auto">
          <a:xfrm>
            <a:off x="6881813" y="3227388"/>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3</a:t>
            </a:r>
            <a:endParaRPr lang="en-US" altLang="zh-TW" b="1">
              <a:latin typeface="Arial" panose="020B0604020202020204" pitchFamily="34" charset="0"/>
              <a:ea typeface="新細明體" panose="02020500000000000000" pitchFamily="18" charset="-120"/>
            </a:endParaRPr>
          </a:p>
        </p:txBody>
      </p:sp>
      <p:sp>
        <p:nvSpPr>
          <p:cNvPr id="132156" name="Freeform 60">
            <a:extLst>
              <a:ext uri="{FF2B5EF4-FFF2-40B4-BE49-F238E27FC236}">
                <a16:creationId xmlns:a16="http://schemas.microsoft.com/office/drawing/2014/main" id="{BF9E93AC-672F-46F8-A476-BBD3AB64B373}"/>
              </a:ext>
            </a:extLst>
          </p:cNvPr>
          <p:cNvSpPr>
            <a:spLocks/>
          </p:cNvSpPr>
          <p:nvPr/>
        </p:nvSpPr>
        <p:spPr bwMode="auto">
          <a:xfrm>
            <a:off x="4659314" y="2654301"/>
            <a:ext cx="1290637" cy="715963"/>
          </a:xfrm>
          <a:custGeom>
            <a:avLst/>
            <a:gdLst>
              <a:gd name="T0" fmla="*/ 0 w 917"/>
              <a:gd name="T1" fmla="*/ 0 h 509"/>
              <a:gd name="T2" fmla="*/ 858 w 917"/>
              <a:gd name="T3" fmla="*/ 475 h 509"/>
              <a:gd name="T4" fmla="*/ 841 w 917"/>
              <a:gd name="T5" fmla="*/ 509 h 509"/>
              <a:gd name="T6" fmla="*/ 917 w 917"/>
              <a:gd name="T7" fmla="*/ 509 h 509"/>
              <a:gd name="T8" fmla="*/ 875 w 917"/>
              <a:gd name="T9" fmla="*/ 450 h 509"/>
              <a:gd name="T10" fmla="*/ 858 w 917"/>
              <a:gd name="T11" fmla="*/ 475 h 509"/>
              <a:gd name="T12" fmla="*/ 0 w 917"/>
              <a:gd name="T13" fmla="*/ 0 h 509"/>
            </a:gdLst>
            <a:ahLst/>
            <a:cxnLst>
              <a:cxn ang="0">
                <a:pos x="T0" y="T1"/>
              </a:cxn>
              <a:cxn ang="0">
                <a:pos x="T2" y="T3"/>
              </a:cxn>
              <a:cxn ang="0">
                <a:pos x="T4" y="T5"/>
              </a:cxn>
              <a:cxn ang="0">
                <a:pos x="T6" y="T7"/>
              </a:cxn>
              <a:cxn ang="0">
                <a:pos x="T8" y="T9"/>
              </a:cxn>
              <a:cxn ang="0">
                <a:pos x="T10" y="T11"/>
              </a:cxn>
              <a:cxn ang="0">
                <a:pos x="T12" y="T13"/>
              </a:cxn>
            </a:cxnLst>
            <a:rect l="0" t="0" r="r" b="b"/>
            <a:pathLst>
              <a:path w="917" h="509">
                <a:moveTo>
                  <a:pt x="0" y="0"/>
                </a:moveTo>
                <a:lnTo>
                  <a:pt x="858" y="475"/>
                </a:lnTo>
                <a:lnTo>
                  <a:pt x="841" y="509"/>
                </a:lnTo>
                <a:lnTo>
                  <a:pt x="917" y="509"/>
                </a:lnTo>
                <a:lnTo>
                  <a:pt x="875" y="450"/>
                </a:lnTo>
                <a:lnTo>
                  <a:pt x="858" y="475"/>
                </a:lnTo>
                <a:lnTo>
                  <a:pt x="0" y="0"/>
                </a:lnTo>
                <a:close/>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132157" name="Rectangle 61">
            <a:extLst>
              <a:ext uri="{FF2B5EF4-FFF2-40B4-BE49-F238E27FC236}">
                <a16:creationId xmlns:a16="http://schemas.microsoft.com/office/drawing/2014/main" id="{391986A7-11F5-48C8-BA66-EEA0999351B5}"/>
              </a:ext>
            </a:extLst>
          </p:cNvPr>
          <p:cNvSpPr>
            <a:spLocks noChangeArrowheads="1"/>
          </p:cNvSpPr>
          <p:nvPr/>
        </p:nvSpPr>
        <p:spPr bwMode="auto">
          <a:xfrm>
            <a:off x="5268913" y="2773363"/>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4</a:t>
            </a:r>
            <a:endParaRPr lang="en-US" altLang="zh-TW" b="1">
              <a:latin typeface="Arial" panose="020B0604020202020204" pitchFamily="34" charset="0"/>
              <a:ea typeface="新細明體" panose="02020500000000000000" pitchFamily="18" charset="-120"/>
            </a:endParaRPr>
          </a:p>
        </p:txBody>
      </p:sp>
      <p:sp>
        <p:nvSpPr>
          <p:cNvPr id="132158" name="Freeform 62">
            <a:extLst>
              <a:ext uri="{FF2B5EF4-FFF2-40B4-BE49-F238E27FC236}">
                <a16:creationId xmlns:a16="http://schemas.microsoft.com/office/drawing/2014/main" id="{AA6B78A5-F615-4414-9316-F88812FB5217}"/>
              </a:ext>
            </a:extLst>
          </p:cNvPr>
          <p:cNvSpPr>
            <a:spLocks/>
          </p:cNvSpPr>
          <p:nvPr/>
        </p:nvSpPr>
        <p:spPr bwMode="auto">
          <a:xfrm>
            <a:off x="7872414" y="1771651"/>
            <a:ext cx="1290637" cy="715963"/>
          </a:xfrm>
          <a:custGeom>
            <a:avLst/>
            <a:gdLst>
              <a:gd name="T0" fmla="*/ 0 w 917"/>
              <a:gd name="T1" fmla="*/ 0 h 509"/>
              <a:gd name="T2" fmla="*/ 858 w 917"/>
              <a:gd name="T3" fmla="*/ 475 h 509"/>
              <a:gd name="T4" fmla="*/ 841 w 917"/>
              <a:gd name="T5" fmla="*/ 501 h 509"/>
              <a:gd name="T6" fmla="*/ 917 w 917"/>
              <a:gd name="T7" fmla="*/ 509 h 509"/>
              <a:gd name="T8" fmla="*/ 875 w 917"/>
              <a:gd name="T9" fmla="*/ 441 h 509"/>
              <a:gd name="T10" fmla="*/ 858 w 917"/>
              <a:gd name="T11" fmla="*/ 475 h 509"/>
              <a:gd name="T12" fmla="*/ 0 w 917"/>
              <a:gd name="T13" fmla="*/ 0 h 509"/>
            </a:gdLst>
            <a:ahLst/>
            <a:cxnLst>
              <a:cxn ang="0">
                <a:pos x="T0" y="T1"/>
              </a:cxn>
              <a:cxn ang="0">
                <a:pos x="T2" y="T3"/>
              </a:cxn>
              <a:cxn ang="0">
                <a:pos x="T4" y="T5"/>
              </a:cxn>
              <a:cxn ang="0">
                <a:pos x="T6" y="T7"/>
              </a:cxn>
              <a:cxn ang="0">
                <a:pos x="T8" y="T9"/>
              </a:cxn>
              <a:cxn ang="0">
                <a:pos x="T10" y="T11"/>
              </a:cxn>
              <a:cxn ang="0">
                <a:pos x="T12" y="T13"/>
              </a:cxn>
            </a:cxnLst>
            <a:rect l="0" t="0" r="r" b="b"/>
            <a:pathLst>
              <a:path w="917" h="509">
                <a:moveTo>
                  <a:pt x="0" y="0"/>
                </a:moveTo>
                <a:lnTo>
                  <a:pt x="858" y="475"/>
                </a:lnTo>
                <a:lnTo>
                  <a:pt x="841" y="501"/>
                </a:lnTo>
                <a:lnTo>
                  <a:pt x="917" y="509"/>
                </a:lnTo>
                <a:lnTo>
                  <a:pt x="875" y="441"/>
                </a:lnTo>
                <a:lnTo>
                  <a:pt x="858" y="475"/>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2159" name="Rectangle 63">
            <a:extLst>
              <a:ext uri="{FF2B5EF4-FFF2-40B4-BE49-F238E27FC236}">
                <a16:creationId xmlns:a16="http://schemas.microsoft.com/office/drawing/2014/main" id="{5B353DE3-20BF-4431-A5EA-1357AF539D90}"/>
              </a:ext>
            </a:extLst>
          </p:cNvPr>
          <p:cNvSpPr>
            <a:spLocks noChangeArrowheads="1"/>
          </p:cNvSpPr>
          <p:nvPr/>
        </p:nvSpPr>
        <p:spPr bwMode="auto">
          <a:xfrm>
            <a:off x="8482013" y="1889125"/>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sp>
        <p:nvSpPr>
          <p:cNvPr id="132160" name="Freeform 64">
            <a:extLst>
              <a:ext uri="{FF2B5EF4-FFF2-40B4-BE49-F238E27FC236}">
                <a16:creationId xmlns:a16="http://schemas.microsoft.com/office/drawing/2014/main" id="{CBC99E4C-633F-49AC-9CB6-5F9081686100}"/>
              </a:ext>
            </a:extLst>
          </p:cNvPr>
          <p:cNvSpPr>
            <a:spLocks/>
          </p:cNvSpPr>
          <p:nvPr/>
        </p:nvSpPr>
        <p:spPr bwMode="auto">
          <a:xfrm>
            <a:off x="7670800" y="1866901"/>
            <a:ext cx="95250" cy="1420813"/>
          </a:xfrm>
          <a:custGeom>
            <a:avLst/>
            <a:gdLst>
              <a:gd name="T0" fmla="*/ 34 w 68"/>
              <a:gd name="T1" fmla="*/ 1010 h 1010"/>
              <a:gd name="T2" fmla="*/ 34 w 68"/>
              <a:gd name="T3" fmla="*/ 68 h 1010"/>
              <a:gd name="T4" fmla="*/ 68 w 68"/>
              <a:gd name="T5" fmla="*/ 68 h 1010"/>
              <a:gd name="T6" fmla="*/ 34 w 68"/>
              <a:gd name="T7" fmla="*/ 0 h 1010"/>
              <a:gd name="T8" fmla="*/ 0 w 68"/>
              <a:gd name="T9" fmla="*/ 68 h 1010"/>
              <a:gd name="T10" fmla="*/ 34 w 68"/>
              <a:gd name="T11" fmla="*/ 68 h 1010"/>
              <a:gd name="T12" fmla="*/ 34 w 68"/>
              <a:gd name="T13" fmla="*/ 1010 h 1010"/>
            </a:gdLst>
            <a:ahLst/>
            <a:cxnLst>
              <a:cxn ang="0">
                <a:pos x="T0" y="T1"/>
              </a:cxn>
              <a:cxn ang="0">
                <a:pos x="T2" y="T3"/>
              </a:cxn>
              <a:cxn ang="0">
                <a:pos x="T4" y="T5"/>
              </a:cxn>
              <a:cxn ang="0">
                <a:pos x="T6" y="T7"/>
              </a:cxn>
              <a:cxn ang="0">
                <a:pos x="T8" y="T9"/>
              </a:cxn>
              <a:cxn ang="0">
                <a:pos x="T10" y="T11"/>
              </a:cxn>
              <a:cxn ang="0">
                <a:pos x="T12" y="T13"/>
              </a:cxn>
            </a:cxnLst>
            <a:rect l="0" t="0" r="r" b="b"/>
            <a:pathLst>
              <a:path w="68" h="1010">
                <a:moveTo>
                  <a:pt x="34" y="1010"/>
                </a:moveTo>
                <a:lnTo>
                  <a:pt x="34" y="68"/>
                </a:lnTo>
                <a:lnTo>
                  <a:pt x="68" y="68"/>
                </a:lnTo>
                <a:lnTo>
                  <a:pt x="34" y="0"/>
                </a:lnTo>
                <a:lnTo>
                  <a:pt x="0" y="68"/>
                </a:lnTo>
                <a:lnTo>
                  <a:pt x="34" y="68"/>
                </a:lnTo>
                <a:lnTo>
                  <a:pt x="34" y="101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2161" name="Rectangle 65">
            <a:extLst>
              <a:ext uri="{FF2B5EF4-FFF2-40B4-BE49-F238E27FC236}">
                <a16:creationId xmlns:a16="http://schemas.microsoft.com/office/drawing/2014/main" id="{44EA8AAA-8F9E-4C89-B5EA-B66FEE9FBB77}"/>
              </a:ext>
            </a:extLst>
          </p:cNvPr>
          <p:cNvSpPr>
            <a:spLocks noChangeArrowheads="1"/>
          </p:cNvSpPr>
          <p:nvPr/>
        </p:nvSpPr>
        <p:spPr bwMode="auto">
          <a:xfrm>
            <a:off x="7585075" y="2341563"/>
            <a:ext cx="33823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TW" altLang="en-US" sz="1900" b="1">
                <a:solidFill>
                  <a:srgbClr val="000000"/>
                </a:solidFill>
                <a:latin typeface="Arial" panose="020B0604020202020204" pitchFamily="34" charset="0"/>
                <a:ea typeface="新細明體" panose="02020500000000000000" pitchFamily="18" charset="-120"/>
              </a:rPr>
              <a:t>   </a:t>
            </a:r>
            <a:r>
              <a:rPr lang="en-US" altLang="zh-TW" sz="1900" b="1">
                <a:solidFill>
                  <a:srgbClr val="000000"/>
                </a:solidFill>
                <a:latin typeface="Arial" panose="020B0604020202020204" pitchFamily="34" charset="0"/>
                <a:ea typeface="新細明體" panose="02020500000000000000" pitchFamily="18" charset="-120"/>
              </a:rPr>
              <a:t>3</a:t>
            </a:r>
            <a:endParaRPr lang="en-US" altLang="zh-TW" b="1">
              <a:latin typeface="Arial" panose="020B0604020202020204" pitchFamily="34" charset="0"/>
              <a:ea typeface="新細明體" panose="02020500000000000000" pitchFamily="18" charset="-120"/>
            </a:endParaRPr>
          </a:p>
        </p:txBody>
      </p:sp>
      <p:sp>
        <p:nvSpPr>
          <p:cNvPr id="132162" name="Freeform 66">
            <a:extLst>
              <a:ext uri="{FF2B5EF4-FFF2-40B4-BE49-F238E27FC236}">
                <a16:creationId xmlns:a16="http://schemas.microsoft.com/office/drawing/2014/main" id="{5E968277-2C2F-4C74-AE0D-C9E41D783AF0}"/>
              </a:ext>
            </a:extLst>
          </p:cNvPr>
          <p:cNvSpPr>
            <a:spLocks/>
          </p:cNvSpPr>
          <p:nvPr/>
        </p:nvSpPr>
        <p:spPr bwMode="auto">
          <a:xfrm>
            <a:off x="7872414" y="2654301"/>
            <a:ext cx="1290637" cy="715963"/>
          </a:xfrm>
          <a:custGeom>
            <a:avLst/>
            <a:gdLst>
              <a:gd name="T0" fmla="*/ 0 w 917"/>
              <a:gd name="T1" fmla="*/ 509 h 509"/>
              <a:gd name="T2" fmla="*/ 858 w 917"/>
              <a:gd name="T3" fmla="*/ 34 h 509"/>
              <a:gd name="T4" fmla="*/ 875 w 917"/>
              <a:gd name="T5" fmla="*/ 68 h 509"/>
              <a:gd name="T6" fmla="*/ 917 w 917"/>
              <a:gd name="T7" fmla="*/ 0 h 509"/>
              <a:gd name="T8" fmla="*/ 841 w 917"/>
              <a:gd name="T9" fmla="*/ 8 h 509"/>
              <a:gd name="T10" fmla="*/ 858 w 917"/>
              <a:gd name="T11" fmla="*/ 34 h 509"/>
              <a:gd name="T12" fmla="*/ 0 w 917"/>
              <a:gd name="T13" fmla="*/ 509 h 509"/>
            </a:gdLst>
            <a:ahLst/>
            <a:cxnLst>
              <a:cxn ang="0">
                <a:pos x="T0" y="T1"/>
              </a:cxn>
              <a:cxn ang="0">
                <a:pos x="T2" y="T3"/>
              </a:cxn>
              <a:cxn ang="0">
                <a:pos x="T4" y="T5"/>
              </a:cxn>
              <a:cxn ang="0">
                <a:pos x="T6" y="T7"/>
              </a:cxn>
              <a:cxn ang="0">
                <a:pos x="T8" y="T9"/>
              </a:cxn>
              <a:cxn ang="0">
                <a:pos x="T10" y="T11"/>
              </a:cxn>
              <a:cxn ang="0">
                <a:pos x="T12" y="T13"/>
              </a:cxn>
            </a:cxnLst>
            <a:rect l="0" t="0" r="r" b="b"/>
            <a:pathLst>
              <a:path w="917" h="509">
                <a:moveTo>
                  <a:pt x="0" y="509"/>
                </a:moveTo>
                <a:lnTo>
                  <a:pt x="858" y="34"/>
                </a:lnTo>
                <a:lnTo>
                  <a:pt x="875" y="68"/>
                </a:lnTo>
                <a:lnTo>
                  <a:pt x="917" y="0"/>
                </a:lnTo>
                <a:lnTo>
                  <a:pt x="841" y="8"/>
                </a:lnTo>
                <a:lnTo>
                  <a:pt x="858" y="34"/>
                </a:lnTo>
                <a:lnTo>
                  <a:pt x="0" y="509"/>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2163" name="Rectangle 67">
            <a:extLst>
              <a:ext uri="{FF2B5EF4-FFF2-40B4-BE49-F238E27FC236}">
                <a16:creationId xmlns:a16="http://schemas.microsoft.com/office/drawing/2014/main" id="{14F50C89-F7D2-4089-9C56-53D3AE0E8941}"/>
              </a:ext>
            </a:extLst>
          </p:cNvPr>
          <p:cNvSpPr>
            <a:spLocks noChangeArrowheads="1"/>
          </p:cNvSpPr>
          <p:nvPr/>
        </p:nvSpPr>
        <p:spPr bwMode="auto">
          <a:xfrm>
            <a:off x="8458200" y="2743200"/>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sp>
        <p:nvSpPr>
          <p:cNvPr id="132164" name="Text Box 68">
            <a:extLst>
              <a:ext uri="{FF2B5EF4-FFF2-40B4-BE49-F238E27FC236}">
                <a16:creationId xmlns:a16="http://schemas.microsoft.com/office/drawing/2014/main" id="{F7F38969-2AEB-4EED-BF77-1B082BEC8280}"/>
              </a:ext>
            </a:extLst>
          </p:cNvPr>
          <p:cNvSpPr txBox="1">
            <a:spLocks noChangeArrowheads="1"/>
          </p:cNvSpPr>
          <p:nvPr/>
        </p:nvSpPr>
        <p:spPr bwMode="auto">
          <a:xfrm>
            <a:off x="4343400" y="19812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0</a:t>
            </a:r>
          </a:p>
        </p:txBody>
      </p:sp>
      <p:sp>
        <p:nvSpPr>
          <p:cNvPr id="132165" name="Oval 69">
            <a:extLst>
              <a:ext uri="{FF2B5EF4-FFF2-40B4-BE49-F238E27FC236}">
                <a16:creationId xmlns:a16="http://schemas.microsoft.com/office/drawing/2014/main" id="{CC90D3EA-685C-4C50-B487-CEB5B941FB98}"/>
              </a:ext>
            </a:extLst>
          </p:cNvPr>
          <p:cNvSpPr>
            <a:spLocks noChangeArrowheads="1"/>
          </p:cNvSpPr>
          <p:nvPr/>
        </p:nvSpPr>
        <p:spPr bwMode="auto">
          <a:xfrm>
            <a:off x="5929313" y="3295651"/>
            <a:ext cx="347662" cy="347663"/>
          </a:xfrm>
          <a:prstGeom prst="ellipse">
            <a:avLst/>
          </a:prstGeom>
          <a:solidFill>
            <a:srgbClr val="FF0000"/>
          </a:solidFill>
          <a:ln w="12700">
            <a:solidFill>
              <a:srgbClr val="000000"/>
            </a:solidFill>
            <a:round/>
            <a:headEnd/>
            <a:tailEnd/>
          </a:ln>
        </p:spPr>
        <p:txBody>
          <a:bodyPr/>
          <a:lstStyle/>
          <a:p>
            <a:endParaRPr lang="zh-TW" altLang="en-US"/>
          </a:p>
        </p:txBody>
      </p:sp>
      <p:sp>
        <p:nvSpPr>
          <p:cNvPr id="132166" name="Rectangle 70">
            <a:extLst>
              <a:ext uri="{FF2B5EF4-FFF2-40B4-BE49-F238E27FC236}">
                <a16:creationId xmlns:a16="http://schemas.microsoft.com/office/drawing/2014/main" id="{4969063D-4196-4D3C-858A-7578974E2A5A}"/>
              </a:ext>
            </a:extLst>
          </p:cNvPr>
          <p:cNvSpPr>
            <a:spLocks noChangeArrowheads="1"/>
          </p:cNvSpPr>
          <p:nvPr/>
        </p:nvSpPr>
        <p:spPr bwMode="auto">
          <a:xfrm>
            <a:off x="6069013" y="3335338"/>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3</a:t>
            </a:r>
            <a:endParaRPr lang="en-US" altLang="zh-TW" b="1">
              <a:latin typeface="Arial" panose="020B0604020202020204" pitchFamily="34" charset="0"/>
              <a:ea typeface="新細明體" panose="02020500000000000000" pitchFamily="18" charset="-120"/>
            </a:endParaRPr>
          </a:p>
        </p:txBody>
      </p:sp>
      <p:sp>
        <p:nvSpPr>
          <p:cNvPr id="132167" name="Text Box 71">
            <a:extLst>
              <a:ext uri="{FF2B5EF4-FFF2-40B4-BE49-F238E27FC236}">
                <a16:creationId xmlns:a16="http://schemas.microsoft.com/office/drawing/2014/main" id="{7E936D20-728B-4B90-80DA-5F078A136AEE}"/>
              </a:ext>
            </a:extLst>
          </p:cNvPr>
          <p:cNvSpPr txBox="1">
            <a:spLocks noChangeArrowheads="1"/>
          </p:cNvSpPr>
          <p:nvPr/>
        </p:nvSpPr>
        <p:spPr bwMode="auto">
          <a:xfrm>
            <a:off x="5943600" y="106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2</a:t>
            </a:r>
          </a:p>
        </p:txBody>
      </p:sp>
      <p:sp>
        <p:nvSpPr>
          <p:cNvPr id="132168" name="Text Box 72">
            <a:extLst>
              <a:ext uri="{FF2B5EF4-FFF2-40B4-BE49-F238E27FC236}">
                <a16:creationId xmlns:a16="http://schemas.microsoft.com/office/drawing/2014/main" id="{E0ED6C3C-9BDB-4F47-99B1-3586CED3FFFF}"/>
              </a:ext>
            </a:extLst>
          </p:cNvPr>
          <p:cNvSpPr txBox="1">
            <a:spLocks noChangeArrowheads="1"/>
          </p:cNvSpPr>
          <p:nvPr/>
        </p:nvSpPr>
        <p:spPr bwMode="auto">
          <a:xfrm>
            <a:off x="5943600" y="3657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3</a:t>
            </a:r>
          </a:p>
        </p:txBody>
      </p:sp>
      <p:sp>
        <p:nvSpPr>
          <p:cNvPr id="132169" name="Text Box 73">
            <a:extLst>
              <a:ext uri="{FF2B5EF4-FFF2-40B4-BE49-F238E27FC236}">
                <a16:creationId xmlns:a16="http://schemas.microsoft.com/office/drawing/2014/main" id="{36E7F077-1E12-42A9-82D7-7A654246EB82}"/>
              </a:ext>
            </a:extLst>
          </p:cNvPr>
          <p:cNvSpPr txBox="1">
            <a:spLocks noChangeArrowheads="1"/>
          </p:cNvSpPr>
          <p:nvPr/>
        </p:nvSpPr>
        <p:spPr bwMode="auto">
          <a:xfrm>
            <a:off x="7543800" y="106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6</a:t>
            </a:r>
          </a:p>
        </p:txBody>
      </p:sp>
      <p:sp>
        <p:nvSpPr>
          <p:cNvPr id="132170" name="Text Box 74">
            <a:extLst>
              <a:ext uri="{FF2B5EF4-FFF2-40B4-BE49-F238E27FC236}">
                <a16:creationId xmlns:a16="http://schemas.microsoft.com/office/drawing/2014/main" id="{D1747B86-3D65-47FB-B51A-C78BB8CAB4C7}"/>
              </a:ext>
            </a:extLst>
          </p:cNvPr>
          <p:cNvSpPr txBox="1">
            <a:spLocks noChangeArrowheads="1"/>
          </p:cNvSpPr>
          <p:nvPr/>
        </p:nvSpPr>
        <p:spPr bwMode="auto">
          <a:xfrm>
            <a:off x="7543800" y="3657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4</a:t>
            </a:r>
          </a:p>
        </p:txBody>
      </p:sp>
      <p:sp>
        <p:nvSpPr>
          <p:cNvPr id="132171" name="Text Box 75">
            <a:extLst>
              <a:ext uri="{FF2B5EF4-FFF2-40B4-BE49-F238E27FC236}">
                <a16:creationId xmlns:a16="http://schemas.microsoft.com/office/drawing/2014/main" id="{27224A47-1821-497A-A85B-35960B851E22}"/>
              </a:ext>
            </a:extLst>
          </p:cNvPr>
          <p:cNvSpPr txBox="1">
            <a:spLocks noChangeArrowheads="1"/>
          </p:cNvSpPr>
          <p:nvPr/>
        </p:nvSpPr>
        <p:spPr bwMode="auto">
          <a:xfrm>
            <a:off x="9448800" y="23622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b="1">
                <a:latin typeface="Arial" panose="020B0604020202020204" pitchFamily="34" charset="0"/>
                <a:ea typeface="新細明體" panose="02020500000000000000" pitchFamily="18" charset="-120"/>
                <a:sym typeface="Symbol" panose="05050102010706020507" pitchFamily="18" charset="2"/>
              </a:rPr>
              <a:t></a:t>
            </a:r>
            <a:endParaRPr lang="zh-TW" altLang="en-US" b="1">
              <a:latin typeface="Arial" panose="020B0604020202020204" pitchFamily="34" charset="0"/>
              <a:ea typeface="新細明體" panose="02020500000000000000" pitchFamily="18" charset="-120"/>
            </a:endParaRPr>
          </a:p>
        </p:txBody>
      </p:sp>
      <p:sp>
        <p:nvSpPr>
          <p:cNvPr id="132172" name="Oval 76">
            <a:extLst>
              <a:ext uri="{FF2B5EF4-FFF2-40B4-BE49-F238E27FC236}">
                <a16:creationId xmlns:a16="http://schemas.microsoft.com/office/drawing/2014/main" id="{CF8731F3-2FFC-4972-923F-74EAA28E773C}"/>
              </a:ext>
            </a:extLst>
          </p:cNvPr>
          <p:cNvSpPr>
            <a:spLocks noChangeArrowheads="1"/>
          </p:cNvSpPr>
          <p:nvPr/>
        </p:nvSpPr>
        <p:spPr bwMode="auto">
          <a:xfrm>
            <a:off x="7543801" y="3290888"/>
            <a:ext cx="346075" cy="347662"/>
          </a:xfrm>
          <a:prstGeom prst="ellipse">
            <a:avLst/>
          </a:prstGeom>
          <a:solidFill>
            <a:srgbClr val="FFFF00"/>
          </a:solidFill>
          <a:ln w="12700">
            <a:solidFill>
              <a:srgbClr val="000000"/>
            </a:solidFill>
            <a:round/>
            <a:headEnd/>
            <a:tailEnd/>
          </a:ln>
        </p:spPr>
        <p:txBody>
          <a:bodyPr/>
          <a:lstStyle/>
          <a:p>
            <a:endParaRPr lang="zh-TW" altLang="en-US"/>
          </a:p>
        </p:txBody>
      </p:sp>
      <p:sp>
        <p:nvSpPr>
          <p:cNvPr id="132173" name="Rectangle 77">
            <a:extLst>
              <a:ext uri="{FF2B5EF4-FFF2-40B4-BE49-F238E27FC236}">
                <a16:creationId xmlns:a16="http://schemas.microsoft.com/office/drawing/2014/main" id="{83D842C4-4817-4953-9F3E-B3E38776CF1C}"/>
              </a:ext>
            </a:extLst>
          </p:cNvPr>
          <p:cNvSpPr>
            <a:spLocks noChangeArrowheads="1"/>
          </p:cNvSpPr>
          <p:nvPr/>
        </p:nvSpPr>
        <p:spPr bwMode="auto">
          <a:xfrm>
            <a:off x="7681913" y="3335338"/>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5</a:t>
            </a:r>
            <a:endParaRPr lang="en-US" altLang="zh-TW" b="1">
              <a:latin typeface="Arial" panose="020B0604020202020204" pitchFamily="34" charset="0"/>
              <a:ea typeface="新細明體" panose="02020500000000000000" pitchFamily="18" charset="-120"/>
            </a:endParaRPr>
          </a:p>
        </p:txBody>
      </p:sp>
      <p:sp>
        <p:nvSpPr>
          <p:cNvPr id="132174" name="Freeform 78">
            <a:extLst>
              <a:ext uri="{FF2B5EF4-FFF2-40B4-BE49-F238E27FC236}">
                <a16:creationId xmlns:a16="http://schemas.microsoft.com/office/drawing/2014/main" id="{85EF02C0-539C-4DD7-BBE6-DB924C47F8DE}"/>
              </a:ext>
            </a:extLst>
          </p:cNvPr>
          <p:cNvSpPr>
            <a:spLocks/>
          </p:cNvSpPr>
          <p:nvPr/>
        </p:nvSpPr>
        <p:spPr bwMode="auto">
          <a:xfrm>
            <a:off x="7681913" y="1843088"/>
            <a:ext cx="95250" cy="1420812"/>
          </a:xfrm>
          <a:custGeom>
            <a:avLst/>
            <a:gdLst>
              <a:gd name="T0" fmla="*/ 34 w 68"/>
              <a:gd name="T1" fmla="*/ 1010 h 1010"/>
              <a:gd name="T2" fmla="*/ 34 w 68"/>
              <a:gd name="T3" fmla="*/ 68 h 1010"/>
              <a:gd name="T4" fmla="*/ 68 w 68"/>
              <a:gd name="T5" fmla="*/ 68 h 1010"/>
              <a:gd name="T6" fmla="*/ 34 w 68"/>
              <a:gd name="T7" fmla="*/ 0 h 1010"/>
              <a:gd name="T8" fmla="*/ 0 w 68"/>
              <a:gd name="T9" fmla="*/ 68 h 1010"/>
              <a:gd name="T10" fmla="*/ 34 w 68"/>
              <a:gd name="T11" fmla="*/ 68 h 1010"/>
              <a:gd name="T12" fmla="*/ 34 w 68"/>
              <a:gd name="T13" fmla="*/ 1010 h 1010"/>
            </a:gdLst>
            <a:ahLst/>
            <a:cxnLst>
              <a:cxn ang="0">
                <a:pos x="T0" y="T1"/>
              </a:cxn>
              <a:cxn ang="0">
                <a:pos x="T2" y="T3"/>
              </a:cxn>
              <a:cxn ang="0">
                <a:pos x="T4" y="T5"/>
              </a:cxn>
              <a:cxn ang="0">
                <a:pos x="T6" y="T7"/>
              </a:cxn>
              <a:cxn ang="0">
                <a:pos x="T8" y="T9"/>
              </a:cxn>
              <a:cxn ang="0">
                <a:pos x="T10" y="T11"/>
              </a:cxn>
              <a:cxn ang="0">
                <a:pos x="T12" y="T13"/>
              </a:cxn>
            </a:cxnLst>
            <a:rect l="0" t="0" r="r" b="b"/>
            <a:pathLst>
              <a:path w="68" h="1010">
                <a:moveTo>
                  <a:pt x="34" y="1010"/>
                </a:moveTo>
                <a:lnTo>
                  <a:pt x="34" y="68"/>
                </a:lnTo>
                <a:lnTo>
                  <a:pt x="68" y="68"/>
                </a:lnTo>
                <a:lnTo>
                  <a:pt x="34" y="0"/>
                </a:lnTo>
                <a:lnTo>
                  <a:pt x="0" y="68"/>
                </a:lnTo>
                <a:lnTo>
                  <a:pt x="34" y="68"/>
                </a:lnTo>
                <a:lnTo>
                  <a:pt x="34" y="1010"/>
                </a:lnTo>
                <a:close/>
              </a:path>
            </a:pathLst>
          </a:custGeom>
          <a:noFill/>
          <a:ln w="38100"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2175" name="Freeform 79">
            <a:extLst>
              <a:ext uri="{FF2B5EF4-FFF2-40B4-BE49-F238E27FC236}">
                <a16:creationId xmlns:a16="http://schemas.microsoft.com/office/drawing/2014/main" id="{5A77D101-23A8-4624-B10F-A720349BC96C}"/>
              </a:ext>
            </a:extLst>
          </p:cNvPr>
          <p:cNvSpPr>
            <a:spLocks/>
          </p:cNvSpPr>
          <p:nvPr/>
        </p:nvSpPr>
        <p:spPr bwMode="auto">
          <a:xfrm>
            <a:off x="7848600" y="2667001"/>
            <a:ext cx="1290638" cy="715963"/>
          </a:xfrm>
          <a:custGeom>
            <a:avLst/>
            <a:gdLst>
              <a:gd name="T0" fmla="*/ 0 w 917"/>
              <a:gd name="T1" fmla="*/ 509 h 509"/>
              <a:gd name="T2" fmla="*/ 858 w 917"/>
              <a:gd name="T3" fmla="*/ 34 h 509"/>
              <a:gd name="T4" fmla="*/ 875 w 917"/>
              <a:gd name="T5" fmla="*/ 68 h 509"/>
              <a:gd name="T6" fmla="*/ 917 w 917"/>
              <a:gd name="T7" fmla="*/ 0 h 509"/>
              <a:gd name="T8" fmla="*/ 841 w 917"/>
              <a:gd name="T9" fmla="*/ 8 h 509"/>
              <a:gd name="T10" fmla="*/ 858 w 917"/>
              <a:gd name="T11" fmla="*/ 34 h 509"/>
              <a:gd name="T12" fmla="*/ 0 w 917"/>
              <a:gd name="T13" fmla="*/ 509 h 509"/>
            </a:gdLst>
            <a:ahLst/>
            <a:cxnLst>
              <a:cxn ang="0">
                <a:pos x="T0" y="T1"/>
              </a:cxn>
              <a:cxn ang="0">
                <a:pos x="T2" y="T3"/>
              </a:cxn>
              <a:cxn ang="0">
                <a:pos x="T4" y="T5"/>
              </a:cxn>
              <a:cxn ang="0">
                <a:pos x="T6" y="T7"/>
              </a:cxn>
              <a:cxn ang="0">
                <a:pos x="T8" y="T9"/>
              </a:cxn>
              <a:cxn ang="0">
                <a:pos x="T10" y="T11"/>
              </a:cxn>
              <a:cxn ang="0">
                <a:pos x="T12" y="T13"/>
              </a:cxn>
            </a:cxnLst>
            <a:rect l="0" t="0" r="r" b="b"/>
            <a:pathLst>
              <a:path w="917" h="509">
                <a:moveTo>
                  <a:pt x="0" y="509"/>
                </a:moveTo>
                <a:lnTo>
                  <a:pt x="858" y="34"/>
                </a:lnTo>
                <a:lnTo>
                  <a:pt x="875" y="68"/>
                </a:lnTo>
                <a:lnTo>
                  <a:pt x="917" y="0"/>
                </a:lnTo>
                <a:lnTo>
                  <a:pt x="841" y="8"/>
                </a:lnTo>
                <a:lnTo>
                  <a:pt x="858" y="34"/>
                </a:lnTo>
                <a:lnTo>
                  <a:pt x="0" y="509"/>
                </a:lnTo>
                <a:close/>
              </a:path>
            </a:pathLst>
          </a:custGeom>
          <a:noFill/>
          <a:ln w="38100"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2176" name="Line 80">
            <a:extLst>
              <a:ext uri="{FF2B5EF4-FFF2-40B4-BE49-F238E27FC236}">
                <a16:creationId xmlns:a16="http://schemas.microsoft.com/office/drawing/2014/main" id="{582F8ADC-C57A-4A04-8D89-74B36942D04B}"/>
              </a:ext>
            </a:extLst>
          </p:cNvPr>
          <p:cNvSpPr>
            <a:spLocks noChangeShapeType="1"/>
          </p:cNvSpPr>
          <p:nvPr/>
        </p:nvSpPr>
        <p:spPr bwMode="auto">
          <a:xfrm flipH="1">
            <a:off x="9510713" y="2633663"/>
            <a:ext cx="3810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32177" name="Text Box 81">
            <a:extLst>
              <a:ext uri="{FF2B5EF4-FFF2-40B4-BE49-F238E27FC236}">
                <a16:creationId xmlns:a16="http://schemas.microsoft.com/office/drawing/2014/main" id="{D4C88E9E-3C55-4408-B32C-1FBC9B7B5437}"/>
              </a:ext>
            </a:extLst>
          </p:cNvPr>
          <p:cNvSpPr txBox="1">
            <a:spLocks noChangeArrowheads="1"/>
          </p:cNvSpPr>
          <p:nvPr/>
        </p:nvSpPr>
        <p:spPr bwMode="auto">
          <a:xfrm>
            <a:off x="944880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6</a:t>
            </a:r>
          </a:p>
        </p:txBody>
      </p:sp>
      <p:sp>
        <p:nvSpPr>
          <p:cNvPr id="132179" name="Text Box 83">
            <a:extLst>
              <a:ext uri="{FF2B5EF4-FFF2-40B4-BE49-F238E27FC236}">
                <a16:creationId xmlns:a16="http://schemas.microsoft.com/office/drawing/2014/main" id="{44317BD4-D594-4BA6-A7CF-B2F154D23FF5}"/>
              </a:ext>
            </a:extLst>
          </p:cNvPr>
          <p:cNvSpPr txBox="1">
            <a:spLocks noChangeArrowheads="1"/>
          </p:cNvSpPr>
          <p:nvPr/>
        </p:nvSpPr>
        <p:spPr bwMode="auto">
          <a:xfrm>
            <a:off x="335360" y="1066801"/>
            <a:ext cx="5274866" cy="707886"/>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2000" b="1" dirty="0">
                <a:solidFill>
                  <a:srgbClr val="FF0000"/>
                </a:solidFill>
                <a:latin typeface="Arial" panose="020B0604020202020204" pitchFamily="34" charset="0"/>
                <a:ea typeface="新細明體" panose="02020500000000000000" pitchFamily="18" charset="-120"/>
              </a:rPr>
              <a:t>To show</a:t>
            </a:r>
            <a:r>
              <a:rPr lang="en-US" altLang="zh-TW" sz="2000" b="1" dirty="0">
                <a:latin typeface="Arial" panose="020B0604020202020204" pitchFamily="34" charset="0"/>
                <a:ea typeface="新細明體" panose="02020500000000000000" pitchFamily="18" charset="-120"/>
              </a:rPr>
              <a:t>: 1. If j</a:t>
            </a:r>
            <a:r>
              <a:rPr lang="en-US" altLang="zh-TW" sz="2000" b="1" dirty="0">
                <a:solidFill>
                  <a:schemeClr val="bg2"/>
                </a:solidFill>
                <a:latin typeface="Arial" panose="020B0604020202020204" pitchFamily="34" charset="0"/>
                <a:ea typeface="新細明體" panose="02020500000000000000" pitchFamily="18" charset="-120"/>
              </a:rPr>
              <a:t> </a:t>
            </a:r>
            <a:r>
              <a:rPr lang="en-US" altLang="zh-TW" sz="2000" b="1" dirty="0">
                <a:ea typeface="新細明體" panose="02020500000000000000" pitchFamily="18" charset="-120"/>
                <a:cs typeface="Times New Roman" panose="02020603050405020304" pitchFamily="18" charset="0"/>
                <a:sym typeface="Symbol" panose="05050102010706020507" pitchFamily="18" charset="2"/>
              </a:rPr>
              <a:t></a:t>
            </a:r>
            <a:r>
              <a:rPr lang="en-US" altLang="zh-TW" sz="2000" b="1" dirty="0">
                <a:latin typeface="Arial" panose="020B0604020202020204" pitchFamily="34" charset="0"/>
                <a:ea typeface="新細明體" panose="02020500000000000000" pitchFamily="18" charset="-120"/>
              </a:rPr>
              <a:t> S, then d(j) is the shortest distance from node 1 to node j.</a:t>
            </a:r>
          </a:p>
        </p:txBody>
      </p:sp>
      <p:sp>
        <p:nvSpPr>
          <p:cNvPr id="132180" name="Text Box 84">
            <a:extLst>
              <a:ext uri="{FF2B5EF4-FFF2-40B4-BE49-F238E27FC236}">
                <a16:creationId xmlns:a16="http://schemas.microsoft.com/office/drawing/2014/main" id="{3680E3AD-FA3B-4552-8727-D0B6CBFD9F4E}"/>
              </a:ext>
            </a:extLst>
          </p:cNvPr>
          <p:cNvSpPr txBox="1">
            <a:spLocks noChangeArrowheads="1"/>
          </p:cNvSpPr>
          <p:nvPr/>
        </p:nvSpPr>
        <p:spPr bwMode="auto">
          <a:xfrm>
            <a:off x="344830" y="3159362"/>
            <a:ext cx="5028533" cy="1323439"/>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2000" b="1" dirty="0">
                <a:solidFill>
                  <a:srgbClr val="FF0000"/>
                </a:solidFill>
                <a:latin typeface="Arial" panose="020B0604020202020204" pitchFamily="34" charset="0"/>
                <a:ea typeface="新細明體" panose="02020500000000000000" pitchFamily="18" charset="-120"/>
              </a:rPr>
              <a:t>By inductive hypothesis</a:t>
            </a:r>
            <a:r>
              <a:rPr lang="en-US" altLang="zh-TW" sz="2000" b="1" dirty="0">
                <a:latin typeface="Arial" panose="020B0604020202020204" pitchFamily="34" charset="0"/>
                <a:ea typeface="新細明體" panose="02020500000000000000" pitchFamily="18" charset="-120"/>
              </a:rPr>
              <a:t>: Before the transfer of node j* (node 5) to S, </a:t>
            </a:r>
            <a:r>
              <a:rPr lang="en-US" altLang="zh-TW" sz="2000" b="1" dirty="0">
                <a:latin typeface="Arial" panose="020B0604020202020204" pitchFamily="34" charset="0"/>
                <a:ea typeface="新細明體" panose="02020500000000000000" pitchFamily="18" charset="-120"/>
                <a:sym typeface="Symbol" panose="05050102010706020507" pitchFamily="18" charset="2"/>
              </a:rPr>
              <a:t>if </a:t>
            </a:r>
            <a:r>
              <a:rPr lang="en-US" altLang="zh-TW" sz="2000" b="1" dirty="0">
                <a:latin typeface="Arial" panose="020B0604020202020204" pitchFamily="34" charset="0"/>
                <a:ea typeface="新細明體" panose="02020500000000000000" pitchFamily="18" charset="-120"/>
              </a:rPr>
              <a:t>k </a:t>
            </a:r>
            <a:r>
              <a:rPr lang="en-US" altLang="zh-TW" sz="2000" b="1" dirty="0">
                <a:ea typeface="新細明體" panose="02020500000000000000" pitchFamily="18" charset="-120"/>
                <a:cs typeface="Times New Roman" panose="02020603050405020304" pitchFamily="18" charset="0"/>
                <a:sym typeface="Symbol" panose="05050102010706020507" pitchFamily="18" charset="2"/>
              </a:rPr>
              <a:t></a:t>
            </a:r>
            <a:r>
              <a:rPr lang="en-US" altLang="zh-TW" sz="2000" b="1" dirty="0">
                <a:latin typeface="Arial" panose="020B0604020202020204" pitchFamily="34" charset="0"/>
                <a:ea typeface="新細明體" panose="02020500000000000000" pitchFamily="18" charset="-120"/>
              </a:rPr>
              <a:t> T, then d(k) is the length of the shortest path from node 1 to node k in S </a:t>
            </a:r>
            <a:r>
              <a:rPr lang="en-US" altLang="zh-TW" sz="2000" b="1" dirty="0">
                <a:latin typeface="Arial" panose="020B0604020202020204" pitchFamily="34" charset="0"/>
                <a:ea typeface="新細明體" panose="02020500000000000000" pitchFamily="18" charset="-120"/>
                <a:sym typeface="Symbol" panose="05050102010706020507" pitchFamily="18" charset="2"/>
              </a:rPr>
              <a:t> {k}.</a:t>
            </a:r>
          </a:p>
        </p:txBody>
      </p:sp>
      <p:sp>
        <p:nvSpPr>
          <p:cNvPr id="132181" name="Text Box 85">
            <a:extLst>
              <a:ext uri="{FF2B5EF4-FFF2-40B4-BE49-F238E27FC236}">
                <a16:creationId xmlns:a16="http://schemas.microsoft.com/office/drawing/2014/main" id="{D8EDBDE2-0E0F-4792-BA62-8AD83D2AC7F6}"/>
              </a:ext>
            </a:extLst>
          </p:cNvPr>
          <p:cNvSpPr txBox="1">
            <a:spLocks noChangeArrowheads="1"/>
          </p:cNvSpPr>
          <p:nvPr/>
        </p:nvSpPr>
        <p:spPr bwMode="auto">
          <a:xfrm>
            <a:off x="135286" y="4719110"/>
            <a:ext cx="11921428" cy="1323439"/>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2000" b="1" dirty="0">
                <a:solidFill>
                  <a:srgbClr val="FF0000"/>
                </a:solidFill>
                <a:latin typeface="Arial" panose="020B0604020202020204" pitchFamily="34" charset="0"/>
                <a:ea typeface="新細明體" panose="02020500000000000000" pitchFamily="18" charset="-120"/>
              </a:rPr>
              <a:t>The result is clearly true for nodes in S prior to transferring node j*. </a:t>
            </a:r>
            <a:br>
              <a:rPr lang="en-US" altLang="zh-TW" sz="2000" b="1" dirty="0">
                <a:solidFill>
                  <a:srgbClr val="FF0000"/>
                </a:solidFill>
                <a:latin typeface="Arial" panose="020B0604020202020204" pitchFamily="34" charset="0"/>
                <a:ea typeface="新細明體" panose="02020500000000000000" pitchFamily="18" charset="-120"/>
              </a:rPr>
            </a:br>
            <a:r>
              <a:rPr lang="en-US" altLang="zh-TW" sz="2000" b="1" dirty="0">
                <a:solidFill>
                  <a:srgbClr val="FF0000"/>
                </a:solidFill>
                <a:latin typeface="Arial" panose="020B0604020202020204" pitchFamily="34" charset="0"/>
                <a:ea typeface="新細明體" panose="02020500000000000000" pitchFamily="18" charset="-120"/>
              </a:rPr>
              <a:t>We need to prove it for j* = 5. </a:t>
            </a:r>
            <a:br>
              <a:rPr lang="en-US" altLang="zh-TW" sz="2000" b="1" dirty="0">
                <a:solidFill>
                  <a:srgbClr val="FF0000"/>
                </a:solidFill>
                <a:latin typeface="Arial" panose="020B0604020202020204" pitchFamily="34" charset="0"/>
                <a:ea typeface="新細明體" panose="02020500000000000000" pitchFamily="18" charset="-120"/>
              </a:rPr>
            </a:br>
            <a:r>
              <a:rPr lang="en-US" altLang="zh-TW" sz="2000" b="1" dirty="0">
                <a:solidFill>
                  <a:srgbClr val="FF0000"/>
                </a:solidFill>
                <a:latin typeface="Arial" panose="020B0604020202020204" pitchFamily="34" charset="0"/>
                <a:ea typeface="新細明體" panose="02020500000000000000" pitchFamily="18" charset="-120"/>
              </a:rPr>
              <a:t>Any path from node 1 to node j* has a first node k in T prior to the transfer, and the path </a:t>
            </a:r>
            <a:br>
              <a:rPr lang="en-US" altLang="zh-TW" sz="2000" b="1" dirty="0">
                <a:solidFill>
                  <a:srgbClr val="FF0000"/>
                </a:solidFill>
                <a:latin typeface="Arial" panose="020B0604020202020204" pitchFamily="34" charset="0"/>
                <a:ea typeface="新細明體" panose="02020500000000000000" pitchFamily="18" charset="-120"/>
              </a:rPr>
            </a:br>
            <a:r>
              <a:rPr lang="en-US" altLang="zh-TW" sz="2000" b="1" dirty="0">
                <a:solidFill>
                  <a:srgbClr val="FF0000"/>
                </a:solidFill>
                <a:latin typeface="Arial" panose="020B0604020202020204" pitchFamily="34" charset="0"/>
                <a:ea typeface="新細明體" panose="02020500000000000000" pitchFamily="18" charset="-120"/>
              </a:rPr>
              <a:t>from 1 to k has length at least d(k) </a:t>
            </a:r>
            <a:r>
              <a:rPr lang="en-US" altLang="zh-TW" sz="2000" b="1" dirty="0">
                <a:solidFill>
                  <a:srgbClr val="FF0000"/>
                </a:solidFill>
                <a:latin typeface="Arial" panose="020B0604020202020204" pitchFamily="34" charset="0"/>
                <a:ea typeface="新細明體" panose="02020500000000000000" pitchFamily="18" charset="-120"/>
                <a:cs typeface="Times New Roman" panose="02020603050405020304" pitchFamily="18" charset="0"/>
                <a:sym typeface="Symbol" panose="05050102010706020507" pitchFamily="18" charset="2"/>
              </a:rPr>
              <a:t></a:t>
            </a:r>
            <a:r>
              <a:rPr lang="en-US" altLang="zh-TW" sz="2000" b="1" dirty="0">
                <a:solidFill>
                  <a:srgbClr val="FF0000"/>
                </a:solidFill>
                <a:latin typeface="Arial" panose="020B0604020202020204" pitchFamily="34" charset="0"/>
                <a:ea typeface="新細明體" panose="02020500000000000000" pitchFamily="18" charset="-120"/>
              </a:rPr>
              <a:t>  d(j*).  So, the shortest path to j* has length at least d(j*).</a:t>
            </a:r>
          </a:p>
        </p:txBody>
      </p:sp>
      <p:sp>
        <p:nvSpPr>
          <p:cNvPr id="132182" name="Line 86">
            <a:extLst>
              <a:ext uri="{FF2B5EF4-FFF2-40B4-BE49-F238E27FC236}">
                <a16:creationId xmlns:a16="http://schemas.microsoft.com/office/drawing/2014/main" id="{C9E7D324-9C61-44E1-AAE7-3F4BD8BD0BF9}"/>
              </a:ext>
            </a:extLst>
          </p:cNvPr>
          <p:cNvSpPr>
            <a:spLocks noChangeShapeType="1"/>
          </p:cNvSpPr>
          <p:nvPr/>
        </p:nvSpPr>
        <p:spPr bwMode="auto">
          <a:xfrm>
            <a:off x="6240464" y="1773238"/>
            <a:ext cx="1368425" cy="1511300"/>
          </a:xfrm>
          <a:prstGeom prst="line">
            <a:avLst/>
          </a:prstGeom>
          <a:noFill/>
          <a:ln w="38100">
            <a:solidFill>
              <a:srgbClr val="3333FF"/>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179"/>
                                        </p:tgtEl>
                                        <p:attrNameLst>
                                          <p:attrName>style.visibility</p:attrName>
                                        </p:attrNameLst>
                                      </p:cBhvr>
                                      <p:to>
                                        <p:strVal val="visible"/>
                                      </p:to>
                                    </p:set>
                                    <p:animEffect transition="in" filter="wipe(left)">
                                      <p:cBhvr>
                                        <p:cTn id="7" dur="500"/>
                                        <p:tgtEl>
                                          <p:spTgt spid="132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180"/>
                                        </p:tgtEl>
                                        <p:attrNameLst>
                                          <p:attrName>style.visibility</p:attrName>
                                        </p:attrNameLst>
                                      </p:cBhvr>
                                      <p:to>
                                        <p:strVal val="visible"/>
                                      </p:to>
                                    </p:set>
                                    <p:animEffect transition="in" filter="wipe(left)">
                                      <p:cBhvr>
                                        <p:cTn id="12" dur="500"/>
                                        <p:tgtEl>
                                          <p:spTgt spid="132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2181"/>
                                        </p:tgtEl>
                                        <p:attrNameLst>
                                          <p:attrName>style.visibility</p:attrName>
                                        </p:attrNameLst>
                                      </p:cBhvr>
                                      <p:to>
                                        <p:strVal val="visible"/>
                                      </p:to>
                                    </p:set>
                                    <p:animEffect transition="in" filter="wipe(left)">
                                      <p:cBhvr>
                                        <p:cTn id="17" dur="500"/>
                                        <p:tgtEl>
                                          <p:spTgt spid="132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79" grpId="0" animBg="1" autoUpdateAnimBg="0"/>
      <p:bldP spid="132180" grpId="0" animBg="1" autoUpdateAnimBg="0"/>
      <p:bldP spid="13218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762DA304-C7D4-49E7-89D9-CDCBF59FDE73}"/>
              </a:ext>
            </a:extLst>
          </p:cNvPr>
          <p:cNvSpPr>
            <a:spLocks noGrp="1" noChangeArrowheads="1"/>
          </p:cNvSpPr>
          <p:nvPr>
            <p:ph type="title"/>
          </p:nvPr>
        </p:nvSpPr>
        <p:spPr/>
        <p:txBody>
          <a:bodyPr/>
          <a:lstStyle/>
          <a:p>
            <a:r>
              <a:rPr lang="en-US" altLang="zh-TW"/>
              <a:t>Verifying invariants Inductively</a:t>
            </a:r>
          </a:p>
        </p:txBody>
      </p:sp>
      <p:sp>
        <p:nvSpPr>
          <p:cNvPr id="52" name="投影片編號版面配置區 2">
            <a:extLst>
              <a:ext uri="{FF2B5EF4-FFF2-40B4-BE49-F238E27FC236}">
                <a16:creationId xmlns:a16="http://schemas.microsoft.com/office/drawing/2014/main" id="{AF1E45C9-B22E-4923-86D0-5D7548713B0D}"/>
              </a:ext>
            </a:extLst>
          </p:cNvPr>
          <p:cNvSpPr>
            <a:spLocks noGrp="1"/>
          </p:cNvSpPr>
          <p:nvPr>
            <p:ph type="sldNum" sz="quarter" idx="10"/>
          </p:nvPr>
        </p:nvSpPr>
        <p:spPr/>
        <p:txBody>
          <a:bodyPr/>
          <a:lstStyle/>
          <a:p>
            <a:fld id="{4AE34080-4BA7-4142-9AA5-B381FC287690}" type="slidenum">
              <a:rPr lang="zh-TW" altLang="en-US"/>
              <a:pPr/>
              <a:t>17</a:t>
            </a:fld>
            <a:endParaRPr lang="en-US" altLang="zh-TW"/>
          </a:p>
        </p:txBody>
      </p:sp>
      <p:grpSp>
        <p:nvGrpSpPr>
          <p:cNvPr id="134194" name="Group 50">
            <a:extLst>
              <a:ext uri="{FF2B5EF4-FFF2-40B4-BE49-F238E27FC236}">
                <a16:creationId xmlns:a16="http://schemas.microsoft.com/office/drawing/2014/main" id="{5A931285-7CD3-412F-8C11-F7AB8037D21A}"/>
              </a:ext>
            </a:extLst>
          </p:cNvPr>
          <p:cNvGrpSpPr>
            <a:grpSpLocks/>
          </p:cNvGrpSpPr>
          <p:nvPr/>
        </p:nvGrpSpPr>
        <p:grpSpPr bwMode="auto">
          <a:xfrm>
            <a:off x="5613400" y="1235076"/>
            <a:ext cx="5562600" cy="3048000"/>
            <a:chOff x="1776" y="672"/>
            <a:chExt cx="3504" cy="1920"/>
          </a:xfrm>
        </p:grpSpPr>
        <p:sp>
          <p:nvSpPr>
            <p:cNvPr id="134147" name="Oval 3">
              <a:extLst>
                <a:ext uri="{FF2B5EF4-FFF2-40B4-BE49-F238E27FC236}">
                  <a16:creationId xmlns:a16="http://schemas.microsoft.com/office/drawing/2014/main" id="{1841F44D-E945-4E9B-A28F-4C29661A0949}"/>
                </a:ext>
              </a:extLst>
            </p:cNvPr>
            <p:cNvSpPr>
              <a:spLocks noChangeArrowheads="1"/>
            </p:cNvSpPr>
            <p:nvPr/>
          </p:nvSpPr>
          <p:spPr bwMode="auto">
            <a:xfrm>
              <a:off x="1776" y="1510"/>
              <a:ext cx="211" cy="219"/>
            </a:xfrm>
            <a:prstGeom prst="ellipse">
              <a:avLst/>
            </a:prstGeom>
            <a:solidFill>
              <a:srgbClr val="FF0000"/>
            </a:solidFill>
            <a:ln w="12700">
              <a:solidFill>
                <a:schemeClr val="bg2"/>
              </a:solidFill>
              <a:round/>
              <a:headEnd/>
              <a:tailEnd/>
            </a:ln>
          </p:spPr>
          <p:txBody>
            <a:bodyPr/>
            <a:lstStyle/>
            <a:p>
              <a:endParaRPr lang="zh-TW" altLang="en-US"/>
            </a:p>
          </p:txBody>
        </p:sp>
        <p:sp>
          <p:nvSpPr>
            <p:cNvPr id="134148" name="Rectangle 4">
              <a:extLst>
                <a:ext uri="{FF2B5EF4-FFF2-40B4-BE49-F238E27FC236}">
                  <a16:creationId xmlns:a16="http://schemas.microsoft.com/office/drawing/2014/main" id="{C036B906-9F43-46D4-8E05-0E96D047726F}"/>
                </a:ext>
              </a:extLst>
            </p:cNvPr>
            <p:cNvSpPr>
              <a:spLocks noChangeArrowheads="1"/>
            </p:cNvSpPr>
            <p:nvPr/>
          </p:nvSpPr>
          <p:spPr bwMode="auto">
            <a:xfrm>
              <a:off x="1855" y="1537"/>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1</a:t>
              </a:r>
              <a:endParaRPr lang="en-US" altLang="zh-TW" b="1">
                <a:latin typeface="Arial" panose="020B0604020202020204" pitchFamily="34" charset="0"/>
                <a:ea typeface="新細明體" panose="02020500000000000000" pitchFamily="18" charset="-120"/>
              </a:endParaRPr>
            </a:p>
          </p:txBody>
        </p:sp>
        <p:sp>
          <p:nvSpPr>
            <p:cNvPr id="134149" name="Oval 5">
              <a:extLst>
                <a:ext uri="{FF2B5EF4-FFF2-40B4-BE49-F238E27FC236}">
                  <a16:creationId xmlns:a16="http://schemas.microsoft.com/office/drawing/2014/main" id="{09611434-36A3-4F48-8DF0-09E56B8E0874}"/>
                </a:ext>
              </a:extLst>
            </p:cNvPr>
            <p:cNvSpPr>
              <a:spLocks noChangeArrowheads="1"/>
            </p:cNvSpPr>
            <p:nvPr/>
          </p:nvSpPr>
          <p:spPr bwMode="auto">
            <a:xfrm>
              <a:off x="2776" y="946"/>
              <a:ext cx="219" cy="226"/>
            </a:xfrm>
            <a:prstGeom prst="ellipse">
              <a:avLst/>
            </a:prstGeom>
            <a:solidFill>
              <a:srgbClr val="FF0000"/>
            </a:solidFill>
            <a:ln w="12700">
              <a:solidFill>
                <a:srgbClr val="000000"/>
              </a:solidFill>
              <a:round/>
              <a:headEnd/>
              <a:tailEnd/>
            </a:ln>
          </p:spPr>
          <p:txBody>
            <a:bodyPr/>
            <a:lstStyle/>
            <a:p>
              <a:endParaRPr lang="zh-TW" altLang="en-US"/>
            </a:p>
          </p:txBody>
        </p:sp>
        <p:sp>
          <p:nvSpPr>
            <p:cNvPr id="134150" name="Rectangle 6">
              <a:extLst>
                <a:ext uri="{FF2B5EF4-FFF2-40B4-BE49-F238E27FC236}">
                  <a16:creationId xmlns:a16="http://schemas.microsoft.com/office/drawing/2014/main" id="{29D2E39F-4EAD-4E74-9E78-F75626580899}"/>
                </a:ext>
              </a:extLst>
            </p:cNvPr>
            <p:cNvSpPr>
              <a:spLocks noChangeArrowheads="1"/>
            </p:cNvSpPr>
            <p:nvPr/>
          </p:nvSpPr>
          <p:spPr bwMode="auto">
            <a:xfrm>
              <a:off x="2863" y="972"/>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sp>
          <p:nvSpPr>
            <p:cNvPr id="134151" name="Oval 7">
              <a:extLst>
                <a:ext uri="{FF2B5EF4-FFF2-40B4-BE49-F238E27FC236}">
                  <a16:creationId xmlns:a16="http://schemas.microsoft.com/office/drawing/2014/main" id="{992998F2-0AFA-486C-8299-72ECCD147BB7}"/>
                </a:ext>
              </a:extLst>
            </p:cNvPr>
            <p:cNvSpPr>
              <a:spLocks noChangeArrowheads="1"/>
            </p:cNvSpPr>
            <p:nvPr/>
          </p:nvSpPr>
          <p:spPr bwMode="auto">
            <a:xfrm>
              <a:off x="2776" y="2074"/>
              <a:ext cx="219" cy="219"/>
            </a:xfrm>
            <a:prstGeom prst="ellipse">
              <a:avLst/>
            </a:prstGeom>
            <a:solidFill>
              <a:srgbClr val="66FF33"/>
            </a:solidFill>
            <a:ln w="12700">
              <a:solidFill>
                <a:srgbClr val="000000"/>
              </a:solidFill>
              <a:round/>
              <a:headEnd/>
              <a:tailEnd/>
            </a:ln>
          </p:spPr>
          <p:txBody>
            <a:bodyPr/>
            <a:lstStyle/>
            <a:p>
              <a:endParaRPr lang="zh-TW" altLang="en-US"/>
            </a:p>
          </p:txBody>
        </p:sp>
        <p:sp>
          <p:nvSpPr>
            <p:cNvPr id="134152" name="Oval 8">
              <a:extLst>
                <a:ext uri="{FF2B5EF4-FFF2-40B4-BE49-F238E27FC236}">
                  <a16:creationId xmlns:a16="http://schemas.microsoft.com/office/drawing/2014/main" id="{6EDC42AB-8515-4EF1-9A3D-5B832AC5FD51}"/>
                </a:ext>
              </a:extLst>
            </p:cNvPr>
            <p:cNvSpPr>
              <a:spLocks noChangeArrowheads="1"/>
            </p:cNvSpPr>
            <p:nvPr/>
          </p:nvSpPr>
          <p:spPr bwMode="auto">
            <a:xfrm>
              <a:off x="3793" y="946"/>
              <a:ext cx="218" cy="226"/>
            </a:xfrm>
            <a:prstGeom prst="ellipse">
              <a:avLst/>
            </a:prstGeom>
            <a:solidFill>
              <a:srgbClr val="66FF33"/>
            </a:solidFill>
            <a:ln w="12700">
              <a:solidFill>
                <a:srgbClr val="000000"/>
              </a:solidFill>
              <a:round/>
              <a:headEnd/>
              <a:tailEnd/>
            </a:ln>
          </p:spPr>
          <p:txBody>
            <a:bodyPr/>
            <a:lstStyle/>
            <a:p>
              <a:endParaRPr lang="zh-TW" altLang="en-US"/>
            </a:p>
          </p:txBody>
        </p:sp>
        <p:sp>
          <p:nvSpPr>
            <p:cNvPr id="134153" name="Rectangle 9">
              <a:extLst>
                <a:ext uri="{FF2B5EF4-FFF2-40B4-BE49-F238E27FC236}">
                  <a16:creationId xmlns:a16="http://schemas.microsoft.com/office/drawing/2014/main" id="{A8CDE701-1CC9-4FAC-86CA-4A359B007855}"/>
                </a:ext>
              </a:extLst>
            </p:cNvPr>
            <p:cNvSpPr>
              <a:spLocks noChangeArrowheads="1"/>
            </p:cNvSpPr>
            <p:nvPr/>
          </p:nvSpPr>
          <p:spPr bwMode="auto">
            <a:xfrm>
              <a:off x="3879" y="972"/>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4</a:t>
              </a:r>
              <a:endParaRPr lang="en-US" altLang="zh-TW" b="1">
                <a:latin typeface="Arial" panose="020B0604020202020204" pitchFamily="34" charset="0"/>
                <a:ea typeface="新細明體" panose="02020500000000000000" pitchFamily="18" charset="-120"/>
              </a:endParaRPr>
            </a:p>
          </p:txBody>
        </p:sp>
        <p:sp>
          <p:nvSpPr>
            <p:cNvPr id="134154" name="Oval 10">
              <a:extLst>
                <a:ext uri="{FF2B5EF4-FFF2-40B4-BE49-F238E27FC236}">
                  <a16:creationId xmlns:a16="http://schemas.microsoft.com/office/drawing/2014/main" id="{EF1FE1A5-0BFE-4B37-BB9B-F908867B3ADC}"/>
                </a:ext>
              </a:extLst>
            </p:cNvPr>
            <p:cNvSpPr>
              <a:spLocks noChangeArrowheads="1"/>
            </p:cNvSpPr>
            <p:nvPr/>
          </p:nvSpPr>
          <p:spPr bwMode="auto">
            <a:xfrm>
              <a:off x="3793" y="2074"/>
              <a:ext cx="218" cy="219"/>
            </a:xfrm>
            <a:prstGeom prst="ellipse">
              <a:avLst/>
            </a:prstGeom>
            <a:solidFill>
              <a:srgbClr val="66FF33"/>
            </a:solidFill>
            <a:ln w="12700">
              <a:solidFill>
                <a:srgbClr val="000000"/>
              </a:solidFill>
              <a:round/>
              <a:headEnd/>
              <a:tailEnd/>
            </a:ln>
          </p:spPr>
          <p:txBody>
            <a:bodyPr/>
            <a:lstStyle/>
            <a:p>
              <a:endParaRPr lang="zh-TW" altLang="en-US"/>
            </a:p>
          </p:txBody>
        </p:sp>
        <p:sp>
          <p:nvSpPr>
            <p:cNvPr id="134155" name="Oval 11">
              <a:extLst>
                <a:ext uri="{FF2B5EF4-FFF2-40B4-BE49-F238E27FC236}">
                  <a16:creationId xmlns:a16="http://schemas.microsoft.com/office/drawing/2014/main" id="{627F16E8-AFD9-47E4-BC41-4C75353715F7}"/>
                </a:ext>
              </a:extLst>
            </p:cNvPr>
            <p:cNvSpPr>
              <a:spLocks noChangeArrowheads="1"/>
            </p:cNvSpPr>
            <p:nvPr/>
          </p:nvSpPr>
          <p:spPr bwMode="auto">
            <a:xfrm>
              <a:off x="4800" y="1510"/>
              <a:ext cx="219" cy="219"/>
            </a:xfrm>
            <a:prstGeom prst="ellipse">
              <a:avLst/>
            </a:prstGeom>
            <a:solidFill>
              <a:srgbClr val="66FF33"/>
            </a:solidFill>
            <a:ln w="12700">
              <a:solidFill>
                <a:srgbClr val="000000"/>
              </a:solidFill>
              <a:round/>
              <a:headEnd/>
              <a:tailEnd/>
            </a:ln>
          </p:spPr>
          <p:txBody>
            <a:bodyPr/>
            <a:lstStyle/>
            <a:p>
              <a:endParaRPr lang="zh-TW" altLang="en-US"/>
            </a:p>
          </p:txBody>
        </p:sp>
        <p:sp>
          <p:nvSpPr>
            <p:cNvPr id="134156" name="Rectangle 12">
              <a:extLst>
                <a:ext uri="{FF2B5EF4-FFF2-40B4-BE49-F238E27FC236}">
                  <a16:creationId xmlns:a16="http://schemas.microsoft.com/office/drawing/2014/main" id="{12D89AF4-9B6B-4F1B-980F-E667E8BE23EB}"/>
                </a:ext>
              </a:extLst>
            </p:cNvPr>
            <p:cNvSpPr>
              <a:spLocks noChangeArrowheads="1"/>
            </p:cNvSpPr>
            <p:nvPr/>
          </p:nvSpPr>
          <p:spPr bwMode="auto">
            <a:xfrm>
              <a:off x="4887" y="1537"/>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6</a:t>
              </a:r>
              <a:endParaRPr lang="en-US" altLang="zh-TW" b="1">
                <a:latin typeface="Arial" panose="020B0604020202020204" pitchFamily="34" charset="0"/>
                <a:ea typeface="新細明體" panose="02020500000000000000" pitchFamily="18" charset="-120"/>
              </a:endParaRPr>
            </a:p>
          </p:txBody>
        </p:sp>
        <p:sp>
          <p:nvSpPr>
            <p:cNvPr id="134157" name="Freeform 13">
              <a:extLst>
                <a:ext uri="{FF2B5EF4-FFF2-40B4-BE49-F238E27FC236}">
                  <a16:creationId xmlns:a16="http://schemas.microsoft.com/office/drawing/2014/main" id="{5A99CD09-1F47-4B0E-BB82-56763FF3C282}"/>
                </a:ext>
              </a:extLst>
            </p:cNvPr>
            <p:cNvSpPr>
              <a:spLocks/>
            </p:cNvSpPr>
            <p:nvPr/>
          </p:nvSpPr>
          <p:spPr bwMode="auto">
            <a:xfrm>
              <a:off x="1975" y="1116"/>
              <a:ext cx="813" cy="451"/>
            </a:xfrm>
            <a:custGeom>
              <a:avLst/>
              <a:gdLst>
                <a:gd name="T0" fmla="*/ 0 w 917"/>
                <a:gd name="T1" fmla="*/ 509 h 509"/>
                <a:gd name="T2" fmla="*/ 858 w 917"/>
                <a:gd name="T3" fmla="*/ 34 h 509"/>
                <a:gd name="T4" fmla="*/ 875 w 917"/>
                <a:gd name="T5" fmla="*/ 59 h 509"/>
                <a:gd name="T6" fmla="*/ 917 w 917"/>
                <a:gd name="T7" fmla="*/ 0 h 509"/>
                <a:gd name="T8" fmla="*/ 841 w 917"/>
                <a:gd name="T9" fmla="*/ 0 h 509"/>
                <a:gd name="T10" fmla="*/ 858 w 917"/>
                <a:gd name="T11" fmla="*/ 34 h 509"/>
                <a:gd name="T12" fmla="*/ 0 w 917"/>
                <a:gd name="T13" fmla="*/ 509 h 509"/>
              </a:gdLst>
              <a:ahLst/>
              <a:cxnLst>
                <a:cxn ang="0">
                  <a:pos x="T0" y="T1"/>
                </a:cxn>
                <a:cxn ang="0">
                  <a:pos x="T2" y="T3"/>
                </a:cxn>
                <a:cxn ang="0">
                  <a:pos x="T4" y="T5"/>
                </a:cxn>
                <a:cxn ang="0">
                  <a:pos x="T6" y="T7"/>
                </a:cxn>
                <a:cxn ang="0">
                  <a:pos x="T8" y="T9"/>
                </a:cxn>
                <a:cxn ang="0">
                  <a:pos x="T10" y="T11"/>
                </a:cxn>
                <a:cxn ang="0">
                  <a:pos x="T12" y="T13"/>
                </a:cxn>
              </a:cxnLst>
              <a:rect l="0" t="0" r="r" b="b"/>
              <a:pathLst>
                <a:path w="917" h="509">
                  <a:moveTo>
                    <a:pt x="0" y="509"/>
                  </a:moveTo>
                  <a:lnTo>
                    <a:pt x="858" y="34"/>
                  </a:lnTo>
                  <a:lnTo>
                    <a:pt x="875" y="59"/>
                  </a:lnTo>
                  <a:lnTo>
                    <a:pt x="917" y="0"/>
                  </a:lnTo>
                  <a:lnTo>
                    <a:pt x="841" y="0"/>
                  </a:lnTo>
                  <a:lnTo>
                    <a:pt x="858" y="34"/>
                  </a:lnTo>
                  <a:lnTo>
                    <a:pt x="0" y="509"/>
                  </a:lnTo>
                  <a:close/>
                </a:path>
              </a:pathLst>
            </a:custGeom>
            <a:noFill/>
            <a:ln w="38100" cmpd="sng">
              <a:solidFill>
                <a:srgbClr val="3333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4158" name="Rectangle 14">
              <a:extLst>
                <a:ext uri="{FF2B5EF4-FFF2-40B4-BE49-F238E27FC236}">
                  <a16:creationId xmlns:a16="http://schemas.microsoft.com/office/drawing/2014/main" id="{94369886-3924-482B-BA71-A2AA4AA84F9C}"/>
                </a:ext>
              </a:extLst>
            </p:cNvPr>
            <p:cNvSpPr>
              <a:spLocks noChangeArrowheads="1"/>
            </p:cNvSpPr>
            <p:nvPr/>
          </p:nvSpPr>
          <p:spPr bwMode="auto">
            <a:xfrm>
              <a:off x="2359" y="1190"/>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sp>
          <p:nvSpPr>
            <p:cNvPr id="134159" name="Freeform 15">
              <a:extLst>
                <a:ext uri="{FF2B5EF4-FFF2-40B4-BE49-F238E27FC236}">
                  <a16:creationId xmlns:a16="http://schemas.microsoft.com/office/drawing/2014/main" id="{20648888-459B-4164-B2DE-49E997D551B8}"/>
                </a:ext>
              </a:extLst>
            </p:cNvPr>
            <p:cNvSpPr>
              <a:spLocks/>
            </p:cNvSpPr>
            <p:nvPr/>
          </p:nvSpPr>
          <p:spPr bwMode="auto">
            <a:xfrm>
              <a:off x="2999" y="1032"/>
              <a:ext cx="790" cy="61"/>
            </a:xfrm>
            <a:custGeom>
              <a:avLst/>
              <a:gdLst>
                <a:gd name="T0" fmla="*/ 0 w 892"/>
                <a:gd name="T1" fmla="*/ 34 h 68"/>
                <a:gd name="T2" fmla="*/ 824 w 892"/>
                <a:gd name="T3" fmla="*/ 34 h 68"/>
                <a:gd name="T4" fmla="*/ 824 w 892"/>
                <a:gd name="T5" fmla="*/ 68 h 68"/>
                <a:gd name="T6" fmla="*/ 892 w 892"/>
                <a:gd name="T7" fmla="*/ 34 h 68"/>
                <a:gd name="T8" fmla="*/ 824 w 892"/>
                <a:gd name="T9" fmla="*/ 0 h 68"/>
                <a:gd name="T10" fmla="*/ 824 w 892"/>
                <a:gd name="T11" fmla="*/ 34 h 68"/>
                <a:gd name="T12" fmla="*/ 0 w 892"/>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892" h="68">
                  <a:moveTo>
                    <a:pt x="0" y="34"/>
                  </a:moveTo>
                  <a:lnTo>
                    <a:pt x="824" y="34"/>
                  </a:lnTo>
                  <a:lnTo>
                    <a:pt x="824" y="68"/>
                  </a:lnTo>
                  <a:lnTo>
                    <a:pt x="892" y="34"/>
                  </a:lnTo>
                  <a:lnTo>
                    <a:pt x="824" y="0"/>
                  </a:lnTo>
                  <a:lnTo>
                    <a:pt x="824" y="34"/>
                  </a:lnTo>
                  <a:lnTo>
                    <a:pt x="0" y="34"/>
                  </a:lnTo>
                  <a:close/>
                </a:path>
              </a:pathLst>
            </a:custGeom>
            <a:noFill/>
            <a:ln w="38100" cmpd="sng">
              <a:solidFill>
                <a:srgbClr val="3333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4160" name="Rectangle 16">
              <a:extLst>
                <a:ext uri="{FF2B5EF4-FFF2-40B4-BE49-F238E27FC236}">
                  <a16:creationId xmlns:a16="http://schemas.microsoft.com/office/drawing/2014/main" id="{F84C353E-0807-4814-993C-8DF148CD8F8A}"/>
                </a:ext>
              </a:extLst>
            </p:cNvPr>
            <p:cNvSpPr>
              <a:spLocks noChangeArrowheads="1"/>
            </p:cNvSpPr>
            <p:nvPr/>
          </p:nvSpPr>
          <p:spPr bwMode="auto">
            <a:xfrm>
              <a:off x="3375" y="912"/>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4</a:t>
              </a:r>
              <a:endParaRPr lang="en-US" altLang="zh-TW" b="1">
                <a:latin typeface="Arial" panose="020B0604020202020204" pitchFamily="34" charset="0"/>
                <a:ea typeface="新細明體" panose="02020500000000000000" pitchFamily="18" charset="-120"/>
              </a:endParaRPr>
            </a:p>
          </p:txBody>
        </p:sp>
        <p:sp>
          <p:nvSpPr>
            <p:cNvPr id="134161" name="Freeform 17">
              <a:extLst>
                <a:ext uri="{FF2B5EF4-FFF2-40B4-BE49-F238E27FC236}">
                  <a16:creationId xmlns:a16="http://schemas.microsoft.com/office/drawing/2014/main" id="{947C89B0-3EB0-453F-9EB6-3E86640F4A02}"/>
                </a:ext>
              </a:extLst>
            </p:cNvPr>
            <p:cNvSpPr>
              <a:spLocks/>
            </p:cNvSpPr>
            <p:nvPr/>
          </p:nvSpPr>
          <p:spPr bwMode="auto">
            <a:xfrm>
              <a:off x="2969" y="1146"/>
              <a:ext cx="857" cy="947"/>
            </a:xfrm>
            <a:custGeom>
              <a:avLst/>
              <a:gdLst>
                <a:gd name="T0" fmla="*/ 0 w 968"/>
                <a:gd name="T1" fmla="*/ 0 h 1069"/>
                <a:gd name="T2" fmla="*/ 917 w 968"/>
                <a:gd name="T3" fmla="*/ 1018 h 1069"/>
                <a:gd name="T4" fmla="*/ 892 w 968"/>
                <a:gd name="T5" fmla="*/ 1044 h 1069"/>
                <a:gd name="T6" fmla="*/ 968 w 968"/>
                <a:gd name="T7" fmla="*/ 1069 h 1069"/>
                <a:gd name="T8" fmla="*/ 942 w 968"/>
                <a:gd name="T9" fmla="*/ 1001 h 1069"/>
                <a:gd name="T10" fmla="*/ 917 w 968"/>
                <a:gd name="T11" fmla="*/ 1018 h 1069"/>
                <a:gd name="T12" fmla="*/ 0 w 968"/>
                <a:gd name="T13" fmla="*/ 0 h 1069"/>
              </a:gdLst>
              <a:ahLst/>
              <a:cxnLst>
                <a:cxn ang="0">
                  <a:pos x="T0" y="T1"/>
                </a:cxn>
                <a:cxn ang="0">
                  <a:pos x="T2" y="T3"/>
                </a:cxn>
                <a:cxn ang="0">
                  <a:pos x="T4" y="T5"/>
                </a:cxn>
                <a:cxn ang="0">
                  <a:pos x="T6" y="T7"/>
                </a:cxn>
                <a:cxn ang="0">
                  <a:pos x="T8" y="T9"/>
                </a:cxn>
                <a:cxn ang="0">
                  <a:pos x="T10" y="T11"/>
                </a:cxn>
                <a:cxn ang="0">
                  <a:pos x="T12" y="T13"/>
                </a:cxn>
              </a:cxnLst>
              <a:rect l="0" t="0" r="r" b="b"/>
              <a:pathLst>
                <a:path w="968" h="1069">
                  <a:moveTo>
                    <a:pt x="0" y="0"/>
                  </a:moveTo>
                  <a:lnTo>
                    <a:pt x="917" y="1018"/>
                  </a:lnTo>
                  <a:lnTo>
                    <a:pt x="892" y="1044"/>
                  </a:lnTo>
                  <a:lnTo>
                    <a:pt x="968" y="1069"/>
                  </a:lnTo>
                  <a:lnTo>
                    <a:pt x="942" y="1001"/>
                  </a:lnTo>
                  <a:lnTo>
                    <a:pt x="917" y="1018"/>
                  </a:lnTo>
                  <a:lnTo>
                    <a:pt x="0" y="0"/>
                  </a:lnTo>
                  <a:close/>
                </a:path>
              </a:pathLst>
            </a:custGeom>
            <a:noFill/>
            <a:ln w="38100" cmpd="sng">
              <a:solidFill>
                <a:srgbClr val="3333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4162" name="Rectangle 18">
              <a:extLst>
                <a:ext uri="{FF2B5EF4-FFF2-40B4-BE49-F238E27FC236}">
                  <a16:creationId xmlns:a16="http://schemas.microsoft.com/office/drawing/2014/main" id="{2F5D2B87-1E36-4CBF-9B55-EFE3E4AD278B}"/>
                </a:ext>
              </a:extLst>
            </p:cNvPr>
            <p:cNvSpPr>
              <a:spLocks noChangeArrowheads="1"/>
            </p:cNvSpPr>
            <p:nvPr/>
          </p:nvSpPr>
          <p:spPr bwMode="auto">
            <a:xfrm>
              <a:off x="3398" y="1469"/>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sp>
          <p:nvSpPr>
            <p:cNvPr id="134163" name="Freeform 19">
              <a:extLst>
                <a:ext uri="{FF2B5EF4-FFF2-40B4-BE49-F238E27FC236}">
                  <a16:creationId xmlns:a16="http://schemas.microsoft.com/office/drawing/2014/main" id="{FD00C873-816F-4377-8D85-BE2BDD33F462}"/>
                </a:ext>
              </a:extLst>
            </p:cNvPr>
            <p:cNvSpPr>
              <a:spLocks/>
            </p:cNvSpPr>
            <p:nvPr/>
          </p:nvSpPr>
          <p:spPr bwMode="auto">
            <a:xfrm>
              <a:off x="2856" y="1176"/>
              <a:ext cx="60" cy="895"/>
            </a:xfrm>
            <a:custGeom>
              <a:avLst/>
              <a:gdLst>
                <a:gd name="T0" fmla="*/ 34 w 68"/>
                <a:gd name="T1" fmla="*/ 0 h 1010"/>
                <a:gd name="T2" fmla="*/ 34 w 68"/>
                <a:gd name="T3" fmla="*/ 942 h 1010"/>
                <a:gd name="T4" fmla="*/ 0 w 68"/>
                <a:gd name="T5" fmla="*/ 942 h 1010"/>
                <a:gd name="T6" fmla="*/ 34 w 68"/>
                <a:gd name="T7" fmla="*/ 1010 h 1010"/>
                <a:gd name="T8" fmla="*/ 68 w 68"/>
                <a:gd name="T9" fmla="*/ 942 h 1010"/>
                <a:gd name="T10" fmla="*/ 34 w 68"/>
                <a:gd name="T11" fmla="*/ 942 h 1010"/>
                <a:gd name="T12" fmla="*/ 34 w 68"/>
                <a:gd name="T13" fmla="*/ 0 h 1010"/>
              </a:gdLst>
              <a:ahLst/>
              <a:cxnLst>
                <a:cxn ang="0">
                  <a:pos x="T0" y="T1"/>
                </a:cxn>
                <a:cxn ang="0">
                  <a:pos x="T2" y="T3"/>
                </a:cxn>
                <a:cxn ang="0">
                  <a:pos x="T4" y="T5"/>
                </a:cxn>
                <a:cxn ang="0">
                  <a:pos x="T6" y="T7"/>
                </a:cxn>
                <a:cxn ang="0">
                  <a:pos x="T8" y="T9"/>
                </a:cxn>
                <a:cxn ang="0">
                  <a:pos x="T10" y="T11"/>
                </a:cxn>
                <a:cxn ang="0">
                  <a:pos x="T12" y="T13"/>
                </a:cxn>
              </a:cxnLst>
              <a:rect l="0" t="0" r="r" b="b"/>
              <a:pathLst>
                <a:path w="68" h="1010">
                  <a:moveTo>
                    <a:pt x="34" y="0"/>
                  </a:moveTo>
                  <a:lnTo>
                    <a:pt x="34" y="942"/>
                  </a:lnTo>
                  <a:lnTo>
                    <a:pt x="0" y="942"/>
                  </a:lnTo>
                  <a:lnTo>
                    <a:pt x="34" y="1010"/>
                  </a:lnTo>
                  <a:lnTo>
                    <a:pt x="68" y="942"/>
                  </a:lnTo>
                  <a:lnTo>
                    <a:pt x="34" y="942"/>
                  </a:lnTo>
                  <a:lnTo>
                    <a:pt x="34" y="0"/>
                  </a:lnTo>
                  <a:close/>
                </a:path>
              </a:pathLst>
            </a:custGeom>
            <a:noFill/>
            <a:ln w="38100" cmpd="sng">
              <a:solidFill>
                <a:srgbClr val="3333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4164" name="Rectangle 20">
              <a:extLst>
                <a:ext uri="{FF2B5EF4-FFF2-40B4-BE49-F238E27FC236}">
                  <a16:creationId xmlns:a16="http://schemas.microsoft.com/office/drawing/2014/main" id="{624FD164-B552-442B-A159-2E52690D914C}"/>
                </a:ext>
              </a:extLst>
            </p:cNvPr>
            <p:cNvSpPr>
              <a:spLocks noChangeArrowheads="1"/>
            </p:cNvSpPr>
            <p:nvPr/>
          </p:nvSpPr>
          <p:spPr bwMode="auto">
            <a:xfrm>
              <a:off x="2826" y="1475"/>
              <a:ext cx="17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TW" altLang="en-US" sz="1900" b="1">
                  <a:solidFill>
                    <a:srgbClr val="000000"/>
                  </a:solidFill>
                  <a:latin typeface="Arial" panose="020B0604020202020204" pitchFamily="34" charset="0"/>
                  <a:ea typeface="新細明體" panose="02020500000000000000" pitchFamily="18" charset="-120"/>
                </a:rPr>
                <a:t>  </a:t>
              </a:r>
              <a:r>
                <a:rPr lang="en-US" altLang="zh-TW" sz="1900" b="1">
                  <a:solidFill>
                    <a:srgbClr val="000000"/>
                  </a:solidFill>
                  <a:latin typeface="Arial" panose="020B0604020202020204" pitchFamily="34" charset="0"/>
                  <a:ea typeface="新細明體" panose="02020500000000000000" pitchFamily="18" charset="-120"/>
                </a:rPr>
                <a:t>1</a:t>
              </a:r>
              <a:endParaRPr lang="en-US" altLang="zh-TW" b="1">
                <a:latin typeface="Arial" panose="020B0604020202020204" pitchFamily="34" charset="0"/>
                <a:ea typeface="新細明體" panose="02020500000000000000" pitchFamily="18" charset="-120"/>
              </a:endParaRPr>
            </a:p>
          </p:txBody>
        </p:sp>
        <p:sp>
          <p:nvSpPr>
            <p:cNvPr id="134165" name="Freeform 21">
              <a:extLst>
                <a:ext uri="{FF2B5EF4-FFF2-40B4-BE49-F238E27FC236}">
                  <a16:creationId xmlns:a16="http://schemas.microsoft.com/office/drawing/2014/main" id="{25E46A50-9B3E-4574-8101-1142D0F0975A}"/>
                </a:ext>
              </a:extLst>
            </p:cNvPr>
            <p:cNvSpPr>
              <a:spLocks/>
            </p:cNvSpPr>
            <p:nvPr/>
          </p:nvSpPr>
          <p:spPr bwMode="auto">
            <a:xfrm>
              <a:off x="2999" y="2153"/>
              <a:ext cx="790" cy="60"/>
            </a:xfrm>
            <a:custGeom>
              <a:avLst/>
              <a:gdLst>
                <a:gd name="T0" fmla="*/ 0 w 892"/>
                <a:gd name="T1" fmla="*/ 34 h 68"/>
                <a:gd name="T2" fmla="*/ 824 w 892"/>
                <a:gd name="T3" fmla="*/ 34 h 68"/>
                <a:gd name="T4" fmla="*/ 824 w 892"/>
                <a:gd name="T5" fmla="*/ 68 h 68"/>
                <a:gd name="T6" fmla="*/ 892 w 892"/>
                <a:gd name="T7" fmla="*/ 34 h 68"/>
                <a:gd name="T8" fmla="*/ 824 w 892"/>
                <a:gd name="T9" fmla="*/ 0 h 68"/>
                <a:gd name="T10" fmla="*/ 824 w 892"/>
                <a:gd name="T11" fmla="*/ 34 h 68"/>
                <a:gd name="T12" fmla="*/ 0 w 892"/>
                <a:gd name="T13" fmla="*/ 34 h 68"/>
              </a:gdLst>
              <a:ahLst/>
              <a:cxnLst>
                <a:cxn ang="0">
                  <a:pos x="T0" y="T1"/>
                </a:cxn>
                <a:cxn ang="0">
                  <a:pos x="T2" y="T3"/>
                </a:cxn>
                <a:cxn ang="0">
                  <a:pos x="T4" y="T5"/>
                </a:cxn>
                <a:cxn ang="0">
                  <a:pos x="T6" y="T7"/>
                </a:cxn>
                <a:cxn ang="0">
                  <a:pos x="T8" y="T9"/>
                </a:cxn>
                <a:cxn ang="0">
                  <a:pos x="T10" y="T11"/>
                </a:cxn>
                <a:cxn ang="0">
                  <a:pos x="T12" y="T13"/>
                </a:cxn>
              </a:cxnLst>
              <a:rect l="0" t="0" r="r" b="b"/>
              <a:pathLst>
                <a:path w="892" h="68">
                  <a:moveTo>
                    <a:pt x="0" y="34"/>
                  </a:moveTo>
                  <a:lnTo>
                    <a:pt x="824" y="34"/>
                  </a:lnTo>
                  <a:lnTo>
                    <a:pt x="824" y="68"/>
                  </a:lnTo>
                  <a:lnTo>
                    <a:pt x="892" y="34"/>
                  </a:lnTo>
                  <a:lnTo>
                    <a:pt x="824" y="0"/>
                  </a:lnTo>
                  <a:lnTo>
                    <a:pt x="824" y="34"/>
                  </a:lnTo>
                  <a:lnTo>
                    <a:pt x="0" y="34"/>
                  </a:lnTo>
                  <a:close/>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134166" name="Rectangle 22">
              <a:extLst>
                <a:ext uri="{FF2B5EF4-FFF2-40B4-BE49-F238E27FC236}">
                  <a16:creationId xmlns:a16="http://schemas.microsoft.com/office/drawing/2014/main" id="{16E7A0BB-3483-4E24-BEDF-27B23211226B}"/>
                </a:ext>
              </a:extLst>
            </p:cNvPr>
            <p:cNvSpPr>
              <a:spLocks noChangeArrowheads="1"/>
            </p:cNvSpPr>
            <p:nvPr/>
          </p:nvSpPr>
          <p:spPr bwMode="auto">
            <a:xfrm>
              <a:off x="3375" y="2033"/>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3</a:t>
              </a:r>
              <a:endParaRPr lang="en-US" altLang="zh-TW" b="1">
                <a:latin typeface="Arial" panose="020B0604020202020204" pitchFamily="34" charset="0"/>
                <a:ea typeface="新細明體" panose="02020500000000000000" pitchFamily="18" charset="-120"/>
              </a:endParaRPr>
            </a:p>
          </p:txBody>
        </p:sp>
        <p:sp>
          <p:nvSpPr>
            <p:cNvPr id="134167" name="Freeform 23">
              <a:extLst>
                <a:ext uri="{FF2B5EF4-FFF2-40B4-BE49-F238E27FC236}">
                  <a16:creationId xmlns:a16="http://schemas.microsoft.com/office/drawing/2014/main" id="{02D5A6E3-6E69-423B-BDF5-91DCFAD10A1A}"/>
                </a:ext>
              </a:extLst>
            </p:cNvPr>
            <p:cNvSpPr>
              <a:spLocks/>
            </p:cNvSpPr>
            <p:nvPr/>
          </p:nvSpPr>
          <p:spPr bwMode="auto">
            <a:xfrm>
              <a:off x="1975" y="1672"/>
              <a:ext cx="813" cy="451"/>
            </a:xfrm>
            <a:custGeom>
              <a:avLst/>
              <a:gdLst>
                <a:gd name="T0" fmla="*/ 0 w 917"/>
                <a:gd name="T1" fmla="*/ 0 h 509"/>
                <a:gd name="T2" fmla="*/ 858 w 917"/>
                <a:gd name="T3" fmla="*/ 475 h 509"/>
                <a:gd name="T4" fmla="*/ 841 w 917"/>
                <a:gd name="T5" fmla="*/ 509 h 509"/>
                <a:gd name="T6" fmla="*/ 917 w 917"/>
                <a:gd name="T7" fmla="*/ 509 h 509"/>
                <a:gd name="T8" fmla="*/ 875 w 917"/>
                <a:gd name="T9" fmla="*/ 450 h 509"/>
                <a:gd name="T10" fmla="*/ 858 w 917"/>
                <a:gd name="T11" fmla="*/ 475 h 509"/>
                <a:gd name="T12" fmla="*/ 0 w 917"/>
                <a:gd name="T13" fmla="*/ 0 h 509"/>
              </a:gdLst>
              <a:ahLst/>
              <a:cxnLst>
                <a:cxn ang="0">
                  <a:pos x="T0" y="T1"/>
                </a:cxn>
                <a:cxn ang="0">
                  <a:pos x="T2" y="T3"/>
                </a:cxn>
                <a:cxn ang="0">
                  <a:pos x="T4" y="T5"/>
                </a:cxn>
                <a:cxn ang="0">
                  <a:pos x="T6" y="T7"/>
                </a:cxn>
                <a:cxn ang="0">
                  <a:pos x="T8" y="T9"/>
                </a:cxn>
                <a:cxn ang="0">
                  <a:pos x="T10" y="T11"/>
                </a:cxn>
                <a:cxn ang="0">
                  <a:pos x="T12" y="T13"/>
                </a:cxn>
              </a:cxnLst>
              <a:rect l="0" t="0" r="r" b="b"/>
              <a:pathLst>
                <a:path w="917" h="509">
                  <a:moveTo>
                    <a:pt x="0" y="0"/>
                  </a:moveTo>
                  <a:lnTo>
                    <a:pt x="858" y="475"/>
                  </a:lnTo>
                  <a:lnTo>
                    <a:pt x="841" y="509"/>
                  </a:lnTo>
                  <a:lnTo>
                    <a:pt x="917" y="509"/>
                  </a:lnTo>
                  <a:lnTo>
                    <a:pt x="875" y="450"/>
                  </a:lnTo>
                  <a:lnTo>
                    <a:pt x="858" y="475"/>
                  </a:lnTo>
                  <a:lnTo>
                    <a:pt x="0" y="0"/>
                  </a:lnTo>
                  <a:close/>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134168" name="Rectangle 24">
              <a:extLst>
                <a:ext uri="{FF2B5EF4-FFF2-40B4-BE49-F238E27FC236}">
                  <a16:creationId xmlns:a16="http://schemas.microsoft.com/office/drawing/2014/main" id="{9F30DC46-BC6B-42BE-8909-0E34D9B0B883}"/>
                </a:ext>
              </a:extLst>
            </p:cNvPr>
            <p:cNvSpPr>
              <a:spLocks noChangeArrowheads="1"/>
            </p:cNvSpPr>
            <p:nvPr/>
          </p:nvSpPr>
          <p:spPr bwMode="auto">
            <a:xfrm>
              <a:off x="2359" y="1747"/>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4</a:t>
              </a:r>
              <a:endParaRPr lang="en-US" altLang="zh-TW" b="1">
                <a:latin typeface="Arial" panose="020B0604020202020204" pitchFamily="34" charset="0"/>
                <a:ea typeface="新細明體" panose="02020500000000000000" pitchFamily="18" charset="-120"/>
              </a:endParaRPr>
            </a:p>
          </p:txBody>
        </p:sp>
        <p:sp>
          <p:nvSpPr>
            <p:cNvPr id="134169" name="Freeform 25">
              <a:extLst>
                <a:ext uri="{FF2B5EF4-FFF2-40B4-BE49-F238E27FC236}">
                  <a16:creationId xmlns:a16="http://schemas.microsoft.com/office/drawing/2014/main" id="{C6CF8091-3D00-47E2-BD88-C10B79CEE3BC}"/>
                </a:ext>
              </a:extLst>
            </p:cNvPr>
            <p:cNvSpPr>
              <a:spLocks/>
            </p:cNvSpPr>
            <p:nvPr/>
          </p:nvSpPr>
          <p:spPr bwMode="auto">
            <a:xfrm>
              <a:off x="3999" y="1116"/>
              <a:ext cx="813" cy="451"/>
            </a:xfrm>
            <a:custGeom>
              <a:avLst/>
              <a:gdLst>
                <a:gd name="T0" fmla="*/ 0 w 917"/>
                <a:gd name="T1" fmla="*/ 0 h 509"/>
                <a:gd name="T2" fmla="*/ 858 w 917"/>
                <a:gd name="T3" fmla="*/ 475 h 509"/>
                <a:gd name="T4" fmla="*/ 841 w 917"/>
                <a:gd name="T5" fmla="*/ 501 h 509"/>
                <a:gd name="T6" fmla="*/ 917 w 917"/>
                <a:gd name="T7" fmla="*/ 509 h 509"/>
                <a:gd name="T8" fmla="*/ 875 w 917"/>
                <a:gd name="T9" fmla="*/ 441 h 509"/>
                <a:gd name="T10" fmla="*/ 858 w 917"/>
                <a:gd name="T11" fmla="*/ 475 h 509"/>
                <a:gd name="T12" fmla="*/ 0 w 917"/>
                <a:gd name="T13" fmla="*/ 0 h 509"/>
              </a:gdLst>
              <a:ahLst/>
              <a:cxnLst>
                <a:cxn ang="0">
                  <a:pos x="T0" y="T1"/>
                </a:cxn>
                <a:cxn ang="0">
                  <a:pos x="T2" y="T3"/>
                </a:cxn>
                <a:cxn ang="0">
                  <a:pos x="T4" y="T5"/>
                </a:cxn>
                <a:cxn ang="0">
                  <a:pos x="T6" y="T7"/>
                </a:cxn>
                <a:cxn ang="0">
                  <a:pos x="T8" y="T9"/>
                </a:cxn>
                <a:cxn ang="0">
                  <a:pos x="T10" y="T11"/>
                </a:cxn>
                <a:cxn ang="0">
                  <a:pos x="T12" y="T13"/>
                </a:cxn>
              </a:cxnLst>
              <a:rect l="0" t="0" r="r" b="b"/>
              <a:pathLst>
                <a:path w="917" h="509">
                  <a:moveTo>
                    <a:pt x="0" y="0"/>
                  </a:moveTo>
                  <a:lnTo>
                    <a:pt x="858" y="475"/>
                  </a:lnTo>
                  <a:lnTo>
                    <a:pt x="841" y="501"/>
                  </a:lnTo>
                  <a:lnTo>
                    <a:pt x="917" y="509"/>
                  </a:lnTo>
                  <a:lnTo>
                    <a:pt x="875" y="441"/>
                  </a:lnTo>
                  <a:lnTo>
                    <a:pt x="858" y="475"/>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4170" name="Rectangle 26">
              <a:extLst>
                <a:ext uri="{FF2B5EF4-FFF2-40B4-BE49-F238E27FC236}">
                  <a16:creationId xmlns:a16="http://schemas.microsoft.com/office/drawing/2014/main" id="{6F3424A3-F02F-4526-8A65-53F2FC8C450B}"/>
                </a:ext>
              </a:extLst>
            </p:cNvPr>
            <p:cNvSpPr>
              <a:spLocks noChangeArrowheads="1"/>
            </p:cNvSpPr>
            <p:nvPr/>
          </p:nvSpPr>
          <p:spPr bwMode="auto">
            <a:xfrm>
              <a:off x="4383" y="1190"/>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sp>
          <p:nvSpPr>
            <p:cNvPr id="134171" name="Freeform 27">
              <a:extLst>
                <a:ext uri="{FF2B5EF4-FFF2-40B4-BE49-F238E27FC236}">
                  <a16:creationId xmlns:a16="http://schemas.microsoft.com/office/drawing/2014/main" id="{1E13BC1B-D23D-435F-AEB1-BADB7387BB2E}"/>
                </a:ext>
              </a:extLst>
            </p:cNvPr>
            <p:cNvSpPr>
              <a:spLocks/>
            </p:cNvSpPr>
            <p:nvPr/>
          </p:nvSpPr>
          <p:spPr bwMode="auto">
            <a:xfrm>
              <a:off x="3872" y="1176"/>
              <a:ext cx="60" cy="895"/>
            </a:xfrm>
            <a:custGeom>
              <a:avLst/>
              <a:gdLst>
                <a:gd name="T0" fmla="*/ 34 w 68"/>
                <a:gd name="T1" fmla="*/ 1010 h 1010"/>
                <a:gd name="T2" fmla="*/ 34 w 68"/>
                <a:gd name="T3" fmla="*/ 68 h 1010"/>
                <a:gd name="T4" fmla="*/ 68 w 68"/>
                <a:gd name="T5" fmla="*/ 68 h 1010"/>
                <a:gd name="T6" fmla="*/ 34 w 68"/>
                <a:gd name="T7" fmla="*/ 0 h 1010"/>
                <a:gd name="T8" fmla="*/ 0 w 68"/>
                <a:gd name="T9" fmla="*/ 68 h 1010"/>
                <a:gd name="T10" fmla="*/ 34 w 68"/>
                <a:gd name="T11" fmla="*/ 68 h 1010"/>
                <a:gd name="T12" fmla="*/ 34 w 68"/>
                <a:gd name="T13" fmla="*/ 1010 h 1010"/>
              </a:gdLst>
              <a:ahLst/>
              <a:cxnLst>
                <a:cxn ang="0">
                  <a:pos x="T0" y="T1"/>
                </a:cxn>
                <a:cxn ang="0">
                  <a:pos x="T2" y="T3"/>
                </a:cxn>
                <a:cxn ang="0">
                  <a:pos x="T4" y="T5"/>
                </a:cxn>
                <a:cxn ang="0">
                  <a:pos x="T6" y="T7"/>
                </a:cxn>
                <a:cxn ang="0">
                  <a:pos x="T8" y="T9"/>
                </a:cxn>
                <a:cxn ang="0">
                  <a:pos x="T10" y="T11"/>
                </a:cxn>
                <a:cxn ang="0">
                  <a:pos x="T12" y="T13"/>
                </a:cxn>
              </a:cxnLst>
              <a:rect l="0" t="0" r="r" b="b"/>
              <a:pathLst>
                <a:path w="68" h="1010">
                  <a:moveTo>
                    <a:pt x="34" y="1010"/>
                  </a:moveTo>
                  <a:lnTo>
                    <a:pt x="34" y="68"/>
                  </a:lnTo>
                  <a:lnTo>
                    <a:pt x="68" y="68"/>
                  </a:lnTo>
                  <a:lnTo>
                    <a:pt x="34" y="0"/>
                  </a:lnTo>
                  <a:lnTo>
                    <a:pt x="0" y="68"/>
                  </a:lnTo>
                  <a:lnTo>
                    <a:pt x="34" y="68"/>
                  </a:lnTo>
                  <a:lnTo>
                    <a:pt x="34" y="101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4172" name="Rectangle 28">
              <a:extLst>
                <a:ext uri="{FF2B5EF4-FFF2-40B4-BE49-F238E27FC236}">
                  <a16:creationId xmlns:a16="http://schemas.microsoft.com/office/drawing/2014/main" id="{E4741946-F06F-46B3-B974-C18E08A66F4D}"/>
                </a:ext>
              </a:extLst>
            </p:cNvPr>
            <p:cNvSpPr>
              <a:spLocks noChangeArrowheads="1"/>
            </p:cNvSpPr>
            <p:nvPr/>
          </p:nvSpPr>
          <p:spPr bwMode="auto">
            <a:xfrm>
              <a:off x="3818" y="1475"/>
              <a:ext cx="2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TW" altLang="en-US" sz="1900" b="1">
                  <a:solidFill>
                    <a:srgbClr val="000000"/>
                  </a:solidFill>
                  <a:latin typeface="Arial" panose="020B0604020202020204" pitchFamily="34" charset="0"/>
                  <a:ea typeface="新細明體" panose="02020500000000000000" pitchFamily="18" charset="-120"/>
                </a:rPr>
                <a:t>   </a:t>
              </a:r>
              <a:r>
                <a:rPr lang="en-US" altLang="zh-TW" sz="1900" b="1">
                  <a:solidFill>
                    <a:srgbClr val="000000"/>
                  </a:solidFill>
                  <a:latin typeface="Arial" panose="020B0604020202020204" pitchFamily="34" charset="0"/>
                  <a:ea typeface="新細明體" panose="02020500000000000000" pitchFamily="18" charset="-120"/>
                </a:rPr>
                <a:t>3</a:t>
              </a:r>
              <a:endParaRPr lang="en-US" altLang="zh-TW" b="1">
                <a:latin typeface="Arial" panose="020B0604020202020204" pitchFamily="34" charset="0"/>
                <a:ea typeface="新細明體" panose="02020500000000000000" pitchFamily="18" charset="-120"/>
              </a:endParaRPr>
            </a:p>
          </p:txBody>
        </p:sp>
        <p:sp>
          <p:nvSpPr>
            <p:cNvPr id="134173" name="Freeform 29">
              <a:extLst>
                <a:ext uri="{FF2B5EF4-FFF2-40B4-BE49-F238E27FC236}">
                  <a16:creationId xmlns:a16="http://schemas.microsoft.com/office/drawing/2014/main" id="{A13DC442-8530-455F-B292-2F37A50B08F9}"/>
                </a:ext>
              </a:extLst>
            </p:cNvPr>
            <p:cNvSpPr>
              <a:spLocks/>
            </p:cNvSpPr>
            <p:nvPr/>
          </p:nvSpPr>
          <p:spPr bwMode="auto">
            <a:xfrm>
              <a:off x="3999" y="1672"/>
              <a:ext cx="813" cy="451"/>
            </a:xfrm>
            <a:custGeom>
              <a:avLst/>
              <a:gdLst>
                <a:gd name="T0" fmla="*/ 0 w 917"/>
                <a:gd name="T1" fmla="*/ 509 h 509"/>
                <a:gd name="T2" fmla="*/ 858 w 917"/>
                <a:gd name="T3" fmla="*/ 34 h 509"/>
                <a:gd name="T4" fmla="*/ 875 w 917"/>
                <a:gd name="T5" fmla="*/ 68 h 509"/>
                <a:gd name="T6" fmla="*/ 917 w 917"/>
                <a:gd name="T7" fmla="*/ 0 h 509"/>
                <a:gd name="T8" fmla="*/ 841 w 917"/>
                <a:gd name="T9" fmla="*/ 8 h 509"/>
                <a:gd name="T10" fmla="*/ 858 w 917"/>
                <a:gd name="T11" fmla="*/ 34 h 509"/>
                <a:gd name="T12" fmla="*/ 0 w 917"/>
                <a:gd name="T13" fmla="*/ 509 h 509"/>
              </a:gdLst>
              <a:ahLst/>
              <a:cxnLst>
                <a:cxn ang="0">
                  <a:pos x="T0" y="T1"/>
                </a:cxn>
                <a:cxn ang="0">
                  <a:pos x="T2" y="T3"/>
                </a:cxn>
                <a:cxn ang="0">
                  <a:pos x="T4" y="T5"/>
                </a:cxn>
                <a:cxn ang="0">
                  <a:pos x="T6" y="T7"/>
                </a:cxn>
                <a:cxn ang="0">
                  <a:pos x="T8" y="T9"/>
                </a:cxn>
                <a:cxn ang="0">
                  <a:pos x="T10" y="T11"/>
                </a:cxn>
                <a:cxn ang="0">
                  <a:pos x="T12" y="T13"/>
                </a:cxn>
              </a:cxnLst>
              <a:rect l="0" t="0" r="r" b="b"/>
              <a:pathLst>
                <a:path w="917" h="509">
                  <a:moveTo>
                    <a:pt x="0" y="509"/>
                  </a:moveTo>
                  <a:lnTo>
                    <a:pt x="858" y="34"/>
                  </a:lnTo>
                  <a:lnTo>
                    <a:pt x="875" y="68"/>
                  </a:lnTo>
                  <a:lnTo>
                    <a:pt x="917" y="0"/>
                  </a:lnTo>
                  <a:lnTo>
                    <a:pt x="841" y="8"/>
                  </a:lnTo>
                  <a:lnTo>
                    <a:pt x="858" y="34"/>
                  </a:lnTo>
                  <a:lnTo>
                    <a:pt x="0" y="509"/>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4174" name="Rectangle 30">
              <a:extLst>
                <a:ext uri="{FF2B5EF4-FFF2-40B4-BE49-F238E27FC236}">
                  <a16:creationId xmlns:a16="http://schemas.microsoft.com/office/drawing/2014/main" id="{7F255A02-CC8D-4B4E-A72B-6AD6400BAFD4}"/>
                </a:ext>
              </a:extLst>
            </p:cNvPr>
            <p:cNvSpPr>
              <a:spLocks noChangeArrowheads="1"/>
            </p:cNvSpPr>
            <p:nvPr/>
          </p:nvSpPr>
          <p:spPr bwMode="auto">
            <a:xfrm>
              <a:off x="4368" y="1728"/>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sp>
          <p:nvSpPr>
            <p:cNvPr id="134175" name="Text Box 31">
              <a:extLst>
                <a:ext uri="{FF2B5EF4-FFF2-40B4-BE49-F238E27FC236}">
                  <a16:creationId xmlns:a16="http://schemas.microsoft.com/office/drawing/2014/main" id="{CD1F49CE-3D52-4D78-B7B7-E4FAC60B8138}"/>
                </a:ext>
              </a:extLst>
            </p:cNvPr>
            <p:cNvSpPr txBox="1">
              <a:spLocks noChangeArrowheads="1"/>
            </p:cNvSpPr>
            <p:nvPr/>
          </p:nvSpPr>
          <p:spPr bwMode="auto">
            <a:xfrm>
              <a:off x="1776" y="124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0</a:t>
              </a:r>
            </a:p>
          </p:txBody>
        </p:sp>
        <p:sp>
          <p:nvSpPr>
            <p:cNvPr id="134176" name="Oval 32">
              <a:extLst>
                <a:ext uri="{FF2B5EF4-FFF2-40B4-BE49-F238E27FC236}">
                  <a16:creationId xmlns:a16="http://schemas.microsoft.com/office/drawing/2014/main" id="{D2D9503B-2793-42AF-A3D3-AA1E110E1FAF}"/>
                </a:ext>
              </a:extLst>
            </p:cNvPr>
            <p:cNvSpPr>
              <a:spLocks noChangeArrowheads="1"/>
            </p:cNvSpPr>
            <p:nvPr/>
          </p:nvSpPr>
          <p:spPr bwMode="auto">
            <a:xfrm>
              <a:off x="2775" y="2076"/>
              <a:ext cx="219" cy="219"/>
            </a:xfrm>
            <a:prstGeom prst="ellipse">
              <a:avLst/>
            </a:prstGeom>
            <a:solidFill>
              <a:srgbClr val="FF0000"/>
            </a:solidFill>
            <a:ln w="12700">
              <a:solidFill>
                <a:srgbClr val="000000"/>
              </a:solidFill>
              <a:round/>
              <a:headEnd/>
              <a:tailEnd/>
            </a:ln>
          </p:spPr>
          <p:txBody>
            <a:bodyPr/>
            <a:lstStyle/>
            <a:p>
              <a:endParaRPr lang="zh-TW" altLang="en-US"/>
            </a:p>
          </p:txBody>
        </p:sp>
        <p:sp>
          <p:nvSpPr>
            <p:cNvPr id="134177" name="Rectangle 33">
              <a:extLst>
                <a:ext uri="{FF2B5EF4-FFF2-40B4-BE49-F238E27FC236}">
                  <a16:creationId xmlns:a16="http://schemas.microsoft.com/office/drawing/2014/main" id="{2009A9ED-F4A2-44F7-BD75-B959CA6AF945}"/>
                </a:ext>
              </a:extLst>
            </p:cNvPr>
            <p:cNvSpPr>
              <a:spLocks noChangeArrowheads="1"/>
            </p:cNvSpPr>
            <p:nvPr/>
          </p:nvSpPr>
          <p:spPr bwMode="auto">
            <a:xfrm>
              <a:off x="2863" y="2101"/>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3</a:t>
              </a:r>
              <a:endParaRPr lang="en-US" altLang="zh-TW" b="1">
                <a:latin typeface="Arial" panose="020B0604020202020204" pitchFamily="34" charset="0"/>
                <a:ea typeface="新細明體" panose="02020500000000000000" pitchFamily="18" charset="-120"/>
              </a:endParaRPr>
            </a:p>
          </p:txBody>
        </p:sp>
        <p:sp>
          <p:nvSpPr>
            <p:cNvPr id="134178" name="Text Box 34">
              <a:extLst>
                <a:ext uri="{FF2B5EF4-FFF2-40B4-BE49-F238E27FC236}">
                  <a16:creationId xmlns:a16="http://schemas.microsoft.com/office/drawing/2014/main" id="{43025A4F-458C-454A-8D43-1F51B2392039}"/>
                </a:ext>
              </a:extLst>
            </p:cNvPr>
            <p:cNvSpPr txBox="1">
              <a:spLocks noChangeArrowheads="1"/>
            </p:cNvSpPr>
            <p:nvPr/>
          </p:nvSpPr>
          <p:spPr bwMode="auto">
            <a:xfrm>
              <a:off x="2784" y="6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2</a:t>
              </a:r>
            </a:p>
          </p:txBody>
        </p:sp>
        <p:sp>
          <p:nvSpPr>
            <p:cNvPr id="134179" name="Text Box 35">
              <a:extLst>
                <a:ext uri="{FF2B5EF4-FFF2-40B4-BE49-F238E27FC236}">
                  <a16:creationId xmlns:a16="http://schemas.microsoft.com/office/drawing/2014/main" id="{D2D1FC0C-708D-48F6-900F-666688B74D39}"/>
                </a:ext>
              </a:extLst>
            </p:cNvPr>
            <p:cNvSpPr txBox="1">
              <a:spLocks noChangeArrowheads="1"/>
            </p:cNvSpPr>
            <p:nvPr/>
          </p:nvSpPr>
          <p:spPr bwMode="auto">
            <a:xfrm>
              <a:off x="2784" y="230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3</a:t>
              </a:r>
            </a:p>
          </p:txBody>
        </p:sp>
        <p:sp>
          <p:nvSpPr>
            <p:cNvPr id="134180" name="Text Box 36">
              <a:extLst>
                <a:ext uri="{FF2B5EF4-FFF2-40B4-BE49-F238E27FC236}">
                  <a16:creationId xmlns:a16="http://schemas.microsoft.com/office/drawing/2014/main" id="{6321C966-ACEA-4678-BB1C-20843C301305}"/>
                </a:ext>
              </a:extLst>
            </p:cNvPr>
            <p:cNvSpPr txBox="1">
              <a:spLocks noChangeArrowheads="1"/>
            </p:cNvSpPr>
            <p:nvPr/>
          </p:nvSpPr>
          <p:spPr bwMode="auto">
            <a:xfrm>
              <a:off x="3792" y="6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6</a:t>
              </a:r>
            </a:p>
          </p:txBody>
        </p:sp>
        <p:sp>
          <p:nvSpPr>
            <p:cNvPr id="134181" name="Text Box 37">
              <a:extLst>
                <a:ext uri="{FF2B5EF4-FFF2-40B4-BE49-F238E27FC236}">
                  <a16:creationId xmlns:a16="http://schemas.microsoft.com/office/drawing/2014/main" id="{3F930C8E-2445-4849-9F95-D4964BBA1772}"/>
                </a:ext>
              </a:extLst>
            </p:cNvPr>
            <p:cNvSpPr txBox="1">
              <a:spLocks noChangeArrowheads="1"/>
            </p:cNvSpPr>
            <p:nvPr/>
          </p:nvSpPr>
          <p:spPr bwMode="auto">
            <a:xfrm>
              <a:off x="3792" y="230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4</a:t>
              </a:r>
            </a:p>
          </p:txBody>
        </p:sp>
        <p:sp>
          <p:nvSpPr>
            <p:cNvPr id="134182" name="Text Box 38">
              <a:extLst>
                <a:ext uri="{FF2B5EF4-FFF2-40B4-BE49-F238E27FC236}">
                  <a16:creationId xmlns:a16="http://schemas.microsoft.com/office/drawing/2014/main" id="{9EAB0A01-3635-4C3B-85A9-1FCF7CCD085A}"/>
                </a:ext>
              </a:extLst>
            </p:cNvPr>
            <p:cNvSpPr txBox="1">
              <a:spLocks noChangeArrowheads="1"/>
            </p:cNvSpPr>
            <p:nvPr/>
          </p:nvSpPr>
          <p:spPr bwMode="auto">
            <a:xfrm>
              <a:off x="4992" y="14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b="1">
                  <a:latin typeface="Arial" panose="020B0604020202020204" pitchFamily="34" charset="0"/>
                  <a:ea typeface="新細明體" panose="02020500000000000000" pitchFamily="18" charset="-120"/>
                  <a:sym typeface="Symbol" panose="05050102010706020507" pitchFamily="18" charset="2"/>
                </a:rPr>
                <a:t></a:t>
              </a:r>
              <a:endParaRPr lang="zh-TW" altLang="en-US" b="1">
                <a:latin typeface="Arial" panose="020B0604020202020204" pitchFamily="34" charset="0"/>
                <a:ea typeface="新細明體" panose="02020500000000000000" pitchFamily="18" charset="-120"/>
              </a:endParaRPr>
            </a:p>
          </p:txBody>
        </p:sp>
        <p:sp>
          <p:nvSpPr>
            <p:cNvPr id="134183" name="Oval 39">
              <a:extLst>
                <a:ext uri="{FF2B5EF4-FFF2-40B4-BE49-F238E27FC236}">
                  <a16:creationId xmlns:a16="http://schemas.microsoft.com/office/drawing/2014/main" id="{F2119AF7-6B76-4015-A4F9-FF06E5B38CDF}"/>
                </a:ext>
              </a:extLst>
            </p:cNvPr>
            <p:cNvSpPr>
              <a:spLocks noChangeArrowheads="1"/>
            </p:cNvSpPr>
            <p:nvPr/>
          </p:nvSpPr>
          <p:spPr bwMode="auto">
            <a:xfrm>
              <a:off x="3792" y="2073"/>
              <a:ext cx="218" cy="219"/>
            </a:xfrm>
            <a:prstGeom prst="ellipse">
              <a:avLst/>
            </a:prstGeom>
            <a:solidFill>
              <a:srgbClr val="FFFF00"/>
            </a:solidFill>
            <a:ln w="12700">
              <a:solidFill>
                <a:srgbClr val="000000"/>
              </a:solidFill>
              <a:round/>
              <a:headEnd/>
              <a:tailEnd/>
            </a:ln>
          </p:spPr>
          <p:txBody>
            <a:bodyPr/>
            <a:lstStyle/>
            <a:p>
              <a:endParaRPr lang="zh-TW" altLang="en-US"/>
            </a:p>
          </p:txBody>
        </p:sp>
        <p:sp>
          <p:nvSpPr>
            <p:cNvPr id="134184" name="Rectangle 40">
              <a:extLst>
                <a:ext uri="{FF2B5EF4-FFF2-40B4-BE49-F238E27FC236}">
                  <a16:creationId xmlns:a16="http://schemas.microsoft.com/office/drawing/2014/main" id="{F3C69374-268D-4E81-BAA8-0143ECBA646A}"/>
                </a:ext>
              </a:extLst>
            </p:cNvPr>
            <p:cNvSpPr>
              <a:spLocks noChangeArrowheads="1"/>
            </p:cNvSpPr>
            <p:nvPr/>
          </p:nvSpPr>
          <p:spPr bwMode="auto">
            <a:xfrm>
              <a:off x="3879" y="2101"/>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900" b="1">
                  <a:solidFill>
                    <a:srgbClr val="000000"/>
                  </a:solidFill>
                  <a:latin typeface="Arial" panose="020B0604020202020204" pitchFamily="34" charset="0"/>
                  <a:ea typeface="新細明體" panose="02020500000000000000" pitchFamily="18" charset="-120"/>
                </a:rPr>
                <a:t>5</a:t>
              </a:r>
              <a:endParaRPr lang="en-US" altLang="zh-TW" b="1">
                <a:latin typeface="Arial" panose="020B0604020202020204" pitchFamily="34" charset="0"/>
                <a:ea typeface="新細明體" panose="02020500000000000000" pitchFamily="18" charset="-120"/>
              </a:endParaRPr>
            </a:p>
          </p:txBody>
        </p:sp>
        <p:sp>
          <p:nvSpPr>
            <p:cNvPr id="134185" name="Freeform 41">
              <a:extLst>
                <a:ext uri="{FF2B5EF4-FFF2-40B4-BE49-F238E27FC236}">
                  <a16:creationId xmlns:a16="http://schemas.microsoft.com/office/drawing/2014/main" id="{81D161F0-B73C-4198-B0D5-3761A41EDCE5}"/>
                </a:ext>
              </a:extLst>
            </p:cNvPr>
            <p:cNvSpPr>
              <a:spLocks/>
            </p:cNvSpPr>
            <p:nvPr/>
          </p:nvSpPr>
          <p:spPr bwMode="auto">
            <a:xfrm>
              <a:off x="3879" y="1161"/>
              <a:ext cx="60" cy="895"/>
            </a:xfrm>
            <a:custGeom>
              <a:avLst/>
              <a:gdLst>
                <a:gd name="T0" fmla="*/ 34 w 68"/>
                <a:gd name="T1" fmla="*/ 1010 h 1010"/>
                <a:gd name="T2" fmla="*/ 34 w 68"/>
                <a:gd name="T3" fmla="*/ 68 h 1010"/>
                <a:gd name="T4" fmla="*/ 68 w 68"/>
                <a:gd name="T5" fmla="*/ 68 h 1010"/>
                <a:gd name="T6" fmla="*/ 34 w 68"/>
                <a:gd name="T7" fmla="*/ 0 h 1010"/>
                <a:gd name="T8" fmla="*/ 0 w 68"/>
                <a:gd name="T9" fmla="*/ 68 h 1010"/>
                <a:gd name="T10" fmla="*/ 34 w 68"/>
                <a:gd name="T11" fmla="*/ 68 h 1010"/>
                <a:gd name="T12" fmla="*/ 34 w 68"/>
                <a:gd name="T13" fmla="*/ 1010 h 1010"/>
              </a:gdLst>
              <a:ahLst/>
              <a:cxnLst>
                <a:cxn ang="0">
                  <a:pos x="T0" y="T1"/>
                </a:cxn>
                <a:cxn ang="0">
                  <a:pos x="T2" y="T3"/>
                </a:cxn>
                <a:cxn ang="0">
                  <a:pos x="T4" y="T5"/>
                </a:cxn>
                <a:cxn ang="0">
                  <a:pos x="T6" y="T7"/>
                </a:cxn>
                <a:cxn ang="0">
                  <a:pos x="T8" y="T9"/>
                </a:cxn>
                <a:cxn ang="0">
                  <a:pos x="T10" y="T11"/>
                </a:cxn>
                <a:cxn ang="0">
                  <a:pos x="T12" y="T13"/>
                </a:cxn>
              </a:cxnLst>
              <a:rect l="0" t="0" r="r" b="b"/>
              <a:pathLst>
                <a:path w="68" h="1010">
                  <a:moveTo>
                    <a:pt x="34" y="1010"/>
                  </a:moveTo>
                  <a:lnTo>
                    <a:pt x="34" y="68"/>
                  </a:lnTo>
                  <a:lnTo>
                    <a:pt x="68" y="68"/>
                  </a:lnTo>
                  <a:lnTo>
                    <a:pt x="34" y="0"/>
                  </a:lnTo>
                  <a:lnTo>
                    <a:pt x="0" y="68"/>
                  </a:lnTo>
                  <a:lnTo>
                    <a:pt x="34" y="68"/>
                  </a:lnTo>
                  <a:lnTo>
                    <a:pt x="34" y="1010"/>
                  </a:lnTo>
                  <a:close/>
                </a:path>
              </a:pathLst>
            </a:custGeom>
            <a:noFill/>
            <a:ln w="38100"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4186" name="Freeform 42">
              <a:extLst>
                <a:ext uri="{FF2B5EF4-FFF2-40B4-BE49-F238E27FC236}">
                  <a16:creationId xmlns:a16="http://schemas.microsoft.com/office/drawing/2014/main" id="{EBBBAE52-3BDF-4CA6-843D-7F2DD2ADD50D}"/>
                </a:ext>
              </a:extLst>
            </p:cNvPr>
            <p:cNvSpPr>
              <a:spLocks/>
            </p:cNvSpPr>
            <p:nvPr/>
          </p:nvSpPr>
          <p:spPr bwMode="auto">
            <a:xfrm>
              <a:off x="3984" y="1680"/>
              <a:ext cx="813" cy="451"/>
            </a:xfrm>
            <a:custGeom>
              <a:avLst/>
              <a:gdLst>
                <a:gd name="T0" fmla="*/ 0 w 917"/>
                <a:gd name="T1" fmla="*/ 509 h 509"/>
                <a:gd name="T2" fmla="*/ 858 w 917"/>
                <a:gd name="T3" fmla="*/ 34 h 509"/>
                <a:gd name="T4" fmla="*/ 875 w 917"/>
                <a:gd name="T5" fmla="*/ 68 h 509"/>
                <a:gd name="T6" fmla="*/ 917 w 917"/>
                <a:gd name="T7" fmla="*/ 0 h 509"/>
                <a:gd name="T8" fmla="*/ 841 w 917"/>
                <a:gd name="T9" fmla="*/ 8 h 509"/>
                <a:gd name="T10" fmla="*/ 858 w 917"/>
                <a:gd name="T11" fmla="*/ 34 h 509"/>
                <a:gd name="T12" fmla="*/ 0 w 917"/>
                <a:gd name="T13" fmla="*/ 509 h 509"/>
              </a:gdLst>
              <a:ahLst/>
              <a:cxnLst>
                <a:cxn ang="0">
                  <a:pos x="T0" y="T1"/>
                </a:cxn>
                <a:cxn ang="0">
                  <a:pos x="T2" y="T3"/>
                </a:cxn>
                <a:cxn ang="0">
                  <a:pos x="T4" y="T5"/>
                </a:cxn>
                <a:cxn ang="0">
                  <a:pos x="T6" y="T7"/>
                </a:cxn>
                <a:cxn ang="0">
                  <a:pos x="T8" y="T9"/>
                </a:cxn>
                <a:cxn ang="0">
                  <a:pos x="T10" y="T11"/>
                </a:cxn>
                <a:cxn ang="0">
                  <a:pos x="T12" y="T13"/>
                </a:cxn>
              </a:cxnLst>
              <a:rect l="0" t="0" r="r" b="b"/>
              <a:pathLst>
                <a:path w="917" h="509">
                  <a:moveTo>
                    <a:pt x="0" y="509"/>
                  </a:moveTo>
                  <a:lnTo>
                    <a:pt x="858" y="34"/>
                  </a:lnTo>
                  <a:lnTo>
                    <a:pt x="875" y="68"/>
                  </a:lnTo>
                  <a:lnTo>
                    <a:pt x="917" y="0"/>
                  </a:lnTo>
                  <a:lnTo>
                    <a:pt x="841" y="8"/>
                  </a:lnTo>
                  <a:lnTo>
                    <a:pt x="858" y="34"/>
                  </a:lnTo>
                  <a:lnTo>
                    <a:pt x="0" y="509"/>
                  </a:lnTo>
                  <a:close/>
                </a:path>
              </a:pathLst>
            </a:custGeom>
            <a:noFill/>
            <a:ln w="38100"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34187" name="Line 43">
              <a:extLst>
                <a:ext uri="{FF2B5EF4-FFF2-40B4-BE49-F238E27FC236}">
                  <a16:creationId xmlns:a16="http://schemas.microsoft.com/office/drawing/2014/main" id="{F5E98C8A-06B0-4FC8-988D-E7A98A6CB74F}"/>
                </a:ext>
              </a:extLst>
            </p:cNvPr>
            <p:cNvSpPr>
              <a:spLocks noChangeShapeType="1"/>
            </p:cNvSpPr>
            <p:nvPr/>
          </p:nvSpPr>
          <p:spPr bwMode="auto">
            <a:xfrm flipH="1">
              <a:off x="5031" y="1659"/>
              <a:ext cx="24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34188" name="Text Box 44">
              <a:extLst>
                <a:ext uri="{FF2B5EF4-FFF2-40B4-BE49-F238E27FC236}">
                  <a16:creationId xmlns:a16="http://schemas.microsoft.com/office/drawing/2014/main" id="{749D1084-81DB-4345-BA7E-19FE3FE723C6}"/>
                </a:ext>
              </a:extLst>
            </p:cNvPr>
            <p:cNvSpPr txBox="1">
              <a:spLocks noChangeArrowheads="1"/>
            </p:cNvSpPr>
            <p:nvPr/>
          </p:nvSpPr>
          <p:spPr bwMode="auto">
            <a:xfrm>
              <a:off x="4992" y="134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6</a:t>
              </a:r>
            </a:p>
          </p:txBody>
        </p:sp>
      </p:grpSp>
      <p:sp>
        <p:nvSpPr>
          <p:cNvPr id="134189" name="Text Box 45">
            <a:extLst>
              <a:ext uri="{FF2B5EF4-FFF2-40B4-BE49-F238E27FC236}">
                <a16:creationId xmlns:a16="http://schemas.microsoft.com/office/drawing/2014/main" id="{0F6638E0-5226-477D-B16F-1E6E2D5B1734}"/>
              </a:ext>
            </a:extLst>
          </p:cNvPr>
          <p:cNvSpPr txBox="1">
            <a:spLocks noChangeArrowheads="1"/>
          </p:cNvSpPr>
          <p:nvPr/>
        </p:nvSpPr>
        <p:spPr bwMode="auto">
          <a:xfrm>
            <a:off x="314324" y="1189902"/>
            <a:ext cx="6000751" cy="707886"/>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2000" b="1" dirty="0">
                <a:solidFill>
                  <a:srgbClr val="FF0000"/>
                </a:solidFill>
                <a:latin typeface="Arial" panose="020B0604020202020204" pitchFamily="34" charset="0"/>
                <a:ea typeface="新細明體" panose="02020500000000000000" pitchFamily="18" charset="-120"/>
              </a:rPr>
              <a:t>To show</a:t>
            </a:r>
            <a:r>
              <a:rPr lang="en-US" altLang="zh-TW" sz="2000" b="1" dirty="0">
                <a:latin typeface="Arial" panose="020B0604020202020204" pitchFamily="34" charset="0"/>
                <a:ea typeface="新細明體" panose="02020500000000000000" pitchFamily="18" charset="-120"/>
              </a:rPr>
              <a:t>: 3. </a:t>
            </a:r>
            <a:r>
              <a:rPr lang="en-US" altLang="zh-TW" sz="2000" b="1" dirty="0">
                <a:latin typeface="Arial" panose="020B0604020202020204" pitchFamily="34" charset="0"/>
                <a:ea typeface="新細明體" panose="02020500000000000000" pitchFamily="18" charset="-120"/>
                <a:sym typeface="Symbol" panose="05050102010706020507" pitchFamily="18" charset="2"/>
              </a:rPr>
              <a:t>If </a:t>
            </a:r>
            <a:r>
              <a:rPr lang="en-US" altLang="zh-TW" sz="2000" b="1" dirty="0">
                <a:latin typeface="Arial" panose="020B0604020202020204" pitchFamily="34" charset="0"/>
                <a:ea typeface="新細明體" panose="02020500000000000000" pitchFamily="18" charset="-120"/>
              </a:rPr>
              <a:t>j </a:t>
            </a:r>
            <a:r>
              <a:rPr lang="en-US" altLang="zh-TW" sz="2000" b="1" dirty="0">
                <a:latin typeface="Arial" panose="020B0604020202020204" pitchFamily="34" charset="0"/>
                <a:ea typeface="新細明體" panose="02020500000000000000" pitchFamily="18" charset="-120"/>
                <a:cs typeface="Times New Roman" panose="02020603050405020304" pitchFamily="18" charset="0"/>
                <a:sym typeface="Symbol" panose="05050102010706020507" pitchFamily="18" charset="2"/>
              </a:rPr>
              <a:t></a:t>
            </a:r>
            <a:r>
              <a:rPr lang="en-US" altLang="zh-TW" sz="2000" b="1" dirty="0">
                <a:latin typeface="Arial" panose="020B0604020202020204" pitchFamily="34" charset="0"/>
                <a:ea typeface="新細明體" panose="02020500000000000000" pitchFamily="18" charset="-120"/>
              </a:rPr>
              <a:t> T, then d(j) is the length of the shortest path from node 1 to node j in S </a:t>
            </a:r>
            <a:r>
              <a:rPr lang="en-US" altLang="zh-TW" sz="2000" b="1" dirty="0">
                <a:latin typeface="Arial" panose="020B0604020202020204" pitchFamily="34" charset="0"/>
                <a:ea typeface="新細明體" panose="02020500000000000000" pitchFamily="18" charset="-120"/>
                <a:sym typeface="Symbol" panose="05050102010706020507" pitchFamily="18" charset="2"/>
              </a:rPr>
              <a:t> {j}.</a:t>
            </a:r>
          </a:p>
        </p:txBody>
      </p:sp>
      <p:sp>
        <p:nvSpPr>
          <p:cNvPr id="134190" name="Text Box 46">
            <a:extLst>
              <a:ext uri="{FF2B5EF4-FFF2-40B4-BE49-F238E27FC236}">
                <a16:creationId xmlns:a16="http://schemas.microsoft.com/office/drawing/2014/main" id="{2D61CC79-AC0A-49E3-8631-3B181FA5000C}"/>
              </a:ext>
            </a:extLst>
          </p:cNvPr>
          <p:cNvSpPr txBox="1">
            <a:spLocks noChangeArrowheads="1"/>
          </p:cNvSpPr>
          <p:nvPr/>
        </p:nvSpPr>
        <p:spPr bwMode="auto">
          <a:xfrm>
            <a:off x="314324" y="2971801"/>
            <a:ext cx="5205612" cy="101566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2000" b="1" dirty="0">
                <a:solidFill>
                  <a:srgbClr val="FF0000"/>
                </a:solidFill>
                <a:latin typeface="Arial" panose="020B0604020202020204" pitchFamily="34" charset="0"/>
                <a:ea typeface="新細明體" panose="02020500000000000000" pitchFamily="18" charset="-120"/>
              </a:rPr>
              <a:t>By inductive hypothesis</a:t>
            </a:r>
            <a:r>
              <a:rPr lang="en-US" altLang="zh-TW" sz="2000" b="1" dirty="0">
                <a:latin typeface="Arial" panose="020B0604020202020204" pitchFamily="34" charset="0"/>
                <a:ea typeface="新細明體" panose="02020500000000000000" pitchFamily="18" charset="-120"/>
              </a:rPr>
              <a:t>: 1-3 are all true prior to the transfer of node j* to S and prior to update(j*).</a:t>
            </a:r>
            <a:endParaRPr lang="en-US" altLang="zh-TW" sz="2000" b="1" dirty="0">
              <a:latin typeface="Arial" panose="020B0604020202020204" pitchFamily="34" charset="0"/>
              <a:ea typeface="新細明體" panose="02020500000000000000" pitchFamily="18" charset="-120"/>
              <a:sym typeface="Symbol" panose="05050102010706020507" pitchFamily="18" charset="2"/>
            </a:endParaRPr>
          </a:p>
        </p:txBody>
      </p:sp>
      <p:sp>
        <p:nvSpPr>
          <p:cNvPr id="134191" name="Text Box 47">
            <a:extLst>
              <a:ext uri="{FF2B5EF4-FFF2-40B4-BE49-F238E27FC236}">
                <a16:creationId xmlns:a16="http://schemas.microsoft.com/office/drawing/2014/main" id="{342EA24C-2FF7-40FF-89E8-09172496D4EC}"/>
              </a:ext>
            </a:extLst>
          </p:cNvPr>
          <p:cNvSpPr txBox="1">
            <a:spLocks noChangeArrowheads="1"/>
          </p:cNvSpPr>
          <p:nvPr/>
        </p:nvSpPr>
        <p:spPr bwMode="auto">
          <a:xfrm>
            <a:off x="314324" y="4343401"/>
            <a:ext cx="11542316" cy="101566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2000" b="1" dirty="0">
                <a:solidFill>
                  <a:srgbClr val="FF0000"/>
                </a:solidFill>
                <a:latin typeface="Arial" panose="020B0604020202020204" pitchFamily="34" charset="0"/>
                <a:ea typeface="新細明體" panose="02020500000000000000" pitchFamily="18" charset="-120"/>
              </a:rPr>
              <a:t>Consider node k </a:t>
            </a:r>
            <a:r>
              <a:rPr lang="en-US" altLang="zh-TW" sz="2000" b="1" dirty="0">
                <a:solidFill>
                  <a:srgbClr val="FF0000"/>
                </a:solidFill>
                <a:latin typeface="Arial" panose="020B0604020202020204" pitchFamily="34" charset="0"/>
                <a:ea typeface="新細明體" panose="02020500000000000000" pitchFamily="18" charset="-120"/>
                <a:cs typeface="Times New Roman" panose="02020603050405020304" pitchFamily="18" charset="0"/>
                <a:sym typeface="Symbol" panose="05050102010706020507" pitchFamily="18" charset="2"/>
              </a:rPr>
              <a:t> T (e.g., node 4).  By hypothesis, d(4) is the shortest path length from 1 to 4 in G restricted to {1, 2, 3, 4}.  Let d’(4) be the value after update(5).  We want to show that d’(4) is the length of the shortest path P from 1 to 4 in G as restricted to {1, 2, 3, 4, 5}.</a:t>
            </a:r>
          </a:p>
        </p:txBody>
      </p:sp>
      <p:sp>
        <p:nvSpPr>
          <p:cNvPr id="134192" name="Text Box 48">
            <a:extLst>
              <a:ext uri="{FF2B5EF4-FFF2-40B4-BE49-F238E27FC236}">
                <a16:creationId xmlns:a16="http://schemas.microsoft.com/office/drawing/2014/main" id="{7472B7DA-43F3-49D4-9FC7-838F4F08FDDB}"/>
              </a:ext>
            </a:extLst>
          </p:cNvPr>
          <p:cNvSpPr txBox="1">
            <a:spLocks noChangeArrowheads="1"/>
          </p:cNvSpPr>
          <p:nvPr/>
        </p:nvSpPr>
        <p:spPr bwMode="auto">
          <a:xfrm>
            <a:off x="323542" y="5354581"/>
            <a:ext cx="8991600" cy="396875"/>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dirty="0">
                <a:solidFill>
                  <a:srgbClr val="D60093"/>
                </a:solidFill>
                <a:latin typeface="Arial" panose="020B0604020202020204" pitchFamily="34" charset="0"/>
                <a:ea typeface="新細明體" panose="02020500000000000000" pitchFamily="18" charset="-120"/>
              </a:rPr>
              <a:t>If P does not contain node 5, then d’(4) = d(4) and the result is true. </a:t>
            </a:r>
            <a:endParaRPr lang="en-US" altLang="zh-TW" sz="2000" b="1" dirty="0">
              <a:solidFill>
                <a:srgbClr val="D60093"/>
              </a:solidFill>
              <a:latin typeface="Arial" panose="020B0604020202020204" pitchFamily="34" charset="0"/>
              <a:ea typeface="新細明體" panose="02020500000000000000" pitchFamily="18" charset="-120"/>
              <a:cs typeface="Times New Roman" panose="02020603050405020304" pitchFamily="18" charset="0"/>
              <a:sym typeface="Symbol" panose="05050102010706020507" pitchFamily="18" charset="2"/>
            </a:endParaRPr>
          </a:p>
        </p:txBody>
      </p:sp>
      <p:sp>
        <p:nvSpPr>
          <p:cNvPr id="134193" name="Text Box 49">
            <a:extLst>
              <a:ext uri="{FF2B5EF4-FFF2-40B4-BE49-F238E27FC236}">
                <a16:creationId xmlns:a16="http://schemas.microsoft.com/office/drawing/2014/main" id="{C67C36F3-1EBB-480D-9FD4-5B95E80F2B31}"/>
              </a:ext>
            </a:extLst>
          </p:cNvPr>
          <p:cNvSpPr txBox="1">
            <a:spLocks noChangeArrowheads="1"/>
          </p:cNvSpPr>
          <p:nvPr/>
        </p:nvSpPr>
        <p:spPr bwMode="auto">
          <a:xfrm>
            <a:off x="357504" y="5731006"/>
            <a:ext cx="10818496" cy="40011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2000" b="1" dirty="0">
                <a:solidFill>
                  <a:srgbClr val="FF0000"/>
                </a:solidFill>
                <a:latin typeface="Arial" panose="020B0604020202020204" pitchFamily="34" charset="0"/>
                <a:ea typeface="新細明體" panose="02020500000000000000" pitchFamily="18" charset="-120"/>
              </a:rPr>
              <a:t>If P does contain node 5, then 5 immediately precedes node 4 and the result is true. </a:t>
            </a:r>
            <a:endParaRPr lang="en-US" altLang="zh-TW" sz="2000" b="1" dirty="0">
              <a:solidFill>
                <a:srgbClr val="FF0000"/>
              </a:solidFill>
              <a:latin typeface="Arial" panose="020B0604020202020204" pitchFamily="34" charset="0"/>
              <a:ea typeface="新細明體" panose="02020500000000000000" pitchFamily="18" charset="-120"/>
              <a:cs typeface="Times New Roman" panose="02020603050405020304" pitchFamily="18" charset="0"/>
              <a:sym typeface="Symbol" panose="05050102010706020507" pitchFamily="18" charset="2"/>
            </a:endParaRPr>
          </a:p>
        </p:txBody>
      </p:sp>
      <p:sp>
        <p:nvSpPr>
          <p:cNvPr id="134195" name="Line 51">
            <a:extLst>
              <a:ext uri="{FF2B5EF4-FFF2-40B4-BE49-F238E27FC236}">
                <a16:creationId xmlns:a16="http://schemas.microsoft.com/office/drawing/2014/main" id="{14FCEFB8-8B26-4AFA-B4D8-647D58F1EB02}"/>
              </a:ext>
            </a:extLst>
          </p:cNvPr>
          <p:cNvSpPr>
            <a:spLocks noChangeShapeType="1"/>
          </p:cNvSpPr>
          <p:nvPr/>
        </p:nvSpPr>
        <p:spPr bwMode="auto">
          <a:xfrm>
            <a:off x="7510464" y="1941514"/>
            <a:ext cx="1368425" cy="1511300"/>
          </a:xfrm>
          <a:prstGeom prst="line">
            <a:avLst/>
          </a:prstGeom>
          <a:noFill/>
          <a:ln w="38100">
            <a:solidFill>
              <a:srgbClr val="3333FF"/>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89"/>
                                        </p:tgtEl>
                                        <p:attrNameLst>
                                          <p:attrName>style.visibility</p:attrName>
                                        </p:attrNameLst>
                                      </p:cBhvr>
                                      <p:to>
                                        <p:strVal val="visible"/>
                                      </p:to>
                                    </p:set>
                                    <p:animEffect transition="in" filter="wipe(left)">
                                      <p:cBhvr>
                                        <p:cTn id="7" dur="500"/>
                                        <p:tgtEl>
                                          <p:spTgt spid="1341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90"/>
                                        </p:tgtEl>
                                        <p:attrNameLst>
                                          <p:attrName>style.visibility</p:attrName>
                                        </p:attrNameLst>
                                      </p:cBhvr>
                                      <p:to>
                                        <p:strVal val="visible"/>
                                      </p:to>
                                    </p:set>
                                    <p:animEffect transition="in" filter="wipe(left)">
                                      <p:cBhvr>
                                        <p:cTn id="12" dur="500"/>
                                        <p:tgtEl>
                                          <p:spTgt spid="1341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191"/>
                                        </p:tgtEl>
                                        <p:attrNameLst>
                                          <p:attrName>style.visibility</p:attrName>
                                        </p:attrNameLst>
                                      </p:cBhvr>
                                      <p:to>
                                        <p:strVal val="visible"/>
                                      </p:to>
                                    </p:set>
                                    <p:animEffect transition="in" filter="wipe(left)">
                                      <p:cBhvr>
                                        <p:cTn id="17" dur="500"/>
                                        <p:tgtEl>
                                          <p:spTgt spid="1341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192"/>
                                        </p:tgtEl>
                                        <p:attrNameLst>
                                          <p:attrName>style.visibility</p:attrName>
                                        </p:attrNameLst>
                                      </p:cBhvr>
                                      <p:to>
                                        <p:strVal val="visible"/>
                                      </p:to>
                                    </p:set>
                                    <p:animEffect transition="in" filter="wipe(left)">
                                      <p:cBhvr>
                                        <p:cTn id="22" dur="500"/>
                                        <p:tgtEl>
                                          <p:spTgt spid="1341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4193"/>
                                        </p:tgtEl>
                                        <p:attrNameLst>
                                          <p:attrName>style.visibility</p:attrName>
                                        </p:attrNameLst>
                                      </p:cBhvr>
                                      <p:to>
                                        <p:strVal val="visible"/>
                                      </p:to>
                                    </p:set>
                                    <p:animEffect transition="in" filter="wipe(left)">
                                      <p:cBhvr>
                                        <p:cTn id="27" dur="500"/>
                                        <p:tgtEl>
                                          <p:spTgt spid="134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89" grpId="0" animBg="1" autoUpdateAnimBg="0"/>
      <p:bldP spid="134190" grpId="0" animBg="1" autoUpdateAnimBg="0"/>
      <p:bldP spid="134191" grpId="0" animBg="1" autoUpdateAnimBg="0"/>
      <p:bldP spid="134192" grpId="0" animBg="1" autoUpdateAnimBg="0"/>
      <p:bldP spid="134193"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7B91ABAE-8891-4EF2-92B4-844E3E49EBF4}"/>
              </a:ext>
            </a:extLst>
          </p:cNvPr>
          <p:cNvSpPr>
            <a:spLocks noGrp="1" noChangeArrowheads="1"/>
          </p:cNvSpPr>
          <p:nvPr>
            <p:ph type="title"/>
          </p:nvPr>
        </p:nvSpPr>
        <p:spPr/>
        <p:txBody>
          <a:bodyPr/>
          <a:lstStyle/>
          <a:p>
            <a:r>
              <a:rPr lang="en-US" altLang="zh-TW"/>
              <a:t>A comment on invariants</a:t>
            </a:r>
          </a:p>
        </p:txBody>
      </p:sp>
      <p:sp>
        <p:nvSpPr>
          <p:cNvPr id="129027" name="Rectangle 3">
            <a:extLst>
              <a:ext uri="{FF2B5EF4-FFF2-40B4-BE49-F238E27FC236}">
                <a16:creationId xmlns:a16="http://schemas.microsoft.com/office/drawing/2014/main" id="{A9523C0D-23F9-431A-A6F5-EC9F09C856A5}"/>
              </a:ext>
            </a:extLst>
          </p:cNvPr>
          <p:cNvSpPr>
            <a:spLocks noGrp="1" noChangeArrowheads="1"/>
          </p:cNvSpPr>
          <p:nvPr>
            <p:ph idx="1"/>
          </p:nvPr>
        </p:nvSpPr>
        <p:spPr/>
        <p:txBody>
          <a:bodyPr/>
          <a:lstStyle/>
          <a:p>
            <a:pPr>
              <a:buFontTx/>
              <a:buNone/>
            </a:pPr>
            <a:r>
              <a:rPr lang="zh-TW" altLang="en-US"/>
              <a:t>	</a:t>
            </a:r>
            <a:r>
              <a:rPr lang="en-US" altLang="zh-TW"/>
              <a:t>It is the standard way to prove that algorithms work.</a:t>
            </a:r>
          </a:p>
          <a:p>
            <a:endParaRPr lang="en-US" altLang="zh-TW"/>
          </a:p>
          <a:p>
            <a:r>
              <a:rPr lang="en-US" altLang="zh-TW"/>
              <a:t>Finding the best invariants for the proof is often challenging.</a:t>
            </a:r>
          </a:p>
          <a:p>
            <a:endParaRPr lang="en-US" altLang="zh-TW"/>
          </a:p>
          <a:p>
            <a:r>
              <a:rPr lang="en-US" altLang="zh-TW"/>
              <a:t>A reasonable method.  Determine what is true at each iteration (by carefully examining several useful examples) and then use all of the invariants.</a:t>
            </a:r>
          </a:p>
          <a:p>
            <a:endParaRPr lang="en-US" altLang="zh-TW"/>
          </a:p>
          <a:p>
            <a:r>
              <a:rPr lang="en-US" altLang="zh-TW"/>
              <a:t>Then shorten the proof later.</a:t>
            </a:r>
          </a:p>
          <a:p>
            <a:pPr>
              <a:buFontTx/>
              <a:buNone/>
            </a:pPr>
            <a:endParaRPr lang="en-US" altLang="zh-TW"/>
          </a:p>
        </p:txBody>
      </p:sp>
      <p:sp>
        <p:nvSpPr>
          <p:cNvPr id="4" name="投影片編號版面配置區 3">
            <a:extLst>
              <a:ext uri="{FF2B5EF4-FFF2-40B4-BE49-F238E27FC236}">
                <a16:creationId xmlns:a16="http://schemas.microsoft.com/office/drawing/2014/main" id="{F46C7FD4-BC37-4BE8-BCA9-2DC03987AD7A}"/>
              </a:ext>
            </a:extLst>
          </p:cNvPr>
          <p:cNvSpPr>
            <a:spLocks noGrp="1"/>
          </p:cNvSpPr>
          <p:nvPr>
            <p:ph type="sldNum" sz="quarter" idx="10"/>
          </p:nvPr>
        </p:nvSpPr>
        <p:spPr/>
        <p:txBody>
          <a:bodyPr/>
          <a:lstStyle/>
          <a:p>
            <a:fld id="{A9F027BA-989A-4AFC-AE1E-40DF7A8B5B67}" type="slidenum">
              <a:rPr lang="zh-TW" altLang="en-US"/>
              <a:pPr/>
              <a:t>18</a:t>
            </a:fld>
            <a:endParaRPr lang="en-US" altLang="zh-TW"/>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76282371-1F70-4958-806C-16C0559FA88D}"/>
              </a:ext>
            </a:extLst>
          </p:cNvPr>
          <p:cNvSpPr>
            <a:spLocks noGrp="1" noChangeArrowheads="1"/>
          </p:cNvSpPr>
          <p:nvPr>
            <p:ph type="title"/>
          </p:nvPr>
        </p:nvSpPr>
        <p:spPr>
          <a:xfrm>
            <a:off x="1524000" y="1"/>
            <a:ext cx="8763000" cy="836613"/>
          </a:xfrm>
        </p:spPr>
        <p:txBody>
          <a:bodyPr/>
          <a:lstStyle/>
          <a:p>
            <a:r>
              <a:rPr lang="en-US" altLang="zh-TW" sz="3200"/>
              <a:t>Complexity Analysis of Dijkstra’s Algorithm</a:t>
            </a:r>
          </a:p>
        </p:txBody>
      </p:sp>
      <p:sp>
        <p:nvSpPr>
          <p:cNvPr id="107523" name="Rectangle 3">
            <a:extLst>
              <a:ext uri="{FF2B5EF4-FFF2-40B4-BE49-F238E27FC236}">
                <a16:creationId xmlns:a16="http://schemas.microsoft.com/office/drawing/2014/main" id="{6E92E872-CBBB-420D-A46E-39CA47347BC9}"/>
              </a:ext>
            </a:extLst>
          </p:cNvPr>
          <p:cNvSpPr>
            <a:spLocks noGrp="1" noChangeArrowheads="1"/>
          </p:cNvSpPr>
          <p:nvPr>
            <p:ph idx="1"/>
          </p:nvPr>
        </p:nvSpPr>
        <p:spPr>
          <a:xfrm>
            <a:off x="335360" y="1052514"/>
            <a:ext cx="11377264" cy="5318125"/>
          </a:xfrm>
        </p:spPr>
        <p:txBody>
          <a:bodyPr>
            <a:normAutofit/>
          </a:bodyPr>
          <a:lstStyle/>
          <a:p>
            <a:r>
              <a:rPr lang="en-US" altLang="zh-TW" dirty="0">
                <a:solidFill>
                  <a:srgbClr val="FF0000"/>
                </a:solidFill>
                <a:effectLst>
                  <a:outerShdw blurRad="38100" dist="38100" dir="2700000" algn="tl">
                    <a:srgbClr val="000000"/>
                  </a:outerShdw>
                </a:effectLst>
              </a:rPr>
              <a:t>Update Time:</a:t>
            </a:r>
            <a:r>
              <a:rPr lang="en-US" altLang="zh-TW" dirty="0"/>
              <a:t>   update(j) occurs once for each j, upon transferring j from T to S.  The time to perform all updates is </a:t>
            </a:r>
            <a:r>
              <a:rPr lang="en-US" altLang="zh-TW" dirty="0">
                <a:solidFill>
                  <a:srgbClr val="FF0000"/>
                </a:solidFill>
                <a:effectLst>
                  <a:outerShdw blurRad="38100" dist="38100" dir="2700000" algn="tl">
                    <a:srgbClr val="000000"/>
                  </a:outerShdw>
                </a:effectLst>
              </a:rPr>
              <a:t>O(m)</a:t>
            </a:r>
            <a:r>
              <a:rPr lang="en-US" altLang="zh-TW" dirty="0"/>
              <a:t> since the arc (</a:t>
            </a:r>
            <a:r>
              <a:rPr lang="en-US" altLang="zh-TW" dirty="0" err="1"/>
              <a:t>i,j</a:t>
            </a:r>
            <a:r>
              <a:rPr lang="en-US" altLang="zh-TW" dirty="0"/>
              <a:t>) is only involved in update(</a:t>
            </a:r>
            <a:r>
              <a:rPr lang="en-US" altLang="zh-TW" dirty="0" err="1"/>
              <a:t>i</a:t>
            </a:r>
            <a:r>
              <a:rPr lang="en-US" altLang="zh-TW" dirty="0"/>
              <a:t>). </a:t>
            </a:r>
          </a:p>
          <a:p>
            <a:endParaRPr lang="en-US" altLang="zh-TW" sz="800" dirty="0"/>
          </a:p>
          <a:p>
            <a:r>
              <a:rPr lang="en-US" altLang="zh-TW" dirty="0" err="1">
                <a:solidFill>
                  <a:srgbClr val="FF0000"/>
                </a:solidFill>
                <a:effectLst>
                  <a:outerShdw blurRad="38100" dist="38100" dir="2700000" algn="tl">
                    <a:srgbClr val="000000"/>
                  </a:outerShdw>
                </a:effectLst>
              </a:rPr>
              <a:t>FindMin</a:t>
            </a:r>
            <a:r>
              <a:rPr lang="en-US" altLang="zh-TW" dirty="0">
                <a:solidFill>
                  <a:srgbClr val="FF0000"/>
                </a:solidFill>
                <a:effectLst>
                  <a:outerShdw blurRad="38100" dist="38100" dir="2700000" algn="tl">
                    <a:srgbClr val="000000"/>
                  </a:outerShdw>
                </a:effectLst>
              </a:rPr>
              <a:t> Time:</a:t>
            </a:r>
            <a:r>
              <a:rPr lang="en-US" altLang="zh-TW" dirty="0"/>
              <a:t>  To find the minimum (in a straightforward approach) involves scanning d(j) for each j </a:t>
            </a:r>
            <a:r>
              <a:rPr lang="en-US" altLang="zh-TW" dirty="0">
                <a:cs typeface="Times New Roman" panose="02020603050405020304" pitchFamily="18" charset="0"/>
                <a:sym typeface="Symbol" panose="05050102010706020507" pitchFamily="18" charset="2"/>
              </a:rPr>
              <a:t></a:t>
            </a:r>
            <a:r>
              <a:rPr lang="en-US" altLang="zh-TW" dirty="0"/>
              <a:t> T.</a:t>
            </a:r>
          </a:p>
          <a:p>
            <a:pPr lvl="1"/>
            <a:r>
              <a:rPr lang="en-US" altLang="zh-TW" sz="2000" dirty="0"/>
              <a:t>Initially T has n elements.  </a:t>
            </a:r>
          </a:p>
          <a:p>
            <a:pPr lvl="1"/>
            <a:r>
              <a:rPr lang="en-US" altLang="zh-TW" sz="2000" dirty="0"/>
              <a:t>So the number of scans is n + n-1 + n-2 + … + 1 = </a:t>
            </a:r>
            <a:r>
              <a:rPr lang="en-US" altLang="zh-TW" sz="2000" dirty="0">
                <a:solidFill>
                  <a:srgbClr val="FF0000"/>
                </a:solidFill>
                <a:effectLst>
                  <a:outerShdw blurRad="38100" dist="38100" dir="2700000" algn="tl">
                    <a:srgbClr val="000000"/>
                  </a:outerShdw>
                </a:effectLst>
              </a:rPr>
              <a:t>O(n</a:t>
            </a:r>
            <a:r>
              <a:rPr lang="en-US" altLang="zh-TW" sz="2000" baseline="30000" dirty="0">
                <a:solidFill>
                  <a:srgbClr val="FF0000"/>
                </a:solidFill>
                <a:effectLst>
                  <a:outerShdw blurRad="38100" dist="38100" dir="2700000" algn="tl">
                    <a:srgbClr val="000000"/>
                  </a:outerShdw>
                </a:effectLst>
              </a:rPr>
              <a:t>2</a:t>
            </a:r>
            <a:r>
              <a:rPr lang="en-US" altLang="zh-TW" sz="2000" dirty="0">
                <a:solidFill>
                  <a:srgbClr val="FF0000"/>
                </a:solidFill>
                <a:effectLst>
                  <a:outerShdw blurRad="38100" dist="38100" dir="2700000" algn="tl">
                    <a:srgbClr val="000000"/>
                  </a:outerShdw>
                </a:effectLst>
              </a:rPr>
              <a:t>).</a:t>
            </a:r>
          </a:p>
          <a:p>
            <a:endParaRPr lang="en-US" altLang="zh-TW" sz="800" dirty="0"/>
          </a:p>
          <a:p>
            <a:r>
              <a:rPr lang="en-US" altLang="zh-TW" dirty="0">
                <a:solidFill>
                  <a:srgbClr val="FF0000"/>
                </a:solidFill>
                <a:effectLst>
                  <a:outerShdw blurRad="38100" dist="38100" dir="2700000" algn="tl">
                    <a:srgbClr val="000000"/>
                  </a:outerShdw>
                </a:effectLst>
              </a:rPr>
              <a:t>O(n</a:t>
            </a:r>
            <a:r>
              <a:rPr lang="en-US" altLang="zh-TW" baseline="30000" dirty="0">
                <a:solidFill>
                  <a:srgbClr val="FF0000"/>
                </a:solidFill>
                <a:effectLst>
                  <a:outerShdw blurRad="38100" dist="38100" dir="2700000" algn="tl">
                    <a:srgbClr val="000000"/>
                  </a:outerShdw>
                </a:effectLst>
              </a:rPr>
              <a:t>2</a:t>
            </a:r>
            <a:r>
              <a:rPr lang="en-US" altLang="zh-TW" dirty="0">
                <a:solidFill>
                  <a:srgbClr val="FF0000"/>
                </a:solidFill>
                <a:effectLst>
                  <a:outerShdw blurRad="38100" dist="38100" dir="2700000" algn="tl">
                    <a:srgbClr val="000000"/>
                  </a:outerShdw>
                </a:effectLst>
              </a:rPr>
              <a:t>) time in total.</a:t>
            </a:r>
            <a:r>
              <a:rPr lang="en-US" altLang="zh-TW" dirty="0"/>
              <a:t>  This is the best possible only if the network is </a:t>
            </a:r>
            <a:r>
              <a:rPr lang="en-US" altLang="zh-TW" i="1" dirty="0">
                <a:solidFill>
                  <a:srgbClr val="FF0000"/>
                </a:solidFill>
                <a:effectLst>
                  <a:outerShdw blurRad="38100" dist="38100" dir="2700000" algn="tl">
                    <a:srgbClr val="000000"/>
                  </a:outerShdw>
                </a:effectLst>
              </a:rPr>
              <a:t>dense</a:t>
            </a:r>
            <a:r>
              <a:rPr lang="en-US" altLang="zh-TW" dirty="0"/>
              <a:t>, </a:t>
            </a:r>
            <a:br>
              <a:rPr lang="en-US" altLang="zh-TW" dirty="0"/>
            </a:br>
            <a:r>
              <a:rPr lang="en-US" altLang="zh-TW" dirty="0"/>
              <a:t>that is, m is about n</a:t>
            </a:r>
            <a:r>
              <a:rPr lang="en-US" altLang="zh-TW" baseline="30000" dirty="0"/>
              <a:t>2</a:t>
            </a:r>
            <a:r>
              <a:rPr lang="en-US" altLang="zh-TW" dirty="0"/>
              <a:t>.</a:t>
            </a:r>
          </a:p>
          <a:p>
            <a:endParaRPr lang="en-US" altLang="zh-TW" sz="800" dirty="0"/>
          </a:p>
          <a:p>
            <a:r>
              <a:rPr lang="en-US" altLang="zh-TW" dirty="0"/>
              <a:t>We can do better if the network is </a:t>
            </a:r>
            <a:r>
              <a:rPr lang="en-US" altLang="zh-TW" i="1" dirty="0">
                <a:solidFill>
                  <a:srgbClr val="FF0000"/>
                </a:solidFill>
                <a:effectLst>
                  <a:outerShdw blurRad="38100" dist="38100" dir="2700000" algn="tl">
                    <a:srgbClr val="000000"/>
                  </a:outerShdw>
                </a:effectLst>
              </a:rPr>
              <a:t>sparse</a:t>
            </a:r>
            <a:r>
              <a:rPr lang="en-US" altLang="zh-TW" dirty="0"/>
              <a:t>.</a:t>
            </a:r>
          </a:p>
        </p:txBody>
      </p:sp>
      <p:sp>
        <p:nvSpPr>
          <p:cNvPr id="4" name="投影片編號版面配置區 3">
            <a:extLst>
              <a:ext uri="{FF2B5EF4-FFF2-40B4-BE49-F238E27FC236}">
                <a16:creationId xmlns:a16="http://schemas.microsoft.com/office/drawing/2014/main" id="{700F327D-79FC-4BEF-9E12-52E233D5C34A}"/>
              </a:ext>
            </a:extLst>
          </p:cNvPr>
          <p:cNvSpPr>
            <a:spLocks noGrp="1"/>
          </p:cNvSpPr>
          <p:nvPr>
            <p:ph type="sldNum" sz="quarter" idx="10"/>
          </p:nvPr>
        </p:nvSpPr>
        <p:spPr/>
        <p:txBody>
          <a:bodyPr/>
          <a:lstStyle/>
          <a:p>
            <a:fld id="{8070C724-3B15-4F46-AFE8-A18BD341B9CF}" type="slidenum">
              <a:rPr lang="zh-TW" altLang="en-US"/>
              <a:pPr/>
              <a:t>19</a:t>
            </a:fld>
            <a:endParaRPr lang="en-US" altLang="zh-TW"/>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81B782D-4A6B-4D36-A5EC-D99618EB98F5}"/>
              </a:ext>
            </a:extLst>
          </p:cNvPr>
          <p:cNvSpPr>
            <a:spLocks noGrp="1" noChangeArrowheads="1"/>
          </p:cNvSpPr>
          <p:nvPr>
            <p:ph type="title"/>
          </p:nvPr>
        </p:nvSpPr>
        <p:spPr>
          <a:xfrm>
            <a:off x="1847850" y="0"/>
            <a:ext cx="8439150" cy="946150"/>
          </a:xfrm>
        </p:spPr>
        <p:txBody>
          <a:bodyPr/>
          <a:lstStyle/>
          <a:p>
            <a:r>
              <a:rPr lang="en-US" altLang="zh-TW" sz="3200"/>
              <a:t>Wide Range of Shortest Path Problems</a:t>
            </a:r>
          </a:p>
        </p:txBody>
      </p:sp>
      <p:sp>
        <p:nvSpPr>
          <p:cNvPr id="51203" name="Rectangle 3">
            <a:extLst>
              <a:ext uri="{FF2B5EF4-FFF2-40B4-BE49-F238E27FC236}">
                <a16:creationId xmlns:a16="http://schemas.microsoft.com/office/drawing/2014/main" id="{DFBA3E5B-5792-479E-80E4-6776D3DA6124}"/>
              </a:ext>
            </a:extLst>
          </p:cNvPr>
          <p:cNvSpPr>
            <a:spLocks noGrp="1" noChangeArrowheads="1"/>
          </p:cNvSpPr>
          <p:nvPr>
            <p:ph idx="1"/>
          </p:nvPr>
        </p:nvSpPr>
        <p:spPr/>
        <p:txBody>
          <a:bodyPr/>
          <a:lstStyle/>
          <a:p>
            <a:r>
              <a:rPr lang="en-US" altLang="zh-TW"/>
              <a:t>Sources and Destinations</a:t>
            </a:r>
          </a:p>
          <a:p>
            <a:pPr lvl="1"/>
            <a:r>
              <a:rPr lang="en-US" altLang="zh-TW"/>
              <a:t>We will consider </a:t>
            </a:r>
            <a:r>
              <a:rPr lang="en-US" altLang="zh-TW">
                <a:solidFill>
                  <a:srgbClr val="0000A8"/>
                </a:solidFill>
                <a:effectLst>
                  <a:outerShdw blurRad="38100" dist="38100" dir="2700000" algn="tl">
                    <a:srgbClr val="000000"/>
                  </a:outerShdw>
                </a:effectLst>
              </a:rPr>
              <a:t>single source</a:t>
            </a:r>
            <a:r>
              <a:rPr lang="en-US" altLang="zh-TW"/>
              <a:t> problems here</a:t>
            </a:r>
          </a:p>
          <a:p>
            <a:endParaRPr lang="en-US" altLang="zh-TW"/>
          </a:p>
          <a:p>
            <a:r>
              <a:rPr lang="en-US" altLang="zh-TW"/>
              <a:t>Properties of the costs.</a:t>
            </a:r>
          </a:p>
          <a:p>
            <a:pPr lvl="1"/>
            <a:r>
              <a:rPr lang="en-US" altLang="zh-TW"/>
              <a:t>We will consider </a:t>
            </a:r>
            <a:r>
              <a:rPr lang="en-US" altLang="zh-TW">
                <a:solidFill>
                  <a:srgbClr val="0000A8"/>
                </a:solidFill>
                <a:effectLst>
                  <a:outerShdw blurRad="38100" dist="38100" dir="2700000" algn="tl">
                    <a:srgbClr val="000000"/>
                  </a:outerShdw>
                </a:effectLst>
              </a:rPr>
              <a:t>non-negative cost coefficients</a:t>
            </a:r>
            <a:r>
              <a:rPr lang="en-US" altLang="zh-TW"/>
              <a:t> here</a:t>
            </a:r>
          </a:p>
          <a:p>
            <a:pPr lvl="1"/>
            <a:endParaRPr lang="en-US" altLang="zh-TW" sz="2800"/>
          </a:p>
          <a:p>
            <a:r>
              <a:rPr lang="en-US" altLang="zh-TW"/>
              <a:t>Network topology.  </a:t>
            </a:r>
          </a:p>
          <a:p>
            <a:pPr lvl="1"/>
            <a:r>
              <a:rPr lang="en-US" altLang="zh-TW"/>
              <a:t>We will consider all </a:t>
            </a:r>
            <a:r>
              <a:rPr lang="en-US" altLang="zh-TW">
                <a:solidFill>
                  <a:srgbClr val="0000A8"/>
                </a:solidFill>
                <a:effectLst>
                  <a:outerShdw blurRad="38100" dist="38100" dir="2700000" algn="tl">
                    <a:srgbClr val="000000"/>
                  </a:outerShdw>
                </a:effectLst>
              </a:rPr>
              <a:t>directed</a:t>
            </a:r>
            <a:r>
              <a:rPr lang="en-US" altLang="zh-TW"/>
              <a:t> graphs</a:t>
            </a:r>
          </a:p>
          <a:p>
            <a:endParaRPr lang="zh-TW" altLang="en-US"/>
          </a:p>
        </p:txBody>
      </p:sp>
      <p:sp>
        <p:nvSpPr>
          <p:cNvPr id="4" name="投影片編號版面配置區 3">
            <a:extLst>
              <a:ext uri="{FF2B5EF4-FFF2-40B4-BE49-F238E27FC236}">
                <a16:creationId xmlns:a16="http://schemas.microsoft.com/office/drawing/2014/main" id="{41EB6124-0FE8-4460-B209-501941D2582E}"/>
              </a:ext>
            </a:extLst>
          </p:cNvPr>
          <p:cNvSpPr>
            <a:spLocks noGrp="1"/>
          </p:cNvSpPr>
          <p:nvPr>
            <p:ph type="sldNum" sz="quarter" idx="10"/>
          </p:nvPr>
        </p:nvSpPr>
        <p:spPr/>
        <p:txBody>
          <a:bodyPr/>
          <a:lstStyle/>
          <a:p>
            <a:fld id="{D0DD894A-173E-4389-AB70-D6D3BA36ED79}" type="slidenum">
              <a:rPr lang="zh-TW" altLang="en-US"/>
              <a:pPr/>
              <a:t>2</a:t>
            </a:fld>
            <a:endParaRPr lang="en-US" altLang="zh-TW"/>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235DEFAD-0047-47C2-BE04-0C51FE342A2E}"/>
              </a:ext>
            </a:extLst>
          </p:cNvPr>
          <p:cNvSpPr>
            <a:spLocks noGrp="1" noChangeArrowheads="1"/>
          </p:cNvSpPr>
          <p:nvPr>
            <p:ph type="title"/>
          </p:nvPr>
        </p:nvSpPr>
        <p:spPr/>
        <p:txBody>
          <a:bodyPr/>
          <a:lstStyle/>
          <a:p>
            <a:r>
              <a:rPr lang="en-US" altLang="zh-TW"/>
              <a:t>Binary Heap implementation</a:t>
            </a:r>
          </a:p>
        </p:txBody>
      </p:sp>
      <p:sp>
        <p:nvSpPr>
          <p:cNvPr id="147459" name="Rectangle 3">
            <a:extLst>
              <a:ext uri="{FF2B5EF4-FFF2-40B4-BE49-F238E27FC236}">
                <a16:creationId xmlns:a16="http://schemas.microsoft.com/office/drawing/2014/main" id="{E3C4EADC-A52A-4B89-87EC-50B7084F6271}"/>
              </a:ext>
            </a:extLst>
          </p:cNvPr>
          <p:cNvSpPr>
            <a:spLocks noGrp="1" noChangeArrowheads="1"/>
          </p:cNvSpPr>
          <p:nvPr>
            <p:ph idx="1"/>
          </p:nvPr>
        </p:nvSpPr>
        <p:spPr/>
        <p:txBody>
          <a:bodyPr>
            <a:normAutofit/>
          </a:bodyPr>
          <a:lstStyle/>
          <a:p>
            <a:pPr algn="just">
              <a:lnSpc>
                <a:spcPct val="80000"/>
              </a:lnSpc>
              <a:buFontTx/>
              <a:buNone/>
            </a:pPr>
            <a:r>
              <a:rPr lang="en-US" altLang="zh-TW" sz="1800" i="1">
                <a:solidFill>
                  <a:srgbClr val="FF0000"/>
                </a:solidFill>
                <a:effectLst>
                  <a:outerShdw blurRad="38100" dist="38100" dir="2700000" algn="tl">
                    <a:srgbClr val="000000"/>
                  </a:outerShdw>
                </a:effectLst>
              </a:rPr>
              <a:t>begin</a:t>
            </a:r>
          </a:p>
          <a:p>
            <a:pPr lvl="1">
              <a:lnSpc>
                <a:spcPct val="80000"/>
              </a:lnSpc>
              <a:buFontTx/>
              <a:buNone/>
            </a:pPr>
            <a:r>
              <a:rPr lang="en-US" altLang="zh-TW" sz="1800">
                <a:solidFill>
                  <a:srgbClr val="0000A8"/>
                </a:solidFill>
                <a:effectLst>
                  <a:outerShdw blurRad="38100" dist="38100" dir="2700000" algn="tl">
                    <a:srgbClr val="000000"/>
                  </a:outerShdw>
                </a:effectLst>
              </a:rPr>
              <a:t>create-heap(H)</a:t>
            </a:r>
            <a:r>
              <a:rPr lang="en-US" altLang="zh-TW" sz="1800"/>
              <a:t> ;  </a:t>
            </a:r>
            <a:r>
              <a:rPr lang="en-US" altLang="zh-TW" sz="1800" baseline="30000"/>
              <a:t> </a:t>
            </a:r>
            <a:endParaRPr lang="en-US" altLang="zh-TW" sz="1800"/>
          </a:p>
          <a:p>
            <a:pPr lvl="1">
              <a:lnSpc>
                <a:spcPct val="80000"/>
              </a:lnSpc>
              <a:buFontTx/>
              <a:buNone/>
            </a:pPr>
            <a:r>
              <a:rPr lang="en-US" altLang="zh-TW" sz="1800"/>
              <a:t>d(j) = </a:t>
            </a:r>
            <a:r>
              <a:rPr lang="en-US" altLang="zh-TW" sz="1800">
                <a:sym typeface="Symbol" panose="05050102010706020507" pitchFamily="18" charset="2"/>
              </a:rPr>
              <a:t> for j </a:t>
            </a:r>
            <a:r>
              <a:rPr lang="en-US" altLang="zh-TW" sz="2000">
                <a:latin typeface="Symbol" panose="05050102010706020507" pitchFamily="18" charset="2"/>
              </a:rPr>
              <a:t>Î </a:t>
            </a:r>
            <a:r>
              <a:rPr lang="en-US" altLang="zh-TW" sz="1800"/>
              <a:t>N </a:t>
            </a:r>
            <a:r>
              <a:rPr lang="en-US" altLang="zh-TW" sz="1800">
                <a:sym typeface="Symbol" panose="05050102010706020507" pitchFamily="18" charset="2"/>
              </a:rPr>
              <a:t>;    </a:t>
            </a:r>
            <a:r>
              <a:rPr lang="en-US" altLang="zh-TW" sz="1800"/>
              <a:t>d(s) : = 0 and pred(s) : = 0 ; </a:t>
            </a:r>
          </a:p>
          <a:p>
            <a:pPr lvl="1">
              <a:lnSpc>
                <a:spcPct val="80000"/>
              </a:lnSpc>
              <a:buFontTx/>
              <a:buNone/>
            </a:pPr>
            <a:r>
              <a:rPr lang="en-US" altLang="zh-TW" sz="1800">
                <a:solidFill>
                  <a:srgbClr val="0000A8"/>
                </a:solidFill>
                <a:effectLst>
                  <a:outerShdw blurRad="38100" dist="38100" dir="2700000" algn="tl">
                    <a:srgbClr val="000000"/>
                  </a:outerShdw>
                </a:effectLst>
              </a:rPr>
              <a:t>insert(s,H)</a:t>
            </a:r>
            <a:r>
              <a:rPr lang="en-US" altLang="zh-TW" sz="1800"/>
              <a:t> ;</a:t>
            </a:r>
          </a:p>
          <a:p>
            <a:pPr lvl="1">
              <a:lnSpc>
                <a:spcPct val="80000"/>
              </a:lnSpc>
              <a:buFontTx/>
              <a:buNone/>
            </a:pPr>
            <a:r>
              <a:rPr lang="en-US" altLang="zh-TW" sz="1800" i="1">
                <a:solidFill>
                  <a:srgbClr val="FF0000"/>
                </a:solidFill>
                <a:effectLst>
                  <a:outerShdw blurRad="38100" dist="38100" dir="2700000" algn="tl">
                    <a:srgbClr val="000000"/>
                  </a:outerShdw>
                </a:effectLst>
              </a:rPr>
              <a:t>while</a:t>
            </a:r>
            <a:r>
              <a:rPr lang="en-US" altLang="zh-TW" sz="1800"/>
              <a:t>  H </a:t>
            </a:r>
            <a:r>
              <a:rPr lang="en-US" altLang="zh-TW" sz="1800">
                <a:sym typeface="Symbol" panose="05050102010706020507" pitchFamily="18" charset="2"/>
              </a:rPr>
              <a:t></a:t>
            </a:r>
            <a:r>
              <a:rPr lang="en-US" altLang="zh-TW" sz="1800"/>
              <a:t>    </a:t>
            </a:r>
            <a:r>
              <a:rPr lang="en-US" altLang="zh-TW" sz="1800" i="1">
                <a:solidFill>
                  <a:srgbClr val="FF0000"/>
                </a:solidFill>
                <a:effectLst>
                  <a:outerShdw blurRad="38100" dist="38100" dir="2700000" algn="tl">
                    <a:srgbClr val="000000"/>
                  </a:outerShdw>
                </a:effectLst>
              </a:rPr>
              <a:t>do</a:t>
            </a:r>
          </a:p>
          <a:p>
            <a:pPr lvl="1">
              <a:lnSpc>
                <a:spcPct val="80000"/>
              </a:lnSpc>
              <a:buFontTx/>
              <a:buNone/>
            </a:pPr>
            <a:r>
              <a:rPr lang="en-US" altLang="zh-TW" sz="1800" i="1">
                <a:solidFill>
                  <a:srgbClr val="FF0000"/>
                </a:solidFill>
                <a:effectLst>
                  <a:outerShdw blurRad="38100" dist="38100" dir="2700000" algn="tl">
                    <a:srgbClr val="000000"/>
                  </a:outerShdw>
                </a:effectLst>
              </a:rPr>
              <a:t>begin</a:t>
            </a:r>
            <a:endParaRPr lang="en-US" altLang="zh-TW" sz="1800"/>
          </a:p>
          <a:p>
            <a:pPr lvl="2">
              <a:lnSpc>
                <a:spcPct val="80000"/>
              </a:lnSpc>
              <a:buFontTx/>
              <a:buNone/>
            </a:pPr>
            <a:r>
              <a:rPr lang="en-US" altLang="zh-TW" sz="1800">
                <a:solidFill>
                  <a:srgbClr val="0000A8"/>
                </a:solidFill>
                <a:effectLst>
                  <a:outerShdw blurRad="38100" dist="38100" dir="2700000" algn="tl">
                    <a:srgbClr val="000000"/>
                  </a:outerShdw>
                </a:effectLst>
              </a:rPr>
              <a:t>find-min(i,H)</a:t>
            </a:r>
            <a:r>
              <a:rPr lang="en-US" altLang="zh-TW" sz="1800"/>
              <a:t> ;</a:t>
            </a:r>
          </a:p>
          <a:p>
            <a:pPr lvl="2">
              <a:lnSpc>
                <a:spcPct val="80000"/>
              </a:lnSpc>
              <a:buFontTx/>
              <a:buNone/>
            </a:pPr>
            <a:r>
              <a:rPr lang="en-US" altLang="zh-TW" sz="1800">
                <a:solidFill>
                  <a:srgbClr val="0000A8"/>
                </a:solidFill>
                <a:effectLst>
                  <a:outerShdw blurRad="38100" dist="38100" dir="2700000" algn="tl">
                    <a:srgbClr val="000000"/>
                  </a:outerShdw>
                </a:effectLst>
              </a:rPr>
              <a:t>delete-min(i,H)</a:t>
            </a:r>
            <a:r>
              <a:rPr lang="en-US" altLang="zh-TW" sz="1800"/>
              <a:t> ;  </a:t>
            </a:r>
          </a:p>
          <a:p>
            <a:pPr lvl="2">
              <a:lnSpc>
                <a:spcPct val="80000"/>
              </a:lnSpc>
              <a:buFontTx/>
              <a:buNone/>
            </a:pPr>
            <a:r>
              <a:rPr lang="en-US" altLang="zh-TW" sz="1800" i="1">
                <a:solidFill>
                  <a:srgbClr val="FF0000"/>
                </a:solidFill>
                <a:effectLst>
                  <a:outerShdw blurRad="38100" dist="38100" dir="2700000" algn="tl">
                    <a:srgbClr val="000000"/>
                  </a:outerShdw>
                </a:effectLst>
              </a:rPr>
              <a:t>for</a:t>
            </a:r>
            <a:r>
              <a:rPr lang="en-US" altLang="zh-TW" sz="1800"/>
              <a:t>   each (i,j) </a:t>
            </a:r>
            <a:r>
              <a:rPr lang="en-US" altLang="zh-TW" sz="1800">
                <a:latin typeface="Symbol" panose="05050102010706020507" pitchFamily="18" charset="2"/>
              </a:rPr>
              <a:t>Î </a:t>
            </a:r>
            <a:r>
              <a:rPr lang="en-US" altLang="zh-TW" sz="1800"/>
              <a:t>A(i)   </a:t>
            </a:r>
            <a:r>
              <a:rPr lang="en-US" altLang="zh-TW" sz="1800" i="1">
                <a:solidFill>
                  <a:srgbClr val="FF0000"/>
                </a:solidFill>
                <a:effectLst>
                  <a:outerShdw blurRad="38100" dist="38100" dir="2700000" algn="tl">
                    <a:srgbClr val="000000"/>
                  </a:outerShdw>
                </a:effectLst>
              </a:rPr>
              <a:t>do</a:t>
            </a:r>
            <a:r>
              <a:rPr lang="en-US" altLang="zh-TW" sz="1800"/>
              <a:t> </a:t>
            </a:r>
          </a:p>
          <a:p>
            <a:pPr lvl="1">
              <a:lnSpc>
                <a:spcPct val="80000"/>
              </a:lnSpc>
              <a:buFontTx/>
              <a:buNone/>
            </a:pPr>
            <a:r>
              <a:rPr lang="en-US" altLang="zh-TW" sz="1800" i="1">
                <a:solidFill>
                  <a:srgbClr val="FF0000"/>
                </a:solidFill>
                <a:effectLst>
                  <a:outerShdw blurRad="38100" dist="38100" dir="2700000" algn="tl">
                    <a:srgbClr val="000000"/>
                  </a:outerShdw>
                </a:effectLst>
              </a:rPr>
              <a:t>		begin</a:t>
            </a:r>
            <a:endParaRPr lang="en-US" altLang="zh-TW" sz="1800"/>
          </a:p>
          <a:p>
            <a:pPr lvl="2">
              <a:lnSpc>
                <a:spcPct val="80000"/>
              </a:lnSpc>
              <a:buFontTx/>
              <a:buNone/>
            </a:pPr>
            <a:r>
              <a:rPr lang="en-US" altLang="zh-TW" sz="1600">
                <a:solidFill>
                  <a:srgbClr val="FF0000"/>
                </a:solidFill>
                <a:effectLst>
                  <a:outerShdw blurRad="38100" dist="38100" dir="2700000" algn="tl">
                    <a:srgbClr val="000000"/>
                  </a:outerShdw>
                </a:effectLst>
              </a:rPr>
              <a:t>    </a:t>
            </a:r>
            <a:r>
              <a:rPr lang="en-US" altLang="zh-TW" sz="1800"/>
              <a:t>temp=d(i) + c</a:t>
            </a:r>
            <a:r>
              <a:rPr lang="en-US" altLang="zh-TW" sz="1800" baseline="-25000"/>
              <a:t>ij</a:t>
            </a:r>
            <a:r>
              <a:rPr lang="en-US" altLang="zh-TW" sz="1800"/>
              <a:t> ;</a:t>
            </a:r>
          </a:p>
          <a:p>
            <a:pPr lvl="2">
              <a:lnSpc>
                <a:spcPct val="80000"/>
              </a:lnSpc>
              <a:buFontTx/>
              <a:buNone/>
            </a:pPr>
            <a:r>
              <a:rPr lang="en-US" altLang="zh-TW" sz="1600">
                <a:solidFill>
                  <a:srgbClr val="FF0000"/>
                </a:solidFill>
                <a:effectLst>
                  <a:outerShdw blurRad="38100" dist="38100" dir="2700000" algn="tl">
                    <a:srgbClr val="000000"/>
                  </a:outerShdw>
                </a:effectLst>
              </a:rPr>
              <a:t>	</a:t>
            </a:r>
            <a:r>
              <a:rPr lang="en-US" altLang="zh-TW" sz="1800" i="1">
                <a:solidFill>
                  <a:srgbClr val="FF0000"/>
                </a:solidFill>
                <a:effectLst>
                  <a:outerShdw blurRad="38100" dist="38100" dir="2700000" algn="tl">
                    <a:srgbClr val="000000"/>
                  </a:outerShdw>
                </a:effectLst>
              </a:rPr>
              <a:t>if</a:t>
            </a:r>
            <a:r>
              <a:rPr lang="en-US" altLang="zh-TW" sz="1800"/>
              <a:t> d(j) &gt; temp  </a:t>
            </a:r>
            <a:r>
              <a:rPr lang="en-US" altLang="zh-TW" sz="1800" i="1">
                <a:solidFill>
                  <a:srgbClr val="FF0000"/>
                </a:solidFill>
                <a:effectLst>
                  <a:outerShdw blurRad="38100" dist="38100" dir="2700000" algn="tl">
                    <a:srgbClr val="000000"/>
                  </a:outerShdw>
                </a:effectLst>
              </a:rPr>
              <a:t>then</a:t>
            </a:r>
          </a:p>
          <a:p>
            <a:pPr lvl="2">
              <a:lnSpc>
                <a:spcPct val="80000"/>
              </a:lnSpc>
              <a:buFontTx/>
              <a:buNone/>
            </a:pPr>
            <a:r>
              <a:rPr lang="en-US" altLang="zh-TW" sz="1800"/>
              <a:t>		</a:t>
            </a:r>
            <a:r>
              <a:rPr lang="en-US" altLang="zh-TW" sz="1800" i="1">
                <a:solidFill>
                  <a:srgbClr val="FF0000"/>
                </a:solidFill>
                <a:effectLst>
                  <a:outerShdw blurRad="38100" dist="38100" dir="2700000" algn="tl">
                    <a:srgbClr val="000000"/>
                  </a:outerShdw>
                </a:effectLst>
              </a:rPr>
              <a:t>if</a:t>
            </a:r>
            <a:r>
              <a:rPr lang="en-US" altLang="zh-TW" sz="1800"/>
              <a:t>   d(j) =</a:t>
            </a:r>
            <a:r>
              <a:rPr lang="en-US" altLang="zh-TW" sz="1600"/>
              <a:t> </a:t>
            </a:r>
            <a:r>
              <a:rPr lang="en-US" altLang="zh-TW" sz="1600">
                <a:sym typeface="Symbol" panose="05050102010706020507" pitchFamily="18" charset="2"/>
              </a:rPr>
              <a:t>   </a:t>
            </a:r>
            <a:r>
              <a:rPr lang="en-US" altLang="zh-TW" sz="1800" i="1">
                <a:solidFill>
                  <a:srgbClr val="FF0000"/>
                </a:solidFill>
                <a:effectLst>
                  <a:outerShdw blurRad="38100" dist="38100" dir="2700000" algn="tl">
                    <a:srgbClr val="000000"/>
                  </a:outerShdw>
                </a:effectLst>
              </a:rPr>
              <a:t>then</a:t>
            </a:r>
            <a:r>
              <a:rPr lang="en-US" altLang="zh-TW" sz="1800"/>
              <a:t>  </a:t>
            </a:r>
            <a:r>
              <a:rPr lang="en-US" altLang="zh-TW" sz="1800">
                <a:solidFill>
                  <a:srgbClr val="0000A8"/>
                </a:solidFill>
                <a:effectLst>
                  <a:outerShdw blurRad="38100" dist="38100" dir="2700000" algn="tl">
                    <a:srgbClr val="000000"/>
                  </a:outerShdw>
                </a:effectLst>
              </a:rPr>
              <a:t>insert(j,H)</a:t>
            </a:r>
            <a:r>
              <a:rPr lang="en-US" altLang="zh-TW" sz="1800"/>
              <a:t> ;</a:t>
            </a:r>
          </a:p>
          <a:p>
            <a:pPr lvl="2">
              <a:lnSpc>
                <a:spcPct val="80000"/>
              </a:lnSpc>
              <a:buFontTx/>
              <a:buNone/>
            </a:pPr>
            <a:r>
              <a:rPr lang="en-US" altLang="zh-TW" sz="1800"/>
              <a:t>		</a:t>
            </a:r>
            <a:r>
              <a:rPr lang="en-US" altLang="zh-TW" sz="1800" i="1">
                <a:solidFill>
                  <a:srgbClr val="FF0000"/>
                </a:solidFill>
                <a:effectLst>
                  <a:outerShdw blurRad="38100" dist="38100" dir="2700000" algn="tl">
                    <a:srgbClr val="000000"/>
                  </a:outerShdw>
                </a:effectLst>
              </a:rPr>
              <a:t>else</a:t>
            </a:r>
            <a:r>
              <a:rPr lang="en-US" altLang="zh-TW" sz="1800"/>
              <a:t>   </a:t>
            </a:r>
            <a:r>
              <a:rPr lang="en-US" altLang="zh-TW" sz="1800">
                <a:solidFill>
                  <a:srgbClr val="0000A8"/>
                </a:solidFill>
                <a:effectLst>
                  <a:outerShdw blurRad="38100" dist="38100" dir="2700000" algn="tl">
                    <a:srgbClr val="000000"/>
                  </a:outerShdw>
                </a:effectLst>
              </a:rPr>
              <a:t>decrease-key(temp, i, H) </a:t>
            </a:r>
            <a:r>
              <a:rPr lang="en-US" altLang="zh-TW" sz="1800"/>
              <a:t>;</a:t>
            </a:r>
            <a:endParaRPr lang="en-US" altLang="zh-TW" sz="1800">
              <a:solidFill>
                <a:srgbClr val="0000A8"/>
              </a:solidFill>
              <a:effectLst>
                <a:outerShdw blurRad="38100" dist="38100" dir="2700000" algn="tl">
                  <a:srgbClr val="000000"/>
                </a:outerShdw>
              </a:effectLst>
            </a:endParaRPr>
          </a:p>
          <a:p>
            <a:pPr lvl="2">
              <a:lnSpc>
                <a:spcPct val="80000"/>
              </a:lnSpc>
              <a:buFontTx/>
              <a:buNone/>
            </a:pPr>
            <a:r>
              <a:rPr lang="en-US" altLang="zh-TW" sz="1800"/>
              <a:t>		d(j) = d(i) + c</a:t>
            </a:r>
            <a:r>
              <a:rPr lang="en-US" altLang="zh-TW" sz="1800" baseline="-25000"/>
              <a:t>ij</a:t>
            </a:r>
            <a:r>
              <a:rPr lang="en-US" altLang="zh-TW" sz="1800"/>
              <a:t> , pred(j):=i, </a:t>
            </a:r>
          </a:p>
          <a:p>
            <a:pPr lvl="1">
              <a:lnSpc>
                <a:spcPct val="80000"/>
              </a:lnSpc>
              <a:buFontTx/>
              <a:buNone/>
            </a:pPr>
            <a:r>
              <a:rPr lang="en-US" altLang="zh-TW" sz="1800" i="1">
                <a:solidFill>
                  <a:srgbClr val="FF0000"/>
                </a:solidFill>
                <a:effectLst>
                  <a:outerShdw blurRad="38100" dist="38100" dir="2700000" algn="tl">
                    <a:srgbClr val="000000"/>
                  </a:outerShdw>
                </a:effectLst>
              </a:rPr>
              <a:t>		end</a:t>
            </a:r>
            <a:endParaRPr lang="en-US" altLang="zh-TW" sz="2000"/>
          </a:p>
          <a:p>
            <a:pPr lvl="1">
              <a:lnSpc>
                <a:spcPct val="80000"/>
              </a:lnSpc>
              <a:buFontTx/>
              <a:buNone/>
            </a:pPr>
            <a:r>
              <a:rPr lang="en-US" altLang="zh-TW" sz="1800" i="1">
                <a:solidFill>
                  <a:srgbClr val="FF0000"/>
                </a:solidFill>
                <a:effectLst>
                  <a:outerShdw blurRad="38100" dist="38100" dir="2700000" algn="tl">
                    <a:srgbClr val="000000"/>
                  </a:outerShdw>
                </a:effectLst>
              </a:rPr>
              <a:t>end</a:t>
            </a:r>
            <a:endParaRPr lang="en-US" altLang="zh-TW" sz="1800"/>
          </a:p>
          <a:p>
            <a:pPr>
              <a:lnSpc>
                <a:spcPct val="80000"/>
              </a:lnSpc>
              <a:buFontTx/>
              <a:buNone/>
            </a:pPr>
            <a:r>
              <a:rPr lang="en-US" altLang="zh-TW" sz="1800" i="1">
                <a:solidFill>
                  <a:srgbClr val="FF0000"/>
                </a:solidFill>
                <a:effectLst>
                  <a:outerShdw blurRad="38100" dist="38100" dir="2700000" algn="tl">
                    <a:srgbClr val="000000"/>
                  </a:outerShdw>
                </a:effectLst>
              </a:rPr>
              <a:t>end</a:t>
            </a:r>
            <a:endParaRPr lang="zh-TW" altLang="en-US" sz="1800"/>
          </a:p>
        </p:txBody>
      </p:sp>
      <p:sp>
        <p:nvSpPr>
          <p:cNvPr id="7" name="投影片編號版面配置區 3">
            <a:extLst>
              <a:ext uri="{FF2B5EF4-FFF2-40B4-BE49-F238E27FC236}">
                <a16:creationId xmlns:a16="http://schemas.microsoft.com/office/drawing/2014/main" id="{9F804A23-0AD8-4889-B0D0-36E62873F7BA}"/>
              </a:ext>
            </a:extLst>
          </p:cNvPr>
          <p:cNvSpPr>
            <a:spLocks noGrp="1"/>
          </p:cNvSpPr>
          <p:nvPr>
            <p:ph type="sldNum" sz="quarter" idx="10"/>
          </p:nvPr>
        </p:nvSpPr>
        <p:spPr/>
        <p:txBody>
          <a:bodyPr/>
          <a:lstStyle/>
          <a:p>
            <a:fld id="{BD750150-DA52-4BB9-B7A4-D59AF7F62131}" type="slidenum">
              <a:rPr lang="zh-TW" altLang="en-US"/>
              <a:pPr/>
              <a:t>20</a:t>
            </a:fld>
            <a:endParaRPr lang="en-US" altLang="zh-TW"/>
          </a:p>
        </p:txBody>
      </p:sp>
      <p:graphicFrame>
        <p:nvGraphicFramePr>
          <p:cNvPr id="147460" name="Object 4">
            <a:extLst>
              <a:ext uri="{FF2B5EF4-FFF2-40B4-BE49-F238E27FC236}">
                <a16:creationId xmlns:a16="http://schemas.microsoft.com/office/drawing/2014/main" id="{442711BE-6AA8-4CCF-9268-C837B0445DA2}"/>
              </a:ext>
            </a:extLst>
          </p:cNvPr>
          <p:cNvGraphicFramePr>
            <a:graphicFrameLocks noChangeAspect="1"/>
          </p:cNvGraphicFramePr>
          <p:nvPr/>
        </p:nvGraphicFramePr>
        <p:xfrm>
          <a:off x="3503613" y="2276476"/>
          <a:ext cx="233362" cy="250825"/>
        </p:xfrm>
        <a:graphic>
          <a:graphicData uri="http://schemas.openxmlformats.org/presentationml/2006/ole">
            <mc:AlternateContent xmlns:mc="http://schemas.openxmlformats.org/markup-compatibility/2006">
              <mc:Choice xmlns:v="urn:schemas-microsoft-com:vml" Requires="v">
                <p:oleObj spid="_x0000_s147477" name="Equation" r:id="rId3" imgW="164880" imgH="177480" progId="Equation.DSMT4">
                  <p:embed/>
                </p:oleObj>
              </mc:Choice>
              <mc:Fallback>
                <p:oleObj name="Equation" r:id="rId3" imgW="164880" imgH="177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613" y="2276476"/>
                        <a:ext cx="233362"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461" name="Text Box 5">
            <a:extLst>
              <a:ext uri="{FF2B5EF4-FFF2-40B4-BE49-F238E27FC236}">
                <a16:creationId xmlns:a16="http://schemas.microsoft.com/office/drawing/2014/main" id="{76BD4315-2B9F-4698-9F80-3654FD6A5307}"/>
              </a:ext>
            </a:extLst>
          </p:cNvPr>
          <p:cNvSpPr txBox="1">
            <a:spLocks noChangeArrowheads="1"/>
          </p:cNvSpPr>
          <p:nvPr/>
        </p:nvSpPr>
        <p:spPr bwMode="auto">
          <a:xfrm>
            <a:off x="7391401" y="2205038"/>
            <a:ext cx="170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ea typeface="新細明體" panose="02020500000000000000" pitchFamily="18" charset="-120"/>
              </a:rPr>
              <a:t>Complexity:</a:t>
            </a:r>
          </a:p>
        </p:txBody>
      </p:sp>
      <p:graphicFrame>
        <p:nvGraphicFramePr>
          <p:cNvPr id="147462" name="Object 6">
            <a:extLst>
              <a:ext uri="{FF2B5EF4-FFF2-40B4-BE49-F238E27FC236}">
                <a16:creationId xmlns:a16="http://schemas.microsoft.com/office/drawing/2014/main" id="{DE9F189D-4AD1-4675-803B-481A06C98DBB}"/>
              </a:ext>
            </a:extLst>
          </p:cNvPr>
          <p:cNvGraphicFramePr>
            <a:graphicFrameLocks noChangeAspect="1"/>
          </p:cNvGraphicFramePr>
          <p:nvPr/>
        </p:nvGraphicFramePr>
        <p:xfrm>
          <a:off x="6816726" y="2708276"/>
          <a:ext cx="3673475" cy="925513"/>
        </p:xfrm>
        <a:graphic>
          <a:graphicData uri="http://schemas.openxmlformats.org/presentationml/2006/ole">
            <mc:AlternateContent xmlns:mc="http://schemas.openxmlformats.org/markup-compatibility/2006">
              <mc:Choice xmlns:v="urn:schemas-microsoft-com:vml" Requires="v">
                <p:oleObj spid="_x0000_s147478" name="Equation" r:id="rId5" imgW="1714320" imgH="431640" progId="Equation.DSMT4">
                  <p:embed/>
                </p:oleObj>
              </mc:Choice>
              <mc:Fallback>
                <p:oleObj name="Equation" r:id="rId5" imgW="1714320" imgH="4316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6726" y="2708276"/>
                        <a:ext cx="3673475"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F49333CF-0CD4-4BD8-98E5-0A2132F38BEA}"/>
              </a:ext>
            </a:extLst>
          </p:cNvPr>
          <p:cNvSpPr>
            <a:spLocks noGrp="1" noChangeArrowheads="1"/>
          </p:cNvSpPr>
          <p:nvPr>
            <p:ph type="title"/>
          </p:nvPr>
        </p:nvSpPr>
        <p:spPr>
          <a:noFill/>
          <a:ln/>
        </p:spPr>
        <p:txBody>
          <a:bodyPr vert="horz" wrap="square" lIns="88900" tIns="44450" rIns="88900" bIns="44450" numCol="1" anchor="ctr" anchorCtr="0" compatLnSpc="1">
            <a:prstTxWarp prst="textNoShape">
              <a:avLst/>
            </a:prstTxWarp>
          </a:bodyPr>
          <a:lstStyle/>
          <a:p>
            <a:r>
              <a:rPr lang="en-US" altLang="zh-TW" sz="3000"/>
              <a:t>Example on Binary Heap’s Implementation</a:t>
            </a:r>
          </a:p>
        </p:txBody>
      </p:sp>
      <p:sp>
        <p:nvSpPr>
          <p:cNvPr id="34" name="投影片編號版面配置區 3">
            <a:extLst>
              <a:ext uri="{FF2B5EF4-FFF2-40B4-BE49-F238E27FC236}">
                <a16:creationId xmlns:a16="http://schemas.microsoft.com/office/drawing/2014/main" id="{A0D6E8F9-91F1-40F7-B92F-D29C16D2FA14}"/>
              </a:ext>
            </a:extLst>
          </p:cNvPr>
          <p:cNvSpPr>
            <a:spLocks noGrp="1"/>
          </p:cNvSpPr>
          <p:nvPr>
            <p:ph type="sldNum" sz="quarter" idx="10"/>
          </p:nvPr>
        </p:nvSpPr>
        <p:spPr/>
        <p:txBody>
          <a:bodyPr/>
          <a:lstStyle/>
          <a:p>
            <a:fld id="{80860BE1-3988-49D6-A808-508427061A8D}" type="slidenum">
              <a:rPr lang="zh-TW" altLang="en-US"/>
              <a:pPr/>
              <a:t>21</a:t>
            </a:fld>
            <a:endParaRPr lang="en-US" altLang="zh-TW"/>
          </a:p>
        </p:txBody>
      </p:sp>
      <p:grpSp>
        <p:nvGrpSpPr>
          <p:cNvPr id="150531" name="Group 3">
            <a:extLst>
              <a:ext uri="{FF2B5EF4-FFF2-40B4-BE49-F238E27FC236}">
                <a16:creationId xmlns:a16="http://schemas.microsoft.com/office/drawing/2014/main" id="{ADF7DB71-F2CA-44DC-BD84-78AEDFB1E2B6}"/>
              </a:ext>
            </a:extLst>
          </p:cNvPr>
          <p:cNvGrpSpPr>
            <a:grpSpLocks/>
          </p:cNvGrpSpPr>
          <p:nvPr/>
        </p:nvGrpSpPr>
        <p:grpSpPr bwMode="auto">
          <a:xfrm>
            <a:off x="1774825" y="1989138"/>
            <a:ext cx="4305300" cy="2671762"/>
            <a:chOff x="286" y="1701"/>
            <a:chExt cx="2712" cy="1683"/>
          </a:xfrm>
        </p:grpSpPr>
        <p:sp>
          <p:nvSpPr>
            <p:cNvPr id="150532" name="Oval 4">
              <a:extLst>
                <a:ext uri="{FF2B5EF4-FFF2-40B4-BE49-F238E27FC236}">
                  <a16:creationId xmlns:a16="http://schemas.microsoft.com/office/drawing/2014/main" id="{D1F2FD35-B9E8-481D-8AA5-9FB84CBFA3CB}"/>
                </a:ext>
              </a:extLst>
            </p:cNvPr>
            <p:cNvSpPr>
              <a:spLocks noChangeArrowheads="1"/>
            </p:cNvSpPr>
            <p:nvPr/>
          </p:nvSpPr>
          <p:spPr bwMode="auto">
            <a:xfrm>
              <a:off x="286" y="2466"/>
              <a:ext cx="191" cy="179"/>
            </a:xfrm>
            <a:prstGeom prst="ellipse">
              <a:avLst/>
            </a:prstGeom>
            <a:solidFill>
              <a:schemeClr val="bg1"/>
            </a:solidFill>
            <a:ln w="19050">
              <a:solidFill>
                <a:schemeClr val="tx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0533" name="Oval 5">
              <a:extLst>
                <a:ext uri="{FF2B5EF4-FFF2-40B4-BE49-F238E27FC236}">
                  <a16:creationId xmlns:a16="http://schemas.microsoft.com/office/drawing/2014/main" id="{096B536B-C3AF-4B1B-A5D9-DE316766B20F}"/>
                </a:ext>
              </a:extLst>
            </p:cNvPr>
            <p:cNvSpPr>
              <a:spLocks noChangeArrowheads="1"/>
            </p:cNvSpPr>
            <p:nvPr/>
          </p:nvSpPr>
          <p:spPr bwMode="auto">
            <a:xfrm>
              <a:off x="989" y="1796"/>
              <a:ext cx="191" cy="178"/>
            </a:xfrm>
            <a:prstGeom prst="ellipse">
              <a:avLst/>
            </a:prstGeom>
            <a:solidFill>
              <a:schemeClr val="bg1"/>
            </a:solidFill>
            <a:ln w="19050">
              <a:solidFill>
                <a:schemeClr val="tx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0534" name="Oval 6">
              <a:extLst>
                <a:ext uri="{FF2B5EF4-FFF2-40B4-BE49-F238E27FC236}">
                  <a16:creationId xmlns:a16="http://schemas.microsoft.com/office/drawing/2014/main" id="{4EC9FEEA-C361-4679-A934-15764694685D}"/>
                </a:ext>
              </a:extLst>
            </p:cNvPr>
            <p:cNvSpPr>
              <a:spLocks noChangeArrowheads="1"/>
            </p:cNvSpPr>
            <p:nvPr/>
          </p:nvSpPr>
          <p:spPr bwMode="auto">
            <a:xfrm>
              <a:off x="2058" y="1796"/>
              <a:ext cx="191" cy="178"/>
            </a:xfrm>
            <a:prstGeom prst="ellipse">
              <a:avLst/>
            </a:prstGeom>
            <a:solidFill>
              <a:schemeClr val="bg1"/>
            </a:solidFill>
            <a:ln w="19050">
              <a:solidFill>
                <a:schemeClr val="tx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0535" name="Oval 7">
              <a:extLst>
                <a:ext uri="{FF2B5EF4-FFF2-40B4-BE49-F238E27FC236}">
                  <a16:creationId xmlns:a16="http://schemas.microsoft.com/office/drawing/2014/main" id="{FB919AAA-1E0B-47A1-9944-CDC1CAAACE86}"/>
                </a:ext>
              </a:extLst>
            </p:cNvPr>
            <p:cNvSpPr>
              <a:spLocks noChangeArrowheads="1"/>
            </p:cNvSpPr>
            <p:nvPr/>
          </p:nvSpPr>
          <p:spPr bwMode="auto">
            <a:xfrm>
              <a:off x="2807" y="2466"/>
              <a:ext cx="191" cy="179"/>
            </a:xfrm>
            <a:prstGeom prst="ellipse">
              <a:avLst/>
            </a:prstGeom>
            <a:solidFill>
              <a:schemeClr val="bg1"/>
            </a:solidFill>
            <a:ln w="19050">
              <a:solidFill>
                <a:schemeClr val="tx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0536" name="Oval 8">
              <a:extLst>
                <a:ext uri="{FF2B5EF4-FFF2-40B4-BE49-F238E27FC236}">
                  <a16:creationId xmlns:a16="http://schemas.microsoft.com/office/drawing/2014/main" id="{917D31FA-50A3-4B17-A5EF-C61C0EC2FB8D}"/>
                </a:ext>
              </a:extLst>
            </p:cNvPr>
            <p:cNvSpPr>
              <a:spLocks noChangeArrowheads="1"/>
            </p:cNvSpPr>
            <p:nvPr/>
          </p:nvSpPr>
          <p:spPr bwMode="auto">
            <a:xfrm>
              <a:off x="2058" y="3130"/>
              <a:ext cx="191" cy="179"/>
            </a:xfrm>
            <a:prstGeom prst="ellipse">
              <a:avLst/>
            </a:prstGeom>
            <a:solidFill>
              <a:schemeClr val="bg1"/>
            </a:solidFill>
            <a:ln w="19050">
              <a:solidFill>
                <a:schemeClr val="tx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0537" name="Oval 9">
              <a:extLst>
                <a:ext uri="{FF2B5EF4-FFF2-40B4-BE49-F238E27FC236}">
                  <a16:creationId xmlns:a16="http://schemas.microsoft.com/office/drawing/2014/main" id="{1646DD20-E589-4D85-A245-A032A6BC27F5}"/>
                </a:ext>
              </a:extLst>
            </p:cNvPr>
            <p:cNvSpPr>
              <a:spLocks noChangeArrowheads="1"/>
            </p:cNvSpPr>
            <p:nvPr/>
          </p:nvSpPr>
          <p:spPr bwMode="auto">
            <a:xfrm>
              <a:off x="989" y="3130"/>
              <a:ext cx="191" cy="179"/>
            </a:xfrm>
            <a:prstGeom prst="ellipse">
              <a:avLst/>
            </a:prstGeom>
            <a:solidFill>
              <a:schemeClr val="bg1"/>
            </a:solidFill>
            <a:ln w="19050">
              <a:solidFill>
                <a:schemeClr val="tx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0538" name="Line 10">
              <a:extLst>
                <a:ext uri="{FF2B5EF4-FFF2-40B4-BE49-F238E27FC236}">
                  <a16:creationId xmlns:a16="http://schemas.microsoft.com/office/drawing/2014/main" id="{9E9929A9-065A-4FBF-9265-66709464C441}"/>
                </a:ext>
              </a:extLst>
            </p:cNvPr>
            <p:cNvSpPr>
              <a:spLocks noChangeShapeType="1"/>
            </p:cNvSpPr>
            <p:nvPr/>
          </p:nvSpPr>
          <p:spPr bwMode="auto">
            <a:xfrm flipV="1">
              <a:off x="448" y="1940"/>
              <a:ext cx="562" cy="551"/>
            </a:xfrm>
            <a:prstGeom prst="line">
              <a:avLst/>
            </a:prstGeom>
            <a:noFill/>
            <a:ln w="1905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0539" name="Line 11">
              <a:extLst>
                <a:ext uri="{FF2B5EF4-FFF2-40B4-BE49-F238E27FC236}">
                  <a16:creationId xmlns:a16="http://schemas.microsoft.com/office/drawing/2014/main" id="{5F59F668-7B65-4DF3-B5DC-2207F7532BB1}"/>
                </a:ext>
              </a:extLst>
            </p:cNvPr>
            <p:cNvSpPr>
              <a:spLocks noChangeShapeType="1"/>
            </p:cNvSpPr>
            <p:nvPr/>
          </p:nvSpPr>
          <p:spPr bwMode="auto">
            <a:xfrm>
              <a:off x="1176" y="1881"/>
              <a:ext cx="877" cy="0"/>
            </a:xfrm>
            <a:prstGeom prst="line">
              <a:avLst/>
            </a:prstGeom>
            <a:noFill/>
            <a:ln w="1905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0540" name="Line 12">
              <a:extLst>
                <a:ext uri="{FF2B5EF4-FFF2-40B4-BE49-F238E27FC236}">
                  <a16:creationId xmlns:a16="http://schemas.microsoft.com/office/drawing/2014/main" id="{616490D6-9A79-4ECB-9C84-DDB590DCFBC2}"/>
                </a:ext>
              </a:extLst>
            </p:cNvPr>
            <p:cNvSpPr>
              <a:spLocks noChangeShapeType="1"/>
            </p:cNvSpPr>
            <p:nvPr/>
          </p:nvSpPr>
          <p:spPr bwMode="auto">
            <a:xfrm>
              <a:off x="2242" y="1897"/>
              <a:ext cx="596" cy="589"/>
            </a:xfrm>
            <a:prstGeom prst="line">
              <a:avLst/>
            </a:prstGeom>
            <a:noFill/>
            <a:ln w="1905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0541" name="Line 13">
              <a:extLst>
                <a:ext uri="{FF2B5EF4-FFF2-40B4-BE49-F238E27FC236}">
                  <a16:creationId xmlns:a16="http://schemas.microsoft.com/office/drawing/2014/main" id="{3169E3EE-DBA5-422B-9B9A-8E80C70E753D}"/>
                </a:ext>
              </a:extLst>
            </p:cNvPr>
            <p:cNvSpPr>
              <a:spLocks noChangeShapeType="1"/>
            </p:cNvSpPr>
            <p:nvPr/>
          </p:nvSpPr>
          <p:spPr bwMode="auto">
            <a:xfrm flipH="1">
              <a:off x="2236" y="2625"/>
              <a:ext cx="607" cy="552"/>
            </a:xfrm>
            <a:prstGeom prst="line">
              <a:avLst/>
            </a:prstGeom>
            <a:noFill/>
            <a:ln w="19050">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0542" name="Line 14">
              <a:extLst>
                <a:ext uri="{FF2B5EF4-FFF2-40B4-BE49-F238E27FC236}">
                  <a16:creationId xmlns:a16="http://schemas.microsoft.com/office/drawing/2014/main" id="{7FFFA197-10C2-46FB-B2C6-36BF55537F55}"/>
                </a:ext>
              </a:extLst>
            </p:cNvPr>
            <p:cNvSpPr>
              <a:spLocks noChangeShapeType="1"/>
            </p:cNvSpPr>
            <p:nvPr/>
          </p:nvSpPr>
          <p:spPr bwMode="auto">
            <a:xfrm flipH="1">
              <a:off x="1176" y="3236"/>
              <a:ext cx="882" cy="0"/>
            </a:xfrm>
            <a:prstGeom prst="line">
              <a:avLst/>
            </a:prstGeom>
            <a:noFill/>
            <a:ln w="19050">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0543" name="Line 15">
              <a:extLst>
                <a:ext uri="{FF2B5EF4-FFF2-40B4-BE49-F238E27FC236}">
                  <a16:creationId xmlns:a16="http://schemas.microsoft.com/office/drawing/2014/main" id="{ADDD1931-2373-4CBF-8637-918E6968EF83}"/>
                </a:ext>
              </a:extLst>
            </p:cNvPr>
            <p:cNvSpPr>
              <a:spLocks noChangeShapeType="1"/>
            </p:cNvSpPr>
            <p:nvPr/>
          </p:nvSpPr>
          <p:spPr bwMode="auto">
            <a:xfrm>
              <a:off x="437" y="2625"/>
              <a:ext cx="556" cy="568"/>
            </a:xfrm>
            <a:prstGeom prst="line">
              <a:avLst/>
            </a:prstGeom>
            <a:noFill/>
            <a:ln w="1905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0544" name="Line 16">
              <a:extLst>
                <a:ext uri="{FF2B5EF4-FFF2-40B4-BE49-F238E27FC236}">
                  <a16:creationId xmlns:a16="http://schemas.microsoft.com/office/drawing/2014/main" id="{1BFAE31F-D141-4A33-9833-BD7968CAC548}"/>
                </a:ext>
              </a:extLst>
            </p:cNvPr>
            <p:cNvSpPr>
              <a:spLocks noChangeShapeType="1"/>
            </p:cNvSpPr>
            <p:nvPr/>
          </p:nvSpPr>
          <p:spPr bwMode="auto">
            <a:xfrm>
              <a:off x="1079" y="1972"/>
              <a:ext cx="0" cy="1151"/>
            </a:xfrm>
            <a:prstGeom prst="line">
              <a:avLst/>
            </a:prstGeom>
            <a:noFill/>
            <a:ln w="1905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0545" name="Line 17">
              <a:extLst>
                <a:ext uri="{FF2B5EF4-FFF2-40B4-BE49-F238E27FC236}">
                  <a16:creationId xmlns:a16="http://schemas.microsoft.com/office/drawing/2014/main" id="{296C72AA-7282-48A6-A7B4-F6F98D3FD48A}"/>
                </a:ext>
              </a:extLst>
            </p:cNvPr>
            <p:cNvSpPr>
              <a:spLocks noChangeShapeType="1"/>
            </p:cNvSpPr>
            <p:nvPr/>
          </p:nvSpPr>
          <p:spPr bwMode="auto">
            <a:xfrm flipH="1">
              <a:off x="2150" y="1967"/>
              <a:ext cx="0" cy="1161"/>
            </a:xfrm>
            <a:prstGeom prst="line">
              <a:avLst/>
            </a:prstGeom>
            <a:noFill/>
            <a:ln w="1905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0546" name="Text Box 18">
              <a:extLst>
                <a:ext uri="{FF2B5EF4-FFF2-40B4-BE49-F238E27FC236}">
                  <a16:creationId xmlns:a16="http://schemas.microsoft.com/office/drawing/2014/main" id="{6479CE16-923C-45D3-81EC-EE4AF25FB8BC}"/>
                </a:ext>
              </a:extLst>
            </p:cNvPr>
            <p:cNvSpPr txBox="1">
              <a:spLocks noChangeArrowheads="1"/>
            </p:cNvSpPr>
            <p:nvPr/>
          </p:nvSpPr>
          <p:spPr bwMode="auto">
            <a:xfrm>
              <a:off x="307" y="2466"/>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1</a:t>
              </a:r>
            </a:p>
          </p:txBody>
        </p:sp>
        <p:sp>
          <p:nvSpPr>
            <p:cNvPr id="150547" name="Text Box 19">
              <a:extLst>
                <a:ext uri="{FF2B5EF4-FFF2-40B4-BE49-F238E27FC236}">
                  <a16:creationId xmlns:a16="http://schemas.microsoft.com/office/drawing/2014/main" id="{4D7EF8B1-C6B5-490D-AEE9-E8D767058205}"/>
                </a:ext>
              </a:extLst>
            </p:cNvPr>
            <p:cNvSpPr txBox="1">
              <a:spLocks noChangeArrowheads="1"/>
            </p:cNvSpPr>
            <p:nvPr/>
          </p:nvSpPr>
          <p:spPr bwMode="auto">
            <a:xfrm>
              <a:off x="1000" y="1781"/>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2</a:t>
              </a:r>
            </a:p>
          </p:txBody>
        </p:sp>
        <p:sp>
          <p:nvSpPr>
            <p:cNvPr id="150548" name="Text Box 20">
              <a:extLst>
                <a:ext uri="{FF2B5EF4-FFF2-40B4-BE49-F238E27FC236}">
                  <a16:creationId xmlns:a16="http://schemas.microsoft.com/office/drawing/2014/main" id="{F054A7EB-247B-4983-AEB4-E4AD9CD91B42}"/>
                </a:ext>
              </a:extLst>
            </p:cNvPr>
            <p:cNvSpPr txBox="1">
              <a:spLocks noChangeArrowheads="1"/>
            </p:cNvSpPr>
            <p:nvPr/>
          </p:nvSpPr>
          <p:spPr bwMode="auto">
            <a:xfrm>
              <a:off x="2077" y="1781"/>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4</a:t>
              </a:r>
            </a:p>
          </p:txBody>
        </p:sp>
        <p:sp>
          <p:nvSpPr>
            <p:cNvPr id="150549" name="Text Box 21">
              <a:extLst>
                <a:ext uri="{FF2B5EF4-FFF2-40B4-BE49-F238E27FC236}">
                  <a16:creationId xmlns:a16="http://schemas.microsoft.com/office/drawing/2014/main" id="{70848817-389E-451D-80F2-F42EEC2A7914}"/>
                </a:ext>
              </a:extLst>
            </p:cNvPr>
            <p:cNvSpPr txBox="1">
              <a:spLocks noChangeArrowheads="1"/>
            </p:cNvSpPr>
            <p:nvPr/>
          </p:nvSpPr>
          <p:spPr bwMode="auto">
            <a:xfrm>
              <a:off x="989" y="3130"/>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3</a:t>
              </a:r>
            </a:p>
          </p:txBody>
        </p:sp>
        <p:sp>
          <p:nvSpPr>
            <p:cNvPr id="150550" name="Text Box 22">
              <a:extLst>
                <a:ext uri="{FF2B5EF4-FFF2-40B4-BE49-F238E27FC236}">
                  <a16:creationId xmlns:a16="http://schemas.microsoft.com/office/drawing/2014/main" id="{39F93BC0-8850-4D23-9C01-8154EE1478AB}"/>
                </a:ext>
              </a:extLst>
            </p:cNvPr>
            <p:cNvSpPr txBox="1">
              <a:spLocks noChangeArrowheads="1"/>
            </p:cNvSpPr>
            <p:nvPr/>
          </p:nvSpPr>
          <p:spPr bwMode="auto">
            <a:xfrm>
              <a:off x="2060" y="3130"/>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5</a:t>
              </a:r>
            </a:p>
          </p:txBody>
        </p:sp>
        <p:sp>
          <p:nvSpPr>
            <p:cNvPr id="150551" name="Text Box 23">
              <a:extLst>
                <a:ext uri="{FF2B5EF4-FFF2-40B4-BE49-F238E27FC236}">
                  <a16:creationId xmlns:a16="http://schemas.microsoft.com/office/drawing/2014/main" id="{CC33FE8A-3659-433E-9567-83058E30B825}"/>
                </a:ext>
              </a:extLst>
            </p:cNvPr>
            <p:cNvSpPr txBox="1">
              <a:spLocks noChangeArrowheads="1"/>
            </p:cNvSpPr>
            <p:nvPr/>
          </p:nvSpPr>
          <p:spPr bwMode="auto">
            <a:xfrm>
              <a:off x="2822" y="2472"/>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6</a:t>
              </a:r>
            </a:p>
          </p:txBody>
        </p:sp>
        <p:sp>
          <p:nvSpPr>
            <p:cNvPr id="150552" name="Text Box 24">
              <a:extLst>
                <a:ext uri="{FF2B5EF4-FFF2-40B4-BE49-F238E27FC236}">
                  <a16:creationId xmlns:a16="http://schemas.microsoft.com/office/drawing/2014/main" id="{C989BB80-D707-4AF0-80A0-F871FCF0196F}"/>
                </a:ext>
              </a:extLst>
            </p:cNvPr>
            <p:cNvSpPr txBox="1">
              <a:spLocks noChangeArrowheads="1"/>
            </p:cNvSpPr>
            <p:nvPr/>
          </p:nvSpPr>
          <p:spPr bwMode="auto">
            <a:xfrm>
              <a:off x="565" y="2081"/>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1</a:t>
              </a:r>
            </a:p>
          </p:txBody>
        </p:sp>
        <p:sp>
          <p:nvSpPr>
            <p:cNvPr id="150553" name="Text Box 25">
              <a:extLst>
                <a:ext uri="{FF2B5EF4-FFF2-40B4-BE49-F238E27FC236}">
                  <a16:creationId xmlns:a16="http://schemas.microsoft.com/office/drawing/2014/main" id="{1F74EAA9-7B1C-4F83-BF93-AE69FE6D1E0B}"/>
                </a:ext>
              </a:extLst>
            </p:cNvPr>
            <p:cNvSpPr txBox="1">
              <a:spLocks noChangeArrowheads="1"/>
            </p:cNvSpPr>
            <p:nvPr/>
          </p:nvSpPr>
          <p:spPr bwMode="auto">
            <a:xfrm>
              <a:off x="548" y="2830"/>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8</a:t>
              </a:r>
            </a:p>
          </p:txBody>
        </p:sp>
        <p:sp>
          <p:nvSpPr>
            <p:cNvPr id="150554" name="Text Box 26">
              <a:extLst>
                <a:ext uri="{FF2B5EF4-FFF2-40B4-BE49-F238E27FC236}">
                  <a16:creationId xmlns:a16="http://schemas.microsoft.com/office/drawing/2014/main" id="{AFD714F3-7A6E-4869-8816-BE97C87ED3E7}"/>
                </a:ext>
              </a:extLst>
            </p:cNvPr>
            <p:cNvSpPr txBox="1">
              <a:spLocks noChangeArrowheads="1"/>
            </p:cNvSpPr>
            <p:nvPr/>
          </p:nvSpPr>
          <p:spPr bwMode="auto">
            <a:xfrm>
              <a:off x="1053" y="2448"/>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2</a:t>
              </a:r>
            </a:p>
          </p:txBody>
        </p:sp>
        <p:sp>
          <p:nvSpPr>
            <p:cNvPr id="150555" name="Text Box 27">
              <a:extLst>
                <a:ext uri="{FF2B5EF4-FFF2-40B4-BE49-F238E27FC236}">
                  <a16:creationId xmlns:a16="http://schemas.microsoft.com/office/drawing/2014/main" id="{7C921B32-01B9-4831-95F3-2B5DCF105EDB}"/>
                </a:ext>
              </a:extLst>
            </p:cNvPr>
            <p:cNvSpPr txBox="1">
              <a:spLocks noChangeArrowheads="1"/>
            </p:cNvSpPr>
            <p:nvPr/>
          </p:nvSpPr>
          <p:spPr bwMode="auto">
            <a:xfrm>
              <a:off x="1539" y="1701"/>
              <a:ext cx="17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TW" sz="2000" b="1" baseline="-20000">
                  <a:latin typeface="Arial" panose="020B0604020202020204" pitchFamily="34" charset="0"/>
                  <a:ea typeface="新細明體" panose="02020500000000000000" pitchFamily="18" charset="-120"/>
                </a:rPr>
                <a:t>9</a:t>
              </a:r>
            </a:p>
          </p:txBody>
        </p:sp>
        <p:sp>
          <p:nvSpPr>
            <p:cNvPr id="150556" name="Text Box 28">
              <a:extLst>
                <a:ext uri="{FF2B5EF4-FFF2-40B4-BE49-F238E27FC236}">
                  <a16:creationId xmlns:a16="http://schemas.microsoft.com/office/drawing/2014/main" id="{4A6AFA70-7331-4FFF-B386-AA559F6A411C}"/>
                </a:ext>
              </a:extLst>
            </p:cNvPr>
            <p:cNvSpPr txBox="1">
              <a:spLocks noChangeArrowheads="1"/>
            </p:cNvSpPr>
            <p:nvPr/>
          </p:nvSpPr>
          <p:spPr bwMode="auto">
            <a:xfrm>
              <a:off x="1539" y="2386"/>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6</a:t>
              </a:r>
            </a:p>
          </p:txBody>
        </p:sp>
        <p:sp>
          <p:nvSpPr>
            <p:cNvPr id="150557" name="Text Box 29">
              <a:extLst>
                <a:ext uri="{FF2B5EF4-FFF2-40B4-BE49-F238E27FC236}">
                  <a16:creationId xmlns:a16="http://schemas.microsoft.com/office/drawing/2014/main" id="{2D79FCD0-5DAC-4FAC-8268-5EA7A308DBFD}"/>
                </a:ext>
              </a:extLst>
            </p:cNvPr>
            <p:cNvSpPr txBox="1">
              <a:spLocks noChangeArrowheads="1"/>
            </p:cNvSpPr>
            <p:nvPr/>
          </p:nvSpPr>
          <p:spPr bwMode="auto">
            <a:xfrm>
              <a:off x="1522" y="3197"/>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3</a:t>
              </a:r>
            </a:p>
          </p:txBody>
        </p:sp>
        <p:sp>
          <p:nvSpPr>
            <p:cNvPr id="150558" name="Text Box 30">
              <a:extLst>
                <a:ext uri="{FF2B5EF4-FFF2-40B4-BE49-F238E27FC236}">
                  <a16:creationId xmlns:a16="http://schemas.microsoft.com/office/drawing/2014/main" id="{611B3733-9206-43B0-8EFC-FB99FC83649F}"/>
                </a:ext>
              </a:extLst>
            </p:cNvPr>
            <p:cNvSpPr txBox="1">
              <a:spLocks noChangeArrowheads="1"/>
            </p:cNvSpPr>
            <p:nvPr/>
          </p:nvSpPr>
          <p:spPr bwMode="auto">
            <a:xfrm>
              <a:off x="2112" y="2441"/>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5</a:t>
              </a:r>
            </a:p>
          </p:txBody>
        </p:sp>
        <p:sp>
          <p:nvSpPr>
            <p:cNvPr id="150559" name="Text Box 31">
              <a:extLst>
                <a:ext uri="{FF2B5EF4-FFF2-40B4-BE49-F238E27FC236}">
                  <a16:creationId xmlns:a16="http://schemas.microsoft.com/office/drawing/2014/main" id="{7C0AFD4B-33EC-4D03-85E3-0D058DDC9263}"/>
                </a:ext>
              </a:extLst>
            </p:cNvPr>
            <p:cNvSpPr txBox="1">
              <a:spLocks noChangeArrowheads="1"/>
            </p:cNvSpPr>
            <p:nvPr/>
          </p:nvSpPr>
          <p:spPr bwMode="auto">
            <a:xfrm>
              <a:off x="2530" y="2097"/>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4</a:t>
              </a:r>
            </a:p>
          </p:txBody>
        </p:sp>
        <p:sp>
          <p:nvSpPr>
            <p:cNvPr id="150560" name="Text Box 32">
              <a:extLst>
                <a:ext uri="{FF2B5EF4-FFF2-40B4-BE49-F238E27FC236}">
                  <a16:creationId xmlns:a16="http://schemas.microsoft.com/office/drawing/2014/main" id="{61D4310A-D6D8-42CD-97B2-80A26B4EB4AF}"/>
                </a:ext>
              </a:extLst>
            </p:cNvPr>
            <p:cNvSpPr txBox="1">
              <a:spLocks noChangeArrowheads="1"/>
            </p:cNvSpPr>
            <p:nvPr/>
          </p:nvSpPr>
          <p:spPr bwMode="auto">
            <a:xfrm>
              <a:off x="2564" y="2793"/>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8</a:t>
              </a:r>
            </a:p>
          </p:txBody>
        </p:sp>
        <p:sp>
          <p:nvSpPr>
            <p:cNvPr id="150561" name="Line 33">
              <a:extLst>
                <a:ext uri="{FF2B5EF4-FFF2-40B4-BE49-F238E27FC236}">
                  <a16:creationId xmlns:a16="http://schemas.microsoft.com/office/drawing/2014/main" id="{E8B3505B-9D33-44E8-BD62-6F98E35CF1BC}"/>
                </a:ext>
              </a:extLst>
            </p:cNvPr>
            <p:cNvSpPr>
              <a:spLocks noChangeShapeType="1"/>
            </p:cNvSpPr>
            <p:nvPr/>
          </p:nvSpPr>
          <p:spPr bwMode="auto">
            <a:xfrm flipH="1" flipV="1">
              <a:off x="1168" y="1952"/>
              <a:ext cx="896" cy="1224"/>
            </a:xfrm>
            <a:prstGeom prst="line">
              <a:avLst/>
            </a:prstGeom>
            <a:noFill/>
            <a:ln w="19050">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071B8591-2433-4168-B3B6-DC829DC6B503}"/>
              </a:ext>
            </a:extLst>
          </p:cNvPr>
          <p:cNvSpPr>
            <a:spLocks noGrp="1" noChangeArrowheads="1"/>
          </p:cNvSpPr>
          <p:nvPr>
            <p:ph type="title"/>
          </p:nvPr>
        </p:nvSpPr>
        <p:spPr/>
        <p:txBody>
          <a:bodyPr/>
          <a:lstStyle/>
          <a:p>
            <a:r>
              <a:rPr lang="en-US" altLang="zh-TW"/>
              <a:t>A Simple Bucket-based Scheme</a:t>
            </a:r>
          </a:p>
        </p:txBody>
      </p:sp>
      <p:sp>
        <p:nvSpPr>
          <p:cNvPr id="109571" name="Rectangle 3">
            <a:extLst>
              <a:ext uri="{FF2B5EF4-FFF2-40B4-BE49-F238E27FC236}">
                <a16:creationId xmlns:a16="http://schemas.microsoft.com/office/drawing/2014/main" id="{7B45940B-AD7B-42E2-B39D-CEE932BA23E2}"/>
              </a:ext>
            </a:extLst>
          </p:cNvPr>
          <p:cNvSpPr>
            <a:spLocks noGrp="1" noChangeArrowheads="1"/>
          </p:cNvSpPr>
          <p:nvPr>
            <p:ph idx="1"/>
          </p:nvPr>
        </p:nvSpPr>
        <p:spPr>
          <a:ln/>
        </p:spPr>
        <p:txBody>
          <a:bodyPr>
            <a:normAutofit/>
          </a:bodyPr>
          <a:lstStyle/>
          <a:p>
            <a:pPr>
              <a:lnSpc>
                <a:spcPct val="90000"/>
              </a:lnSpc>
              <a:buFontTx/>
              <a:buNone/>
            </a:pPr>
            <a:r>
              <a:rPr lang="en-US" altLang="zh-TW"/>
              <a:t>Let </a:t>
            </a:r>
            <a:r>
              <a:rPr lang="en-US" altLang="zh-TW">
                <a:solidFill>
                  <a:srgbClr val="0000A8"/>
                </a:solidFill>
                <a:effectLst>
                  <a:outerShdw blurRad="38100" dist="38100" dir="2700000" algn="tl">
                    <a:srgbClr val="000000"/>
                  </a:outerShdw>
                </a:effectLst>
              </a:rPr>
              <a:t>C  =  max(c</a:t>
            </a:r>
            <a:r>
              <a:rPr lang="en-US" altLang="zh-TW" baseline="-25000">
                <a:solidFill>
                  <a:srgbClr val="0000A8"/>
                </a:solidFill>
                <a:effectLst>
                  <a:outerShdw blurRad="38100" dist="38100" dir="2700000" algn="tl">
                    <a:srgbClr val="000000"/>
                  </a:outerShdw>
                </a:effectLst>
              </a:rPr>
              <a:t>ij</a:t>
            </a:r>
            <a:r>
              <a:rPr lang="en-US" altLang="zh-TW">
                <a:solidFill>
                  <a:srgbClr val="0000A8"/>
                </a:solidFill>
                <a:effectLst>
                  <a:outerShdw blurRad="38100" dist="38100" dir="2700000" algn="tl">
                    <a:srgbClr val="000000"/>
                  </a:outerShdw>
                </a:effectLst>
              </a:rPr>
              <a:t> : (i,j) </a:t>
            </a:r>
            <a:r>
              <a:rPr lang="en-US" altLang="zh-TW">
                <a:solidFill>
                  <a:srgbClr val="0000A8"/>
                </a:solidFill>
                <a:effectLst>
                  <a:outerShdw blurRad="38100" dist="38100" dir="2700000" algn="tl">
                    <a:srgbClr val="000000"/>
                  </a:outerShdw>
                </a:effectLst>
                <a:latin typeface="Symbol" panose="05050102010706020507" pitchFamily="18" charset="2"/>
              </a:rPr>
              <a:t>Î</a:t>
            </a:r>
            <a:r>
              <a:rPr lang="en-US" altLang="zh-TW">
                <a:solidFill>
                  <a:srgbClr val="0000A8"/>
                </a:solidFill>
                <a:effectLst>
                  <a:outerShdw blurRad="38100" dist="38100" dir="2700000" algn="tl">
                    <a:srgbClr val="000000"/>
                  </a:outerShdw>
                </a:effectLst>
              </a:rPr>
              <a:t> A);</a:t>
            </a:r>
            <a:r>
              <a:rPr lang="en-US" altLang="zh-TW"/>
              <a:t> then </a:t>
            </a:r>
            <a:r>
              <a:rPr lang="en-US" altLang="zh-TW">
                <a:solidFill>
                  <a:srgbClr val="009900"/>
                </a:solidFill>
                <a:effectLst>
                  <a:outerShdw blurRad="38100" dist="38100" dir="2700000" algn="tl">
                    <a:srgbClr val="000000"/>
                  </a:outerShdw>
                </a:effectLst>
              </a:rPr>
              <a:t>nC</a:t>
            </a:r>
            <a:r>
              <a:rPr lang="en-US" altLang="zh-TW"/>
              <a:t> is an upper bound on the minimum length path from 1 to n.    </a:t>
            </a:r>
          </a:p>
          <a:p>
            <a:pPr>
              <a:lnSpc>
                <a:spcPct val="90000"/>
              </a:lnSpc>
              <a:buFontTx/>
              <a:buNone/>
            </a:pPr>
            <a:endParaRPr lang="en-US" altLang="zh-TW" sz="2000"/>
          </a:p>
          <a:p>
            <a:pPr>
              <a:lnSpc>
                <a:spcPct val="90000"/>
              </a:lnSpc>
              <a:buFontTx/>
              <a:buNone/>
            </a:pPr>
            <a:r>
              <a:rPr lang="en-US" altLang="zh-TW"/>
              <a:t>Assume:</a:t>
            </a:r>
            <a:r>
              <a:rPr lang="en-US" altLang="zh-TW">
                <a:solidFill>
                  <a:srgbClr val="0000A8"/>
                </a:solidFill>
                <a:effectLst>
                  <a:outerShdw blurRad="38100" dist="38100" dir="2700000" algn="tl">
                    <a:srgbClr val="000000"/>
                  </a:outerShdw>
                </a:effectLst>
              </a:rPr>
              <a:t>c</a:t>
            </a:r>
            <a:r>
              <a:rPr lang="en-US" altLang="zh-TW" baseline="-25000">
                <a:solidFill>
                  <a:srgbClr val="0000A8"/>
                </a:solidFill>
                <a:effectLst>
                  <a:outerShdw blurRad="38100" dist="38100" dir="2700000" algn="tl">
                    <a:srgbClr val="000000"/>
                  </a:outerShdw>
                </a:effectLst>
              </a:rPr>
              <a:t>ij</a:t>
            </a:r>
            <a:r>
              <a:rPr lang="en-US" altLang="zh-TW">
                <a:solidFill>
                  <a:srgbClr val="0000A8"/>
                </a:solidFill>
                <a:effectLst>
                  <a:outerShdw blurRad="38100" dist="38100" dir="2700000" algn="tl">
                    <a:srgbClr val="000000"/>
                  </a:outerShdw>
                </a:effectLst>
              </a:rPr>
              <a:t> is integer</a:t>
            </a:r>
            <a:r>
              <a:rPr lang="en-US" altLang="zh-TW"/>
              <a:t> </a:t>
            </a:r>
          </a:p>
          <a:p>
            <a:pPr>
              <a:lnSpc>
                <a:spcPct val="90000"/>
              </a:lnSpc>
              <a:buFontTx/>
              <a:buNone/>
            </a:pPr>
            <a:endParaRPr lang="en-US" altLang="zh-TW"/>
          </a:p>
          <a:p>
            <a:pPr>
              <a:lnSpc>
                <a:spcPct val="90000"/>
              </a:lnSpc>
              <a:buFontTx/>
              <a:buNone/>
            </a:pPr>
            <a:r>
              <a:rPr lang="en-US" altLang="zh-TW">
                <a:solidFill>
                  <a:srgbClr val="FF0000"/>
                </a:solidFill>
                <a:effectLst>
                  <a:outerShdw blurRad="38100" dist="38100" dir="2700000" algn="tl">
                    <a:srgbClr val="000000"/>
                  </a:outerShdw>
                </a:effectLst>
              </a:rPr>
              <a:t>RECALL:</a:t>
            </a:r>
            <a:r>
              <a:rPr lang="en-US" altLang="zh-TW"/>
              <a:t>  When we select nodes for Dijkstra's Algorithm we select them in increasing order of distance from node 1.</a:t>
            </a:r>
          </a:p>
          <a:p>
            <a:pPr>
              <a:lnSpc>
                <a:spcPct val="90000"/>
              </a:lnSpc>
            </a:pPr>
            <a:endParaRPr lang="en-US" altLang="zh-TW"/>
          </a:p>
          <a:p>
            <a:pPr>
              <a:lnSpc>
                <a:spcPct val="90000"/>
              </a:lnSpc>
              <a:buFontTx/>
              <a:buNone/>
            </a:pPr>
            <a:r>
              <a:rPr lang="en-US" altLang="zh-TW" i="1">
                <a:solidFill>
                  <a:srgbClr val="FF0000"/>
                </a:solidFill>
                <a:effectLst>
                  <a:outerShdw blurRad="38100" dist="38100" dir="2700000" algn="tl">
                    <a:srgbClr val="000000"/>
                  </a:outerShdw>
                </a:effectLst>
              </a:rPr>
              <a:t>SIMPLE STORAGE RULE. </a:t>
            </a:r>
            <a:r>
              <a:rPr lang="en-US" altLang="zh-TW"/>
              <a:t> Create  buckets from 0  to nC.</a:t>
            </a:r>
          </a:p>
          <a:p>
            <a:pPr>
              <a:lnSpc>
                <a:spcPct val="90000"/>
              </a:lnSpc>
              <a:buFontTx/>
              <a:buNone/>
            </a:pPr>
            <a:endParaRPr lang="en-US" altLang="zh-TW"/>
          </a:p>
          <a:p>
            <a:pPr>
              <a:lnSpc>
                <a:spcPct val="90000"/>
              </a:lnSpc>
              <a:buFontTx/>
              <a:buNone/>
            </a:pPr>
            <a:r>
              <a:rPr lang="en-US" altLang="zh-TW"/>
              <a:t>Let  </a:t>
            </a:r>
            <a:r>
              <a:rPr lang="en-US" altLang="zh-TW">
                <a:solidFill>
                  <a:srgbClr val="0000A8"/>
                </a:solidFill>
                <a:effectLst>
                  <a:outerShdw blurRad="38100" dist="38100" dir="2700000" algn="tl">
                    <a:srgbClr val="000000"/>
                  </a:outerShdw>
                </a:effectLst>
              </a:rPr>
              <a:t>BUCKET(k) = {i</a:t>
            </a:r>
            <a:r>
              <a:rPr lang="en-US" altLang="zh-TW">
                <a:solidFill>
                  <a:srgbClr val="0000A8"/>
                </a:solidFill>
                <a:effectLst>
                  <a:outerShdw blurRad="38100" dist="38100" dir="2700000" algn="tl">
                    <a:srgbClr val="000000"/>
                  </a:outerShdw>
                </a:effectLst>
                <a:latin typeface="Symbol" panose="05050102010706020507" pitchFamily="18" charset="2"/>
              </a:rPr>
              <a:t> Î</a:t>
            </a:r>
            <a:r>
              <a:rPr lang="en-US" altLang="zh-TW">
                <a:solidFill>
                  <a:srgbClr val="0000A8"/>
                </a:solidFill>
                <a:effectLst>
                  <a:outerShdw blurRad="38100" dist="38100" dir="2700000" algn="tl">
                    <a:srgbClr val="000000"/>
                  </a:outerShdw>
                </a:effectLst>
              </a:rPr>
              <a:t> T:  d(i) = k}.</a:t>
            </a:r>
          </a:p>
          <a:p>
            <a:pPr>
              <a:lnSpc>
                <a:spcPct val="90000"/>
              </a:lnSpc>
              <a:buFontTx/>
              <a:buNone/>
            </a:pPr>
            <a:endParaRPr lang="en-US" altLang="zh-TW"/>
          </a:p>
          <a:p>
            <a:pPr>
              <a:lnSpc>
                <a:spcPct val="90000"/>
              </a:lnSpc>
              <a:buFontTx/>
              <a:buNone/>
            </a:pPr>
            <a:r>
              <a:rPr lang="en-US" altLang="zh-TW"/>
              <a:t>This technique is known as </a:t>
            </a:r>
            <a:r>
              <a:rPr lang="en-US" altLang="zh-TW" i="1">
                <a:solidFill>
                  <a:srgbClr val="FF0000"/>
                </a:solidFill>
                <a:effectLst>
                  <a:outerShdw blurRad="38100" dist="38100" dir="2700000" algn="tl">
                    <a:srgbClr val="000000"/>
                  </a:outerShdw>
                </a:effectLst>
              </a:rPr>
              <a:t>Dial’s Algorithm.</a:t>
            </a:r>
          </a:p>
        </p:txBody>
      </p:sp>
      <p:sp>
        <p:nvSpPr>
          <p:cNvPr id="4" name="投影片編號版面配置區 3">
            <a:extLst>
              <a:ext uri="{FF2B5EF4-FFF2-40B4-BE49-F238E27FC236}">
                <a16:creationId xmlns:a16="http://schemas.microsoft.com/office/drawing/2014/main" id="{F7922DBC-CC51-46F6-A7EA-44E160CD7E44}"/>
              </a:ext>
            </a:extLst>
          </p:cNvPr>
          <p:cNvSpPr>
            <a:spLocks noGrp="1"/>
          </p:cNvSpPr>
          <p:nvPr>
            <p:ph type="sldNum" sz="quarter" idx="10"/>
          </p:nvPr>
        </p:nvSpPr>
        <p:spPr/>
        <p:txBody>
          <a:bodyPr/>
          <a:lstStyle/>
          <a:p>
            <a:fld id="{5F80AC68-B766-41FD-8BFF-05D3AA8DCB53}" type="slidenum">
              <a:rPr lang="zh-TW" altLang="en-US"/>
              <a:pPr/>
              <a:t>22</a:t>
            </a:fld>
            <a:endParaRPr lang="en-US" altLang="zh-TW"/>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656D86AE-DD46-485B-AF6D-F2E79818D4AC}"/>
              </a:ext>
            </a:extLst>
          </p:cNvPr>
          <p:cNvSpPr>
            <a:spLocks noGrp="1" noChangeArrowheads="1"/>
          </p:cNvSpPr>
          <p:nvPr>
            <p:ph type="title"/>
          </p:nvPr>
        </p:nvSpPr>
        <p:spPr/>
        <p:txBody>
          <a:bodyPr/>
          <a:lstStyle/>
          <a:p>
            <a:r>
              <a:rPr lang="en-US" altLang="zh-TW"/>
              <a:t>Dial’s Algorithm</a:t>
            </a:r>
          </a:p>
        </p:txBody>
      </p:sp>
      <p:sp>
        <p:nvSpPr>
          <p:cNvPr id="137219" name="Rectangle 3">
            <a:extLst>
              <a:ext uri="{FF2B5EF4-FFF2-40B4-BE49-F238E27FC236}">
                <a16:creationId xmlns:a16="http://schemas.microsoft.com/office/drawing/2014/main" id="{02F384F9-9BCE-49E9-AB97-78C3FF534B99}"/>
              </a:ext>
            </a:extLst>
          </p:cNvPr>
          <p:cNvSpPr>
            <a:spLocks noGrp="1" noChangeArrowheads="1"/>
          </p:cNvSpPr>
          <p:nvPr>
            <p:ph idx="1"/>
          </p:nvPr>
        </p:nvSpPr>
        <p:spPr/>
        <p:txBody>
          <a:bodyPr/>
          <a:lstStyle/>
          <a:p>
            <a:r>
              <a:rPr lang="en-US" altLang="zh-TW" dirty="0"/>
              <a:t>Whenever d(j) is updated, update the buckets so that the simple bucket scheme remains true.</a:t>
            </a:r>
          </a:p>
          <a:p>
            <a:endParaRPr lang="en-US" altLang="zh-TW" dirty="0"/>
          </a:p>
          <a:p>
            <a:r>
              <a:rPr lang="en-US" altLang="zh-TW" dirty="0"/>
              <a:t>The </a:t>
            </a:r>
            <a:r>
              <a:rPr lang="en-US" altLang="zh-TW" dirty="0" err="1">
                <a:solidFill>
                  <a:srgbClr val="009900"/>
                </a:solidFill>
                <a:effectLst>
                  <a:outerShdw blurRad="38100" dist="38100" dir="2700000" algn="tl">
                    <a:srgbClr val="000000"/>
                  </a:outerShdw>
                </a:effectLst>
              </a:rPr>
              <a:t>FindMin</a:t>
            </a:r>
            <a:r>
              <a:rPr lang="en-US" altLang="zh-TW" dirty="0"/>
              <a:t> operation looks for the minimum non-empty bucket.</a:t>
            </a:r>
          </a:p>
          <a:p>
            <a:endParaRPr lang="en-US" altLang="zh-TW" dirty="0"/>
          </a:p>
          <a:p>
            <a:r>
              <a:rPr lang="en-US" altLang="zh-TW" dirty="0"/>
              <a:t>To find the minimum non-empty bucket, start where you last left off, and iteratively scan buckets with higher numbers.</a:t>
            </a:r>
          </a:p>
        </p:txBody>
      </p:sp>
      <p:sp>
        <p:nvSpPr>
          <p:cNvPr id="5" name="投影片編號版面配置區 3">
            <a:extLst>
              <a:ext uri="{FF2B5EF4-FFF2-40B4-BE49-F238E27FC236}">
                <a16:creationId xmlns:a16="http://schemas.microsoft.com/office/drawing/2014/main" id="{05AF5D51-FFD2-43E2-BBAB-1EB193F416F5}"/>
              </a:ext>
            </a:extLst>
          </p:cNvPr>
          <p:cNvSpPr>
            <a:spLocks noGrp="1"/>
          </p:cNvSpPr>
          <p:nvPr>
            <p:ph type="sldNum" sz="quarter" idx="10"/>
          </p:nvPr>
        </p:nvSpPr>
        <p:spPr/>
        <p:txBody>
          <a:bodyPr/>
          <a:lstStyle/>
          <a:p>
            <a:fld id="{175273B2-9B09-4086-87C2-061536724D13}" type="slidenum">
              <a:rPr lang="zh-TW" altLang="en-US"/>
              <a:pPr/>
              <a:t>23</a:t>
            </a:fld>
            <a:endParaRPr lang="en-US" altLang="zh-TW"/>
          </a:p>
        </p:txBody>
      </p:sp>
      <p:sp>
        <p:nvSpPr>
          <p:cNvPr id="137220" name="Text Box 4">
            <a:hlinkClick r:id="rId2" action="ppaction://hlinkpres?slideindex=1&amp;slidetitle=15.082 and 6.855J        "/>
            <a:extLst>
              <a:ext uri="{FF2B5EF4-FFF2-40B4-BE49-F238E27FC236}">
                <a16:creationId xmlns:a16="http://schemas.microsoft.com/office/drawing/2014/main" id="{55A950D3-224E-48DC-B226-50155D664936}"/>
              </a:ext>
            </a:extLst>
          </p:cNvPr>
          <p:cNvSpPr txBox="1">
            <a:spLocks noChangeArrowheads="1"/>
          </p:cNvSpPr>
          <p:nvPr/>
        </p:nvSpPr>
        <p:spPr bwMode="auto">
          <a:xfrm>
            <a:off x="5016500" y="5157788"/>
            <a:ext cx="3200400" cy="523220"/>
          </a:xfrm>
          <a:prstGeom prst="rect">
            <a:avLst/>
          </a:prstGeom>
          <a:solidFill>
            <a:srgbClr val="FFFF00"/>
          </a:solidFill>
          <a:ln w="57150">
            <a:solidFill>
              <a:srgbClr val="0000A8"/>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800" b="1">
                <a:latin typeface="Arial" panose="020B0604020202020204" pitchFamily="34" charset="0"/>
                <a:ea typeface="新細明體" panose="02020500000000000000" pitchFamily="18" charset="-120"/>
                <a:hlinkClick r:id="rId3" action="ppaction://hlinkpres?slideindex=1&amp;slidetitle=2"/>
              </a:rPr>
              <a:t>Dial’s Algorithm</a:t>
            </a:r>
            <a:endParaRPr lang="en-US" altLang="zh-TW" sz="2800" b="1">
              <a:latin typeface="Arial" panose="020B0604020202020204" pitchFamily="34" charset="0"/>
              <a:ea typeface="新細明體" panose="02020500000000000000"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20"/>
                                        </p:tgtEl>
                                        <p:attrNameLst>
                                          <p:attrName>style.visibility</p:attrName>
                                        </p:attrNameLst>
                                      </p:cBhvr>
                                      <p:to>
                                        <p:strVal val="visible"/>
                                      </p:to>
                                    </p:set>
                                    <p:animEffect transition="in" filter="wipe(left)">
                                      <p:cBhvr>
                                        <p:cTn id="7" dur="5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B4CF7C5F-DE0A-4EEE-B936-D0F113593BCA}"/>
              </a:ext>
            </a:extLst>
          </p:cNvPr>
          <p:cNvSpPr>
            <a:spLocks noGrp="1" noChangeArrowheads="1"/>
          </p:cNvSpPr>
          <p:nvPr>
            <p:ph type="title"/>
          </p:nvPr>
        </p:nvSpPr>
        <p:spPr/>
        <p:txBody>
          <a:bodyPr/>
          <a:lstStyle/>
          <a:p>
            <a:r>
              <a:rPr lang="en-US" altLang="zh-TW"/>
              <a:t>Running time for Dial’s Algorithm</a:t>
            </a:r>
          </a:p>
        </p:txBody>
      </p:sp>
      <p:sp>
        <p:nvSpPr>
          <p:cNvPr id="138243" name="Rectangle 3">
            <a:extLst>
              <a:ext uri="{FF2B5EF4-FFF2-40B4-BE49-F238E27FC236}">
                <a16:creationId xmlns:a16="http://schemas.microsoft.com/office/drawing/2014/main" id="{BA5481D3-9DB3-41BC-8764-6F7F9178E373}"/>
              </a:ext>
            </a:extLst>
          </p:cNvPr>
          <p:cNvSpPr>
            <a:spLocks noGrp="1" noChangeArrowheads="1"/>
          </p:cNvSpPr>
          <p:nvPr>
            <p:ph idx="1"/>
          </p:nvPr>
        </p:nvSpPr>
        <p:spPr>
          <a:xfrm>
            <a:off x="1991544" y="1124744"/>
            <a:ext cx="7727950" cy="5318125"/>
          </a:xfrm>
        </p:spPr>
        <p:txBody>
          <a:bodyPr>
            <a:normAutofit/>
          </a:bodyPr>
          <a:lstStyle/>
          <a:p>
            <a:pPr>
              <a:lnSpc>
                <a:spcPct val="90000"/>
              </a:lnSpc>
            </a:pPr>
            <a:r>
              <a:rPr lang="en-US" altLang="zh-TW" dirty="0"/>
              <a:t>Let C be the largest arc length (cost).</a:t>
            </a:r>
          </a:p>
          <a:p>
            <a:pPr>
              <a:lnSpc>
                <a:spcPct val="90000"/>
              </a:lnSpc>
            </a:pPr>
            <a:endParaRPr lang="en-US" altLang="zh-TW" dirty="0"/>
          </a:p>
          <a:p>
            <a:pPr>
              <a:lnSpc>
                <a:spcPct val="90000"/>
              </a:lnSpc>
            </a:pPr>
            <a:r>
              <a:rPr lang="en-US" altLang="zh-TW" dirty="0"/>
              <a:t>Number of buckets needed.  	</a:t>
            </a:r>
            <a:r>
              <a:rPr lang="en-US" altLang="zh-TW" dirty="0">
                <a:solidFill>
                  <a:srgbClr val="FF0000"/>
                </a:solidFill>
                <a:effectLst>
                  <a:outerShdw blurRad="38100" dist="38100" dir="2700000" algn="tl">
                    <a:srgbClr val="000000"/>
                  </a:outerShdw>
                </a:effectLst>
              </a:rPr>
              <a:t>O(</a:t>
            </a:r>
            <a:r>
              <a:rPr lang="en-US" altLang="zh-TW" dirty="0" err="1">
                <a:solidFill>
                  <a:srgbClr val="FF0000"/>
                </a:solidFill>
                <a:effectLst>
                  <a:outerShdw blurRad="38100" dist="38100" dir="2700000" algn="tl">
                    <a:srgbClr val="000000"/>
                  </a:outerShdw>
                </a:effectLst>
              </a:rPr>
              <a:t>nC</a:t>
            </a:r>
            <a:r>
              <a:rPr lang="en-US" altLang="zh-TW" dirty="0">
                <a:solidFill>
                  <a:srgbClr val="FF0000"/>
                </a:solidFill>
                <a:effectLst>
                  <a:outerShdw blurRad="38100" dist="38100" dir="2700000" algn="tl">
                    <a:srgbClr val="000000"/>
                  </a:outerShdw>
                </a:effectLst>
              </a:rPr>
              <a:t>)</a:t>
            </a:r>
          </a:p>
          <a:p>
            <a:pPr>
              <a:lnSpc>
                <a:spcPct val="90000"/>
              </a:lnSpc>
            </a:pPr>
            <a:endParaRPr lang="en-US" altLang="zh-TW" dirty="0"/>
          </a:p>
          <a:p>
            <a:pPr>
              <a:lnSpc>
                <a:spcPct val="90000"/>
              </a:lnSpc>
            </a:pPr>
            <a:r>
              <a:rPr lang="en-US" altLang="zh-TW" dirty="0"/>
              <a:t>Time to create buckets. 		</a:t>
            </a:r>
            <a:r>
              <a:rPr lang="en-US" altLang="zh-TW" dirty="0">
                <a:solidFill>
                  <a:srgbClr val="FF0000"/>
                </a:solidFill>
                <a:effectLst>
                  <a:outerShdw blurRad="38100" dist="38100" dir="2700000" algn="tl">
                    <a:srgbClr val="000000"/>
                  </a:outerShdw>
                </a:effectLst>
              </a:rPr>
              <a:t>O(</a:t>
            </a:r>
            <a:r>
              <a:rPr lang="en-US" altLang="zh-TW" dirty="0" err="1">
                <a:solidFill>
                  <a:srgbClr val="FF0000"/>
                </a:solidFill>
                <a:effectLst>
                  <a:outerShdw blurRad="38100" dist="38100" dir="2700000" algn="tl">
                    <a:srgbClr val="000000"/>
                  </a:outerShdw>
                </a:effectLst>
              </a:rPr>
              <a:t>nC</a:t>
            </a:r>
            <a:r>
              <a:rPr lang="en-US" altLang="zh-TW" dirty="0">
                <a:solidFill>
                  <a:srgbClr val="FF0000"/>
                </a:solidFill>
                <a:effectLst>
                  <a:outerShdw blurRad="38100" dist="38100" dir="2700000" algn="tl">
                    <a:srgbClr val="000000"/>
                  </a:outerShdw>
                </a:effectLst>
              </a:rPr>
              <a:t>)</a:t>
            </a:r>
          </a:p>
          <a:p>
            <a:pPr>
              <a:lnSpc>
                <a:spcPct val="90000"/>
              </a:lnSpc>
            </a:pPr>
            <a:endParaRPr lang="en-US" altLang="zh-TW" dirty="0"/>
          </a:p>
          <a:p>
            <a:pPr>
              <a:lnSpc>
                <a:spcPct val="90000"/>
              </a:lnSpc>
            </a:pPr>
            <a:r>
              <a:rPr lang="en-US" altLang="zh-TW" dirty="0"/>
              <a:t>Time to update d( ) and buckets. 	</a:t>
            </a:r>
            <a:r>
              <a:rPr lang="en-US" altLang="zh-TW" dirty="0">
                <a:solidFill>
                  <a:srgbClr val="FF0000"/>
                </a:solidFill>
                <a:effectLst>
                  <a:outerShdw blurRad="38100" dist="38100" dir="2700000" algn="tl">
                    <a:srgbClr val="000000"/>
                  </a:outerShdw>
                </a:effectLst>
              </a:rPr>
              <a:t>O(m)</a:t>
            </a:r>
          </a:p>
          <a:p>
            <a:pPr>
              <a:lnSpc>
                <a:spcPct val="90000"/>
              </a:lnSpc>
            </a:pPr>
            <a:endParaRPr lang="en-US" altLang="zh-TW" dirty="0"/>
          </a:p>
          <a:p>
            <a:pPr>
              <a:lnSpc>
                <a:spcPct val="90000"/>
              </a:lnSpc>
            </a:pPr>
            <a:r>
              <a:rPr lang="en-US" altLang="zh-TW" dirty="0"/>
              <a:t>Time to find min. 		</a:t>
            </a:r>
            <a:r>
              <a:rPr lang="en-US" altLang="zh-TW" dirty="0">
                <a:solidFill>
                  <a:srgbClr val="FF0000"/>
                </a:solidFill>
                <a:effectLst>
                  <a:outerShdw blurRad="38100" dist="38100" dir="2700000" algn="tl">
                    <a:srgbClr val="000000"/>
                  </a:outerShdw>
                </a:effectLst>
              </a:rPr>
              <a:t>O(</a:t>
            </a:r>
            <a:r>
              <a:rPr lang="en-US" altLang="zh-TW" dirty="0" err="1">
                <a:solidFill>
                  <a:srgbClr val="FF0000"/>
                </a:solidFill>
                <a:effectLst>
                  <a:outerShdw blurRad="38100" dist="38100" dir="2700000" algn="tl">
                    <a:srgbClr val="000000"/>
                  </a:outerShdw>
                </a:effectLst>
              </a:rPr>
              <a:t>nC</a:t>
            </a:r>
            <a:r>
              <a:rPr lang="en-US" altLang="zh-TW" dirty="0">
                <a:solidFill>
                  <a:srgbClr val="FF0000"/>
                </a:solidFill>
                <a:effectLst>
                  <a:outerShdw blurRad="38100" dist="38100" dir="2700000" algn="tl">
                    <a:srgbClr val="000000"/>
                  </a:outerShdw>
                </a:effectLst>
              </a:rPr>
              <a:t>)</a:t>
            </a:r>
          </a:p>
          <a:p>
            <a:pPr>
              <a:lnSpc>
                <a:spcPct val="90000"/>
              </a:lnSpc>
            </a:pPr>
            <a:endParaRPr lang="en-US" altLang="zh-TW" dirty="0"/>
          </a:p>
          <a:p>
            <a:pPr>
              <a:lnSpc>
                <a:spcPct val="90000"/>
              </a:lnSpc>
            </a:pPr>
            <a:r>
              <a:rPr lang="en-US" altLang="zh-TW" dirty="0"/>
              <a:t>Total running time.  	</a:t>
            </a:r>
            <a:r>
              <a:rPr lang="en-US" altLang="zh-TW" dirty="0">
                <a:solidFill>
                  <a:srgbClr val="FF0000"/>
                </a:solidFill>
                <a:effectLst>
                  <a:outerShdw blurRad="38100" dist="38100" dir="2700000" algn="tl">
                    <a:srgbClr val="000000"/>
                  </a:outerShdw>
                </a:effectLst>
              </a:rPr>
              <a:t>O(m+ </a:t>
            </a:r>
            <a:r>
              <a:rPr lang="en-US" altLang="zh-TW" dirty="0" err="1">
                <a:solidFill>
                  <a:srgbClr val="FF0000"/>
                </a:solidFill>
                <a:effectLst>
                  <a:outerShdw blurRad="38100" dist="38100" dir="2700000" algn="tl">
                    <a:srgbClr val="000000"/>
                  </a:outerShdw>
                </a:effectLst>
              </a:rPr>
              <a:t>nC</a:t>
            </a:r>
            <a:r>
              <a:rPr lang="en-US" altLang="zh-TW" dirty="0">
                <a:solidFill>
                  <a:srgbClr val="FF0000"/>
                </a:solidFill>
                <a:effectLst>
                  <a:outerShdw blurRad="38100" dist="38100" dir="2700000" algn="tl">
                    <a:srgbClr val="000000"/>
                  </a:outerShdw>
                </a:effectLst>
              </a:rPr>
              <a:t>).</a:t>
            </a:r>
          </a:p>
          <a:p>
            <a:pPr>
              <a:lnSpc>
                <a:spcPct val="90000"/>
              </a:lnSpc>
            </a:pPr>
            <a:endParaRPr lang="en-US" altLang="zh-TW" dirty="0"/>
          </a:p>
          <a:p>
            <a:pPr>
              <a:lnSpc>
                <a:spcPct val="90000"/>
              </a:lnSpc>
            </a:pPr>
            <a:r>
              <a:rPr lang="en-US" altLang="zh-TW" dirty="0">
                <a:solidFill>
                  <a:srgbClr val="FF0000"/>
                </a:solidFill>
                <a:effectLst>
                  <a:outerShdw blurRad="38100" dist="38100" dir="2700000" algn="tl">
                    <a:srgbClr val="000000"/>
                  </a:outerShdw>
                </a:effectLst>
              </a:rPr>
              <a:t>This can be improved in practice.</a:t>
            </a:r>
          </a:p>
        </p:txBody>
      </p:sp>
      <p:sp>
        <p:nvSpPr>
          <p:cNvPr id="4" name="投影片編號版面配置區 3">
            <a:extLst>
              <a:ext uri="{FF2B5EF4-FFF2-40B4-BE49-F238E27FC236}">
                <a16:creationId xmlns:a16="http://schemas.microsoft.com/office/drawing/2014/main" id="{5C042C58-2181-419C-B058-2D79889EDDDC}"/>
              </a:ext>
            </a:extLst>
          </p:cNvPr>
          <p:cNvSpPr>
            <a:spLocks noGrp="1"/>
          </p:cNvSpPr>
          <p:nvPr>
            <p:ph type="sldNum" sz="quarter" idx="10"/>
          </p:nvPr>
        </p:nvSpPr>
        <p:spPr/>
        <p:txBody>
          <a:bodyPr/>
          <a:lstStyle/>
          <a:p>
            <a:fld id="{10F26F5A-CEC4-4FF2-A234-62D15E20140C}" type="slidenum">
              <a:rPr lang="zh-TW" altLang="en-US"/>
              <a:pPr/>
              <a:t>24</a:t>
            </a:fld>
            <a:endParaRPr lang="en-US" altLang="zh-TW"/>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F4A39C40-2388-4D64-A056-DC2FFCC87E8A}"/>
              </a:ext>
            </a:extLst>
          </p:cNvPr>
          <p:cNvSpPr>
            <a:spLocks noGrp="1" noChangeArrowheads="1"/>
          </p:cNvSpPr>
          <p:nvPr>
            <p:ph type="title"/>
          </p:nvPr>
        </p:nvSpPr>
        <p:spPr>
          <a:xfrm>
            <a:off x="1905000" y="0"/>
            <a:ext cx="8534400" cy="908050"/>
          </a:xfrm>
        </p:spPr>
        <p:txBody>
          <a:bodyPr/>
          <a:lstStyle/>
          <a:p>
            <a:r>
              <a:rPr lang="en-US" altLang="zh-TW" sz="3200"/>
              <a:t>Additional comments on Dial’s Algorithm</a:t>
            </a:r>
          </a:p>
        </p:txBody>
      </p:sp>
      <p:sp>
        <p:nvSpPr>
          <p:cNvPr id="141315" name="Rectangle 3">
            <a:extLst>
              <a:ext uri="{FF2B5EF4-FFF2-40B4-BE49-F238E27FC236}">
                <a16:creationId xmlns:a16="http://schemas.microsoft.com/office/drawing/2014/main" id="{E201867D-7356-4D44-9BE9-0EF48535B59C}"/>
              </a:ext>
            </a:extLst>
          </p:cNvPr>
          <p:cNvSpPr>
            <a:spLocks noGrp="1" noChangeArrowheads="1"/>
          </p:cNvSpPr>
          <p:nvPr>
            <p:ph idx="1"/>
          </p:nvPr>
        </p:nvSpPr>
        <p:spPr>
          <a:xfrm>
            <a:off x="767408" y="1125539"/>
            <a:ext cx="10873207" cy="2859087"/>
          </a:xfrm>
        </p:spPr>
        <p:txBody>
          <a:bodyPr/>
          <a:lstStyle/>
          <a:p>
            <a:r>
              <a:rPr lang="en-US" altLang="zh-TW" dirty="0"/>
              <a:t>Create buckets when needed.  Stop creating buckets </a:t>
            </a:r>
            <a:br>
              <a:rPr lang="en-US" altLang="zh-TW" dirty="0"/>
            </a:br>
            <a:r>
              <a:rPr lang="en-US" altLang="zh-TW" dirty="0"/>
              <a:t>when each node has been stored in a bucket.  </a:t>
            </a:r>
          </a:p>
          <a:p>
            <a:endParaRPr lang="en-US" altLang="zh-TW" dirty="0"/>
          </a:p>
          <a:p>
            <a:r>
              <a:rPr lang="en-US" altLang="zh-TW" dirty="0"/>
              <a:t>Let d* = max d*(j).  Then the maximum bucket ever used is at most </a:t>
            </a:r>
            <a:r>
              <a:rPr lang="en-US" altLang="zh-TW" dirty="0">
                <a:solidFill>
                  <a:srgbClr val="FF0000"/>
                </a:solidFill>
                <a:effectLst>
                  <a:outerShdw blurRad="38100" dist="38100" dir="2700000" algn="tl">
                    <a:srgbClr val="000000"/>
                  </a:outerShdw>
                </a:effectLst>
              </a:rPr>
              <a:t>d* + C</a:t>
            </a:r>
            <a:r>
              <a:rPr lang="en-US" altLang="zh-TW" dirty="0"/>
              <a:t>.</a:t>
            </a:r>
          </a:p>
          <a:p>
            <a:endParaRPr lang="en-US" altLang="zh-TW" dirty="0"/>
          </a:p>
          <a:p>
            <a:endParaRPr lang="zh-TW" altLang="en-US" dirty="0"/>
          </a:p>
        </p:txBody>
      </p:sp>
      <p:sp>
        <p:nvSpPr>
          <p:cNvPr id="23" name="投影片編號版面配置區 3">
            <a:extLst>
              <a:ext uri="{FF2B5EF4-FFF2-40B4-BE49-F238E27FC236}">
                <a16:creationId xmlns:a16="http://schemas.microsoft.com/office/drawing/2014/main" id="{7B94AEC9-5E39-4E85-98CC-4C50B918E230}"/>
              </a:ext>
            </a:extLst>
          </p:cNvPr>
          <p:cNvSpPr>
            <a:spLocks noGrp="1"/>
          </p:cNvSpPr>
          <p:nvPr>
            <p:ph type="sldNum" sz="quarter" idx="10"/>
          </p:nvPr>
        </p:nvSpPr>
        <p:spPr/>
        <p:txBody>
          <a:bodyPr/>
          <a:lstStyle/>
          <a:p>
            <a:fld id="{E18827A2-78F7-4FEE-9811-E12ED1D492A1}" type="slidenum">
              <a:rPr lang="zh-TW" altLang="en-US"/>
              <a:pPr/>
              <a:t>25</a:t>
            </a:fld>
            <a:endParaRPr lang="en-US" altLang="zh-TW"/>
          </a:p>
        </p:txBody>
      </p:sp>
      <p:sp>
        <p:nvSpPr>
          <p:cNvPr id="141317" name="AutoShape 5">
            <a:extLst>
              <a:ext uri="{FF2B5EF4-FFF2-40B4-BE49-F238E27FC236}">
                <a16:creationId xmlns:a16="http://schemas.microsoft.com/office/drawing/2014/main" id="{0D276F96-F98D-490E-8AA7-3AEC44813574}"/>
              </a:ext>
            </a:extLst>
          </p:cNvPr>
          <p:cNvSpPr>
            <a:spLocks noChangeArrowheads="1"/>
          </p:cNvSpPr>
          <p:nvPr/>
        </p:nvSpPr>
        <p:spPr bwMode="auto">
          <a:xfrm>
            <a:off x="3324200" y="3429000"/>
            <a:ext cx="609600" cy="990600"/>
          </a:xfrm>
          <a:prstGeom prst="can">
            <a:avLst>
              <a:gd name="adj" fmla="val 40625"/>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1319" name="AutoShape 7">
            <a:extLst>
              <a:ext uri="{FF2B5EF4-FFF2-40B4-BE49-F238E27FC236}">
                <a16:creationId xmlns:a16="http://schemas.microsoft.com/office/drawing/2014/main" id="{04DF6FB4-AD60-4D5F-81EF-06BFBBCD8F70}"/>
              </a:ext>
            </a:extLst>
          </p:cNvPr>
          <p:cNvSpPr>
            <a:spLocks noChangeArrowheads="1"/>
          </p:cNvSpPr>
          <p:nvPr/>
        </p:nvSpPr>
        <p:spPr bwMode="auto">
          <a:xfrm>
            <a:off x="4391000" y="3429000"/>
            <a:ext cx="609600" cy="990600"/>
          </a:xfrm>
          <a:prstGeom prst="can">
            <a:avLst>
              <a:gd name="adj" fmla="val 40625"/>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1320" name="AutoShape 8">
            <a:extLst>
              <a:ext uri="{FF2B5EF4-FFF2-40B4-BE49-F238E27FC236}">
                <a16:creationId xmlns:a16="http://schemas.microsoft.com/office/drawing/2014/main" id="{4CA3D866-6529-4830-B208-6E3C9CED4F8B}"/>
              </a:ext>
            </a:extLst>
          </p:cNvPr>
          <p:cNvSpPr>
            <a:spLocks noChangeArrowheads="1"/>
          </p:cNvSpPr>
          <p:nvPr/>
        </p:nvSpPr>
        <p:spPr bwMode="auto">
          <a:xfrm>
            <a:off x="5457800" y="3429000"/>
            <a:ext cx="609600" cy="990600"/>
          </a:xfrm>
          <a:prstGeom prst="can">
            <a:avLst>
              <a:gd name="adj" fmla="val 40625"/>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1323" name="AutoShape 11">
            <a:extLst>
              <a:ext uri="{FF2B5EF4-FFF2-40B4-BE49-F238E27FC236}">
                <a16:creationId xmlns:a16="http://schemas.microsoft.com/office/drawing/2014/main" id="{62AC34C6-C10D-44B9-A84A-1E05E0D6855A}"/>
              </a:ext>
            </a:extLst>
          </p:cNvPr>
          <p:cNvSpPr>
            <a:spLocks noChangeArrowheads="1"/>
          </p:cNvSpPr>
          <p:nvPr/>
        </p:nvSpPr>
        <p:spPr bwMode="auto">
          <a:xfrm>
            <a:off x="7896200" y="3429000"/>
            <a:ext cx="609600" cy="990600"/>
          </a:xfrm>
          <a:prstGeom prst="can">
            <a:avLst>
              <a:gd name="adj" fmla="val 40625"/>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1324" name="AutoShape 12">
            <a:extLst>
              <a:ext uri="{FF2B5EF4-FFF2-40B4-BE49-F238E27FC236}">
                <a16:creationId xmlns:a16="http://schemas.microsoft.com/office/drawing/2014/main" id="{2943595E-3504-4602-9095-7A8BDC137614}"/>
              </a:ext>
            </a:extLst>
          </p:cNvPr>
          <p:cNvSpPr>
            <a:spLocks noChangeArrowheads="1"/>
          </p:cNvSpPr>
          <p:nvPr/>
        </p:nvSpPr>
        <p:spPr bwMode="auto">
          <a:xfrm>
            <a:off x="2333600" y="3429000"/>
            <a:ext cx="609600" cy="990600"/>
          </a:xfrm>
          <a:prstGeom prst="can">
            <a:avLst>
              <a:gd name="adj" fmla="val 40625"/>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1325" name="Text Box 13">
            <a:extLst>
              <a:ext uri="{FF2B5EF4-FFF2-40B4-BE49-F238E27FC236}">
                <a16:creationId xmlns:a16="http://schemas.microsoft.com/office/drawing/2014/main" id="{A6E44FA9-AC0D-4745-BEE2-6936CFEA67F9}"/>
              </a:ext>
            </a:extLst>
          </p:cNvPr>
          <p:cNvSpPr txBox="1">
            <a:spLocks noChangeArrowheads="1"/>
          </p:cNvSpPr>
          <p:nvPr/>
        </p:nvSpPr>
        <p:spPr bwMode="auto">
          <a:xfrm>
            <a:off x="2465362" y="2971800"/>
            <a:ext cx="554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ea typeface="新細明體" panose="02020500000000000000" pitchFamily="18" charset="-120"/>
              </a:rPr>
              <a:t>d*</a:t>
            </a:r>
            <a:endParaRPr lang="en-US" altLang="zh-TW">
              <a:ea typeface="新細明體" panose="02020500000000000000" pitchFamily="18" charset="-120"/>
            </a:endParaRPr>
          </a:p>
        </p:txBody>
      </p:sp>
      <p:sp>
        <p:nvSpPr>
          <p:cNvPr id="141326" name="Text Box 14">
            <a:extLst>
              <a:ext uri="{FF2B5EF4-FFF2-40B4-BE49-F238E27FC236}">
                <a16:creationId xmlns:a16="http://schemas.microsoft.com/office/drawing/2014/main" id="{20B9852E-BE3A-414F-ACD0-081555072586}"/>
              </a:ext>
            </a:extLst>
          </p:cNvPr>
          <p:cNvSpPr txBox="1">
            <a:spLocks noChangeArrowheads="1"/>
          </p:cNvSpPr>
          <p:nvPr/>
        </p:nvSpPr>
        <p:spPr bwMode="auto">
          <a:xfrm>
            <a:off x="3216250" y="2971800"/>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ea typeface="新細明體" panose="02020500000000000000" pitchFamily="18" charset="-120"/>
              </a:rPr>
              <a:t>d*+1</a:t>
            </a:r>
            <a:endParaRPr lang="en-US" altLang="zh-TW">
              <a:ea typeface="新細明體" panose="02020500000000000000" pitchFamily="18" charset="-120"/>
            </a:endParaRPr>
          </a:p>
        </p:txBody>
      </p:sp>
      <p:sp>
        <p:nvSpPr>
          <p:cNvPr id="141333" name="Text Box 21">
            <a:extLst>
              <a:ext uri="{FF2B5EF4-FFF2-40B4-BE49-F238E27FC236}">
                <a16:creationId xmlns:a16="http://schemas.microsoft.com/office/drawing/2014/main" id="{855F865A-D5C4-46F2-953F-BE8D954A5749}"/>
              </a:ext>
            </a:extLst>
          </p:cNvPr>
          <p:cNvSpPr txBox="1">
            <a:spLocks noChangeArrowheads="1"/>
          </p:cNvSpPr>
          <p:nvPr/>
        </p:nvSpPr>
        <p:spPr bwMode="auto">
          <a:xfrm>
            <a:off x="2486000" y="3794126"/>
            <a:ext cx="30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latin typeface="Arial" panose="020B0604020202020204" pitchFamily="34" charset="0"/>
                <a:ea typeface="新細明體" panose="02020500000000000000" pitchFamily="18" charset="-120"/>
              </a:rPr>
              <a:t>k</a:t>
            </a:r>
          </a:p>
        </p:txBody>
      </p:sp>
      <p:sp>
        <p:nvSpPr>
          <p:cNvPr id="141334" name="Line 22">
            <a:extLst>
              <a:ext uri="{FF2B5EF4-FFF2-40B4-BE49-F238E27FC236}">
                <a16:creationId xmlns:a16="http://schemas.microsoft.com/office/drawing/2014/main" id="{C63381FC-1C14-4C19-8055-A3E113F9701F}"/>
              </a:ext>
            </a:extLst>
          </p:cNvPr>
          <p:cNvSpPr>
            <a:spLocks noChangeShapeType="1"/>
          </p:cNvSpPr>
          <p:nvPr/>
        </p:nvSpPr>
        <p:spPr bwMode="auto">
          <a:xfrm flipV="1">
            <a:off x="2649512" y="4508501"/>
            <a:ext cx="0" cy="287337"/>
          </a:xfrm>
          <a:prstGeom prst="line">
            <a:avLst/>
          </a:prstGeom>
          <a:noFill/>
          <a:ln w="5715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1335" name="Text Box 23">
            <a:extLst>
              <a:ext uri="{FF2B5EF4-FFF2-40B4-BE49-F238E27FC236}">
                <a16:creationId xmlns:a16="http://schemas.microsoft.com/office/drawing/2014/main" id="{BBAC613B-46E5-4F15-8FD3-7DA453DAC356}"/>
              </a:ext>
            </a:extLst>
          </p:cNvPr>
          <p:cNvSpPr txBox="1">
            <a:spLocks noChangeArrowheads="1"/>
          </p:cNvSpPr>
          <p:nvPr/>
        </p:nvSpPr>
        <p:spPr bwMode="auto">
          <a:xfrm>
            <a:off x="4283050" y="2971800"/>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ea typeface="新細明體" panose="02020500000000000000" pitchFamily="18" charset="-120"/>
              </a:rPr>
              <a:t>d*+2</a:t>
            </a:r>
            <a:endParaRPr lang="en-US" altLang="zh-TW">
              <a:ea typeface="新細明體" panose="02020500000000000000" pitchFamily="18" charset="-120"/>
            </a:endParaRPr>
          </a:p>
        </p:txBody>
      </p:sp>
      <p:sp>
        <p:nvSpPr>
          <p:cNvPr id="141336" name="Text Box 24">
            <a:extLst>
              <a:ext uri="{FF2B5EF4-FFF2-40B4-BE49-F238E27FC236}">
                <a16:creationId xmlns:a16="http://schemas.microsoft.com/office/drawing/2014/main" id="{1CADB493-EC0A-4DF1-B5E8-0F3D06D4629E}"/>
              </a:ext>
            </a:extLst>
          </p:cNvPr>
          <p:cNvSpPr txBox="1">
            <a:spLocks noChangeArrowheads="1"/>
          </p:cNvSpPr>
          <p:nvPr/>
        </p:nvSpPr>
        <p:spPr bwMode="auto">
          <a:xfrm>
            <a:off x="5305400" y="2971800"/>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ea typeface="新細明體" panose="02020500000000000000" pitchFamily="18" charset="-120"/>
              </a:rPr>
              <a:t>d*+3</a:t>
            </a:r>
            <a:endParaRPr lang="en-US" altLang="zh-TW">
              <a:ea typeface="新細明體" panose="02020500000000000000" pitchFamily="18" charset="-120"/>
            </a:endParaRPr>
          </a:p>
        </p:txBody>
      </p:sp>
      <p:sp>
        <p:nvSpPr>
          <p:cNvPr id="141338" name="Oval 26">
            <a:extLst>
              <a:ext uri="{FF2B5EF4-FFF2-40B4-BE49-F238E27FC236}">
                <a16:creationId xmlns:a16="http://schemas.microsoft.com/office/drawing/2014/main" id="{BB71C575-429F-45DD-B992-BF27AEF7AF32}"/>
              </a:ext>
            </a:extLst>
          </p:cNvPr>
          <p:cNvSpPr>
            <a:spLocks noChangeArrowheads="1"/>
          </p:cNvSpPr>
          <p:nvPr/>
        </p:nvSpPr>
        <p:spPr bwMode="auto">
          <a:xfrm>
            <a:off x="6524600" y="3733800"/>
            <a:ext cx="228600" cy="228600"/>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1339" name="Oval 27">
            <a:extLst>
              <a:ext uri="{FF2B5EF4-FFF2-40B4-BE49-F238E27FC236}">
                <a16:creationId xmlns:a16="http://schemas.microsoft.com/office/drawing/2014/main" id="{16B13354-C025-4455-A2D9-C1946AD893EF}"/>
              </a:ext>
            </a:extLst>
          </p:cNvPr>
          <p:cNvSpPr>
            <a:spLocks noChangeArrowheads="1"/>
          </p:cNvSpPr>
          <p:nvPr/>
        </p:nvSpPr>
        <p:spPr bwMode="auto">
          <a:xfrm>
            <a:off x="6905600" y="3733800"/>
            <a:ext cx="228600" cy="228600"/>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1340" name="Oval 28">
            <a:extLst>
              <a:ext uri="{FF2B5EF4-FFF2-40B4-BE49-F238E27FC236}">
                <a16:creationId xmlns:a16="http://schemas.microsoft.com/office/drawing/2014/main" id="{86F03E8E-8476-463A-B7CB-8740C22E8B86}"/>
              </a:ext>
            </a:extLst>
          </p:cNvPr>
          <p:cNvSpPr>
            <a:spLocks noChangeArrowheads="1"/>
          </p:cNvSpPr>
          <p:nvPr/>
        </p:nvSpPr>
        <p:spPr bwMode="auto">
          <a:xfrm>
            <a:off x="7286600" y="3733800"/>
            <a:ext cx="228600" cy="228600"/>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1341" name="AutoShape 29">
            <a:extLst>
              <a:ext uri="{FF2B5EF4-FFF2-40B4-BE49-F238E27FC236}">
                <a16:creationId xmlns:a16="http://schemas.microsoft.com/office/drawing/2014/main" id="{367F464D-A27E-4C54-A620-E01172FE815B}"/>
              </a:ext>
            </a:extLst>
          </p:cNvPr>
          <p:cNvSpPr>
            <a:spLocks noChangeArrowheads="1"/>
          </p:cNvSpPr>
          <p:nvPr/>
        </p:nvSpPr>
        <p:spPr bwMode="auto">
          <a:xfrm>
            <a:off x="9115400" y="3429000"/>
            <a:ext cx="609600" cy="990600"/>
          </a:xfrm>
          <a:prstGeom prst="can">
            <a:avLst>
              <a:gd name="adj" fmla="val 40625"/>
            </a:avLst>
          </a:prstGeom>
          <a:solidFill>
            <a:srgbClr val="00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1342" name="Text Box 30">
            <a:extLst>
              <a:ext uri="{FF2B5EF4-FFF2-40B4-BE49-F238E27FC236}">
                <a16:creationId xmlns:a16="http://schemas.microsoft.com/office/drawing/2014/main" id="{F82F96B6-3DF7-4F5B-BE31-32791A85F2BE}"/>
              </a:ext>
            </a:extLst>
          </p:cNvPr>
          <p:cNvSpPr txBox="1">
            <a:spLocks noChangeArrowheads="1"/>
          </p:cNvSpPr>
          <p:nvPr/>
        </p:nvSpPr>
        <p:spPr bwMode="auto">
          <a:xfrm>
            <a:off x="7743800" y="28956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ea typeface="新細明體" panose="02020500000000000000" pitchFamily="18" charset="-120"/>
              </a:rPr>
              <a:t>d*+C</a:t>
            </a:r>
            <a:endParaRPr lang="en-US" altLang="zh-TW">
              <a:ea typeface="新細明體" panose="02020500000000000000" pitchFamily="18" charset="-120"/>
            </a:endParaRPr>
          </a:p>
        </p:txBody>
      </p:sp>
      <p:sp>
        <p:nvSpPr>
          <p:cNvPr id="141343" name="Text Box 31">
            <a:extLst>
              <a:ext uri="{FF2B5EF4-FFF2-40B4-BE49-F238E27FC236}">
                <a16:creationId xmlns:a16="http://schemas.microsoft.com/office/drawing/2014/main" id="{A194B41C-F59C-4BC6-BC1B-D37A5229EF6E}"/>
              </a:ext>
            </a:extLst>
          </p:cNvPr>
          <p:cNvSpPr txBox="1">
            <a:spLocks noChangeArrowheads="1"/>
          </p:cNvSpPr>
          <p:nvPr/>
        </p:nvSpPr>
        <p:spPr bwMode="auto">
          <a:xfrm>
            <a:off x="8886800" y="28956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ea typeface="新細明體" panose="02020500000000000000" pitchFamily="18" charset="-120"/>
              </a:rPr>
              <a:t>d*+C+1</a:t>
            </a:r>
            <a:endParaRPr lang="en-US" altLang="zh-TW">
              <a:ea typeface="新細明體" panose="02020500000000000000" pitchFamily="18" charset="-120"/>
            </a:endParaRPr>
          </a:p>
        </p:txBody>
      </p:sp>
      <p:sp>
        <p:nvSpPr>
          <p:cNvPr id="141344" name="Text Box 32">
            <a:extLst>
              <a:ext uri="{FF2B5EF4-FFF2-40B4-BE49-F238E27FC236}">
                <a16:creationId xmlns:a16="http://schemas.microsoft.com/office/drawing/2014/main" id="{D3912A9E-B2DF-426C-862F-8D2323DD4A09}"/>
              </a:ext>
            </a:extLst>
          </p:cNvPr>
          <p:cNvSpPr txBox="1">
            <a:spLocks noChangeArrowheads="1"/>
          </p:cNvSpPr>
          <p:nvPr/>
        </p:nvSpPr>
        <p:spPr bwMode="auto">
          <a:xfrm>
            <a:off x="551390" y="4753957"/>
            <a:ext cx="1141453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b="1" dirty="0">
                <a:latin typeface="Arial" panose="020B0604020202020204" pitchFamily="34" charset="0"/>
                <a:ea typeface="新細明體" panose="02020500000000000000" pitchFamily="18" charset="-120"/>
              </a:rPr>
              <a:t>Proof by contradiction: </a:t>
            </a:r>
            <a:br>
              <a:rPr lang="en-US" altLang="zh-TW" b="1" dirty="0">
                <a:latin typeface="Arial" panose="020B0604020202020204" pitchFamily="34" charset="0"/>
                <a:ea typeface="新細明體" panose="02020500000000000000" pitchFamily="18" charset="-120"/>
              </a:rPr>
            </a:br>
            <a:r>
              <a:rPr lang="en-US" altLang="zh-TW" b="1" dirty="0">
                <a:latin typeface="Arial" panose="020B0604020202020204" pitchFamily="34" charset="0"/>
                <a:ea typeface="新細明體" panose="02020500000000000000" pitchFamily="18" charset="-120"/>
              </a:rPr>
              <a:t>     Suppose there exists j </a:t>
            </a:r>
            <a:r>
              <a:rPr lang="en-US" altLang="zh-TW" b="1" dirty="0">
                <a:latin typeface="Arial" panose="020B0604020202020204" pitchFamily="34" charset="0"/>
                <a:ea typeface="新細明體" panose="02020500000000000000" pitchFamily="18" charset="-120"/>
                <a:cs typeface="Times New Roman" panose="02020603050405020304" pitchFamily="18" charset="0"/>
                <a:sym typeface="Symbol" panose="05050102010706020507" pitchFamily="18" charset="2"/>
              </a:rPr>
              <a:t></a:t>
            </a:r>
            <a:r>
              <a:rPr lang="en-US" altLang="zh-TW" b="1" dirty="0">
                <a:latin typeface="Arial" panose="020B0604020202020204" pitchFamily="34" charset="0"/>
                <a:ea typeface="新細明體" panose="02020500000000000000" pitchFamily="18" charset="-120"/>
              </a:rPr>
              <a:t> Bucket( d* + C + 1) after update(</a:t>
            </a:r>
            <a:r>
              <a:rPr lang="en-US" altLang="zh-TW" b="1" dirty="0" err="1">
                <a:latin typeface="Arial" panose="020B0604020202020204" pitchFamily="34" charset="0"/>
                <a:ea typeface="新細明體" panose="02020500000000000000" pitchFamily="18" charset="-120"/>
              </a:rPr>
              <a:t>i</a:t>
            </a:r>
            <a:r>
              <a:rPr lang="en-US" altLang="zh-TW" b="1" dirty="0">
                <a:latin typeface="Arial" panose="020B0604020202020204" pitchFamily="34" charset="0"/>
                <a:ea typeface="新細明體" panose="02020500000000000000" pitchFamily="18" charset="-120"/>
              </a:rPr>
              <a:t>).  </a:t>
            </a:r>
            <a:br>
              <a:rPr lang="en-US" altLang="zh-TW" b="1" dirty="0">
                <a:latin typeface="Arial" panose="020B0604020202020204" pitchFamily="34" charset="0"/>
                <a:ea typeface="新細明體" panose="02020500000000000000" pitchFamily="18" charset="-120"/>
              </a:rPr>
            </a:br>
            <a:r>
              <a:rPr lang="en-US" altLang="zh-TW" b="1" dirty="0">
                <a:latin typeface="Arial" panose="020B0604020202020204" pitchFamily="34" charset="0"/>
                <a:ea typeface="新細明體" panose="02020500000000000000" pitchFamily="18" charset="-120"/>
              </a:rPr>
              <a:t>     Then d(j)= d* + C + 1 , </a:t>
            </a:r>
            <a:br>
              <a:rPr lang="en-US" altLang="zh-TW" b="1" dirty="0">
                <a:latin typeface="Arial" panose="020B0604020202020204" pitchFamily="34" charset="0"/>
                <a:ea typeface="新細明體" panose="02020500000000000000" pitchFamily="18" charset="-120"/>
              </a:rPr>
            </a:br>
            <a:r>
              <a:rPr lang="en-US" altLang="zh-TW" b="1" dirty="0">
                <a:latin typeface="Arial" panose="020B0604020202020204" pitchFamily="34" charset="0"/>
                <a:ea typeface="新細明體" panose="02020500000000000000" pitchFamily="18" charset="-120"/>
              </a:rPr>
              <a:t>        but d(j) = d(</a:t>
            </a:r>
            <a:r>
              <a:rPr lang="en-US" altLang="zh-TW" b="1" dirty="0" err="1">
                <a:latin typeface="Arial" panose="020B0604020202020204" pitchFamily="34" charset="0"/>
                <a:ea typeface="新細明體" panose="02020500000000000000" pitchFamily="18" charset="-120"/>
              </a:rPr>
              <a:t>i</a:t>
            </a:r>
            <a:r>
              <a:rPr lang="en-US" altLang="zh-TW" b="1" dirty="0">
                <a:latin typeface="Arial" panose="020B0604020202020204" pitchFamily="34" charset="0"/>
                <a:ea typeface="新細明體" panose="02020500000000000000" pitchFamily="18" charset="-120"/>
              </a:rPr>
              <a:t>) + </a:t>
            </a:r>
            <a:r>
              <a:rPr lang="en-US" altLang="zh-TW" b="1" dirty="0" err="1">
                <a:latin typeface="Arial" panose="020B0604020202020204" pitchFamily="34" charset="0"/>
                <a:ea typeface="新細明體" panose="02020500000000000000" pitchFamily="18" charset="-120"/>
              </a:rPr>
              <a:t>c</a:t>
            </a:r>
            <a:r>
              <a:rPr lang="en-US" altLang="zh-TW" b="1" baseline="-25000" dirty="0" err="1">
                <a:latin typeface="Arial" panose="020B0604020202020204" pitchFamily="34" charset="0"/>
                <a:ea typeface="新細明體" panose="02020500000000000000" pitchFamily="18" charset="-120"/>
              </a:rPr>
              <a:t>ij</a:t>
            </a:r>
            <a:r>
              <a:rPr lang="en-US" altLang="zh-TW" b="1" dirty="0">
                <a:latin typeface="Arial" panose="020B0604020202020204" pitchFamily="34" charset="0"/>
                <a:ea typeface="新細明體" panose="02020500000000000000" pitchFamily="18" charset="-120"/>
              </a:rPr>
              <a:t> </a:t>
            </a:r>
            <a:r>
              <a:rPr lang="en-US" altLang="zh-TW" b="1" dirty="0">
                <a:latin typeface="Arial" panose="020B0604020202020204" pitchFamily="34" charset="0"/>
                <a:ea typeface="新細明體" panose="02020500000000000000" pitchFamily="18" charset="-120"/>
                <a:sym typeface="Symbol" panose="05050102010706020507" pitchFamily="18" charset="2"/>
              </a:rPr>
              <a:t></a:t>
            </a:r>
            <a:r>
              <a:rPr lang="en-US" altLang="zh-TW" b="1" dirty="0">
                <a:latin typeface="Arial" panose="020B0604020202020204" pitchFamily="34" charset="0"/>
                <a:ea typeface="新細明體" panose="02020500000000000000" pitchFamily="18" charset="-120"/>
              </a:rPr>
              <a:t>  d* + C   </a:t>
            </a:r>
            <a:r>
              <a:rPr lang="en-US" altLang="zh-TW" b="1" dirty="0">
                <a:solidFill>
                  <a:srgbClr val="FF0000"/>
                </a:solidFill>
                <a:latin typeface="Arial" panose="020B0604020202020204" pitchFamily="34" charset="0"/>
                <a:ea typeface="新細明體" panose="02020500000000000000" pitchFamily="18" charset="-120"/>
                <a:sym typeface="Wingdings" panose="05000000000000000000" pitchFamily="2" charset="2"/>
              </a:rPr>
              <a:t></a:t>
            </a:r>
          </a:p>
        </p:txBody>
      </p:sp>
      <p:sp>
        <p:nvSpPr>
          <p:cNvPr id="141345" name="Text Box 33">
            <a:extLst>
              <a:ext uri="{FF2B5EF4-FFF2-40B4-BE49-F238E27FC236}">
                <a16:creationId xmlns:a16="http://schemas.microsoft.com/office/drawing/2014/main" id="{AEE244FF-60D9-4E45-BFB8-F6C5D18DE537}"/>
              </a:ext>
            </a:extLst>
          </p:cNvPr>
          <p:cNvSpPr txBox="1">
            <a:spLocks noChangeArrowheads="1"/>
          </p:cNvSpPr>
          <p:nvPr/>
        </p:nvSpPr>
        <p:spPr bwMode="auto">
          <a:xfrm>
            <a:off x="9267800" y="3810001"/>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00" b="1">
                <a:latin typeface="Arial" panose="020B0604020202020204" pitchFamily="34" charset="0"/>
                <a:ea typeface="新細明體" panose="02020500000000000000" pitchFamily="18" charset="-120"/>
                <a:cs typeface="Times New Roman" panose="02020603050405020304" pitchFamily="18" charset="0"/>
                <a:sym typeface="Symbol" panose="05050102010706020507" pitchFamily="18" charset="2"/>
              </a:rPr>
              <a:t></a:t>
            </a:r>
            <a:r>
              <a:rPr lang="zh-TW" altLang="en-US" sz="2000" b="1">
                <a:latin typeface="Arial" panose="020B0604020202020204" pitchFamily="34" charset="0"/>
                <a:ea typeface="新細明體" panose="02020500000000000000" pitchFamily="18" charset="-120"/>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1333">
                                            <p:txEl>
                                              <p:pRg st="0" end="0"/>
                                            </p:txEl>
                                          </p:spTgt>
                                        </p:tgtEl>
                                        <p:attrNameLst>
                                          <p:attrName>style.visibility</p:attrName>
                                        </p:attrNameLst>
                                      </p:cBhvr>
                                      <p:to>
                                        <p:strVal val="visible"/>
                                      </p:to>
                                    </p:set>
                                    <p:animEffect transition="in" filter="dissolve">
                                      <p:cBhvr>
                                        <p:cTn id="7" dur="500"/>
                                        <p:tgtEl>
                                          <p:spTgt spid="1413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1345">
                                            <p:txEl>
                                              <p:pRg st="0" end="0"/>
                                            </p:txEl>
                                          </p:spTgt>
                                        </p:tgtEl>
                                        <p:attrNameLst>
                                          <p:attrName>style.visibility</p:attrName>
                                        </p:attrNameLst>
                                      </p:cBhvr>
                                      <p:to>
                                        <p:strVal val="visible"/>
                                      </p:to>
                                    </p:set>
                                    <p:animEffect transition="in" filter="dissolve">
                                      <p:cBhvr>
                                        <p:cTn id="12" dur="500"/>
                                        <p:tgtEl>
                                          <p:spTgt spid="14134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1334"/>
                                        </p:tgtEl>
                                        <p:attrNameLst>
                                          <p:attrName>style.visibility</p:attrName>
                                        </p:attrNameLst>
                                      </p:cBhvr>
                                      <p:to>
                                        <p:strVal val="visible"/>
                                      </p:to>
                                    </p:set>
                                    <p:animEffect transition="in" filter="dissolve">
                                      <p:cBhvr>
                                        <p:cTn id="17" dur="500"/>
                                        <p:tgtEl>
                                          <p:spTgt spid="141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33" grpId="0" build="p" autoUpdateAnimBg="0"/>
      <p:bldP spid="14134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F43EA714-0172-4D4D-9533-CF2CE7D0BFD5}"/>
              </a:ext>
            </a:extLst>
          </p:cNvPr>
          <p:cNvSpPr>
            <a:spLocks noGrp="1" noChangeArrowheads="1"/>
          </p:cNvSpPr>
          <p:nvPr>
            <p:ph type="title"/>
          </p:nvPr>
        </p:nvSpPr>
        <p:spPr/>
        <p:txBody>
          <a:bodyPr/>
          <a:lstStyle/>
          <a:p>
            <a:r>
              <a:rPr lang="en-US" altLang="zh-TW"/>
              <a:t>Wraparound Buckets</a:t>
            </a:r>
          </a:p>
        </p:txBody>
      </p:sp>
      <p:sp>
        <p:nvSpPr>
          <p:cNvPr id="145411" name="Rectangle 3">
            <a:extLst>
              <a:ext uri="{FF2B5EF4-FFF2-40B4-BE49-F238E27FC236}">
                <a16:creationId xmlns:a16="http://schemas.microsoft.com/office/drawing/2014/main" id="{6EFFA3CE-9224-482F-A977-4E9EDADACC77}"/>
              </a:ext>
            </a:extLst>
          </p:cNvPr>
          <p:cNvSpPr>
            <a:spLocks noGrp="1" noChangeArrowheads="1"/>
          </p:cNvSpPr>
          <p:nvPr>
            <p:ph idx="1"/>
          </p:nvPr>
        </p:nvSpPr>
        <p:spPr/>
        <p:txBody>
          <a:bodyPr/>
          <a:lstStyle/>
          <a:p>
            <a:pPr>
              <a:buFontTx/>
              <a:buNone/>
            </a:pPr>
            <a:r>
              <a:rPr lang="en-US" altLang="zh-TW" dirty="0">
                <a:solidFill>
                  <a:srgbClr val="009900"/>
                </a:solidFill>
                <a:effectLst>
                  <a:outerShdw blurRad="38100" dist="38100" dir="2700000" algn="tl">
                    <a:srgbClr val="000000"/>
                  </a:outerShdw>
                </a:effectLst>
              </a:rPr>
              <a:t>Property:</a:t>
            </a:r>
            <a:r>
              <a:rPr lang="en-US" altLang="zh-TW" dirty="0"/>
              <a:t>        if d(</a:t>
            </a:r>
            <a:r>
              <a:rPr lang="en-US" altLang="zh-TW" dirty="0" err="1"/>
              <a:t>i</a:t>
            </a:r>
            <a:r>
              <a:rPr lang="en-US" altLang="zh-TW" dirty="0"/>
              <a:t>) is the distance label that the algorithm designates are permanent at the beginning of an iteration, then at the end of that iteration, d(j) </a:t>
            </a:r>
            <a:r>
              <a:rPr kumimoji="0" lang="en-US" altLang="zh-TW" b="1" dirty="0">
                <a:effectLst/>
                <a:sym typeface="Symbol" panose="05050102010706020507" pitchFamily="18" charset="2"/>
              </a:rPr>
              <a:t> </a:t>
            </a:r>
            <a:r>
              <a:rPr kumimoji="0" lang="en-US" altLang="zh-TW" dirty="0">
                <a:effectLst/>
                <a:sym typeface="Symbol" panose="05050102010706020507" pitchFamily="18" charset="2"/>
              </a:rPr>
              <a:t>d(</a:t>
            </a:r>
            <a:r>
              <a:rPr kumimoji="0" lang="en-US" altLang="zh-TW" dirty="0" err="1">
                <a:effectLst/>
                <a:sym typeface="Symbol" panose="05050102010706020507" pitchFamily="18" charset="2"/>
              </a:rPr>
              <a:t>i</a:t>
            </a:r>
            <a:r>
              <a:rPr kumimoji="0" lang="en-US" altLang="zh-TW" dirty="0">
                <a:effectLst/>
                <a:sym typeface="Symbol" panose="05050102010706020507" pitchFamily="18" charset="2"/>
              </a:rPr>
              <a:t>) + C for each finitely labeled node j </a:t>
            </a:r>
          </a:p>
        </p:txBody>
      </p:sp>
      <p:sp>
        <p:nvSpPr>
          <p:cNvPr id="28" name="投影片編號版面配置區 3">
            <a:extLst>
              <a:ext uri="{FF2B5EF4-FFF2-40B4-BE49-F238E27FC236}">
                <a16:creationId xmlns:a16="http://schemas.microsoft.com/office/drawing/2014/main" id="{0C86F407-AA55-4A22-A194-40F89F124C81}"/>
              </a:ext>
            </a:extLst>
          </p:cNvPr>
          <p:cNvSpPr>
            <a:spLocks noGrp="1"/>
          </p:cNvSpPr>
          <p:nvPr>
            <p:ph type="sldNum" sz="quarter" idx="10"/>
          </p:nvPr>
        </p:nvSpPr>
        <p:spPr/>
        <p:txBody>
          <a:bodyPr/>
          <a:lstStyle/>
          <a:p>
            <a:fld id="{E9075CF2-CCAF-4527-A0F0-D8F40BEED0EB}" type="slidenum">
              <a:rPr lang="zh-TW" altLang="en-US"/>
              <a:pPr/>
              <a:t>26</a:t>
            </a:fld>
            <a:endParaRPr lang="en-US" altLang="zh-TW"/>
          </a:p>
        </p:txBody>
      </p:sp>
      <p:grpSp>
        <p:nvGrpSpPr>
          <p:cNvPr id="145439" name="Group 31">
            <a:extLst>
              <a:ext uri="{FF2B5EF4-FFF2-40B4-BE49-F238E27FC236}">
                <a16:creationId xmlns:a16="http://schemas.microsoft.com/office/drawing/2014/main" id="{C51BE033-52B7-4124-9295-2D44C8B7BB1C}"/>
              </a:ext>
            </a:extLst>
          </p:cNvPr>
          <p:cNvGrpSpPr>
            <a:grpSpLocks/>
          </p:cNvGrpSpPr>
          <p:nvPr/>
        </p:nvGrpSpPr>
        <p:grpSpPr bwMode="auto">
          <a:xfrm>
            <a:off x="983432" y="2780928"/>
            <a:ext cx="2662237" cy="2352675"/>
            <a:chOff x="476" y="1933"/>
            <a:chExt cx="1677" cy="1482"/>
          </a:xfrm>
        </p:grpSpPr>
        <p:grpSp>
          <p:nvGrpSpPr>
            <p:cNvPr id="145437" name="Group 29">
              <a:extLst>
                <a:ext uri="{FF2B5EF4-FFF2-40B4-BE49-F238E27FC236}">
                  <a16:creationId xmlns:a16="http://schemas.microsoft.com/office/drawing/2014/main" id="{3F031BED-84C0-42BD-930F-CC431A9E7AA8}"/>
                </a:ext>
              </a:extLst>
            </p:cNvPr>
            <p:cNvGrpSpPr>
              <a:grpSpLocks/>
            </p:cNvGrpSpPr>
            <p:nvPr/>
          </p:nvGrpSpPr>
          <p:grpSpPr bwMode="auto">
            <a:xfrm>
              <a:off x="476" y="1933"/>
              <a:ext cx="1677" cy="1482"/>
              <a:chOff x="839" y="1480"/>
              <a:chExt cx="1677" cy="1482"/>
            </a:xfrm>
          </p:grpSpPr>
          <p:sp>
            <p:nvSpPr>
              <p:cNvPr id="145415" name="Oval 7">
                <a:extLst>
                  <a:ext uri="{FF2B5EF4-FFF2-40B4-BE49-F238E27FC236}">
                    <a16:creationId xmlns:a16="http://schemas.microsoft.com/office/drawing/2014/main" id="{D62CB33E-4FFD-44D4-9DCA-AAAF873F07D2}"/>
                  </a:ext>
                </a:extLst>
              </p:cNvPr>
              <p:cNvSpPr>
                <a:spLocks noChangeArrowheads="1"/>
              </p:cNvSpPr>
              <p:nvPr/>
            </p:nvSpPr>
            <p:spPr bwMode="auto">
              <a:xfrm>
                <a:off x="1020" y="1661"/>
                <a:ext cx="1316" cy="1225"/>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a:ea typeface="新細明體" panose="02020500000000000000" pitchFamily="18" charset="-120"/>
                </a:endParaRPr>
              </a:p>
            </p:txBody>
          </p:sp>
          <p:sp>
            <p:nvSpPr>
              <p:cNvPr id="145416" name="Oval 8">
                <a:extLst>
                  <a:ext uri="{FF2B5EF4-FFF2-40B4-BE49-F238E27FC236}">
                    <a16:creationId xmlns:a16="http://schemas.microsoft.com/office/drawing/2014/main" id="{F557A700-7413-4511-AD86-3C3135B13F28}"/>
                  </a:ext>
                </a:extLst>
              </p:cNvPr>
              <p:cNvSpPr>
                <a:spLocks noChangeArrowheads="1"/>
              </p:cNvSpPr>
              <p:nvPr/>
            </p:nvSpPr>
            <p:spPr bwMode="auto">
              <a:xfrm>
                <a:off x="1202" y="1842"/>
                <a:ext cx="953" cy="862"/>
              </a:xfrm>
              <a:prstGeom prst="ellipse">
                <a:avLst/>
              </a:prstGeom>
              <a:solidFill>
                <a:schemeClr val="accent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5417" name="Line 9">
                <a:extLst>
                  <a:ext uri="{FF2B5EF4-FFF2-40B4-BE49-F238E27FC236}">
                    <a16:creationId xmlns:a16="http://schemas.microsoft.com/office/drawing/2014/main" id="{4914930E-5754-4989-A707-B33440AB1735}"/>
                  </a:ext>
                </a:extLst>
              </p:cNvPr>
              <p:cNvSpPr>
                <a:spLocks noChangeShapeType="1"/>
              </p:cNvSpPr>
              <p:nvPr/>
            </p:nvSpPr>
            <p:spPr bwMode="auto">
              <a:xfrm>
                <a:off x="1247" y="1797"/>
                <a:ext cx="136" cy="1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5418" name="Line 10">
                <a:extLst>
                  <a:ext uri="{FF2B5EF4-FFF2-40B4-BE49-F238E27FC236}">
                    <a16:creationId xmlns:a16="http://schemas.microsoft.com/office/drawing/2014/main" id="{269549E1-66EE-4DBB-BB0B-06027EEF2303}"/>
                  </a:ext>
                </a:extLst>
              </p:cNvPr>
              <p:cNvSpPr>
                <a:spLocks noChangeShapeType="1"/>
              </p:cNvSpPr>
              <p:nvPr/>
            </p:nvSpPr>
            <p:spPr bwMode="auto">
              <a:xfrm>
                <a:off x="1565" y="1661"/>
                <a:ext cx="45" cy="18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5419" name="Line 11">
                <a:extLst>
                  <a:ext uri="{FF2B5EF4-FFF2-40B4-BE49-F238E27FC236}">
                    <a16:creationId xmlns:a16="http://schemas.microsoft.com/office/drawing/2014/main" id="{53A0DC3E-D432-4952-9568-6C257188AE1A}"/>
                  </a:ext>
                </a:extLst>
              </p:cNvPr>
              <p:cNvSpPr>
                <a:spLocks noChangeShapeType="1"/>
              </p:cNvSpPr>
              <p:nvPr/>
            </p:nvSpPr>
            <p:spPr bwMode="auto">
              <a:xfrm flipH="1">
                <a:off x="1837" y="1706"/>
                <a:ext cx="90" cy="18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5420" name="Line 12">
                <a:extLst>
                  <a:ext uri="{FF2B5EF4-FFF2-40B4-BE49-F238E27FC236}">
                    <a16:creationId xmlns:a16="http://schemas.microsoft.com/office/drawing/2014/main" id="{C91E8A18-2B70-42AE-803C-7429912F1A5E}"/>
                  </a:ext>
                </a:extLst>
              </p:cNvPr>
              <p:cNvSpPr>
                <a:spLocks noChangeShapeType="1"/>
              </p:cNvSpPr>
              <p:nvPr/>
            </p:nvSpPr>
            <p:spPr bwMode="auto">
              <a:xfrm flipH="1">
                <a:off x="2064" y="1888"/>
                <a:ext cx="136" cy="1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5421" name="Line 13">
                <a:extLst>
                  <a:ext uri="{FF2B5EF4-FFF2-40B4-BE49-F238E27FC236}">
                    <a16:creationId xmlns:a16="http://schemas.microsoft.com/office/drawing/2014/main" id="{ED90E68A-4649-448B-B65A-89640A551912}"/>
                  </a:ext>
                </a:extLst>
              </p:cNvPr>
              <p:cNvSpPr>
                <a:spLocks noChangeShapeType="1"/>
              </p:cNvSpPr>
              <p:nvPr/>
            </p:nvSpPr>
            <p:spPr bwMode="auto">
              <a:xfrm>
                <a:off x="2154" y="2205"/>
                <a:ext cx="18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5422" name="Line 14">
                <a:extLst>
                  <a:ext uri="{FF2B5EF4-FFF2-40B4-BE49-F238E27FC236}">
                    <a16:creationId xmlns:a16="http://schemas.microsoft.com/office/drawing/2014/main" id="{6F4938AA-FD99-4141-AFF8-1F23E0600177}"/>
                  </a:ext>
                </a:extLst>
              </p:cNvPr>
              <p:cNvSpPr>
                <a:spLocks noChangeShapeType="1"/>
              </p:cNvSpPr>
              <p:nvPr/>
            </p:nvSpPr>
            <p:spPr bwMode="auto">
              <a:xfrm>
                <a:off x="2109" y="2432"/>
                <a:ext cx="181" cy="9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5423" name="Line 15">
                <a:extLst>
                  <a:ext uri="{FF2B5EF4-FFF2-40B4-BE49-F238E27FC236}">
                    <a16:creationId xmlns:a16="http://schemas.microsoft.com/office/drawing/2014/main" id="{C33EAB04-3C6F-4F6B-B3B6-8BAF8CDB751A}"/>
                  </a:ext>
                </a:extLst>
              </p:cNvPr>
              <p:cNvSpPr>
                <a:spLocks noChangeShapeType="1"/>
              </p:cNvSpPr>
              <p:nvPr/>
            </p:nvSpPr>
            <p:spPr bwMode="auto">
              <a:xfrm>
                <a:off x="1973" y="2614"/>
                <a:ext cx="136" cy="1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5424" name="Line 16">
                <a:extLst>
                  <a:ext uri="{FF2B5EF4-FFF2-40B4-BE49-F238E27FC236}">
                    <a16:creationId xmlns:a16="http://schemas.microsoft.com/office/drawing/2014/main" id="{7F8990F2-5B4D-4C2E-951F-39F114DA8BAC}"/>
                  </a:ext>
                </a:extLst>
              </p:cNvPr>
              <p:cNvSpPr>
                <a:spLocks noChangeShapeType="1"/>
              </p:cNvSpPr>
              <p:nvPr/>
            </p:nvSpPr>
            <p:spPr bwMode="auto">
              <a:xfrm flipH="1">
                <a:off x="1066" y="2432"/>
                <a:ext cx="181" cy="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5425" name="Line 17">
                <a:extLst>
                  <a:ext uri="{FF2B5EF4-FFF2-40B4-BE49-F238E27FC236}">
                    <a16:creationId xmlns:a16="http://schemas.microsoft.com/office/drawing/2014/main" id="{32BDD81A-2718-4385-93C5-12BE885DE5ED}"/>
                  </a:ext>
                </a:extLst>
              </p:cNvPr>
              <p:cNvSpPr>
                <a:spLocks noChangeShapeType="1"/>
              </p:cNvSpPr>
              <p:nvPr/>
            </p:nvSpPr>
            <p:spPr bwMode="auto">
              <a:xfrm flipH="1">
                <a:off x="1429" y="2659"/>
                <a:ext cx="90" cy="18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5426" name="Line 18">
                <a:extLst>
                  <a:ext uri="{FF2B5EF4-FFF2-40B4-BE49-F238E27FC236}">
                    <a16:creationId xmlns:a16="http://schemas.microsoft.com/office/drawing/2014/main" id="{F886853A-F3AF-49CD-A6E8-33F7604AE6C6}"/>
                  </a:ext>
                </a:extLst>
              </p:cNvPr>
              <p:cNvSpPr>
                <a:spLocks noChangeShapeType="1"/>
              </p:cNvSpPr>
              <p:nvPr/>
            </p:nvSpPr>
            <p:spPr bwMode="auto">
              <a:xfrm flipH="1">
                <a:off x="1202" y="2568"/>
                <a:ext cx="136" cy="1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5428" name="Text Box 20">
                <a:extLst>
                  <a:ext uri="{FF2B5EF4-FFF2-40B4-BE49-F238E27FC236}">
                    <a16:creationId xmlns:a16="http://schemas.microsoft.com/office/drawing/2014/main" id="{01A2A29F-4DFA-4E93-927C-677D0253F6EC}"/>
                  </a:ext>
                </a:extLst>
              </p:cNvPr>
              <p:cNvSpPr txBox="1">
                <a:spLocks noChangeArrowheads="1"/>
              </p:cNvSpPr>
              <p:nvPr/>
            </p:nvSpPr>
            <p:spPr bwMode="auto">
              <a:xfrm>
                <a:off x="2064" y="161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a:ea typeface="新細明體" panose="02020500000000000000" pitchFamily="18" charset="-120"/>
                  </a:rPr>
                  <a:t>0</a:t>
                </a:r>
              </a:p>
            </p:txBody>
          </p:sp>
          <p:sp>
            <p:nvSpPr>
              <p:cNvPr id="145429" name="Text Box 21">
                <a:extLst>
                  <a:ext uri="{FF2B5EF4-FFF2-40B4-BE49-F238E27FC236}">
                    <a16:creationId xmlns:a16="http://schemas.microsoft.com/office/drawing/2014/main" id="{FD158930-4F15-4304-8799-FDAC09590DA2}"/>
                  </a:ext>
                </a:extLst>
              </p:cNvPr>
              <p:cNvSpPr txBox="1">
                <a:spLocks noChangeArrowheads="1"/>
              </p:cNvSpPr>
              <p:nvPr/>
            </p:nvSpPr>
            <p:spPr bwMode="auto">
              <a:xfrm>
                <a:off x="2290" y="188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a:ea typeface="新細明體" panose="02020500000000000000" pitchFamily="18" charset="-120"/>
                  </a:rPr>
                  <a:t>1</a:t>
                </a:r>
              </a:p>
            </p:txBody>
          </p:sp>
          <p:sp>
            <p:nvSpPr>
              <p:cNvPr id="145430" name="Text Box 22">
                <a:extLst>
                  <a:ext uri="{FF2B5EF4-FFF2-40B4-BE49-F238E27FC236}">
                    <a16:creationId xmlns:a16="http://schemas.microsoft.com/office/drawing/2014/main" id="{A8FEED15-F7DC-4339-ADDE-9C3CD80C54FF}"/>
                  </a:ext>
                </a:extLst>
              </p:cNvPr>
              <p:cNvSpPr txBox="1">
                <a:spLocks noChangeArrowheads="1"/>
              </p:cNvSpPr>
              <p:nvPr/>
            </p:nvSpPr>
            <p:spPr bwMode="auto">
              <a:xfrm>
                <a:off x="2336" y="229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a:ea typeface="新細明體" panose="02020500000000000000" pitchFamily="18" charset="-120"/>
                  </a:rPr>
                  <a:t>2</a:t>
                </a:r>
              </a:p>
            </p:txBody>
          </p:sp>
          <p:sp>
            <p:nvSpPr>
              <p:cNvPr id="145431" name="Text Box 23">
                <a:extLst>
                  <a:ext uri="{FF2B5EF4-FFF2-40B4-BE49-F238E27FC236}">
                    <a16:creationId xmlns:a16="http://schemas.microsoft.com/office/drawing/2014/main" id="{7F33EF64-2E43-43FB-93B3-A8E20E63AEEF}"/>
                  </a:ext>
                </a:extLst>
              </p:cNvPr>
              <p:cNvSpPr txBox="1">
                <a:spLocks noChangeArrowheads="1"/>
              </p:cNvSpPr>
              <p:nvPr/>
            </p:nvSpPr>
            <p:spPr bwMode="auto">
              <a:xfrm>
                <a:off x="2200" y="256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a:ea typeface="新細明體" panose="02020500000000000000" pitchFamily="18" charset="-120"/>
                  </a:rPr>
                  <a:t>3</a:t>
                </a:r>
              </a:p>
            </p:txBody>
          </p:sp>
          <p:sp>
            <p:nvSpPr>
              <p:cNvPr id="145433" name="Text Box 25">
                <a:extLst>
                  <a:ext uri="{FF2B5EF4-FFF2-40B4-BE49-F238E27FC236}">
                    <a16:creationId xmlns:a16="http://schemas.microsoft.com/office/drawing/2014/main" id="{72C10D59-926D-4876-A1D7-B82BB0ACD62A}"/>
                  </a:ext>
                </a:extLst>
              </p:cNvPr>
              <p:cNvSpPr txBox="1">
                <a:spLocks noChangeArrowheads="1"/>
              </p:cNvSpPr>
              <p:nvPr/>
            </p:nvSpPr>
            <p:spPr bwMode="auto">
              <a:xfrm>
                <a:off x="1156" y="275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a:ea typeface="新細明體" panose="02020500000000000000" pitchFamily="18" charset="-120"/>
                  </a:rPr>
                  <a:t>k</a:t>
                </a:r>
              </a:p>
            </p:txBody>
          </p:sp>
          <p:sp>
            <p:nvSpPr>
              <p:cNvPr id="145434" name="Text Box 26">
                <a:extLst>
                  <a:ext uri="{FF2B5EF4-FFF2-40B4-BE49-F238E27FC236}">
                    <a16:creationId xmlns:a16="http://schemas.microsoft.com/office/drawing/2014/main" id="{7927E7D1-F66D-425B-9BEE-D329A6FE1CF3}"/>
                  </a:ext>
                </a:extLst>
              </p:cNvPr>
              <p:cNvSpPr txBox="1">
                <a:spLocks noChangeArrowheads="1"/>
              </p:cNvSpPr>
              <p:nvPr/>
            </p:nvSpPr>
            <p:spPr bwMode="auto">
              <a:xfrm>
                <a:off x="839" y="2523"/>
                <a:ext cx="3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a:ea typeface="新細明體" panose="02020500000000000000" pitchFamily="18" charset="-120"/>
                  </a:rPr>
                  <a:t>k+1</a:t>
                </a:r>
              </a:p>
            </p:txBody>
          </p:sp>
          <p:sp>
            <p:nvSpPr>
              <p:cNvPr id="145435" name="Text Box 27">
                <a:extLst>
                  <a:ext uri="{FF2B5EF4-FFF2-40B4-BE49-F238E27FC236}">
                    <a16:creationId xmlns:a16="http://schemas.microsoft.com/office/drawing/2014/main" id="{C03D43C0-A91D-45DA-9A2D-1C314CB00375}"/>
                  </a:ext>
                </a:extLst>
              </p:cNvPr>
              <p:cNvSpPr txBox="1">
                <a:spLocks noChangeArrowheads="1"/>
              </p:cNvSpPr>
              <p:nvPr/>
            </p:nvSpPr>
            <p:spPr bwMode="auto">
              <a:xfrm>
                <a:off x="1701" y="1480"/>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a:ea typeface="新細明體" panose="02020500000000000000" pitchFamily="18" charset="-120"/>
                  </a:rPr>
                  <a:t>C</a:t>
                </a:r>
              </a:p>
            </p:txBody>
          </p:sp>
          <p:sp>
            <p:nvSpPr>
              <p:cNvPr id="145436" name="Text Box 28">
                <a:extLst>
                  <a:ext uri="{FF2B5EF4-FFF2-40B4-BE49-F238E27FC236}">
                    <a16:creationId xmlns:a16="http://schemas.microsoft.com/office/drawing/2014/main" id="{664ADA19-B441-4E4B-B412-270746CF0B43}"/>
                  </a:ext>
                </a:extLst>
              </p:cNvPr>
              <p:cNvSpPr txBox="1">
                <a:spLocks noChangeArrowheads="1"/>
              </p:cNvSpPr>
              <p:nvPr/>
            </p:nvSpPr>
            <p:spPr bwMode="auto">
              <a:xfrm>
                <a:off x="1202" y="1480"/>
                <a:ext cx="3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ea typeface="新細明體" panose="02020500000000000000" pitchFamily="18" charset="-120"/>
                  </a:rPr>
                  <a:t>C-1</a:t>
                </a:r>
              </a:p>
            </p:txBody>
          </p:sp>
        </p:grpSp>
        <p:sp>
          <p:nvSpPr>
            <p:cNvPr id="145438" name="Freeform 30">
              <a:extLst>
                <a:ext uri="{FF2B5EF4-FFF2-40B4-BE49-F238E27FC236}">
                  <a16:creationId xmlns:a16="http://schemas.microsoft.com/office/drawing/2014/main" id="{DE647B31-D42A-4139-9CA8-9F548BA45E27}"/>
                </a:ext>
              </a:extLst>
            </p:cNvPr>
            <p:cNvSpPr>
              <a:spLocks/>
            </p:cNvSpPr>
            <p:nvPr/>
          </p:nvSpPr>
          <p:spPr bwMode="auto">
            <a:xfrm>
              <a:off x="1156" y="2432"/>
              <a:ext cx="499" cy="590"/>
            </a:xfrm>
            <a:custGeom>
              <a:avLst/>
              <a:gdLst>
                <a:gd name="T0" fmla="*/ 136 w 455"/>
                <a:gd name="T1" fmla="*/ 0 h 544"/>
                <a:gd name="T2" fmla="*/ 409 w 455"/>
                <a:gd name="T3" fmla="*/ 136 h 544"/>
                <a:gd name="T4" fmla="*/ 409 w 455"/>
                <a:gd name="T5" fmla="*/ 453 h 544"/>
                <a:gd name="T6" fmla="*/ 136 w 455"/>
                <a:gd name="T7" fmla="*/ 544 h 544"/>
                <a:gd name="T8" fmla="*/ 0 w 455"/>
                <a:gd name="T9" fmla="*/ 453 h 544"/>
              </a:gdLst>
              <a:ahLst/>
              <a:cxnLst>
                <a:cxn ang="0">
                  <a:pos x="T0" y="T1"/>
                </a:cxn>
                <a:cxn ang="0">
                  <a:pos x="T2" y="T3"/>
                </a:cxn>
                <a:cxn ang="0">
                  <a:pos x="T4" y="T5"/>
                </a:cxn>
                <a:cxn ang="0">
                  <a:pos x="T6" y="T7"/>
                </a:cxn>
                <a:cxn ang="0">
                  <a:pos x="T8" y="T9"/>
                </a:cxn>
              </a:cxnLst>
              <a:rect l="0" t="0" r="r" b="b"/>
              <a:pathLst>
                <a:path w="455" h="544">
                  <a:moveTo>
                    <a:pt x="136" y="0"/>
                  </a:moveTo>
                  <a:cubicBezTo>
                    <a:pt x="249" y="30"/>
                    <a:pt x="363" y="60"/>
                    <a:pt x="409" y="136"/>
                  </a:cubicBezTo>
                  <a:cubicBezTo>
                    <a:pt x="455" y="212"/>
                    <a:pt x="454" y="385"/>
                    <a:pt x="409" y="453"/>
                  </a:cubicBezTo>
                  <a:cubicBezTo>
                    <a:pt x="364" y="521"/>
                    <a:pt x="204" y="544"/>
                    <a:pt x="136" y="544"/>
                  </a:cubicBezTo>
                  <a:cubicBezTo>
                    <a:pt x="68" y="544"/>
                    <a:pt x="34" y="498"/>
                    <a:pt x="0" y="453"/>
                  </a:cubicBezTo>
                </a:path>
              </a:pathLst>
            </a:custGeom>
            <a:noFill/>
            <a:ln w="12700" cap="flat" cmpd="sng">
              <a:solidFill>
                <a:schemeClr val="tx1"/>
              </a:solidFill>
              <a:prstDash val="solid"/>
              <a:round/>
              <a:headEnd type="none" w="sm" len="sm"/>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145440" name="Text Box 32">
            <a:extLst>
              <a:ext uri="{FF2B5EF4-FFF2-40B4-BE49-F238E27FC236}">
                <a16:creationId xmlns:a16="http://schemas.microsoft.com/office/drawing/2014/main" id="{765904C5-759D-47E2-8A0C-9B2AB2BD3D32}"/>
              </a:ext>
            </a:extLst>
          </p:cNvPr>
          <p:cNvSpPr txBox="1">
            <a:spLocks noChangeArrowheads="1"/>
          </p:cNvSpPr>
          <p:nvPr/>
        </p:nvSpPr>
        <p:spPr bwMode="auto">
          <a:xfrm>
            <a:off x="3644082" y="2924176"/>
            <a:ext cx="857384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US" altLang="zh-TW" sz="2000" dirty="0">
                <a:latin typeface="Arial" panose="020B0604020202020204" pitchFamily="34" charset="0"/>
                <a:ea typeface="新細明體" panose="02020500000000000000" pitchFamily="18" charset="-120"/>
              </a:rPr>
              <a:t>Store a temporarily labeled node </a:t>
            </a:r>
            <a:r>
              <a:rPr lang="en-US" altLang="zh-TW" sz="2000" dirty="0">
                <a:solidFill>
                  <a:srgbClr val="0000A8"/>
                </a:solidFill>
                <a:latin typeface="Arial" panose="020B0604020202020204" pitchFamily="34" charset="0"/>
                <a:ea typeface="新細明體" panose="02020500000000000000" pitchFamily="18" charset="-120"/>
              </a:rPr>
              <a:t>j </a:t>
            </a:r>
            <a:r>
              <a:rPr lang="en-US" altLang="zh-TW" sz="2000" dirty="0">
                <a:latin typeface="Arial" panose="020B0604020202020204" pitchFamily="34" charset="0"/>
                <a:ea typeface="新細明體" panose="02020500000000000000" pitchFamily="18" charset="-120"/>
              </a:rPr>
              <a:t> in bucket </a:t>
            </a:r>
            <a:r>
              <a:rPr lang="en-US" altLang="zh-TW" sz="2000" dirty="0">
                <a:solidFill>
                  <a:srgbClr val="0000A8"/>
                </a:solidFill>
                <a:latin typeface="Arial" panose="020B0604020202020204" pitchFamily="34" charset="0"/>
                <a:ea typeface="新細明體" panose="02020500000000000000" pitchFamily="18" charset="-120"/>
              </a:rPr>
              <a:t>d(j) mod(C+1)</a:t>
            </a:r>
          </a:p>
          <a:p>
            <a:pPr>
              <a:buFontTx/>
              <a:buChar char="•"/>
            </a:pPr>
            <a:r>
              <a:rPr lang="en-US" altLang="zh-TW" sz="2000" dirty="0">
                <a:latin typeface="Arial" panose="020B0604020202020204" pitchFamily="34" charset="0"/>
                <a:ea typeface="新細明體" panose="02020500000000000000" pitchFamily="18" charset="-120"/>
              </a:rPr>
              <a:t>Bucket </a:t>
            </a:r>
            <a:r>
              <a:rPr lang="en-US" altLang="zh-TW" sz="2000" dirty="0">
                <a:solidFill>
                  <a:srgbClr val="0000A8"/>
                </a:solidFill>
                <a:latin typeface="Arial" panose="020B0604020202020204" pitchFamily="34" charset="0"/>
                <a:ea typeface="新細明體" panose="02020500000000000000" pitchFamily="18" charset="-120"/>
              </a:rPr>
              <a:t>k </a:t>
            </a:r>
            <a:r>
              <a:rPr lang="en-US" altLang="zh-TW" sz="2000" dirty="0">
                <a:latin typeface="Arial" panose="020B0604020202020204" pitchFamily="34" charset="0"/>
                <a:ea typeface="新細明體" panose="02020500000000000000" pitchFamily="18" charset="-120"/>
              </a:rPr>
              <a:t>stores nodes with temporary distance </a:t>
            </a:r>
            <a:r>
              <a:rPr lang="en-US" altLang="zh-TW" sz="2000" dirty="0" err="1">
                <a:latin typeface="Arial" panose="020B0604020202020204" pitchFamily="34" charset="0"/>
                <a:ea typeface="新細明體" panose="02020500000000000000" pitchFamily="18" charset="-120"/>
              </a:rPr>
              <a:t>lables</a:t>
            </a:r>
            <a:r>
              <a:rPr lang="en-US" altLang="zh-TW" sz="2000" dirty="0">
                <a:latin typeface="Arial" panose="020B0604020202020204" pitchFamily="34" charset="0"/>
                <a:ea typeface="新細明體" panose="02020500000000000000" pitchFamily="18" charset="-120"/>
              </a:rPr>
              <a:t> </a:t>
            </a:r>
            <a:r>
              <a:rPr lang="en-US" altLang="zh-TW" sz="2000" dirty="0" err="1">
                <a:solidFill>
                  <a:srgbClr val="0000A8"/>
                </a:solidFill>
                <a:latin typeface="Arial" panose="020B0604020202020204" pitchFamily="34" charset="0"/>
                <a:ea typeface="新細明體" panose="02020500000000000000" pitchFamily="18" charset="-120"/>
              </a:rPr>
              <a:t>k+d</a:t>
            </a:r>
            <a:r>
              <a:rPr lang="en-US" altLang="zh-TW" sz="2000" dirty="0">
                <a:solidFill>
                  <a:srgbClr val="0000A8"/>
                </a:solidFill>
                <a:latin typeface="Arial" panose="020B0604020202020204" pitchFamily="34" charset="0"/>
                <a:ea typeface="新細明體" panose="02020500000000000000" pitchFamily="18" charset="-120"/>
              </a:rPr>
              <a:t>(C+1)</a:t>
            </a:r>
            <a:r>
              <a:rPr lang="en-US" altLang="zh-TW" sz="2000" dirty="0">
                <a:latin typeface="Arial" panose="020B0604020202020204" pitchFamily="34" charset="0"/>
                <a:ea typeface="新細明體" panose="02020500000000000000" pitchFamily="18" charset="-120"/>
              </a:rPr>
              <a:t> ,d=0,1,2,.. </a:t>
            </a:r>
            <a:br>
              <a:rPr lang="en-US" altLang="zh-TW" sz="2000" dirty="0">
                <a:latin typeface="Arial" panose="020B0604020202020204" pitchFamily="34" charset="0"/>
                <a:ea typeface="新細明體" panose="02020500000000000000" pitchFamily="18" charset="-120"/>
              </a:rPr>
            </a:br>
            <a:r>
              <a:rPr lang="en-US" altLang="zh-TW" sz="2000" dirty="0">
                <a:solidFill>
                  <a:srgbClr val="0000A8"/>
                </a:solidFill>
                <a:latin typeface="Arial" panose="020B0604020202020204" pitchFamily="34" charset="0"/>
                <a:ea typeface="新細明體" panose="02020500000000000000" pitchFamily="18" charset="-120"/>
              </a:rPr>
              <a:t>d+1</a:t>
            </a:r>
            <a:r>
              <a:rPr lang="en-US" altLang="zh-TW" sz="2000" dirty="0">
                <a:latin typeface="Arial" panose="020B0604020202020204" pitchFamily="34" charset="0"/>
                <a:ea typeface="新細明體" panose="02020500000000000000" pitchFamily="18" charset="-120"/>
              </a:rPr>
              <a:t> is the iteration number</a:t>
            </a:r>
          </a:p>
          <a:p>
            <a:pPr>
              <a:buFontTx/>
              <a:buChar char="•"/>
            </a:pPr>
            <a:r>
              <a:rPr lang="en-US" altLang="zh-TW" sz="2000" dirty="0">
                <a:latin typeface="Arial" panose="020B0604020202020204" pitchFamily="34" charset="0"/>
                <a:ea typeface="新細明體" panose="02020500000000000000" pitchFamily="18" charset="-120"/>
              </a:rPr>
              <a:t>At any time, bucket </a:t>
            </a:r>
            <a:r>
              <a:rPr lang="en-US" altLang="zh-TW" sz="2000" dirty="0">
                <a:solidFill>
                  <a:srgbClr val="0000A8"/>
                </a:solidFill>
                <a:latin typeface="Arial" panose="020B0604020202020204" pitchFamily="34" charset="0"/>
                <a:ea typeface="新細明體" panose="02020500000000000000" pitchFamily="18" charset="-120"/>
              </a:rPr>
              <a:t>k</a:t>
            </a:r>
            <a:r>
              <a:rPr lang="en-US" altLang="zh-TW" sz="2000" dirty="0">
                <a:latin typeface="Arial" panose="020B0604020202020204" pitchFamily="34" charset="0"/>
                <a:ea typeface="新細明體" panose="02020500000000000000" pitchFamily="18" charset="-120"/>
              </a:rPr>
              <a:t> only holds nodes with the same distance label</a:t>
            </a:r>
          </a:p>
          <a:p>
            <a:pPr>
              <a:buFontTx/>
              <a:buChar char="•"/>
            </a:pPr>
            <a:r>
              <a:rPr lang="en-US" altLang="zh-TW" sz="2000" dirty="0">
                <a:latin typeface="Arial" panose="020B0604020202020204" pitchFamily="34" charset="0"/>
                <a:ea typeface="新細明體" panose="02020500000000000000" pitchFamily="18" charset="-120"/>
              </a:rPr>
              <a:t>When we scan bucket </a:t>
            </a:r>
            <a:r>
              <a:rPr lang="en-US" altLang="zh-TW" sz="2000" dirty="0">
                <a:solidFill>
                  <a:srgbClr val="0000A8"/>
                </a:solidFill>
                <a:latin typeface="Arial" panose="020B0604020202020204" pitchFamily="34" charset="0"/>
                <a:ea typeface="新細明體" panose="02020500000000000000" pitchFamily="18" charset="-120"/>
              </a:rPr>
              <a:t>k</a:t>
            </a:r>
            <a:r>
              <a:rPr lang="en-US" altLang="zh-TW" sz="2000" dirty="0">
                <a:latin typeface="Arial" panose="020B0604020202020204" pitchFamily="34" charset="0"/>
                <a:ea typeface="新細明體" panose="02020500000000000000" pitchFamily="18" charset="-120"/>
              </a:rPr>
              <a:t>, all nodes in bucket </a:t>
            </a:r>
            <a:r>
              <a:rPr lang="en-US" altLang="zh-TW" sz="2000" dirty="0">
                <a:solidFill>
                  <a:srgbClr val="0000A8"/>
                </a:solidFill>
                <a:latin typeface="Arial" panose="020B0604020202020204" pitchFamily="34" charset="0"/>
                <a:ea typeface="新細明體" panose="02020500000000000000" pitchFamily="18" charset="-120"/>
              </a:rPr>
              <a:t>k+1,k+2,…,C,0,1,2,…,k-1</a:t>
            </a:r>
            <a:r>
              <a:rPr lang="en-US" altLang="zh-TW" sz="2000" dirty="0">
                <a:latin typeface="Arial" panose="020B0604020202020204" pitchFamily="34" charset="0"/>
                <a:ea typeface="新細明體" panose="02020500000000000000" pitchFamily="18" charset="-120"/>
              </a:rPr>
              <a:t> have larger distance labels.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98E411C2-8C3D-40F3-A676-0D36B989C77B}"/>
              </a:ext>
            </a:extLst>
          </p:cNvPr>
          <p:cNvSpPr>
            <a:spLocks noGrp="1" noChangeArrowheads="1"/>
          </p:cNvSpPr>
          <p:nvPr>
            <p:ph type="title"/>
          </p:nvPr>
        </p:nvSpPr>
        <p:spPr>
          <a:noFill/>
          <a:ln/>
        </p:spPr>
        <p:txBody>
          <a:bodyPr vert="horz" wrap="square" lIns="88900" tIns="44450" rIns="88900" bIns="44450" numCol="1" anchor="ctr" anchorCtr="0" compatLnSpc="1">
            <a:prstTxWarp prst="textNoShape">
              <a:avLst/>
            </a:prstTxWarp>
          </a:bodyPr>
          <a:lstStyle/>
          <a:p>
            <a:r>
              <a:rPr lang="en-US" altLang="zh-TW"/>
              <a:t>Example on Dial’s Implementation</a:t>
            </a:r>
          </a:p>
        </p:txBody>
      </p:sp>
      <p:graphicFrame>
        <p:nvGraphicFramePr>
          <p:cNvPr id="148515" name="Object 35">
            <a:extLst>
              <a:ext uri="{FF2B5EF4-FFF2-40B4-BE49-F238E27FC236}">
                <a16:creationId xmlns:a16="http://schemas.microsoft.com/office/drawing/2014/main" id="{304C04C2-27AE-4CC8-AEBA-14A89EF46489}"/>
              </a:ext>
            </a:extLst>
          </p:cNvPr>
          <p:cNvGraphicFramePr>
            <a:graphicFrameLocks noGrp="1" noChangeAspect="1"/>
          </p:cNvGraphicFramePr>
          <p:nvPr>
            <p:ph idx="1"/>
          </p:nvPr>
        </p:nvGraphicFramePr>
        <p:xfrm>
          <a:off x="5097463" y="1125538"/>
          <a:ext cx="2271712" cy="5038725"/>
        </p:xfrm>
        <a:graphic>
          <a:graphicData uri="http://schemas.openxmlformats.org/presentationml/2006/ole">
            <mc:AlternateContent xmlns:mc="http://schemas.openxmlformats.org/markup-compatibility/2006">
              <mc:Choice xmlns:v="urn:schemas-microsoft-com:vml" Requires="v">
                <p:oleObj spid="_x0000_s148552" name="Document" r:id="rId3" imgW="2326320" imgH="5157720" progId="Word.Document.8">
                  <p:embed/>
                </p:oleObj>
              </mc:Choice>
              <mc:Fallback>
                <p:oleObj name="Document" r:id="rId3" imgW="2326320" imgH="5157720" progId="Word.Document.8">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7463" y="1125538"/>
                        <a:ext cx="2271712" cy="503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投影片編號版面配置區 3">
            <a:extLst>
              <a:ext uri="{FF2B5EF4-FFF2-40B4-BE49-F238E27FC236}">
                <a16:creationId xmlns:a16="http://schemas.microsoft.com/office/drawing/2014/main" id="{8093A44F-F5CA-4D90-8B10-89784BA7B4C0}"/>
              </a:ext>
            </a:extLst>
          </p:cNvPr>
          <p:cNvSpPr>
            <a:spLocks noGrp="1"/>
          </p:cNvSpPr>
          <p:nvPr>
            <p:ph type="sldNum" sz="quarter" idx="10"/>
          </p:nvPr>
        </p:nvSpPr>
        <p:spPr/>
        <p:txBody>
          <a:bodyPr/>
          <a:lstStyle/>
          <a:p>
            <a:fld id="{E6465DE0-01A7-4710-B9E5-D5E634D5B92E}" type="slidenum">
              <a:rPr lang="zh-TW" altLang="en-US"/>
              <a:pPr/>
              <a:t>27</a:t>
            </a:fld>
            <a:endParaRPr lang="en-US" altLang="zh-TW"/>
          </a:p>
        </p:txBody>
      </p:sp>
      <p:grpSp>
        <p:nvGrpSpPr>
          <p:cNvPr id="148483" name="Group 3">
            <a:extLst>
              <a:ext uri="{FF2B5EF4-FFF2-40B4-BE49-F238E27FC236}">
                <a16:creationId xmlns:a16="http://schemas.microsoft.com/office/drawing/2014/main" id="{1CC6AFB7-12CD-4571-944F-6028BC21B6CB}"/>
              </a:ext>
            </a:extLst>
          </p:cNvPr>
          <p:cNvGrpSpPr>
            <a:grpSpLocks/>
          </p:cNvGrpSpPr>
          <p:nvPr/>
        </p:nvGrpSpPr>
        <p:grpSpPr bwMode="auto">
          <a:xfrm>
            <a:off x="1774825" y="1989138"/>
            <a:ext cx="4305300" cy="2671762"/>
            <a:chOff x="286" y="1701"/>
            <a:chExt cx="2712" cy="1683"/>
          </a:xfrm>
        </p:grpSpPr>
        <p:sp>
          <p:nvSpPr>
            <p:cNvPr id="148484" name="Oval 4">
              <a:extLst>
                <a:ext uri="{FF2B5EF4-FFF2-40B4-BE49-F238E27FC236}">
                  <a16:creationId xmlns:a16="http://schemas.microsoft.com/office/drawing/2014/main" id="{C7E0EF33-BB3E-4F9E-BB88-6F5F47A9844D}"/>
                </a:ext>
              </a:extLst>
            </p:cNvPr>
            <p:cNvSpPr>
              <a:spLocks noChangeArrowheads="1"/>
            </p:cNvSpPr>
            <p:nvPr/>
          </p:nvSpPr>
          <p:spPr bwMode="auto">
            <a:xfrm>
              <a:off x="286" y="2466"/>
              <a:ext cx="191" cy="179"/>
            </a:xfrm>
            <a:prstGeom prst="ellipse">
              <a:avLst/>
            </a:prstGeom>
            <a:solidFill>
              <a:schemeClr val="bg1"/>
            </a:solidFill>
            <a:ln w="19050">
              <a:solidFill>
                <a:schemeClr val="tx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8485" name="Oval 5">
              <a:extLst>
                <a:ext uri="{FF2B5EF4-FFF2-40B4-BE49-F238E27FC236}">
                  <a16:creationId xmlns:a16="http://schemas.microsoft.com/office/drawing/2014/main" id="{4B044889-9987-4C9A-AECE-D87389566D6E}"/>
                </a:ext>
              </a:extLst>
            </p:cNvPr>
            <p:cNvSpPr>
              <a:spLocks noChangeArrowheads="1"/>
            </p:cNvSpPr>
            <p:nvPr/>
          </p:nvSpPr>
          <p:spPr bwMode="auto">
            <a:xfrm>
              <a:off x="989" y="1796"/>
              <a:ext cx="191" cy="178"/>
            </a:xfrm>
            <a:prstGeom prst="ellipse">
              <a:avLst/>
            </a:prstGeom>
            <a:solidFill>
              <a:schemeClr val="bg1"/>
            </a:solidFill>
            <a:ln w="19050">
              <a:solidFill>
                <a:schemeClr val="tx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8486" name="Oval 6">
              <a:extLst>
                <a:ext uri="{FF2B5EF4-FFF2-40B4-BE49-F238E27FC236}">
                  <a16:creationId xmlns:a16="http://schemas.microsoft.com/office/drawing/2014/main" id="{57D40B7F-95AD-44FA-A3C9-EEC75DD1EF8C}"/>
                </a:ext>
              </a:extLst>
            </p:cNvPr>
            <p:cNvSpPr>
              <a:spLocks noChangeArrowheads="1"/>
            </p:cNvSpPr>
            <p:nvPr/>
          </p:nvSpPr>
          <p:spPr bwMode="auto">
            <a:xfrm>
              <a:off x="2058" y="1796"/>
              <a:ext cx="191" cy="178"/>
            </a:xfrm>
            <a:prstGeom prst="ellipse">
              <a:avLst/>
            </a:prstGeom>
            <a:solidFill>
              <a:schemeClr val="bg1"/>
            </a:solidFill>
            <a:ln w="19050">
              <a:solidFill>
                <a:schemeClr val="tx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8487" name="Oval 7">
              <a:extLst>
                <a:ext uri="{FF2B5EF4-FFF2-40B4-BE49-F238E27FC236}">
                  <a16:creationId xmlns:a16="http://schemas.microsoft.com/office/drawing/2014/main" id="{959A66AA-5DBD-450F-BEC6-A72EB631E7A2}"/>
                </a:ext>
              </a:extLst>
            </p:cNvPr>
            <p:cNvSpPr>
              <a:spLocks noChangeArrowheads="1"/>
            </p:cNvSpPr>
            <p:nvPr/>
          </p:nvSpPr>
          <p:spPr bwMode="auto">
            <a:xfrm>
              <a:off x="2807" y="2466"/>
              <a:ext cx="191" cy="179"/>
            </a:xfrm>
            <a:prstGeom prst="ellipse">
              <a:avLst/>
            </a:prstGeom>
            <a:solidFill>
              <a:schemeClr val="bg1"/>
            </a:solidFill>
            <a:ln w="19050">
              <a:solidFill>
                <a:schemeClr val="tx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8488" name="Oval 8">
              <a:extLst>
                <a:ext uri="{FF2B5EF4-FFF2-40B4-BE49-F238E27FC236}">
                  <a16:creationId xmlns:a16="http://schemas.microsoft.com/office/drawing/2014/main" id="{17007D5E-9AC3-4F6C-BEBB-0118F241CFB7}"/>
                </a:ext>
              </a:extLst>
            </p:cNvPr>
            <p:cNvSpPr>
              <a:spLocks noChangeArrowheads="1"/>
            </p:cNvSpPr>
            <p:nvPr/>
          </p:nvSpPr>
          <p:spPr bwMode="auto">
            <a:xfrm>
              <a:off x="2058" y="3130"/>
              <a:ext cx="191" cy="179"/>
            </a:xfrm>
            <a:prstGeom prst="ellipse">
              <a:avLst/>
            </a:prstGeom>
            <a:solidFill>
              <a:schemeClr val="bg1"/>
            </a:solidFill>
            <a:ln w="19050">
              <a:solidFill>
                <a:schemeClr val="tx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8489" name="Oval 9">
              <a:extLst>
                <a:ext uri="{FF2B5EF4-FFF2-40B4-BE49-F238E27FC236}">
                  <a16:creationId xmlns:a16="http://schemas.microsoft.com/office/drawing/2014/main" id="{4663A51A-AFBB-459A-8770-D95CF725CFC2}"/>
                </a:ext>
              </a:extLst>
            </p:cNvPr>
            <p:cNvSpPr>
              <a:spLocks noChangeArrowheads="1"/>
            </p:cNvSpPr>
            <p:nvPr/>
          </p:nvSpPr>
          <p:spPr bwMode="auto">
            <a:xfrm>
              <a:off x="989" y="3130"/>
              <a:ext cx="191" cy="179"/>
            </a:xfrm>
            <a:prstGeom prst="ellipse">
              <a:avLst/>
            </a:prstGeom>
            <a:solidFill>
              <a:schemeClr val="bg1"/>
            </a:solidFill>
            <a:ln w="19050">
              <a:solidFill>
                <a:schemeClr val="tx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8490" name="Line 10">
              <a:extLst>
                <a:ext uri="{FF2B5EF4-FFF2-40B4-BE49-F238E27FC236}">
                  <a16:creationId xmlns:a16="http://schemas.microsoft.com/office/drawing/2014/main" id="{102BA555-5CD7-48D6-A124-0804719B3D9E}"/>
                </a:ext>
              </a:extLst>
            </p:cNvPr>
            <p:cNvSpPr>
              <a:spLocks noChangeShapeType="1"/>
            </p:cNvSpPr>
            <p:nvPr/>
          </p:nvSpPr>
          <p:spPr bwMode="auto">
            <a:xfrm flipV="1">
              <a:off x="448" y="1940"/>
              <a:ext cx="562" cy="551"/>
            </a:xfrm>
            <a:prstGeom prst="line">
              <a:avLst/>
            </a:prstGeom>
            <a:noFill/>
            <a:ln w="1905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8491" name="Line 11">
              <a:extLst>
                <a:ext uri="{FF2B5EF4-FFF2-40B4-BE49-F238E27FC236}">
                  <a16:creationId xmlns:a16="http://schemas.microsoft.com/office/drawing/2014/main" id="{99940923-28C9-4A98-87E5-7ECA293E14C1}"/>
                </a:ext>
              </a:extLst>
            </p:cNvPr>
            <p:cNvSpPr>
              <a:spLocks noChangeShapeType="1"/>
            </p:cNvSpPr>
            <p:nvPr/>
          </p:nvSpPr>
          <p:spPr bwMode="auto">
            <a:xfrm>
              <a:off x="1176" y="1881"/>
              <a:ext cx="877" cy="0"/>
            </a:xfrm>
            <a:prstGeom prst="line">
              <a:avLst/>
            </a:prstGeom>
            <a:noFill/>
            <a:ln w="1905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8492" name="Line 12">
              <a:extLst>
                <a:ext uri="{FF2B5EF4-FFF2-40B4-BE49-F238E27FC236}">
                  <a16:creationId xmlns:a16="http://schemas.microsoft.com/office/drawing/2014/main" id="{08FAF3DC-0185-44F7-9127-86A191DDD378}"/>
                </a:ext>
              </a:extLst>
            </p:cNvPr>
            <p:cNvSpPr>
              <a:spLocks noChangeShapeType="1"/>
            </p:cNvSpPr>
            <p:nvPr/>
          </p:nvSpPr>
          <p:spPr bwMode="auto">
            <a:xfrm>
              <a:off x="2242" y="1897"/>
              <a:ext cx="596" cy="589"/>
            </a:xfrm>
            <a:prstGeom prst="line">
              <a:avLst/>
            </a:prstGeom>
            <a:noFill/>
            <a:ln w="1905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8493" name="Line 13">
              <a:extLst>
                <a:ext uri="{FF2B5EF4-FFF2-40B4-BE49-F238E27FC236}">
                  <a16:creationId xmlns:a16="http://schemas.microsoft.com/office/drawing/2014/main" id="{1060F0A2-6831-483B-B9F6-26863AE37627}"/>
                </a:ext>
              </a:extLst>
            </p:cNvPr>
            <p:cNvSpPr>
              <a:spLocks noChangeShapeType="1"/>
            </p:cNvSpPr>
            <p:nvPr/>
          </p:nvSpPr>
          <p:spPr bwMode="auto">
            <a:xfrm flipH="1">
              <a:off x="2236" y="2625"/>
              <a:ext cx="607" cy="552"/>
            </a:xfrm>
            <a:prstGeom prst="line">
              <a:avLst/>
            </a:prstGeom>
            <a:noFill/>
            <a:ln w="19050">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8494" name="Line 14">
              <a:extLst>
                <a:ext uri="{FF2B5EF4-FFF2-40B4-BE49-F238E27FC236}">
                  <a16:creationId xmlns:a16="http://schemas.microsoft.com/office/drawing/2014/main" id="{F836C13D-F99D-4BB8-865F-C73C16064BF3}"/>
                </a:ext>
              </a:extLst>
            </p:cNvPr>
            <p:cNvSpPr>
              <a:spLocks noChangeShapeType="1"/>
            </p:cNvSpPr>
            <p:nvPr/>
          </p:nvSpPr>
          <p:spPr bwMode="auto">
            <a:xfrm flipH="1">
              <a:off x="1176" y="3236"/>
              <a:ext cx="882" cy="0"/>
            </a:xfrm>
            <a:prstGeom prst="line">
              <a:avLst/>
            </a:prstGeom>
            <a:noFill/>
            <a:ln w="19050">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8495" name="Line 15">
              <a:extLst>
                <a:ext uri="{FF2B5EF4-FFF2-40B4-BE49-F238E27FC236}">
                  <a16:creationId xmlns:a16="http://schemas.microsoft.com/office/drawing/2014/main" id="{B0E8D405-D3FB-4164-A198-85A953BD9C4C}"/>
                </a:ext>
              </a:extLst>
            </p:cNvPr>
            <p:cNvSpPr>
              <a:spLocks noChangeShapeType="1"/>
            </p:cNvSpPr>
            <p:nvPr/>
          </p:nvSpPr>
          <p:spPr bwMode="auto">
            <a:xfrm>
              <a:off x="437" y="2625"/>
              <a:ext cx="556" cy="568"/>
            </a:xfrm>
            <a:prstGeom prst="line">
              <a:avLst/>
            </a:prstGeom>
            <a:noFill/>
            <a:ln w="1905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8496" name="Line 16">
              <a:extLst>
                <a:ext uri="{FF2B5EF4-FFF2-40B4-BE49-F238E27FC236}">
                  <a16:creationId xmlns:a16="http://schemas.microsoft.com/office/drawing/2014/main" id="{02B59AD4-B32F-437C-B904-E34CA58A407F}"/>
                </a:ext>
              </a:extLst>
            </p:cNvPr>
            <p:cNvSpPr>
              <a:spLocks noChangeShapeType="1"/>
            </p:cNvSpPr>
            <p:nvPr/>
          </p:nvSpPr>
          <p:spPr bwMode="auto">
            <a:xfrm>
              <a:off x="1079" y="1972"/>
              <a:ext cx="0" cy="1151"/>
            </a:xfrm>
            <a:prstGeom prst="line">
              <a:avLst/>
            </a:prstGeom>
            <a:noFill/>
            <a:ln w="1905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8497" name="Line 17">
              <a:extLst>
                <a:ext uri="{FF2B5EF4-FFF2-40B4-BE49-F238E27FC236}">
                  <a16:creationId xmlns:a16="http://schemas.microsoft.com/office/drawing/2014/main" id="{FB864942-CFA1-486F-893D-5E07C05C40B9}"/>
                </a:ext>
              </a:extLst>
            </p:cNvPr>
            <p:cNvSpPr>
              <a:spLocks noChangeShapeType="1"/>
            </p:cNvSpPr>
            <p:nvPr/>
          </p:nvSpPr>
          <p:spPr bwMode="auto">
            <a:xfrm flipH="1">
              <a:off x="2150" y="1967"/>
              <a:ext cx="0" cy="1161"/>
            </a:xfrm>
            <a:prstGeom prst="line">
              <a:avLst/>
            </a:prstGeom>
            <a:noFill/>
            <a:ln w="1905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8498" name="Text Box 18">
              <a:extLst>
                <a:ext uri="{FF2B5EF4-FFF2-40B4-BE49-F238E27FC236}">
                  <a16:creationId xmlns:a16="http://schemas.microsoft.com/office/drawing/2014/main" id="{4FFE07F2-85BD-4865-A0B7-096F8EC4C0A7}"/>
                </a:ext>
              </a:extLst>
            </p:cNvPr>
            <p:cNvSpPr txBox="1">
              <a:spLocks noChangeArrowheads="1"/>
            </p:cNvSpPr>
            <p:nvPr/>
          </p:nvSpPr>
          <p:spPr bwMode="auto">
            <a:xfrm>
              <a:off x="307" y="2466"/>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1</a:t>
              </a:r>
            </a:p>
          </p:txBody>
        </p:sp>
        <p:sp>
          <p:nvSpPr>
            <p:cNvPr id="148499" name="Text Box 19">
              <a:extLst>
                <a:ext uri="{FF2B5EF4-FFF2-40B4-BE49-F238E27FC236}">
                  <a16:creationId xmlns:a16="http://schemas.microsoft.com/office/drawing/2014/main" id="{B0D939DE-51EE-44D1-9F26-2ADF232B0ED9}"/>
                </a:ext>
              </a:extLst>
            </p:cNvPr>
            <p:cNvSpPr txBox="1">
              <a:spLocks noChangeArrowheads="1"/>
            </p:cNvSpPr>
            <p:nvPr/>
          </p:nvSpPr>
          <p:spPr bwMode="auto">
            <a:xfrm>
              <a:off x="1000" y="1781"/>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2</a:t>
              </a:r>
            </a:p>
          </p:txBody>
        </p:sp>
        <p:sp>
          <p:nvSpPr>
            <p:cNvPr id="148500" name="Text Box 20">
              <a:extLst>
                <a:ext uri="{FF2B5EF4-FFF2-40B4-BE49-F238E27FC236}">
                  <a16:creationId xmlns:a16="http://schemas.microsoft.com/office/drawing/2014/main" id="{0AE123B4-31E2-449B-A524-5A012BC0DF40}"/>
                </a:ext>
              </a:extLst>
            </p:cNvPr>
            <p:cNvSpPr txBox="1">
              <a:spLocks noChangeArrowheads="1"/>
            </p:cNvSpPr>
            <p:nvPr/>
          </p:nvSpPr>
          <p:spPr bwMode="auto">
            <a:xfrm>
              <a:off x="2077" y="1781"/>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4</a:t>
              </a:r>
            </a:p>
          </p:txBody>
        </p:sp>
        <p:sp>
          <p:nvSpPr>
            <p:cNvPr id="148501" name="Text Box 21">
              <a:extLst>
                <a:ext uri="{FF2B5EF4-FFF2-40B4-BE49-F238E27FC236}">
                  <a16:creationId xmlns:a16="http://schemas.microsoft.com/office/drawing/2014/main" id="{A59F9510-2FC0-41ED-B5AD-4A950965CB54}"/>
                </a:ext>
              </a:extLst>
            </p:cNvPr>
            <p:cNvSpPr txBox="1">
              <a:spLocks noChangeArrowheads="1"/>
            </p:cNvSpPr>
            <p:nvPr/>
          </p:nvSpPr>
          <p:spPr bwMode="auto">
            <a:xfrm>
              <a:off x="989" y="3130"/>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3</a:t>
              </a:r>
            </a:p>
          </p:txBody>
        </p:sp>
        <p:sp>
          <p:nvSpPr>
            <p:cNvPr id="148502" name="Text Box 22">
              <a:extLst>
                <a:ext uri="{FF2B5EF4-FFF2-40B4-BE49-F238E27FC236}">
                  <a16:creationId xmlns:a16="http://schemas.microsoft.com/office/drawing/2014/main" id="{CF3D6EE3-7F3F-424F-9186-04328F44C23B}"/>
                </a:ext>
              </a:extLst>
            </p:cNvPr>
            <p:cNvSpPr txBox="1">
              <a:spLocks noChangeArrowheads="1"/>
            </p:cNvSpPr>
            <p:nvPr/>
          </p:nvSpPr>
          <p:spPr bwMode="auto">
            <a:xfrm>
              <a:off x="2060" y="3130"/>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5</a:t>
              </a:r>
            </a:p>
          </p:txBody>
        </p:sp>
        <p:sp>
          <p:nvSpPr>
            <p:cNvPr id="148503" name="Text Box 23">
              <a:extLst>
                <a:ext uri="{FF2B5EF4-FFF2-40B4-BE49-F238E27FC236}">
                  <a16:creationId xmlns:a16="http://schemas.microsoft.com/office/drawing/2014/main" id="{71E58AA0-9215-4577-BF62-F40894BAD4B6}"/>
                </a:ext>
              </a:extLst>
            </p:cNvPr>
            <p:cNvSpPr txBox="1">
              <a:spLocks noChangeArrowheads="1"/>
            </p:cNvSpPr>
            <p:nvPr/>
          </p:nvSpPr>
          <p:spPr bwMode="auto">
            <a:xfrm>
              <a:off x="2822" y="2472"/>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6</a:t>
              </a:r>
            </a:p>
          </p:txBody>
        </p:sp>
        <p:sp>
          <p:nvSpPr>
            <p:cNvPr id="148504" name="Text Box 24">
              <a:extLst>
                <a:ext uri="{FF2B5EF4-FFF2-40B4-BE49-F238E27FC236}">
                  <a16:creationId xmlns:a16="http://schemas.microsoft.com/office/drawing/2014/main" id="{5B2950B1-EA0D-4ADD-B631-2D786063A672}"/>
                </a:ext>
              </a:extLst>
            </p:cNvPr>
            <p:cNvSpPr txBox="1">
              <a:spLocks noChangeArrowheads="1"/>
            </p:cNvSpPr>
            <p:nvPr/>
          </p:nvSpPr>
          <p:spPr bwMode="auto">
            <a:xfrm>
              <a:off x="565" y="2081"/>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1</a:t>
              </a:r>
            </a:p>
          </p:txBody>
        </p:sp>
        <p:sp>
          <p:nvSpPr>
            <p:cNvPr id="148505" name="Text Box 25">
              <a:extLst>
                <a:ext uri="{FF2B5EF4-FFF2-40B4-BE49-F238E27FC236}">
                  <a16:creationId xmlns:a16="http://schemas.microsoft.com/office/drawing/2014/main" id="{E4525C7C-DC4E-4313-A997-50CA94C5B9F8}"/>
                </a:ext>
              </a:extLst>
            </p:cNvPr>
            <p:cNvSpPr txBox="1">
              <a:spLocks noChangeArrowheads="1"/>
            </p:cNvSpPr>
            <p:nvPr/>
          </p:nvSpPr>
          <p:spPr bwMode="auto">
            <a:xfrm>
              <a:off x="548" y="2830"/>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8</a:t>
              </a:r>
            </a:p>
          </p:txBody>
        </p:sp>
        <p:sp>
          <p:nvSpPr>
            <p:cNvPr id="148506" name="Text Box 26">
              <a:extLst>
                <a:ext uri="{FF2B5EF4-FFF2-40B4-BE49-F238E27FC236}">
                  <a16:creationId xmlns:a16="http://schemas.microsoft.com/office/drawing/2014/main" id="{52B3A64D-94C9-491F-AA90-B103182CE7DA}"/>
                </a:ext>
              </a:extLst>
            </p:cNvPr>
            <p:cNvSpPr txBox="1">
              <a:spLocks noChangeArrowheads="1"/>
            </p:cNvSpPr>
            <p:nvPr/>
          </p:nvSpPr>
          <p:spPr bwMode="auto">
            <a:xfrm>
              <a:off x="1053" y="2448"/>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2</a:t>
              </a:r>
            </a:p>
          </p:txBody>
        </p:sp>
        <p:sp>
          <p:nvSpPr>
            <p:cNvPr id="148507" name="Text Box 27">
              <a:extLst>
                <a:ext uri="{FF2B5EF4-FFF2-40B4-BE49-F238E27FC236}">
                  <a16:creationId xmlns:a16="http://schemas.microsoft.com/office/drawing/2014/main" id="{0729A1CD-8043-4AE8-8F25-9B6BE8252689}"/>
                </a:ext>
              </a:extLst>
            </p:cNvPr>
            <p:cNvSpPr txBox="1">
              <a:spLocks noChangeArrowheads="1"/>
            </p:cNvSpPr>
            <p:nvPr/>
          </p:nvSpPr>
          <p:spPr bwMode="auto">
            <a:xfrm>
              <a:off x="1539" y="1701"/>
              <a:ext cx="17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TW" sz="2000" b="1" baseline="-20000">
                  <a:latin typeface="Arial" panose="020B0604020202020204" pitchFamily="34" charset="0"/>
                  <a:ea typeface="新細明體" panose="02020500000000000000" pitchFamily="18" charset="-120"/>
                </a:rPr>
                <a:t>9</a:t>
              </a:r>
            </a:p>
          </p:txBody>
        </p:sp>
        <p:sp>
          <p:nvSpPr>
            <p:cNvPr id="148508" name="Text Box 28">
              <a:extLst>
                <a:ext uri="{FF2B5EF4-FFF2-40B4-BE49-F238E27FC236}">
                  <a16:creationId xmlns:a16="http://schemas.microsoft.com/office/drawing/2014/main" id="{78C0AA37-D29E-417B-B69E-2225A434C42B}"/>
                </a:ext>
              </a:extLst>
            </p:cNvPr>
            <p:cNvSpPr txBox="1">
              <a:spLocks noChangeArrowheads="1"/>
            </p:cNvSpPr>
            <p:nvPr/>
          </p:nvSpPr>
          <p:spPr bwMode="auto">
            <a:xfrm>
              <a:off x="1539" y="2386"/>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6</a:t>
              </a:r>
            </a:p>
          </p:txBody>
        </p:sp>
        <p:sp>
          <p:nvSpPr>
            <p:cNvPr id="148509" name="Text Box 29">
              <a:extLst>
                <a:ext uri="{FF2B5EF4-FFF2-40B4-BE49-F238E27FC236}">
                  <a16:creationId xmlns:a16="http://schemas.microsoft.com/office/drawing/2014/main" id="{F245A524-A6D5-4D92-A746-E5434FEBC649}"/>
                </a:ext>
              </a:extLst>
            </p:cNvPr>
            <p:cNvSpPr txBox="1">
              <a:spLocks noChangeArrowheads="1"/>
            </p:cNvSpPr>
            <p:nvPr/>
          </p:nvSpPr>
          <p:spPr bwMode="auto">
            <a:xfrm>
              <a:off x="1522" y="3197"/>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3</a:t>
              </a:r>
            </a:p>
          </p:txBody>
        </p:sp>
        <p:sp>
          <p:nvSpPr>
            <p:cNvPr id="148510" name="Text Box 30">
              <a:extLst>
                <a:ext uri="{FF2B5EF4-FFF2-40B4-BE49-F238E27FC236}">
                  <a16:creationId xmlns:a16="http://schemas.microsoft.com/office/drawing/2014/main" id="{CA5B6160-FD4E-4E60-97A9-ED3FA9E551F3}"/>
                </a:ext>
              </a:extLst>
            </p:cNvPr>
            <p:cNvSpPr txBox="1">
              <a:spLocks noChangeArrowheads="1"/>
            </p:cNvSpPr>
            <p:nvPr/>
          </p:nvSpPr>
          <p:spPr bwMode="auto">
            <a:xfrm>
              <a:off x="2112" y="2441"/>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5</a:t>
              </a:r>
            </a:p>
          </p:txBody>
        </p:sp>
        <p:sp>
          <p:nvSpPr>
            <p:cNvPr id="148511" name="Text Box 31">
              <a:extLst>
                <a:ext uri="{FF2B5EF4-FFF2-40B4-BE49-F238E27FC236}">
                  <a16:creationId xmlns:a16="http://schemas.microsoft.com/office/drawing/2014/main" id="{84D1C454-C64D-4294-8981-B0CC357896ED}"/>
                </a:ext>
              </a:extLst>
            </p:cNvPr>
            <p:cNvSpPr txBox="1">
              <a:spLocks noChangeArrowheads="1"/>
            </p:cNvSpPr>
            <p:nvPr/>
          </p:nvSpPr>
          <p:spPr bwMode="auto">
            <a:xfrm>
              <a:off x="2530" y="2097"/>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4</a:t>
              </a:r>
            </a:p>
          </p:txBody>
        </p:sp>
        <p:sp>
          <p:nvSpPr>
            <p:cNvPr id="148512" name="Text Box 32">
              <a:extLst>
                <a:ext uri="{FF2B5EF4-FFF2-40B4-BE49-F238E27FC236}">
                  <a16:creationId xmlns:a16="http://schemas.microsoft.com/office/drawing/2014/main" id="{0BC78C73-1866-4828-B564-8F4B0F0E41CD}"/>
                </a:ext>
              </a:extLst>
            </p:cNvPr>
            <p:cNvSpPr txBox="1">
              <a:spLocks noChangeArrowheads="1"/>
            </p:cNvSpPr>
            <p:nvPr/>
          </p:nvSpPr>
          <p:spPr bwMode="auto">
            <a:xfrm>
              <a:off x="2564" y="2793"/>
              <a:ext cx="17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000" b="1" baseline="-20000">
                  <a:latin typeface="Arial" panose="020B0604020202020204" pitchFamily="34" charset="0"/>
                  <a:ea typeface="新細明體" panose="02020500000000000000" pitchFamily="18" charset="-120"/>
                </a:rPr>
                <a:t>8</a:t>
              </a:r>
            </a:p>
          </p:txBody>
        </p:sp>
        <p:sp>
          <p:nvSpPr>
            <p:cNvPr id="148513" name="Line 33">
              <a:extLst>
                <a:ext uri="{FF2B5EF4-FFF2-40B4-BE49-F238E27FC236}">
                  <a16:creationId xmlns:a16="http://schemas.microsoft.com/office/drawing/2014/main" id="{5E833692-0EA0-4515-8348-468E31B7AD38}"/>
                </a:ext>
              </a:extLst>
            </p:cNvPr>
            <p:cNvSpPr>
              <a:spLocks noChangeShapeType="1"/>
            </p:cNvSpPr>
            <p:nvPr/>
          </p:nvSpPr>
          <p:spPr bwMode="auto">
            <a:xfrm flipH="1" flipV="1">
              <a:off x="1168" y="1952"/>
              <a:ext cx="896" cy="1224"/>
            </a:xfrm>
            <a:prstGeom prst="line">
              <a:avLst/>
            </a:prstGeom>
            <a:noFill/>
            <a:ln w="19050">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48519" name="Oval 39">
            <a:extLst>
              <a:ext uri="{FF2B5EF4-FFF2-40B4-BE49-F238E27FC236}">
                <a16:creationId xmlns:a16="http://schemas.microsoft.com/office/drawing/2014/main" id="{929F5C74-5C82-49C1-BE13-05ECD92CB6A3}"/>
              </a:ext>
            </a:extLst>
          </p:cNvPr>
          <p:cNvSpPr>
            <a:spLocks noChangeArrowheads="1"/>
          </p:cNvSpPr>
          <p:nvPr/>
        </p:nvSpPr>
        <p:spPr bwMode="auto">
          <a:xfrm>
            <a:off x="8039100" y="2565400"/>
            <a:ext cx="2089150" cy="19446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a:ea typeface="新細明體" panose="02020500000000000000" pitchFamily="18" charset="-120"/>
            </a:endParaRPr>
          </a:p>
        </p:txBody>
      </p:sp>
      <p:sp>
        <p:nvSpPr>
          <p:cNvPr id="148520" name="Oval 40">
            <a:extLst>
              <a:ext uri="{FF2B5EF4-FFF2-40B4-BE49-F238E27FC236}">
                <a16:creationId xmlns:a16="http://schemas.microsoft.com/office/drawing/2014/main" id="{44672310-B4DB-4975-8BAE-88199EF4139B}"/>
              </a:ext>
            </a:extLst>
          </p:cNvPr>
          <p:cNvSpPr>
            <a:spLocks noChangeArrowheads="1"/>
          </p:cNvSpPr>
          <p:nvPr/>
        </p:nvSpPr>
        <p:spPr bwMode="auto">
          <a:xfrm>
            <a:off x="8328025" y="2851151"/>
            <a:ext cx="1512888" cy="1368425"/>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8521" name="Line 41">
            <a:extLst>
              <a:ext uri="{FF2B5EF4-FFF2-40B4-BE49-F238E27FC236}">
                <a16:creationId xmlns:a16="http://schemas.microsoft.com/office/drawing/2014/main" id="{F8D9D710-1B60-41DE-969E-F789011CE1DE}"/>
              </a:ext>
            </a:extLst>
          </p:cNvPr>
          <p:cNvSpPr>
            <a:spLocks noChangeShapeType="1"/>
          </p:cNvSpPr>
          <p:nvPr/>
        </p:nvSpPr>
        <p:spPr bwMode="auto">
          <a:xfrm>
            <a:off x="8183564" y="3068638"/>
            <a:ext cx="288925" cy="1444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8522" name="Line 42">
            <a:extLst>
              <a:ext uri="{FF2B5EF4-FFF2-40B4-BE49-F238E27FC236}">
                <a16:creationId xmlns:a16="http://schemas.microsoft.com/office/drawing/2014/main" id="{A58CD9DF-DF46-4DE5-98D5-274BCD339B70}"/>
              </a:ext>
            </a:extLst>
          </p:cNvPr>
          <p:cNvSpPr>
            <a:spLocks noChangeShapeType="1"/>
          </p:cNvSpPr>
          <p:nvPr/>
        </p:nvSpPr>
        <p:spPr bwMode="auto">
          <a:xfrm>
            <a:off x="8688389" y="2636839"/>
            <a:ext cx="71437" cy="2873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8523" name="Line 43">
            <a:extLst>
              <a:ext uri="{FF2B5EF4-FFF2-40B4-BE49-F238E27FC236}">
                <a16:creationId xmlns:a16="http://schemas.microsoft.com/office/drawing/2014/main" id="{BE641FCC-4149-402F-9ACE-7F0EC0B8966A}"/>
              </a:ext>
            </a:extLst>
          </p:cNvPr>
          <p:cNvSpPr>
            <a:spLocks noChangeShapeType="1"/>
          </p:cNvSpPr>
          <p:nvPr/>
        </p:nvSpPr>
        <p:spPr bwMode="auto">
          <a:xfrm flipH="1">
            <a:off x="9336089" y="2635251"/>
            <a:ext cx="142875" cy="2889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8524" name="Line 44">
            <a:extLst>
              <a:ext uri="{FF2B5EF4-FFF2-40B4-BE49-F238E27FC236}">
                <a16:creationId xmlns:a16="http://schemas.microsoft.com/office/drawing/2014/main" id="{D043F98F-C4C3-4E6D-8DCD-471D9B7B3B83}"/>
              </a:ext>
            </a:extLst>
          </p:cNvPr>
          <p:cNvSpPr>
            <a:spLocks noChangeShapeType="1"/>
          </p:cNvSpPr>
          <p:nvPr/>
        </p:nvSpPr>
        <p:spPr bwMode="auto">
          <a:xfrm flipH="1">
            <a:off x="8256588" y="3933825"/>
            <a:ext cx="215900" cy="2174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8525" name="Line 45">
            <a:extLst>
              <a:ext uri="{FF2B5EF4-FFF2-40B4-BE49-F238E27FC236}">
                <a16:creationId xmlns:a16="http://schemas.microsoft.com/office/drawing/2014/main" id="{7DD45419-4AFE-4BC3-8B7E-6FF057B2918F}"/>
              </a:ext>
            </a:extLst>
          </p:cNvPr>
          <p:cNvSpPr>
            <a:spLocks noChangeShapeType="1"/>
          </p:cNvSpPr>
          <p:nvPr/>
        </p:nvSpPr>
        <p:spPr bwMode="auto">
          <a:xfrm flipV="1">
            <a:off x="9767889" y="3068638"/>
            <a:ext cx="288925" cy="1444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8526" name="Line 46">
            <a:extLst>
              <a:ext uri="{FF2B5EF4-FFF2-40B4-BE49-F238E27FC236}">
                <a16:creationId xmlns:a16="http://schemas.microsoft.com/office/drawing/2014/main" id="{120046B5-54CF-4D51-93C4-F91F926577C5}"/>
              </a:ext>
            </a:extLst>
          </p:cNvPr>
          <p:cNvSpPr>
            <a:spLocks noChangeShapeType="1"/>
          </p:cNvSpPr>
          <p:nvPr/>
        </p:nvSpPr>
        <p:spPr bwMode="auto">
          <a:xfrm>
            <a:off x="9840914" y="3644901"/>
            <a:ext cx="287337" cy="730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8527" name="Line 47">
            <a:extLst>
              <a:ext uri="{FF2B5EF4-FFF2-40B4-BE49-F238E27FC236}">
                <a16:creationId xmlns:a16="http://schemas.microsoft.com/office/drawing/2014/main" id="{23FA61E0-C86A-4174-A222-F0E017C773F3}"/>
              </a:ext>
            </a:extLst>
          </p:cNvPr>
          <p:cNvSpPr>
            <a:spLocks noChangeShapeType="1"/>
          </p:cNvSpPr>
          <p:nvPr/>
        </p:nvSpPr>
        <p:spPr bwMode="auto">
          <a:xfrm>
            <a:off x="9625013" y="4005263"/>
            <a:ext cx="215900" cy="2159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8528" name="Line 48">
            <a:extLst>
              <a:ext uri="{FF2B5EF4-FFF2-40B4-BE49-F238E27FC236}">
                <a16:creationId xmlns:a16="http://schemas.microsoft.com/office/drawing/2014/main" id="{528C63B1-109D-4A09-A5EC-4F3DF3E985FD}"/>
              </a:ext>
            </a:extLst>
          </p:cNvPr>
          <p:cNvSpPr>
            <a:spLocks noChangeShapeType="1"/>
          </p:cNvSpPr>
          <p:nvPr/>
        </p:nvSpPr>
        <p:spPr bwMode="auto">
          <a:xfrm flipH="1">
            <a:off x="8039100" y="3573464"/>
            <a:ext cx="287338" cy="730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8529" name="Line 49">
            <a:extLst>
              <a:ext uri="{FF2B5EF4-FFF2-40B4-BE49-F238E27FC236}">
                <a16:creationId xmlns:a16="http://schemas.microsoft.com/office/drawing/2014/main" id="{5ECE4EEA-FF02-4F2A-AF8F-E7870D1882A7}"/>
              </a:ext>
            </a:extLst>
          </p:cNvPr>
          <p:cNvSpPr>
            <a:spLocks noChangeShapeType="1"/>
          </p:cNvSpPr>
          <p:nvPr/>
        </p:nvSpPr>
        <p:spPr bwMode="auto">
          <a:xfrm flipH="1">
            <a:off x="8759826" y="4221163"/>
            <a:ext cx="73025" cy="2159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8531" name="Text Box 51">
            <a:extLst>
              <a:ext uri="{FF2B5EF4-FFF2-40B4-BE49-F238E27FC236}">
                <a16:creationId xmlns:a16="http://schemas.microsoft.com/office/drawing/2014/main" id="{0EF8D42E-0A82-4B4F-9F40-9AE5C1BCD649}"/>
              </a:ext>
            </a:extLst>
          </p:cNvPr>
          <p:cNvSpPr txBox="1">
            <a:spLocks noChangeArrowheads="1"/>
          </p:cNvSpPr>
          <p:nvPr/>
        </p:nvSpPr>
        <p:spPr bwMode="auto">
          <a:xfrm>
            <a:off x="9696450" y="2492375"/>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a:ea typeface="新細明體" panose="02020500000000000000" pitchFamily="18" charset="-120"/>
              </a:rPr>
              <a:t>0</a:t>
            </a:r>
          </a:p>
        </p:txBody>
      </p:sp>
      <p:sp>
        <p:nvSpPr>
          <p:cNvPr id="148532" name="Text Box 52">
            <a:extLst>
              <a:ext uri="{FF2B5EF4-FFF2-40B4-BE49-F238E27FC236}">
                <a16:creationId xmlns:a16="http://schemas.microsoft.com/office/drawing/2014/main" id="{6B7E61D5-A310-4BF5-8A83-499F78B5D276}"/>
              </a:ext>
            </a:extLst>
          </p:cNvPr>
          <p:cNvSpPr txBox="1">
            <a:spLocks noChangeArrowheads="1"/>
          </p:cNvSpPr>
          <p:nvPr/>
        </p:nvSpPr>
        <p:spPr bwMode="auto">
          <a:xfrm>
            <a:off x="10128250" y="32131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a:ea typeface="新細明體" panose="02020500000000000000" pitchFamily="18" charset="-120"/>
              </a:rPr>
              <a:t>1</a:t>
            </a:r>
          </a:p>
        </p:txBody>
      </p:sp>
      <p:sp>
        <p:nvSpPr>
          <p:cNvPr id="148533" name="Text Box 53">
            <a:extLst>
              <a:ext uri="{FF2B5EF4-FFF2-40B4-BE49-F238E27FC236}">
                <a16:creationId xmlns:a16="http://schemas.microsoft.com/office/drawing/2014/main" id="{D9A5DEAE-5734-4C3C-B438-7E1728088800}"/>
              </a:ext>
            </a:extLst>
          </p:cNvPr>
          <p:cNvSpPr txBox="1">
            <a:spLocks noChangeArrowheads="1"/>
          </p:cNvSpPr>
          <p:nvPr/>
        </p:nvSpPr>
        <p:spPr bwMode="auto">
          <a:xfrm>
            <a:off x="9983788" y="38608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a:ea typeface="新細明體" panose="02020500000000000000" pitchFamily="18" charset="-120"/>
              </a:rPr>
              <a:t>2</a:t>
            </a:r>
          </a:p>
        </p:txBody>
      </p:sp>
      <p:sp>
        <p:nvSpPr>
          <p:cNvPr id="148534" name="Text Box 54">
            <a:extLst>
              <a:ext uri="{FF2B5EF4-FFF2-40B4-BE49-F238E27FC236}">
                <a16:creationId xmlns:a16="http://schemas.microsoft.com/office/drawing/2014/main" id="{2557D558-D6EF-4BB6-A27A-C3F4E47E335C}"/>
              </a:ext>
            </a:extLst>
          </p:cNvPr>
          <p:cNvSpPr txBox="1">
            <a:spLocks noChangeArrowheads="1"/>
          </p:cNvSpPr>
          <p:nvPr/>
        </p:nvSpPr>
        <p:spPr bwMode="auto">
          <a:xfrm>
            <a:off x="9625013" y="42926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a:ea typeface="新細明體" panose="02020500000000000000" pitchFamily="18" charset="-120"/>
              </a:rPr>
              <a:t>3</a:t>
            </a:r>
          </a:p>
        </p:txBody>
      </p:sp>
      <p:sp>
        <p:nvSpPr>
          <p:cNvPr id="148535" name="Text Box 55">
            <a:extLst>
              <a:ext uri="{FF2B5EF4-FFF2-40B4-BE49-F238E27FC236}">
                <a16:creationId xmlns:a16="http://schemas.microsoft.com/office/drawing/2014/main" id="{56BFD0EB-2037-44FA-B0B5-419225AEFD8B}"/>
              </a:ext>
            </a:extLst>
          </p:cNvPr>
          <p:cNvSpPr txBox="1">
            <a:spLocks noChangeArrowheads="1"/>
          </p:cNvSpPr>
          <p:nvPr/>
        </p:nvSpPr>
        <p:spPr bwMode="auto">
          <a:xfrm>
            <a:off x="7823200" y="38608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a:ea typeface="新細明體" panose="02020500000000000000" pitchFamily="18" charset="-120"/>
              </a:rPr>
              <a:t>6</a:t>
            </a:r>
          </a:p>
        </p:txBody>
      </p:sp>
      <p:sp>
        <p:nvSpPr>
          <p:cNvPr id="148536" name="Text Box 56">
            <a:extLst>
              <a:ext uri="{FF2B5EF4-FFF2-40B4-BE49-F238E27FC236}">
                <a16:creationId xmlns:a16="http://schemas.microsoft.com/office/drawing/2014/main" id="{C13AEE4C-B11D-47EA-B717-18CCEB759D65}"/>
              </a:ext>
            </a:extLst>
          </p:cNvPr>
          <p:cNvSpPr txBox="1">
            <a:spLocks noChangeArrowheads="1"/>
          </p:cNvSpPr>
          <p:nvPr/>
        </p:nvSpPr>
        <p:spPr bwMode="auto">
          <a:xfrm>
            <a:off x="7751763" y="32131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a:ea typeface="新細明體" panose="02020500000000000000" pitchFamily="18" charset="-120"/>
              </a:rPr>
              <a:t>7</a:t>
            </a:r>
          </a:p>
        </p:txBody>
      </p:sp>
      <p:sp>
        <p:nvSpPr>
          <p:cNvPr id="148537" name="Text Box 57">
            <a:extLst>
              <a:ext uri="{FF2B5EF4-FFF2-40B4-BE49-F238E27FC236}">
                <a16:creationId xmlns:a16="http://schemas.microsoft.com/office/drawing/2014/main" id="{DDB3A781-B8FB-4EF4-9D54-FB8E566435A2}"/>
              </a:ext>
            </a:extLst>
          </p:cNvPr>
          <p:cNvSpPr txBox="1">
            <a:spLocks noChangeArrowheads="1"/>
          </p:cNvSpPr>
          <p:nvPr/>
        </p:nvSpPr>
        <p:spPr bwMode="auto">
          <a:xfrm>
            <a:off x="8904288" y="2205038"/>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a:ea typeface="新細明體" panose="02020500000000000000" pitchFamily="18" charset="-120"/>
              </a:rPr>
              <a:t>9</a:t>
            </a:r>
          </a:p>
        </p:txBody>
      </p:sp>
      <p:sp>
        <p:nvSpPr>
          <p:cNvPr id="148538" name="Text Box 58">
            <a:extLst>
              <a:ext uri="{FF2B5EF4-FFF2-40B4-BE49-F238E27FC236}">
                <a16:creationId xmlns:a16="http://schemas.microsoft.com/office/drawing/2014/main" id="{007251F3-10FB-4A56-B497-E29C0E2843DF}"/>
              </a:ext>
            </a:extLst>
          </p:cNvPr>
          <p:cNvSpPr txBox="1">
            <a:spLocks noChangeArrowheads="1"/>
          </p:cNvSpPr>
          <p:nvPr/>
        </p:nvSpPr>
        <p:spPr bwMode="auto">
          <a:xfrm>
            <a:off x="8112125" y="2492375"/>
            <a:ext cx="287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ea typeface="新細明體" panose="02020500000000000000" pitchFamily="18" charset="-120"/>
              </a:rPr>
              <a:t>8</a:t>
            </a:r>
          </a:p>
        </p:txBody>
      </p:sp>
      <p:sp>
        <p:nvSpPr>
          <p:cNvPr id="148539" name="Freeform 59">
            <a:extLst>
              <a:ext uri="{FF2B5EF4-FFF2-40B4-BE49-F238E27FC236}">
                <a16:creationId xmlns:a16="http://schemas.microsoft.com/office/drawing/2014/main" id="{7A7707DB-3500-4F99-ADE5-B75A9A3A8D87}"/>
              </a:ext>
            </a:extLst>
          </p:cNvPr>
          <p:cNvSpPr>
            <a:spLocks/>
          </p:cNvSpPr>
          <p:nvPr/>
        </p:nvSpPr>
        <p:spPr bwMode="auto">
          <a:xfrm>
            <a:off x="8831263" y="3068639"/>
            <a:ext cx="792162" cy="936625"/>
          </a:xfrm>
          <a:custGeom>
            <a:avLst/>
            <a:gdLst>
              <a:gd name="T0" fmla="*/ 136 w 455"/>
              <a:gd name="T1" fmla="*/ 0 h 544"/>
              <a:gd name="T2" fmla="*/ 409 w 455"/>
              <a:gd name="T3" fmla="*/ 136 h 544"/>
              <a:gd name="T4" fmla="*/ 409 w 455"/>
              <a:gd name="T5" fmla="*/ 453 h 544"/>
              <a:gd name="T6" fmla="*/ 136 w 455"/>
              <a:gd name="T7" fmla="*/ 544 h 544"/>
              <a:gd name="T8" fmla="*/ 0 w 455"/>
              <a:gd name="T9" fmla="*/ 453 h 544"/>
            </a:gdLst>
            <a:ahLst/>
            <a:cxnLst>
              <a:cxn ang="0">
                <a:pos x="T0" y="T1"/>
              </a:cxn>
              <a:cxn ang="0">
                <a:pos x="T2" y="T3"/>
              </a:cxn>
              <a:cxn ang="0">
                <a:pos x="T4" y="T5"/>
              </a:cxn>
              <a:cxn ang="0">
                <a:pos x="T6" y="T7"/>
              </a:cxn>
              <a:cxn ang="0">
                <a:pos x="T8" y="T9"/>
              </a:cxn>
            </a:cxnLst>
            <a:rect l="0" t="0" r="r" b="b"/>
            <a:pathLst>
              <a:path w="455" h="544">
                <a:moveTo>
                  <a:pt x="136" y="0"/>
                </a:moveTo>
                <a:cubicBezTo>
                  <a:pt x="249" y="30"/>
                  <a:pt x="363" y="60"/>
                  <a:pt x="409" y="136"/>
                </a:cubicBezTo>
                <a:cubicBezTo>
                  <a:pt x="455" y="212"/>
                  <a:pt x="454" y="385"/>
                  <a:pt x="409" y="453"/>
                </a:cubicBezTo>
                <a:cubicBezTo>
                  <a:pt x="364" y="521"/>
                  <a:pt x="204" y="544"/>
                  <a:pt x="136" y="544"/>
                </a:cubicBezTo>
                <a:cubicBezTo>
                  <a:pt x="68" y="544"/>
                  <a:pt x="34" y="498"/>
                  <a:pt x="0" y="453"/>
                </a:cubicBezTo>
              </a:path>
            </a:pathLst>
          </a:custGeom>
          <a:noFill/>
          <a:ln w="12700" cap="flat" cmpd="sng">
            <a:solidFill>
              <a:schemeClr val="tx1"/>
            </a:solidFill>
            <a:prstDash val="solid"/>
            <a:round/>
            <a:headEnd type="none" w="sm" len="sm"/>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8541" name="Text Box 61">
            <a:extLst>
              <a:ext uri="{FF2B5EF4-FFF2-40B4-BE49-F238E27FC236}">
                <a16:creationId xmlns:a16="http://schemas.microsoft.com/office/drawing/2014/main" id="{2C0EBA80-133C-451F-9DF9-3584C519DA88}"/>
              </a:ext>
            </a:extLst>
          </p:cNvPr>
          <p:cNvSpPr txBox="1">
            <a:spLocks noChangeArrowheads="1"/>
          </p:cNvSpPr>
          <p:nvPr/>
        </p:nvSpPr>
        <p:spPr bwMode="auto">
          <a:xfrm>
            <a:off x="8256588" y="4365625"/>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a:ea typeface="新細明體" panose="02020500000000000000" pitchFamily="18" charset="-120"/>
              </a:rPr>
              <a:t>5</a:t>
            </a:r>
          </a:p>
        </p:txBody>
      </p:sp>
      <p:sp>
        <p:nvSpPr>
          <p:cNvPr id="148542" name="Text Box 62">
            <a:extLst>
              <a:ext uri="{FF2B5EF4-FFF2-40B4-BE49-F238E27FC236}">
                <a16:creationId xmlns:a16="http://schemas.microsoft.com/office/drawing/2014/main" id="{30FD9E01-7279-4E7F-B352-980584C0F2B6}"/>
              </a:ext>
            </a:extLst>
          </p:cNvPr>
          <p:cNvSpPr txBox="1">
            <a:spLocks noChangeArrowheads="1"/>
          </p:cNvSpPr>
          <p:nvPr/>
        </p:nvSpPr>
        <p:spPr bwMode="auto">
          <a:xfrm>
            <a:off x="8975725" y="45085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a:ea typeface="新細明體" panose="02020500000000000000" pitchFamily="18" charset="-120"/>
              </a:rPr>
              <a:t>4</a:t>
            </a:r>
          </a:p>
        </p:txBody>
      </p:sp>
      <p:sp>
        <p:nvSpPr>
          <p:cNvPr id="148544" name="Line 64">
            <a:extLst>
              <a:ext uri="{FF2B5EF4-FFF2-40B4-BE49-F238E27FC236}">
                <a16:creationId xmlns:a16="http://schemas.microsoft.com/office/drawing/2014/main" id="{D3611790-1F78-4C09-B8C5-DF76717268C2}"/>
              </a:ext>
            </a:extLst>
          </p:cNvPr>
          <p:cNvSpPr>
            <a:spLocks noChangeShapeType="1"/>
          </p:cNvSpPr>
          <p:nvPr/>
        </p:nvSpPr>
        <p:spPr bwMode="auto">
          <a:xfrm>
            <a:off x="9264650" y="4221163"/>
            <a:ext cx="71438" cy="2159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7CD3E5B7-BB35-4870-A56E-5B326EB2E8E2}"/>
              </a:ext>
            </a:extLst>
          </p:cNvPr>
          <p:cNvSpPr>
            <a:spLocks noGrp="1" noChangeArrowheads="1"/>
          </p:cNvSpPr>
          <p:nvPr>
            <p:ph type="title"/>
          </p:nvPr>
        </p:nvSpPr>
        <p:spPr/>
        <p:txBody>
          <a:bodyPr/>
          <a:lstStyle/>
          <a:p>
            <a:r>
              <a:rPr lang="en-US" altLang="zh-TW"/>
              <a:t>Summary</a:t>
            </a:r>
          </a:p>
        </p:txBody>
      </p:sp>
      <p:sp>
        <p:nvSpPr>
          <p:cNvPr id="140291" name="Rectangle 3">
            <a:extLst>
              <a:ext uri="{FF2B5EF4-FFF2-40B4-BE49-F238E27FC236}">
                <a16:creationId xmlns:a16="http://schemas.microsoft.com/office/drawing/2014/main" id="{93B742C5-42AB-497A-BA62-2C343ABE07BF}"/>
              </a:ext>
            </a:extLst>
          </p:cNvPr>
          <p:cNvSpPr>
            <a:spLocks noGrp="1" noChangeArrowheads="1"/>
          </p:cNvSpPr>
          <p:nvPr>
            <p:ph idx="1"/>
          </p:nvPr>
        </p:nvSpPr>
        <p:spPr/>
        <p:txBody>
          <a:bodyPr>
            <a:normAutofit/>
          </a:bodyPr>
          <a:lstStyle/>
          <a:p>
            <a:r>
              <a:rPr lang="en-US" altLang="zh-TW" dirty="0"/>
              <a:t>Shortest path problem, with</a:t>
            </a:r>
          </a:p>
          <a:p>
            <a:pPr lvl="1"/>
            <a:r>
              <a:rPr lang="en-US" altLang="zh-TW" dirty="0"/>
              <a:t>Single origin</a:t>
            </a:r>
          </a:p>
          <a:p>
            <a:pPr lvl="1"/>
            <a:r>
              <a:rPr lang="en-US" altLang="zh-TW" dirty="0"/>
              <a:t>Non-negative arc lengths</a:t>
            </a:r>
          </a:p>
          <a:p>
            <a:pPr lvl="1"/>
            <a:endParaRPr lang="en-US" altLang="zh-TW" dirty="0"/>
          </a:p>
          <a:p>
            <a:r>
              <a:rPr lang="en-US" altLang="zh-TW" dirty="0"/>
              <a:t>Dijkstra’s algorithm (label setting)</a:t>
            </a:r>
          </a:p>
          <a:p>
            <a:pPr lvl="1"/>
            <a:r>
              <a:rPr lang="en-US" altLang="zh-TW" dirty="0"/>
              <a:t>Simple implementation</a:t>
            </a:r>
          </a:p>
          <a:p>
            <a:pPr lvl="1"/>
            <a:r>
              <a:rPr lang="en-US" altLang="zh-TW" dirty="0"/>
              <a:t>Binary heap implementation</a:t>
            </a:r>
          </a:p>
          <a:p>
            <a:pPr lvl="1"/>
            <a:r>
              <a:rPr lang="en-US" altLang="zh-TW" dirty="0"/>
              <a:t>Dial’s simple bucket procedure</a:t>
            </a:r>
          </a:p>
          <a:p>
            <a:pPr lvl="1"/>
            <a:endParaRPr lang="en-US" altLang="zh-TW" dirty="0"/>
          </a:p>
          <a:p>
            <a:r>
              <a:rPr lang="en-US" altLang="zh-TW" dirty="0">
                <a:solidFill>
                  <a:srgbClr val="FF0000"/>
                </a:solidFill>
                <a:effectLst>
                  <a:outerShdw blurRad="38100" dist="38100" dir="2700000" algn="tl">
                    <a:srgbClr val="000000"/>
                  </a:outerShdw>
                </a:effectLst>
              </a:rPr>
              <a:t>Next lecture:</a:t>
            </a:r>
            <a:r>
              <a:rPr lang="en-US" altLang="zh-TW" dirty="0"/>
              <a:t> a more complex bucket procedure (</a:t>
            </a:r>
            <a:r>
              <a:rPr lang="en-US" altLang="zh-TW" dirty="0">
                <a:hlinkClick r:id="rId2" action="ppaction://hlinkpres?slideindex=1&amp;slidetitle=2"/>
              </a:rPr>
              <a:t>radix heap</a:t>
            </a:r>
            <a:r>
              <a:rPr lang="en-US" altLang="zh-TW" dirty="0"/>
              <a:t>) </a:t>
            </a:r>
            <a:br>
              <a:rPr lang="en-US" altLang="zh-TW" dirty="0"/>
            </a:br>
            <a:r>
              <a:rPr lang="en-US" altLang="zh-TW" dirty="0"/>
              <a:t>                     that reduces the time to </a:t>
            </a:r>
            <a:r>
              <a:rPr lang="en-US" altLang="zh-TW" dirty="0">
                <a:solidFill>
                  <a:srgbClr val="FF0000"/>
                </a:solidFill>
                <a:effectLst>
                  <a:outerShdw blurRad="38100" dist="38100" dir="2700000" algn="tl">
                    <a:srgbClr val="000000"/>
                  </a:outerShdw>
                </a:effectLst>
              </a:rPr>
              <a:t>O(m + n log C).</a:t>
            </a:r>
          </a:p>
        </p:txBody>
      </p:sp>
      <p:sp>
        <p:nvSpPr>
          <p:cNvPr id="4" name="投影片編號版面配置區 3">
            <a:extLst>
              <a:ext uri="{FF2B5EF4-FFF2-40B4-BE49-F238E27FC236}">
                <a16:creationId xmlns:a16="http://schemas.microsoft.com/office/drawing/2014/main" id="{E454CA9C-BBA5-43B8-A8FC-F9EA5273C7FB}"/>
              </a:ext>
            </a:extLst>
          </p:cNvPr>
          <p:cNvSpPr>
            <a:spLocks noGrp="1"/>
          </p:cNvSpPr>
          <p:nvPr>
            <p:ph type="sldNum" sz="quarter" idx="10"/>
          </p:nvPr>
        </p:nvSpPr>
        <p:spPr/>
        <p:txBody>
          <a:bodyPr/>
          <a:lstStyle/>
          <a:p>
            <a:fld id="{95BD1C80-3950-401F-9299-5A5E2AF2E22F}" type="slidenum">
              <a:rPr lang="zh-TW" altLang="en-US"/>
              <a:pPr/>
              <a:t>28</a:t>
            </a:fld>
            <a:endParaRPr lang="en-US" altLang="zh-TW"/>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9DB00F08-9EC3-4DFD-93A7-150A8B480712}"/>
              </a:ext>
            </a:extLst>
          </p:cNvPr>
          <p:cNvSpPr>
            <a:spLocks noGrp="1" noChangeArrowheads="1"/>
          </p:cNvSpPr>
          <p:nvPr>
            <p:ph type="title"/>
          </p:nvPr>
        </p:nvSpPr>
        <p:spPr/>
        <p:txBody>
          <a:bodyPr/>
          <a:lstStyle/>
          <a:p>
            <a:r>
              <a:rPr lang="en-US" altLang="zh-TW"/>
              <a:t>Assumptions for the Problem Today</a:t>
            </a:r>
          </a:p>
        </p:txBody>
      </p:sp>
      <p:sp>
        <p:nvSpPr>
          <p:cNvPr id="83971" name="Rectangle 3">
            <a:extLst>
              <a:ext uri="{FF2B5EF4-FFF2-40B4-BE49-F238E27FC236}">
                <a16:creationId xmlns:a16="http://schemas.microsoft.com/office/drawing/2014/main" id="{E31B4A6E-9AB2-4BD0-B02F-E374D401D25D}"/>
              </a:ext>
            </a:extLst>
          </p:cNvPr>
          <p:cNvSpPr>
            <a:spLocks noGrp="1" noChangeArrowheads="1"/>
          </p:cNvSpPr>
          <p:nvPr>
            <p:ph idx="1"/>
          </p:nvPr>
        </p:nvSpPr>
        <p:spPr/>
        <p:txBody>
          <a:bodyPr>
            <a:normAutofit/>
          </a:bodyPr>
          <a:lstStyle/>
          <a:p>
            <a:pPr>
              <a:lnSpc>
                <a:spcPct val="90000"/>
              </a:lnSpc>
            </a:pPr>
            <a:r>
              <a:rPr lang="en-US" altLang="zh-TW">
                <a:solidFill>
                  <a:srgbClr val="0000A8"/>
                </a:solidFill>
                <a:effectLst>
                  <a:outerShdw blurRad="38100" dist="38100" dir="2700000" algn="tl">
                    <a:srgbClr val="000000"/>
                  </a:outerShdw>
                </a:effectLst>
              </a:rPr>
              <a:t>Integral</a:t>
            </a:r>
            <a:r>
              <a:rPr lang="en-US" altLang="zh-TW"/>
              <a:t>, </a:t>
            </a:r>
            <a:r>
              <a:rPr lang="en-US" altLang="zh-TW">
                <a:solidFill>
                  <a:srgbClr val="0000A8"/>
                </a:solidFill>
                <a:effectLst>
                  <a:outerShdw blurRad="38100" dist="38100" dir="2700000" algn="tl">
                    <a:srgbClr val="000000"/>
                  </a:outerShdw>
                </a:effectLst>
              </a:rPr>
              <a:t>non-negative</a:t>
            </a:r>
            <a:r>
              <a:rPr lang="en-US" altLang="zh-TW"/>
              <a:t> data</a:t>
            </a:r>
          </a:p>
          <a:p>
            <a:pPr>
              <a:lnSpc>
                <a:spcPct val="90000"/>
              </a:lnSpc>
            </a:pPr>
            <a:endParaRPr lang="en-US" altLang="zh-TW"/>
          </a:p>
          <a:p>
            <a:pPr>
              <a:lnSpc>
                <a:spcPct val="90000"/>
              </a:lnSpc>
            </a:pPr>
            <a:r>
              <a:rPr lang="en-US" altLang="zh-TW"/>
              <a:t>There is a </a:t>
            </a:r>
            <a:r>
              <a:rPr lang="en-US" altLang="zh-TW">
                <a:solidFill>
                  <a:srgbClr val="0000A8"/>
                </a:solidFill>
                <a:effectLst>
                  <a:outerShdw blurRad="38100" dist="38100" dir="2700000" algn="tl">
                    <a:srgbClr val="000000"/>
                  </a:outerShdw>
                </a:effectLst>
              </a:rPr>
              <a:t>directed path</a:t>
            </a:r>
            <a:r>
              <a:rPr lang="en-US" altLang="zh-TW"/>
              <a:t> from source node s to all other nodes.</a:t>
            </a:r>
          </a:p>
          <a:p>
            <a:pPr>
              <a:lnSpc>
                <a:spcPct val="90000"/>
              </a:lnSpc>
            </a:pPr>
            <a:endParaRPr lang="en-US" altLang="zh-TW"/>
          </a:p>
          <a:p>
            <a:pPr>
              <a:lnSpc>
                <a:spcPct val="90000"/>
              </a:lnSpc>
            </a:pPr>
            <a:r>
              <a:rPr lang="en-US" altLang="zh-TW"/>
              <a:t>Objective:  find the shortest path from node s to each other node.</a:t>
            </a:r>
          </a:p>
          <a:p>
            <a:pPr>
              <a:lnSpc>
                <a:spcPct val="90000"/>
              </a:lnSpc>
            </a:pPr>
            <a:endParaRPr lang="en-US" altLang="zh-TW"/>
          </a:p>
          <a:p>
            <a:pPr>
              <a:lnSpc>
                <a:spcPct val="90000"/>
              </a:lnSpc>
            </a:pPr>
            <a:endParaRPr lang="en-US" altLang="zh-TW"/>
          </a:p>
          <a:p>
            <a:pPr>
              <a:lnSpc>
                <a:spcPct val="90000"/>
              </a:lnSpc>
            </a:pPr>
            <a:r>
              <a:rPr lang="en-US" altLang="zh-TW"/>
              <a:t>Applications.</a:t>
            </a:r>
          </a:p>
          <a:p>
            <a:pPr lvl="1">
              <a:lnSpc>
                <a:spcPct val="90000"/>
              </a:lnSpc>
            </a:pPr>
            <a:r>
              <a:rPr lang="en-US" altLang="zh-TW"/>
              <a:t>Vehicle routing</a:t>
            </a:r>
          </a:p>
          <a:p>
            <a:pPr lvl="1">
              <a:lnSpc>
                <a:spcPct val="90000"/>
              </a:lnSpc>
            </a:pPr>
            <a:r>
              <a:rPr lang="en-US" altLang="zh-TW"/>
              <a:t>Communication systems</a:t>
            </a:r>
          </a:p>
          <a:p>
            <a:pPr>
              <a:lnSpc>
                <a:spcPct val="90000"/>
              </a:lnSpc>
            </a:pPr>
            <a:endParaRPr lang="zh-TW" altLang="en-US"/>
          </a:p>
        </p:txBody>
      </p:sp>
      <p:sp>
        <p:nvSpPr>
          <p:cNvPr id="4" name="投影片編號版面配置區 3">
            <a:extLst>
              <a:ext uri="{FF2B5EF4-FFF2-40B4-BE49-F238E27FC236}">
                <a16:creationId xmlns:a16="http://schemas.microsoft.com/office/drawing/2014/main" id="{91C72D11-6232-47DE-96DC-CE018D1A6C01}"/>
              </a:ext>
            </a:extLst>
          </p:cNvPr>
          <p:cNvSpPr>
            <a:spLocks noGrp="1"/>
          </p:cNvSpPr>
          <p:nvPr>
            <p:ph type="sldNum" sz="quarter" idx="10"/>
          </p:nvPr>
        </p:nvSpPr>
        <p:spPr/>
        <p:txBody>
          <a:bodyPr/>
          <a:lstStyle/>
          <a:p>
            <a:fld id="{02F6CBE4-AB94-4550-A40F-BFC2F664D24C}" type="slidenum">
              <a:rPr lang="zh-TW" altLang="en-US"/>
              <a:pPr/>
              <a:t>3</a:t>
            </a:fld>
            <a:endParaRPr lang="en-US" altLang="zh-TW"/>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2409D434-93C7-4A16-8FDE-B542A97786C3}"/>
              </a:ext>
            </a:extLst>
          </p:cNvPr>
          <p:cNvSpPr>
            <a:spLocks noGrp="1" noChangeArrowheads="1"/>
          </p:cNvSpPr>
          <p:nvPr>
            <p:ph type="title"/>
          </p:nvPr>
        </p:nvSpPr>
        <p:spPr/>
        <p:txBody>
          <a:bodyPr/>
          <a:lstStyle/>
          <a:p>
            <a:r>
              <a:rPr lang="en-US" altLang="zh-TW"/>
              <a:t>Overview of today’s lecture</a:t>
            </a:r>
          </a:p>
        </p:txBody>
      </p:sp>
      <p:sp>
        <p:nvSpPr>
          <p:cNvPr id="139267" name="Rectangle 3">
            <a:extLst>
              <a:ext uri="{FF2B5EF4-FFF2-40B4-BE49-F238E27FC236}">
                <a16:creationId xmlns:a16="http://schemas.microsoft.com/office/drawing/2014/main" id="{9E20AA13-3AD7-4C25-B7EB-032D8814850D}"/>
              </a:ext>
            </a:extLst>
          </p:cNvPr>
          <p:cNvSpPr>
            <a:spLocks noGrp="1" noChangeArrowheads="1"/>
          </p:cNvSpPr>
          <p:nvPr>
            <p:ph idx="1"/>
          </p:nvPr>
        </p:nvSpPr>
        <p:spPr/>
        <p:txBody>
          <a:bodyPr>
            <a:normAutofit/>
          </a:bodyPr>
          <a:lstStyle/>
          <a:p>
            <a:r>
              <a:rPr lang="en-US" altLang="zh-TW"/>
              <a:t>One nice application (see the book for more)</a:t>
            </a:r>
          </a:p>
          <a:p>
            <a:endParaRPr lang="en-US" altLang="zh-TW"/>
          </a:p>
          <a:p>
            <a:r>
              <a:rPr lang="en-US" altLang="zh-TW"/>
              <a:t>Dijkstra’s algorithm</a:t>
            </a:r>
          </a:p>
          <a:p>
            <a:pPr lvl="1"/>
            <a:r>
              <a:rPr lang="en-US" altLang="zh-TW"/>
              <a:t>animation</a:t>
            </a:r>
          </a:p>
          <a:p>
            <a:pPr lvl="1"/>
            <a:r>
              <a:rPr lang="en-US" altLang="zh-TW"/>
              <a:t>proof of correctness (invariants)</a:t>
            </a:r>
          </a:p>
          <a:p>
            <a:pPr lvl="1"/>
            <a:r>
              <a:rPr lang="en-US" altLang="zh-TW"/>
              <a:t>time bound</a:t>
            </a:r>
          </a:p>
          <a:p>
            <a:pPr lvl="1"/>
            <a:endParaRPr lang="en-US" altLang="zh-TW"/>
          </a:p>
          <a:p>
            <a:r>
              <a:rPr lang="en-US" altLang="zh-TW"/>
              <a:t>Dial’s algorithm (a way of implementing Dijkstra’s algorithm)</a:t>
            </a:r>
          </a:p>
          <a:p>
            <a:pPr lvl="1"/>
            <a:r>
              <a:rPr lang="en-US" altLang="zh-TW"/>
              <a:t>animation</a:t>
            </a:r>
          </a:p>
          <a:p>
            <a:pPr lvl="1"/>
            <a:r>
              <a:rPr lang="en-US" altLang="zh-TW"/>
              <a:t>time bound</a:t>
            </a:r>
          </a:p>
        </p:txBody>
      </p:sp>
      <p:sp>
        <p:nvSpPr>
          <p:cNvPr id="4" name="投影片編號版面配置區 3">
            <a:extLst>
              <a:ext uri="{FF2B5EF4-FFF2-40B4-BE49-F238E27FC236}">
                <a16:creationId xmlns:a16="http://schemas.microsoft.com/office/drawing/2014/main" id="{6F5E4C8B-D655-4003-8457-A1FA5964782A}"/>
              </a:ext>
            </a:extLst>
          </p:cNvPr>
          <p:cNvSpPr>
            <a:spLocks noGrp="1"/>
          </p:cNvSpPr>
          <p:nvPr>
            <p:ph type="sldNum" sz="quarter" idx="10"/>
          </p:nvPr>
        </p:nvSpPr>
        <p:spPr/>
        <p:txBody>
          <a:bodyPr/>
          <a:lstStyle/>
          <a:p>
            <a:fld id="{39CDDF31-F3B8-4367-AEE2-28B222C3497D}" type="slidenum">
              <a:rPr lang="zh-TW" altLang="en-US"/>
              <a:pPr/>
              <a:t>4</a:t>
            </a:fld>
            <a:endParaRPr lang="en-US" altLang="zh-TW"/>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09760726-2A31-423A-A5EB-5A96673B7172}"/>
              </a:ext>
            </a:extLst>
          </p:cNvPr>
          <p:cNvSpPr>
            <a:spLocks noGrp="1" noChangeArrowheads="1"/>
          </p:cNvSpPr>
          <p:nvPr>
            <p:ph type="title"/>
          </p:nvPr>
        </p:nvSpPr>
        <p:spPr>
          <a:xfrm>
            <a:off x="1524000" y="0"/>
            <a:ext cx="9144000" cy="908050"/>
          </a:xfrm>
        </p:spPr>
        <p:txBody>
          <a:bodyPr/>
          <a:lstStyle/>
          <a:p>
            <a:r>
              <a:rPr lang="en-US" altLang="zh-TW" sz="3200"/>
              <a:t>Approximating Piecewise Linear Functions</a:t>
            </a:r>
          </a:p>
        </p:txBody>
      </p:sp>
      <p:sp>
        <p:nvSpPr>
          <p:cNvPr id="84995" name="Rectangle 3">
            <a:extLst>
              <a:ext uri="{FF2B5EF4-FFF2-40B4-BE49-F238E27FC236}">
                <a16:creationId xmlns:a16="http://schemas.microsoft.com/office/drawing/2014/main" id="{CA3241CB-7DDC-4626-99E9-44EE8644C50E}"/>
              </a:ext>
            </a:extLst>
          </p:cNvPr>
          <p:cNvSpPr>
            <a:spLocks noGrp="1" noChangeArrowheads="1"/>
          </p:cNvSpPr>
          <p:nvPr>
            <p:ph idx="1"/>
          </p:nvPr>
        </p:nvSpPr>
        <p:spPr>
          <a:xfrm>
            <a:off x="479376" y="1125539"/>
            <a:ext cx="11377263" cy="5183187"/>
          </a:xfrm>
        </p:spPr>
        <p:txBody>
          <a:bodyPr/>
          <a:lstStyle/>
          <a:p>
            <a:r>
              <a:rPr lang="en-US" altLang="zh-TW" dirty="0"/>
              <a:t>INPUT:  A piecewise linear function</a:t>
            </a:r>
          </a:p>
          <a:p>
            <a:pPr lvl="1"/>
            <a:r>
              <a:rPr lang="en-US" altLang="zh-TW" i="1" dirty="0">
                <a:solidFill>
                  <a:srgbClr val="0000A8"/>
                </a:solidFill>
              </a:rPr>
              <a:t>n</a:t>
            </a:r>
            <a:r>
              <a:rPr lang="en-US" altLang="zh-TW" dirty="0"/>
              <a:t> points a</a:t>
            </a:r>
            <a:r>
              <a:rPr lang="en-US" altLang="zh-TW" baseline="-25000" dirty="0"/>
              <a:t>1 </a:t>
            </a:r>
            <a:r>
              <a:rPr lang="en-US" altLang="zh-TW" dirty="0"/>
              <a:t>= (x</a:t>
            </a:r>
            <a:r>
              <a:rPr lang="en-US" altLang="zh-TW" baseline="-25000" dirty="0"/>
              <a:t>1</a:t>
            </a:r>
            <a:r>
              <a:rPr lang="en-US" altLang="zh-TW" dirty="0"/>
              <a:t>,y</a:t>
            </a:r>
            <a:r>
              <a:rPr lang="en-US" altLang="zh-TW" baseline="-25000" dirty="0"/>
              <a:t>1</a:t>
            </a:r>
            <a:r>
              <a:rPr lang="en-US" altLang="zh-TW" dirty="0"/>
              <a:t>), a</a:t>
            </a:r>
            <a:r>
              <a:rPr lang="en-US" altLang="zh-TW" baseline="-25000" dirty="0"/>
              <a:t>2 </a:t>
            </a:r>
            <a:r>
              <a:rPr lang="en-US" altLang="zh-TW" dirty="0"/>
              <a:t>= (x</a:t>
            </a:r>
            <a:r>
              <a:rPr lang="en-US" altLang="zh-TW" baseline="-25000" dirty="0"/>
              <a:t>2</a:t>
            </a:r>
            <a:r>
              <a:rPr lang="en-US" altLang="zh-TW" dirty="0"/>
              <a:t>,y</a:t>
            </a:r>
            <a:r>
              <a:rPr lang="en-US" altLang="zh-TW" baseline="-25000" dirty="0"/>
              <a:t>2</a:t>
            </a:r>
            <a:r>
              <a:rPr lang="en-US" altLang="zh-TW" dirty="0"/>
              <a:t>),..., a</a:t>
            </a:r>
            <a:r>
              <a:rPr lang="en-US" altLang="zh-TW" baseline="-25000" dirty="0"/>
              <a:t>n </a:t>
            </a:r>
            <a:r>
              <a:rPr lang="en-US" altLang="zh-TW" dirty="0"/>
              <a:t>= (</a:t>
            </a:r>
            <a:r>
              <a:rPr lang="en-US" altLang="zh-TW" dirty="0" err="1"/>
              <a:t>x</a:t>
            </a:r>
            <a:r>
              <a:rPr lang="en-US" altLang="zh-TW" baseline="-25000" dirty="0" err="1"/>
              <a:t>n</a:t>
            </a:r>
            <a:r>
              <a:rPr lang="en-US" altLang="zh-TW" dirty="0" err="1"/>
              <a:t>,y</a:t>
            </a:r>
            <a:r>
              <a:rPr lang="en-US" altLang="zh-TW" baseline="-25000" dirty="0" err="1"/>
              <a:t>n</a:t>
            </a:r>
            <a:r>
              <a:rPr lang="en-US" altLang="zh-TW" dirty="0"/>
              <a:t>). </a:t>
            </a:r>
          </a:p>
          <a:p>
            <a:pPr lvl="1"/>
            <a:r>
              <a:rPr lang="en-US" altLang="zh-TW" dirty="0"/>
              <a:t>x</a:t>
            </a:r>
            <a:r>
              <a:rPr lang="en-US" altLang="zh-TW" baseline="-25000" dirty="0"/>
              <a:t>1 </a:t>
            </a:r>
            <a:r>
              <a:rPr lang="en-US" altLang="zh-TW" dirty="0">
                <a:latin typeface="Symbol" panose="05050102010706020507" pitchFamily="18" charset="2"/>
              </a:rPr>
              <a:t>£</a:t>
            </a:r>
            <a:r>
              <a:rPr lang="en-US" altLang="zh-TW" dirty="0"/>
              <a:t> x</a:t>
            </a:r>
            <a:r>
              <a:rPr lang="en-US" altLang="zh-TW" baseline="-25000" dirty="0"/>
              <a:t>2 </a:t>
            </a:r>
            <a:r>
              <a:rPr lang="en-US" altLang="zh-TW" dirty="0">
                <a:latin typeface="Symbol" panose="05050102010706020507" pitchFamily="18" charset="2"/>
              </a:rPr>
              <a:t>£</a:t>
            </a:r>
            <a:r>
              <a:rPr lang="en-US" altLang="zh-TW" dirty="0"/>
              <a:t> </a:t>
            </a:r>
            <a:r>
              <a:rPr lang="en-US" altLang="zh-TW" baseline="30000" dirty="0"/>
              <a:t>... </a:t>
            </a:r>
            <a:r>
              <a:rPr lang="en-US" altLang="zh-TW" dirty="0">
                <a:latin typeface="Symbol" panose="05050102010706020507" pitchFamily="18" charset="2"/>
              </a:rPr>
              <a:t>£</a:t>
            </a:r>
            <a:r>
              <a:rPr lang="en-US" altLang="zh-TW" dirty="0"/>
              <a:t> </a:t>
            </a:r>
            <a:r>
              <a:rPr lang="en-US" altLang="zh-TW" dirty="0" err="1"/>
              <a:t>x</a:t>
            </a:r>
            <a:r>
              <a:rPr lang="en-US" altLang="zh-TW" baseline="-25000" dirty="0" err="1"/>
              <a:t>n</a:t>
            </a:r>
            <a:r>
              <a:rPr lang="en-US" altLang="zh-TW" dirty="0"/>
              <a:t>.</a:t>
            </a:r>
          </a:p>
          <a:p>
            <a:endParaRPr lang="en-US" altLang="zh-TW" sz="1200" dirty="0"/>
          </a:p>
          <a:p>
            <a:r>
              <a:rPr lang="en-US" altLang="zh-TW" dirty="0"/>
              <a:t>Objective:  </a:t>
            </a:r>
            <a:r>
              <a:rPr lang="en-US" altLang="zh-TW" dirty="0">
                <a:solidFill>
                  <a:srgbClr val="0000A8"/>
                </a:solidFill>
                <a:effectLst>
                  <a:outerShdw blurRad="38100" dist="38100" dir="2700000" algn="tl">
                    <a:srgbClr val="000000"/>
                  </a:outerShdw>
                </a:effectLst>
              </a:rPr>
              <a:t>approximate f with fewer points</a:t>
            </a:r>
          </a:p>
          <a:p>
            <a:pPr lvl="1"/>
            <a:r>
              <a:rPr lang="en-US" altLang="zh-TW" dirty="0">
                <a:solidFill>
                  <a:srgbClr val="009900"/>
                </a:solidFill>
                <a:effectLst>
                  <a:outerShdw blurRad="38100" dist="38100" dir="2700000" algn="tl">
                    <a:srgbClr val="000000"/>
                  </a:outerShdw>
                </a:effectLst>
              </a:rPr>
              <a:t>c*</a:t>
            </a:r>
            <a:r>
              <a:rPr lang="en-US" altLang="zh-TW" dirty="0"/>
              <a:t> is the “cost” per point </a:t>
            </a:r>
            <a:r>
              <a:rPr lang="en-US" altLang="zh-TW" dirty="0">
                <a:solidFill>
                  <a:srgbClr val="3333FF"/>
                </a:solidFill>
                <a:effectLst>
                  <a:outerShdw blurRad="38100" dist="38100" dir="2700000" algn="tl">
                    <a:srgbClr val="000000"/>
                  </a:outerShdw>
                </a:effectLst>
              </a:rPr>
              <a:t>included</a:t>
            </a:r>
          </a:p>
          <a:p>
            <a:pPr lvl="1"/>
            <a:r>
              <a:rPr lang="en-US" altLang="zh-TW" dirty="0" err="1">
                <a:solidFill>
                  <a:srgbClr val="009900"/>
                </a:solidFill>
                <a:effectLst>
                  <a:outerShdw blurRad="38100" dist="38100" dir="2700000" algn="tl">
                    <a:srgbClr val="000000"/>
                  </a:outerShdw>
                </a:effectLst>
              </a:rPr>
              <a:t>c</a:t>
            </a:r>
            <a:r>
              <a:rPr lang="en-US" altLang="zh-TW" baseline="-25000" dirty="0" err="1">
                <a:solidFill>
                  <a:srgbClr val="009900"/>
                </a:solidFill>
                <a:effectLst>
                  <a:outerShdw blurRad="38100" dist="38100" dir="2700000" algn="tl">
                    <a:srgbClr val="000000"/>
                  </a:outerShdw>
                </a:effectLst>
              </a:rPr>
              <a:t>ij</a:t>
            </a:r>
            <a:r>
              <a:rPr lang="en-US" altLang="zh-TW" dirty="0">
                <a:solidFill>
                  <a:srgbClr val="009900"/>
                </a:solidFill>
                <a:effectLst>
                  <a:outerShdw blurRad="38100" dist="38100" dir="2700000" algn="tl">
                    <a:srgbClr val="000000"/>
                  </a:outerShdw>
                </a:effectLst>
              </a:rPr>
              <a:t> </a:t>
            </a:r>
            <a:r>
              <a:rPr lang="en-US" altLang="zh-TW" dirty="0"/>
              <a:t> =  cost of </a:t>
            </a:r>
            <a:r>
              <a:rPr lang="en-US" altLang="zh-TW" dirty="0">
                <a:solidFill>
                  <a:srgbClr val="C00000"/>
                </a:solidFill>
              </a:rPr>
              <a:t>approximating</a:t>
            </a:r>
            <a:r>
              <a:rPr lang="en-US" altLang="zh-TW" dirty="0"/>
              <a:t> the function through points a</a:t>
            </a:r>
            <a:r>
              <a:rPr lang="en-US" altLang="zh-TW" baseline="-25000" dirty="0"/>
              <a:t>i</a:t>
            </a:r>
            <a:r>
              <a:rPr lang="en-US" altLang="zh-TW" dirty="0"/>
              <a:t>,  a</a:t>
            </a:r>
            <a:r>
              <a:rPr lang="en-US" altLang="zh-TW" baseline="-25000" dirty="0"/>
              <a:t>i+1</a:t>
            </a:r>
            <a:r>
              <a:rPr lang="en-US" altLang="zh-TW" dirty="0"/>
              <a:t>, . . ., </a:t>
            </a:r>
            <a:r>
              <a:rPr lang="en-US" altLang="zh-TW" dirty="0" err="1"/>
              <a:t>a</a:t>
            </a:r>
            <a:r>
              <a:rPr lang="en-US" altLang="zh-TW" baseline="-25000" dirty="0" err="1"/>
              <a:t>j</a:t>
            </a:r>
            <a:r>
              <a:rPr lang="en-US" altLang="zh-TW" dirty="0"/>
              <a:t> </a:t>
            </a:r>
            <a:br>
              <a:rPr lang="en-US" altLang="zh-TW" dirty="0"/>
            </a:br>
            <a:r>
              <a:rPr lang="en-US" altLang="zh-TW" dirty="0"/>
              <a:t>         by </a:t>
            </a:r>
            <a:r>
              <a:rPr lang="en-US" altLang="zh-TW" dirty="0">
                <a:solidFill>
                  <a:srgbClr val="3333FF"/>
                </a:solidFill>
                <a:effectLst>
                  <a:outerShdw blurRad="38100" dist="38100" dir="2700000" algn="tl">
                    <a:srgbClr val="000000"/>
                  </a:outerShdw>
                </a:effectLst>
              </a:rPr>
              <a:t>a single line a</a:t>
            </a:r>
            <a:r>
              <a:rPr lang="en-US" altLang="zh-TW" baseline="-25000" dirty="0">
                <a:solidFill>
                  <a:srgbClr val="3333FF"/>
                </a:solidFill>
                <a:effectLst>
                  <a:outerShdw blurRad="38100" dist="38100" dir="2700000" algn="tl">
                    <a:srgbClr val="000000"/>
                  </a:outerShdw>
                </a:effectLst>
              </a:rPr>
              <a:t>i</a:t>
            </a:r>
            <a:r>
              <a:rPr lang="en-US" altLang="zh-TW" dirty="0">
                <a:solidFill>
                  <a:srgbClr val="3333FF"/>
                </a:solidFill>
                <a:effectLst>
                  <a:outerShdw blurRad="38100" dist="38100" dir="2700000" algn="tl">
                    <a:srgbClr val="000000"/>
                  </a:outerShdw>
                </a:effectLst>
              </a:rPr>
              <a:t>--</a:t>
            </a:r>
            <a:r>
              <a:rPr lang="en-US" altLang="zh-TW" dirty="0" err="1">
                <a:solidFill>
                  <a:srgbClr val="3333FF"/>
                </a:solidFill>
                <a:effectLst>
                  <a:outerShdw blurRad="38100" dist="38100" dir="2700000" algn="tl">
                    <a:srgbClr val="000000"/>
                  </a:outerShdw>
                </a:effectLst>
              </a:rPr>
              <a:t>a</a:t>
            </a:r>
            <a:r>
              <a:rPr lang="en-US" altLang="zh-TW" baseline="-25000" dirty="0" err="1">
                <a:solidFill>
                  <a:srgbClr val="3333FF"/>
                </a:solidFill>
                <a:effectLst>
                  <a:outerShdw blurRad="38100" dist="38100" dir="2700000" algn="tl">
                    <a:srgbClr val="000000"/>
                  </a:outerShdw>
                </a:effectLst>
              </a:rPr>
              <a:t>j</a:t>
            </a:r>
            <a:r>
              <a:rPr lang="en-US" altLang="zh-TW" dirty="0"/>
              <a:t> joining point a</a:t>
            </a:r>
            <a:r>
              <a:rPr lang="en-US" altLang="zh-TW" baseline="-25000" dirty="0"/>
              <a:t>i</a:t>
            </a:r>
            <a:r>
              <a:rPr lang="en-US" altLang="zh-TW" dirty="0"/>
              <a:t> to point </a:t>
            </a:r>
            <a:r>
              <a:rPr lang="en-US" altLang="zh-TW" dirty="0" err="1"/>
              <a:t>a</a:t>
            </a:r>
            <a:r>
              <a:rPr lang="en-US" altLang="zh-TW" baseline="-25000" dirty="0" err="1"/>
              <a:t>j</a:t>
            </a:r>
            <a:r>
              <a:rPr lang="en-US" altLang="zh-TW" dirty="0"/>
              <a:t>.</a:t>
            </a:r>
            <a:br>
              <a:rPr lang="en-US" altLang="zh-TW" dirty="0"/>
            </a:br>
            <a:r>
              <a:rPr lang="en-US" altLang="zh-TW" dirty="0"/>
              <a:t>  i.e., cost of </a:t>
            </a:r>
            <a:r>
              <a:rPr lang="en-US" altLang="zh-TW" dirty="0">
                <a:solidFill>
                  <a:srgbClr val="C00000"/>
                </a:solidFill>
              </a:rPr>
              <a:t>ignoring</a:t>
            </a:r>
            <a:r>
              <a:rPr lang="en-US" altLang="zh-TW" dirty="0"/>
              <a:t> points a</a:t>
            </a:r>
            <a:r>
              <a:rPr lang="en-US" altLang="zh-TW" baseline="-25000" dirty="0"/>
              <a:t>i+1</a:t>
            </a:r>
            <a:r>
              <a:rPr lang="en-US" altLang="zh-TW" dirty="0"/>
              <a:t>, . . ., a</a:t>
            </a:r>
            <a:r>
              <a:rPr lang="en-US" altLang="zh-TW" baseline="-25000" dirty="0"/>
              <a:t>j-1</a:t>
            </a:r>
            <a:r>
              <a:rPr lang="en-US" altLang="zh-TW" dirty="0"/>
              <a:t> </a:t>
            </a:r>
          </a:p>
          <a:p>
            <a:pPr lvl="1"/>
            <a:endParaRPr lang="en-US" altLang="zh-TW" sz="900" dirty="0"/>
          </a:p>
          <a:p>
            <a:pPr lvl="1"/>
            <a:r>
              <a:rPr lang="en-US" altLang="zh-TW" dirty="0"/>
              <a:t>Find the minimum cost path from node 1 to node n.</a:t>
            </a:r>
          </a:p>
          <a:p>
            <a:pPr lvl="1"/>
            <a:r>
              <a:rPr lang="en-US" altLang="zh-TW" dirty="0"/>
              <a:t>Each path from 1 to n corresponds to </a:t>
            </a:r>
            <a:br>
              <a:rPr lang="en-US" altLang="zh-TW" dirty="0"/>
            </a:br>
            <a:r>
              <a:rPr lang="en-US" altLang="zh-TW" dirty="0"/>
              <a:t>an approximation of the data points a</a:t>
            </a:r>
            <a:r>
              <a:rPr lang="en-US" altLang="zh-TW" baseline="-25000" dirty="0"/>
              <a:t>1</a:t>
            </a:r>
            <a:r>
              <a:rPr lang="en-US" altLang="zh-TW" dirty="0"/>
              <a:t> to a</a:t>
            </a:r>
            <a:r>
              <a:rPr lang="en-US" altLang="zh-TW" baseline="-25000" dirty="0"/>
              <a:t>n</a:t>
            </a:r>
            <a:r>
              <a:rPr lang="en-US" altLang="zh-TW" dirty="0"/>
              <a:t>.</a:t>
            </a:r>
          </a:p>
        </p:txBody>
      </p:sp>
      <p:sp>
        <p:nvSpPr>
          <p:cNvPr id="4" name="投影片編號版面配置區 3">
            <a:extLst>
              <a:ext uri="{FF2B5EF4-FFF2-40B4-BE49-F238E27FC236}">
                <a16:creationId xmlns:a16="http://schemas.microsoft.com/office/drawing/2014/main" id="{C544FD43-4377-494C-9296-BD4A6C2CF348}"/>
              </a:ext>
            </a:extLst>
          </p:cNvPr>
          <p:cNvSpPr>
            <a:spLocks noGrp="1"/>
          </p:cNvSpPr>
          <p:nvPr>
            <p:ph type="sldNum" sz="quarter" idx="10"/>
          </p:nvPr>
        </p:nvSpPr>
        <p:spPr/>
        <p:txBody>
          <a:bodyPr/>
          <a:lstStyle/>
          <a:p>
            <a:fld id="{6358AFC1-65A9-4D3E-B6E4-3EFEC291CF99}" type="slidenum">
              <a:rPr lang="zh-TW" altLang="en-US"/>
              <a:pPr/>
              <a:t>5</a:t>
            </a:fld>
            <a:endParaRPr lang="en-US" altLang="zh-TW"/>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35" name="Text Box 51">
            <a:extLst>
              <a:ext uri="{FF2B5EF4-FFF2-40B4-BE49-F238E27FC236}">
                <a16:creationId xmlns:a16="http://schemas.microsoft.com/office/drawing/2014/main" id="{EC8BF0F6-7BFD-49C2-9318-7EEBEC7B410B}"/>
              </a:ext>
            </a:extLst>
          </p:cNvPr>
          <p:cNvSpPr txBox="1">
            <a:spLocks noChangeArrowheads="1"/>
          </p:cNvSpPr>
          <p:nvPr/>
        </p:nvSpPr>
        <p:spPr bwMode="auto">
          <a:xfrm>
            <a:off x="303374" y="995789"/>
            <a:ext cx="66701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b="1" dirty="0" err="1">
                <a:latin typeface="Arial" panose="020B0604020202020204" pitchFamily="34" charset="0"/>
                <a:ea typeface="新細明體" panose="02020500000000000000" pitchFamily="18" charset="-120"/>
              </a:rPr>
              <a:t>c</a:t>
            </a:r>
            <a:r>
              <a:rPr lang="en-US" altLang="zh-TW" b="1" baseline="-25000" dirty="0" err="1">
                <a:latin typeface="Arial" panose="020B0604020202020204" pitchFamily="34" charset="0"/>
                <a:ea typeface="新細明體" panose="02020500000000000000" pitchFamily="18" charset="-120"/>
              </a:rPr>
              <a:t>i,j</a:t>
            </a:r>
            <a:r>
              <a:rPr lang="en-US" altLang="zh-TW" b="1" dirty="0">
                <a:latin typeface="Arial" panose="020B0604020202020204" pitchFamily="34" charset="0"/>
                <a:ea typeface="新細明體" panose="02020500000000000000" pitchFamily="18" charset="-120"/>
              </a:rPr>
              <a:t> is the cost of deleting points a</a:t>
            </a:r>
            <a:r>
              <a:rPr lang="en-US" altLang="zh-TW" b="1" baseline="-25000" dirty="0">
                <a:latin typeface="Arial" panose="020B0604020202020204" pitchFamily="34" charset="0"/>
                <a:ea typeface="新細明體" panose="02020500000000000000" pitchFamily="18" charset="-120"/>
              </a:rPr>
              <a:t>i+1</a:t>
            </a:r>
            <a:r>
              <a:rPr lang="en-US" altLang="zh-TW" b="1" dirty="0">
                <a:latin typeface="Arial" panose="020B0604020202020204" pitchFamily="34" charset="0"/>
                <a:ea typeface="新細明體" panose="02020500000000000000" pitchFamily="18" charset="-120"/>
              </a:rPr>
              <a:t>, …, a</a:t>
            </a:r>
            <a:r>
              <a:rPr lang="en-US" altLang="zh-TW" b="1" baseline="-25000" dirty="0">
                <a:latin typeface="Arial" panose="020B0604020202020204" pitchFamily="34" charset="0"/>
                <a:ea typeface="新細明體" panose="02020500000000000000" pitchFamily="18" charset="-120"/>
              </a:rPr>
              <a:t>j-1</a:t>
            </a:r>
            <a:endParaRPr lang="en-US" altLang="zh-TW" b="1" dirty="0">
              <a:latin typeface="Arial" panose="020B0604020202020204" pitchFamily="34" charset="0"/>
              <a:ea typeface="新細明體" panose="02020500000000000000" pitchFamily="18" charset="-120"/>
            </a:endParaRPr>
          </a:p>
        </p:txBody>
      </p:sp>
      <p:grpSp>
        <p:nvGrpSpPr>
          <p:cNvPr id="118956" name="Group 172">
            <a:extLst>
              <a:ext uri="{FF2B5EF4-FFF2-40B4-BE49-F238E27FC236}">
                <a16:creationId xmlns:a16="http://schemas.microsoft.com/office/drawing/2014/main" id="{A27BD2F7-DEBC-45EB-8A9C-2BD4584F7F2B}"/>
              </a:ext>
            </a:extLst>
          </p:cNvPr>
          <p:cNvGrpSpPr>
            <a:grpSpLocks/>
          </p:cNvGrpSpPr>
          <p:nvPr/>
        </p:nvGrpSpPr>
        <p:grpSpPr bwMode="auto">
          <a:xfrm>
            <a:off x="4187519" y="1175821"/>
            <a:ext cx="6102350" cy="3240088"/>
            <a:chOff x="986" y="768"/>
            <a:chExt cx="3844" cy="2041"/>
          </a:xfrm>
        </p:grpSpPr>
        <p:sp>
          <p:nvSpPr>
            <p:cNvPr id="118847" name="Freeform 63">
              <a:extLst>
                <a:ext uri="{FF2B5EF4-FFF2-40B4-BE49-F238E27FC236}">
                  <a16:creationId xmlns:a16="http://schemas.microsoft.com/office/drawing/2014/main" id="{C74A592F-FB42-4488-A708-7B42CD896F44}"/>
                </a:ext>
              </a:extLst>
            </p:cNvPr>
            <p:cNvSpPr>
              <a:spLocks/>
            </p:cNvSpPr>
            <p:nvPr/>
          </p:nvSpPr>
          <p:spPr bwMode="auto">
            <a:xfrm>
              <a:off x="1308" y="875"/>
              <a:ext cx="3522" cy="1689"/>
            </a:xfrm>
            <a:custGeom>
              <a:avLst/>
              <a:gdLst>
                <a:gd name="T0" fmla="*/ 0 w 3522"/>
                <a:gd name="T1" fmla="*/ 0 h 1689"/>
                <a:gd name="T2" fmla="*/ 0 w 3522"/>
                <a:gd name="T3" fmla="*/ 1665 h 1689"/>
                <a:gd name="T4" fmla="*/ 3522 w 3522"/>
                <a:gd name="T5" fmla="*/ 1689 h 1689"/>
              </a:gdLst>
              <a:ahLst/>
              <a:cxnLst>
                <a:cxn ang="0">
                  <a:pos x="T0" y="T1"/>
                </a:cxn>
                <a:cxn ang="0">
                  <a:pos x="T2" y="T3"/>
                </a:cxn>
                <a:cxn ang="0">
                  <a:pos x="T4" y="T5"/>
                </a:cxn>
              </a:cxnLst>
              <a:rect l="0" t="0" r="r" b="b"/>
              <a:pathLst>
                <a:path w="3522" h="1689">
                  <a:moveTo>
                    <a:pt x="0" y="0"/>
                  </a:moveTo>
                  <a:lnTo>
                    <a:pt x="0" y="1665"/>
                  </a:lnTo>
                  <a:lnTo>
                    <a:pt x="3522" y="168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18848" name="Freeform 64">
              <a:extLst>
                <a:ext uri="{FF2B5EF4-FFF2-40B4-BE49-F238E27FC236}">
                  <a16:creationId xmlns:a16="http://schemas.microsoft.com/office/drawing/2014/main" id="{EA1E13E3-DAC8-4320-9A22-73FB3BAAA602}"/>
                </a:ext>
              </a:extLst>
            </p:cNvPr>
            <p:cNvSpPr>
              <a:spLocks/>
            </p:cNvSpPr>
            <p:nvPr/>
          </p:nvSpPr>
          <p:spPr bwMode="auto">
            <a:xfrm>
              <a:off x="1602" y="1103"/>
              <a:ext cx="2628" cy="970"/>
            </a:xfrm>
            <a:custGeom>
              <a:avLst/>
              <a:gdLst>
                <a:gd name="T0" fmla="*/ 0 w 2628"/>
                <a:gd name="T1" fmla="*/ 970 h 970"/>
                <a:gd name="T2" fmla="*/ 134 w 2628"/>
                <a:gd name="T3" fmla="*/ 575 h 970"/>
                <a:gd name="T4" fmla="*/ 305 w 2628"/>
                <a:gd name="T5" fmla="*/ 838 h 970"/>
                <a:gd name="T6" fmla="*/ 550 w 2628"/>
                <a:gd name="T7" fmla="*/ 347 h 970"/>
                <a:gd name="T8" fmla="*/ 1173 w 2628"/>
                <a:gd name="T9" fmla="*/ 95 h 970"/>
                <a:gd name="T10" fmla="*/ 1357 w 2628"/>
                <a:gd name="T11" fmla="*/ 599 h 970"/>
                <a:gd name="T12" fmla="*/ 1748 w 2628"/>
                <a:gd name="T13" fmla="*/ 862 h 970"/>
                <a:gd name="T14" fmla="*/ 1858 w 2628"/>
                <a:gd name="T15" fmla="*/ 335 h 970"/>
                <a:gd name="T16" fmla="*/ 2188 w 2628"/>
                <a:gd name="T17" fmla="*/ 0 h 970"/>
                <a:gd name="T18" fmla="*/ 2628 w 2628"/>
                <a:gd name="T19" fmla="*/ 52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8" h="970">
                  <a:moveTo>
                    <a:pt x="0" y="970"/>
                  </a:moveTo>
                  <a:lnTo>
                    <a:pt x="134" y="575"/>
                  </a:lnTo>
                  <a:lnTo>
                    <a:pt x="305" y="838"/>
                  </a:lnTo>
                  <a:lnTo>
                    <a:pt x="550" y="347"/>
                  </a:lnTo>
                  <a:lnTo>
                    <a:pt x="1173" y="95"/>
                  </a:lnTo>
                  <a:lnTo>
                    <a:pt x="1357" y="599"/>
                  </a:lnTo>
                  <a:lnTo>
                    <a:pt x="1748" y="862"/>
                  </a:lnTo>
                  <a:lnTo>
                    <a:pt x="1858" y="335"/>
                  </a:lnTo>
                  <a:lnTo>
                    <a:pt x="2188" y="0"/>
                  </a:lnTo>
                  <a:lnTo>
                    <a:pt x="2628" y="52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18849" name="Line 65">
              <a:extLst>
                <a:ext uri="{FF2B5EF4-FFF2-40B4-BE49-F238E27FC236}">
                  <a16:creationId xmlns:a16="http://schemas.microsoft.com/office/drawing/2014/main" id="{797360A2-7251-4935-9C74-D5B0193CA273}"/>
                </a:ext>
              </a:extLst>
            </p:cNvPr>
            <p:cNvSpPr>
              <a:spLocks noChangeShapeType="1"/>
            </p:cNvSpPr>
            <p:nvPr/>
          </p:nvSpPr>
          <p:spPr bwMode="auto">
            <a:xfrm flipV="1">
              <a:off x="4230" y="1618"/>
              <a:ext cx="1" cy="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18850" name="Rectangle 66">
              <a:extLst>
                <a:ext uri="{FF2B5EF4-FFF2-40B4-BE49-F238E27FC236}">
                  <a16:creationId xmlns:a16="http://schemas.microsoft.com/office/drawing/2014/main" id="{49210ED6-82AB-4BB2-9B44-060C07007DDE}"/>
                </a:ext>
              </a:extLst>
            </p:cNvPr>
            <p:cNvSpPr>
              <a:spLocks noChangeArrowheads="1"/>
            </p:cNvSpPr>
            <p:nvPr/>
          </p:nvSpPr>
          <p:spPr bwMode="auto">
            <a:xfrm>
              <a:off x="2104" y="2576"/>
              <a:ext cx="10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r>
                <a:rPr lang="en-US" altLang="zh-TW" b="1" dirty="0">
                  <a:solidFill>
                    <a:srgbClr val="000000"/>
                  </a:solidFill>
                  <a:latin typeface="Arial" panose="020B0604020202020204" pitchFamily="34" charset="0"/>
                  <a:ea typeface="新細明體" panose="02020500000000000000" pitchFamily="18" charset="-120"/>
                </a:rPr>
                <a:t>x</a:t>
              </a:r>
            </a:p>
          </p:txBody>
        </p:sp>
        <p:sp>
          <p:nvSpPr>
            <p:cNvPr id="118851" name="Rectangle 67">
              <a:extLst>
                <a:ext uri="{FF2B5EF4-FFF2-40B4-BE49-F238E27FC236}">
                  <a16:creationId xmlns:a16="http://schemas.microsoft.com/office/drawing/2014/main" id="{ACE4EAB9-C0F1-4FBA-A11B-AF357587DF6E}"/>
                </a:ext>
              </a:extLst>
            </p:cNvPr>
            <p:cNvSpPr>
              <a:spLocks noChangeArrowheads="1"/>
            </p:cNvSpPr>
            <p:nvPr/>
          </p:nvSpPr>
          <p:spPr bwMode="auto">
            <a:xfrm>
              <a:off x="3772" y="1085"/>
              <a:ext cx="49" cy="36"/>
            </a:xfrm>
            <a:prstGeom prst="rect">
              <a:avLst/>
            </a:prstGeom>
            <a:blipFill dpi="0" rotWithShape="0">
              <a:blip r:embed="rId2"/>
              <a:srcRect/>
              <a:tile tx="0" ty="0" sx="100000" sy="100000" flip="none" algn="tl"/>
            </a:blipFill>
            <a:ln w="19050">
              <a:solidFill>
                <a:srgbClr val="000000"/>
              </a:solidFill>
              <a:miter lim="800000"/>
              <a:headEnd/>
              <a:tailEnd/>
            </a:ln>
          </p:spPr>
          <p:txBody>
            <a:bodyPr/>
            <a:lstStyle/>
            <a:p>
              <a:endParaRPr lang="zh-TW" altLang="en-US"/>
            </a:p>
          </p:txBody>
        </p:sp>
        <p:sp>
          <p:nvSpPr>
            <p:cNvPr id="118852" name="Rectangle 68">
              <a:extLst>
                <a:ext uri="{FF2B5EF4-FFF2-40B4-BE49-F238E27FC236}">
                  <a16:creationId xmlns:a16="http://schemas.microsoft.com/office/drawing/2014/main" id="{60C7A5A0-CFED-4392-B0D8-AB959C03B75F}"/>
                </a:ext>
              </a:extLst>
            </p:cNvPr>
            <p:cNvSpPr>
              <a:spLocks noChangeArrowheads="1"/>
            </p:cNvSpPr>
            <p:nvPr/>
          </p:nvSpPr>
          <p:spPr bwMode="auto">
            <a:xfrm>
              <a:off x="3454" y="1420"/>
              <a:ext cx="49" cy="36"/>
            </a:xfrm>
            <a:prstGeom prst="rect">
              <a:avLst/>
            </a:prstGeom>
            <a:blipFill dpi="0" rotWithShape="0">
              <a:blip r:embed="rId2"/>
              <a:srcRect/>
              <a:tile tx="0" ty="0" sx="100000" sy="100000" flip="none" algn="tl"/>
            </a:blipFill>
            <a:ln w="19050">
              <a:solidFill>
                <a:srgbClr val="000000"/>
              </a:solidFill>
              <a:miter lim="800000"/>
              <a:headEnd/>
              <a:tailEnd/>
            </a:ln>
          </p:spPr>
          <p:txBody>
            <a:bodyPr/>
            <a:lstStyle/>
            <a:p>
              <a:endParaRPr lang="zh-TW" altLang="en-US"/>
            </a:p>
          </p:txBody>
        </p:sp>
        <p:sp>
          <p:nvSpPr>
            <p:cNvPr id="118853" name="Rectangle 69">
              <a:extLst>
                <a:ext uri="{FF2B5EF4-FFF2-40B4-BE49-F238E27FC236}">
                  <a16:creationId xmlns:a16="http://schemas.microsoft.com/office/drawing/2014/main" id="{58E56110-2775-41F1-A354-3AE768FF28BD}"/>
                </a:ext>
              </a:extLst>
            </p:cNvPr>
            <p:cNvSpPr>
              <a:spLocks noChangeArrowheads="1"/>
            </p:cNvSpPr>
            <p:nvPr/>
          </p:nvSpPr>
          <p:spPr bwMode="auto">
            <a:xfrm>
              <a:off x="3332" y="1947"/>
              <a:ext cx="49" cy="36"/>
            </a:xfrm>
            <a:prstGeom prst="rect">
              <a:avLst/>
            </a:prstGeom>
            <a:blipFill dpi="0" rotWithShape="0">
              <a:blip r:embed="rId2"/>
              <a:srcRect/>
              <a:tile tx="0" ty="0" sx="100000" sy="100000" flip="none" algn="tl"/>
            </a:blipFill>
            <a:ln w="19050">
              <a:solidFill>
                <a:srgbClr val="000000"/>
              </a:solidFill>
              <a:miter lim="800000"/>
              <a:headEnd/>
              <a:tailEnd/>
            </a:ln>
          </p:spPr>
          <p:txBody>
            <a:bodyPr/>
            <a:lstStyle/>
            <a:p>
              <a:endParaRPr lang="zh-TW" altLang="en-US"/>
            </a:p>
          </p:txBody>
        </p:sp>
        <p:sp>
          <p:nvSpPr>
            <p:cNvPr id="118854" name="Rectangle 70">
              <a:extLst>
                <a:ext uri="{FF2B5EF4-FFF2-40B4-BE49-F238E27FC236}">
                  <a16:creationId xmlns:a16="http://schemas.microsoft.com/office/drawing/2014/main" id="{A08CECCA-F723-4BF4-BD86-35A20AAF27EB}"/>
                </a:ext>
              </a:extLst>
            </p:cNvPr>
            <p:cNvSpPr>
              <a:spLocks noChangeArrowheads="1"/>
            </p:cNvSpPr>
            <p:nvPr/>
          </p:nvSpPr>
          <p:spPr bwMode="auto">
            <a:xfrm>
              <a:off x="2940" y="1684"/>
              <a:ext cx="50" cy="36"/>
            </a:xfrm>
            <a:prstGeom prst="rect">
              <a:avLst/>
            </a:prstGeom>
            <a:blipFill dpi="0" rotWithShape="0">
              <a:blip r:embed="rId2"/>
              <a:srcRect/>
              <a:tile tx="0" ty="0" sx="100000" sy="100000" flip="none" algn="tl"/>
            </a:blipFill>
            <a:ln w="19050">
              <a:solidFill>
                <a:srgbClr val="000000"/>
              </a:solidFill>
              <a:miter lim="800000"/>
              <a:headEnd/>
              <a:tailEnd/>
            </a:ln>
          </p:spPr>
          <p:txBody>
            <a:bodyPr/>
            <a:lstStyle/>
            <a:p>
              <a:endParaRPr lang="zh-TW" altLang="en-US"/>
            </a:p>
          </p:txBody>
        </p:sp>
        <p:sp>
          <p:nvSpPr>
            <p:cNvPr id="118855" name="Rectangle 71">
              <a:extLst>
                <a:ext uri="{FF2B5EF4-FFF2-40B4-BE49-F238E27FC236}">
                  <a16:creationId xmlns:a16="http://schemas.microsoft.com/office/drawing/2014/main" id="{2E0D1CB0-5C3F-4B75-8154-1A6E1B9DD380}"/>
                </a:ext>
              </a:extLst>
            </p:cNvPr>
            <p:cNvSpPr>
              <a:spLocks noChangeArrowheads="1"/>
            </p:cNvSpPr>
            <p:nvPr/>
          </p:nvSpPr>
          <p:spPr bwMode="auto">
            <a:xfrm>
              <a:off x="2757" y="1192"/>
              <a:ext cx="49" cy="36"/>
            </a:xfrm>
            <a:prstGeom prst="rect">
              <a:avLst/>
            </a:prstGeom>
            <a:blipFill dpi="0" rotWithShape="0">
              <a:blip r:embed="rId2"/>
              <a:srcRect/>
              <a:tile tx="0" ty="0" sx="100000" sy="100000" flip="none" algn="tl"/>
            </a:blipFill>
            <a:ln w="19050">
              <a:solidFill>
                <a:srgbClr val="000000"/>
              </a:solidFill>
              <a:miter lim="800000"/>
              <a:headEnd/>
              <a:tailEnd/>
            </a:ln>
          </p:spPr>
          <p:txBody>
            <a:bodyPr/>
            <a:lstStyle/>
            <a:p>
              <a:endParaRPr lang="zh-TW" altLang="en-US"/>
            </a:p>
          </p:txBody>
        </p:sp>
        <p:sp>
          <p:nvSpPr>
            <p:cNvPr id="118856" name="Rectangle 72">
              <a:extLst>
                <a:ext uri="{FF2B5EF4-FFF2-40B4-BE49-F238E27FC236}">
                  <a16:creationId xmlns:a16="http://schemas.microsoft.com/office/drawing/2014/main" id="{C44C65D4-D753-4E49-B58E-B74BBF9B25F8}"/>
                </a:ext>
              </a:extLst>
            </p:cNvPr>
            <p:cNvSpPr>
              <a:spLocks noChangeArrowheads="1"/>
            </p:cNvSpPr>
            <p:nvPr/>
          </p:nvSpPr>
          <p:spPr bwMode="auto">
            <a:xfrm>
              <a:off x="2133" y="1444"/>
              <a:ext cx="50" cy="36"/>
            </a:xfrm>
            <a:prstGeom prst="rect">
              <a:avLst/>
            </a:prstGeom>
            <a:blipFill dpi="0" rotWithShape="0">
              <a:blip r:embed="rId2"/>
              <a:srcRect/>
              <a:tile tx="0" ty="0" sx="100000" sy="100000" flip="none" algn="tl"/>
            </a:blipFill>
            <a:ln w="19050">
              <a:solidFill>
                <a:srgbClr val="000000"/>
              </a:solidFill>
              <a:miter lim="800000"/>
              <a:headEnd/>
              <a:tailEnd/>
            </a:ln>
          </p:spPr>
          <p:txBody>
            <a:bodyPr/>
            <a:lstStyle/>
            <a:p>
              <a:endParaRPr lang="zh-TW" altLang="en-US"/>
            </a:p>
          </p:txBody>
        </p:sp>
        <p:sp>
          <p:nvSpPr>
            <p:cNvPr id="118857" name="Rectangle 73">
              <a:extLst>
                <a:ext uri="{FF2B5EF4-FFF2-40B4-BE49-F238E27FC236}">
                  <a16:creationId xmlns:a16="http://schemas.microsoft.com/office/drawing/2014/main" id="{E7211DA2-78C5-4730-B364-B3EFAAC7C11C}"/>
                </a:ext>
              </a:extLst>
            </p:cNvPr>
            <p:cNvSpPr>
              <a:spLocks noChangeArrowheads="1"/>
            </p:cNvSpPr>
            <p:nvPr/>
          </p:nvSpPr>
          <p:spPr bwMode="auto">
            <a:xfrm>
              <a:off x="1889" y="1911"/>
              <a:ext cx="49" cy="36"/>
            </a:xfrm>
            <a:prstGeom prst="rect">
              <a:avLst/>
            </a:prstGeom>
            <a:blipFill dpi="0" rotWithShape="0">
              <a:blip r:embed="rId2"/>
              <a:srcRect/>
              <a:tile tx="0" ty="0" sx="100000" sy="100000" flip="none" algn="tl"/>
            </a:blipFill>
            <a:ln w="19050">
              <a:solidFill>
                <a:srgbClr val="000000"/>
              </a:solidFill>
              <a:miter lim="800000"/>
              <a:headEnd/>
              <a:tailEnd/>
            </a:ln>
          </p:spPr>
          <p:txBody>
            <a:bodyPr/>
            <a:lstStyle/>
            <a:p>
              <a:endParaRPr lang="zh-TW" altLang="en-US"/>
            </a:p>
          </p:txBody>
        </p:sp>
        <p:sp>
          <p:nvSpPr>
            <p:cNvPr id="118858" name="Rectangle 74">
              <a:extLst>
                <a:ext uri="{FF2B5EF4-FFF2-40B4-BE49-F238E27FC236}">
                  <a16:creationId xmlns:a16="http://schemas.microsoft.com/office/drawing/2014/main" id="{048AC9B7-F167-4C10-BEE3-EFC253F0B3DB}"/>
                </a:ext>
              </a:extLst>
            </p:cNvPr>
            <p:cNvSpPr>
              <a:spLocks noChangeArrowheads="1"/>
            </p:cNvSpPr>
            <p:nvPr/>
          </p:nvSpPr>
          <p:spPr bwMode="auto">
            <a:xfrm>
              <a:off x="1718" y="1672"/>
              <a:ext cx="49" cy="36"/>
            </a:xfrm>
            <a:prstGeom prst="rect">
              <a:avLst/>
            </a:prstGeom>
            <a:blipFill dpi="0" rotWithShape="0">
              <a:blip r:embed="rId2"/>
              <a:srcRect/>
              <a:tile tx="0" ty="0" sx="100000" sy="100000" flip="none" algn="tl"/>
            </a:blipFill>
            <a:ln w="19050">
              <a:solidFill>
                <a:srgbClr val="000000"/>
              </a:solidFill>
              <a:miter lim="800000"/>
              <a:headEnd/>
              <a:tailEnd/>
            </a:ln>
          </p:spPr>
          <p:txBody>
            <a:bodyPr/>
            <a:lstStyle/>
            <a:p>
              <a:endParaRPr lang="zh-TW" altLang="en-US"/>
            </a:p>
          </p:txBody>
        </p:sp>
        <p:sp>
          <p:nvSpPr>
            <p:cNvPr id="118859" name="Rectangle 75">
              <a:extLst>
                <a:ext uri="{FF2B5EF4-FFF2-40B4-BE49-F238E27FC236}">
                  <a16:creationId xmlns:a16="http://schemas.microsoft.com/office/drawing/2014/main" id="{317F8FCA-C4CD-4F0A-9075-4FE34560B38A}"/>
                </a:ext>
              </a:extLst>
            </p:cNvPr>
            <p:cNvSpPr>
              <a:spLocks noChangeArrowheads="1"/>
            </p:cNvSpPr>
            <p:nvPr/>
          </p:nvSpPr>
          <p:spPr bwMode="auto">
            <a:xfrm>
              <a:off x="1583" y="2055"/>
              <a:ext cx="49" cy="36"/>
            </a:xfrm>
            <a:prstGeom prst="rect">
              <a:avLst/>
            </a:prstGeom>
            <a:blipFill dpi="0" rotWithShape="0">
              <a:blip r:embed="rId2"/>
              <a:srcRect/>
              <a:tile tx="0" ty="0" sx="100000" sy="100000" flip="none" algn="tl"/>
            </a:blipFill>
            <a:ln w="19050">
              <a:solidFill>
                <a:srgbClr val="000000"/>
              </a:solidFill>
              <a:miter lim="800000"/>
              <a:headEnd/>
              <a:tailEnd/>
            </a:ln>
          </p:spPr>
          <p:txBody>
            <a:bodyPr/>
            <a:lstStyle/>
            <a:p>
              <a:endParaRPr lang="zh-TW" altLang="en-US"/>
            </a:p>
          </p:txBody>
        </p:sp>
        <p:sp>
          <p:nvSpPr>
            <p:cNvPr id="118860" name="Rectangle 76">
              <a:extLst>
                <a:ext uri="{FF2B5EF4-FFF2-40B4-BE49-F238E27FC236}">
                  <a16:creationId xmlns:a16="http://schemas.microsoft.com/office/drawing/2014/main" id="{8AD13332-2E72-4408-93EE-B31F19BC41AE}"/>
                </a:ext>
              </a:extLst>
            </p:cNvPr>
            <p:cNvSpPr>
              <a:spLocks noChangeArrowheads="1"/>
            </p:cNvSpPr>
            <p:nvPr/>
          </p:nvSpPr>
          <p:spPr bwMode="auto">
            <a:xfrm>
              <a:off x="4200" y="1612"/>
              <a:ext cx="49" cy="36"/>
            </a:xfrm>
            <a:prstGeom prst="rect">
              <a:avLst/>
            </a:prstGeom>
            <a:blipFill dpi="0" rotWithShape="0">
              <a:blip r:embed="rId2"/>
              <a:srcRect/>
              <a:tile tx="0" ty="0" sx="100000" sy="100000" flip="none" algn="tl"/>
            </a:blipFill>
            <a:ln w="19050">
              <a:solidFill>
                <a:srgbClr val="000000"/>
              </a:solidFill>
              <a:miter lim="800000"/>
              <a:headEnd/>
              <a:tailEnd/>
            </a:ln>
          </p:spPr>
          <p:txBody>
            <a:bodyPr/>
            <a:lstStyle/>
            <a:p>
              <a:endParaRPr lang="zh-TW" altLang="en-US"/>
            </a:p>
          </p:txBody>
        </p:sp>
        <p:sp>
          <p:nvSpPr>
            <p:cNvPr id="118896" name="Rectangle 112">
              <a:extLst>
                <a:ext uri="{FF2B5EF4-FFF2-40B4-BE49-F238E27FC236}">
                  <a16:creationId xmlns:a16="http://schemas.microsoft.com/office/drawing/2014/main" id="{319079AE-4400-4A5E-9189-062668CDFF4D}"/>
                </a:ext>
              </a:extLst>
            </p:cNvPr>
            <p:cNvSpPr>
              <a:spLocks noChangeArrowheads="1"/>
            </p:cNvSpPr>
            <p:nvPr/>
          </p:nvSpPr>
          <p:spPr bwMode="auto">
            <a:xfrm>
              <a:off x="1492" y="1977"/>
              <a:ext cx="5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500">
                  <a:solidFill>
                    <a:schemeClr val="bg1"/>
                  </a:solidFill>
                  <a:latin typeface="Times" panose="02020603050405020304" pitchFamily="18" charset="0"/>
                  <a:ea typeface="新細明體" panose="02020500000000000000" pitchFamily="18" charset="-120"/>
                </a:rPr>
                <a:t>a</a:t>
              </a:r>
              <a:endParaRPr lang="en-US" altLang="zh-TW">
                <a:solidFill>
                  <a:schemeClr val="bg1"/>
                </a:solidFill>
                <a:ea typeface="新細明體" panose="02020500000000000000" pitchFamily="18" charset="-120"/>
              </a:endParaRPr>
            </a:p>
          </p:txBody>
        </p:sp>
        <p:sp>
          <p:nvSpPr>
            <p:cNvPr id="118897" name="Rectangle 113">
              <a:extLst>
                <a:ext uri="{FF2B5EF4-FFF2-40B4-BE49-F238E27FC236}">
                  <a16:creationId xmlns:a16="http://schemas.microsoft.com/office/drawing/2014/main" id="{A9AA74B6-266C-4182-A987-0517B76E7301}"/>
                </a:ext>
              </a:extLst>
            </p:cNvPr>
            <p:cNvSpPr>
              <a:spLocks noChangeArrowheads="1"/>
            </p:cNvSpPr>
            <p:nvPr/>
          </p:nvSpPr>
          <p:spPr bwMode="auto">
            <a:xfrm>
              <a:off x="1528" y="2025"/>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a:solidFill>
                    <a:schemeClr val="bg1"/>
                  </a:solidFill>
                  <a:latin typeface="Times" panose="02020603050405020304" pitchFamily="18" charset="0"/>
                  <a:ea typeface="新細明體" panose="02020500000000000000" pitchFamily="18" charset="-120"/>
                </a:rPr>
                <a:t>1</a:t>
              </a:r>
              <a:endParaRPr lang="en-US" altLang="zh-TW">
                <a:solidFill>
                  <a:schemeClr val="bg1"/>
                </a:solidFill>
                <a:ea typeface="新細明體" panose="02020500000000000000" pitchFamily="18" charset="-120"/>
              </a:endParaRPr>
            </a:p>
          </p:txBody>
        </p:sp>
        <p:sp>
          <p:nvSpPr>
            <p:cNvPr id="118898" name="Rectangle 114">
              <a:extLst>
                <a:ext uri="{FF2B5EF4-FFF2-40B4-BE49-F238E27FC236}">
                  <a16:creationId xmlns:a16="http://schemas.microsoft.com/office/drawing/2014/main" id="{195428A9-724D-4361-A1D7-251856B9196D}"/>
                </a:ext>
              </a:extLst>
            </p:cNvPr>
            <p:cNvSpPr>
              <a:spLocks noChangeArrowheads="1"/>
            </p:cNvSpPr>
            <p:nvPr/>
          </p:nvSpPr>
          <p:spPr bwMode="auto">
            <a:xfrm>
              <a:off x="1907" y="1893"/>
              <a:ext cx="5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500">
                  <a:solidFill>
                    <a:schemeClr val="bg1"/>
                  </a:solidFill>
                  <a:latin typeface="Times" panose="02020603050405020304" pitchFamily="18" charset="0"/>
                  <a:ea typeface="新細明體" panose="02020500000000000000" pitchFamily="18" charset="-120"/>
                </a:rPr>
                <a:t>a</a:t>
              </a:r>
              <a:endParaRPr lang="en-US" altLang="zh-TW">
                <a:solidFill>
                  <a:schemeClr val="bg1"/>
                </a:solidFill>
                <a:ea typeface="新細明體" panose="02020500000000000000" pitchFamily="18" charset="-120"/>
              </a:endParaRPr>
            </a:p>
          </p:txBody>
        </p:sp>
        <p:sp>
          <p:nvSpPr>
            <p:cNvPr id="118899" name="Rectangle 115">
              <a:extLst>
                <a:ext uri="{FF2B5EF4-FFF2-40B4-BE49-F238E27FC236}">
                  <a16:creationId xmlns:a16="http://schemas.microsoft.com/office/drawing/2014/main" id="{C8ABA39E-CCD1-4598-978A-C1C4D6688B24}"/>
                </a:ext>
              </a:extLst>
            </p:cNvPr>
            <p:cNvSpPr>
              <a:spLocks noChangeArrowheads="1"/>
            </p:cNvSpPr>
            <p:nvPr/>
          </p:nvSpPr>
          <p:spPr bwMode="auto">
            <a:xfrm>
              <a:off x="1944" y="1941"/>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a:solidFill>
                    <a:schemeClr val="bg1"/>
                  </a:solidFill>
                  <a:latin typeface="Times" panose="02020603050405020304" pitchFamily="18" charset="0"/>
                  <a:ea typeface="新細明體" panose="02020500000000000000" pitchFamily="18" charset="-120"/>
                </a:rPr>
                <a:t>3</a:t>
              </a:r>
              <a:endParaRPr lang="en-US" altLang="zh-TW">
                <a:solidFill>
                  <a:schemeClr val="bg1"/>
                </a:solidFill>
                <a:ea typeface="新細明體" panose="02020500000000000000" pitchFamily="18" charset="-120"/>
              </a:endParaRPr>
            </a:p>
          </p:txBody>
        </p:sp>
        <p:sp>
          <p:nvSpPr>
            <p:cNvPr id="118900" name="Rectangle 116">
              <a:extLst>
                <a:ext uri="{FF2B5EF4-FFF2-40B4-BE49-F238E27FC236}">
                  <a16:creationId xmlns:a16="http://schemas.microsoft.com/office/drawing/2014/main" id="{42C6818F-17CB-40C1-912C-469BDA93CB31}"/>
                </a:ext>
              </a:extLst>
            </p:cNvPr>
            <p:cNvSpPr>
              <a:spLocks noChangeArrowheads="1"/>
            </p:cNvSpPr>
            <p:nvPr/>
          </p:nvSpPr>
          <p:spPr bwMode="auto">
            <a:xfrm>
              <a:off x="1736" y="1522"/>
              <a:ext cx="5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500">
                  <a:solidFill>
                    <a:schemeClr val="bg1"/>
                  </a:solidFill>
                  <a:latin typeface="Times" panose="02020603050405020304" pitchFamily="18" charset="0"/>
                  <a:ea typeface="新細明體" panose="02020500000000000000" pitchFamily="18" charset="-120"/>
                </a:rPr>
                <a:t>a</a:t>
              </a:r>
              <a:endParaRPr lang="en-US" altLang="zh-TW">
                <a:solidFill>
                  <a:schemeClr val="bg1"/>
                </a:solidFill>
                <a:ea typeface="新細明體" panose="02020500000000000000" pitchFamily="18" charset="-120"/>
              </a:endParaRPr>
            </a:p>
          </p:txBody>
        </p:sp>
        <p:sp>
          <p:nvSpPr>
            <p:cNvPr id="118902" name="Rectangle 118">
              <a:extLst>
                <a:ext uri="{FF2B5EF4-FFF2-40B4-BE49-F238E27FC236}">
                  <a16:creationId xmlns:a16="http://schemas.microsoft.com/office/drawing/2014/main" id="{F2372835-0A8A-4488-9720-A48C0F6ACB88}"/>
                </a:ext>
              </a:extLst>
            </p:cNvPr>
            <p:cNvSpPr>
              <a:spLocks noChangeArrowheads="1"/>
            </p:cNvSpPr>
            <p:nvPr/>
          </p:nvSpPr>
          <p:spPr bwMode="auto">
            <a:xfrm>
              <a:off x="2042" y="1282"/>
              <a:ext cx="5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500">
                  <a:solidFill>
                    <a:schemeClr val="bg1"/>
                  </a:solidFill>
                  <a:latin typeface="Times" panose="02020603050405020304" pitchFamily="18" charset="0"/>
                  <a:ea typeface="新細明體" panose="02020500000000000000" pitchFamily="18" charset="-120"/>
                </a:rPr>
                <a:t>a</a:t>
              </a:r>
              <a:endParaRPr lang="en-US" altLang="zh-TW">
                <a:solidFill>
                  <a:schemeClr val="bg1"/>
                </a:solidFill>
                <a:ea typeface="新細明體" panose="02020500000000000000" pitchFamily="18" charset="-120"/>
              </a:endParaRPr>
            </a:p>
          </p:txBody>
        </p:sp>
        <p:sp>
          <p:nvSpPr>
            <p:cNvPr id="118903" name="Rectangle 119">
              <a:extLst>
                <a:ext uri="{FF2B5EF4-FFF2-40B4-BE49-F238E27FC236}">
                  <a16:creationId xmlns:a16="http://schemas.microsoft.com/office/drawing/2014/main" id="{10C5C8C4-5D42-412D-8D6C-514D55A6FBF8}"/>
                </a:ext>
              </a:extLst>
            </p:cNvPr>
            <p:cNvSpPr>
              <a:spLocks noChangeArrowheads="1"/>
            </p:cNvSpPr>
            <p:nvPr/>
          </p:nvSpPr>
          <p:spPr bwMode="auto">
            <a:xfrm>
              <a:off x="2079" y="1330"/>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a:solidFill>
                    <a:schemeClr val="bg1"/>
                  </a:solidFill>
                  <a:latin typeface="Times" panose="02020603050405020304" pitchFamily="18" charset="0"/>
                  <a:ea typeface="新細明體" panose="02020500000000000000" pitchFamily="18" charset="-120"/>
                </a:rPr>
                <a:t>4</a:t>
              </a:r>
              <a:endParaRPr lang="en-US" altLang="zh-TW">
                <a:solidFill>
                  <a:schemeClr val="bg1"/>
                </a:solidFill>
                <a:ea typeface="新細明體" panose="02020500000000000000" pitchFamily="18" charset="-120"/>
              </a:endParaRPr>
            </a:p>
          </p:txBody>
        </p:sp>
        <p:sp>
          <p:nvSpPr>
            <p:cNvPr id="118904" name="Rectangle 120">
              <a:extLst>
                <a:ext uri="{FF2B5EF4-FFF2-40B4-BE49-F238E27FC236}">
                  <a16:creationId xmlns:a16="http://schemas.microsoft.com/office/drawing/2014/main" id="{B7D6809F-B0AB-47B5-893D-426EF2F01DFD}"/>
                </a:ext>
              </a:extLst>
            </p:cNvPr>
            <p:cNvSpPr>
              <a:spLocks noChangeArrowheads="1"/>
            </p:cNvSpPr>
            <p:nvPr/>
          </p:nvSpPr>
          <p:spPr bwMode="auto">
            <a:xfrm>
              <a:off x="2763" y="1019"/>
              <a:ext cx="5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500">
                  <a:solidFill>
                    <a:schemeClr val="bg1"/>
                  </a:solidFill>
                  <a:latin typeface="Times" panose="02020603050405020304" pitchFamily="18" charset="0"/>
                  <a:ea typeface="新細明體" panose="02020500000000000000" pitchFamily="18" charset="-120"/>
                </a:rPr>
                <a:t>a</a:t>
              </a:r>
              <a:endParaRPr lang="en-US" altLang="zh-TW">
                <a:solidFill>
                  <a:schemeClr val="bg1"/>
                </a:solidFill>
                <a:ea typeface="新細明體" panose="02020500000000000000" pitchFamily="18" charset="-120"/>
              </a:endParaRPr>
            </a:p>
          </p:txBody>
        </p:sp>
        <p:sp>
          <p:nvSpPr>
            <p:cNvPr id="118905" name="Rectangle 121">
              <a:extLst>
                <a:ext uri="{FF2B5EF4-FFF2-40B4-BE49-F238E27FC236}">
                  <a16:creationId xmlns:a16="http://schemas.microsoft.com/office/drawing/2014/main" id="{112D48A7-64B0-4A80-876E-F07F723F45B9}"/>
                </a:ext>
              </a:extLst>
            </p:cNvPr>
            <p:cNvSpPr>
              <a:spLocks noChangeArrowheads="1"/>
            </p:cNvSpPr>
            <p:nvPr/>
          </p:nvSpPr>
          <p:spPr bwMode="auto">
            <a:xfrm>
              <a:off x="2800" y="1066"/>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a:solidFill>
                    <a:schemeClr val="bg1"/>
                  </a:solidFill>
                  <a:latin typeface="Times" panose="02020603050405020304" pitchFamily="18" charset="0"/>
                  <a:ea typeface="新細明體" panose="02020500000000000000" pitchFamily="18" charset="-120"/>
                </a:rPr>
                <a:t>5</a:t>
              </a:r>
              <a:endParaRPr lang="en-US" altLang="zh-TW">
                <a:solidFill>
                  <a:schemeClr val="bg1"/>
                </a:solidFill>
                <a:ea typeface="新細明體" panose="02020500000000000000" pitchFamily="18" charset="-120"/>
              </a:endParaRPr>
            </a:p>
          </p:txBody>
        </p:sp>
        <p:sp>
          <p:nvSpPr>
            <p:cNvPr id="118906" name="Rectangle 122">
              <a:extLst>
                <a:ext uri="{FF2B5EF4-FFF2-40B4-BE49-F238E27FC236}">
                  <a16:creationId xmlns:a16="http://schemas.microsoft.com/office/drawing/2014/main" id="{A6AE274C-9906-4AB5-8453-9F2BD0492EDE}"/>
                </a:ext>
              </a:extLst>
            </p:cNvPr>
            <p:cNvSpPr>
              <a:spLocks noChangeArrowheads="1"/>
            </p:cNvSpPr>
            <p:nvPr/>
          </p:nvSpPr>
          <p:spPr bwMode="auto">
            <a:xfrm>
              <a:off x="2947" y="1665"/>
              <a:ext cx="5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500">
                  <a:solidFill>
                    <a:schemeClr val="bg1"/>
                  </a:solidFill>
                  <a:latin typeface="Times" panose="02020603050405020304" pitchFamily="18" charset="0"/>
                  <a:ea typeface="新細明體" panose="02020500000000000000" pitchFamily="18" charset="-120"/>
                </a:rPr>
                <a:t>a</a:t>
              </a:r>
              <a:endParaRPr lang="en-US" altLang="zh-TW">
                <a:solidFill>
                  <a:schemeClr val="bg1"/>
                </a:solidFill>
                <a:ea typeface="新細明體" panose="02020500000000000000" pitchFamily="18" charset="-120"/>
              </a:endParaRPr>
            </a:p>
          </p:txBody>
        </p:sp>
        <p:sp>
          <p:nvSpPr>
            <p:cNvPr id="118907" name="Rectangle 123">
              <a:extLst>
                <a:ext uri="{FF2B5EF4-FFF2-40B4-BE49-F238E27FC236}">
                  <a16:creationId xmlns:a16="http://schemas.microsoft.com/office/drawing/2014/main" id="{593C6B38-BA23-4996-9127-E7EE694FC324}"/>
                </a:ext>
              </a:extLst>
            </p:cNvPr>
            <p:cNvSpPr>
              <a:spLocks noChangeArrowheads="1"/>
            </p:cNvSpPr>
            <p:nvPr/>
          </p:nvSpPr>
          <p:spPr bwMode="auto">
            <a:xfrm>
              <a:off x="2983" y="1713"/>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a:solidFill>
                    <a:schemeClr val="bg1"/>
                  </a:solidFill>
                  <a:latin typeface="Times" panose="02020603050405020304" pitchFamily="18" charset="0"/>
                  <a:ea typeface="新細明體" panose="02020500000000000000" pitchFamily="18" charset="-120"/>
                </a:rPr>
                <a:t>6</a:t>
              </a:r>
              <a:endParaRPr lang="en-US" altLang="zh-TW">
                <a:solidFill>
                  <a:schemeClr val="bg1"/>
                </a:solidFill>
                <a:ea typeface="新細明體" panose="02020500000000000000" pitchFamily="18" charset="-120"/>
              </a:endParaRPr>
            </a:p>
          </p:txBody>
        </p:sp>
        <p:sp>
          <p:nvSpPr>
            <p:cNvPr id="118908" name="Rectangle 124">
              <a:extLst>
                <a:ext uri="{FF2B5EF4-FFF2-40B4-BE49-F238E27FC236}">
                  <a16:creationId xmlns:a16="http://schemas.microsoft.com/office/drawing/2014/main" id="{31097092-E259-401E-B177-B78D2EF9040F}"/>
                </a:ext>
              </a:extLst>
            </p:cNvPr>
            <p:cNvSpPr>
              <a:spLocks noChangeArrowheads="1"/>
            </p:cNvSpPr>
            <p:nvPr/>
          </p:nvSpPr>
          <p:spPr bwMode="auto">
            <a:xfrm>
              <a:off x="3472" y="1402"/>
              <a:ext cx="5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500">
                  <a:solidFill>
                    <a:schemeClr val="bg1"/>
                  </a:solidFill>
                  <a:latin typeface="Times" panose="02020603050405020304" pitchFamily="18" charset="0"/>
                  <a:ea typeface="新細明體" panose="02020500000000000000" pitchFamily="18" charset="-120"/>
                </a:rPr>
                <a:t>a</a:t>
              </a:r>
              <a:endParaRPr lang="en-US" altLang="zh-TW">
                <a:solidFill>
                  <a:schemeClr val="bg1"/>
                </a:solidFill>
                <a:ea typeface="新細明體" panose="02020500000000000000" pitchFamily="18" charset="-120"/>
              </a:endParaRPr>
            </a:p>
          </p:txBody>
        </p:sp>
        <p:sp>
          <p:nvSpPr>
            <p:cNvPr id="118909" name="Rectangle 125">
              <a:extLst>
                <a:ext uri="{FF2B5EF4-FFF2-40B4-BE49-F238E27FC236}">
                  <a16:creationId xmlns:a16="http://schemas.microsoft.com/office/drawing/2014/main" id="{1458BC52-FB98-4AD8-8AA1-64AAC3D25B24}"/>
                </a:ext>
              </a:extLst>
            </p:cNvPr>
            <p:cNvSpPr>
              <a:spLocks noChangeArrowheads="1"/>
            </p:cNvSpPr>
            <p:nvPr/>
          </p:nvSpPr>
          <p:spPr bwMode="auto">
            <a:xfrm>
              <a:off x="3509" y="1450"/>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a:solidFill>
                    <a:schemeClr val="bg1"/>
                  </a:solidFill>
                  <a:latin typeface="Times" panose="02020603050405020304" pitchFamily="18" charset="0"/>
                  <a:ea typeface="新細明體" panose="02020500000000000000" pitchFamily="18" charset="-120"/>
                </a:rPr>
                <a:t>8</a:t>
              </a:r>
              <a:endParaRPr lang="en-US" altLang="zh-TW">
                <a:solidFill>
                  <a:schemeClr val="bg1"/>
                </a:solidFill>
                <a:ea typeface="新細明體" panose="02020500000000000000" pitchFamily="18" charset="-120"/>
              </a:endParaRPr>
            </a:p>
          </p:txBody>
        </p:sp>
        <p:sp>
          <p:nvSpPr>
            <p:cNvPr id="118910" name="Rectangle 126">
              <a:extLst>
                <a:ext uri="{FF2B5EF4-FFF2-40B4-BE49-F238E27FC236}">
                  <a16:creationId xmlns:a16="http://schemas.microsoft.com/office/drawing/2014/main" id="{B608D05E-199B-4C8F-B15D-C7D688BCFD06}"/>
                </a:ext>
              </a:extLst>
            </p:cNvPr>
            <p:cNvSpPr>
              <a:spLocks noChangeArrowheads="1"/>
            </p:cNvSpPr>
            <p:nvPr/>
          </p:nvSpPr>
          <p:spPr bwMode="auto">
            <a:xfrm>
              <a:off x="3338" y="1929"/>
              <a:ext cx="5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500">
                  <a:solidFill>
                    <a:schemeClr val="bg1"/>
                  </a:solidFill>
                  <a:latin typeface="Times" panose="02020603050405020304" pitchFamily="18" charset="0"/>
                  <a:ea typeface="新細明體" panose="02020500000000000000" pitchFamily="18" charset="-120"/>
                </a:rPr>
                <a:t>a</a:t>
              </a:r>
              <a:endParaRPr lang="en-US" altLang="zh-TW">
                <a:solidFill>
                  <a:schemeClr val="bg1"/>
                </a:solidFill>
                <a:ea typeface="新細明體" panose="02020500000000000000" pitchFamily="18" charset="-120"/>
              </a:endParaRPr>
            </a:p>
          </p:txBody>
        </p:sp>
        <p:sp>
          <p:nvSpPr>
            <p:cNvPr id="118911" name="Rectangle 127">
              <a:extLst>
                <a:ext uri="{FF2B5EF4-FFF2-40B4-BE49-F238E27FC236}">
                  <a16:creationId xmlns:a16="http://schemas.microsoft.com/office/drawing/2014/main" id="{F99EC9B1-45FB-4CA1-8C4B-42DFF62FC8E6}"/>
                </a:ext>
              </a:extLst>
            </p:cNvPr>
            <p:cNvSpPr>
              <a:spLocks noChangeArrowheads="1"/>
            </p:cNvSpPr>
            <p:nvPr/>
          </p:nvSpPr>
          <p:spPr bwMode="auto">
            <a:xfrm>
              <a:off x="3375" y="1977"/>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a:solidFill>
                    <a:schemeClr val="bg1"/>
                  </a:solidFill>
                  <a:latin typeface="Times" panose="02020603050405020304" pitchFamily="18" charset="0"/>
                  <a:ea typeface="新細明體" panose="02020500000000000000" pitchFamily="18" charset="-120"/>
                </a:rPr>
                <a:t>7</a:t>
              </a:r>
              <a:endParaRPr lang="en-US" altLang="zh-TW">
                <a:solidFill>
                  <a:schemeClr val="bg1"/>
                </a:solidFill>
                <a:ea typeface="新細明體" panose="02020500000000000000" pitchFamily="18" charset="-120"/>
              </a:endParaRPr>
            </a:p>
          </p:txBody>
        </p:sp>
        <p:sp>
          <p:nvSpPr>
            <p:cNvPr id="118912" name="Rectangle 128">
              <a:extLst>
                <a:ext uri="{FF2B5EF4-FFF2-40B4-BE49-F238E27FC236}">
                  <a16:creationId xmlns:a16="http://schemas.microsoft.com/office/drawing/2014/main" id="{4F06E1FB-96C2-4197-AD26-4179B13D5CDB}"/>
                </a:ext>
              </a:extLst>
            </p:cNvPr>
            <p:cNvSpPr>
              <a:spLocks noChangeArrowheads="1"/>
            </p:cNvSpPr>
            <p:nvPr/>
          </p:nvSpPr>
          <p:spPr bwMode="auto">
            <a:xfrm>
              <a:off x="4267" y="1522"/>
              <a:ext cx="5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500">
                  <a:solidFill>
                    <a:schemeClr val="bg1"/>
                  </a:solidFill>
                  <a:latin typeface="Times" panose="02020603050405020304" pitchFamily="18" charset="0"/>
                  <a:ea typeface="新細明體" panose="02020500000000000000" pitchFamily="18" charset="-120"/>
                </a:rPr>
                <a:t>a</a:t>
              </a:r>
              <a:endParaRPr lang="en-US" altLang="zh-TW">
                <a:solidFill>
                  <a:schemeClr val="bg1"/>
                </a:solidFill>
                <a:ea typeface="新細明體" panose="02020500000000000000" pitchFamily="18" charset="-120"/>
              </a:endParaRPr>
            </a:p>
          </p:txBody>
        </p:sp>
        <p:sp>
          <p:nvSpPr>
            <p:cNvPr id="118913" name="Rectangle 129">
              <a:extLst>
                <a:ext uri="{FF2B5EF4-FFF2-40B4-BE49-F238E27FC236}">
                  <a16:creationId xmlns:a16="http://schemas.microsoft.com/office/drawing/2014/main" id="{ED47E93B-CC82-4382-B22C-2E8897D2F41B}"/>
                </a:ext>
              </a:extLst>
            </p:cNvPr>
            <p:cNvSpPr>
              <a:spLocks noChangeArrowheads="1"/>
            </p:cNvSpPr>
            <p:nvPr/>
          </p:nvSpPr>
          <p:spPr bwMode="auto">
            <a:xfrm>
              <a:off x="4304" y="1570"/>
              <a:ext cx="1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a:solidFill>
                    <a:schemeClr val="bg1"/>
                  </a:solidFill>
                  <a:latin typeface="Times" panose="02020603050405020304" pitchFamily="18" charset="0"/>
                  <a:ea typeface="新細明體" panose="02020500000000000000" pitchFamily="18" charset="-120"/>
                </a:rPr>
                <a:t>10</a:t>
              </a:r>
              <a:endParaRPr lang="en-US" altLang="zh-TW">
                <a:solidFill>
                  <a:schemeClr val="bg1"/>
                </a:solidFill>
                <a:ea typeface="新細明體" panose="02020500000000000000" pitchFamily="18" charset="-120"/>
              </a:endParaRPr>
            </a:p>
          </p:txBody>
        </p:sp>
        <p:sp>
          <p:nvSpPr>
            <p:cNvPr id="118914" name="Rectangle 130">
              <a:extLst>
                <a:ext uri="{FF2B5EF4-FFF2-40B4-BE49-F238E27FC236}">
                  <a16:creationId xmlns:a16="http://schemas.microsoft.com/office/drawing/2014/main" id="{46C3B1B3-6A6F-42B3-8DB3-E16999E377BB}"/>
                </a:ext>
              </a:extLst>
            </p:cNvPr>
            <p:cNvSpPr>
              <a:spLocks noChangeArrowheads="1"/>
            </p:cNvSpPr>
            <p:nvPr/>
          </p:nvSpPr>
          <p:spPr bwMode="auto">
            <a:xfrm>
              <a:off x="3790" y="935"/>
              <a:ext cx="5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500">
                  <a:solidFill>
                    <a:schemeClr val="bg1"/>
                  </a:solidFill>
                  <a:latin typeface="Times" panose="02020603050405020304" pitchFamily="18" charset="0"/>
                  <a:ea typeface="新細明體" panose="02020500000000000000" pitchFamily="18" charset="-120"/>
                </a:rPr>
                <a:t>a</a:t>
              </a:r>
              <a:endParaRPr lang="en-US" altLang="zh-TW">
                <a:solidFill>
                  <a:schemeClr val="bg1"/>
                </a:solidFill>
                <a:ea typeface="新細明體" panose="02020500000000000000" pitchFamily="18" charset="-120"/>
              </a:endParaRPr>
            </a:p>
          </p:txBody>
        </p:sp>
        <p:sp>
          <p:nvSpPr>
            <p:cNvPr id="118915" name="Rectangle 131">
              <a:extLst>
                <a:ext uri="{FF2B5EF4-FFF2-40B4-BE49-F238E27FC236}">
                  <a16:creationId xmlns:a16="http://schemas.microsoft.com/office/drawing/2014/main" id="{BB162728-AC57-4FF9-83A3-6A5D88842EE7}"/>
                </a:ext>
              </a:extLst>
            </p:cNvPr>
            <p:cNvSpPr>
              <a:spLocks noChangeArrowheads="1"/>
            </p:cNvSpPr>
            <p:nvPr/>
          </p:nvSpPr>
          <p:spPr bwMode="auto">
            <a:xfrm>
              <a:off x="3827" y="983"/>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a:solidFill>
                    <a:schemeClr val="bg1"/>
                  </a:solidFill>
                  <a:latin typeface="Times" panose="02020603050405020304" pitchFamily="18" charset="0"/>
                  <a:ea typeface="新細明體" panose="02020500000000000000" pitchFamily="18" charset="-120"/>
                </a:rPr>
                <a:t>9</a:t>
              </a:r>
              <a:endParaRPr lang="en-US" altLang="zh-TW">
                <a:solidFill>
                  <a:schemeClr val="bg1"/>
                </a:solidFill>
                <a:ea typeface="新細明體" panose="02020500000000000000" pitchFamily="18" charset="-120"/>
              </a:endParaRPr>
            </a:p>
          </p:txBody>
        </p:sp>
        <p:grpSp>
          <p:nvGrpSpPr>
            <p:cNvPr id="118918" name="Group 134">
              <a:extLst>
                <a:ext uri="{FF2B5EF4-FFF2-40B4-BE49-F238E27FC236}">
                  <a16:creationId xmlns:a16="http://schemas.microsoft.com/office/drawing/2014/main" id="{49AB28CE-592C-42E2-A799-7FBA4EA0C619}"/>
                </a:ext>
              </a:extLst>
            </p:cNvPr>
            <p:cNvGrpSpPr>
              <a:grpSpLocks/>
            </p:cNvGrpSpPr>
            <p:nvPr/>
          </p:nvGrpSpPr>
          <p:grpSpPr bwMode="auto">
            <a:xfrm>
              <a:off x="2276" y="2666"/>
              <a:ext cx="685" cy="108"/>
              <a:chOff x="2276" y="2666"/>
              <a:chExt cx="685" cy="108"/>
            </a:xfrm>
          </p:grpSpPr>
          <p:sp>
            <p:nvSpPr>
              <p:cNvPr id="118916" name="Freeform 132">
                <a:extLst>
                  <a:ext uri="{FF2B5EF4-FFF2-40B4-BE49-F238E27FC236}">
                    <a16:creationId xmlns:a16="http://schemas.microsoft.com/office/drawing/2014/main" id="{31D0088E-BC37-4F54-9795-9E93FE6D13E0}"/>
                  </a:ext>
                </a:extLst>
              </p:cNvPr>
              <p:cNvSpPr>
                <a:spLocks/>
              </p:cNvSpPr>
              <p:nvPr/>
            </p:nvSpPr>
            <p:spPr bwMode="auto">
              <a:xfrm>
                <a:off x="2790" y="2666"/>
                <a:ext cx="171" cy="108"/>
              </a:xfrm>
              <a:custGeom>
                <a:avLst/>
                <a:gdLst>
                  <a:gd name="T0" fmla="*/ 171 w 171"/>
                  <a:gd name="T1" fmla="*/ 60 h 108"/>
                  <a:gd name="T2" fmla="*/ 0 w 171"/>
                  <a:gd name="T3" fmla="*/ 108 h 108"/>
                  <a:gd name="T4" fmla="*/ 61 w 171"/>
                  <a:gd name="T5" fmla="*/ 60 h 108"/>
                  <a:gd name="T6" fmla="*/ 0 w 171"/>
                  <a:gd name="T7" fmla="*/ 0 h 108"/>
                  <a:gd name="T8" fmla="*/ 171 w 171"/>
                  <a:gd name="T9" fmla="*/ 60 h 108"/>
                </a:gdLst>
                <a:ahLst/>
                <a:cxnLst>
                  <a:cxn ang="0">
                    <a:pos x="T0" y="T1"/>
                  </a:cxn>
                  <a:cxn ang="0">
                    <a:pos x="T2" y="T3"/>
                  </a:cxn>
                  <a:cxn ang="0">
                    <a:pos x="T4" y="T5"/>
                  </a:cxn>
                  <a:cxn ang="0">
                    <a:pos x="T6" y="T7"/>
                  </a:cxn>
                  <a:cxn ang="0">
                    <a:pos x="T8" y="T9"/>
                  </a:cxn>
                </a:cxnLst>
                <a:rect l="0" t="0" r="r" b="b"/>
                <a:pathLst>
                  <a:path w="171" h="108">
                    <a:moveTo>
                      <a:pt x="171" y="60"/>
                    </a:moveTo>
                    <a:lnTo>
                      <a:pt x="0" y="108"/>
                    </a:lnTo>
                    <a:lnTo>
                      <a:pt x="61" y="60"/>
                    </a:lnTo>
                    <a:lnTo>
                      <a:pt x="0" y="0"/>
                    </a:lnTo>
                    <a:lnTo>
                      <a:pt x="17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18917" name="Line 133">
                <a:extLst>
                  <a:ext uri="{FF2B5EF4-FFF2-40B4-BE49-F238E27FC236}">
                    <a16:creationId xmlns:a16="http://schemas.microsoft.com/office/drawing/2014/main" id="{83F3E4F2-0E7D-4892-857B-1BC7BEBF6FD1}"/>
                  </a:ext>
                </a:extLst>
              </p:cNvPr>
              <p:cNvSpPr>
                <a:spLocks noChangeShapeType="1"/>
              </p:cNvSpPr>
              <p:nvPr/>
            </p:nvSpPr>
            <p:spPr bwMode="auto">
              <a:xfrm>
                <a:off x="2276" y="2709"/>
                <a:ext cx="53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grpSp>
          <p:nvGrpSpPr>
            <p:cNvPr id="118921" name="Group 137">
              <a:extLst>
                <a:ext uri="{FF2B5EF4-FFF2-40B4-BE49-F238E27FC236}">
                  <a16:creationId xmlns:a16="http://schemas.microsoft.com/office/drawing/2014/main" id="{745F8463-28E7-4FB6-9D3E-E4C65D977C20}"/>
                </a:ext>
              </a:extLst>
            </p:cNvPr>
            <p:cNvGrpSpPr>
              <a:grpSpLocks/>
            </p:cNvGrpSpPr>
            <p:nvPr/>
          </p:nvGrpSpPr>
          <p:grpSpPr bwMode="auto">
            <a:xfrm>
              <a:off x="1120" y="1030"/>
              <a:ext cx="122" cy="548"/>
              <a:chOff x="1120" y="1030"/>
              <a:chExt cx="122" cy="548"/>
            </a:xfrm>
          </p:grpSpPr>
          <p:sp>
            <p:nvSpPr>
              <p:cNvPr id="118919" name="Freeform 135">
                <a:extLst>
                  <a:ext uri="{FF2B5EF4-FFF2-40B4-BE49-F238E27FC236}">
                    <a16:creationId xmlns:a16="http://schemas.microsoft.com/office/drawing/2014/main" id="{70F3ACE7-4F2A-4B15-89EC-DB243945D490}"/>
                  </a:ext>
                </a:extLst>
              </p:cNvPr>
              <p:cNvSpPr>
                <a:spLocks/>
              </p:cNvSpPr>
              <p:nvPr/>
            </p:nvSpPr>
            <p:spPr bwMode="auto">
              <a:xfrm>
                <a:off x="1120" y="1030"/>
                <a:ext cx="122" cy="168"/>
              </a:xfrm>
              <a:custGeom>
                <a:avLst/>
                <a:gdLst>
                  <a:gd name="T0" fmla="*/ 61 w 122"/>
                  <a:gd name="T1" fmla="*/ 0 h 168"/>
                  <a:gd name="T2" fmla="*/ 122 w 122"/>
                  <a:gd name="T3" fmla="*/ 168 h 168"/>
                  <a:gd name="T4" fmla="*/ 61 w 122"/>
                  <a:gd name="T5" fmla="*/ 108 h 168"/>
                  <a:gd name="T6" fmla="*/ 0 w 122"/>
                  <a:gd name="T7" fmla="*/ 168 h 168"/>
                  <a:gd name="T8" fmla="*/ 61 w 122"/>
                  <a:gd name="T9" fmla="*/ 0 h 168"/>
                </a:gdLst>
                <a:ahLst/>
                <a:cxnLst>
                  <a:cxn ang="0">
                    <a:pos x="T0" y="T1"/>
                  </a:cxn>
                  <a:cxn ang="0">
                    <a:pos x="T2" y="T3"/>
                  </a:cxn>
                  <a:cxn ang="0">
                    <a:pos x="T4" y="T5"/>
                  </a:cxn>
                  <a:cxn ang="0">
                    <a:pos x="T6" y="T7"/>
                  </a:cxn>
                  <a:cxn ang="0">
                    <a:pos x="T8" y="T9"/>
                  </a:cxn>
                </a:cxnLst>
                <a:rect l="0" t="0" r="r" b="b"/>
                <a:pathLst>
                  <a:path w="122" h="168">
                    <a:moveTo>
                      <a:pt x="61" y="0"/>
                    </a:moveTo>
                    <a:lnTo>
                      <a:pt x="122" y="168"/>
                    </a:lnTo>
                    <a:lnTo>
                      <a:pt x="61" y="108"/>
                    </a:lnTo>
                    <a:lnTo>
                      <a:pt x="0" y="168"/>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18920" name="Line 136">
                <a:extLst>
                  <a:ext uri="{FF2B5EF4-FFF2-40B4-BE49-F238E27FC236}">
                    <a16:creationId xmlns:a16="http://schemas.microsoft.com/office/drawing/2014/main" id="{EE0EA4A0-D182-4BBB-B3CF-5ACD2640CDE5}"/>
                  </a:ext>
                </a:extLst>
              </p:cNvPr>
              <p:cNvSpPr>
                <a:spLocks noChangeShapeType="1"/>
              </p:cNvSpPr>
              <p:nvPr/>
            </p:nvSpPr>
            <p:spPr bwMode="auto">
              <a:xfrm flipV="1">
                <a:off x="1161" y="1147"/>
                <a:ext cx="1" cy="43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sp>
          <p:nvSpPr>
            <p:cNvPr id="118922" name="Rectangle 138">
              <a:extLst>
                <a:ext uri="{FF2B5EF4-FFF2-40B4-BE49-F238E27FC236}">
                  <a16:creationId xmlns:a16="http://schemas.microsoft.com/office/drawing/2014/main" id="{45EAECF9-BF74-4171-9D52-53D02BAA6723}"/>
                </a:ext>
              </a:extLst>
            </p:cNvPr>
            <p:cNvSpPr>
              <a:spLocks noChangeArrowheads="1"/>
            </p:cNvSpPr>
            <p:nvPr/>
          </p:nvSpPr>
          <p:spPr bwMode="auto">
            <a:xfrm>
              <a:off x="986" y="1630"/>
              <a:ext cx="30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b="1" dirty="0">
                  <a:solidFill>
                    <a:srgbClr val="000000"/>
                  </a:solidFill>
                  <a:latin typeface="Arial" panose="020B0604020202020204" pitchFamily="34" charset="0"/>
                  <a:ea typeface="新細明體" panose="02020500000000000000" pitchFamily="18" charset="-120"/>
                </a:rPr>
                <a:t>f(x)</a:t>
              </a:r>
              <a:endParaRPr lang="en-US" altLang="zh-TW" b="1" dirty="0">
                <a:latin typeface="Arial" panose="020B0604020202020204" pitchFamily="34" charset="0"/>
                <a:ea typeface="新細明體" panose="02020500000000000000" pitchFamily="18" charset="-120"/>
              </a:endParaRPr>
            </a:p>
          </p:txBody>
        </p:sp>
        <p:grpSp>
          <p:nvGrpSpPr>
            <p:cNvPr id="118925" name="Group 141">
              <a:extLst>
                <a:ext uri="{FF2B5EF4-FFF2-40B4-BE49-F238E27FC236}">
                  <a16:creationId xmlns:a16="http://schemas.microsoft.com/office/drawing/2014/main" id="{A04B6DF4-F356-4212-8611-21F9DA960836}"/>
                </a:ext>
              </a:extLst>
            </p:cNvPr>
            <p:cNvGrpSpPr>
              <a:grpSpLocks/>
            </p:cNvGrpSpPr>
            <p:nvPr/>
          </p:nvGrpSpPr>
          <p:grpSpPr bwMode="auto">
            <a:xfrm>
              <a:off x="4023" y="1174"/>
              <a:ext cx="254" cy="205"/>
              <a:chOff x="4023" y="1174"/>
              <a:chExt cx="254" cy="205"/>
            </a:xfrm>
          </p:grpSpPr>
          <p:sp>
            <p:nvSpPr>
              <p:cNvPr id="118923" name="Rectangle 139">
                <a:extLst>
                  <a:ext uri="{FF2B5EF4-FFF2-40B4-BE49-F238E27FC236}">
                    <a16:creationId xmlns:a16="http://schemas.microsoft.com/office/drawing/2014/main" id="{7BC66078-3BD0-461E-BE91-39CA43FE5EC2}"/>
                  </a:ext>
                </a:extLst>
              </p:cNvPr>
              <p:cNvSpPr>
                <a:spLocks noChangeArrowheads="1"/>
              </p:cNvSpPr>
              <p:nvPr/>
            </p:nvSpPr>
            <p:spPr bwMode="auto">
              <a:xfrm>
                <a:off x="4023" y="1174"/>
                <a:ext cx="25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800">
                    <a:solidFill>
                      <a:schemeClr val="bg1"/>
                    </a:solidFill>
                    <a:latin typeface="Times" panose="02020603050405020304" pitchFamily="18" charset="0"/>
                    <a:ea typeface="新細明體" panose="02020500000000000000" pitchFamily="18" charset="-120"/>
                  </a:rPr>
                  <a:t>f (x)</a:t>
                </a:r>
                <a:endParaRPr lang="en-US" altLang="zh-TW">
                  <a:solidFill>
                    <a:schemeClr val="bg1"/>
                  </a:solidFill>
                  <a:ea typeface="新細明體" panose="02020500000000000000" pitchFamily="18" charset="-120"/>
                </a:endParaRPr>
              </a:p>
            </p:txBody>
          </p:sp>
          <p:sp>
            <p:nvSpPr>
              <p:cNvPr id="118924" name="Rectangle 140">
                <a:extLst>
                  <a:ext uri="{FF2B5EF4-FFF2-40B4-BE49-F238E27FC236}">
                    <a16:creationId xmlns:a16="http://schemas.microsoft.com/office/drawing/2014/main" id="{D3B9C37D-E74A-42DE-91C8-FB99E6F4705C}"/>
                  </a:ext>
                </a:extLst>
              </p:cNvPr>
              <p:cNvSpPr>
                <a:spLocks noChangeArrowheads="1"/>
              </p:cNvSpPr>
              <p:nvPr/>
            </p:nvSpPr>
            <p:spPr bwMode="auto">
              <a:xfrm>
                <a:off x="4047" y="1234"/>
                <a:ext cx="6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500">
                    <a:solidFill>
                      <a:schemeClr val="bg1"/>
                    </a:solidFill>
                    <a:latin typeface="Times" panose="02020603050405020304" pitchFamily="18" charset="0"/>
                    <a:ea typeface="新細明體" panose="02020500000000000000" pitchFamily="18" charset="-120"/>
                  </a:rPr>
                  <a:t>1</a:t>
                </a:r>
                <a:endParaRPr lang="en-US" altLang="zh-TW">
                  <a:solidFill>
                    <a:schemeClr val="bg1"/>
                  </a:solidFill>
                  <a:ea typeface="新細明體" panose="02020500000000000000" pitchFamily="18" charset="-120"/>
                </a:endParaRPr>
              </a:p>
            </p:txBody>
          </p:sp>
        </p:grpSp>
        <p:grpSp>
          <p:nvGrpSpPr>
            <p:cNvPr id="118928" name="Group 144">
              <a:extLst>
                <a:ext uri="{FF2B5EF4-FFF2-40B4-BE49-F238E27FC236}">
                  <a16:creationId xmlns:a16="http://schemas.microsoft.com/office/drawing/2014/main" id="{C9EF8B01-F3E6-4219-B5C0-62F3059F0899}"/>
                </a:ext>
              </a:extLst>
            </p:cNvPr>
            <p:cNvGrpSpPr>
              <a:grpSpLocks/>
            </p:cNvGrpSpPr>
            <p:nvPr/>
          </p:nvGrpSpPr>
          <p:grpSpPr bwMode="auto">
            <a:xfrm>
              <a:off x="3803" y="1749"/>
              <a:ext cx="254" cy="241"/>
              <a:chOff x="3803" y="1749"/>
              <a:chExt cx="254" cy="241"/>
            </a:xfrm>
          </p:grpSpPr>
          <p:sp>
            <p:nvSpPr>
              <p:cNvPr id="118926" name="Rectangle 142">
                <a:extLst>
                  <a:ext uri="{FF2B5EF4-FFF2-40B4-BE49-F238E27FC236}">
                    <a16:creationId xmlns:a16="http://schemas.microsoft.com/office/drawing/2014/main" id="{D6D1BD91-7EC2-4834-9A7D-1C3CB05A69E1}"/>
                  </a:ext>
                </a:extLst>
              </p:cNvPr>
              <p:cNvSpPr>
                <a:spLocks noChangeArrowheads="1"/>
              </p:cNvSpPr>
              <p:nvPr/>
            </p:nvSpPr>
            <p:spPr bwMode="auto">
              <a:xfrm>
                <a:off x="3803" y="1749"/>
                <a:ext cx="25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800">
                    <a:solidFill>
                      <a:schemeClr val="bg1"/>
                    </a:solidFill>
                    <a:latin typeface="Times" panose="02020603050405020304" pitchFamily="18" charset="0"/>
                    <a:ea typeface="新細明體" panose="02020500000000000000" pitchFamily="18" charset="-120"/>
                  </a:rPr>
                  <a:t>f (x)</a:t>
                </a:r>
                <a:endParaRPr lang="en-US" altLang="zh-TW">
                  <a:solidFill>
                    <a:schemeClr val="bg1"/>
                  </a:solidFill>
                  <a:ea typeface="新細明體" panose="02020500000000000000" pitchFamily="18" charset="-120"/>
                </a:endParaRPr>
              </a:p>
            </p:txBody>
          </p:sp>
          <p:sp>
            <p:nvSpPr>
              <p:cNvPr id="118927" name="Rectangle 143">
                <a:extLst>
                  <a:ext uri="{FF2B5EF4-FFF2-40B4-BE49-F238E27FC236}">
                    <a16:creationId xmlns:a16="http://schemas.microsoft.com/office/drawing/2014/main" id="{98F5DC1E-B4E2-486E-A942-ECCF6C1D6EF8}"/>
                  </a:ext>
                </a:extLst>
              </p:cNvPr>
              <p:cNvSpPr>
                <a:spLocks noChangeArrowheads="1"/>
              </p:cNvSpPr>
              <p:nvPr/>
            </p:nvSpPr>
            <p:spPr bwMode="auto">
              <a:xfrm>
                <a:off x="3827" y="1845"/>
                <a:ext cx="6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500">
                    <a:solidFill>
                      <a:schemeClr val="bg1"/>
                    </a:solidFill>
                    <a:latin typeface="Times" panose="02020603050405020304" pitchFamily="18" charset="0"/>
                    <a:ea typeface="新細明體" panose="02020500000000000000" pitchFamily="18" charset="-120"/>
                  </a:rPr>
                  <a:t>2</a:t>
                </a:r>
                <a:endParaRPr lang="en-US" altLang="zh-TW">
                  <a:solidFill>
                    <a:schemeClr val="bg1"/>
                  </a:solidFill>
                  <a:ea typeface="新細明體" panose="02020500000000000000" pitchFamily="18" charset="-120"/>
                </a:endParaRPr>
              </a:p>
            </p:txBody>
          </p:sp>
        </p:grpSp>
        <p:sp>
          <p:nvSpPr>
            <p:cNvPr id="118930" name="Text Box 146">
              <a:extLst>
                <a:ext uri="{FF2B5EF4-FFF2-40B4-BE49-F238E27FC236}">
                  <a16:creationId xmlns:a16="http://schemas.microsoft.com/office/drawing/2014/main" id="{286EA8BA-5243-4BDA-8D80-E5F66D2DA4FC}"/>
                </a:ext>
              </a:extLst>
            </p:cNvPr>
            <p:cNvSpPr txBox="1">
              <a:spLocks noChangeArrowheads="1"/>
            </p:cNvSpPr>
            <p:nvPr/>
          </p:nvSpPr>
          <p:spPr bwMode="auto">
            <a:xfrm>
              <a:off x="1440" y="206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a</a:t>
              </a:r>
              <a:r>
                <a:rPr lang="en-US" altLang="zh-TW" b="1" baseline="-25000">
                  <a:latin typeface="Arial" panose="020B0604020202020204" pitchFamily="34" charset="0"/>
                  <a:ea typeface="新細明體" panose="02020500000000000000" pitchFamily="18" charset="-120"/>
                </a:rPr>
                <a:t>1</a:t>
              </a:r>
              <a:endParaRPr lang="en-US" altLang="zh-TW" b="1">
                <a:latin typeface="Arial" panose="020B0604020202020204" pitchFamily="34" charset="0"/>
                <a:ea typeface="新細明體" panose="02020500000000000000" pitchFamily="18" charset="-120"/>
              </a:endParaRPr>
            </a:p>
          </p:txBody>
        </p:sp>
        <p:sp>
          <p:nvSpPr>
            <p:cNvPr id="118932" name="Oval 148">
              <a:extLst>
                <a:ext uri="{FF2B5EF4-FFF2-40B4-BE49-F238E27FC236}">
                  <a16:creationId xmlns:a16="http://schemas.microsoft.com/office/drawing/2014/main" id="{CA9C3DE7-9703-402C-BF55-A32A10FBDD72}"/>
                </a:ext>
              </a:extLst>
            </p:cNvPr>
            <p:cNvSpPr>
              <a:spLocks noChangeArrowheads="1"/>
            </p:cNvSpPr>
            <p:nvPr/>
          </p:nvSpPr>
          <p:spPr bwMode="auto">
            <a:xfrm>
              <a:off x="1680" y="1632"/>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8933" name="Oval 149">
              <a:extLst>
                <a:ext uri="{FF2B5EF4-FFF2-40B4-BE49-F238E27FC236}">
                  <a16:creationId xmlns:a16="http://schemas.microsoft.com/office/drawing/2014/main" id="{5C8AC0B8-0553-4DF5-AAEA-E3139891DBFA}"/>
                </a:ext>
              </a:extLst>
            </p:cNvPr>
            <p:cNvSpPr>
              <a:spLocks noChangeArrowheads="1"/>
            </p:cNvSpPr>
            <p:nvPr/>
          </p:nvSpPr>
          <p:spPr bwMode="auto">
            <a:xfrm>
              <a:off x="1536" y="2016"/>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8934" name="Oval 150">
              <a:extLst>
                <a:ext uri="{FF2B5EF4-FFF2-40B4-BE49-F238E27FC236}">
                  <a16:creationId xmlns:a16="http://schemas.microsoft.com/office/drawing/2014/main" id="{04E9E591-BB07-44F1-8FE9-CD43F32392A8}"/>
                </a:ext>
              </a:extLst>
            </p:cNvPr>
            <p:cNvSpPr>
              <a:spLocks noChangeArrowheads="1"/>
            </p:cNvSpPr>
            <p:nvPr/>
          </p:nvSpPr>
          <p:spPr bwMode="auto">
            <a:xfrm>
              <a:off x="1872" y="1872"/>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8935" name="Oval 151">
              <a:extLst>
                <a:ext uri="{FF2B5EF4-FFF2-40B4-BE49-F238E27FC236}">
                  <a16:creationId xmlns:a16="http://schemas.microsoft.com/office/drawing/2014/main" id="{CF153A80-E940-4302-8E30-BFBD4DD745C7}"/>
                </a:ext>
              </a:extLst>
            </p:cNvPr>
            <p:cNvSpPr>
              <a:spLocks noChangeArrowheads="1"/>
            </p:cNvSpPr>
            <p:nvPr/>
          </p:nvSpPr>
          <p:spPr bwMode="auto">
            <a:xfrm>
              <a:off x="2112" y="1392"/>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8936" name="Oval 152">
              <a:extLst>
                <a:ext uri="{FF2B5EF4-FFF2-40B4-BE49-F238E27FC236}">
                  <a16:creationId xmlns:a16="http://schemas.microsoft.com/office/drawing/2014/main" id="{D543CAF2-2210-4A26-A772-3AE96A242319}"/>
                </a:ext>
              </a:extLst>
            </p:cNvPr>
            <p:cNvSpPr>
              <a:spLocks noChangeArrowheads="1"/>
            </p:cNvSpPr>
            <p:nvPr/>
          </p:nvSpPr>
          <p:spPr bwMode="auto">
            <a:xfrm>
              <a:off x="2736" y="1152"/>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8937" name="Oval 153">
              <a:extLst>
                <a:ext uri="{FF2B5EF4-FFF2-40B4-BE49-F238E27FC236}">
                  <a16:creationId xmlns:a16="http://schemas.microsoft.com/office/drawing/2014/main" id="{1A24D434-869A-4E99-98AC-D3777A15340C}"/>
                </a:ext>
              </a:extLst>
            </p:cNvPr>
            <p:cNvSpPr>
              <a:spLocks noChangeArrowheads="1"/>
            </p:cNvSpPr>
            <p:nvPr/>
          </p:nvSpPr>
          <p:spPr bwMode="auto">
            <a:xfrm>
              <a:off x="2928" y="1632"/>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8938" name="Oval 154">
              <a:extLst>
                <a:ext uri="{FF2B5EF4-FFF2-40B4-BE49-F238E27FC236}">
                  <a16:creationId xmlns:a16="http://schemas.microsoft.com/office/drawing/2014/main" id="{C9592EFD-D1AF-49E6-8D62-97D31BCC9708}"/>
                </a:ext>
              </a:extLst>
            </p:cNvPr>
            <p:cNvSpPr>
              <a:spLocks noChangeArrowheads="1"/>
            </p:cNvSpPr>
            <p:nvPr/>
          </p:nvSpPr>
          <p:spPr bwMode="auto">
            <a:xfrm>
              <a:off x="3312" y="1920"/>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8939" name="Oval 155">
              <a:extLst>
                <a:ext uri="{FF2B5EF4-FFF2-40B4-BE49-F238E27FC236}">
                  <a16:creationId xmlns:a16="http://schemas.microsoft.com/office/drawing/2014/main" id="{5F1D878C-E25C-489D-815E-635A6111E20F}"/>
                </a:ext>
              </a:extLst>
            </p:cNvPr>
            <p:cNvSpPr>
              <a:spLocks noChangeArrowheads="1"/>
            </p:cNvSpPr>
            <p:nvPr/>
          </p:nvSpPr>
          <p:spPr bwMode="auto">
            <a:xfrm>
              <a:off x="3408" y="1392"/>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8940" name="Oval 156">
              <a:extLst>
                <a:ext uri="{FF2B5EF4-FFF2-40B4-BE49-F238E27FC236}">
                  <a16:creationId xmlns:a16="http://schemas.microsoft.com/office/drawing/2014/main" id="{24525DCE-1982-4FEA-A764-C70B88E7B145}"/>
                </a:ext>
              </a:extLst>
            </p:cNvPr>
            <p:cNvSpPr>
              <a:spLocks noChangeArrowheads="1"/>
            </p:cNvSpPr>
            <p:nvPr/>
          </p:nvSpPr>
          <p:spPr bwMode="auto">
            <a:xfrm>
              <a:off x="3744" y="1056"/>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8941" name="Oval 157">
              <a:extLst>
                <a:ext uri="{FF2B5EF4-FFF2-40B4-BE49-F238E27FC236}">
                  <a16:creationId xmlns:a16="http://schemas.microsoft.com/office/drawing/2014/main" id="{F4B1A8D4-A7A9-44EE-809C-767214EFBEC6}"/>
                </a:ext>
              </a:extLst>
            </p:cNvPr>
            <p:cNvSpPr>
              <a:spLocks noChangeArrowheads="1"/>
            </p:cNvSpPr>
            <p:nvPr/>
          </p:nvSpPr>
          <p:spPr bwMode="auto">
            <a:xfrm>
              <a:off x="4176" y="1584"/>
              <a:ext cx="96" cy="96"/>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8942" name="Text Box 158">
              <a:extLst>
                <a:ext uri="{FF2B5EF4-FFF2-40B4-BE49-F238E27FC236}">
                  <a16:creationId xmlns:a16="http://schemas.microsoft.com/office/drawing/2014/main" id="{F43FBA4A-3167-4CE4-9E97-3D27B0F1305D}"/>
                </a:ext>
              </a:extLst>
            </p:cNvPr>
            <p:cNvSpPr txBox="1">
              <a:spLocks noChangeArrowheads="1"/>
            </p:cNvSpPr>
            <p:nvPr/>
          </p:nvSpPr>
          <p:spPr bwMode="auto">
            <a:xfrm>
              <a:off x="1584" y="13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a</a:t>
              </a:r>
              <a:r>
                <a:rPr lang="en-US" altLang="zh-TW" b="1" baseline="-25000">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sp>
          <p:nvSpPr>
            <p:cNvPr id="118943" name="Text Box 159">
              <a:extLst>
                <a:ext uri="{FF2B5EF4-FFF2-40B4-BE49-F238E27FC236}">
                  <a16:creationId xmlns:a16="http://schemas.microsoft.com/office/drawing/2014/main" id="{F3F9E098-B329-4430-A202-E70FD5D1FE63}"/>
                </a:ext>
              </a:extLst>
            </p:cNvPr>
            <p:cNvSpPr txBox="1">
              <a:spLocks noChangeArrowheads="1"/>
            </p:cNvSpPr>
            <p:nvPr/>
          </p:nvSpPr>
          <p:spPr bwMode="auto">
            <a:xfrm>
              <a:off x="1824" y="192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a</a:t>
              </a:r>
              <a:r>
                <a:rPr lang="en-US" altLang="zh-TW" b="1" baseline="-25000">
                  <a:latin typeface="Arial" panose="020B0604020202020204" pitchFamily="34" charset="0"/>
                  <a:ea typeface="新細明體" panose="02020500000000000000" pitchFamily="18" charset="-120"/>
                </a:rPr>
                <a:t>3</a:t>
              </a:r>
              <a:endParaRPr lang="en-US" altLang="zh-TW" b="1">
                <a:latin typeface="Arial" panose="020B0604020202020204" pitchFamily="34" charset="0"/>
                <a:ea typeface="新細明體" panose="02020500000000000000" pitchFamily="18" charset="-120"/>
              </a:endParaRPr>
            </a:p>
          </p:txBody>
        </p:sp>
        <p:sp>
          <p:nvSpPr>
            <p:cNvPr id="118944" name="Text Box 160">
              <a:extLst>
                <a:ext uri="{FF2B5EF4-FFF2-40B4-BE49-F238E27FC236}">
                  <a16:creationId xmlns:a16="http://schemas.microsoft.com/office/drawing/2014/main" id="{C9620725-3E5C-49B7-90AE-E014C12D829D}"/>
                </a:ext>
              </a:extLst>
            </p:cNvPr>
            <p:cNvSpPr txBox="1">
              <a:spLocks noChangeArrowheads="1"/>
            </p:cNvSpPr>
            <p:nvPr/>
          </p:nvSpPr>
          <p:spPr bwMode="auto">
            <a:xfrm>
              <a:off x="1968" y="105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a</a:t>
              </a:r>
              <a:r>
                <a:rPr lang="en-US" altLang="zh-TW" b="1" baseline="-25000">
                  <a:latin typeface="Arial" panose="020B0604020202020204" pitchFamily="34" charset="0"/>
                  <a:ea typeface="新細明體" panose="02020500000000000000" pitchFamily="18" charset="-120"/>
                </a:rPr>
                <a:t>4</a:t>
              </a:r>
              <a:endParaRPr lang="en-US" altLang="zh-TW" b="1">
                <a:latin typeface="Arial" panose="020B0604020202020204" pitchFamily="34" charset="0"/>
                <a:ea typeface="新細明體" panose="02020500000000000000" pitchFamily="18" charset="-120"/>
              </a:endParaRPr>
            </a:p>
          </p:txBody>
        </p:sp>
        <p:sp>
          <p:nvSpPr>
            <p:cNvPr id="118945" name="Text Box 161">
              <a:extLst>
                <a:ext uri="{FF2B5EF4-FFF2-40B4-BE49-F238E27FC236}">
                  <a16:creationId xmlns:a16="http://schemas.microsoft.com/office/drawing/2014/main" id="{87AEA2B2-C1DB-4C18-BB8A-30CAE9FE2EA5}"/>
                </a:ext>
              </a:extLst>
            </p:cNvPr>
            <p:cNvSpPr txBox="1">
              <a:spLocks noChangeArrowheads="1"/>
            </p:cNvSpPr>
            <p:nvPr/>
          </p:nvSpPr>
          <p:spPr bwMode="auto">
            <a:xfrm>
              <a:off x="2592" y="86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a</a:t>
              </a:r>
              <a:r>
                <a:rPr lang="en-US" altLang="zh-TW" b="1" baseline="-25000">
                  <a:latin typeface="Arial" panose="020B0604020202020204" pitchFamily="34" charset="0"/>
                  <a:ea typeface="新細明體" panose="02020500000000000000" pitchFamily="18" charset="-120"/>
                </a:rPr>
                <a:t>5</a:t>
              </a:r>
              <a:endParaRPr lang="en-US" altLang="zh-TW" b="1">
                <a:latin typeface="Arial" panose="020B0604020202020204" pitchFamily="34" charset="0"/>
                <a:ea typeface="新細明體" panose="02020500000000000000" pitchFamily="18" charset="-120"/>
              </a:endParaRPr>
            </a:p>
          </p:txBody>
        </p:sp>
        <p:sp>
          <p:nvSpPr>
            <p:cNvPr id="118946" name="Text Box 162">
              <a:extLst>
                <a:ext uri="{FF2B5EF4-FFF2-40B4-BE49-F238E27FC236}">
                  <a16:creationId xmlns:a16="http://schemas.microsoft.com/office/drawing/2014/main" id="{876EE0D0-C0A9-4F99-AA07-7582C96477F2}"/>
                </a:ext>
              </a:extLst>
            </p:cNvPr>
            <p:cNvSpPr txBox="1">
              <a:spLocks noChangeArrowheads="1"/>
            </p:cNvSpPr>
            <p:nvPr/>
          </p:nvSpPr>
          <p:spPr bwMode="auto">
            <a:xfrm>
              <a:off x="2784" y="16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a</a:t>
              </a:r>
              <a:r>
                <a:rPr lang="en-US" altLang="zh-TW" b="1" baseline="-25000">
                  <a:latin typeface="Arial" panose="020B0604020202020204" pitchFamily="34" charset="0"/>
                  <a:ea typeface="新細明體" panose="02020500000000000000" pitchFamily="18" charset="-120"/>
                </a:rPr>
                <a:t>6</a:t>
              </a:r>
              <a:endParaRPr lang="en-US" altLang="zh-TW" b="1">
                <a:latin typeface="Arial" panose="020B0604020202020204" pitchFamily="34" charset="0"/>
                <a:ea typeface="新細明體" panose="02020500000000000000" pitchFamily="18" charset="-120"/>
              </a:endParaRPr>
            </a:p>
          </p:txBody>
        </p:sp>
        <p:sp>
          <p:nvSpPr>
            <p:cNvPr id="118947" name="Text Box 163">
              <a:extLst>
                <a:ext uri="{FF2B5EF4-FFF2-40B4-BE49-F238E27FC236}">
                  <a16:creationId xmlns:a16="http://schemas.microsoft.com/office/drawing/2014/main" id="{F0235A61-CF36-4591-A60D-003DD6FEF5D6}"/>
                </a:ext>
              </a:extLst>
            </p:cNvPr>
            <p:cNvSpPr txBox="1">
              <a:spLocks noChangeArrowheads="1"/>
            </p:cNvSpPr>
            <p:nvPr/>
          </p:nvSpPr>
          <p:spPr bwMode="auto">
            <a:xfrm>
              <a:off x="3216" y="19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a</a:t>
              </a:r>
              <a:r>
                <a:rPr lang="en-US" altLang="zh-TW" b="1" baseline="-25000">
                  <a:latin typeface="Arial" panose="020B0604020202020204" pitchFamily="34" charset="0"/>
                  <a:ea typeface="新細明體" panose="02020500000000000000" pitchFamily="18" charset="-120"/>
                </a:rPr>
                <a:t>7</a:t>
              </a:r>
              <a:endParaRPr lang="en-US" altLang="zh-TW" b="1">
                <a:latin typeface="Arial" panose="020B0604020202020204" pitchFamily="34" charset="0"/>
                <a:ea typeface="新細明體" panose="02020500000000000000" pitchFamily="18" charset="-120"/>
              </a:endParaRPr>
            </a:p>
          </p:txBody>
        </p:sp>
        <p:sp>
          <p:nvSpPr>
            <p:cNvPr id="118948" name="Text Box 164">
              <a:extLst>
                <a:ext uri="{FF2B5EF4-FFF2-40B4-BE49-F238E27FC236}">
                  <a16:creationId xmlns:a16="http://schemas.microsoft.com/office/drawing/2014/main" id="{533240F7-F1F2-412E-BEB3-DA4ADA9FE92F}"/>
                </a:ext>
              </a:extLst>
            </p:cNvPr>
            <p:cNvSpPr txBox="1">
              <a:spLocks noChangeArrowheads="1"/>
            </p:cNvSpPr>
            <p:nvPr/>
          </p:nvSpPr>
          <p:spPr bwMode="auto">
            <a:xfrm>
              <a:off x="3216" y="11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a</a:t>
              </a:r>
              <a:r>
                <a:rPr lang="en-US" altLang="zh-TW" b="1" baseline="-25000">
                  <a:latin typeface="Arial" panose="020B0604020202020204" pitchFamily="34" charset="0"/>
                  <a:ea typeface="新細明體" panose="02020500000000000000" pitchFamily="18" charset="-120"/>
                </a:rPr>
                <a:t>8</a:t>
              </a:r>
              <a:endParaRPr lang="en-US" altLang="zh-TW" b="1">
                <a:latin typeface="Arial" panose="020B0604020202020204" pitchFamily="34" charset="0"/>
                <a:ea typeface="新細明體" panose="02020500000000000000" pitchFamily="18" charset="-120"/>
              </a:endParaRPr>
            </a:p>
          </p:txBody>
        </p:sp>
        <p:sp>
          <p:nvSpPr>
            <p:cNvPr id="118949" name="Text Box 165">
              <a:extLst>
                <a:ext uri="{FF2B5EF4-FFF2-40B4-BE49-F238E27FC236}">
                  <a16:creationId xmlns:a16="http://schemas.microsoft.com/office/drawing/2014/main" id="{527AFC61-F342-4188-8A03-83700CA05CC8}"/>
                </a:ext>
              </a:extLst>
            </p:cNvPr>
            <p:cNvSpPr txBox="1">
              <a:spLocks noChangeArrowheads="1"/>
            </p:cNvSpPr>
            <p:nvPr/>
          </p:nvSpPr>
          <p:spPr bwMode="auto">
            <a:xfrm>
              <a:off x="3648" y="7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a</a:t>
              </a:r>
              <a:r>
                <a:rPr lang="en-US" altLang="zh-TW" b="1" baseline="-25000">
                  <a:latin typeface="Arial" panose="020B0604020202020204" pitchFamily="34" charset="0"/>
                  <a:ea typeface="新細明體" panose="02020500000000000000" pitchFamily="18" charset="-120"/>
                </a:rPr>
                <a:t>9</a:t>
              </a:r>
              <a:endParaRPr lang="en-US" altLang="zh-TW" b="1">
                <a:latin typeface="Arial" panose="020B0604020202020204" pitchFamily="34" charset="0"/>
                <a:ea typeface="新細明體" panose="02020500000000000000" pitchFamily="18" charset="-120"/>
              </a:endParaRPr>
            </a:p>
          </p:txBody>
        </p:sp>
        <p:sp>
          <p:nvSpPr>
            <p:cNvPr id="118950" name="Text Box 166">
              <a:extLst>
                <a:ext uri="{FF2B5EF4-FFF2-40B4-BE49-F238E27FC236}">
                  <a16:creationId xmlns:a16="http://schemas.microsoft.com/office/drawing/2014/main" id="{84FB1723-EC07-48A7-99D7-D196562D4703}"/>
                </a:ext>
              </a:extLst>
            </p:cNvPr>
            <p:cNvSpPr txBox="1">
              <a:spLocks noChangeArrowheads="1"/>
            </p:cNvSpPr>
            <p:nvPr/>
          </p:nvSpPr>
          <p:spPr bwMode="auto">
            <a:xfrm>
              <a:off x="4128" y="124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a</a:t>
              </a:r>
              <a:r>
                <a:rPr lang="en-US" altLang="zh-TW" b="1" baseline="-25000">
                  <a:latin typeface="Arial" panose="020B0604020202020204" pitchFamily="34" charset="0"/>
                  <a:ea typeface="新細明體" panose="02020500000000000000" pitchFamily="18" charset="-120"/>
                </a:rPr>
                <a:t>10</a:t>
              </a:r>
              <a:endParaRPr lang="en-US" altLang="zh-TW" b="1">
                <a:latin typeface="Arial" panose="020B0604020202020204" pitchFamily="34" charset="0"/>
                <a:ea typeface="新細明體" panose="02020500000000000000" pitchFamily="18" charset="-120"/>
              </a:endParaRPr>
            </a:p>
          </p:txBody>
        </p:sp>
      </p:grpSp>
      <p:sp>
        <p:nvSpPr>
          <p:cNvPr id="118951" name="Line 167">
            <a:extLst>
              <a:ext uri="{FF2B5EF4-FFF2-40B4-BE49-F238E27FC236}">
                <a16:creationId xmlns:a16="http://schemas.microsoft.com/office/drawing/2014/main" id="{BD23B22B-06C7-46A2-A8A4-EDC3D11F0882}"/>
              </a:ext>
            </a:extLst>
          </p:cNvPr>
          <p:cNvSpPr>
            <a:spLocks noChangeShapeType="1"/>
          </p:cNvSpPr>
          <p:nvPr/>
        </p:nvSpPr>
        <p:spPr bwMode="auto">
          <a:xfrm flipV="1">
            <a:off x="5184468" y="3004621"/>
            <a:ext cx="533400" cy="22860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nvGrpSpPr>
          <p:cNvPr id="119001" name="Group 217">
            <a:extLst>
              <a:ext uri="{FF2B5EF4-FFF2-40B4-BE49-F238E27FC236}">
                <a16:creationId xmlns:a16="http://schemas.microsoft.com/office/drawing/2014/main" id="{76A05872-45B1-48E2-A4CE-1901942A8E4C}"/>
              </a:ext>
            </a:extLst>
          </p:cNvPr>
          <p:cNvGrpSpPr>
            <a:grpSpLocks/>
          </p:cNvGrpSpPr>
          <p:nvPr/>
        </p:nvGrpSpPr>
        <p:grpSpPr bwMode="auto">
          <a:xfrm>
            <a:off x="5717868" y="1861621"/>
            <a:ext cx="3657600" cy="1219200"/>
            <a:chOff x="2496" y="1200"/>
            <a:chExt cx="2304" cy="768"/>
          </a:xfrm>
        </p:grpSpPr>
        <p:sp>
          <p:nvSpPr>
            <p:cNvPr id="118952" name="Line 168">
              <a:extLst>
                <a:ext uri="{FF2B5EF4-FFF2-40B4-BE49-F238E27FC236}">
                  <a16:creationId xmlns:a16="http://schemas.microsoft.com/office/drawing/2014/main" id="{F5983794-82D5-4E02-952E-5BDF33C2AF14}"/>
                </a:ext>
              </a:extLst>
            </p:cNvPr>
            <p:cNvSpPr>
              <a:spLocks noChangeShapeType="1"/>
            </p:cNvSpPr>
            <p:nvPr/>
          </p:nvSpPr>
          <p:spPr bwMode="auto">
            <a:xfrm flipV="1">
              <a:off x="2496" y="1200"/>
              <a:ext cx="864" cy="72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953" name="Line 169">
              <a:extLst>
                <a:ext uri="{FF2B5EF4-FFF2-40B4-BE49-F238E27FC236}">
                  <a16:creationId xmlns:a16="http://schemas.microsoft.com/office/drawing/2014/main" id="{D3CAAE7A-37D3-4967-BBE4-0C3CB2C1CD94}"/>
                </a:ext>
              </a:extLst>
            </p:cNvPr>
            <p:cNvSpPr>
              <a:spLocks noChangeShapeType="1"/>
            </p:cNvSpPr>
            <p:nvPr/>
          </p:nvSpPr>
          <p:spPr bwMode="auto">
            <a:xfrm>
              <a:off x="3360" y="1200"/>
              <a:ext cx="576" cy="768"/>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954" name="Line 170">
              <a:extLst>
                <a:ext uri="{FF2B5EF4-FFF2-40B4-BE49-F238E27FC236}">
                  <a16:creationId xmlns:a16="http://schemas.microsoft.com/office/drawing/2014/main" id="{07B6DAFD-54A0-4ADB-96EB-D799019F4544}"/>
                </a:ext>
              </a:extLst>
            </p:cNvPr>
            <p:cNvSpPr>
              <a:spLocks noChangeShapeType="1"/>
            </p:cNvSpPr>
            <p:nvPr/>
          </p:nvSpPr>
          <p:spPr bwMode="auto">
            <a:xfrm flipV="1">
              <a:off x="3936" y="1632"/>
              <a:ext cx="864" cy="336"/>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nvGrpSpPr>
          <p:cNvPr id="118998" name="Group 214">
            <a:extLst>
              <a:ext uri="{FF2B5EF4-FFF2-40B4-BE49-F238E27FC236}">
                <a16:creationId xmlns:a16="http://schemas.microsoft.com/office/drawing/2014/main" id="{CB555125-BD6D-419C-852D-F7037B30AEB0}"/>
              </a:ext>
            </a:extLst>
          </p:cNvPr>
          <p:cNvGrpSpPr>
            <a:grpSpLocks/>
          </p:cNvGrpSpPr>
          <p:nvPr/>
        </p:nvGrpSpPr>
        <p:grpSpPr bwMode="auto">
          <a:xfrm>
            <a:off x="3822700" y="5187951"/>
            <a:ext cx="1600200" cy="912813"/>
            <a:chOff x="1296" y="3600"/>
            <a:chExt cx="1008" cy="575"/>
          </a:xfrm>
        </p:grpSpPr>
        <p:sp>
          <p:nvSpPr>
            <p:cNvPr id="118957" name="Oval 173">
              <a:extLst>
                <a:ext uri="{FF2B5EF4-FFF2-40B4-BE49-F238E27FC236}">
                  <a16:creationId xmlns:a16="http://schemas.microsoft.com/office/drawing/2014/main" id="{D85152F0-59A9-40CE-85B0-CC97C2EADA3E}"/>
                </a:ext>
              </a:extLst>
            </p:cNvPr>
            <p:cNvSpPr>
              <a:spLocks noChangeArrowheads="1"/>
            </p:cNvSpPr>
            <p:nvPr/>
          </p:nvSpPr>
          <p:spPr bwMode="auto">
            <a:xfrm>
              <a:off x="1296" y="3600"/>
              <a:ext cx="240" cy="240"/>
            </a:xfrm>
            <a:prstGeom prst="ellipse">
              <a:avLst/>
            </a:prstGeom>
            <a:solidFill>
              <a:srgbClr val="00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1</a:t>
              </a:r>
            </a:p>
          </p:txBody>
        </p:sp>
        <p:sp>
          <p:nvSpPr>
            <p:cNvPr id="118959" name="Oval 175">
              <a:extLst>
                <a:ext uri="{FF2B5EF4-FFF2-40B4-BE49-F238E27FC236}">
                  <a16:creationId xmlns:a16="http://schemas.microsoft.com/office/drawing/2014/main" id="{B58BE3C4-4260-4B45-A8DA-16270A6EC2FD}"/>
                </a:ext>
              </a:extLst>
            </p:cNvPr>
            <p:cNvSpPr>
              <a:spLocks noChangeArrowheads="1"/>
            </p:cNvSpPr>
            <p:nvPr/>
          </p:nvSpPr>
          <p:spPr bwMode="auto">
            <a:xfrm>
              <a:off x="2064" y="3888"/>
              <a:ext cx="240" cy="240"/>
            </a:xfrm>
            <a:prstGeom prst="ellipse">
              <a:avLst/>
            </a:prstGeom>
            <a:solidFill>
              <a:srgbClr val="00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3</a:t>
              </a:r>
            </a:p>
          </p:txBody>
        </p:sp>
        <p:sp>
          <p:nvSpPr>
            <p:cNvPr id="118966" name="Line 182">
              <a:extLst>
                <a:ext uri="{FF2B5EF4-FFF2-40B4-BE49-F238E27FC236}">
                  <a16:creationId xmlns:a16="http://schemas.microsoft.com/office/drawing/2014/main" id="{CD7DE714-F679-4FDA-90CA-6C9D0A375AAA}"/>
                </a:ext>
              </a:extLst>
            </p:cNvPr>
            <p:cNvSpPr>
              <a:spLocks noChangeShapeType="1"/>
            </p:cNvSpPr>
            <p:nvPr/>
          </p:nvSpPr>
          <p:spPr bwMode="auto">
            <a:xfrm>
              <a:off x="1536" y="3792"/>
              <a:ext cx="528" cy="192"/>
            </a:xfrm>
            <a:prstGeom prst="line">
              <a:avLst/>
            </a:prstGeom>
            <a:noFill/>
            <a:ln w="5715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967" name="Text Box 183">
              <a:extLst>
                <a:ext uri="{FF2B5EF4-FFF2-40B4-BE49-F238E27FC236}">
                  <a16:creationId xmlns:a16="http://schemas.microsoft.com/office/drawing/2014/main" id="{1F59040E-2BB2-42E0-A626-B68CFF126693}"/>
                </a:ext>
              </a:extLst>
            </p:cNvPr>
            <p:cNvSpPr txBox="1">
              <a:spLocks noChangeArrowheads="1"/>
            </p:cNvSpPr>
            <p:nvPr/>
          </p:nvSpPr>
          <p:spPr bwMode="auto">
            <a:xfrm>
              <a:off x="1584" y="3887"/>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latin typeface="Arial" panose="020B0604020202020204" pitchFamily="34" charset="0"/>
                  <a:ea typeface="新細明體" panose="02020500000000000000" pitchFamily="18" charset="-120"/>
                </a:rPr>
                <a:t>c</a:t>
              </a:r>
              <a:r>
                <a:rPr lang="en-US" altLang="zh-TW" b="1" baseline="-25000">
                  <a:latin typeface="Arial" panose="020B0604020202020204" pitchFamily="34" charset="0"/>
                  <a:ea typeface="新細明體" panose="02020500000000000000" pitchFamily="18" charset="-120"/>
                </a:rPr>
                <a:t>1,3</a:t>
              </a:r>
            </a:p>
          </p:txBody>
        </p:sp>
      </p:grpSp>
      <p:grpSp>
        <p:nvGrpSpPr>
          <p:cNvPr id="119006" name="Group 222">
            <a:extLst>
              <a:ext uri="{FF2B5EF4-FFF2-40B4-BE49-F238E27FC236}">
                <a16:creationId xmlns:a16="http://schemas.microsoft.com/office/drawing/2014/main" id="{61D7C4D2-E0F3-40A8-AA80-2869FCF54D10}"/>
              </a:ext>
            </a:extLst>
          </p:cNvPr>
          <p:cNvGrpSpPr>
            <a:grpSpLocks/>
          </p:cNvGrpSpPr>
          <p:nvPr/>
        </p:nvGrpSpPr>
        <p:grpSpPr bwMode="auto">
          <a:xfrm>
            <a:off x="4127500" y="4502150"/>
            <a:ext cx="6324600" cy="1524000"/>
            <a:chOff x="1488" y="3168"/>
            <a:chExt cx="3984" cy="960"/>
          </a:xfrm>
        </p:grpSpPr>
        <p:sp>
          <p:nvSpPr>
            <p:cNvPr id="118971" name="Line 187">
              <a:extLst>
                <a:ext uri="{FF2B5EF4-FFF2-40B4-BE49-F238E27FC236}">
                  <a16:creationId xmlns:a16="http://schemas.microsoft.com/office/drawing/2014/main" id="{E574470C-CA8C-4299-A0A8-6AE995725180}"/>
                </a:ext>
              </a:extLst>
            </p:cNvPr>
            <p:cNvSpPr>
              <a:spLocks noChangeShapeType="1"/>
            </p:cNvSpPr>
            <p:nvPr/>
          </p:nvSpPr>
          <p:spPr bwMode="auto">
            <a:xfrm flipV="1">
              <a:off x="1488" y="3312"/>
              <a:ext cx="1392" cy="336"/>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nvGrpSpPr>
            <p:cNvPr id="119000" name="Group 216">
              <a:extLst>
                <a:ext uri="{FF2B5EF4-FFF2-40B4-BE49-F238E27FC236}">
                  <a16:creationId xmlns:a16="http://schemas.microsoft.com/office/drawing/2014/main" id="{D8649AFF-35BC-4154-8D69-7C990D0D78C6}"/>
                </a:ext>
              </a:extLst>
            </p:cNvPr>
            <p:cNvGrpSpPr>
              <a:grpSpLocks/>
            </p:cNvGrpSpPr>
            <p:nvPr/>
          </p:nvGrpSpPr>
          <p:grpSpPr bwMode="auto">
            <a:xfrm>
              <a:off x="1536" y="3168"/>
              <a:ext cx="3936" cy="960"/>
              <a:chOff x="1536" y="3168"/>
              <a:chExt cx="3936" cy="960"/>
            </a:xfrm>
          </p:grpSpPr>
          <p:sp>
            <p:nvSpPr>
              <p:cNvPr id="118846" name="Oval 62">
                <a:extLst>
                  <a:ext uri="{FF2B5EF4-FFF2-40B4-BE49-F238E27FC236}">
                    <a16:creationId xmlns:a16="http://schemas.microsoft.com/office/drawing/2014/main" id="{3D216603-3451-4221-835C-FA934074BDA9}"/>
                  </a:ext>
                </a:extLst>
              </p:cNvPr>
              <p:cNvSpPr>
                <a:spLocks noChangeArrowheads="1"/>
              </p:cNvSpPr>
              <p:nvPr/>
            </p:nvSpPr>
            <p:spPr bwMode="auto">
              <a:xfrm>
                <a:off x="5232" y="3552"/>
                <a:ext cx="240" cy="240"/>
              </a:xfrm>
              <a:prstGeom prst="ellipse">
                <a:avLst/>
              </a:prstGeom>
              <a:solidFill>
                <a:srgbClr val="00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10</a:t>
                </a:r>
              </a:p>
            </p:txBody>
          </p:sp>
          <p:sp>
            <p:nvSpPr>
              <p:cNvPr id="118958" name="Oval 174">
                <a:extLst>
                  <a:ext uri="{FF2B5EF4-FFF2-40B4-BE49-F238E27FC236}">
                    <a16:creationId xmlns:a16="http://schemas.microsoft.com/office/drawing/2014/main" id="{B0B14208-9B26-4C6D-AEB4-949025E65874}"/>
                  </a:ext>
                </a:extLst>
              </p:cNvPr>
              <p:cNvSpPr>
                <a:spLocks noChangeArrowheads="1"/>
              </p:cNvSpPr>
              <p:nvPr/>
            </p:nvSpPr>
            <p:spPr bwMode="auto">
              <a:xfrm>
                <a:off x="2064" y="3168"/>
                <a:ext cx="240" cy="240"/>
              </a:xfrm>
              <a:prstGeom prst="ellipse">
                <a:avLst/>
              </a:prstGeom>
              <a:solidFill>
                <a:srgbClr val="00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a:t>
                </a:r>
              </a:p>
            </p:txBody>
          </p:sp>
          <p:sp>
            <p:nvSpPr>
              <p:cNvPr id="118960" name="Oval 176">
                <a:extLst>
                  <a:ext uri="{FF2B5EF4-FFF2-40B4-BE49-F238E27FC236}">
                    <a16:creationId xmlns:a16="http://schemas.microsoft.com/office/drawing/2014/main" id="{67601444-8FFD-48D9-8A6A-37A7A8FA9D15}"/>
                  </a:ext>
                </a:extLst>
              </p:cNvPr>
              <p:cNvSpPr>
                <a:spLocks noChangeArrowheads="1"/>
              </p:cNvSpPr>
              <p:nvPr/>
            </p:nvSpPr>
            <p:spPr bwMode="auto">
              <a:xfrm>
                <a:off x="2832" y="3168"/>
                <a:ext cx="240" cy="240"/>
              </a:xfrm>
              <a:prstGeom prst="ellipse">
                <a:avLst/>
              </a:prstGeom>
              <a:solidFill>
                <a:srgbClr val="00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4</a:t>
                </a:r>
              </a:p>
            </p:txBody>
          </p:sp>
          <p:sp>
            <p:nvSpPr>
              <p:cNvPr id="118961" name="Oval 177">
                <a:extLst>
                  <a:ext uri="{FF2B5EF4-FFF2-40B4-BE49-F238E27FC236}">
                    <a16:creationId xmlns:a16="http://schemas.microsoft.com/office/drawing/2014/main" id="{EBAA583F-E55B-4105-A472-501BE2A4AF19}"/>
                  </a:ext>
                </a:extLst>
              </p:cNvPr>
              <p:cNvSpPr>
                <a:spLocks noChangeArrowheads="1"/>
              </p:cNvSpPr>
              <p:nvPr/>
            </p:nvSpPr>
            <p:spPr bwMode="auto">
              <a:xfrm>
                <a:off x="3600" y="3168"/>
                <a:ext cx="240" cy="240"/>
              </a:xfrm>
              <a:prstGeom prst="ellipse">
                <a:avLst/>
              </a:prstGeom>
              <a:solidFill>
                <a:srgbClr val="00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6</a:t>
                </a:r>
              </a:p>
            </p:txBody>
          </p:sp>
          <p:sp>
            <p:nvSpPr>
              <p:cNvPr id="118962" name="Oval 178">
                <a:extLst>
                  <a:ext uri="{FF2B5EF4-FFF2-40B4-BE49-F238E27FC236}">
                    <a16:creationId xmlns:a16="http://schemas.microsoft.com/office/drawing/2014/main" id="{5E86C04C-A78B-4D16-AE01-B98A5B8E59B2}"/>
                  </a:ext>
                </a:extLst>
              </p:cNvPr>
              <p:cNvSpPr>
                <a:spLocks noChangeArrowheads="1"/>
              </p:cNvSpPr>
              <p:nvPr/>
            </p:nvSpPr>
            <p:spPr bwMode="auto">
              <a:xfrm>
                <a:off x="2832" y="3888"/>
                <a:ext cx="240" cy="240"/>
              </a:xfrm>
              <a:prstGeom prst="ellipse">
                <a:avLst/>
              </a:prstGeom>
              <a:solidFill>
                <a:srgbClr val="00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5</a:t>
                </a:r>
              </a:p>
            </p:txBody>
          </p:sp>
          <p:sp>
            <p:nvSpPr>
              <p:cNvPr id="118963" name="Oval 179">
                <a:extLst>
                  <a:ext uri="{FF2B5EF4-FFF2-40B4-BE49-F238E27FC236}">
                    <a16:creationId xmlns:a16="http://schemas.microsoft.com/office/drawing/2014/main" id="{7C96EC8C-B34D-4350-BD6A-7FA53CF882D6}"/>
                  </a:ext>
                </a:extLst>
              </p:cNvPr>
              <p:cNvSpPr>
                <a:spLocks noChangeArrowheads="1"/>
              </p:cNvSpPr>
              <p:nvPr/>
            </p:nvSpPr>
            <p:spPr bwMode="auto">
              <a:xfrm>
                <a:off x="3600" y="3888"/>
                <a:ext cx="240" cy="240"/>
              </a:xfrm>
              <a:prstGeom prst="ellipse">
                <a:avLst/>
              </a:prstGeom>
              <a:solidFill>
                <a:srgbClr val="00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7</a:t>
                </a:r>
              </a:p>
            </p:txBody>
          </p:sp>
          <p:sp>
            <p:nvSpPr>
              <p:cNvPr id="118964" name="Oval 180">
                <a:extLst>
                  <a:ext uri="{FF2B5EF4-FFF2-40B4-BE49-F238E27FC236}">
                    <a16:creationId xmlns:a16="http://schemas.microsoft.com/office/drawing/2014/main" id="{0618F25C-E8BB-485F-AF79-7A600606123D}"/>
                  </a:ext>
                </a:extLst>
              </p:cNvPr>
              <p:cNvSpPr>
                <a:spLocks noChangeArrowheads="1"/>
              </p:cNvSpPr>
              <p:nvPr/>
            </p:nvSpPr>
            <p:spPr bwMode="auto">
              <a:xfrm>
                <a:off x="4416" y="3168"/>
                <a:ext cx="240" cy="240"/>
              </a:xfrm>
              <a:prstGeom prst="ellipse">
                <a:avLst/>
              </a:prstGeom>
              <a:solidFill>
                <a:srgbClr val="00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8</a:t>
                </a:r>
              </a:p>
            </p:txBody>
          </p:sp>
          <p:sp>
            <p:nvSpPr>
              <p:cNvPr id="118965" name="Oval 181">
                <a:extLst>
                  <a:ext uri="{FF2B5EF4-FFF2-40B4-BE49-F238E27FC236}">
                    <a16:creationId xmlns:a16="http://schemas.microsoft.com/office/drawing/2014/main" id="{938A18A2-5C31-4E56-826B-39E72DCA670D}"/>
                  </a:ext>
                </a:extLst>
              </p:cNvPr>
              <p:cNvSpPr>
                <a:spLocks noChangeArrowheads="1"/>
              </p:cNvSpPr>
              <p:nvPr/>
            </p:nvSpPr>
            <p:spPr bwMode="auto">
              <a:xfrm>
                <a:off x="4368" y="3888"/>
                <a:ext cx="240" cy="240"/>
              </a:xfrm>
              <a:prstGeom prst="ellipse">
                <a:avLst/>
              </a:prstGeom>
              <a:solidFill>
                <a:srgbClr val="00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9</a:t>
                </a:r>
              </a:p>
            </p:txBody>
          </p:sp>
          <p:sp>
            <p:nvSpPr>
              <p:cNvPr id="118972" name="Line 188">
                <a:extLst>
                  <a:ext uri="{FF2B5EF4-FFF2-40B4-BE49-F238E27FC236}">
                    <a16:creationId xmlns:a16="http://schemas.microsoft.com/office/drawing/2014/main" id="{4064BA42-B8D9-49CB-8465-2F481645832D}"/>
                  </a:ext>
                </a:extLst>
              </p:cNvPr>
              <p:cNvSpPr>
                <a:spLocks noChangeShapeType="1"/>
              </p:cNvSpPr>
              <p:nvPr/>
            </p:nvSpPr>
            <p:spPr bwMode="auto">
              <a:xfrm>
                <a:off x="1536" y="3696"/>
                <a:ext cx="1344"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973" name="Line 189">
                <a:extLst>
                  <a:ext uri="{FF2B5EF4-FFF2-40B4-BE49-F238E27FC236}">
                    <a16:creationId xmlns:a16="http://schemas.microsoft.com/office/drawing/2014/main" id="{11CDD6A1-4B49-41BB-8FAE-6617A6097484}"/>
                  </a:ext>
                </a:extLst>
              </p:cNvPr>
              <p:cNvSpPr>
                <a:spLocks noChangeShapeType="1"/>
              </p:cNvSpPr>
              <p:nvPr/>
            </p:nvSpPr>
            <p:spPr bwMode="auto">
              <a:xfrm flipV="1">
                <a:off x="1584" y="3312"/>
                <a:ext cx="2016" cy="384"/>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974" name="Line 190">
                <a:extLst>
                  <a:ext uri="{FF2B5EF4-FFF2-40B4-BE49-F238E27FC236}">
                    <a16:creationId xmlns:a16="http://schemas.microsoft.com/office/drawing/2014/main" id="{97028109-0745-487F-85D3-6DCE84E02948}"/>
                  </a:ext>
                </a:extLst>
              </p:cNvPr>
              <p:cNvSpPr>
                <a:spLocks noChangeShapeType="1"/>
              </p:cNvSpPr>
              <p:nvPr/>
            </p:nvSpPr>
            <p:spPr bwMode="auto">
              <a:xfrm>
                <a:off x="1584" y="3696"/>
                <a:ext cx="2016" cy="24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975" name="Line 191">
                <a:extLst>
                  <a:ext uri="{FF2B5EF4-FFF2-40B4-BE49-F238E27FC236}">
                    <a16:creationId xmlns:a16="http://schemas.microsoft.com/office/drawing/2014/main" id="{3707E3AD-1563-4849-AF08-6A22CC83F96B}"/>
                  </a:ext>
                </a:extLst>
              </p:cNvPr>
              <p:cNvSpPr>
                <a:spLocks noChangeShapeType="1"/>
              </p:cNvSpPr>
              <p:nvPr/>
            </p:nvSpPr>
            <p:spPr bwMode="auto">
              <a:xfrm flipV="1">
                <a:off x="1584" y="3312"/>
                <a:ext cx="2832" cy="384"/>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976" name="Line 192">
                <a:extLst>
                  <a:ext uri="{FF2B5EF4-FFF2-40B4-BE49-F238E27FC236}">
                    <a16:creationId xmlns:a16="http://schemas.microsoft.com/office/drawing/2014/main" id="{331EFFCF-ED68-4431-B4E7-2E38A4A99C7E}"/>
                  </a:ext>
                </a:extLst>
              </p:cNvPr>
              <p:cNvSpPr>
                <a:spLocks noChangeShapeType="1"/>
              </p:cNvSpPr>
              <p:nvPr/>
            </p:nvSpPr>
            <p:spPr bwMode="auto">
              <a:xfrm>
                <a:off x="1632" y="3696"/>
                <a:ext cx="2784" cy="192"/>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977" name="Line 193">
                <a:extLst>
                  <a:ext uri="{FF2B5EF4-FFF2-40B4-BE49-F238E27FC236}">
                    <a16:creationId xmlns:a16="http://schemas.microsoft.com/office/drawing/2014/main" id="{D08C1B73-7762-4F93-B2FE-9611AEA7E1C3}"/>
                  </a:ext>
                </a:extLst>
              </p:cNvPr>
              <p:cNvSpPr>
                <a:spLocks noChangeShapeType="1"/>
              </p:cNvSpPr>
              <p:nvPr/>
            </p:nvSpPr>
            <p:spPr bwMode="auto">
              <a:xfrm flipV="1">
                <a:off x="1680" y="3648"/>
                <a:ext cx="3552" cy="48"/>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978" name="Line 194">
                <a:extLst>
                  <a:ext uri="{FF2B5EF4-FFF2-40B4-BE49-F238E27FC236}">
                    <a16:creationId xmlns:a16="http://schemas.microsoft.com/office/drawing/2014/main" id="{BF7713CB-CC46-4BC4-8378-4E8D092FDE31}"/>
                  </a:ext>
                </a:extLst>
              </p:cNvPr>
              <p:cNvSpPr>
                <a:spLocks noChangeShapeType="1"/>
              </p:cNvSpPr>
              <p:nvPr/>
            </p:nvSpPr>
            <p:spPr bwMode="auto">
              <a:xfrm>
                <a:off x="2304" y="3312"/>
                <a:ext cx="5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979" name="Line 195">
                <a:extLst>
                  <a:ext uri="{FF2B5EF4-FFF2-40B4-BE49-F238E27FC236}">
                    <a16:creationId xmlns:a16="http://schemas.microsoft.com/office/drawing/2014/main" id="{8E2DD71B-D026-40F5-A9C3-6C8C51F003FD}"/>
                  </a:ext>
                </a:extLst>
              </p:cNvPr>
              <p:cNvSpPr>
                <a:spLocks noChangeShapeType="1"/>
              </p:cNvSpPr>
              <p:nvPr/>
            </p:nvSpPr>
            <p:spPr bwMode="auto">
              <a:xfrm>
                <a:off x="2256" y="3360"/>
                <a:ext cx="624" cy="576"/>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980" name="Line 196">
                <a:extLst>
                  <a:ext uri="{FF2B5EF4-FFF2-40B4-BE49-F238E27FC236}">
                    <a16:creationId xmlns:a16="http://schemas.microsoft.com/office/drawing/2014/main" id="{B45394A1-6EB2-49B6-BFAB-4404A60EE596}"/>
                  </a:ext>
                </a:extLst>
              </p:cNvPr>
              <p:cNvSpPr>
                <a:spLocks noChangeShapeType="1"/>
              </p:cNvSpPr>
              <p:nvPr/>
            </p:nvSpPr>
            <p:spPr bwMode="auto">
              <a:xfrm>
                <a:off x="2304" y="3360"/>
                <a:ext cx="1344"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981" name="Line 197">
                <a:extLst>
                  <a:ext uri="{FF2B5EF4-FFF2-40B4-BE49-F238E27FC236}">
                    <a16:creationId xmlns:a16="http://schemas.microsoft.com/office/drawing/2014/main" id="{E0CC6CD5-2053-4240-8D9A-E182C6CC7DCF}"/>
                  </a:ext>
                </a:extLst>
              </p:cNvPr>
              <p:cNvSpPr>
                <a:spLocks noChangeShapeType="1"/>
              </p:cNvSpPr>
              <p:nvPr/>
            </p:nvSpPr>
            <p:spPr bwMode="auto">
              <a:xfrm>
                <a:off x="2352" y="3360"/>
                <a:ext cx="2160" cy="528"/>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982" name="Line 198">
                <a:extLst>
                  <a:ext uri="{FF2B5EF4-FFF2-40B4-BE49-F238E27FC236}">
                    <a16:creationId xmlns:a16="http://schemas.microsoft.com/office/drawing/2014/main" id="{AFCCD386-BFC0-402D-A1F1-78120A387CB3}"/>
                  </a:ext>
                </a:extLst>
              </p:cNvPr>
              <p:cNvSpPr>
                <a:spLocks noChangeShapeType="1"/>
              </p:cNvSpPr>
              <p:nvPr/>
            </p:nvSpPr>
            <p:spPr bwMode="auto">
              <a:xfrm>
                <a:off x="2352" y="3312"/>
                <a:ext cx="2928" cy="288"/>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983" name="Line 199">
                <a:extLst>
                  <a:ext uri="{FF2B5EF4-FFF2-40B4-BE49-F238E27FC236}">
                    <a16:creationId xmlns:a16="http://schemas.microsoft.com/office/drawing/2014/main" id="{74CF5A62-0DF0-450D-9FC0-AE45276246B5}"/>
                  </a:ext>
                </a:extLst>
              </p:cNvPr>
              <p:cNvSpPr>
                <a:spLocks noChangeShapeType="1"/>
              </p:cNvSpPr>
              <p:nvPr/>
            </p:nvSpPr>
            <p:spPr bwMode="auto">
              <a:xfrm>
                <a:off x="3072" y="3264"/>
                <a:ext cx="528"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985" name="Line 201">
                <a:extLst>
                  <a:ext uri="{FF2B5EF4-FFF2-40B4-BE49-F238E27FC236}">
                    <a16:creationId xmlns:a16="http://schemas.microsoft.com/office/drawing/2014/main" id="{B68EECFD-7C27-4C41-886A-5ADDD4241C6F}"/>
                  </a:ext>
                </a:extLst>
              </p:cNvPr>
              <p:cNvSpPr>
                <a:spLocks noChangeShapeType="1"/>
              </p:cNvSpPr>
              <p:nvPr/>
            </p:nvSpPr>
            <p:spPr bwMode="auto">
              <a:xfrm>
                <a:off x="3840" y="3264"/>
                <a:ext cx="57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grpSp>
        <p:nvGrpSpPr>
          <p:cNvPr id="118997" name="Group 213">
            <a:extLst>
              <a:ext uri="{FF2B5EF4-FFF2-40B4-BE49-F238E27FC236}">
                <a16:creationId xmlns:a16="http://schemas.microsoft.com/office/drawing/2014/main" id="{315E15C7-8A0A-4B7E-AA89-7689EEF4BCD6}"/>
              </a:ext>
            </a:extLst>
          </p:cNvPr>
          <p:cNvGrpSpPr>
            <a:grpSpLocks/>
          </p:cNvGrpSpPr>
          <p:nvPr/>
        </p:nvGrpSpPr>
        <p:grpSpPr bwMode="auto">
          <a:xfrm>
            <a:off x="1527176" y="2260510"/>
            <a:ext cx="1828800" cy="1981200"/>
            <a:chOff x="192" y="1632"/>
            <a:chExt cx="1152" cy="1248"/>
          </a:xfrm>
        </p:grpSpPr>
        <p:sp>
          <p:nvSpPr>
            <p:cNvPr id="118986" name="Oval 202">
              <a:extLst>
                <a:ext uri="{FF2B5EF4-FFF2-40B4-BE49-F238E27FC236}">
                  <a16:creationId xmlns:a16="http://schemas.microsoft.com/office/drawing/2014/main" id="{69B27DAF-6EF6-44A7-98FF-864429468430}"/>
                </a:ext>
              </a:extLst>
            </p:cNvPr>
            <p:cNvSpPr>
              <a:spLocks noChangeArrowheads="1"/>
            </p:cNvSpPr>
            <p:nvPr/>
          </p:nvSpPr>
          <p:spPr bwMode="auto">
            <a:xfrm>
              <a:off x="240" y="2448"/>
              <a:ext cx="144" cy="144"/>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8987" name="Oval 203">
              <a:extLst>
                <a:ext uri="{FF2B5EF4-FFF2-40B4-BE49-F238E27FC236}">
                  <a16:creationId xmlns:a16="http://schemas.microsoft.com/office/drawing/2014/main" id="{A20A9B18-E6E6-4660-94E9-2324F77E635F}"/>
                </a:ext>
              </a:extLst>
            </p:cNvPr>
            <p:cNvSpPr>
              <a:spLocks noChangeArrowheads="1"/>
            </p:cNvSpPr>
            <p:nvPr/>
          </p:nvSpPr>
          <p:spPr bwMode="auto">
            <a:xfrm>
              <a:off x="816" y="2160"/>
              <a:ext cx="144" cy="144"/>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8988" name="Oval 204">
              <a:extLst>
                <a:ext uri="{FF2B5EF4-FFF2-40B4-BE49-F238E27FC236}">
                  <a16:creationId xmlns:a16="http://schemas.microsoft.com/office/drawing/2014/main" id="{585DB97C-771F-491C-94E2-68346DE98E4E}"/>
                </a:ext>
              </a:extLst>
            </p:cNvPr>
            <p:cNvSpPr>
              <a:spLocks noChangeArrowheads="1"/>
            </p:cNvSpPr>
            <p:nvPr/>
          </p:nvSpPr>
          <p:spPr bwMode="auto">
            <a:xfrm>
              <a:off x="528" y="1776"/>
              <a:ext cx="144" cy="144"/>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8989" name="Line 205">
              <a:extLst>
                <a:ext uri="{FF2B5EF4-FFF2-40B4-BE49-F238E27FC236}">
                  <a16:creationId xmlns:a16="http://schemas.microsoft.com/office/drawing/2014/main" id="{240C710E-99E1-4730-9E29-54D3C7EF1A8D}"/>
                </a:ext>
              </a:extLst>
            </p:cNvPr>
            <p:cNvSpPr>
              <a:spLocks noChangeShapeType="1"/>
            </p:cNvSpPr>
            <p:nvPr/>
          </p:nvSpPr>
          <p:spPr bwMode="auto">
            <a:xfrm flipV="1">
              <a:off x="288" y="1824"/>
              <a:ext cx="288" cy="62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990" name="Line 206">
              <a:extLst>
                <a:ext uri="{FF2B5EF4-FFF2-40B4-BE49-F238E27FC236}">
                  <a16:creationId xmlns:a16="http://schemas.microsoft.com/office/drawing/2014/main" id="{6DCB7568-F57F-47FD-8D33-3329ACA60A62}"/>
                </a:ext>
              </a:extLst>
            </p:cNvPr>
            <p:cNvSpPr>
              <a:spLocks noChangeShapeType="1"/>
            </p:cNvSpPr>
            <p:nvPr/>
          </p:nvSpPr>
          <p:spPr bwMode="auto">
            <a:xfrm>
              <a:off x="576" y="1824"/>
              <a:ext cx="288"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991" name="Line 207">
              <a:extLst>
                <a:ext uri="{FF2B5EF4-FFF2-40B4-BE49-F238E27FC236}">
                  <a16:creationId xmlns:a16="http://schemas.microsoft.com/office/drawing/2014/main" id="{8627E523-D6B7-4A64-8C04-EBBC46E1C935}"/>
                </a:ext>
              </a:extLst>
            </p:cNvPr>
            <p:cNvSpPr>
              <a:spLocks noChangeShapeType="1"/>
            </p:cNvSpPr>
            <p:nvPr/>
          </p:nvSpPr>
          <p:spPr bwMode="auto">
            <a:xfrm flipV="1">
              <a:off x="336" y="2208"/>
              <a:ext cx="528" cy="336"/>
            </a:xfrm>
            <a:prstGeom prst="line">
              <a:avLst/>
            </a:prstGeom>
            <a:noFill/>
            <a:ln w="762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992" name="Text Box 208">
              <a:extLst>
                <a:ext uri="{FF2B5EF4-FFF2-40B4-BE49-F238E27FC236}">
                  <a16:creationId xmlns:a16="http://schemas.microsoft.com/office/drawing/2014/main" id="{F3CC9F98-FBB0-40D7-9C93-106F12367B13}"/>
                </a:ext>
              </a:extLst>
            </p:cNvPr>
            <p:cNvSpPr txBox="1">
              <a:spLocks noChangeArrowheads="1"/>
            </p:cNvSpPr>
            <p:nvPr/>
          </p:nvSpPr>
          <p:spPr bwMode="auto">
            <a:xfrm>
              <a:off x="192" y="259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a</a:t>
              </a:r>
              <a:r>
                <a:rPr lang="en-US" altLang="zh-TW" b="1" baseline="-25000">
                  <a:latin typeface="Arial" panose="020B0604020202020204" pitchFamily="34" charset="0"/>
                  <a:ea typeface="新細明體" panose="02020500000000000000" pitchFamily="18" charset="-120"/>
                </a:rPr>
                <a:t>1</a:t>
              </a:r>
              <a:endParaRPr lang="en-US" altLang="zh-TW" b="1">
                <a:latin typeface="Arial" panose="020B0604020202020204" pitchFamily="34" charset="0"/>
                <a:ea typeface="新細明體" panose="02020500000000000000" pitchFamily="18" charset="-120"/>
              </a:endParaRPr>
            </a:p>
          </p:txBody>
        </p:sp>
        <p:sp>
          <p:nvSpPr>
            <p:cNvPr id="118993" name="Text Box 209">
              <a:extLst>
                <a:ext uri="{FF2B5EF4-FFF2-40B4-BE49-F238E27FC236}">
                  <a16:creationId xmlns:a16="http://schemas.microsoft.com/office/drawing/2014/main" id="{D132D073-3E37-4FD2-BC50-EDB2A173F804}"/>
                </a:ext>
              </a:extLst>
            </p:cNvPr>
            <p:cNvSpPr txBox="1">
              <a:spLocks noChangeArrowheads="1"/>
            </p:cNvSpPr>
            <p:nvPr/>
          </p:nvSpPr>
          <p:spPr bwMode="auto">
            <a:xfrm>
              <a:off x="720" y="163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a</a:t>
              </a:r>
              <a:r>
                <a:rPr lang="en-US" altLang="zh-TW" b="1" baseline="-25000">
                  <a:latin typeface="Arial" panose="020B0604020202020204" pitchFamily="34" charset="0"/>
                  <a:ea typeface="新細明體" panose="02020500000000000000" pitchFamily="18" charset="-120"/>
                </a:rPr>
                <a:t>2</a:t>
              </a:r>
              <a:endParaRPr lang="en-US" altLang="zh-TW" b="1">
                <a:latin typeface="Arial" panose="020B0604020202020204" pitchFamily="34" charset="0"/>
                <a:ea typeface="新細明體" panose="02020500000000000000" pitchFamily="18" charset="-120"/>
              </a:endParaRPr>
            </a:p>
          </p:txBody>
        </p:sp>
        <p:sp>
          <p:nvSpPr>
            <p:cNvPr id="118994" name="Text Box 210">
              <a:extLst>
                <a:ext uri="{FF2B5EF4-FFF2-40B4-BE49-F238E27FC236}">
                  <a16:creationId xmlns:a16="http://schemas.microsoft.com/office/drawing/2014/main" id="{3438BD53-FB67-45B7-A75D-EA9A7E3C8D61}"/>
                </a:ext>
              </a:extLst>
            </p:cNvPr>
            <p:cNvSpPr txBox="1">
              <a:spLocks noChangeArrowheads="1"/>
            </p:cNvSpPr>
            <p:nvPr/>
          </p:nvSpPr>
          <p:spPr bwMode="auto">
            <a:xfrm>
              <a:off x="960" y="211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a</a:t>
              </a:r>
              <a:r>
                <a:rPr lang="en-US" altLang="zh-TW" b="1" baseline="-25000">
                  <a:latin typeface="Arial" panose="020B0604020202020204" pitchFamily="34" charset="0"/>
                  <a:ea typeface="新細明體" panose="02020500000000000000" pitchFamily="18" charset="-120"/>
                </a:rPr>
                <a:t>3</a:t>
              </a:r>
              <a:endParaRPr lang="en-US" altLang="zh-TW" b="1">
                <a:latin typeface="Arial" panose="020B0604020202020204" pitchFamily="34" charset="0"/>
                <a:ea typeface="新細明體" panose="02020500000000000000" pitchFamily="18" charset="-120"/>
              </a:endParaRPr>
            </a:p>
          </p:txBody>
        </p:sp>
      </p:grpSp>
      <p:sp>
        <p:nvSpPr>
          <p:cNvPr id="118995" name="Line 211">
            <a:extLst>
              <a:ext uri="{FF2B5EF4-FFF2-40B4-BE49-F238E27FC236}">
                <a16:creationId xmlns:a16="http://schemas.microsoft.com/office/drawing/2014/main" id="{F2925EB4-3881-47FB-909E-BA42D439E53D}"/>
              </a:ext>
            </a:extLst>
          </p:cNvPr>
          <p:cNvSpPr>
            <a:spLocks noChangeShapeType="1"/>
          </p:cNvSpPr>
          <p:nvPr/>
        </p:nvSpPr>
        <p:spPr bwMode="auto">
          <a:xfrm>
            <a:off x="2136776" y="264151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996" name="Text Box 212">
            <a:extLst>
              <a:ext uri="{FF2B5EF4-FFF2-40B4-BE49-F238E27FC236}">
                <a16:creationId xmlns:a16="http://schemas.microsoft.com/office/drawing/2014/main" id="{D37A5AFF-3D67-44D3-A8DC-D94105E24D2E}"/>
              </a:ext>
            </a:extLst>
          </p:cNvPr>
          <p:cNvSpPr txBox="1">
            <a:spLocks noChangeArrowheads="1"/>
          </p:cNvSpPr>
          <p:nvPr/>
        </p:nvSpPr>
        <p:spPr bwMode="auto">
          <a:xfrm>
            <a:off x="336748" y="3838912"/>
            <a:ext cx="46289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b="1" dirty="0">
                <a:latin typeface="Arial" panose="020B0604020202020204" pitchFamily="34" charset="0"/>
                <a:ea typeface="新細明體" panose="02020500000000000000" pitchFamily="18" charset="-120"/>
              </a:rPr>
              <a:t>e.g., </a:t>
            </a:r>
            <a:br>
              <a:rPr lang="en-US" altLang="zh-TW" b="1" dirty="0">
                <a:latin typeface="Arial" panose="020B0604020202020204" pitchFamily="34" charset="0"/>
                <a:ea typeface="新細明體" panose="02020500000000000000" pitchFamily="18" charset="-120"/>
              </a:rPr>
            </a:br>
            <a:r>
              <a:rPr lang="en-US" altLang="zh-TW" b="1" dirty="0">
                <a:latin typeface="Arial" panose="020B0604020202020204" pitchFamily="34" charset="0"/>
                <a:ea typeface="新細明體" panose="02020500000000000000" pitchFamily="18" charset="-120"/>
              </a:rPr>
              <a:t>c</a:t>
            </a:r>
            <a:r>
              <a:rPr lang="en-US" altLang="zh-TW" b="1" baseline="-25000" dirty="0">
                <a:latin typeface="Arial" panose="020B0604020202020204" pitchFamily="34" charset="0"/>
                <a:ea typeface="新細明體" panose="02020500000000000000" pitchFamily="18" charset="-120"/>
              </a:rPr>
              <a:t>1,3</a:t>
            </a:r>
            <a:r>
              <a:rPr lang="en-US" altLang="zh-TW" b="1" dirty="0">
                <a:latin typeface="Arial" panose="020B0604020202020204" pitchFamily="34" charset="0"/>
                <a:ea typeface="新細明體" panose="02020500000000000000" pitchFamily="18" charset="-120"/>
              </a:rPr>
              <a:t> = -c* + </a:t>
            </a:r>
            <a:r>
              <a:rPr lang="en-US" altLang="zh-TW" b="1" dirty="0" err="1">
                <a:latin typeface="Arial" panose="020B0604020202020204" pitchFamily="34" charset="0"/>
                <a:ea typeface="新細明體" panose="02020500000000000000" pitchFamily="18" charset="-120"/>
              </a:rPr>
              <a:t>dist</a:t>
            </a:r>
            <a:r>
              <a:rPr lang="en-US" altLang="zh-TW" b="1" dirty="0">
                <a:latin typeface="Arial" panose="020B0604020202020204" pitchFamily="34" charset="0"/>
                <a:ea typeface="新細明體" panose="02020500000000000000" pitchFamily="18" charset="-120"/>
              </a:rPr>
              <a:t> of a</a:t>
            </a:r>
            <a:r>
              <a:rPr lang="en-US" altLang="zh-TW" b="1" baseline="-25000" dirty="0">
                <a:latin typeface="Arial" panose="020B0604020202020204" pitchFamily="34" charset="0"/>
                <a:ea typeface="新細明體" panose="02020500000000000000" pitchFamily="18" charset="-120"/>
              </a:rPr>
              <a:t>2</a:t>
            </a:r>
            <a:r>
              <a:rPr lang="en-US" altLang="zh-TW" b="1" dirty="0">
                <a:latin typeface="Arial" panose="020B0604020202020204" pitchFamily="34" charset="0"/>
                <a:ea typeface="新細明體" panose="02020500000000000000" pitchFamily="18" charset="-120"/>
              </a:rPr>
              <a:t> to the line</a:t>
            </a:r>
          </a:p>
        </p:txBody>
      </p:sp>
      <p:grpSp>
        <p:nvGrpSpPr>
          <p:cNvPr id="119007" name="Group 223">
            <a:extLst>
              <a:ext uri="{FF2B5EF4-FFF2-40B4-BE49-F238E27FC236}">
                <a16:creationId xmlns:a16="http://schemas.microsoft.com/office/drawing/2014/main" id="{33DCE5EB-C9FA-4BBD-AFCF-58692194D023}"/>
              </a:ext>
            </a:extLst>
          </p:cNvPr>
          <p:cNvGrpSpPr>
            <a:grpSpLocks/>
          </p:cNvGrpSpPr>
          <p:nvPr/>
        </p:nvGrpSpPr>
        <p:grpSpPr bwMode="auto">
          <a:xfrm>
            <a:off x="5422900" y="5340350"/>
            <a:ext cx="4724400" cy="990600"/>
            <a:chOff x="2304" y="3696"/>
            <a:chExt cx="2976" cy="624"/>
          </a:xfrm>
        </p:grpSpPr>
        <p:grpSp>
          <p:nvGrpSpPr>
            <p:cNvPr id="118999" name="Group 215">
              <a:extLst>
                <a:ext uri="{FF2B5EF4-FFF2-40B4-BE49-F238E27FC236}">
                  <a16:creationId xmlns:a16="http://schemas.microsoft.com/office/drawing/2014/main" id="{BACF8C50-1392-4BA6-AF54-98C07475D04B}"/>
                </a:ext>
              </a:extLst>
            </p:cNvPr>
            <p:cNvGrpSpPr>
              <a:grpSpLocks/>
            </p:cNvGrpSpPr>
            <p:nvPr/>
          </p:nvGrpSpPr>
          <p:grpSpPr bwMode="auto">
            <a:xfrm>
              <a:off x="2304" y="3696"/>
              <a:ext cx="2928" cy="336"/>
              <a:chOff x="2304" y="3696"/>
              <a:chExt cx="2928" cy="336"/>
            </a:xfrm>
          </p:grpSpPr>
          <p:sp>
            <p:nvSpPr>
              <p:cNvPr id="118968" name="Line 184">
                <a:extLst>
                  <a:ext uri="{FF2B5EF4-FFF2-40B4-BE49-F238E27FC236}">
                    <a16:creationId xmlns:a16="http://schemas.microsoft.com/office/drawing/2014/main" id="{5E21F100-D8A6-4458-ADA8-BBD8D199A301}"/>
                  </a:ext>
                </a:extLst>
              </p:cNvPr>
              <p:cNvSpPr>
                <a:spLocks noChangeShapeType="1"/>
              </p:cNvSpPr>
              <p:nvPr/>
            </p:nvSpPr>
            <p:spPr bwMode="auto">
              <a:xfrm>
                <a:off x="2304" y="4032"/>
                <a:ext cx="528" cy="0"/>
              </a:xfrm>
              <a:prstGeom prst="line">
                <a:avLst/>
              </a:prstGeom>
              <a:noFill/>
              <a:ln w="5715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969" name="Line 185">
                <a:extLst>
                  <a:ext uri="{FF2B5EF4-FFF2-40B4-BE49-F238E27FC236}">
                    <a16:creationId xmlns:a16="http://schemas.microsoft.com/office/drawing/2014/main" id="{779C014F-841B-4387-B080-3A93274E1E10}"/>
                  </a:ext>
                </a:extLst>
              </p:cNvPr>
              <p:cNvSpPr>
                <a:spLocks noChangeShapeType="1"/>
              </p:cNvSpPr>
              <p:nvPr/>
            </p:nvSpPr>
            <p:spPr bwMode="auto">
              <a:xfrm>
                <a:off x="3072" y="4032"/>
                <a:ext cx="528" cy="0"/>
              </a:xfrm>
              <a:prstGeom prst="line">
                <a:avLst/>
              </a:prstGeom>
              <a:noFill/>
              <a:ln w="5715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8970" name="Line 186">
                <a:extLst>
                  <a:ext uri="{FF2B5EF4-FFF2-40B4-BE49-F238E27FC236}">
                    <a16:creationId xmlns:a16="http://schemas.microsoft.com/office/drawing/2014/main" id="{66EA4C65-923F-46C8-A148-FE4859CCF2C5}"/>
                  </a:ext>
                </a:extLst>
              </p:cNvPr>
              <p:cNvSpPr>
                <a:spLocks noChangeShapeType="1"/>
              </p:cNvSpPr>
              <p:nvPr/>
            </p:nvSpPr>
            <p:spPr bwMode="auto">
              <a:xfrm flipV="1">
                <a:off x="3840" y="3696"/>
                <a:ext cx="1392" cy="288"/>
              </a:xfrm>
              <a:prstGeom prst="line">
                <a:avLst/>
              </a:prstGeom>
              <a:noFill/>
              <a:ln w="5715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119002" name="Text Box 218">
              <a:extLst>
                <a:ext uri="{FF2B5EF4-FFF2-40B4-BE49-F238E27FC236}">
                  <a16:creationId xmlns:a16="http://schemas.microsoft.com/office/drawing/2014/main" id="{B6F06172-A112-4692-A3CA-ACE277B30C20}"/>
                </a:ext>
              </a:extLst>
            </p:cNvPr>
            <p:cNvSpPr txBox="1">
              <a:spLocks noChangeArrowheads="1"/>
            </p:cNvSpPr>
            <p:nvPr/>
          </p:nvSpPr>
          <p:spPr bwMode="auto">
            <a:xfrm>
              <a:off x="2304" y="403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c</a:t>
              </a:r>
              <a:r>
                <a:rPr lang="en-US" altLang="zh-TW" b="1" baseline="-25000">
                  <a:latin typeface="Arial" panose="020B0604020202020204" pitchFamily="34" charset="0"/>
                  <a:ea typeface="新細明體" panose="02020500000000000000" pitchFamily="18" charset="-120"/>
                </a:rPr>
                <a:t>3,5</a:t>
              </a:r>
            </a:p>
          </p:txBody>
        </p:sp>
        <p:sp>
          <p:nvSpPr>
            <p:cNvPr id="119003" name="Text Box 219">
              <a:extLst>
                <a:ext uri="{FF2B5EF4-FFF2-40B4-BE49-F238E27FC236}">
                  <a16:creationId xmlns:a16="http://schemas.microsoft.com/office/drawing/2014/main" id="{C004B8B0-05CA-4ABE-B781-6F3AF1A72645}"/>
                </a:ext>
              </a:extLst>
            </p:cNvPr>
            <p:cNvSpPr txBox="1">
              <a:spLocks noChangeArrowheads="1"/>
            </p:cNvSpPr>
            <p:nvPr/>
          </p:nvSpPr>
          <p:spPr bwMode="auto">
            <a:xfrm>
              <a:off x="3120" y="4032"/>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c</a:t>
              </a:r>
              <a:r>
                <a:rPr lang="en-US" altLang="zh-TW" b="1" baseline="-25000">
                  <a:latin typeface="Arial" panose="020B0604020202020204" pitchFamily="34" charset="0"/>
                  <a:ea typeface="新細明體" panose="02020500000000000000" pitchFamily="18" charset="-120"/>
                </a:rPr>
                <a:t>5,7</a:t>
              </a:r>
            </a:p>
          </p:txBody>
        </p:sp>
        <p:sp>
          <p:nvSpPr>
            <p:cNvPr id="119004" name="Text Box 220">
              <a:extLst>
                <a:ext uri="{FF2B5EF4-FFF2-40B4-BE49-F238E27FC236}">
                  <a16:creationId xmlns:a16="http://schemas.microsoft.com/office/drawing/2014/main" id="{9C2B23F5-9C1A-4432-AEDE-3AA364D5988D}"/>
                </a:ext>
              </a:extLst>
            </p:cNvPr>
            <p:cNvSpPr txBox="1">
              <a:spLocks noChangeArrowheads="1"/>
            </p:cNvSpPr>
            <p:nvPr/>
          </p:nvSpPr>
          <p:spPr bwMode="auto">
            <a:xfrm>
              <a:off x="4656" y="374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c</a:t>
              </a:r>
              <a:r>
                <a:rPr lang="en-US" altLang="zh-TW" b="1" baseline="-25000">
                  <a:latin typeface="Arial" panose="020B0604020202020204" pitchFamily="34" charset="0"/>
                  <a:ea typeface="新細明體" panose="02020500000000000000" pitchFamily="18" charset="-120"/>
                </a:rPr>
                <a:t>7,10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835">
                                            <p:txEl>
                                              <p:pRg st="0" end="0"/>
                                            </p:txEl>
                                          </p:spTgt>
                                        </p:tgtEl>
                                        <p:attrNameLst>
                                          <p:attrName>style.visibility</p:attrName>
                                        </p:attrNameLst>
                                      </p:cBhvr>
                                      <p:to>
                                        <p:strVal val="visible"/>
                                      </p:to>
                                    </p:set>
                                    <p:animEffect transition="in" filter="wipe(left)">
                                      <p:cBhvr>
                                        <p:cTn id="7" dur="500"/>
                                        <p:tgtEl>
                                          <p:spTgt spid="118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8951"/>
                                        </p:tgtEl>
                                        <p:attrNameLst>
                                          <p:attrName>style.visibility</p:attrName>
                                        </p:attrNameLst>
                                      </p:cBhvr>
                                      <p:to>
                                        <p:strVal val="visible"/>
                                      </p:to>
                                    </p:set>
                                    <p:animEffect transition="in" filter="dissolve">
                                      <p:cBhvr>
                                        <p:cTn id="12" dur="500"/>
                                        <p:tgtEl>
                                          <p:spTgt spid="1189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8997"/>
                                        </p:tgtEl>
                                        <p:attrNameLst>
                                          <p:attrName>style.visibility</p:attrName>
                                        </p:attrNameLst>
                                      </p:cBhvr>
                                      <p:to>
                                        <p:strVal val="visible"/>
                                      </p:to>
                                    </p:set>
                                    <p:animEffect transition="in" filter="dissolve">
                                      <p:cBhvr>
                                        <p:cTn id="17" dur="500"/>
                                        <p:tgtEl>
                                          <p:spTgt spid="1189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8996">
                                            <p:txEl>
                                              <p:pRg st="0" end="0"/>
                                            </p:txEl>
                                          </p:spTgt>
                                        </p:tgtEl>
                                        <p:attrNameLst>
                                          <p:attrName>style.visibility</p:attrName>
                                        </p:attrNameLst>
                                      </p:cBhvr>
                                      <p:to>
                                        <p:strVal val="visible"/>
                                      </p:to>
                                    </p:set>
                                    <p:animEffect transition="in" filter="wipe(left)">
                                      <p:cBhvr>
                                        <p:cTn id="22" dur="500"/>
                                        <p:tgtEl>
                                          <p:spTgt spid="11899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8995"/>
                                        </p:tgtEl>
                                        <p:attrNameLst>
                                          <p:attrName>style.visibility</p:attrName>
                                        </p:attrNameLst>
                                      </p:cBhvr>
                                      <p:to>
                                        <p:strVal val="visible"/>
                                      </p:to>
                                    </p:set>
                                    <p:animEffect transition="in" filter="dissolve">
                                      <p:cBhvr>
                                        <p:cTn id="27" dur="500"/>
                                        <p:tgtEl>
                                          <p:spTgt spid="1189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18998"/>
                                        </p:tgtEl>
                                        <p:attrNameLst>
                                          <p:attrName>style.visibility</p:attrName>
                                        </p:attrNameLst>
                                      </p:cBhvr>
                                      <p:to>
                                        <p:strVal val="visible"/>
                                      </p:to>
                                    </p:set>
                                    <p:animEffect transition="in" filter="dissolve">
                                      <p:cBhvr>
                                        <p:cTn id="32" dur="500"/>
                                        <p:tgtEl>
                                          <p:spTgt spid="1189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9006"/>
                                        </p:tgtEl>
                                        <p:attrNameLst>
                                          <p:attrName>style.visibility</p:attrName>
                                        </p:attrNameLst>
                                      </p:cBhvr>
                                      <p:to>
                                        <p:strVal val="visible"/>
                                      </p:to>
                                    </p:set>
                                    <p:animEffect transition="in" filter="wipe(left)">
                                      <p:cBhvr>
                                        <p:cTn id="37" dur="500"/>
                                        <p:tgtEl>
                                          <p:spTgt spid="11900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9001"/>
                                        </p:tgtEl>
                                        <p:attrNameLst>
                                          <p:attrName>style.visibility</p:attrName>
                                        </p:attrNameLst>
                                      </p:cBhvr>
                                      <p:to>
                                        <p:strVal val="visible"/>
                                      </p:to>
                                    </p:set>
                                    <p:animEffect transition="in" filter="wipe(left)">
                                      <p:cBhvr>
                                        <p:cTn id="42" dur="500"/>
                                        <p:tgtEl>
                                          <p:spTgt spid="1190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19007"/>
                                        </p:tgtEl>
                                        <p:attrNameLst>
                                          <p:attrName>style.visibility</p:attrName>
                                        </p:attrNameLst>
                                      </p:cBhvr>
                                      <p:to>
                                        <p:strVal val="visible"/>
                                      </p:to>
                                    </p:set>
                                    <p:animEffect transition="in" filter="wipe(left)">
                                      <p:cBhvr>
                                        <p:cTn id="47" dur="500"/>
                                        <p:tgtEl>
                                          <p:spTgt spid="119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35" grpId="0" build="p" autoUpdateAnimBg="0"/>
      <p:bldP spid="118996"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6DFA942-A652-41C1-A38E-9D6AC9676D31}"/>
              </a:ext>
            </a:extLst>
          </p:cNvPr>
          <p:cNvSpPr>
            <a:spLocks noGrp="1" noChangeArrowheads="1"/>
          </p:cNvSpPr>
          <p:nvPr>
            <p:ph type="title"/>
          </p:nvPr>
        </p:nvSpPr>
        <p:spPr>
          <a:xfrm>
            <a:off x="1905000" y="0"/>
            <a:ext cx="8763000" cy="946150"/>
          </a:xfrm>
        </p:spPr>
        <p:txBody>
          <a:bodyPr/>
          <a:lstStyle/>
          <a:p>
            <a:r>
              <a:rPr lang="en-US" altLang="zh-TW" sz="3200"/>
              <a:t>A Key Step in Shortest Path Algorithms</a:t>
            </a:r>
          </a:p>
        </p:txBody>
      </p:sp>
      <p:sp>
        <p:nvSpPr>
          <p:cNvPr id="86019" name="Rectangle 3">
            <a:extLst>
              <a:ext uri="{FF2B5EF4-FFF2-40B4-BE49-F238E27FC236}">
                <a16:creationId xmlns:a16="http://schemas.microsoft.com/office/drawing/2014/main" id="{EB2586E2-6ACE-49B7-B4EA-6E4845A4D204}"/>
              </a:ext>
            </a:extLst>
          </p:cNvPr>
          <p:cNvSpPr>
            <a:spLocks noGrp="1" noChangeArrowheads="1"/>
          </p:cNvSpPr>
          <p:nvPr>
            <p:ph idx="1"/>
          </p:nvPr>
        </p:nvSpPr>
        <p:spPr>
          <a:xfrm>
            <a:off x="551384" y="1125538"/>
            <a:ext cx="11089232" cy="5040312"/>
          </a:xfrm>
        </p:spPr>
        <p:txBody>
          <a:bodyPr>
            <a:normAutofit/>
          </a:bodyPr>
          <a:lstStyle/>
          <a:p>
            <a:pPr>
              <a:lnSpc>
                <a:spcPct val="90000"/>
              </a:lnSpc>
            </a:pPr>
            <a:r>
              <a:rPr lang="en-US" altLang="zh-TW" dirty="0"/>
              <a:t>In this lecture, and in subsequent lectures, we let </a:t>
            </a:r>
            <a:r>
              <a:rPr lang="en-US" altLang="zh-TW" dirty="0">
                <a:solidFill>
                  <a:srgbClr val="009900"/>
                </a:solidFill>
                <a:effectLst>
                  <a:outerShdw blurRad="38100" dist="38100" dir="2700000" algn="tl">
                    <a:srgbClr val="000000"/>
                  </a:outerShdw>
                </a:effectLst>
              </a:rPr>
              <a:t>d( )</a:t>
            </a:r>
            <a:r>
              <a:rPr lang="en-US" altLang="zh-TW" dirty="0"/>
              <a:t> denote a vector of </a:t>
            </a:r>
            <a:r>
              <a:rPr lang="en-US" altLang="zh-TW" dirty="0">
                <a:solidFill>
                  <a:srgbClr val="0000A8"/>
                </a:solidFill>
                <a:effectLst>
                  <a:outerShdw blurRad="38100" dist="38100" dir="2700000" algn="tl">
                    <a:srgbClr val="000000"/>
                  </a:outerShdw>
                </a:effectLst>
              </a:rPr>
              <a:t>temporary distance labels</a:t>
            </a:r>
            <a:r>
              <a:rPr lang="en-US" altLang="zh-TW" dirty="0"/>
              <a:t>.</a:t>
            </a:r>
          </a:p>
          <a:p>
            <a:pPr>
              <a:lnSpc>
                <a:spcPct val="90000"/>
              </a:lnSpc>
            </a:pPr>
            <a:endParaRPr lang="en-US" altLang="zh-TW" dirty="0"/>
          </a:p>
          <a:p>
            <a:pPr>
              <a:lnSpc>
                <a:spcPct val="90000"/>
              </a:lnSpc>
            </a:pPr>
            <a:r>
              <a:rPr lang="en-US" altLang="zh-TW" dirty="0">
                <a:solidFill>
                  <a:srgbClr val="009900"/>
                </a:solidFill>
              </a:rPr>
              <a:t>d(</a:t>
            </a:r>
            <a:r>
              <a:rPr lang="en-US" altLang="zh-TW" dirty="0" err="1">
                <a:solidFill>
                  <a:srgbClr val="009900"/>
                </a:solidFill>
              </a:rPr>
              <a:t>i</a:t>
            </a:r>
            <a:r>
              <a:rPr lang="en-US" altLang="zh-TW" dirty="0">
                <a:solidFill>
                  <a:srgbClr val="009900"/>
                </a:solidFill>
              </a:rPr>
              <a:t>)</a:t>
            </a:r>
            <a:r>
              <a:rPr lang="en-US" altLang="zh-TW" dirty="0"/>
              <a:t> is the length of some path from the origin node 1 to node </a:t>
            </a:r>
            <a:r>
              <a:rPr lang="en-US" altLang="zh-TW" dirty="0" err="1">
                <a:solidFill>
                  <a:srgbClr val="009900"/>
                </a:solidFill>
              </a:rPr>
              <a:t>i</a:t>
            </a:r>
            <a:r>
              <a:rPr lang="en-US" altLang="zh-TW" dirty="0"/>
              <a:t>.</a:t>
            </a:r>
          </a:p>
          <a:p>
            <a:pPr>
              <a:lnSpc>
                <a:spcPct val="90000"/>
              </a:lnSpc>
            </a:pPr>
            <a:endParaRPr lang="en-US" altLang="zh-TW" dirty="0"/>
          </a:p>
          <a:p>
            <a:pPr>
              <a:lnSpc>
                <a:spcPct val="90000"/>
              </a:lnSpc>
              <a:buFontTx/>
              <a:buNone/>
            </a:pPr>
            <a:r>
              <a:rPr lang="en-US" altLang="zh-TW" dirty="0">
                <a:solidFill>
                  <a:srgbClr val="FF0000"/>
                </a:solidFill>
                <a:effectLst>
                  <a:outerShdw blurRad="38100" dist="38100" dir="2700000" algn="tl">
                    <a:srgbClr val="000000"/>
                  </a:outerShdw>
                </a:effectLst>
              </a:rPr>
              <a:t>Procedure Update(</a:t>
            </a:r>
            <a:r>
              <a:rPr lang="en-US" altLang="zh-TW" dirty="0" err="1">
                <a:solidFill>
                  <a:srgbClr val="FF0000"/>
                </a:solidFill>
                <a:effectLst>
                  <a:outerShdw blurRad="38100" dist="38100" dir="2700000" algn="tl">
                    <a:srgbClr val="000000"/>
                  </a:outerShdw>
                </a:effectLst>
              </a:rPr>
              <a:t>i</a:t>
            </a:r>
            <a:r>
              <a:rPr lang="en-US" altLang="zh-TW" dirty="0">
                <a:solidFill>
                  <a:srgbClr val="FF0000"/>
                </a:solidFill>
                <a:effectLst>
                  <a:outerShdw blurRad="38100" dist="38100" dir="2700000" algn="tl">
                    <a:srgbClr val="000000"/>
                  </a:outerShdw>
                </a:effectLst>
              </a:rPr>
              <a:t>)</a:t>
            </a:r>
          </a:p>
          <a:p>
            <a:pPr lvl="1">
              <a:lnSpc>
                <a:spcPct val="90000"/>
              </a:lnSpc>
              <a:buFontTx/>
              <a:buNone/>
            </a:pPr>
            <a:r>
              <a:rPr lang="en-US" altLang="zh-TW" i="1" dirty="0">
                <a:solidFill>
                  <a:srgbClr val="FF0000"/>
                </a:solidFill>
                <a:effectLst>
                  <a:outerShdw blurRad="38100" dist="38100" dir="2700000" algn="tl">
                    <a:srgbClr val="000000"/>
                  </a:outerShdw>
                </a:effectLst>
              </a:rPr>
              <a:t>for</a:t>
            </a:r>
            <a:r>
              <a:rPr lang="en-US" altLang="zh-TW" dirty="0"/>
              <a:t>  each  (</a:t>
            </a:r>
            <a:r>
              <a:rPr lang="en-US" altLang="zh-TW" dirty="0" err="1"/>
              <a:t>i,j</a:t>
            </a:r>
            <a:r>
              <a:rPr lang="en-US" altLang="zh-TW" dirty="0"/>
              <a:t>)</a:t>
            </a:r>
            <a:r>
              <a:rPr lang="en-US" altLang="zh-TW" dirty="0">
                <a:latin typeface="Symbol" panose="05050102010706020507" pitchFamily="18" charset="2"/>
              </a:rPr>
              <a:t> Î </a:t>
            </a:r>
            <a:r>
              <a:rPr lang="en-US" altLang="zh-TW" dirty="0"/>
              <a:t>A(</a:t>
            </a:r>
            <a:r>
              <a:rPr lang="en-US" altLang="zh-TW" dirty="0" err="1"/>
              <a:t>i</a:t>
            </a:r>
            <a:r>
              <a:rPr lang="en-US" altLang="zh-TW" dirty="0"/>
              <a:t>)   </a:t>
            </a:r>
            <a:r>
              <a:rPr lang="en-US" altLang="zh-TW" i="1" dirty="0">
                <a:solidFill>
                  <a:srgbClr val="FF0000"/>
                </a:solidFill>
                <a:effectLst>
                  <a:outerShdw blurRad="38100" dist="38100" dir="2700000" algn="tl">
                    <a:srgbClr val="000000"/>
                  </a:outerShdw>
                </a:effectLst>
              </a:rPr>
              <a:t>do</a:t>
            </a:r>
          </a:p>
          <a:p>
            <a:pPr lvl="1">
              <a:lnSpc>
                <a:spcPct val="90000"/>
              </a:lnSpc>
              <a:buFontTx/>
              <a:buNone/>
            </a:pPr>
            <a:r>
              <a:rPr lang="en-US" altLang="zh-TW" i="1" dirty="0">
                <a:solidFill>
                  <a:srgbClr val="FF0000"/>
                </a:solidFill>
                <a:effectLst>
                  <a:outerShdw blurRad="38100" dist="38100" dir="2700000" algn="tl">
                    <a:srgbClr val="000000"/>
                  </a:outerShdw>
                </a:effectLst>
              </a:rPr>
              <a:t>if </a:t>
            </a:r>
            <a:r>
              <a:rPr lang="en-US" altLang="zh-TW" dirty="0"/>
              <a:t> d(j) &gt; d(</a:t>
            </a:r>
            <a:r>
              <a:rPr lang="en-US" altLang="zh-TW" dirty="0" err="1"/>
              <a:t>i</a:t>
            </a:r>
            <a:r>
              <a:rPr lang="en-US" altLang="zh-TW" dirty="0"/>
              <a:t>) + </a:t>
            </a:r>
            <a:r>
              <a:rPr lang="en-US" altLang="zh-TW" dirty="0" err="1"/>
              <a:t>c</a:t>
            </a:r>
            <a:r>
              <a:rPr lang="en-US" altLang="zh-TW" baseline="-25000" dirty="0" err="1"/>
              <a:t>ij</a:t>
            </a:r>
            <a:r>
              <a:rPr lang="en-US" altLang="zh-TW" i="1" dirty="0">
                <a:solidFill>
                  <a:srgbClr val="FF0000"/>
                </a:solidFill>
                <a:effectLst>
                  <a:outerShdw blurRad="38100" dist="38100" dir="2700000" algn="tl">
                    <a:srgbClr val="000000"/>
                  </a:outerShdw>
                </a:effectLst>
              </a:rPr>
              <a:t> then</a:t>
            </a:r>
            <a:r>
              <a:rPr lang="en-US" altLang="zh-TW" dirty="0"/>
              <a:t> d(j) : = d(</a:t>
            </a:r>
            <a:r>
              <a:rPr lang="en-US" altLang="zh-TW" dirty="0" err="1"/>
              <a:t>i</a:t>
            </a:r>
            <a:r>
              <a:rPr lang="en-US" altLang="zh-TW" dirty="0"/>
              <a:t>) + </a:t>
            </a:r>
            <a:r>
              <a:rPr lang="en-US" altLang="zh-TW" dirty="0" err="1"/>
              <a:t>c</a:t>
            </a:r>
            <a:r>
              <a:rPr lang="en-US" altLang="zh-TW" baseline="-25000" dirty="0" err="1"/>
              <a:t>ij</a:t>
            </a:r>
            <a:r>
              <a:rPr lang="en-US" altLang="zh-TW" baseline="-25000" dirty="0"/>
              <a:t> </a:t>
            </a:r>
            <a:r>
              <a:rPr lang="en-US" altLang="zh-TW" dirty="0"/>
              <a:t>and </a:t>
            </a:r>
            <a:r>
              <a:rPr lang="en-US" altLang="zh-TW" dirty="0" err="1"/>
              <a:t>pred</a:t>
            </a:r>
            <a:r>
              <a:rPr lang="en-US" altLang="zh-TW" dirty="0"/>
              <a:t>(j) : = </a:t>
            </a:r>
            <a:r>
              <a:rPr lang="en-US" altLang="zh-TW" dirty="0" err="1"/>
              <a:t>i</a:t>
            </a:r>
            <a:r>
              <a:rPr lang="en-US" altLang="zh-TW" dirty="0"/>
              <a:t>;</a:t>
            </a:r>
          </a:p>
          <a:p>
            <a:pPr lvl="2">
              <a:lnSpc>
                <a:spcPct val="90000"/>
              </a:lnSpc>
            </a:pPr>
            <a:endParaRPr lang="en-US" altLang="zh-TW" sz="2400" dirty="0"/>
          </a:p>
          <a:p>
            <a:pPr>
              <a:lnSpc>
                <a:spcPct val="90000"/>
              </a:lnSpc>
            </a:pPr>
            <a:r>
              <a:rPr lang="en-US" altLang="zh-TW" dirty="0"/>
              <a:t>used in Dijkstra’s algorithm and in the label correcting algorithm</a:t>
            </a:r>
          </a:p>
        </p:txBody>
      </p:sp>
      <p:sp>
        <p:nvSpPr>
          <p:cNvPr id="4" name="投影片編號版面配置區 3">
            <a:extLst>
              <a:ext uri="{FF2B5EF4-FFF2-40B4-BE49-F238E27FC236}">
                <a16:creationId xmlns:a16="http://schemas.microsoft.com/office/drawing/2014/main" id="{EE1BD973-4810-4D97-8407-4A7FCE9A3F96}"/>
              </a:ext>
            </a:extLst>
          </p:cNvPr>
          <p:cNvSpPr>
            <a:spLocks noGrp="1"/>
          </p:cNvSpPr>
          <p:nvPr>
            <p:ph type="sldNum" sz="quarter" idx="10"/>
          </p:nvPr>
        </p:nvSpPr>
        <p:spPr/>
        <p:txBody>
          <a:bodyPr/>
          <a:lstStyle/>
          <a:p>
            <a:fld id="{A8C73182-6556-4882-822C-92388A308900}" type="slidenum">
              <a:rPr lang="zh-TW" altLang="en-US"/>
              <a:pPr/>
              <a:t>7</a:t>
            </a:fld>
            <a:endParaRPr lang="en-US" altLang="zh-TW"/>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17CEA385-DC09-4E0F-B371-3F0DC19BC4DB}"/>
              </a:ext>
            </a:extLst>
          </p:cNvPr>
          <p:cNvSpPr>
            <a:spLocks noGrp="1" noChangeArrowheads="1"/>
          </p:cNvSpPr>
          <p:nvPr>
            <p:ph type="title"/>
          </p:nvPr>
        </p:nvSpPr>
        <p:spPr/>
        <p:txBody>
          <a:bodyPr/>
          <a:lstStyle/>
          <a:p>
            <a:r>
              <a:rPr lang="en-US" altLang="zh-TW"/>
              <a:t>Update(7)</a:t>
            </a:r>
          </a:p>
        </p:txBody>
      </p:sp>
      <p:sp>
        <p:nvSpPr>
          <p:cNvPr id="42" name="投影片編號版面配置區 2">
            <a:extLst>
              <a:ext uri="{FF2B5EF4-FFF2-40B4-BE49-F238E27FC236}">
                <a16:creationId xmlns:a16="http://schemas.microsoft.com/office/drawing/2014/main" id="{2EA24668-8753-4E31-B357-369AF08E197B}"/>
              </a:ext>
            </a:extLst>
          </p:cNvPr>
          <p:cNvSpPr>
            <a:spLocks noGrp="1"/>
          </p:cNvSpPr>
          <p:nvPr>
            <p:ph type="sldNum" sz="quarter" idx="10"/>
          </p:nvPr>
        </p:nvSpPr>
        <p:spPr/>
        <p:txBody>
          <a:bodyPr/>
          <a:lstStyle/>
          <a:p>
            <a:fld id="{6E9097C4-51FA-41B4-A205-7B6E5380D638}" type="slidenum">
              <a:rPr lang="zh-TW" altLang="en-US"/>
              <a:pPr/>
              <a:t>8</a:t>
            </a:fld>
            <a:endParaRPr lang="en-US" altLang="zh-TW"/>
          </a:p>
        </p:txBody>
      </p:sp>
      <p:grpSp>
        <p:nvGrpSpPr>
          <p:cNvPr id="122883" name="Group 3">
            <a:extLst>
              <a:ext uri="{FF2B5EF4-FFF2-40B4-BE49-F238E27FC236}">
                <a16:creationId xmlns:a16="http://schemas.microsoft.com/office/drawing/2014/main" id="{A0C86C41-8833-4B9E-8838-CB76471B264E}"/>
              </a:ext>
            </a:extLst>
          </p:cNvPr>
          <p:cNvGrpSpPr>
            <a:grpSpLocks/>
          </p:cNvGrpSpPr>
          <p:nvPr/>
        </p:nvGrpSpPr>
        <p:grpSpPr bwMode="auto">
          <a:xfrm>
            <a:off x="2590800" y="2743201"/>
            <a:ext cx="3505200" cy="1158875"/>
            <a:chOff x="672" y="1728"/>
            <a:chExt cx="2208" cy="730"/>
          </a:xfrm>
        </p:grpSpPr>
        <p:sp>
          <p:nvSpPr>
            <p:cNvPr id="122884" name="Oval 4">
              <a:extLst>
                <a:ext uri="{FF2B5EF4-FFF2-40B4-BE49-F238E27FC236}">
                  <a16:creationId xmlns:a16="http://schemas.microsoft.com/office/drawing/2014/main" id="{640CDDD0-3824-4E61-AC16-E7FDF05B08E1}"/>
                </a:ext>
              </a:extLst>
            </p:cNvPr>
            <p:cNvSpPr>
              <a:spLocks noChangeArrowheads="1"/>
            </p:cNvSpPr>
            <p:nvPr/>
          </p:nvSpPr>
          <p:spPr bwMode="auto">
            <a:xfrm>
              <a:off x="672" y="192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latin typeface="Arial" panose="020B0604020202020204" pitchFamily="34" charset="0"/>
                  <a:ea typeface="新細明體" panose="02020500000000000000" pitchFamily="18" charset="-120"/>
                </a:rPr>
                <a:t>1</a:t>
              </a:r>
            </a:p>
          </p:txBody>
        </p:sp>
        <p:sp>
          <p:nvSpPr>
            <p:cNvPr id="122885" name="Oval 5">
              <a:extLst>
                <a:ext uri="{FF2B5EF4-FFF2-40B4-BE49-F238E27FC236}">
                  <a16:creationId xmlns:a16="http://schemas.microsoft.com/office/drawing/2014/main" id="{D0A599B3-C160-4688-B401-A0700182EC20}"/>
                </a:ext>
              </a:extLst>
            </p:cNvPr>
            <p:cNvSpPr>
              <a:spLocks noChangeArrowheads="1"/>
            </p:cNvSpPr>
            <p:nvPr/>
          </p:nvSpPr>
          <p:spPr bwMode="auto">
            <a:xfrm>
              <a:off x="1296" y="192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latin typeface="Arial" panose="020B0604020202020204" pitchFamily="34" charset="0"/>
                  <a:ea typeface="新細明體" panose="02020500000000000000" pitchFamily="18" charset="-120"/>
                </a:rPr>
                <a:t>8</a:t>
              </a:r>
            </a:p>
          </p:txBody>
        </p:sp>
        <p:sp>
          <p:nvSpPr>
            <p:cNvPr id="122886" name="Oval 6">
              <a:extLst>
                <a:ext uri="{FF2B5EF4-FFF2-40B4-BE49-F238E27FC236}">
                  <a16:creationId xmlns:a16="http://schemas.microsoft.com/office/drawing/2014/main" id="{1480E3DF-485C-4761-AD0B-D2B56F31E94E}"/>
                </a:ext>
              </a:extLst>
            </p:cNvPr>
            <p:cNvSpPr>
              <a:spLocks noChangeArrowheads="1"/>
            </p:cNvSpPr>
            <p:nvPr/>
          </p:nvSpPr>
          <p:spPr bwMode="auto">
            <a:xfrm>
              <a:off x="1920" y="192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latin typeface="Arial" panose="020B0604020202020204" pitchFamily="34" charset="0"/>
                  <a:ea typeface="新細明體" panose="02020500000000000000" pitchFamily="18" charset="-120"/>
                </a:rPr>
                <a:t>2</a:t>
              </a:r>
            </a:p>
          </p:txBody>
        </p:sp>
        <p:sp>
          <p:nvSpPr>
            <p:cNvPr id="122887" name="Oval 7">
              <a:extLst>
                <a:ext uri="{FF2B5EF4-FFF2-40B4-BE49-F238E27FC236}">
                  <a16:creationId xmlns:a16="http://schemas.microsoft.com/office/drawing/2014/main" id="{A3F9A05F-81AF-441B-AEC5-B45572057B0C}"/>
                </a:ext>
              </a:extLst>
            </p:cNvPr>
            <p:cNvSpPr>
              <a:spLocks noChangeArrowheads="1"/>
            </p:cNvSpPr>
            <p:nvPr/>
          </p:nvSpPr>
          <p:spPr bwMode="auto">
            <a:xfrm>
              <a:off x="2544" y="192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latin typeface="Arial" panose="020B0604020202020204" pitchFamily="34" charset="0"/>
                  <a:ea typeface="新細明體" panose="02020500000000000000" pitchFamily="18" charset="-120"/>
                </a:rPr>
                <a:t>7</a:t>
              </a:r>
            </a:p>
          </p:txBody>
        </p:sp>
        <p:sp>
          <p:nvSpPr>
            <p:cNvPr id="122888" name="Line 8">
              <a:extLst>
                <a:ext uri="{FF2B5EF4-FFF2-40B4-BE49-F238E27FC236}">
                  <a16:creationId xmlns:a16="http://schemas.microsoft.com/office/drawing/2014/main" id="{BE46DED1-5021-4847-873F-903399FEFEE9}"/>
                </a:ext>
              </a:extLst>
            </p:cNvPr>
            <p:cNvSpPr>
              <a:spLocks noChangeShapeType="1"/>
            </p:cNvSpPr>
            <p:nvPr/>
          </p:nvSpPr>
          <p:spPr bwMode="auto">
            <a:xfrm>
              <a:off x="960" y="2064"/>
              <a:ext cx="336"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2889" name="Line 9">
              <a:extLst>
                <a:ext uri="{FF2B5EF4-FFF2-40B4-BE49-F238E27FC236}">
                  <a16:creationId xmlns:a16="http://schemas.microsoft.com/office/drawing/2014/main" id="{8FDB0980-24C3-4D2C-AD20-6A9F57949DFA}"/>
                </a:ext>
              </a:extLst>
            </p:cNvPr>
            <p:cNvSpPr>
              <a:spLocks noChangeShapeType="1"/>
            </p:cNvSpPr>
            <p:nvPr/>
          </p:nvSpPr>
          <p:spPr bwMode="auto">
            <a:xfrm>
              <a:off x="1584" y="2064"/>
              <a:ext cx="336"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2890" name="Line 10">
              <a:extLst>
                <a:ext uri="{FF2B5EF4-FFF2-40B4-BE49-F238E27FC236}">
                  <a16:creationId xmlns:a16="http://schemas.microsoft.com/office/drawing/2014/main" id="{29107327-0899-4F2B-A4F3-E8C6E256268F}"/>
                </a:ext>
              </a:extLst>
            </p:cNvPr>
            <p:cNvSpPr>
              <a:spLocks noChangeShapeType="1"/>
            </p:cNvSpPr>
            <p:nvPr/>
          </p:nvSpPr>
          <p:spPr bwMode="auto">
            <a:xfrm>
              <a:off x="2208" y="2064"/>
              <a:ext cx="336"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2891" name="Text Box 11">
              <a:extLst>
                <a:ext uri="{FF2B5EF4-FFF2-40B4-BE49-F238E27FC236}">
                  <a16:creationId xmlns:a16="http://schemas.microsoft.com/office/drawing/2014/main" id="{F77B426B-7822-4E17-9D74-AD611A241D04}"/>
                </a:ext>
              </a:extLst>
            </p:cNvPr>
            <p:cNvSpPr txBox="1">
              <a:spLocks noChangeArrowheads="1"/>
            </p:cNvSpPr>
            <p:nvPr/>
          </p:nvSpPr>
          <p:spPr bwMode="auto">
            <a:xfrm>
              <a:off x="1008" y="172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solidFill>
                    <a:srgbClr val="FF0000"/>
                  </a:solidFill>
                  <a:ea typeface="新細明體" panose="02020500000000000000" pitchFamily="18" charset="-120"/>
                </a:rPr>
                <a:t>1</a:t>
              </a:r>
            </a:p>
          </p:txBody>
        </p:sp>
        <p:sp>
          <p:nvSpPr>
            <p:cNvPr id="122892" name="Text Box 12">
              <a:extLst>
                <a:ext uri="{FF2B5EF4-FFF2-40B4-BE49-F238E27FC236}">
                  <a16:creationId xmlns:a16="http://schemas.microsoft.com/office/drawing/2014/main" id="{3E5B4A91-F2DF-43AE-9C1A-199F4FF37E92}"/>
                </a:ext>
              </a:extLst>
            </p:cNvPr>
            <p:cNvSpPr txBox="1">
              <a:spLocks noChangeArrowheads="1"/>
            </p:cNvSpPr>
            <p:nvPr/>
          </p:nvSpPr>
          <p:spPr bwMode="auto">
            <a:xfrm>
              <a:off x="1632" y="172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solidFill>
                    <a:srgbClr val="FF0000"/>
                  </a:solidFill>
                  <a:ea typeface="新細明體" panose="02020500000000000000" pitchFamily="18" charset="-120"/>
                </a:rPr>
                <a:t>3</a:t>
              </a:r>
            </a:p>
          </p:txBody>
        </p:sp>
        <p:sp>
          <p:nvSpPr>
            <p:cNvPr id="122893" name="Text Box 13">
              <a:extLst>
                <a:ext uri="{FF2B5EF4-FFF2-40B4-BE49-F238E27FC236}">
                  <a16:creationId xmlns:a16="http://schemas.microsoft.com/office/drawing/2014/main" id="{C0AB9D54-CC94-450C-BA00-39138CC9E4B9}"/>
                </a:ext>
              </a:extLst>
            </p:cNvPr>
            <p:cNvSpPr txBox="1">
              <a:spLocks noChangeArrowheads="1"/>
            </p:cNvSpPr>
            <p:nvPr/>
          </p:nvSpPr>
          <p:spPr bwMode="auto">
            <a:xfrm>
              <a:off x="2256" y="172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solidFill>
                    <a:srgbClr val="FF0000"/>
                  </a:solidFill>
                  <a:ea typeface="新細明體" panose="02020500000000000000" pitchFamily="18" charset="-120"/>
                </a:rPr>
                <a:t>2</a:t>
              </a:r>
            </a:p>
          </p:txBody>
        </p:sp>
        <p:sp>
          <p:nvSpPr>
            <p:cNvPr id="122894" name="Text Box 14">
              <a:extLst>
                <a:ext uri="{FF2B5EF4-FFF2-40B4-BE49-F238E27FC236}">
                  <a16:creationId xmlns:a16="http://schemas.microsoft.com/office/drawing/2014/main" id="{163681D4-EB74-4BC4-A95A-4D8EEC303E6F}"/>
                </a:ext>
              </a:extLst>
            </p:cNvPr>
            <p:cNvSpPr txBox="1">
              <a:spLocks noChangeArrowheads="1"/>
            </p:cNvSpPr>
            <p:nvPr/>
          </p:nvSpPr>
          <p:spPr bwMode="auto">
            <a:xfrm>
              <a:off x="720" y="220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ea typeface="新細明體" panose="02020500000000000000" pitchFamily="18" charset="-120"/>
                </a:rPr>
                <a:t>0</a:t>
              </a:r>
            </a:p>
          </p:txBody>
        </p:sp>
        <p:sp>
          <p:nvSpPr>
            <p:cNvPr id="122895" name="Text Box 15">
              <a:extLst>
                <a:ext uri="{FF2B5EF4-FFF2-40B4-BE49-F238E27FC236}">
                  <a16:creationId xmlns:a16="http://schemas.microsoft.com/office/drawing/2014/main" id="{B63BDA40-C930-4393-BEAB-FBC81ABCE643}"/>
                </a:ext>
              </a:extLst>
            </p:cNvPr>
            <p:cNvSpPr txBox="1">
              <a:spLocks noChangeArrowheads="1"/>
            </p:cNvSpPr>
            <p:nvPr/>
          </p:nvSpPr>
          <p:spPr bwMode="auto">
            <a:xfrm>
              <a:off x="1344" y="220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ea typeface="新細明體" panose="02020500000000000000" pitchFamily="18" charset="-120"/>
                </a:rPr>
                <a:t>1</a:t>
              </a:r>
            </a:p>
          </p:txBody>
        </p:sp>
        <p:sp>
          <p:nvSpPr>
            <p:cNvPr id="122896" name="Text Box 16">
              <a:extLst>
                <a:ext uri="{FF2B5EF4-FFF2-40B4-BE49-F238E27FC236}">
                  <a16:creationId xmlns:a16="http://schemas.microsoft.com/office/drawing/2014/main" id="{B92B05D3-BBC3-4A3B-9FD4-CB290AEC4A81}"/>
                </a:ext>
              </a:extLst>
            </p:cNvPr>
            <p:cNvSpPr txBox="1">
              <a:spLocks noChangeArrowheads="1"/>
            </p:cNvSpPr>
            <p:nvPr/>
          </p:nvSpPr>
          <p:spPr bwMode="auto">
            <a:xfrm>
              <a:off x="1968" y="220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ea typeface="新細明體" panose="02020500000000000000" pitchFamily="18" charset="-120"/>
                </a:rPr>
                <a:t>4</a:t>
              </a:r>
            </a:p>
          </p:txBody>
        </p:sp>
        <p:sp>
          <p:nvSpPr>
            <p:cNvPr id="122897" name="Text Box 17">
              <a:extLst>
                <a:ext uri="{FF2B5EF4-FFF2-40B4-BE49-F238E27FC236}">
                  <a16:creationId xmlns:a16="http://schemas.microsoft.com/office/drawing/2014/main" id="{86325324-148D-4667-A1D7-6C49CE4B2F96}"/>
                </a:ext>
              </a:extLst>
            </p:cNvPr>
            <p:cNvSpPr txBox="1">
              <a:spLocks noChangeArrowheads="1"/>
            </p:cNvSpPr>
            <p:nvPr/>
          </p:nvSpPr>
          <p:spPr bwMode="auto">
            <a:xfrm>
              <a:off x="2544" y="220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ea typeface="新細明體" panose="02020500000000000000" pitchFamily="18" charset="-120"/>
                </a:rPr>
                <a:t>6</a:t>
              </a:r>
            </a:p>
          </p:txBody>
        </p:sp>
      </p:grpSp>
      <p:grpSp>
        <p:nvGrpSpPr>
          <p:cNvPr id="122898" name="Group 18">
            <a:extLst>
              <a:ext uri="{FF2B5EF4-FFF2-40B4-BE49-F238E27FC236}">
                <a16:creationId xmlns:a16="http://schemas.microsoft.com/office/drawing/2014/main" id="{95671489-4144-40AC-BEFE-07B88C6200F3}"/>
              </a:ext>
            </a:extLst>
          </p:cNvPr>
          <p:cNvGrpSpPr>
            <a:grpSpLocks/>
          </p:cNvGrpSpPr>
          <p:nvPr/>
        </p:nvGrpSpPr>
        <p:grpSpPr bwMode="auto">
          <a:xfrm>
            <a:off x="5943600" y="2057400"/>
            <a:ext cx="2057400" cy="2286000"/>
            <a:chOff x="2784" y="1296"/>
            <a:chExt cx="1296" cy="1440"/>
          </a:xfrm>
        </p:grpSpPr>
        <p:sp>
          <p:nvSpPr>
            <p:cNvPr id="122899" name="Line 19">
              <a:extLst>
                <a:ext uri="{FF2B5EF4-FFF2-40B4-BE49-F238E27FC236}">
                  <a16:creationId xmlns:a16="http://schemas.microsoft.com/office/drawing/2014/main" id="{E4417F38-6091-490B-B43A-CE3BE8A7611E}"/>
                </a:ext>
              </a:extLst>
            </p:cNvPr>
            <p:cNvSpPr>
              <a:spLocks noChangeShapeType="1"/>
            </p:cNvSpPr>
            <p:nvPr/>
          </p:nvSpPr>
          <p:spPr bwMode="auto">
            <a:xfrm flipV="1">
              <a:off x="2784" y="1440"/>
              <a:ext cx="624" cy="528"/>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2900" name="Line 20">
              <a:extLst>
                <a:ext uri="{FF2B5EF4-FFF2-40B4-BE49-F238E27FC236}">
                  <a16:creationId xmlns:a16="http://schemas.microsoft.com/office/drawing/2014/main" id="{DAF55733-B49E-410D-A336-F051F37DCA87}"/>
                </a:ext>
              </a:extLst>
            </p:cNvPr>
            <p:cNvSpPr>
              <a:spLocks noChangeShapeType="1"/>
            </p:cNvSpPr>
            <p:nvPr/>
          </p:nvSpPr>
          <p:spPr bwMode="auto">
            <a:xfrm flipV="1">
              <a:off x="2832" y="2064"/>
              <a:ext cx="576"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2901" name="Line 21">
              <a:extLst>
                <a:ext uri="{FF2B5EF4-FFF2-40B4-BE49-F238E27FC236}">
                  <a16:creationId xmlns:a16="http://schemas.microsoft.com/office/drawing/2014/main" id="{98CF0253-DF50-480B-B18C-01DC511132E3}"/>
                </a:ext>
              </a:extLst>
            </p:cNvPr>
            <p:cNvSpPr>
              <a:spLocks noChangeShapeType="1"/>
            </p:cNvSpPr>
            <p:nvPr/>
          </p:nvSpPr>
          <p:spPr bwMode="auto">
            <a:xfrm>
              <a:off x="2784" y="2160"/>
              <a:ext cx="624" cy="384"/>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2902" name="Oval 22">
              <a:extLst>
                <a:ext uri="{FF2B5EF4-FFF2-40B4-BE49-F238E27FC236}">
                  <a16:creationId xmlns:a16="http://schemas.microsoft.com/office/drawing/2014/main" id="{F2A97AA8-46EB-4177-BBF7-FB951D8374A3}"/>
                </a:ext>
              </a:extLst>
            </p:cNvPr>
            <p:cNvSpPr>
              <a:spLocks noChangeArrowheads="1"/>
            </p:cNvSpPr>
            <p:nvPr/>
          </p:nvSpPr>
          <p:spPr bwMode="auto">
            <a:xfrm>
              <a:off x="3408" y="1296"/>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latin typeface="Arial" panose="020B0604020202020204" pitchFamily="34" charset="0"/>
                  <a:ea typeface="新細明體" panose="02020500000000000000" pitchFamily="18" charset="-120"/>
                </a:rPr>
                <a:t>9</a:t>
              </a:r>
            </a:p>
          </p:txBody>
        </p:sp>
        <p:sp>
          <p:nvSpPr>
            <p:cNvPr id="122903" name="Oval 23">
              <a:extLst>
                <a:ext uri="{FF2B5EF4-FFF2-40B4-BE49-F238E27FC236}">
                  <a16:creationId xmlns:a16="http://schemas.microsoft.com/office/drawing/2014/main" id="{68176DD3-9217-4F99-9065-E79B72BFD3C0}"/>
                </a:ext>
              </a:extLst>
            </p:cNvPr>
            <p:cNvSpPr>
              <a:spLocks noChangeArrowheads="1"/>
            </p:cNvSpPr>
            <p:nvPr/>
          </p:nvSpPr>
          <p:spPr bwMode="auto">
            <a:xfrm>
              <a:off x="3408" y="192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latin typeface="Arial" panose="020B0604020202020204" pitchFamily="34" charset="0"/>
                  <a:ea typeface="新細明體" panose="02020500000000000000" pitchFamily="18" charset="-120"/>
                </a:rPr>
                <a:t>5</a:t>
              </a:r>
            </a:p>
          </p:txBody>
        </p:sp>
        <p:sp>
          <p:nvSpPr>
            <p:cNvPr id="122904" name="Oval 24">
              <a:extLst>
                <a:ext uri="{FF2B5EF4-FFF2-40B4-BE49-F238E27FC236}">
                  <a16:creationId xmlns:a16="http://schemas.microsoft.com/office/drawing/2014/main" id="{1E9C6DE8-1D9A-4496-A391-98C62E2D29E1}"/>
                </a:ext>
              </a:extLst>
            </p:cNvPr>
            <p:cNvSpPr>
              <a:spLocks noChangeArrowheads="1"/>
            </p:cNvSpPr>
            <p:nvPr/>
          </p:nvSpPr>
          <p:spPr bwMode="auto">
            <a:xfrm>
              <a:off x="3408" y="2448"/>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latin typeface="Arial" panose="020B0604020202020204" pitchFamily="34" charset="0"/>
                  <a:ea typeface="新細明體" panose="02020500000000000000" pitchFamily="18" charset="-120"/>
                </a:rPr>
                <a:t>3</a:t>
              </a:r>
            </a:p>
          </p:txBody>
        </p:sp>
        <p:sp>
          <p:nvSpPr>
            <p:cNvPr id="122905" name="Text Box 25">
              <a:extLst>
                <a:ext uri="{FF2B5EF4-FFF2-40B4-BE49-F238E27FC236}">
                  <a16:creationId xmlns:a16="http://schemas.microsoft.com/office/drawing/2014/main" id="{B6045956-B3AD-4409-A96C-82946FF9C3A2}"/>
                </a:ext>
              </a:extLst>
            </p:cNvPr>
            <p:cNvSpPr txBox="1">
              <a:spLocks noChangeArrowheads="1"/>
            </p:cNvSpPr>
            <p:nvPr/>
          </p:nvSpPr>
          <p:spPr bwMode="auto">
            <a:xfrm>
              <a:off x="2928" y="148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solidFill>
                    <a:srgbClr val="FF0000"/>
                  </a:solidFill>
                  <a:ea typeface="新細明體" panose="02020500000000000000" pitchFamily="18" charset="-120"/>
                </a:rPr>
                <a:t>2</a:t>
              </a:r>
            </a:p>
          </p:txBody>
        </p:sp>
        <p:sp>
          <p:nvSpPr>
            <p:cNvPr id="122906" name="Text Box 26">
              <a:extLst>
                <a:ext uri="{FF2B5EF4-FFF2-40B4-BE49-F238E27FC236}">
                  <a16:creationId xmlns:a16="http://schemas.microsoft.com/office/drawing/2014/main" id="{A29B2033-CF58-455E-BB9A-76417D948E10}"/>
                </a:ext>
              </a:extLst>
            </p:cNvPr>
            <p:cNvSpPr txBox="1">
              <a:spLocks noChangeArrowheads="1"/>
            </p:cNvSpPr>
            <p:nvPr/>
          </p:nvSpPr>
          <p:spPr bwMode="auto">
            <a:xfrm>
              <a:off x="2976" y="182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solidFill>
                    <a:srgbClr val="FF0000"/>
                  </a:solidFill>
                  <a:ea typeface="新細明體" panose="02020500000000000000" pitchFamily="18" charset="-120"/>
                </a:rPr>
                <a:t>1</a:t>
              </a:r>
            </a:p>
          </p:txBody>
        </p:sp>
        <p:sp>
          <p:nvSpPr>
            <p:cNvPr id="122907" name="Text Box 27">
              <a:extLst>
                <a:ext uri="{FF2B5EF4-FFF2-40B4-BE49-F238E27FC236}">
                  <a16:creationId xmlns:a16="http://schemas.microsoft.com/office/drawing/2014/main" id="{3C12F465-BA82-4E13-B093-CA1C016506E2}"/>
                </a:ext>
              </a:extLst>
            </p:cNvPr>
            <p:cNvSpPr txBox="1">
              <a:spLocks noChangeArrowheads="1"/>
            </p:cNvSpPr>
            <p:nvPr/>
          </p:nvSpPr>
          <p:spPr bwMode="auto">
            <a:xfrm>
              <a:off x="2976" y="2112"/>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solidFill>
                    <a:srgbClr val="FF0000"/>
                  </a:solidFill>
                  <a:ea typeface="新細明體" panose="02020500000000000000" pitchFamily="18" charset="-120"/>
                </a:rPr>
                <a:t>3</a:t>
              </a:r>
            </a:p>
          </p:txBody>
        </p:sp>
        <p:sp>
          <p:nvSpPr>
            <p:cNvPr id="122908" name="Text Box 28">
              <a:extLst>
                <a:ext uri="{FF2B5EF4-FFF2-40B4-BE49-F238E27FC236}">
                  <a16:creationId xmlns:a16="http://schemas.microsoft.com/office/drawing/2014/main" id="{23C05904-E2A0-4F67-B5C9-5A2E47BD7E0E}"/>
                </a:ext>
              </a:extLst>
            </p:cNvPr>
            <p:cNvSpPr txBox="1">
              <a:spLocks noChangeArrowheads="1"/>
            </p:cNvSpPr>
            <p:nvPr/>
          </p:nvSpPr>
          <p:spPr bwMode="auto">
            <a:xfrm>
              <a:off x="3696" y="129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ea typeface="新細明體" panose="02020500000000000000" pitchFamily="18" charset="-120"/>
                </a:rPr>
                <a:t>11</a:t>
              </a:r>
            </a:p>
          </p:txBody>
        </p:sp>
        <p:sp>
          <p:nvSpPr>
            <p:cNvPr id="122909" name="Text Box 29">
              <a:extLst>
                <a:ext uri="{FF2B5EF4-FFF2-40B4-BE49-F238E27FC236}">
                  <a16:creationId xmlns:a16="http://schemas.microsoft.com/office/drawing/2014/main" id="{5096ABD3-559D-4DDF-96D3-ED42E567B5DF}"/>
                </a:ext>
              </a:extLst>
            </p:cNvPr>
            <p:cNvSpPr txBox="1">
              <a:spLocks noChangeArrowheads="1"/>
            </p:cNvSpPr>
            <p:nvPr/>
          </p:nvSpPr>
          <p:spPr bwMode="auto">
            <a:xfrm>
              <a:off x="3744" y="1920"/>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ea typeface="新細明體" panose="02020500000000000000" pitchFamily="18" charset="-120"/>
                </a:rPr>
                <a:t>9</a:t>
              </a:r>
            </a:p>
          </p:txBody>
        </p:sp>
        <p:sp>
          <p:nvSpPr>
            <p:cNvPr id="122910" name="Text Box 30">
              <a:extLst>
                <a:ext uri="{FF2B5EF4-FFF2-40B4-BE49-F238E27FC236}">
                  <a16:creationId xmlns:a16="http://schemas.microsoft.com/office/drawing/2014/main" id="{7FE65880-527B-4A75-9399-5D6C15498E80}"/>
                </a:ext>
              </a:extLst>
            </p:cNvPr>
            <p:cNvSpPr txBox="1">
              <a:spLocks noChangeArrowheads="1"/>
            </p:cNvSpPr>
            <p:nvPr/>
          </p:nvSpPr>
          <p:spPr bwMode="auto">
            <a:xfrm>
              <a:off x="3744" y="244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ea typeface="新細明體" panose="02020500000000000000" pitchFamily="18" charset="-120"/>
                </a:rPr>
                <a:t>8</a:t>
              </a:r>
            </a:p>
          </p:txBody>
        </p:sp>
      </p:grpSp>
      <p:sp>
        <p:nvSpPr>
          <p:cNvPr id="122911" name="Text Box 31">
            <a:extLst>
              <a:ext uri="{FF2B5EF4-FFF2-40B4-BE49-F238E27FC236}">
                <a16:creationId xmlns:a16="http://schemas.microsoft.com/office/drawing/2014/main" id="{59984319-5A57-4EB3-AA78-48D75481C6CD}"/>
              </a:ext>
            </a:extLst>
          </p:cNvPr>
          <p:cNvSpPr txBox="1">
            <a:spLocks noChangeArrowheads="1"/>
          </p:cNvSpPr>
          <p:nvPr/>
        </p:nvSpPr>
        <p:spPr bwMode="auto">
          <a:xfrm>
            <a:off x="2362200" y="1066801"/>
            <a:ext cx="5791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dirty="0">
                <a:latin typeface="Arial" panose="020B0604020202020204" pitchFamily="34" charset="0"/>
                <a:ea typeface="新細明體" panose="02020500000000000000" pitchFamily="18" charset="-120"/>
              </a:rPr>
              <a:t>d(7) = 6 at some point in the algorithm, because of the path 1-8-2-7</a:t>
            </a:r>
          </a:p>
        </p:txBody>
      </p:sp>
      <p:sp>
        <p:nvSpPr>
          <p:cNvPr id="122912" name="Text Box 32">
            <a:extLst>
              <a:ext uri="{FF2B5EF4-FFF2-40B4-BE49-F238E27FC236}">
                <a16:creationId xmlns:a16="http://schemas.microsoft.com/office/drawing/2014/main" id="{BBAFCBB8-357C-459F-9A6C-FDB758F45637}"/>
              </a:ext>
            </a:extLst>
          </p:cNvPr>
          <p:cNvSpPr txBox="1">
            <a:spLocks noChangeArrowheads="1"/>
          </p:cNvSpPr>
          <p:nvPr/>
        </p:nvSpPr>
        <p:spPr bwMode="auto">
          <a:xfrm>
            <a:off x="2133600" y="4724401"/>
            <a:ext cx="6553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dirty="0">
                <a:latin typeface="Arial" panose="020B0604020202020204" pitchFamily="34" charset="0"/>
                <a:ea typeface="新細明體" panose="02020500000000000000" pitchFamily="18" charset="-120"/>
              </a:rPr>
              <a:t>Suppose 7 is incident to nodes 9, 5, 3, with temporary distance labels as shown.</a:t>
            </a:r>
          </a:p>
        </p:txBody>
      </p:sp>
      <p:sp>
        <p:nvSpPr>
          <p:cNvPr id="122913" name="Text Box 33">
            <a:extLst>
              <a:ext uri="{FF2B5EF4-FFF2-40B4-BE49-F238E27FC236}">
                <a16:creationId xmlns:a16="http://schemas.microsoft.com/office/drawing/2014/main" id="{0D58C84E-1CA7-4592-AE17-0FD9ACCFE33D}"/>
              </a:ext>
            </a:extLst>
          </p:cNvPr>
          <p:cNvSpPr txBox="1">
            <a:spLocks noChangeArrowheads="1"/>
          </p:cNvSpPr>
          <p:nvPr/>
        </p:nvSpPr>
        <p:spPr bwMode="auto">
          <a:xfrm>
            <a:off x="2133600" y="5791200"/>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latin typeface="Arial" panose="020B0604020202020204" pitchFamily="34" charset="0"/>
                <a:ea typeface="新細明體" panose="02020500000000000000" pitchFamily="18" charset="-120"/>
              </a:rPr>
              <a:t>We now perform Update(7).  </a:t>
            </a:r>
          </a:p>
        </p:txBody>
      </p:sp>
      <p:sp>
        <p:nvSpPr>
          <p:cNvPr id="122914" name="Line 34">
            <a:extLst>
              <a:ext uri="{FF2B5EF4-FFF2-40B4-BE49-F238E27FC236}">
                <a16:creationId xmlns:a16="http://schemas.microsoft.com/office/drawing/2014/main" id="{A6B1290D-25E3-4D3A-87B2-3712F8B98BF7}"/>
              </a:ext>
            </a:extLst>
          </p:cNvPr>
          <p:cNvSpPr>
            <a:spLocks noChangeShapeType="1"/>
          </p:cNvSpPr>
          <p:nvPr/>
        </p:nvSpPr>
        <p:spPr bwMode="auto">
          <a:xfrm flipH="1">
            <a:off x="7391400" y="2286000"/>
            <a:ext cx="4572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2915" name="Text Box 35">
            <a:extLst>
              <a:ext uri="{FF2B5EF4-FFF2-40B4-BE49-F238E27FC236}">
                <a16:creationId xmlns:a16="http://schemas.microsoft.com/office/drawing/2014/main" id="{BBADAA02-FA45-4A57-866C-9BC83DDF2F6F}"/>
              </a:ext>
            </a:extLst>
          </p:cNvPr>
          <p:cNvSpPr txBox="1">
            <a:spLocks noChangeArrowheads="1"/>
          </p:cNvSpPr>
          <p:nvPr/>
        </p:nvSpPr>
        <p:spPr bwMode="auto">
          <a:xfrm>
            <a:off x="8001000" y="2057401"/>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ea typeface="新細明體" panose="02020500000000000000" pitchFamily="18" charset="-120"/>
              </a:rPr>
              <a:t>8</a:t>
            </a:r>
          </a:p>
        </p:txBody>
      </p:sp>
      <p:sp>
        <p:nvSpPr>
          <p:cNvPr id="122916" name="Line 36">
            <a:extLst>
              <a:ext uri="{FF2B5EF4-FFF2-40B4-BE49-F238E27FC236}">
                <a16:creationId xmlns:a16="http://schemas.microsoft.com/office/drawing/2014/main" id="{D48428D8-ABBC-4267-A346-C4732B800224}"/>
              </a:ext>
            </a:extLst>
          </p:cNvPr>
          <p:cNvSpPr>
            <a:spLocks noChangeShapeType="1"/>
          </p:cNvSpPr>
          <p:nvPr/>
        </p:nvSpPr>
        <p:spPr bwMode="auto">
          <a:xfrm flipH="1">
            <a:off x="7391400" y="3276600"/>
            <a:ext cx="4572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2917" name="Text Box 37">
            <a:extLst>
              <a:ext uri="{FF2B5EF4-FFF2-40B4-BE49-F238E27FC236}">
                <a16:creationId xmlns:a16="http://schemas.microsoft.com/office/drawing/2014/main" id="{CCCEE3F8-01E4-468F-B20E-87949CCED439}"/>
              </a:ext>
            </a:extLst>
          </p:cNvPr>
          <p:cNvSpPr txBox="1">
            <a:spLocks noChangeArrowheads="1"/>
          </p:cNvSpPr>
          <p:nvPr/>
        </p:nvSpPr>
        <p:spPr bwMode="auto">
          <a:xfrm>
            <a:off x="7924800" y="3048001"/>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ea typeface="新細明體" panose="02020500000000000000" pitchFamily="18" charset="-120"/>
              </a:rPr>
              <a:t>7</a:t>
            </a:r>
          </a:p>
        </p:txBody>
      </p:sp>
      <p:sp>
        <p:nvSpPr>
          <p:cNvPr id="122918" name="Text Box 38">
            <a:extLst>
              <a:ext uri="{FF2B5EF4-FFF2-40B4-BE49-F238E27FC236}">
                <a16:creationId xmlns:a16="http://schemas.microsoft.com/office/drawing/2014/main" id="{68F0C3C6-F0E0-4080-B119-78D9E3FAC91D}"/>
              </a:ext>
            </a:extLst>
          </p:cNvPr>
          <p:cNvSpPr txBox="1">
            <a:spLocks noChangeArrowheads="1"/>
          </p:cNvSpPr>
          <p:nvPr/>
        </p:nvSpPr>
        <p:spPr bwMode="auto">
          <a:xfrm>
            <a:off x="7848600" y="3886201"/>
            <a:ext cx="1600200" cy="396875"/>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ea typeface="新細明體" panose="02020500000000000000" pitchFamily="18" charset="-120"/>
              </a:rPr>
              <a:t>no change</a:t>
            </a:r>
          </a:p>
        </p:txBody>
      </p:sp>
      <p:sp>
        <p:nvSpPr>
          <p:cNvPr id="122919" name="Line 39">
            <a:extLst>
              <a:ext uri="{FF2B5EF4-FFF2-40B4-BE49-F238E27FC236}">
                <a16:creationId xmlns:a16="http://schemas.microsoft.com/office/drawing/2014/main" id="{B44BDC33-92B8-46CF-A8FC-2D8ABDF81BEC}"/>
              </a:ext>
            </a:extLst>
          </p:cNvPr>
          <p:cNvSpPr>
            <a:spLocks noChangeShapeType="1"/>
          </p:cNvSpPr>
          <p:nvPr/>
        </p:nvSpPr>
        <p:spPr bwMode="auto">
          <a:xfrm flipV="1">
            <a:off x="5943600" y="2286000"/>
            <a:ext cx="990600" cy="838200"/>
          </a:xfrm>
          <a:prstGeom prst="line">
            <a:avLst/>
          </a:prstGeom>
          <a:noFill/>
          <a:ln w="762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2920" name="Line 40">
            <a:extLst>
              <a:ext uri="{FF2B5EF4-FFF2-40B4-BE49-F238E27FC236}">
                <a16:creationId xmlns:a16="http://schemas.microsoft.com/office/drawing/2014/main" id="{C73E7418-287A-4D03-AAF4-0E48C9D9936B}"/>
              </a:ext>
            </a:extLst>
          </p:cNvPr>
          <p:cNvSpPr>
            <a:spLocks noChangeShapeType="1"/>
          </p:cNvSpPr>
          <p:nvPr/>
        </p:nvSpPr>
        <p:spPr bwMode="auto">
          <a:xfrm>
            <a:off x="6019800" y="3276600"/>
            <a:ext cx="914400" cy="0"/>
          </a:xfrm>
          <a:prstGeom prst="line">
            <a:avLst/>
          </a:prstGeom>
          <a:noFill/>
          <a:ln w="762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2921" name="Line 41">
            <a:extLst>
              <a:ext uri="{FF2B5EF4-FFF2-40B4-BE49-F238E27FC236}">
                <a16:creationId xmlns:a16="http://schemas.microsoft.com/office/drawing/2014/main" id="{07BE5553-2FFD-46DF-90EB-5E9C6D9023B6}"/>
              </a:ext>
            </a:extLst>
          </p:cNvPr>
          <p:cNvSpPr>
            <a:spLocks noChangeShapeType="1"/>
          </p:cNvSpPr>
          <p:nvPr/>
        </p:nvSpPr>
        <p:spPr bwMode="auto">
          <a:xfrm>
            <a:off x="5943600" y="3429000"/>
            <a:ext cx="990600" cy="609600"/>
          </a:xfrm>
          <a:prstGeom prst="line">
            <a:avLst/>
          </a:prstGeom>
          <a:noFill/>
          <a:ln w="762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2">
                                            <p:txEl>
                                              <p:pRg st="0" end="0"/>
                                            </p:txEl>
                                          </p:spTgt>
                                        </p:tgtEl>
                                        <p:attrNameLst>
                                          <p:attrName>style.visibility</p:attrName>
                                        </p:attrNameLst>
                                      </p:cBhvr>
                                      <p:to>
                                        <p:strVal val="visible"/>
                                      </p:to>
                                    </p:set>
                                    <p:animEffect transition="in" filter="wipe(left)">
                                      <p:cBhvr>
                                        <p:cTn id="7" dur="500"/>
                                        <p:tgtEl>
                                          <p:spTgt spid="1229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2898"/>
                                        </p:tgtEl>
                                        <p:attrNameLst>
                                          <p:attrName>style.visibility</p:attrName>
                                        </p:attrNameLst>
                                      </p:cBhvr>
                                      <p:to>
                                        <p:strVal val="visible"/>
                                      </p:to>
                                    </p:set>
                                    <p:animEffect transition="in" filter="wipe(left)">
                                      <p:cBhvr>
                                        <p:cTn id="12" dur="500"/>
                                        <p:tgtEl>
                                          <p:spTgt spid="1228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13">
                                            <p:txEl>
                                              <p:pRg st="0" end="0"/>
                                            </p:txEl>
                                          </p:spTgt>
                                        </p:tgtEl>
                                        <p:attrNameLst>
                                          <p:attrName>style.visibility</p:attrName>
                                        </p:attrNameLst>
                                      </p:cBhvr>
                                      <p:to>
                                        <p:strVal val="visible"/>
                                      </p:to>
                                    </p:set>
                                    <p:animEffect transition="in" filter="wipe(left)">
                                      <p:cBhvr>
                                        <p:cTn id="17" dur="500"/>
                                        <p:tgtEl>
                                          <p:spTgt spid="12291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2919"/>
                                        </p:tgtEl>
                                        <p:attrNameLst>
                                          <p:attrName>style.visibility</p:attrName>
                                        </p:attrNameLst>
                                      </p:cBhvr>
                                      <p:to>
                                        <p:strVal val="visible"/>
                                      </p:to>
                                    </p:set>
                                    <p:animEffect transition="in" filter="wipe(left)">
                                      <p:cBhvr>
                                        <p:cTn id="22" dur="500"/>
                                        <p:tgtEl>
                                          <p:spTgt spid="122919"/>
                                        </p:tgtEl>
                                      </p:cBhvr>
                                    </p:animEffect>
                                  </p:childTnLst>
                                  <p:subTnLst>
                                    <p:set>
                                      <p:cBhvr override="childStyle">
                                        <p:cTn dur="1" fill="hold" display="0" masterRel="nextClick" afterEffect="1"/>
                                        <p:tgtEl>
                                          <p:spTgt spid="12291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22914"/>
                                        </p:tgtEl>
                                        <p:attrNameLst>
                                          <p:attrName>style.visibility</p:attrName>
                                        </p:attrNameLst>
                                      </p:cBhvr>
                                      <p:to>
                                        <p:strVal val="visible"/>
                                      </p:to>
                                    </p:set>
                                    <p:animEffect transition="in" filter="dissolve">
                                      <p:cBhvr>
                                        <p:cTn id="27" dur="500"/>
                                        <p:tgtEl>
                                          <p:spTgt spid="1229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2915">
                                            <p:txEl>
                                              <p:pRg st="0" end="0"/>
                                            </p:txEl>
                                          </p:spTgt>
                                        </p:tgtEl>
                                        <p:attrNameLst>
                                          <p:attrName>style.visibility</p:attrName>
                                        </p:attrNameLst>
                                      </p:cBhvr>
                                      <p:to>
                                        <p:strVal val="visible"/>
                                      </p:to>
                                    </p:set>
                                    <p:animEffect transition="in" filter="dissolve">
                                      <p:cBhvr>
                                        <p:cTn id="32" dur="500"/>
                                        <p:tgtEl>
                                          <p:spTgt spid="122915">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2920"/>
                                        </p:tgtEl>
                                        <p:attrNameLst>
                                          <p:attrName>style.visibility</p:attrName>
                                        </p:attrNameLst>
                                      </p:cBhvr>
                                      <p:to>
                                        <p:strVal val="visible"/>
                                      </p:to>
                                    </p:set>
                                    <p:animEffect transition="in" filter="wipe(left)">
                                      <p:cBhvr>
                                        <p:cTn id="37" dur="500"/>
                                        <p:tgtEl>
                                          <p:spTgt spid="122920"/>
                                        </p:tgtEl>
                                      </p:cBhvr>
                                    </p:animEffect>
                                  </p:childTnLst>
                                  <p:subTnLst>
                                    <p:set>
                                      <p:cBhvr override="childStyle">
                                        <p:cTn dur="1" fill="hold" display="0" masterRel="nextClick" afterEffect="1"/>
                                        <p:tgtEl>
                                          <p:spTgt spid="122920"/>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22916"/>
                                        </p:tgtEl>
                                        <p:attrNameLst>
                                          <p:attrName>style.visibility</p:attrName>
                                        </p:attrNameLst>
                                      </p:cBhvr>
                                      <p:to>
                                        <p:strVal val="visible"/>
                                      </p:to>
                                    </p:set>
                                    <p:animEffect transition="in" filter="dissolve">
                                      <p:cBhvr>
                                        <p:cTn id="42" dur="500"/>
                                        <p:tgtEl>
                                          <p:spTgt spid="12291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2917">
                                            <p:txEl>
                                              <p:pRg st="0" end="0"/>
                                            </p:txEl>
                                          </p:spTgt>
                                        </p:tgtEl>
                                        <p:attrNameLst>
                                          <p:attrName>style.visibility</p:attrName>
                                        </p:attrNameLst>
                                      </p:cBhvr>
                                      <p:to>
                                        <p:strVal val="visible"/>
                                      </p:to>
                                    </p:set>
                                    <p:animEffect transition="in" filter="dissolve">
                                      <p:cBhvr>
                                        <p:cTn id="47" dur="500"/>
                                        <p:tgtEl>
                                          <p:spTgt spid="122917">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22921"/>
                                        </p:tgtEl>
                                        <p:attrNameLst>
                                          <p:attrName>style.visibility</p:attrName>
                                        </p:attrNameLst>
                                      </p:cBhvr>
                                      <p:to>
                                        <p:strVal val="visible"/>
                                      </p:to>
                                    </p:set>
                                    <p:animEffect transition="in" filter="wipe(left)">
                                      <p:cBhvr>
                                        <p:cTn id="52" dur="500"/>
                                        <p:tgtEl>
                                          <p:spTgt spid="122921"/>
                                        </p:tgtEl>
                                      </p:cBhvr>
                                    </p:animEffect>
                                  </p:childTnLst>
                                  <p:subTnLst>
                                    <p:set>
                                      <p:cBhvr override="childStyle">
                                        <p:cTn dur="1" fill="hold" display="0" masterRel="nextClick" afterEffect="1"/>
                                        <p:tgtEl>
                                          <p:spTgt spid="122921"/>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22918"/>
                                        </p:tgtEl>
                                        <p:attrNameLst>
                                          <p:attrName>style.visibility</p:attrName>
                                        </p:attrNameLst>
                                      </p:cBhvr>
                                      <p:to>
                                        <p:strVal val="visible"/>
                                      </p:to>
                                    </p:set>
                                    <p:animEffect transition="in" filter="dissolve">
                                      <p:cBhvr>
                                        <p:cTn id="57" dur="500"/>
                                        <p:tgtEl>
                                          <p:spTgt spid="122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2" grpId="0" build="p" autoUpdateAnimBg="0"/>
      <p:bldP spid="122913" grpId="0" build="p" autoUpdateAnimBg="0"/>
      <p:bldP spid="122915" grpId="0" build="p" autoUpdateAnimBg="0"/>
      <p:bldP spid="122917" grpId="0" build="p" autoUpdateAnimBg="0"/>
      <p:bldP spid="12291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B5C10C5F-7244-4AF1-A341-EE98E6906B8C}"/>
              </a:ext>
            </a:extLst>
          </p:cNvPr>
          <p:cNvSpPr>
            <a:spLocks noGrp="1" noChangeArrowheads="1"/>
          </p:cNvSpPr>
          <p:nvPr>
            <p:ph type="title"/>
          </p:nvPr>
        </p:nvSpPr>
        <p:spPr/>
        <p:txBody>
          <a:bodyPr/>
          <a:lstStyle/>
          <a:p>
            <a:r>
              <a:rPr lang="en-US" altLang="zh-TW"/>
              <a:t>On Updates</a:t>
            </a:r>
          </a:p>
        </p:txBody>
      </p:sp>
      <p:sp>
        <p:nvSpPr>
          <p:cNvPr id="39" name="投影片編號版面配置區 2">
            <a:extLst>
              <a:ext uri="{FF2B5EF4-FFF2-40B4-BE49-F238E27FC236}">
                <a16:creationId xmlns:a16="http://schemas.microsoft.com/office/drawing/2014/main" id="{7B0201C9-71F4-4945-9624-F2C0DC0F34F9}"/>
              </a:ext>
            </a:extLst>
          </p:cNvPr>
          <p:cNvSpPr>
            <a:spLocks noGrp="1"/>
          </p:cNvSpPr>
          <p:nvPr>
            <p:ph type="sldNum" sz="quarter" idx="10"/>
          </p:nvPr>
        </p:nvSpPr>
        <p:spPr/>
        <p:txBody>
          <a:bodyPr/>
          <a:lstStyle/>
          <a:p>
            <a:fld id="{5A41FA07-CC12-48A0-8AF3-EDAF7D90B658}" type="slidenum">
              <a:rPr lang="zh-TW" altLang="en-US"/>
              <a:pPr/>
              <a:t>9</a:t>
            </a:fld>
            <a:endParaRPr lang="en-US" altLang="zh-TW"/>
          </a:p>
        </p:txBody>
      </p:sp>
      <p:sp>
        <p:nvSpPr>
          <p:cNvPr id="120881" name="Text Box 49">
            <a:extLst>
              <a:ext uri="{FF2B5EF4-FFF2-40B4-BE49-F238E27FC236}">
                <a16:creationId xmlns:a16="http://schemas.microsoft.com/office/drawing/2014/main" id="{7EC115E8-F456-4484-9826-50E8DC183E66}"/>
              </a:ext>
            </a:extLst>
          </p:cNvPr>
          <p:cNvSpPr txBox="1">
            <a:spLocks noChangeArrowheads="1"/>
          </p:cNvSpPr>
          <p:nvPr/>
        </p:nvSpPr>
        <p:spPr bwMode="auto">
          <a:xfrm>
            <a:off x="911424" y="1066801"/>
            <a:ext cx="86135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b="1" dirty="0">
                <a:solidFill>
                  <a:srgbClr val="FF0000"/>
                </a:solidFill>
                <a:latin typeface="Arial" panose="020B0604020202020204" pitchFamily="34" charset="0"/>
                <a:ea typeface="新細明體" panose="02020500000000000000" pitchFamily="18" charset="-120"/>
              </a:rPr>
              <a:t>Note</a:t>
            </a:r>
            <a:r>
              <a:rPr lang="en-US" altLang="zh-TW" b="1" dirty="0">
                <a:latin typeface="Arial" panose="020B0604020202020204" pitchFamily="34" charset="0"/>
                <a:ea typeface="新細明體" panose="02020500000000000000" pitchFamily="18" charset="-120"/>
              </a:rPr>
              <a:t>:  distance labels cannot increase in an update step.            </a:t>
            </a:r>
            <a:br>
              <a:rPr lang="en-US" altLang="zh-TW" b="1" dirty="0">
                <a:latin typeface="Arial" panose="020B0604020202020204" pitchFamily="34" charset="0"/>
                <a:ea typeface="新細明體" panose="02020500000000000000" pitchFamily="18" charset="-120"/>
              </a:rPr>
            </a:br>
            <a:r>
              <a:rPr lang="en-US" altLang="zh-TW" b="1" dirty="0">
                <a:latin typeface="Arial" panose="020B0604020202020204" pitchFamily="34" charset="0"/>
                <a:ea typeface="新細明體" panose="02020500000000000000" pitchFamily="18" charset="-120"/>
              </a:rPr>
              <a:t>           They can decrease or stay the same.</a:t>
            </a:r>
          </a:p>
        </p:txBody>
      </p:sp>
      <p:sp>
        <p:nvSpPr>
          <p:cNvPr id="120883" name="Text Box 51">
            <a:extLst>
              <a:ext uri="{FF2B5EF4-FFF2-40B4-BE49-F238E27FC236}">
                <a16:creationId xmlns:a16="http://schemas.microsoft.com/office/drawing/2014/main" id="{7B377A9C-A06E-4D3F-8806-810392BB71EC}"/>
              </a:ext>
            </a:extLst>
          </p:cNvPr>
          <p:cNvSpPr txBox="1">
            <a:spLocks noChangeArrowheads="1"/>
          </p:cNvSpPr>
          <p:nvPr/>
        </p:nvSpPr>
        <p:spPr bwMode="auto">
          <a:xfrm>
            <a:off x="1080170" y="4235381"/>
            <a:ext cx="101205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b="1" dirty="0">
                <a:latin typeface="Arial" panose="020B0604020202020204" pitchFamily="34" charset="0"/>
                <a:ea typeface="新細明體" panose="02020500000000000000" pitchFamily="18" charset="-120"/>
              </a:rPr>
              <a:t>We do not need to perform Update(7) again, </a:t>
            </a:r>
            <a:r>
              <a:rPr lang="en-US" altLang="zh-TW" b="1" dirty="0">
                <a:solidFill>
                  <a:srgbClr val="FF0000"/>
                </a:solidFill>
                <a:latin typeface="Arial" panose="020B0604020202020204" pitchFamily="34" charset="0"/>
                <a:ea typeface="新細明體" panose="02020500000000000000" pitchFamily="18" charset="-120"/>
              </a:rPr>
              <a:t>unless d(7) decreases</a:t>
            </a:r>
            <a:r>
              <a:rPr lang="en-US" altLang="zh-TW" b="1" dirty="0">
                <a:latin typeface="Arial" panose="020B0604020202020204" pitchFamily="34" charset="0"/>
                <a:ea typeface="新細明體" panose="02020500000000000000" pitchFamily="18" charset="-120"/>
              </a:rPr>
              <a:t>. </a:t>
            </a:r>
          </a:p>
          <a:p>
            <a:pPr>
              <a:spcBef>
                <a:spcPct val="50000"/>
              </a:spcBef>
            </a:pPr>
            <a:r>
              <a:rPr lang="en-US" altLang="zh-TW" b="1" dirty="0">
                <a:latin typeface="Arial" panose="020B0604020202020204" pitchFamily="34" charset="0"/>
                <a:ea typeface="新細明體" panose="02020500000000000000" pitchFamily="18" charset="-120"/>
              </a:rPr>
              <a:t>In general, if we perform Update(j), we do not do so again </a:t>
            </a:r>
            <a:br>
              <a:rPr lang="en-US" altLang="zh-TW" b="1" dirty="0">
                <a:latin typeface="Arial" panose="020B0604020202020204" pitchFamily="34" charset="0"/>
                <a:ea typeface="新細明體" panose="02020500000000000000" pitchFamily="18" charset="-120"/>
              </a:rPr>
            </a:br>
            <a:r>
              <a:rPr lang="en-US" altLang="zh-TW" b="1" dirty="0">
                <a:solidFill>
                  <a:srgbClr val="C00000"/>
                </a:solidFill>
                <a:latin typeface="Arial" panose="020B0604020202020204" pitchFamily="34" charset="0"/>
                <a:ea typeface="新細明體" panose="02020500000000000000" pitchFamily="18" charset="-120"/>
              </a:rPr>
              <a:t>unless d(j) has decreased</a:t>
            </a:r>
            <a:r>
              <a:rPr lang="en-US" altLang="zh-TW" b="1" dirty="0">
                <a:latin typeface="Arial" panose="020B0604020202020204" pitchFamily="34" charset="0"/>
                <a:ea typeface="新細明體" panose="02020500000000000000" pitchFamily="18" charset="-120"/>
              </a:rPr>
              <a:t>. </a:t>
            </a:r>
          </a:p>
        </p:txBody>
      </p:sp>
      <p:grpSp>
        <p:nvGrpSpPr>
          <p:cNvPr id="120891" name="Group 59">
            <a:extLst>
              <a:ext uri="{FF2B5EF4-FFF2-40B4-BE49-F238E27FC236}">
                <a16:creationId xmlns:a16="http://schemas.microsoft.com/office/drawing/2014/main" id="{42BDC17C-1F07-48F8-8756-245104CCEEA9}"/>
              </a:ext>
            </a:extLst>
          </p:cNvPr>
          <p:cNvGrpSpPr>
            <a:grpSpLocks/>
          </p:cNvGrpSpPr>
          <p:nvPr/>
        </p:nvGrpSpPr>
        <p:grpSpPr bwMode="auto">
          <a:xfrm>
            <a:off x="2711450" y="1844675"/>
            <a:ext cx="6858000" cy="2286000"/>
            <a:chOff x="672" y="1296"/>
            <a:chExt cx="4320" cy="1440"/>
          </a:xfrm>
        </p:grpSpPr>
        <p:grpSp>
          <p:nvGrpSpPr>
            <p:cNvPr id="120882" name="Group 50">
              <a:extLst>
                <a:ext uri="{FF2B5EF4-FFF2-40B4-BE49-F238E27FC236}">
                  <a16:creationId xmlns:a16="http://schemas.microsoft.com/office/drawing/2014/main" id="{A2F3B66F-2A9D-4916-9055-162126243772}"/>
                </a:ext>
              </a:extLst>
            </p:cNvPr>
            <p:cNvGrpSpPr>
              <a:grpSpLocks/>
            </p:cNvGrpSpPr>
            <p:nvPr/>
          </p:nvGrpSpPr>
          <p:grpSpPr bwMode="auto">
            <a:xfrm>
              <a:off x="672" y="1728"/>
              <a:ext cx="2208" cy="730"/>
              <a:chOff x="672" y="1728"/>
              <a:chExt cx="2208" cy="730"/>
            </a:xfrm>
          </p:grpSpPr>
          <p:sp>
            <p:nvSpPr>
              <p:cNvPr id="120850" name="Oval 18">
                <a:extLst>
                  <a:ext uri="{FF2B5EF4-FFF2-40B4-BE49-F238E27FC236}">
                    <a16:creationId xmlns:a16="http://schemas.microsoft.com/office/drawing/2014/main" id="{56021F0C-FB6E-4578-970A-8BD3D5213025}"/>
                  </a:ext>
                </a:extLst>
              </p:cNvPr>
              <p:cNvSpPr>
                <a:spLocks noChangeArrowheads="1"/>
              </p:cNvSpPr>
              <p:nvPr/>
            </p:nvSpPr>
            <p:spPr bwMode="auto">
              <a:xfrm>
                <a:off x="672" y="192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latin typeface="Arial" panose="020B0604020202020204" pitchFamily="34" charset="0"/>
                    <a:ea typeface="新細明體" panose="02020500000000000000" pitchFamily="18" charset="-120"/>
                  </a:rPr>
                  <a:t>1</a:t>
                </a:r>
              </a:p>
            </p:txBody>
          </p:sp>
          <p:sp>
            <p:nvSpPr>
              <p:cNvPr id="120851" name="Oval 19">
                <a:extLst>
                  <a:ext uri="{FF2B5EF4-FFF2-40B4-BE49-F238E27FC236}">
                    <a16:creationId xmlns:a16="http://schemas.microsoft.com/office/drawing/2014/main" id="{A4893B17-76B6-4992-9A5A-927AC27A44D7}"/>
                  </a:ext>
                </a:extLst>
              </p:cNvPr>
              <p:cNvSpPr>
                <a:spLocks noChangeArrowheads="1"/>
              </p:cNvSpPr>
              <p:nvPr/>
            </p:nvSpPr>
            <p:spPr bwMode="auto">
              <a:xfrm>
                <a:off x="1296" y="192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latin typeface="Arial" panose="020B0604020202020204" pitchFamily="34" charset="0"/>
                    <a:ea typeface="新細明體" panose="02020500000000000000" pitchFamily="18" charset="-120"/>
                  </a:rPr>
                  <a:t>8</a:t>
                </a:r>
              </a:p>
            </p:txBody>
          </p:sp>
          <p:sp>
            <p:nvSpPr>
              <p:cNvPr id="120852" name="Oval 20">
                <a:extLst>
                  <a:ext uri="{FF2B5EF4-FFF2-40B4-BE49-F238E27FC236}">
                    <a16:creationId xmlns:a16="http://schemas.microsoft.com/office/drawing/2014/main" id="{1130E079-31FE-4F7B-B718-476C7560E667}"/>
                  </a:ext>
                </a:extLst>
              </p:cNvPr>
              <p:cNvSpPr>
                <a:spLocks noChangeArrowheads="1"/>
              </p:cNvSpPr>
              <p:nvPr/>
            </p:nvSpPr>
            <p:spPr bwMode="auto">
              <a:xfrm>
                <a:off x="1920" y="192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latin typeface="Arial" panose="020B0604020202020204" pitchFamily="34" charset="0"/>
                    <a:ea typeface="新細明體" panose="02020500000000000000" pitchFamily="18" charset="-120"/>
                  </a:rPr>
                  <a:t>2</a:t>
                </a:r>
              </a:p>
            </p:txBody>
          </p:sp>
          <p:sp>
            <p:nvSpPr>
              <p:cNvPr id="120854" name="Oval 22">
                <a:extLst>
                  <a:ext uri="{FF2B5EF4-FFF2-40B4-BE49-F238E27FC236}">
                    <a16:creationId xmlns:a16="http://schemas.microsoft.com/office/drawing/2014/main" id="{E65E93C4-2442-42DD-A5E8-698609AA7186}"/>
                  </a:ext>
                </a:extLst>
              </p:cNvPr>
              <p:cNvSpPr>
                <a:spLocks noChangeArrowheads="1"/>
              </p:cNvSpPr>
              <p:nvPr/>
            </p:nvSpPr>
            <p:spPr bwMode="auto">
              <a:xfrm>
                <a:off x="2544" y="192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latin typeface="Arial" panose="020B0604020202020204" pitchFamily="34" charset="0"/>
                    <a:ea typeface="新細明體" panose="02020500000000000000" pitchFamily="18" charset="-120"/>
                  </a:rPr>
                  <a:t>7</a:t>
                </a:r>
              </a:p>
            </p:txBody>
          </p:sp>
          <p:sp>
            <p:nvSpPr>
              <p:cNvPr id="120859" name="Line 27">
                <a:extLst>
                  <a:ext uri="{FF2B5EF4-FFF2-40B4-BE49-F238E27FC236}">
                    <a16:creationId xmlns:a16="http://schemas.microsoft.com/office/drawing/2014/main" id="{5A545A52-C19F-4E9F-996C-6577F670DB49}"/>
                  </a:ext>
                </a:extLst>
              </p:cNvPr>
              <p:cNvSpPr>
                <a:spLocks noChangeShapeType="1"/>
              </p:cNvSpPr>
              <p:nvPr/>
            </p:nvSpPr>
            <p:spPr bwMode="auto">
              <a:xfrm>
                <a:off x="960" y="2064"/>
                <a:ext cx="336"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0860" name="Line 28">
                <a:extLst>
                  <a:ext uri="{FF2B5EF4-FFF2-40B4-BE49-F238E27FC236}">
                    <a16:creationId xmlns:a16="http://schemas.microsoft.com/office/drawing/2014/main" id="{7B6BD609-C424-4DB3-948A-1C0DF40BC23B}"/>
                  </a:ext>
                </a:extLst>
              </p:cNvPr>
              <p:cNvSpPr>
                <a:spLocks noChangeShapeType="1"/>
              </p:cNvSpPr>
              <p:nvPr/>
            </p:nvSpPr>
            <p:spPr bwMode="auto">
              <a:xfrm>
                <a:off x="1584" y="2064"/>
                <a:ext cx="336"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0862" name="Line 30">
                <a:extLst>
                  <a:ext uri="{FF2B5EF4-FFF2-40B4-BE49-F238E27FC236}">
                    <a16:creationId xmlns:a16="http://schemas.microsoft.com/office/drawing/2014/main" id="{938DAF4E-42F5-47B7-BC37-C66AF648B64C}"/>
                  </a:ext>
                </a:extLst>
              </p:cNvPr>
              <p:cNvSpPr>
                <a:spLocks noChangeShapeType="1"/>
              </p:cNvSpPr>
              <p:nvPr/>
            </p:nvSpPr>
            <p:spPr bwMode="auto">
              <a:xfrm>
                <a:off x="2208" y="2064"/>
                <a:ext cx="336"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0866" name="Text Box 34">
                <a:extLst>
                  <a:ext uri="{FF2B5EF4-FFF2-40B4-BE49-F238E27FC236}">
                    <a16:creationId xmlns:a16="http://schemas.microsoft.com/office/drawing/2014/main" id="{F7254872-B074-4EC5-95DF-9BCBC876C5A0}"/>
                  </a:ext>
                </a:extLst>
              </p:cNvPr>
              <p:cNvSpPr txBox="1">
                <a:spLocks noChangeArrowheads="1"/>
              </p:cNvSpPr>
              <p:nvPr/>
            </p:nvSpPr>
            <p:spPr bwMode="auto">
              <a:xfrm>
                <a:off x="1008" y="172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solidFill>
                      <a:srgbClr val="FF0000"/>
                    </a:solidFill>
                    <a:ea typeface="新細明體" panose="02020500000000000000" pitchFamily="18" charset="-120"/>
                  </a:rPr>
                  <a:t>1</a:t>
                </a:r>
              </a:p>
            </p:txBody>
          </p:sp>
          <p:sp>
            <p:nvSpPr>
              <p:cNvPr id="120867" name="Text Box 35">
                <a:extLst>
                  <a:ext uri="{FF2B5EF4-FFF2-40B4-BE49-F238E27FC236}">
                    <a16:creationId xmlns:a16="http://schemas.microsoft.com/office/drawing/2014/main" id="{6529C53F-9516-436D-B758-2BCB8D9D4085}"/>
                  </a:ext>
                </a:extLst>
              </p:cNvPr>
              <p:cNvSpPr txBox="1">
                <a:spLocks noChangeArrowheads="1"/>
              </p:cNvSpPr>
              <p:nvPr/>
            </p:nvSpPr>
            <p:spPr bwMode="auto">
              <a:xfrm>
                <a:off x="1632" y="172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solidFill>
                      <a:srgbClr val="FF0000"/>
                    </a:solidFill>
                    <a:ea typeface="新細明體" panose="02020500000000000000" pitchFamily="18" charset="-120"/>
                  </a:rPr>
                  <a:t>3</a:t>
                </a:r>
              </a:p>
            </p:txBody>
          </p:sp>
          <p:sp>
            <p:nvSpPr>
              <p:cNvPr id="120869" name="Text Box 37">
                <a:extLst>
                  <a:ext uri="{FF2B5EF4-FFF2-40B4-BE49-F238E27FC236}">
                    <a16:creationId xmlns:a16="http://schemas.microsoft.com/office/drawing/2014/main" id="{2A94AECA-4208-4BA9-920C-EAD5B2F41273}"/>
                  </a:ext>
                </a:extLst>
              </p:cNvPr>
              <p:cNvSpPr txBox="1">
                <a:spLocks noChangeArrowheads="1"/>
              </p:cNvSpPr>
              <p:nvPr/>
            </p:nvSpPr>
            <p:spPr bwMode="auto">
              <a:xfrm>
                <a:off x="2256" y="172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solidFill>
                      <a:srgbClr val="FF0000"/>
                    </a:solidFill>
                    <a:ea typeface="新細明體" panose="02020500000000000000" pitchFamily="18" charset="-120"/>
                  </a:rPr>
                  <a:t>2</a:t>
                </a:r>
              </a:p>
            </p:txBody>
          </p:sp>
          <p:sp>
            <p:nvSpPr>
              <p:cNvPr id="120873" name="Text Box 41">
                <a:extLst>
                  <a:ext uri="{FF2B5EF4-FFF2-40B4-BE49-F238E27FC236}">
                    <a16:creationId xmlns:a16="http://schemas.microsoft.com/office/drawing/2014/main" id="{C31A01B7-7A93-4C13-9D93-A9980A317578}"/>
                  </a:ext>
                </a:extLst>
              </p:cNvPr>
              <p:cNvSpPr txBox="1">
                <a:spLocks noChangeArrowheads="1"/>
              </p:cNvSpPr>
              <p:nvPr/>
            </p:nvSpPr>
            <p:spPr bwMode="auto">
              <a:xfrm>
                <a:off x="720" y="220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ea typeface="新細明體" panose="02020500000000000000" pitchFamily="18" charset="-120"/>
                  </a:rPr>
                  <a:t>0</a:t>
                </a:r>
              </a:p>
            </p:txBody>
          </p:sp>
          <p:sp>
            <p:nvSpPr>
              <p:cNvPr id="120874" name="Text Box 42">
                <a:extLst>
                  <a:ext uri="{FF2B5EF4-FFF2-40B4-BE49-F238E27FC236}">
                    <a16:creationId xmlns:a16="http://schemas.microsoft.com/office/drawing/2014/main" id="{027B4878-6215-4EA8-99E7-CC4FA0628182}"/>
                  </a:ext>
                </a:extLst>
              </p:cNvPr>
              <p:cNvSpPr txBox="1">
                <a:spLocks noChangeArrowheads="1"/>
              </p:cNvSpPr>
              <p:nvPr/>
            </p:nvSpPr>
            <p:spPr bwMode="auto">
              <a:xfrm>
                <a:off x="1344" y="220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ea typeface="新細明體" panose="02020500000000000000" pitchFamily="18" charset="-120"/>
                  </a:rPr>
                  <a:t>1</a:t>
                </a:r>
              </a:p>
            </p:txBody>
          </p:sp>
          <p:sp>
            <p:nvSpPr>
              <p:cNvPr id="120875" name="Text Box 43">
                <a:extLst>
                  <a:ext uri="{FF2B5EF4-FFF2-40B4-BE49-F238E27FC236}">
                    <a16:creationId xmlns:a16="http://schemas.microsoft.com/office/drawing/2014/main" id="{10C50436-CDE0-4EB6-82F7-37E4A2F6D65C}"/>
                  </a:ext>
                </a:extLst>
              </p:cNvPr>
              <p:cNvSpPr txBox="1">
                <a:spLocks noChangeArrowheads="1"/>
              </p:cNvSpPr>
              <p:nvPr/>
            </p:nvSpPr>
            <p:spPr bwMode="auto">
              <a:xfrm>
                <a:off x="1968" y="220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ea typeface="新細明體" panose="02020500000000000000" pitchFamily="18" charset="-120"/>
                  </a:rPr>
                  <a:t>4</a:t>
                </a:r>
              </a:p>
            </p:txBody>
          </p:sp>
          <p:sp>
            <p:nvSpPr>
              <p:cNvPr id="120877" name="Text Box 45">
                <a:extLst>
                  <a:ext uri="{FF2B5EF4-FFF2-40B4-BE49-F238E27FC236}">
                    <a16:creationId xmlns:a16="http://schemas.microsoft.com/office/drawing/2014/main" id="{331ED4A5-1141-4285-BE01-3CB91940EB59}"/>
                  </a:ext>
                </a:extLst>
              </p:cNvPr>
              <p:cNvSpPr txBox="1">
                <a:spLocks noChangeArrowheads="1"/>
              </p:cNvSpPr>
              <p:nvPr/>
            </p:nvSpPr>
            <p:spPr bwMode="auto">
              <a:xfrm>
                <a:off x="2544" y="220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ea typeface="新細明體" panose="02020500000000000000" pitchFamily="18" charset="-120"/>
                  </a:rPr>
                  <a:t>6</a:t>
                </a:r>
              </a:p>
            </p:txBody>
          </p:sp>
        </p:grpSp>
        <p:grpSp>
          <p:nvGrpSpPr>
            <p:cNvPr id="120884" name="Group 52">
              <a:extLst>
                <a:ext uri="{FF2B5EF4-FFF2-40B4-BE49-F238E27FC236}">
                  <a16:creationId xmlns:a16="http://schemas.microsoft.com/office/drawing/2014/main" id="{33958CD2-DC5B-4141-83D2-C996D4125CFA}"/>
                </a:ext>
              </a:extLst>
            </p:cNvPr>
            <p:cNvGrpSpPr>
              <a:grpSpLocks/>
            </p:cNvGrpSpPr>
            <p:nvPr/>
          </p:nvGrpSpPr>
          <p:grpSpPr bwMode="auto">
            <a:xfrm>
              <a:off x="2784" y="1296"/>
              <a:ext cx="1296" cy="1440"/>
              <a:chOff x="2784" y="1296"/>
              <a:chExt cx="1296" cy="1440"/>
            </a:xfrm>
          </p:grpSpPr>
          <p:sp>
            <p:nvSpPr>
              <p:cNvPr id="120855" name="Line 23">
                <a:extLst>
                  <a:ext uri="{FF2B5EF4-FFF2-40B4-BE49-F238E27FC236}">
                    <a16:creationId xmlns:a16="http://schemas.microsoft.com/office/drawing/2014/main" id="{39B15E62-E570-4AD7-B6E5-0C34CF5572C2}"/>
                  </a:ext>
                </a:extLst>
              </p:cNvPr>
              <p:cNvSpPr>
                <a:spLocks noChangeShapeType="1"/>
              </p:cNvSpPr>
              <p:nvPr/>
            </p:nvSpPr>
            <p:spPr bwMode="auto">
              <a:xfrm flipV="1">
                <a:off x="2784" y="1440"/>
                <a:ext cx="624" cy="528"/>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0856" name="Line 24">
                <a:extLst>
                  <a:ext uri="{FF2B5EF4-FFF2-40B4-BE49-F238E27FC236}">
                    <a16:creationId xmlns:a16="http://schemas.microsoft.com/office/drawing/2014/main" id="{9733EDCD-5087-4E9F-A57E-418B0433E36D}"/>
                  </a:ext>
                </a:extLst>
              </p:cNvPr>
              <p:cNvSpPr>
                <a:spLocks noChangeShapeType="1"/>
              </p:cNvSpPr>
              <p:nvPr/>
            </p:nvSpPr>
            <p:spPr bwMode="auto">
              <a:xfrm flipV="1">
                <a:off x="2832" y="2064"/>
                <a:ext cx="576"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0857" name="Line 25">
                <a:extLst>
                  <a:ext uri="{FF2B5EF4-FFF2-40B4-BE49-F238E27FC236}">
                    <a16:creationId xmlns:a16="http://schemas.microsoft.com/office/drawing/2014/main" id="{B34F8391-7D8D-4711-9ACA-835329EF498A}"/>
                  </a:ext>
                </a:extLst>
              </p:cNvPr>
              <p:cNvSpPr>
                <a:spLocks noChangeShapeType="1"/>
              </p:cNvSpPr>
              <p:nvPr/>
            </p:nvSpPr>
            <p:spPr bwMode="auto">
              <a:xfrm>
                <a:off x="2784" y="2160"/>
                <a:ext cx="624" cy="384"/>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0863" name="Oval 31">
                <a:extLst>
                  <a:ext uri="{FF2B5EF4-FFF2-40B4-BE49-F238E27FC236}">
                    <a16:creationId xmlns:a16="http://schemas.microsoft.com/office/drawing/2014/main" id="{FA7021DB-F3D5-402B-B022-9EBA3C4E459A}"/>
                  </a:ext>
                </a:extLst>
              </p:cNvPr>
              <p:cNvSpPr>
                <a:spLocks noChangeArrowheads="1"/>
              </p:cNvSpPr>
              <p:nvPr/>
            </p:nvSpPr>
            <p:spPr bwMode="auto">
              <a:xfrm>
                <a:off x="3408" y="1296"/>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latin typeface="Arial" panose="020B0604020202020204" pitchFamily="34" charset="0"/>
                    <a:ea typeface="新細明體" panose="02020500000000000000" pitchFamily="18" charset="-120"/>
                  </a:rPr>
                  <a:t>9</a:t>
                </a:r>
              </a:p>
            </p:txBody>
          </p:sp>
          <p:sp>
            <p:nvSpPr>
              <p:cNvPr id="120864" name="Oval 32">
                <a:extLst>
                  <a:ext uri="{FF2B5EF4-FFF2-40B4-BE49-F238E27FC236}">
                    <a16:creationId xmlns:a16="http://schemas.microsoft.com/office/drawing/2014/main" id="{5AE35228-E209-4014-B2C9-06C49344C5CC}"/>
                  </a:ext>
                </a:extLst>
              </p:cNvPr>
              <p:cNvSpPr>
                <a:spLocks noChangeArrowheads="1"/>
              </p:cNvSpPr>
              <p:nvPr/>
            </p:nvSpPr>
            <p:spPr bwMode="auto">
              <a:xfrm>
                <a:off x="3408" y="1920"/>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latin typeface="Arial" panose="020B0604020202020204" pitchFamily="34" charset="0"/>
                    <a:ea typeface="新細明體" panose="02020500000000000000" pitchFamily="18" charset="-120"/>
                  </a:rPr>
                  <a:t>5</a:t>
                </a:r>
              </a:p>
            </p:txBody>
          </p:sp>
          <p:sp>
            <p:nvSpPr>
              <p:cNvPr id="120865" name="Oval 33">
                <a:extLst>
                  <a:ext uri="{FF2B5EF4-FFF2-40B4-BE49-F238E27FC236}">
                    <a16:creationId xmlns:a16="http://schemas.microsoft.com/office/drawing/2014/main" id="{5FDED02A-F34F-460C-A3DB-D85FA3F41522}"/>
                  </a:ext>
                </a:extLst>
              </p:cNvPr>
              <p:cNvSpPr>
                <a:spLocks noChangeArrowheads="1"/>
              </p:cNvSpPr>
              <p:nvPr/>
            </p:nvSpPr>
            <p:spPr bwMode="auto">
              <a:xfrm>
                <a:off x="3408" y="2448"/>
                <a:ext cx="288" cy="288"/>
              </a:xfrm>
              <a:prstGeom prst="ellipse">
                <a:avLst/>
              </a:prstGeom>
              <a:solidFill>
                <a:srgbClr val="66FF33"/>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a:latin typeface="Arial" panose="020B0604020202020204" pitchFamily="34" charset="0"/>
                    <a:ea typeface="新細明體" panose="02020500000000000000" pitchFamily="18" charset="-120"/>
                  </a:rPr>
                  <a:t>3</a:t>
                </a:r>
              </a:p>
            </p:txBody>
          </p:sp>
          <p:sp>
            <p:nvSpPr>
              <p:cNvPr id="120870" name="Text Box 38">
                <a:extLst>
                  <a:ext uri="{FF2B5EF4-FFF2-40B4-BE49-F238E27FC236}">
                    <a16:creationId xmlns:a16="http://schemas.microsoft.com/office/drawing/2014/main" id="{55B314AE-FFD6-486E-98B1-23D5507F1E87}"/>
                  </a:ext>
                </a:extLst>
              </p:cNvPr>
              <p:cNvSpPr txBox="1">
                <a:spLocks noChangeArrowheads="1"/>
              </p:cNvSpPr>
              <p:nvPr/>
            </p:nvSpPr>
            <p:spPr bwMode="auto">
              <a:xfrm>
                <a:off x="2928" y="148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solidFill>
                      <a:srgbClr val="FF0000"/>
                    </a:solidFill>
                    <a:ea typeface="新細明體" panose="02020500000000000000" pitchFamily="18" charset="-120"/>
                  </a:rPr>
                  <a:t>2</a:t>
                </a:r>
              </a:p>
            </p:txBody>
          </p:sp>
          <p:sp>
            <p:nvSpPr>
              <p:cNvPr id="120871" name="Text Box 39">
                <a:extLst>
                  <a:ext uri="{FF2B5EF4-FFF2-40B4-BE49-F238E27FC236}">
                    <a16:creationId xmlns:a16="http://schemas.microsoft.com/office/drawing/2014/main" id="{6073FB95-5B53-48CD-A3BC-0E1CC5279C41}"/>
                  </a:ext>
                </a:extLst>
              </p:cNvPr>
              <p:cNvSpPr txBox="1">
                <a:spLocks noChangeArrowheads="1"/>
              </p:cNvSpPr>
              <p:nvPr/>
            </p:nvSpPr>
            <p:spPr bwMode="auto">
              <a:xfrm>
                <a:off x="2976" y="182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solidFill>
                      <a:srgbClr val="FF0000"/>
                    </a:solidFill>
                    <a:ea typeface="新細明體" panose="02020500000000000000" pitchFamily="18" charset="-120"/>
                  </a:rPr>
                  <a:t>1</a:t>
                </a:r>
              </a:p>
            </p:txBody>
          </p:sp>
          <p:sp>
            <p:nvSpPr>
              <p:cNvPr id="120872" name="Text Box 40">
                <a:extLst>
                  <a:ext uri="{FF2B5EF4-FFF2-40B4-BE49-F238E27FC236}">
                    <a16:creationId xmlns:a16="http://schemas.microsoft.com/office/drawing/2014/main" id="{37DA5DBF-EA6A-4897-A71C-E6BCF62E891B}"/>
                  </a:ext>
                </a:extLst>
              </p:cNvPr>
              <p:cNvSpPr txBox="1">
                <a:spLocks noChangeArrowheads="1"/>
              </p:cNvSpPr>
              <p:nvPr/>
            </p:nvSpPr>
            <p:spPr bwMode="auto">
              <a:xfrm>
                <a:off x="2976" y="2112"/>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solidFill>
                      <a:srgbClr val="FF0000"/>
                    </a:solidFill>
                    <a:ea typeface="新細明體" panose="02020500000000000000" pitchFamily="18" charset="-120"/>
                  </a:rPr>
                  <a:t>3</a:t>
                </a:r>
              </a:p>
            </p:txBody>
          </p:sp>
          <p:sp>
            <p:nvSpPr>
              <p:cNvPr id="120878" name="Text Box 46">
                <a:extLst>
                  <a:ext uri="{FF2B5EF4-FFF2-40B4-BE49-F238E27FC236}">
                    <a16:creationId xmlns:a16="http://schemas.microsoft.com/office/drawing/2014/main" id="{3303AB76-8C6E-41A0-AB79-7F305D39705D}"/>
                  </a:ext>
                </a:extLst>
              </p:cNvPr>
              <p:cNvSpPr txBox="1">
                <a:spLocks noChangeArrowheads="1"/>
              </p:cNvSpPr>
              <p:nvPr/>
            </p:nvSpPr>
            <p:spPr bwMode="auto">
              <a:xfrm>
                <a:off x="3696" y="129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ea typeface="新細明體" panose="02020500000000000000" pitchFamily="18" charset="-120"/>
                  </a:rPr>
                  <a:t>11</a:t>
                </a:r>
              </a:p>
            </p:txBody>
          </p:sp>
          <p:sp>
            <p:nvSpPr>
              <p:cNvPr id="120879" name="Text Box 47">
                <a:extLst>
                  <a:ext uri="{FF2B5EF4-FFF2-40B4-BE49-F238E27FC236}">
                    <a16:creationId xmlns:a16="http://schemas.microsoft.com/office/drawing/2014/main" id="{6F776705-1BB2-41CA-93A1-E8539CBC64C3}"/>
                  </a:ext>
                </a:extLst>
              </p:cNvPr>
              <p:cNvSpPr txBox="1">
                <a:spLocks noChangeArrowheads="1"/>
              </p:cNvSpPr>
              <p:nvPr/>
            </p:nvSpPr>
            <p:spPr bwMode="auto">
              <a:xfrm>
                <a:off x="3744" y="1920"/>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ea typeface="新細明體" panose="02020500000000000000" pitchFamily="18" charset="-120"/>
                  </a:rPr>
                  <a:t>9</a:t>
                </a:r>
              </a:p>
            </p:txBody>
          </p:sp>
          <p:sp>
            <p:nvSpPr>
              <p:cNvPr id="120880" name="Text Box 48">
                <a:extLst>
                  <a:ext uri="{FF2B5EF4-FFF2-40B4-BE49-F238E27FC236}">
                    <a16:creationId xmlns:a16="http://schemas.microsoft.com/office/drawing/2014/main" id="{C5525B21-1793-416E-AEA7-8C1078B0C44D}"/>
                  </a:ext>
                </a:extLst>
              </p:cNvPr>
              <p:cNvSpPr txBox="1">
                <a:spLocks noChangeArrowheads="1"/>
              </p:cNvSpPr>
              <p:nvPr/>
            </p:nvSpPr>
            <p:spPr bwMode="auto">
              <a:xfrm>
                <a:off x="3744" y="244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ea typeface="新細明體" panose="02020500000000000000" pitchFamily="18" charset="-120"/>
                  </a:rPr>
                  <a:t>8</a:t>
                </a:r>
              </a:p>
            </p:txBody>
          </p:sp>
        </p:grpSp>
        <p:sp>
          <p:nvSpPr>
            <p:cNvPr id="120886" name="Line 54">
              <a:extLst>
                <a:ext uri="{FF2B5EF4-FFF2-40B4-BE49-F238E27FC236}">
                  <a16:creationId xmlns:a16="http://schemas.microsoft.com/office/drawing/2014/main" id="{BD8A9FD9-7D27-44F4-8C65-0079E16ABA99}"/>
                </a:ext>
              </a:extLst>
            </p:cNvPr>
            <p:cNvSpPr>
              <a:spLocks noChangeShapeType="1"/>
            </p:cNvSpPr>
            <p:nvPr/>
          </p:nvSpPr>
          <p:spPr bwMode="auto">
            <a:xfrm flipH="1">
              <a:off x="3696" y="1440"/>
              <a:ext cx="288"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0887" name="Text Box 55">
              <a:extLst>
                <a:ext uri="{FF2B5EF4-FFF2-40B4-BE49-F238E27FC236}">
                  <a16:creationId xmlns:a16="http://schemas.microsoft.com/office/drawing/2014/main" id="{B73FF05F-4343-4F89-A245-264A18932488}"/>
                </a:ext>
              </a:extLst>
            </p:cNvPr>
            <p:cNvSpPr txBox="1">
              <a:spLocks noChangeArrowheads="1"/>
            </p:cNvSpPr>
            <p:nvPr/>
          </p:nvSpPr>
          <p:spPr bwMode="auto">
            <a:xfrm>
              <a:off x="4080" y="1296"/>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ea typeface="新細明體" panose="02020500000000000000" pitchFamily="18" charset="-120"/>
                </a:rPr>
                <a:t>8</a:t>
              </a:r>
            </a:p>
          </p:txBody>
        </p:sp>
        <p:sp>
          <p:nvSpPr>
            <p:cNvPr id="120888" name="Line 56">
              <a:extLst>
                <a:ext uri="{FF2B5EF4-FFF2-40B4-BE49-F238E27FC236}">
                  <a16:creationId xmlns:a16="http://schemas.microsoft.com/office/drawing/2014/main" id="{991492BB-242B-427E-9407-E3C5729E0346}"/>
                </a:ext>
              </a:extLst>
            </p:cNvPr>
            <p:cNvSpPr>
              <a:spLocks noChangeShapeType="1"/>
            </p:cNvSpPr>
            <p:nvPr/>
          </p:nvSpPr>
          <p:spPr bwMode="auto">
            <a:xfrm flipH="1">
              <a:off x="3696" y="2064"/>
              <a:ext cx="288"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0889" name="Text Box 57">
              <a:extLst>
                <a:ext uri="{FF2B5EF4-FFF2-40B4-BE49-F238E27FC236}">
                  <a16:creationId xmlns:a16="http://schemas.microsoft.com/office/drawing/2014/main" id="{389CA22E-994E-4975-83FA-0A3691860D4D}"/>
                </a:ext>
              </a:extLst>
            </p:cNvPr>
            <p:cNvSpPr txBox="1">
              <a:spLocks noChangeArrowheads="1"/>
            </p:cNvSpPr>
            <p:nvPr/>
          </p:nvSpPr>
          <p:spPr bwMode="auto">
            <a:xfrm>
              <a:off x="4032" y="192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ea typeface="新細明體" panose="02020500000000000000" pitchFamily="18" charset="-120"/>
                </a:rPr>
                <a:t>7</a:t>
              </a:r>
            </a:p>
          </p:txBody>
        </p:sp>
        <p:sp>
          <p:nvSpPr>
            <p:cNvPr id="120890" name="Text Box 58">
              <a:extLst>
                <a:ext uri="{FF2B5EF4-FFF2-40B4-BE49-F238E27FC236}">
                  <a16:creationId xmlns:a16="http://schemas.microsoft.com/office/drawing/2014/main" id="{3A46A8AE-8AB5-45CE-AC5B-4ECAD1A04208}"/>
                </a:ext>
              </a:extLst>
            </p:cNvPr>
            <p:cNvSpPr txBox="1">
              <a:spLocks noChangeArrowheads="1"/>
            </p:cNvSpPr>
            <p:nvPr/>
          </p:nvSpPr>
          <p:spPr bwMode="auto">
            <a:xfrm>
              <a:off x="3984" y="2448"/>
              <a:ext cx="1008" cy="250"/>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b="1">
                  <a:ea typeface="新細明體" panose="02020500000000000000" pitchFamily="18" charset="-120"/>
                </a:rPr>
                <a:t>no change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0891"/>
                                        </p:tgtEl>
                                        <p:attrNameLst>
                                          <p:attrName>style.visibility</p:attrName>
                                        </p:attrNameLst>
                                      </p:cBhvr>
                                      <p:to>
                                        <p:strVal val="visible"/>
                                      </p:to>
                                    </p:set>
                                    <p:animEffect transition="in" filter="wipe(left)">
                                      <p:cBhvr>
                                        <p:cTn id="7" dur="500"/>
                                        <p:tgtEl>
                                          <p:spTgt spid="120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83">
                                            <p:txEl>
                                              <p:pRg st="0" end="0"/>
                                            </p:txEl>
                                          </p:spTgt>
                                        </p:tgtEl>
                                        <p:attrNameLst>
                                          <p:attrName>style.visibility</p:attrName>
                                        </p:attrNameLst>
                                      </p:cBhvr>
                                      <p:to>
                                        <p:strVal val="visible"/>
                                      </p:to>
                                    </p:set>
                                    <p:animEffect transition="in" filter="wipe(left)">
                                      <p:cBhvr>
                                        <p:cTn id="12" dur="500"/>
                                        <p:tgtEl>
                                          <p:spTgt spid="1208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883">
                                            <p:txEl>
                                              <p:pRg st="1" end="1"/>
                                            </p:txEl>
                                          </p:spTgt>
                                        </p:tgtEl>
                                        <p:attrNameLst>
                                          <p:attrName>style.visibility</p:attrName>
                                        </p:attrNameLst>
                                      </p:cBhvr>
                                      <p:to>
                                        <p:strVal val="visible"/>
                                      </p:to>
                                    </p:set>
                                    <p:animEffect transition="in" filter="wipe(left)">
                                      <p:cBhvr>
                                        <p:cTn id="17" dur="500"/>
                                        <p:tgtEl>
                                          <p:spTgt spid="1208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83" grpId="0" build="p" autoUpdateAnimBg="0"/>
    </p:bldLst>
  </p:timing>
</p:sld>
</file>

<file path=ppt/theme/theme1.xml><?xml version="1.0" encoding="utf-8"?>
<a:theme xmlns:a="http://schemas.openxmlformats.org/drawingml/2006/main" name="1_Teamwork">
  <a:themeElements>
    <a:clrScheme name="1_Teamwork 7">
      <a:dk1>
        <a:srgbClr val="000000"/>
      </a:dk1>
      <a:lt1>
        <a:srgbClr val="F5F0BD"/>
      </a:lt1>
      <a:dk2>
        <a:srgbClr val="BD9D69"/>
      </a:dk2>
      <a:lt2>
        <a:srgbClr val="FFFFCC"/>
      </a:lt2>
      <a:accent1>
        <a:srgbClr val="CDBB77"/>
      </a:accent1>
      <a:accent2>
        <a:srgbClr val="F8EBD0"/>
      </a:accent2>
      <a:accent3>
        <a:srgbClr val="F9F6DB"/>
      </a:accent3>
      <a:accent4>
        <a:srgbClr val="000000"/>
      </a:accent4>
      <a:accent5>
        <a:srgbClr val="E3DABD"/>
      </a:accent5>
      <a:accent6>
        <a:srgbClr val="E1D5BC"/>
      </a:accent6>
      <a:hlink>
        <a:srgbClr val="FF9900"/>
      </a:hlink>
      <a:folHlink>
        <a:srgbClr val="C64B00"/>
      </a:folHlink>
    </a:clrScheme>
    <a:fontScheme name="1_Teamwork">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1_Teamwork 1">
        <a:dk1>
          <a:srgbClr val="000078"/>
        </a:dk1>
        <a:lt1>
          <a:srgbClr val="FFFFFF"/>
        </a:lt1>
        <a:dk2>
          <a:srgbClr val="000066"/>
        </a:dk2>
        <a:lt2>
          <a:srgbClr val="CCECFF"/>
        </a:lt2>
        <a:accent1>
          <a:srgbClr val="0099CC"/>
        </a:accent1>
        <a:accent2>
          <a:srgbClr val="008080"/>
        </a:accent2>
        <a:accent3>
          <a:srgbClr val="AAAAB8"/>
        </a:accent3>
        <a:accent4>
          <a:srgbClr val="DADADA"/>
        </a:accent4>
        <a:accent5>
          <a:srgbClr val="AACAE2"/>
        </a:accent5>
        <a:accent6>
          <a:srgbClr val="007373"/>
        </a:accent6>
        <a:hlink>
          <a:srgbClr val="00FFCC"/>
        </a:hlink>
        <a:folHlink>
          <a:srgbClr val="6699FF"/>
        </a:folHlink>
      </a:clrScheme>
      <a:clrMap bg1="dk2" tx1="lt1" bg2="dk1" tx2="lt2" accent1="accent1" accent2="accent2" accent3="accent3" accent4="accent4" accent5="accent5" accent6="accent6" hlink="hlink" folHlink="folHlink"/>
    </a:extraClrScheme>
    <a:extraClrScheme>
      <a:clrScheme name="1_Teamwork 2">
        <a:dk1>
          <a:srgbClr val="0000A6"/>
        </a:dk1>
        <a:lt1>
          <a:srgbClr val="FFFFFF"/>
        </a:lt1>
        <a:dk2>
          <a:srgbClr val="000099"/>
        </a:dk2>
        <a:lt2>
          <a:srgbClr val="CCFFFF"/>
        </a:lt2>
        <a:accent1>
          <a:srgbClr val="00CCFF"/>
        </a:accent1>
        <a:accent2>
          <a:srgbClr val="FFE701"/>
        </a:accent2>
        <a:accent3>
          <a:srgbClr val="AAAACA"/>
        </a:accent3>
        <a:accent4>
          <a:srgbClr val="DADADA"/>
        </a:accent4>
        <a:accent5>
          <a:srgbClr val="AAE2FF"/>
        </a:accent5>
        <a:accent6>
          <a:srgbClr val="E7D101"/>
        </a:accent6>
        <a:hlink>
          <a:srgbClr val="FFCC66"/>
        </a:hlink>
        <a:folHlink>
          <a:srgbClr val="00CA00"/>
        </a:folHlink>
      </a:clrScheme>
      <a:clrMap bg1="dk2" tx1="lt1" bg2="dk1" tx2="lt2" accent1="accent1" accent2="accent2" accent3="accent3" accent4="accent4" accent5="accent5" accent6="accent6" hlink="hlink" folHlink="folHlink"/>
    </a:extraClrScheme>
    <a:extraClrScheme>
      <a:clrScheme name="1_Teamwork 3">
        <a:dk1>
          <a:srgbClr val="000000"/>
        </a:dk1>
        <a:lt1>
          <a:srgbClr val="E0EBF6"/>
        </a:lt1>
        <a:dk2>
          <a:srgbClr val="77A4AF"/>
        </a:dk2>
        <a:lt2>
          <a:srgbClr val="F3F7FB"/>
        </a:lt2>
        <a:accent1>
          <a:srgbClr val="B9C4D7"/>
        </a:accent1>
        <a:accent2>
          <a:srgbClr val="B1A1C5"/>
        </a:accent2>
        <a:accent3>
          <a:srgbClr val="EDF3FA"/>
        </a:accent3>
        <a:accent4>
          <a:srgbClr val="000000"/>
        </a:accent4>
        <a:accent5>
          <a:srgbClr val="D9DEE8"/>
        </a:accent5>
        <a:accent6>
          <a:srgbClr val="A091B2"/>
        </a:accent6>
        <a:hlink>
          <a:srgbClr val="3F2FB5"/>
        </a:hlink>
        <a:folHlink>
          <a:srgbClr val="318944"/>
        </a:folHlink>
      </a:clrScheme>
      <a:clrMap bg1="lt1" tx1="dk1" bg2="lt2" tx2="dk2" accent1="accent1" accent2="accent2" accent3="accent3" accent4="accent4" accent5="accent5" accent6="accent6" hlink="hlink" folHlink="folHlink"/>
    </a:extraClrScheme>
    <a:extraClrScheme>
      <a:clrScheme name="1_Teamwork 4">
        <a:dk1>
          <a:srgbClr val="006E6B"/>
        </a:dk1>
        <a:lt1>
          <a:srgbClr val="FFFFFF"/>
        </a:lt1>
        <a:dk2>
          <a:srgbClr val="006666"/>
        </a:dk2>
        <a:lt2>
          <a:srgbClr val="B9EFEE"/>
        </a:lt2>
        <a:accent1>
          <a:srgbClr val="33CCCC"/>
        </a:accent1>
        <a:accent2>
          <a:srgbClr val="6AB475"/>
        </a:accent2>
        <a:accent3>
          <a:srgbClr val="AAB8B8"/>
        </a:accent3>
        <a:accent4>
          <a:srgbClr val="DADADA"/>
        </a:accent4>
        <a:accent5>
          <a:srgbClr val="ADE2E2"/>
        </a:accent5>
        <a:accent6>
          <a:srgbClr val="5FA369"/>
        </a:accent6>
        <a:hlink>
          <a:srgbClr val="00FF99"/>
        </a:hlink>
        <a:folHlink>
          <a:srgbClr val="CCFF66"/>
        </a:folHlink>
      </a:clrScheme>
      <a:clrMap bg1="dk2" tx1="lt1" bg2="dk1" tx2="lt2" accent1="accent1" accent2="accent2" accent3="accent3" accent4="accent4" accent5="accent5" accent6="accent6" hlink="hlink" folHlink="folHlink"/>
    </a:extraClrScheme>
    <a:extraClrScheme>
      <a:clrScheme name="1_Teamwork 5">
        <a:dk1>
          <a:srgbClr val="8ABA8D"/>
        </a:dk1>
        <a:lt1>
          <a:srgbClr val="FFFFFF"/>
        </a:lt1>
        <a:dk2>
          <a:srgbClr val="6FB56D"/>
        </a:dk2>
        <a:lt2>
          <a:srgbClr val="DCF1F4"/>
        </a:lt2>
        <a:accent1>
          <a:srgbClr val="2E7E2E"/>
        </a:accent1>
        <a:accent2>
          <a:srgbClr val="25735D"/>
        </a:accent2>
        <a:accent3>
          <a:srgbClr val="BBD7BA"/>
        </a:accent3>
        <a:accent4>
          <a:srgbClr val="DADADA"/>
        </a:accent4>
        <a:accent5>
          <a:srgbClr val="ADC0AD"/>
        </a:accent5>
        <a:accent6>
          <a:srgbClr val="206853"/>
        </a:accent6>
        <a:hlink>
          <a:srgbClr val="FFFF00"/>
        </a:hlink>
        <a:folHlink>
          <a:srgbClr val="FFF4BF"/>
        </a:folHlink>
      </a:clrScheme>
      <a:clrMap bg1="dk2" tx1="lt1" bg2="dk1" tx2="lt2" accent1="accent1" accent2="accent2" accent3="accent3" accent4="accent4" accent5="accent5" accent6="accent6" hlink="hlink" folHlink="folHlink"/>
    </a:extraClrScheme>
    <a:extraClrScheme>
      <a:clrScheme name="1_Teamwork 6">
        <a:dk1>
          <a:srgbClr val="005400"/>
        </a:dk1>
        <a:lt1>
          <a:srgbClr val="FFFFFF"/>
        </a:lt1>
        <a:dk2>
          <a:srgbClr val="004800"/>
        </a:dk2>
        <a:lt2>
          <a:srgbClr val="D6D8C0"/>
        </a:lt2>
        <a:accent1>
          <a:srgbClr val="339933"/>
        </a:accent1>
        <a:accent2>
          <a:srgbClr val="7D8C70"/>
        </a:accent2>
        <a:accent3>
          <a:srgbClr val="AAB1AA"/>
        </a:accent3>
        <a:accent4>
          <a:srgbClr val="DADADA"/>
        </a:accent4>
        <a:accent5>
          <a:srgbClr val="ADCAAD"/>
        </a:accent5>
        <a:accent6>
          <a:srgbClr val="717E65"/>
        </a:accent6>
        <a:hlink>
          <a:srgbClr val="CCCC00"/>
        </a:hlink>
        <a:folHlink>
          <a:srgbClr val="85B3B1"/>
        </a:folHlink>
      </a:clrScheme>
      <a:clrMap bg1="dk2" tx1="lt1" bg2="dk1" tx2="lt2" accent1="accent1" accent2="accent2" accent3="accent3" accent4="accent4" accent5="accent5" accent6="accent6" hlink="hlink" folHlink="folHlink"/>
    </a:extraClrScheme>
    <a:extraClrScheme>
      <a:clrScheme name="1_Teamwork 7">
        <a:dk1>
          <a:srgbClr val="000000"/>
        </a:dk1>
        <a:lt1>
          <a:srgbClr val="F5F0BD"/>
        </a:lt1>
        <a:dk2>
          <a:srgbClr val="BD9D69"/>
        </a:dk2>
        <a:lt2>
          <a:srgbClr val="FFFFCC"/>
        </a:lt2>
        <a:accent1>
          <a:srgbClr val="CDBB77"/>
        </a:accent1>
        <a:accent2>
          <a:srgbClr val="F8EBD0"/>
        </a:accent2>
        <a:accent3>
          <a:srgbClr val="F9F6DB"/>
        </a:accent3>
        <a:accent4>
          <a:srgbClr val="000000"/>
        </a:accent4>
        <a:accent5>
          <a:srgbClr val="E3DABD"/>
        </a:accent5>
        <a:accent6>
          <a:srgbClr val="E1D5BC"/>
        </a:accent6>
        <a:hlink>
          <a:srgbClr val="FF9900"/>
        </a:hlink>
        <a:folHlink>
          <a:srgbClr val="C64B00"/>
        </a:folHlink>
      </a:clrScheme>
      <a:clrMap bg1="lt1" tx1="dk1" bg2="lt2" tx2="dk2" accent1="accent1" accent2="accent2" accent3="accent3" accent4="accent4" accent5="accent5" accent6="accent6" hlink="hlink" folHlink="folHlink"/>
    </a:extraClrScheme>
    <a:extraClrScheme>
      <a:clrScheme name="1_Teamwork 8">
        <a:dk1>
          <a:srgbClr val="000000"/>
        </a:dk1>
        <a:lt1>
          <a:srgbClr val="E2DDD4"/>
        </a:lt1>
        <a:dk2>
          <a:srgbClr val="000000"/>
        </a:dk2>
        <a:lt2>
          <a:srgbClr val="EFEBE3"/>
        </a:lt2>
        <a:accent1>
          <a:srgbClr val="F2F2F2"/>
        </a:accent1>
        <a:accent2>
          <a:srgbClr val="C4AD74"/>
        </a:accent2>
        <a:accent3>
          <a:srgbClr val="EEEBE6"/>
        </a:accent3>
        <a:accent4>
          <a:srgbClr val="000000"/>
        </a:accent4>
        <a:accent5>
          <a:srgbClr val="F7F7F7"/>
        </a:accent5>
        <a:accent6>
          <a:srgbClr val="B19C68"/>
        </a:accent6>
        <a:hlink>
          <a:srgbClr val="A46032"/>
        </a:hlink>
        <a:folHlink>
          <a:srgbClr val="8F8E73"/>
        </a:folHlink>
      </a:clrScheme>
      <a:clrMap bg1="lt1" tx1="dk1" bg2="lt2" tx2="dk2" accent1="accent1" accent2="accent2" accent3="accent3" accent4="accent4" accent5="accent5" accent6="accent6" hlink="hlink" folHlink="folHlink"/>
    </a:extraClrScheme>
    <a:extraClrScheme>
      <a:clrScheme name="1_Teamwork 9">
        <a:dk1>
          <a:srgbClr val="8A0000"/>
        </a:dk1>
        <a:lt1>
          <a:srgbClr val="FFFFFF"/>
        </a:lt1>
        <a:dk2>
          <a:srgbClr val="800000"/>
        </a:dk2>
        <a:lt2>
          <a:srgbClr val="FFFFCC"/>
        </a:lt2>
        <a:accent1>
          <a:srgbClr val="FF5831"/>
        </a:accent1>
        <a:accent2>
          <a:srgbClr val="C5543D"/>
        </a:accent2>
        <a:accent3>
          <a:srgbClr val="C0AAAA"/>
        </a:accent3>
        <a:accent4>
          <a:srgbClr val="DADADA"/>
        </a:accent4>
        <a:accent5>
          <a:srgbClr val="FFB4AD"/>
        </a:accent5>
        <a:accent6>
          <a:srgbClr val="B24B36"/>
        </a:accent6>
        <a:hlink>
          <a:srgbClr val="FFFFCC"/>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2911</TotalTime>
  <Words>2727</Words>
  <Application>Microsoft Office PowerPoint</Application>
  <PresentationFormat>寬螢幕</PresentationFormat>
  <Paragraphs>504</Paragraphs>
  <Slides>28</Slides>
  <Notes>3</Notes>
  <HiddenSlides>0</HiddenSlides>
  <MMClips>0</MMClips>
  <ScaleCrop>false</ScaleCrop>
  <HeadingPairs>
    <vt:vector size="8" baseType="variant">
      <vt:variant>
        <vt:lpstr>使用字型</vt:lpstr>
      </vt:variant>
      <vt:variant>
        <vt:i4>11</vt:i4>
      </vt:variant>
      <vt:variant>
        <vt:lpstr>佈景主題</vt:lpstr>
      </vt:variant>
      <vt:variant>
        <vt:i4>1</vt:i4>
      </vt:variant>
      <vt:variant>
        <vt:lpstr>內嵌 OLE 伺服程式</vt:lpstr>
      </vt:variant>
      <vt:variant>
        <vt:i4>2</vt:i4>
      </vt:variant>
      <vt:variant>
        <vt:lpstr>投影片標題</vt:lpstr>
      </vt:variant>
      <vt:variant>
        <vt:i4>28</vt:i4>
      </vt:variant>
    </vt:vector>
  </HeadingPairs>
  <TitlesOfParts>
    <vt:vector size="42" baseType="lpstr">
      <vt:lpstr>휴먼모음T</vt:lpstr>
      <vt:lpstr>Monotype Sorts</vt:lpstr>
      <vt:lpstr>新細明體</vt:lpstr>
      <vt:lpstr>標楷體</vt:lpstr>
      <vt:lpstr>Arial</vt:lpstr>
      <vt:lpstr>Garamond</vt:lpstr>
      <vt:lpstr>Symbol</vt:lpstr>
      <vt:lpstr>Tahoma</vt:lpstr>
      <vt:lpstr>Times</vt:lpstr>
      <vt:lpstr>Times New Roman</vt:lpstr>
      <vt:lpstr>Wingdings</vt:lpstr>
      <vt:lpstr>1_Teamwork</vt:lpstr>
      <vt:lpstr>Equation</vt:lpstr>
      <vt:lpstr>Document</vt:lpstr>
      <vt:lpstr> Dijkstra’s Algorithm for the Shortest Path Problem</vt:lpstr>
      <vt:lpstr>Wide Range of Shortest Path Problems</vt:lpstr>
      <vt:lpstr>Assumptions for the Problem Today</vt:lpstr>
      <vt:lpstr>Overview of today’s lecture</vt:lpstr>
      <vt:lpstr>Approximating Piecewise Linear Functions</vt:lpstr>
      <vt:lpstr>PowerPoint 簡報</vt:lpstr>
      <vt:lpstr>A Key Step in Shortest Path Algorithms</vt:lpstr>
      <vt:lpstr>Update(7)</vt:lpstr>
      <vt:lpstr>On Updates</vt:lpstr>
      <vt:lpstr>Dijkstra’s Algorithm</vt:lpstr>
      <vt:lpstr>Dijkstra’s Algorithm</vt:lpstr>
      <vt:lpstr>Why Does Dijkstra’s Algorithm Work?</vt:lpstr>
      <vt:lpstr>Why Does Dijkstra’s Algorithm Work?</vt:lpstr>
      <vt:lpstr>Verifying invariants when S = { 1 }</vt:lpstr>
      <vt:lpstr>Verifying invariants Inductively</vt:lpstr>
      <vt:lpstr>Verifying invariants Inductively</vt:lpstr>
      <vt:lpstr>Verifying invariants Inductively</vt:lpstr>
      <vt:lpstr>A comment on invariants</vt:lpstr>
      <vt:lpstr>Complexity Analysis of Dijkstra’s Algorithm</vt:lpstr>
      <vt:lpstr>Binary Heap implementation</vt:lpstr>
      <vt:lpstr>Example on Binary Heap’s Implementation</vt:lpstr>
      <vt:lpstr>A Simple Bucket-based Scheme</vt:lpstr>
      <vt:lpstr>Dial’s Algorithm</vt:lpstr>
      <vt:lpstr>Running time for Dial’s Algorithm</vt:lpstr>
      <vt:lpstr>Additional comments on Dial’s Algorithm</vt:lpstr>
      <vt:lpstr>Wraparound Buckets</vt:lpstr>
      <vt:lpstr>Example on Dial’s Implementation</vt:lpstr>
      <vt:lpstr>Summary</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15.082        Spring 1998</dc:title>
  <dc:creator>Jim Orlin</dc:creator>
  <cp:lastModifiedBy>xx</cp:lastModifiedBy>
  <cp:revision>53</cp:revision>
  <cp:lastPrinted>1999-01-07T17:37:54Z</cp:lastPrinted>
  <dcterms:created xsi:type="dcterms:W3CDTF">1999-01-07T15:09:16Z</dcterms:created>
  <dcterms:modified xsi:type="dcterms:W3CDTF">2023-04-10T02:48:28Z</dcterms:modified>
</cp:coreProperties>
</file>