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32"/>
  </p:notesMasterIdLst>
  <p:handoutMasterIdLst>
    <p:handoutMasterId r:id="rId33"/>
  </p:handoutMasterIdLst>
  <p:sldIdLst>
    <p:sldId id="298" r:id="rId2"/>
    <p:sldId id="287" r:id="rId3"/>
    <p:sldId id="257" r:id="rId4"/>
    <p:sldId id="288" r:id="rId5"/>
    <p:sldId id="258" r:id="rId6"/>
    <p:sldId id="259" r:id="rId7"/>
    <p:sldId id="289" r:id="rId8"/>
    <p:sldId id="266" r:id="rId9"/>
    <p:sldId id="295" r:id="rId10"/>
    <p:sldId id="290" r:id="rId11"/>
    <p:sldId id="296" r:id="rId12"/>
    <p:sldId id="294" r:id="rId13"/>
    <p:sldId id="291" r:id="rId14"/>
    <p:sldId id="293" r:id="rId15"/>
    <p:sldId id="292" r:id="rId16"/>
    <p:sldId id="276" r:id="rId17"/>
    <p:sldId id="267" r:id="rId18"/>
    <p:sldId id="268" r:id="rId19"/>
    <p:sldId id="275" r:id="rId20"/>
    <p:sldId id="297" r:id="rId21"/>
    <p:sldId id="278" r:id="rId22"/>
    <p:sldId id="280" r:id="rId23"/>
    <p:sldId id="279" r:id="rId24"/>
    <p:sldId id="281" r:id="rId25"/>
    <p:sldId id="282" r:id="rId26"/>
    <p:sldId id="283" r:id="rId27"/>
    <p:sldId id="284" r:id="rId28"/>
    <p:sldId id="285" r:id="rId29"/>
    <p:sldId id="299" r:id="rId30"/>
    <p:sldId id="286" r:id="rId31"/>
  </p:sldIdLst>
  <p:sldSz cx="12192000" cy="6858000"/>
  <p:notesSz cx="7099300" cy="10234613"/>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2400"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sz="2400"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sz="2400"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sz="2400" kern="1200">
        <a:solidFill>
          <a:schemeClr val="tx1"/>
        </a:solidFill>
        <a:latin typeface="Times New Roman" panose="02020603050405020304" pitchFamily="18"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222">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60093"/>
    <a:srgbClr val="9933FF"/>
    <a:srgbClr val="3333FF"/>
    <a:srgbClr val="FF0000"/>
    <a:srgbClr val="CC0000"/>
    <a:srgbClr val="006600"/>
    <a:srgbClr val="0000CC"/>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803" autoAdjust="0"/>
  </p:normalViewPr>
  <p:slideViewPr>
    <p:cSldViewPr showGuides="1">
      <p:cViewPr varScale="1">
        <p:scale>
          <a:sx n="65" d="100"/>
          <a:sy n="65" d="100"/>
        </p:scale>
        <p:origin x="66" y="180"/>
      </p:cViewPr>
      <p:guideLst>
        <p:guide orient="horz" pos="2160"/>
        <p:guide pos="3840"/>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66" d="100"/>
        <a:sy n="66" d="100"/>
      </p:scale>
      <p:origin x="0" y="2286"/>
    </p:cViewPr>
  </p:sorterViewPr>
  <p:notesViewPr>
    <p:cSldViewPr showGuides="1">
      <p:cViewPr>
        <p:scale>
          <a:sx n="75" d="100"/>
          <a:sy n="75" d="100"/>
        </p:scale>
        <p:origin x="-710" y="-58"/>
      </p:cViewPr>
      <p:guideLst>
        <p:guide orient="horz" pos="3222"/>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01FADF57-404D-4ACD-8EA4-8C78BBE19483}"/>
              </a:ext>
            </a:extLst>
          </p:cNvPr>
          <p:cNvSpPr>
            <a:spLocks noGrp="1" noChangeArrowheads="1"/>
          </p:cNvSpPr>
          <p:nvPr>
            <p:ph type="hdr" sz="quarter"/>
          </p:nvPr>
        </p:nvSpPr>
        <p:spPr bwMode="auto">
          <a:xfrm>
            <a:off x="0" y="-1588"/>
            <a:ext cx="3076575"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50" tIns="0" rIns="20050" bIns="0" numCol="1" anchor="t" anchorCtr="0" compatLnSpc="1">
            <a:prstTxWarp prst="textNoShape">
              <a:avLst/>
            </a:prstTxWarp>
          </a:bodyPr>
          <a:lstStyle>
            <a:lvl1pPr defTabSz="962025">
              <a:defRPr sz="1100" i="1">
                <a:latin typeface="Arial" panose="020B0604020202020204" pitchFamily="34" charset="0"/>
                <a:ea typeface="+mn-ea"/>
              </a:defRPr>
            </a:lvl1pPr>
          </a:lstStyle>
          <a:p>
            <a:pPr>
              <a:defRPr/>
            </a:pPr>
            <a:endParaRPr lang="en-US" altLang="zh-TW"/>
          </a:p>
        </p:txBody>
      </p:sp>
      <p:sp>
        <p:nvSpPr>
          <p:cNvPr id="2051" name="Rectangle 3">
            <a:extLst>
              <a:ext uri="{FF2B5EF4-FFF2-40B4-BE49-F238E27FC236}">
                <a16:creationId xmlns:a16="http://schemas.microsoft.com/office/drawing/2014/main" id="{81EAB0A8-C17A-4726-B4A6-EF94011E0073}"/>
              </a:ext>
            </a:extLst>
          </p:cNvPr>
          <p:cNvSpPr>
            <a:spLocks noGrp="1" noChangeArrowheads="1"/>
          </p:cNvSpPr>
          <p:nvPr>
            <p:ph type="dt" idx="1"/>
          </p:nvPr>
        </p:nvSpPr>
        <p:spPr bwMode="auto">
          <a:xfrm>
            <a:off x="4022725" y="-1588"/>
            <a:ext cx="3076575"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50" tIns="0" rIns="20050" bIns="0" numCol="1" anchor="t" anchorCtr="0" compatLnSpc="1">
            <a:prstTxWarp prst="textNoShape">
              <a:avLst/>
            </a:prstTxWarp>
          </a:bodyPr>
          <a:lstStyle>
            <a:lvl1pPr algn="r" defTabSz="962025">
              <a:defRPr sz="1100" i="1">
                <a:latin typeface="Arial" panose="020B0604020202020204" pitchFamily="34" charset="0"/>
                <a:ea typeface="+mn-ea"/>
              </a:defRPr>
            </a:lvl1pPr>
          </a:lstStyle>
          <a:p>
            <a:pPr>
              <a:defRPr/>
            </a:pPr>
            <a:endParaRPr lang="en-US" altLang="zh-TW"/>
          </a:p>
        </p:txBody>
      </p:sp>
      <p:sp>
        <p:nvSpPr>
          <p:cNvPr id="3076" name="Rectangle 4">
            <a:extLst>
              <a:ext uri="{FF2B5EF4-FFF2-40B4-BE49-F238E27FC236}">
                <a16:creationId xmlns:a16="http://schemas.microsoft.com/office/drawing/2014/main" id="{77229D2E-3C27-484C-B43E-B58C4C1B24C2}"/>
              </a:ext>
            </a:extLst>
          </p:cNvPr>
          <p:cNvSpPr>
            <a:spLocks noGrp="1" noRot="1" noChangeAspect="1" noChangeArrowheads="1" noTextEdit="1"/>
          </p:cNvSpPr>
          <p:nvPr>
            <p:ph type="sldImg" idx="2"/>
          </p:nvPr>
        </p:nvSpPr>
        <p:spPr bwMode="auto">
          <a:xfrm>
            <a:off x="152400" y="774700"/>
            <a:ext cx="6797675" cy="3824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a:extLst>
              <a:ext uri="{FF2B5EF4-FFF2-40B4-BE49-F238E27FC236}">
                <a16:creationId xmlns:a16="http://schemas.microsoft.com/office/drawing/2014/main" id="{91B373D0-0DF8-45D7-99A2-0B9208EF1DDC}"/>
              </a:ext>
            </a:extLst>
          </p:cNvPr>
          <p:cNvSpPr>
            <a:spLocks noGrp="1" noChangeArrowheads="1"/>
          </p:cNvSpPr>
          <p:nvPr>
            <p:ph type="body" sz="quarter" idx="3"/>
          </p:nvPr>
        </p:nvSpPr>
        <p:spPr bwMode="auto">
          <a:xfrm>
            <a:off x="946150" y="4859338"/>
            <a:ext cx="5207000" cy="460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909" tIns="48455" rIns="96909" bIns="48455"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2054" name="Rectangle 6">
            <a:extLst>
              <a:ext uri="{FF2B5EF4-FFF2-40B4-BE49-F238E27FC236}">
                <a16:creationId xmlns:a16="http://schemas.microsoft.com/office/drawing/2014/main" id="{084DE0C2-EA1D-4533-973D-2DCD7E7EEF53}"/>
              </a:ext>
            </a:extLst>
          </p:cNvPr>
          <p:cNvSpPr>
            <a:spLocks noGrp="1" noChangeArrowheads="1"/>
          </p:cNvSpPr>
          <p:nvPr>
            <p:ph type="ftr" sz="quarter" idx="4"/>
          </p:nvPr>
        </p:nvSpPr>
        <p:spPr bwMode="auto">
          <a:xfrm>
            <a:off x="0" y="9721850"/>
            <a:ext cx="3076575"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50" tIns="0" rIns="20050" bIns="0" numCol="1" anchor="b" anchorCtr="0" compatLnSpc="1">
            <a:prstTxWarp prst="textNoShape">
              <a:avLst/>
            </a:prstTxWarp>
          </a:bodyPr>
          <a:lstStyle>
            <a:lvl1pPr defTabSz="962025">
              <a:defRPr sz="1100" i="1">
                <a:latin typeface="Arial" panose="020B0604020202020204" pitchFamily="34" charset="0"/>
                <a:ea typeface="+mn-ea"/>
              </a:defRPr>
            </a:lvl1pPr>
          </a:lstStyle>
          <a:p>
            <a:pPr>
              <a:defRPr/>
            </a:pPr>
            <a:endParaRPr lang="en-US" altLang="zh-TW"/>
          </a:p>
        </p:txBody>
      </p:sp>
      <p:sp>
        <p:nvSpPr>
          <p:cNvPr id="2055" name="Rectangle 7">
            <a:extLst>
              <a:ext uri="{FF2B5EF4-FFF2-40B4-BE49-F238E27FC236}">
                <a16:creationId xmlns:a16="http://schemas.microsoft.com/office/drawing/2014/main" id="{310F0DCB-863A-4EB8-A4DA-6C215696C584}"/>
              </a:ext>
            </a:extLst>
          </p:cNvPr>
          <p:cNvSpPr>
            <a:spLocks noGrp="1" noChangeArrowheads="1"/>
          </p:cNvSpPr>
          <p:nvPr>
            <p:ph type="sldNum" sz="quarter" idx="5"/>
          </p:nvPr>
        </p:nvSpPr>
        <p:spPr bwMode="auto">
          <a:xfrm>
            <a:off x="4022725" y="9721850"/>
            <a:ext cx="3076575"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50" tIns="0" rIns="20050" bIns="0" numCol="1" anchor="b" anchorCtr="0" compatLnSpc="1">
            <a:prstTxWarp prst="textNoShape">
              <a:avLst/>
            </a:prstTxWarp>
          </a:bodyPr>
          <a:lstStyle>
            <a:lvl1pPr algn="r" defTabSz="962025">
              <a:defRPr sz="1100" i="1" smtClean="0">
                <a:latin typeface="Arial" panose="020B0604020202020204" pitchFamily="34" charset="0"/>
                <a:ea typeface="+mn-ea"/>
              </a:defRPr>
            </a:lvl1pPr>
          </a:lstStyle>
          <a:p>
            <a:pPr>
              <a:defRPr/>
            </a:pPr>
            <a:fld id="{0A92C345-0D38-45F4-A6A1-48B8B40E69E1}"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401D98C6-57A8-4111-89BB-85AA58D7ADD2}"/>
              </a:ext>
            </a:extLst>
          </p:cNvPr>
          <p:cNvSpPr>
            <a:spLocks noGrp="1" noChangeArrowheads="1"/>
          </p:cNvSpPr>
          <p:nvPr>
            <p:ph type="sldNum" sz="quarter" idx="5"/>
          </p:nvPr>
        </p:nvSpPr>
        <p:spPr>
          <a:noFill/>
        </p:spPr>
        <p:txBody>
          <a:bodyPr/>
          <a:lstStyle>
            <a:lvl1pPr defTabSz="962025">
              <a:defRPr sz="2400">
                <a:solidFill>
                  <a:schemeClr val="tx1"/>
                </a:solidFill>
                <a:latin typeface="Times New Roman" panose="02020603050405020304" pitchFamily="18" charset="0"/>
                <a:ea typeface="新細明體" panose="02020500000000000000" pitchFamily="18" charset="-120"/>
              </a:defRPr>
            </a:lvl1pPr>
            <a:lvl2pPr marL="742950" indent="-285750" defTabSz="962025">
              <a:defRPr sz="2400">
                <a:solidFill>
                  <a:schemeClr val="tx1"/>
                </a:solidFill>
                <a:latin typeface="Times New Roman" panose="02020603050405020304" pitchFamily="18" charset="0"/>
                <a:ea typeface="新細明體" panose="02020500000000000000" pitchFamily="18" charset="-120"/>
              </a:defRPr>
            </a:lvl2pPr>
            <a:lvl3pPr marL="1143000" indent="-228600" defTabSz="962025">
              <a:defRPr sz="2400">
                <a:solidFill>
                  <a:schemeClr val="tx1"/>
                </a:solidFill>
                <a:latin typeface="Times New Roman" panose="02020603050405020304" pitchFamily="18" charset="0"/>
                <a:ea typeface="新細明體" panose="02020500000000000000" pitchFamily="18" charset="-120"/>
              </a:defRPr>
            </a:lvl3pPr>
            <a:lvl4pPr marL="1600200" indent="-228600" defTabSz="962025">
              <a:defRPr sz="2400">
                <a:solidFill>
                  <a:schemeClr val="tx1"/>
                </a:solidFill>
                <a:latin typeface="Times New Roman" panose="02020603050405020304" pitchFamily="18" charset="0"/>
                <a:ea typeface="新細明體" panose="02020500000000000000" pitchFamily="18" charset="-120"/>
              </a:defRPr>
            </a:lvl4pPr>
            <a:lvl5pPr marL="2057400" indent="-228600" defTabSz="962025">
              <a:defRPr sz="2400">
                <a:solidFill>
                  <a:schemeClr val="tx1"/>
                </a:solidFill>
                <a:latin typeface="Times New Roman" panose="02020603050405020304" pitchFamily="18" charset="0"/>
                <a:ea typeface="新細明體" panose="02020500000000000000" pitchFamily="18" charset="-120"/>
              </a:defRPr>
            </a:lvl5pPr>
            <a:lvl6pPr marL="25146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6938AE60-E5BE-4660-9B2F-23DB100F1085}" type="slidenum">
              <a:rPr lang="zh-TW" altLang="en-US" sz="1100">
                <a:latin typeface="Arial" panose="020B0604020202020204" pitchFamily="34" charset="0"/>
              </a:rPr>
              <a:pPr/>
              <a:t>1</a:t>
            </a:fld>
            <a:endParaRPr lang="en-US" altLang="zh-TW" sz="1100">
              <a:latin typeface="Arial" panose="020B0604020202020204" pitchFamily="34" charset="0"/>
            </a:endParaRPr>
          </a:p>
        </p:txBody>
      </p:sp>
      <p:sp>
        <p:nvSpPr>
          <p:cNvPr id="5123" name="Rectangle 2">
            <a:extLst>
              <a:ext uri="{FF2B5EF4-FFF2-40B4-BE49-F238E27FC236}">
                <a16:creationId xmlns:a16="http://schemas.microsoft.com/office/drawing/2014/main" id="{5074347E-F382-4C2F-B70D-849738368B21}"/>
              </a:ext>
            </a:extLst>
          </p:cNvPr>
          <p:cNvSpPr>
            <a:spLocks noGrp="1" noRot="1" noChangeAspect="1" noChangeArrowheads="1" noTextEdit="1"/>
          </p:cNvSpPr>
          <p:nvPr>
            <p:ph type="sldImg"/>
          </p:nvPr>
        </p:nvSpPr>
        <p:spPr>
          <a:xfrm>
            <a:off x="150813" y="774700"/>
            <a:ext cx="6797675" cy="3824288"/>
          </a:xfrm>
          <a:ln/>
        </p:spPr>
      </p:sp>
      <p:sp>
        <p:nvSpPr>
          <p:cNvPr id="5124" name="Rectangle 3">
            <a:extLst>
              <a:ext uri="{FF2B5EF4-FFF2-40B4-BE49-F238E27FC236}">
                <a16:creationId xmlns:a16="http://schemas.microsoft.com/office/drawing/2014/main" id="{50A418EB-380B-46C0-AE41-7D3DD4B0D5D1}"/>
              </a:ext>
            </a:extLst>
          </p:cNvPr>
          <p:cNvSpPr>
            <a:spLocks noGrp="1" noChangeArrowheads="1"/>
          </p:cNvSpPr>
          <p:nvPr>
            <p:ph type="body" idx="1"/>
          </p:nvPr>
        </p:nvSpPr>
        <p:spPr>
          <a:noFill/>
        </p:spPr>
        <p:txBody>
          <a:bodyPr/>
          <a:lstStyle/>
          <a:p>
            <a:r>
              <a:rPr lang="en-US" altLang="zh-TW"/>
              <a:t>Get ahold of a network, and use the same network to illustrate the shortest path problem for communication newtorks, the max flow problem, the minimum cost flow problem, and the multicommodity flow problem.  This will be a very efficient way of introducing the four problems.  (Perhaps under 10 minutes of class time.)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FE4AFC9E-06E0-4678-9854-D914D2605BE7}"/>
              </a:ext>
            </a:extLst>
          </p:cNvPr>
          <p:cNvSpPr>
            <a:spLocks noGrp="1" noChangeArrowheads="1"/>
          </p:cNvSpPr>
          <p:nvPr>
            <p:ph type="sldNum" sz="quarter" idx="5"/>
          </p:nvPr>
        </p:nvSpPr>
        <p:spPr>
          <a:noFill/>
        </p:spPr>
        <p:txBody>
          <a:bodyPr/>
          <a:lstStyle>
            <a:lvl1pPr defTabSz="962025">
              <a:defRPr sz="2400">
                <a:solidFill>
                  <a:schemeClr val="tx1"/>
                </a:solidFill>
                <a:latin typeface="Times New Roman" panose="02020603050405020304" pitchFamily="18" charset="0"/>
                <a:ea typeface="新細明體" panose="02020500000000000000" pitchFamily="18" charset="-120"/>
              </a:defRPr>
            </a:lvl1pPr>
            <a:lvl2pPr marL="742950" indent="-285750" defTabSz="962025">
              <a:defRPr sz="2400">
                <a:solidFill>
                  <a:schemeClr val="tx1"/>
                </a:solidFill>
                <a:latin typeface="Times New Roman" panose="02020603050405020304" pitchFamily="18" charset="0"/>
                <a:ea typeface="新細明體" panose="02020500000000000000" pitchFamily="18" charset="-120"/>
              </a:defRPr>
            </a:lvl2pPr>
            <a:lvl3pPr marL="1143000" indent="-228600" defTabSz="962025">
              <a:defRPr sz="2400">
                <a:solidFill>
                  <a:schemeClr val="tx1"/>
                </a:solidFill>
                <a:latin typeface="Times New Roman" panose="02020603050405020304" pitchFamily="18" charset="0"/>
                <a:ea typeface="新細明體" panose="02020500000000000000" pitchFamily="18" charset="-120"/>
              </a:defRPr>
            </a:lvl3pPr>
            <a:lvl4pPr marL="1600200" indent="-228600" defTabSz="962025">
              <a:defRPr sz="2400">
                <a:solidFill>
                  <a:schemeClr val="tx1"/>
                </a:solidFill>
                <a:latin typeface="Times New Roman" panose="02020603050405020304" pitchFamily="18" charset="0"/>
                <a:ea typeface="新細明體" panose="02020500000000000000" pitchFamily="18" charset="-120"/>
              </a:defRPr>
            </a:lvl4pPr>
            <a:lvl5pPr marL="2057400" indent="-228600" defTabSz="962025">
              <a:defRPr sz="2400">
                <a:solidFill>
                  <a:schemeClr val="tx1"/>
                </a:solidFill>
                <a:latin typeface="Times New Roman" panose="02020603050405020304" pitchFamily="18" charset="0"/>
                <a:ea typeface="新細明體" panose="02020500000000000000" pitchFamily="18" charset="-120"/>
              </a:defRPr>
            </a:lvl5pPr>
            <a:lvl6pPr marL="25146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42276197-9447-4254-9641-140ADDEA5B8A}" type="slidenum">
              <a:rPr lang="zh-TW" altLang="en-US" sz="1100">
                <a:latin typeface="Arial" panose="020B0604020202020204" pitchFamily="34" charset="0"/>
              </a:rPr>
              <a:pPr/>
              <a:t>10</a:t>
            </a:fld>
            <a:endParaRPr lang="en-US" altLang="zh-TW" sz="1100">
              <a:latin typeface="Arial" panose="020B0604020202020204" pitchFamily="34" charset="0"/>
            </a:endParaRPr>
          </a:p>
        </p:txBody>
      </p:sp>
      <p:sp>
        <p:nvSpPr>
          <p:cNvPr id="23555" name="Rectangle 2">
            <a:extLst>
              <a:ext uri="{FF2B5EF4-FFF2-40B4-BE49-F238E27FC236}">
                <a16:creationId xmlns:a16="http://schemas.microsoft.com/office/drawing/2014/main" id="{8F98D8FE-FDEF-4ACE-984C-190485CAE511}"/>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033E32A9-9B9E-45CE-9CEF-7C54CDBF2A69}"/>
              </a:ext>
            </a:extLst>
          </p:cNvPr>
          <p:cNvSpPr>
            <a:spLocks noGrp="1" noChangeArrowheads="1"/>
          </p:cNvSpPr>
          <p:nvPr>
            <p:ph type="body" idx="1"/>
          </p:nvPr>
        </p:nvSpPr>
        <p:spPr>
          <a:noFill/>
        </p:spPr>
        <p:txBody>
          <a:bodyPr/>
          <a:lstStyle/>
          <a:p>
            <a:endParaRPr lang="zh-TW"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0272AEC1-5C6A-4F08-A41D-2E641B83746E}"/>
              </a:ext>
            </a:extLst>
          </p:cNvPr>
          <p:cNvSpPr>
            <a:spLocks noGrp="1" noChangeArrowheads="1"/>
          </p:cNvSpPr>
          <p:nvPr>
            <p:ph type="sldNum" sz="quarter" idx="5"/>
          </p:nvPr>
        </p:nvSpPr>
        <p:spPr>
          <a:noFill/>
        </p:spPr>
        <p:txBody>
          <a:bodyPr/>
          <a:lstStyle>
            <a:lvl1pPr defTabSz="962025">
              <a:defRPr sz="2400">
                <a:solidFill>
                  <a:schemeClr val="tx1"/>
                </a:solidFill>
                <a:latin typeface="Times New Roman" panose="02020603050405020304" pitchFamily="18" charset="0"/>
                <a:ea typeface="新細明體" panose="02020500000000000000" pitchFamily="18" charset="-120"/>
              </a:defRPr>
            </a:lvl1pPr>
            <a:lvl2pPr marL="742950" indent="-285750" defTabSz="962025">
              <a:defRPr sz="2400">
                <a:solidFill>
                  <a:schemeClr val="tx1"/>
                </a:solidFill>
                <a:latin typeface="Times New Roman" panose="02020603050405020304" pitchFamily="18" charset="0"/>
                <a:ea typeface="新細明體" panose="02020500000000000000" pitchFamily="18" charset="-120"/>
              </a:defRPr>
            </a:lvl2pPr>
            <a:lvl3pPr marL="1143000" indent="-228600" defTabSz="962025">
              <a:defRPr sz="2400">
                <a:solidFill>
                  <a:schemeClr val="tx1"/>
                </a:solidFill>
                <a:latin typeface="Times New Roman" panose="02020603050405020304" pitchFamily="18" charset="0"/>
                <a:ea typeface="新細明體" panose="02020500000000000000" pitchFamily="18" charset="-120"/>
              </a:defRPr>
            </a:lvl3pPr>
            <a:lvl4pPr marL="1600200" indent="-228600" defTabSz="962025">
              <a:defRPr sz="2400">
                <a:solidFill>
                  <a:schemeClr val="tx1"/>
                </a:solidFill>
                <a:latin typeface="Times New Roman" panose="02020603050405020304" pitchFamily="18" charset="0"/>
                <a:ea typeface="新細明體" panose="02020500000000000000" pitchFamily="18" charset="-120"/>
              </a:defRPr>
            </a:lvl4pPr>
            <a:lvl5pPr marL="2057400" indent="-228600" defTabSz="962025">
              <a:defRPr sz="2400">
                <a:solidFill>
                  <a:schemeClr val="tx1"/>
                </a:solidFill>
                <a:latin typeface="Times New Roman" panose="02020603050405020304" pitchFamily="18" charset="0"/>
                <a:ea typeface="新細明體" panose="02020500000000000000" pitchFamily="18" charset="-120"/>
              </a:defRPr>
            </a:lvl5pPr>
            <a:lvl6pPr marL="25146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E15A0E28-6FFF-45EB-B32B-818C27C77C13}" type="slidenum">
              <a:rPr lang="zh-TW" altLang="en-US" sz="1100">
                <a:latin typeface="Arial" panose="020B0604020202020204" pitchFamily="34" charset="0"/>
              </a:rPr>
              <a:pPr/>
              <a:t>11</a:t>
            </a:fld>
            <a:endParaRPr lang="en-US" altLang="zh-TW" sz="1100">
              <a:latin typeface="Arial" panose="020B0604020202020204" pitchFamily="34" charset="0"/>
            </a:endParaRPr>
          </a:p>
        </p:txBody>
      </p:sp>
      <p:sp>
        <p:nvSpPr>
          <p:cNvPr id="25603" name="Rectangle 2">
            <a:extLst>
              <a:ext uri="{FF2B5EF4-FFF2-40B4-BE49-F238E27FC236}">
                <a16:creationId xmlns:a16="http://schemas.microsoft.com/office/drawing/2014/main" id="{C2DB552E-3F0C-4443-81EE-DEB2D174F72A}"/>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740A56EF-FAD0-4B40-BBB4-EC9866229C3A}"/>
              </a:ext>
            </a:extLst>
          </p:cNvPr>
          <p:cNvSpPr>
            <a:spLocks noGrp="1" noChangeArrowheads="1"/>
          </p:cNvSpPr>
          <p:nvPr>
            <p:ph type="body" idx="1"/>
          </p:nvPr>
        </p:nvSpPr>
        <p:spPr>
          <a:noFill/>
        </p:spPr>
        <p:txBody>
          <a:bodyPr/>
          <a:lstStyle/>
          <a:p>
            <a:endParaRPr lang="zh-TW"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17628D0C-ECF2-4901-B5BB-163BDC2BFAED}"/>
              </a:ext>
            </a:extLst>
          </p:cNvPr>
          <p:cNvSpPr>
            <a:spLocks noGrp="1" noChangeArrowheads="1"/>
          </p:cNvSpPr>
          <p:nvPr>
            <p:ph type="sldNum" sz="quarter" idx="5"/>
          </p:nvPr>
        </p:nvSpPr>
        <p:spPr>
          <a:noFill/>
        </p:spPr>
        <p:txBody>
          <a:bodyPr/>
          <a:lstStyle>
            <a:lvl1pPr defTabSz="962025">
              <a:defRPr sz="2400">
                <a:solidFill>
                  <a:schemeClr val="tx1"/>
                </a:solidFill>
                <a:latin typeface="Times New Roman" panose="02020603050405020304" pitchFamily="18" charset="0"/>
                <a:ea typeface="新細明體" panose="02020500000000000000" pitchFamily="18" charset="-120"/>
              </a:defRPr>
            </a:lvl1pPr>
            <a:lvl2pPr marL="742950" indent="-285750" defTabSz="962025">
              <a:defRPr sz="2400">
                <a:solidFill>
                  <a:schemeClr val="tx1"/>
                </a:solidFill>
                <a:latin typeface="Times New Roman" panose="02020603050405020304" pitchFamily="18" charset="0"/>
                <a:ea typeface="新細明體" panose="02020500000000000000" pitchFamily="18" charset="-120"/>
              </a:defRPr>
            </a:lvl2pPr>
            <a:lvl3pPr marL="1143000" indent="-228600" defTabSz="962025">
              <a:defRPr sz="2400">
                <a:solidFill>
                  <a:schemeClr val="tx1"/>
                </a:solidFill>
                <a:latin typeface="Times New Roman" panose="02020603050405020304" pitchFamily="18" charset="0"/>
                <a:ea typeface="新細明體" panose="02020500000000000000" pitchFamily="18" charset="-120"/>
              </a:defRPr>
            </a:lvl3pPr>
            <a:lvl4pPr marL="1600200" indent="-228600" defTabSz="962025">
              <a:defRPr sz="2400">
                <a:solidFill>
                  <a:schemeClr val="tx1"/>
                </a:solidFill>
                <a:latin typeface="Times New Roman" panose="02020603050405020304" pitchFamily="18" charset="0"/>
                <a:ea typeface="新細明體" panose="02020500000000000000" pitchFamily="18" charset="-120"/>
              </a:defRPr>
            </a:lvl4pPr>
            <a:lvl5pPr marL="2057400" indent="-228600" defTabSz="962025">
              <a:defRPr sz="2400">
                <a:solidFill>
                  <a:schemeClr val="tx1"/>
                </a:solidFill>
                <a:latin typeface="Times New Roman" panose="02020603050405020304" pitchFamily="18" charset="0"/>
                <a:ea typeface="新細明體" panose="02020500000000000000" pitchFamily="18" charset="-120"/>
              </a:defRPr>
            </a:lvl5pPr>
            <a:lvl6pPr marL="25146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13506F73-2E9E-4006-816F-4B1A5D0DB782}" type="slidenum">
              <a:rPr lang="zh-TW" altLang="en-US" sz="1100">
                <a:latin typeface="Arial" panose="020B0604020202020204" pitchFamily="34" charset="0"/>
              </a:rPr>
              <a:pPr/>
              <a:t>12</a:t>
            </a:fld>
            <a:endParaRPr lang="en-US" altLang="zh-TW" sz="1100">
              <a:latin typeface="Arial" panose="020B0604020202020204" pitchFamily="34" charset="0"/>
            </a:endParaRPr>
          </a:p>
        </p:txBody>
      </p:sp>
      <p:sp>
        <p:nvSpPr>
          <p:cNvPr id="27651" name="Rectangle 2">
            <a:extLst>
              <a:ext uri="{FF2B5EF4-FFF2-40B4-BE49-F238E27FC236}">
                <a16:creationId xmlns:a16="http://schemas.microsoft.com/office/drawing/2014/main" id="{1C1ECA36-A3EC-47C4-A214-48355585060A}"/>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21A38DC5-689D-4157-BEFF-57989F275CD6}"/>
              </a:ext>
            </a:extLst>
          </p:cNvPr>
          <p:cNvSpPr>
            <a:spLocks noGrp="1" noChangeArrowheads="1"/>
          </p:cNvSpPr>
          <p:nvPr>
            <p:ph type="body" idx="1"/>
          </p:nvPr>
        </p:nvSpPr>
        <p:spPr>
          <a:noFill/>
        </p:spPr>
        <p:txBody>
          <a:bodyPr/>
          <a:lstStyle/>
          <a:p>
            <a:endParaRPr lang="zh-TW"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51D94CB9-A907-4FC6-842F-DA6821471405}"/>
              </a:ext>
            </a:extLst>
          </p:cNvPr>
          <p:cNvSpPr>
            <a:spLocks noGrp="1" noChangeArrowheads="1"/>
          </p:cNvSpPr>
          <p:nvPr>
            <p:ph type="sldNum" sz="quarter" idx="5"/>
          </p:nvPr>
        </p:nvSpPr>
        <p:spPr>
          <a:noFill/>
        </p:spPr>
        <p:txBody>
          <a:bodyPr/>
          <a:lstStyle>
            <a:lvl1pPr defTabSz="962025">
              <a:defRPr sz="2400">
                <a:solidFill>
                  <a:schemeClr val="tx1"/>
                </a:solidFill>
                <a:latin typeface="Times New Roman" panose="02020603050405020304" pitchFamily="18" charset="0"/>
                <a:ea typeface="新細明體" panose="02020500000000000000" pitchFamily="18" charset="-120"/>
              </a:defRPr>
            </a:lvl1pPr>
            <a:lvl2pPr marL="742950" indent="-285750" defTabSz="962025">
              <a:defRPr sz="2400">
                <a:solidFill>
                  <a:schemeClr val="tx1"/>
                </a:solidFill>
                <a:latin typeface="Times New Roman" panose="02020603050405020304" pitchFamily="18" charset="0"/>
                <a:ea typeface="新細明體" panose="02020500000000000000" pitchFamily="18" charset="-120"/>
              </a:defRPr>
            </a:lvl2pPr>
            <a:lvl3pPr marL="1143000" indent="-228600" defTabSz="962025">
              <a:defRPr sz="2400">
                <a:solidFill>
                  <a:schemeClr val="tx1"/>
                </a:solidFill>
                <a:latin typeface="Times New Roman" panose="02020603050405020304" pitchFamily="18" charset="0"/>
                <a:ea typeface="新細明體" panose="02020500000000000000" pitchFamily="18" charset="-120"/>
              </a:defRPr>
            </a:lvl3pPr>
            <a:lvl4pPr marL="1600200" indent="-228600" defTabSz="962025">
              <a:defRPr sz="2400">
                <a:solidFill>
                  <a:schemeClr val="tx1"/>
                </a:solidFill>
                <a:latin typeface="Times New Roman" panose="02020603050405020304" pitchFamily="18" charset="0"/>
                <a:ea typeface="新細明體" panose="02020500000000000000" pitchFamily="18" charset="-120"/>
              </a:defRPr>
            </a:lvl4pPr>
            <a:lvl5pPr marL="2057400" indent="-228600" defTabSz="962025">
              <a:defRPr sz="2400">
                <a:solidFill>
                  <a:schemeClr val="tx1"/>
                </a:solidFill>
                <a:latin typeface="Times New Roman" panose="02020603050405020304" pitchFamily="18" charset="0"/>
                <a:ea typeface="新細明體" panose="02020500000000000000" pitchFamily="18" charset="-120"/>
              </a:defRPr>
            </a:lvl5pPr>
            <a:lvl6pPr marL="25146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791AB85F-F3D5-4FDF-A523-3101BDA6A4ED}" type="slidenum">
              <a:rPr lang="zh-TW" altLang="en-US" sz="1100">
                <a:latin typeface="Arial" panose="020B0604020202020204" pitchFamily="34" charset="0"/>
              </a:rPr>
              <a:pPr/>
              <a:t>13</a:t>
            </a:fld>
            <a:endParaRPr lang="en-US" altLang="zh-TW" sz="1100">
              <a:latin typeface="Arial" panose="020B0604020202020204" pitchFamily="34" charset="0"/>
            </a:endParaRPr>
          </a:p>
        </p:txBody>
      </p:sp>
      <p:sp>
        <p:nvSpPr>
          <p:cNvPr id="29699" name="Rectangle 2">
            <a:extLst>
              <a:ext uri="{FF2B5EF4-FFF2-40B4-BE49-F238E27FC236}">
                <a16:creationId xmlns:a16="http://schemas.microsoft.com/office/drawing/2014/main" id="{C91E4C28-DE0F-4188-B79E-F64A7959C3D1}"/>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0B373977-E776-4919-8264-5C8F069E0E04}"/>
              </a:ext>
            </a:extLst>
          </p:cNvPr>
          <p:cNvSpPr>
            <a:spLocks noGrp="1" noChangeArrowheads="1"/>
          </p:cNvSpPr>
          <p:nvPr>
            <p:ph type="body" idx="1"/>
          </p:nvPr>
        </p:nvSpPr>
        <p:spPr>
          <a:noFill/>
        </p:spPr>
        <p:txBody>
          <a:bodyPr/>
          <a:lstStyle/>
          <a:p>
            <a:endParaRPr lang="zh-TW"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BC7BB742-DA3A-49DF-A633-010C890AD225}"/>
              </a:ext>
            </a:extLst>
          </p:cNvPr>
          <p:cNvSpPr>
            <a:spLocks noGrp="1" noChangeArrowheads="1"/>
          </p:cNvSpPr>
          <p:nvPr>
            <p:ph type="sldNum" sz="quarter" idx="5"/>
          </p:nvPr>
        </p:nvSpPr>
        <p:spPr>
          <a:noFill/>
        </p:spPr>
        <p:txBody>
          <a:bodyPr/>
          <a:lstStyle>
            <a:lvl1pPr defTabSz="962025">
              <a:defRPr sz="2400">
                <a:solidFill>
                  <a:schemeClr val="tx1"/>
                </a:solidFill>
                <a:latin typeface="Times New Roman" panose="02020603050405020304" pitchFamily="18" charset="0"/>
                <a:ea typeface="新細明體" panose="02020500000000000000" pitchFamily="18" charset="-120"/>
              </a:defRPr>
            </a:lvl1pPr>
            <a:lvl2pPr marL="742950" indent="-285750" defTabSz="962025">
              <a:defRPr sz="2400">
                <a:solidFill>
                  <a:schemeClr val="tx1"/>
                </a:solidFill>
                <a:latin typeface="Times New Roman" panose="02020603050405020304" pitchFamily="18" charset="0"/>
                <a:ea typeface="新細明體" panose="02020500000000000000" pitchFamily="18" charset="-120"/>
              </a:defRPr>
            </a:lvl2pPr>
            <a:lvl3pPr marL="1143000" indent="-228600" defTabSz="962025">
              <a:defRPr sz="2400">
                <a:solidFill>
                  <a:schemeClr val="tx1"/>
                </a:solidFill>
                <a:latin typeface="Times New Roman" panose="02020603050405020304" pitchFamily="18" charset="0"/>
                <a:ea typeface="新細明體" panose="02020500000000000000" pitchFamily="18" charset="-120"/>
              </a:defRPr>
            </a:lvl3pPr>
            <a:lvl4pPr marL="1600200" indent="-228600" defTabSz="962025">
              <a:defRPr sz="2400">
                <a:solidFill>
                  <a:schemeClr val="tx1"/>
                </a:solidFill>
                <a:latin typeface="Times New Roman" panose="02020603050405020304" pitchFamily="18" charset="0"/>
                <a:ea typeface="新細明體" panose="02020500000000000000" pitchFamily="18" charset="-120"/>
              </a:defRPr>
            </a:lvl4pPr>
            <a:lvl5pPr marL="2057400" indent="-228600" defTabSz="962025">
              <a:defRPr sz="2400">
                <a:solidFill>
                  <a:schemeClr val="tx1"/>
                </a:solidFill>
                <a:latin typeface="Times New Roman" panose="02020603050405020304" pitchFamily="18" charset="0"/>
                <a:ea typeface="新細明體" panose="02020500000000000000" pitchFamily="18" charset="-120"/>
              </a:defRPr>
            </a:lvl5pPr>
            <a:lvl6pPr marL="25146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1E761E5A-3539-4468-96F9-99F125D06E9D}" type="slidenum">
              <a:rPr lang="zh-TW" altLang="en-US" sz="1100">
                <a:latin typeface="Arial" panose="020B0604020202020204" pitchFamily="34" charset="0"/>
              </a:rPr>
              <a:pPr/>
              <a:t>14</a:t>
            </a:fld>
            <a:endParaRPr lang="en-US" altLang="zh-TW" sz="1100">
              <a:latin typeface="Arial" panose="020B0604020202020204" pitchFamily="34" charset="0"/>
            </a:endParaRPr>
          </a:p>
        </p:txBody>
      </p:sp>
      <p:sp>
        <p:nvSpPr>
          <p:cNvPr id="31747" name="Rectangle 2">
            <a:extLst>
              <a:ext uri="{FF2B5EF4-FFF2-40B4-BE49-F238E27FC236}">
                <a16:creationId xmlns:a16="http://schemas.microsoft.com/office/drawing/2014/main" id="{A7828347-95D9-436E-97C7-D1D0B7E040E2}"/>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2D35E916-83B6-4638-AE04-2AE765DAC444}"/>
              </a:ext>
            </a:extLst>
          </p:cNvPr>
          <p:cNvSpPr>
            <a:spLocks noGrp="1" noChangeArrowheads="1"/>
          </p:cNvSpPr>
          <p:nvPr>
            <p:ph type="body" idx="1"/>
          </p:nvPr>
        </p:nvSpPr>
        <p:spPr>
          <a:noFill/>
        </p:spPr>
        <p:txBody>
          <a:bodyPr/>
          <a:lstStyle/>
          <a:p>
            <a:r>
              <a:rPr lang="en-US" altLang="zh-TW"/>
              <a:t>Why P’ must be a sh.pa. from 1 to i?</a:t>
            </a:r>
          </a:p>
          <a:p>
            <a:r>
              <a:rPr lang="en-US" altLang="zh-TW"/>
              <a:t>Since otherwise P would NOT be a sh.pa.(because then when we stand at i to update j, we will find d(j) is not opt, which contradicts the assumption)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7183BA25-250E-4B68-AD9A-647BF8601C21}"/>
              </a:ext>
            </a:extLst>
          </p:cNvPr>
          <p:cNvSpPr>
            <a:spLocks noGrp="1" noChangeArrowheads="1"/>
          </p:cNvSpPr>
          <p:nvPr>
            <p:ph type="sldNum" sz="quarter" idx="5"/>
          </p:nvPr>
        </p:nvSpPr>
        <p:spPr>
          <a:noFill/>
        </p:spPr>
        <p:txBody>
          <a:bodyPr/>
          <a:lstStyle>
            <a:lvl1pPr defTabSz="962025">
              <a:defRPr sz="2400">
                <a:solidFill>
                  <a:schemeClr val="tx1"/>
                </a:solidFill>
                <a:latin typeface="Times New Roman" panose="02020603050405020304" pitchFamily="18" charset="0"/>
                <a:ea typeface="新細明體" panose="02020500000000000000" pitchFamily="18" charset="-120"/>
              </a:defRPr>
            </a:lvl1pPr>
            <a:lvl2pPr marL="742950" indent="-285750" defTabSz="962025">
              <a:defRPr sz="2400">
                <a:solidFill>
                  <a:schemeClr val="tx1"/>
                </a:solidFill>
                <a:latin typeface="Times New Roman" panose="02020603050405020304" pitchFamily="18" charset="0"/>
                <a:ea typeface="新細明體" panose="02020500000000000000" pitchFamily="18" charset="-120"/>
              </a:defRPr>
            </a:lvl2pPr>
            <a:lvl3pPr marL="1143000" indent="-228600" defTabSz="962025">
              <a:defRPr sz="2400">
                <a:solidFill>
                  <a:schemeClr val="tx1"/>
                </a:solidFill>
                <a:latin typeface="Times New Roman" panose="02020603050405020304" pitchFamily="18" charset="0"/>
                <a:ea typeface="新細明體" panose="02020500000000000000" pitchFamily="18" charset="-120"/>
              </a:defRPr>
            </a:lvl3pPr>
            <a:lvl4pPr marL="1600200" indent="-228600" defTabSz="962025">
              <a:defRPr sz="2400">
                <a:solidFill>
                  <a:schemeClr val="tx1"/>
                </a:solidFill>
                <a:latin typeface="Times New Roman" panose="02020603050405020304" pitchFamily="18" charset="0"/>
                <a:ea typeface="新細明體" panose="02020500000000000000" pitchFamily="18" charset="-120"/>
              </a:defRPr>
            </a:lvl4pPr>
            <a:lvl5pPr marL="2057400" indent="-228600" defTabSz="962025">
              <a:defRPr sz="2400">
                <a:solidFill>
                  <a:schemeClr val="tx1"/>
                </a:solidFill>
                <a:latin typeface="Times New Roman" panose="02020603050405020304" pitchFamily="18" charset="0"/>
                <a:ea typeface="新細明體" panose="02020500000000000000" pitchFamily="18" charset="-120"/>
              </a:defRPr>
            </a:lvl5pPr>
            <a:lvl6pPr marL="25146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474FAB15-26E3-4CB7-864C-66C09650DED2}" type="slidenum">
              <a:rPr lang="zh-TW" altLang="en-US" sz="1100">
                <a:latin typeface="Arial" panose="020B0604020202020204" pitchFamily="34" charset="0"/>
              </a:rPr>
              <a:pPr/>
              <a:t>15</a:t>
            </a:fld>
            <a:endParaRPr lang="en-US" altLang="zh-TW" sz="1100">
              <a:latin typeface="Arial" panose="020B0604020202020204" pitchFamily="34" charset="0"/>
            </a:endParaRPr>
          </a:p>
        </p:txBody>
      </p:sp>
      <p:sp>
        <p:nvSpPr>
          <p:cNvPr id="33795" name="Rectangle 2">
            <a:extLst>
              <a:ext uri="{FF2B5EF4-FFF2-40B4-BE49-F238E27FC236}">
                <a16:creationId xmlns:a16="http://schemas.microsoft.com/office/drawing/2014/main" id="{75E1894C-91EA-4ABC-A524-762D37D2C7D4}"/>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669E5F56-4C9D-4E6D-8336-68AB3C98C4C8}"/>
              </a:ext>
            </a:extLst>
          </p:cNvPr>
          <p:cNvSpPr>
            <a:spLocks noGrp="1" noChangeArrowheads="1"/>
          </p:cNvSpPr>
          <p:nvPr>
            <p:ph type="body" idx="1"/>
          </p:nvPr>
        </p:nvSpPr>
        <p:spPr>
          <a:noFill/>
        </p:spPr>
        <p:txBody>
          <a:bodyPr/>
          <a:lstStyle/>
          <a:p>
            <a:endParaRPr lang="zh-TW"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C852A78B-650F-4DA4-8C9B-E7502ABF1519}"/>
              </a:ext>
            </a:extLst>
          </p:cNvPr>
          <p:cNvSpPr>
            <a:spLocks noGrp="1" noChangeArrowheads="1"/>
          </p:cNvSpPr>
          <p:nvPr>
            <p:ph type="sldNum" sz="quarter" idx="5"/>
          </p:nvPr>
        </p:nvSpPr>
        <p:spPr>
          <a:noFill/>
        </p:spPr>
        <p:txBody>
          <a:bodyPr/>
          <a:lstStyle>
            <a:lvl1pPr defTabSz="962025">
              <a:defRPr sz="2400">
                <a:solidFill>
                  <a:schemeClr val="tx1"/>
                </a:solidFill>
                <a:latin typeface="Times New Roman" panose="02020603050405020304" pitchFamily="18" charset="0"/>
                <a:ea typeface="新細明體" panose="02020500000000000000" pitchFamily="18" charset="-120"/>
              </a:defRPr>
            </a:lvl1pPr>
            <a:lvl2pPr marL="742950" indent="-285750" defTabSz="962025">
              <a:defRPr sz="2400">
                <a:solidFill>
                  <a:schemeClr val="tx1"/>
                </a:solidFill>
                <a:latin typeface="Times New Roman" panose="02020603050405020304" pitchFamily="18" charset="0"/>
                <a:ea typeface="新細明體" panose="02020500000000000000" pitchFamily="18" charset="-120"/>
              </a:defRPr>
            </a:lvl2pPr>
            <a:lvl3pPr marL="1143000" indent="-228600" defTabSz="962025">
              <a:defRPr sz="2400">
                <a:solidFill>
                  <a:schemeClr val="tx1"/>
                </a:solidFill>
                <a:latin typeface="Times New Roman" panose="02020603050405020304" pitchFamily="18" charset="0"/>
                <a:ea typeface="新細明體" panose="02020500000000000000" pitchFamily="18" charset="-120"/>
              </a:defRPr>
            </a:lvl3pPr>
            <a:lvl4pPr marL="1600200" indent="-228600" defTabSz="962025">
              <a:defRPr sz="2400">
                <a:solidFill>
                  <a:schemeClr val="tx1"/>
                </a:solidFill>
                <a:latin typeface="Times New Roman" panose="02020603050405020304" pitchFamily="18" charset="0"/>
                <a:ea typeface="新細明體" panose="02020500000000000000" pitchFamily="18" charset="-120"/>
              </a:defRPr>
            </a:lvl4pPr>
            <a:lvl5pPr marL="2057400" indent="-228600" defTabSz="962025">
              <a:defRPr sz="2400">
                <a:solidFill>
                  <a:schemeClr val="tx1"/>
                </a:solidFill>
                <a:latin typeface="Times New Roman" panose="02020603050405020304" pitchFamily="18" charset="0"/>
                <a:ea typeface="新細明體" panose="02020500000000000000" pitchFamily="18" charset="-120"/>
              </a:defRPr>
            </a:lvl5pPr>
            <a:lvl6pPr marL="25146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3A7D7726-E505-4A5A-B0C8-19FB080095AA}" type="slidenum">
              <a:rPr lang="zh-TW" altLang="en-US" sz="1100">
                <a:latin typeface="Arial" panose="020B0604020202020204" pitchFamily="34" charset="0"/>
              </a:rPr>
              <a:pPr/>
              <a:t>16</a:t>
            </a:fld>
            <a:endParaRPr lang="en-US" altLang="zh-TW" sz="1100">
              <a:latin typeface="Arial" panose="020B0604020202020204" pitchFamily="34" charset="0"/>
            </a:endParaRPr>
          </a:p>
        </p:txBody>
      </p:sp>
      <p:sp>
        <p:nvSpPr>
          <p:cNvPr id="35843" name="Rectangle 2">
            <a:extLst>
              <a:ext uri="{FF2B5EF4-FFF2-40B4-BE49-F238E27FC236}">
                <a16:creationId xmlns:a16="http://schemas.microsoft.com/office/drawing/2014/main" id="{9A9167C8-B0F2-4B7E-BB1D-8C416FCBC3B1}"/>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E0EEF385-E8B3-4748-A4F4-6B377C506BDE}"/>
              </a:ext>
            </a:extLst>
          </p:cNvPr>
          <p:cNvSpPr>
            <a:spLocks noGrp="1" noChangeArrowheads="1"/>
          </p:cNvSpPr>
          <p:nvPr>
            <p:ph type="body" idx="1"/>
          </p:nvPr>
        </p:nvSpPr>
        <p:spPr>
          <a:noFill/>
        </p:spPr>
        <p:txBody>
          <a:bodyPr/>
          <a:lstStyle/>
          <a:p>
            <a:endParaRPr lang="zh-TW"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0D639F74-A36A-4AB7-A0D7-398BE81F4B08}"/>
              </a:ext>
            </a:extLst>
          </p:cNvPr>
          <p:cNvSpPr>
            <a:spLocks noGrp="1" noChangeArrowheads="1"/>
          </p:cNvSpPr>
          <p:nvPr>
            <p:ph type="sldNum" sz="quarter" idx="5"/>
          </p:nvPr>
        </p:nvSpPr>
        <p:spPr>
          <a:noFill/>
        </p:spPr>
        <p:txBody>
          <a:bodyPr/>
          <a:lstStyle>
            <a:lvl1pPr defTabSz="962025">
              <a:defRPr sz="2400">
                <a:solidFill>
                  <a:schemeClr val="tx1"/>
                </a:solidFill>
                <a:latin typeface="Times New Roman" panose="02020603050405020304" pitchFamily="18" charset="0"/>
                <a:ea typeface="新細明體" panose="02020500000000000000" pitchFamily="18" charset="-120"/>
              </a:defRPr>
            </a:lvl1pPr>
            <a:lvl2pPr marL="742950" indent="-285750" defTabSz="962025">
              <a:defRPr sz="2400">
                <a:solidFill>
                  <a:schemeClr val="tx1"/>
                </a:solidFill>
                <a:latin typeface="Times New Roman" panose="02020603050405020304" pitchFamily="18" charset="0"/>
                <a:ea typeface="新細明體" panose="02020500000000000000" pitchFamily="18" charset="-120"/>
              </a:defRPr>
            </a:lvl2pPr>
            <a:lvl3pPr marL="1143000" indent="-228600" defTabSz="962025">
              <a:defRPr sz="2400">
                <a:solidFill>
                  <a:schemeClr val="tx1"/>
                </a:solidFill>
                <a:latin typeface="Times New Roman" panose="02020603050405020304" pitchFamily="18" charset="0"/>
                <a:ea typeface="新細明體" panose="02020500000000000000" pitchFamily="18" charset="-120"/>
              </a:defRPr>
            </a:lvl3pPr>
            <a:lvl4pPr marL="1600200" indent="-228600" defTabSz="962025">
              <a:defRPr sz="2400">
                <a:solidFill>
                  <a:schemeClr val="tx1"/>
                </a:solidFill>
                <a:latin typeface="Times New Roman" panose="02020603050405020304" pitchFamily="18" charset="0"/>
                <a:ea typeface="新細明體" panose="02020500000000000000" pitchFamily="18" charset="-120"/>
              </a:defRPr>
            </a:lvl4pPr>
            <a:lvl5pPr marL="2057400" indent="-228600" defTabSz="962025">
              <a:defRPr sz="2400">
                <a:solidFill>
                  <a:schemeClr val="tx1"/>
                </a:solidFill>
                <a:latin typeface="Times New Roman" panose="02020603050405020304" pitchFamily="18" charset="0"/>
                <a:ea typeface="新細明體" panose="02020500000000000000" pitchFamily="18" charset="-120"/>
              </a:defRPr>
            </a:lvl5pPr>
            <a:lvl6pPr marL="25146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8EDA37B5-12FA-4444-87B2-A0718432C239}" type="slidenum">
              <a:rPr lang="zh-TW" altLang="en-US" sz="1100">
                <a:latin typeface="Arial" panose="020B0604020202020204" pitchFamily="34" charset="0"/>
              </a:rPr>
              <a:pPr/>
              <a:t>17</a:t>
            </a:fld>
            <a:endParaRPr lang="en-US" altLang="zh-TW" sz="1100">
              <a:latin typeface="Arial" panose="020B0604020202020204" pitchFamily="34" charset="0"/>
            </a:endParaRPr>
          </a:p>
        </p:txBody>
      </p:sp>
      <p:sp>
        <p:nvSpPr>
          <p:cNvPr id="37891" name="Rectangle 2">
            <a:extLst>
              <a:ext uri="{FF2B5EF4-FFF2-40B4-BE49-F238E27FC236}">
                <a16:creationId xmlns:a16="http://schemas.microsoft.com/office/drawing/2014/main" id="{C8A65C80-4629-465F-AF44-CE32D9153C9A}"/>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B88F5E24-8F0F-4E2C-A6BD-C9ACC6E772B2}"/>
              </a:ext>
            </a:extLst>
          </p:cNvPr>
          <p:cNvSpPr>
            <a:spLocks noGrp="1" noChangeArrowheads="1"/>
          </p:cNvSpPr>
          <p:nvPr>
            <p:ph type="body" idx="1"/>
          </p:nvPr>
        </p:nvSpPr>
        <p:spPr>
          <a:noFill/>
        </p:spPr>
        <p:txBody>
          <a:bodyPr/>
          <a:lstStyle/>
          <a:p>
            <a:endParaRPr lang="zh-TW"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2034FC08-0679-467F-B25B-17253761FC78}"/>
              </a:ext>
            </a:extLst>
          </p:cNvPr>
          <p:cNvSpPr>
            <a:spLocks noGrp="1" noChangeArrowheads="1"/>
          </p:cNvSpPr>
          <p:nvPr>
            <p:ph type="sldNum" sz="quarter" idx="5"/>
          </p:nvPr>
        </p:nvSpPr>
        <p:spPr>
          <a:noFill/>
        </p:spPr>
        <p:txBody>
          <a:bodyPr/>
          <a:lstStyle>
            <a:lvl1pPr defTabSz="962025">
              <a:defRPr sz="2400">
                <a:solidFill>
                  <a:schemeClr val="tx1"/>
                </a:solidFill>
                <a:latin typeface="Times New Roman" panose="02020603050405020304" pitchFamily="18" charset="0"/>
                <a:ea typeface="新細明體" panose="02020500000000000000" pitchFamily="18" charset="-120"/>
              </a:defRPr>
            </a:lvl1pPr>
            <a:lvl2pPr marL="742950" indent="-285750" defTabSz="962025">
              <a:defRPr sz="2400">
                <a:solidFill>
                  <a:schemeClr val="tx1"/>
                </a:solidFill>
                <a:latin typeface="Times New Roman" panose="02020603050405020304" pitchFamily="18" charset="0"/>
                <a:ea typeface="新細明體" panose="02020500000000000000" pitchFamily="18" charset="-120"/>
              </a:defRPr>
            </a:lvl2pPr>
            <a:lvl3pPr marL="1143000" indent="-228600" defTabSz="962025">
              <a:defRPr sz="2400">
                <a:solidFill>
                  <a:schemeClr val="tx1"/>
                </a:solidFill>
                <a:latin typeface="Times New Roman" panose="02020603050405020304" pitchFamily="18" charset="0"/>
                <a:ea typeface="新細明體" panose="02020500000000000000" pitchFamily="18" charset="-120"/>
              </a:defRPr>
            </a:lvl3pPr>
            <a:lvl4pPr marL="1600200" indent="-228600" defTabSz="962025">
              <a:defRPr sz="2400">
                <a:solidFill>
                  <a:schemeClr val="tx1"/>
                </a:solidFill>
                <a:latin typeface="Times New Roman" panose="02020603050405020304" pitchFamily="18" charset="0"/>
                <a:ea typeface="新細明體" panose="02020500000000000000" pitchFamily="18" charset="-120"/>
              </a:defRPr>
            </a:lvl4pPr>
            <a:lvl5pPr marL="2057400" indent="-228600" defTabSz="962025">
              <a:defRPr sz="2400">
                <a:solidFill>
                  <a:schemeClr val="tx1"/>
                </a:solidFill>
                <a:latin typeface="Times New Roman" panose="02020603050405020304" pitchFamily="18" charset="0"/>
                <a:ea typeface="新細明體" panose="02020500000000000000" pitchFamily="18" charset="-120"/>
              </a:defRPr>
            </a:lvl5pPr>
            <a:lvl6pPr marL="25146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71E591C7-7B8A-4CCA-8AD9-203DAC9CEFD4}" type="slidenum">
              <a:rPr lang="zh-TW" altLang="en-US" sz="1100">
                <a:latin typeface="Arial" panose="020B0604020202020204" pitchFamily="34" charset="0"/>
              </a:rPr>
              <a:pPr/>
              <a:t>18</a:t>
            </a:fld>
            <a:endParaRPr lang="en-US" altLang="zh-TW" sz="1100">
              <a:latin typeface="Arial" panose="020B0604020202020204" pitchFamily="34" charset="0"/>
            </a:endParaRPr>
          </a:p>
        </p:txBody>
      </p:sp>
      <p:sp>
        <p:nvSpPr>
          <p:cNvPr id="39939" name="Rectangle 2">
            <a:extLst>
              <a:ext uri="{FF2B5EF4-FFF2-40B4-BE49-F238E27FC236}">
                <a16:creationId xmlns:a16="http://schemas.microsoft.com/office/drawing/2014/main" id="{1F29B13A-B56F-40B4-AA39-2226B5698EC2}"/>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52C3B164-D84D-4D8C-8F77-D08332302E2B}"/>
              </a:ext>
            </a:extLst>
          </p:cNvPr>
          <p:cNvSpPr>
            <a:spLocks noGrp="1" noChangeArrowheads="1"/>
          </p:cNvSpPr>
          <p:nvPr>
            <p:ph type="body" idx="1"/>
          </p:nvPr>
        </p:nvSpPr>
        <p:spPr>
          <a:noFill/>
        </p:spPr>
        <p:txBody>
          <a:bodyPr/>
          <a:lstStyle/>
          <a:p>
            <a:endParaRPr lang="zh-TW"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EBC0CBE4-6F0D-4D3C-93FF-B825DD6AE70C}"/>
              </a:ext>
            </a:extLst>
          </p:cNvPr>
          <p:cNvSpPr>
            <a:spLocks noGrp="1" noChangeArrowheads="1"/>
          </p:cNvSpPr>
          <p:nvPr>
            <p:ph type="sldNum" sz="quarter" idx="5"/>
          </p:nvPr>
        </p:nvSpPr>
        <p:spPr>
          <a:noFill/>
        </p:spPr>
        <p:txBody>
          <a:bodyPr/>
          <a:lstStyle>
            <a:lvl1pPr defTabSz="962025">
              <a:defRPr sz="2400">
                <a:solidFill>
                  <a:schemeClr val="tx1"/>
                </a:solidFill>
                <a:latin typeface="Times New Roman" panose="02020603050405020304" pitchFamily="18" charset="0"/>
                <a:ea typeface="新細明體" panose="02020500000000000000" pitchFamily="18" charset="-120"/>
              </a:defRPr>
            </a:lvl1pPr>
            <a:lvl2pPr marL="742950" indent="-285750" defTabSz="962025">
              <a:defRPr sz="2400">
                <a:solidFill>
                  <a:schemeClr val="tx1"/>
                </a:solidFill>
                <a:latin typeface="Times New Roman" panose="02020603050405020304" pitchFamily="18" charset="0"/>
                <a:ea typeface="新細明體" panose="02020500000000000000" pitchFamily="18" charset="-120"/>
              </a:defRPr>
            </a:lvl2pPr>
            <a:lvl3pPr marL="1143000" indent="-228600" defTabSz="962025">
              <a:defRPr sz="2400">
                <a:solidFill>
                  <a:schemeClr val="tx1"/>
                </a:solidFill>
                <a:latin typeface="Times New Roman" panose="02020603050405020304" pitchFamily="18" charset="0"/>
                <a:ea typeface="新細明體" panose="02020500000000000000" pitchFamily="18" charset="-120"/>
              </a:defRPr>
            </a:lvl3pPr>
            <a:lvl4pPr marL="1600200" indent="-228600" defTabSz="962025">
              <a:defRPr sz="2400">
                <a:solidFill>
                  <a:schemeClr val="tx1"/>
                </a:solidFill>
                <a:latin typeface="Times New Roman" panose="02020603050405020304" pitchFamily="18" charset="0"/>
                <a:ea typeface="新細明體" panose="02020500000000000000" pitchFamily="18" charset="-120"/>
              </a:defRPr>
            </a:lvl4pPr>
            <a:lvl5pPr marL="2057400" indent="-228600" defTabSz="962025">
              <a:defRPr sz="2400">
                <a:solidFill>
                  <a:schemeClr val="tx1"/>
                </a:solidFill>
                <a:latin typeface="Times New Roman" panose="02020603050405020304" pitchFamily="18" charset="0"/>
                <a:ea typeface="新細明體" panose="02020500000000000000" pitchFamily="18" charset="-120"/>
              </a:defRPr>
            </a:lvl5pPr>
            <a:lvl6pPr marL="25146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A633413B-809D-49B2-A373-F23C6EA9012F}" type="slidenum">
              <a:rPr lang="zh-TW" altLang="en-US" sz="1100">
                <a:latin typeface="Arial" panose="020B0604020202020204" pitchFamily="34" charset="0"/>
              </a:rPr>
              <a:pPr/>
              <a:t>19</a:t>
            </a:fld>
            <a:endParaRPr lang="en-US" altLang="zh-TW" sz="1100">
              <a:latin typeface="Arial" panose="020B0604020202020204" pitchFamily="34" charset="0"/>
            </a:endParaRPr>
          </a:p>
        </p:txBody>
      </p:sp>
      <p:sp>
        <p:nvSpPr>
          <p:cNvPr id="41987" name="Rectangle 2">
            <a:extLst>
              <a:ext uri="{FF2B5EF4-FFF2-40B4-BE49-F238E27FC236}">
                <a16:creationId xmlns:a16="http://schemas.microsoft.com/office/drawing/2014/main" id="{39A8D95C-431E-48B4-BBCE-B5EEB8598C62}"/>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4212307E-0EDD-45AD-8502-998AB80CE016}"/>
              </a:ext>
            </a:extLst>
          </p:cNvPr>
          <p:cNvSpPr>
            <a:spLocks noGrp="1" noChangeArrowheads="1"/>
          </p:cNvSpPr>
          <p:nvPr>
            <p:ph type="body" idx="1"/>
          </p:nvPr>
        </p:nvSpPr>
        <p:spPr>
          <a:noFill/>
        </p:spPr>
        <p:txBody>
          <a:bodyPr/>
          <a:lstStyle/>
          <a:p>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C40B43B8-BE7E-4267-9ADB-D21E660AC3ED}"/>
              </a:ext>
            </a:extLst>
          </p:cNvPr>
          <p:cNvSpPr>
            <a:spLocks noGrp="1" noChangeArrowheads="1"/>
          </p:cNvSpPr>
          <p:nvPr>
            <p:ph type="sldNum" sz="quarter" idx="5"/>
          </p:nvPr>
        </p:nvSpPr>
        <p:spPr>
          <a:noFill/>
        </p:spPr>
        <p:txBody>
          <a:bodyPr/>
          <a:lstStyle>
            <a:lvl1pPr defTabSz="962025">
              <a:defRPr sz="2400">
                <a:solidFill>
                  <a:schemeClr val="tx1"/>
                </a:solidFill>
                <a:latin typeface="Times New Roman" panose="02020603050405020304" pitchFamily="18" charset="0"/>
                <a:ea typeface="新細明體" panose="02020500000000000000" pitchFamily="18" charset="-120"/>
              </a:defRPr>
            </a:lvl1pPr>
            <a:lvl2pPr marL="742950" indent="-285750" defTabSz="962025">
              <a:defRPr sz="2400">
                <a:solidFill>
                  <a:schemeClr val="tx1"/>
                </a:solidFill>
                <a:latin typeface="Times New Roman" panose="02020603050405020304" pitchFamily="18" charset="0"/>
                <a:ea typeface="新細明體" panose="02020500000000000000" pitchFamily="18" charset="-120"/>
              </a:defRPr>
            </a:lvl2pPr>
            <a:lvl3pPr marL="1143000" indent="-228600" defTabSz="962025">
              <a:defRPr sz="2400">
                <a:solidFill>
                  <a:schemeClr val="tx1"/>
                </a:solidFill>
                <a:latin typeface="Times New Roman" panose="02020603050405020304" pitchFamily="18" charset="0"/>
                <a:ea typeface="新細明體" panose="02020500000000000000" pitchFamily="18" charset="-120"/>
              </a:defRPr>
            </a:lvl3pPr>
            <a:lvl4pPr marL="1600200" indent="-228600" defTabSz="962025">
              <a:defRPr sz="2400">
                <a:solidFill>
                  <a:schemeClr val="tx1"/>
                </a:solidFill>
                <a:latin typeface="Times New Roman" panose="02020603050405020304" pitchFamily="18" charset="0"/>
                <a:ea typeface="新細明體" panose="02020500000000000000" pitchFamily="18" charset="-120"/>
              </a:defRPr>
            </a:lvl4pPr>
            <a:lvl5pPr marL="2057400" indent="-228600" defTabSz="962025">
              <a:defRPr sz="2400">
                <a:solidFill>
                  <a:schemeClr val="tx1"/>
                </a:solidFill>
                <a:latin typeface="Times New Roman" panose="02020603050405020304" pitchFamily="18" charset="0"/>
                <a:ea typeface="新細明體" panose="02020500000000000000" pitchFamily="18" charset="-120"/>
              </a:defRPr>
            </a:lvl5pPr>
            <a:lvl6pPr marL="25146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167FD508-980D-4CDD-9AFE-2CE8BC498CA4}" type="slidenum">
              <a:rPr lang="zh-TW" altLang="en-US" sz="1100">
                <a:latin typeface="Arial" panose="020B0604020202020204" pitchFamily="34" charset="0"/>
              </a:rPr>
              <a:pPr/>
              <a:t>2</a:t>
            </a:fld>
            <a:endParaRPr lang="en-US" altLang="zh-TW" sz="1100">
              <a:latin typeface="Arial" panose="020B0604020202020204" pitchFamily="34" charset="0"/>
            </a:endParaRPr>
          </a:p>
        </p:txBody>
      </p:sp>
      <p:sp>
        <p:nvSpPr>
          <p:cNvPr id="7171" name="Rectangle 2">
            <a:extLst>
              <a:ext uri="{FF2B5EF4-FFF2-40B4-BE49-F238E27FC236}">
                <a16:creationId xmlns:a16="http://schemas.microsoft.com/office/drawing/2014/main" id="{8C0ECAE4-60B4-408E-BBBD-C58D9CD4F7C8}"/>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64E8A140-E17C-4F77-B49C-AF9CE7CFCA89}"/>
              </a:ext>
            </a:extLst>
          </p:cNvPr>
          <p:cNvSpPr>
            <a:spLocks noGrp="1" noChangeArrowheads="1"/>
          </p:cNvSpPr>
          <p:nvPr>
            <p:ph type="body" idx="1"/>
          </p:nvPr>
        </p:nvSpPr>
        <p:spPr>
          <a:noFill/>
        </p:spPr>
        <p:txBody>
          <a:bodyPr/>
          <a:lstStyle/>
          <a:p>
            <a:endParaRPr lang="zh-TW"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BA80ADE3-60FB-42A6-B53A-4FAEBE4A3BC1}"/>
              </a:ext>
            </a:extLst>
          </p:cNvPr>
          <p:cNvSpPr>
            <a:spLocks noGrp="1" noChangeArrowheads="1"/>
          </p:cNvSpPr>
          <p:nvPr>
            <p:ph type="sldNum" sz="quarter" idx="5"/>
          </p:nvPr>
        </p:nvSpPr>
        <p:spPr>
          <a:noFill/>
        </p:spPr>
        <p:txBody>
          <a:bodyPr/>
          <a:lstStyle>
            <a:lvl1pPr defTabSz="962025">
              <a:defRPr sz="2400">
                <a:solidFill>
                  <a:schemeClr val="tx1"/>
                </a:solidFill>
                <a:latin typeface="Times New Roman" panose="02020603050405020304" pitchFamily="18" charset="0"/>
                <a:ea typeface="新細明體" panose="02020500000000000000" pitchFamily="18" charset="-120"/>
              </a:defRPr>
            </a:lvl1pPr>
            <a:lvl2pPr marL="742950" indent="-285750" defTabSz="962025">
              <a:defRPr sz="2400">
                <a:solidFill>
                  <a:schemeClr val="tx1"/>
                </a:solidFill>
                <a:latin typeface="Times New Roman" panose="02020603050405020304" pitchFamily="18" charset="0"/>
                <a:ea typeface="新細明體" panose="02020500000000000000" pitchFamily="18" charset="-120"/>
              </a:defRPr>
            </a:lvl2pPr>
            <a:lvl3pPr marL="1143000" indent="-228600" defTabSz="962025">
              <a:defRPr sz="2400">
                <a:solidFill>
                  <a:schemeClr val="tx1"/>
                </a:solidFill>
                <a:latin typeface="Times New Roman" panose="02020603050405020304" pitchFamily="18" charset="0"/>
                <a:ea typeface="新細明體" panose="02020500000000000000" pitchFamily="18" charset="-120"/>
              </a:defRPr>
            </a:lvl3pPr>
            <a:lvl4pPr marL="1600200" indent="-228600" defTabSz="962025">
              <a:defRPr sz="2400">
                <a:solidFill>
                  <a:schemeClr val="tx1"/>
                </a:solidFill>
                <a:latin typeface="Times New Roman" panose="02020603050405020304" pitchFamily="18" charset="0"/>
                <a:ea typeface="新細明體" panose="02020500000000000000" pitchFamily="18" charset="-120"/>
              </a:defRPr>
            </a:lvl4pPr>
            <a:lvl5pPr marL="2057400" indent="-228600" defTabSz="962025">
              <a:defRPr sz="2400">
                <a:solidFill>
                  <a:schemeClr val="tx1"/>
                </a:solidFill>
                <a:latin typeface="Times New Roman" panose="02020603050405020304" pitchFamily="18" charset="0"/>
                <a:ea typeface="新細明體" panose="02020500000000000000" pitchFamily="18" charset="-120"/>
              </a:defRPr>
            </a:lvl5pPr>
            <a:lvl6pPr marL="25146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EA0096C4-3E11-46A5-9217-2554EEC5EB34}" type="slidenum">
              <a:rPr lang="zh-TW" altLang="en-US" sz="1100">
                <a:latin typeface="Arial" panose="020B0604020202020204" pitchFamily="34" charset="0"/>
              </a:rPr>
              <a:pPr/>
              <a:t>20</a:t>
            </a:fld>
            <a:endParaRPr lang="en-US" altLang="zh-TW" sz="1100">
              <a:latin typeface="Arial" panose="020B0604020202020204" pitchFamily="34" charset="0"/>
            </a:endParaRPr>
          </a:p>
        </p:txBody>
      </p:sp>
      <p:sp>
        <p:nvSpPr>
          <p:cNvPr id="44035" name="Rectangle 2">
            <a:extLst>
              <a:ext uri="{FF2B5EF4-FFF2-40B4-BE49-F238E27FC236}">
                <a16:creationId xmlns:a16="http://schemas.microsoft.com/office/drawing/2014/main" id="{7DB6BC06-2A4D-4D36-9C97-F046C242E2D5}"/>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4449C646-E743-41E3-A706-B97735B0390B}"/>
              </a:ext>
            </a:extLst>
          </p:cNvPr>
          <p:cNvSpPr>
            <a:spLocks noGrp="1" noChangeArrowheads="1"/>
          </p:cNvSpPr>
          <p:nvPr>
            <p:ph type="body" idx="1"/>
          </p:nvPr>
        </p:nvSpPr>
        <p:spPr>
          <a:noFill/>
        </p:spPr>
        <p:txBody>
          <a:bodyPr/>
          <a:lstStyle/>
          <a:p>
            <a:endParaRPr lang="zh-TW"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7962A443-5BF6-4276-A675-0D647198550C}"/>
              </a:ext>
            </a:extLst>
          </p:cNvPr>
          <p:cNvSpPr>
            <a:spLocks noGrp="1" noChangeArrowheads="1"/>
          </p:cNvSpPr>
          <p:nvPr>
            <p:ph type="sldNum" sz="quarter" idx="5"/>
          </p:nvPr>
        </p:nvSpPr>
        <p:spPr>
          <a:noFill/>
        </p:spPr>
        <p:txBody>
          <a:bodyPr/>
          <a:lstStyle>
            <a:lvl1pPr defTabSz="962025">
              <a:defRPr sz="2400">
                <a:solidFill>
                  <a:schemeClr val="tx1"/>
                </a:solidFill>
                <a:latin typeface="Times New Roman" panose="02020603050405020304" pitchFamily="18" charset="0"/>
                <a:ea typeface="新細明體" panose="02020500000000000000" pitchFamily="18" charset="-120"/>
              </a:defRPr>
            </a:lvl1pPr>
            <a:lvl2pPr marL="742950" indent="-285750" defTabSz="962025">
              <a:defRPr sz="2400">
                <a:solidFill>
                  <a:schemeClr val="tx1"/>
                </a:solidFill>
                <a:latin typeface="Times New Roman" panose="02020603050405020304" pitchFamily="18" charset="0"/>
                <a:ea typeface="新細明體" panose="02020500000000000000" pitchFamily="18" charset="-120"/>
              </a:defRPr>
            </a:lvl2pPr>
            <a:lvl3pPr marL="1143000" indent="-228600" defTabSz="962025">
              <a:defRPr sz="2400">
                <a:solidFill>
                  <a:schemeClr val="tx1"/>
                </a:solidFill>
                <a:latin typeface="Times New Roman" panose="02020603050405020304" pitchFamily="18" charset="0"/>
                <a:ea typeface="新細明體" panose="02020500000000000000" pitchFamily="18" charset="-120"/>
              </a:defRPr>
            </a:lvl3pPr>
            <a:lvl4pPr marL="1600200" indent="-228600" defTabSz="962025">
              <a:defRPr sz="2400">
                <a:solidFill>
                  <a:schemeClr val="tx1"/>
                </a:solidFill>
                <a:latin typeface="Times New Roman" panose="02020603050405020304" pitchFamily="18" charset="0"/>
                <a:ea typeface="新細明體" panose="02020500000000000000" pitchFamily="18" charset="-120"/>
              </a:defRPr>
            </a:lvl4pPr>
            <a:lvl5pPr marL="2057400" indent="-228600" defTabSz="962025">
              <a:defRPr sz="2400">
                <a:solidFill>
                  <a:schemeClr val="tx1"/>
                </a:solidFill>
                <a:latin typeface="Times New Roman" panose="02020603050405020304" pitchFamily="18" charset="0"/>
                <a:ea typeface="新細明體" panose="02020500000000000000" pitchFamily="18" charset="-120"/>
              </a:defRPr>
            </a:lvl5pPr>
            <a:lvl6pPr marL="25146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B9E69C4F-C30C-4080-BA72-3B0D7220D52F}" type="slidenum">
              <a:rPr lang="zh-TW" altLang="en-US" sz="1100">
                <a:latin typeface="Arial" panose="020B0604020202020204" pitchFamily="34" charset="0"/>
              </a:rPr>
              <a:pPr/>
              <a:t>21</a:t>
            </a:fld>
            <a:endParaRPr lang="en-US" altLang="zh-TW" sz="1100">
              <a:latin typeface="Arial" panose="020B0604020202020204" pitchFamily="34" charset="0"/>
            </a:endParaRPr>
          </a:p>
        </p:txBody>
      </p:sp>
      <p:sp>
        <p:nvSpPr>
          <p:cNvPr id="46083" name="Rectangle 2">
            <a:extLst>
              <a:ext uri="{FF2B5EF4-FFF2-40B4-BE49-F238E27FC236}">
                <a16:creationId xmlns:a16="http://schemas.microsoft.com/office/drawing/2014/main" id="{97479A63-3427-4A11-865D-D745379F69E1}"/>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CFB8FA0C-BBA8-4EA4-BFBD-6F9BAA56A12A}"/>
              </a:ext>
            </a:extLst>
          </p:cNvPr>
          <p:cNvSpPr>
            <a:spLocks noGrp="1" noChangeArrowheads="1"/>
          </p:cNvSpPr>
          <p:nvPr>
            <p:ph type="body" idx="1"/>
          </p:nvPr>
        </p:nvSpPr>
        <p:spPr>
          <a:noFill/>
        </p:spPr>
        <p:txBody>
          <a:bodyPr/>
          <a:lstStyle/>
          <a:p>
            <a:endParaRPr lang="zh-TW"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E4C95A88-7B72-402A-8D29-4BA7AB5928D1}"/>
              </a:ext>
            </a:extLst>
          </p:cNvPr>
          <p:cNvSpPr>
            <a:spLocks noGrp="1" noChangeArrowheads="1"/>
          </p:cNvSpPr>
          <p:nvPr>
            <p:ph type="sldNum" sz="quarter" idx="5"/>
          </p:nvPr>
        </p:nvSpPr>
        <p:spPr>
          <a:noFill/>
        </p:spPr>
        <p:txBody>
          <a:bodyPr/>
          <a:lstStyle>
            <a:lvl1pPr defTabSz="962025">
              <a:defRPr sz="2400">
                <a:solidFill>
                  <a:schemeClr val="tx1"/>
                </a:solidFill>
                <a:latin typeface="Times New Roman" panose="02020603050405020304" pitchFamily="18" charset="0"/>
                <a:ea typeface="新細明體" panose="02020500000000000000" pitchFamily="18" charset="-120"/>
              </a:defRPr>
            </a:lvl1pPr>
            <a:lvl2pPr marL="742950" indent="-285750" defTabSz="962025">
              <a:defRPr sz="2400">
                <a:solidFill>
                  <a:schemeClr val="tx1"/>
                </a:solidFill>
                <a:latin typeface="Times New Roman" panose="02020603050405020304" pitchFamily="18" charset="0"/>
                <a:ea typeface="新細明體" panose="02020500000000000000" pitchFamily="18" charset="-120"/>
              </a:defRPr>
            </a:lvl2pPr>
            <a:lvl3pPr marL="1143000" indent="-228600" defTabSz="962025">
              <a:defRPr sz="2400">
                <a:solidFill>
                  <a:schemeClr val="tx1"/>
                </a:solidFill>
                <a:latin typeface="Times New Roman" panose="02020603050405020304" pitchFamily="18" charset="0"/>
                <a:ea typeface="新細明體" panose="02020500000000000000" pitchFamily="18" charset="-120"/>
              </a:defRPr>
            </a:lvl3pPr>
            <a:lvl4pPr marL="1600200" indent="-228600" defTabSz="962025">
              <a:defRPr sz="2400">
                <a:solidFill>
                  <a:schemeClr val="tx1"/>
                </a:solidFill>
                <a:latin typeface="Times New Roman" panose="02020603050405020304" pitchFamily="18" charset="0"/>
                <a:ea typeface="新細明體" panose="02020500000000000000" pitchFamily="18" charset="-120"/>
              </a:defRPr>
            </a:lvl4pPr>
            <a:lvl5pPr marL="2057400" indent="-228600" defTabSz="962025">
              <a:defRPr sz="2400">
                <a:solidFill>
                  <a:schemeClr val="tx1"/>
                </a:solidFill>
                <a:latin typeface="Times New Roman" panose="02020603050405020304" pitchFamily="18" charset="0"/>
                <a:ea typeface="新細明體" panose="02020500000000000000" pitchFamily="18" charset="-120"/>
              </a:defRPr>
            </a:lvl5pPr>
            <a:lvl6pPr marL="25146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5C9CF465-BCD5-4B45-999F-E1F1A04E98BC}" type="slidenum">
              <a:rPr lang="zh-TW" altLang="en-US" sz="1100">
                <a:latin typeface="Arial" panose="020B0604020202020204" pitchFamily="34" charset="0"/>
              </a:rPr>
              <a:pPr/>
              <a:t>22</a:t>
            </a:fld>
            <a:endParaRPr lang="en-US" altLang="zh-TW" sz="1100">
              <a:latin typeface="Arial" panose="020B0604020202020204" pitchFamily="34" charset="0"/>
            </a:endParaRPr>
          </a:p>
        </p:txBody>
      </p:sp>
      <p:sp>
        <p:nvSpPr>
          <p:cNvPr id="48131" name="Rectangle 2">
            <a:extLst>
              <a:ext uri="{FF2B5EF4-FFF2-40B4-BE49-F238E27FC236}">
                <a16:creationId xmlns:a16="http://schemas.microsoft.com/office/drawing/2014/main" id="{BCB8A05E-1554-46F6-8E5D-6166EF86434D}"/>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326DC642-2DA4-46BE-8885-911149F3D9EB}"/>
              </a:ext>
            </a:extLst>
          </p:cNvPr>
          <p:cNvSpPr>
            <a:spLocks noGrp="1" noChangeArrowheads="1"/>
          </p:cNvSpPr>
          <p:nvPr>
            <p:ph type="body" idx="1"/>
          </p:nvPr>
        </p:nvSpPr>
        <p:spPr>
          <a:noFill/>
        </p:spPr>
        <p:txBody>
          <a:bodyPr/>
          <a:lstStyle/>
          <a:p>
            <a:endParaRPr lang="zh-TW"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227A2CA6-15D3-4A0E-BED6-D083C47A04B2}"/>
              </a:ext>
            </a:extLst>
          </p:cNvPr>
          <p:cNvSpPr>
            <a:spLocks noGrp="1" noChangeArrowheads="1"/>
          </p:cNvSpPr>
          <p:nvPr>
            <p:ph type="sldNum" sz="quarter" idx="5"/>
          </p:nvPr>
        </p:nvSpPr>
        <p:spPr>
          <a:noFill/>
        </p:spPr>
        <p:txBody>
          <a:bodyPr/>
          <a:lstStyle>
            <a:lvl1pPr defTabSz="962025">
              <a:defRPr sz="2400">
                <a:solidFill>
                  <a:schemeClr val="tx1"/>
                </a:solidFill>
                <a:latin typeface="Times New Roman" panose="02020603050405020304" pitchFamily="18" charset="0"/>
                <a:ea typeface="新細明體" panose="02020500000000000000" pitchFamily="18" charset="-120"/>
              </a:defRPr>
            </a:lvl1pPr>
            <a:lvl2pPr marL="742950" indent="-285750" defTabSz="962025">
              <a:defRPr sz="2400">
                <a:solidFill>
                  <a:schemeClr val="tx1"/>
                </a:solidFill>
                <a:latin typeface="Times New Roman" panose="02020603050405020304" pitchFamily="18" charset="0"/>
                <a:ea typeface="新細明體" panose="02020500000000000000" pitchFamily="18" charset="-120"/>
              </a:defRPr>
            </a:lvl2pPr>
            <a:lvl3pPr marL="1143000" indent="-228600" defTabSz="962025">
              <a:defRPr sz="2400">
                <a:solidFill>
                  <a:schemeClr val="tx1"/>
                </a:solidFill>
                <a:latin typeface="Times New Roman" panose="02020603050405020304" pitchFamily="18" charset="0"/>
                <a:ea typeface="新細明體" panose="02020500000000000000" pitchFamily="18" charset="-120"/>
              </a:defRPr>
            </a:lvl3pPr>
            <a:lvl4pPr marL="1600200" indent="-228600" defTabSz="962025">
              <a:defRPr sz="2400">
                <a:solidFill>
                  <a:schemeClr val="tx1"/>
                </a:solidFill>
                <a:latin typeface="Times New Roman" panose="02020603050405020304" pitchFamily="18" charset="0"/>
                <a:ea typeface="新細明體" panose="02020500000000000000" pitchFamily="18" charset="-120"/>
              </a:defRPr>
            </a:lvl4pPr>
            <a:lvl5pPr marL="2057400" indent="-228600" defTabSz="962025">
              <a:defRPr sz="2400">
                <a:solidFill>
                  <a:schemeClr val="tx1"/>
                </a:solidFill>
                <a:latin typeface="Times New Roman" panose="02020603050405020304" pitchFamily="18" charset="0"/>
                <a:ea typeface="新細明體" panose="02020500000000000000" pitchFamily="18" charset="-120"/>
              </a:defRPr>
            </a:lvl5pPr>
            <a:lvl6pPr marL="25146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9FCCDB1D-2374-4B6D-AB02-F5BA757C81BA}" type="slidenum">
              <a:rPr lang="zh-TW" altLang="en-US" sz="1100">
                <a:latin typeface="Arial" panose="020B0604020202020204" pitchFamily="34" charset="0"/>
              </a:rPr>
              <a:pPr/>
              <a:t>23</a:t>
            </a:fld>
            <a:endParaRPr lang="en-US" altLang="zh-TW" sz="1100">
              <a:latin typeface="Arial" panose="020B0604020202020204" pitchFamily="34" charset="0"/>
            </a:endParaRPr>
          </a:p>
        </p:txBody>
      </p:sp>
      <p:sp>
        <p:nvSpPr>
          <p:cNvPr id="50179" name="Rectangle 2">
            <a:extLst>
              <a:ext uri="{FF2B5EF4-FFF2-40B4-BE49-F238E27FC236}">
                <a16:creationId xmlns:a16="http://schemas.microsoft.com/office/drawing/2014/main" id="{961A6DE0-678A-4F82-8644-4FBD6B56F5E9}"/>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32CBF228-6DED-42A1-9397-3FCE51D93CE7}"/>
              </a:ext>
            </a:extLst>
          </p:cNvPr>
          <p:cNvSpPr>
            <a:spLocks noGrp="1" noChangeArrowheads="1"/>
          </p:cNvSpPr>
          <p:nvPr>
            <p:ph type="body" idx="1"/>
          </p:nvPr>
        </p:nvSpPr>
        <p:spPr>
          <a:noFill/>
        </p:spPr>
        <p:txBody>
          <a:bodyPr/>
          <a:lstStyle/>
          <a:p>
            <a:endParaRPr lang="zh-TW"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D8F6F370-445E-4021-B79E-8BAFB0409370}"/>
              </a:ext>
            </a:extLst>
          </p:cNvPr>
          <p:cNvSpPr>
            <a:spLocks noGrp="1" noChangeArrowheads="1"/>
          </p:cNvSpPr>
          <p:nvPr>
            <p:ph type="sldNum" sz="quarter" idx="5"/>
          </p:nvPr>
        </p:nvSpPr>
        <p:spPr>
          <a:noFill/>
        </p:spPr>
        <p:txBody>
          <a:bodyPr/>
          <a:lstStyle>
            <a:lvl1pPr defTabSz="962025">
              <a:defRPr sz="2400">
                <a:solidFill>
                  <a:schemeClr val="tx1"/>
                </a:solidFill>
                <a:latin typeface="Times New Roman" panose="02020603050405020304" pitchFamily="18" charset="0"/>
                <a:ea typeface="新細明體" panose="02020500000000000000" pitchFamily="18" charset="-120"/>
              </a:defRPr>
            </a:lvl1pPr>
            <a:lvl2pPr marL="742950" indent="-285750" defTabSz="962025">
              <a:defRPr sz="2400">
                <a:solidFill>
                  <a:schemeClr val="tx1"/>
                </a:solidFill>
                <a:latin typeface="Times New Roman" panose="02020603050405020304" pitchFamily="18" charset="0"/>
                <a:ea typeface="新細明體" panose="02020500000000000000" pitchFamily="18" charset="-120"/>
              </a:defRPr>
            </a:lvl2pPr>
            <a:lvl3pPr marL="1143000" indent="-228600" defTabSz="962025">
              <a:defRPr sz="2400">
                <a:solidFill>
                  <a:schemeClr val="tx1"/>
                </a:solidFill>
                <a:latin typeface="Times New Roman" panose="02020603050405020304" pitchFamily="18" charset="0"/>
                <a:ea typeface="新細明體" panose="02020500000000000000" pitchFamily="18" charset="-120"/>
              </a:defRPr>
            </a:lvl3pPr>
            <a:lvl4pPr marL="1600200" indent="-228600" defTabSz="962025">
              <a:defRPr sz="2400">
                <a:solidFill>
                  <a:schemeClr val="tx1"/>
                </a:solidFill>
                <a:latin typeface="Times New Roman" panose="02020603050405020304" pitchFamily="18" charset="0"/>
                <a:ea typeface="新細明體" panose="02020500000000000000" pitchFamily="18" charset="-120"/>
              </a:defRPr>
            </a:lvl4pPr>
            <a:lvl5pPr marL="2057400" indent="-228600" defTabSz="962025">
              <a:defRPr sz="2400">
                <a:solidFill>
                  <a:schemeClr val="tx1"/>
                </a:solidFill>
                <a:latin typeface="Times New Roman" panose="02020603050405020304" pitchFamily="18" charset="0"/>
                <a:ea typeface="新細明體" panose="02020500000000000000" pitchFamily="18" charset="-120"/>
              </a:defRPr>
            </a:lvl5pPr>
            <a:lvl6pPr marL="25146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5D2562EE-626D-49E1-B543-AFC16B0AD458}" type="slidenum">
              <a:rPr lang="zh-TW" altLang="en-US" sz="1100">
                <a:latin typeface="Arial" panose="020B0604020202020204" pitchFamily="34" charset="0"/>
              </a:rPr>
              <a:pPr/>
              <a:t>24</a:t>
            </a:fld>
            <a:endParaRPr lang="en-US" altLang="zh-TW" sz="1100">
              <a:latin typeface="Arial" panose="020B0604020202020204" pitchFamily="34" charset="0"/>
            </a:endParaRPr>
          </a:p>
        </p:txBody>
      </p:sp>
      <p:sp>
        <p:nvSpPr>
          <p:cNvPr id="52227" name="Rectangle 2">
            <a:extLst>
              <a:ext uri="{FF2B5EF4-FFF2-40B4-BE49-F238E27FC236}">
                <a16:creationId xmlns:a16="http://schemas.microsoft.com/office/drawing/2014/main" id="{2617B345-3A08-4B9B-91BB-318BAD2E7F67}"/>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92DA18A5-4035-4ACE-8480-14AA6AB2BD34}"/>
              </a:ext>
            </a:extLst>
          </p:cNvPr>
          <p:cNvSpPr>
            <a:spLocks noGrp="1" noChangeArrowheads="1"/>
          </p:cNvSpPr>
          <p:nvPr>
            <p:ph type="body" idx="1"/>
          </p:nvPr>
        </p:nvSpPr>
        <p:spPr>
          <a:noFill/>
        </p:spPr>
        <p:txBody>
          <a:bodyPr/>
          <a:lstStyle/>
          <a:p>
            <a:endParaRPr lang="zh-TW"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D009B624-C207-4E06-B7B7-8D5B3E94A79E}"/>
              </a:ext>
            </a:extLst>
          </p:cNvPr>
          <p:cNvSpPr>
            <a:spLocks noGrp="1" noChangeArrowheads="1"/>
          </p:cNvSpPr>
          <p:nvPr>
            <p:ph type="sldNum" sz="quarter" idx="5"/>
          </p:nvPr>
        </p:nvSpPr>
        <p:spPr>
          <a:noFill/>
        </p:spPr>
        <p:txBody>
          <a:bodyPr/>
          <a:lstStyle>
            <a:lvl1pPr defTabSz="962025">
              <a:defRPr sz="2400">
                <a:solidFill>
                  <a:schemeClr val="tx1"/>
                </a:solidFill>
                <a:latin typeface="Times New Roman" panose="02020603050405020304" pitchFamily="18" charset="0"/>
                <a:ea typeface="新細明體" panose="02020500000000000000" pitchFamily="18" charset="-120"/>
              </a:defRPr>
            </a:lvl1pPr>
            <a:lvl2pPr marL="742950" indent="-285750" defTabSz="962025">
              <a:defRPr sz="2400">
                <a:solidFill>
                  <a:schemeClr val="tx1"/>
                </a:solidFill>
                <a:latin typeface="Times New Roman" panose="02020603050405020304" pitchFamily="18" charset="0"/>
                <a:ea typeface="新細明體" panose="02020500000000000000" pitchFamily="18" charset="-120"/>
              </a:defRPr>
            </a:lvl2pPr>
            <a:lvl3pPr marL="1143000" indent="-228600" defTabSz="962025">
              <a:defRPr sz="2400">
                <a:solidFill>
                  <a:schemeClr val="tx1"/>
                </a:solidFill>
                <a:latin typeface="Times New Roman" panose="02020603050405020304" pitchFamily="18" charset="0"/>
                <a:ea typeface="新細明體" panose="02020500000000000000" pitchFamily="18" charset="-120"/>
              </a:defRPr>
            </a:lvl3pPr>
            <a:lvl4pPr marL="1600200" indent="-228600" defTabSz="962025">
              <a:defRPr sz="2400">
                <a:solidFill>
                  <a:schemeClr val="tx1"/>
                </a:solidFill>
                <a:latin typeface="Times New Roman" panose="02020603050405020304" pitchFamily="18" charset="0"/>
                <a:ea typeface="新細明體" panose="02020500000000000000" pitchFamily="18" charset="-120"/>
              </a:defRPr>
            </a:lvl4pPr>
            <a:lvl5pPr marL="2057400" indent="-228600" defTabSz="962025">
              <a:defRPr sz="2400">
                <a:solidFill>
                  <a:schemeClr val="tx1"/>
                </a:solidFill>
                <a:latin typeface="Times New Roman" panose="02020603050405020304" pitchFamily="18" charset="0"/>
                <a:ea typeface="新細明體" panose="02020500000000000000" pitchFamily="18" charset="-120"/>
              </a:defRPr>
            </a:lvl5pPr>
            <a:lvl6pPr marL="25146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2E082BC3-4075-4DB1-BCFD-20D470C0725F}" type="slidenum">
              <a:rPr lang="zh-TW" altLang="en-US" sz="1100">
                <a:latin typeface="Arial" panose="020B0604020202020204" pitchFamily="34" charset="0"/>
              </a:rPr>
              <a:pPr/>
              <a:t>25</a:t>
            </a:fld>
            <a:endParaRPr lang="en-US" altLang="zh-TW" sz="1100">
              <a:latin typeface="Arial" panose="020B0604020202020204" pitchFamily="34" charset="0"/>
            </a:endParaRPr>
          </a:p>
        </p:txBody>
      </p:sp>
      <p:sp>
        <p:nvSpPr>
          <p:cNvPr id="54275" name="Rectangle 2">
            <a:extLst>
              <a:ext uri="{FF2B5EF4-FFF2-40B4-BE49-F238E27FC236}">
                <a16:creationId xmlns:a16="http://schemas.microsoft.com/office/drawing/2014/main" id="{B5E1E4A5-829D-4971-8D53-D74EF3CF0C3C}"/>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7C1D55C8-3A53-42B0-B680-0B170B47E859}"/>
              </a:ext>
            </a:extLst>
          </p:cNvPr>
          <p:cNvSpPr>
            <a:spLocks noGrp="1" noChangeArrowheads="1"/>
          </p:cNvSpPr>
          <p:nvPr>
            <p:ph type="body" idx="1"/>
          </p:nvPr>
        </p:nvSpPr>
        <p:spPr>
          <a:noFill/>
        </p:spPr>
        <p:txBody>
          <a:bodyPr/>
          <a:lstStyle/>
          <a:p>
            <a:endParaRPr lang="zh-TW"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9EF09DA2-4C0A-454A-A975-DA6BBF46CE16}"/>
              </a:ext>
            </a:extLst>
          </p:cNvPr>
          <p:cNvSpPr>
            <a:spLocks noGrp="1" noChangeArrowheads="1"/>
          </p:cNvSpPr>
          <p:nvPr>
            <p:ph type="sldNum" sz="quarter" idx="5"/>
          </p:nvPr>
        </p:nvSpPr>
        <p:spPr>
          <a:noFill/>
        </p:spPr>
        <p:txBody>
          <a:bodyPr/>
          <a:lstStyle>
            <a:lvl1pPr defTabSz="962025">
              <a:defRPr sz="2400">
                <a:solidFill>
                  <a:schemeClr val="tx1"/>
                </a:solidFill>
                <a:latin typeface="Times New Roman" panose="02020603050405020304" pitchFamily="18" charset="0"/>
                <a:ea typeface="新細明體" panose="02020500000000000000" pitchFamily="18" charset="-120"/>
              </a:defRPr>
            </a:lvl1pPr>
            <a:lvl2pPr marL="742950" indent="-285750" defTabSz="962025">
              <a:defRPr sz="2400">
                <a:solidFill>
                  <a:schemeClr val="tx1"/>
                </a:solidFill>
                <a:latin typeface="Times New Roman" panose="02020603050405020304" pitchFamily="18" charset="0"/>
                <a:ea typeface="新細明體" panose="02020500000000000000" pitchFamily="18" charset="-120"/>
              </a:defRPr>
            </a:lvl2pPr>
            <a:lvl3pPr marL="1143000" indent="-228600" defTabSz="962025">
              <a:defRPr sz="2400">
                <a:solidFill>
                  <a:schemeClr val="tx1"/>
                </a:solidFill>
                <a:latin typeface="Times New Roman" panose="02020603050405020304" pitchFamily="18" charset="0"/>
                <a:ea typeface="新細明體" panose="02020500000000000000" pitchFamily="18" charset="-120"/>
              </a:defRPr>
            </a:lvl3pPr>
            <a:lvl4pPr marL="1600200" indent="-228600" defTabSz="962025">
              <a:defRPr sz="2400">
                <a:solidFill>
                  <a:schemeClr val="tx1"/>
                </a:solidFill>
                <a:latin typeface="Times New Roman" panose="02020603050405020304" pitchFamily="18" charset="0"/>
                <a:ea typeface="新細明體" panose="02020500000000000000" pitchFamily="18" charset="-120"/>
              </a:defRPr>
            </a:lvl4pPr>
            <a:lvl5pPr marL="2057400" indent="-228600" defTabSz="962025">
              <a:defRPr sz="2400">
                <a:solidFill>
                  <a:schemeClr val="tx1"/>
                </a:solidFill>
                <a:latin typeface="Times New Roman" panose="02020603050405020304" pitchFamily="18" charset="0"/>
                <a:ea typeface="新細明體" panose="02020500000000000000" pitchFamily="18" charset="-120"/>
              </a:defRPr>
            </a:lvl5pPr>
            <a:lvl6pPr marL="25146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CDDBD78D-545E-4026-AD3E-5459CBF687C1}" type="slidenum">
              <a:rPr lang="zh-TW" altLang="en-US" sz="1100">
                <a:latin typeface="Arial" panose="020B0604020202020204" pitchFamily="34" charset="0"/>
              </a:rPr>
              <a:pPr/>
              <a:t>26</a:t>
            </a:fld>
            <a:endParaRPr lang="en-US" altLang="zh-TW" sz="1100">
              <a:latin typeface="Arial" panose="020B0604020202020204" pitchFamily="34" charset="0"/>
            </a:endParaRPr>
          </a:p>
        </p:txBody>
      </p:sp>
      <p:sp>
        <p:nvSpPr>
          <p:cNvPr id="56323" name="Rectangle 2">
            <a:extLst>
              <a:ext uri="{FF2B5EF4-FFF2-40B4-BE49-F238E27FC236}">
                <a16:creationId xmlns:a16="http://schemas.microsoft.com/office/drawing/2014/main" id="{CC3E4087-90F7-470E-A923-0EF5D1CF8553}"/>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AA4C1BC2-71D3-4258-B8E5-BDBA4B7D72F1}"/>
              </a:ext>
            </a:extLst>
          </p:cNvPr>
          <p:cNvSpPr>
            <a:spLocks noGrp="1" noChangeArrowheads="1"/>
          </p:cNvSpPr>
          <p:nvPr>
            <p:ph type="body" idx="1"/>
          </p:nvPr>
        </p:nvSpPr>
        <p:spPr>
          <a:noFill/>
        </p:spPr>
        <p:txBody>
          <a:bodyPr/>
          <a:lstStyle/>
          <a:p>
            <a:endParaRPr lang="zh-TW"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58443564-84D3-445C-9009-B5FD7C25B0A0}"/>
              </a:ext>
            </a:extLst>
          </p:cNvPr>
          <p:cNvSpPr>
            <a:spLocks noGrp="1" noChangeArrowheads="1"/>
          </p:cNvSpPr>
          <p:nvPr>
            <p:ph type="sldNum" sz="quarter" idx="5"/>
          </p:nvPr>
        </p:nvSpPr>
        <p:spPr>
          <a:noFill/>
        </p:spPr>
        <p:txBody>
          <a:bodyPr/>
          <a:lstStyle>
            <a:lvl1pPr defTabSz="962025">
              <a:defRPr sz="2400">
                <a:solidFill>
                  <a:schemeClr val="tx1"/>
                </a:solidFill>
                <a:latin typeface="Times New Roman" panose="02020603050405020304" pitchFamily="18" charset="0"/>
                <a:ea typeface="新細明體" panose="02020500000000000000" pitchFamily="18" charset="-120"/>
              </a:defRPr>
            </a:lvl1pPr>
            <a:lvl2pPr marL="742950" indent="-285750" defTabSz="962025">
              <a:defRPr sz="2400">
                <a:solidFill>
                  <a:schemeClr val="tx1"/>
                </a:solidFill>
                <a:latin typeface="Times New Roman" panose="02020603050405020304" pitchFamily="18" charset="0"/>
                <a:ea typeface="新細明體" panose="02020500000000000000" pitchFamily="18" charset="-120"/>
              </a:defRPr>
            </a:lvl2pPr>
            <a:lvl3pPr marL="1143000" indent="-228600" defTabSz="962025">
              <a:defRPr sz="2400">
                <a:solidFill>
                  <a:schemeClr val="tx1"/>
                </a:solidFill>
                <a:latin typeface="Times New Roman" panose="02020603050405020304" pitchFamily="18" charset="0"/>
                <a:ea typeface="新細明體" panose="02020500000000000000" pitchFamily="18" charset="-120"/>
              </a:defRPr>
            </a:lvl3pPr>
            <a:lvl4pPr marL="1600200" indent="-228600" defTabSz="962025">
              <a:defRPr sz="2400">
                <a:solidFill>
                  <a:schemeClr val="tx1"/>
                </a:solidFill>
                <a:latin typeface="Times New Roman" panose="02020603050405020304" pitchFamily="18" charset="0"/>
                <a:ea typeface="新細明體" panose="02020500000000000000" pitchFamily="18" charset="-120"/>
              </a:defRPr>
            </a:lvl4pPr>
            <a:lvl5pPr marL="2057400" indent="-228600" defTabSz="962025">
              <a:defRPr sz="2400">
                <a:solidFill>
                  <a:schemeClr val="tx1"/>
                </a:solidFill>
                <a:latin typeface="Times New Roman" panose="02020603050405020304" pitchFamily="18" charset="0"/>
                <a:ea typeface="新細明體" panose="02020500000000000000" pitchFamily="18" charset="-120"/>
              </a:defRPr>
            </a:lvl5pPr>
            <a:lvl6pPr marL="25146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C66002F1-D944-42D3-9947-39A3EEFD6C5B}" type="slidenum">
              <a:rPr lang="zh-TW" altLang="en-US" sz="1100">
                <a:latin typeface="Arial" panose="020B0604020202020204" pitchFamily="34" charset="0"/>
              </a:rPr>
              <a:pPr/>
              <a:t>27</a:t>
            </a:fld>
            <a:endParaRPr lang="en-US" altLang="zh-TW" sz="1100">
              <a:latin typeface="Arial" panose="020B0604020202020204" pitchFamily="34" charset="0"/>
            </a:endParaRPr>
          </a:p>
        </p:txBody>
      </p:sp>
      <p:sp>
        <p:nvSpPr>
          <p:cNvPr id="58371" name="Rectangle 2">
            <a:extLst>
              <a:ext uri="{FF2B5EF4-FFF2-40B4-BE49-F238E27FC236}">
                <a16:creationId xmlns:a16="http://schemas.microsoft.com/office/drawing/2014/main" id="{F4172B74-E121-412D-80DD-9D6A2E447DC1}"/>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71EEE3F6-E2BC-451B-9CC9-074342FE28CD}"/>
              </a:ext>
            </a:extLst>
          </p:cNvPr>
          <p:cNvSpPr>
            <a:spLocks noGrp="1" noChangeArrowheads="1"/>
          </p:cNvSpPr>
          <p:nvPr>
            <p:ph type="body" idx="1"/>
          </p:nvPr>
        </p:nvSpPr>
        <p:spPr>
          <a:noFill/>
        </p:spPr>
        <p:txBody>
          <a:bodyPr/>
          <a:lstStyle/>
          <a:p>
            <a:endParaRPr lang="zh-TW"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FB703780-614B-4150-9CA8-C03D9DCA972E}"/>
              </a:ext>
            </a:extLst>
          </p:cNvPr>
          <p:cNvSpPr>
            <a:spLocks noGrp="1" noChangeArrowheads="1"/>
          </p:cNvSpPr>
          <p:nvPr>
            <p:ph type="sldNum" sz="quarter" idx="5"/>
          </p:nvPr>
        </p:nvSpPr>
        <p:spPr>
          <a:noFill/>
        </p:spPr>
        <p:txBody>
          <a:bodyPr/>
          <a:lstStyle>
            <a:lvl1pPr defTabSz="962025">
              <a:defRPr sz="2400">
                <a:solidFill>
                  <a:schemeClr val="tx1"/>
                </a:solidFill>
                <a:latin typeface="Times New Roman" panose="02020603050405020304" pitchFamily="18" charset="0"/>
                <a:ea typeface="新細明體" panose="02020500000000000000" pitchFamily="18" charset="-120"/>
              </a:defRPr>
            </a:lvl1pPr>
            <a:lvl2pPr marL="742950" indent="-285750" defTabSz="962025">
              <a:defRPr sz="2400">
                <a:solidFill>
                  <a:schemeClr val="tx1"/>
                </a:solidFill>
                <a:latin typeface="Times New Roman" panose="02020603050405020304" pitchFamily="18" charset="0"/>
                <a:ea typeface="新細明體" panose="02020500000000000000" pitchFamily="18" charset="-120"/>
              </a:defRPr>
            </a:lvl2pPr>
            <a:lvl3pPr marL="1143000" indent="-228600" defTabSz="962025">
              <a:defRPr sz="2400">
                <a:solidFill>
                  <a:schemeClr val="tx1"/>
                </a:solidFill>
                <a:latin typeface="Times New Roman" panose="02020603050405020304" pitchFamily="18" charset="0"/>
                <a:ea typeface="新細明體" panose="02020500000000000000" pitchFamily="18" charset="-120"/>
              </a:defRPr>
            </a:lvl3pPr>
            <a:lvl4pPr marL="1600200" indent="-228600" defTabSz="962025">
              <a:defRPr sz="2400">
                <a:solidFill>
                  <a:schemeClr val="tx1"/>
                </a:solidFill>
                <a:latin typeface="Times New Roman" panose="02020603050405020304" pitchFamily="18" charset="0"/>
                <a:ea typeface="新細明體" panose="02020500000000000000" pitchFamily="18" charset="-120"/>
              </a:defRPr>
            </a:lvl4pPr>
            <a:lvl5pPr marL="2057400" indent="-228600" defTabSz="962025">
              <a:defRPr sz="2400">
                <a:solidFill>
                  <a:schemeClr val="tx1"/>
                </a:solidFill>
                <a:latin typeface="Times New Roman" panose="02020603050405020304" pitchFamily="18" charset="0"/>
                <a:ea typeface="新細明體" panose="02020500000000000000" pitchFamily="18" charset="-120"/>
              </a:defRPr>
            </a:lvl5pPr>
            <a:lvl6pPr marL="25146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34C7B636-E6BC-4BA6-BA68-4D64CF635870}" type="slidenum">
              <a:rPr lang="zh-TW" altLang="en-US" sz="1100">
                <a:latin typeface="Arial" panose="020B0604020202020204" pitchFamily="34" charset="0"/>
              </a:rPr>
              <a:pPr/>
              <a:t>28</a:t>
            </a:fld>
            <a:endParaRPr lang="en-US" altLang="zh-TW" sz="1100">
              <a:latin typeface="Arial" panose="020B0604020202020204" pitchFamily="34" charset="0"/>
            </a:endParaRPr>
          </a:p>
        </p:txBody>
      </p:sp>
      <p:sp>
        <p:nvSpPr>
          <p:cNvPr id="60419" name="Rectangle 2">
            <a:extLst>
              <a:ext uri="{FF2B5EF4-FFF2-40B4-BE49-F238E27FC236}">
                <a16:creationId xmlns:a16="http://schemas.microsoft.com/office/drawing/2014/main" id="{EDC1BD35-8C10-4CD8-85D9-94A065BC74E1}"/>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7EB3A35E-87C0-4E92-BEF1-D1C477933E2C}"/>
              </a:ext>
            </a:extLst>
          </p:cNvPr>
          <p:cNvSpPr>
            <a:spLocks noGrp="1" noChangeArrowheads="1"/>
          </p:cNvSpPr>
          <p:nvPr>
            <p:ph type="body" idx="1"/>
          </p:nvPr>
        </p:nvSpPr>
        <p:spPr>
          <a:noFill/>
        </p:spPr>
        <p:txBody>
          <a:bodyPr/>
          <a:lstStyle/>
          <a:p>
            <a:endParaRPr lang="zh-TW"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06F5D681-9579-4EAE-A150-866EDCF8398A}"/>
              </a:ext>
            </a:extLst>
          </p:cNvPr>
          <p:cNvSpPr>
            <a:spLocks noGrp="1" noChangeArrowheads="1"/>
          </p:cNvSpPr>
          <p:nvPr>
            <p:ph type="sldNum" sz="quarter" idx="5"/>
          </p:nvPr>
        </p:nvSpPr>
        <p:spPr>
          <a:noFill/>
        </p:spPr>
        <p:txBody>
          <a:bodyPr/>
          <a:lstStyle>
            <a:lvl1pPr defTabSz="962025">
              <a:defRPr sz="2400">
                <a:solidFill>
                  <a:schemeClr val="tx1"/>
                </a:solidFill>
                <a:latin typeface="Times New Roman" panose="02020603050405020304" pitchFamily="18" charset="0"/>
                <a:ea typeface="新細明體" panose="02020500000000000000" pitchFamily="18" charset="-120"/>
              </a:defRPr>
            </a:lvl1pPr>
            <a:lvl2pPr marL="742950" indent="-285750" defTabSz="962025">
              <a:defRPr sz="2400">
                <a:solidFill>
                  <a:schemeClr val="tx1"/>
                </a:solidFill>
                <a:latin typeface="Times New Roman" panose="02020603050405020304" pitchFamily="18" charset="0"/>
                <a:ea typeface="新細明體" panose="02020500000000000000" pitchFamily="18" charset="-120"/>
              </a:defRPr>
            </a:lvl2pPr>
            <a:lvl3pPr marL="1143000" indent="-228600" defTabSz="962025">
              <a:defRPr sz="2400">
                <a:solidFill>
                  <a:schemeClr val="tx1"/>
                </a:solidFill>
                <a:latin typeface="Times New Roman" panose="02020603050405020304" pitchFamily="18" charset="0"/>
                <a:ea typeface="新細明體" panose="02020500000000000000" pitchFamily="18" charset="-120"/>
              </a:defRPr>
            </a:lvl3pPr>
            <a:lvl4pPr marL="1600200" indent="-228600" defTabSz="962025">
              <a:defRPr sz="2400">
                <a:solidFill>
                  <a:schemeClr val="tx1"/>
                </a:solidFill>
                <a:latin typeface="Times New Roman" panose="02020603050405020304" pitchFamily="18" charset="0"/>
                <a:ea typeface="新細明體" panose="02020500000000000000" pitchFamily="18" charset="-120"/>
              </a:defRPr>
            </a:lvl4pPr>
            <a:lvl5pPr marL="2057400" indent="-228600" defTabSz="962025">
              <a:defRPr sz="2400">
                <a:solidFill>
                  <a:schemeClr val="tx1"/>
                </a:solidFill>
                <a:latin typeface="Times New Roman" panose="02020603050405020304" pitchFamily="18" charset="0"/>
                <a:ea typeface="新細明體" panose="02020500000000000000" pitchFamily="18" charset="-120"/>
              </a:defRPr>
            </a:lvl5pPr>
            <a:lvl6pPr marL="25146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87336740-0BFD-4630-B213-8DB19A7CC463}" type="slidenum">
              <a:rPr lang="zh-TW" altLang="en-US" sz="1100">
                <a:latin typeface="Arial" panose="020B0604020202020204" pitchFamily="34" charset="0"/>
              </a:rPr>
              <a:pPr/>
              <a:t>29</a:t>
            </a:fld>
            <a:endParaRPr lang="en-US" altLang="zh-TW" sz="1100">
              <a:latin typeface="Arial" panose="020B0604020202020204" pitchFamily="34" charset="0"/>
            </a:endParaRPr>
          </a:p>
        </p:txBody>
      </p:sp>
      <p:sp>
        <p:nvSpPr>
          <p:cNvPr id="62467" name="Rectangle 2">
            <a:extLst>
              <a:ext uri="{FF2B5EF4-FFF2-40B4-BE49-F238E27FC236}">
                <a16:creationId xmlns:a16="http://schemas.microsoft.com/office/drawing/2014/main" id="{19A8D752-9FFD-4132-B44E-B1DCDC878BA9}"/>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A5BDD365-7BD7-4B9D-B4E2-F5DAD0615C06}"/>
              </a:ext>
            </a:extLst>
          </p:cNvPr>
          <p:cNvSpPr>
            <a:spLocks noGrp="1" noChangeArrowheads="1"/>
          </p:cNvSpPr>
          <p:nvPr>
            <p:ph type="body" idx="1"/>
          </p:nvPr>
        </p:nvSpPr>
        <p:spPr>
          <a:noFill/>
        </p:spPr>
        <p:txBody>
          <a:bodyPr/>
          <a:lstStyle/>
          <a:p>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9BA5848-E0A8-4546-B302-A5277144D3F8}"/>
              </a:ext>
            </a:extLst>
          </p:cNvPr>
          <p:cNvSpPr>
            <a:spLocks noGrp="1" noChangeArrowheads="1"/>
          </p:cNvSpPr>
          <p:nvPr>
            <p:ph type="sldNum" sz="quarter" idx="5"/>
          </p:nvPr>
        </p:nvSpPr>
        <p:spPr>
          <a:noFill/>
        </p:spPr>
        <p:txBody>
          <a:bodyPr/>
          <a:lstStyle>
            <a:lvl1pPr defTabSz="962025">
              <a:defRPr sz="2400">
                <a:solidFill>
                  <a:schemeClr val="tx1"/>
                </a:solidFill>
                <a:latin typeface="Times New Roman" panose="02020603050405020304" pitchFamily="18" charset="0"/>
                <a:ea typeface="新細明體" panose="02020500000000000000" pitchFamily="18" charset="-120"/>
              </a:defRPr>
            </a:lvl1pPr>
            <a:lvl2pPr marL="742950" indent="-285750" defTabSz="962025">
              <a:defRPr sz="2400">
                <a:solidFill>
                  <a:schemeClr val="tx1"/>
                </a:solidFill>
                <a:latin typeface="Times New Roman" panose="02020603050405020304" pitchFamily="18" charset="0"/>
                <a:ea typeface="新細明體" panose="02020500000000000000" pitchFamily="18" charset="-120"/>
              </a:defRPr>
            </a:lvl2pPr>
            <a:lvl3pPr marL="1143000" indent="-228600" defTabSz="962025">
              <a:defRPr sz="2400">
                <a:solidFill>
                  <a:schemeClr val="tx1"/>
                </a:solidFill>
                <a:latin typeface="Times New Roman" panose="02020603050405020304" pitchFamily="18" charset="0"/>
                <a:ea typeface="新細明體" panose="02020500000000000000" pitchFamily="18" charset="-120"/>
              </a:defRPr>
            </a:lvl3pPr>
            <a:lvl4pPr marL="1600200" indent="-228600" defTabSz="962025">
              <a:defRPr sz="2400">
                <a:solidFill>
                  <a:schemeClr val="tx1"/>
                </a:solidFill>
                <a:latin typeface="Times New Roman" panose="02020603050405020304" pitchFamily="18" charset="0"/>
                <a:ea typeface="新細明體" panose="02020500000000000000" pitchFamily="18" charset="-120"/>
              </a:defRPr>
            </a:lvl4pPr>
            <a:lvl5pPr marL="2057400" indent="-228600" defTabSz="962025">
              <a:defRPr sz="2400">
                <a:solidFill>
                  <a:schemeClr val="tx1"/>
                </a:solidFill>
                <a:latin typeface="Times New Roman" panose="02020603050405020304" pitchFamily="18" charset="0"/>
                <a:ea typeface="新細明體" panose="02020500000000000000" pitchFamily="18" charset="-120"/>
              </a:defRPr>
            </a:lvl5pPr>
            <a:lvl6pPr marL="25146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DD34B2D8-A979-49C4-9761-4B5341163C64}" type="slidenum">
              <a:rPr lang="zh-TW" altLang="en-US" sz="1100">
                <a:latin typeface="Arial" panose="020B0604020202020204" pitchFamily="34" charset="0"/>
              </a:rPr>
              <a:pPr/>
              <a:t>3</a:t>
            </a:fld>
            <a:endParaRPr lang="en-US" altLang="zh-TW" sz="1100">
              <a:latin typeface="Arial" panose="020B0604020202020204" pitchFamily="34" charset="0"/>
            </a:endParaRPr>
          </a:p>
        </p:txBody>
      </p:sp>
      <p:sp>
        <p:nvSpPr>
          <p:cNvPr id="9219" name="Rectangle 1026">
            <a:extLst>
              <a:ext uri="{FF2B5EF4-FFF2-40B4-BE49-F238E27FC236}">
                <a16:creationId xmlns:a16="http://schemas.microsoft.com/office/drawing/2014/main" id="{177535F1-FF10-4398-B231-F1B95083F661}"/>
              </a:ext>
            </a:extLst>
          </p:cNvPr>
          <p:cNvSpPr>
            <a:spLocks noGrp="1" noRot="1" noChangeAspect="1" noChangeArrowheads="1" noTextEdit="1"/>
          </p:cNvSpPr>
          <p:nvPr>
            <p:ph type="sldImg"/>
          </p:nvPr>
        </p:nvSpPr>
        <p:spPr>
          <a:xfrm>
            <a:off x="150813" y="774700"/>
            <a:ext cx="6797675" cy="3824288"/>
          </a:xfrm>
          <a:ln/>
        </p:spPr>
      </p:sp>
      <p:sp>
        <p:nvSpPr>
          <p:cNvPr id="9220" name="Rectangle 1027">
            <a:extLst>
              <a:ext uri="{FF2B5EF4-FFF2-40B4-BE49-F238E27FC236}">
                <a16:creationId xmlns:a16="http://schemas.microsoft.com/office/drawing/2014/main" id="{ECBDA4C4-E364-420D-8720-CC4D559AC489}"/>
              </a:ext>
            </a:extLst>
          </p:cNvPr>
          <p:cNvSpPr>
            <a:spLocks noGrp="1" noChangeArrowheads="1"/>
          </p:cNvSpPr>
          <p:nvPr>
            <p:ph type="body" idx="1"/>
          </p:nvPr>
        </p:nvSpPr>
        <p:spPr>
          <a:noFill/>
        </p:spPr>
        <p:txBody>
          <a:bodyPr/>
          <a:lstStyle/>
          <a:p>
            <a:r>
              <a:rPr lang="en-US" altLang="zh-TW"/>
              <a:t>Introduce myself and the Tas.</a:t>
            </a:r>
          </a:p>
          <a:p>
            <a:endParaRPr lang="en-US" altLang="zh-TW"/>
          </a:p>
          <a:p>
            <a:r>
              <a:rPr lang="en-US" altLang="zh-TW"/>
              <a:t>It is critical that students sign up for the virtual campus web site.  Hand out instructions on how to use it.  Make sure that everyone signs up on the list.</a:t>
            </a:r>
          </a:p>
          <a:p>
            <a:endParaRPr lang="en-US" altLang="zh-TW"/>
          </a:p>
          <a:p>
            <a:r>
              <a:rPr lang="en-US" altLang="zh-TW"/>
              <a:t>Also, create a class list that is separate from the web site.</a:t>
            </a:r>
          </a:p>
          <a:p>
            <a:endParaRPr lang="en-US" altLang="zh-TW"/>
          </a:p>
          <a:p>
            <a:r>
              <a:rPr lang="en-US" altLang="zh-TW"/>
              <a:t>Ask for a show of where students come from.  There should be four major contingencies:</a:t>
            </a:r>
          </a:p>
          <a:p>
            <a:r>
              <a:rPr lang="en-US" altLang="zh-TW"/>
              <a:t>Grad EECS, ORC, Transportation, Rest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4195D813-D8F5-4D3C-BF9D-0BFBFD37D61C}"/>
              </a:ext>
            </a:extLst>
          </p:cNvPr>
          <p:cNvSpPr>
            <a:spLocks noGrp="1" noChangeArrowheads="1"/>
          </p:cNvSpPr>
          <p:nvPr>
            <p:ph type="sldNum" sz="quarter" idx="5"/>
          </p:nvPr>
        </p:nvSpPr>
        <p:spPr>
          <a:noFill/>
        </p:spPr>
        <p:txBody>
          <a:bodyPr/>
          <a:lstStyle>
            <a:lvl1pPr defTabSz="962025">
              <a:defRPr sz="2400">
                <a:solidFill>
                  <a:schemeClr val="tx1"/>
                </a:solidFill>
                <a:latin typeface="Times New Roman" panose="02020603050405020304" pitchFamily="18" charset="0"/>
                <a:ea typeface="新細明體" panose="02020500000000000000" pitchFamily="18" charset="-120"/>
              </a:defRPr>
            </a:lvl1pPr>
            <a:lvl2pPr marL="742950" indent="-285750" defTabSz="962025">
              <a:defRPr sz="2400">
                <a:solidFill>
                  <a:schemeClr val="tx1"/>
                </a:solidFill>
                <a:latin typeface="Times New Roman" panose="02020603050405020304" pitchFamily="18" charset="0"/>
                <a:ea typeface="新細明體" panose="02020500000000000000" pitchFamily="18" charset="-120"/>
              </a:defRPr>
            </a:lvl2pPr>
            <a:lvl3pPr marL="1143000" indent="-228600" defTabSz="962025">
              <a:defRPr sz="2400">
                <a:solidFill>
                  <a:schemeClr val="tx1"/>
                </a:solidFill>
                <a:latin typeface="Times New Roman" panose="02020603050405020304" pitchFamily="18" charset="0"/>
                <a:ea typeface="新細明體" panose="02020500000000000000" pitchFamily="18" charset="-120"/>
              </a:defRPr>
            </a:lvl3pPr>
            <a:lvl4pPr marL="1600200" indent="-228600" defTabSz="962025">
              <a:defRPr sz="2400">
                <a:solidFill>
                  <a:schemeClr val="tx1"/>
                </a:solidFill>
                <a:latin typeface="Times New Roman" panose="02020603050405020304" pitchFamily="18" charset="0"/>
                <a:ea typeface="新細明體" panose="02020500000000000000" pitchFamily="18" charset="-120"/>
              </a:defRPr>
            </a:lvl4pPr>
            <a:lvl5pPr marL="2057400" indent="-228600" defTabSz="962025">
              <a:defRPr sz="2400">
                <a:solidFill>
                  <a:schemeClr val="tx1"/>
                </a:solidFill>
                <a:latin typeface="Times New Roman" panose="02020603050405020304" pitchFamily="18" charset="0"/>
                <a:ea typeface="新細明體" panose="02020500000000000000" pitchFamily="18" charset="-120"/>
              </a:defRPr>
            </a:lvl5pPr>
            <a:lvl6pPr marL="25146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A831AE1C-F23E-47EC-A297-22C0F51B03FB}" type="slidenum">
              <a:rPr lang="zh-TW" altLang="en-US" sz="1100">
                <a:latin typeface="Arial" panose="020B0604020202020204" pitchFamily="34" charset="0"/>
              </a:rPr>
              <a:pPr/>
              <a:t>30</a:t>
            </a:fld>
            <a:endParaRPr lang="en-US" altLang="zh-TW" sz="1100">
              <a:latin typeface="Arial" panose="020B0604020202020204" pitchFamily="34" charset="0"/>
            </a:endParaRPr>
          </a:p>
        </p:txBody>
      </p:sp>
      <p:sp>
        <p:nvSpPr>
          <p:cNvPr id="64515" name="Rectangle 2">
            <a:extLst>
              <a:ext uri="{FF2B5EF4-FFF2-40B4-BE49-F238E27FC236}">
                <a16:creationId xmlns:a16="http://schemas.microsoft.com/office/drawing/2014/main" id="{F32E5CEE-A136-4555-9BC3-C2EB4942D76C}"/>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716443B5-9CC4-454B-AEB1-7EBADB51C174}"/>
              </a:ext>
            </a:extLst>
          </p:cNvPr>
          <p:cNvSpPr>
            <a:spLocks noGrp="1" noChangeArrowheads="1"/>
          </p:cNvSpPr>
          <p:nvPr>
            <p:ph type="body" idx="1"/>
          </p:nvPr>
        </p:nvSpPr>
        <p:spPr>
          <a:noFill/>
        </p:spPr>
        <p:txBody>
          <a:bodyPr/>
          <a:lstStyle/>
          <a:p>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70E82554-1A0F-4F7F-B965-5F54271C9512}"/>
              </a:ext>
            </a:extLst>
          </p:cNvPr>
          <p:cNvSpPr>
            <a:spLocks noGrp="1" noChangeArrowheads="1"/>
          </p:cNvSpPr>
          <p:nvPr>
            <p:ph type="sldNum" sz="quarter" idx="5"/>
          </p:nvPr>
        </p:nvSpPr>
        <p:spPr>
          <a:noFill/>
        </p:spPr>
        <p:txBody>
          <a:bodyPr/>
          <a:lstStyle>
            <a:lvl1pPr defTabSz="962025">
              <a:defRPr sz="2400">
                <a:solidFill>
                  <a:schemeClr val="tx1"/>
                </a:solidFill>
                <a:latin typeface="Times New Roman" panose="02020603050405020304" pitchFamily="18" charset="0"/>
                <a:ea typeface="新細明體" panose="02020500000000000000" pitchFamily="18" charset="-120"/>
              </a:defRPr>
            </a:lvl1pPr>
            <a:lvl2pPr marL="742950" indent="-285750" defTabSz="962025">
              <a:defRPr sz="2400">
                <a:solidFill>
                  <a:schemeClr val="tx1"/>
                </a:solidFill>
                <a:latin typeface="Times New Roman" panose="02020603050405020304" pitchFamily="18" charset="0"/>
                <a:ea typeface="新細明體" panose="02020500000000000000" pitchFamily="18" charset="-120"/>
              </a:defRPr>
            </a:lvl2pPr>
            <a:lvl3pPr marL="1143000" indent="-228600" defTabSz="962025">
              <a:defRPr sz="2400">
                <a:solidFill>
                  <a:schemeClr val="tx1"/>
                </a:solidFill>
                <a:latin typeface="Times New Roman" panose="02020603050405020304" pitchFamily="18" charset="0"/>
                <a:ea typeface="新細明體" panose="02020500000000000000" pitchFamily="18" charset="-120"/>
              </a:defRPr>
            </a:lvl3pPr>
            <a:lvl4pPr marL="1600200" indent="-228600" defTabSz="962025">
              <a:defRPr sz="2400">
                <a:solidFill>
                  <a:schemeClr val="tx1"/>
                </a:solidFill>
                <a:latin typeface="Times New Roman" panose="02020603050405020304" pitchFamily="18" charset="0"/>
                <a:ea typeface="新細明體" panose="02020500000000000000" pitchFamily="18" charset="-120"/>
              </a:defRPr>
            </a:lvl4pPr>
            <a:lvl5pPr marL="2057400" indent="-228600" defTabSz="962025">
              <a:defRPr sz="2400">
                <a:solidFill>
                  <a:schemeClr val="tx1"/>
                </a:solidFill>
                <a:latin typeface="Times New Roman" panose="02020603050405020304" pitchFamily="18" charset="0"/>
                <a:ea typeface="新細明體" panose="02020500000000000000" pitchFamily="18" charset="-120"/>
              </a:defRPr>
            </a:lvl5pPr>
            <a:lvl6pPr marL="25146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54A2A8BE-41AE-4732-949C-D9AD86F25CE1}" type="slidenum">
              <a:rPr lang="zh-TW" altLang="en-US" sz="1100">
                <a:latin typeface="Arial" panose="020B0604020202020204" pitchFamily="34" charset="0"/>
              </a:rPr>
              <a:pPr/>
              <a:t>4</a:t>
            </a:fld>
            <a:endParaRPr lang="en-US" altLang="zh-TW" sz="1100">
              <a:latin typeface="Arial" panose="020B0604020202020204" pitchFamily="34" charset="0"/>
            </a:endParaRPr>
          </a:p>
        </p:txBody>
      </p:sp>
      <p:sp>
        <p:nvSpPr>
          <p:cNvPr id="11267" name="Rectangle 2">
            <a:extLst>
              <a:ext uri="{FF2B5EF4-FFF2-40B4-BE49-F238E27FC236}">
                <a16:creationId xmlns:a16="http://schemas.microsoft.com/office/drawing/2014/main" id="{65BAD91D-60C6-402C-A8C3-57D84AE510AD}"/>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9D861025-6B83-4DA4-BBB3-2B11ACD39479}"/>
              </a:ext>
            </a:extLst>
          </p:cNvPr>
          <p:cNvSpPr>
            <a:spLocks noGrp="1" noChangeArrowheads="1"/>
          </p:cNvSpPr>
          <p:nvPr>
            <p:ph type="body" idx="1"/>
          </p:nvPr>
        </p:nvSpPr>
        <p:spPr>
          <a:noFill/>
        </p:spPr>
        <p:txBody>
          <a:bodyPr/>
          <a:lstStyle/>
          <a:p>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EC2BB4E3-11D7-43DF-AB66-19525AC9D917}"/>
              </a:ext>
            </a:extLst>
          </p:cNvPr>
          <p:cNvSpPr>
            <a:spLocks noGrp="1" noChangeArrowheads="1"/>
          </p:cNvSpPr>
          <p:nvPr>
            <p:ph type="sldNum" sz="quarter" idx="5"/>
          </p:nvPr>
        </p:nvSpPr>
        <p:spPr>
          <a:noFill/>
        </p:spPr>
        <p:txBody>
          <a:bodyPr/>
          <a:lstStyle>
            <a:lvl1pPr defTabSz="962025">
              <a:defRPr sz="2400">
                <a:solidFill>
                  <a:schemeClr val="tx1"/>
                </a:solidFill>
                <a:latin typeface="Times New Roman" panose="02020603050405020304" pitchFamily="18" charset="0"/>
                <a:ea typeface="新細明體" panose="02020500000000000000" pitchFamily="18" charset="-120"/>
              </a:defRPr>
            </a:lvl1pPr>
            <a:lvl2pPr marL="742950" indent="-285750" defTabSz="962025">
              <a:defRPr sz="2400">
                <a:solidFill>
                  <a:schemeClr val="tx1"/>
                </a:solidFill>
                <a:latin typeface="Times New Roman" panose="02020603050405020304" pitchFamily="18" charset="0"/>
                <a:ea typeface="新細明體" panose="02020500000000000000" pitchFamily="18" charset="-120"/>
              </a:defRPr>
            </a:lvl2pPr>
            <a:lvl3pPr marL="1143000" indent="-228600" defTabSz="962025">
              <a:defRPr sz="2400">
                <a:solidFill>
                  <a:schemeClr val="tx1"/>
                </a:solidFill>
                <a:latin typeface="Times New Roman" panose="02020603050405020304" pitchFamily="18" charset="0"/>
                <a:ea typeface="新細明體" panose="02020500000000000000" pitchFamily="18" charset="-120"/>
              </a:defRPr>
            </a:lvl3pPr>
            <a:lvl4pPr marL="1600200" indent="-228600" defTabSz="962025">
              <a:defRPr sz="2400">
                <a:solidFill>
                  <a:schemeClr val="tx1"/>
                </a:solidFill>
                <a:latin typeface="Times New Roman" panose="02020603050405020304" pitchFamily="18" charset="0"/>
                <a:ea typeface="新細明體" panose="02020500000000000000" pitchFamily="18" charset="-120"/>
              </a:defRPr>
            </a:lvl4pPr>
            <a:lvl5pPr marL="2057400" indent="-228600" defTabSz="962025">
              <a:defRPr sz="2400">
                <a:solidFill>
                  <a:schemeClr val="tx1"/>
                </a:solidFill>
                <a:latin typeface="Times New Roman" panose="02020603050405020304" pitchFamily="18" charset="0"/>
                <a:ea typeface="新細明體" panose="02020500000000000000" pitchFamily="18" charset="-120"/>
              </a:defRPr>
            </a:lvl5pPr>
            <a:lvl6pPr marL="25146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1A115AD1-61B8-4655-9F63-6A0E70852ED7}" type="slidenum">
              <a:rPr lang="zh-TW" altLang="en-US" sz="1100">
                <a:latin typeface="Arial" panose="020B0604020202020204" pitchFamily="34" charset="0"/>
              </a:rPr>
              <a:pPr/>
              <a:t>5</a:t>
            </a:fld>
            <a:endParaRPr lang="en-US" altLang="zh-TW" sz="1100">
              <a:latin typeface="Arial" panose="020B0604020202020204" pitchFamily="34" charset="0"/>
            </a:endParaRPr>
          </a:p>
        </p:txBody>
      </p:sp>
      <p:sp>
        <p:nvSpPr>
          <p:cNvPr id="13315" name="Rectangle 2">
            <a:extLst>
              <a:ext uri="{FF2B5EF4-FFF2-40B4-BE49-F238E27FC236}">
                <a16:creationId xmlns:a16="http://schemas.microsoft.com/office/drawing/2014/main" id="{7592BACB-1788-4B84-BD3E-8A7686655FD1}"/>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E259056E-2C63-4452-B403-0A17B14CC976}"/>
              </a:ext>
            </a:extLst>
          </p:cNvPr>
          <p:cNvSpPr>
            <a:spLocks noGrp="1" noChangeArrowheads="1"/>
          </p:cNvSpPr>
          <p:nvPr>
            <p:ph type="body" idx="1"/>
          </p:nvPr>
        </p:nvSpPr>
        <p:spPr>
          <a:noFill/>
        </p:spPr>
        <p:txBody>
          <a:bodyPr/>
          <a:lstStyle/>
          <a:p>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B255A364-4025-419F-9635-20D1AE2DEE15}"/>
              </a:ext>
            </a:extLst>
          </p:cNvPr>
          <p:cNvSpPr>
            <a:spLocks noGrp="1" noChangeArrowheads="1"/>
          </p:cNvSpPr>
          <p:nvPr>
            <p:ph type="sldNum" sz="quarter" idx="5"/>
          </p:nvPr>
        </p:nvSpPr>
        <p:spPr>
          <a:noFill/>
        </p:spPr>
        <p:txBody>
          <a:bodyPr/>
          <a:lstStyle>
            <a:lvl1pPr defTabSz="962025">
              <a:defRPr sz="2400">
                <a:solidFill>
                  <a:schemeClr val="tx1"/>
                </a:solidFill>
                <a:latin typeface="Times New Roman" panose="02020603050405020304" pitchFamily="18" charset="0"/>
                <a:ea typeface="新細明體" panose="02020500000000000000" pitchFamily="18" charset="-120"/>
              </a:defRPr>
            </a:lvl1pPr>
            <a:lvl2pPr marL="742950" indent="-285750" defTabSz="962025">
              <a:defRPr sz="2400">
                <a:solidFill>
                  <a:schemeClr val="tx1"/>
                </a:solidFill>
                <a:latin typeface="Times New Roman" panose="02020603050405020304" pitchFamily="18" charset="0"/>
                <a:ea typeface="新細明體" panose="02020500000000000000" pitchFamily="18" charset="-120"/>
              </a:defRPr>
            </a:lvl2pPr>
            <a:lvl3pPr marL="1143000" indent="-228600" defTabSz="962025">
              <a:defRPr sz="2400">
                <a:solidFill>
                  <a:schemeClr val="tx1"/>
                </a:solidFill>
                <a:latin typeface="Times New Roman" panose="02020603050405020304" pitchFamily="18" charset="0"/>
                <a:ea typeface="新細明體" panose="02020500000000000000" pitchFamily="18" charset="-120"/>
              </a:defRPr>
            </a:lvl3pPr>
            <a:lvl4pPr marL="1600200" indent="-228600" defTabSz="962025">
              <a:defRPr sz="2400">
                <a:solidFill>
                  <a:schemeClr val="tx1"/>
                </a:solidFill>
                <a:latin typeface="Times New Roman" panose="02020603050405020304" pitchFamily="18" charset="0"/>
                <a:ea typeface="新細明體" panose="02020500000000000000" pitchFamily="18" charset="-120"/>
              </a:defRPr>
            </a:lvl4pPr>
            <a:lvl5pPr marL="2057400" indent="-228600" defTabSz="962025">
              <a:defRPr sz="2400">
                <a:solidFill>
                  <a:schemeClr val="tx1"/>
                </a:solidFill>
                <a:latin typeface="Times New Roman" panose="02020603050405020304" pitchFamily="18" charset="0"/>
                <a:ea typeface="新細明體" panose="02020500000000000000" pitchFamily="18" charset="-120"/>
              </a:defRPr>
            </a:lvl5pPr>
            <a:lvl6pPr marL="25146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E9F26569-DF82-4015-9799-058914A28AA1}" type="slidenum">
              <a:rPr lang="zh-TW" altLang="en-US" sz="1100">
                <a:latin typeface="Arial" panose="020B0604020202020204" pitchFamily="34" charset="0"/>
              </a:rPr>
              <a:pPr/>
              <a:t>6</a:t>
            </a:fld>
            <a:endParaRPr lang="en-US" altLang="zh-TW" sz="1100">
              <a:latin typeface="Arial" panose="020B0604020202020204" pitchFamily="34" charset="0"/>
            </a:endParaRPr>
          </a:p>
        </p:txBody>
      </p:sp>
      <p:sp>
        <p:nvSpPr>
          <p:cNvPr id="15363" name="Rectangle 2">
            <a:extLst>
              <a:ext uri="{FF2B5EF4-FFF2-40B4-BE49-F238E27FC236}">
                <a16:creationId xmlns:a16="http://schemas.microsoft.com/office/drawing/2014/main" id="{842CE03F-CB1F-4EDD-BE14-C4CE02E82D5E}"/>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B8FF8322-9DE8-4A77-B603-6DE494D79285}"/>
              </a:ext>
            </a:extLst>
          </p:cNvPr>
          <p:cNvSpPr>
            <a:spLocks noGrp="1" noChangeArrowheads="1"/>
          </p:cNvSpPr>
          <p:nvPr>
            <p:ph type="body" idx="1"/>
          </p:nvPr>
        </p:nvSpPr>
        <p:spPr>
          <a:noFill/>
        </p:spPr>
        <p:txBody>
          <a:bodyPr/>
          <a:lstStyle/>
          <a:p>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A2E4FCE8-E803-4BFB-BB00-0B9E7B494E2C}"/>
              </a:ext>
            </a:extLst>
          </p:cNvPr>
          <p:cNvSpPr>
            <a:spLocks noGrp="1" noChangeArrowheads="1"/>
          </p:cNvSpPr>
          <p:nvPr>
            <p:ph type="sldNum" sz="quarter" idx="5"/>
          </p:nvPr>
        </p:nvSpPr>
        <p:spPr>
          <a:noFill/>
        </p:spPr>
        <p:txBody>
          <a:bodyPr/>
          <a:lstStyle>
            <a:lvl1pPr defTabSz="962025">
              <a:defRPr sz="2400">
                <a:solidFill>
                  <a:schemeClr val="tx1"/>
                </a:solidFill>
                <a:latin typeface="Times New Roman" panose="02020603050405020304" pitchFamily="18" charset="0"/>
                <a:ea typeface="新細明體" panose="02020500000000000000" pitchFamily="18" charset="-120"/>
              </a:defRPr>
            </a:lvl1pPr>
            <a:lvl2pPr marL="742950" indent="-285750" defTabSz="962025">
              <a:defRPr sz="2400">
                <a:solidFill>
                  <a:schemeClr val="tx1"/>
                </a:solidFill>
                <a:latin typeface="Times New Roman" panose="02020603050405020304" pitchFamily="18" charset="0"/>
                <a:ea typeface="新細明體" panose="02020500000000000000" pitchFamily="18" charset="-120"/>
              </a:defRPr>
            </a:lvl2pPr>
            <a:lvl3pPr marL="1143000" indent="-228600" defTabSz="962025">
              <a:defRPr sz="2400">
                <a:solidFill>
                  <a:schemeClr val="tx1"/>
                </a:solidFill>
                <a:latin typeface="Times New Roman" panose="02020603050405020304" pitchFamily="18" charset="0"/>
                <a:ea typeface="新細明體" panose="02020500000000000000" pitchFamily="18" charset="-120"/>
              </a:defRPr>
            </a:lvl3pPr>
            <a:lvl4pPr marL="1600200" indent="-228600" defTabSz="962025">
              <a:defRPr sz="2400">
                <a:solidFill>
                  <a:schemeClr val="tx1"/>
                </a:solidFill>
                <a:latin typeface="Times New Roman" panose="02020603050405020304" pitchFamily="18" charset="0"/>
                <a:ea typeface="新細明體" panose="02020500000000000000" pitchFamily="18" charset="-120"/>
              </a:defRPr>
            </a:lvl4pPr>
            <a:lvl5pPr marL="2057400" indent="-228600" defTabSz="962025">
              <a:defRPr sz="2400">
                <a:solidFill>
                  <a:schemeClr val="tx1"/>
                </a:solidFill>
                <a:latin typeface="Times New Roman" panose="02020603050405020304" pitchFamily="18" charset="0"/>
                <a:ea typeface="新細明體" panose="02020500000000000000" pitchFamily="18" charset="-120"/>
              </a:defRPr>
            </a:lvl5pPr>
            <a:lvl6pPr marL="25146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C9B3F9E2-7FFC-400F-878E-9536C61FC1F1}" type="slidenum">
              <a:rPr lang="zh-TW" altLang="en-US" sz="1100">
                <a:latin typeface="Arial" panose="020B0604020202020204" pitchFamily="34" charset="0"/>
              </a:rPr>
              <a:pPr/>
              <a:t>7</a:t>
            </a:fld>
            <a:endParaRPr lang="en-US" altLang="zh-TW" sz="1100">
              <a:latin typeface="Arial" panose="020B0604020202020204" pitchFamily="34" charset="0"/>
            </a:endParaRPr>
          </a:p>
        </p:txBody>
      </p:sp>
      <p:sp>
        <p:nvSpPr>
          <p:cNvPr id="17411" name="Rectangle 2">
            <a:extLst>
              <a:ext uri="{FF2B5EF4-FFF2-40B4-BE49-F238E27FC236}">
                <a16:creationId xmlns:a16="http://schemas.microsoft.com/office/drawing/2014/main" id="{BA918C81-B366-428B-B3E8-9EF0F1F06968}"/>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020E4982-9CF6-4521-8BB9-123615F8FAEE}"/>
              </a:ext>
            </a:extLst>
          </p:cNvPr>
          <p:cNvSpPr>
            <a:spLocks noGrp="1" noChangeArrowheads="1"/>
          </p:cNvSpPr>
          <p:nvPr>
            <p:ph type="body" idx="1"/>
          </p:nvPr>
        </p:nvSpPr>
        <p:spPr>
          <a:noFill/>
        </p:spPr>
        <p:txBody>
          <a:bodyPr/>
          <a:lstStyle/>
          <a:p>
            <a:endParaRPr lang="zh-TW"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AD372E7E-1C77-43BA-BD87-286DDCD450D1}"/>
              </a:ext>
            </a:extLst>
          </p:cNvPr>
          <p:cNvSpPr>
            <a:spLocks noGrp="1" noChangeArrowheads="1"/>
          </p:cNvSpPr>
          <p:nvPr>
            <p:ph type="sldNum" sz="quarter" idx="5"/>
          </p:nvPr>
        </p:nvSpPr>
        <p:spPr>
          <a:noFill/>
        </p:spPr>
        <p:txBody>
          <a:bodyPr/>
          <a:lstStyle>
            <a:lvl1pPr defTabSz="962025">
              <a:defRPr sz="2400">
                <a:solidFill>
                  <a:schemeClr val="tx1"/>
                </a:solidFill>
                <a:latin typeface="Times New Roman" panose="02020603050405020304" pitchFamily="18" charset="0"/>
                <a:ea typeface="新細明體" panose="02020500000000000000" pitchFamily="18" charset="-120"/>
              </a:defRPr>
            </a:lvl1pPr>
            <a:lvl2pPr marL="742950" indent="-285750" defTabSz="962025">
              <a:defRPr sz="2400">
                <a:solidFill>
                  <a:schemeClr val="tx1"/>
                </a:solidFill>
                <a:latin typeface="Times New Roman" panose="02020603050405020304" pitchFamily="18" charset="0"/>
                <a:ea typeface="新細明體" panose="02020500000000000000" pitchFamily="18" charset="-120"/>
              </a:defRPr>
            </a:lvl2pPr>
            <a:lvl3pPr marL="1143000" indent="-228600" defTabSz="962025">
              <a:defRPr sz="2400">
                <a:solidFill>
                  <a:schemeClr val="tx1"/>
                </a:solidFill>
                <a:latin typeface="Times New Roman" panose="02020603050405020304" pitchFamily="18" charset="0"/>
                <a:ea typeface="新細明體" panose="02020500000000000000" pitchFamily="18" charset="-120"/>
              </a:defRPr>
            </a:lvl3pPr>
            <a:lvl4pPr marL="1600200" indent="-228600" defTabSz="962025">
              <a:defRPr sz="2400">
                <a:solidFill>
                  <a:schemeClr val="tx1"/>
                </a:solidFill>
                <a:latin typeface="Times New Roman" panose="02020603050405020304" pitchFamily="18" charset="0"/>
                <a:ea typeface="新細明體" panose="02020500000000000000" pitchFamily="18" charset="-120"/>
              </a:defRPr>
            </a:lvl4pPr>
            <a:lvl5pPr marL="2057400" indent="-228600" defTabSz="962025">
              <a:defRPr sz="2400">
                <a:solidFill>
                  <a:schemeClr val="tx1"/>
                </a:solidFill>
                <a:latin typeface="Times New Roman" panose="02020603050405020304" pitchFamily="18" charset="0"/>
                <a:ea typeface="新細明體" panose="02020500000000000000" pitchFamily="18" charset="-120"/>
              </a:defRPr>
            </a:lvl5pPr>
            <a:lvl6pPr marL="25146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6B999D3B-4DEE-4F7A-8A92-AF38DF77D609}" type="slidenum">
              <a:rPr lang="zh-TW" altLang="en-US" sz="1100">
                <a:latin typeface="Arial" panose="020B0604020202020204" pitchFamily="34" charset="0"/>
              </a:rPr>
              <a:pPr/>
              <a:t>8</a:t>
            </a:fld>
            <a:endParaRPr lang="en-US" altLang="zh-TW" sz="1100">
              <a:latin typeface="Arial" panose="020B0604020202020204" pitchFamily="34" charset="0"/>
            </a:endParaRPr>
          </a:p>
        </p:txBody>
      </p:sp>
      <p:sp>
        <p:nvSpPr>
          <p:cNvPr id="19459" name="Rectangle 2">
            <a:extLst>
              <a:ext uri="{FF2B5EF4-FFF2-40B4-BE49-F238E27FC236}">
                <a16:creationId xmlns:a16="http://schemas.microsoft.com/office/drawing/2014/main" id="{C658000B-E6E9-4BA0-956C-2C37C3D27936}"/>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11CF9D25-7CCF-4815-9226-2F2457741CE3}"/>
              </a:ext>
            </a:extLst>
          </p:cNvPr>
          <p:cNvSpPr>
            <a:spLocks noGrp="1" noChangeArrowheads="1"/>
          </p:cNvSpPr>
          <p:nvPr>
            <p:ph type="body" idx="1"/>
          </p:nvPr>
        </p:nvSpPr>
        <p:spPr>
          <a:noFill/>
        </p:spPr>
        <p:txBody>
          <a:bodyPr/>
          <a:lstStyle/>
          <a:p>
            <a:endParaRPr lang="zh-TW"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63F6E526-F070-4BC8-82D2-E7D2776E026C}"/>
              </a:ext>
            </a:extLst>
          </p:cNvPr>
          <p:cNvSpPr>
            <a:spLocks noGrp="1" noChangeArrowheads="1"/>
          </p:cNvSpPr>
          <p:nvPr>
            <p:ph type="sldNum" sz="quarter" idx="5"/>
          </p:nvPr>
        </p:nvSpPr>
        <p:spPr>
          <a:noFill/>
        </p:spPr>
        <p:txBody>
          <a:bodyPr/>
          <a:lstStyle>
            <a:lvl1pPr defTabSz="962025">
              <a:defRPr sz="2400">
                <a:solidFill>
                  <a:schemeClr val="tx1"/>
                </a:solidFill>
                <a:latin typeface="Times New Roman" panose="02020603050405020304" pitchFamily="18" charset="0"/>
                <a:ea typeface="新細明體" panose="02020500000000000000" pitchFamily="18" charset="-120"/>
              </a:defRPr>
            </a:lvl1pPr>
            <a:lvl2pPr marL="742950" indent="-285750" defTabSz="962025">
              <a:defRPr sz="2400">
                <a:solidFill>
                  <a:schemeClr val="tx1"/>
                </a:solidFill>
                <a:latin typeface="Times New Roman" panose="02020603050405020304" pitchFamily="18" charset="0"/>
                <a:ea typeface="新細明體" panose="02020500000000000000" pitchFamily="18" charset="-120"/>
              </a:defRPr>
            </a:lvl2pPr>
            <a:lvl3pPr marL="1143000" indent="-228600" defTabSz="962025">
              <a:defRPr sz="2400">
                <a:solidFill>
                  <a:schemeClr val="tx1"/>
                </a:solidFill>
                <a:latin typeface="Times New Roman" panose="02020603050405020304" pitchFamily="18" charset="0"/>
                <a:ea typeface="新細明體" panose="02020500000000000000" pitchFamily="18" charset="-120"/>
              </a:defRPr>
            </a:lvl3pPr>
            <a:lvl4pPr marL="1600200" indent="-228600" defTabSz="962025">
              <a:defRPr sz="2400">
                <a:solidFill>
                  <a:schemeClr val="tx1"/>
                </a:solidFill>
                <a:latin typeface="Times New Roman" panose="02020603050405020304" pitchFamily="18" charset="0"/>
                <a:ea typeface="新細明體" panose="02020500000000000000" pitchFamily="18" charset="-120"/>
              </a:defRPr>
            </a:lvl4pPr>
            <a:lvl5pPr marL="2057400" indent="-228600" defTabSz="962025">
              <a:defRPr sz="2400">
                <a:solidFill>
                  <a:schemeClr val="tx1"/>
                </a:solidFill>
                <a:latin typeface="Times New Roman" panose="02020603050405020304" pitchFamily="18" charset="0"/>
                <a:ea typeface="新細明體" panose="02020500000000000000" pitchFamily="18" charset="-120"/>
              </a:defRPr>
            </a:lvl5pPr>
            <a:lvl6pPr marL="25146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620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2FC25178-4355-44CF-82A0-D354C02FFAAA}" type="slidenum">
              <a:rPr lang="zh-TW" altLang="en-US" sz="1100">
                <a:latin typeface="Arial" panose="020B0604020202020204" pitchFamily="34" charset="0"/>
              </a:rPr>
              <a:pPr/>
              <a:t>9</a:t>
            </a:fld>
            <a:endParaRPr lang="en-US" altLang="zh-TW" sz="1100">
              <a:latin typeface="Arial" panose="020B0604020202020204" pitchFamily="34" charset="0"/>
            </a:endParaRPr>
          </a:p>
        </p:txBody>
      </p:sp>
      <p:sp>
        <p:nvSpPr>
          <p:cNvPr id="21507" name="Rectangle 2">
            <a:extLst>
              <a:ext uri="{FF2B5EF4-FFF2-40B4-BE49-F238E27FC236}">
                <a16:creationId xmlns:a16="http://schemas.microsoft.com/office/drawing/2014/main" id="{5FBA170B-C8BE-46B7-833B-78FC8ACE2E14}"/>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B98CD719-9AD2-4F20-8182-4A16FED5F808}"/>
              </a:ext>
            </a:extLst>
          </p:cNvPr>
          <p:cNvSpPr>
            <a:spLocks noGrp="1" noChangeArrowheads="1"/>
          </p:cNvSpPr>
          <p:nvPr>
            <p:ph type="body" idx="1"/>
          </p:nvPr>
        </p:nvSpPr>
        <p:spPr>
          <a:noFill/>
        </p:spPr>
        <p:txBody>
          <a:bodyPr/>
          <a:lstStyle/>
          <a:p>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Line 7">
            <a:extLst>
              <a:ext uri="{FF2B5EF4-FFF2-40B4-BE49-F238E27FC236}">
                <a16:creationId xmlns:a16="http://schemas.microsoft.com/office/drawing/2014/main" id="{78E794AA-C26E-4C7D-B19E-5EE74ACF93F2}"/>
              </a:ext>
            </a:extLst>
          </p:cNvPr>
          <p:cNvSpPr>
            <a:spLocks noChangeShapeType="1"/>
          </p:cNvSpPr>
          <p:nvPr/>
        </p:nvSpPr>
        <p:spPr bwMode="auto">
          <a:xfrm>
            <a:off x="914400" y="6324600"/>
            <a:ext cx="11277600" cy="0"/>
          </a:xfrm>
          <a:prstGeom prst="line">
            <a:avLst/>
          </a:prstGeom>
          <a:noFill/>
          <a:ln w="9525">
            <a:solidFill>
              <a:srgbClr val="33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 name="Rectangle 8">
            <a:extLst>
              <a:ext uri="{FF2B5EF4-FFF2-40B4-BE49-F238E27FC236}">
                <a16:creationId xmlns:a16="http://schemas.microsoft.com/office/drawing/2014/main" id="{E3C1ACDE-33D1-4545-8E48-F519624AC5C8}"/>
              </a:ext>
            </a:extLst>
          </p:cNvPr>
          <p:cNvSpPr>
            <a:spLocks noChangeArrowheads="1"/>
          </p:cNvSpPr>
          <p:nvPr/>
        </p:nvSpPr>
        <p:spPr bwMode="auto">
          <a:xfrm>
            <a:off x="2235200" y="6400800"/>
            <a:ext cx="948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1" hangingPunct="1">
              <a:defRPr/>
            </a:pPr>
            <a:r>
              <a:rPr kumimoji="1" lang="en-US" altLang="zh-TW" sz="1600" b="1" dirty="0">
                <a:effectLst>
                  <a:outerShdw blurRad="38100" dist="38100" dir="2700000" algn="tl">
                    <a:srgbClr val="FFFFFF"/>
                  </a:outerShdw>
                </a:effectLst>
                <a:latin typeface="Tahoma" panose="020B0604030504040204" pitchFamily="34" charset="0"/>
                <a:ea typeface="휴먼모음T" pitchFamily="18" charset="-120"/>
              </a:rPr>
              <a:t>NCKU</a:t>
            </a:r>
            <a:r>
              <a:rPr kumimoji="1" lang="en-US" altLang="ko-KR" sz="1600" b="1" dirty="0">
                <a:effectLst>
                  <a:outerShdw blurRad="38100" dist="38100" dir="2700000" algn="tl">
                    <a:srgbClr val="FFFFFF"/>
                  </a:outerShdw>
                </a:effectLst>
                <a:latin typeface="Tahoma" panose="020B0604030504040204" pitchFamily="34" charset="0"/>
                <a:ea typeface="휴먼모음T" pitchFamily="18" charset="-120"/>
              </a:rPr>
              <a:t>  </a:t>
            </a:r>
            <a:r>
              <a:rPr kumimoji="1" lang="en-US" altLang="zh-TW" sz="1600" b="1" dirty="0">
                <a:effectLst>
                  <a:outerShdw blurRad="38100" dist="38100" dir="2700000" algn="tl">
                    <a:srgbClr val="FFFFFF"/>
                  </a:outerShdw>
                </a:effectLst>
                <a:latin typeface="Tahoma" panose="020B0604030504040204" pitchFamily="34" charset="0"/>
                <a:ea typeface="휴먼모음T" pitchFamily="18" charset="-120"/>
              </a:rPr>
              <a:t>IIM </a:t>
            </a:r>
            <a:r>
              <a:rPr kumimoji="1" lang="en-US" altLang="zh-TW" sz="1600" b="1" i="1" dirty="0">
                <a:solidFill>
                  <a:srgbClr val="0000A8"/>
                </a:solidFill>
                <a:effectLst>
                  <a:outerShdw blurRad="38100" dist="38100" dir="2700000" algn="tl">
                    <a:srgbClr val="000000">
                      <a:alpha val="43137"/>
                    </a:srgbClr>
                  </a:outerShdw>
                </a:effectLst>
                <a:latin typeface="Arial" panose="020B0604020202020204" pitchFamily="34" charset="0"/>
                <a:ea typeface="標楷體" panose="03000509000000000000" pitchFamily="65" charset="-120"/>
              </a:rPr>
              <a:t>Network Optimization:</a:t>
            </a:r>
            <a:r>
              <a:rPr kumimoji="1" lang="en-US" altLang="zh-TW" sz="1600" i="1" dirty="0">
                <a:solidFill>
                  <a:srgbClr val="006600"/>
                </a:solidFill>
                <a:effectLst>
                  <a:outerShdw blurRad="38100" dist="38100" dir="2700000" algn="tl">
                    <a:srgbClr val="000000"/>
                  </a:outerShdw>
                </a:effectLst>
                <a:latin typeface="Arial" panose="020B0604020202020204" pitchFamily="34" charset="0"/>
                <a:ea typeface="標楷體" panose="03000509000000000000" pitchFamily="65" charset="-120"/>
              </a:rPr>
              <a:t> </a:t>
            </a:r>
            <a:r>
              <a:rPr kumimoji="1" lang="en-US" altLang="zh-TW" sz="1600" i="1" dirty="0">
                <a:solidFill>
                  <a:srgbClr val="006600"/>
                </a:solidFill>
                <a:effectLst>
                  <a:outerShdw blurRad="38100" dist="38100" dir="2700000" algn="tl">
                    <a:srgbClr val="000000"/>
                  </a:outerShdw>
                </a:effectLst>
                <a:latin typeface="+mj-lt"/>
                <a:ea typeface="標楷體" panose="03000509000000000000" pitchFamily="65" charset="-120"/>
              </a:rPr>
              <a:t>Label Correcting Algorithm</a:t>
            </a:r>
          </a:p>
        </p:txBody>
      </p:sp>
      <p:grpSp>
        <p:nvGrpSpPr>
          <p:cNvPr id="6" name="Group 9">
            <a:extLst>
              <a:ext uri="{FF2B5EF4-FFF2-40B4-BE49-F238E27FC236}">
                <a16:creationId xmlns:a16="http://schemas.microsoft.com/office/drawing/2014/main" id="{F062E779-9D32-4677-9397-C9BAA5AD1773}"/>
              </a:ext>
            </a:extLst>
          </p:cNvPr>
          <p:cNvGrpSpPr>
            <a:grpSpLocks/>
          </p:cNvGrpSpPr>
          <p:nvPr/>
        </p:nvGrpSpPr>
        <p:grpSpPr bwMode="auto">
          <a:xfrm>
            <a:off x="0" y="941388"/>
            <a:ext cx="12192000" cy="76200"/>
            <a:chOff x="413" y="888"/>
            <a:chExt cx="5814" cy="48"/>
          </a:xfrm>
        </p:grpSpPr>
        <p:sp>
          <p:nvSpPr>
            <p:cNvPr id="7" name="Line 10">
              <a:extLst>
                <a:ext uri="{FF2B5EF4-FFF2-40B4-BE49-F238E27FC236}">
                  <a16:creationId xmlns:a16="http://schemas.microsoft.com/office/drawing/2014/main" id="{94BA00D9-E271-4CDE-9BA8-1B36DEDA91C1}"/>
                </a:ext>
              </a:extLst>
            </p:cNvPr>
            <p:cNvSpPr>
              <a:spLocks noChangeShapeType="1"/>
            </p:cNvSpPr>
            <p:nvPr/>
          </p:nvSpPr>
          <p:spPr bwMode="ltGray">
            <a:xfrm>
              <a:off x="413" y="936"/>
              <a:ext cx="5814" cy="0"/>
            </a:xfrm>
            <a:prstGeom prst="line">
              <a:avLst/>
            </a:prstGeom>
            <a:noFill/>
            <a:ln w="9525">
              <a:solidFill>
                <a:srgbClr val="3DB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 name="Line 11">
              <a:extLst>
                <a:ext uri="{FF2B5EF4-FFF2-40B4-BE49-F238E27FC236}">
                  <a16:creationId xmlns:a16="http://schemas.microsoft.com/office/drawing/2014/main" id="{4C99A134-3160-41EC-84BC-173EA37C2050}"/>
                </a:ext>
              </a:extLst>
            </p:cNvPr>
            <p:cNvSpPr>
              <a:spLocks noChangeShapeType="1"/>
            </p:cNvSpPr>
            <p:nvPr/>
          </p:nvSpPr>
          <p:spPr bwMode="ltGray">
            <a:xfrm>
              <a:off x="413" y="888"/>
              <a:ext cx="5814" cy="0"/>
            </a:xfrm>
            <a:prstGeom prst="line">
              <a:avLst/>
            </a:prstGeom>
            <a:noFill/>
            <a:ln w="31750">
              <a:solidFill>
                <a:srgbClr val="3DB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9" name="Rectangle 12">
            <a:extLst>
              <a:ext uri="{FF2B5EF4-FFF2-40B4-BE49-F238E27FC236}">
                <a16:creationId xmlns:a16="http://schemas.microsoft.com/office/drawing/2014/main" id="{8869B763-FD37-4B9B-81B9-7372BFC07629}"/>
              </a:ext>
            </a:extLst>
          </p:cNvPr>
          <p:cNvSpPr>
            <a:spLocks noChangeArrowheads="1"/>
          </p:cNvSpPr>
          <p:nvPr/>
        </p:nvSpPr>
        <p:spPr bwMode="auto">
          <a:xfrm>
            <a:off x="623888" y="114300"/>
            <a:ext cx="10972800"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kumimoji="1" lang="zh-TW" altLang="en-US" sz="4400" b="1">
                <a:effectLst>
                  <a:outerShdw blurRad="38100" dist="38100" dir="2700000" algn="tl">
                    <a:srgbClr val="FFFFFF"/>
                  </a:outerShdw>
                </a:effectLst>
                <a:latin typeface="標楷體" panose="03000509000000000000" pitchFamily="65" charset="-120"/>
                <a:ea typeface="標楷體" panose="03000509000000000000" pitchFamily="65" charset="-120"/>
              </a:rPr>
              <a:t>網 路 最 佳 化 管 理</a:t>
            </a:r>
          </a:p>
        </p:txBody>
      </p:sp>
      <p:sp>
        <p:nvSpPr>
          <p:cNvPr id="142338" name="Rectangle 2">
            <a:extLst>
              <a:ext uri="{FF2B5EF4-FFF2-40B4-BE49-F238E27FC236}">
                <a16:creationId xmlns:a16="http://schemas.microsoft.com/office/drawing/2014/main" id="{5C03339D-8943-4256-980C-72E7031EAD05}"/>
              </a:ext>
            </a:extLst>
          </p:cNvPr>
          <p:cNvSpPr>
            <a:spLocks noGrp="1" noChangeArrowheads="1"/>
          </p:cNvSpPr>
          <p:nvPr>
            <p:ph type="ctrTitle" sz="quarter"/>
          </p:nvPr>
        </p:nvSpPr>
        <p:spPr>
          <a:xfrm>
            <a:off x="914400" y="1768476"/>
            <a:ext cx="10363200" cy="1736725"/>
          </a:xfrm>
        </p:spPr>
        <p:txBody>
          <a:bodyPr anchor="b"/>
          <a:lstStyle>
            <a:lvl1pPr>
              <a:defRPr sz="4400"/>
            </a:lvl1pPr>
          </a:lstStyle>
          <a:p>
            <a:pPr lvl="0"/>
            <a:r>
              <a:rPr lang="zh-TW" altLang="en-US" noProof="0" dirty="0"/>
              <a:t>按一下以編輯母片標題樣式</a:t>
            </a:r>
          </a:p>
        </p:txBody>
      </p:sp>
      <p:sp>
        <p:nvSpPr>
          <p:cNvPr id="142339" name="Rectangle 3">
            <a:extLst>
              <a:ext uri="{FF2B5EF4-FFF2-40B4-BE49-F238E27FC236}">
                <a16:creationId xmlns:a16="http://schemas.microsoft.com/office/drawing/2014/main" id="{2D80CCB2-BBAC-4939-8481-C0C0E2D3C66E}"/>
              </a:ext>
            </a:extLst>
          </p:cNvPr>
          <p:cNvSpPr>
            <a:spLocks noGrp="1" noChangeArrowheads="1"/>
          </p:cNvSpPr>
          <p:nvPr>
            <p:ph type="subTitle" sz="quarter" idx="1"/>
          </p:nvPr>
        </p:nvSpPr>
        <p:spPr>
          <a:xfrm>
            <a:off x="1828800" y="3886200"/>
            <a:ext cx="8534400" cy="1752600"/>
          </a:xfrm>
        </p:spPr>
        <p:txBody>
          <a:bodyPr/>
          <a:lstStyle>
            <a:lvl1pPr marL="0" indent="0" algn="ctr">
              <a:buFontTx/>
              <a:buNone/>
              <a:defRPr/>
            </a:lvl1pPr>
          </a:lstStyle>
          <a:p>
            <a:pPr lvl="0"/>
            <a:r>
              <a:rPr lang="zh-TW" altLang="en-US" noProof="0"/>
              <a:t>按一下以編輯母片副標題樣式</a:t>
            </a:r>
          </a:p>
        </p:txBody>
      </p:sp>
      <p:sp>
        <p:nvSpPr>
          <p:cNvPr id="10" name="Rectangle 4">
            <a:extLst>
              <a:ext uri="{FF2B5EF4-FFF2-40B4-BE49-F238E27FC236}">
                <a16:creationId xmlns:a16="http://schemas.microsoft.com/office/drawing/2014/main" id="{3821E1EB-8ED4-4A7E-931D-064460D33CB3}"/>
              </a:ext>
            </a:extLst>
          </p:cNvPr>
          <p:cNvSpPr>
            <a:spLocks noGrp="1" noChangeArrowheads="1"/>
          </p:cNvSpPr>
          <p:nvPr>
            <p:ph type="dt" sz="quarter" idx="10"/>
          </p:nvPr>
        </p:nvSpPr>
        <p:spPr bwMode="auto">
          <a:xfrm>
            <a:off x="609600" y="6248400"/>
            <a:ext cx="28448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Garamond" panose="02020404030301010803" pitchFamily="18" charset="0"/>
                <a:ea typeface="+mn-ea"/>
              </a:defRPr>
            </a:lvl1pPr>
          </a:lstStyle>
          <a:p>
            <a:pPr>
              <a:defRPr/>
            </a:pPr>
            <a:endParaRPr lang="en-US" altLang="zh-TW"/>
          </a:p>
        </p:txBody>
      </p:sp>
      <p:sp>
        <p:nvSpPr>
          <p:cNvPr id="11" name="Rectangle 5">
            <a:extLst>
              <a:ext uri="{FF2B5EF4-FFF2-40B4-BE49-F238E27FC236}">
                <a16:creationId xmlns:a16="http://schemas.microsoft.com/office/drawing/2014/main" id="{FFD8BE4D-4F31-4BD5-A6BA-24A9DC1EB861}"/>
              </a:ext>
            </a:extLst>
          </p:cNvPr>
          <p:cNvSpPr>
            <a:spLocks noGrp="1" noChangeArrowheads="1"/>
          </p:cNvSpPr>
          <p:nvPr>
            <p:ph type="ftr" sz="quarter" idx="11"/>
          </p:nvPr>
        </p:nvSpPr>
        <p:spPr bwMode="auto">
          <a:xfrm>
            <a:off x="4165600" y="6248400"/>
            <a:ext cx="38608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Garamond" panose="02020404030301010803" pitchFamily="18" charset="0"/>
                <a:ea typeface="+mn-ea"/>
              </a:defRPr>
            </a:lvl1pPr>
          </a:lstStyle>
          <a:p>
            <a:pPr>
              <a:defRPr/>
            </a:pPr>
            <a:endParaRPr lang="en-US" altLang="zh-TW"/>
          </a:p>
        </p:txBody>
      </p:sp>
      <p:sp>
        <p:nvSpPr>
          <p:cNvPr id="12" name="Rectangle 6">
            <a:extLst>
              <a:ext uri="{FF2B5EF4-FFF2-40B4-BE49-F238E27FC236}">
                <a16:creationId xmlns:a16="http://schemas.microsoft.com/office/drawing/2014/main" id="{45A7DDEA-6C4E-4553-B7F7-49F800C33E2F}"/>
              </a:ext>
            </a:extLst>
          </p:cNvPr>
          <p:cNvSpPr>
            <a:spLocks noGrp="1" noChangeArrowheads="1"/>
          </p:cNvSpPr>
          <p:nvPr>
            <p:ph type="sldNum" sz="quarter" idx="12"/>
          </p:nvPr>
        </p:nvSpPr>
        <p:spPr>
          <a:xfrm>
            <a:off x="9347200" y="0"/>
            <a:ext cx="2844800" cy="260350"/>
          </a:xfrm>
        </p:spPr>
        <p:txBody>
          <a:bodyPr anchor="b"/>
          <a:lstStyle>
            <a:lvl1pPr>
              <a:defRPr sz="1200" smtClean="0">
                <a:latin typeface="Garamond" panose="02020404030301010803" pitchFamily="18" charset="0"/>
              </a:defRPr>
            </a:lvl1pPr>
          </a:lstStyle>
          <a:p>
            <a:pPr>
              <a:defRPr/>
            </a:pPr>
            <a:fld id="{DF8C8A8F-E85D-4417-A52D-B4F3DB710C17}" type="slidenum">
              <a:rPr lang="zh-TW" altLang="en-US"/>
              <a:pPr>
                <a:defRPr/>
              </a:pPr>
              <a:t>‹#›</a:t>
            </a:fld>
            <a:endParaRPr lang="en-US" altLang="zh-TW"/>
          </a:p>
        </p:txBody>
      </p:sp>
    </p:spTree>
    <p:extLst>
      <p:ext uri="{BB962C8B-B14F-4D97-AF65-F5344CB8AC3E}">
        <p14:creationId xmlns:p14="http://schemas.microsoft.com/office/powerpoint/2010/main" val="2187657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BB4C7D-56F2-41D6-9AA0-5DE96BBA1F19}"/>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7003ABA4-24BF-4D39-BBA1-3937933AF74C}"/>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5">
            <a:extLst>
              <a:ext uri="{FF2B5EF4-FFF2-40B4-BE49-F238E27FC236}">
                <a16:creationId xmlns:a16="http://schemas.microsoft.com/office/drawing/2014/main" id="{777266DC-FEC7-4D93-AAA4-A9D7C58FE925}"/>
              </a:ext>
            </a:extLst>
          </p:cNvPr>
          <p:cNvSpPr>
            <a:spLocks noGrp="1" noChangeArrowheads="1"/>
          </p:cNvSpPr>
          <p:nvPr>
            <p:ph type="sldNum" sz="quarter" idx="10"/>
          </p:nvPr>
        </p:nvSpPr>
        <p:spPr>
          <a:ln/>
        </p:spPr>
        <p:txBody>
          <a:bodyPr/>
          <a:lstStyle>
            <a:lvl1pPr>
              <a:defRPr/>
            </a:lvl1pPr>
          </a:lstStyle>
          <a:p>
            <a:pPr>
              <a:defRPr/>
            </a:pPr>
            <a:fld id="{412A70BE-644C-4F3D-8C20-9CEFD6146A8C}" type="slidenum">
              <a:rPr lang="zh-TW" altLang="en-US"/>
              <a:pPr>
                <a:defRPr/>
              </a:pPr>
              <a:t>‹#›</a:t>
            </a:fld>
            <a:endParaRPr lang="en-US" altLang="zh-TW"/>
          </a:p>
        </p:txBody>
      </p:sp>
    </p:spTree>
    <p:extLst>
      <p:ext uri="{BB962C8B-B14F-4D97-AF65-F5344CB8AC3E}">
        <p14:creationId xmlns:p14="http://schemas.microsoft.com/office/powerpoint/2010/main" val="4250934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4DFFB28-E502-4FC6-ABFB-B3FE108E0C5E}"/>
              </a:ext>
            </a:extLst>
          </p:cNvPr>
          <p:cNvSpPr>
            <a:spLocks noGrp="1"/>
          </p:cNvSpPr>
          <p:nvPr>
            <p:ph type="title" orient="vert"/>
          </p:nvPr>
        </p:nvSpPr>
        <p:spPr>
          <a:xfrm>
            <a:off x="9046634" y="114300"/>
            <a:ext cx="2810933" cy="6051550"/>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72B790BC-0B5C-437F-986F-8A199B4007F1}"/>
              </a:ext>
            </a:extLst>
          </p:cNvPr>
          <p:cNvSpPr>
            <a:spLocks noGrp="1"/>
          </p:cNvSpPr>
          <p:nvPr>
            <p:ph type="body" orient="vert" idx="1"/>
          </p:nvPr>
        </p:nvSpPr>
        <p:spPr>
          <a:xfrm>
            <a:off x="609601" y="114300"/>
            <a:ext cx="8233833" cy="605155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5">
            <a:extLst>
              <a:ext uri="{FF2B5EF4-FFF2-40B4-BE49-F238E27FC236}">
                <a16:creationId xmlns:a16="http://schemas.microsoft.com/office/drawing/2014/main" id="{F9F1D3B2-CB36-4BEF-87CD-D13E3B969839}"/>
              </a:ext>
            </a:extLst>
          </p:cNvPr>
          <p:cNvSpPr>
            <a:spLocks noGrp="1" noChangeArrowheads="1"/>
          </p:cNvSpPr>
          <p:nvPr>
            <p:ph type="sldNum" sz="quarter" idx="10"/>
          </p:nvPr>
        </p:nvSpPr>
        <p:spPr>
          <a:ln/>
        </p:spPr>
        <p:txBody>
          <a:bodyPr/>
          <a:lstStyle>
            <a:lvl1pPr>
              <a:defRPr/>
            </a:lvl1pPr>
          </a:lstStyle>
          <a:p>
            <a:pPr>
              <a:defRPr/>
            </a:pPr>
            <a:fld id="{13ED1FFF-3E0B-441B-8060-406DBFDB6E04}" type="slidenum">
              <a:rPr lang="zh-TW" altLang="en-US"/>
              <a:pPr>
                <a:defRPr/>
              </a:pPr>
              <a:t>‹#›</a:t>
            </a:fld>
            <a:endParaRPr lang="en-US" altLang="zh-TW"/>
          </a:p>
        </p:txBody>
      </p:sp>
    </p:spTree>
    <p:extLst>
      <p:ext uri="{BB962C8B-B14F-4D97-AF65-F5344CB8AC3E}">
        <p14:creationId xmlns:p14="http://schemas.microsoft.com/office/powerpoint/2010/main" val="1756715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3B63C3-0665-426E-805C-128A4E218D1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357A234-39E4-4EE4-804A-AD7BE49E6EAC}"/>
              </a:ext>
            </a:extLst>
          </p:cNvPr>
          <p:cNvSpPr>
            <a:spLocks noGrp="1"/>
          </p:cNvSpPr>
          <p:nvPr>
            <p:ph idx="1"/>
          </p:nvPr>
        </p:nvSpPr>
        <p:spPr/>
        <p:txBody>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Rectangle 5">
            <a:extLst>
              <a:ext uri="{FF2B5EF4-FFF2-40B4-BE49-F238E27FC236}">
                <a16:creationId xmlns:a16="http://schemas.microsoft.com/office/drawing/2014/main" id="{AE76CAD5-4B3B-4F37-BEC9-FCC8FA4661BB}"/>
              </a:ext>
            </a:extLst>
          </p:cNvPr>
          <p:cNvSpPr>
            <a:spLocks noGrp="1" noChangeArrowheads="1"/>
          </p:cNvSpPr>
          <p:nvPr>
            <p:ph type="sldNum" sz="quarter" idx="10"/>
          </p:nvPr>
        </p:nvSpPr>
        <p:spPr>
          <a:ln/>
        </p:spPr>
        <p:txBody>
          <a:bodyPr/>
          <a:lstStyle>
            <a:lvl1pPr>
              <a:defRPr/>
            </a:lvl1pPr>
          </a:lstStyle>
          <a:p>
            <a:pPr>
              <a:defRPr/>
            </a:pPr>
            <a:fld id="{B84B375D-7256-4D0D-92F1-8A2BF3965BC8}" type="slidenum">
              <a:rPr lang="zh-TW" altLang="en-US"/>
              <a:pPr>
                <a:defRPr/>
              </a:pPr>
              <a:t>‹#›</a:t>
            </a:fld>
            <a:endParaRPr lang="en-US" altLang="zh-TW"/>
          </a:p>
        </p:txBody>
      </p:sp>
    </p:spTree>
    <p:extLst>
      <p:ext uri="{BB962C8B-B14F-4D97-AF65-F5344CB8AC3E}">
        <p14:creationId xmlns:p14="http://schemas.microsoft.com/office/powerpoint/2010/main" val="4208079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4290A0-88B2-4797-9CF5-ECBD83D1BA1D}"/>
              </a:ext>
            </a:extLst>
          </p:cNvPr>
          <p:cNvSpPr>
            <a:spLocks noGrp="1"/>
          </p:cNvSpPr>
          <p:nvPr>
            <p:ph type="title"/>
          </p:nvPr>
        </p:nvSpPr>
        <p:spPr>
          <a:xfrm>
            <a:off x="831851" y="1709739"/>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A2A6C5A2-BFE2-49E0-AF67-82855AB6184A}"/>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編輯母片文字樣式</a:t>
            </a:r>
          </a:p>
        </p:txBody>
      </p:sp>
      <p:sp>
        <p:nvSpPr>
          <p:cNvPr id="4" name="Rectangle 5">
            <a:extLst>
              <a:ext uri="{FF2B5EF4-FFF2-40B4-BE49-F238E27FC236}">
                <a16:creationId xmlns:a16="http://schemas.microsoft.com/office/drawing/2014/main" id="{4F43F426-F813-4665-A5C7-8213EF6B9437}"/>
              </a:ext>
            </a:extLst>
          </p:cNvPr>
          <p:cNvSpPr>
            <a:spLocks noGrp="1" noChangeArrowheads="1"/>
          </p:cNvSpPr>
          <p:nvPr>
            <p:ph type="sldNum" sz="quarter" idx="10"/>
          </p:nvPr>
        </p:nvSpPr>
        <p:spPr>
          <a:ln/>
        </p:spPr>
        <p:txBody>
          <a:bodyPr/>
          <a:lstStyle>
            <a:lvl1pPr>
              <a:defRPr/>
            </a:lvl1pPr>
          </a:lstStyle>
          <a:p>
            <a:pPr>
              <a:defRPr/>
            </a:pPr>
            <a:fld id="{E9EA2D3E-4F93-4595-B806-820173480C29}" type="slidenum">
              <a:rPr lang="zh-TW" altLang="en-US"/>
              <a:pPr>
                <a:defRPr/>
              </a:pPr>
              <a:t>‹#›</a:t>
            </a:fld>
            <a:endParaRPr lang="en-US" altLang="zh-TW"/>
          </a:p>
        </p:txBody>
      </p:sp>
    </p:spTree>
    <p:extLst>
      <p:ext uri="{BB962C8B-B14F-4D97-AF65-F5344CB8AC3E}">
        <p14:creationId xmlns:p14="http://schemas.microsoft.com/office/powerpoint/2010/main" val="2717794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D770AC-94B9-4C93-ACB7-73C4AD39AB6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C6AC1C7-5994-4B85-8763-7D1A57F0138C}"/>
              </a:ext>
            </a:extLst>
          </p:cNvPr>
          <p:cNvSpPr>
            <a:spLocks noGrp="1"/>
          </p:cNvSpPr>
          <p:nvPr>
            <p:ph sz="half" idx="1"/>
          </p:nvPr>
        </p:nvSpPr>
        <p:spPr>
          <a:xfrm>
            <a:off x="609600" y="1125538"/>
            <a:ext cx="5522384" cy="504031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5E90DF7A-151D-40E1-B70B-F388A11E6D07}"/>
              </a:ext>
            </a:extLst>
          </p:cNvPr>
          <p:cNvSpPr>
            <a:spLocks noGrp="1"/>
          </p:cNvSpPr>
          <p:nvPr>
            <p:ph sz="half" idx="2"/>
          </p:nvPr>
        </p:nvSpPr>
        <p:spPr>
          <a:xfrm>
            <a:off x="6335185" y="1125538"/>
            <a:ext cx="5522383" cy="504031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5">
            <a:extLst>
              <a:ext uri="{FF2B5EF4-FFF2-40B4-BE49-F238E27FC236}">
                <a16:creationId xmlns:a16="http://schemas.microsoft.com/office/drawing/2014/main" id="{5D704C83-8F10-4F29-AA31-14B20353D853}"/>
              </a:ext>
            </a:extLst>
          </p:cNvPr>
          <p:cNvSpPr>
            <a:spLocks noGrp="1" noChangeArrowheads="1"/>
          </p:cNvSpPr>
          <p:nvPr>
            <p:ph type="sldNum" sz="quarter" idx="10"/>
          </p:nvPr>
        </p:nvSpPr>
        <p:spPr>
          <a:ln/>
        </p:spPr>
        <p:txBody>
          <a:bodyPr/>
          <a:lstStyle>
            <a:lvl1pPr>
              <a:defRPr/>
            </a:lvl1pPr>
          </a:lstStyle>
          <a:p>
            <a:pPr>
              <a:defRPr/>
            </a:pPr>
            <a:fld id="{3270A6DD-543D-402E-AD6B-5FC9A627FB1D}" type="slidenum">
              <a:rPr lang="zh-TW" altLang="en-US"/>
              <a:pPr>
                <a:defRPr/>
              </a:pPr>
              <a:t>‹#›</a:t>
            </a:fld>
            <a:endParaRPr lang="en-US" altLang="zh-TW"/>
          </a:p>
        </p:txBody>
      </p:sp>
    </p:spTree>
    <p:extLst>
      <p:ext uri="{BB962C8B-B14F-4D97-AF65-F5344CB8AC3E}">
        <p14:creationId xmlns:p14="http://schemas.microsoft.com/office/powerpoint/2010/main" val="2466840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DFD31F-D7B5-4E38-8B13-ACCDC559169D}"/>
              </a:ext>
            </a:extLst>
          </p:cNvPr>
          <p:cNvSpPr>
            <a:spLocks noGrp="1"/>
          </p:cNvSpPr>
          <p:nvPr>
            <p:ph type="title"/>
          </p:nvPr>
        </p:nvSpPr>
        <p:spPr>
          <a:xfrm>
            <a:off x="840317" y="365126"/>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03298F3-40AB-4CC8-9C4D-7B05C00AA9CB}"/>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E4FC0ECA-661F-49DD-BAED-07BEA20943CE}"/>
              </a:ext>
            </a:extLst>
          </p:cNvPr>
          <p:cNvSpPr>
            <a:spLocks noGrp="1"/>
          </p:cNvSpPr>
          <p:nvPr>
            <p:ph sz="half" idx="2"/>
          </p:nvPr>
        </p:nvSpPr>
        <p:spPr>
          <a:xfrm>
            <a:off x="840318" y="2505075"/>
            <a:ext cx="5158316"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A3BFEB15-5CC8-48C3-9CFE-448189617558}"/>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8B804231-64FC-417F-A142-081A69F6BD35}"/>
              </a:ext>
            </a:extLst>
          </p:cNvPr>
          <p:cNvSpPr>
            <a:spLocks noGrp="1"/>
          </p:cNvSpPr>
          <p:nvPr>
            <p:ph sz="quarter" idx="4"/>
          </p:nvPr>
        </p:nvSpPr>
        <p:spPr>
          <a:xfrm>
            <a:off x="6172200" y="2505075"/>
            <a:ext cx="518371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5">
            <a:extLst>
              <a:ext uri="{FF2B5EF4-FFF2-40B4-BE49-F238E27FC236}">
                <a16:creationId xmlns:a16="http://schemas.microsoft.com/office/drawing/2014/main" id="{4C2DC630-370F-4B53-9DBB-ED2A9FF6CA83}"/>
              </a:ext>
            </a:extLst>
          </p:cNvPr>
          <p:cNvSpPr>
            <a:spLocks noGrp="1" noChangeArrowheads="1"/>
          </p:cNvSpPr>
          <p:nvPr>
            <p:ph type="sldNum" sz="quarter" idx="10"/>
          </p:nvPr>
        </p:nvSpPr>
        <p:spPr>
          <a:ln/>
        </p:spPr>
        <p:txBody>
          <a:bodyPr/>
          <a:lstStyle>
            <a:lvl1pPr>
              <a:defRPr/>
            </a:lvl1pPr>
          </a:lstStyle>
          <a:p>
            <a:pPr>
              <a:defRPr/>
            </a:pPr>
            <a:fld id="{8C43C8E8-8929-4354-8059-52E18335CB53}" type="slidenum">
              <a:rPr lang="zh-TW" altLang="en-US"/>
              <a:pPr>
                <a:defRPr/>
              </a:pPr>
              <a:t>‹#›</a:t>
            </a:fld>
            <a:endParaRPr lang="en-US" altLang="zh-TW"/>
          </a:p>
        </p:txBody>
      </p:sp>
    </p:spTree>
    <p:extLst>
      <p:ext uri="{BB962C8B-B14F-4D97-AF65-F5344CB8AC3E}">
        <p14:creationId xmlns:p14="http://schemas.microsoft.com/office/powerpoint/2010/main" val="2978703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029BFA-8C00-49A2-95B0-FA446CB8000A}"/>
              </a:ext>
            </a:extLst>
          </p:cNvPr>
          <p:cNvSpPr>
            <a:spLocks noGrp="1"/>
          </p:cNvSpPr>
          <p:nvPr>
            <p:ph type="title"/>
          </p:nvPr>
        </p:nvSpPr>
        <p:spPr/>
        <p:txBody>
          <a:bodyPr/>
          <a:lstStyle/>
          <a:p>
            <a:r>
              <a:rPr lang="zh-TW" altLang="en-US"/>
              <a:t>按一下以編輯母片標題樣式</a:t>
            </a:r>
          </a:p>
        </p:txBody>
      </p:sp>
      <p:sp>
        <p:nvSpPr>
          <p:cNvPr id="3" name="Rectangle 5">
            <a:extLst>
              <a:ext uri="{FF2B5EF4-FFF2-40B4-BE49-F238E27FC236}">
                <a16:creationId xmlns:a16="http://schemas.microsoft.com/office/drawing/2014/main" id="{032C3AC9-388D-4D72-A907-C243093EC377}"/>
              </a:ext>
            </a:extLst>
          </p:cNvPr>
          <p:cNvSpPr>
            <a:spLocks noGrp="1" noChangeArrowheads="1"/>
          </p:cNvSpPr>
          <p:nvPr>
            <p:ph type="sldNum" sz="quarter" idx="10"/>
          </p:nvPr>
        </p:nvSpPr>
        <p:spPr>
          <a:ln/>
        </p:spPr>
        <p:txBody>
          <a:bodyPr/>
          <a:lstStyle>
            <a:lvl1pPr>
              <a:defRPr/>
            </a:lvl1pPr>
          </a:lstStyle>
          <a:p>
            <a:pPr>
              <a:defRPr/>
            </a:pPr>
            <a:fld id="{42D202C2-6E43-4C97-9984-5334902F576A}" type="slidenum">
              <a:rPr lang="zh-TW" altLang="en-US"/>
              <a:pPr>
                <a:defRPr/>
              </a:pPr>
              <a:t>‹#›</a:t>
            </a:fld>
            <a:endParaRPr lang="en-US" altLang="zh-TW"/>
          </a:p>
        </p:txBody>
      </p:sp>
    </p:spTree>
    <p:extLst>
      <p:ext uri="{BB962C8B-B14F-4D97-AF65-F5344CB8AC3E}">
        <p14:creationId xmlns:p14="http://schemas.microsoft.com/office/powerpoint/2010/main" val="2359577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D2177AF6-C729-4615-9223-4722D3F13272}"/>
              </a:ext>
            </a:extLst>
          </p:cNvPr>
          <p:cNvSpPr>
            <a:spLocks noGrp="1" noChangeArrowheads="1"/>
          </p:cNvSpPr>
          <p:nvPr>
            <p:ph type="sldNum" sz="quarter" idx="10"/>
          </p:nvPr>
        </p:nvSpPr>
        <p:spPr>
          <a:ln/>
        </p:spPr>
        <p:txBody>
          <a:bodyPr/>
          <a:lstStyle>
            <a:lvl1pPr>
              <a:defRPr/>
            </a:lvl1pPr>
          </a:lstStyle>
          <a:p>
            <a:pPr>
              <a:defRPr/>
            </a:pPr>
            <a:fld id="{ED2F6E3D-D5A5-419D-9DCE-C6CB5E4F9E80}" type="slidenum">
              <a:rPr lang="zh-TW" altLang="en-US"/>
              <a:pPr>
                <a:defRPr/>
              </a:pPr>
              <a:t>‹#›</a:t>
            </a:fld>
            <a:endParaRPr lang="en-US" altLang="zh-TW"/>
          </a:p>
        </p:txBody>
      </p:sp>
    </p:spTree>
    <p:extLst>
      <p:ext uri="{BB962C8B-B14F-4D97-AF65-F5344CB8AC3E}">
        <p14:creationId xmlns:p14="http://schemas.microsoft.com/office/powerpoint/2010/main" val="3815659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B0934B-9266-4A0B-8274-FA95FBED8294}"/>
              </a:ext>
            </a:extLst>
          </p:cNvPr>
          <p:cNvSpPr>
            <a:spLocks noGrp="1"/>
          </p:cNvSpPr>
          <p:nvPr>
            <p:ph type="title"/>
          </p:nvPr>
        </p:nvSpPr>
        <p:spPr>
          <a:xfrm>
            <a:off x="840318" y="457200"/>
            <a:ext cx="393276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77C3F131-F50B-4CAE-955A-763E8B9DF8FB}"/>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86B1A3AA-D575-45A1-817D-406BFAE92DD8}"/>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Rectangle 5">
            <a:extLst>
              <a:ext uri="{FF2B5EF4-FFF2-40B4-BE49-F238E27FC236}">
                <a16:creationId xmlns:a16="http://schemas.microsoft.com/office/drawing/2014/main" id="{D75BECFF-DF52-4A72-81E5-21B2D7EA32DB}"/>
              </a:ext>
            </a:extLst>
          </p:cNvPr>
          <p:cNvSpPr>
            <a:spLocks noGrp="1" noChangeArrowheads="1"/>
          </p:cNvSpPr>
          <p:nvPr>
            <p:ph type="sldNum" sz="quarter" idx="10"/>
          </p:nvPr>
        </p:nvSpPr>
        <p:spPr>
          <a:ln/>
        </p:spPr>
        <p:txBody>
          <a:bodyPr/>
          <a:lstStyle>
            <a:lvl1pPr>
              <a:defRPr/>
            </a:lvl1pPr>
          </a:lstStyle>
          <a:p>
            <a:pPr>
              <a:defRPr/>
            </a:pPr>
            <a:fld id="{6391F0A1-4778-46B4-8348-5C5036A77060}" type="slidenum">
              <a:rPr lang="zh-TW" altLang="en-US"/>
              <a:pPr>
                <a:defRPr/>
              </a:pPr>
              <a:t>‹#›</a:t>
            </a:fld>
            <a:endParaRPr lang="en-US" altLang="zh-TW"/>
          </a:p>
        </p:txBody>
      </p:sp>
    </p:spTree>
    <p:extLst>
      <p:ext uri="{BB962C8B-B14F-4D97-AF65-F5344CB8AC3E}">
        <p14:creationId xmlns:p14="http://schemas.microsoft.com/office/powerpoint/2010/main" val="45338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F55454-702E-403F-A10E-A87271281A81}"/>
              </a:ext>
            </a:extLst>
          </p:cNvPr>
          <p:cNvSpPr>
            <a:spLocks noGrp="1"/>
          </p:cNvSpPr>
          <p:nvPr>
            <p:ph type="title"/>
          </p:nvPr>
        </p:nvSpPr>
        <p:spPr>
          <a:xfrm>
            <a:off x="840318" y="457200"/>
            <a:ext cx="393276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0E810B54-F223-410A-A9D6-2F55DC25E9B9}"/>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a:extLst>
              <a:ext uri="{FF2B5EF4-FFF2-40B4-BE49-F238E27FC236}">
                <a16:creationId xmlns:a16="http://schemas.microsoft.com/office/drawing/2014/main" id="{7B1D402A-D0F2-4E6C-A6F6-24075FBB5DA6}"/>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Rectangle 5">
            <a:extLst>
              <a:ext uri="{FF2B5EF4-FFF2-40B4-BE49-F238E27FC236}">
                <a16:creationId xmlns:a16="http://schemas.microsoft.com/office/drawing/2014/main" id="{DC52DF4A-D552-4090-9DCA-78B4C88DBCC1}"/>
              </a:ext>
            </a:extLst>
          </p:cNvPr>
          <p:cNvSpPr>
            <a:spLocks noGrp="1" noChangeArrowheads="1"/>
          </p:cNvSpPr>
          <p:nvPr>
            <p:ph type="sldNum" sz="quarter" idx="10"/>
          </p:nvPr>
        </p:nvSpPr>
        <p:spPr>
          <a:ln/>
        </p:spPr>
        <p:txBody>
          <a:bodyPr/>
          <a:lstStyle>
            <a:lvl1pPr>
              <a:defRPr/>
            </a:lvl1pPr>
          </a:lstStyle>
          <a:p>
            <a:pPr>
              <a:defRPr/>
            </a:pPr>
            <a:fld id="{9BA8C25C-E68B-4DFF-8AF3-CD16A6C2F4E3}" type="slidenum">
              <a:rPr lang="zh-TW" altLang="en-US"/>
              <a:pPr>
                <a:defRPr/>
              </a:pPr>
              <a:t>‹#›</a:t>
            </a:fld>
            <a:endParaRPr lang="en-US" altLang="zh-TW"/>
          </a:p>
        </p:txBody>
      </p:sp>
    </p:spTree>
    <p:extLst>
      <p:ext uri="{BB962C8B-B14F-4D97-AF65-F5344CB8AC3E}">
        <p14:creationId xmlns:p14="http://schemas.microsoft.com/office/powerpoint/2010/main" val="800982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CF6EEC95-A08B-4642-8E97-2CE0FC6FA46B}"/>
              </a:ext>
            </a:extLst>
          </p:cNvPr>
          <p:cNvSpPr>
            <a:spLocks noGrp="1" noChangeArrowheads="1"/>
          </p:cNvSpPr>
          <p:nvPr>
            <p:ph type="title"/>
          </p:nvPr>
        </p:nvSpPr>
        <p:spPr bwMode="auto">
          <a:xfrm>
            <a:off x="623888" y="114300"/>
            <a:ext cx="1097280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zh-TW" altLang="en-US"/>
              <a:t>按一下以編輯母片標題樣式</a:t>
            </a:r>
          </a:p>
        </p:txBody>
      </p:sp>
      <p:sp>
        <p:nvSpPr>
          <p:cNvPr id="141315" name="Rectangle 3">
            <a:extLst>
              <a:ext uri="{FF2B5EF4-FFF2-40B4-BE49-F238E27FC236}">
                <a16:creationId xmlns:a16="http://schemas.microsoft.com/office/drawing/2014/main" id="{219EE1CA-E2D9-49CA-BC52-A8E90254B431}"/>
              </a:ext>
            </a:extLst>
          </p:cNvPr>
          <p:cNvSpPr>
            <a:spLocks noGrp="1" noChangeArrowheads="1"/>
          </p:cNvSpPr>
          <p:nvPr>
            <p:ph type="body" idx="1"/>
          </p:nvPr>
        </p:nvSpPr>
        <p:spPr bwMode="auto">
          <a:xfrm>
            <a:off x="609600" y="1125538"/>
            <a:ext cx="11247438"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dirty="0"/>
              <a:t>按一下以編輯母片</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028" name="Line 4">
            <a:extLst>
              <a:ext uri="{FF2B5EF4-FFF2-40B4-BE49-F238E27FC236}">
                <a16:creationId xmlns:a16="http://schemas.microsoft.com/office/drawing/2014/main" id="{6A936565-908B-4A09-A9A0-B289E191D54F}"/>
              </a:ext>
            </a:extLst>
          </p:cNvPr>
          <p:cNvSpPr>
            <a:spLocks noChangeShapeType="1"/>
          </p:cNvSpPr>
          <p:nvPr/>
        </p:nvSpPr>
        <p:spPr bwMode="auto">
          <a:xfrm>
            <a:off x="914400" y="6324600"/>
            <a:ext cx="11277600" cy="0"/>
          </a:xfrm>
          <a:prstGeom prst="line">
            <a:avLst/>
          </a:prstGeom>
          <a:noFill/>
          <a:ln w="9525">
            <a:solidFill>
              <a:srgbClr val="33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1317" name="Rectangle 5">
            <a:extLst>
              <a:ext uri="{FF2B5EF4-FFF2-40B4-BE49-F238E27FC236}">
                <a16:creationId xmlns:a16="http://schemas.microsoft.com/office/drawing/2014/main" id="{9E7C0E45-C533-4FCF-B87F-E37638D1A2E7}"/>
              </a:ext>
            </a:extLst>
          </p:cNvPr>
          <p:cNvSpPr>
            <a:spLocks noGrp="1" noChangeArrowheads="1"/>
          </p:cNvSpPr>
          <p:nvPr>
            <p:ph type="sldNum" sz="quarter" idx="4"/>
          </p:nvPr>
        </p:nvSpPr>
        <p:spPr bwMode="auto">
          <a:xfrm>
            <a:off x="11176000" y="0"/>
            <a:ext cx="101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ea typeface="+mn-ea"/>
              </a:defRPr>
            </a:lvl1pPr>
          </a:lstStyle>
          <a:p>
            <a:pPr>
              <a:defRPr/>
            </a:pPr>
            <a:fld id="{35D7D99B-C9BF-4C9F-AB2B-044CB80C575C}" type="slidenum">
              <a:rPr lang="zh-TW" altLang="en-US"/>
              <a:pPr>
                <a:defRPr/>
              </a:pPr>
              <a:t>‹#›</a:t>
            </a:fld>
            <a:endParaRPr lang="en-US" altLang="zh-TW"/>
          </a:p>
        </p:txBody>
      </p:sp>
      <p:grpSp>
        <p:nvGrpSpPr>
          <p:cNvPr id="1030" name="Group 6">
            <a:extLst>
              <a:ext uri="{FF2B5EF4-FFF2-40B4-BE49-F238E27FC236}">
                <a16:creationId xmlns:a16="http://schemas.microsoft.com/office/drawing/2014/main" id="{E44CEF88-B5BF-4E37-9A98-5BCD249D7011}"/>
              </a:ext>
            </a:extLst>
          </p:cNvPr>
          <p:cNvGrpSpPr>
            <a:grpSpLocks/>
          </p:cNvGrpSpPr>
          <p:nvPr/>
        </p:nvGrpSpPr>
        <p:grpSpPr bwMode="auto">
          <a:xfrm>
            <a:off x="0" y="981075"/>
            <a:ext cx="12192000" cy="76200"/>
            <a:chOff x="413" y="888"/>
            <a:chExt cx="5814" cy="48"/>
          </a:xfrm>
        </p:grpSpPr>
        <p:sp>
          <p:nvSpPr>
            <p:cNvPr id="1032" name="Line 7">
              <a:extLst>
                <a:ext uri="{FF2B5EF4-FFF2-40B4-BE49-F238E27FC236}">
                  <a16:creationId xmlns:a16="http://schemas.microsoft.com/office/drawing/2014/main" id="{04A8A784-94C9-45E8-9785-B8C0C7B8B8E6}"/>
                </a:ext>
              </a:extLst>
            </p:cNvPr>
            <p:cNvSpPr>
              <a:spLocks noChangeShapeType="1"/>
            </p:cNvSpPr>
            <p:nvPr/>
          </p:nvSpPr>
          <p:spPr bwMode="ltGray">
            <a:xfrm>
              <a:off x="413" y="936"/>
              <a:ext cx="5814" cy="0"/>
            </a:xfrm>
            <a:prstGeom prst="line">
              <a:avLst/>
            </a:prstGeom>
            <a:noFill/>
            <a:ln w="9525">
              <a:solidFill>
                <a:srgbClr val="3DB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3" name="Line 8">
              <a:extLst>
                <a:ext uri="{FF2B5EF4-FFF2-40B4-BE49-F238E27FC236}">
                  <a16:creationId xmlns:a16="http://schemas.microsoft.com/office/drawing/2014/main" id="{49A7DBE9-8B7E-47DB-BF28-6F1E79A7B8AF}"/>
                </a:ext>
              </a:extLst>
            </p:cNvPr>
            <p:cNvSpPr>
              <a:spLocks noChangeShapeType="1"/>
            </p:cNvSpPr>
            <p:nvPr/>
          </p:nvSpPr>
          <p:spPr bwMode="ltGray">
            <a:xfrm>
              <a:off x="413" y="888"/>
              <a:ext cx="5814" cy="0"/>
            </a:xfrm>
            <a:prstGeom prst="line">
              <a:avLst/>
            </a:prstGeom>
            <a:noFill/>
            <a:ln w="31750">
              <a:solidFill>
                <a:srgbClr val="3DB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141321" name="Rectangle 9">
            <a:extLst>
              <a:ext uri="{FF2B5EF4-FFF2-40B4-BE49-F238E27FC236}">
                <a16:creationId xmlns:a16="http://schemas.microsoft.com/office/drawing/2014/main" id="{8EF5ADAD-2BD0-4C9F-9FEA-44B61A34791A}"/>
              </a:ext>
            </a:extLst>
          </p:cNvPr>
          <p:cNvSpPr>
            <a:spLocks noChangeArrowheads="1"/>
          </p:cNvSpPr>
          <p:nvPr/>
        </p:nvSpPr>
        <p:spPr bwMode="auto">
          <a:xfrm>
            <a:off x="2235200" y="6400800"/>
            <a:ext cx="948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1" hangingPunct="1">
              <a:defRPr/>
            </a:pPr>
            <a:r>
              <a:rPr kumimoji="1" lang="en-US" altLang="zh-TW" sz="1600" b="1" dirty="0">
                <a:effectLst>
                  <a:outerShdw blurRad="38100" dist="38100" dir="2700000" algn="tl">
                    <a:srgbClr val="FFFFFF"/>
                  </a:outerShdw>
                </a:effectLst>
                <a:latin typeface="Tahoma" panose="020B0604030504040204" pitchFamily="34" charset="0"/>
                <a:ea typeface="휴먼모음T" pitchFamily="18" charset="-120"/>
              </a:rPr>
              <a:t>NCKU</a:t>
            </a:r>
            <a:r>
              <a:rPr kumimoji="1" lang="en-US" altLang="ko-KR" sz="1600" b="1" dirty="0">
                <a:effectLst>
                  <a:outerShdw blurRad="38100" dist="38100" dir="2700000" algn="tl">
                    <a:srgbClr val="FFFFFF"/>
                  </a:outerShdw>
                </a:effectLst>
                <a:latin typeface="Tahoma" panose="020B0604030504040204" pitchFamily="34" charset="0"/>
                <a:ea typeface="휴먼모음T" pitchFamily="18" charset="-120"/>
              </a:rPr>
              <a:t>  </a:t>
            </a:r>
            <a:r>
              <a:rPr kumimoji="1" lang="en-US" altLang="zh-TW" sz="1600" b="1" dirty="0">
                <a:effectLst>
                  <a:outerShdw blurRad="38100" dist="38100" dir="2700000" algn="tl">
                    <a:srgbClr val="FFFFFF"/>
                  </a:outerShdw>
                </a:effectLst>
                <a:latin typeface="Tahoma" panose="020B0604030504040204" pitchFamily="34" charset="0"/>
                <a:ea typeface="휴먼모음T" pitchFamily="18" charset="-120"/>
              </a:rPr>
              <a:t>IIM </a:t>
            </a:r>
            <a:r>
              <a:rPr kumimoji="1" lang="en-US" altLang="zh-TW" sz="1600" b="1" i="1" dirty="0">
                <a:solidFill>
                  <a:srgbClr val="0000A8"/>
                </a:solidFill>
                <a:effectLst>
                  <a:outerShdw blurRad="38100" dist="38100" dir="2700000" algn="tl">
                    <a:srgbClr val="000000">
                      <a:alpha val="43137"/>
                    </a:srgbClr>
                  </a:outerShdw>
                </a:effectLst>
                <a:latin typeface="Arial" panose="020B0604020202020204" pitchFamily="34" charset="0"/>
                <a:ea typeface="標楷體" panose="03000509000000000000" pitchFamily="65" charset="-120"/>
              </a:rPr>
              <a:t>Network Optimization:</a:t>
            </a:r>
            <a:r>
              <a:rPr kumimoji="1" lang="en-US" altLang="zh-TW" sz="1600" i="1" dirty="0">
                <a:solidFill>
                  <a:srgbClr val="006600"/>
                </a:solidFill>
                <a:effectLst>
                  <a:outerShdw blurRad="38100" dist="38100" dir="2700000" algn="tl">
                    <a:srgbClr val="000000"/>
                  </a:outerShdw>
                </a:effectLst>
                <a:latin typeface="Arial" panose="020B0604020202020204" pitchFamily="34" charset="0"/>
                <a:ea typeface="標楷體" panose="03000509000000000000" pitchFamily="65" charset="-120"/>
              </a:rPr>
              <a:t> </a:t>
            </a:r>
            <a:r>
              <a:rPr kumimoji="1" lang="en-US" altLang="zh-TW" sz="1600" i="1" dirty="0">
                <a:solidFill>
                  <a:srgbClr val="006600"/>
                </a:solidFill>
                <a:effectLst>
                  <a:outerShdw blurRad="38100" dist="38100" dir="2700000" algn="tl">
                    <a:srgbClr val="000000"/>
                  </a:outerShdw>
                </a:effectLst>
                <a:latin typeface="+mj-lt"/>
                <a:ea typeface="標楷體" panose="03000509000000000000" pitchFamily="65" charset="-120"/>
              </a:rPr>
              <a:t>Label Correcting Algorithm</a:t>
            </a:r>
            <a:endParaRPr lang="en-US" altLang="zh-TW" sz="1600" dirty="0">
              <a:solidFill>
                <a:srgbClr val="006600"/>
              </a:solidFill>
              <a:latin typeface="+mj-lt"/>
              <a:ea typeface="標楷體" panose="03000509000000000000" pitchFamily="65" charset="-120"/>
            </a:endParaRPr>
          </a:p>
        </p:txBody>
      </p:sp>
    </p:spTree>
  </p:cSld>
  <p:clrMap bg1="lt1" tx1="dk1" bg2="lt2" tx2="dk2" accent1="accent1" accent2="accent2" accent3="accent3" accent4="accent4" accent5="accent5" accent6="accent6" hlink="hlink" folHlink="folHlink"/>
  <p:sldLayoutIdLst>
    <p:sldLayoutId id="2147483673"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rtl="0" eaLnBrk="0" fontAlgn="base" hangingPunct="0">
        <a:spcBef>
          <a:spcPct val="0"/>
        </a:spcBef>
        <a:spcAft>
          <a:spcPct val="0"/>
        </a:spcAft>
        <a:defRPr kumimoji="1" sz="3600" b="1" kern="1200">
          <a:solidFill>
            <a:schemeClr val="tx1"/>
          </a:solidFill>
          <a:effectLst>
            <a:outerShdw blurRad="38100" dist="38100" dir="2700000" algn="tl">
              <a:srgbClr val="FFFFFF"/>
            </a:outerShdw>
          </a:effectLst>
          <a:latin typeface="+mj-lt"/>
          <a:ea typeface="+mj-ea"/>
          <a:cs typeface="+mj-cs"/>
        </a:defRPr>
      </a:lvl1pPr>
      <a:lvl2pPr algn="ctr" rtl="0" eaLnBrk="0" fontAlgn="base" hangingPunct="0">
        <a:spcBef>
          <a:spcPct val="0"/>
        </a:spcBef>
        <a:spcAft>
          <a:spcPct val="0"/>
        </a:spcAft>
        <a:defRPr kumimoji="1" sz="3600" b="1">
          <a:solidFill>
            <a:schemeClr val="tx1"/>
          </a:solidFill>
          <a:effectLst>
            <a:outerShdw blurRad="38100" dist="38100" dir="2700000" algn="tl">
              <a:srgbClr val="FFFFFF"/>
            </a:outerShdw>
          </a:effectLst>
          <a:latin typeface="Arial" panose="020B0604020202020204" pitchFamily="34" charset="0"/>
          <a:ea typeface="新細明體" panose="02020500000000000000" pitchFamily="18" charset="-120"/>
        </a:defRPr>
      </a:lvl2pPr>
      <a:lvl3pPr algn="ctr" rtl="0" eaLnBrk="0" fontAlgn="base" hangingPunct="0">
        <a:spcBef>
          <a:spcPct val="0"/>
        </a:spcBef>
        <a:spcAft>
          <a:spcPct val="0"/>
        </a:spcAft>
        <a:defRPr kumimoji="1" sz="3600" b="1">
          <a:solidFill>
            <a:schemeClr val="tx1"/>
          </a:solidFill>
          <a:effectLst>
            <a:outerShdw blurRad="38100" dist="38100" dir="2700000" algn="tl">
              <a:srgbClr val="FFFFFF"/>
            </a:outerShdw>
          </a:effectLst>
          <a:latin typeface="Arial" panose="020B0604020202020204" pitchFamily="34" charset="0"/>
          <a:ea typeface="新細明體" panose="02020500000000000000" pitchFamily="18" charset="-120"/>
        </a:defRPr>
      </a:lvl3pPr>
      <a:lvl4pPr algn="ctr" rtl="0" eaLnBrk="0" fontAlgn="base" hangingPunct="0">
        <a:spcBef>
          <a:spcPct val="0"/>
        </a:spcBef>
        <a:spcAft>
          <a:spcPct val="0"/>
        </a:spcAft>
        <a:defRPr kumimoji="1" sz="3600" b="1">
          <a:solidFill>
            <a:schemeClr val="tx1"/>
          </a:solidFill>
          <a:effectLst>
            <a:outerShdw blurRad="38100" dist="38100" dir="2700000" algn="tl">
              <a:srgbClr val="FFFFFF"/>
            </a:outerShdw>
          </a:effectLst>
          <a:latin typeface="Arial" panose="020B0604020202020204" pitchFamily="34" charset="0"/>
          <a:ea typeface="新細明體" panose="02020500000000000000" pitchFamily="18" charset="-120"/>
        </a:defRPr>
      </a:lvl4pPr>
      <a:lvl5pPr algn="ctr" rtl="0" eaLnBrk="0" fontAlgn="base" hangingPunct="0">
        <a:spcBef>
          <a:spcPct val="0"/>
        </a:spcBef>
        <a:spcAft>
          <a:spcPct val="0"/>
        </a:spcAft>
        <a:defRPr kumimoji="1" sz="3600" b="1">
          <a:solidFill>
            <a:schemeClr val="tx1"/>
          </a:solidFill>
          <a:effectLst>
            <a:outerShdw blurRad="38100" dist="38100" dir="2700000" algn="tl">
              <a:srgbClr val="FFFFFF"/>
            </a:outerShdw>
          </a:effectLst>
          <a:latin typeface="Arial" panose="020B0604020202020204" pitchFamily="34" charset="0"/>
          <a:ea typeface="新細明體" panose="02020500000000000000" pitchFamily="18" charset="-120"/>
        </a:defRPr>
      </a:lvl5pPr>
      <a:lvl6pPr marL="457200" algn="ctr" rtl="0" fontAlgn="base">
        <a:spcBef>
          <a:spcPct val="0"/>
        </a:spcBef>
        <a:spcAft>
          <a:spcPct val="0"/>
        </a:spcAft>
        <a:defRPr kumimoji="1" sz="3600" b="1">
          <a:solidFill>
            <a:schemeClr val="tx1"/>
          </a:solidFill>
          <a:effectLst>
            <a:outerShdw blurRad="38100" dist="38100" dir="2700000" algn="tl">
              <a:srgbClr val="FFFFFF"/>
            </a:outerShdw>
          </a:effectLst>
          <a:latin typeface="Arial" panose="020B0604020202020204" pitchFamily="34" charset="0"/>
          <a:ea typeface="新細明體" panose="02020500000000000000" pitchFamily="18" charset="-120"/>
        </a:defRPr>
      </a:lvl6pPr>
      <a:lvl7pPr marL="914400" algn="ctr" rtl="0" fontAlgn="base">
        <a:spcBef>
          <a:spcPct val="0"/>
        </a:spcBef>
        <a:spcAft>
          <a:spcPct val="0"/>
        </a:spcAft>
        <a:defRPr kumimoji="1" sz="3600" b="1">
          <a:solidFill>
            <a:schemeClr val="tx1"/>
          </a:solidFill>
          <a:effectLst>
            <a:outerShdw blurRad="38100" dist="38100" dir="2700000" algn="tl">
              <a:srgbClr val="FFFFFF"/>
            </a:outerShdw>
          </a:effectLst>
          <a:latin typeface="Arial" panose="020B0604020202020204" pitchFamily="34" charset="0"/>
          <a:ea typeface="新細明體" panose="02020500000000000000" pitchFamily="18" charset="-120"/>
        </a:defRPr>
      </a:lvl7pPr>
      <a:lvl8pPr marL="1371600" algn="ctr" rtl="0" fontAlgn="base">
        <a:spcBef>
          <a:spcPct val="0"/>
        </a:spcBef>
        <a:spcAft>
          <a:spcPct val="0"/>
        </a:spcAft>
        <a:defRPr kumimoji="1" sz="3600" b="1">
          <a:solidFill>
            <a:schemeClr val="tx1"/>
          </a:solidFill>
          <a:effectLst>
            <a:outerShdw blurRad="38100" dist="38100" dir="2700000" algn="tl">
              <a:srgbClr val="FFFFFF"/>
            </a:outerShdw>
          </a:effectLst>
          <a:latin typeface="Arial" panose="020B0604020202020204" pitchFamily="34" charset="0"/>
          <a:ea typeface="新細明體" panose="02020500000000000000" pitchFamily="18" charset="-120"/>
        </a:defRPr>
      </a:lvl8pPr>
      <a:lvl9pPr marL="1828800" algn="ctr" rtl="0" fontAlgn="base">
        <a:spcBef>
          <a:spcPct val="0"/>
        </a:spcBef>
        <a:spcAft>
          <a:spcPct val="0"/>
        </a:spcAft>
        <a:defRPr kumimoji="1" sz="3600" b="1">
          <a:solidFill>
            <a:schemeClr val="tx1"/>
          </a:solidFill>
          <a:effectLst>
            <a:outerShdw blurRad="38100" dist="38100" dir="2700000" algn="tl">
              <a:srgbClr val="FFFFFF"/>
            </a:outerShdw>
          </a:effectLst>
          <a:latin typeface="Arial" panose="020B0604020202020204" pitchFamily="34" charset="0"/>
          <a:ea typeface="新細明體" panose="02020500000000000000" pitchFamily="18" charset="-120"/>
        </a:defRPr>
      </a:lvl9pPr>
    </p:titleStyle>
    <p:bodyStyle>
      <a:lvl1pPr marL="342900" indent="-342900" algn="l" rtl="0" eaLnBrk="0" fontAlgn="base" hangingPunct="0">
        <a:spcBef>
          <a:spcPct val="20000"/>
        </a:spcBef>
        <a:spcAft>
          <a:spcPct val="0"/>
        </a:spcAft>
        <a:buClr>
          <a:schemeClr val="hlink"/>
        </a:buClr>
        <a:buChar char="•"/>
        <a:defRPr kumimoji="1" sz="2400" kern="1200">
          <a:solidFill>
            <a:schemeClr val="tx1"/>
          </a:solidFill>
          <a:effectLst>
            <a:outerShdw blurRad="38100" dist="38100" dir="2700000" algn="tl">
              <a:srgbClr val="FFFFFF"/>
            </a:outerShdw>
          </a:effectLst>
          <a:latin typeface="Arial" panose="020B0604020202020204" pitchFamily="34" charset="0"/>
          <a:ea typeface="+mn-ea"/>
          <a:cs typeface="+mn-cs"/>
        </a:defRPr>
      </a:lvl1pPr>
      <a:lvl2pPr marL="742950" indent="-285750" algn="l" rtl="0" eaLnBrk="0" fontAlgn="base" hangingPunct="0">
        <a:spcBef>
          <a:spcPct val="20000"/>
        </a:spcBef>
        <a:spcAft>
          <a:spcPct val="0"/>
        </a:spcAft>
        <a:buChar char="–"/>
        <a:defRPr kumimoji="1" sz="2400" kern="1200">
          <a:solidFill>
            <a:schemeClr val="tx1"/>
          </a:solidFill>
          <a:effectLst>
            <a:outerShdw blurRad="38100" dist="38100" dir="2700000" algn="tl">
              <a:srgbClr val="FFFFFF"/>
            </a:outerShdw>
          </a:effectLst>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2"/>
        </a:buClr>
        <a:buChar char="•"/>
        <a:defRPr kumimoji="1" sz="2000" kern="1200">
          <a:solidFill>
            <a:schemeClr val="tx1"/>
          </a:solidFill>
          <a:effectLst>
            <a:outerShdw blurRad="38100" dist="38100" dir="2700000" algn="tl">
              <a:srgbClr val="FFFFFF"/>
            </a:outerShdw>
          </a:effectLst>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effectLst>
            <a:outerShdw blurRad="38100" dist="38100" dir="2700000" algn="tl">
              <a:srgbClr val="FFFFFF"/>
            </a:outerShdw>
          </a:effectLst>
          <a:latin typeface="Arial" panose="020B0604020202020204" pitchFamily="34" charset="0"/>
          <a:ea typeface="+mn-ea"/>
          <a:cs typeface="+mn-cs"/>
        </a:defRPr>
      </a:lvl4pPr>
      <a:lvl5pPr marL="2057400" indent="-228600" algn="l" rtl="0" eaLnBrk="0" fontAlgn="base" hangingPunct="0">
        <a:spcBef>
          <a:spcPct val="20000"/>
        </a:spcBef>
        <a:spcAft>
          <a:spcPct val="0"/>
        </a:spcAft>
        <a:buClr>
          <a:schemeClr val="folHlink"/>
        </a:buClr>
        <a:buChar char="•"/>
        <a:defRPr kumimoji="1" sz="1600" kern="1200">
          <a:solidFill>
            <a:schemeClr val="tx1"/>
          </a:solidFill>
          <a:effectLst>
            <a:outerShdw blurRad="38100" dist="38100" dir="2700000" algn="tl">
              <a:srgbClr val="FFFFFF"/>
            </a:outerShdw>
          </a:effectLst>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Animations/Modified%20Label%20Correcting%20Algorithm.ppt#-1,2,The Modified Label Correcting Algorith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Animations/Modified_Label_Correcting_Algorithm.ppt#-1,1,2"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wmf"/><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Animations/Modified%20Label%20Correcting%20Algorithm.ppt#-1,2,The Modified Label Correcting Algorithm"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dm_ch4_for_netflow.pptx"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Animations/Label%20Correcting%20Algorithm.ppt#-1,2,An Exampl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Animations/Label_Correcting_Algorithm.ppt#-1,1,2"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17AA7EE1-D45B-4EFC-B7A6-C6FFC6A8AD84}"/>
              </a:ext>
            </a:extLst>
          </p:cNvPr>
          <p:cNvSpPr>
            <a:spLocks noGrp="1" noChangeArrowheads="1"/>
          </p:cNvSpPr>
          <p:nvPr>
            <p:ph type="ctrTitle" sz="quarter"/>
          </p:nvPr>
        </p:nvSpPr>
        <p:spPr>
          <a:xfrm>
            <a:off x="1992313" y="1557338"/>
            <a:ext cx="8134350" cy="1349375"/>
          </a:xfrm>
        </p:spPr>
        <p:txBody>
          <a:bodyPr>
            <a:normAutofit fontScale="90000"/>
          </a:bodyPr>
          <a:lstStyle/>
          <a:p>
            <a:pPr eaLnBrk="1" hangingPunct="1">
              <a:defRPr/>
            </a:pPr>
            <a:br>
              <a:rPr lang="en-US" altLang="zh-TW"/>
            </a:br>
            <a:r>
              <a:rPr lang="en-US" altLang="zh-TW"/>
              <a:t>Label Correcting Algorithm for the Shortest Path Problem</a:t>
            </a:r>
          </a:p>
        </p:txBody>
      </p:sp>
      <p:sp>
        <p:nvSpPr>
          <p:cNvPr id="4099" name="Rectangle 3">
            <a:extLst>
              <a:ext uri="{FF2B5EF4-FFF2-40B4-BE49-F238E27FC236}">
                <a16:creationId xmlns:a16="http://schemas.microsoft.com/office/drawing/2014/main" id="{E368EA43-8B34-4F34-88BF-7E858011DDDF}"/>
              </a:ext>
            </a:extLst>
          </p:cNvPr>
          <p:cNvSpPr>
            <a:spLocks noGrp="1" noChangeArrowheads="1"/>
          </p:cNvSpPr>
          <p:nvPr>
            <p:ph type="subTitle" sz="quarter" idx="1"/>
          </p:nvPr>
        </p:nvSpPr>
        <p:spPr>
          <a:xfrm>
            <a:off x="2895600" y="3141663"/>
            <a:ext cx="6513513" cy="3095625"/>
          </a:xfrm>
        </p:spPr>
        <p:txBody>
          <a:bodyPr/>
          <a:lstStyle/>
          <a:p>
            <a:pPr algn="l">
              <a:spcBef>
                <a:spcPct val="0"/>
              </a:spcBef>
              <a:buClrTx/>
            </a:pPr>
            <a:r>
              <a:rPr kumimoji="0" lang="en-US" altLang="zh-TW" sz="2000" b="1" u="sng">
                <a:effectLst/>
              </a:rPr>
              <a:t>CONTENTS:</a:t>
            </a:r>
            <a:endParaRPr kumimoji="0" lang="en-US" altLang="zh-TW" sz="2000" b="1">
              <a:effectLst/>
            </a:endParaRPr>
          </a:p>
          <a:p>
            <a:pPr algn="l">
              <a:spcBef>
                <a:spcPct val="0"/>
              </a:spcBef>
              <a:buClrTx/>
            </a:pPr>
            <a:r>
              <a:rPr kumimoji="0" lang="en-US" altLang="zh-TW" sz="800" b="1" u="sng">
                <a:effectLst/>
              </a:rPr>
              <a:t> </a:t>
            </a:r>
          </a:p>
          <a:p>
            <a:pPr algn="l">
              <a:spcBef>
                <a:spcPct val="0"/>
              </a:spcBef>
              <a:buClrTx/>
              <a:buFontTx/>
              <a:buChar char="•"/>
            </a:pPr>
            <a:r>
              <a:rPr kumimoji="0" lang="en-US" altLang="zh-TW" sz="2000" b="1">
                <a:effectLst/>
              </a:rPr>
              <a:t> Optimal Conditions</a:t>
            </a:r>
          </a:p>
          <a:p>
            <a:pPr algn="l">
              <a:spcBef>
                <a:spcPct val="0"/>
              </a:spcBef>
              <a:buClrTx/>
              <a:buFontTx/>
              <a:buChar char="•"/>
            </a:pPr>
            <a:r>
              <a:rPr kumimoji="0" lang="en-US" altLang="zh-TW" sz="2000" b="1">
                <a:effectLst/>
              </a:rPr>
              <a:t> Generic Label Correcting Algorithm</a:t>
            </a:r>
          </a:p>
          <a:p>
            <a:pPr algn="l">
              <a:spcBef>
                <a:spcPct val="0"/>
              </a:spcBef>
              <a:buClrTx/>
              <a:buFontTx/>
              <a:buChar char="•"/>
            </a:pPr>
            <a:r>
              <a:rPr kumimoji="0" lang="en-US" altLang="zh-TW" sz="2000" b="1">
                <a:effectLst/>
              </a:rPr>
              <a:t> Modified Label Correcting Algorithm</a:t>
            </a:r>
          </a:p>
          <a:p>
            <a:pPr algn="l">
              <a:spcBef>
                <a:spcPct val="0"/>
              </a:spcBef>
              <a:buClrTx/>
              <a:buFontTx/>
              <a:buChar char="•"/>
            </a:pPr>
            <a:r>
              <a:rPr kumimoji="0" lang="en-US" altLang="zh-TW" sz="2000" b="1">
                <a:effectLst/>
              </a:rPr>
              <a:t> Reduced Cost, Negative Cost Cycle</a:t>
            </a:r>
          </a:p>
          <a:p>
            <a:pPr algn="l">
              <a:spcBef>
                <a:spcPct val="0"/>
              </a:spcBef>
              <a:buClrTx/>
              <a:buFontTx/>
              <a:buChar char="•"/>
            </a:pPr>
            <a:r>
              <a:rPr kumimoji="0" lang="en-US" altLang="zh-TW" sz="2000" b="1">
                <a:effectLst/>
              </a:rPr>
              <a:t> All Pairs Shortest Path Problem</a:t>
            </a:r>
          </a:p>
          <a:p>
            <a:pPr algn="l">
              <a:spcBef>
                <a:spcPct val="0"/>
              </a:spcBef>
              <a:buClrTx/>
              <a:buFontTx/>
              <a:buChar char="•"/>
            </a:pPr>
            <a:endParaRPr kumimoji="0" lang="en-US" altLang="zh-TW" sz="2000" b="1">
              <a:effectLst/>
            </a:endParaRPr>
          </a:p>
          <a:p>
            <a:pPr algn="l">
              <a:spcBef>
                <a:spcPct val="0"/>
              </a:spcBef>
              <a:buClrTx/>
            </a:pPr>
            <a:r>
              <a:rPr kumimoji="0" lang="en-US" altLang="zh-TW" sz="2000" b="1" u="sng">
                <a:effectLst/>
              </a:rPr>
              <a:t>READING ASSIGNMENTS:</a:t>
            </a:r>
          </a:p>
          <a:p>
            <a:pPr algn="l">
              <a:spcBef>
                <a:spcPct val="0"/>
              </a:spcBef>
              <a:buClrTx/>
            </a:pPr>
            <a:r>
              <a:rPr kumimoji="0" lang="en-US" altLang="zh-TW" sz="800" b="1" u="sng">
                <a:effectLst/>
              </a:rPr>
              <a:t> </a:t>
            </a:r>
          </a:p>
          <a:p>
            <a:pPr algn="l">
              <a:spcBef>
                <a:spcPct val="0"/>
              </a:spcBef>
              <a:buClrTx/>
              <a:buFontTx/>
              <a:buChar char="•"/>
            </a:pPr>
            <a:r>
              <a:rPr kumimoji="0" lang="en-US" altLang="zh-TW" sz="2000" b="1">
                <a:effectLst/>
              </a:rPr>
              <a:t> Chap 5</a:t>
            </a:r>
            <a:endParaRPr kumimoji="0" lang="zh-TW" altLang="en-US" sz="2000" b="1">
              <a:effectLst/>
            </a:endParaRPr>
          </a:p>
        </p:txBody>
      </p:sp>
      <p:sp>
        <p:nvSpPr>
          <p:cNvPr id="4100" name="Rectangle 6">
            <a:extLst>
              <a:ext uri="{FF2B5EF4-FFF2-40B4-BE49-F238E27FC236}">
                <a16:creationId xmlns:a16="http://schemas.microsoft.com/office/drawing/2014/main" id="{B1867E5B-3C8B-4F77-B3C7-14BA4B6E53A0}"/>
              </a:ext>
            </a:extLst>
          </p:cNvPr>
          <p:cNvSpPr>
            <a:spLocks noGrp="1" noChangeArrowheads="1"/>
          </p:cNvSpPr>
          <p:nvPr>
            <p:ph type="sldNum" sz="quarter" idx="12"/>
          </p:nvPr>
        </p:nvSpPr>
        <p:spPr>
          <a:noFill/>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1761F79E-2AE7-4DE0-AF2F-DBE33DF09E15}" type="slidenum">
              <a:rPr lang="zh-TW" altLang="en-US" sz="1200">
                <a:latin typeface="Garamond" panose="02020404030301010803" pitchFamily="18" charset="0"/>
              </a:rPr>
              <a:pPr/>
              <a:t>1</a:t>
            </a:fld>
            <a:endParaRPr lang="en-US" altLang="zh-TW" sz="1200">
              <a:latin typeface="Garamond" panose="020204040303010108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02F8881D-F858-448E-9B37-5BBC33E3599E}"/>
              </a:ext>
            </a:extLst>
          </p:cNvPr>
          <p:cNvSpPr>
            <a:spLocks noGrp="1" noChangeArrowheads="1"/>
          </p:cNvSpPr>
          <p:nvPr>
            <p:ph type="title"/>
          </p:nvPr>
        </p:nvSpPr>
        <p:spPr/>
        <p:txBody>
          <a:bodyPr/>
          <a:lstStyle/>
          <a:p>
            <a:pPr eaLnBrk="1" hangingPunct="1">
              <a:defRPr/>
            </a:pPr>
            <a:r>
              <a:rPr lang="en-US" altLang="zh-TW"/>
              <a:t>More on Finiteness</a:t>
            </a:r>
          </a:p>
        </p:txBody>
      </p:sp>
      <p:sp>
        <p:nvSpPr>
          <p:cNvPr id="131075" name="Rectangle 3">
            <a:extLst>
              <a:ext uri="{FF2B5EF4-FFF2-40B4-BE49-F238E27FC236}">
                <a16:creationId xmlns:a16="http://schemas.microsoft.com/office/drawing/2014/main" id="{19D97953-F206-42E9-A4BF-27952757B051}"/>
              </a:ext>
            </a:extLst>
          </p:cNvPr>
          <p:cNvSpPr>
            <a:spLocks noGrp="1" noChangeArrowheads="1"/>
          </p:cNvSpPr>
          <p:nvPr>
            <p:ph idx="1"/>
          </p:nvPr>
        </p:nvSpPr>
        <p:spPr>
          <a:xfrm>
            <a:off x="550863" y="990600"/>
            <a:ext cx="10972800" cy="5105400"/>
          </a:xfrm>
        </p:spPr>
        <p:txBody>
          <a:bodyPr/>
          <a:lstStyle/>
          <a:p>
            <a:pPr eaLnBrk="1" hangingPunct="1">
              <a:defRPr/>
            </a:pPr>
            <a:endParaRPr lang="zh-TW" altLang="en-US" dirty="0"/>
          </a:p>
          <a:p>
            <a:pPr eaLnBrk="1" hangingPunct="1">
              <a:defRPr/>
            </a:pPr>
            <a:r>
              <a:rPr lang="en-US" altLang="zh-TW" dirty="0"/>
              <a:t>What happens if data are not required to be </a:t>
            </a:r>
            <a:r>
              <a:rPr lang="en-US" altLang="zh-TW" dirty="0">
                <a:solidFill>
                  <a:srgbClr val="0000CC"/>
                </a:solidFill>
                <a:effectLst>
                  <a:outerShdw blurRad="38100" dist="38100" dir="2700000" algn="tl">
                    <a:srgbClr val="000000"/>
                  </a:outerShdw>
                </a:effectLst>
              </a:rPr>
              <a:t>integral</a:t>
            </a:r>
            <a:r>
              <a:rPr lang="en-US" altLang="zh-TW" dirty="0"/>
              <a:t>?</a:t>
            </a:r>
          </a:p>
          <a:p>
            <a:pPr lvl="1" eaLnBrk="1" hangingPunct="1">
              <a:buFontTx/>
              <a:buNone/>
              <a:defRPr/>
            </a:pPr>
            <a:r>
              <a:rPr lang="en-US" altLang="zh-TW" dirty="0"/>
              <a:t>	The algorithm is still finite, but one needs to use a different proof.</a:t>
            </a:r>
          </a:p>
          <a:p>
            <a:pPr eaLnBrk="1" hangingPunct="1">
              <a:defRPr/>
            </a:pPr>
            <a:endParaRPr lang="en-US" altLang="zh-TW" dirty="0"/>
          </a:p>
          <a:p>
            <a:pPr eaLnBrk="1" hangingPunct="1">
              <a:defRPr/>
            </a:pPr>
            <a:r>
              <a:rPr lang="en-US" altLang="zh-TW" dirty="0"/>
              <a:t>What happens if there is a </a:t>
            </a:r>
            <a:r>
              <a:rPr lang="en-US" altLang="zh-TW" dirty="0">
                <a:solidFill>
                  <a:srgbClr val="0000CC"/>
                </a:solidFill>
                <a:effectLst>
                  <a:outerShdw blurRad="38100" dist="38100" dir="2700000" algn="tl">
                    <a:srgbClr val="000000"/>
                  </a:outerShdw>
                </a:effectLst>
              </a:rPr>
              <a:t>negative cost cycle</a:t>
            </a:r>
            <a:r>
              <a:rPr lang="en-US" altLang="zh-TW" dirty="0"/>
              <a:t>?  </a:t>
            </a:r>
          </a:p>
          <a:p>
            <a:pPr lvl="1" eaLnBrk="1" hangingPunct="1">
              <a:buFontTx/>
              <a:buNone/>
              <a:defRPr/>
            </a:pPr>
            <a:r>
              <a:rPr lang="en-US" altLang="zh-TW" dirty="0"/>
              <a:t>	The algorithm may no longer be finite.  </a:t>
            </a:r>
          </a:p>
          <a:p>
            <a:pPr lvl="1" eaLnBrk="1" hangingPunct="1">
              <a:buFontTx/>
              <a:buNone/>
              <a:defRPr/>
            </a:pPr>
            <a:r>
              <a:rPr lang="en-US" altLang="zh-TW" dirty="0"/>
              <a:t>	Possibly, d(j) keeps decreasing to - </a:t>
            </a:r>
            <a:r>
              <a:rPr lang="en-US" altLang="zh-TW" dirty="0">
                <a:cs typeface="Times New Roman" panose="02020603050405020304" pitchFamily="18" charset="0"/>
                <a:sym typeface="Symbol" panose="05050102010706020507" pitchFamily="18" charset="2"/>
              </a:rPr>
              <a:t></a:t>
            </a:r>
            <a:r>
              <a:rPr lang="en-US" altLang="zh-TW" dirty="0"/>
              <a:t> .  </a:t>
            </a:r>
          </a:p>
          <a:p>
            <a:pPr lvl="1" eaLnBrk="1" hangingPunct="1">
              <a:buFontTx/>
              <a:buNone/>
              <a:defRPr/>
            </a:pPr>
            <a:endParaRPr lang="en-US" altLang="zh-TW" dirty="0"/>
          </a:p>
          <a:p>
            <a:pPr lvl="1" eaLnBrk="1" hangingPunct="1">
              <a:buFontTx/>
              <a:buNone/>
              <a:defRPr/>
            </a:pPr>
            <a:r>
              <a:rPr lang="en-US" altLang="zh-TW" dirty="0"/>
              <a:t>	But </a:t>
            </a:r>
            <a:r>
              <a:rPr lang="en-US" altLang="zh-TW" dirty="0">
                <a:solidFill>
                  <a:srgbClr val="3333FF"/>
                </a:solidFill>
                <a:effectLst>
                  <a:outerShdw blurRad="38100" dist="38100" dir="2700000" algn="tl">
                    <a:srgbClr val="000000"/>
                  </a:outerShdw>
                </a:effectLst>
              </a:rPr>
              <a:t>we can stop when </a:t>
            </a:r>
            <a:r>
              <a:rPr lang="en-US" altLang="zh-TW" dirty="0">
                <a:solidFill>
                  <a:srgbClr val="006600"/>
                </a:solidFill>
                <a:effectLst>
                  <a:outerShdw blurRad="38100" dist="38100" dir="2700000" algn="tl">
                    <a:srgbClr val="000000"/>
                  </a:outerShdw>
                </a:effectLst>
              </a:rPr>
              <a:t>d(j) &lt; -</a:t>
            </a:r>
            <a:r>
              <a:rPr lang="en-US" altLang="zh-TW" dirty="0" err="1">
                <a:solidFill>
                  <a:srgbClr val="006600"/>
                </a:solidFill>
                <a:effectLst>
                  <a:outerShdw blurRad="38100" dist="38100" dir="2700000" algn="tl">
                    <a:srgbClr val="000000"/>
                  </a:outerShdw>
                </a:effectLst>
              </a:rPr>
              <a:t>nC</a:t>
            </a:r>
            <a:r>
              <a:rPr lang="en-US" altLang="zh-TW" dirty="0"/>
              <a:t> since this guarantees that </a:t>
            </a:r>
            <a:br>
              <a:rPr lang="en-US" altLang="zh-TW" dirty="0"/>
            </a:br>
            <a:r>
              <a:rPr lang="en-US" altLang="zh-TW" dirty="0"/>
              <a:t>there is a negative cost cycle.</a:t>
            </a:r>
          </a:p>
        </p:txBody>
      </p:sp>
      <p:sp>
        <p:nvSpPr>
          <p:cNvPr id="22532" name="投影片編號版面配置區 3">
            <a:extLst>
              <a:ext uri="{FF2B5EF4-FFF2-40B4-BE49-F238E27FC236}">
                <a16:creationId xmlns:a16="http://schemas.microsoft.com/office/drawing/2014/main" id="{A1C41DCF-090F-4A0E-A3D0-176D04E21363}"/>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1F803E04-49E1-4E53-A412-99A79334A217}" type="slidenum">
              <a:rPr lang="zh-TW" altLang="en-US" sz="1400"/>
              <a:pPr/>
              <a:t>10</a:t>
            </a:fld>
            <a:endParaRPr lang="en-US" altLang="zh-TW"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BE7D69FD-E7A4-4758-9D62-615292061E4C}"/>
              </a:ext>
            </a:extLst>
          </p:cNvPr>
          <p:cNvSpPr>
            <a:spLocks noGrp="1" noChangeArrowheads="1"/>
          </p:cNvSpPr>
          <p:nvPr>
            <p:ph type="title"/>
          </p:nvPr>
        </p:nvSpPr>
        <p:spPr/>
        <p:txBody>
          <a:bodyPr/>
          <a:lstStyle/>
          <a:p>
            <a:pPr eaLnBrk="1" hangingPunct="1">
              <a:defRPr/>
            </a:pPr>
            <a:r>
              <a:rPr lang="en-US" altLang="zh-TW"/>
              <a:t>On Computational Complexity</a:t>
            </a:r>
          </a:p>
        </p:txBody>
      </p:sp>
      <p:sp>
        <p:nvSpPr>
          <p:cNvPr id="137219" name="Rectangle 3">
            <a:extLst>
              <a:ext uri="{FF2B5EF4-FFF2-40B4-BE49-F238E27FC236}">
                <a16:creationId xmlns:a16="http://schemas.microsoft.com/office/drawing/2014/main" id="{1DC6E03D-2CB7-44B7-B75D-CAD6485E396D}"/>
              </a:ext>
            </a:extLst>
          </p:cNvPr>
          <p:cNvSpPr>
            <a:spLocks noGrp="1" noChangeArrowheads="1"/>
          </p:cNvSpPr>
          <p:nvPr>
            <p:ph idx="1"/>
          </p:nvPr>
        </p:nvSpPr>
        <p:spPr/>
        <p:txBody>
          <a:bodyPr/>
          <a:lstStyle/>
          <a:p>
            <a:pPr eaLnBrk="1" hangingPunct="1">
              <a:defRPr/>
            </a:pPr>
            <a:r>
              <a:rPr lang="en-US" altLang="zh-TW" dirty="0"/>
              <a:t>Proving finiteness is OK, but ….</a:t>
            </a:r>
          </a:p>
          <a:p>
            <a:pPr eaLnBrk="1" hangingPunct="1">
              <a:defRPr/>
            </a:pPr>
            <a:endParaRPr lang="en-US" altLang="zh-TW" dirty="0"/>
          </a:p>
          <a:p>
            <a:pPr eaLnBrk="1" hangingPunct="1">
              <a:defRPr/>
            </a:pPr>
            <a:r>
              <a:rPr lang="en-US" altLang="zh-TW" dirty="0"/>
              <a:t>Can we make the algorithm </a:t>
            </a:r>
            <a:r>
              <a:rPr lang="en-US" altLang="zh-TW" dirty="0">
                <a:solidFill>
                  <a:srgbClr val="0000CC"/>
                </a:solidFill>
                <a:effectLst>
                  <a:outerShdw blurRad="38100" dist="38100" dir="2700000" algn="tl">
                    <a:srgbClr val="000000"/>
                  </a:outerShdw>
                </a:effectLst>
              </a:rPr>
              <a:t>polynomial time</a:t>
            </a:r>
            <a:r>
              <a:rPr lang="en-US" altLang="zh-TW" dirty="0"/>
              <a:t>?</a:t>
            </a:r>
          </a:p>
          <a:p>
            <a:pPr eaLnBrk="1" hangingPunct="1">
              <a:defRPr/>
            </a:pPr>
            <a:r>
              <a:rPr lang="en-US" altLang="zh-TW" dirty="0"/>
              <a:t>If so, what is the best running time?</a:t>
            </a:r>
          </a:p>
          <a:p>
            <a:pPr eaLnBrk="1" hangingPunct="1">
              <a:defRPr/>
            </a:pPr>
            <a:endParaRPr lang="en-US" altLang="zh-TW" dirty="0"/>
          </a:p>
          <a:p>
            <a:pPr eaLnBrk="1" hangingPunct="1">
              <a:defRPr/>
            </a:pPr>
            <a:r>
              <a:rPr lang="en-US" altLang="zh-TW" dirty="0"/>
              <a:t>Can we implement it efficiently in practice?</a:t>
            </a:r>
          </a:p>
        </p:txBody>
      </p:sp>
      <p:sp>
        <p:nvSpPr>
          <p:cNvPr id="24580" name="投影片編號版面配置區 3">
            <a:extLst>
              <a:ext uri="{FF2B5EF4-FFF2-40B4-BE49-F238E27FC236}">
                <a16:creationId xmlns:a16="http://schemas.microsoft.com/office/drawing/2014/main" id="{097A96BD-CABE-4D5A-91CD-108A50858544}"/>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7227B07B-C535-48EE-8533-53DB115183DB}" type="slidenum">
              <a:rPr lang="zh-TW" altLang="en-US" sz="1400"/>
              <a:pPr/>
              <a:t>11</a:t>
            </a:fld>
            <a:endParaRPr lang="en-US" altLang="zh-TW"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2C9B923B-3380-4DE6-A227-2FE51655F486}"/>
              </a:ext>
            </a:extLst>
          </p:cNvPr>
          <p:cNvSpPr>
            <a:spLocks noGrp="1" noChangeArrowheads="1"/>
          </p:cNvSpPr>
          <p:nvPr>
            <p:ph type="title"/>
          </p:nvPr>
        </p:nvSpPr>
        <p:spPr/>
        <p:txBody>
          <a:bodyPr/>
          <a:lstStyle/>
          <a:p>
            <a:pPr eaLnBrk="1" hangingPunct="1">
              <a:defRPr/>
            </a:pPr>
            <a:r>
              <a:rPr lang="en-US" altLang="zh-TW"/>
              <a:t>Computational Issues</a:t>
            </a:r>
          </a:p>
        </p:txBody>
      </p:sp>
      <p:sp>
        <p:nvSpPr>
          <p:cNvPr id="135171" name="Rectangle 3">
            <a:extLst>
              <a:ext uri="{FF2B5EF4-FFF2-40B4-BE49-F238E27FC236}">
                <a16:creationId xmlns:a16="http://schemas.microsoft.com/office/drawing/2014/main" id="{76942341-75D9-492B-BAAC-4906D32BEC33}"/>
              </a:ext>
            </a:extLst>
          </p:cNvPr>
          <p:cNvSpPr>
            <a:spLocks noGrp="1" noChangeArrowheads="1"/>
          </p:cNvSpPr>
          <p:nvPr>
            <p:ph idx="1"/>
          </p:nvPr>
        </p:nvSpPr>
        <p:spPr>
          <a:xfrm>
            <a:off x="606425" y="1196975"/>
            <a:ext cx="11234738" cy="5105400"/>
          </a:xfrm>
        </p:spPr>
        <p:txBody>
          <a:bodyPr/>
          <a:lstStyle/>
          <a:p>
            <a:pPr marL="457200" indent="-457200" eaLnBrk="1" hangingPunct="1">
              <a:buFontTx/>
              <a:buNone/>
              <a:defRPr/>
            </a:pPr>
            <a:r>
              <a:rPr lang="en-US" altLang="zh-TW" dirty="0">
                <a:solidFill>
                  <a:srgbClr val="FF0000"/>
                </a:solidFill>
                <a:effectLst>
                  <a:outerShdw blurRad="38100" dist="38100" dir="2700000" algn="tl">
                    <a:srgbClr val="000000"/>
                  </a:outerShdw>
                </a:effectLst>
              </a:rPr>
              <a:t>Simple Polynomial Time Version (FIFO):  </a:t>
            </a:r>
          </a:p>
          <a:p>
            <a:pPr marL="457200" indent="-457200" eaLnBrk="1" hangingPunct="1">
              <a:buFontTx/>
              <a:buNone/>
              <a:defRPr/>
            </a:pPr>
            <a:r>
              <a:rPr lang="en-US" altLang="zh-TW" dirty="0"/>
              <a:t>	We define a </a:t>
            </a:r>
            <a:r>
              <a:rPr lang="en-US" altLang="zh-TW" i="1" dirty="0">
                <a:solidFill>
                  <a:srgbClr val="FF0000"/>
                </a:solidFill>
                <a:effectLst>
                  <a:outerShdw blurRad="38100" dist="38100" dir="2700000" algn="tl">
                    <a:srgbClr val="000000"/>
                  </a:outerShdw>
                </a:effectLst>
              </a:rPr>
              <a:t>pass</a:t>
            </a:r>
            <a:r>
              <a:rPr lang="en-US" altLang="zh-TW" dirty="0"/>
              <a:t> to consist of </a:t>
            </a:r>
            <a:r>
              <a:rPr lang="en-US" altLang="zh-TW" dirty="0">
                <a:solidFill>
                  <a:srgbClr val="0000CC"/>
                </a:solidFill>
                <a:effectLst>
                  <a:outerShdw blurRad="38100" dist="38100" dir="2700000" algn="tl">
                    <a:srgbClr val="000000"/>
                  </a:outerShdw>
                </a:effectLst>
              </a:rPr>
              <a:t>scanning all arcs in A</a:t>
            </a:r>
            <a:r>
              <a:rPr lang="en-US" altLang="zh-TW" dirty="0"/>
              <a:t>, updating distance labels when d(j) &gt; d(</a:t>
            </a:r>
            <a:r>
              <a:rPr lang="en-US" altLang="zh-TW" dirty="0" err="1"/>
              <a:t>i</a:t>
            </a:r>
            <a:r>
              <a:rPr lang="en-US" altLang="zh-TW" dirty="0"/>
              <a:t>) + </a:t>
            </a:r>
            <a:r>
              <a:rPr lang="en-US" altLang="zh-TW" dirty="0" err="1"/>
              <a:t>c</a:t>
            </a:r>
            <a:r>
              <a:rPr lang="en-US" altLang="zh-TW" baseline="-25000" dirty="0" err="1"/>
              <a:t>ij</a:t>
            </a:r>
            <a:r>
              <a:rPr lang="en-US" altLang="zh-TW" dirty="0"/>
              <a:t>.</a:t>
            </a:r>
          </a:p>
          <a:p>
            <a:pPr marL="457200" indent="-457200" eaLnBrk="1" hangingPunct="1">
              <a:buFontTx/>
              <a:buNone/>
              <a:defRPr/>
            </a:pPr>
            <a:endParaRPr lang="en-US" altLang="zh-TW" dirty="0"/>
          </a:p>
          <a:p>
            <a:pPr marL="457200" indent="-457200" eaLnBrk="1" hangingPunct="1">
              <a:buFontTx/>
              <a:buNone/>
              <a:defRPr/>
            </a:pPr>
            <a:endParaRPr lang="en-US" altLang="zh-TW" dirty="0"/>
          </a:p>
          <a:p>
            <a:pPr marL="457200" indent="-457200" eaLnBrk="1" hangingPunct="1">
              <a:buFontTx/>
              <a:buNone/>
              <a:defRPr/>
            </a:pPr>
            <a:r>
              <a:rPr lang="en-US" altLang="zh-TW" dirty="0"/>
              <a:t>	We refer to a “</a:t>
            </a:r>
            <a:r>
              <a:rPr lang="en-US" altLang="zh-TW" i="1" dirty="0">
                <a:solidFill>
                  <a:srgbClr val="FF0000"/>
                </a:solidFill>
                <a:effectLst>
                  <a:outerShdw blurRad="38100" dist="38100" dir="2700000" algn="tl">
                    <a:srgbClr val="000000"/>
                  </a:outerShdw>
                </a:effectLst>
              </a:rPr>
              <a:t>pass</a:t>
            </a:r>
            <a:r>
              <a:rPr lang="en-US" altLang="zh-TW" dirty="0"/>
              <a:t>” as </a:t>
            </a:r>
            <a:r>
              <a:rPr lang="en-US" altLang="zh-TW" dirty="0">
                <a:solidFill>
                  <a:srgbClr val="3333FF"/>
                </a:solidFill>
                <a:effectLst>
                  <a:outerShdw blurRad="38100" dist="38100" dir="2700000" algn="tl">
                    <a:srgbClr val="000000"/>
                  </a:outerShdw>
                </a:effectLst>
              </a:rPr>
              <a:t>performing an update on each arc in A</a:t>
            </a:r>
            <a:r>
              <a:rPr lang="en-US" altLang="zh-TW" dirty="0"/>
              <a:t>.  The algorithm (in this simple version) performs </a:t>
            </a:r>
            <a:r>
              <a:rPr lang="en-US" altLang="zh-TW" dirty="0">
                <a:solidFill>
                  <a:srgbClr val="006600"/>
                </a:solidFill>
                <a:effectLst>
                  <a:outerShdw blurRad="38100" dist="38100" dir="2700000" algn="tl">
                    <a:srgbClr val="000000"/>
                  </a:outerShdw>
                </a:effectLst>
              </a:rPr>
              <a:t>n</a:t>
            </a:r>
            <a:r>
              <a:rPr lang="en-US" altLang="zh-TW" dirty="0"/>
              <a:t> passes or until no more updates take place, whichever comes first, at which point the algorithm terminates.</a:t>
            </a:r>
          </a:p>
          <a:p>
            <a:pPr marL="914400" lvl="1" indent="-457200" eaLnBrk="1" hangingPunct="1">
              <a:defRPr/>
            </a:pPr>
            <a:endParaRPr lang="en-US" altLang="zh-TW" dirty="0"/>
          </a:p>
          <a:p>
            <a:pPr marL="457200" indent="-457200" eaLnBrk="1" hangingPunct="1">
              <a:defRPr/>
            </a:pPr>
            <a:endParaRPr lang="zh-TW" altLang="en-US" dirty="0"/>
          </a:p>
        </p:txBody>
      </p:sp>
      <p:sp>
        <p:nvSpPr>
          <p:cNvPr id="26628" name="投影片編號版面配置區 3">
            <a:extLst>
              <a:ext uri="{FF2B5EF4-FFF2-40B4-BE49-F238E27FC236}">
                <a16:creationId xmlns:a16="http://schemas.microsoft.com/office/drawing/2014/main" id="{B994337A-5158-4A0B-A35D-E0DF3491D077}"/>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4B137D80-C564-479E-8A76-7DBFBE720048}" type="slidenum">
              <a:rPr lang="zh-TW" altLang="en-US" sz="1400"/>
              <a:pPr/>
              <a:t>12</a:t>
            </a:fld>
            <a:endParaRPr lang="en-US" altLang="zh-TW"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2B12D48B-98C6-4636-86E0-FE388D546432}"/>
              </a:ext>
            </a:extLst>
          </p:cNvPr>
          <p:cNvSpPr>
            <a:spLocks noGrp="1" noChangeArrowheads="1"/>
          </p:cNvSpPr>
          <p:nvPr>
            <p:ph type="title"/>
          </p:nvPr>
        </p:nvSpPr>
        <p:spPr/>
        <p:txBody>
          <a:bodyPr/>
          <a:lstStyle/>
          <a:p>
            <a:pPr eaLnBrk="1" hangingPunct="1">
              <a:defRPr/>
            </a:pPr>
            <a:endParaRPr lang="zh-TW" altLang="en-US"/>
          </a:p>
        </p:txBody>
      </p:sp>
      <p:sp>
        <p:nvSpPr>
          <p:cNvPr id="132099" name="Rectangle 3">
            <a:extLst>
              <a:ext uri="{FF2B5EF4-FFF2-40B4-BE49-F238E27FC236}">
                <a16:creationId xmlns:a16="http://schemas.microsoft.com/office/drawing/2014/main" id="{2B57F212-4D4A-421D-AD84-495E74941711}"/>
              </a:ext>
            </a:extLst>
          </p:cNvPr>
          <p:cNvSpPr>
            <a:spLocks noGrp="1" noChangeArrowheads="1"/>
          </p:cNvSpPr>
          <p:nvPr>
            <p:ph idx="1"/>
          </p:nvPr>
        </p:nvSpPr>
        <p:spPr>
          <a:xfrm>
            <a:off x="550863" y="1196975"/>
            <a:ext cx="11045825" cy="5030788"/>
          </a:xfrm>
        </p:spPr>
        <p:txBody>
          <a:bodyPr>
            <a:normAutofit/>
          </a:bodyPr>
          <a:lstStyle/>
          <a:p>
            <a:pPr eaLnBrk="1" hangingPunct="1">
              <a:buFontTx/>
              <a:buNone/>
              <a:defRPr/>
            </a:pPr>
            <a:r>
              <a:rPr lang="en-US" altLang="zh-TW" dirty="0">
                <a:solidFill>
                  <a:srgbClr val="006600"/>
                </a:solidFill>
                <a:effectLst>
                  <a:outerShdw blurRad="38100" dist="38100" dir="2700000" algn="tl">
                    <a:srgbClr val="000000"/>
                  </a:outerShdw>
                </a:effectLst>
              </a:rPr>
              <a:t>Theorem.</a:t>
            </a:r>
            <a:r>
              <a:rPr lang="en-US" altLang="zh-TW" dirty="0">
                <a:solidFill>
                  <a:srgbClr val="FF0000"/>
                </a:solidFill>
                <a:effectLst>
                  <a:outerShdw blurRad="38100" dist="38100" dir="2700000" algn="tl">
                    <a:srgbClr val="000000"/>
                  </a:outerShdw>
                </a:effectLst>
              </a:rPr>
              <a:t> </a:t>
            </a:r>
            <a:r>
              <a:rPr lang="en-US" altLang="zh-TW" dirty="0"/>
              <a:t>The FIFO label correcting algorithm finds the minimum length path from 1 to j  for all j in N  in </a:t>
            </a:r>
            <a:r>
              <a:rPr lang="en-US" altLang="zh-TW" dirty="0">
                <a:solidFill>
                  <a:srgbClr val="FF0000"/>
                </a:solidFill>
                <a:effectLst>
                  <a:outerShdw blurRad="38100" dist="38100" dir="2700000" algn="tl">
                    <a:srgbClr val="000000"/>
                  </a:outerShdw>
                </a:effectLst>
              </a:rPr>
              <a:t>O(nm)</a:t>
            </a:r>
            <a:r>
              <a:rPr lang="en-US" altLang="zh-TW" dirty="0"/>
              <a:t> steps, or else shows that there is a negative cost cycle. </a:t>
            </a:r>
          </a:p>
          <a:p>
            <a:pPr eaLnBrk="1" hangingPunct="1">
              <a:buFontTx/>
              <a:buNone/>
              <a:defRPr/>
            </a:pPr>
            <a:endParaRPr lang="en-US" altLang="zh-TW" dirty="0"/>
          </a:p>
          <a:p>
            <a:pPr eaLnBrk="1" hangingPunct="1">
              <a:spcAft>
                <a:spcPct val="40000"/>
              </a:spcAft>
              <a:buFontTx/>
              <a:buNone/>
              <a:defRPr/>
            </a:pPr>
            <a:r>
              <a:rPr lang="en-US" altLang="zh-TW" dirty="0">
                <a:solidFill>
                  <a:srgbClr val="FF0000"/>
                </a:solidFill>
                <a:effectLst>
                  <a:outerShdw blurRad="38100" dist="38100" dir="2700000" algn="tl">
                    <a:srgbClr val="000000"/>
                  </a:outerShdw>
                </a:effectLst>
              </a:rPr>
              <a:t>Proof</a:t>
            </a:r>
            <a:r>
              <a:rPr lang="en-US" altLang="zh-TW" dirty="0"/>
              <a:t>. 	</a:t>
            </a:r>
          </a:p>
          <a:p>
            <a:pPr eaLnBrk="1" hangingPunct="1">
              <a:spcAft>
                <a:spcPct val="40000"/>
              </a:spcAft>
              <a:buFontTx/>
              <a:buNone/>
              <a:defRPr/>
            </a:pPr>
            <a:r>
              <a:rPr lang="en-US" altLang="zh-TW" dirty="0"/>
              <a:t>	We want to show that no update takes place in </a:t>
            </a:r>
            <a:r>
              <a:rPr lang="en-US" altLang="zh-TW" dirty="0">
                <a:solidFill>
                  <a:srgbClr val="3333FF"/>
                </a:solidFill>
                <a:effectLst>
                  <a:outerShdw blurRad="38100" dist="38100" dir="2700000" algn="tl">
                    <a:srgbClr val="000000"/>
                  </a:outerShdw>
                </a:effectLst>
              </a:rPr>
              <a:t>pass n</a:t>
            </a:r>
            <a:r>
              <a:rPr lang="en-US" altLang="zh-TW" dirty="0"/>
              <a:t>.</a:t>
            </a:r>
          </a:p>
          <a:p>
            <a:pPr eaLnBrk="1" hangingPunct="1">
              <a:spcAft>
                <a:spcPct val="40000"/>
              </a:spcAft>
              <a:buFontTx/>
              <a:buNone/>
              <a:defRPr/>
            </a:pPr>
            <a:r>
              <a:rPr lang="en-US" altLang="zh-TW" dirty="0"/>
              <a:t>	Let d</a:t>
            </a:r>
            <a:r>
              <a:rPr lang="en-US" altLang="zh-TW" baseline="30000" dirty="0"/>
              <a:t>k</a:t>
            </a:r>
            <a:r>
              <a:rPr lang="en-US" altLang="zh-TW" dirty="0"/>
              <a:t>(j) be the value d(j) after k passes.</a:t>
            </a:r>
          </a:p>
          <a:p>
            <a:pPr eaLnBrk="1" hangingPunct="1">
              <a:spcAft>
                <a:spcPct val="40000"/>
              </a:spcAft>
              <a:buFontTx/>
              <a:buNone/>
              <a:defRPr/>
            </a:pPr>
            <a:r>
              <a:rPr lang="en-US" altLang="zh-TW" dirty="0">
                <a:solidFill>
                  <a:srgbClr val="006600"/>
                </a:solidFill>
                <a:effectLst>
                  <a:outerShdw blurRad="38100" dist="38100" dir="2700000" algn="tl">
                    <a:srgbClr val="000000"/>
                  </a:outerShdw>
                </a:effectLst>
              </a:rPr>
              <a:t>Claim:</a:t>
            </a:r>
            <a:r>
              <a:rPr lang="en-US" altLang="zh-TW" dirty="0"/>
              <a:t> d</a:t>
            </a:r>
            <a:r>
              <a:rPr lang="en-US" altLang="zh-TW" baseline="30000" dirty="0"/>
              <a:t>k</a:t>
            </a:r>
            <a:r>
              <a:rPr lang="en-US" altLang="zh-TW" dirty="0"/>
              <a:t>(j) = d*(j) whenever that shortest path from 1 to j  has </a:t>
            </a:r>
            <a:r>
              <a:rPr lang="en-US" altLang="zh-TW" dirty="0">
                <a:solidFill>
                  <a:srgbClr val="006600"/>
                </a:solidFill>
                <a:effectLst>
                  <a:outerShdw blurRad="38100" dist="38100" dir="2700000" algn="tl">
                    <a:srgbClr val="000000"/>
                  </a:outerShdw>
                </a:effectLst>
              </a:rPr>
              <a:t>at most k arcs</a:t>
            </a:r>
            <a:r>
              <a:rPr lang="en-US" altLang="zh-TW" dirty="0"/>
              <a:t>.</a:t>
            </a:r>
          </a:p>
          <a:p>
            <a:pPr eaLnBrk="1" hangingPunct="1">
              <a:spcAft>
                <a:spcPct val="40000"/>
              </a:spcAft>
              <a:buFontTx/>
              <a:buNone/>
              <a:defRPr/>
            </a:pPr>
            <a:r>
              <a:rPr lang="en-US" altLang="zh-TW" dirty="0"/>
              <a:t>	It is true for k = 1.</a:t>
            </a:r>
          </a:p>
        </p:txBody>
      </p:sp>
      <p:sp>
        <p:nvSpPr>
          <p:cNvPr id="28676" name="投影片編號版面配置區 3">
            <a:extLst>
              <a:ext uri="{FF2B5EF4-FFF2-40B4-BE49-F238E27FC236}">
                <a16:creationId xmlns:a16="http://schemas.microsoft.com/office/drawing/2014/main" id="{44BF39E9-CA9C-4F8A-9168-CFD99D745E04}"/>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40174642-E72A-4B87-B40D-003402BC87EE}" type="slidenum">
              <a:rPr lang="zh-TW" altLang="en-US" sz="1400"/>
              <a:pPr/>
              <a:t>13</a:t>
            </a:fld>
            <a:endParaRPr lang="en-US" altLang="zh-TW"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61B668D8-3A57-4A7F-902A-A34DFD82EB45}"/>
              </a:ext>
            </a:extLst>
          </p:cNvPr>
          <p:cNvSpPr>
            <a:spLocks noGrp="1" noChangeArrowheads="1"/>
          </p:cNvSpPr>
          <p:nvPr>
            <p:ph type="title"/>
          </p:nvPr>
        </p:nvSpPr>
        <p:spPr/>
        <p:txBody>
          <a:bodyPr/>
          <a:lstStyle/>
          <a:p>
            <a:pPr eaLnBrk="1" hangingPunct="1">
              <a:defRPr/>
            </a:pPr>
            <a:endParaRPr lang="zh-TW" altLang="en-US"/>
          </a:p>
        </p:txBody>
      </p:sp>
      <p:sp>
        <p:nvSpPr>
          <p:cNvPr id="134147" name="Rectangle 3">
            <a:extLst>
              <a:ext uri="{FF2B5EF4-FFF2-40B4-BE49-F238E27FC236}">
                <a16:creationId xmlns:a16="http://schemas.microsoft.com/office/drawing/2014/main" id="{01E3E836-484C-4615-AA65-D1C82A79CD35}"/>
              </a:ext>
            </a:extLst>
          </p:cNvPr>
          <p:cNvSpPr>
            <a:spLocks noGrp="1" noChangeArrowheads="1"/>
          </p:cNvSpPr>
          <p:nvPr>
            <p:ph idx="1"/>
          </p:nvPr>
        </p:nvSpPr>
        <p:spPr>
          <a:xfrm>
            <a:off x="623888" y="1052513"/>
            <a:ext cx="11449050" cy="1905000"/>
          </a:xfrm>
        </p:spPr>
        <p:txBody>
          <a:bodyPr>
            <a:normAutofit/>
          </a:bodyPr>
          <a:lstStyle/>
          <a:p>
            <a:pPr eaLnBrk="1" hangingPunct="1">
              <a:spcAft>
                <a:spcPct val="40000"/>
              </a:spcAft>
              <a:buFontTx/>
              <a:buNone/>
              <a:defRPr/>
            </a:pPr>
            <a:r>
              <a:rPr lang="en-US" altLang="zh-TW" dirty="0">
                <a:solidFill>
                  <a:srgbClr val="FF0000"/>
                </a:solidFill>
                <a:effectLst>
                  <a:outerShdw blurRad="38100" dist="38100" dir="2700000" algn="tl">
                    <a:srgbClr val="000000"/>
                  </a:outerShdw>
                </a:effectLst>
              </a:rPr>
              <a:t>Proof</a:t>
            </a:r>
            <a:r>
              <a:rPr lang="en-US" altLang="zh-TW" dirty="0"/>
              <a:t>. </a:t>
            </a:r>
            <a:r>
              <a:rPr lang="en-US" altLang="zh-TW" dirty="0">
                <a:solidFill>
                  <a:srgbClr val="006600"/>
                </a:solidFill>
                <a:effectLst>
                  <a:outerShdw blurRad="38100" dist="38100" dir="2700000" algn="tl">
                    <a:srgbClr val="000000"/>
                  </a:outerShdw>
                </a:effectLst>
              </a:rPr>
              <a:t>Claim</a:t>
            </a:r>
            <a:r>
              <a:rPr lang="en-US" altLang="zh-TW" dirty="0"/>
              <a:t> d</a:t>
            </a:r>
            <a:r>
              <a:rPr lang="en-US" altLang="zh-TW" baseline="30000" dirty="0"/>
              <a:t>k</a:t>
            </a:r>
            <a:r>
              <a:rPr lang="en-US" altLang="zh-TW" dirty="0"/>
              <a:t>(j) = d*(j) whenever that shortest path from 1 to j  has at most k arcs.</a:t>
            </a:r>
          </a:p>
          <a:p>
            <a:pPr eaLnBrk="1" hangingPunct="1">
              <a:spcAft>
                <a:spcPct val="40000"/>
              </a:spcAft>
              <a:buFontTx/>
              <a:buNone/>
              <a:defRPr/>
            </a:pPr>
            <a:r>
              <a:rPr lang="en-US" altLang="zh-TW" dirty="0"/>
              <a:t>	Assume that the claim is true for k-1. (i.e. d</a:t>
            </a:r>
            <a:r>
              <a:rPr lang="en-US" altLang="zh-TW" baseline="30000" dirty="0"/>
              <a:t>k-1</a:t>
            </a:r>
            <a:r>
              <a:rPr lang="en-US" altLang="zh-TW" dirty="0"/>
              <a:t>(j) = d*(j) )</a:t>
            </a:r>
            <a:br>
              <a:rPr lang="en-US" altLang="zh-TW" dirty="0"/>
            </a:br>
            <a:r>
              <a:rPr lang="en-US" altLang="zh-TW" dirty="0"/>
              <a:t>for such a j.</a:t>
            </a:r>
            <a:endParaRPr lang="zh-TW" altLang="en-US" dirty="0"/>
          </a:p>
        </p:txBody>
      </p:sp>
      <p:sp>
        <p:nvSpPr>
          <p:cNvPr id="30724" name="投影片編號版面配置區 3">
            <a:extLst>
              <a:ext uri="{FF2B5EF4-FFF2-40B4-BE49-F238E27FC236}">
                <a16:creationId xmlns:a16="http://schemas.microsoft.com/office/drawing/2014/main" id="{32C10375-F487-464D-A985-67C7CD3BAAE3}"/>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9854BB64-3D77-4379-9447-03408B431636}" type="slidenum">
              <a:rPr lang="zh-TW" altLang="en-US" sz="1400"/>
              <a:pPr/>
              <a:t>14</a:t>
            </a:fld>
            <a:endParaRPr lang="en-US" altLang="zh-TW" sz="1400"/>
          </a:p>
        </p:txBody>
      </p:sp>
      <p:grpSp>
        <p:nvGrpSpPr>
          <p:cNvPr id="134170" name="Group 26">
            <a:extLst>
              <a:ext uri="{FF2B5EF4-FFF2-40B4-BE49-F238E27FC236}">
                <a16:creationId xmlns:a16="http://schemas.microsoft.com/office/drawing/2014/main" id="{D38D5553-07F5-485D-9B11-7C9858D2CB72}"/>
              </a:ext>
            </a:extLst>
          </p:cNvPr>
          <p:cNvGrpSpPr>
            <a:grpSpLocks/>
          </p:cNvGrpSpPr>
          <p:nvPr/>
        </p:nvGrpSpPr>
        <p:grpSpPr bwMode="auto">
          <a:xfrm>
            <a:off x="1343025" y="3373438"/>
            <a:ext cx="3733800" cy="1295400"/>
            <a:chOff x="768" y="2160"/>
            <a:chExt cx="2352" cy="816"/>
          </a:xfrm>
        </p:grpSpPr>
        <p:sp>
          <p:nvSpPr>
            <p:cNvPr id="30745" name="Oval 5">
              <a:extLst>
                <a:ext uri="{FF2B5EF4-FFF2-40B4-BE49-F238E27FC236}">
                  <a16:creationId xmlns:a16="http://schemas.microsoft.com/office/drawing/2014/main" id="{7C43E8E2-D9B5-4A04-8E76-9AB198E976D5}"/>
                </a:ext>
              </a:extLst>
            </p:cNvPr>
            <p:cNvSpPr>
              <a:spLocks noChangeArrowheads="1"/>
            </p:cNvSpPr>
            <p:nvPr/>
          </p:nvSpPr>
          <p:spPr bwMode="auto">
            <a:xfrm>
              <a:off x="864" y="2160"/>
              <a:ext cx="288" cy="288"/>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1</a:t>
              </a:r>
            </a:p>
          </p:txBody>
        </p:sp>
        <p:sp>
          <p:nvSpPr>
            <p:cNvPr id="30746" name="Oval 6">
              <a:extLst>
                <a:ext uri="{FF2B5EF4-FFF2-40B4-BE49-F238E27FC236}">
                  <a16:creationId xmlns:a16="http://schemas.microsoft.com/office/drawing/2014/main" id="{A9FC1FBE-CC97-4D99-A06D-B744D15C51C2}"/>
                </a:ext>
              </a:extLst>
            </p:cNvPr>
            <p:cNvSpPr>
              <a:spLocks noChangeArrowheads="1"/>
            </p:cNvSpPr>
            <p:nvPr/>
          </p:nvSpPr>
          <p:spPr bwMode="auto">
            <a:xfrm>
              <a:off x="2784" y="2160"/>
              <a:ext cx="288" cy="288"/>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i</a:t>
              </a:r>
            </a:p>
          </p:txBody>
        </p:sp>
        <p:sp>
          <p:nvSpPr>
            <p:cNvPr id="30747" name="Line 8">
              <a:extLst>
                <a:ext uri="{FF2B5EF4-FFF2-40B4-BE49-F238E27FC236}">
                  <a16:creationId xmlns:a16="http://schemas.microsoft.com/office/drawing/2014/main" id="{40AE0998-044C-4E2F-AFEE-D14B2FEFA73B}"/>
                </a:ext>
              </a:extLst>
            </p:cNvPr>
            <p:cNvSpPr>
              <a:spLocks noChangeShapeType="1"/>
            </p:cNvSpPr>
            <p:nvPr/>
          </p:nvSpPr>
          <p:spPr bwMode="auto">
            <a:xfrm>
              <a:off x="1152" y="2304"/>
              <a:ext cx="336"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0748" name="Line 9">
              <a:extLst>
                <a:ext uri="{FF2B5EF4-FFF2-40B4-BE49-F238E27FC236}">
                  <a16:creationId xmlns:a16="http://schemas.microsoft.com/office/drawing/2014/main" id="{E873CDBC-B3A9-4254-8633-F60297E8FAEA}"/>
                </a:ext>
              </a:extLst>
            </p:cNvPr>
            <p:cNvSpPr>
              <a:spLocks noChangeShapeType="1"/>
            </p:cNvSpPr>
            <p:nvPr/>
          </p:nvSpPr>
          <p:spPr bwMode="auto">
            <a:xfrm>
              <a:off x="2448" y="2304"/>
              <a:ext cx="336"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0749" name="Oval 11">
              <a:extLst>
                <a:ext uri="{FF2B5EF4-FFF2-40B4-BE49-F238E27FC236}">
                  <a16:creationId xmlns:a16="http://schemas.microsoft.com/office/drawing/2014/main" id="{FCB189F4-57CF-4939-968D-401BC2515168}"/>
                </a:ext>
              </a:extLst>
            </p:cNvPr>
            <p:cNvSpPr>
              <a:spLocks noChangeArrowheads="1"/>
            </p:cNvSpPr>
            <p:nvPr/>
          </p:nvSpPr>
          <p:spPr bwMode="auto">
            <a:xfrm>
              <a:off x="1728" y="2256"/>
              <a:ext cx="96" cy="96"/>
            </a:xfrm>
            <a:prstGeom prst="ellipse">
              <a:avLst/>
            </a:prstGeom>
            <a:solidFill>
              <a:schemeClr val="bg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p>
          </p:txBody>
        </p:sp>
        <p:sp>
          <p:nvSpPr>
            <p:cNvPr id="30750" name="Oval 12">
              <a:extLst>
                <a:ext uri="{FF2B5EF4-FFF2-40B4-BE49-F238E27FC236}">
                  <a16:creationId xmlns:a16="http://schemas.microsoft.com/office/drawing/2014/main" id="{4EEFBA94-D943-46B1-AD61-4C10FBFA85B7}"/>
                </a:ext>
              </a:extLst>
            </p:cNvPr>
            <p:cNvSpPr>
              <a:spLocks noChangeArrowheads="1"/>
            </p:cNvSpPr>
            <p:nvPr/>
          </p:nvSpPr>
          <p:spPr bwMode="auto">
            <a:xfrm>
              <a:off x="1920" y="2256"/>
              <a:ext cx="96" cy="96"/>
            </a:xfrm>
            <a:prstGeom prst="ellipse">
              <a:avLst/>
            </a:prstGeom>
            <a:solidFill>
              <a:schemeClr val="bg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p>
          </p:txBody>
        </p:sp>
        <p:sp>
          <p:nvSpPr>
            <p:cNvPr id="30751" name="Oval 13">
              <a:extLst>
                <a:ext uri="{FF2B5EF4-FFF2-40B4-BE49-F238E27FC236}">
                  <a16:creationId xmlns:a16="http://schemas.microsoft.com/office/drawing/2014/main" id="{D6FCC790-0F84-4E75-A015-54AE4E404731}"/>
                </a:ext>
              </a:extLst>
            </p:cNvPr>
            <p:cNvSpPr>
              <a:spLocks noChangeArrowheads="1"/>
            </p:cNvSpPr>
            <p:nvPr/>
          </p:nvSpPr>
          <p:spPr bwMode="auto">
            <a:xfrm>
              <a:off x="2112" y="2256"/>
              <a:ext cx="96" cy="96"/>
            </a:xfrm>
            <a:prstGeom prst="ellipse">
              <a:avLst/>
            </a:prstGeom>
            <a:solidFill>
              <a:schemeClr val="bg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p>
          </p:txBody>
        </p:sp>
        <p:grpSp>
          <p:nvGrpSpPr>
            <p:cNvPr id="30752" name="Group 25">
              <a:extLst>
                <a:ext uri="{FF2B5EF4-FFF2-40B4-BE49-F238E27FC236}">
                  <a16:creationId xmlns:a16="http://schemas.microsoft.com/office/drawing/2014/main" id="{A7818FB5-8627-4717-BE01-24738619744A}"/>
                </a:ext>
              </a:extLst>
            </p:cNvPr>
            <p:cNvGrpSpPr>
              <a:grpSpLocks/>
            </p:cNvGrpSpPr>
            <p:nvPr/>
          </p:nvGrpSpPr>
          <p:grpSpPr bwMode="auto">
            <a:xfrm>
              <a:off x="768" y="2352"/>
              <a:ext cx="2352" cy="624"/>
              <a:chOff x="768" y="2352"/>
              <a:chExt cx="2352" cy="624"/>
            </a:xfrm>
          </p:grpSpPr>
          <p:sp>
            <p:nvSpPr>
              <p:cNvPr id="30753" name="Freeform 15">
                <a:extLst>
                  <a:ext uri="{FF2B5EF4-FFF2-40B4-BE49-F238E27FC236}">
                    <a16:creationId xmlns:a16="http://schemas.microsoft.com/office/drawing/2014/main" id="{074289B6-92E2-4589-91DA-7340B80020F4}"/>
                  </a:ext>
                </a:extLst>
              </p:cNvPr>
              <p:cNvSpPr>
                <a:spLocks/>
              </p:cNvSpPr>
              <p:nvPr/>
            </p:nvSpPr>
            <p:spPr bwMode="auto">
              <a:xfrm>
                <a:off x="768" y="2352"/>
                <a:ext cx="2352" cy="288"/>
              </a:xfrm>
              <a:custGeom>
                <a:avLst/>
                <a:gdLst>
                  <a:gd name="T0" fmla="*/ 0 w 2352"/>
                  <a:gd name="T1" fmla="*/ 0 h 288"/>
                  <a:gd name="T2" fmla="*/ 0 w 2352"/>
                  <a:gd name="T3" fmla="*/ 288 h 288"/>
                  <a:gd name="T4" fmla="*/ 2352 w 2352"/>
                  <a:gd name="T5" fmla="*/ 288 h 288"/>
                  <a:gd name="T6" fmla="*/ 2352 w 2352"/>
                  <a:gd name="T7" fmla="*/ 48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52" h="288">
                    <a:moveTo>
                      <a:pt x="0" y="0"/>
                    </a:moveTo>
                    <a:lnTo>
                      <a:pt x="0" y="288"/>
                    </a:lnTo>
                    <a:lnTo>
                      <a:pt x="2352" y="288"/>
                    </a:lnTo>
                    <a:lnTo>
                      <a:pt x="2352" y="48"/>
                    </a:lnTo>
                  </a:path>
                </a:pathLst>
              </a:custGeom>
              <a:noFill/>
              <a:ln w="28575"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0754" name="Text Box 16">
                <a:extLst>
                  <a:ext uri="{FF2B5EF4-FFF2-40B4-BE49-F238E27FC236}">
                    <a16:creationId xmlns:a16="http://schemas.microsoft.com/office/drawing/2014/main" id="{4C0FDDA4-C397-43AC-AAE8-FBB5EEA5000C}"/>
                  </a:ext>
                </a:extLst>
              </p:cNvPr>
              <p:cNvSpPr txBox="1">
                <a:spLocks noChangeArrowheads="1"/>
              </p:cNvSpPr>
              <p:nvPr/>
            </p:nvSpPr>
            <p:spPr bwMode="auto">
              <a:xfrm>
                <a:off x="1680" y="2688"/>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b="1">
                    <a:latin typeface="Arial" panose="020B0604020202020204" pitchFamily="34" charset="0"/>
                  </a:rPr>
                  <a:t>|P’| =  k-1</a:t>
                </a:r>
              </a:p>
            </p:txBody>
          </p:sp>
        </p:grpSp>
      </p:grpSp>
      <p:sp>
        <p:nvSpPr>
          <p:cNvPr id="134161" name="Text Box 17">
            <a:extLst>
              <a:ext uri="{FF2B5EF4-FFF2-40B4-BE49-F238E27FC236}">
                <a16:creationId xmlns:a16="http://schemas.microsoft.com/office/drawing/2014/main" id="{D5D1BD73-79B8-42EC-BF74-8374070FFC6E}"/>
              </a:ext>
            </a:extLst>
          </p:cNvPr>
          <p:cNvSpPr txBox="1">
            <a:spLocks noChangeArrowheads="1"/>
          </p:cNvSpPr>
          <p:nvPr/>
        </p:nvSpPr>
        <p:spPr bwMode="auto">
          <a:xfrm>
            <a:off x="1044575" y="5456238"/>
            <a:ext cx="5562600" cy="457200"/>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b="1">
                <a:latin typeface="Arial" panose="020B0604020202020204" pitchFamily="34" charset="0"/>
              </a:rPr>
              <a:t>After pass k, d</a:t>
            </a:r>
            <a:r>
              <a:rPr lang="en-US" altLang="zh-TW" b="1" baseline="30000">
                <a:latin typeface="Arial" panose="020B0604020202020204" pitchFamily="34" charset="0"/>
              </a:rPr>
              <a:t>k</a:t>
            </a:r>
            <a:r>
              <a:rPr lang="en-US" altLang="zh-TW" b="1">
                <a:latin typeface="Arial" panose="020B0604020202020204" pitchFamily="34" charset="0"/>
              </a:rPr>
              <a:t>(j) </a:t>
            </a:r>
            <a:r>
              <a:rPr lang="en-US" altLang="zh-TW" b="1">
                <a:latin typeface="Arial" panose="020B0604020202020204" pitchFamily="34" charset="0"/>
                <a:cs typeface="Times New Roman" panose="02020603050405020304" pitchFamily="18" charset="0"/>
                <a:sym typeface="Symbol" panose="05050102010706020507" pitchFamily="18" charset="2"/>
              </a:rPr>
              <a:t></a:t>
            </a:r>
            <a:r>
              <a:rPr lang="en-US" altLang="zh-TW" b="1">
                <a:latin typeface="Arial" panose="020B0604020202020204" pitchFamily="34" charset="0"/>
              </a:rPr>
              <a:t> d</a:t>
            </a:r>
            <a:r>
              <a:rPr lang="en-US" altLang="zh-TW" b="1" baseline="30000">
                <a:latin typeface="Arial" panose="020B0604020202020204" pitchFamily="34" charset="0"/>
              </a:rPr>
              <a:t>k-1</a:t>
            </a:r>
            <a:r>
              <a:rPr lang="en-US" altLang="zh-TW" b="1">
                <a:latin typeface="Arial" panose="020B0604020202020204" pitchFamily="34" charset="0"/>
              </a:rPr>
              <a:t>(i) + c</a:t>
            </a:r>
            <a:r>
              <a:rPr lang="en-US" altLang="zh-TW" b="1" baseline="-25000">
                <a:latin typeface="Arial" panose="020B0604020202020204" pitchFamily="34" charset="0"/>
              </a:rPr>
              <a:t>ij</a:t>
            </a:r>
            <a:r>
              <a:rPr lang="en-US" altLang="zh-TW" b="1">
                <a:latin typeface="Arial" panose="020B0604020202020204" pitchFamily="34" charset="0"/>
              </a:rPr>
              <a:t> = d*(j).</a:t>
            </a:r>
          </a:p>
        </p:txBody>
      </p:sp>
      <p:sp>
        <p:nvSpPr>
          <p:cNvPr id="134162" name="Text Box 18">
            <a:extLst>
              <a:ext uri="{FF2B5EF4-FFF2-40B4-BE49-F238E27FC236}">
                <a16:creationId xmlns:a16="http://schemas.microsoft.com/office/drawing/2014/main" id="{6C5A77CB-5AB4-42BF-ADEE-BAC7222F58AF}"/>
              </a:ext>
            </a:extLst>
          </p:cNvPr>
          <p:cNvSpPr txBox="1">
            <a:spLocks noChangeArrowheads="1"/>
          </p:cNvSpPr>
          <p:nvPr/>
        </p:nvSpPr>
        <p:spPr bwMode="auto">
          <a:xfrm>
            <a:off x="6672263" y="2459038"/>
            <a:ext cx="5040312" cy="1570037"/>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b="1">
                <a:latin typeface="Arial" panose="020B0604020202020204" pitchFamily="34" charset="0"/>
              </a:rPr>
              <a:t>Assume P is a shortest path from node 1  to node j with </a:t>
            </a:r>
            <a:r>
              <a:rPr lang="en-US" altLang="zh-TW" b="1" u="sng">
                <a:latin typeface="新細明體" panose="02020500000000000000" pitchFamily="18" charset="-120"/>
              </a:rPr>
              <a:t>≦</a:t>
            </a:r>
            <a:r>
              <a:rPr lang="en-US" altLang="zh-TW" b="1" u="sng">
                <a:latin typeface="Arial" panose="020B0604020202020204" pitchFamily="34" charset="0"/>
              </a:rPr>
              <a:t> k arcs</a:t>
            </a:r>
            <a:r>
              <a:rPr lang="en-US" altLang="zh-TW" b="1">
                <a:latin typeface="Arial" panose="020B0604020202020204" pitchFamily="34" charset="0"/>
              </a:rPr>
              <a:t>.  </a:t>
            </a:r>
            <a:br>
              <a:rPr lang="en-US" altLang="zh-TW" b="1">
                <a:latin typeface="Arial" panose="020B0604020202020204" pitchFamily="34" charset="0"/>
              </a:rPr>
            </a:br>
            <a:r>
              <a:rPr lang="en-US" altLang="zh-TW" b="1">
                <a:latin typeface="Arial" panose="020B0604020202020204" pitchFamily="34" charset="0"/>
              </a:rPr>
              <a:t>Then P’ is a shortest path from node 1 to node i.</a:t>
            </a:r>
          </a:p>
        </p:txBody>
      </p:sp>
      <p:grpSp>
        <p:nvGrpSpPr>
          <p:cNvPr id="134171" name="Group 27">
            <a:extLst>
              <a:ext uri="{FF2B5EF4-FFF2-40B4-BE49-F238E27FC236}">
                <a16:creationId xmlns:a16="http://schemas.microsoft.com/office/drawing/2014/main" id="{5820DE70-8B23-4D5A-93C8-703FFFB6FA9D}"/>
              </a:ext>
            </a:extLst>
          </p:cNvPr>
          <p:cNvGrpSpPr>
            <a:grpSpLocks/>
          </p:cNvGrpSpPr>
          <p:nvPr/>
        </p:nvGrpSpPr>
        <p:grpSpPr bwMode="auto">
          <a:xfrm>
            <a:off x="1343025" y="2459038"/>
            <a:ext cx="4876800" cy="1371600"/>
            <a:chOff x="768" y="1584"/>
            <a:chExt cx="3072" cy="864"/>
          </a:xfrm>
        </p:grpSpPr>
        <p:sp>
          <p:nvSpPr>
            <p:cNvPr id="30738" name="Oval 7">
              <a:extLst>
                <a:ext uri="{FF2B5EF4-FFF2-40B4-BE49-F238E27FC236}">
                  <a16:creationId xmlns:a16="http://schemas.microsoft.com/office/drawing/2014/main" id="{3EA33EDC-D684-4A75-B4E8-02DA14CBC581}"/>
                </a:ext>
              </a:extLst>
            </p:cNvPr>
            <p:cNvSpPr>
              <a:spLocks noChangeArrowheads="1"/>
            </p:cNvSpPr>
            <p:nvPr/>
          </p:nvSpPr>
          <p:spPr bwMode="auto">
            <a:xfrm>
              <a:off x="3552" y="2160"/>
              <a:ext cx="288" cy="288"/>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j</a:t>
              </a:r>
            </a:p>
          </p:txBody>
        </p:sp>
        <p:sp>
          <p:nvSpPr>
            <p:cNvPr id="30739" name="Line 14">
              <a:extLst>
                <a:ext uri="{FF2B5EF4-FFF2-40B4-BE49-F238E27FC236}">
                  <a16:creationId xmlns:a16="http://schemas.microsoft.com/office/drawing/2014/main" id="{6CC08CA5-B6E4-4C51-9220-2DF52573DAF5}"/>
                </a:ext>
              </a:extLst>
            </p:cNvPr>
            <p:cNvSpPr>
              <a:spLocks noChangeShapeType="1"/>
            </p:cNvSpPr>
            <p:nvPr/>
          </p:nvSpPr>
          <p:spPr bwMode="auto">
            <a:xfrm>
              <a:off x="3072" y="2304"/>
              <a:ext cx="48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nvGrpSpPr>
            <p:cNvPr id="30740" name="Group 23">
              <a:extLst>
                <a:ext uri="{FF2B5EF4-FFF2-40B4-BE49-F238E27FC236}">
                  <a16:creationId xmlns:a16="http://schemas.microsoft.com/office/drawing/2014/main" id="{AC6B5674-6BDF-40F9-BBF9-B4D837146280}"/>
                </a:ext>
              </a:extLst>
            </p:cNvPr>
            <p:cNvGrpSpPr>
              <a:grpSpLocks/>
            </p:cNvGrpSpPr>
            <p:nvPr/>
          </p:nvGrpSpPr>
          <p:grpSpPr bwMode="auto">
            <a:xfrm>
              <a:off x="768" y="1872"/>
              <a:ext cx="3072" cy="192"/>
              <a:chOff x="768" y="1632"/>
              <a:chExt cx="3072" cy="192"/>
            </a:xfrm>
          </p:grpSpPr>
          <p:sp>
            <p:nvSpPr>
              <p:cNvPr id="30742" name="Line 20">
                <a:extLst>
                  <a:ext uri="{FF2B5EF4-FFF2-40B4-BE49-F238E27FC236}">
                    <a16:creationId xmlns:a16="http://schemas.microsoft.com/office/drawing/2014/main" id="{D0BDA492-5285-4C2E-830B-65DE615349FA}"/>
                  </a:ext>
                </a:extLst>
              </p:cNvPr>
              <p:cNvSpPr>
                <a:spLocks noChangeShapeType="1"/>
              </p:cNvSpPr>
              <p:nvPr/>
            </p:nvSpPr>
            <p:spPr bwMode="auto">
              <a:xfrm flipV="1">
                <a:off x="768" y="1632"/>
                <a:ext cx="0" cy="192"/>
              </a:xfrm>
              <a:prstGeom prst="line">
                <a:avLst/>
              </a:prstGeom>
              <a:noFill/>
              <a:ln w="571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0743" name="Line 21">
                <a:extLst>
                  <a:ext uri="{FF2B5EF4-FFF2-40B4-BE49-F238E27FC236}">
                    <a16:creationId xmlns:a16="http://schemas.microsoft.com/office/drawing/2014/main" id="{AE670D18-0D6E-4CDF-B91A-CB42E5ADEA8E}"/>
                  </a:ext>
                </a:extLst>
              </p:cNvPr>
              <p:cNvSpPr>
                <a:spLocks noChangeShapeType="1"/>
              </p:cNvSpPr>
              <p:nvPr/>
            </p:nvSpPr>
            <p:spPr bwMode="auto">
              <a:xfrm>
                <a:off x="768" y="1632"/>
                <a:ext cx="3072" cy="0"/>
              </a:xfrm>
              <a:prstGeom prst="line">
                <a:avLst/>
              </a:prstGeom>
              <a:noFill/>
              <a:ln w="571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0744" name="Line 22">
                <a:extLst>
                  <a:ext uri="{FF2B5EF4-FFF2-40B4-BE49-F238E27FC236}">
                    <a16:creationId xmlns:a16="http://schemas.microsoft.com/office/drawing/2014/main" id="{92C98E67-D519-43EF-8F73-0143E1855AB6}"/>
                  </a:ext>
                </a:extLst>
              </p:cNvPr>
              <p:cNvSpPr>
                <a:spLocks noChangeShapeType="1"/>
              </p:cNvSpPr>
              <p:nvPr/>
            </p:nvSpPr>
            <p:spPr bwMode="auto">
              <a:xfrm>
                <a:off x="3840" y="1632"/>
                <a:ext cx="0" cy="192"/>
              </a:xfrm>
              <a:prstGeom prst="line">
                <a:avLst/>
              </a:prstGeom>
              <a:noFill/>
              <a:ln w="571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sp>
          <p:nvSpPr>
            <p:cNvPr id="30741" name="Text Box 24">
              <a:extLst>
                <a:ext uri="{FF2B5EF4-FFF2-40B4-BE49-F238E27FC236}">
                  <a16:creationId xmlns:a16="http://schemas.microsoft.com/office/drawing/2014/main" id="{1F904B03-F655-4A4C-8D9B-3090B6176855}"/>
                </a:ext>
              </a:extLst>
            </p:cNvPr>
            <p:cNvSpPr txBox="1">
              <a:spLocks noChangeArrowheads="1"/>
            </p:cNvSpPr>
            <p:nvPr/>
          </p:nvSpPr>
          <p:spPr bwMode="auto">
            <a:xfrm>
              <a:off x="1920" y="158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b="1">
                  <a:latin typeface="Arial" panose="020B0604020202020204" pitchFamily="34" charset="0"/>
                </a:rPr>
                <a:t>P</a:t>
              </a:r>
            </a:p>
          </p:txBody>
        </p:sp>
      </p:grpSp>
      <p:grpSp>
        <p:nvGrpSpPr>
          <p:cNvPr id="134177" name="Group 33">
            <a:extLst>
              <a:ext uri="{FF2B5EF4-FFF2-40B4-BE49-F238E27FC236}">
                <a16:creationId xmlns:a16="http://schemas.microsoft.com/office/drawing/2014/main" id="{D9074A25-A224-47AD-A6F6-3964E1420573}"/>
              </a:ext>
            </a:extLst>
          </p:cNvPr>
          <p:cNvGrpSpPr>
            <a:grpSpLocks/>
          </p:cNvGrpSpPr>
          <p:nvPr/>
        </p:nvGrpSpPr>
        <p:grpSpPr bwMode="auto">
          <a:xfrm>
            <a:off x="4151313" y="4762500"/>
            <a:ext cx="1247775" cy="647700"/>
            <a:chOff x="2245" y="3067"/>
            <a:chExt cx="786" cy="408"/>
          </a:xfrm>
        </p:grpSpPr>
        <p:sp>
          <p:nvSpPr>
            <p:cNvPr id="134172" name="Text Box 28">
              <a:extLst>
                <a:ext uri="{FF2B5EF4-FFF2-40B4-BE49-F238E27FC236}">
                  <a16:creationId xmlns:a16="http://schemas.microsoft.com/office/drawing/2014/main" id="{1EF8C6C4-AEA3-4516-8BD4-EA4DC4342650}"/>
                </a:ext>
              </a:extLst>
            </p:cNvPr>
            <p:cNvSpPr txBox="1">
              <a:spLocks noChangeArrowheads="1"/>
            </p:cNvSpPr>
            <p:nvPr/>
          </p:nvSpPr>
          <p:spPr bwMode="auto">
            <a:xfrm>
              <a:off x="2562" y="3067"/>
              <a:ext cx="4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TW">
                  <a:effectLst>
                    <a:outerShdw blurRad="38100" dist="38100" dir="2700000" algn="tl">
                      <a:srgbClr val="FFFFFF"/>
                    </a:outerShdw>
                  </a:effectLst>
                  <a:latin typeface="Arial" panose="020B0604020202020204" pitchFamily="34" charset="0"/>
                  <a:cs typeface="Arial" panose="020B0604020202020204" pitchFamily="34" charset="0"/>
                </a:rPr>
                <a:t>d*(i)</a:t>
              </a:r>
              <a:endParaRPr kumimoji="1" lang="zh-TW" altLang="en-US">
                <a:effectLst>
                  <a:outerShdw blurRad="38100" dist="38100" dir="2700000" algn="tl">
                    <a:srgbClr val="FFFFFF"/>
                  </a:outerShdw>
                </a:effectLst>
                <a:latin typeface="Arial" panose="020B0604020202020204" pitchFamily="34" charset="0"/>
                <a:cs typeface="Arial" panose="020B0604020202020204" pitchFamily="34" charset="0"/>
              </a:endParaRPr>
            </a:p>
          </p:txBody>
        </p:sp>
        <p:grpSp>
          <p:nvGrpSpPr>
            <p:cNvPr id="30735" name="Group 32">
              <a:extLst>
                <a:ext uri="{FF2B5EF4-FFF2-40B4-BE49-F238E27FC236}">
                  <a16:creationId xmlns:a16="http://schemas.microsoft.com/office/drawing/2014/main" id="{2780D3E3-CEB8-4AD1-A97D-4C357BE6D0A3}"/>
                </a:ext>
              </a:extLst>
            </p:cNvPr>
            <p:cNvGrpSpPr>
              <a:grpSpLocks/>
            </p:cNvGrpSpPr>
            <p:nvPr/>
          </p:nvGrpSpPr>
          <p:grpSpPr bwMode="auto">
            <a:xfrm>
              <a:off x="2245" y="3203"/>
              <a:ext cx="318" cy="272"/>
              <a:chOff x="1746" y="3203"/>
              <a:chExt cx="318" cy="272"/>
            </a:xfrm>
          </p:grpSpPr>
          <p:sp>
            <p:nvSpPr>
              <p:cNvPr id="30736" name="Line 30">
                <a:extLst>
                  <a:ext uri="{FF2B5EF4-FFF2-40B4-BE49-F238E27FC236}">
                    <a16:creationId xmlns:a16="http://schemas.microsoft.com/office/drawing/2014/main" id="{CB839D59-8212-4E5B-880B-CA91E59113BA}"/>
                  </a:ext>
                </a:extLst>
              </p:cNvPr>
              <p:cNvSpPr>
                <a:spLocks noChangeShapeType="1"/>
              </p:cNvSpPr>
              <p:nvPr/>
            </p:nvSpPr>
            <p:spPr bwMode="auto">
              <a:xfrm flipH="1">
                <a:off x="1746" y="3203"/>
                <a:ext cx="31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0737" name="Line 31">
                <a:extLst>
                  <a:ext uri="{FF2B5EF4-FFF2-40B4-BE49-F238E27FC236}">
                    <a16:creationId xmlns:a16="http://schemas.microsoft.com/office/drawing/2014/main" id="{45BF2E57-0E7E-4AB4-993D-1386DF0A7652}"/>
                  </a:ext>
                </a:extLst>
              </p:cNvPr>
              <p:cNvSpPr>
                <a:spLocks noChangeShapeType="1"/>
              </p:cNvSpPr>
              <p:nvPr/>
            </p:nvSpPr>
            <p:spPr bwMode="auto">
              <a:xfrm>
                <a:off x="1746" y="3203"/>
                <a:ext cx="0" cy="272"/>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grpSp>
      <p:grpSp>
        <p:nvGrpSpPr>
          <p:cNvPr id="134181" name="Group 37">
            <a:extLst>
              <a:ext uri="{FF2B5EF4-FFF2-40B4-BE49-F238E27FC236}">
                <a16:creationId xmlns:a16="http://schemas.microsoft.com/office/drawing/2014/main" id="{10278CCD-09CF-4E03-962E-1709075ED8DB}"/>
              </a:ext>
            </a:extLst>
          </p:cNvPr>
          <p:cNvGrpSpPr>
            <a:grpSpLocks/>
          </p:cNvGrpSpPr>
          <p:nvPr/>
        </p:nvGrpSpPr>
        <p:grpSpPr bwMode="auto">
          <a:xfrm>
            <a:off x="5591175" y="5843588"/>
            <a:ext cx="2563813" cy="474662"/>
            <a:chOff x="3152" y="3748"/>
            <a:chExt cx="1615" cy="299"/>
          </a:xfrm>
        </p:grpSpPr>
        <p:sp>
          <p:nvSpPr>
            <p:cNvPr id="30731" name="Text Box 34">
              <a:extLst>
                <a:ext uri="{FF2B5EF4-FFF2-40B4-BE49-F238E27FC236}">
                  <a16:creationId xmlns:a16="http://schemas.microsoft.com/office/drawing/2014/main" id="{9373D617-A20B-43C6-B7D7-38D736CABC2E}"/>
                </a:ext>
              </a:extLst>
            </p:cNvPr>
            <p:cNvSpPr txBox="1">
              <a:spLocks noChangeArrowheads="1"/>
            </p:cNvSpPr>
            <p:nvPr/>
          </p:nvSpPr>
          <p:spPr bwMode="auto">
            <a:xfrm>
              <a:off x="3412" y="3759"/>
              <a:ext cx="13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r>
                <a:rPr lang="en-US" altLang="zh-TW">
                  <a:latin typeface="Arial" panose="020B0604020202020204" pitchFamily="34" charset="0"/>
                  <a:cs typeface="Arial" panose="020B0604020202020204" pitchFamily="34" charset="0"/>
                </a:rPr>
                <a:t>by assumption</a:t>
              </a:r>
            </a:p>
          </p:txBody>
        </p:sp>
        <p:sp>
          <p:nvSpPr>
            <p:cNvPr id="30732" name="Line 35">
              <a:extLst>
                <a:ext uri="{FF2B5EF4-FFF2-40B4-BE49-F238E27FC236}">
                  <a16:creationId xmlns:a16="http://schemas.microsoft.com/office/drawing/2014/main" id="{D5227C2A-8DFD-44EB-9A8A-1286F3A31220}"/>
                </a:ext>
              </a:extLst>
            </p:cNvPr>
            <p:cNvSpPr>
              <a:spLocks noChangeShapeType="1"/>
            </p:cNvSpPr>
            <p:nvPr/>
          </p:nvSpPr>
          <p:spPr bwMode="auto">
            <a:xfrm flipH="1">
              <a:off x="3152" y="3929"/>
              <a:ext cx="22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0733" name="Line 36">
              <a:extLst>
                <a:ext uri="{FF2B5EF4-FFF2-40B4-BE49-F238E27FC236}">
                  <a16:creationId xmlns:a16="http://schemas.microsoft.com/office/drawing/2014/main" id="{7CA57F56-F34F-4D24-BB20-A9E409AFFB91}"/>
                </a:ext>
              </a:extLst>
            </p:cNvPr>
            <p:cNvSpPr>
              <a:spLocks noChangeShapeType="1"/>
            </p:cNvSpPr>
            <p:nvPr/>
          </p:nvSpPr>
          <p:spPr bwMode="auto">
            <a:xfrm flipV="1">
              <a:off x="3152" y="3748"/>
              <a:ext cx="0" cy="181"/>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4170"/>
                                        </p:tgtEl>
                                        <p:attrNameLst>
                                          <p:attrName>style.visibility</p:attrName>
                                        </p:attrNameLst>
                                      </p:cBhvr>
                                      <p:to>
                                        <p:strVal val="visible"/>
                                      </p:to>
                                    </p:set>
                                    <p:animEffect transition="in" filter="wipe(left)">
                                      <p:cBhvr>
                                        <p:cTn id="7" dur="500"/>
                                        <p:tgtEl>
                                          <p:spTgt spid="1341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4171"/>
                                        </p:tgtEl>
                                        <p:attrNameLst>
                                          <p:attrName>style.visibility</p:attrName>
                                        </p:attrNameLst>
                                      </p:cBhvr>
                                      <p:to>
                                        <p:strVal val="visible"/>
                                      </p:to>
                                    </p:set>
                                    <p:animEffect transition="in" filter="wipe(left)">
                                      <p:cBhvr>
                                        <p:cTn id="12" dur="500"/>
                                        <p:tgtEl>
                                          <p:spTgt spid="1341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4162"/>
                                        </p:tgtEl>
                                        <p:attrNameLst>
                                          <p:attrName>style.visibility</p:attrName>
                                        </p:attrNameLst>
                                      </p:cBhvr>
                                      <p:to>
                                        <p:strVal val="visible"/>
                                      </p:to>
                                    </p:set>
                                    <p:animEffect transition="in" filter="wipe(left)">
                                      <p:cBhvr>
                                        <p:cTn id="17" dur="500"/>
                                        <p:tgtEl>
                                          <p:spTgt spid="1341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161">
                                            <p:txEl>
                                              <p:pRg st="0" end="0"/>
                                            </p:txEl>
                                          </p:spTgt>
                                        </p:tgtEl>
                                        <p:attrNameLst>
                                          <p:attrName>style.visibility</p:attrName>
                                        </p:attrNameLst>
                                      </p:cBhvr>
                                      <p:to>
                                        <p:strVal val="visible"/>
                                      </p:to>
                                    </p:set>
                                    <p:animEffect transition="in" filter="wipe(left)">
                                      <p:cBhvr>
                                        <p:cTn id="22" dur="500"/>
                                        <p:tgtEl>
                                          <p:spTgt spid="134161">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3417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4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61" grpId="0" build="p" autoUpdateAnimBg="0"/>
      <p:bldP spid="134162"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1026">
            <a:extLst>
              <a:ext uri="{FF2B5EF4-FFF2-40B4-BE49-F238E27FC236}">
                <a16:creationId xmlns:a16="http://schemas.microsoft.com/office/drawing/2014/main" id="{73EA6687-7C51-42BC-A793-21695BFD8E30}"/>
              </a:ext>
            </a:extLst>
          </p:cNvPr>
          <p:cNvSpPr>
            <a:spLocks noGrp="1" noChangeArrowheads="1"/>
          </p:cNvSpPr>
          <p:nvPr>
            <p:ph type="title"/>
          </p:nvPr>
        </p:nvSpPr>
        <p:spPr/>
        <p:txBody>
          <a:bodyPr/>
          <a:lstStyle/>
          <a:p>
            <a:pPr eaLnBrk="1" hangingPunct="1">
              <a:defRPr/>
            </a:pPr>
            <a:r>
              <a:rPr lang="en-US" altLang="zh-TW"/>
              <a:t>Completion of the proof.</a:t>
            </a:r>
          </a:p>
        </p:txBody>
      </p:sp>
      <p:sp>
        <p:nvSpPr>
          <p:cNvPr id="133123" name="Rectangle 1027">
            <a:extLst>
              <a:ext uri="{FF2B5EF4-FFF2-40B4-BE49-F238E27FC236}">
                <a16:creationId xmlns:a16="http://schemas.microsoft.com/office/drawing/2014/main" id="{2FFDC8A3-D680-451F-BF5D-E6BF6E8933B1}"/>
              </a:ext>
            </a:extLst>
          </p:cNvPr>
          <p:cNvSpPr>
            <a:spLocks noGrp="1" noChangeArrowheads="1"/>
          </p:cNvSpPr>
          <p:nvPr>
            <p:ph idx="1"/>
          </p:nvPr>
        </p:nvSpPr>
        <p:spPr>
          <a:xfrm>
            <a:off x="407988" y="1125538"/>
            <a:ext cx="11520487" cy="5030787"/>
          </a:xfrm>
        </p:spPr>
        <p:txBody>
          <a:bodyPr/>
          <a:lstStyle/>
          <a:p>
            <a:pPr eaLnBrk="1" hangingPunct="1">
              <a:buFontTx/>
              <a:buNone/>
              <a:defRPr/>
            </a:pPr>
            <a:r>
              <a:rPr lang="en-US" altLang="zh-TW" dirty="0">
                <a:solidFill>
                  <a:srgbClr val="006600"/>
                </a:solidFill>
                <a:effectLst>
                  <a:outerShdw blurRad="38100" dist="38100" dir="2700000" algn="tl">
                    <a:srgbClr val="000000"/>
                  </a:outerShdw>
                </a:effectLst>
              </a:rPr>
              <a:t>Theorem.</a:t>
            </a:r>
            <a:r>
              <a:rPr lang="en-US" altLang="zh-TW" dirty="0"/>
              <a:t> The FIFO label correcting algorithm finds the minimum length path from 1 to j  for all j in N  in </a:t>
            </a:r>
            <a:r>
              <a:rPr lang="en-US" altLang="zh-TW" dirty="0">
                <a:solidFill>
                  <a:srgbClr val="FF0000"/>
                </a:solidFill>
                <a:effectLst>
                  <a:outerShdw blurRad="38100" dist="38100" dir="2700000" algn="tl">
                    <a:srgbClr val="000000"/>
                  </a:outerShdw>
                </a:effectLst>
              </a:rPr>
              <a:t>O(nm)</a:t>
            </a:r>
            <a:r>
              <a:rPr lang="en-US" altLang="zh-TW" dirty="0"/>
              <a:t> steps, or else shows that there is a negative cost cycle. </a:t>
            </a:r>
          </a:p>
          <a:p>
            <a:pPr eaLnBrk="1" hangingPunct="1">
              <a:buFontTx/>
              <a:buNone/>
              <a:defRPr/>
            </a:pPr>
            <a:endParaRPr lang="en-US" altLang="zh-TW" dirty="0"/>
          </a:p>
          <a:p>
            <a:pPr eaLnBrk="1" hangingPunct="1">
              <a:buFontTx/>
              <a:buNone/>
              <a:defRPr/>
            </a:pPr>
            <a:r>
              <a:rPr lang="en-US" altLang="zh-TW" dirty="0">
                <a:solidFill>
                  <a:srgbClr val="FF0000"/>
                </a:solidFill>
                <a:effectLst>
                  <a:outerShdw blurRad="38100" dist="38100" dir="2700000" algn="tl">
                    <a:srgbClr val="000000"/>
                  </a:outerShdw>
                </a:effectLst>
              </a:rPr>
              <a:t>Proof</a:t>
            </a:r>
            <a:r>
              <a:rPr lang="en-US" altLang="zh-TW" dirty="0"/>
              <a:t>.  If there is no negative cost cycle, the shortest  walk from 1 to j has  </a:t>
            </a:r>
            <a:r>
              <a:rPr lang="en-US" altLang="zh-TW" dirty="0">
                <a:solidFill>
                  <a:srgbClr val="006600"/>
                </a:solidFill>
                <a:effectLst>
                  <a:outerShdw blurRad="38100" dist="38100" dir="2700000" algn="tl">
                    <a:srgbClr val="000000"/>
                  </a:outerShdw>
                </a:effectLst>
              </a:rPr>
              <a:t>at most n-1 arcs</a:t>
            </a:r>
            <a:r>
              <a:rPr lang="en-US" altLang="zh-TW" dirty="0"/>
              <a:t>. Thus by the claim, </a:t>
            </a:r>
            <a:r>
              <a:rPr lang="en-US" altLang="zh-TW" dirty="0">
                <a:solidFill>
                  <a:srgbClr val="006600"/>
                </a:solidFill>
                <a:effectLst>
                  <a:outerShdw blurRad="38100" dist="38100" dir="2700000" algn="tl">
                    <a:srgbClr val="000000"/>
                  </a:outerShdw>
                </a:effectLst>
              </a:rPr>
              <a:t>after n-1 passes</a:t>
            </a:r>
            <a:r>
              <a:rPr lang="en-US" altLang="zh-TW" dirty="0"/>
              <a:t>, d(j) = d*(j) for all j. </a:t>
            </a:r>
          </a:p>
          <a:p>
            <a:pPr eaLnBrk="1" hangingPunct="1">
              <a:buFontTx/>
              <a:buNone/>
              <a:defRPr/>
            </a:pPr>
            <a:endParaRPr lang="en-US" altLang="zh-TW" dirty="0"/>
          </a:p>
          <a:p>
            <a:pPr eaLnBrk="1" hangingPunct="1">
              <a:defRPr/>
            </a:pPr>
            <a:endParaRPr lang="en-US" altLang="zh-TW" dirty="0"/>
          </a:p>
        </p:txBody>
      </p:sp>
      <p:sp>
        <p:nvSpPr>
          <p:cNvPr id="32772" name="投影片編號版面配置區 3">
            <a:extLst>
              <a:ext uri="{FF2B5EF4-FFF2-40B4-BE49-F238E27FC236}">
                <a16:creationId xmlns:a16="http://schemas.microsoft.com/office/drawing/2014/main" id="{8ABD465F-B188-443F-91FF-591A8B636CB5}"/>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F5EA9642-54DF-4B2E-880D-20B42F787BEC}" type="slidenum">
              <a:rPr lang="zh-TW" altLang="en-US" sz="1400"/>
              <a:pPr/>
              <a:t>15</a:t>
            </a:fld>
            <a:endParaRPr lang="en-US" altLang="zh-TW"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EEA1A900-A87C-4AF6-909E-3DAC4F39D13D}"/>
              </a:ext>
            </a:extLst>
          </p:cNvPr>
          <p:cNvSpPr>
            <a:spLocks noGrp="1" noChangeArrowheads="1"/>
          </p:cNvSpPr>
          <p:nvPr>
            <p:ph type="title"/>
          </p:nvPr>
        </p:nvSpPr>
        <p:spPr>
          <a:xfrm>
            <a:off x="1905000" y="304800"/>
            <a:ext cx="8534400" cy="381000"/>
          </a:xfrm>
        </p:spPr>
        <p:txBody>
          <a:bodyPr>
            <a:normAutofit fontScale="90000"/>
          </a:bodyPr>
          <a:lstStyle/>
          <a:p>
            <a:pPr eaLnBrk="1" hangingPunct="1">
              <a:defRPr/>
            </a:pPr>
            <a:r>
              <a:rPr lang="en-US" altLang="zh-TW"/>
              <a:t>What if there is a negative cost cycle?</a:t>
            </a:r>
          </a:p>
        </p:txBody>
      </p:sp>
      <p:sp>
        <p:nvSpPr>
          <p:cNvPr id="116739" name="Rectangle 3">
            <a:extLst>
              <a:ext uri="{FF2B5EF4-FFF2-40B4-BE49-F238E27FC236}">
                <a16:creationId xmlns:a16="http://schemas.microsoft.com/office/drawing/2014/main" id="{2F5193B4-862D-47B6-A7E8-9E6E73F21AEA}"/>
              </a:ext>
            </a:extLst>
          </p:cNvPr>
          <p:cNvSpPr>
            <a:spLocks noGrp="1" noChangeArrowheads="1"/>
          </p:cNvSpPr>
          <p:nvPr>
            <p:ph idx="1"/>
          </p:nvPr>
        </p:nvSpPr>
        <p:spPr>
          <a:xfrm>
            <a:off x="479425" y="1125538"/>
            <a:ext cx="11377613" cy="5040312"/>
          </a:xfrm>
        </p:spPr>
        <p:txBody>
          <a:bodyPr/>
          <a:lstStyle/>
          <a:p>
            <a:pPr eaLnBrk="1" hangingPunct="1">
              <a:defRPr/>
            </a:pPr>
            <a:endParaRPr lang="zh-TW" altLang="en-US" dirty="0"/>
          </a:p>
          <a:p>
            <a:pPr eaLnBrk="1" hangingPunct="1">
              <a:defRPr/>
            </a:pPr>
            <a:r>
              <a:rPr lang="en-US" altLang="zh-TW" dirty="0"/>
              <a:t>If in the </a:t>
            </a:r>
            <a:r>
              <a:rPr lang="en-US" altLang="zh-TW" dirty="0">
                <a:solidFill>
                  <a:srgbClr val="006600"/>
                </a:solidFill>
                <a:effectLst>
                  <a:outerShdw blurRad="38100" dist="38100" dir="2700000" algn="tl">
                    <a:srgbClr val="000000"/>
                  </a:outerShdw>
                </a:effectLst>
              </a:rPr>
              <a:t>n</a:t>
            </a:r>
            <a:r>
              <a:rPr lang="en-US" altLang="zh-TW" baseline="30000" dirty="0"/>
              <a:t>th</a:t>
            </a:r>
            <a:r>
              <a:rPr lang="en-US" altLang="zh-TW" dirty="0"/>
              <a:t> pass, there is no update, then the algorithm has found the shortest path distances.</a:t>
            </a:r>
          </a:p>
          <a:p>
            <a:pPr eaLnBrk="1" hangingPunct="1">
              <a:defRPr/>
            </a:pPr>
            <a:endParaRPr lang="en-US" altLang="zh-TW" dirty="0"/>
          </a:p>
          <a:p>
            <a:pPr eaLnBrk="1" hangingPunct="1">
              <a:defRPr/>
            </a:pPr>
            <a:r>
              <a:rPr lang="en-US" altLang="zh-TW" dirty="0"/>
              <a:t>If in the </a:t>
            </a:r>
            <a:r>
              <a:rPr lang="en-US" altLang="zh-TW" dirty="0">
                <a:solidFill>
                  <a:srgbClr val="006600"/>
                </a:solidFill>
                <a:effectLst>
                  <a:outerShdw blurRad="38100" dist="38100" dir="2700000" algn="tl">
                    <a:srgbClr val="000000"/>
                  </a:outerShdw>
                </a:effectLst>
              </a:rPr>
              <a:t>n</a:t>
            </a:r>
            <a:r>
              <a:rPr lang="en-US" altLang="zh-TW" baseline="30000" dirty="0"/>
              <a:t>th</a:t>
            </a:r>
            <a:r>
              <a:rPr lang="en-US" altLang="zh-TW" dirty="0"/>
              <a:t> pass, there is an update, then there must be a negative cost cycle.</a:t>
            </a:r>
          </a:p>
          <a:p>
            <a:pPr eaLnBrk="1" hangingPunct="1">
              <a:defRPr/>
            </a:pPr>
            <a:endParaRPr lang="zh-TW" altLang="en-US" dirty="0"/>
          </a:p>
        </p:txBody>
      </p:sp>
      <p:sp>
        <p:nvSpPr>
          <p:cNvPr id="34820" name="投影片編號版面配置區 3">
            <a:extLst>
              <a:ext uri="{FF2B5EF4-FFF2-40B4-BE49-F238E27FC236}">
                <a16:creationId xmlns:a16="http://schemas.microsoft.com/office/drawing/2014/main" id="{BFFFDC86-1502-4322-8EB1-44494E66CD1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4E53C23D-512A-4C0F-8BAE-B911828FFE0E}" type="slidenum">
              <a:rPr lang="zh-TW" altLang="en-US" sz="1400"/>
              <a:pPr/>
              <a:t>16</a:t>
            </a:fld>
            <a:endParaRPr lang="en-US" altLang="zh-TW"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168A7678-B276-4F1D-ACD7-17D1D24A021D}"/>
              </a:ext>
            </a:extLst>
          </p:cNvPr>
          <p:cNvSpPr>
            <a:spLocks noGrp="1" noChangeArrowheads="1"/>
          </p:cNvSpPr>
          <p:nvPr>
            <p:ph type="title"/>
          </p:nvPr>
        </p:nvSpPr>
        <p:spPr/>
        <p:txBody>
          <a:bodyPr/>
          <a:lstStyle/>
          <a:p>
            <a:pPr eaLnBrk="1" hangingPunct="1">
              <a:defRPr/>
            </a:pPr>
            <a:r>
              <a:rPr lang="en-US" altLang="zh-TW"/>
              <a:t>Can we speed this up in practice?</a:t>
            </a:r>
          </a:p>
        </p:txBody>
      </p:sp>
      <p:sp>
        <p:nvSpPr>
          <p:cNvPr id="107523" name="Rectangle 3">
            <a:extLst>
              <a:ext uri="{FF2B5EF4-FFF2-40B4-BE49-F238E27FC236}">
                <a16:creationId xmlns:a16="http://schemas.microsoft.com/office/drawing/2014/main" id="{CC042AA6-0345-4887-8699-84496278C82B}"/>
              </a:ext>
            </a:extLst>
          </p:cNvPr>
          <p:cNvSpPr>
            <a:spLocks noGrp="1" noChangeArrowheads="1"/>
          </p:cNvSpPr>
          <p:nvPr>
            <p:ph idx="1"/>
          </p:nvPr>
        </p:nvSpPr>
        <p:spPr>
          <a:xfrm>
            <a:off x="550863" y="990600"/>
            <a:ext cx="11306175" cy="914400"/>
          </a:xfrm>
        </p:spPr>
        <p:txBody>
          <a:bodyPr/>
          <a:lstStyle/>
          <a:p>
            <a:pPr marL="457200" indent="-457200" eaLnBrk="1" hangingPunct="1">
              <a:buFontTx/>
              <a:buNone/>
              <a:defRPr/>
            </a:pPr>
            <a:r>
              <a:rPr lang="en-US" altLang="zh-TW" dirty="0">
                <a:solidFill>
                  <a:srgbClr val="006600"/>
                </a:solidFill>
                <a:effectLst>
                  <a:outerShdw blurRad="38100" dist="38100" dir="2700000" algn="tl">
                    <a:srgbClr val="000000"/>
                  </a:outerShdw>
                </a:effectLst>
              </a:rPr>
              <a:t>Observation:</a:t>
            </a:r>
            <a:r>
              <a:rPr lang="en-US" altLang="zh-TW" dirty="0"/>
              <a:t>  if d(</a:t>
            </a:r>
            <a:r>
              <a:rPr lang="en-US" altLang="zh-TW" dirty="0" err="1"/>
              <a:t>i</a:t>
            </a:r>
            <a:r>
              <a:rPr lang="en-US" altLang="zh-TW" dirty="0"/>
              <a:t>) is not decreased in one pass, then there is no need to scan arcs out of </a:t>
            </a:r>
            <a:r>
              <a:rPr lang="en-US" altLang="zh-TW" dirty="0" err="1"/>
              <a:t>i</a:t>
            </a:r>
            <a:r>
              <a:rPr lang="en-US" altLang="zh-TW" dirty="0"/>
              <a:t> at the next pass.</a:t>
            </a:r>
          </a:p>
        </p:txBody>
      </p:sp>
      <p:sp>
        <p:nvSpPr>
          <p:cNvPr id="36868" name="投影片編號版面配置區 3">
            <a:extLst>
              <a:ext uri="{FF2B5EF4-FFF2-40B4-BE49-F238E27FC236}">
                <a16:creationId xmlns:a16="http://schemas.microsoft.com/office/drawing/2014/main" id="{9BD7976E-FB3D-4A0E-9D27-1CAA1CEA6407}"/>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A48DCBDD-4385-4957-BB49-A00688E728BA}" type="slidenum">
              <a:rPr lang="zh-TW" altLang="en-US" sz="1400"/>
              <a:pPr/>
              <a:t>17</a:t>
            </a:fld>
            <a:endParaRPr lang="en-US" altLang="zh-TW" sz="1400"/>
          </a:p>
        </p:txBody>
      </p:sp>
      <p:sp>
        <p:nvSpPr>
          <p:cNvPr id="107524" name="Text Box 4">
            <a:extLst>
              <a:ext uri="{FF2B5EF4-FFF2-40B4-BE49-F238E27FC236}">
                <a16:creationId xmlns:a16="http://schemas.microsoft.com/office/drawing/2014/main" id="{0E10E5F5-08B6-4530-9EF3-493F0CFA882C}"/>
              </a:ext>
            </a:extLst>
          </p:cNvPr>
          <p:cNvSpPr txBox="1">
            <a:spLocks noChangeArrowheads="1"/>
          </p:cNvSpPr>
          <p:nvPr/>
        </p:nvSpPr>
        <p:spPr bwMode="auto">
          <a:xfrm>
            <a:off x="766763" y="3284538"/>
            <a:ext cx="9686925" cy="304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20000"/>
              </a:spcBef>
              <a:buClr>
                <a:schemeClr val="accent2"/>
              </a:buClr>
              <a:buSzPct val="75000"/>
              <a:buFont typeface="Monotype Sorts" pitchFamily="2" charset="2"/>
              <a:buNone/>
            </a:pPr>
            <a:r>
              <a:rPr lang="en-US" altLang="zh-TW" b="1">
                <a:latin typeface="Arial" panose="020B0604020202020204" pitchFamily="34" charset="0"/>
              </a:rPr>
              <a:t>Create a LIST of nodes j  that need to be scanned.  </a:t>
            </a:r>
          </a:p>
          <a:p>
            <a:pPr>
              <a:spcBef>
                <a:spcPct val="20000"/>
              </a:spcBef>
              <a:buClr>
                <a:schemeClr val="accent2"/>
              </a:buClr>
              <a:buSzPct val="75000"/>
              <a:buFont typeface="Monotype Sorts" pitchFamily="2" charset="2"/>
              <a:buNone/>
            </a:pPr>
            <a:r>
              <a:rPr lang="en-US" altLang="zh-TW" b="1">
                <a:latin typeface="Arial" panose="020B0604020202020204" pitchFamily="34" charset="0"/>
              </a:rPr>
              <a:t>Whenever d(j) is decreased, then add j to LIST</a:t>
            </a:r>
          </a:p>
          <a:p>
            <a:pPr>
              <a:spcBef>
                <a:spcPct val="20000"/>
              </a:spcBef>
              <a:buClr>
                <a:schemeClr val="accent2"/>
              </a:buClr>
              <a:buSzPct val="75000"/>
              <a:buFont typeface="Monotype Sorts" pitchFamily="2" charset="2"/>
              <a:buNone/>
            </a:pPr>
            <a:r>
              <a:rPr lang="en-US" altLang="zh-TW" b="1">
                <a:latin typeface="Arial" panose="020B0604020202020204" pitchFamily="34" charset="0"/>
              </a:rPr>
              <a:t>Major iteration:  select a node i from LIST and</a:t>
            </a:r>
            <a:r>
              <a:rPr lang="en-US" altLang="zh-TW" b="1" i="1">
                <a:latin typeface="Arial" panose="020B0604020202020204" pitchFamily="34" charset="0"/>
              </a:rPr>
              <a:t> </a:t>
            </a:r>
          </a:p>
          <a:p>
            <a:pPr>
              <a:spcBef>
                <a:spcPct val="20000"/>
              </a:spcBef>
              <a:buClr>
                <a:schemeClr val="accent2"/>
              </a:buClr>
              <a:buSzPct val="75000"/>
              <a:buFont typeface="Monotype Sorts" pitchFamily="2" charset="2"/>
              <a:buNone/>
            </a:pPr>
            <a:r>
              <a:rPr lang="en-US" altLang="zh-TW" b="1" i="1">
                <a:solidFill>
                  <a:srgbClr val="FF0000"/>
                </a:solidFill>
                <a:latin typeface="Arial" panose="020B0604020202020204" pitchFamily="34" charset="0"/>
              </a:rPr>
              <a:t>Procedure Update(i)</a:t>
            </a:r>
            <a:endParaRPr lang="en-US" altLang="zh-TW" b="1">
              <a:solidFill>
                <a:schemeClr val="bg2"/>
              </a:solidFill>
              <a:latin typeface="Arial" panose="020B0604020202020204" pitchFamily="34" charset="0"/>
            </a:endParaRPr>
          </a:p>
          <a:p>
            <a:pPr lvl="1">
              <a:spcBef>
                <a:spcPct val="20000"/>
              </a:spcBef>
              <a:buClr>
                <a:srgbClr val="66FF33"/>
              </a:buClr>
              <a:buSzPct val="80000"/>
              <a:buFont typeface="Wingdings" panose="05000000000000000000" pitchFamily="2" charset="2"/>
              <a:buNone/>
            </a:pPr>
            <a:r>
              <a:rPr lang="en-US" altLang="zh-TW" b="1">
                <a:latin typeface="Arial" panose="020B0604020202020204" pitchFamily="34" charset="0"/>
              </a:rPr>
              <a:t>for each (i, j) </a:t>
            </a:r>
            <a:r>
              <a:rPr lang="en-US" altLang="zh-TW" b="1">
                <a:latin typeface="Arial" panose="020B0604020202020204" pitchFamily="34" charset="0"/>
                <a:cs typeface="Times New Roman" panose="02020603050405020304" pitchFamily="18" charset="0"/>
                <a:sym typeface="Symbol" panose="05050102010706020507" pitchFamily="18" charset="2"/>
              </a:rPr>
              <a:t></a:t>
            </a:r>
            <a:r>
              <a:rPr lang="en-US" altLang="zh-TW" b="1">
                <a:latin typeface="Arial" panose="020B0604020202020204" pitchFamily="34" charset="0"/>
              </a:rPr>
              <a:t>  A(i) </a:t>
            </a:r>
            <a:r>
              <a:rPr lang="en-US" altLang="zh-TW" b="1">
                <a:solidFill>
                  <a:srgbClr val="FF0000"/>
                </a:solidFill>
                <a:latin typeface="Arial" panose="020B0604020202020204" pitchFamily="34" charset="0"/>
              </a:rPr>
              <a:t>do</a:t>
            </a:r>
          </a:p>
          <a:p>
            <a:pPr lvl="1">
              <a:spcBef>
                <a:spcPct val="20000"/>
              </a:spcBef>
              <a:buClr>
                <a:srgbClr val="66FF33"/>
              </a:buClr>
              <a:buSzPct val="80000"/>
              <a:buFont typeface="Wingdings" panose="05000000000000000000" pitchFamily="2" charset="2"/>
              <a:buNone/>
            </a:pPr>
            <a:r>
              <a:rPr lang="en-US" altLang="zh-TW" b="1">
                <a:solidFill>
                  <a:srgbClr val="FF0000"/>
                </a:solidFill>
                <a:latin typeface="Arial" panose="020B0604020202020204" pitchFamily="34" charset="0"/>
              </a:rPr>
              <a:t>if</a:t>
            </a:r>
            <a:r>
              <a:rPr lang="en-US" altLang="zh-TW" b="1">
                <a:latin typeface="Arial" panose="020B0604020202020204" pitchFamily="34" charset="0"/>
              </a:rPr>
              <a:t> d(j) &gt; d(i) + c</a:t>
            </a:r>
            <a:r>
              <a:rPr lang="en-US" altLang="zh-TW" b="1" baseline="-25000">
                <a:latin typeface="Arial" panose="020B0604020202020204" pitchFamily="34" charset="0"/>
              </a:rPr>
              <a:t>ij</a:t>
            </a:r>
            <a:r>
              <a:rPr lang="en-US" altLang="zh-TW" b="1">
                <a:latin typeface="Arial" panose="020B0604020202020204" pitchFamily="34" charset="0"/>
              </a:rPr>
              <a:t> </a:t>
            </a:r>
            <a:r>
              <a:rPr lang="en-US" altLang="zh-TW" b="1">
                <a:solidFill>
                  <a:srgbClr val="FF0000"/>
                </a:solidFill>
                <a:latin typeface="Arial" panose="020B0604020202020204" pitchFamily="34" charset="0"/>
              </a:rPr>
              <a:t>then</a:t>
            </a:r>
            <a:r>
              <a:rPr lang="en-US" altLang="zh-TW" b="1">
                <a:latin typeface="Arial" panose="020B0604020202020204" pitchFamily="34" charset="0"/>
              </a:rPr>
              <a:t> d(j) := d(i) + c</a:t>
            </a:r>
            <a:r>
              <a:rPr lang="en-US" altLang="zh-TW" b="1" baseline="-25000">
                <a:latin typeface="Arial" panose="020B0604020202020204" pitchFamily="34" charset="0"/>
              </a:rPr>
              <a:t>ij </a:t>
            </a:r>
            <a:r>
              <a:rPr lang="en-US" altLang="zh-TW" b="1">
                <a:latin typeface="Arial" panose="020B0604020202020204" pitchFamily="34" charset="0"/>
              </a:rPr>
              <a:t>and </a:t>
            </a:r>
            <a:br>
              <a:rPr lang="en-US" altLang="zh-TW" b="1">
                <a:latin typeface="Arial" panose="020B0604020202020204" pitchFamily="34" charset="0"/>
              </a:rPr>
            </a:br>
            <a:r>
              <a:rPr lang="en-US" altLang="zh-TW" b="1">
                <a:latin typeface="Arial" panose="020B0604020202020204" pitchFamily="34" charset="0"/>
              </a:rPr>
              <a:t>pred(j) := i and LIST := LIST </a:t>
            </a:r>
            <a:r>
              <a:rPr lang="en-US" altLang="zh-TW" b="1">
                <a:latin typeface="Arial" panose="020B0604020202020204" pitchFamily="34" charset="0"/>
                <a:sym typeface="Symbol" panose="05050102010706020507" pitchFamily="18" charset="2"/>
              </a:rPr>
              <a:t></a:t>
            </a:r>
            <a:r>
              <a:rPr lang="en-US" altLang="zh-TW" b="1">
                <a:latin typeface="Arial" panose="020B0604020202020204" pitchFamily="34" charset="0"/>
              </a:rPr>
              <a:t> {j}.</a:t>
            </a:r>
            <a:endParaRPr lang="en-US" altLang="zh-TW"/>
          </a:p>
        </p:txBody>
      </p:sp>
      <p:grpSp>
        <p:nvGrpSpPr>
          <p:cNvPr id="107540" name="Group 20">
            <a:extLst>
              <a:ext uri="{FF2B5EF4-FFF2-40B4-BE49-F238E27FC236}">
                <a16:creationId xmlns:a16="http://schemas.microsoft.com/office/drawing/2014/main" id="{1893F7B7-40F4-41AB-95D6-0AD243EFD6F8}"/>
              </a:ext>
            </a:extLst>
          </p:cNvPr>
          <p:cNvGrpSpPr>
            <a:grpSpLocks/>
          </p:cNvGrpSpPr>
          <p:nvPr/>
        </p:nvGrpSpPr>
        <p:grpSpPr bwMode="auto">
          <a:xfrm>
            <a:off x="1219200" y="1981200"/>
            <a:ext cx="4876800" cy="1295400"/>
            <a:chOff x="336" y="1584"/>
            <a:chExt cx="3072" cy="816"/>
          </a:xfrm>
        </p:grpSpPr>
        <p:grpSp>
          <p:nvGrpSpPr>
            <p:cNvPr id="36872" name="Group 6">
              <a:extLst>
                <a:ext uri="{FF2B5EF4-FFF2-40B4-BE49-F238E27FC236}">
                  <a16:creationId xmlns:a16="http://schemas.microsoft.com/office/drawing/2014/main" id="{6970BA42-82B4-4F09-8A4B-24D8A1A672AA}"/>
                </a:ext>
              </a:extLst>
            </p:cNvPr>
            <p:cNvGrpSpPr>
              <a:grpSpLocks/>
            </p:cNvGrpSpPr>
            <p:nvPr/>
          </p:nvGrpSpPr>
          <p:grpSpPr bwMode="auto">
            <a:xfrm>
              <a:off x="432" y="1584"/>
              <a:ext cx="2976" cy="288"/>
              <a:chOff x="864" y="1920"/>
              <a:chExt cx="2976" cy="288"/>
            </a:xfrm>
          </p:grpSpPr>
          <p:sp>
            <p:nvSpPr>
              <p:cNvPr id="36875" name="Oval 7">
                <a:extLst>
                  <a:ext uri="{FF2B5EF4-FFF2-40B4-BE49-F238E27FC236}">
                    <a16:creationId xmlns:a16="http://schemas.microsoft.com/office/drawing/2014/main" id="{A8226C08-3600-4904-AD90-CD198334A439}"/>
                  </a:ext>
                </a:extLst>
              </p:cNvPr>
              <p:cNvSpPr>
                <a:spLocks noChangeArrowheads="1"/>
              </p:cNvSpPr>
              <p:nvPr/>
            </p:nvSpPr>
            <p:spPr bwMode="auto">
              <a:xfrm>
                <a:off x="864" y="1920"/>
                <a:ext cx="288" cy="288"/>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1</a:t>
                </a:r>
              </a:p>
            </p:txBody>
          </p:sp>
          <p:sp>
            <p:nvSpPr>
              <p:cNvPr id="36876" name="Oval 8">
                <a:extLst>
                  <a:ext uri="{FF2B5EF4-FFF2-40B4-BE49-F238E27FC236}">
                    <a16:creationId xmlns:a16="http://schemas.microsoft.com/office/drawing/2014/main" id="{06C2B1CC-E5F7-4BFA-8E03-33232FFE481F}"/>
                  </a:ext>
                </a:extLst>
              </p:cNvPr>
              <p:cNvSpPr>
                <a:spLocks noChangeArrowheads="1"/>
              </p:cNvSpPr>
              <p:nvPr/>
            </p:nvSpPr>
            <p:spPr bwMode="auto">
              <a:xfrm>
                <a:off x="2784" y="1920"/>
                <a:ext cx="288" cy="288"/>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i</a:t>
                </a:r>
              </a:p>
            </p:txBody>
          </p:sp>
          <p:sp>
            <p:nvSpPr>
              <p:cNvPr id="36877" name="Oval 9">
                <a:extLst>
                  <a:ext uri="{FF2B5EF4-FFF2-40B4-BE49-F238E27FC236}">
                    <a16:creationId xmlns:a16="http://schemas.microsoft.com/office/drawing/2014/main" id="{399322EB-C62C-4087-BE13-A056EB04B637}"/>
                  </a:ext>
                </a:extLst>
              </p:cNvPr>
              <p:cNvSpPr>
                <a:spLocks noChangeArrowheads="1"/>
              </p:cNvSpPr>
              <p:nvPr/>
            </p:nvSpPr>
            <p:spPr bwMode="auto">
              <a:xfrm>
                <a:off x="3552" y="1920"/>
                <a:ext cx="288" cy="288"/>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j</a:t>
                </a:r>
              </a:p>
            </p:txBody>
          </p:sp>
          <p:sp>
            <p:nvSpPr>
              <p:cNvPr id="36878" name="Line 10">
                <a:extLst>
                  <a:ext uri="{FF2B5EF4-FFF2-40B4-BE49-F238E27FC236}">
                    <a16:creationId xmlns:a16="http://schemas.microsoft.com/office/drawing/2014/main" id="{5CE7E57B-F941-46F9-A57D-0BDD988CA6B3}"/>
                  </a:ext>
                </a:extLst>
              </p:cNvPr>
              <p:cNvSpPr>
                <a:spLocks noChangeShapeType="1"/>
              </p:cNvSpPr>
              <p:nvPr/>
            </p:nvSpPr>
            <p:spPr bwMode="auto">
              <a:xfrm>
                <a:off x="1152" y="2064"/>
                <a:ext cx="336"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6879" name="Line 11">
                <a:extLst>
                  <a:ext uri="{FF2B5EF4-FFF2-40B4-BE49-F238E27FC236}">
                    <a16:creationId xmlns:a16="http://schemas.microsoft.com/office/drawing/2014/main" id="{C94F3650-F347-48D5-AE60-21B5ECBF0B6E}"/>
                  </a:ext>
                </a:extLst>
              </p:cNvPr>
              <p:cNvSpPr>
                <a:spLocks noChangeShapeType="1"/>
              </p:cNvSpPr>
              <p:nvPr/>
            </p:nvSpPr>
            <p:spPr bwMode="auto">
              <a:xfrm>
                <a:off x="2448" y="2064"/>
                <a:ext cx="336"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nvGrpSpPr>
              <p:cNvPr id="36880" name="Group 12">
                <a:extLst>
                  <a:ext uri="{FF2B5EF4-FFF2-40B4-BE49-F238E27FC236}">
                    <a16:creationId xmlns:a16="http://schemas.microsoft.com/office/drawing/2014/main" id="{F4BF4F5C-C1E3-4E9F-BF20-86A2B1FBFF03}"/>
                  </a:ext>
                </a:extLst>
              </p:cNvPr>
              <p:cNvGrpSpPr>
                <a:grpSpLocks/>
              </p:cNvGrpSpPr>
              <p:nvPr/>
            </p:nvGrpSpPr>
            <p:grpSpPr bwMode="auto">
              <a:xfrm>
                <a:off x="1728" y="2016"/>
                <a:ext cx="480" cy="96"/>
                <a:chOff x="1056" y="2496"/>
                <a:chExt cx="480" cy="96"/>
              </a:xfrm>
            </p:grpSpPr>
            <p:sp>
              <p:nvSpPr>
                <p:cNvPr id="36882" name="Oval 13">
                  <a:extLst>
                    <a:ext uri="{FF2B5EF4-FFF2-40B4-BE49-F238E27FC236}">
                      <a16:creationId xmlns:a16="http://schemas.microsoft.com/office/drawing/2014/main" id="{425A8BCE-1EF8-49E6-BB3F-24ED9752896A}"/>
                    </a:ext>
                  </a:extLst>
                </p:cNvPr>
                <p:cNvSpPr>
                  <a:spLocks noChangeArrowheads="1"/>
                </p:cNvSpPr>
                <p:nvPr/>
              </p:nvSpPr>
              <p:spPr bwMode="auto">
                <a:xfrm>
                  <a:off x="1056" y="2496"/>
                  <a:ext cx="96" cy="96"/>
                </a:xfrm>
                <a:prstGeom prst="ellipse">
                  <a:avLst/>
                </a:prstGeom>
                <a:solidFill>
                  <a:schemeClr val="bg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p>
              </p:txBody>
            </p:sp>
            <p:sp>
              <p:nvSpPr>
                <p:cNvPr id="36883" name="Oval 14">
                  <a:extLst>
                    <a:ext uri="{FF2B5EF4-FFF2-40B4-BE49-F238E27FC236}">
                      <a16:creationId xmlns:a16="http://schemas.microsoft.com/office/drawing/2014/main" id="{B90734EB-5C12-4FE2-8A89-AFA75830B77E}"/>
                    </a:ext>
                  </a:extLst>
                </p:cNvPr>
                <p:cNvSpPr>
                  <a:spLocks noChangeArrowheads="1"/>
                </p:cNvSpPr>
                <p:nvPr/>
              </p:nvSpPr>
              <p:spPr bwMode="auto">
                <a:xfrm>
                  <a:off x="1248" y="2496"/>
                  <a:ext cx="96" cy="96"/>
                </a:xfrm>
                <a:prstGeom prst="ellipse">
                  <a:avLst/>
                </a:prstGeom>
                <a:solidFill>
                  <a:schemeClr val="bg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p>
              </p:txBody>
            </p:sp>
            <p:sp>
              <p:nvSpPr>
                <p:cNvPr id="36884" name="Oval 15">
                  <a:extLst>
                    <a:ext uri="{FF2B5EF4-FFF2-40B4-BE49-F238E27FC236}">
                      <a16:creationId xmlns:a16="http://schemas.microsoft.com/office/drawing/2014/main" id="{1DA6CBA5-462A-406B-AD8D-B05C368436FC}"/>
                    </a:ext>
                  </a:extLst>
                </p:cNvPr>
                <p:cNvSpPr>
                  <a:spLocks noChangeArrowheads="1"/>
                </p:cNvSpPr>
                <p:nvPr/>
              </p:nvSpPr>
              <p:spPr bwMode="auto">
                <a:xfrm>
                  <a:off x="1440" y="2496"/>
                  <a:ext cx="96" cy="96"/>
                </a:xfrm>
                <a:prstGeom prst="ellipse">
                  <a:avLst/>
                </a:prstGeom>
                <a:solidFill>
                  <a:schemeClr val="bg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p>
              </p:txBody>
            </p:sp>
          </p:grpSp>
          <p:sp>
            <p:nvSpPr>
              <p:cNvPr id="36881" name="Line 16">
                <a:extLst>
                  <a:ext uri="{FF2B5EF4-FFF2-40B4-BE49-F238E27FC236}">
                    <a16:creationId xmlns:a16="http://schemas.microsoft.com/office/drawing/2014/main" id="{30727620-633F-461E-8514-973BC636C3FC}"/>
                  </a:ext>
                </a:extLst>
              </p:cNvPr>
              <p:cNvSpPr>
                <a:spLocks noChangeShapeType="1"/>
              </p:cNvSpPr>
              <p:nvPr/>
            </p:nvSpPr>
            <p:spPr bwMode="auto">
              <a:xfrm>
                <a:off x="3072" y="2064"/>
                <a:ext cx="48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sp>
          <p:nvSpPr>
            <p:cNvPr id="36873" name="Freeform 17">
              <a:extLst>
                <a:ext uri="{FF2B5EF4-FFF2-40B4-BE49-F238E27FC236}">
                  <a16:creationId xmlns:a16="http://schemas.microsoft.com/office/drawing/2014/main" id="{AC592F41-AC8D-4307-994B-D4D91EE06D3D}"/>
                </a:ext>
              </a:extLst>
            </p:cNvPr>
            <p:cNvSpPr>
              <a:spLocks/>
            </p:cNvSpPr>
            <p:nvPr/>
          </p:nvSpPr>
          <p:spPr bwMode="auto">
            <a:xfrm>
              <a:off x="336" y="1776"/>
              <a:ext cx="2352" cy="288"/>
            </a:xfrm>
            <a:custGeom>
              <a:avLst/>
              <a:gdLst>
                <a:gd name="T0" fmla="*/ 0 w 2352"/>
                <a:gd name="T1" fmla="*/ 0 h 288"/>
                <a:gd name="T2" fmla="*/ 0 w 2352"/>
                <a:gd name="T3" fmla="*/ 288 h 288"/>
                <a:gd name="T4" fmla="*/ 2352 w 2352"/>
                <a:gd name="T5" fmla="*/ 288 h 288"/>
                <a:gd name="T6" fmla="*/ 2352 w 2352"/>
                <a:gd name="T7" fmla="*/ 48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52" h="288">
                  <a:moveTo>
                    <a:pt x="0" y="0"/>
                  </a:moveTo>
                  <a:lnTo>
                    <a:pt x="0" y="288"/>
                  </a:lnTo>
                  <a:lnTo>
                    <a:pt x="2352" y="288"/>
                  </a:lnTo>
                  <a:lnTo>
                    <a:pt x="2352" y="48"/>
                  </a:lnTo>
                </a:path>
              </a:pathLst>
            </a:custGeom>
            <a:noFill/>
            <a:ln w="28575"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6874" name="Text Box 18">
              <a:extLst>
                <a:ext uri="{FF2B5EF4-FFF2-40B4-BE49-F238E27FC236}">
                  <a16:creationId xmlns:a16="http://schemas.microsoft.com/office/drawing/2014/main" id="{594CB5F5-2E4D-4279-BFCF-705B85EE6D0C}"/>
                </a:ext>
              </a:extLst>
            </p:cNvPr>
            <p:cNvSpPr txBox="1">
              <a:spLocks noChangeArrowheads="1"/>
            </p:cNvSpPr>
            <p:nvPr/>
          </p:nvSpPr>
          <p:spPr bwMode="auto">
            <a:xfrm>
              <a:off x="1536" y="2112"/>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b="1">
                  <a:latin typeface="Arial" panose="020B0604020202020204" pitchFamily="34" charset="0"/>
                </a:rPr>
                <a:t>P</a:t>
              </a:r>
            </a:p>
          </p:txBody>
        </p:sp>
      </p:grpSp>
      <p:sp>
        <p:nvSpPr>
          <p:cNvPr id="107539" name="Text Box 19">
            <a:extLst>
              <a:ext uri="{FF2B5EF4-FFF2-40B4-BE49-F238E27FC236}">
                <a16:creationId xmlns:a16="http://schemas.microsoft.com/office/drawing/2014/main" id="{77CEE879-00DE-4890-99BF-02AFF80957B5}"/>
              </a:ext>
            </a:extLst>
          </p:cNvPr>
          <p:cNvSpPr txBox="1">
            <a:spLocks noChangeArrowheads="1"/>
          </p:cNvSpPr>
          <p:nvPr/>
        </p:nvSpPr>
        <p:spPr bwMode="auto">
          <a:xfrm>
            <a:off x="6705600" y="1847850"/>
            <a:ext cx="5151438" cy="1200150"/>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b="1">
                <a:latin typeface="Arial" panose="020B0604020202020204" pitchFamily="34" charset="0"/>
              </a:rPr>
              <a:t>d(j) = d(i) + c</a:t>
            </a:r>
            <a:r>
              <a:rPr lang="en-US" altLang="zh-TW" b="1" baseline="-25000">
                <a:latin typeface="Arial" panose="020B0604020202020204" pitchFamily="34" charset="0"/>
              </a:rPr>
              <a:t>ij</a:t>
            </a:r>
            <a:r>
              <a:rPr lang="en-US" altLang="zh-TW" b="1">
                <a:latin typeface="Arial" panose="020B0604020202020204" pitchFamily="34" charset="0"/>
              </a:rPr>
              <a:t> at the end of pass k, and d(i) does not change during pass 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7540"/>
                                        </p:tgtEl>
                                        <p:attrNameLst>
                                          <p:attrName>style.visibility</p:attrName>
                                        </p:attrNameLst>
                                      </p:cBhvr>
                                      <p:to>
                                        <p:strVal val="visible"/>
                                      </p:to>
                                    </p:set>
                                    <p:animEffect transition="in" filter="wipe(left)">
                                      <p:cBhvr>
                                        <p:cTn id="7" dur="500"/>
                                        <p:tgtEl>
                                          <p:spTgt spid="1075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7539"/>
                                        </p:tgtEl>
                                        <p:attrNameLst>
                                          <p:attrName>style.visibility</p:attrName>
                                        </p:attrNameLst>
                                      </p:cBhvr>
                                      <p:to>
                                        <p:strVal val="visible"/>
                                      </p:to>
                                    </p:set>
                                    <p:animEffect transition="in" filter="wipe(left)">
                                      <p:cBhvr>
                                        <p:cTn id="12" dur="500"/>
                                        <p:tgtEl>
                                          <p:spTgt spid="1075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7524">
                                            <p:txEl>
                                              <p:pRg st="0" end="0"/>
                                            </p:txEl>
                                          </p:spTgt>
                                        </p:tgtEl>
                                        <p:attrNameLst>
                                          <p:attrName>style.visibility</p:attrName>
                                        </p:attrNameLst>
                                      </p:cBhvr>
                                      <p:to>
                                        <p:strVal val="visible"/>
                                      </p:to>
                                    </p:set>
                                    <p:animEffect transition="in" filter="wipe(left)">
                                      <p:cBhvr>
                                        <p:cTn id="17" dur="500"/>
                                        <p:tgtEl>
                                          <p:spTgt spid="10752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7524">
                                            <p:txEl>
                                              <p:pRg st="1" end="1"/>
                                            </p:txEl>
                                          </p:spTgt>
                                        </p:tgtEl>
                                        <p:attrNameLst>
                                          <p:attrName>style.visibility</p:attrName>
                                        </p:attrNameLst>
                                      </p:cBhvr>
                                      <p:to>
                                        <p:strVal val="visible"/>
                                      </p:to>
                                    </p:set>
                                    <p:animEffect transition="in" filter="wipe(left)">
                                      <p:cBhvr>
                                        <p:cTn id="22" dur="500"/>
                                        <p:tgtEl>
                                          <p:spTgt spid="107524">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7524">
                                            <p:txEl>
                                              <p:pRg st="2" end="2"/>
                                            </p:txEl>
                                          </p:spTgt>
                                        </p:tgtEl>
                                        <p:attrNameLst>
                                          <p:attrName>style.visibility</p:attrName>
                                        </p:attrNameLst>
                                      </p:cBhvr>
                                      <p:to>
                                        <p:strVal val="visible"/>
                                      </p:to>
                                    </p:set>
                                    <p:animEffect transition="in" filter="wipe(left)">
                                      <p:cBhvr>
                                        <p:cTn id="27" dur="500"/>
                                        <p:tgtEl>
                                          <p:spTgt spid="107524">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7524">
                                            <p:txEl>
                                              <p:pRg st="3" end="3"/>
                                            </p:txEl>
                                          </p:spTgt>
                                        </p:tgtEl>
                                        <p:attrNameLst>
                                          <p:attrName>style.visibility</p:attrName>
                                        </p:attrNameLst>
                                      </p:cBhvr>
                                      <p:to>
                                        <p:strVal val="visible"/>
                                      </p:to>
                                    </p:set>
                                    <p:animEffect transition="in" filter="wipe(left)">
                                      <p:cBhvr>
                                        <p:cTn id="32" dur="500"/>
                                        <p:tgtEl>
                                          <p:spTgt spid="107524">
                                            <p:txEl>
                                              <p:pRg st="3" end="3"/>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07524">
                                            <p:txEl>
                                              <p:pRg st="4" end="4"/>
                                            </p:txEl>
                                          </p:spTgt>
                                        </p:tgtEl>
                                        <p:attrNameLst>
                                          <p:attrName>style.visibility</p:attrName>
                                        </p:attrNameLst>
                                      </p:cBhvr>
                                      <p:to>
                                        <p:strVal val="visible"/>
                                      </p:to>
                                    </p:set>
                                    <p:animEffect transition="in" filter="wipe(left)">
                                      <p:cBhvr>
                                        <p:cTn id="35" dur="500"/>
                                        <p:tgtEl>
                                          <p:spTgt spid="107524">
                                            <p:txEl>
                                              <p:pRg st="4" end="4"/>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07524">
                                            <p:txEl>
                                              <p:pRg st="5" end="5"/>
                                            </p:txEl>
                                          </p:spTgt>
                                        </p:tgtEl>
                                        <p:attrNameLst>
                                          <p:attrName>style.visibility</p:attrName>
                                        </p:attrNameLst>
                                      </p:cBhvr>
                                      <p:to>
                                        <p:strVal val="visible"/>
                                      </p:to>
                                    </p:set>
                                    <p:animEffect transition="in" filter="wipe(left)">
                                      <p:cBhvr>
                                        <p:cTn id="38" dur="500"/>
                                        <p:tgtEl>
                                          <p:spTgt spid="10752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build="p" autoUpdateAnimBg="0"/>
      <p:bldP spid="107539"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13F18DB9-E5CE-4F6A-842B-F6E013E0762A}"/>
              </a:ext>
            </a:extLst>
          </p:cNvPr>
          <p:cNvSpPr>
            <a:spLocks noGrp="1" noChangeArrowheads="1"/>
          </p:cNvSpPr>
          <p:nvPr>
            <p:ph type="title"/>
          </p:nvPr>
        </p:nvSpPr>
        <p:spPr/>
        <p:txBody>
          <a:bodyPr/>
          <a:lstStyle/>
          <a:p>
            <a:pPr eaLnBrk="1" hangingPunct="1">
              <a:defRPr/>
            </a:pPr>
            <a:r>
              <a:rPr lang="en-US" altLang="zh-TW"/>
              <a:t>Modified Label Correcting Algorithm</a:t>
            </a:r>
          </a:p>
        </p:txBody>
      </p:sp>
      <p:sp>
        <p:nvSpPr>
          <p:cNvPr id="108547" name="Rectangle 3">
            <a:extLst>
              <a:ext uri="{FF2B5EF4-FFF2-40B4-BE49-F238E27FC236}">
                <a16:creationId xmlns:a16="http://schemas.microsoft.com/office/drawing/2014/main" id="{B2A8DA2A-1C0C-43FE-85D3-BCC3E9E0C4FB}"/>
              </a:ext>
            </a:extLst>
          </p:cNvPr>
          <p:cNvSpPr>
            <a:spLocks noGrp="1" noChangeArrowheads="1"/>
          </p:cNvSpPr>
          <p:nvPr>
            <p:ph idx="1"/>
          </p:nvPr>
        </p:nvSpPr>
        <p:spPr>
          <a:xfrm>
            <a:off x="623888" y="1125538"/>
            <a:ext cx="9739312" cy="4970462"/>
          </a:xfrm>
        </p:spPr>
        <p:txBody>
          <a:bodyPr>
            <a:normAutofit/>
          </a:bodyPr>
          <a:lstStyle/>
          <a:p>
            <a:pPr eaLnBrk="1" hangingPunct="1">
              <a:lnSpc>
                <a:spcPct val="90000"/>
              </a:lnSpc>
              <a:buFontTx/>
              <a:buNone/>
              <a:defRPr/>
            </a:pPr>
            <a:r>
              <a:rPr lang="en-US" altLang="zh-TW" i="1" dirty="0">
                <a:solidFill>
                  <a:srgbClr val="006600"/>
                </a:solidFill>
                <a:effectLst>
                  <a:outerShdw blurRad="38100" dist="38100" dir="2700000" algn="tl">
                    <a:srgbClr val="000000"/>
                  </a:outerShdw>
                </a:effectLst>
              </a:rPr>
              <a:t>Algorithm  Modified Label Correcting</a:t>
            </a:r>
            <a:endParaRPr lang="en-US" altLang="zh-TW" i="1" dirty="0">
              <a:solidFill>
                <a:srgbClr val="FF0000"/>
              </a:solidFill>
              <a:effectLst>
                <a:outerShdw blurRad="38100" dist="38100" dir="2700000" algn="tl">
                  <a:srgbClr val="000000"/>
                </a:outerShdw>
              </a:effectLst>
            </a:endParaRPr>
          </a:p>
          <a:p>
            <a:pPr eaLnBrk="1" hangingPunct="1">
              <a:lnSpc>
                <a:spcPct val="90000"/>
              </a:lnSpc>
              <a:buFontTx/>
              <a:buNone/>
              <a:defRPr/>
            </a:pPr>
            <a:r>
              <a:rPr lang="en-US" altLang="zh-TW" i="1" dirty="0">
                <a:solidFill>
                  <a:srgbClr val="FF0000"/>
                </a:solidFill>
                <a:effectLst>
                  <a:outerShdw blurRad="38100" dist="38100" dir="2700000" algn="tl">
                    <a:srgbClr val="000000"/>
                  </a:outerShdw>
                </a:effectLst>
              </a:rPr>
              <a:t>begin</a:t>
            </a:r>
          </a:p>
          <a:p>
            <a:pPr lvl="1" eaLnBrk="1" hangingPunct="1">
              <a:lnSpc>
                <a:spcPct val="90000"/>
              </a:lnSpc>
              <a:buFontTx/>
              <a:buNone/>
              <a:defRPr/>
            </a:pPr>
            <a:r>
              <a:rPr lang="en-US" altLang="zh-TW" dirty="0"/>
              <a:t>d(1) : = 0 and  </a:t>
            </a:r>
            <a:r>
              <a:rPr lang="en-US" altLang="zh-TW" dirty="0" err="1"/>
              <a:t>pred</a:t>
            </a:r>
            <a:r>
              <a:rPr lang="en-US" altLang="zh-TW" dirty="0"/>
              <a:t>(1) : = ø;</a:t>
            </a:r>
          </a:p>
          <a:p>
            <a:pPr lvl="1" eaLnBrk="1" hangingPunct="1">
              <a:lnSpc>
                <a:spcPct val="90000"/>
              </a:lnSpc>
              <a:buFontTx/>
              <a:buNone/>
              <a:defRPr/>
            </a:pPr>
            <a:r>
              <a:rPr lang="en-US" altLang="zh-TW" dirty="0"/>
              <a:t>d(j) : = </a:t>
            </a:r>
            <a:r>
              <a:rPr lang="en-US" altLang="zh-TW" dirty="0">
                <a:sym typeface="Symbol" panose="05050102010706020507" pitchFamily="18" charset="2"/>
              </a:rPr>
              <a:t></a:t>
            </a:r>
            <a:r>
              <a:rPr lang="en-US" altLang="zh-TW" dirty="0"/>
              <a:t>  for each j </a:t>
            </a:r>
            <a:r>
              <a:rPr lang="en-US" altLang="zh-TW" dirty="0">
                <a:cs typeface="Times New Roman" panose="02020603050405020304" pitchFamily="18" charset="0"/>
                <a:sym typeface="Symbol" panose="05050102010706020507" pitchFamily="18" charset="2"/>
              </a:rPr>
              <a:t></a:t>
            </a:r>
            <a:r>
              <a:rPr lang="en-US" altLang="zh-TW" dirty="0"/>
              <a:t> N – {1};</a:t>
            </a:r>
          </a:p>
          <a:p>
            <a:pPr lvl="1" eaLnBrk="1" hangingPunct="1">
              <a:lnSpc>
                <a:spcPct val="90000"/>
              </a:lnSpc>
              <a:buFontTx/>
              <a:buNone/>
              <a:defRPr/>
            </a:pPr>
            <a:r>
              <a:rPr lang="en-US" altLang="zh-TW" dirty="0"/>
              <a:t>LIST : = {1};</a:t>
            </a:r>
          </a:p>
          <a:p>
            <a:pPr lvl="1" eaLnBrk="1" hangingPunct="1">
              <a:lnSpc>
                <a:spcPct val="90000"/>
              </a:lnSpc>
              <a:buFontTx/>
              <a:buNone/>
              <a:defRPr/>
            </a:pPr>
            <a:r>
              <a:rPr lang="en-US" altLang="zh-TW" i="1" dirty="0">
                <a:solidFill>
                  <a:srgbClr val="FF0000"/>
                </a:solidFill>
                <a:effectLst>
                  <a:outerShdw blurRad="38100" dist="38100" dir="2700000" algn="tl">
                    <a:srgbClr val="000000"/>
                  </a:outerShdw>
                </a:effectLst>
              </a:rPr>
              <a:t>while</a:t>
            </a:r>
            <a:r>
              <a:rPr lang="en-US" altLang="zh-TW" dirty="0"/>
              <a:t> LIST </a:t>
            </a:r>
            <a:r>
              <a:rPr lang="en-US" altLang="zh-TW" dirty="0">
                <a:sym typeface="Symbol" panose="05050102010706020507" pitchFamily="18" charset="2"/>
              </a:rPr>
              <a:t></a:t>
            </a:r>
            <a:r>
              <a:rPr lang="en-US" altLang="zh-TW" dirty="0"/>
              <a:t> ø </a:t>
            </a:r>
            <a:r>
              <a:rPr lang="en-US" altLang="zh-TW" i="1" dirty="0">
                <a:solidFill>
                  <a:srgbClr val="FF0000"/>
                </a:solidFill>
                <a:effectLst>
                  <a:outerShdw blurRad="38100" dist="38100" dir="2700000" algn="tl">
                    <a:srgbClr val="000000"/>
                  </a:outerShdw>
                </a:effectLst>
              </a:rPr>
              <a:t>do</a:t>
            </a:r>
          </a:p>
          <a:p>
            <a:pPr lvl="2" eaLnBrk="1" hangingPunct="1">
              <a:lnSpc>
                <a:spcPct val="90000"/>
              </a:lnSpc>
              <a:buFontTx/>
              <a:buNone/>
              <a:defRPr/>
            </a:pPr>
            <a:r>
              <a:rPr lang="en-US" altLang="zh-TW" sz="2400" i="1" dirty="0">
                <a:solidFill>
                  <a:srgbClr val="FF0000"/>
                </a:solidFill>
                <a:effectLst>
                  <a:outerShdw blurRad="38100" dist="38100" dir="2700000" algn="tl">
                    <a:srgbClr val="000000"/>
                  </a:outerShdw>
                </a:effectLst>
              </a:rPr>
              <a:t>begin</a:t>
            </a:r>
          </a:p>
          <a:p>
            <a:pPr lvl="3" eaLnBrk="1" hangingPunct="1">
              <a:lnSpc>
                <a:spcPct val="90000"/>
              </a:lnSpc>
              <a:buFontTx/>
              <a:buNone/>
              <a:defRPr/>
            </a:pPr>
            <a:r>
              <a:rPr lang="en-US" altLang="zh-TW" sz="2400" dirty="0"/>
              <a:t>delete an element  </a:t>
            </a:r>
            <a:r>
              <a:rPr lang="en-US" altLang="zh-TW" sz="2400" dirty="0" err="1"/>
              <a:t>i</a:t>
            </a:r>
            <a:r>
              <a:rPr lang="en-US" altLang="zh-TW" sz="2400" dirty="0"/>
              <a:t> from LIST;</a:t>
            </a:r>
          </a:p>
          <a:p>
            <a:pPr lvl="3" eaLnBrk="1" hangingPunct="1">
              <a:lnSpc>
                <a:spcPct val="90000"/>
              </a:lnSpc>
              <a:buFontTx/>
              <a:buNone/>
              <a:defRPr/>
            </a:pPr>
            <a:r>
              <a:rPr lang="en-US" altLang="zh-TW" sz="2400" dirty="0"/>
              <a:t>Update(</a:t>
            </a:r>
            <a:r>
              <a:rPr lang="en-US" altLang="zh-TW" sz="2400" dirty="0" err="1"/>
              <a:t>i</a:t>
            </a:r>
            <a:r>
              <a:rPr lang="en-US" altLang="zh-TW" sz="2400" dirty="0"/>
              <a:t>)</a:t>
            </a:r>
          </a:p>
          <a:p>
            <a:pPr lvl="3" eaLnBrk="1" hangingPunct="1">
              <a:lnSpc>
                <a:spcPct val="90000"/>
              </a:lnSpc>
              <a:buFontTx/>
              <a:buNone/>
              <a:defRPr/>
            </a:pPr>
            <a:r>
              <a:rPr lang="en-US" altLang="zh-TW" sz="2400" dirty="0"/>
              <a:t>for each j such that d(j) decreases, add j to LIST</a:t>
            </a:r>
          </a:p>
          <a:p>
            <a:pPr lvl="2" eaLnBrk="1" hangingPunct="1">
              <a:lnSpc>
                <a:spcPct val="90000"/>
              </a:lnSpc>
              <a:buFontTx/>
              <a:buNone/>
              <a:defRPr/>
            </a:pPr>
            <a:r>
              <a:rPr lang="en-US" altLang="zh-TW" sz="2400" i="1" dirty="0">
                <a:solidFill>
                  <a:srgbClr val="FF0000"/>
                </a:solidFill>
                <a:effectLst>
                  <a:outerShdw blurRad="38100" dist="38100" dir="2700000" algn="tl">
                    <a:srgbClr val="000000"/>
                  </a:outerShdw>
                </a:effectLst>
              </a:rPr>
              <a:t>end</a:t>
            </a:r>
            <a:endParaRPr lang="en-US" altLang="zh-TW" dirty="0"/>
          </a:p>
          <a:p>
            <a:pPr eaLnBrk="1" hangingPunct="1">
              <a:lnSpc>
                <a:spcPct val="90000"/>
              </a:lnSpc>
              <a:buFontTx/>
              <a:buNone/>
              <a:defRPr/>
            </a:pPr>
            <a:r>
              <a:rPr lang="en-US" altLang="zh-TW" i="1" dirty="0">
                <a:solidFill>
                  <a:srgbClr val="FF0000"/>
                </a:solidFill>
                <a:effectLst>
                  <a:outerShdw blurRad="38100" dist="38100" dir="2700000" algn="tl">
                    <a:srgbClr val="000000"/>
                  </a:outerShdw>
                </a:effectLst>
              </a:rPr>
              <a:t>end</a:t>
            </a:r>
            <a:endParaRPr lang="en-US" altLang="zh-TW" dirty="0"/>
          </a:p>
        </p:txBody>
      </p:sp>
      <p:sp>
        <p:nvSpPr>
          <p:cNvPr id="38916" name="投影片編號版面配置區 3">
            <a:extLst>
              <a:ext uri="{FF2B5EF4-FFF2-40B4-BE49-F238E27FC236}">
                <a16:creationId xmlns:a16="http://schemas.microsoft.com/office/drawing/2014/main" id="{B38B082F-0FF6-4ED6-936A-A72D112DE645}"/>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7CA46DC8-195D-4490-B3F5-31AF16E41276}" type="slidenum">
              <a:rPr lang="zh-TW" altLang="en-US" sz="1400"/>
              <a:pPr/>
              <a:t>18</a:t>
            </a:fld>
            <a:endParaRPr lang="en-US" altLang="zh-TW" sz="1400"/>
          </a:p>
        </p:txBody>
      </p:sp>
      <p:sp>
        <p:nvSpPr>
          <p:cNvPr id="108548" name="Text Box 4">
            <a:hlinkClick r:id="rId3" action="ppaction://hlinkpres?slideindex=2&amp;slidetitle=The Modified Label Correcting Algorithm"/>
            <a:extLst>
              <a:ext uri="{FF2B5EF4-FFF2-40B4-BE49-F238E27FC236}">
                <a16:creationId xmlns:a16="http://schemas.microsoft.com/office/drawing/2014/main" id="{1C37290B-FD4C-46D1-8BA1-5882422C3018}"/>
              </a:ext>
            </a:extLst>
          </p:cNvPr>
          <p:cNvSpPr txBox="1">
            <a:spLocks noChangeArrowheads="1"/>
          </p:cNvSpPr>
          <p:nvPr/>
        </p:nvSpPr>
        <p:spPr bwMode="auto">
          <a:xfrm>
            <a:off x="3575050" y="5611813"/>
            <a:ext cx="5562600" cy="460375"/>
          </a:xfrm>
          <a:prstGeom prst="rect">
            <a:avLst/>
          </a:prstGeom>
          <a:solidFill>
            <a:srgbClr val="FFFF00"/>
          </a:solidFill>
          <a:ln w="57150">
            <a:solidFill>
              <a:srgbClr val="0033CC"/>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b="1">
                <a:latin typeface="Arial" panose="020B0604020202020204" pitchFamily="34" charset="0"/>
                <a:hlinkClick r:id="rId4" action="ppaction://hlinkpres?slideindex=1&amp;slidetitle=2"/>
              </a:rPr>
              <a:t>Modified Label Correcting Algorithm</a:t>
            </a:r>
            <a:endParaRPr lang="en-US" altLang="zh-TW" b="1">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8547"/>
                                        </p:tgtEl>
                                        <p:attrNameLst>
                                          <p:attrName>style.visibility</p:attrName>
                                        </p:attrNameLst>
                                      </p:cBhvr>
                                      <p:to>
                                        <p:strVal val="visible"/>
                                      </p:to>
                                    </p:set>
                                    <p:animEffect transition="in" filter="wipe(left)">
                                      <p:cBhvr>
                                        <p:cTn id="7" dur="500"/>
                                        <p:tgtEl>
                                          <p:spTgt spid="1085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8548"/>
                                        </p:tgtEl>
                                        <p:attrNameLst>
                                          <p:attrName>style.visibility</p:attrName>
                                        </p:attrNameLst>
                                      </p:cBhvr>
                                      <p:to>
                                        <p:strVal val="visible"/>
                                      </p:to>
                                    </p:set>
                                    <p:animEffect transition="in" filter="wipe(left)">
                                      <p:cBhvr>
                                        <p:cTn id="12" dur="500"/>
                                        <p:tgtEl>
                                          <p:spTgt spid="108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autoUpdateAnimBg="0"/>
      <p:bldP spid="108548"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4EE0A58F-055F-4A3D-8FA3-443802941FF8}"/>
              </a:ext>
            </a:extLst>
          </p:cNvPr>
          <p:cNvSpPr>
            <a:spLocks noGrp="1" noChangeArrowheads="1"/>
          </p:cNvSpPr>
          <p:nvPr>
            <p:ph type="title"/>
          </p:nvPr>
        </p:nvSpPr>
        <p:spPr/>
        <p:txBody>
          <a:bodyPr/>
          <a:lstStyle/>
          <a:p>
            <a:pPr eaLnBrk="1" hangingPunct="1">
              <a:defRPr/>
            </a:pPr>
            <a:r>
              <a:rPr lang="en-US" altLang="zh-TW"/>
              <a:t>FIFO Implementation</a:t>
            </a:r>
          </a:p>
        </p:txBody>
      </p:sp>
      <p:sp>
        <p:nvSpPr>
          <p:cNvPr id="115715" name="Rectangle 3">
            <a:extLst>
              <a:ext uri="{FF2B5EF4-FFF2-40B4-BE49-F238E27FC236}">
                <a16:creationId xmlns:a16="http://schemas.microsoft.com/office/drawing/2014/main" id="{E85B055C-9B7A-4AC8-93C0-BFBA3C53EFAB}"/>
              </a:ext>
            </a:extLst>
          </p:cNvPr>
          <p:cNvSpPr>
            <a:spLocks noGrp="1" noChangeArrowheads="1"/>
          </p:cNvSpPr>
          <p:nvPr>
            <p:ph idx="1"/>
          </p:nvPr>
        </p:nvSpPr>
        <p:spPr>
          <a:xfrm>
            <a:off x="623888" y="990600"/>
            <a:ext cx="10972800" cy="5562600"/>
          </a:xfrm>
        </p:spPr>
        <p:txBody>
          <a:bodyPr>
            <a:normAutofit/>
          </a:bodyPr>
          <a:lstStyle/>
          <a:p>
            <a:pPr eaLnBrk="1" hangingPunct="1">
              <a:buFontTx/>
              <a:buNone/>
              <a:defRPr/>
            </a:pPr>
            <a:r>
              <a:rPr lang="en-US" altLang="zh-TW" dirty="0">
                <a:solidFill>
                  <a:srgbClr val="FF0000"/>
                </a:solidFill>
                <a:effectLst>
                  <a:outerShdw blurRad="38100" dist="38100" dir="2700000" algn="tl">
                    <a:srgbClr val="000000"/>
                  </a:outerShdw>
                </a:effectLst>
              </a:rPr>
              <a:t>FIFO</a:t>
            </a:r>
            <a:r>
              <a:rPr lang="en-US" altLang="zh-TW" dirty="0">
                <a:solidFill>
                  <a:srgbClr val="FF6600"/>
                </a:solidFill>
                <a:effectLst>
                  <a:outerShdw blurRad="38100" dist="38100" dir="2700000" algn="tl">
                    <a:srgbClr val="000000"/>
                  </a:outerShdw>
                </a:effectLst>
              </a:rPr>
              <a:t>.  </a:t>
            </a:r>
            <a:r>
              <a:rPr lang="en-US" altLang="zh-TW" dirty="0"/>
              <a:t>Treat LIST as a Queue.  Add nodes to the end of LIST and take nodes from the beginning.</a:t>
            </a:r>
          </a:p>
          <a:p>
            <a:pPr eaLnBrk="1" hangingPunct="1">
              <a:buFontTx/>
              <a:buNone/>
              <a:defRPr/>
            </a:pPr>
            <a:endParaRPr lang="en-US" altLang="zh-TW" dirty="0"/>
          </a:p>
          <a:p>
            <a:pPr eaLnBrk="1" hangingPunct="1">
              <a:buFontTx/>
              <a:buNone/>
              <a:defRPr/>
            </a:pPr>
            <a:r>
              <a:rPr lang="en-US" altLang="zh-TW" dirty="0">
                <a:solidFill>
                  <a:srgbClr val="FF0000"/>
                </a:solidFill>
                <a:effectLst>
                  <a:outerShdw blurRad="38100" dist="38100" dir="2700000" algn="tl">
                    <a:srgbClr val="000000"/>
                  </a:outerShdw>
                </a:effectLst>
              </a:rPr>
              <a:t>Dequeue</a:t>
            </a:r>
            <a:r>
              <a:rPr lang="en-US" altLang="zh-TW" dirty="0">
                <a:solidFill>
                  <a:srgbClr val="FF6600"/>
                </a:solidFill>
                <a:effectLst>
                  <a:outerShdw blurRad="38100" dist="38100" dir="2700000" algn="tl">
                    <a:srgbClr val="000000"/>
                  </a:outerShdw>
                </a:effectLst>
              </a:rPr>
              <a:t>. </a:t>
            </a:r>
            <a:r>
              <a:rPr lang="en-US" altLang="zh-TW" dirty="0"/>
              <a:t> Treat LIST as a dequeue.  Add nodes to the “</a:t>
            </a:r>
            <a:r>
              <a:rPr lang="en-US" altLang="zh-TW" dirty="0">
                <a:solidFill>
                  <a:srgbClr val="CC0000"/>
                </a:solidFill>
                <a:effectLst>
                  <a:outerShdw blurRad="38100" dist="38100" dir="2700000" algn="tl">
                    <a:srgbClr val="000000"/>
                  </a:outerShdw>
                </a:effectLst>
              </a:rPr>
              <a:t>top</a:t>
            </a:r>
            <a:r>
              <a:rPr lang="en-US" altLang="zh-TW" dirty="0"/>
              <a:t>” of LIST if their labels </a:t>
            </a:r>
            <a:r>
              <a:rPr lang="en-US" altLang="zh-TW" dirty="0">
                <a:solidFill>
                  <a:srgbClr val="0000CC"/>
                </a:solidFill>
                <a:effectLst>
                  <a:outerShdw blurRad="38100" dist="38100" dir="2700000" algn="tl">
                    <a:srgbClr val="000000"/>
                  </a:outerShdw>
                </a:effectLst>
              </a:rPr>
              <a:t>have previously been updated</a:t>
            </a:r>
            <a:r>
              <a:rPr lang="en-US" altLang="zh-TW" dirty="0"/>
              <a:t>, otherwise add to the “</a:t>
            </a:r>
            <a:r>
              <a:rPr lang="en-US" altLang="zh-TW" dirty="0">
                <a:solidFill>
                  <a:srgbClr val="CC0000"/>
                </a:solidFill>
                <a:effectLst>
                  <a:outerShdw blurRad="38100" dist="38100" dir="2700000" algn="tl">
                    <a:srgbClr val="000000"/>
                  </a:outerShdw>
                </a:effectLst>
              </a:rPr>
              <a:t>rear</a:t>
            </a:r>
            <a:r>
              <a:rPr lang="en-US" altLang="zh-TW" dirty="0"/>
              <a:t>” of LIST.  (Efficient in practice, but bad in the worst case.)</a:t>
            </a:r>
          </a:p>
          <a:p>
            <a:pPr eaLnBrk="1" hangingPunct="1">
              <a:buFontTx/>
              <a:buNone/>
              <a:defRPr/>
            </a:pPr>
            <a:endParaRPr lang="en-US" altLang="zh-TW" dirty="0"/>
          </a:p>
          <a:p>
            <a:pPr eaLnBrk="1" hangingPunct="1">
              <a:buFontTx/>
              <a:buNone/>
              <a:defRPr/>
            </a:pPr>
            <a:r>
              <a:rPr lang="en-US" altLang="zh-TW" i="1" dirty="0">
                <a:solidFill>
                  <a:srgbClr val="006600"/>
                </a:solidFill>
                <a:effectLst>
                  <a:outerShdw blurRad="38100" dist="38100" dir="2700000" algn="tl">
                    <a:srgbClr val="000000"/>
                  </a:outerShdw>
                </a:effectLst>
              </a:rPr>
              <a:t>Theorem</a:t>
            </a:r>
            <a:r>
              <a:rPr lang="en-US" altLang="zh-TW" dirty="0">
                <a:solidFill>
                  <a:srgbClr val="006600"/>
                </a:solidFill>
                <a:effectLst>
                  <a:outerShdw blurRad="38100" dist="38100" dir="2700000" algn="tl">
                    <a:srgbClr val="000000"/>
                  </a:outerShdw>
                </a:effectLst>
              </a:rPr>
              <a:t>.</a:t>
            </a:r>
            <a:r>
              <a:rPr lang="en-US" altLang="zh-TW" dirty="0"/>
              <a:t>  </a:t>
            </a:r>
            <a:r>
              <a:rPr lang="en-US" altLang="zh-TW" i="1" dirty="0"/>
              <a:t>The FIFO modified  label correcting algorithm finds the minimum length path from 1 to j  for all j in N  in </a:t>
            </a:r>
            <a:r>
              <a:rPr lang="en-US" altLang="zh-TW" i="1" dirty="0">
                <a:solidFill>
                  <a:srgbClr val="FF0000"/>
                </a:solidFill>
                <a:effectLst>
                  <a:outerShdw blurRad="38100" dist="38100" dir="2700000" algn="tl">
                    <a:srgbClr val="000000"/>
                  </a:outerShdw>
                </a:effectLst>
              </a:rPr>
              <a:t>O(nm)</a:t>
            </a:r>
            <a:r>
              <a:rPr lang="en-US" altLang="zh-TW" i="1" dirty="0"/>
              <a:t> steps, or else shows that there is a negative cost cycle.</a:t>
            </a:r>
          </a:p>
          <a:p>
            <a:pPr eaLnBrk="1" hangingPunct="1">
              <a:buFontTx/>
              <a:buNone/>
              <a:defRPr/>
            </a:pPr>
            <a:r>
              <a:rPr lang="en-US" altLang="zh-TW" i="1" dirty="0">
                <a:solidFill>
                  <a:srgbClr val="FF0000"/>
                </a:solidFill>
                <a:effectLst>
                  <a:outerShdw blurRad="38100" dist="38100" dir="2700000" algn="tl">
                    <a:srgbClr val="000000"/>
                  </a:outerShdw>
                </a:effectLst>
              </a:rPr>
              <a:t>Proof</a:t>
            </a:r>
            <a:r>
              <a:rPr lang="en-US" altLang="zh-TW" dirty="0"/>
              <a:t>.  Same as previous theorem.</a:t>
            </a:r>
          </a:p>
        </p:txBody>
      </p:sp>
      <p:sp>
        <p:nvSpPr>
          <p:cNvPr id="40964" name="投影片編號版面配置區 3">
            <a:extLst>
              <a:ext uri="{FF2B5EF4-FFF2-40B4-BE49-F238E27FC236}">
                <a16:creationId xmlns:a16="http://schemas.microsoft.com/office/drawing/2014/main" id="{0FA1C340-5A59-4831-BCDA-F2B84842E994}"/>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7C6DDA9D-76C7-41CE-9F93-751327FF02E7}" type="slidenum">
              <a:rPr lang="zh-TW" altLang="en-US" sz="1400"/>
              <a:pPr/>
              <a:t>19</a:t>
            </a:fld>
            <a:endParaRPr lang="en-US" altLang="zh-TW"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7D336132-C260-40A3-8D6D-4E97CFD2DA6A}"/>
              </a:ext>
            </a:extLst>
          </p:cNvPr>
          <p:cNvSpPr>
            <a:spLocks noGrp="1" noChangeArrowheads="1"/>
          </p:cNvSpPr>
          <p:nvPr>
            <p:ph type="title"/>
          </p:nvPr>
        </p:nvSpPr>
        <p:spPr/>
        <p:txBody>
          <a:bodyPr/>
          <a:lstStyle/>
          <a:p>
            <a:pPr eaLnBrk="1" hangingPunct="1">
              <a:defRPr/>
            </a:pPr>
            <a:r>
              <a:rPr lang="en-US" altLang="zh-TW"/>
              <a:t>Overview of the Lecture</a:t>
            </a:r>
          </a:p>
        </p:txBody>
      </p:sp>
      <p:sp>
        <p:nvSpPr>
          <p:cNvPr id="128003" name="Rectangle 3">
            <a:extLst>
              <a:ext uri="{FF2B5EF4-FFF2-40B4-BE49-F238E27FC236}">
                <a16:creationId xmlns:a16="http://schemas.microsoft.com/office/drawing/2014/main" id="{FD8DDB9D-13AE-462D-A616-CA269ECCF095}"/>
              </a:ext>
            </a:extLst>
          </p:cNvPr>
          <p:cNvSpPr>
            <a:spLocks noGrp="1" noChangeArrowheads="1"/>
          </p:cNvSpPr>
          <p:nvPr>
            <p:ph idx="1"/>
          </p:nvPr>
        </p:nvSpPr>
        <p:spPr/>
        <p:txBody>
          <a:bodyPr>
            <a:normAutofit/>
          </a:bodyPr>
          <a:lstStyle/>
          <a:p>
            <a:pPr eaLnBrk="1" hangingPunct="1">
              <a:lnSpc>
                <a:spcPct val="90000"/>
              </a:lnSpc>
              <a:defRPr/>
            </a:pPr>
            <a:r>
              <a:rPr lang="en-US" altLang="zh-TW"/>
              <a:t>A generic algorithm for solving shortest path problems </a:t>
            </a:r>
          </a:p>
          <a:p>
            <a:pPr lvl="1" eaLnBrk="1" hangingPunct="1">
              <a:lnSpc>
                <a:spcPct val="90000"/>
              </a:lnSpc>
              <a:defRPr/>
            </a:pPr>
            <a:r>
              <a:rPr lang="en-US" altLang="zh-TW">
                <a:solidFill>
                  <a:srgbClr val="0000CC"/>
                </a:solidFill>
                <a:effectLst>
                  <a:outerShdw blurRad="38100" dist="38100" dir="2700000" algn="tl">
                    <a:srgbClr val="000000"/>
                  </a:outerShdw>
                </a:effectLst>
              </a:rPr>
              <a:t>negative costs permitted</a:t>
            </a:r>
          </a:p>
          <a:p>
            <a:pPr lvl="1" eaLnBrk="1" hangingPunct="1">
              <a:lnSpc>
                <a:spcPct val="90000"/>
              </a:lnSpc>
              <a:defRPr/>
            </a:pPr>
            <a:r>
              <a:rPr lang="en-US" altLang="zh-TW"/>
              <a:t>but </a:t>
            </a:r>
            <a:r>
              <a:rPr lang="en-US" altLang="zh-TW">
                <a:solidFill>
                  <a:srgbClr val="0000CC"/>
                </a:solidFill>
                <a:effectLst>
                  <a:outerShdw blurRad="38100" dist="38100" dir="2700000" algn="tl">
                    <a:srgbClr val="000000"/>
                  </a:outerShdw>
                </a:effectLst>
              </a:rPr>
              <a:t>no negative cost cycle</a:t>
            </a:r>
            <a:r>
              <a:rPr lang="en-US" altLang="zh-TW"/>
              <a:t> (at least for now)</a:t>
            </a:r>
          </a:p>
          <a:p>
            <a:pPr eaLnBrk="1" hangingPunct="1">
              <a:lnSpc>
                <a:spcPct val="90000"/>
              </a:lnSpc>
              <a:defRPr/>
            </a:pPr>
            <a:r>
              <a:rPr lang="en-US" altLang="zh-TW"/>
              <a:t>The use of reduced costs </a:t>
            </a:r>
          </a:p>
          <a:p>
            <a:pPr eaLnBrk="1" hangingPunct="1">
              <a:lnSpc>
                <a:spcPct val="90000"/>
              </a:lnSpc>
              <a:defRPr/>
            </a:pPr>
            <a:r>
              <a:rPr lang="en-US" altLang="zh-TW"/>
              <a:t>All pair shortest path problem</a:t>
            </a:r>
          </a:p>
          <a:p>
            <a:pPr eaLnBrk="1" hangingPunct="1">
              <a:lnSpc>
                <a:spcPct val="90000"/>
              </a:lnSpc>
              <a:defRPr/>
            </a:pPr>
            <a:endParaRPr lang="en-US" altLang="zh-TW"/>
          </a:p>
          <a:p>
            <a:pPr eaLnBrk="1" hangingPunct="1">
              <a:lnSpc>
                <a:spcPct val="90000"/>
              </a:lnSpc>
              <a:defRPr/>
            </a:pPr>
            <a:endParaRPr lang="en-US" altLang="zh-TW"/>
          </a:p>
          <a:p>
            <a:pPr eaLnBrk="1" hangingPunct="1">
              <a:lnSpc>
                <a:spcPct val="90000"/>
              </a:lnSpc>
              <a:defRPr/>
            </a:pPr>
            <a:r>
              <a:rPr lang="en-US" altLang="zh-TW"/>
              <a:t>INPUT  G = (N, A) with costs c</a:t>
            </a:r>
          </a:p>
          <a:p>
            <a:pPr eaLnBrk="1" hangingPunct="1">
              <a:lnSpc>
                <a:spcPct val="90000"/>
              </a:lnSpc>
              <a:defRPr/>
            </a:pPr>
            <a:r>
              <a:rPr lang="en-US" altLang="zh-TW"/>
              <a:t>Node 1 is the source node</a:t>
            </a:r>
          </a:p>
          <a:p>
            <a:pPr eaLnBrk="1" hangingPunct="1">
              <a:lnSpc>
                <a:spcPct val="90000"/>
              </a:lnSpc>
              <a:defRPr/>
            </a:pPr>
            <a:r>
              <a:rPr lang="en-US" altLang="zh-TW"/>
              <a:t>There is </a:t>
            </a:r>
            <a:r>
              <a:rPr lang="en-US" altLang="zh-TW">
                <a:solidFill>
                  <a:srgbClr val="0000A8"/>
                </a:solidFill>
                <a:effectLst>
                  <a:outerShdw blurRad="38100" dist="38100" dir="2700000" algn="tl">
                    <a:srgbClr val="000000"/>
                  </a:outerShdw>
                </a:effectLst>
              </a:rPr>
              <a:t>no negative cost cycle</a:t>
            </a:r>
          </a:p>
          <a:p>
            <a:pPr lvl="1" eaLnBrk="1" hangingPunct="1">
              <a:lnSpc>
                <a:spcPct val="90000"/>
              </a:lnSpc>
              <a:defRPr/>
            </a:pPr>
            <a:r>
              <a:rPr lang="en-US" altLang="zh-TW"/>
              <a:t>We will relax that assumption later</a:t>
            </a:r>
          </a:p>
        </p:txBody>
      </p:sp>
      <p:sp>
        <p:nvSpPr>
          <p:cNvPr id="6148" name="投影片編號版面配置區 3">
            <a:extLst>
              <a:ext uri="{FF2B5EF4-FFF2-40B4-BE49-F238E27FC236}">
                <a16:creationId xmlns:a16="http://schemas.microsoft.com/office/drawing/2014/main" id="{30244F95-1138-477E-916B-36E4A1D7B883}"/>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B6F07D9E-1097-4A95-B1B7-D6FDCB36107D}" type="slidenum">
              <a:rPr lang="zh-TW" altLang="en-US" sz="1400"/>
              <a:pPr/>
              <a:t>2</a:t>
            </a:fld>
            <a:endParaRPr lang="en-US" altLang="zh-TW"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8749E697-F9A9-453B-B95E-0FD0EC8B12FB}"/>
              </a:ext>
            </a:extLst>
          </p:cNvPr>
          <p:cNvSpPr>
            <a:spLocks noGrp="1" noChangeArrowheads="1"/>
          </p:cNvSpPr>
          <p:nvPr>
            <p:ph type="title"/>
          </p:nvPr>
        </p:nvSpPr>
        <p:spPr/>
        <p:txBody>
          <a:bodyPr/>
          <a:lstStyle/>
          <a:p>
            <a:pPr eaLnBrk="1" hangingPunct="1">
              <a:defRPr/>
            </a:pPr>
            <a:r>
              <a:rPr lang="en-US" altLang="zh-TW"/>
              <a:t>Solving all pairs shortest problems</a:t>
            </a:r>
          </a:p>
        </p:txBody>
      </p:sp>
      <p:sp>
        <p:nvSpPr>
          <p:cNvPr id="139267" name="Rectangle 3">
            <a:extLst>
              <a:ext uri="{FF2B5EF4-FFF2-40B4-BE49-F238E27FC236}">
                <a16:creationId xmlns:a16="http://schemas.microsoft.com/office/drawing/2014/main" id="{E4ACA4BF-AB1A-4746-B56D-9ABA1F5183BA}"/>
              </a:ext>
            </a:extLst>
          </p:cNvPr>
          <p:cNvSpPr>
            <a:spLocks noGrp="1" noChangeArrowheads="1"/>
          </p:cNvSpPr>
          <p:nvPr>
            <p:ph idx="1"/>
          </p:nvPr>
        </p:nvSpPr>
        <p:spPr>
          <a:xfrm>
            <a:off x="407988" y="1125538"/>
            <a:ext cx="11520487" cy="5111750"/>
          </a:xfrm>
        </p:spPr>
        <p:txBody>
          <a:bodyPr/>
          <a:lstStyle/>
          <a:p>
            <a:pPr eaLnBrk="1" hangingPunct="1">
              <a:defRPr/>
            </a:pPr>
            <a:r>
              <a:rPr lang="en-US" altLang="zh-TW" dirty="0">
                <a:solidFill>
                  <a:srgbClr val="FF0000"/>
                </a:solidFill>
                <a:effectLst>
                  <a:outerShdw blurRad="38100" dist="38100" dir="2700000" algn="tl">
                    <a:srgbClr val="000000"/>
                  </a:outerShdw>
                </a:effectLst>
              </a:rPr>
              <a:t>Note</a:t>
            </a:r>
            <a:r>
              <a:rPr lang="en-US" altLang="zh-TW" dirty="0"/>
              <a:t>:  Dijkstra’s algorithm is much faster in the worst case than label correcting.</a:t>
            </a:r>
          </a:p>
          <a:p>
            <a:pPr lvl="1" eaLnBrk="1" hangingPunct="1">
              <a:defRPr/>
            </a:pPr>
            <a:r>
              <a:rPr lang="en-US" altLang="zh-TW" dirty="0"/>
              <a:t>	</a:t>
            </a:r>
            <a:r>
              <a:rPr lang="en-US" altLang="zh-TW" dirty="0">
                <a:solidFill>
                  <a:srgbClr val="FF0000"/>
                </a:solidFill>
                <a:effectLst>
                  <a:outerShdw blurRad="38100" dist="38100" dir="2700000" algn="tl">
                    <a:srgbClr val="000000"/>
                  </a:outerShdw>
                </a:effectLst>
              </a:rPr>
              <a:t>O(m + n log n)</a:t>
            </a:r>
            <a:r>
              <a:rPr lang="en-US" altLang="zh-TW" dirty="0"/>
              <a:t> vs </a:t>
            </a:r>
            <a:r>
              <a:rPr lang="en-US" altLang="zh-TW" dirty="0">
                <a:solidFill>
                  <a:srgbClr val="FF0000"/>
                </a:solidFill>
                <a:effectLst>
                  <a:outerShdw blurRad="38100" dist="38100" dir="2700000" algn="tl">
                    <a:srgbClr val="000000"/>
                  </a:outerShdw>
                </a:effectLst>
              </a:rPr>
              <a:t>O(</a:t>
            </a:r>
            <a:r>
              <a:rPr lang="en-US" altLang="zh-TW" dirty="0" err="1">
                <a:solidFill>
                  <a:srgbClr val="FF0000"/>
                </a:solidFill>
                <a:effectLst>
                  <a:outerShdw blurRad="38100" dist="38100" dir="2700000" algn="tl">
                    <a:srgbClr val="000000"/>
                  </a:outerShdw>
                </a:effectLst>
              </a:rPr>
              <a:t>mn</a:t>
            </a:r>
            <a:r>
              <a:rPr lang="en-US" altLang="zh-TW" dirty="0">
                <a:solidFill>
                  <a:srgbClr val="FF0000"/>
                </a:solidFill>
                <a:effectLst>
                  <a:outerShdw blurRad="38100" dist="38100" dir="2700000" algn="tl">
                    <a:srgbClr val="000000"/>
                  </a:outerShdw>
                </a:effectLst>
              </a:rPr>
              <a:t>)</a:t>
            </a:r>
          </a:p>
          <a:p>
            <a:pPr lvl="1" eaLnBrk="1" hangingPunct="1">
              <a:defRPr/>
            </a:pPr>
            <a:endParaRPr lang="en-US" altLang="zh-TW" dirty="0"/>
          </a:p>
          <a:p>
            <a:pPr lvl="1" eaLnBrk="1" hangingPunct="1">
              <a:defRPr/>
            </a:pPr>
            <a:endParaRPr lang="en-US" altLang="zh-TW" dirty="0"/>
          </a:p>
          <a:p>
            <a:pPr eaLnBrk="1" hangingPunct="1">
              <a:defRPr/>
            </a:pPr>
            <a:r>
              <a:rPr lang="en-US" altLang="zh-TW" dirty="0"/>
              <a:t>To solve the all pairs shortest path problem we will solve it as </a:t>
            </a:r>
          </a:p>
          <a:p>
            <a:pPr lvl="1" eaLnBrk="1" hangingPunct="1">
              <a:defRPr/>
            </a:pPr>
            <a:r>
              <a:rPr lang="en-US" altLang="zh-TW" dirty="0">
                <a:solidFill>
                  <a:srgbClr val="0000CC"/>
                </a:solidFill>
                <a:effectLst>
                  <a:outerShdw blurRad="38100" dist="38100" dir="2700000" algn="tl">
                    <a:srgbClr val="000000"/>
                  </a:outerShdw>
                </a:effectLst>
              </a:rPr>
              <a:t>one</a:t>
            </a:r>
            <a:r>
              <a:rPr lang="en-US" altLang="zh-TW" dirty="0"/>
              <a:t> shortest path problem using </a:t>
            </a:r>
            <a:r>
              <a:rPr lang="en-US" altLang="zh-TW" dirty="0">
                <a:solidFill>
                  <a:srgbClr val="0000CC"/>
                </a:solidFill>
                <a:effectLst>
                  <a:outerShdw blurRad="38100" dist="38100" dir="2700000" algn="tl">
                    <a:srgbClr val="000000"/>
                  </a:outerShdw>
                </a:effectLst>
              </a:rPr>
              <a:t>label correcting</a:t>
            </a:r>
          </a:p>
          <a:p>
            <a:pPr lvl="1" eaLnBrk="1" hangingPunct="1">
              <a:defRPr/>
            </a:pPr>
            <a:r>
              <a:rPr lang="en-US" altLang="zh-TW" dirty="0">
                <a:solidFill>
                  <a:srgbClr val="0000CC"/>
                </a:solidFill>
                <a:effectLst>
                  <a:outerShdw blurRad="38100" dist="38100" dir="2700000" algn="tl">
                    <a:srgbClr val="000000"/>
                  </a:outerShdw>
                </a:effectLst>
              </a:rPr>
              <a:t>n-1</a:t>
            </a:r>
            <a:r>
              <a:rPr lang="en-US" altLang="zh-TW" dirty="0"/>
              <a:t> shortest path problems using </a:t>
            </a:r>
            <a:r>
              <a:rPr lang="en-US" altLang="zh-TW" dirty="0">
                <a:solidFill>
                  <a:srgbClr val="0000CC"/>
                </a:solidFill>
                <a:effectLst>
                  <a:outerShdw blurRad="38100" dist="38100" dir="2700000" algn="tl">
                    <a:srgbClr val="000000"/>
                  </a:outerShdw>
                </a:effectLst>
              </a:rPr>
              <a:t>Dijkstra</a:t>
            </a:r>
          </a:p>
          <a:p>
            <a:pPr lvl="1" eaLnBrk="1" hangingPunct="1">
              <a:defRPr/>
            </a:pPr>
            <a:r>
              <a:rPr lang="en-US" altLang="zh-TW" dirty="0"/>
              <a:t>Technique:  transform the problem so that we transform negative arc costs into </a:t>
            </a:r>
            <a:r>
              <a:rPr lang="en-US" altLang="zh-TW" dirty="0">
                <a:solidFill>
                  <a:srgbClr val="006600"/>
                </a:solidFill>
                <a:effectLst>
                  <a:outerShdw blurRad="38100" dist="38100" dir="2700000" algn="tl">
                    <a:srgbClr val="000000"/>
                  </a:outerShdw>
                </a:effectLst>
              </a:rPr>
              <a:t>non-negative</a:t>
            </a:r>
            <a:r>
              <a:rPr lang="en-US" altLang="zh-TW" dirty="0"/>
              <a:t> costs.</a:t>
            </a:r>
          </a:p>
        </p:txBody>
      </p:sp>
      <p:sp>
        <p:nvSpPr>
          <p:cNvPr id="43012" name="投影片編號版面配置區 3">
            <a:extLst>
              <a:ext uri="{FF2B5EF4-FFF2-40B4-BE49-F238E27FC236}">
                <a16:creationId xmlns:a16="http://schemas.microsoft.com/office/drawing/2014/main" id="{C0711B47-A0EE-4654-8D01-DB1B8F1770BC}"/>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FC344916-CF84-4EAA-9B86-90E1A949B9F8}" type="slidenum">
              <a:rPr lang="zh-TW" altLang="en-US" sz="1400"/>
              <a:pPr/>
              <a:t>20</a:t>
            </a:fld>
            <a:endParaRPr lang="en-US" altLang="zh-TW"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C9EA8F6A-4A8A-42C8-8917-82D807DA3B86}"/>
              </a:ext>
            </a:extLst>
          </p:cNvPr>
          <p:cNvSpPr>
            <a:spLocks noGrp="1" noChangeArrowheads="1"/>
          </p:cNvSpPr>
          <p:nvPr>
            <p:ph type="title"/>
          </p:nvPr>
        </p:nvSpPr>
        <p:spPr/>
        <p:txBody>
          <a:bodyPr/>
          <a:lstStyle/>
          <a:p>
            <a:pPr eaLnBrk="1" hangingPunct="1">
              <a:defRPr/>
            </a:pPr>
            <a:r>
              <a:rPr lang="en-US" altLang="zh-TW"/>
              <a:t>Reduced Costs</a:t>
            </a:r>
          </a:p>
        </p:txBody>
      </p:sp>
      <p:sp>
        <p:nvSpPr>
          <p:cNvPr id="118787" name="Rectangle 3">
            <a:extLst>
              <a:ext uri="{FF2B5EF4-FFF2-40B4-BE49-F238E27FC236}">
                <a16:creationId xmlns:a16="http://schemas.microsoft.com/office/drawing/2014/main" id="{25E1934B-4871-42D6-BE47-53B01FE691AC}"/>
              </a:ext>
            </a:extLst>
          </p:cNvPr>
          <p:cNvSpPr>
            <a:spLocks noGrp="1" noChangeArrowheads="1"/>
          </p:cNvSpPr>
          <p:nvPr>
            <p:ph idx="1"/>
          </p:nvPr>
        </p:nvSpPr>
        <p:spPr>
          <a:xfrm>
            <a:off x="550863" y="1125538"/>
            <a:ext cx="11161712" cy="5183187"/>
          </a:xfrm>
          <a:extLst>
            <a:ext uri="{91240B29-F687-4F45-9708-019B960494DF}">
              <a14:hiddenLine xmlns:a14="http://schemas.microsoft.com/office/drawing/2010/main" w="9525">
                <a:solidFill>
                  <a:srgbClr val="FF0000"/>
                </a:solidFill>
                <a:miter lim="800000"/>
                <a:headEnd/>
                <a:tailEnd/>
              </a14:hiddenLine>
            </a:ext>
          </a:extLst>
        </p:spPr>
        <p:txBody>
          <a:bodyPr>
            <a:normAutofit/>
          </a:bodyPr>
          <a:lstStyle/>
          <a:p>
            <a:pPr eaLnBrk="1" hangingPunct="1">
              <a:buFontTx/>
              <a:buNone/>
              <a:defRPr/>
            </a:pPr>
            <a:r>
              <a:rPr lang="en-US" altLang="zh-TW" dirty="0"/>
              <a:t>Suppose that  </a:t>
            </a:r>
            <a:r>
              <a:rPr lang="en-US" altLang="zh-TW" dirty="0">
                <a:latin typeface="Symbol" panose="05050102010706020507" pitchFamily="18" charset="2"/>
              </a:rPr>
              <a:t>p</a:t>
            </a:r>
            <a:r>
              <a:rPr lang="en-US" altLang="zh-TW" dirty="0"/>
              <a:t>  is a vector of </a:t>
            </a:r>
            <a:r>
              <a:rPr lang="en-US" altLang="zh-TW" i="1" dirty="0">
                <a:solidFill>
                  <a:srgbClr val="006600"/>
                </a:solidFill>
                <a:effectLst>
                  <a:outerShdw blurRad="38100" dist="38100" dir="2700000" algn="tl">
                    <a:srgbClr val="000000"/>
                  </a:outerShdw>
                </a:effectLst>
              </a:rPr>
              <a:t>node potentials</a:t>
            </a:r>
            <a:r>
              <a:rPr lang="en-US" altLang="zh-TW" dirty="0"/>
              <a:t>.  </a:t>
            </a:r>
          </a:p>
          <a:p>
            <a:pPr eaLnBrk="1" hangingPunct="1">
              <a:buFontTx/>
              <a:buNone/>
              <a:defRPr/>
            </a:pPr>
            <a:r>
              <a:rPr lang="en-US" altLang="zh-TW" dirty="0"/>
              <a:t>Let           </a:t>
            </a:r>
            <a:r>
              <a:rPr lang="en-US" altLang="zh-TW" dirty="0">
                <a:solidFill>
                  <a:srgbClr val="0000CC"/>
                </a:solidFill>
                <a:effectLst>
                  <a:outerShdw blurRad="38100" dist="38100" dir="2700000" algn="tl">
                    <a:srgbClr val="000000"/>
                  </a:outerShdw>
                </a:effectLst>
              </a:rPr>
              <a:t>=   </a:t>
            </a:r>
            <a:r>
              <a:rPr lang="en-US" altLang="zh-TW" dirty="0">
                <a:solidFill>
                  <a:srgbClr val="0000CC"/>
                </a:solidFill>
                <a:effectLst>
                  <a:outerShdw blurRad="38100" dist="38100" dir="2700000" algn="tl">
                    <a:srgbClr val="000000"/>
                  </a:outerShdw>
                </a:effectLst>
                <a:latin typeface="New York" pitchFamily="18" charset="0"/>
              </a:rPr>
              <a:t> </a:t>
            </a:r>
            <a:r>
              <a:rPr lang="en-US" altLang="zh-TW" dirty="0" err="1">
                <a:solidFill>
                  <a:srgbClr val="0000CC"/>
                </a:solidFill>
                <a:effectLst>
                  <a:outerShdw blurRad="38100" dist="38100" dir="2700000" algn="tl">
                    <a:srgbClr val="000000"/>
                  </a:outerShdw>
                </a:effectLst>
                <a:latin typeface="New York" pitchFamily="18" charset="0"/>
              </a:rPr>
              <a:t>c</a:t>
            </a:r>
            <a:r>
              <a:rPr lang="en-US" altLang="zh-TW" baseline="-25000" dirty="0" err="1">
                <a:solidFill>
                  <a:srgbClr val="0000CC"/>
                </a:solidFill>
                <a:effectLst>
                  <a:outerShdw blurRad="38100" dist="38100" dir="2700000" algn="tl">
                    <a:srgbClr val="000000"/>
                  </a:outerShdw>
                </a:effectLst>
                <a:latin typeface="New York" pitchFamily="18" charset="0"/>
              </a:rPr>
              <a:t>ij</a:t>
            </a:r>
            <a:r>
              <a:rPr lang="en-US" altLang="zh-TW" baseline="-25000" dirty="0">
                <a:solidFill>
                  <a:srgbClr val="0000CC"/>
                </a:solidFill>
                <a:effectLst>
                  <a:outerShdw blurRad="38100" dist="38100" dir="2700000" algn="tl">
                    <a:srgbClr val="000000"/>
                  </a:outerShdw>
                </a:effectLst>
                <a:latin typeface="New York" pitchFamily="18" charset="0"/>
              </a:rPr>
              <a:t> </a:t>
            </a:r>
            <a:r>
              <a:rPr lang="en-US" altLang="zh-TW" dirty="0">
                <a:solidFill>
                  <a:srgbClr val="0000CC"/>
                </a:solidFill>
                <a:effectLst>
                  <a:outerShdw blurRad="38100" dist="38100" dir="2700000" algn="tl">
                    <a:srgbClr val="000000"/>
                  </a:outerShdw>
                </a:effectLst>
                <a:latin typeface="New York" pitchFamily="18" charset="0"/>
              </a:rPr>
              <a:t>- </a:t>
            </a:r>
            <a:r>
              <a:rPr lang="en-US" altLang="zh-TW" dirty="0">
                <a:solidFill>
                  <a:srgbClr val="0000CC"/>
                </a:solidFill>
                <a:effectLst>
                  <a:outerShdw blurRad="38100" dist="38100" dir="2700000" algn="tl">
                    <a:srgbClr val="000000"/>
                  </a:outerShdw>
                </a:effectLst>
                <a:latin typeface="Symbol" panose="05050102010706020507" pitchFamily="18" charset="2"/>
              </a:rPr>
              <a:t>p</a:t>
            </a:r>
            <a:r>
              <a:rPr lang="en-US" altLang="zh-TW" baseline="-25000" dirty="0">
                <a:solidFill>
                  <a:srgbClr val="0000CC"/>
                </a:solidFill>
                <a:effectLst>
                  <a:outerShdw blurRad="38100" dist="38100" dir="2700000" algn="tl">
                    <a:srgbClr val="000000"/>
                  </a:outerShdw>
                </a:effectLst>
                <a:latin typeface="New York" pitchFamily="18" charset="0"/>
              </a:rPr>
              <a:t>i</a:t>
            </a:r>
            <a:r>
              <a:rPr lang="en-US" altLang="zh-TW" dirty="0">
                <a:solidFill>
                  <a:srgbClr val="0000CC"/>
                </a:solidFill>
                <a:effectLst>
                  <a:outerShdw blurRad="38100" dist="38100" dir="2700000" algn="tl">
                    <a:srgbClr val="000000"/>
                  </a:outerShdw>
                </a:effectLst>
                <a:latin typeface="New York" pitchFamily="18" charset="0"/>
              </a:rPr>
              <a:t> + </a:t>
            </a:r>
            <a:r>
              <a:rPr lang="en-US" altLang="zh-TW" dirty="0" err="1">
                <a:solidFill>
                  <a:srgbClr val="0000CC"/>
                </a:solidFill>
                <a:effectLst>
                  <a:outerShdw blurRad="38100" dist="38100" dir="2700000" algn="tl">
                    <a:srgbClr val="000000"/>
                  </a:outerShdw>
                </a:effectLst>
                <a:latin typeface="Symbol" panose="05050102010706020507" pitchFamily="18" charset="2"/>
              </a:rPr>
              <a:t>p</a:t>
            </a:r>
            <a:r>
              <a:rPr lang="en-US" altLang="zh-TW" baseline="-25000" dirty="0" err="1">
                <a:solidFill>
                  <a:srgbClr val="0000CC"/>
                </a:solidFill>
                <a:effectLst>
                  <a:outerShdw blurRad="38100" dist="38100" dir="2700000" algn="tl">
                    <a:srgbClr val="000000"/>
                  </a:outerShdw>
                </a:effectLst>
                <a:latin typeface="New York" pitchFamily="18" charset="0"/>
              </a:rPr>
              <a:t>j</a:t>
            </a:r>
            <a:r>
              <a:rPr lang="en-US" altLang="zh-TW" dirty="0">
                <a:latin typeface="New York" pitchFamily="18" charset="0"/>
              </a:rPr>
              <a:t> </a:t>
            </a:r>
            <a:r>
              <a:rPr lang="en-US" altLang="zh-TW" dirty="0"/>
              <a:t>be the </a:t>
            </a:r>
            <a:r>
              <a:rPr lang="en-US" altLang="zh-TW" i="1" dirty="0">
                <a:solidFill>
                  <a:srgbClr val="006600"/>
                </a:solidFill>
                <a:effectLst>
                  <a:outerShdw blurRad="38100" dist="38100" dir="2700000" algn="tl">
                    <a:srgbClr val="000000"/>
                  </a:outerShdw>
                </a:effectLst>
              </a:rPr>
              <a:t>reduced cost</a:t>
            </a:r>
            <a:r>
              <a:rPr lang="en-US" altLang="zh-TW" dirty="0"/>
              <a:t> of arc (</a:t>
            </a:r>
            <a:r>
              <a:rPr lang="en-US" altLang="zh-TW" dirty="0" err="1"/>
              <a:t>i,j</a:t>
            </a:r>
            <a:r>
              <a:rPr lang="en-US" altLang="zh-TW" dirty="0"/>
              <a:t>)  </a:t>
            </a:r>
          </a:p>
          <a:p>
            <a:pPr eaLnBrk="1" hangingPunct="1">
              <a:buFontTx/>
              <a:buNone/>
              <a:defRPr/>
            </a:pPr>
            <a:endParaRPr lang="en-US" altLang="zh-TW" dirty="0"/>
          </a:p>
          <a:p>
            <a:pPr eaLnBrk="1" hangingPunct="1">
              <a:buFontTx/>
              <a:buNone/>
              <a:defRPr/>
            </a:pPr>
            <a:r>
              <a:rPr lang="en-US" altLang="zh-TW" dirty="0"/>
              <a:t>For a path P, let </a:t>
            </a:r>
            <a:r>
              <a:rPr lang="en-US" altLang="zh-TW" dirty="0">
                <a:solidFill>
                  <a:srgbClr val="0000CC"/>
                </a:solidFill>
                <a:effectLst>
                  <a:outerShdw blurRad="38100" dist="38100" dir="2700000" algn="tl">
                    <a:srgbClr val="000000"/>
                  </a:outerShdw>
                </a:effectLst>
              </a:rPr>
              <a:t>c(P)</a:t>
            </a:r>
            <a:r>
              <a:rPr lang="en-US" altLang="zh-TW" dirty="0"/>
              <a:t> denote the cost (or length) of P.</a:t>
            </a:r>
          </a:p>
          <a:p>
            <a:pPr eaLnBrk="1" hangingPunct="1">
              <a:buFontTx/>
              <a:buNone/>
              <a:defRPr/>
            </a:pPr>
            <a:r>
              <a:rPr lang="en-US" altLang="zh-TW" dirty="0"/>
              <a:t>    Let </a:t>
            </a:r>
            <a:r>
              <a:rPr lang="en-US" altLang="zh-TW" dirty="0">
                <a:solidFill>
                  <a:srgbClr val="0000CC"/>
                </a:solidFill>
                <a:effectLst>
                  <a:outerShdw blurRad="38100" dist="38100" dir="2700000" algn="tl">
                    <a:srgbClr val="000000"/>
                  </a:outerShdw>
                </a:effectLst>
              </a:rPr>
              <a:t>c</a:t>
            </a:r>
            <a:r>
              <a:rPr lang="en-US" altLang="zh-TW" baseline="30000" dirty="0">
                <a:solidFill>
                  <a:srgbClr val="0000CC"/>
                </a:solidFill>
                <a:effectLst>
                  <a:outerShdw blurRad="38100" dist="38100" dir="2700000" algn="tl">
                    <a:srgbClr val="000000"/>
                  </a:outerShdw>
                </a:effectLst>
                <a:latin typeface="Symbol" panose="05050102010706020507" pitchFamily="18" charset="2"/>
              </a:rPr>
              <a:t>p</a:t>
            </a:r>
            <a:r>
              <a:rPr lang="en-US" altLang="zh-TW" dirty="0">
                <a:solidFill>
                  <a:srgbClr val="0000CC"/>
                </a:solidFill>
                <a:effectLst>
                  <a:outerShdw blurRad="38100" dist="38100" dir="2700000" algn="tl">
                    <a:srgbClr val="000000"/>
                  </a:outerShdw>
                </a:effectLst>
              </a:rPr>
              <a:t>(P)</a:t>
            </a:r>
            <a:r>
              <a:rPr lang="en-US" altLang="zh-TW" dirty="0">
                <a:latin typeface="New York" pitchFamily="18" charset="0"/>
              </a:rPr>
              <a:t> </a:t>
            </a:r>
            <a:r>
              <a:rPr lang="en-US" altLang="zh-TW" dirty="0"/>
              <a:t>denote the reduced cost (or length) of P </a:t>
            </a:r>
          </a:p>
          <a:p>
            <a:pPr eaLnBrk="1" hangingPunct="1">
              <a:lnSpc>
                <a:spcPct val="125000"/>
              </a:lnSpc>
              <a:buFontTx/>
              <a:buNone/>
              <a:defRPr/>
            </a:pPr>
            <a:endParaRPr lang="en-US" altLang="zh-TW" dirty="0"/>
          </a:p>
          <a:p>
            <a:pPr eaLnBrk="1" hangingPunct="1">
              <a:lnSpc>
                <a:spcPct val="125000"/>
              </a:lnSpc>
              <a:buFontTx/>
              <a:buNone/>
              <a:defRPr/>
            </a:pPr>
            <a:r>
              <a:rPr lang="en-US" altLang="zh-TW" dirty="0"/>
              <a:t>c(P) =</a:t>
            </a:r>
            <a:r>
              <a:rPr lang="en-US" altLang="zh-TW" dirty="0">
                <a:latin typeface="New York" pitchFamily="18" charset="0"/>
              </a:rPr>
              <a:t> </a:t>
            </a:r>
            <a:r>
              <a:rPr lang="en-US" altLang="zh-TW" sz="3200" dirty="0">
                <a:sym typeface="Symbol" panose="05050102010706020507" pitchFamily="18" charset="2"/>
              </a:rPr>
              <a:t></a:t>
            </a:r>
            <a:r>
              <a:rPr lang="en-US" altLang="zh-TW" sz="3200" baseline="-25000" dirty="0">
                <a:sym typeface="Symbol" panose="05050102010706020507" pitchFamily="18" charset="2"/>
              </a:rPr>
              <a:t>(</a:t>
            </a:r>
            <a:r>
              <a:rPr lang="en-US" altLang="zh-TW" sz="3200" baseline="-25000" dirty="0" err="1">
                <a:sym typeface="Symbol" panose="05050102010706020507" pitchFamily="18" charset="2"/>
              </a:rPr>
              <a:t>i,j</a:t>
            </a:r>
            <a:r>
              <a:rPr lang="en-US" altLang="zh-TW" sz="3200" baseline="-25000" dirty="0">
                <a:sym typeface="Symbol" panose="05050102010706020507" pitchFamily="18" charset="2"/>
              </a:rPr>
              <a:t>)</a:t>
            </a:r>
            <a:r>
              <a:rPr lang="en-US" altLang="zh-TW" sz="3200" baseline="-25000" dirty="0">
                <a:latin typeface="Times New Roman" panose="02020603050405020304" pitchFamily="18" charset="0"/>
                <a:cs typeface="Times New Roman" panose="02020603050405020304" pitchFamily="18" charset="0"/>
                <a:sym typeface="Symbol" panose="05050102010706020507" pitchFamily="18" charset="2"/>
              </a:rPr>
              <a:t></a:t>
            </a:r>
            <a:r>
              <a:rPr lang="en-US" altLang="zh-TW" sz="3200" baseline="-25000" dirty="0">
                <a:sym typeface="Symbol" panose="05050102010706020507" pitchFamily="18" charset="2"/>
              </a:rPr>
              <a:t>P   </a:t>
            </a:r>
            <a:r>
              <a:rPr lang="en-US" altLang="zh-TW" dirty="0" err="1"/>
              <a:t>c</a:t>
            </a:r>
            <a:r>
              <a:rPr lang="en-US" altLang="zh-TW" baseline="-25000" dirty="0" err="1"/>
              <a:t>ij</a:t>
            </a:r>
            <a:r>
              <a:rPr lang="en-US" altLang="zh-TW" baseline="-25000" dirty="0"/>
              <a:t>;                        </a:t>
            </a:r>
            <a:r>
              <a:rPr lang="en-US" altLang="zh-TW" dirty="0"/>
              <a:t>c</a:t>
            </a:r>
            <a:r>
              <a:rPr lang="en-US" altLang="zh-TW" baseline="30000" dirty="0">
                <a:latin typeface="Symbol" panose="05050102010706020507" pitchFamily="18" charset="2"/>
              </a:rPr>
              <a:t>p</a:t>
            </a:r>
            <a:r>
              <a:rPr lang="en-US" altLang="zh-TW" dirty="0"/>
              <a:t>(P)</a:t>
            </a:r>
            <a:r>
              <a:rPr lang="en-US" altLang="zh-TW" dirty="0">
                <a:latin typeface="New York" pitchFamily="18" charset="0"/>
              </a:rPr>
              <a:t> = </a:t>
            </a:r>
            <a:r>
              <a:rPr lang="en-US" altLang="zh-TW" sz="3200" dirty="0">
                <a:sym typeface="Symbol" panose="05050102010706020507" pitchFamily="18" charset="2"/>
              </a:rPr>
              <a:t></a:t>
            </a:r>
            <a:r>
              <a:rPr lang="en-US" altLang="zh-TW" sz="3200" baseline="-25000" dirty="0">
                <a:sym typeface="Symbol" panose="05050102010706020507" pitchFamily="18" charset="2"/>
              </a:rPr>
              <a:t>(</a:t>
            </a:r>
            <a:r>
              <a:rPr lang="en-US" altLang="zh-TW" sz="3200" baseline="-25000" dirty="0" err="1">
                <a:sym typeface="Symbol" panose="05050102010706020507" pitchFamily="18" charset="2"/>
              </a:rPr>
              <a:t>i,j</a:t>
            </a:r>
            <a:r>
              <a:rPr lang="en-US" altLang="zh-TW" sz="3200" baseline="-25000" dirty="0">
                <a:sym typeface="Symbol" panose="05050102010706020507" pitchFamily="18" charset="2"/>
              </a:rPr>
              <a:t>)P          </a:t>
            </a:r>
            <a:r>
              <a:rPr lang="en-US" altLang="zh-TW" baseline="-25000" dirty="0">
                <a:latin typeface="New York" pitchFamily="18" charset="0"/>
              </a:rPr>
              <a:t>;       </a:t>
            </a:r>
            <a:endParaRPr lang="en-US" altLang="zh-TW" dirty="0">
              <a:latin typeface="New York" pitchFamily="18" charset="0"/>
            </a:endParaRPr>
          </a:p>
          <a:p>
            <a:pPr eaLnBrk="1" hangingPunct="1">
              <a:lnSpc>
                <a:spcPct val="125000"/>
              </a:lnSpc>
              <a:buFontTx/>
              <a:buNone/>
              <a:defRPr/>
            </a:pPr>
            <a:endParaRPr lang="en-US" altLang="zh-TW" dirty="0">
              <a:latin typeface="New York" pitchFamily="18" charset="0"/>
            </a:endParaRPr>
          </a:p>
          <a:p>
            <a:pPr eaLnBrk="1" hangingPunct="1">
              <a:lnSpc>
                <a:spcPct val="125000"/>
              </a:lnSpc>
              <a:buFontTx/>
              <a:buNone/>
              <a:defRPr/>
            </a:pPr>
            <a:r>
              <a:rPr lang="en-US" altLang="zh-TW" dirty="0">
                <a:solidFill>
                  <a:srgbClr val="006600"/>
                </a:solidFill>
                <a:effectLst>
                  <a:outerShdw blurRad="38100" dist="38100" dir="2700000" algn="tl">
                    <a:srgbClr val="000000"/>
                  </a:outerShdw>
                </a:effectLst>
              </a:rPr>
              <a:t>Lemma.</a:t>
            </a:r>
            <a:r>
              <a:rPr lang="en-US" altLang="zh-TW" dirty="0"/>
              <a:t>  For any path P from node s to node t, </a:t>
            </a:r>
            <a:br>
              <a:rPr lang="en-US" altLang="zh-TW" dirty="0"/>
            </a:br>
            <a:r>
              <a:rPr lang="en-US" altLang="zh-TW" dirty="0"/>
              <a:t> </a:t>
            </a:r>
            <a:r>
              <a:rPr lang="en-US" altLang="zh-TW" dirty="0">
                <a:solidFill>
                  <a:srgbClr val="0000CC"/>
                </a:solidFill>
                <a:effectLst>
                  <a:outerShdw blurRad="38100" dist="38100" dir="2700000" algn="tl">
                    <a:srgbClr val="000000"/>
                  </a:outerShdw>
                </a:effectLst>
              </a:rPr>
              <a:t>c</a:t>
            </a:r>
            <a:r>
              <a:rPr lang="en-US" altLang="zh-TW" baseline="30000" dirty="0">
                <a:solidFill>
                  <a:srgbClr val="0000CC"/>
                </a:solidFill>
                <a:effectLst>
                  <a:outerShdw blurRad="38100" dist="38100" dir="2700000" algn="tl">
                    <a:srgbClr val="000000"/>
                  </a:outerShdw>
                </a:effectLst>
                <a:latin typeface="Symbol" panose="05050102010706020507" pitchFamily="18" charset="2"/>
              </a:rPr>
              <a:t>p</a:t>
            </a:r>
            <a:r>
              <a:rPr lang="en-US" altLang="zh-TW" dirty="0">
                <a:solidFill>
                  <a:srgbClr val="0000CC"/>
                </a:solidFill>
                <a:effectLst>
                  <a:outerShdw blurRad="38100" dist="38100" dir="2700000" algn="tl">
                    <a:srgbClr val="000000"/>
                  </a:outerShdw>
                </a:effectLst>
              </a:rPr>
              <a:t>(P) = c(P) -</a:t>
            </a:r>
            <a:r>
              <a:rPr lang="en-US" altLang="zh-TW" dirty="0">
                <a:solidFill>
                  <a:srgbClr val="0000CC"/>
                </a:solidFill>
                <a:effectLst>
                  <a:outerShdw blurRad="38100" dist="38100" dir="2700000" algn="tl">
                    <a:srgbClr val="000000"/>
                  </a:outerShdw>
                </a:effectLst>
                <a:latin typeface="New York" pitchFamily="18" charset="0"/>
              </a:rPr>
              <a:t> </a:t>
            </a:r>
            <a:r>
              <a:rPr lang="en-US" altLang="zh-TW" dirty="0" err="1">
                <a:solidFill>
                  <a:srgbClr val="0000CC"/>
                </a:solidFill>
                <a:effectLst>
                  <a:outerShdw blurRad="38100" dist="38100" dir="2700000" algn="tl">
                    <a:srgbClr val="000000"/>
                  </a:outerShdw>
                </a:effectLst>
                <a:latin typeface="Symbol" panose="05050102010706020507" pitchFamily="18" charset="2"/>
              </a:rPr>
              <a:t>p</a:t>
            </a:r>
            <a:r>
              <a:rPr lang="en-US" altLang="zh-TW" baseline="-25000" dirty="0" err="1">
                <a:solidFill>
                  <a:srgbClr val="0000CC"/>
                </a:solidFill>
                <a:effectLst>
                  <a:outerShdw blurRad="38100" dist="38100" dir="2700000" algn="tl">
                    <a:srgbClr val="000000"/>
                  </a:outerShdw>
                </a:effectLst>
              </a:rPr>
              <a:t>s</a:t>
            </a:r>
            <a:r>
              <a:rPr lang="en-US" altLang="zh-TW" dirty="0">
                <a:solidFill>
                  <a:srgbClr val="0000CC"/>
                </a:solidFill>
                <a:effectLst>
                  <a:outerShdw blurRad="38100" dist="38100" dir="2700000" algn="tl">
                    <a:srgbClr val="000000"/>
                  </a:outerShdw>
                </a:effectLst>
                <a:latin typeface="New York" pitchFamily="18" charset="0"/>
              </a:rPr>
              <a:t> </a:t>
            </a:r>
            <a:r>
              <a:rPr lang="en-US" altLang="zh-TW" dirty="0">
                <a:solidFill>
                  <a:srgbClr val="0000CC"/>
                </a:solidFill>
                <a:effectLst>
                  <a:outerShdw blurRad="38100" dist="38100" dir="2700000" algn="tl">
                    <a:srgbClr val="000000"/>
                  </a:outerShdw>
                </a:effectLst>
              </a:rPr>
              <a:t>+</a:t>
            </a:r>
            <a:r>
              <a:rPr lang="en-US" altLang="zh-TW" dirty="0">
                <a:solidFill>
                  <a:srgbClr val="0000CC"/>
                </a:solidFill>
                <a:effectLst>
                  <a:outerShdw blurRad="38100" dist="38100" dir="2700000" algn="tl">
                    <a:srgbClr val="000000"/>
                  </a:outerShdw>
                </a:effectLst>
                <a:latin typeface="New York" pitchFamily="18" charset="0"/>
              </a:rPr>
              <a:t> </a:t>
            </a:r>
            <a:r>
              <a:rPr lang="en-US" altLang="zh-TW" dirty="0" err="1">
                <a:solidFill>
                  <a:srgbClr val="0000CC"/>
                </a:solidFill>
                <a:effectLst>
                  <a:outerShdw blurRad="38100" dist="38100" dir="2700000" algn="tl">
                    <a:srgbClr val="000000"/>
                  </a:outerShdw>
                </a:effectLst>
                <a:latin typeface="Symbol" panose="05050102010706020507" pitchFamily="18" charset="2"/>
              </a:rPr>
              <a:t>p</a:t>
            </a:r>
            <a:r>
              <a:rPr lang="en-US" altLang="zh-TW" baseline="-25000" dirty="0" err="1">
                <a:solidFill>
                  <a:srgbClr val="0000CC"/>
                </a:solidFill>
                <a:effectLst>
                  <a:outerShdw blurRad="38100" dist="38100" dir="2700000" algn="tl">
                    <a:srgbClr val="000000"/>
                  </a:outerShdw>
                </a:effectLst>
              </a:rPr>
              <a:t>t</a:t>
            </a:r>
            <a:r>
              <a:rPr lang="en-US" altLang="zh-TW" baseline="-25000" dirty="0">
                <a:solidFill>
                  <a:srgbClr val="0000CC"/>
                </a:solidFill>
                <a:effectLst>
                  <a:outerShdw blurRad="38100" dist="38100" dir="2700000" algn="tl">
                    <a:srgbClr val="000000"/>
                  </a:outerShdw>
                </a:effectLst>
              </a:rPr>
              <a:t> </a:t>
            </a:r>
            <a:r>
              <a:rPr lang="en-US" altLang="zh-TW" dirty="0">
                <a:solidFill>
                  <a:srgbClr val="0000CC"/>
                </a:solidFill>
                <a:effectLst>
                  <a:outerShdw blurRad="38100" dist="38100" dir="2700000" algn="tl">
                    <a:srgbClr val="000000"/>
                  </a:outerShdw>
                </a:effectLst>
              </a:rPr>
              <a:t>.</a:t>
            </a:r>
          </a:p>
        </p:txBody>
      </p:sp>
      <p:sp>
        <p:nvSpPr>
          <p:cNvPr id="45060" name="投影片編號版面配置區 3">
            <a:extLst>
              <a:ext uri="{FF2B5EF4-FFF2-40B4-BE49-F238E27FC236}">
                <a16:creationId xmlns:a16="http://schemas.microsoft.com/office/drawing/2014/main" id="{64431512-091F-48F0-B035-585F0057A9CB}"/>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C1D31B5D-AC18-4623-80C8-8C0556179D17}" type="slidenum">
              <a:rPr lang="zh-TW" altLang="en-US" sz="1400"/>
              <a:pPr/>
              <a:t>21</a:t>
            </a:fld>
            <a:endParaRPr lang="en-US" altLang="zh-TW" sz="1400"/>
          </a:p>
        </p:txBody>
      </p:sp>
      <p:graphicFrame>
        <p:nvGraphicFramePr>
          <p:cNvPr id="45061" name="Object 7">
            <a:extLst>
              <a:ext uri="{FF2B5EF4-FFF2-40B4-BE49-F238E27FC236}">
                <a16:creationId xmlns:a16="http://schemas.microsoft.com/office/drawing/2014/main" id="{7DEB0C48-D0C4-4127-9D6E-D17CC8A2BDA7}"/>
              </a:ext>
            </a:extLst>
          </p:cNvPr>
          <p:cNvGraphicFramePr>
            <a:graphicFrameLocks noChangeAspect="1"/>
          </p:cNvGraphicFramePr>
          <p:nvPr/>
        </p:nvGraphicFramePr>
        <p:xfrm>
          <a:off x="6816725" y="4005263"/>
          <a:ext cx="355600" cy="533400"/>
        </p:xfrm>
        <a:graphic>
          <a:graphicData uri="http://schemas.openxmlformats.org/presentationml/2006/ole">
            <mc:AlternateContent xmlns:mc="http://schemas.openxmlformats.org/markup-compatibility/2006">
              <mc:Choice xmlns:v="urn:schemas-microsoft-com:vml" Requires="v">
                <p:oleObj spid="_x0000_s45067" name="Equation" r:id="rId4" imgW="355446" imgH="533169" progId="Equation.DSMT4">
                  <p:embed/>
                </p:oleObj>
              </mc:Choice>
              <mc:Fallback>
                <p:oleObj name="Equation" r:id="rId4" imgW="355446" imgH="533169"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6725" y="4005263"/>
                        <a:ext cx="355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2" name="Object 8">
            <a:extLst>
              <a:ext uri="{FF2B5EF4-FFF2-40B4-BE49-F238E27FC236}">
                <a16:creationId xmlns:a16="http://schemas.microsoft.com/office/drawing/2014/main" id="{33A4CFA5-4C2A-4EE4-9D0D-68AED9F9C7E4}"/>
              </a:ext>
            </a:extLst>
          </p:cNvPr>
          <p:cNvGraphicFramePr>
            <a:graphicFrameLocks noChangeAspect="1"/>
          </p:cNvGraphicFramePr>
          <p:nvPr/>
        </p:nvGraphicFramePr>
        <p:xfrm>
          <a:off x="1416050" y="1576388"/>
          <a:ext cx="355600" cy="533400"/>
        </p:xfrm>
        <a:graphic>
          <a:graphicData uri="http://schemas.openxmlformats.org/presentationml/2006/ole">
            <mc:AlternateContent xmlns:mc="http://schemas.openxmlformats.org/markup-compatibility/2006">
              <mc:Choice xmlns:v="urn:schemas-microsoft-com:vml" Requires="v">
                <p:oleObj spid="_x0000_s45068" name="Equation" r:id="rId6" imgW="355446" imgH="533169" progId="Equation.DSMT4">
                  <p:embed/>
                </p:oleObj>
              </mc:Choice>
              <mc:Fallback>
                <p:oleObj name="Equation" r:id="rId6" imgW="355446" imgH="533169"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6050" y="1576388"/>
                        <a:ext cx="355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913CF12B-30B3-4B1D-866B-1E493CD0E204}"/>
              </a:ext>
            </a:extLst>
          </p:cNvPr>
          <p:cNvSpPr>
            <a:spLocks noGrp="1" noChangeArrowheads="1"/>
          </p:cNvSpPr>
          <p:nvPr>
            <p:ph type="title"/>
          </p:nvPr>
        </p:nvSpPr>
        <p:spPr>
          <a:xfrm>
            <a:off x="2135188" y="71438"/>
            <a:ext cx="7542212" cy="798512"/>
          </a:xfrm>
        </p:spPr>
        <p:txBody>
          <a:bodyPr>
            <a:normAutofit fontScale="90000"/>
          </a:bodyPr>
          <a:lstStyle/>
          <a:p>
            <a:pPr eaLnBrk="1" hangingPunct="1">
              <a:defRPr/>
            </a:pPr>
            <a:r>
              <a:rPr lang="en-US" altLang="zh-TW" sz="3200">
                <a:latin typeface="New York" pitchFamily="18" charset="0"/>
              </a:rPr>
              <a:t>For any path P from node s to node t </a:t>
            </a:r>
            <a:br>
              <a:rPr lang="en-US" altLang="zh-TW" sz="3200">
                <a:latin typeface="New York" pitchFamily="18" charset="0"/>
              </a:rPr>
            </a:br>
            <a:r>
              <a:rPr lang="en-US" altLang="zh-TW" sz="3200">
                <a:latin typeface="New York" pitchFamily="18" charset="0"/>
              </a:rPr>
              <a:t>c</a:t>
            </a:r>
            <a:r>
              <a:rPr lang="en-US" altLang="zh-TW" sz="3200" baseline="30000">
                <a:latin typeface="Symbol" panose="05050102010706020507" pitchFamily="18" charset="2"/>
              </a:rPr>
              <a:t>p</a:t>
            </a:r>
            <a:r>
              <a:rPr lang="en-US" altLang="zh-TW" sz="3200">
                <a:latin typeface="New York" pitchFamily="18" charset="0"/>
              </a:rPr>
              <a:t>(P) = c(P) - </a:t>
            </a:r>
            <a:r>
              <a:rPr lang="en-US" altLang="zh-TW" sz="3200">
                <a:latin typeface="Symbol" panose="05050102010706020507" pitchFamily="18" charset="2"/>
              </a:rPr>
              <a:t>p</a:t>
            </a:r>
            <a:r>
              <a:rPr lang="en-US" altLang="zh-TW" sz="3200" baseline="-25000">
                <a:latin typeface="New York" pitchFamily="18" charset="0"/>
              </a:rPr>
              <a:t>s</a:t>
            </a:r>
            <a:r>
              <a:rPr lang="en-US" altLang="zh-TW" sz="3200">
                <a:latin typeface="New York" pitchFamily="18" charset="0"/>
              </a:rPr>
              <a:t> + </a:t>
            </a:r>
            <a:r>
              <a:rPr lang="en-US" altLang="zh-TW" sz="3200">
                <a:latin typeface="Symbol" panose="05050102010706020507" pitchFamily="18" charset="2"/>
              </a:rPr>
              <a:t>p</a:t>
            </a:r>
            <a:r>
              <a:rPr lang="en-US" altLang="zh-TW" sz="3200" baseline="-25000">
                <a:latin typeface="New York" pitchFamily="18" charset="0"/>
              </a:rPr>
              <a:t>t </a:t>
            </a:r>
            <a:endParaRPr lang="en-US" altLang="zh-TW" sz="3200">
              <a:latin typeface="New York" pitchFamily="18" charset="0"/>
            </a:endParaRPr>
          </a:p>
        </p:txBody>
      </p:sp>
      <p:sp>
        <p:nvSpPr>
          <p:cNvPr id="120835" name="Rectangle 3">
            <a:extLst>
              <a:ext uri="{FF2B5EF4-FFF2-40B4-BE49-F238E27FC236}">
                <a16:creationId xmlns:a16="http://schemas.microsoft.com/office/drawing/2014/main" id="{76A2F3E4-849E-4145-B5C6-B8F2E406961D}"/>
              </a:ext>
            </a:extLst>
          </p:cNvPr>
          <p:cNvSpPr>
            <a:spLocks noGrp="1" noChangeArrowheads="1"/>
          </p:cNvSpPr>
          <p:nvPr>
            <p:ph idx="1"/>
          </p:nvPr>
        </p:nvSpPr>
        <p:spPr>
          <a:xfrm>
            <a:off x="407988" y="1125538"/>
            <a:ext cx="11591925" cy="5105400"/>
          </a:xfrm>
        </p:spPr>
        <p:txBody>
          <a:bodyPr/>
          <a:lstStyle/>
          <a:p>
            <a:pPr eaLnBrk="1" hangingPunct="1">
              <a:buFontTx/>
              <a:buNone/>
              <a:defRPr/>
            </a:pPr>
            <a:r>
              <a:rPr lang="en-US" altLang="zh-TW" dirty="0">
                <a:solidFill>
                  <a:srgbClr val="FF0000"/>
                </a:solidFill>
                <a:effectLst>
                  <a:outerShdw blurRad="38100" dist="38100" dir="2700000" algn="tl">
                    <a:srgbClr val="000000"/>
                  </a:outerShdw>
                </a:effectLst>
              </a:rPr>
              <a:t>Proof</a:t>
            </a:r>
            <a:r>
              <a:rPr lang="en-US" altLang="zh-TW" dirty="0"/>
              <a:t>.  When written as a summation, the terms in c</a:t>
            </a:r>
            <a:r>
              <a:rPr lang="en-US" altLang="zh-TW" baseline="30000" dirty="0">
                <a:latin typeface="Symbol" panose="05050102010706020507" pitchFamily="18" charset="2"/>
              </a:rPr>
              <a:t>p</a:t>
            </a:r>
            <a:r>
              <a:rPr lang="en-US" altLang="zh-TW" dirty="0"/>
              <a:t>(P) involving  </a:t>
            </a:r>
            <a:r>
              <a:rPr lang="en-US" altLang="zh-TW" dirty="0">
                <a:latin typeface="Symbol" panose="05050102010706020507" pitchFamily="18" charset="2"/>
              </a:rPr>
              <a:t>p</a:t>
            </a:r>
            <a:r>
              <a:rPr lang="en-US" altLang="zh-TW" sz="1800" baseline="-25000" dirty="0">
                <a:latin typeface="New York" pitchFamily="18" charset="0"/>
              </a:rPr>
              <a:t>i</a:t>
            </a:r>
            <a:r>
              <a:rPr lang="en-US" altLang="zh-TW" dirty="0"/>
              <a:t>  for some </a:t>
            </a:r>
            <a:r>
              <a:rPr lang="en-US" altLang="zh-TW" dirty="0" err="1"/>
              <a:t>i</a:t>
            </a:r>
            <a:r>
              <a:rPr lang="en-US" altLang="zh-TW" dirty="0"/>
              <a:t> all cancel, except for the term - </a:t>
            </a:r>
            <a:r>
              <a:rPr lang="en-US" altLang="zh-TW" dirty="0" err="1">
                <a:latin typeface="Symbol" panose="05050102010706020507" pitchFamily="18" charset="2"/>
              </a:rPr>
              <a:t>p</a:t>
            </a:r>
            <a:r>
              <a:rPr lang="en-US" altLang="zh-TW" sz="1800" baseline="-25000" dirty="0" err="1"/>
              <a:t>s</a:t>
            </a:r>
            <a:r>
              <a:rPr lang="en-US" altLang="zh-TW" dirty="0"/>
              <a:t> and the term </a:t>
            </a:r>
            <a:r>
              <a:rPr lang="en-US" altLang="zh-TW" dirty="0">
                <a:latin typeface="Symbol" panose="05050102010706020507" pitchFamily="18" charset="2"/>
              </a:rPr>
              <a:t>p</a:t>
            </a:r>
            <a:r>
              <a:rPr lang="en-US" altLang="zh-TW" sz="1800" baseline="-25000" dirty="0"/>
              <a:t>t</a:t>
            </a:r>
            <a:r>
              <a:rPr lang="en-US" altLang="zh-TW" dirty="0"/>
              <a:t>. </a:t>
            </a:r>
          </a:p>
          <a:p>
            <a:pPr eaLnBrk="1" hangingPunct="1">
              <a:buFontTx/>
              <a:buNone/>
              <a:defRPr/>
            </a:pPr>
            <a:endParaRPr lang="en-US" altLang="zh-TW" sz="1200" dirty="0"/>
          </a:p>
          <a:p>
            <a:pPr eaLnBrk="1" hangingPunct="1">
              <a:buFontTx/>
              <a:buNone/>
              <a:defRPr/>
            </a:pPr>
            <a:r>
              <a:rPr lang="en-US" altLang="zh-TW" dirty="0">
                <a:solidFill>
                  <a:srgbClr val="006600"/>
                </a:solidFill>
                <a:effectLst>
                  <a:outerShdw blurRad="38100" dist="38100" dir="2700000" algn="tl">
                    <a:srgbClr val="000000"/>
                  </a:outerShdw>
                </a:effectLst>
              </a:rPr>
              <a:t>Note:</a:t>
            </a:r>
            <a:r>
              <a:rPr lang="en-US" altLang="zh-TW" dirty="0"/>
              <a:t>  for fixed vector </a:t>
            </a:r>
            <a:r>
              <a:rPr lang="en-US" altLang="zh-TW" dirty="0">
                <a:latin typeface="Symbol" panose="05050102010706020507" pitchFamily="18" charset="2"/>
              </a:rPr>
              <a:t>p</a:t>
            </a:r>
            <a:r>
              <a:rPr lang="en-US" altLang="zh-TW" dirty="0"/>
              <a:t> of multipliers and for any pair of nodes s and t,  c</a:t>
            </a:r>
            <a:r>
              <a:rPr lang="en-US" altLang="zh-TW" baseline="30000" dirty="0">
                <a:latin typeface="Symbol" panose="05050102010706020507" pitchFamily="18" charset="2"/>
              </a:rPr>
              <a:t>p</a:t>
            </a:r>
            <a:r>
              <a:rPr lang="en-US" altLang="zh-TW" dirty="0">
                <a:latin typeface="New York" pitchFamily="18" charset="0"/>
              </a:rPr>
              <a:t>(</a:t>
            </a:r>
            <a:r>
              <a:rPr lang="en-US" altLang="zh-TW" dirty="0"/>
              <a:t>P) - c(P)  is a constant for every path P from s to t.</a:t>
            </a:r>
          </a:p>
          <a:p>
            <a:pPr eaLnBrk="1" hangingPunct="1">
              <a:buFontTx/>
              <a:buNone/>
              <a:defRPr/>
            </a:pPr>
            <a:r>
              <a:rPr lang="en-US" altLang="zh-TW" sz="1200" dirty="0">
                <a:latin typeface="New York" pitchFamily="18" charset="0"/>
              </a:rPr>
              <a:t> </a:t>
            </a:r>
            <a:endParaRPr lang="en-US" altLang="zh-TW" sz="1200" dirty="0"/>
          </a:p>
          <a:p>
            <a:pPr eaLnBrk="1" hangingPunct="1">
              <a:buFontTx/>
              <a:buNone/>
              <a:defRPr/>
            </a:pPr>
            <a:r>
              <a:rPr lang="en-US" altLang="zh-TW" i="1" dirty="0">
                <a:solidFill>
                  <a:srgbClr val="006600"/>
                </a:solidFill>
                <a:effectLst>
                  <a:outerShdw blurRad="38100" dist="38100" dir="2700000" algn="tl">
                    <a:srgbClr val="000000"/>
                  </a:outerShdw>
                </a:effectLst>
              </a:rPr>
              <a:t>Corollary</a:t>
            </a:r>
            <a:r>
              <a:rPr lang="en-US" altLang="zh-TW" dirty="0">
                <a:solidFill>
                  <a:srgbClr val="006600"/>
                </a:solidFill>
                <a:effectLst>
                  <a:outerShdw blurRad="38100" dist="38100" dir="2700000" algn="tl">
                    <a:srgbClr val="000000"/>
                  </a:outerShdw>
                </a:effectLst>
              </a:rPr>
              <a:t>.</a:t>
            </a:r>
            <a:r>
              <a:rPr lang="en-US" altLang="zh-TW" dirty="0"/>
              <a:t>  </a:t>
            </a:r>
            <a:r>
              <a:rPr lang="en-US" altLang="zh-TW" i="1" dirty="0"/>
              <a:t>A shortest path P from s to t with respect </a:t>
            </a:r>
            <a:r>
              <a:rPr lang="en-US" altLang="zh-TW" i="1" dirty="0">
                <a:solidFill>
                  <a:srgbClr val="0000CC"/>
                </a:solidFill>
                <a:effectLst>
                  <a:outerShdw blurRad="38100" dist="38100" dir="2700000" algn="tl">
                    <a:srgbClr val="000000"/>
                  </a:outerShdw>
                </a:effectLst>
              </a:rPr>
              <a:t>c</a:t>
            </a:r>
            <a:r>
              <a:rPr lang="en-US" altLang="zh-TW" i="1" baseline="30000" dirty="0">
                <a:solidFill>
                  <a:srgbClr val="0000CC"/>
                </a:solidFill>
                <a:effectLst>
                  <a:outerShdw blurRad="38100" dist="38100" dir="2700000" algn="tl">
                    <a:srgbClr val="000000"/>
                  </a:outerShdw>
                </a:effectLst>
                <a:latin typeface="Symbol" panose="05050102010706020507" pitchFamily="18" charset="2"/>
              </a:rPr>
              <a:t>p</a:t>
            </a:r>
            <a:r>
              <a:rPr lang="en-US" altLang="zh-TW" i="1" dirty="0">
                <a:latin typeface="New York" pitchFamily="18" charset="0"/>
              </a:rPr>
              <a:t> </a:t>
            </a:r>
            <a:br>
              <a:rPr lang="en-US" altLang="zh-TW" i="1" dirty="0">
                <a:latin typeface="New York" pitchFamily="18" charset="0"/>
              </a:rPr>
            </a:br>
            <a:r>
              <a:rPr lang="en-US" altLang="zh-TW" i="1" dirty="0"/>
              <a:t>is also the shortest path with respect to </a:t>
            </a:r>
            <a:r>
              <a:rPr lang="en-US" altLang="zh-TW" i="1" dirty="0">
                <a:solidFill>
                  <a:srgbClr val="0000CC"/>
                </a:solidFill>
                <a:effectLst>
                  <a:outerShdw blurRad="38100" dist="38100" dir="2700000" algn="tl">
                    <a:srgbClr val="000000"/>
                  </a:outerShdw>
                </a:effectLst>
              </a:rPr>
              <a:t>c</a:t>
            </a:r>
            <a:r>
              <a:rPr lang="en-US" altLang="zh-TW" i="1" dirty="0"/>
              <a:t>.</a:t>
            </a:r>
          </a:p>
        </p:txBody>
      </p:sp>
      <p:sp>
        <p:nvSpPr>
          <p:cNvPr id="47108" name="投影片編號版面配置區 3">
            <a:extLst>
              <a:ext uri="{FF2B5EF4-FFF2-40B4-BE49-F238E27FC236}">
                <a16:creationId xmlns:a16="http://schemas.microsoft.com/office/drawing/2014/main" id="{E2391947-7D2A-4B20-AC89-1561668E7311}"/>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525BBAC9-B7FA-4B60-AA8E-4B1F89AA7E10}" type="slidenum">
              <a:rPr lang="zh-TW" altLang="en-US" sz="1400"/>
              <a:pPr/>
              <a:t>22</a:t>
            </a:fld>
            <a:endParaRPr lang="en-US" altLang="zh-TW" sz="1400"/>
          </a:p>
        </p:txBody>
      </p:sp>
      <p:grpSp>
        <p:nvGrpSpPr>
          <p:cNvPr id="120921" name="Group 89">
            <a:extLst>
              <a:ext uri="{FF2B5EF4-FFF2-40B4-BE49-F238E27FC236}">
                <a16:creationId xmlns:a16="http://schemas.microsoft.com/office/drawing/2014/main" id="{EE79DA66-02B6-4723-92B4-DB881A9D3271}"/>
              </a:ext>
            </a:extLst>
          </p:cNvPr>
          <p:cNvGrpSpPr>
            <a:grpSpLocks/>
          </p:cNvGrpSpPr>
          <p:nvPr/>
        </p:nvGrpSpPr>
        <p:grpSpPr bwMode="auto">
          <a:xfrm>
            <a:off x="3143250" y="4797425"/>
            <a:ext cx="5791200" cy="1131888"/>
            <a:chOff x="1008" y="3369"/>
            <a:chExt cx="3648" cy="713"/>
          </a:xfrm>
        </p:grpSpPr>
        <p:sp>
          <p:nvSpPr>
            <p:cNvPr id="47110" name="Oval 5">
              <a:extLst>
                <a:ext uri="{FF2B5EF4-FFF2-40B4-BE49-F238E27FC236}">
                  <a16:creationId xmlns:a16="http://schemas.microsoft.com/office/drawing/2014/main" id="{0201D1DD-BFD2-4B5C-986F-FA5B308DD704}"/>
                </a:ext>
              </a:extLst>
            </p:cNvPr>
            <p:cNvSpPr>
              <a:spLocks noChangeArrowheads="1"/>
            </p:cNvSpPr>
            <p:nvPr/>
          </p:nvSpPr>
          <p:spPr bwMode="auto">
            <a:xfrm>
              <a:off x="1028" y="3541"/>
              <a:ext cx="232" cy="224"/>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p>
          </p:txBody>
        </p:sp>
        <p:sp>
          <p:nvSpPr>
            <p:cNvPr id="47111" name="Rectangle 6">
              <a:extLst>
                <a:ext uri="{FF2B5EF4-FFF2-40B4-BE49-F238E27FC236}">
                  <a16:creationId xmlns:a16="http://schemas.microsoft.com/office/drawing/2014/main" id="{68A8A455-A38D-4032-882D-2C076D0D886B}"/>
                </a:ext>
              </a:extLst>
            </p:cNvPr>
            <p:cNvSpPr>
              <a:spLocks noChangeArrowheads="1"/>
            </p:cNvSpPr>
            <p:nvPr/>
          </p:nvSpPr>
          <p:spPr bwMode="auto">
            <a:xfrm>
              <a:off x="1920" y="3553"/>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r>
                <a:rPr lang="en-US" altLang="zh-TW" sz="1800" b="1">
                  <a:solidFill>
                    <a:srgbClr val="000000"/>
                  </a:solidFill>
                  <a:latin typeface="Arial" panose="020B0604020202020204" pitchFamily="34" charset="0"/>
                </a:rPr>
                <a:t>4</a:t>
              </a:r>
              <a:endParaRPr lang="en-US" altLang="zh-TW" b="1">
                <a:latin typeface="Arial" panose="020B0604020202020204" pitchFamily="34" charset="0"/>
              </a:endParaRPr>
            </a:p>
          </p:txBody>
        </p:sp>
        <p:sp>
          <p:nvSpPr>
            <p:cNvPr id="47112" name="Oval 7">
              <a:extLst>
                <a:ext uri="{FF2B5EF4-FFF2-40B4-BE49-F238E27FC236}">
                  <a16:creationId xmlns:a16="http://schemas.microsoft.com/office/drawing/2014/main" id="{62C7A1D0-1882-4094-9A64-24DE0B7E7DC1}"/>
                </a:ext>
              </a:extLst>
            </p:cNvPr>
            <p:cNvSpPr>
              <a:spLocks noChangeArrowheads="1"/>
            </p:cNvSpPr>
            <p:nvPr/>
          </p:nvSpPr>
          <p:spPr bwMode="auto">
            <a:xfrm>
              <a:off x="1892" y="3533"/>
              <a:ext cx="232" cy="232"/>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p>
          </p:txBody>
        </p:sp>
        <p:sp>
          <p:nvSpPr>
            <p:cNvPr id="47113" name="Oval 8">
              <a:extLst>
                <a:ext uri="{FF2B5EF4-FFF2-40B4-BE49-F238E27FC236}">
                  <a16:creationId xmlns:a16="http://schemas.microsoft.com/office/drawing/2014/main" id="{77496AD1-6902-48E2-B2D3-1EDD3AD5635B}"/>
                </a:ext>
              </a:extLst>
            </p:cNvPr>
            <p:cNvSpPr>
              <a:spLocks noChangeArrowheads="1"/>
            </p:cNvSpPr>
            <p:nvPr/>
          </p:nvSpPr>
          <p:spPr bwMode="auto">
            <a:xfrm>
              <a:off x="2796" y="3533"/>
              <a:ext cx="240" cy="232"/>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p>
          </p:txBody>
        </p:sp>
        <p:sp>
          <p:nvSpPr>
            <p:cNvPr id="47114" name="Oval 9">
              <a:extLst>
                <a:ext uri="{FF2B5EF4-FFF2-40B4-BE49-F238E27FC236}">
                  <a16:creationId xmlns:a16="http://schemas.microsoft.com/office/drawing/2014/main" id="{B77869B0-BE34-463F-82AD-B92AEA06C9E0}"/>
                </a:ext>
              </a:extLst>
            </p:cNvPr>
            <p:cNvSpPr>
              <a:spLocks noChangeArrowheads="1"/>
            </p:cNvSpPr>
            <p:nvPr/>
          </p:nvSpPr>
          <p:spPr bwMode="auto">
            <a:xfrm>
              <a:off x="3564" y="3533"/>
              <a:ext cx="233" cy="232"/>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p>
          </p:txBody>
        </p:sp>
        <p:sp>
          <p:nvSpPr>
            <p:cNvPr id="47115" name="Oval 10">
              <a:extLst>
                <a:ext uri="{FF2B5EF4-FFF2-40B4-BE49-F238E27FC236}">
                  <a16:creationId xmlns:a16="http://schemas.microsoft.com/office/drawing/2014/main" id="{5FCA02A5-6C89-4F59-A46D-CB7EF4182A4B}"/>
                </a:ext>
              </a:extLst>
            </p:cNvPr>
            <p:cNvSpPr>
              <a:spLocks noChangeArrowheads="1"/>
            </p:cNvSpPr>
            <p:nvPr/>
          </p:nvSpPr>
          <p:spPr bwMode="auto">
            <a:xfrm>
              <a:off x="4356" y="3533"/>
              <a:ext cx="232" cy="232"/>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p>
          </p:txBody>
        </p:sp>
        <p:sp>
          <p:nvSpPr>
            <p:cNvPr id="47116" name="Rectangle 11">
              <a:extLst>
                <a:ext uri="{FF2B5EF4-FFF2-40B4-BE49-F238E27FC236}">
                  <a16:creationId xmlns:a16="http://schemas.microsoft.com/office/drawing/2014/main" id="{8BE3C6D6-B82A-41ED-A69C-EB5AB5780C3F}"/>
                </a:ext>
              </a:extLst>
            </p:cNvPr>
            <p:cNvSpPr>
              <a:spLocks noChangeArrowheads="1"/>
            </p:cNvSpPr>
            <p:nvPr/>
          </p:nvSpPr>
          <p:spPr bwMode="auto">
            <a:xfrm>
              <a:off x="4464" y="3561"/>
              <a:ext cx="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r>
                <a:rPr lang="en-US" altLang="zh-TW" sz="1800" b="1">
                  <a:solidFill>
                    <a:srgbClr val="000000"/>
                  </a:solidFill>
                  <a:latin typeface="Arial" panose="020B0604020202020204" pitchFamily="34" charset="0"/>
                </a:rPr>
                <a:t>t</a:t>
              </a:r>
              <a:endParaRPr lang="en-US" altLang="zh-TW" b="1">
                <a:latin typeface="Arial" panose="020B0604020202020204" pitchFamily="34" charset="0"/>
              </a:endParaRPr>
            </a:p>
          </p:txBody>
        </p:sp>
        <p:sp>
          <p:nvSpPr>
            <p:cNvPr id="47117" name="Rectangle 57">
              <a:extLst>
                <a:ext uri="{FF2B5EF4-FFF2-40B4-BE49-F238E27FC236}">
                  <a16:creationId xmlns:a16="http://schemas.microsoft.com/office/drawing/2014/main" id="{7E187729-6D61-40C0-B0E1-E02BB4599A86}"/>
                </a:ext>
              </a:extLst>
            </p:cNvPr>
            <p:cNvSpPr>
              <a:spLocks noChangeArrowheads="1"/>
            </p:cNvSpPr>
            <p:nvPr/>
          </p:nvSpPr>
          <p:spPr bwMode="auto">
            <a:xfrm>
              <a:off x="3592" y="3561"/>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r>
                <a:rPr lang="en-US" altLang="zh-TW" sz="1800" b="1">
                  <a:solidFill>
                    <a:srgbClr val="000000"/>
                  </a:solidFill>
                  <a:latin typeface="Arial" panose="020B0604020202020204" pitchFamily="34" charset="0"/>
                </a:rPr>
                <a:t>2</a:t>
              </a:r>
              <a:endParaRPr lang="en-US" altLang="zh-TW" b="1">
                <a:latin typeface="Arial" panose="020B0604020202020204" pitchFamily="34" charset="0"/>
              </a:endParaRPr>
            </a:p>
          </p:txBody>
        </p:sp>
        <p:sp>
          <p:nvSpPr>
            <p:cNvPr id="47118" name="Rectangle 58">
              <a:extLst>
                <a:ext uri="{FF2B5EF4-FFF2-40B4-BE49-F238E27FC236}">
                  <a16:creationId xmlns:a16="http://schemas.microsoft.com/office/drawing/2014/main" id="{E0613CE0-32F2-48EC-8FA4-2F9B64CE9A0E}"/>
                </a:ext>
              </a:extLst>
            </p:cNvPr>
            <p:cNvSpPr>
              <a:spLocks noChangeArrowheads="1"/>
            </p:cNvSpPr>
            <p:nvPr/>
          </p:nvSpPr>
          <p:spPr bwMode="auto">
            <a:xfrm>
              <a:off x="1112" y="3577"/>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r>
                <a:rPr lang="en-US" altLang="zh-TW" sz="1800" b="1">
                  <a:solidFill>
                    <a:srgbClr val="000000"/>
                  </a:solidFill>
                  <a:latin typeface="Arial" panose="020B0604020202020204" pitchFamily="34" charset="0"/>
                </a:rPr>
                <a:t>s</a:t>
              </a:r>
              <a:endParaRPr lang="en-US" altLang="zh-TW" b="1">
                <a:latin typeface="Arial" panose="020B0604020202020204" pitchFamily="34" charset="0"/>
              </a:endParaRPr>
            </a:p>
          </p:txBody>
        </p:sp>
        <p:sp>
          <p:nvSpPr>
            <p:cNvPr id="47119" name="Rectangle 60">
              <a:extLst>
                <a:ext uri="{FF2B5EF4-FFF2-40B4-BE49-F238E27FC236}">
                  <a16:creationId xmlns:a16="http://schemas.microsoft.com/office/drawing/2014/main" id="{A0538012-F8A5-4804-868E-C48FD962D208}"/>
                </a:ext>
              </a:extLst>
            </p:cNvPr>
            <p:cNvSpPr>
              <a:spLocks noChangeArrowheads="1"/>
            </p:cNvSpPr>
            <p:nvPr/>
          </p:nvSpPr>
          <p:spPr bwMode="auto">
            <a:xfrm>
              <a:off x="2880" y="3561"/>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r>
                <a:rPr lang="en-US" altLang="zh-TW" sz="1800" b="1">
                  <a:solidFill>
                    <a:srgbClr val="000000"/>
                  </a:solidFill>
                  <a:latin typeface="Arial" panose="020B0604020202020204" pitchFamily="34" charset="0"/>
                </a:rPr>
                <a:t>8</a:t>
              </a:r>
              <a:endParaRPr lang="en-US" altLang="zh-TW" b="1">
                <a:latin typeface="Arial" panose="020B0604020202020204" pitchFamily="34" charset="0"/>
              </a:endParaRPr>
            </a:p>
          </p:txBody>
        </p:sp>
        <p:sp>
          <p:nvSpPr>
            <p:cNvPr id="47120" name="Line 61">
              <a:extLst>
                <a:ext uri="{FF2B5EF4-FFF2-40B4-BE49-F238E27FC236}">
                  <a16:creationId xmlns:a16="http://schemas.microsoft.com/office/drawing/2014/main" id="{8C10C538-5ADC-4DD4-9EA2-33DB38ADAA4A}"/>
                </a:ext>
              </a:extLst>
            </p:cNvPr>
            <p:cNvSpPr>
              <a:spLocks noChangeShapeType="1"/>
            </p:cNvSpPr>
            <p:nvPr/>
          </p:nvSpPr>
          <p:spPr bwMode="auto">
            <a:xfrm>
              <a:off x="1248" y="3657"/>
              <a:ext cx="624" cy="0"/>
            </a:xfrm>
            <a:prstGeom prst="line">
              <a:avLst/>
            </a:prstGeom>
            <a:noFill/>
            <a:ln w="28575">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7121" name="Line 62">
              <a:extLst>
                <a:ext uri="{FF2B5EF4-FFF2-40B4-BE49-F238E27FC236}">
                  <a16:creationId xmlns:a16="http://schemas.microsoft.com/office/drawing/2014/main" id="{2CFE0CBA-A424-4928-836D-D2ADD1405349}"/>
                </a:ext>
              </a:extLst>
            </p:cNvPr>
            <p:cNvSpPr>
              <a:spLocks noChangeShapeType="1"/>
            </p:cNvSpPr>
            <p:nvPr/>
          </p:nvSpPr>
          <p:spPr bwMode="auto">
            <a:xfrm>
              <a:off x="2112" y="3657"/>
              <a:ext cx="672" cy="0"/>
            </a:xfrm>
            <a:prstGeom prst="line">
              <a:avLst/>
            </a:prstGeom>
            <a:noFill/>
            <a:ln w="28575">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7122" name="Line 63">
              <a:extLst>
                <a:ext uri="{FF2B5EF4-FFF2-40B4-BE49-F238E27FC236}">
                  <a16:creationId xmlns:a16="http://schemas.microsoft.com/office/drawing/2014/main" id="{D49559A0-9F77-462C-A996-23D4A2D86F13}"/>
                </a:ext>
              </a:extLst>
            </p:cNvPr>
            <p:cNvSpPr>
              <a:spLocks noChangeShapeType="1"/>
            </p:cNvSpPr>
            <p:nvPr/>
          </p:nvSpPr>
          <p:spPr bwMode="auto">
            <a:xfrm>
              <a:off x="3024" y="3657"/>
              <a:ext cx="528" cy="0"/>
            </a:xfrm>
            <a:prstGeom prst="line">
              <a:avLst/>
            </a:prstGeom>
            <a:noFill/>
            <a:ln w="28575">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7123" name="Line 64">
              <a:extLst>
                <a:ext uri="{FF2B5EF4-FFF2-40B4-BE49-F238E27FC236}">
                  <a16:creationId xmlns:a16="http://schemas.microsoft.com/office/drawing/2014/main" id="{CF99C2FC-4D0F-4C07-BC65-423D58BB1793}"/>
                </a:ext>
              </a:extLst>
            </p:cNvPr>
            <p:cNvSpPr>
              <a:spLocks noChangeShapeType="1"/>
            </p:cNvSpPr>
            <p:nvPr/>
          </p:nvSpPr>
          <p:spPr bwMode="auto">
            <a:xfrm>
              <a:off x="3792" y="3657"/>
              <a:ext cx="576" cy="0"/>
            </a:xfrm>
            <a:prstGeom prst="line">
              <a:avLst/>
            </a:prstGeom>
            <a:noFill/>
            <a:ln w="28575">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7124" name="Text Box 65">
              <a:extLst>
                <a:ext uri="{FF2B5EF4-FFF2-40B4-BE49-F238E27FC236}">
                  <a16:creationId xmlns:a16="http://schemas.microsoft.com/office/drawing/2014/main" id="{EE3DF860-F931-4FCD-BEF5-E5F42126BBAE}"/>
                </a:ext>
              </a:extLst>
            </p:cNvPr>
            <p:cNvSpPr txBox="1">
              <a:spLocks noChangeArrowheads="1"/>
            </p:cNvSpPr>
            <p:nvPr/>
          </p:nvSpPr>
          <p:spPr bwMode="auto">
            <a:xfrm>
              <a:off x="1200" y="3849"/>
              <a:ext cx="86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sz="1800" b="1"/>
                <a:t>1 </a:t>
              </a:r>
              <a:r>
                <a:rPr lang="en-US" altLang="zh-TW" sz="1800" b="1">
                  <a:latin typeface="New York" pitchFamily="18" charset="0"/>
                </a:rPr>
                <a:t>- </a:t>
              </a:r>
              <a:r>
                <a:rPr lang="en-US" altLang="zh-TW" sz="1800" b="1">
                  <a:latin typeface="Symbol" panose="05050102010706020507" pitchFamily="18" charset="2"/>
                </a:rPr>
                <a:t>p</a:t>
              </a:r>
              <a:r>
                <a:rPr lang="en-US" altLang="zh-TW" sz="1800" b="1" baseline="-25000">
                  <a:latin typeface="New York" pitchFamily="18" charset="0"/>
                </a:rPr>
                <a:t>s</a:t>
              </a:r>
              <a:r>
                <a:rPr lang="en-US" altLang="zh-TW" sz="1800" b="1">
                  <a:latin typeface="New York" pitchFamily="18" charset="0"/>
                </a:rPr>
                <a:t> + </a:t>
              </a:r>
              <a:r>
                <a:rPr lang="en-US" altLang="zh-TW" sz="1800" b="1">
                  <a:latin typeface="Symbol" panose="05050102010706020507" pitchFamily="18" charset="2"/>
                </a:rPr>
                <a:t>p</a:t>
              </a:r>
              <a:r>
                <a:rPr lang="en-US" altLang="zh-TW" sz="1800" b="1" baseline="-25000">
                  <a:latin typeface="New York" pitchFamily="18" charset="0"/>
                </a:rPr>
                <a:t>4</a:t>
              </a:r>
              <a:endParaRPr lang="en-US" altLang="zh-TW" b="1" baseline="-25000">
                <a:latin typeface="New York" pitchFamily="18" charset="0"/>
              </a:endParaRPr>
            </a:p>
          </p:txBody>
        </p:sp>
        <p:sp>
          <p:nvSpPr>
            <p:cNvPr id="47125" name="Text Box 66">
              <a:extLst>
                <a:ext uri="{FF2B5EF4-FFF2-40B4-BE49-F238E27FC236}">
                  <a16:creationId xmlns:a16="http://schemas.microsoft.com/office/drawing/2014/main" id="{9C102FD9-A0BD-41C5-9461-E18E977C307A}"/>
                </a:ext>
              </a:extLst>
            </p:cNvPr>
            <p:cNvSpPr txBox="1">
              <a:spLocks noChangeArrowheads="1"/>
            </p:cNvSpPr>
            <p:nvPr/>
          </p:nvSpPr>
          <p:spPr bwMode="auto">
            <a:xfrm>
              <a:off x="2064" y="3849"/>
              <a:ext cx="8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sz="1800" b="1"/>
                <a:t>2 </a:t>
              </a:r>
              <a:r>
                <a:rPr lang="en-US" altLang="zh-TW" sz="1800" b="1">
                  <a:latin typeface="New York" pitchFamily="18" charset="0"/>
                </a:rPr>
                <a:t>- </a:t>
              </a:r>
              <a:r>
                <a:rPr lang="en-US" altLang="zh-TW" sz="1800" b="1">
                  <a:latin typeface="Symbol" panose="05050102010706020507" pitchFamily="18" charset="2"/>
                </a:rPr>
                <a:t>p</a:t>
              </a:r>
              <a:r>
                <a:rPr lang="en-US" altLang="zh-TW" sz="1800" b="1" baseline="-25000">
                  <a:latin typeface="New York" pitchFamily="18" charset="0"/>
                </a:rPr>
                <a:t>4</a:t>
              </a:r>
              <a:r>
                <a:rPr lang="en-US" altLang="zh-TW" sz="1800" b="1">
                  <a:latin typeface="New York" pitchFamily="18" charset="0"/>
                </a:rPr>
                <a:t> + </a:t>
              </a:r>
              <a:r>
                <a:rPr lang="en-US" altLang="zh-TW" sz="1800" b="1">
                  <a:latin typeface="Symbol" panose="05050102010706020507" pitchFamily="18" charset="2"/>
                </a:rPr>
                <a:t>p</a:t>
              </a:r>
              <a:r>
                <a:rPr lang="en-US" altLang="zh-TW" sz="1800" b="1" baseline="-25000">
                  <a:latin typeface="New York" pitchFamily="18" charset="0"/>
                </a:rPr>
                <a:t>8</a:t>
              </a:r>
              <a:endParaRPr lang="en-US" altLang="zh-TW" b="1" baseline="-25000">
                <a:latin typeface="New York" pitchFamily="18" charset="0"/>
              </a:endParaRPr>
            </a:p>
          </p:txBody>
        </p:sp>
        <p:sp>
          <p:nvSpPr>
            <p:cNvPr id="47126" name="Text Box 67">
              <a:extLst>
                <a:ext uri="{FF2B5EF4-FFF2-40B4-BE49-F238E27FC236}">
                  <a16:creationId xmlns:a16="http://schemas.microsoft.com/office/drawing/2014/main" id="{3F100318-DEC8-4140-BF5F-844964D62DC7}"/>
                </a:ext>
              </a:extLst>
            </p:cNvPr>
            <p:cNvSpPr txBox="1">
              <a:spLocks noChangeArrowheads="1"/>
            </p:cNvSpPr>
            <p:nvPr/>
          </p:nvSpPr>
          <p:spPr bwMode="auto">
            <a:xfrm>
              <a:off x="2928" y="3849"/>
              <a:ext cx="8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sz="1800" b="1"/>
                <a:t>2 </a:t>
              </a:r>
              <a:r>
                <a:rPr lang="en-US" altLang="zh-TW" sz="1800" b="1">
                  <a:latin typeface="New York" pitchFamily="18" charset="0"/>
                </a:rPr>
                <a:t>- </a:t>
              </a:r>
              <a:r>
                <a:rPr lang="en-US" altLang="zh-TW" sz="1800" b="1">
                  <a:latin typeface="Symbol" panose="05050102010706020507" pitchFamily="18" charset="2"/>
                </a:rPr>
                <a:t>p</a:t>
              </a:r>
              <a:r>
                <a:rPr lang="en-US" altLang="zh-TW" sz="1800" b="1" baseline="-25000">
                  <a:latin typeface="New York" pitchFamily="18" charset="0"/>
                </a:rPr>
                <a:t>8</a:t>
              </a:r>
              <a:r>
                <a:rPr lang="en-US" altLang="zh-TW" sz="1800" b="1">
                  <a:latin typeface="New York" pitchFamily="18" charset="0"/>
                </a:rPr>
                <a:t> + </a:t>
              </a:r>
              <a:r>
                <a:rPr lang="en-US" altLang="zh-TW" sz="1800" b="1">
                  <a:latin typeface="Symbol" panose="05050102010706020507" pitchFamily="18" charset="2"/>
                </a:rPr>
                <a:t>p</a:t>
              </a:r>
              <a:r>
                <a:rPr lang="en-US" altLang="zh-TW" sz="1800" b="1" baseline="-25000">
                  <a:latin typeface="New York" pitchFamily="18" charset="0"/>
                </a:rPr>
                <a:t>2</a:t>
              </a:r>
              <a:endParaRPr lang="en-US" altLang="zh-TW" b="1" baseline="-25000">
                <a:latin typeface="New York" pitchFamily="18" charset="0"/>
              </a:endParaRPr>
            </a:p>
          </p:txBody>
        </p:sp>
        <p:sp>
          <p:nvSpPr>
            <p:cNvPr id="47127" name="Text Box 68">
              <a:extLst>
                <a:ext uri="{FF2B5EF4-FFF2-40B4-BE49-F238E27FC236}">
                  <a16:creationId xmlns:a16="http://schemas.microsoft.com/office/drawing/2014/main" id="{416F1692-9C81-4AC0-8789-5B37EE8D32DD}"/>
                </a:ext>
              </a:extLst>
            </p:cNvPr>
            <p:cNvSpPr txBox="1">
              <a:spLocks noChangeArrowheads="1"/>
            </p:cNvSpPr>
            <p:nvPr/>
          </p:nvSpPr>
          <p:spPr bwMode="auto">
            <a:xfrm>
              <a:off x="3744" y="3849"/>
              <a:ext cx="8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sz="1800" b="1"/>
                <a:t>5 </a:t>
              </a:r>
              <a:r>
                <a:rPr lang="en-US" altLang="zh-TW" sz="1800" b="1">
                  <a:latin typeface="New York" pitchFamily="18" charset="0"/>
                </a:rPr>
                <a:t>- </a:t>
              </a:r>
              <a:r>
                <a:rPr lang="en-US" altLang="zh-TW" sz="1800" b="1">
                  <a:latin typeface="Symbol" panose="05050102010706020507" pitchFamily="18" charset="2"/>
                </a:rPr>
                <a:t>p</a:t>
              </a:r>
              <a:r>
                <a:rPr lang="en-US" altLang="zh-TW" sz="1800" b="1" baseline="-25000">
                  <a:latin typeface="New York" pitchFamily="18" charset="0"/>
                </a:rPr>
                <a:t>2</a:t>
              </a:r>
              <a:r>
                <a:rPr lang="en-US" altLang="zh-TW" sz="1800" b="1">
                  <a:latin typeface="New York" pitchFamily="18" charset="0"/>
                </a:rPr>
                <a:t> + </a:t>
              </a:r>
              <a:r>
                <a:rPr lang="en-US" altLang="zh-TW" sz="1800" b="1">
                  <a:latin typeface="Symbol" panose="05050102010706020507" pitchFamily="18" charset="2"/>
                </a:rPr>
                <a:t>p</a:t>
              </a:r>
              <a:r>
                <a:rPr lang="en-US" altLang="zh-TW" sz="1800" b="1" baseline="-25000">
                  <a:latin typeface="New York" pitchFamily="18" charset="0"/>
                </a:rPr>
                <a:t>t</a:t>
              </a:r>
              <a:endParaRPr lang="en-US" altLang="zh-TW" b="1" baseline="-25000">
                <a:latin typeface="New York" pitchFamily="18" charset="0"/>
              </a:endParaRPr>
            </a:p>
          </p:txBody>
        </p:sp>
        <p:sp>
          <p:nvSpPr>
            <p:cNvPr id="47128" name="Text Box 69">
              <a:extLst>
                <a:ext uri="{FF2B5EF4-FFF2-40B4-BE49-F238E27FC236}">
                  <a16:creationId xmlns:a16="http://schemas.microsoft.com/office/drawing/2014/main" id="{D02FFD23-15D6-4FCB-8C26-A374931DF60F}"/>
                </a:ext>
              </a:extLst>
            </p:cNvPr>
            <p:cNvSpPr txBox="1">
              <a:spLocks noChangeArrowheads="1"/>
            </p:cNvSpPr>
            <p:nvPr/>
          </p:nvSpPr>
          <p:spPr bwMode="auto">
            <a:xfrm>
              <a:off x="1392" y="3369"/>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sz="2000" b="1">
                  <a:solidFill>
                    <a:srgbClr val="FF0000"/>
                  </a:solidFill>
                  <a:latin typeface="Arial" panose="020B0604020202020204" pitchFamily="34" charset="0"/>
                </a:rPr>
                <a:t>1</a:t>
              </a:r>
            </a:p>
          </p:txBody>
        </p:sp>
        <p:sp>
          <p:nvSpPr>
            <p:cNvPr id="47129" name="Text Box 70">
              <a:extLst>
                <a:ext uri="{FF2B5EF4-FFF2-40B4-BE49-F238E27FC236}">
                  <a16:creationId xmlns:a16="http://schemas.microsoft.com/office/drawing/2014/main" id="{0DC03DF6-C5B3-45B1-87A3-C634E9E0B9D7}"/>
                </a:ext>
              </a:extLst>
            </p:cNvPr>
            <p:cNvSpPr txBox="1">
              <a:spLocks noChangeArrowheads="1"/>
            </p:cNvSpPr>
            <p:nvPr/>
          </p:nvSpPr>
          <p:spPr bwMode="auto">
            <a:xfrm>
              <a:off x="2256" y="3369"/>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sz="2000" b="1">
                  <a:solidFill>
                    <a:srgbClr val="FF0000"/>
                  </a:solidFill>
                  <a:latin typeface="Arial" panose="020B0604020202020204" pitchFamily="34" charset="0"/>
                </a:rPr>
                <a:t>2</a:t>
              </a:r>
            </a:p>
          </p:txBody>
        </p:sp>
        <p:sp>
          <p:nvSpPr>
            <p:cNvPr id="47130" name="Text Box 71">
              <a:extLst>
                <a:ext uri="{FF2B5EF4-FFF2-40B4-BE49-F238E27FC236}">
                  <a16:creationId xmlns:a16="http://schemas.microsoft.com/office/drawing/2014/main" id="{B325A2EA-49A9-437F-A5AE-D549E8C27776}"/>
                </a:ext>
              </a:extLst>
            </p:cNvPr>
            <p:cNvSpPr txBox="1">
              <a:spLocks noChangeArrowheads="1"/>
            </p:cNvSpPr>
            <p:nvPr/>
          </p:nvSpPr>
          <p:spPr bwMode="auto">
            <a:xfrm>
              <a:off x="3072" y="3369"/>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sz="2000" b="1">
                  <a:solidFill>
                    <a:srgbClr val="FF0000"/>
                  </a:solidFill>
                  <a:latin typeface="Arial" panose="020B0604020202020204" pitchFamily="34" charset="0"/>
                </a:rPr>
                <a:t>2</a:t>
              </a:r>
            </a:p>
          </p:txBody>
        </p:sp>
        <p:sp>
          <p:nvSpPr>
            <p:cNvPr id="47131" name="Text Box 72">
              <a:extLst>
                <a:ext uri="{FF2B5EF4-FFF2-40B4-BE49-F238E27FC236}">
                  <a16:creationId xmlns:a16="http://schemas.microsoft.com/office/drawing/2014/main" id="{5349820B-F840-454B-8548-4E855CCE5B64}"/>
                </a:ext>
              </a:extLst>
            </p:cNvPr>
            <p:cNvSpPr txBox="1">
              <a:spLocks noChangeArrowheads="1"/>
            </p:cNvSpPr>
            <p:nvPr/>
          </p:nvSpPr>
          <p:spPr bwMode="auto">
            <a:xfrm>
              <a:off x="3888" y="3369"/>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sz="2000" b="1">
                  <a:solidFill>
                    <a:srgbClr val="FF0000"/>
                  </a:solidFill>
                  <a:latin typeface="Arial" panose="020B0604020202020204" pitchFamily="34" charset="0"/>
                </a:rPr>
                <a:t>5</a:t>
              </a:r>
            </a:p>
          </p:txBody>
        </p:sp>
        <p:sp>
          <p:nvSpPr>
            <p:cNvPr id="47132" name="Oval 75">
              <a:extLst>
                <a:ext uri="{FF2B5EF4-FFF2-40B4-BE49-F238E27FC236}">
                  <a16:creationId xmlns:a16="http://schemas.microsoft.com/office/drawing/2014/main" id="{E501A8D8-980A-4FB8-BE33-5AD95272F843}"/>
                </a:ext>
              </a:extLst>
            </p:cNvPr>
            <p:cNvSpPr>
              <a:spLocks noChangeArrowheads="1"/>
            </p:cNvSpPr>
            <p:nvPr/>
          </p:nvSpPr>
          <p:spPr bwMode="auto">
            <a:xfrm>
              <a:off x="1008" y="3504"/>
              <a:ext cx="288" cy="288"/>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s</a:t>
              </a:r>
            </a:p>
          </p:txBody>
        </p:sp>
        <p:sp>
          <p:nvSpPr>
            <p:cNvPr id="47133" name="Oval 85">
              <a:extLst>
                <a:ext uri="{FF2B5EF4-FFF2-40B4-BE49-F238E27FC236}">
                  <a16:creationId xmlns:a16="http://schemas.microsoft.com/office/drawing/2014/main" id="{5F9AB26D-8AA2-467C-A472-03996CDEE3B9}"/>
                </a:ext>
              </a:extLst>
            </p:cNvPr>
            <p:cNvSpPr>
              <a:spLocks noChangeArrowheads="1"/>
            </p:cNvSpPr>
            <p:nvPr/>
          </p:nvSpPr>
          <p:spPr bwMode="auto">
            <a:xfrm>
              <a:off x="1872" y="3504"/>
              <a:ext cx="288" cy="288"/>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4</a:t>
              </a:r>
            </a:p>
          </p:txBody>
        </p:sp>
        <p:sp>
          <p:nvSpPr>
            <p:cNvPr id="47134" name="Oval 86">
              <a:extLst>
                <a:ext uri="{FF2B5EF4-FFF2-40B4-BE49-F238E27FC236}">
                  <a16:creationId xmlns:a16="http://schemas.microsoft.com/office/drawing/2014/main" id="{07431A3E-2756-4C49-8BAD-4021C880EC68}"/>
                </a:ext>
              </a:extLst>
            </p:cNvPr>
            <p:cNvSpPr>
              <a:spLocks noChangeArrowheads="1"/>
            </p:cNvSpPr>
            <p:nvPr/>
          </p:nvSpPr>
          <p:spPr bwMode="auto">
            <a:xfrm>
              <a:off x="2784" y="3504"/>
              <a:ext cx="288" cy="288"/>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8</a:t>
              </a:r>
            </a:p>
          </p:txBody>
        </p:sp>
        <p:sp>
          <p:nvSpPr>
            <p:cNvPr id="47135" name="Oval 87">
              <a:extLst>
                <a:ext uri="{FF2B5EF4-FFF2-40B4-BE49-F238E27FC236}">
                  <a16:creationId xmlns:a16="http://schemas.microsoft.com/office/drawing/2014/main" id="{03DBB908-C3C7-4AC7-AD5B-31BA0A77A233}"/>
                </a:ext>
              </a:extLst>
            </p:cNvPr>
            <p:cNvSpPr>
              <a:spLocks noChangeArrowheads="1"/>
            </p:cNvSpPr>
            <p:nvPr/>
          </p:nvSpPr>
          <p:spPr bwMode="auto">
            <a:xfrm>
              <a:off x="3552" y="3504"/>
              <a:ext cx="288" cy="288"/>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2</a:t>
              </a:r>
            </a:p>
          </p:txBody>
        </p:sp>
        <p:sp>
          <p:nvSpPr>
            <p:cNvPr id="47136" name="Oval 88">
              <a:extLst>
                <a:ext uri="{FF2B5EF4-FFF2-40B4-BE49-F238E27FC236}">
                  <a16:creationId xmlns:a16="http://schemas.microsoft.com/office/drawing/2014/main" id="{7B9D12FC-949C-4D81-9207-847D695337BC}"/>
                </a:ext>
              </a:extLst>
            </p:cNvPr>
            <p:cNvSpPr>
              <a:spLocks noChangeArrowheads="1"/>
            </p:cNvSpPr>
            <p:nvPr/>
          </p:nvSpPr>
          <p:spPr bwMode="auto">
            <a:xfrm>
              <a:off x="4368" y="3504"/>
              <a:ext cx="288" cy="288"/>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0921"/>
                                        </p:tgtEl>
                                        <p:attrNameLst>
                                          <p:attrName>style.visibility</p:attrName>
                                        </p:attrNameLst>
                                      </p:cBhvr>
                                      <p:to>
                                        <p:strVal val="visible"/>
                                      </p:to>
                                    </p:set>
                                    <p:animEffect transition="in" filter="wipe(left)">
                                      <p:cBhvr>
                                        <p:cTn id="7" dur="500"/>
                                        <p:tgtEl>
                                          <p:spTgt spid="120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E6ADF910-E08F-436D-BBC8-55F934DAC1C1}"/>
              </a:ext>
            </a:extLst>
          </p:cNvPr>
          <p:cNvSpPr>
            <a:spLocks noGrp="1" noChangeArrowheads="1"/>
          </p:cNvSpPr>
          <p:nvPr>
            <p:ph type="title"/>
          </p:nvPr>
        </p:nvSpPr>
        <p:spPr>
          <a:xfrm>
            <a:off x="1828800" y="0"/>
            <a:ext cx="8839200" cy="836613"/>
          </a:xfrm>
        </p:spPr>
        <p:txBody>
          <a:bodyPr/>
          <a:lstStyle/>
          <a:p>
            <a:pPr eaLnBrk="1" hangingPunct="1">
              <a:defRPr/>
            </a:pPr>
            <a:r>
              <a:rPr lang="en-US" altLang="zh-TW"/>
              <a:t>Using Reduced Costs</a:t>
            </a:r>
          </a:p>
        </p:txBody>
      </p:sp>
      <p:sp>
        <p:nvSpPr>
          <p:cNvPr id="119811" name="Rectangle 3">
            <a:extLst>
              <a:ext uri="{FF2B5EF4-FFF2-40B4-BE49-F238E27FC236}">
                <a16:creationId xmlns:a16="http://schemas.microsoft.com/office/drawing/2014/main" id="{FDE5092C-910D-48F1-A054-FA49874FE6AD}"/>
              </a:ext>
            </a:extLst>
          </p:cNvPr>
          <p:cNvSpPr>
            <a:spLocks noGrp="1" noChangeArrowheads="1"/>
          </p:cNvSpPr>
          <p:nvPr>
            <p:ph idx="1"/>
          </p:nvPr>
        </p:nvSpPr>
        <p:spPr/>
        <p:txBody>
          <a:bodyPr/>
          <a:lstStyle/>
          <a:p>
            <a:pPr eaLnBrk="1" hangingPunct="1">
              <a:lnSpc>
                <a:spcPct val="125000"/>
              </a:lnSpc>
              <a:buFontTx/>
              <a:buNone/>
              <a:defRPr/>
            </a:pPr>
            <a:r>
              <a:rPr lang="en-US" altLang="zh-TW" i="1" dirty="0">
                <a:solidFill>
                  <a:srgbClr val="006600"/>
                </a:solidFill>
                <a:effectLst>
                  <a:outerShdw blurRad="38100" dist="38100" dir="2700000" algn="tl">
                    <a:srgbClr val="000000"/>
                  </a:outerShdw>
                </a:effectLst>
              </a:rPr>
              <a:t>Lemma</a:t>
            </a:r>
            <a:r>
              <a:rPr lang="en-US" altLang="zh-TW" dirty="0">
                <a:solidFill>
                  <a:srgbClr val="006600"/>
                </a:solidFill>
                <a:effectLst>
                  <a:outerShdw blurRad="38100" dist="38100" dir="2700000" algn="tl">
                    <a:srgbClr val="000000"/>
                  </a:outerShdw>
                </a:effectLst>
              </a:rPr>
              <a:t>.</a:t>
            </a:r>
            <a:r>
              <a:rPr lang="en-US" altLang="zh-TW" dirty="0"/>
              <a:t>  </a:t>
            </a:r>
            <a:r>
              <a:rPr lang="en-US" altLang="zh-TW" i="1" dirty="0"/>
              <a:t>Let d(j) denote the shortest path from node s to node j.</a:t>
            </a:r>
            <a:r>
              <a:rPr lang="en-US" altLang="zh-TW" dirty="0"/>
              <a:t>  </a:t>
            </a:r>
            <a:br>
              <a:rPr lang="en-US" altLang="zh-TW" dirty="0"/>
            </a:br>
            <a:r>
              <a:rPr lang="en-US" altLang="zh-TW" dirty="0"/>
              <a:t>          </a:t>
            </a:r>
            <a:r>
              <a:rPr lang="en-US" altLang="zh-TW" i="1" dirty="0"/>
              <a:t>Let</a:t>
            </a:r>
            <a:r>
              <a:rPr lang="en-US" altLang="zh-TW" i="1" dirty="0">
                <a:latin typeface="New York" pitchFamily="18" charset="0"/>
              </a:rPr>
              <a:t> </a:t>
            </a:r>
            <a:r>
              <a:rPr lang="en-US" altLang="zh-TW" i="1" dirty="0">
                <a:sym typeface="Symbol" panose="05050102010706020507" pitchFamily="18" charset="2"/>
              </a:rPr>
              <a:t></a:t>
            </a:r>
            <a:r>
              <a:rPr lang="en-US" altLang="zh-TW" i="1" baseline="-25000" dirty="0">
                <a:latin typeface="New York" pitchFamily="18" charset="0"/>
              </a:rPr>
              <a:t>j</a:t>
            </a:r>
            <a:r>
              <a:rPr lang="en-US" altLang="zh-TW" i="1" dirty="0">
                <a:latin typeface="New York" pitchFamily="18" charset="0"/>
              </a:rPr>
              <a:t> </a:t>
            </a:r>
            <a:r>
              <a:rPr lang="en-US" altLang="zh-TW" i="1" dirty="0"/>
              <a:t>= -d(j) for all j. Then      </a:t>
            </a:r>
            <a:r>
              <a:rPr lang="en-US" altLang="zh-TW" i="1" dirty="0">
                <a:sym typeface="Symbol" panose="05050102010706020507" pitchFamily="18" charset="2"/>
              </a:rPr>
              <a:t>0 for all (</a:t>
            </a:r>
            <a:r>
              <a:rPr lang="en-US" altLang="zh-TW" i="1" dirty="0" err="1">
                <a:sym typeface="Symbol" panose="05050102010706020507" pitchFamily="18" charset="2"/>
              </a:rPr>
              <a:t>i,j</a:t>
            </a:r>
            <a:r>
              <a:rPr lang="en-US" altLang="zh-TW" i="1" dirty="0">
                <a:sym typeface="Symbol" panose="05050102010706020507" pitchFamily="18" charset="2"/>
              </a:rPr>
              <a:t>) </a:t>
            </a:r>
            <a:r>
              <a:rPr lang="en-US" altLang="zh-TW" i="1" dirty="0">
                <a:latin typeface="Times New Roman" panose="02020603050405020304" pitchFamily="18" charset="0"/>
                <a:cs typeface="Times New Roman" panose="02020603050405020304" pitchFamily="18" charset="0"/>
                <a:sym typeface="Symbol" panose="05050102010706020507" pitchFamily="18" charset="2"/>
              </a:rPr>
              <a:t></a:t>
            </a:r>
            <a:r>
              <a:rPr lang="en-US" altLang="zh-TW" i="1" dirty="0">
                <a:sym typeface="Symbol" panose="05050102010706020507" pitchFamily="18" charset="2"/>
              </a:rPr>
              <a:t> A.</a:t>
            </a:r>
          </a:p>
          <a:p>
            <a:pPr eaLnBrk="1" hangingPunct="1">
              <a:lnSpc>
                <a:spcPct val="125000"/>
              </a:lnSpc>
              <a:buFontTx/>
              <a:buNone/>
              <a:defRPr/>
            </a:pPr>
            <a:endParaRPr lang="en-US" altLang="zh-TW" i="1" dirty="0">
              <a:sym typeface="Symbol" panose="05050102010706020507" pitchFamily="18" charset="2"/>
            </a:endParaRPr>
          </a:p>
          <a:p>
            <a:pPr eaLnBrk="1" hangingPunct="1">
              <a:lnSpc>
                <a:spcPct val="125000"/>
              </a:lnSpc>
              <a:buFontTx/>
              <a:buNone/>
              <a:defRPr/>
            </a:pPr>
            <a:r>
              <a:rPr lang="en-US" altLang="zh-TW" dirty="0">
                <a:solidFill>
                  <a:srgbClr val="FF0000"/>
                </a:solidFill>
                <a:effectLst>
                  <a:outerShdw blurRad="38100" dist="38100" dir="2700000" algn="tl">
                    <a:srgbClr val="000000"/>
                  </a:outerShdw>
                </a:effectLst>
                <a:sym typeface="Symbol" panose="05050102010706020507" pitchFamily="18" charset="2"/>
              </a:rPr>
              <a:t>Proof.</a:t>
            </a:r>
            <a:r>
              <a:rPr lang="en-US" altLang="zh-TW" dirty="0">
                <a:sym typeface="Symbol" panose="05050102010706020507" pitchFamily="18" charset="2"/>
              </a:rPr>
              <a:t>  </a:t>
            </a:r>
            <a:r>
              <a:rPr lang="en-US" altLang="zh-TW" dirty="0"/>
              <a:t>  d(j) </a:t>
            </a:r>
            <a:r>
              <a:rPr lang="en-US" altLang="zh-TW" dirty="0">
                <a:sym typeface="Symbol" panose="05050102010706020507" pitchFamily="18" charset="2"/>
              </a:rPr>
              <a:t></a:t>
            </a:r>
            <a:r>
              <a:rPr lang="en-US" altLang="zh-TW" dirty="0"/>
              <a:t> d(</a:t>
            </a:r>
            <a:r>
              <a:rPr lang="en-US" altLang="zh-TW" dirty="0" err="1"/>
              <a:t>i</a:t>
            </a:r>
            <a:r>
              <a:rPr lang="en-US" altLang="zh-TW" dirty="0"/>
              <a:t>) + </a:t>
            </a:r>
            <a:r>
              <a:rPr lang="en-US" altLang="zh-TW" dirty="0" err="1"/>
              <a:t>c</a:t>
            </a:r>
            <a:r>
              <a:rPr lang="en-US" altLang="zh-TW" baseline="-25000" dirty="0" err="1"/>
              <a:t>ij</a:t>
            </a:r>
            <a:r>
              <a:rPr lang="en-US" altLang="zh-TW" dirty="0"/>
              <a:t> </a:t>
            </a:r>
            <a:r>
              <a:rPr lang="en-US" altLang="zh-TW" dirty="0">
                <a:latin typeface="Symbol" panose="05050102010706020507" pitchFamily="18" charset="2"/>
              </a:rPr>
              <a:t>Þ</a:t>
            </a:r>
            <a:r>
              <a:rPr lang="en-US" altLang="zh-TW" dirty="0">
                <a:latin typeface="New York" pitchFamily="18" charset="0"/>
              </a:rPr>
              <a:t> </a:t>
            </a:r>
            <a:r>
              <a:rPr lang="en-US" altLang="zh-TW" dirty="0" err="1"/>
              <a:t>c</a:t>
            </a:r>
            <a:r>
              <a:rPr lang="en-US" altLang="zh-TW" baseline="-25000" dirty="0" err="1"/>
              <a:t>ij</a:t>
            </a:r>
            <a:r>
              <a:rPr lang="en-US" altLang="zh-TW" dirty="0"/>
              <a:t> + d(</a:t>
            </a:r>
            <a:r>
              <a:rPr lang="en-US" altLang="zh-TW" dirty="0" err="1"/>
              <a:t>i</a:t>
            </a:r>
            <a:r>
              <a:rPr lang="en-US" altLang="zh-TW" dirty="0"/>
              <a:t>) - d(j) </a:t>
            </a:r>
            <a:r>
              <a:rPr lang="en-US" altLang="zh-TW" dirty="0">
                <a:sym typeface="Symbol" panose="05050102010706020507" pitchFamily="18" charset="2"/>
              </a:rPr>
              <a:t>0</a:t>
            </a:r>
            <a:r>
              <a:rPr lang="en-US" altLang="zh-TW" dirty="0">
                <a:latin typeface="New York" pitchFamily="18" charset="0"/>
              </a:rPr>
              <a:t>   </a:t>
            </a:r>
            <a:r>
              <a:rPr lang="en-US" altLang="zh-TW" dirty="0">
                <a:latin typeface="Symbol" panose="05050102010706020507" pitchFamily="18" charset="2"/>
              </a:rPr>
              <a:t>Þ        ³</a:t>
            </a:r>
            <a:r>
              <a:rPr lang="en-US" altLang="zh-TW" dirty="0">
                <a:latin typeface="New York" pitchFamily="18" charset="0"/>
              </a:rPr>
              <a:t> 0.</a:t>
            </a:r>
          </a:p>
          <a:p>
            <a:pPr eaLnBrk="1" hangingPunct="1">
              <a:defRPr/>
            </a:pPr>
            <a:endParaRPr lang="zh-TW" altLang="en-US" dirty="0"/>
          </a:p>
        </p:txBody>
      </p:sp>
      <p:sp>
        <p:nvSpPr>
          <p:cNvPr id="49156" name="投影片編號版面配置區 3">
            <a:extLst>
              <a:ext uri="{FF2B5EF4-FFF2-40B4-BE49-F238E27FC236}">
                <a16:creationId xmlns:a16="http://schemas.microsoft.com/office/drawing/2014/main" id="{E1CF22DE-8845-42A4-8BC5-16F18C2A7572}"/>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03A204D4-DC8B-487F-AE7C-1609DCED89B6}" type="slidenum">
              <a:rPr lang="zh-TW" altLang="en-US" sz="1400"/>
              <a:pPr/>
              <a:t>23</a:t>
            </a:fld>
            <a:endParaRPr lang="en-US" altLang="zh-TW" sz="1400"/>
          </a:p>
        </p:txBody>
      </p:sp>
      <p:graphicFrame>
        <p:nvGraphicFramePr>
          <p:cNvPr id="49157" name="Object 10">
            <a:extLst>
              <a:ext uri="{FF2B5EF4-FFF2-40B4-BE49-F238E27FC236}">
                <a16:creationId xmlns:a16="http://schemas.microsoft.com/office/drawing/2014/main" id="{ECB5C7CF-9FF4-4F92-A152-5121ED3E0825}"/>
              </a:ext>
            </a:extLst>
          </p:cNvPr>
          <p:cNvGraphicFramePr>
            <a:graphicFrameLocks noChangeAspect="1"/>
          </p:cNvGraphicFramePr>
          <p:nvPr/>
        </p:nvGraphicFramePr>
        <p:xfrm>
          <a:off x="5510213" y="1581150"/>
          <a:ext cx="355600" cy="533400"/>
        </p:xfrm>
        <a:graphic>
          <a:graphicData uri="http://schemas.openxmlformats.org/presentationml/2006/ole">
            <mc:AlternateContent xmlns:mc="http://schemas.openxmlformats.org/markup-compatibility/2006">
              <mc:Choice xmlns:v="urn:schemas-microsoft-com:vml" Requires="v">
                <p:oleObj spid="_x0000_s49197" name="Equation" r:id="rId4" imgW="355446" imgH="533169" progId="Equation.DSMT4">
                  <p:embed/>
                </p:oleObj>
              </mc:Choice>
              <mc:Fallback>
                <p:oleObj name="Equation" r:id="rId4" imgW="355446" imgH="533169"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0213" y="1581150"/>
                        <a:ext cx="355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8" name="Object 11">
            <a:extLst>
              <a:ext uri="{FF2B5EF4-FFF2-40B4-BE49-F238E27FC236}">
                <a16:creationId xmlns:a16="http://schemas.microsoft.com/office/drawing/2014/main" id="{F4CF71B6-B6A3-4EF2-8A7A-7C3B256FEB05}"/>
              </a:ext>
            </a:extLst>
          </p:cNvPr>
          <p:cNvGraphicFramePr>
            <a:graphicFrameLocks noChangeAspect="1"/>
          </p:cNvGraphicFramePr>
          <p:nvPr/>
        </p:nvGraphicFramePr>
        <p:xfrm>
          <a:off x="7110413" y="2647950"/>
          <a:ext cx="355600" cy="533400"/>
        </p:xfrm>
        <a:graphic>
          <a:graphicData uri="http://schemas.openxmlformats.org/presentationml/2006/ole">
            <mc:AlternateContent xmlns:mc="http://schemas.openxmlformats.org/markup-compatibility/2006">
              <mc:Choice xmlns:v="urn:schemas-microsoft-com:vml" Requires="v">
                <p:oleObj spid="_x0000_s49198" name="Equation" r:id="rId6" imgW="355446" imgH="533169" progId="Equation.DSMT4">
                  <p:embed/>
                </p:oleObj>
              </mc:Choice>
              <mc:Fallback>
                <p:oleObj name="Equation" r:id="rId6" imgW="355446" imgH="533169" progId="Equation.DSMT4">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0413" y="2647950"/>
                        <a:ext cx="355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9853" name="Group 45">
            <a:extLst>
              <a:ext uri="{FF2B5EF4-FFF2-40B4-BE49-F238E27FC236}">
                <a16:creationId xmlns:a16="http://schemas.microsoft.com/office/drawing/2014/main" id="{117F73D3-7A9E-4D66-9D09-25010301198E}"/>
              </a:ext>
            </a:extLst>
          </p:cNvPr>
          <p:cNvGrpSpPr>
            <a:grpSpLocks/>
          </p:cNvGrpSpPr>
          <p:nvPr/>
        </p:nvGrpSpPr>
        <p:grpSpPr bwMode="auto">
          <a:xfrm>
            <a:off x="3071813" y="3644900"/>
            <a:ext cx="6019800" cy="1450975"/>
            <a:chOff x="1008" y="3168"/>
            <a:chExt cx="3792" cy="914"/>
          </a:xfrm>
        </p:grpSpPr>
        <p:grpSp>
          <p:nvGrpSpPr>
            <p:cNvPr id="49160" name="Group 12">
              <a:extLst>
                <a:ext uri="{FF2B5EF4-FFF2-40B4-BE49-F238E27FC236}">
                  <a16:creationId xmlns:a16="http://schemas.microsoft.com/office/drawing/2014/main" id="{75BB0AF7-679E-448F-BDB9-EC3BFAAE46A9}"/>
                </a:ext>
              </a:extLst>
            </p:cNvPr>
            <p:cNvGrpSpPr>
              <a:grpSpLocks/>
            </p:cNvGrpSpPr>
            <p:nvPr/>
          </p:nvGrpSpPr>
          <p:grpSpPr bwMode="auto">
            <a:xfrm>
              <a:off x="1008" y="3369"/>
              <a:ext cx="3648" cy="713"/>
              <a:chOff x="1008" y="3369"/>
              <a:chExt cx="3648" cy="713"/>
            </a:xfrm>
          </p:grpSpPr>
          <p:sp>
            <p:nvSpPr>
              <p:cNvPr id="49166" name="Oval 13">
                <a:extLst>
                  <a:ext uri="{FF2B5EF4-FFF2-40B4-BE49-F238E27FC236}">
                    <a16:creationId xmlns:a16="http://schemas.microsoft.com/office/drawing/2014/main" id="{1E4D023C-8119-4B05-B124-914F0381862F}"/>
                  </a:ext>
                </a:extLst>
              </p:cNvPr>
              <p:cNvSpPr>
                <a:spLocks noChangeArrowheads="1"/>
              </p:cNvSpPr>
              <p:nvPr/>
            </p:nvSpPr>
            <p:spPr bwMode="auto">
              <a:xfrm>
                <a:off x="1028" y="3541"/>
                <a:ext cx="232" cy="224"/>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p>
            </p:txBody>
          </p:sp>
          <p:sp>
            <p:nvSpPr>
              <p:cNvPr id="49167" name="Rectangle 14">
                <a:extLst>
                  <a:ext uri="{FF2B5EF4-FFF2-40B4-BE49-F238E27FC236}">
                    <a16:creationId xmlns:a16="http://schemas.microsoft.com/office/drawing/2014/main" id="{01DC4E75-8804-45A0-885E-58AD2472A9B3}"/>
                  </a:ext>
                </a:extLst>
              </p:cNvPr>
              <p:cNvSpPr>
                <a:spLocks noChangeArrowheads="1"/>
              </p:cNvSpPr>
              <p:nvPr/>
            </p:nvSpPr>
            <p:spPr bwMode="auto">
              <a:xfrm>
                <a:off x="1920" y="3553"/>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r>
                  <a:rPr lang="en-US" altLang="zh-TW" sz="1800" b="1">
                    <a:solidFill>
                      <a:srgbClr val="000000"/>
                    </a:solidFill>
                    <a:latin typeface="Arial" panose="020B0604020202020204" pitchFamily="34" charset="0"/>
                  </a:rPr>
                  <a:t>4</a:t>
                </a:r>
                <a:endParaRPr lang="en-US" altLang="zh-TW" b="1">
                  <a:latin typeface="Arial" panose="020B0604020202020204" pitchFamily="34" charset="0"/>
                </a:endParaRPr>
              </a:p>
            </p:txBody>
          </p:sp>
          <p:sp>
            <p:nvSpPr>
              <p:cNvPr id="49168" name="Oval 15">
                <a:extLst>
                  <a:ext uri="{FF2B5EF4-FFF2-40B4-BE49-F238E27FC236}">
                    <a16:creationId xmlns:a16="http://schemas.microsoft.com/office/drawing/2014/main" id="{473DCCCE-8ED7-4275-8EEB-417168EBCDCD}"/>
                  </a:ext>
                </a:extLst>
              </p:cNvPr>
              <p:cNvSpPr>
                <a:spLocks noChangeArrowheads="1"/>
              </p:cNvSpPr>
              <p:nvPr/>
            </p:nvSpPr>
            <p:spPr bwMode="auto">
              <a:xfrm>
                <a:off x="1892" y="3533"/>
                <a:ext cx="232" cy="232"/>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p>
            </p:txBody>
          </p:sp>
          <p:sp>
            <p:nvSpPr>
              <p:cNvPr id="49169" name="Oval 16">
                <a:extLst>
                  <a:ext uri="{FF2B5EF4-FFF2-40B4-BE49-F238E27FC236}">
                    <a16:creationId xmlns:a16="http://schemas.microsoft.com/office/drawing/2014/main" id="{3FBF628B-9BA7-4DBA-9855-25FACBF39350}"/>
                  </a:ext>
                </a:extLst>
              </p:cNvPr>
              <p:cNvSpPr>
                <a:spLocks noChangeArrowheads="1"/>
              </p:cNvSpPr>
              <p:nvPr/>
            </p:nvSpPr>
            <p:spPr bwMode="auto">
              <a:xfrm>
                <a:off x="2796" y="3533"/>
                <a:ext cx="240" cy="232"/>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p>
            </p:txBody>
          </p:sp>
          <p:sp>
            <p:nvSpPr>
              <p:cNvPr id="49170" name="Oval 17">
                <a:extLst>
                  <a:ext uri="{FF2B5EF4-FFF2-40B4-BE49-F238E27FC236}">
                    <a16:creationId xmlns:a16="http://schemas.microsoft.com/office/drawing/2014/main" id="{D7116309-BB6E-43EA-A05B-129EB91F1318}"/>
                  </a:ext>
                </a:extLst>
              </p:cNvPr>
              <p:cNvSpPr>
                <a:spLocks noChangeArrowheads="1"/>
              </p:cNvSpPr>
              <p:nvPr/>
            </p:nvSpPr>
            <p:spPr bwMode="auto">
              <a:xfrm>
                <a:off x="3564" y="3533"/>
                <a:ext cx="233" cy="232"/>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p>
            </p:txBody>
          </p:sp>
          <p:sp>
            <p:nvSpPr>
              <p:cNvPr id="49171" name="Oval 18">
                <a:extLst>
                  <a:ext uri="{FF2B5EF4-FFF2-40B4-BE49-F238E27FC236}">
                    <a16:creationId xmlns:a16="http://schemas.microsoft.com/office/drawing/2014/main" id="{DE020D76-2C51-4837-92CD-657B0C06FBE8}"/>
                  </a:ext>
                </a:extLst>
              </p:cNvPr>
              <p:cNvSpPr>
                <a:spLocks noChangeArrowheads="1"/>
              </p:cNvSpPr>
              <p:nvPr/>
            </p:nvSpPr>
            <p:spPr bwMode="auto">
              <a:xfrm>
                <a:off x="4356" y="3533"/>
                <a:ext cx="232" cy="232"/>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p>
            </p:txBody>
          </p:sp>
          <p:sp>
            <p:nvSpPr>
              <p:cNvPr id="49172" name="Rectangle 19">
                <a:extLst>
                  <a:ext uri="{FF2B5EF4-FFF2-40B4-BE49-F238E27FC236}">
                    <a16:creationId xmlns:a16="http://schemas.microsoft.com/office/drawing/2014/main" id="{2BF59171-835C-42E2-9E70-35E44F3FB4E4}"/>
                  </a:ext>
                </a:extLst>
              </p:cNvPr>
              <p:cNvSpPr>
                <a:spLocks noChangeArrowheads="1"/>
              </p:cNvSpPr>
              <p:nvPr/>
            </p:nvSpPr>
            <p:spPr bwMode="auto">
              <a:xfrm>
                <a:off x="4464" y="3561"/>
                <a:ext cx="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r>
                  <a:rPr lang="en-US" altLang="zh-TW" sz="1800" b="1">
                    <a:solidFill>
                      <a:srgbClr val="000000"/>
                    </a:solidFill>
                    <a:latin typeface="Arial" panose="020B0604020202020204" pitchFamily="34" charset="0"/>
                  </a:rPr>
                  <a:t>t</a:t>
                </a:r>
                <a:endParaRPr lang="en-US" altLang="zh-TW" b="1">
                  <a:latin typeface="Arial" panose="020B0604020202020204" pitchFamily="34" charset="0"/>
                </a:endParaRPr>
              </a:p>
            </p:txBody>
          </p:sp>
          <p:sp>
            <p:nvSpPr>
              <p:cNvPr id="49173" name="Rectangle 20">
                <a:extLst>
                  <a:ext uri="{FF2B5EF4-FFF2-40B4-BE49-F238E27FC236}">
                    <a16:creationId xmlns:a16="http://schemas.microsoft.com/office/drawing/2014/main" id="{688E722A-DCE1-4097-9881-D5D73C0E0558}"/>
                  </a:ext>
                </a:extLst>
              </p:cNvPr>
              <p:cNvSpPr>
                <a:spLocks noChangeArrowheads="1"/>
              </p:cNvSpPr>
              <p:nvPr/>
            </p:nvSpPr>
            <p:spPr bwMode="auto">
              <a:xfrm>
                <a:off x="3592" y="3561"/>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r>
                  <a:rPr lang="en-US" altLang="zh-TW" sz="1800" b="1">
                    <a:solidFill>
                      <a:srgbClr val="000000"/>
                    </a:solidFill>
                    <a:latin typeface="Arial" panose="020B0604020202020204" pitchFamily="34" charset="0"/>
                  </a:rPr>
                  <a:t>2</a:t>
                </a:r>
                <a:endParaRPr lang="en-US" altLang="zh-TW" b="1">
                  <a:latin typeface="Arial" panose="020B0604020202020204" pitchFamily="34" charset="0"/>
                </a:endParaRPr>
              </a:p>
            </p:txBody>
          </p:sp>
          <p:sp>
            <p:nvSpPr>
              <p:cNvPr id="49174" name="Rectangle 21">
                <a:extLst>
                  <a:ext uri="{FF2B5EF4-FFF2-40B4-BE49-F238E27FC236}">
                    <a16:creationId xmlns:a16="http://schemas.microsoft.com/office/drawing/2014/main" id="{09BE0D42-6B66-4257-9CCA-016232904E5F}"/>
                  </a:ext>
                </a:extLst>
              </p:cNvPr>
              <p:cNvSpPr>
                <a:spLocks noChangeArrowheads="1"/>
              </p:cNvSpPr>
              <p:nvPr/>
            </p:nvSpPr>
            <p:spPr bwMode="auto">
              <a:xfrm>
                <a:off x="1112" y="3577"/>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r>
                  <a:rPr lang="en-US" altLang="zh-TW" sz="1800" b="1">
                    <a:solidFill>
                      <a:srgbClr val="000000"/>
                    </a:solidFill>
                    <a:latin typeface="Arial" panose="020B0604020202020204" pitchFamily="34" charset="0"/>
                  </a:rPr>
                  <a:t>s</a:t>
                </a:r>
                <a:endParaRPr lang="en-US" altLang="zh-TW" b="1">
                  <a:latin typeface="Arial" panose="020B0604020202020204" pitchFamily="34" charset="0"/>
                </a:endParaRPr>
              </a:p>
            </p:txBody>
          </p:sp>
          <p:sp>
            <p:nvSpPr>
              <p:cNvPr id="49175" name="Rectangle 22">
                <a:extLst>
                  <a:ext uri="{FF2B5EF4-FFF2-40B4-BE49-F238E27FC236}">
                    <a16:creationId xmlns:a16="http://schemas.microsoft.com/office/drawing/2014/main" id="{46759494-BD82-49C1-AF24-C3B3D755A3D6}"/>
                  </a:ext>
                </a:extLst>
              </p:cNvPr>
              <p:cNvSpPr>
                <a:spLocks noChangeArrowheads="1"/>
              </p:cNvSpPr>
              <p:nvPr/>
            </p:nvSpPr>
            <p:spPr bwMode="auto">
              <a:xfrm>
                <a:off x="2880" y="3561"/>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r>
                  <a:rPr lang="en-US" altLang="zh-TW" sz="1800" b="1">
                    <a:solidFill>
                      <a:srgbClr val="000000"/>
                    </a:solidFill>
                    <a:latin typeface="Arial" panose="020B0604020202020204" pitchFamily="34" charset="0"/>
                  </a:rPr>
                  <a:t>8</a:t>
                </a:r>
                <a:endParaRPr lang="en-US" altLang="zh-TW" b="1">
                  <a:latin typeface="Arial" panose="020B0604020202020204" pitchFamily="34" charset="0"/>
                </a:endParaRPr>
              </a:p>
            </p:txBody>
          </p:sp>
          <p:sp>
            <p:nvSpPr>
              <p:cNvPr id="49176" name="Line 23">
                <a:extLst>
                  <a:ext uri="{FF2B5EF4-FFF2-40B4-BE49-F238E27FC236}">
                    <a16:creationId xmlns:a16="http://schemas.microsoft.com/office/drawing/2014/main" id="{752B0002-AE00-47FE-BB55-B25A7EE5E655}"/>
                  </a:ext>
                </a:extLst>
              </p:cNvPr>
              <p:cNvSpPr>
                <a:spLocks noChangeShapeType="1"/>
              </p:cNvSpPr>
              <p:nvPr/>
            </p:nvSpPr>
            <p:spPr bwMode="auto">
              <a:xfrm>
                <a:off x="1248" y="3657"/>
                <a:ext cx="624" cy="0"/>
              </a:xfrm>
              <a:prstGeom prst="line">
                <a:avLst/>
              </a:prstGeom>
              <a:noFill/>
              <a:ln w="28575">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9177" name="Line 24">
                <a:extLst>
                  <a:ext uri="{FF2B5EF4-FFF2-40B4-BE49-F238E27FC236}">
                    <a16:creationId xmlns:a16="http://schemas.microsoft.com/office/drawing/2014/main" id="{EB4B6468-9DB4-4F92-B9F4-945D40B9A41C}"/>
                  </a:ext>
                </a:extLst>
              </p:cNvPr>
              <p:cNvSpPr>
                <a:spLocks noChangeShapeType="1"/>
              </p:cNvSpPr>
              <p:nvPr/>
            </p:nvSpPr>
            <p:spPr bwMode="auto">
              <a:xfrm>
                <a:off x="2112" y="3657"/>
                <a:ext cx="672" cy="0"/>
              </a:xfrm>
              <a:prstGeom prst="line">
                <a:avLst/>
              </a:prstGeom>
              <a:noFill/>
              <a:ln w="28575">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9178" name="Line 25">
                <a:extLst>
                  <a:ext uri="{FF2B5EF4-FFF2-40B4-BE49-F238E27FC236}">
                    <a16:creationId xmlns:a16="http://schemas.microsoft.com/office/drawing/2014/main" id="{875DF7C2-3AF7-4C41-ADF4-91D73666C7FD}"/>
                  </a:ext>
                </a:extLst>
              </p:cNvPr>
              <p:cNvSpPr>
                <a:spLocks noChangeShapeType="1"/>
              </p:cNvSpPr>
              <p:nvPr/>
            </p:nvSpPr>
            <p:spPr bwMode="auto">
              <a:xfrm>
                <a:off x="3024" y="3657"/>
                <a:ext cx="528" cy="0"/>
              </a:xfrm>
              <a:prstGeom prst="line">
                <a:avLst/>
              </a:prstGeom>
              <a:noFill/>
              <a:ln w="28575">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9179" name="Line 26">
                <a:extLst>
                  <a:ext uri="{FF2B5EF4-FFF2-40B4-BE49-F238E27FC236}">
                    <a16:creationId xmlns:a16="http://schemas.microsoft.com/office/drawing/2014/main" id="{A9E4D327-A7B6-4EC6-B79E-370D4A84A3FC}"/>
                  </a:ext>
                </a:extLst>
              </p:cNvPr>
              <p:cNvSpPr>
                <a:spLocks noChangeShapeType="1"/>
              </p:cNvSpPr>
              <p:nvPr/>
            </p:nvSpPr>
            <p:spPr bwMode="auto">
              <a:xfrm>
                <a:off x="3792" y="3657"/>
                <a:ext cx="576" cy="0"/>
              </a:xfrm>
              <a:prstGeom prst="line">
                <a:avLst/>
              </a:prstGeom>
              <a:noFill/>
              <a:ln w="28575">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9180" name="Text Box 27">
                <a:extLst>
                  <a:ext uri="{FF2B5EF4-FFF2-40B4-BE49-F238E27FC236}">
                    <a16:creationId xmlns:a16="http://schemas.microsoft.com/office/drawing/2014/main" id="{8E6560CC-11B6-4A48-B773-74374A1B5EE1}"/>
                  </a:ext>
                </a:extLst>
              </p:cNvPr>
              <p:cNvSpPr txBox="1">
                <a:spLocks noChangeArrowheads="1"/>
              </p:cNvSpPr>
              <p:nvPr/>
            </p:nvSpPr>
            <p:spPr bwMode="auto">
              <a:xfrm>
                <a:off x="1200" y="3849"/>
                <a:ext cx="80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sz="1800" b="1"/>
                  <a:t>1 </a:t>
                </a:r>
                <a:r>
                  <a:rPr lang="en-US" altLang="zh-TW" sz="1800" b="1">
                    <a:latin typeface="New York" pitchFamily="18" charset="0"/>
                  </a:rPr>
                  <a:t>- </a:t>
                </a:r>
                <a:r>
                  <a:rPr lang="en-US" altLang="zh-TW" sz="1800" b="1">
                    <a:latin typeface="Symbol" panose="05050102010706020507" pitchFamily="18" charset="2"/>
                  </a:rPr>
                  <a:t>p</a:t>
                </a:r>
                <a:r>
                  <a:rPr lang="en-US" altLang="zh-TW" sz="1800" b="1" baseline="-25000">
                    <a:latin typeface="New York" pitchFamily="18" charset="0"/>
                  </a:rPr>
                  <a:t>s</a:t>
                </a:r>
                <a:r>
                  <a:rPr lang="en-US" altLang="zh-TW" sz="1800" b="1">
                    <a:latin typeface="New York" pitchFamily="18" charset="0"/>
                  </a:rPr>
                  <a:t> + </a:t>
                </a:r>
                <a:r>
                  <a:rPr lang="en-US" altLang="zh-TW" sz="1800" b="1">
                    <a:latin typeface="Symbol" panose="05050102010706020507" pitchFamily="18" charset="2"/>
                  </a:rPr>
                  <a:t>p</a:t>
                </a:r>
                <a:r>
                  <a:rPr lang="en-US" altLang="zh-TW" sz="1800" b="1" baseline="-25000">
                    <a:latin typeface="New York" pitchFamily="18" charset="0"/>
                  </a:rPr>
                  <a:t>4</a:t>
                </a:r>
                <a:endParaRPr lang="en-US" altLang="zh-TW" b="1" baseline="-25000">
                  <a:latin typeface="New York" pitchFamily="18" charset="0"/>
                </a:endParaRPr>
              </a:p>
            </p:txBody>
          </p:sp>
          <p:sp>
            <p:nvSpPr>
              <p:cNvPr id="49181" name="Text Box 28">
                <a:extLst>
                  <a:ext uri="{FF2B5EF4-FFF2-40B4-BE49-F238E27FC236}">
                    <a16:creationId xmlns:a16="http://schemas.microsoft.com/office/drawing/2014/main" id="{223EFFF0-C062-4D6D-8039-AC0CA8477EA4}"/>
                  </a:ext>
                </a:extLst>
              </p:cNvPr>
              <p:cNvSpPr txBox="1">
                <a:spLocks noChangeArrowheads="1"/>
              </p:cNvSpPr>
              <p:nvPr/>
            </p:nvSpPr>
            <p:spPr bwMode="auto">
              <a:xfrm>
                <a:off x="2064" y="3849"/>
                <a:ext cx="8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sz="1800" b="1"/>
                  <a:t>2 </a:t>
                </a:r>
                <a:r>
                  <a:rPr lang="en-US" altLang="zh-TW" sz="1800" b="1">
                    <a:latin typeface="New York" pitchFamily="18" charset="0"/>
                  </a:rPr>
                  <a:t>- </a:t>
                </a:r>
                <a:r>
                  <a:rPr lang="en-US" altLang="zh-TW" sz="1800" b="1">
                    <a:latin typeface="Symbol" panose="05050102010706020507" pitchFamily="18" charset="2"/>
                  </a:rPr>
                  <a:t>p</a:t>
                </a:r>
                <a:r>
                  <a:rPr lang="en-US" altLang="zh-TW" sz="1800" b="1" baseline="-25000">
                    <a:latin typeface="New York" pitchFamily="18" charset="0"/>
                  </a:rPr>
                  <a:t>4</a:t>
                </a:r>
                <a:r>
                  <a:rPr lang="en-US" altLang="zh-TW" sz="1800" b="1">
                    <a:latin typeface="New York" pitchFamily="18" charset="0"/>
                  </a:rPr>
                  <a:t> + </a:t>
                </a:r>
                <a:r>
                  <a:rPr lang="en-US" altLang="zh-TW" sz="1800" b="1">
                    <a:latin typeface="Symbol" panose="05050102010706020507" pitchFamily="18" charset="2"/>
                  </a:rPr>
                  <a:t>p</a:t>
                </a:r>
                <a:r>
                  <a:rPr lang="en-US" altLang="zh-TW" sz="1800" b="1" baseline="-25000">
                    <a:latin typeface="New York" pitchFamily="18" charset="0"/>
                  </a:rPr>
                  <a:t>8</a:t>
                </a:r>
                <a:endParaRPr lang="en-US" altLang="zh-TW" b="1" baseline="-25000">
                  <a:latin typeface="New York" pitchFamily="18" charset="0"/>
                </a:endParaRPr>
              </a:p>
            </p:txBody>
          </p:sp>
          <p:sp>
            <p:nvSpPr>
              <p:cNvPr id="49182" name="Text Box 29">
                <a:extLst>
                  <a:ext uri="{FF2B5EF4-FFF2-40B4-BE49-F238E27FC236}">
                    <a16:creationId xmlns:a16="http://schemas.microsoft.com/office/drawing/2014/main" id="{DFFC6A9D-3565-4155-9EB9-B8E1B4E05E56}"/>
                  </a:ext>
                </a:extLst>
              </p:cNvPr>
              <p:cNvSpPr txBox="1">
                <a:spLocks noChangeArrowheads="1"/>
              </p:cNvSpPr>
              <p:nvPr/>
            </p:nvSpPr>
            <p:spPr bwMode="auto">
              <a:xfrm>
                <a:off x="2928" y="3849"/>
                <a:ext cx="81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sz="1800" b="1"/>
                  <a:t>2 </a:t>
                </a:r>
                <a:r>
                  <a:rPr lang="en-US" altLang="zh-TW" sz="1800" b="1">
                    <a:latin typeface="New York" pitchFamily="18" charset="0"/>
                  </a:rPr>
                  <a:t>- </a:t>
                </a:r>
                <a:r>
                  <a:rPr lang="en-US" altLang="zh-TW" sz="1800" b="1">
                    <a:latin typeface="Symbol" panose="05050102010706020507" pitchFamily="18" charset="2"/>
                  </a:rPr>
                  <a:t>p</a:t>
                </a:r>
                <a:r>
                  <a:rPr lang="en-US" altLang="zh-TW" sz="1800" b="1" baseline="-25000">
                    <a:latin typeface="New York" pitchFamily="18" charset="0"/>
                  </a:rPr>
                  <a:t>8</a:t>
                </a:r>
                <a:r>
                  <a:rPr lang="en-US" altLang="zh-TW" sz="1800" b="1">
                    <a:latin typeface="New York" pitchFamily="18" charset="0"/>
                  </a:rPr>
                  <a:t> + </a:t>
                </a:r>
                <a:r>
                  <a:rPr lang="en-US" altLang="zh-TW" sz="1800" b="1">
                    <a:latin typeface="Symbol" panose="05050102010706020507" pitchFamily="18" charset="2"/>
                  </a:rPr>
                  <a:t>p</a:t>
                </a:r>
                <a:r>
                  <a:rPr lang="en-US" altLang="zh-TW" sz="1800" b="1" baseline="-25000">
                    <a:latin typeface="New York" pitchFamily="18" charset="0"/>
                  </a:rPr>
                  <a:t>2</a:t>
                </a:r>
                <a:endParaRPr lang="en-US" altLang="zh-TW" b="1" baseline="-25000">
                  <a:latin typeface="New York" pitchFamily="18" charset="0"/>
                </a:endParaRPr>
              </a:p>
            </p:txBody>
          </p:sp>
          <p:sp>
            <p:nvSpPr>
              <p:cNvPr id="49183" name="Text Box 30">
                <a:extLst>
                  <a:ext uri="{FF2B5EF4-FFF2-40B4-BE49-F238E27FC236}">
                    <a16:creationId xmlns:a16="http://schemas.microsoft.com/office/drawing/2014/main" id="{D8091ACD-83C2-45DE-80E5-12B724C8E424}"/>
                  </a:ext>
                </a:extLst>
              </p:cNvPr>
              <p:cNvSpPr txBox="1">
                <a:spLocks noChangeArrowheads="1"/>
              </p:cNvSpPr>
              <p:nvPr/>
            </p:nvSpPr>
            <p:spPr bwMode="auto">
              <a:xfrm>
                <a:off x="3744" y="3849"/>
                <a:ext cx="81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sz="1800" b="1"/>
                  <a:t>5 </a:t>
                </a:r>
                <a:r>
                  <a:rPr lang="en-US" altLang="zh-TW" sz="1800" b="1">
                    <a:latin typeface="New York" pitchFamily="18" charset="0"/>
                  </a:rPr>
                  <a:t>- </a:t>
                </a:r>
                <a:r>
                  <a:rPr lang="en-US" altLang="zh-TW" sz="1800" b="1">
                    <a:latin typeface="Symbol" panose="05050102010706020507" pitchFamily="18" charset="2"/>
                  </a:rPr>
                  <a:t>p</a:t>
                </a:r>
                <a:r>
                  <a:rPr lang="en-US" altLang="zh-TW" sz="1800" b="1" baseline="-25000">
                    <a:latin typeface="New York" pitchFamily="18" charset="0"/>
                  </a:rPr>
                  <a:t>2</a:t>
                </a:r>
                <a:r>
                  <a:rPr lang="en-US" altLang="zh-TW" sz="1800" b="1">
                    <a:latin typeface="New York" pitchFamily="18" charset="0"/>
                  </a:rPr>
                  <a:t> + </a:t>
                </a:r>
                <a:r>
                  <a:rPr lang="en-US" altLang="zh-TW" sz="1800" b="1">
                    <a:latin typeface="Symbol" panose="05050102010706020507" pitchFamily="18" charset="2"/>
                  </a:rPr>
                  <a:t>p</a:t>
                </a:r>
                <a:r>
                  <a:rPr lang="en-US" altLang="zh-TW" sz="1800" b="1" baseline="-25000">
                    <a:latin typeface="New York" pitchFamily="18" charset="0"/>
                  </a:rPr>
                  <a:t>t</a:t>
                </a:r>
                <a:endParaRPr lang="en-US" altLang="zh-TW" b="1" baseline="-25000">
                  <a:latin typeface="New York" pitchFamily="18" charset="0"/>
                </a:endParaRPr>
              </a:p>
            </p:txBody>
          </p:sp>
          <p:sp>
            <p:nvSpPr>
              <p:cNvPr id="49184" name="Text Box 31">
                <a:extLst>
                  <a:ext uri="{FF2B5EF4-FFF2-40B4-BE49-F238E27FC236}">
                    <a16:creationId xmlns:a16="http://schemas.microsoft.com/office/drawing/2014/main" id="{97ED987D-821C-455F-8C76-63E0F9A93330}"/>
                  </a:ext>
                </a:extLst>
              </p:cNvPr>
              <p:cNvSpPr txBox="1">
                <a:spLocks noChangeArrowheads="1"/>
              </p:cNvSpPr>
              <p:nvPr/>
            </p:nvSpPr>
            <p:spPr bwMode="auto">
              <a:xfrm>
                <a:off x="1392" y="3369"/>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sz="2000" b="1">
                    <a:solidFill>
                      <a:srgbClr val="FF0000"/>
                    </a:solidFill>
                    <a:latin typeface="Arial" panose="020B0604020202020204" pitchFamily="34" charset="0"/>
                  </a:rPr>
                  <a:t>1</a:t>
                </a:r>
              </a:p>
            </p:txBody>
          </p:sp>
          <p:sp>
            <p:nvSpPr>
              <p:cNvPr id="49185" name="Text Box 32">
                <a:extLst>
                  <a:ext uri="{FF2B5EF4-FFF2-40B4-BE49-F238E27FC236}">
                    <a16:creationId xmlns:a16="http://schemas.microsoft.com/office/drawing/2014/main" id="{CBD210F1-E481-45FD-BB00-F852C40AEC29}"/>
                  </a:ext>
                </a:extLst>
              </p:cNvPr>
              <p:cNvSpPr txBox="1">
                <a:spLocks noChangeArrowheads="1"/>
              </p:cNvSpPr>
              <p:nvPr/>
            </p:nvSpPr>
            <p:spPr bwMode="auto">
              <a:xfrm>
                <a:off x="2256" y="3369"/>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sz="2000" b="1">
                    <a:solidFill>
                      <a:srgbClr val="FF0000"/>
                    </a:solidFill>
                    <a:latin typeface="Arial" panose="020B0604020202020204" pitchFamily="34" charset="0"/>
                  </a:rPr>
                  <a:t>2</a:t>
                </a:r>
              </a:p>
            </p:txBody>
          </p:sp>
          <p:sp>
            <p:nvSpPr>
              <p:cNvPr id="49186" name="Text Box 33">
                <a:extLst>
                  <a:ext uri="{FF2B5EF4-FFF2-40B4-BE49-F238E27FC236}">
                    <a16:creationId xmlns:a16="http://schemas.microsoft.com/office/drawing/2014/main" id="{9F66FE72-B6A3-460B-9154-7812C3252060}"/>
                  </a:ext>
                </a:extLst>
              </p:cNvPr>
              <p:cNvSpPr txBox="1">
                <a:spLocks noChangeArrowheads="1"/>
              </p:cNvSpPr>
              <p:nvPr/>
            </p:nvSpPr>
            <p:spPr bwMode="auto">
              <a:xfrm>
                <a:off x="3072" y="3369"/>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sz="2000" b="1">
                    <a:solidFill>
                      <a:srgbClr val="FF0000"/>
                    </a:solidFill>
                    <a:latin typeface="Arial" panose="020B0604020202020204" pitchFamily="34" charset="0"/>
                  </a:rPr>
                  <a:t>2</a:t>
                </a:r>
              </a:p>
            </p:txBody>
          </p:sp>
          <p:sp>
            <p:nvSpPr>
              <p:cNvPr id="49187" name="Text Box 34">
                <a:extLst>
                  <a:ext uri="{FF2B5EF4-FFF2-40B4-BE49-F238E27FC236}">
                    <a16:creationId xmlns:a16="http://schemas.microsoft.com/office/drawing/2014/main" id="{2DCDC721-FF8D-4BE3-B1B0-0A554646D7A0}"/>
                  </a:ext>
                </a:extLst>
              </p:cNvPr>
              <p:cNvSpPr txBox="1">
                <a:spLocks noChangeArrowheads="1"/>
              </p:cNvSpPr>
              <p:nvPr/>
            </p:nvSpPr>
            <p:spPr bwMode="auto">
              <a:xfrm>
                <a:off x="3888" y="3369"/>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sz="2000" b="1">
                    <a:solidFill>
                      <a:srgbClr val="FF0000"/>
                    </a:solidFill>
                    <a:latin typeface="Arial" panose="020B0604020202020204" pitchFamily="34" charset="0"/>
                  </a:rPr>
                  <a:t>5</a:t>
                </a:r>
              </a:p>
            </p:txBody>
          </p:sp>
          <p:sp>
            <p:nvSpPr>
              <p:cNvPr id="49188" name="Oval 35">
                <a:extLst>
                  <a:ext uri="{FF2B5EF4-FFF2-40B4-BE49-F238E27FC236}">
                    <a16:creationId xmlns:a16="http://schemas.microsoft.com/office/drawing/2014/main" id="{C8EC5E9C-F05D-411C-B354-E2A3DA6F4CF8}"/>
                  </a:ext>
                </a:extLst>
              </p:cNvPr>
              <p:cNvSpPr>
                <a:spLocks noChangeArrowheads="1"/>
              </p:cNvSpPr>
              <p:nvPr/>
            </p:nvSpPr>
            <p:spPr bwMode="auto">
              <a:xfrm>
                <a:off x="1008" y="3504"/>
                <a:ext cx="288" cy="288"/>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s</a:t>
                </a:r>
              </a:p>
            </p:txBody>
          </p:sp>
          <p:sp>
            <p:nvSpPr>
              <p:cNvPr id="49189" name="Oval 36">
                <a:extLst>
                  <a:ext uri="{FF2B5EF4-FFF2-40B4-BE49-F238E27FC236}">
                    <a16:creationId xmlns:a16="http://schemas.microsoft.com/office/drawing/2014/main" id="{2179ED30-387C-436A-82E7-E2939A2995D9}"/>
                  </a:ext>
                </a:extLst>
              </p:cNvPr>
              <p:cNvSpPr>
                <a:spLocks noChangeArrowheads="1"/>
              </p:cNvSpPr>
              <p:nvPr/>
            </p:nvSpPr>
            <p:spPr bwMode="auto">
              <a:xfrm>
                <a:off x="1872" y="3504"/>
                <a:ext cx="288" cy="288"/>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4</a:t>
                </a:r>
              </a:p>
            </p:txBody>
          </p:sp>
          <p:sp>
            <p:nvSpPr>
              <p:cNvPr id="49190" name="Oval 37">
                <a:extLst>
                  <a:ext uri="{FF2B5EF4-FFF2-40B4-BE49-F238E27FC236}">
                    <a16:creationId xmlns:a16="http://schemas.microsoft.com/office/drawing/2014/main" id="{C766DF56-EEC4-423F-A8F6-FD205FC3A38D}"/>
                  </a:ext>
                </a:extLst>
              </p:cNvPr>
              <p:cNvSpPr>
                <a:spLocks noChangeArrowheads="1"/>
              </p:cNvSpPr>
              <p:nvPr/>
            </p:nvSpPr>
            <p:spPr bwMode="auto">
              <a:xfrm>
                <a:off x="2784" y="3504"/>
                <a:ext cx="288" cy="288"/>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8</a:t>
                </a:r>
              </a:p>
            </p:txBody>
          </p:sp>
          <p:sp>
            <p:nvSpPr>
              <p:cNvPr id="49191" name="Oval 38">
                <a:extLst>
                  <a:ext uri="{FF2B5EF4-FFF2-40B4-BE49-F238E27FC236}">
                    <a16:creationId xmlns:a16="http://schemas.microsoft.com/office/drawing/2014/main" id="{37E66BD1-A416-4AC3-B7EB-F2370710D81B}"/>
                  </a:ext>
                </a:extLst>
              </p:cNvPr>
              <p:cNvSpPr>
                <a:spLocks noChangeArrowheads="1"/>
              </p:cNvSpPr>
              <p:nvPr/>
            </p:nvSpPr>
            <p:spPr bwMode="auto">
              <a:xfrm>
                <a:off x="3552" y="3504"/>
                <a:ext cx="288" cy="288"/>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2</a:t>
                </a:r>
              </a:p>
            </p:txBody>
          </p:sp>
          <p:sp>
            <p:nvSpPr>
              <p:cNvPr id="49192" name="Oval 39">
                <a:extLst>
                  <a:ext uri="{FF2B5EF4-FFF2-40B4-BE49-F238E27FC236}">
                    <a16:creationId xmlns:a16="http://schemas.microsoft.com/office/drawing/2014/main" id="{3E8DD399-173D-4D0B-A481-96A32647B4B1}"/>
                  </a:ext>
                </a:extLst>
              </p:cNvPr>
              <p:cNvSpPr>
                <a:spLocks noChangeArrowheads="1"/>
              </p:cNvSpPr>
              <p:nvPr/>
            </p:nvSpPr>
            <p:spPr bwMode="auto">
              <a:xfrm>
                <a:off x="4368" y="3504"/>
                <a:ext cx="288" cy="288"/>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t</a:t>
                </a:r>
              </a:p>
            </p:txBody>
          </p:sp>
        </p:grpSp>
        <p:sp>
          <p:nvSpPr>
            <p:cNvPr id="49161" name="Text Box 40">
              <a:extLst>
                <a:ext uri="{FF2B5EF4-FFF2-40B4-BE49-F238E27FC236}">
                  <a16:creationId xmlns:a16="http://schemas.microsoft.com/office/drawing/2014/main" id="{33A8EE29-7C9C-4C7D-8457-7EEECA8023BF}"/>
                </a:ext>
              </a:extLst>
            </p:cNvPr>
            <p:cNvSpPr txBox="1">
              <a:spLocks noChangeArrowheads="1"/>
            </p:cNvSpPr>
            <p:nvPr/>
          </p:nvSpPr>
          <p:spPr bwMode="auto">
            <a:xfrm>
              <a:off x="1056" y="321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b="1">
                  <a:latin typeface="Arial" panose="020B0604020202020204" pitchFamily="34" charset="0"/>
                </a:rPr>
                <a:t>0</a:t>
              </a:r>
            </a:p>
          </p:txBody>
        </p:sp>
        <p:sp>
          <p:nvSpPr>
            <p:cNvPr id="49162" name="Text Box 41">
              <a:extLst>
                <a:ext uri="{FF2B5EF4-FFF2-40B4-BE49-F238E27FC236}">
                  <a16:creationId xmlns:a16="http://schemas.microsoft.com/office/drawing/2014/main" id="{EF3F2B58-AFEB-4932-9B55-DB654F97DE11}"/>
                </a:ext>
              </a:extLst>
            </p:cNvPr>
            <p:cNvSpPr txBox="1">
              <a:spLocks noChangeArrowheads="1"/>
            </p:cNvSpPr>
            <p:nvPr/>
          </p:nvSpPr>
          <p:spPr bwMode="auto">
            <a:xfrm>
              <a:off x="1872" y="3168"/>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b="1">
                  <a:latin typeface="Arial" panose="020B0604020202020204" pitchFamily="34" charset="0"/>
                </a:rPr>
                <a:t>-1</a:t>
              </a:r>
            </a:p>
          </p:txBody>
        </p:sp>
        <p:sp>
          <p:nvSpPr>
            <p:cNvPr id="49163" name="Text Box 42">
              <a:extLst>
                <a:ext uri="{FF2B5EF4-FFF2-40B4-BE49-F238E27FC236}">
                  <a16:creationId xmlns:a16="http://schemas.microsoft.com/office/drawing/2014/main" id="{4D8D5B8E-E7E8-4D7F-ACA0-1D2CC9452113}"/>
                </a:ext>
              </a:extLst>
            </p:cNvPr>
            <p:cNvSpPr txBox="1">
              <a:spLocks noChangeArrowheads="1"/>
            </p:cNvSpPr>
            <p:nvPr/>
          </p:nvSpPr>
          <p:spPr bwMode="auto">
            <a:xfrm>
              <a:off x="2784" y="3168"/>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b="1">
                  <a:latin typeface="Arial" panose="020B0604020202020204" pitchFamily="34" charset="0"/>
                </a:rPr>
                <a:t>-3</a:t>
              </a:r>
            </a:p>
          </p:txBody>
        </p:sp>
        <p:sp>
          <p:nvSpPr>
            <p:cNvPr id="49164" name="Text Box 43">
              <a:extLst>
                <a:ext uri="{FF2B5EF4-FFF2-40B4-BE49-F238E27FC236}">
                  <a16:creationId xmlns:a16="http://schemas.microsoft.com/office/drawing/2014/main" id="{B3176126-5FBD-4968-A037-3D58AA587B97}"/>
                </a:ext>
              </a:extLst>
            </p:cNvPr>
            <p:cNvSpPr txBox="1">
              <a:spLocks noChangeArrowheads="1"/>
            </p:cNvSpPr>
            <p:nvPr/>
          </p:nvSpPr>
          <p:spPr bwMode="auto">
            <a:xfrm>
              <a:off x="3552" y="3168"/>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b="1">
                  <a:latin typeface="Arial" panose="020B0604020202020204" pitchFamily="34" charset="0"/>
                </a:rPr>
                <a:t>-5</a:t>
              </a:r>
            </a:p>
          </p:txBody>
        </p:sp>
        <p:sp>
          <p:nvSpPr>
            <p:cNvPr id="49165" name="Text Box 44">
              <a:extLst>
                <a:ext uri="{FF2B5EF4-FFF2-40B4-BE49-F238E27FC236}">
                  <a16:creationId xmlns:a16="http://schemas.microsoft.com/office/drawing/2014/main" id="{E60032F6-A78E-40AA-A18B-EBC3DD60F325}"/>
                </a:ext>
              </a:extLst>
            </p:cNvPr>
            <p:cNvSpPr txBox="1">
              <a:spLocks noChangeArrowheads="1"/>
            </p:cNvSpPr>
            <p:nvPr/>
          </p:nvSpPr>
          <p:spPr bwMode="auto">
            <a:xfrm>
              <a:off x="4368" y="316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b="1">
                  <a:latin typeface="Arial" panose="020B0604020202020204" pitchFamily="34" charset="0"/>
                </a:rPr>
                <a:t>-10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9853"/>
                                        </p:tgtEl>
                                        <p:attrNameLst>
                                          <p:attrName>style.visibility</p:attrName>
                                        </p:attrNameLst>
                                      </p:cBhvr>
                                      <p:to>
                                        <p:strVal val="visible"/>
                                      </p:to>
                                    </p:set>
                                    <p:animEffect transition="in" filter="wipe(left)">
                                      <p:cBhvr>
                                        <p:cTn id="7" dur="500"/>
                                        <p:tgtEl>
                                          <p:spTgt spid="119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5417B184-CFCB-4045-A934-E8D9F7F65109}"/>
              </a:ext>
            </a:extLst>
          </p:cNvPr>
          <p:cNvSpPr>
            <a:spLocks noGrp="1" noChangeArrowheads="1"/>
          </p:cNvSpPr>
          <p:nvPr>
            <p:ph type="title"/>
          </p:nvPr>
        </p:nvSpPr>
        <p:spPr>
          <a:xfrm>
            <a:off x="1524000" y="188913"/>
            <a:ext cx="8839200" cy="647700"/>
          </a:xfrm>
        </p:spPr>
        <p:txBody>
          <a:bodyPr>
            <a:normAutofit/>
          </a:bodyPr>
          <a:lstStyle/>
          <a:p>
            <a:pPr eaLnBrk="1" hangingPunct="1">
              <a:defRPr/>
            </a:pPr>
            <a:r>
              <a:rPr lang="en-US" altLang="zh-TW"/>
              <a:t>Repeated Shortest Path Algorithm</a:t>
            </a:r>
          </a:p>
        </p:txBody>
      </p:sp>
      <p:sp>
        <p:nvSpPr>
          <p:cNvPr id="121859" name="Rectangle 3">
            <a:extLst>
              <a:ext uri="{FF2B5EF4-FFF2-40B4-BE49-F238E27FC236}">
                <a16:creationId xmlns:a16="http://schemas.microsoft.com/office/drawing/2014/main" id="{0313D28A-43FE-4A38-B8FB-D4A4AE42DA83}"/>
              </a:ext>
            </a:extLst>
          </p:cNvPr>
          <p:cNvSpPr>
            <a:spLocks noGrp="1" noChangeArrowheads="1"/>
          </p:cNvSpPr>
          <p:nvPr>
            <p:ph idx="1"/>
          </p:nvPr>
        </p:nvSpPr>
        <p:spPr>
          <a:xfrm>
            <a:off x="695325" y="1125538"/>
            <a:ext cx="10872788" cy="5246687"/>
          </a:xfrm>
        </p:spPr>
        <p:txBody>
          <a:bodyPr/>
          <a:lstStyle/>
          <a:p>
            <a:pPr eaLnBrk="1" hangingPunct="1">
              <a:defRPr/>
            </a:pPr>
            <a:r>
              <a:rPr lang="en-US" altLang="zh-TW" sz="2000" dirty="0">
                <a:solidFill>
                  <a:srgbClr val="0000CC"/>
                </a:solidFill>
                <a:effectLst>
                  <a:outerShdw blurRad="38100" dist="38100" dir="2700000" algn="tl">
                    <a:srgbClr val="000000"/>
                  </a:outerShdw>
                </a:effectLst>
              </a:rPr>
              <a:t>Step 1.</a:t>
            </a:r>
            <a:r>
              <a:rPr lang="en-US" altLang="zh-TW" sz="2000" dirty="0"/>
              <a:t>   Find the shortest path from node </a:t>
            </a:r>
            <a:r>
              <a:rPr lang="en-US" altLang="zh-TW" sz="2000" dirty="0">
                <a:solidFill>
                  <a:srgbClr val="0000CC"/>
                </a:solidFill>
                <a:effectLst>
                  <a:outerShdw blurRad="38100" dist="38100" dir="2700000" algn="tl">
                    <a:srgbClr val="000000"/>
                  </a:outerShdw>
                </a:effectLst>
              </a:rPr>
              <a:t>1</a:t>
            </a:r>
            <a:r>
              <a:rPr lang="en-US" altLang="zh-TW" sz="2000" dirty="0"/>
              <a:t> to all other nodes.  Let d(j) denote the shortest path from 1 to j for all j.</a:t>
            </a:r>
          </a:p>
          <a:p>
            <a:pPr eaLnBrk="1" hangingPunct="1">
              <a:defRPr/>
            </a:pPr>
            <a:endParaRPr lang="en-US" altLang="zh-TW" sz="2000" dirty="0"/>
          </a:p>
          <a:p>
            <a:pPr eaLnBrk="1" hangingPunct="1">
              <a:defRPr/>
            </a:pPr>
            <a:r>
              <a:rPr lang="en-US" altLang="zh-TW" sz="2000" dirty="0">
                <a:solidFill>
                  <a:srgbClr val="0000CC"/>
                </a:solidFill>
                <a:effectLst>
                  <a:outerShdw blurRad="38100" dist="38100" dir="2700000" algn="tl">
                    <a:srgbClr val="000000"/>
                  </a:outerShdw>
                </a:effectLst>
              </a:rPr>
              <a:t>Step 2.</a:t>
            </a:r>
            <a:r>
              <a:rPr lang="en-US" altLang="zh-TW" sz="2000" dirty="0"/>
              <a:t>  Let </a:t>
            </a:r>
            <a:r>
              <a:rPr lang="en-US" altLang="zh-TW" sz="2000" dirty="0">
                <a:sym typeface="Symbol" panose="05050102010706020507" pitchFamily="18" charset="2"/>
              </a:rPr>
              <a:t></a:t>
            </a:r>
            <a:r>
              <a:rPr lang="en-US" altLang="zh-TW" sz="2000" baseline="-25000" dirty="0"/>
              <a:t>j</a:t>
            </a:r>
            <a:r>
              <a:rPr lang="en-US" altLang="zh-TW" sz="2000" dirty="0"/>
              <a:t> = -d(j) for all j.</a:t>
            </a:r>
          </a:p>
          <a:p>
            <a:pPr eaLnBrk="1" hangingPunct="1">
              <a:defRPr/>
            </a:pPr>
            <a:endParaRPr lang="en-US" altLang="zh-TW" sz="2000" dirty="0"/>
          </a:p>
          <a:p>
            <a:pPr eaLnBrk="1" hangingPunct="1">
              <a:defRPr/>
            </a:pPr>
            <a:r>
              <a:rPr lang="en-US" altLang="zh-TW" sz="2000" dirty="0">
                <a:solidFill>
                  <a:srgbClr val="0000CC"/>
                </a:solidFill>
                <a:effectLst>
                  <a:outerShdw blurRad="38100" dist="38100" dir="2700000" algn="tl">
                    <a:srgbClr val="000000"/>
                  </a:outerShdw>
                </a:effectLst>
              </a:rPr>
              <a:t>Step 3.</a:t>
            </a:r>
            <a:r>
              <a:rPr lang="en-US" altLang="zh-TW" sz="2000" dirty="0"/>
              <a:t>   For </a:t>
            </a:r>
            <a:r>
              <a:rPr lang="en-US" altLang="zh-TW" sz="2000" dirty="0" err="1"/>
              <a:t>i</a:t>
            </a:r>
            <a:r>
              <a:rPr lang="en-US" altLang="zh-TW" sz="2000" dirty="0"/>
              <a:t> = 2 to n, compute the shortest path from node </a:t>
            </a:r>
            <a:r>
              <a:rPr lang="en-US" altLang="zh-TW" sz="2000" dirty="0" err="1">
                <a:solidFill>
                  <a:srgbClr val="0000CC"/>
                </a:solidFill>
                <a:effectLst>
                  <a:outerShdw blurRad="38100" dist="38100" dir="2700000" algn="tl">
                    <a:srgbClr val="000000"/>
                  </a:outerShdw>
                </a:effectLst>
              </a:rPr>
              <a:t>i</a:t>
            </a:r>
            <a:r>
              <a:rPr lang="en-US" altLang="zh-TW" sz="2000" dirty="0"/>
              <a:t> to all other nodes with respect to arc lengths </a:t>
            </a:r>
            <a:r>
              <a:rPr lang="en-US" altLang="zh-TW" sz="2000" dirty="0">
                <a:solidFill>
                  <a:srgbClr val="0000CC"/>
                </a:solidFill>
                <a:effectLst>
                  <a:outerShdw blurRad="38100" dist="38100" dir="2700000" algn="tl">
                    <a:srgbClr val="000000"/>
                  </a:outerShdw>
                </a:effectLst>
              </a:rPr>
              <a:t>c</a:t>
            </a:r>
            <a:r>
              <a:rPr lang="en-US" altLang="zh-TW" sz="2000" baseline="30000" dirty="0">
                <a:solidFill>
                  <a:srgbClr val="0000CC"/>
                </a:solidFill>
                <a:effectLst>
                  <a:outerShdw blurRad="38100" dist="38100" dir="2700000" algn="tl">
                    <a:srgbClr val="000000"/>
                  </a:outerShdw>
                </a:effectLst>
                <a:sym typeface="Symbol" panose="05050102010706020507" pitchFamily="18" charset="2"/>
              </a:rPr>
              <a:t></a:t>
            </a:r>
            <a:r>
              <a:rPr lang="en-US" altLang="zh-TW" sz="2000" dirty="0"/>
              <a:t>.</a:t>
            </a:r>
          </a:p>
          <a:p>
            <a:pPr eaLnBrk="1" hangingPunct="1">
              <a:defRPr/>
            </a:pPr>
            <a:endParaRPr lang="en-US" altLang="zh-TW" sz="2000" dirty="0"/>
          </a:p>
          <a:p>
            <a:pPr eaLnBrk="1" hangingPunct="1">
              <a:defRPr/>
            </a:pPr>
            <a:r>
              <a:rPr lang="en-US" altLang="zh-TW" sz="2000" dirty="0"/>
              <a:t>Running time using Radix Heaps**. </a:t>
            </a:r>
          </a:p>
          <a:p>
            <a:pPr lvl="1" eaLnBrk="1" hangingPunct="1">
              <a:defRPr/>
            </a:pPr>
            <a:r>
              <a:rPr lang="en-US" altLang="zh-TW" sz="2000" dirty="0">
                <a:solidFill>
                  <a:srgbClr val="FF0000"/>
                </a:solidFill>
                <a:effectLst>
                  <a:outerShdw blurRad="38100" dist="38100" dir="2700000" algn="tl">
                    <a:srgbClr val="000000"/>
                  </a:outerShdw>
                </a:effectLst>
              </a:rPr>
              <a:t>O(nm)</a:t>
            </a:r>
            <a:r>
              <a:rPr lang="en-US" altLang="zh-TW" sz="2000" dirty="0"/>
              <a:t> for the first shortest path tree</a:t>
            </a:r>
          </a:p>
          <a:p>
            <a:pPr lvl="1" eaLnBrk="1" hangingPunct="1">
              <a:defRPr/>
            </a:pPr>
            <a:r>
              <a:rPr lang="en-US" altLang="zh-TW" sz="2000" dirty="0">
                <a:solidFill>
                  <a:srgbClr val="FF0000"/>
                </a:solidFill>
                <a:effectLst>
                  <a:outerShdw blurRad="38100" dist="38100" dir="2700000" algn="tl">
                    <a:srgbClr val="000000"/>
                  </a:outerShdw>
                </a:effectLst>
              </a:rPr>
              <a:t>O(m + n log C)</a:t>
            </a:r>
            <a:r>
              <a:rPr lang="en-US" altLang="zh-TW" sz="2000" dirty="0"/>
              <a:t> for each other shortest path tree.</a:t>
            </a:r>
          </a:p>
          <a:p>
            <a:pPr lvl="1" eaLnBrk="1" hangingPunct="1">
              <a:defRPr/>
            </a:pPr>
            <a:r>
              <a:rPr lang="en-US" altLang="zh-TW" sz="2000" dirty="0">
                <a:solidFill>
                  <a:srgbClr val="FF0000"/>
                </a:solidFill>
                <a:effectLst>
                  <a:outerShdw blurRad="38100" dist="38100" dir="2700000" algn="tl">
                    <a:srgbClr val="000000"/>
                  </a:outerShdw>
                </a:effectLst>
              </a:rPr>
              <a:t>O(nm + n</a:t>
            </a:r>
            <a:r>
              <a:rPr lang="en-US" altLang="zh-TW" sz="2000" baseline="30000" dirty="0">
                <a:solidFill>
                  <a:srgbClr val="FF0000"/>
                </a:solidFill>
                <a:effectLst>
                  <a:outerShdw blurRad="38100" dist="38100" dir="2700000" algn="tl">
                    <a:srgbClr val="000000"/>
                  </a:outerShdw>
                </a:effectLst>
              </a:rPr>
              <a:t>2</a:t>
            </a:r>
            <a:r>
              <a:rPr lang="en-US" altLang="zh-TW" sz="2000" dirty="0">
                <a:solidFill>
                  <a:srgbClr val="FF0000"/>
                </a:solidFill>
                <a:effectLst>
                  <a:outerShdw blurRad="38100" dist="38100" dir="2700000" algn="tl">
                    <a:srgbClr val="000000"/>
                  </a:outerShdw>
                </a:effectLst>
              </a:rPr>
              <a:t> log C)</a:t>
            </a:r>
            <a:r>
              <a:rPr lang="en-US" altLang="zh-TW" sz="2000" dirty="0"/>
              <a:t> in total.</a:t>
            </a:r>
          </a:p>
          <a:p>
            <a:pPr lvl="1" eaLnBrk="1" hangingPunct="1">
              <a:defRPr/>
            </a:pPr>
            <a:endParaRPr lang="en-US" altLang="zh-TW" sz="2000" dirty="0"/>
          </a:p>
          <a:p>
            <a:pPr lvl="1" eaLnBrk="1" hangingPunct="1">
              <a:defRPr/>
            </a:pPr>
            <a:r>
              <a:rPr lang="en-US" altLang="zh-TW" sz="2000" dirty="0"/>
              <a:t>** One can choose a slightly faster approach.</a:t>
            </a:r>
          </a:p>
        </p:txBody>
      </p:sp>
      <p:sp>
        <p:nvSpPr>
          <p:cNvPr id="51204" name="投影片編號版面配置區 3">
            <a:extLst>
              <a:ext uri="{FF2B5EF4-FFF2-40B4-BE49-F238E27FC236}">
                <a16:creationId xmlns:a16="http://schemas.microsoft.com/office/drawing/2014/main" id="{5D555D27-0E4A-42CE-AF2B-2AB5DD64BB91}"/>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834FDF99-59CB-4379-B36D-CFB988E199FB}" type="slidenum">
              <a:rPr lang="zh-TW" altLang="en-US" sz="1400"/>
              <a:pPr/>
              <a:t>24</a:t>
            </a:fld>
            <a:endParaRPr lang="en-US" altLang="zh-TW"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32E07914-1639-4989-93A3-7E87480AE457}"/>
              </a:ext>
            </a:extLst>
          </p:cNvPr>
          <p:cNvSpPr>
            <a:spLocks noGrp="1" noChangeArrowheads="1"/>
          </p:cNvSpPr>
          <p:nvPr>
            <p:ph type="title"/>
          </p:nvPr>
        </p:nvSpPr>
        <p:spPr/>
        <p:txBody>
          <a:bodyPr/>
          <a:lstStyle/>
          <a:p>
            <a:pPr eaLnBrk="1" hangingPunct="1">
              <a:defRPr/>
            </a:pPr>
            <a:r>
              <a:rPr lang="en-US" altLang="zh-TW"/>
              <a:t>Detecting Negative Cost Cycles</a:t>
            </a:r>
          </a:p>
        </p:txBody>
      </p:sp>
      <p:sp>
        <p:nvSpPr>
          <p:cNvPr id="122883" name="Rectangle 3">
            <a:extLst>
              <a:ext uri="{FF2B5EF4-FFF2-40B4-BE49-F238E27FC236}">
                <a16:creationId xmlns:a16="http://schemas.microsoft.com/office/drawing/2014/main" id="{86947C29-AE7A-4B5C-861F-A3C0BA6FBD8C}"/>
              </a:ext>
            </a:extLst>
          </p:cNvPr>
          <p:cNvSpPr>
            <a:spLocks noGrp="1" noChangeArrowheads="1"/>
          </p:cNvSpPr>
          <p:nvPr>
            <p:ph idx="1"/>
          </p:nvPr>
        </p:nvSpPr>
        <p:spPr/>
        <p:txBody>
          <a:bodyPr/>
          <a:lstStyle/>
          <a:p>
            <a:pPr eaLnBrk="1" hangingPunct="1">
              <a:lnSpc>
                <a:spcPct val="90000"/>
              </a:lnSpc>
              <a:defRPr/>
            </a:pPr>
            <a:r>
              <a:rPr lang="en-US" altLang="zh-TW" sz="2000" i="1" dirty="0">
                <a:solidFill>
                  <a:srgbClr val="006600"/>
                </a:solidFill>
                <a:effectLst>
                  <a:outerShdw blurRad="38100" dist="38100" dir="2700000" algn="tl">
                    <a:srgbClr val="000000"/>
                  </a:outerShdw>
                </a:effectLst>
              </a:rPr>
              <a:t>Approach 1.</a:t>
            </a:r>
            <a:r>
              <a:rPr lang="en-US" altLang="zh-TW" sz="2000" i="1" dirty="0">
                <a:solidFill>
                  <a:srgbClr val="FF0000"/>
                </a:solidFill>
                <a:effectLst>
                  <a:outerShdw blurRad="38100" dist="38100" dir="2700000" algn="tl">
                    <a:srgbClr val="000000"/>
                  </a:outerShdw>
                </a:effectLst>
              </a:rPr>
              <a:t> </a:t>
            </a:r>
            <a:r>
              <a:rPr lang="en-US" altLang="zh-TW" sz="2000" dirty="0"/>
              <a:t> Stop if  d(j) is sufficiently small, say </a:t>
            </a:r>
            <a:r>
              <a:rPr lang="en-US" altLang="zh-TW" sz="2000" dirty="0">
                <a:solidFill>
                  <a:srgbClr val="0000CC"/>
                </a:solidFill>
                <a:effectLst>
                  <a:outerShdw blurRad="38100" dist="38100" dir="2700000" algn="tl">
                    <a:srgbClr val="000000"/>
                  </a:outerShdw>
                </a:effectLst>
              </a:rPr>
              <a:t>d(j) </a:t>
            </a:r>
            <a:r>
              <a:rPr lang="en-US" altLang="zh-TW" sz="2000" dirty="0">
                <a:solidFill>
                  <a:srgbClr val="0000CC"/>
                </a:solidFill>
                <a:effectLst>
                  <a:outerShdw blurRad="38100" dist="38100" dir="2700000" algn="tl">
                    <a:srgbClr val="000000"/>
                  </a:outerShdw>
                </a:effectLst>
                <a:cs typeface="Times New Roman" panose="02020603050405020304" pitchFamily="18" charset="0"/>
                <a:sym typeface="Symbol" panose="05050102010706020507" pitchFamily="18" charset="2"/>
              </a:rPr>
              <a:t></a:t>
            </a:r>
            <a:r>
              <a:rPr lang="en-US" altLang="zh-TW" sz="2000" dirty="0">
                <a:solidFill>
                  <a:srgbClr val="0000CC"/>
                </a:solidFill>
                <a:effectLst>
                  <a:outerShdw blurRad="38100" dist="38100" dir="2700000" algn="tl">
                    <a:srgbClr val="000000"/>
                  </a:outerShdw>
                </a:effectLst>
              </a:rPr>
              <a:t> -</a:t>
            </a:r>
            <a:r>
              <a:rPr lang="en-US" altLang="zh-TW" sz="2000" dirty="0" err="1">
                <a:solidFill>
                  <a:srgbClr val="0000CC"/>
                </a:solidFill>
                <a:effectLst>
                  <a:outerShdw blurRad="38100" dist="38100" dir="2700000" algn="tl">
                    <a:srgbClr val="000000"/>
                  </a:outerShdw>
                </a:effectLst>
              </a:rPr>
              <a:t>nC</a:t>
            </a:r>
            <a:r>
              <a:rPr lang="en-US" altLang="zh-TW" sz="2000" dirty="0"/>
              <a:t>.</a:t>
            </a:r>
          </a:p>
          <a:p>
            <a:pPr eaLnBrk="1" hangingPunct="1">
              <a:lnSpc>
                <a:spcPct val="90000"/>
              </a:lnSpc>
              <a:defRPr/>
            </a:pPr>
            <a:endParaRPr lang="en-US" altLang="zh-TW" sz="2000" dirty="0"/>
          </a:p>
          <a:p>
            <a:pPr eaLnBrk="1" hangingPunct="1">
              <a:lnSpc>
                <a:spcPct val="90000"/>
              </a:lnSpc>
              <a:defRPr/>
            </a:pPr>
            <a:r>
              <a:rPr lang="en-US" altLang="zh-TW" sz="2000" i="1" dirty="0">
                <a:solidFill>
                  <a:srgbClr val="006600"/>
                </a:solidFill>
                <a:effectLst>
                  <a:outerShdw blurRad="38100" dist="38100" dir="2700000" algn="tl">
                    <a:srgbClr val="000000"/>
                  </a:outerShdw>
                </a:effectLst>
              </a:rPr>
              <a:t>Approach 2.</a:t>
            </a:r>
            <a:r>
              <a:rPr lang="en-US" altLang="zh-TW" sz="2000" dirty="0"/>
              <a:t>  Run the FIFO label correcting algorithm of label correcting, and stop if some node has been scanned </a:t>
            </a:r>
            <a:r>
              <a:rPr lang="en-US" altLang="zh-TW" sz="2000" dirty="0">
                <a:solidFill>
                  <a:srgbClr val="0000CC"/>
                </a:solidFill>
                <a:effectLst>
                  <a:outerShdw blurRad="38100" dist="38100" dir="2700000" algn="tl">
                    <a:srgbClr val="000000"/>
                  </a:outerShdw>
                </a:effectLst>
              </a:rPr>
              <a:t>more than n times</a:t>
            </a:r>
            <a:r>
              <a:rPr lang="en-US" altLang="zh-TW" sz="2000" dirty="0"/>
              <a:t>.</a:t>
            </a:r>
          </a:p>
          <a:p>
            <a:pPr eaLnBrk="1" hangingPunct="1">
              <a:lnSpc>
                <a:spcPct val="90000"/>
              </a:lnSpc>
              <a:defRPr/>
            </a:pPr>
            <a:endParaRPr lang="en-US" altLang="zh-TW" sz="2000" dirty="0"/>
          </a:p>
          <a:p>
            <a:pPr algn="just" eaLnBrk="1" hangingPunct="1">
              <a:lnSpc>
                <a:spcPct val="90000"/>
              </a:lnSpc>
              <a:defRPr/>
            </a:pPr>
            <a:r>
              <a:rPr lang="en-US" altLang="zh-TW" sz="2000" i="1" dirty="0">
                <a:solidFill>
                  <a:srgbClr val="006600"/>
                </a:solidFill>
                <a:effectLst>
                  <a:outerShdw blurRad="38100" dist="38100" dir="2700000" algn="tl">
                    <a:srgbClr val="000000"/>
                  </a:outerShdw>
                </a:effectLst>
              </a:rPr>
              <a:t>Approach 3.</a:t>
            </a:r>
            <a:r>
              <a:rPr lang="en-US" altLang="zh-TW" sz="2000" i="1" dirty="0">
                <a:solidFill>
                  <a:srgbClr val="FF0000"/>
                </a:solidFill>
                <a:effectLst>
                  <a:outerShdw blurRad="38100" dist="38100" dir="2700000" algn="tl">
                    <a:srgbClr val="000000"/>
                  </a:outerShdw>
                </a:effectLst>
              </a:rPr>
              <a:t> </a:t>
            </a:r>
            <a:r>
              <a:rPr lang="en-US" altLang="zh-TW" sz="2000" dirty="0"/>
              <a:t> Run the FIFO label correcting algorithm, and keep track of the number of arcs on the "path" from s to j.  If the </a:t>
            </a:r>
            <a:r>
              <a:rPr lang="en-US" altLang="zh-TW" sz="2000" dirty="0">
                <a:solidFill>
                  <a:srgbClr val="0000CC"/>
                </a:solidFill>
                <a:effectLst>
                  <a:outerShdw blurRad="38100" dist="38100" dir="2700000" algn="tl">
                    <a:srgbClr val="000000"/>
                  </a:outerShdw>
                </a:effectLst>
              </a:rPr>
              <a:t>number of arcs exceeds n-1</a:t>
            </a:r>
            <a:r>
              <a:rPr lang="en-US" altLang="zh-TW" sz="2000" dirty="0"/>
              <a:t>, then quit.</a:t>
            </a:r>
          </a:p>
          <a:p>
            <a:pPr eaLnBrk="1" hangingPunct="1">
              <a:lnSpc>
                <a:spcPct val="90000"/>
              </a:lnSpc>
              <a:defRPr/>
            </a:pPr>
            <a:endParaRPr lang="en-US" altLang="zh-TW" sz="2000" dirty="0"/>
          </a:p>
          <a:p>
            <a:pPr eaLnBrk="1" hangingPunct="1">
              <a:lnSpc>
                <a:spcPct val="90000"/>
              </a:lnSpc>
              <a:defRPr/>
            </a:pPr>
            <a:r>
              <a:rPr lang="en-US" altLang="zh-TW" sz="2000" i="1" dirty="0">
                <a:solidFill>
                  <a:srgbClr val="006600"/>
                </a:solidFill>
                <a:effectLst>
                  <a:outerShdw blurRad="38100" dist="38100" dir="2700000" algn="tl">
                    <a:srgbClr val="000000"/>
                  </a:outerShdw>
                </a:effectLst>
              </a:rPr>
              <a:t>Approach 4.</a:t>
            </a:r>
            <a:r>
              <a:rPr lang="en-US" altLang="zh-TW" sz="2000" i="1" dirty="0">
                <a:solidFill>
                  <a:srgbClr val="FF0000"/>
                </a:solidFill>
                <a:effectLst>
                  <a:outerShdw blurRad="38100" dist="38100" dir="2700000" algn="tl">
                    <a:srgbClr val="000000"/>
                  </a:outerShdw>
                </a:effectLst>
              </a:rPr>
              <a:t> </a:t>
            </a:r>
            <a:r>
              <a:rPr lang="en-US" altLang="zh-TW" sz="2000" dirty="0"/>
              <a:t> At each iteration of the algorithm, each node j (except for the root) has a temporary label d(j) and a predecessor </a:t>
            </a:r>
            <a:r>
              <a:rPr lang="en-US" altLang="zh-TW" sz="2000" dirty="0" err="1"/>
              <a:t>pred</a:t>
            </a:r>
            <a:r>
              <a:rPr lang="en-US" altLang="zh-TW" sz="2000" dirty="0"/>
              <a:t>(j).  The </a:t>
            </a:r>
            <a:r>
              <a:rPr lang="en-US" altLang="zh-TW" sz="2000" i="1" dirty="0"/>
              <a:t>predecessor subgraph</a:t>
            </a:r>
            <a:r>
              <a:rPr lang="en-US" altLang="zh-TW" sz="2000" dirty="0"/>
              <a:t>  consists of the n-1 arcs {(</a:t>
            </a:r>
            <a:r>
              <a:rPr lang="en-US" altLang="zh-TW" sz="2000" dirty="0" err="1"/>
              <a:t>pred</a:t>
            </a:r>
            <a:r>
              <a:rPr lang="en-US" altLang="zh-TW" sz="2000" dirty="0"/>
              <a:t>(j),j) : j </a:t>
            </a:r>
            <a:r>
              <a:rPr lang="en-US" altLang="zh-TW" sz="2000" dirty="0">
                <a:sym typeface="Symbol" panose="05050102010706020507" pitchFamily="18" charset="2"/>
              </a:rPr>
              <a:t></a:t>
            </a:r>
            <a:r>
              <a:rPr lang="en-US" altLang="zh-TW" sz="2000" dirty="0"/>
              <a:t> s}.  It should be a </a:t>
            </a:r>
            <a:r>
              <a:rPr lang="en-US" altLang="zh-TW" sz="2000" dirty="0">
                <a:solidFill>
                  <a:srgbClr val="0000CC"/>
                </a:solidFill>
                <a:effectLst>
                  <a:outerShdw blurRad="38100" dist="38100" dir="2700000" algn="tl">
                    <a:srgbClr val="000000"/>
                  </a:outerShdw>
                </a:effectLst>
              </a:rPr>
              <a:t>tree</a:t>
            </a:r>
            <a:r>
              <a:rPr lang="en-US" altLang="zh-TW" sz="2000" dirty="0"/>
              <a:t>.  If it has a cycle, then the cost of the cycle will be negative, and the algorithm can terminate.</a:t>
            </a:r>
          </a:p>
          <a:p>
            <a:pPr eaLnBrk="1" hangingPunct="1">
              <a:lnSpc>
                <a:spcPct val="90000"/>
              </a:lnSpc>
              <a:defRPr/>
            </a:pPr>
            <a:endParaRPr lang="zh-TW" altLang="en-US" sz="2000" dirty="0"/>
          </a:p>
        </p:txBody>
      </p:sp>
      <p:sp>
        <p:nvSpPr>
          <p:cNvPr id="53252" name="投影片編號版面配置區 3">
            <a:extLst>
              <a:ext uri="{FF2B5EF4-FFF2-40B4-BE49-F238E27FC236}">
                <a16:creationId xmlns:a16="http://schemas.microsoft.com/office/drawing/2014/main" id="{30FD5F39-E147-4A72-A32F-27D6214BC7DA}"/>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E551B500-C330-436A-890C-E359E0CCFAA2}" type="slidenum">
              <a:rPr lang="zh-TW" altLang="en-US" sz="1400"/>
              <a:pPr/>
              <a:t>25</a:t>
            </a:fld>
            <a:endParaRPr lang="en-US" altLang="zh-TW"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4D5BDE00-E387-4FA0-8B3B-7D2D4DF1D488}"/>
              </a:ext>
            </a:extLst>
          </p:cNvPr>
          <p:cNvSpPr>
            <a:spLocks noGrp="1" noChangeArrowheads="1"/>
          </p:cNvSpPr>
          <p:nvPr>
            <p:ph type="title"/>
          </p:nvPr>
        </p:nvSpPr>
        <p:spPr/>
        <p:txBody>
          <a:bodyPr/>
          <a:lstStyle/>
          <a:p>
            <a:pPr eaLnBrk="1" hangingPunct="1">
              <a:defRPr/>
            </a:pPr>
            <a:r>
              <a:rPr lang="en-US" altLang="zh-TW"/>
              <a:t>A Predecessor Graph</a:t>
            </a:r>
          </a:p>
        </p:txBody>
      </p:sp>
      <p:sp>
        <p:nvSpPr>
          <p:cNvPr id="55299" name="投影片編號版面配置區 2">
            <a:extLst>
              <a:ext uri="{FF2B5EF4-FFF2-40B4-BE49-F238E27FC236}">
                <a16:creationId xmlns:a16="http://schemas.microsoft.com/office/drawing/2014/main" id="{E93BFAD2-C475-4978-8466-5D44358CDFAA}"/>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94794277-6780-476C-9F2E-56DD1ADEE1DB}" type="slidenum">
              <a:rPr lang="zh-TW" altLang="en-US" sz="1400"/>
              <a:pPr/>
              <a:t>26</a:t>
            </a:fld>
            <a:endParaRPr lang="en-US" altLang="zh-TW" sz="1400"/>
          </a:p>
        </p:txBody>
      </p:sp>
      <p:sp>
        <p:nvSpPr>
          <p:cNvPr id="123952" name="Text Box 48">
            <a:extLst>
              <a:ext uri="{FF2B5EF4-FFF2-40B4-BE49-F238E27FC236}">
                <a16:creationId xmlns:a16="http://schemas.microsoft.com/office/drawing/2014/main" id="{87B444E0-05BB-4431-83FC-A123FF3A241E}"/>
              </a:ext>
            </a:extLst>
          </p:cNvPr>
          <p:cNvSpPr txBox="1">
            <a:spLocks noChangeArrowheads="1"/>
          </p:cNvSpPr>
          <p:nvPr/>
        </p:nvSpPr>
        <p:spPr bwMode="auto">
          <a:xfrm>
            <a:off x="7391400" y="1577975"/>
            <a:ext cx="464820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b="1">
                <a:latin typeface="Arial" panose="020B0604020202020204" pitchFamily="34" charset="0"/>
              </a:rPr>
              <a:t>Each node except for node 1 has one predecessor.  </a:t>
            </a:r>
            <a:br>
              <a:rPr lang="en-US" altLang="zh-TW" b="1">
                <a:latin typeface="Arial" panose="020B0604020202020204" pitchFamily="34" charset="0"/>
              </a:rPr>
            </a:br>
            <a:r>
              <a:rPr lang="en-US" altLang="zh-TW" b="1">
                <a:latin typeface="Arial" panose="020B0604020202020204" pitchFamily="34" charset="0"/>
              </a:rPr>
              <a:t>The graph either is an in-tree or it has a directed cycle.</a:t>
            </a:r>
          </a:p>
        </p:txBody>
      </p:sp>
      <p:grpSp>
        <p:nvGrpSpPr>
          <p:cNvPr id="123970" name="Group 66">
            <a:extLst>
              <a:ext uri="{FF2B5EF4-FFF2-40B4-BE49-F238E27FC236}">
                <a16:creationId xmlns:a16="http://schemas.microsoft.com/office/drawing/2014/main" id="{F71C0369-053D-4E7E-9652-B2A8B97018F1}"/>
              </a:ext>
            </a:extLst>
          </p:cNvPr>
          <p:cNvGrpSpPr>
            <a:grpSpLocks/>
          </p:cNvGrpSpPr>
          <p:nvPr/>
        </p:nvGrpSpPr>
        <p:grpSpPr bwMode="auto">
          <a:xfrm>
            <a:off x="2133600" y="1828800"/>
            <a:ext cx="4800600" cy="2819400"/>
            <a:chOff x="384" y="1152"/>
            <a:chExt cx="3024" cy="1776"/>
          </a:xfrm>
        </p:grpSpPr>
        <p:sp>
          <p:nvSpPr>
            <p:cNvPr id="55302" name="Oval 50">
              <a:extLst>
                <a:ext uri="{FF2B5EF4-FFF2-40B4-BE49-F238E27FC236}">
                  <a16:creationId xmlns:a16="http://schemas.microsoft.com/office/drawing/2014/main" id="{6C31A7C2-FAED-42B9-82CE-BED19EB70B66}"/>
                </a:ext>
              </a:extLst>
            </p:cNvPr>
            <p:cNvSpPr>
              <a:spLocks noChangeArrowheads="1"/>
            </p:cNvSpPr>
            <p:nvPr/>
          </p:nvSpPr>
          <p:spPr bwMode="auto">
            <a:xfrm>
              <a:off x="384" y="1872"/>
              <a:ext cx="336" cy="336"/>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1</a:t>
              </a:r>
            </a:p>
          </p:txBody>
        </p:sp>
        <p:sp>
          <p:nvSpPr>
            <p:cNvPr id="55303" name="Oval 51">
              <a:extLst>
                <a:ext uri="{FF2B5EF4-FFF2-40B4-BE49-F238E27FC236}">
                  <a16:creationId xmlns:a16="http://schemas.microsoft.com/office/drawing/2014/main" id="{6E842B34-925B-4357-A823-A47BE3564C5F}"/>
                </a:ext>
              </a:extLst>
            </p:cNvPr>
            <p:cNvSpPr>
              <a:spLocks noChangeArrowheads="1"/>
            </p:cNvSpPr>
            <p:nvPr/>
          </p:nvSpPr>
          <p:spPr bwMode="auto">
            <a:xfrm>
              <a:off x="1056" y="1872"/>
              <a:ext cx="336" cy="336"/>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2</a:t>
              </a:r>
            </a:p>
          </p:txBody>
        </p:sp>
        <p:sp>
          <p:nvSpPr>
            <p:cNvPr id="55304" name="Oval 52">
              <a:extLst>
                <a:ext uri="{FF2B5EF4-FFF2-40B4-BE49-F238E27FC236}">
                  <a16:creationId xmlns:a16="http://schemas.microsoft.com/office/drawing/2014/main" id="{6D0F0AED-90F5-4633-95A5-C495D2A4227A}"/>
                </a:ext>
              </a:extLst>
            </p:cNvPr>
            <p:cNvSpPr>
              <a:spLocks noChangeArrowheads="1"/>
            </p:cNvSpPr>
            <p:nvPr/>
          </p:nvSpPr>
          <p:spPr bwMode="auto">
            <a:xfrm>
              <a:off x="1728" y="1872"/>
              <a:ext cx="336" cy="336"/>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3</a:t>
              </a:r>
            </a:p>
          </p:txBody>
        </p:sp>
        <p:sp>
          <p:nvSpPr>
            <p:cNvPr id="55305" name="Oval 53">
              <a:extLst>
                <a:ext uri="{FF2B5EF4-FFF2-40B4-BE49-F238E27FC236}">
                  <a16:creationId xmlns:a16="http://schemas.microsoft.com/office/drawing/2014/main" id="{48CFCB01-DC10-4BF0-A9DC-1F40FDC90E54}"/>
                </a:ext>
              </a:extLst>
            </p:cNvPr>
            <p:cNvSpPr>
              <a:spLocks noChangeArrowheads="1"/>
            </p:cNvSpPr>
            <p:nvPr/>
          </p:nvSpPr>
          <p:spPr bwMode="auto">
            <a:xfrm>
              <a:off x="2400" y="1152"/>
              <a:ext cx="336" cy="336"/>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4</a:t>
              </a:r>
            </a:p>
          </p:txBody>
        </p:sp>
        <p:sp>
          <p:nvSpPr>
            <p:cNvPr id="55306" name="Oval 54">
              <a:extLst>
                <a:ext uri="{FF2B5EF4-FFF2-40B4-BE49-F238E27FC236}">
                  <a16:creationId xmlns:a16="http://schemas.microsoft.com/office/drawing/2014/main" id="{8C779914-BD36-495C-BE4E-1BD1885F2B2D}"/>
                </a:ext>
              </a:extLst>
            </p:cNvPr>
            <p:cNvSpPr>
              <a:spLocks noChangeArrowheads="1"/>
            </p:cNvSpPr>
            <p:nvPr/>
          </p:nvSpPr>
          <p:spPr bwMode="auto">
            <a:xfrm>
              <a:off x="3072" y="1152"/>
              <a:ext cx="336" cy="336"/>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7</a:t>
              </a:r>
            </a:p>
          </p:txBody>
        </p:sp>
        <p:sp>
          <p:nvSpPr>
            <p:cNvPr id="55307" name="Oval 55">
              <a:extLst>
                <a:ext uri="{FF2B5EF4-FFF2-40B4-BE49-F238E27FC236}">
                  <a16:creationId xmlns:a16="http://schemas.microsoft.com/office/drawing/2014/main" id="{14DBD98D-2C96-46D5-8FB9-4BB7B1621F2F}"/>
                </a:ext>
              </a:extLst>
            </p:cNvPr>
            <p:cNvSpPr>
              <a:spLocks noChangeArrowheads="1"/>
            </p:cNvSpPr>
            <p:nvPr/>
          </p:nvSpPr>
          <p:spPr bwMode="auto">
            <a:xfrm>
              <a:off x="2400" y="2592"/>
              <a:ext cx="336" cy="336"/>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6</a:t>
              </a:r>
            </a:p>
          </p:txBody>
        </p:sp>
        <p:sp>
          <p:nvSpPr>
            <p:cNvPr id="55308" name="Oval 56">
              <a:extLst>
                <a:ext uri="{FF2B5EF4-FFF2-40B4-BE49-F238E27FC236}">
                  <a16:creationId xmlns:a16="http://schemas.microsoft.com/office/drawing/2014/main" id="{D233C829-3922-4615-A12B-46AD1F72685E}"/>
                </a:ext>
              </a:extLst>
            </p:cNvPr>
            <p:cNvSpPr>
              <a:spLocks noChangeArrowheads="1"/>
            </p:cNvSpPr>
            <p:nvPr/>
          </p:nvSpPr>
          <p:spPr bwMode="auto">
            <a:xfrm>
              <a:off x="2400" y="1872"/>
              <a:ext cx="336" cy="336"/>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5</a:t>
              </a:r>
            </a:p>
          </p:txBody>
        </p:sp>
        <p:sp>
          <p:nvSpPr>
            <p:cNvPr id="55309" name="Oval 57">
              <a:extLst>
                <a:ext uri="{FF2B5EF4-FFF2-40B4-BE49-F238E27FC236}">
                  <a16:creationId xmlns:a16="http://schemas.microsoft.com/office/drawing/2014/main" id="{2D3E21A6-63C4-4C03-B51E-F93A9589BE2E}"/>
                </a:ext>
              </a:extLst>
            </p:cNvPr>
            <p:cNvSpPr>
              <a:spLocks noChangeArrowheads="1"/>
            </p:cNvSpPr>
            <p:nvPr/>
          </p:nvSpPr>
          <p:spPr bwMode="auto">
            <a:xfrm>
              <a:off x="3072" y="1872"/>
              <a:ext cx="336" cy="336"/>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8</a:t>
              </a:r>
            </a:p>
          </p:txBody>
        </p:sp>
        <p:sp>
          <p:nvSpPr>
            <p:cNvPr id="55310" name="Line 58">
              <a:extLst>
                <a:ext uri="{FF2B5EF4-FFF2-40B4-BE49-F238E27FC236}">
                  <a16:creationId xmlns:a16="http://schemas.microsoft.com/office/drawing/2014/main" id="{6D1A1606-B121-4CBB-BC12-5066C67E86DF}"/>
                </a:ext>
              </a:extLst>
            </p:cNvPr>
            <p:cNvSpPr>
              <a:spLocks noChangeShapeType="1"/>
            </p:cNvSpPr>
            <p:nvPr/>
          </p:nvSpPr>
          <p:spPr bwMode="auto">
            <a:xfrm flipH="1">
              <a:off x="720" y="2064"/>
              <a:ext cx="336" cy="0"/>
            </a:xfrm>
            <a:prstGeom prst="line">
              <a:avLst/>
            </a:prstGeom>
            <a:noFill/>
            <a:ln w="381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5311" name="Line 59">
              <a:extLst>
                <a:ext uri="{FF2B5EF4-FFF2-40B4-BE49-F238E27FC236}">
                  <a16:creationId xmlns:a16="http://schemas.microsoft.com/office/drawing/2014/main" id="{CF68FF7F-8A61-401C-8E40-1AC406B86CF6}"/>
                </a:ext>
              </a:extLst>
            </p:cNvPr>
            <p:cNvSpPr>
              <a:spLocks noChangeShapeType="1"/>
            </p:cNvSpPr>
            <p:nvPr/>
          </p:nvSpPr>
          <p:spPr bwMode="auto">
            <a:xfrm flipH="1">
              <a:off x="1392" y="2064"/>
              <a:ext cx="336" cy="0"/>
            </a:xfrm>
            <a:prstGeom prst="line">
              <a:avLst/>
            </a:prstGeom>
            <a:noFill/>
            <a:ln w="381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5312" name="Line 61">
              <a:extLst>
                <a:ext uri="{FF2B5EF4-FFF2-40B4-BE49-F238E27FC236}">
                  <a16:creationId xmlns:a16="http://schemas.microsoft.com/office/drawing/2014/main" id="{B0543412-93C4-4437-A24F-D698761AA8CA}"/>
                </a:ext>
              </a:extLst>
            </p:cNvPr>
            <p:cNvSpPr>
              <a:spLocks noChangeShapeType="1"/>
            </p:cNvSpPr>
            <p:nvPr/>
          </p:nvSpPr>
          <p:spPr bwMode="auto">
            <a:xfrm flipH="1">
              <a:off x="2736" y="2064"/>
              <a:ext cx="384" cy="0"/>
            </a:xfrm>
            <a:prstGeom prst="line">
              <a:avLst/>
            </a:prstGeom>
            <a:noFill/>
            <a:ln w="381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5313" name="Line 62">
              <a:extLst>
                <a:ext uri="{FF2B5EF4-FFF2-40B4-BE49-F238E27FC236}">
                  <a16:creationId xmlns:a16="http://schemas.microsoft.com/office/drawing/2014/main" id="{40A1EC59-11E8-4501-B62D-7C9B5F62C253}"/>
                </a:ext>
              </a:extLst>
            </p:cNvPr>
            <p:cNvSpPr>
              <a:spLocks noChangeShapeType="1"/>
            </p:cNvSpPr>
            <p:nvPr/>
          </p:nvSpPr>
          <p:spPr bwMode="auto">
            <a:xfrm>
              <a:off x="2592" y="2208"/>
              <a:ext cx="0" cy="384"/>
            </a:xfrm>
            <a:prstGeom prst="line">
              <a:avLst/>
            </a:prstGeom>
            <a:noFill/>
            <a:ln w="381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5314" name="Line 63">
              <a:extLst>
                <a:ext uri="{FF2B5EF4-FFF2-40B4-BE49-F238E27FC236}">
                  <a16:creationId xmlns:a16="http://schemas.microsoft.com/office/drawing/2014/main" id="{30B211BA-B2B3-442A-AC9B-3216E271E27F}"/>
                </a:ext>
              </a:extLst>
            </p:cNvPr>
            <p:cNvSpPr>
              <a:spLocks noChangeShapeType="1"/>
            </p:cNvSpPr>
            <p:nvPr/>
          </p:nvSpPr>
          <p:spPr bwMode="auto">
            <a:xfrm flipH="1" flipV="1">
              <a:off x="2016" y="2208"/>
              <a:ext cx="432" cy="432"/>
            </a:xfrm>
            <a:prstGeom prst="line">
              <a:avLst/>
            </a:prstGeom>
            <a:noFill/>
            <a:ln w="381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5315" name="Line 64">
              <a:extLst>
                <a:ext uri="{FF2B5EF4-FFF2-40B4-BE49-F238E27FC236}">
                  <a16:creationId xmlns:a16="http://schemas.microsoft.com/office/drawing/2014/main" id="{354BA697-B620-429B-864B-D0BC860E8CC1}"/>
                </a:ext>
              </a:extLst>
            </p:cNvPr>
            <p:cNvSpPr>
              <a:spLocks noChangeShapeType="1"/>
            </p:cNvSpPr>
            <p:nvPr/>
          </p:nvSpPr>
          <p:spPr bwMode="auto">
            <a:xfrm flipH="1">
              <a:off x="1968" y="1440"/>
              <a:ext cx="480" cy="480"/>
            </a:xfrm>
            <a:prstGeom prst="line">
              <a:avLst/>
            </a:prstGeom>
            <a:noFill/>
            <a:ln w="381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5316" name="Line 65">
              <a:extLst>
                <a:ext uri="{FF2B5EF4-FFF2-40B4-BE49-F238E27FC236}">
                  <a16:creationId xmlns:a16="http://schemas.microsoft.com/office/drawing/2014/main" id="{F8AE00B5-3192-4DDF-A656-83EE7F95C4AA}"/>
                </a:ext>
              </a:extLst>
            </p:cNvPr>
            <p:cNvSpPr>
              <a:spLocks noChangeShapeType="1"/>
            </p:cNvSpPr>
            <p:nvPr/>
          </p:nvSpPr>
          <p:spPr bwMode="auto">
            <a:xfrm flipH="1">
              <a:off x="2736" y="1344"/>
              <a:ext cx="336" cy="0"/>
            </a:xfrm>
            <a:prstGeom prst="line">
              <a:avLst/>
            </a:prstGeom>
            <a:noFill/>
            <a:ln w="381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3970"/>
                                        </p:tgtEl>
                                        <p:attrNameLst>
                                          <p:attrName>style.visibility</p:attrName>
                                        </p:attrNameLst>
                                      </p:cBhvr>
                                      <p:to>
                                        <p:strVal val="visible"/>
                                      </p:to>
                                    </p:set>
                                    <p:animEffect transition="in" filter="wipe(left)">
                                      <p:cBhvr>
                                        <p:cTn id="7" dur="500"/>
                                        <p:tgtEl>
                                          <p:spTgt spid="1239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3952">
                                            <p:txEl>
                                              <p:pRg st="0" end="0"/>
                                            </p:txEl>
                                          </p:spTgt>
                                        </p:tgtEl>
                                        <p:attrNameLst>
                                          <p:attrName>style.visibility</p:attrName>
                                        </p:attrNameLst>
                                      </p:cBhvr>
                                      <p:to>
                                        <p:strVal val="visible"/>
                                      </p:to>
                                    </p:set>
                                    <p:animEffect transition="in" filter="wipe(left)">
                                      <p:cBhvr>
                                        <p:cTn id="12" dur="500"/>
                                        <p:tgtEl>
                                          <p:spTgt spid="1239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52"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24A22C72-3412-472E-8C61-91A53539DC1A}"/>
              </a:ext>
            </a:extLst>
          </p:cNvPr>
          <p:cNvSpPr>
            <a:spLocks noGrp="1" noChangeArrowheads="1"/>
          </p:cNvSpPr>
          <p:nvPr>
            <p:ph type="title"/>
          </p:nvPr>
        </p:nvSpPr>
        <p:spPr/>
        <p:txBody>
          <a:bodyPr/>
          <a:lstStyle/>
          <a:p>
            <a:pPr eaLnBrk="1" hangingPunct="1">
              <a:defRPr/>
            </a:pPr>
            <a:r>
              <a:rPr lang="en-US" altLang="zh-TW"/>
              <a:t>A Predecessor Graph</a:t>
            </a:r>
          </a:p>
        </p:txBody>
      </p:sp>
      <p:sp>
        <p:nvSpPr>
          <p:cNvPr id="57347" name="投影片編號版面配置區 2">
            <a:extLst>
              <a:ext uri="{FF2B5EF4-FFF2-40B4-BE49-F238E27FC236}">
                <a16:creationId xmlns:a16="http://schemas.microsoft.com/office/drawing/2014/main" id="{655DCD14-9444-4485-8D75-8D93E2B2E9D9}"/>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54F666CB-212F-4369-8578-2F22C718BCBF}" type="slidenum">
              <a:rPr lang="zh-TW" altLang="en-US" sz="1400"/>
              <a:pPr/>
              <a:t>27</a:t>
            </a:fld>
            <a:endParaRPr lang="en-US" altLang="zh-TW" sz="1400"/>
          </a:p>
        </p:txBody>
      </p:sp>
      <p:sp>
        <p:nvSpPr>
          <p:cNvPr id="124954" name="Text Box 26">
            <a:extLst>
              <a:ext uri="{FF2B5EF4-FFF2-40B4-BE49-F238E27FC236}">
                <a16:creationId xmlns:a16="http://schemas.microsoft.com/office/drawing/2014/main" id="{C6DFF9FA-5DBB-46E8-B6F5-ECE7870D03AE}"/>
              </a:ext>
            </a:extLst>
          </p:cNvPr>
          <p:cNvSpPr txBox="1">
            <a:spLocks noChangeArrowheads="1"/>
          </p:cNvSpPr>
          <p:nvPr/>
        </p:nvSpPr>
        <p:spPr bwMode="auto">
          <a:xfrm>
            <a:off x="7391400" y="1828800"/>
            <a:ext cx="37846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b="1">
                <a:latin typeface="Arial" panose="020B0604020202020204" pitchFamily="34" charset="0"/>
              </a:rPr>
              <a:t>Suppose we Update(4), and pred(5) := 4. </a:t>
            </a:r>
          </a:p>
        </p:txBody>
      </p:sp>
      <p:sp>
        <p:nvSpPr>
          <p:cNvPr id="57349" name="Oval 29">
            <a:extLst>
              <a:ext uri="{FF2B5EF4-FFF2-40B4-BE49-F238E27FC236}">
                <a16:creationId xmlns:a16="http://schemas.microsoft.com/office/drawing/2014/main" id="{FBBEF162-A3DE-4249-B1C2-2B4FEAFD4891}"/>
              </a:ext>
            </a:extLst>
          </p:cNvPr>
          <p:cNvSpPr>
            <a:spLocks noChangeArrowheads="1"/>
          </p:cNvSpPr>
          <p:nvPr/>
        </p:nvSpPr>
        <p:spPr bwMode="auto">
          <a:xfrm>
            <a:off x="2133600" y="2971800"/>
            <a:ext cx="533400" cy="533400"/>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1</a:t>
            </a:r>
          </a:p>
        </p:txBody>
      </p:sp>
      <p:sp>
        <p:nvSpPr>
          <p:cNvPr id="57350" name="Oval 30">
            <a:extLst>
              <a:ext uri="{FF2B5EF4-FFF2-40B4-BE49-F238E27FC236}">
                <a16:creationId xmlns:a16="http://schemas.microsoft.com/office/drawing/2014/main" id="{A66970ED-7852-4CA2-8472-A6866EC0600E}"/>
              </a:ext>
            </a:extLst>
          </p:cNvPr>
          <p:cNvSpPr>
            <a:spLocks noChangeArrowheads="1"/>
          </p:cNvSpPr>
          <p:nvPr/>
        </p:nvSpPr>
        <p:spPr bwMode="auto">
          <a:xfrm>
            <a:off x="3200400" y="2971800"/>
            <a:ext cx="533400" cy="533400"/>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2</a:t>
            </a:r>
          </a:p>
        </p:txBody>
      </p:sp>
      <p:sp>
        <p:nvSpPr>
          <p:cNvPr id="57351" name="Oval 31">
            <a:extLst>
              <a:ext uri="{FF2B5EF4-FFF2-40B4-BE49-F238E27FC236}">
                <a16:creationId xmlns:a16="http://schemas.microsoft.com/office/drawing/2014/main" id="{340BF955-C1B5-4A95-A494-4705355ADA94}"/>
              </a:ext>
            </a:extLst>
          </p:cNvPr>
          <p:cNvSpPr>
            <a:spLocks noChangeArrowheads="1"/>
          </p:cNvSpPr>
          <p:nvPr/>
        </p:nvSpPr>
        <p:spPr bwMode="auto">
          <a:xfrm>
            <a:off x="4267200" y="2971800"/>
            <a:ext cx="533400" cy="533400"/>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3</a:t>
            </a:r>
          </a:p>
        </p:txBody>
      </p:sp>
      <p:sp>
        <p:nvSpPr>
          <p:cNvPr id="57352" name="Oval 32">
            <a:extLst>
              <a:ext uri="{FF2B5EF4-FFF2-40B4-BE49-F238E27FC236}">
                <a16:creationId xmlns:a16="http://schemas.microsoft.com/office/drawing/2014/main" id="{F689D010-6135-46A7-A193-0C702630B0B0}"/>
              </a:ext>
            </a:extLst>
          </p:cNvPr>
          <p:cNvSpPr>
            <a:spLocks noChangeArrowheads="1"/>
          </p:cNvSpPr>
          <p:nvPr/>
        </p:nvSpPr>
        <p:spPr bwMode="auto">
          <a:xfrm>
            <a:off x="5334000" y="1828800"/>
            <a:ext cx="533400" cy="533400"/>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4</a:t>
            </a:r>
          </a:p>
        </p:txBody>
      </p:sp>
      <p:sp>
        <p:nvSpPr>
          <p:cNvPr id="57353" name="Oval 33">
            <a:extLst>
              <a:ext uri="{FF2B5EF4-FFF2-40B4-BE49-F238E27FC236}">
                <a16:creationId xmlns:a16="http://schemas.microsoft.com/office/drawing/2014/main" id="{ED25D953-82EE-45D9-8078-C4293467A0B1}"/>
              </a:ext>
            </a:extLst>
          </p:cNvPr>
          <p:cNvSpPr>
            <a:spLocks noChangeArrowheads="1"/>
          </p:cNvSpPr>
          <p:nvPr/>
        </p:nvSpPr>
        <p:spPr bwMode="auto">
          <a:xfrm>
            <a:off x="6400800" y="1828800"/>
            <a:ext cx="533400" cy="533400"/>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7</a:t>
            </a:r>
          </a:p>
        </p:txBody>
      </p:sp>
      <p:sp>
        <p:nvSpPr>
          <p:cNvPr id="57354" name="Oval 34">
            <a:extLst>
              <a:ext uri="{FF2B5EF4-FFF2-40B4-BE49-F238E27FC236}">
                <a16:creationId xmlns:a16="http://schemas.microsoft.com/office/drawing/2014/main" id="{09461301-BC6F-462F-B7BF-EEE43DBF5271}"/>
              </a:ext>
            </a:extLst>
          </p:cNvPr>
          <p:cNvSpPr>
            <a:spLocks noChangeArrowheads="1"/>
          </p:cNvSpPr>
          <p:nvPr/>
        </p:nvSpPr>
        <p:spPr bwMode="auto">
          <a:xfrm>
            <a:off x="5334000" y="4114800"/>
            <a:ext cx="533400" cy="533400"/>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6</a:t>
            </a:r>
          </a:p>
        </p:txBody>
      </p:sp>
      <p:sp>
        <p:nvSpPr>
          <p:cNvPr id="57355" name="Oval 35">
            <a:extLst>
              <a:ext uri="{FF2B5EF4-FFF2-40B4-BE49-F238E27FC236}">
                <a16:creationId xmlns:a16="http://schemas.microsoft.com/office/drawing/2014/main" id="{12292EB6-4918-45BC-881E-A55967E4D435}"/>
              </a:ext>
            </a:extLst>
          </p:cNvPr>
          <p:cNvSpPr>
            <a:spLocks noChangeArrowheads="1"/>
          </p:cNvSpPr>
          <p:nvPr/>
        </p:nvSpPr>
        <p:spPr bwMode="auto">
          <a:xfrm>
            <a:off x="5334000" y="2971800"/>
            <a:ext cx="533400" cy="533400"/>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5</a:t>
            </a:r>
          </a:p>
        </p:txBody>
      </p:sp>
      <p:sp>
        <p:nvSpPr>
          <p:cNvPr id="57356" name="Oval 36">
            <a:extLst>
              <a:ext uri="{FF2B5EF4-FFF2-40B4-BE49-F238E27FC236}">
                <a16:creationId xmlns:a16="http://schemas.microsoft.com/office/drawing/2014/main" id="{8A28F4EB-219F-477C-B943-8D957EEC389D}"/>
              </a:ext>
            </a:extLst>
          </p:cNvPr>
          <p:cNvSpPr>
            <a:spLocks noChangeArrowheads="1"/>
          </p:cNvSpPr>
          <p:nvPr/>
        </p:nvSpPr>
        <p:spPr bwMode="auto">
          <a:xfrm>
            <a:off x="6400800" y="2971800"/>
            <a:ext cx="533400" cy="533400"/>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8</a:t>
            </a:r>
          </a:p>
        </p:txBody>
      </p:sp>
      <p:sp>
        <p:nvSpPr>
          <p:cNvPr id="57357" name="Line 37">
            <a:extLst>
              <a:ext uri="{FF2B5EF4-FFF2-40B4-BE49-F238E27FC236}">
                <a16:creationId xmlns:a16="http://schemas.microsoft.com/office/drawing/2014/main" id="{787285B9-DB1A-4F34-AB38-7C6A1605E123}"/>
              </a:ext>
            </a:extLst>
          </p:cNvPr>
          <p:cNvSpPr>
            <a:spLocks noChangeShapeType="1"/>
          </p:cNvSpPr>
          <p:nvPr/>
        </p:nvSpPr>
        <p:spPr bwMode="auto">
          <a:xfrm flipH="1">
            <a:off x="2667000" y="3276600"/>
            <a:ext cx="533400" cy="0"/>
          </a:xfrm>
          <a:prstGeom prst="line">
            <a:avLst/>
          </a:prstGeom>
          <a:noFill/>
          <a:ln w="381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7358" name="Line 38">
            <a:extLst>
              <a:ext uri="{FF2B5EF4-FFF2-40B4-BE49-F238E27FC236}">
                <a16:creationId xmlns:a16="http://schemas.microsoft.com/office/drawing/2014/main" id="{91DE80AC-4E63-4CC0-9ABB-DABF472BD9B0}"/>
              </a:ext>
            </a:extLst>
          </p:cNvPr>
          <p:cNvSpPr>
            <a:spLocks noChangeShapeType="1"/>
          </p:cNvSpPr>
          <p:nvPr/>
        </p:nvSpPr>
        <p:spPr bwMode="auto">
          <a:xfrm flipH="1">
            <a:off x="3733800" y="3276600"/>
            <a:ext cx="533400" cy="0"/>
          </a:xfrm>
          <a:prstGeom prst="line">
            <a:avLst/>
          </a:prstGeom>
          <a:noFill/>
          <a:ln w="381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7359" name="Line 39">
            <a:extLst>
              <a:ext uri="{FF2B5EF4-FFF2-40B4-BE49-F238E27FC236}">
                <a16:creationId xmlns:a16="http://schemas.microsoft.com/office/drawing/2014/main" id="{B922CD4E-D0BF-4533-A63B-8D42E6C4D54D}"/>
              </a:ext>
            </a:extLst>
          </p:cNvPr>
          <p:cNvSpPr>
            <a:spLocks noChangeShapeType="1"/>
          </p:cNvSpPr>
          <p:nvPr/>
        </p:nvSpPr>
        <p:spPr bwMode="auto">
          <a:xfrm flipH="1">
            <a:off x="5867400" y="3276600"/>
            <a:ext cx="609600" cy="0"/>
          </a:xfrm>
          <a:prstGeom prst="line">
            <a:avLst/>
          </a:prstGeom>
          <a:noFill/>
          <a:ln w="381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7360" name="Line 40">
            <a:extLst>
              <a:ext uri="{FF2B5EF4-FFF2-40B4-BE49-F238E27FC236}">
                <a16:creationId xmlns:a16="http://schemas.microsoft.com/office/drawing/2014/main" id="{A8F8F98C-B09F-41E5-80C9-276ED78A7060}"/>
              </a:ext>
            </a:extLst>
          </p:cNvPr>
          <p:cNvSpPr>
            <a:spLocks noChangeShapeType="1"/>
          </p:cNvSpPr>
          <p:nvPr/>
        </p:nvSpPr>
        <p:spPr bwMode="auto">
          <a:xfrm>
            <a:off x="5638800" y="3505200"/>
            <a:ext cx="0" cy="609600"/>
          </a:xfrm>
          <a:prstGeom prst="line">
            <a:avLst/>
          </a:prstGeom>
          <a:noFill/>
          <a:ln w="381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7361" name="Line 41">
            <a:extLst>
              <a:ext uri="{FF2B5EF4-FFF2-40B4-BE49-F238E27FC236}">
                <a16:creationId xmlns:a16="http://schemas.microsoft.com/office/drawing/2014/main" id="{A2384CED-5C88-48F1-9847-5899D0093EE1}"/>
              </a:ext>
            </a:extLst>
          </p:cNvPr>
          <p:cNvSpPr>
            <a:spLocks noChangeShapeType="1"/>
          </p:cNvSpPr>
          <p:nvPr/>
        </p:nvSpPr>
        <p:spPr bwMode="auto">
          <a:xfrm flipH="1" flipV="1">
            <a:off x="4724400" y="3505200"/>
            <a:ext cx="685800" cy="685800"/>
          </a:xfrm>
          <a:prstGeom prst="line">
            <a:avLst/>
          </a:prstGeom>
          <a:noFill/>
          <a:ln w="381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7362" name="Line 42">
            <a:extLst>
              <a:ext uri="{FF2B5EF4-FFF2-40B4-BE49-F238E27FC236}">
                <a16:creationId xmlns:a16="http://schemas.microsoft.com/office/drawing/2014/main" id="{65B439E8-9EE0-454A-8D52-D8ED9B8A11B8}"/>
              </a:ext>
            </a:extLst>
          </p:cNvPr>
          <p:cNvSpPr>
            <a:spLocks noChangeShapeType="1"/>
          </p:cNvSpPr>
          <p:nvPr/>
        </p:nvSpPr>
        <p:spPr bwMode="auto">
          <a:xfrm flipH="1">
            <a:off x="4648200" y="2286000"/>
            <a:ext cx="762000" cy="762000"/>
          </a:xfrm>
          <a:prstGeom prst="line">
            <a:avLst/>
          </a:prstGeom>
          <a:noFill/>
          <a:ln w="381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7363" name="Line 43">
            <a:extLst>
              <a:ext uri="{FF2B5EF4-FFF2-40B4-BE49-F238E27FC236}">
                <a16:creationId xmlns:a16="http://schemas.microsoft.com/office/drawing/2014/main" id="{749BA6DC-E731-492D-8868-38ADAB0B51BA}"/>
              </a:ext>
            </a:extLst>
          </p:cNvPr>
          <p:cNvSpPr>
            <a:spLocks noChangeShapeType="1"/>
          </p:cNvSpPr>
          <p:nvPr/>
        </p:nvSpPr>
        <p:spPr bwMode="auto">
          <a:xfrm flipH="1">
            <a:off x="5867400" y="2133600"/>
            <a:ext cx="533400" cy="0"/>
          </a:xfrm>
          <a:prstGeom prst="line">
            <a:avLst/>
          </a:prstGeom>
          <a:noFill/>
          <a:ln w="381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4972" name="Line 44">
            <a:extLst>
              <a:ext uri="{FF2B5EF4-FFF2-40B4-BE49-F238E27FC236}">
                <a16:creationId xmlns:a16="http://schemas.microsoft.com/office/drawing/2014/main" id="{D60719ED-7E4B-490C-9A68-87D73022491C}"/>
              </a:ext>
            </a:extLst>
          </p:cNvPr>
          <p:cNvSpPr>
            <a:spLocks noChangeShapeType="1"/>
          </p:cNvSpPr>
          <p:nvPr/>
        </p:nvSpPr>
        <p:spPr bwMode="auto">
          <a:xfrm>
            <a:off x="5638800" y="3505200"/>
            <a:ext cx="0" cy="609600"/>
          </a:xfrm>
          <a:prstGeom prst="line">
            <a:avLst/>
          </a:prstGeom>
          <a:noFill/>
          <a:ln w="38100">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4973" name="Line 45">
            <a:extLst>
              <a:ext uri="{FF2B5EF4-FFF2-40B4-BE49-F238E27FC236}">
                <a16:creationId xmlns:a16="http://schemas.microsoft.com/office/drawing/2014/main" id="{54F61040-F1A2-4C96-9AA0-163293AF7669}"/>
              </a:ext>
            </a:extLst>
          </p:cNvPr>
          <p:cNvSpPr>
            <a:spLocks noChangeShapeType="1"/>
          </p:cNvSpPr>
          <p:nvPr/>
        </p:nvSpPr>
        <p:spPr bwMode="auto">
          <a:xfrm flipV="1">
            <a:off x="5638800" y="2362200"/>
            <a:ext cx="0" cy="609600"/>
          </a:xfrm>
          <a:prstGeom prst="line">
            <a:avLst/>
          </a:prstGeom>
          <a:noFill/>
          <a:ln w="381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4954">
                                            <p:txEl>
                                              <p:pRg st="0" end="0"/>
                                            </p:txEl>
                                          </p:spTgt>
                                        </p:tgtEl>
                                        <p:attrNameLst>
                                          <p:attrName>style.visibility</p:attrName>
                                        </p:attrNameLst>
                                      </p:cBhvr>
                                      <p:to>
                                        <p:strVal val="visible"/>
                                      </p:to>
                                    </p:set>
                                    <p:animEffect transition="in" filter="wipe(left)">
                                      <p:cBhvr>
                                        <p:cTn id="7" dur="500"/>
                                        <p:tgtEl>
                                          <p:spTgt spid="1249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24972"/>
                                        </p:tgtEl>
                                        <p:attrNameLst>
                                          <p:attrName>style.visibility</p:attrName>
                                        </p:attrNameLst>
                                      </p:cBhvr>
                                      <p:to>
                                        <p:strVal val="visible"/>
                                      </p:to>
                                    </p:set>
                                    <p:animEffect transition="in" filter="wipe(up)">
                                      <p:cBhvr>
                                        <p:cTn id="12" dur="500"/>
                                        <p:tgtEl>
                                          <p:spTgt spid="1249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24973"/>
                                        </p:tgtEl>
                                        <p:attrNameLst>
                                          <p:attrName>style.visibility</p:attrName>
                                        </p:attrNameLst>
                                      </p:cBhvr>
                                      <p:to>
                                        <p:strVal val="visible"/>
                                      </p:to>
                                    </p:set>
                                    <p:animEffect transition="in" filter="wipe(down)">
                                      <p:cBhvr>
                                        <p:cTn id="17" dur="500"/>
                                        <p:tgtEl>
                                          <p:spTgt spid="124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54"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E61DC0AC-1049-48DD-8F29-615F8117C6D3}"/>
              </a:ext>
            </a:extLst>
          </p:cNvPr>
          <p:cNvSpPr>
            <a:spLocks noGrp="1" noChangeArrowheads="1"/>
          </p:cNvSpPr>
          <p:nvPr>
            <p:ph type="title"/>
          </p:nvPr>
        </p:nvSpPr>
        <p:spPr/>
        <p:txBody>
          <a:bodyPr/>
          <a:lstStyle/>
          <a:p>
            <a:pPr eaLnBrk="1" hangingPunct="1">
              <a:defRPr/>
            </a:pPr>
            <a:r>
              <a:rPr lang="en-US" altLang="zh-TW"/>
              <a:t>A Predecessor Graph</a:t>
            </a:r>
          </a:p>
        </p:txBody>
      </p:sp>
      <p:sp>
        <p:nvSpPr>
          <p:cNvPr id="59395" name="投影片編號版面配置區 2">
            <a:extLst>
              <a:ext uri="{FF2B5EF4-FFF2-40B4-BE49-F238E27FC236}">
                <a16:creationId xmlns:a16="http://schemas.microsoft.com/office/drawing/2014/main" id="{371677A8-AF85-4F16-B5C8-9987231D2158}"/>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439674E6-C295-4C18-8024-634B451E6410}" type="slidenum">
              <a:rPr lang="zh-TW" altLang="en-US" sz="1400"/>
              <a:pPr/>
              <a:t>28</a:t>
            </a:fld>
            <a:endParaRPr lang="en-US" altLang="zh-TW" sz="1400"/>
          </a:p>
        </p:txBody>
      </p:sp>
      <p:sp>
        <p:nvSpPr>
          <p:cNvPr id="125978" name="Text Box 26">
            <a:extLst>
              <a:ext uri="{FF2B5EF4-FFF2-40B4-BE49-F238E27FC236}">
                <a16:creationId xmlns:a16="http://schemas.microsoft.com/office/drawing/2014/main" id="{9507D6A6-4C57-4FFA-9808-F9083BF1AE63}"/>
              </a:ext>
            </a:extLst>
          </p:cNvPr>
          <p:cNvSpPr txBox="1">
            <a:spLocks noChangeArrowheads="1"/>
          </p:cNvSpPr>
          <p:nvPr/>
        </p:nvSpPr>
        <p:spPr bwMode="auto">
          <a:xfrm>
            <a:off x="7104063" y="1052513"/>
            <a:ext cx="4895850" cy="1384300"/>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b="1">
                <a:latin typeface="Arial" panose="020B0604020202020204" pitchFamily="34" charset="0"/>
              </a:rPr>
              <a:t>Suppose we Update(8) and </a:t>
            </a:r>
            <a:br>
              <a:rPr lang="en-US" altLang="zh-TW" b="1">
                <a:latin typeface="Arial" panose="020B0604020202020204" pitchFamily="34" charset="0"/>
              </a:rPr>
            </a:br>
            <a:r>
              <a:rPr lang="en-US" altLang="zh-TW" b="1">
                <a:latin typeface="Arial" panose="020B0604020202020204" pitchFamily="34" charset="0"/>
              </a:rPr>
              <a:t>pred(4) := 8.  </a:t>
            </a:r>
          </a:p>
          <a:p>
            <a:pPr>
              <a:spcBef>
                <a:spcPct val="50000"/>
              </a:spcBef>
            </a:pPr>
            <a:r>
              <a:rPr lang="en-US" altLang="zh-TW" b="1">
                <a:latin typeface="Arial" panose="020B0604020202020204" pitchFamily="34" charset="0"/>
              </a:rPr>
              <a:t>Then 4-8-5-4 has negative cost.</a:t>
            </a:r>
          </a:p>
        </p:txBody>
      </p:sp>
      <p:sp>
        <p:nvSpPr>
          <p:cNvPr id="125981" name="Text Box 29">
            <a:extLst>
              <a:ext uri="{FF2B5EF4-FFF2-40B4-BE49-F238E27FC236}">
                <a16:creationId xmlns:a16="http://schemas.microsoft.com/office/drawing/2014/main" id="{F864FC8A-2DBF-4498-8AEF-E26B2C233A38}"/>
              </a:ext>
            </a:extLst>
          </p:cNvPr>
          <p:cNvSpPr txBox="1">
            <a:spLocks noChangeArrowheads="1"/>
          </p:cNvSpPr>
          <p:nvPr/>
        </p:nvSpPr>
        <p:spPr bwMode="auto">
          <a:xfrm>
            <a:off x="7104063" y="2930525"/>
            <a:ext cx="3352800" cy="2308225"/>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r>
              <a:rPr lang="en-US" altLang="zh-TW" b="1">
                <a:latin typeface="Arial" panose="020B0604020202020204" pitchFamily="34" charset="0"/>
              </a:rPr>
              <a:t>Prior to Update(8), the following is true:</a:t>
            </a:r>
          </a:p>
          <a:p>
            <a:r>
              <a:rPr lang="en-US" altLang="zh-TW" b="1">
                <a:latin typeface="Arial" panose="020B0604020202020204" pitchFamily="34" charset="0"/>
              </a:rPr>
              <a:t>d(5) </a:t>
            </a:r>
            <a:r>
              <a:rPr lang="en-US" altLang="zh-TW" b="1">
                <a:latin typeface="Arial" panose="020B0604020202020204" pitchFamily="34" charset="0"/>
                <a:sym typeface="Symbol" panose="05050102010706020507" pitchFamily="18" charset="2"/>
              </a:rPr>
              <a:t>= d(4) + c</a:t>
            </a:r>
            <a:r>
              <a:rPr lang="en-US" altLang="zh-TW" b="1" baseline="-25000">
                <a:latin typeface="Arial" panose="020B0604020202020204" pitchFamily="34" charset="0"/>
                <a:sym typeface="Symbol" panose="05050102010706020507" pitchFamily="18" charset="2"/>
              </a:rPr>
              <a:t>45</a:t>
            </a:r>
            <a:endParaRPr lang="en-US" altLang="zh-TW" b="1">
              <a:latin typeface="Arial" panose="020B0604020202020204" pitchFamily="34" charset="0"/>
              <a:sym typeface="Symbol" panose="05050102010706020507" pitchFamily="18" charset="2"/>
            </a:endParaRPr>
          </a:p>
          <a:p>
            <a:r>
              <a:rPr lang="en-US" altLang="zh-TW" b="1">
                <a:latin typeface="Arial" panose="020B0604020202020204" pitchFamily="34" charset="0"/>
                <a:sym typeface="Symbol" panose="05050102010706020507" pitchFamily="18" charset="2"/>
              </a:rPr>
              <a:t>d(8) = d(5) + c</a:t>
            </a:r>
            <a:r>
              <a:rPr lang="en-US" altLang="zh-TW" b="1" baseline="-25000">
                <a:latin typeface="Arial" panose="020B0604020202020204" pitchFamily="34" charset="0"/>
                <a:sym typeface="Symbol" panose="05050102010706020507" pitchFamily="18" charset="2"/>
              </a:rPr>
              <a:t>58</a:t>
            </a:r>
            <a:endParaRPr lang="en-US" altLang="zh-TW" b="1">
              <a:latin typeface="Arial" panose="020B0604020202020204" pitchFamily="34" charset="0"/>
              <a:sym typeface="Symbol" panose="05050102010706020507" pitchFamily="18" charset="2"/>
            </a:endParaRPr>
          </a:p>
          <a:p>
            <a:r>
              <a:rPr lang="en-US" altLang="zh-TW" b="1">
                <a:latin typeface="Arial" panose="020B0604020202020204" pitchFamily="34" charset="0"/>
                <a:sym typeface="Symbol" panose="05050102010706020507" pitchFamily="18" charset="2"/>
              </a:rPr>
              <a:t>d(4) &gt; d(8) + c</a:t>
            </a:r>
            <a:r>
              <a:rPr lang="en-US" altLang="zh-TW" b="1" baseline="-25000">
                <a:latin typeface="Arial" panose="020B0604020202020204" pitchFamily="34" charset="0"/>
                <a:sym typeface="Symbol" panose="05050102010706020507" pitchFamily="18" charset="2"/>
              </a:rPr>
              <a:t>84</a:t>
            </a:r>
          </a:p>
          <a:p>
            <a:r>
              <a:rPr lang="en-US" altLang="zh-TW" b="1">
                <a:latin typeface="Arial" panose="020B0604020202020204" pitchFamily="34" charset="0"/>
                <a:sym typeface="Symbol" panose="05050102010706020507" pitchFamily="18" charset="2"/>
              </a:rPr>
              <a:t>    </a:t>
            </a:r>
            <a:r>
              <a:rPr lang="en-US" altLang="zh-TW" b="1">
                <a:solidFill>
                  <a:srgbClr val="0000CC"/>
                </a:solidFill>
                <a:latin typeface="Arial" panose="020B0604020202020204" pitchFamily="34" charset="0"/>
                <a:sym typeface="Symbol" panose="05050102010706020507" pitchFamily="18" charset="2"/>
              </a:rPr>
              <a:t>0  &gt; c</a:t>
            </a:r>
            <a:r>
              <a:rPr lang="en-US" altLang="zh-TW" b="1" baseline="-25000">
                <a:solidFill>
                  <a:srgbClr val="0000CC"/>
                </a:solidFill>
                <a:latin typeface="Arial" panose="020B0604020202020204" pitchFamily="34" charset="0"/>
                <a:sym typeface="Symbol" panose="05050102010706020507" pitchFamily="18" charset="2"/>
              </a:rPr>
              <a:t>45 </a:t>
            </a:r>
            <a:r>
              <a:rPr lang="en-US" altLang="zh-TW" b="1">
                <a:solidFill>
                  <a:srgbClr val="0000CC"/>
                </a:solidFill>
                <a:latin typeface="Arial" panose="020B0604020202020204" pitchFamily="34" charset="0"/>
                <a:sym typeface="Symbol" panose="05050102010706020507" pitchFamily="18" charset="2"/>
              </a:rPr>
              <a:t>+ c</a:t>
            </a:r>
            <a:r>
              <a:rPr lang="en-US" altLang="zh-TW" b="1" baseline="-25000">
                <a:solidFill>
                  <a:srgbClr val="0000CC"/>
                </a:solidFill>
                <a:latin typeface="Arial" panose="020B0604020202020204" pitchFamily="34" charset="0"/>
                <a:sym typeface="Symbol" panose="05050102010706020507" pitchFamily="18" charset="2"/>
              </a:rPr>
              <a:t>58</a:t>
            </a:r>
            <a:r>
              <a:rPr lang="en-US" altLang="zh-TW" b="1">
                <a:solidFill>
                  <a:srgbClr val="0000CC"/>
                </a:solidFill>
                <a:latin typeface="Arial" panose="020B0604020202020204" pitchFamily="34" charset="0"/>
                <a:sym typeface="Symbol" panose="05050102010706020507" pitchFamily="18" charset="2"/>
              </a:rPr>
              <a:t>+ c</a:t>
            </a:r>
            <a:r>
              <a:rPr lang="en-US" altLang="zh-TW" b="1" baseline="-25000">
                <a:solidFill>
                  <a:srgbClr val="0000CC"/>
                </a:solidFill>
                <a:latin typeface="Arial" panose="020B0604020202020204" pitchFamily="34" charset="0"/>
                <a:sym typeface="Symbol" panose="05050102010706020507" pitchFamily="18" charset="2"/>
              </a:rPr>
              <a:t>84</a:t>
            </a:r>
          </a:p>
        </p:txBody>
      </p:sp>
      <p:sp>
        <p:nvSpPr>
          <p:cNvPr id="125982" name="Text Box 30">
            <a:extLst>
              <a:ext uri="{FF2B5EF4-FFF2-40B4-BE49-F238E27FC236}">
                <a16:creationId xmlns:a16="http://schemas.microsoft.com/office/drawing/2014/main" id="{3B9DC5E0-789E-49C7-BE38-904F1EEA63F4}"/>
              </a:ext>
            </a:extLst>
          </p:cNvPr>
          <p:cNvSpPr txBox="1">
            <a:spLocks noChangeArrowheads="1"/>
          </p:cNvSpPr>
          <p:nvPr/>
        </p:nvSpPr>
        <p:spPr bwMode="auto">
          <a:xfrm>
            <a:off x="762000" y="5445125"/>
            <a:ext cx="11160125" cy="830263"/>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r>
              <a:rPr lang="en-US" altLang="zh-TW" b="1">
                <a:latin typeface="Arial" panose="020B0604020202020204" pitchFamily="34" charset="0"/>
              </a:rPr>
              <a:t>To find negative cost cycles, periodically check the predecessor subgraph to see if it contains a cycle. </a:t>
            </a:r>
          </a:p>
        </p:txBody>
      </p:sp>
      <p:sp>
        <p:nvSpPr>
          <p:cNvPr id="59399" name="Oval 32">
            <a:extLst>
              <a:ext uri="{FF2B5EF4-FFF2-40B4-BE49-F238E27FC236}">
                <a16:creationId xmlns:a16="http://schemas.microsoft.com/office/drawing/2014/main" id="{4A460630-164D-495A-A2C2-DA9D5C7A5C3E}"/>
              </a:ext>
            </a:extLst>
          </p:cNvPr>
          <p:cNvSpPr>
            <a:spLocks noChangeArrowheads="1"/>
          </p:cNvSpPr>
          <p:nvPr/>
        </p:nvSpPr>
        <p:spPr bwMode="auto">
          <a:xfrm>
            <a:off x="2074863" y="2674938"/>
            <a:ext cx="533400" cy="533400"/>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1</a:t>
            </a:r>
          </a:p>
        </p:txBody>
      </p:sp>
      <p:sp>
        <p:nvSpPr>
          <p:cNvPr id="59400" name="Oval 33">
            <a:extLst>
              <a:ext uri="{FF2B5EF4-FFF2-40B4-BE49-F238E27FC236}">
                <a16:creationId xmlns:a16="http://schemas.microsoft.com/office/drawing/2014/main" id="{C3FB0CE2-88B9-4FAE-8326-0EF7FC285A47}"/>
              </a:ext>
            </a:extLst>
          </p:cNvPr>
          <p:cNvSpPr>
            <a:spLocks noChangeArrowheads="1"/>
          </p:cNvSpPr>
          <p:nvPr/>
        </p:nvSpPr>
        <p:spPr bwMode="auto">
          <a:xfrm>
            <a:off x="3141663" y="2674938"/>
            <a:ext cx="533400" cy="533400"/>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2</a:t>
            </a:r>
          </a:p>
        </p:txBody>
      </p:sp>
      <p:sp>
        <p:nvSpPr>
          <p:cNvPr id="59401" name="Oval 34">
            <a:extLst>
              <a:ext uri="{FF2B5EF4-FFF2-40B4-BE49-F238E27FC236}">
                <a16:creationId xmlns:a16="http://schemas.microsoft.com/office/drawing/2014/main" id="{2801D9A6-9DCE-404E-BC42-E5CE7D801CAB}"/>
              </a:ext>
            </a:extLst>
          </p:cNvPr>
          <p:cNvSpPr>
            <a:spLocks noChangeArrowheads="1"/>
          </p:cNvSpPr>
          <p:nvPr/>
        </p:nvSpPr>
        <p:spPr bwMode="auto">
          <a:xfrm>
            <a:off x="4208463" y="2674938"/>
            <a:ext cx="533400" cy="533400"/>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3</a:t>
            </a:r>
          </a:p>
        </p:txBody>
      </p:sp>
      <p:sp>
        <p:nvSpPr>
          <p:cNvPr id="59402" name="Oval 35">
            <a:extLst>
              <a:ext uri="{FF2B5EF4-FFF2-40B4-BE49-F238E27FC236}">
                <a16:creationId xmlns:a16="http://schemas.microsoft.com/office/drawing/2014/main" id="{469E00CA-333F-4872-859B-1A51DB4F9998}"/>
              </a:ext>
            </a:extLst>
          </p:cNvPr>
          <p:cNvSpPr>
            <a:spLocks noChangeArrowheads="1"/>
          </p:cNvSpPr>
          <p:nvPr/>
        </p:nvSpPr>
        <p:spPr bwMode="auto">
          <a:xfrm>
            <a:off x="5275263" y="1531938"/>
            <a:ext cx="533400" cy="533400"/>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4</a:t>
            </a:r>
          </a:p>
        </p:txBody>
      </p:sp>
      <p:sp>
        <p:nvSpPr>
          <p:cNvPr id="59403" name="Oval 36">
            <a:extLst>
              <a:ext uri="{FF2B5EF4-FFF2-40B4-BE49-F238E27FC236}">
                <a16:creationId xmlns:a16="http://schemas.microsoft.com/office/drawing/2014/main" id="{B6BD5558-5D03-4328-A810-FEF21D066CFB}"/>
              </a:ext>
            </a:extLst>
          </p:cNvPr>
          <p:cNvSpPr>
            <a:spLocks noChangeArrowheads="1"/>
          </p:cNvSpPr>
          <p:nvPr/>
        </p:nvSpPr>
        <p:spPr bwMode="auto">
          <a:xfrm>
            <a:off x="6342063" y="1531938"/>
            <a:ext cx="533400" cy="533400"/>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7</a:t>
            </a:r>
          </a:p>
        </p:txBody>
      </p:sp>
      <p:sp>
        <p:nvSpPr>
          <p:cNvPr id="59404" name="Oval 37">
            <a:extLst>
              <a:ext uri="{FF2B5EF4-FFF2-40B4-BE49-F238E27FC236}">
                <a16:creationId xmlns:a16="http://schemas.microsoft.com/office/drawing/2014/main" id="{85A902AB-16C5-463B-817D-5963D4F417CF}"/>
              </a:ext>
            </a:extLst>
          </p:cNvPr>
          <p:cNvSpPr>
            <a:spLocks noChangeArrowheads="1"/>
          </p:cNvSpPr>
          <p:nvPr/>
        </p:nvSpPr>
        <p:spPr bwMode="auto">
          <a:xfrm>
            <a:off x="5275263" y="3817938"/>
            <a:ext cx="533400" cy="533400"/>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6</a:t>
            </a:r>
          </a:p>
        </p:txBody>
      </p:sp>
      <p:sp>
        <p:nvSpPr>
          <p:cNvPr id="59405" name="Oval 38">
            <a:extLst>
              <a:ext uri="{FF2B5EF4-FFF2-40B4-BE49-F238E27FC236}">
                <a16:creationId xmlns:a16="http://schemas.microsoft.com/office/drawing/2014/main" id="{4576FE7D-A292-4BFA-82BF-A38DA0AB0634}"/>
              </a:ext>
            </a:extLst>
          </p:cNvPr>
          <p:cNvSpPr>
            <a:spLocks noChangeArrowheads="1"/>
          </p:cNvSpPr>
          <p:nvPr/>
        </p:nvSpPr>
        <p:spPr bwMode="auto">
          <a:xfrm>
            <a:off x="5275263" y="2674938"/>
            <a:ext cx="533400" cy="533400"/>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5</a:t>
            </a:r>
          </a:p>
        </p:txBody>
      </p:sp>
      <p:sp>
        <p:nvSpPr>
          <p:cNvPr id="59406" name="Oval 39">
            <a:extLst>
              <a:ext uri="{FF2B5EF4-FFF2-40B4-BE49-F238E27FC236}">
                <a16:creationId xmlns:a16="http://schemas.microsoft.com/office/drawing/2014/main" id="{ABE1CA08-400E-46FF-98F2-4C7E8D7DFEF1}"/>
              </a:ext>
            </a:extLst>
          </p:cNvPr>
          <p:cNvSpPr>
            <a:spLocks noChangeArrowheads="1"/>
          </p:cNvSpPr>
          <p:nvPr/>
        </p:nvSpPr>
        <p:spPr bwMode="auto">
          <a:xfrm>
            <a:off x="6342063" y="2674938"/>
            <a:ext cx="533400" cy="533400"/>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8</a:t>
            </a:r>
          </a:p>
        </p:txBody>
      </p:sp>
      <p:sp>
        <p:nvSpPr>
          <p:cNvPr id="59407" name="Line 40">
            <a:extLst>
              <a:ext uri="{FF2B5EF4-FFF2-40B4-BE49-F238E27FC236}">
                <a16:creationId xmlns:a16="http://schemas.microsoft.com/office/drawing/2014/main" id="{F806BCEB-7680-42DC-BF92-CD2F6C3FEB5D}"/>
              </a:ext>
            </a:extLst>
          </p:cNvPr>
          <p:cNvSpPr>
            <a:spLocks noChangeShapeType="1"/>
          </p:cNvSpPr>
          <p:nvPr/>
        </p:nvSpPr>
        <p:spPr bwMode="auto">
          <a:xfrm flipH="1">
            <a:off x="2608263" y="2979738"/>
            <a:ext cx="533400" cy="0"/>
          </a:xfrm>
          <a:prstGeom prst="line">
            <a:avLst/>
          </a:prstGeom>
          <a:noFill/>
          <a:ln w="381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9408" name="Line 41">
            <a:extLst>
              <a:ext uri="{FF2B5EF4-FFF2-40B4-BE49-F238E27FC236}">
                <a16:creationId xmlns:a16="http://schemas.microsoft.com/office/drawing/2014/main" id="{70FD32B2-98DC-4971-86E9-75F715EFB6FE}"/>
              </a:ext>
            </a:extLst>
          </p:cNvPr>
          <p:cNvSpPr>
            <a:spLocks noChangeShapeType="1"/>
          </p:cNvSpPr>
          <p:nvPr/>
        </p:nvSpPr>
        <p:spPr bwMode="auto">
          <a:xfrm flipH="1">
            <a:off x="3675063" y="2979738"/>
            <a:ext cx="533400" cy="0"/>
          </a:xfrm>
          <a:prstGeom prst="line">
            <a:avLst/>
          </a:prstGeom>
          <a:noFill/>
          <a:ln w="381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9409" name="Line 42">
            <a:extLst>
              <a:ext uri="{FF2B5EF4-FFF2-40B4-BE49-F238E27FC236}">
                <a16:creationId xmlns:a16="http://schemas.microsoft.com/office/drawing/2014/main" id="{FC16BDEF-A786-49D0-9C2A-420D72974C5C}"/>
              </a:ext>
            </a:extLst>
          </p:cNvPr>
          <p:cNvSpPr>
            <a:spLocks noChangeShapeType="1"/>
          </p:cNvSpPr>
          <p:nvPr/>
        </p:nvSpPr>
        <p:spPr bwMode="auto">
          <a:xfrm flipH="1">
            <a:off x="5808663" y="2979738"/>
            <a:ext cx="609600" cy="0"/>
          </a:xfrm>
          <a:prstGeom prst="line">
            <a:avLst/>
          </a:prstGeom>
          <a:noFill/>
          <a:ln w="381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9410" name="Line 44">
            <a:extLst>
              <a:ext uri="{FF2B5EF4-FFF2-40B4-BE49-F238E27FC236}">
                <a16:creationId xmlns:a16="http://schemas.microsoft.com/office/drawing/2014/main" id="{A66B0F74-9DBE-49BA-9958-7F5311841A64}"/>
              </a:ext>
            </a:extLst>
          </p:cNvPr>
          <p:cNvSpPr>
            <a:spLocks noChangeShapeType="1"/>
          </p:cNvSpPr>
          <p:nvPr/>
        </p:nvSpPr>
        <p:spPr bwMode="auto">
          <a:xfrm flipH="1" flipV="1">
            <a:off x="4665663" y="3208338"/>
            <a:ext cx="685800" cy="685800"/>
          </a:xfrm>
          <a:prstGeom prst="line">
            <a:avLst/>
          </a:prstGeom>
          <a:noFill/>
          <a:ln w="381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9411" name="Line 45">
            <a:extLst>
              <a:ext uri="{FF2B5EF4-FFF2-40B4-BE49-F238E27FC236}">
                <a16:creationId xmlns:a16="http://schemas.microsoft.com/office/drawing/2014/main" id="{1A31399D-FE21-4772-B390-9D7263CD1C38}"/>
              </a:ext>
            </a:extLst>
          </p:cNvPr>
          <p:cNvSpPr>
            <a:spLocks noChangeShapeType="1"/>
          </p:cNvSpPr>
          <p:nvPr/>
        </p:nvSpPr>
        <p:spPr bwMode="auto">
          <a:xfrm flipH="1">
            <a:off x="4589463" y="1989138"/>
            <a:ext cx="762000" cy="762000"/>
          </a:xfrm>
          <a:prstGeom prst="line">
            <a:avLst/>
          </a:prstGeom>
          <a:noFill/>
          <a:ln w="381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9412" name="Line 46">
            <a:extLst>
              <a:ext uri="{FF2B5EF4-FFF2-40B4-BE49-F238E27FC236}">
                <a16:creationId xmlns:a16="http://schemas.microsoft.com/office/drawing/2014/main" id="{16309A00-3EA1-4E0F-B57A-E4984CC7AD4D}"/>
              </a:ext>
            </a:extLst>
          </p:cNvPr>
          <p:cNvSpPr>
            <a:spLocks noChangeShapeType="1"/>
          </p:cNvSpPr>
          <p:nvPr/>
        </p:nvSpPr>
        <p:spPr bwMode="auto">
          <a:xfrm flipH="1">
            <a:off x="5808663" y="1836738"/>
            <a:ext cx="533400" cy="0"/>
          </a:xfrm>
          <a:prstGeom prst="line">
            <a:avLst/>
          </a:prstGeom>
          <a:noFill/>
          <a:ln w="381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9413" name="Line 48">
            <a:extLst>
              <a:ext uri="{FF2B5EF4-FFF2-40B4-BE49-F238E27FC236}">
                <a16:creationId xmlns:a16="http://schemas.microsoft.com/office/drawing/2014/main" id="{CD417F79-6447-416A-BFEF-C4A0A0F688E0}"/>
              </a:ext>
            </a:extLst>
          </p:cNvPr>
          <p:cNvSpPr>
            <a:spLocks noChangeShapeType="1"/>
          </p:cNvSpPr>
          <p:nvPr/>
        </p:nvSpPr>
        <p:spPr bwMode="auto">
          <a:xfrm flipV="1">
            <a:off x="5580063" y="2065338"/>
            <a:ext cx="0" cy="609600"/>
          </a:xfrm>
          <a:prstGeom prst="line">
            <a:avLst/>
          </a:prstGeom>
          <a:noFill/>
          <a:ln w="381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6001" name="Line 49">
            <a:extLst>
              <a:ext uri="{FF2B5EF4-FFF2-40B4-BE49-F238E27FC236}">
                <a16:creationId xmlns:a16="http://schemas.microsoft.com/office/drawing/2014/main" id="{08E96AFD-9E75-4DBB-817C-6B2093BD9941}"/>
              </a:ext>
            </a:extLst>
          </p:cNvPr>
          <p:cNvSpPr>
            <a:spLocks noChangeShapeType="1"/>
          </p:cNvSpPr>
          <p:nvPr/>
        </p:nvSpPr>
        <p:spPr bwMode="auto">
          <a:xfrm flipH="1">
            <a:off x="4589463" y="1989138"/>
            <a:ext cx="762000" cy="762000"/>
          </a:xfrm>
          <a:prstGeom prst="line">
            <a:avLst/>
          </a:prstGeom>
          <a:noFill/>
          <a:ln w="38100">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6002" name="Line 50">
            <a:extLst>
              <a:ext uri="{FF2B5EF4-FFF2-40B4-BE49-F238E27FC236}">
                <a16:creationId xmlns:a16="http://schemas.microsoft.com/office/drawing/2014/main" id="{B11884E6-B2B6-4AAF-B4A2-28C515A3EF4B}"/>
              </a:ext>
            </a:extLst>
          </p:cNvPr>
          <p:cNvSpPr>
            <a:spLocks noChangeShapeType="1"/>
          </p:cNvSpPr>
          <p:nvPr/>
        </p:nvSpPr>
        <p:spPr bwMode="auto">
          <a:xfrm>
            <a:off x="5732463" y="1989138"/>
            <a:ext cx="685800" cy="685800"/>
          </a:xfrm>
          <a:prstGeom prst="line">
            <a:avLst/>
          </a:prstGeom>
          <a:noFill/>
          <a:ln w="381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5978"/>
                                        </p:tgtEl>
                                        <p:attrNameLst>
                                          <p:attrName>style.visibility</p:attrName>
                                        </p:attrNameLst>
                                      </p:cBhvr>
                                      <p:to>
                                        <p:strVal val="visible"/>
                                      </p:to>
                                    </p:set>
                                    <p:animEffect transition="in" filter="wipe(left)">
                                      <p:cBhvr>
                                        <p:cTn id="7" dur="500"/>
                                        <p:tgtEl>
                                          <p:spTgt spid="1259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126001"/>
                                        </p:tgtEl>
                                        <p:attrNameLst>
                                          <p:attrName>style.visibility</p:attrName>
                                        </p:attrNameLst>
                                      </p:cBhvr>
                                      <p:to>
                                        <p:strVal val="visible"/>
                                      </p:to>
                                    </p:set>
                                    <p:animEffect transition="in" filter="wipe(right)">
                                      <p:cBhvr>
                                        <p:cTn id="12" dur="500"/>
                                        <p:tgtEl>
                                          <p:spTgt spid="1260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6002"/>
                                        </p:tgtEl>
                                        <p:attrNameLst>
                                          <p:attrName>style.visibility</p:attrName>
                                        </p:attrNameLst>
                                      </p:cBhvr>
                                      <p:to>
                                        <p:strVal val="visible"/>
                                      </p:to>
                                    </p:set>
                                    <p:animEffect transition="in" filter="wipe(left)">
                                      <p:cBhvr>
                                        <p:cTn id="17" dur="500"/>
                                        <p:tgtEl>
                                          <p:spTgt spid="1260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5981"/>
                                        </p:tgtEl>
                                        <p:attrNameLst>
                                          <p:attrName>style.visibility</p:attrName>
                                        </p:attrNameLst>
                                      </p:cBhvr>
                                      <p:to>
                                        <p:strVal val="visible"/>
                                      </p:to>
                                    </p:set>
                                    <p:animEffect transition="in" filter="wipe(left)">
                                      <p:cBhvr>
                                        <p:cTn id="22" dur="500"/>
                                        <p:tgtEl>
                                          <p:spTgt spid="1259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5982"/>
                                        </p:tgtEl>
                                        <p:attrNameLst>
                                          <p:attrName>style.visibility</p:attrName>
                                        </p:attrNameLst>
                                      </p:cBhvr>
                                      <p:to>
                                        <p:strVal val="visible"/>
                                      </p:to>
                                    </p:set>
                                    <p:animEffect transition="in" filter="wipe(left)">
                                      <p:cBhvr>
                                        <p:cTn id="27" dur="500"/>
                                        <p:tgtEl>
                                          <p:spTgt spid="125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78" grpId="0" animBg="1" autoUpdateAnimBg="0"/>
      <p:bldP spid="125981" grpId="0" animBg="1" autoUpdateAnimBg="0"/>
      <p:bldP spid="125982"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2249135E-1C11-4B40-828F-7F69FB4E1DBE}"/>
              </a:ext>
            </a:extLst>
          </p:cNvPr>
          <p:cNvSpPr>
            <a:spLocks noGrp="1" noChangeArrowheads="1"/>
          </p:cNvSpPr>
          <p:nvPr>
            <p:ph type="title"/>
          </p:nvPr>
        </p:nvSpPr>
        <p:spPr/>
        <p:txBody>
          <a:bodyPr/>
          <a:lstStyle/>
          <a:p>
            <a:pPr eaLnBrk="1" hangingPunct="1">
              <a:defRPr/>
            </a:pPr>
            <a:r>
              <a:rPr lang="en-US" altLang="zh-TW"/>
              <a:t>Shortest Path Supplements</a:t>
            </a:r>
          </a:p>
        </p:txBody>
      </p:sp>
      <p:sp>
        <p:nvSpPr>
          <p:cNvPr id="155651" name="Rectangle 3">
            <a:extLst>
              <a:ext uri="{FF2B5EF4-FFF2-40B4-BE49-F238E27FC236}">
                <a16:creationId xmlns:a16="http://schemas.microsoft.com/office/drawing/2014/main" id="{872CBD43-0E04-4950-B077-1F32527F2FB3}"/>
              </a:ext>
            </a:extLst>
          </p:cNvPr>
          <p:cNvSpPr>
            <a:spLocks noGrp="1" noChangeArrowheads="1"/>
          </p:cNvSpPr>
          <p:nvPr>
            <p:ph idx="1"/>
          </p:nvPr>
        </p:nvSpPr>
        <p:spPr/>
        <p:txBody>
          <a:bodyPr/>
          <a:lstStyle/>
          <a:p>
            <a:pPr eaLnBrk="1" hangingPunct="1">
              <a:defRPr/>
            </a:pPr>
            <a:r>
              <a:rPr lang="en-US" altLang="zh-TW" dirty="0"/>
              <a:t>LP formulation of shortest path problem</a:t>
            </a:r>
          </a:p>
          <a:p>
            <a:pPr lvl="1" eaLnBrk="1" hangingPunct="1">
              <a:defRPr/>
            </a:pPr>
            <a:r>
              <a:rPr lang="en-US" altLang="zh-TW" dirty="0"/>
              <a:t>Dual form vs. optimality condition</a:t>
            </a:r>
          </a:p>
          <a:p>
            <a:pPr eaLnBrk="1" hangingPunct="1">
              <a:defRPr/>
            </a:pPr>
            <a:r>
              <a:rPr lang="en-US" altLang="zh-TW" dirty="0"/>
              <a:t>Illustration of Dijkstra’s algorithm</a:t>
            </a:r>
          </a:p>
          <a:p>
            <a:pPr eaLnBrk="1" hangingPunct="1">
              <a:defRPr/>
            </a:pPr>
            <a:r>
              <a:rPr lang="en-US" altLang="zh-TW" dirty="0"/>
              <a:t>Triple comparisons</a:t>
            </a:r>
          </a:p>
          <a:p>
            <a:pPr eaLnBrk="1" hangingPunct="1">
              <a:defRPr/>
            </a:pPr>
            <a:r>
              <a:rPr lang="en-US" altLang="zh-TW" dirty="0"/>
              <a:t>Counting total number of paths between 2 nodes</a:t>
            </a:r>
          </a:p>
          <a:p>
            <a:pPr eaLnBrk="1" hangingPunct="1">
              <a:defRPr/>
            </a:pPr>
            <a:r>
              <a:rPr lang="en-US" altLang="zh-TW" dirty="0"/>
              <a:t>Path algebra</a:t>
            </a:r>
          </a:p>
          <a:p>
            <a:pPr eaLnBrk="1" hangingPunct="1">
              <a:defRPr/>
            </a:pPr>
            <a:r>
              <a:rPr lang="en-US" altLang="zh-TW" dirty="0"/>
              <a:t>Computing APSP by matrix multiplication</a:t>
            </a:r>
          </a:p>
          <a:p>
            <a:pPr eaLnBrk="1" hangingPunct="1">
              <a:defRPr/>
            </a:pPr>
            <a:r>
              <a:rPr lang="en-US" altLang="zh-TW" dirty="0"/>
              <a:t>Floyd-</a:t>
            </a:r>
            <a:r>
              <a:rPr lang="en-US" altLang="zh-TW" dirty="0" err="1"/>
              <a:t>Warshall</a:t>
            </a:r>
            <a:r>
              <a:rPr lang="en-US" altLang="zh-TW" dirty="0"/>
              <a:t> algorithm</a:t>
            </a:r>
          </a:p>
        </p:txBody>
      </p:sp>
      <p:sp>
        <p:nvSpPr>
          <p:cNvPr id="61444" name="投影片編號版面配置區 3">
            <a:extLst>
              <a:ext uri="{FF2B5EF4-FFF2-40B4-BE49-F238E27FC236}">
                <a16:creationId xmlns:a16="http://schemas.microsoft.com/office/drawing/2014/main" id="{887EB9B3-DEEF-4BFE-BD3A-40E8712117A6}"/>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214B34C1-2CFB-4E3A-8668-25CB3F60573B}" type="slidenum">
              <a:rPr lang="zh-TW" altLang="en-US" sz="1400"/>
              <a:pPr/>
              <a:t>29</a:t>
            </a:fld>
            <a:endParaRPr lang="en-US" altLang="zh-TW" sz="1400"/>
          </a:p>
        </p:txBody>
      </p:sp>
      <p:sp>
        <p:nvSpPr>
          <p:cNvPr id="61445" name="Text Box 4">
            <a:hlinkClick r:id="rId3" action="ppaction://hlinkpres?slideindex=2&amp;slidetitle=The Modified Label Correcting Algorithm"/>
            <a:extLst>
              <a:ext uri="{FF2B5EF4-FFF2-40B4-BE49-F238E27FC236}">
                <a16:creationId xmlns:a16="http://schemas.microsoft.com/office/drawing/2014/main" id="{0889DBE2-D5C6-45B0-8282-89EA9E3415FF}"/>
              </a:ext>
            </a:extLst>
          </p:cNvPr>
          <p:cNvSpPr txBox="1">
            <a:spLocks noChangeArrowheads="1"/>
          </p:cNvSpPr>
          <p:nvPr/>
        </p:nvSpPr>
        <p:spPr bwMode="auto">
          <a:xfrm>
            <a:off x="4583113" y="5732463"/>
            <a:ext cx="2881312" cy="461962"/>
          </a:xfrm>
          <a:prstGeom prst="rect">
            <a:avLst/>
          </a:prstGeom>
          <a:solidFill>
            <a:srgbClr val="FFFF00"/>
          </a:solidFill>
          <a:ln w="57150">
            <a:solidFill>
              <a:srgbClr val="0033CC"/>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b="1" dirty="0">
                <a:latin typeface="Arial" panose="020B0604020202020204" pitchFamily="34" charset="0"/>
                <a:hlinkClick r:id="rId4" action="ppaction://hlinkpres?slideindex=1&amp;slidetitle="/>
              </a:rPr>
              <a:t>Go to Supplement</a:t>
            </a:r>
            <a:endParaRPr lang="en-US" altLang="zh-TW" b="1" dirty="0">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DB953100-137E-4EDC-A197-8DE22AE0B09C}"/>
              </a:ext>
            </a:extLst>
          </p:cNvPr>
          <p:cNvSpPr>
            <a:spLocks noGrp="1" noChangeArrowheads="1"/>
          </p:cNvSpPr>
          <p:nvPr>
            <p:ph type="title"/>
          </p:nvPr>
        </p:nvSpPr>
        <p:spPr/>
        <p:txBody>
          <a:bodyPr/>
          <a:lstStyle/>
          <a:p>
            <a:pPr eaLnBrk="1" hangingPunct="1">
              <a:defRPr/>
            </a:pPr>
            <a:r>
              <a:rPr lang="en-US" altLang="zh-TW"/>
              <a:t>Optimality Conditions</a:t>
            </a:r>
          </a:p>
        </p:txBody>
      </p:sp>
      <p:sp>
        <p:nvSpPr>
          <p:cNvPr id="51203" name="Rectangle 3">
            <a:extLst>
              <a:ext uri="{FF2B5EF4-FFF2-40B4-BE49-F238E27FC236}">
                <a16:creationId xmlns:a16="http://schemas.microsoft.com/office/drawing/2014/main" id="{F5178BB9-9590-441D-99E3-2AA2BA0CE229}"/>
              </a:ext>
            </a:extLst>
          </p:cNvPr>
          <p:cNvSpPr>
            <a:spLocks noGrp="1" noChangeArrowheads="1"/>
          </p:cNvSpPr>
          <p:nvPr>
            <p:ph idx="1"/>
          </p:nvPr>
        </p:nvSpPr>
        <p:spPr>
          <a:xfrm>
            <a:off x="766763" y="1125538"/>
            <a:ext cx="10972800" cy="5105400"/>
          </a:xfrm>
        </p:spPr>
        <p:txBody>
          <a:bodyPr>
            <a:normAutofit/>
          </a:bodyPr>
          <a:lstStyle/>
          <a:p>
            <a:pPr eaLnBrk="1" hangingPunct="1">
              <a:buFontTx/>
              <a:buNone/>
              <a:defRPr/>
            </a:pPr>
            <a:r>
              <a:rPr lang="en-US" altLang="zh-TW" dirty="0">
                <a:solidFill>
                  <a:srgbClr val="006600"/>
                </a:solidFill>
                <a:effectLst>
                  <a:outerShdw blurRad="38100" dist="38100" dir="2700000" algn="tl">
                    <a:srgbClr val="000000"/>
                  </a:outerShdw>
                </a:effectLst>
              </a:rPr>
              <a:t>Lemma.</a:t>
            </a:r>
            <a:r>
              <a:rPr lang="en-US" altLang="zh-TW" dirty="0">
                <a:solidFill>
                  <a:srgbClr val="FF0000"/>
                </a:solidFill>
                <a:effectLst>
                  <a:outerShdw blurRad="38100" dist="38100" dir="2700000" algn="tl">
                    <a:srgbClr val="000000"/>
                  </a:outerShdw>
                </a:effectLst>
              </a:rPr>
              <a:t> </a:t>
            </a:r>
            <a:r>
              <a:rPr lang="en-US" altLang="zh-TW" dirty="0"/>
              <a:t> Let d*(j) be the shortest path length from node 1 to node j, for each j.  Let d( ) be node labels with the following properties:</a:t>
            </a:r>
          </a:p>
          <a:p>
            <a:pPr eaLnBrk="1" hangingPunct="1">
              <a:buFontTx/>
              <a:buNone/>
              <a:defRPr/>
            </a:pPr>
            <a:r>
              <a:rPr lang="en-US" altLang="zh-TW" dirty="0"/>
              <a:t>	    d(j) </a:t>
            </a:r>
            <a:r>
              <a:rPr lang="en-US" altLang="zh-TW" dirty="0">
                <a:latin typeface="Symbol" panose="05050102010706020507" pitchFamily="18" charset="2"/>
              </a:rPr>
              <a:t>£</a:t>
            </a:r>
            <a:r>
              <a:rPr lang="en-US" altLang="zh-TW" dirty="0"/>
              <a:t>  d(</a:t>
            </a:r>
            <a:r>
              <a:rPr lang="en-US" altLang="zh-TW" dirty="0" err="1"/>
              <a:t>i</a:t>
            </a:r>
            <a:r>
              <a:rPr lang="en-US" altLang="zh-TW" dirty="0"/>
              <a:t>) + </a:t>
            </a:r>
            <a:r>
              <a:rPr lang="en-US" altLang="zh-TW" dirty="0" err="1"/>
              <a:t>c</a:t>
            </a:r>
            <a:r>
              <a:rPr lang="en-US" altLang="zh-TW" baseline="-25000" dirty="0" err="1"/>
              <a:t>ij</a:t>
            </a:r>
            <a:r>
              <a:rPr lang="en-US" altLang="zh-TW" dirty="0"/>
              <a:t> for </a:t>
            </a:r>
            <a:r>
              <a:rPr lang="en-US" altLang="zh-TW" dirty="0" err="1"/>
              <a:t>i</a:t>
            </a:r>
            <a:r>
              <a:rPr lang="en-US" altLang="zh-TW" dirty="0"/>
              <a:t> </a:t>
            </a:r>
            <a:r>
              <a:rPr lang="en-US" altLang="zh-TW" dirty="0">
                <a:cs typeface="Times New Roman" panose="02020603050405020304" pitchFamily="18" charset="0"/>
                <a:sym typeface="Symbol" panose="05050102010706020507" pitchFamily="18" charset="2"/>
              </a:rPr>
              <a:t></a:t>
            </a:r>
            <a:r>
              <a:rPr lang="en-US" altLang="zh-TW" dirty="0"/>
              <a:t> N   for j </a:t>
            </a:r>
            <a:r>
              <a:rPr lang="en-US" altLang="zh-TW" dirty="0">
                <a:sym typeface="Symbol" panose="05050102010706020507" pitchFamily="18" charset="2"/>
              </a:rPr>
              <a:t></a:t>
            </a:r>
            <a:r>
              <a:rPr lang="en-US" altLang="zh-TW" dirty="0"/>
              <a:t> 1.		(1)</a:t>
            </a:r>
          </a:p>
          <a:p>
            <a:pPr eaLnBrk="1" hangingPunct="1">
              <a:buFontTx/>
              <a:buNone/>
              <a:defRPr/>
            </a:pPr>
            <a:r>
              <a:rPr lang="en-US" altLang="zh-TW" dirty="0"/>
              <a:t>	    d(1) = 0.						(2)</a:t>
            </a:r>
          </a:p>
          <a:p>
            <a:pPr eaLnBrk="1" hangingPunct="1">
              <a:buFontTx/>
              <a:buNone/>
              <a:defRPr/>
            </a:pPr>
            <a:r>
              <a:rPr lang="en-US" altLang="zh-TW" dirty="0"/>
              <a:t>	Then </a:t>
            </a:r>
            <a:r>
              <a:rPr lang="en-US" altLang="zh-TW" dirty="0">
                <a:solidFill>
                  <a:srgbClr val="006600"/>
                </a:solidFill>
                <a:effectLst>
                  <a:outerShdw blurRad="38100" dist="38100" dir="2700000" algn="tl">
                    <a:srgbClr val="000000"/>
                  </a:outerShdw>
                </a:effectLst>
              </a:rPr>
              <a:t>d(j) </a:t>
            </a:r>
            <a:r>
              <a:rPr lang="en-US" altLang="zh-TW" dirty="0">
                <a:solidFill>
                  <a:srgbClr val="006600"/>
                </a:solidFill>
                <a:effectLst>
                  <a:outerShdw blurRad="38100" dist="38100" dir="2700000" algn="tl">
                    <a:srgbClr val="000000"/>
                  </a:outerShdw>
                </a:effectLst>
                <a:sym typeface="Symbol" panose="05050102010706020507" pitchFamily="18" charset="2"/>
              </a:rPr>
              <a:t></a:t>
            </a:r>
            <a:r>
              <a:rPr lang="en-US" altLang="zh-TW" dirty="0">
                <a:solidFill>
                  <a:srgbClr val="006600"/>
                </a:solidFill>
                <a:effectLst>
                  <a:outerShdw blurRad="38100" dist="38100" dir="2700000" algn="tl">
                    <a:srgbClr val="000000"/>
                  </a:outerShdw>
                </a:effectLst>
              </a:rPr>
              <a:t> d*(j)</a:t>
            </a:r>
            <a:r>
              <a:rPr lang="en-US" altLang="zh-TW" dirty="0"/>
              <a:t> for each j.</a:t>
            </a:r>
            <a:r>
              <a:rPr lang="en-US" altLang="zh-TW" dirty="0">
                <a:latin typeface="Symbol" panose="05050102010706020507" pitchFamily="18" charset="2"/>
              </a:rPr>
              <a:t> </a:t>
            </a:r>
            <a:endParaRPr lang="en-US" altLang="zh-TW" dirty="0"/>
          </a:p>
          <a:p>
            <a:pPr eaLnBrk="1" hangingPunct="1">
              <a:buFontTx/>
              <a:buNone/>
              <a:defRPr/>
            </a:pPr>
            <a:endParaRPr lang="en-US" altLang="zh-TW" dirty="0"/>
          </a:p>
          <a:p>
            <a:pPr eaLnBrk="1" hangingPunct="1">
              <a:buFontTx/>
              <a:buNone/>
              <a:defRPr/>
            </a:pPr>
            <a:r>
              <a:rPr lang="en-US" altLang="zh-TW" dirty="0">
                <a:solidFill>
                  <a:srgbClr val="FF0000"/>
                </a:solidFill>
                <a:effectLst>
                  <a:outerShdw blurRad="38100" dist="38100" dir="2700000" algn="tl">
                    <a:srgbClr val="000000"/>
                  </a:outerShdw>
                </a:effectLst>
              </a:rPr>
              <a:t>Proof</a:t>
            </a:r>
            <a:r>
              <a:rPr lang="en-US" altLang="zh-TW" dirty="0"/>
              <a:t>.    Let P be any path from node 1 to node j, with length c(P), and suppose P has k arcs.  </a:t>
            </a:r>
          </a:p>
          <a:p>
            <a:pPr eaLnBrk="1" hangingPunct="1">
              <a:buFontTx/>
              <a:buNone/>
              <a:defRPr/>
            </a:pPr>
            <a:r>
              <a:rPr lang="en-US" altLang="zh-TW" dirty="0">
                <a:solidFill>
                  <a:srgbClr val="006600"/>
                </a:solidFill>
                <a:effectLst>
                  <a:outerShdw blurRad="38100" dist="38100" dir="2700000" algn="tl">
                    <a:srgbClr val="000000"/>
                  </a:outerShdw>
                </a:effectLst>
              </a:rPr>
              <a:t>Claim:</a:t>
            </a:r>
            <a:r>
              <a:rPr lang="en-US" altLang="zh-TW" dirty="0"/>
              <a:t>  d(j) </a:t>
            </a:r>
            <a:r>
              <a:rPr lang="en-US" altLang="zh-TW" dirty="0">
                <a:sym typeface="Symbol" panose="05050102010706020507" pitchFamily="18" charset="2"/>
              </a:rPr>
              <a:t> c(P).  </a:t>
            </a:r>
          </a:p>
          <a:p>
            <a:pPr eaLnBrk="1" hangingPunct="1">
              <a:buFontTx/>
              <a:buNone/>
              <a:defRPr/>
            </a:pPr>
            <a:r>
              <a:rPr lang="en-US" altLang="zh-TW" dirty="0">
                <a:sym typeface="Symbol" panose="05050102010706020507" pitchFamily="18" charset="2"/>
              </a:rPr>
              <a:t>	Note: if P is the shortest path from 1 to j, then</a:t>
            </a:r>
          </a:p>
          <a:p>
            <a:pPr eaLnBrk="1" hangingPunct="1">
              <a:buFontTx/>
              <a:buNone/>
              <a:defRPr/>
            </a:pPr>
            <a:r>
              <a:rPr lang="en-US" altLang="zh-TW" dirty="0">
                <a:sym typeface="Symbol" panose="05050102010706020507" pitchFamily="18" charset="2"/>
              </a:rPr>
              <a:t>	d(j)  c(P) = d*(j), which is what we want to prove.</a:t>
            </a:r>
          </a:p>
        </p:txBody>
      </p:sp>
      <p:sp>
        <p:nvSpPr>
          <p:cNvPr id="8196" name="投影片編號版面配置區 3">
            <a:extLst>
              <a:ext uri="{FF2B5EF4-FFF2-40B4-BE49-F238E27FC236}">
                <a16:creationId xmlns:a16="http://schemas.microsoft.com/office/drawing/2014/main" id="{5321E8C6-16CD-4552-A10F-7F0AD6733C8F}"/>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DCD2FE9A-6C3B-41B6-B023-F8EC0FEE0D1A}" type="slidenum">
              <a:rPr lang="zh-TW" altLang="en-US" sz="1400"/>
              <a:pPr/>
              <a:t>3</a:t>
            </a:fld>
            <a:endParaRPr lang="en-US" altLang="zh-TW" sz="1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C311638F-021F-4605-821F-E8C9727531C2}"/>
              </a:ext>
            </a:extLst>
          </p:cNvPr>
          <p:cNvSpPr>
            <a:spLocks noGrp="1" noChangeArrowheads="1"/>
          </p:cNvSpPr>
          <p:nvPr>
            <p:ph type="title"/>
          </p:nvPr>
        </p:nvSpPr>
        <p:spPr/>
        <p:txBody>
          <a:bodyPr/>
          <a:lstStyle/>
          <a:p>
            <a:pPr eaLnBrk="1" hangingPunct="1">
              <a:defRPr/>
            </a:pPr>
            <a:r>
              <a:rPr lang="en-US" altLang="zh-TW"/>
              <a:t>Summary of Lecture</a:t>
            </a:r>
          </a:p>
        </p:txBody>
      </p:sp>
      <p:sp>
        <p:nvSpPr>
          <p:cNvPr id="126979" name="Rectangle 3">
            <a:extLst>
              <a:ext uri="{FF2B5EF4-FFF2-40B4-BE49-F238E27FC236}">
                <a16:creationId xmlns:a16="http://schemas.microsoft.com/office/drawing/2014/main" id="{CBBBE323-5491-4125-8347-648B78242406}"/>
              </a:ext>
            </a:extLst>
          </p:cNvPr>
          <p:cNvSpPr>
            <a:spLocks noGrp="1" noChangeArrowheads="1"/>
          </p:cNvSpPr>
          <p:nvPr>
            <p:ph idx="1"/>
          </p:nvPr>
        </p:nvSpPr>
        <p:spPr/>
        <p:txBody>
          <a:bodyPr>
            <a:normAutofit/>
          </a:bodyPr>
          <a:lstStyle/>
          <a:p>
            <a:pPr marL="457200" indent="-457200" eaLnBrk="1" hangingPunct="1">
              <a:buFontTx/>
              <a:buAutoNum type="arabicPeriod"/>
              <a:defRPr/>
            </a:pPr>
            <a:r>
              <a:rPr lang="en-US" altLang="zh-TW" dirty="0"/>
              <a:t>Optimality conditions for the shortest path algorithm.</a:t>
            </a:r>
          </a:p>
          <a:p>
            <a:pPr marL="457200" indent="-457200" eaLnBrk="1" hangingPunct="1">
              <a:buFontTx/>
              <a:buAutoNum type="arabicPeriod"/>
              <a:defRPr/>
            </a:pPr>
            <a:r>
              <a:rPr lang="en-US" altLang="zh-TW" dirty="0"/>
              <a:t>The label correcting algorithm.  Excellent in practice. </a:t>
            </a:r>
            <a:r>
              <a:rPr lang="en-US" altLang="zh-TW" dirty="0">
                <a:solidFill>
                  <a:srgbClr val="FF0000"/>
                </a:solidFill>
                <a:effectLst>
                  <a:outerShdw blurRad="38100" dist="38100" dir="2700000" algn="tl">
                    <a:srgbClr val="000000"/>
                  </a:outerShdw>
                </a:effectLst>
              </a:rPr>
              <a:t>O(nm)</a:t>
            </a:r>
            <a:r>
              <a:rPr lang="en-US" altLang="zh-TW" dirty="0"/>
              <a:t> in theory, using a FIFO implementation of LIST.</a:t>
            </a:r>
          </a:p>
          <a:p>
            <a:pPr marL="457200" indent="-457200" eaLnBrk="1" hangingPunct="1">
              <a:buFontTx/>
              <a:buAutoNum type="arabicPeriod"/>
              <a:defRPr/>
            </a:pPr>
            <a:r>
              <a:rPr lang="en-US" altLang="zh-TW" dirty="0"/>
              <a:t>Repeated shortest path algorithm to solve APSP problem </a:t>
            </a:r>
          </a:p>
          <a:p>
            <a:pPr marL="457200" indent="-457200" eaLnBrk="1" hangingPunct="1">
              <a:buFontTx/>
              <a:buAutoNum type="arabicPeriod"/>
              <a:defRPr/>
            </a:pPr>
            <a:r>
              <a:rPr lang="en-US" altLang="zh-TW" dirty="0"/>
              <a:t>Detecting negative cost cycles</a:t>
            </a:r>
          </a:p>
          <a:p>
            <a:pPr marL="457200" indent="-457200" eaLnBrk="1" hangingPunct="1">
              <a:buFontTx/>
              <a:buAutoNum type="arabicPeriod"/>
              <a:defRPr/>
            </a:pPr>
            <a:r>
              <a:rPr lang="en-US" altLang="zh-TW" dirty="0"/>
              <a:t>Triple comparisons</a:t>
            </a:r>
          </a:p>
          <a:p>
            <a:pPr marL="457200" indent="-457200" eaLnBrk="1" hangingPunct="1">
              <a:buFontTx/>
              <a:buAutoNum type="arabicPeriod"/>
              <a:defRPr/>
            </a:pPr>
            <a:r>
              <a:rPr lang="en-US" altLang="zh-TW" dirty="0"/>
              <a:t>Path algebra</a:t>
            </a:r>
          </a:p>
          <a:p>
            <a:pPr marL="457200" indent="-457200" eaLnBrk="1" hangingPunct="1">
              <a:buFontTx/>
              <a:buAutoNum type="arabicPeriod"/>
              <a:defRPr/>
            </a:pPr>
            <a:r>
              <a:rPr lang="en-US" altLang="zh-TW" dirty="0"/>
              <a:t>Solving APSP</a:t>
            </a:r>
          </a:p>
          <a:p>
            <a:pPr marL="457200" indent="-457200" eaLnBrk="1" hangingPunct="1">
              <a:buFontTx/>
              <a:buAutoNum type="arabicPeriod"/>
              <a:defRPr/>
            </a:pPr>
            <a:r>
              <a:rPr lang="en-US" altLang="zh-TW" dirty="0"/>
              <a:t>Floyd-</a:t>
            </a:r>
            <a:r>
              <a:rPr lang="en-US" altLang="zh-TW" dirty="0" err="1"/>
              <a:t>Warshall</a:t>
            </a:r>
            <a:r>
              <a:rPr lang="en-US" altLang="zh-TW" dirty="0"/>
              <a:t> algorithm</a:t>
            </a:r>
          </a:p>
          <a:p>
            <a:pPr marL="457200" indent="-457200" eaLnBrk="1" hangingPunct="1">
              <a:defRPr/>
            </a:pPr>
            <a:endParaRPr lang="zh-TW" altLang="en-US" dirty="0"/>
          </a:p>
        </p:txBody>
      </p:sp>
      <p:sp>
        <p:nvSpPr>
          <p:cNvPr id="63492" name="投影片編號版面配置區 3">
            <a:extLst>
              <a:ext uri="{FF2B5EF4-FFF2-40B4-BE49-F238E27FC236}">
                <a16:creationId xmlns:a16="http://schemas.microsoft.com/office/drawing/2014/main" id="{792E1BB6-FBBC-4639-938A-7A7BDB5BE0CD}"/>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9B8ED203-02AD-4E6D-ABB1-5B1AE3555A52}" type="slidenum">
              <a:rPr lang="zh-TW" altLang="en-US" sz="1400"/>
              <a:pPr/>
              <a:t>30</a:t>
            </a:fld>
            <a:endParaRPr lang="en-US" altLang="zh-TW"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C18A39CB-3D9C-4689-B2FA-35B68D2DE944}"/>
              </a:ext>
            </a:extLst>
          </p:cNvPr>
          <p:cNvSpPr>
            <a:spLocks noGrp="1" noChangeArrowheads="1"/>
          </p:cNvSpPr>
          <p:nvPr>
            <p:ph type="title"/>
          </p:nvPr>
        </p:nvSpPr>
        <p:spPr/>
        <p:txBody>
          <a:bodyPr/>
          <a:lstStyle/>
          <a:p>
            <a:pPr eaLnBrk="1" hangingPunct="1">
              <a:defRPr/>
            </a:pPr>
            <a:r>
              <a:rPr lang="en-US" altLang="zh-TW"/>
              <a:t>Completion of the proof.</a:t>
            </a:r>
          </a:p>
        </p:txBody>
      </p:sp>
      <p:sp>
        <p:nvSpPr>
          <p:cNvPr id="129027" name="Rectangle 3">
            <a:extLst>
              <a:ext uri="{FF2B5EF4-FFF2-40B4-BE49-F238E27FC236}">
                <a16:creationId xmlns:a16="http://schemas.microsoft.com/office/drawing/2014/main" id="{F6F4776B-DFC8-467B-ACD0-043A3BD567A7}"/>
              </a:ext>
            </a:extLst>
          </p:cNvPr>
          <p:cNvSpPr>
            <a:spLocks noGrp="1" noChangeArrowheads="1"/>
          </p:cNvSpPr>
          <p:nvPr>
            <p:ph idx="1"/>
          </p:nvPr>
        </p:nvSpPr>
        <p:spPr>
          <a:xfrm>
            <a:off x="766763" y="990600"/>
            <a:ext cx="11090275" cy="1371600"/>
          </a:xfrm>
        </p:spPr>
        <p:txBody>
          <a:bodyPr/>
          <a:lstStyle/>
          <a:p>
            <a:pPr eaLnBrk="1" hangingPunct="1">
              <a:buFontTx/>
              <a:buNone/>
              <a:defRPr/>
            </a:pPr>
            <a:r>
              <a:rPr lang="en-US" altLang="zh-TW">
                <a:solidFill>
                  <a:srgbClr val="006600"/>
                </a:solidFill>
                <a:effectLst>
                  <a:outerShdw blurRad="38100" dist="38100" dir="2700000" algn="tl">
                    <a:srgbClr val="000000"/>
                  </a:outerShdw>
                </a:effectLst>
              </a:rPr>
              <a:t>Claim:</a:t>
            </a:r>
            <a:r>
              <a:rPr lang="en-US" altLang="zh-TW"/>
              <a:t>  d(j) </a:t>
            </a:r>
            <a:r>
              <a:rPr lang="en-US" altLang="zh-TW">
                <a:cs typeface="Times New Roman" panose="02020603050405020304" pitchFamily="18" charset="0"/>
                <a:sym typeface="Symbol" panose="05050102010706020507" pitchFamily="18" charset="2"/>
              </a:rPr>
              <a:t> c(P).  Assume the claim is true for all paths with fewer than k arcs.  We will show it is also true for path P.  Suppose P = P’ </a:t>
            </a:r>
            <a:r>
              <a:rPr lang="en-US" altLang="zh-TW" sz="2800">
                <a:latin typeface="Symbol" panose="05050102010706020507" pitchFamily="18" charset="2"/>
              </a:rPr>
              <a:t>È</a:t>
            </a:r>
            <a:r>
              <a:rPr lang="en-US" altLang="zh-TW">
                <a:sym typeface="Symbol" panose="05050102010706020507" pitchFamily="18" charset="2"/>
              </a:rPr>
              <a:t> (i,j).</a:t>
            </a:r>
          </a:p>
        </p:txBody>
      </p:sp>
      <p:sp>
        <p:nvSpPr>
          <p:cNvPr id="10244" name="投影片編號版面配置區 3">
            <a:extLst>
              <a:ext uri="{FF2B5EF4-FFF2-40B4-BE49-F238E27FC236}">
                <a16:creationId xmlns:a16="http://schemas.microsoft.com/office/drawing/2014/main" id="{77627018-82B2-45E0-B6F0-49E85EADD08C}"/>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DEABD6AF-335C-4FD6-B6D5-3519A874A001}" type="slidenum">
              <a:rPr lang="zh-TW" altLang="en-US" sz="1400"/>
              <a:pPr/>
              <a:t>4</a:t>
            </a:fld>
            <a:endParaRPr lang="en-US" altLang="zh-TW" sz="1400"/>
          </a:p>
        </p:txBody>
      </p:sp>
      <p:grpSp>
        <p:nvGrpSpPr>
          <p:cNvPr id="129103" name="Group 79">
            <a:extLst>
              <a:ext uri="{FF2B5EF4-FFF2-40B4-BE49-F238E27FC236}">
                <a16:creationId xmlns:a16="http://schemas.microsoft.com/office/drawing/2014/main" id="{852AAF17-1B38-409A-A55B-218408D451B5}"/>
              </a:ext>
            </a:extLst>
          </p:cNvPr>
          <p:cNvGrpSpPr>
            <a:grpSpLocks/>
          </p:cNvGrpSpPr>
          <p:nvPr/>
        </p:nvGrpSpPr>
        <p:grpSpPr bwMode="auto">
          <a:xfrm>
            <a:off x="2863850" y="2260600"/>
            <a:ext cx="4724400" cy="457200"/>
            <a:chOff x="864" y="1920"/>
            <a:chExt cx="2976" cy="288"/>
          </a:xfrm>
        </p:grpSpPr>
        <p:sp>
          <p:nvSpPr>
            <p:cNvPr id="10251" name="Oval 64">
              <a:extLst>
                <a:ext uri="{FF2B5EF4-FFF2-40B4-BE49-F238E27FC236}">
                  <a16:creationId xmlns:a16="http://schemas.microsoft.com/office/drawing/2014/main" id="{6043A5DC-05B2-4D6C-90FC-350516EF85DD}"/>
                </a:ext>
              </a:extLst>
            </p:cNvPr>
            <p:cNvSpPr>
              <a:spLocks noChangeArrowheads="1"/>
            </p:cNvSpPr>
            <p:nvPr/>
          </p:nvSpPr>
          <p:spPr bwMode="auto">
            <a:xfrm>
              <a:off x="864" y="1920"/>
              <a:ext cx="288" cy="288"/>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1</a:t>
              </a:r>
            </a:p>
          </p:txBody>
        </p:sp>
        <p:sp>
          <p:nvSpPr>
            <p:cNvPr id="10252" name="Oval 65">
              <a:extLst>
                <a:ext uri="{FF2B5EF4-FFF2-40B4-BE49-F238E27FC236}">
                  <a16:creationId xmlns:a16="http://schemas.microsoft.com/office/drawing/2014/main" id="{616DB988-9872-48C9-888B-BBDA4DC011C3}"/>
                </a:ext>
              </a:extLst>
            </p:cNvPr>
            <p:cNvSpPr>
              <a:spLocks noChangeArrowheads="1"/>
            </p:cNvSpPr>
            <p:nvPr/>
          </p:nvSpPr>
          <p:spPr bwMode="auto">
            <a:xfrm>
              <a:off x="2784" y="1920"/>
              <a:ext cx="288" cy="288"/>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i</a:t>
              </a:r>
            </a:p>
          </p:txBody>
        </p:sp>
        <p:sp>
          <p:nvSpPr>
            <p:cNvPr id="10253" name="Oval 66">
              <a:extLst>
                <a:ext uri="{FF2B5EF4-FFF2-40B4-BE49-F238E27FC236}">
                  <a16:creationId xmlns:a16="http://schemas.microsoft.com/office/drawing/2014/main" id="{56E73FBD-DB69-4378-ABD3-31A2D2D3017E}"/>
                </a:ext>
              </a:extLst>
            </p:cNvPr>
            <p:cNvSpPr>
              <a:spLocks noChangeArrowheads="1"/>
            </p:cNvSpPr>
            <p:nvPr/>
          </p:nvSpPr>
          <p:spPr bwMode="auto">
            <a:xfrm>
              <a:off x="3552" y="1920"/>
              <a:ext cx="288" cy="288"/>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j</a:t>
              </a:r>
            </a:p>
          </p:txBody>
        </p:sp>
        <p:sp>
          <p:nvSpPr>
            <p:cNvPr id="10254" name="Line 67">
              <a:extLst>
                <a:ext uri="{FF2B5EF4-FFF2-40B4-BE49-F238E27FC236}">
                  <a16:creationId xmlns:a16="http://schemas.microsoft.com/office/drawing/2014/main" id="{1A357437-2FA9-4FF2-AABB-5DF9B7AFEC9B}"/>
                </a:ext>
              </a:extLst>
            </p:cNvPr>
            <p:cNvSpPr>
              <a:spLocks noChangeShapeType="1"/>
            </p:cNvSpPr>
            <p:nvPr/>
          </p:nvSpPr>
          <p:spPr bwMode="auto">
            <a:xfrm>
              <a:off x="1152" y="2064"/>
              <a:ext cx="336"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255" name="Line 68">
              <a:extLst>
                <a:ext uri="{FF2B5EF4-FFF2-40B4-BE49-F238E27FC236}">
                  <a16:creationId xmlns:a16="http://schemas.microsoft.com/office/drawing/2014/main" id="{30D59996-53F7-4C18-828B-F33FE1B06B15}"/>
                </a:ext>
              </a:extLst>
            </p:cNvPr>
            <p:cNvSpPr>
              <a:spLocks noChangeShapeType="1"/>
            </p:cNvSpPr>
            <p:nvPr/>
          </p:nvSpPr>
          <p:spPr bwMode="auto">
            <a:xfrm>
              <a:off x="2448" y="2064"/>
              <a:ext cx="336"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nvGrpSpPr>
            <p:cNvPr id="10256" name="Group 72">
              <a:extLst>
                <a:ext uri="{FF2B5EF4-FFF2-40B4-BE49-F238E27FC236}">
                  <a16:creationId xmlns:a16="http://schemas.microsoft.com/office/drawing/2014/main" id="{0EA4F3C8-B0E1-486E-829E-1B89E2DB5844}"/>
                </a:ext>
              </a:extLst>
            </p:cNvPr>
            <p:cNvGrpSpPr>
              <a:grpSpLocks/>
            </p:cNvGrpSpPr>
            <p:nvPr/>
          </p:nvGrpSpPr>
          <p:grpSpPr bwMode="auto">
            <a:xfrm>
              <a:off x="1728" y="2016"/>
              <a:ext cx="480" cy="96"/>
              <a:chOff x="1056" y="2496"/>
              <a:chExt cx="480" cy="96"/>
            </a:xfrm>
          </p:grpSpPr>
          <p:sp>
            <p:nvSpPr>
              <p:cNvPr id="10258" name="Oval 69">
                <a:extLst>
                  <a:ext uri="{FF2B5EF4-FFF2-40B4-BE49-F238E27FC236}">
                    <a16:creationId xmlns:a16="http://schemas.microsoft.com/office/drawing/2014/main" id="{6A804696-A417-480F-97AF-1FE1ABCB2C8B}"/>
                  </a:ext>
                </a:extLst>
              </p:cNvPr>
              <p:cNvSpPr>
                <a:spLocks noChangeArrowheads="1"/>
              </p:cNvSpPr>
              <p:nvPr/>
            </p:nvSpPr>
            <p:spPr bwMode="auto">
              <a:xfrm>
                <a:off x="1056" y="2496"/>
                <a:ext cx="96" cy="96"/>
              </a:xfrm>
              <a:prstGeom prst="ellipse">
                <a:avLst/>
              </a:prstGeom>
              <a:solidFill>
                <a:schemeClr val="bg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p>
            </p:txBody>
          </p:sp>
          <p:sp>
            <p:nvSpPr>
              <p:cNvPr id="10259" name="Oval 70">
                <a:extLst>
                  <a:ext uri="{FF2B5EF4-FFF2-40B4-BE49-F238E27FC236}">
                    <a16:creationId xmlns:a16="http://schemas.microsoft.com/office/drawing/2014/main" id="{5CECAB29-C51F-458F-A694-F046D5F211EB}"/>
                  </a:ext>
                </a:extLst>
              </p:cNvPr>
              <p:cNvSpPr>
                <a:spLocks noChangeArrowheads="1"/>
              </p:cNvSpPr>
              <p:nvPr/>
            </p:nvSpPr>
            <p:spPr bwMode="auto">
              <a:xfrm>
                <a:off x="1248" y="2496"/>
                <a:ext cx="96" cy="96"/>
              </a:xfrm>
              <a:prstGeom prst="ellipse">
                <a:avLst/>
              </a:prstGeom>
              <a:solidFill>
                <a:schemeClr val="bg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p>
            </p:txBody>
          </p:sp>
          <p:sp>
            <p:nvSpPr>
              <p:cNvPr id="10260" name="Oval 71">
                <a:extLst>
                  <a:ext uri="{FF2B5EF4-FFF2-40B4-BE49-F238E27FC236}">
                    <a16:creationId xmlns:a16="http://schemas.microsoft.com/office/drawing/2014/main" id="{248C5709-6BC5-43FB-AFD5-C6EF60067429}"/>
                  </a:ext>
                </a:extLst>
              </p:cNvPr>
              <p:cNvSpPr>
                <a:spLocks noChangeArrowheads="1"/>
              </p:cNvSpPr>
              <p:nvPr/>
            </p:nvSpPr>
            <p:spPr bwMode="auto">
              <a:xfrm>
                <a:off x="1440" y="2496"/>
                <a:ext cx="96" cy="96"/>
              </a:xfrm>
              <a:prstGeom prst="ellipse">
                <a:avLst/>
              </a:prstGeom>
              <a:solidFill>
                <a:schemeClr val="bg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p>
            </p:txBody>
          </p:sp>
        </p:grpSp>
        <p:sp>
          <p:nvSpPr>
            <p:cNvPr id="10257" name="Line 73">
              <a:extLst>
                <a:ext uri="{FF2B5EF4-FFF2-40B4-BE49-F238E27FC236}">
                  <a16:creationId xmlns:a16="http://schemas.microsoft.com/office/drawing/2014/main" id="{DE075ED8-22BE-41F5-82B8-8E389DDBF5C2}"/>
                </a:ext>
              </a:extLst>
            </p:cNvPr>
            <p:cNvSpPr>
              <a:spLocks noChangeShapeType="1"/>
            </p:cNvSpPr>
            <p:nvPr/>
          </p:nvSpPr>
          <p:spPr bwMode="auto">
            <a:xfrm>
              <a:off x="3072" y="2064"/>
              <a:ext cx="48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sp>
        <p:nvSpPr>
          <p:cNvPr id="129098" name="Freeform 74">
            <a:extLst>
              <a:ext uri="{FF2B5EF4-FFF2-40B4-BE49-F238E27FC236}">
                <a16:creationId xmlns:a16="http://schemas.microsoft.com/office/drawing/2014/main" id="{D021E6A9-1883-43CA-B973-951800B1A4F8}"/>
              </a:ext>
            </a:extLst>
          </p:cNvPr>
          <p:cNvSpPr>
            <a:spLocks/>
          </p:cNvSpPr>
          <p:nvPr/>
        </p:nvSpPr>
        <p:spPr bwMode="auto">
          <a:xfrm>
            <a:off x="2711450" y="2565400"/>
            <a:ext cx="3733800" cy="457200"/>
          </a:xfrm>
          <a:custGeom>
            <a:avLst/>
            <a:gdLst>
              <a:gd name="T0" fmla="*/ 0 w 2352"/>
              <a:gd name="T1" fmla="*/ 0 h 288"/>
              <a:gd name="T2" fmla="*/ 0 w 2352"/>
              <a:gd name="T3" fmla="*/ 457200 h 288"/>
              <a:gd name="T4" fmla="*/ 3733800 w 2352"/>
              <a:gd name="T5" fmla="*/ 457200 h 288"/>
              <a:gd name="T6" fmla="*/ 3733800 w 2352"/>
              <a:gd name="T7" fmla="*/ 76200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52" h="288">
                <a:moveTo>
                  <a:pt x="0" y="0"/>
                </a:moveTo>
                <a:lnTo>
                  <a:pt x="0" y="288"/>
                </a:lnTo>
                <a:lnTo>
                  <a:pt x="2352" y="288"/>
                </a:lnTo>
                <a:lnTo>
                  <a:pt x="2352" y="48"/>
                </a:lnTo>
              </a:path>
            </a:pathLst>
          </a:custGeom>
          <a:noFill/>
          <a:ln w="28575"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9099" name="Text Box 75">
            <a:extLst>
              <a:ext uri="{FF2B5EF4-FFF2-40B4-BE49-F238E27FC236}">
                <a16:creationId xmlns:a16="http://schemas.microsoft.com/office/drawing/2014/main" id="{6547AC07-5AC9-4E47-9D87-513470D7D5B2}"/>
              </a:ext>
            </a:extLst>
          </p:cNvPr>
          <p:cNvSpPr txBox="1">
            <a:spLocks noChangeArrowheads="1"/>
          </p:cNvSpPr>
          <p:nvPr/>
        </p:nvSpPr>
        <p:spPr bwMode="auto">
          <a:xfrm>
            <a:off x="4159250" y="30988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b="1">
                <a:latin typeface="Arial" panose="020B0604020202020204" pitchFamily="34" charset="0"/>
              </a:rPr>
              <a:t>P’</a:t>
            </a:r>
          </a:p>
        </p:txBody>
      </p:sp>
      <p:sp>
        <p:nvSpPr>
          <p:cNvPr id="129100" name="Text Box 76">
            <a:extLst>
              <a:ext uri="{FF2B5EF4-FFF2-40B4-BE49-F238E27FC236}">
                <a16:creationId xmlns:a16="http://schemas.microsoft.com/office/drawing/2014/main" id="{7B4FF5FC-48FD-47E9-B3A3-6A3A31BD2099}"/>
              </a:ext>
            </a:extLst>
          </p:cNvPr>
          <p:cNvSpPr txBox="1">
            <a:spLocks noChangeArrowheads="1"/>
          </p:cNvSpPr>
          <p:nvPr/>
        </p:nvSpPr>
        <p:spPr bwMode="auto">
          <a:xfrm>
            <a:off x="2640013" y="3573463"/>
            <a:ext cx="670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b="1">
                <a:latin typeface="Arial" panose="020B0604020202020204" pitchFamily="34" charset="0"/>
                <a:cs typeface="Times New Roman" panose="02020603050405020304" pitchFamily="18" charset="0"/>
              </a:rPr>
              <a:t>d(i) </a:t>
            </a:r>
            <a:r>
              <a:rPr lang="en-US" altLang="zh-TW" b="1">
                <a:latin typeface="Arial" panose="020B0604020202020204" pitchFamily="34" charset="0"/>
                <a:cs typeface="Times New Roman" panose="02020603050405020304" pitchFamily="18" charset="0"/>
                <a:sym typeface="Symbol" panose="05050102010706020507" pitchFamily="18" charset="2"/>
              </a:rPr>
              <a:t> c(P’) by inductive hypothesis.</a:t>
            </a:r>
          </a:p>
        </p:txBody>
      </p:sp>
      <p:sp>
        <p:nvSpPr>
          <p:cNvPr id="129101" name="Text Box 77">
            <a:extLst>
              <a:ext uri="{FF2B5EF4-FFF2-40B4-BE49-F238E27FC236}">
                <a16:creationId xmlns:a16="http://schemas.microsoft.com/office/drawing/2014/main" id="{05D0E6FF-EF7A-4514-BD4C-F4539F50D191}"/>
              </a:ext>
            </a:extLst>
          </p:cNvPr>
          <p:cNvSpPr txBox="1">
            <a:spLocks noChangeArrowheads="1"/>
          </p:cNvSpPr>
          <p:nvPr/>
        </p:nvSpPr>
        <p:spPr bwMode="auto">
          <a:xfrm>
            <a:off x="2640013" y="4183063"/>
            <a:ext cx="670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b="1">
                <a:latin typeface="Arial" panose="020B0604020202020204" pitchFamily="34" charset="0"/>
                <a:cs typeface="Times New Roman" panose="02020603050405020304" pitchFamily="18" charset="0"/>
              </a:rPr>
              <a:t>d(j) – d(i) </a:t>
            </a:r>
            <a:r>
              <a:rPr lang="en-US" altLang="zh-TW" b="1">
                <a:latin typeface="Arial" panose="020B0604020202020204" pitchFamily="34" charset="0"/>
                <a:cs typeface="Times New Roman" panose="02020603050405020304" pitchFamily="18" charset="0"/>
                <a:sym typeface="Symbol" panose="05050102010706020507" pitchFamily="18" charset="2"/>
              </a:rPr>
              <a:t> c</a:t>
            </a:r>
            <a:r>
              <a:rPr lang="en-US" altLang="zh-TW" b="1" baseline="-25000">
                <a:latin typeface="Arial" panose="020B0604020202020204" pitchFamily="34" charset="0"/>
                <a:cs typeface="Times New Roman" panose="02020603050405020304" pitchFamily="18" charset="0"/>
                <a:sym typeface="Symbol" panose="05050102010706020507" pitchFamily="18" charset="2"/>
              </a:rPr>
              <a:t>ij</a:t>
            </a:r>
            <a:r>
              <a:rPr lang="en-US" altLang="zh-TW" b="1">
                <a:latin typeface="Arial" panose="020B0604020202020204" pitchFamily="34" charset="0"/>
                <a:cs typeface="Times New Roman" panose="02020603050405020304" pitchFamily="18" charset="0"/>
                <a:sym typeface="Symbol" panose="05050102010706020507" pitchFamily="18" charset="2"/>
              </a:rPr>
              <a:t> by assumption (1)</a:t>
            </a:r>
          </a:p>
        </p:txBody>
      </p:sp>
      <p:sp>
        <p:nvSpPr>
          <p:cNvPr id="129102" name="Text Box 78">
            <a:extLst>
              <a:ext uri="{FF2B5EF4-FFF2-40B4-BE49-F238E27FC236}">
                <a16:creationId xmlns:a16="http://schemas.microsoft.com/office/drawing/2014/main" id="{754ECDA3-CEBD-47CC-9D2E-434BE87D967F}"/>
              </a:ext>
            </a:extLst>
          </p:cNvPr>
          <p:cNvSpPr txBox="1">
            <a:spLocks noChangeArrowheads="1"/>
          </p:cNvSpPr>
          <p:nvPr/>
        </p:nvSpPr>
        <p:spPr bwMode="auto">
          <a:xfrm>
            <a:off x="839788" y="4721225"/>
            <a:ext cx="1123315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TW" b="1" dirty="0">
                <a:latin typeface="Arial" panose="020B0604020202020204" pitchFamily="34" charset="0"/>
                <a:cs typeface="Times New Roman" panose="02020603050405020304" pitchFamily="18" charset="0"/>
              </a:rPr>
              <a:t>So, d(j) </a:t>
            </a:r>
            <a:r>
              <a:rPr lang="en-US" altLang="zh-TW" b="1" dirty="0">
                <a:latin typeface="Arial" panose="020B0604020202020204" pitchFamily="34" charset="0"/>
                <a:cs typeface="Times New Roman" panose="02020603050405020304" pitchFamily="18" charset="0"/>
                <a:sym typeface="Symbol" panose="05050102010706020507" pitchFamily="18" charset="2"/>
              </a:rPr>
              <a:t> c(P’) + </a:t>
            </a:r>
            <a:r>
              <a:rPr lang="en-US" altLang="zh-TW" b="1" dirty="0" err="1">
                <a:latin typeface="Arial" panose="020B0604020202020204" pitchFamily="34" charset="0"/>
                <a:cs typeface="Times New Roman" panose="02020603050405020304" pitchFamily="18" charset="0"/>
                <a:sym typeface="Symbol" panose="05050102010706020507" pitchFamily="18" charset="2"/>
              </a:rPr>
              <a:t>c</a:t>
            </a:r>
            <a:r>
              <a:rPr lang="en-US" altLang="zh-TW" b="1" baseline="-25000" dirty="0" err="1">
                <a:latin typeface="Arial" panose="020B0604020202020204" pitchFamily="34" charset="0"/>
                <a:cs typeface="Times New Roman" panose="02020603050405020304" pitchFamily="18" charset="0"/>
                <a:sym typeface="Symbol" panose="05050102010706020507" pitchFamily="18" charset="2"/>
              </a:rPr>
              <a:t>ij</a:t>
            </a:r>
            <a:r>
              <a:rPr lang="en-US" altLang="zh-TW" b="1" dirty="0">
                <a:latin typeface="Arial" panose="020B0604020202020204" pitchFamily="34" charset="0"/>
                <a:cs typeface="Times New Roman" panose="02020603050405020304" pitchFamily="18" charset="0"/>
                <a:sym typeface="Symbol" panose="05050102010706020507" pitchFamily="18" charset="2"/>
              </a:rPr>
              <a:t> = c(P), shows the Claim. </a:t>
            </a:r>
            <a:br>
              <a:rPr lang="en-US" altLang="zh-TW" b="1" dirty="0">
                <a:latin typeface="Arial" panose="020B0604020202020204" pitchFamily="34" charset="0"/>
                <a:cs typeface="Times New Roman" panose="02020603050405020304" pitchFamily="18" charset="0"/>
                <a:sym typeface="Symbol" panose="05050102010706020507" pitchFamily="18" charset="2"/>
              </a:rPr>
            </a:br>
            <a:r>
              <a:rPr lang="en-US" altLang="zh-TW" b="1" dirty="0">
                <a:latin typeface="Arial" panose="020B0604020202020204" pitchFamily="34" charset="0"/>
                <a:cs typeface="Times New Roman" panose="02020603050405020304" pitchFamily="18" charset="0"/>
                <a:sym typeface="Symbol" panose="05050102010706020507" pitchFamily="18" charset="2"/>
              </a:rPr>
              <a:t>Since </a:t>
            </a:r>
            <a:r>
              <a:rPr kumimoji="1" lang="en-US" altLang="zh-TW" b="1" dirty="0">
                <a:effectLst>
                  <a:outerShdw blurRad="38100" dist="38100" dir="2700000" algn="tl">
                    <a:srgbClr val="FFFFFF"/>
                  </a:outerShdw>
                </a:effectLst>
                <a:latin typeface="Arial" panose="020B0604020202020204" pitchFamily="34" charset="0"/>
                <a:cs typeface="Times New Roman" panose="02020603050405020304" pitchFamily="18" charset="0"/>
              </a:rPr>
              <a:t>d(j) </a:t>
            </a:r>
            <a:r>
              <a:rPr kumimoji="1" lang="en-US" altLang="zh-TW" b="1" dirty="0">
                <a:effectLst>
                  <a:outerShdw blurRad="38100" dist="38100" dir="2700000" algn="tl">
                    <a:srgbClr val="FFFFFF"/>
                  </a:outerShdw>
                </a:effectLst>
                <a:latin typeface="Arial" panose="020B0604020202020204" pitchFamily="34" charset="0"/>
                <a:cs typeface="Times New Roman" panose="02020603050405020304" pitchFamily="18" charset="0"/>
                <a:sym typeface="Symbol" panose="05050102010706020507" pitchFamily="18" charset="2"/>
              </a:rPr>
              <a:t> c(P) for any path P, including the shortest path, thus </a:t>
            </a:r>
            <a:r>
              <a:rPr kumimoji="1" lang="en-US" altLang="zh-TW" b="1" dirty="0">
                <a:effectLst>
                  <a:outerShdw blurRad="38100" dist="38100" dir="2700000" algn="tl">
                    <a:srgbClr val="FFFFFF"/>
                  </a:outerShdw>
                </a:effectLst>
                <a:latin typeface="Arial" panose="020B0604020202020204" pitchFamily="34" charset="0"/>
                <a:cs typeface="Times New Roman" panose="02020603050405020304" pitchFamily="18" charset="0"/>
              </a:rPr>
              <a:t>d(j) </a:t>
            </a:r>
            <a:r>
              <a:rPr kumimoji="1" lang="en-US" altLang="zh-TW" b="1" dirty="0">
                <a:effectLst>
                  <a:outerShdw blurRad="38100" dist="38100" dir="2700000" algn="tl">
                    <a:srgbClr val="FFFFFF"/>
                  </a:outerShdw>
                </a:effectLst>
                <a:latin typeface="Arial" panose="020B0604020202020204" pitchFamily="34" charset="0"/>
                <a:cs typeface="Times New Roman" panose="02020603050405020304" pitchFamily="18" charset="0"/>
                <a:sym typeface="Symbol" panose="05050102010706020507" pitchFamily="18" charset="2"/>
              </a:rPr>
              <a:t></a:t>
            </a:r>
            <a:r>
              <a:rPr kumimoji="1" lang="en-US" altLang="zh-TW" b="1" dirty="0">
                <a:effectLst>
                  <a:outerShdw blurRad="38100" dist="38100" dir="2700000" algn="tl">
                    <a:srgbClr val="FFFFFF"/>
                  </a:outerShdw>
                </a:effectLst>
                <a:latin typeface="Arial" panose="020B0604020202020204" pitchFamily="34" charset="0"/>
                <a:cs typeface="Times New Roman" panose="02020603050405020304" pitchFamily="18" charset="0"/>
              </a:rPr>
              <a:t> d*(j), completing the proof for the Lemma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9103"/>
                                        </p:tgtEl>
                                        <p:attrNameLst>
                                          <p:attrName>style.visibility</p:attrName>
                                        </p:attrNameLst>
                                      </p:cBhvr>
                                      <p:to>
                                        <p:strVal val="visible"/>
                                      </p:to>
                                    </p:set>
                                    <p:animEffect transition="in" filter="wipe(left)">
                                      <p:cBhvr>
                                        <p:cTn id="7" dur="500"/>
                                        <p:tgtEl>
                                          <p:spTgt spid="1291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9098"/>
                                        </p:tgtEl>
                                        <p:attrNameLst>
                                          <p:attrName>style.visibility</p:attrName>
                                        </p:attrNameLst>
                                      </p:cBhvr>
                                      <p:to>
                                        <p:strVal val="visible"/>
                                      </p:to>
                                    </p:set>
                                    <p:animEffect transition="in" filter="wipe(left)">
                                      <p:cBhvr>
                                        <p:cTn id="12" dur="500"/>
                                        <p:tgtEl>
                                          <p:spTgt spid="1290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9099">
                                            <p:txEl>
                                              <p:pRg st="0" end="0"/>
                                            </p:txEl>
                                          </p:spTgt>
                                        </p:tgtEl>
                                        <p:attrNameLst>
                                          <p:attrName>style.visibility</p:attrName>
                                        </p:attrNameLst>
                                      </p:cBhvr>
                                      <p:to>
                                        <p:strVal val="visible"/>
                                      </p:to>
                                    </p:set>
                                    <p:animEffect transition="in" filter="wipe(left)">
                                      <p:cBhvr>
                                        <p:cTn id="17" dur="500"/>
                                        <p:tgtEl>
                                          <p:spTgt spid="12909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9100">
                                            <p:txEl>
                                              <p:pRg st="0" end="0"/>
                                            </p:txEl>
                                          </p:spTgt>
                                        </p:tgtEl>
                                        <p:attrNameLst>
                                          <p:attrName>style.visibility</p:attrName>
                                        </p:attrNameLst>
                                      </p:cBhvr>
                                      <p:to>
                                        <p:strVal val="visible"/>
                                      </p:to>
                                    </p:set>
                                    <p:animEffect transition="in" filter="wipe(left)">
                                      <p:cBhvr>
                                        <p:cTn id="22" dur="500"/>
                                        <p:tgtEl>
                                          <p:spTgt spid="129100">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9101">
                                            <p:txEl>
                                              <p:pRg st="0" end="0"/>
                                            </p:txEl>
                                          </p:spTgt>
                                        </p:tgtEl>
                                        <p:attrNameLst>
                                          <p:attrName>style.visibility</p:attrName>
                                        </p:attrNameLst>
                                      </p:cBhvr>
                                      <p:to>
                                        <p:strVal val="visible"/>
                                      </p:to>
                                    </p:set>
                                    <p:animEffect transition="in" filter="wipe(left)">
                                      <p:cBhvr>
                                        <p:cTn id="27" dur="500"/>
                                        <p:tgtEl>
                                          <p:spTgt spid="129101">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9102">
                                            <p:txEl>
                                              <p:pRg st="0" end="0"/>
                                            </p:txEl>
                                          </p:spTgt>
                                        </p:tgtEl>
                                        <p:attrNameLst>
                                          <p:attrName>style.visibility</p:attrName>
                                        </p:attrNameLst>
                                      </p:cBhvr>
                                      <p:to>
                                        <p:strVal val="visible"/>
                                      </p:to>
                                    </p:set>
                                    <p:animEffect transition="in" filter="wipe(left)">
                                      <p:cBhvr>
                                        <p:cTn id="32" dur="500"/>
                                        <p:tgtEl>
                                          <p:spTgt spid="12910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99" grpId="0" build="p" autoUpdateAnimBg="0"/>
      <p:bldP spid="129100" grpId="0" build="p" autoUpdateAnimBg="0"/>
      <p:bldP spid="129101" grpId="0" build="p" autoUpdateAnimBg="0"/>
      <p:bldP spid="129102"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2D35F867-EAD2-484E-BB24-0C980BF4E1E8}"/>
              </a:ext>
            </a:extLst>
          </p:cNvPr>
          <p:cNvSpPr>
            <a:spLocks noGrp="1" noChangeArrowheads="1"/>
          </p:cNvSpPr>
          <p:nvPr>
            <p:ph type="title"/>
          </p:nvPr>
        </p:nvSpPr>
        <p:spPr/>
        <p:txBody>
          <a:bodyPr/>
          <a:lstStyle/>
          <a:p>
            <a:pPr eaLnBrk="1" hangingPunct="1">
              <a:defRPr/>
            </a:pPr>
            <a:r>
              <a:rPr lang="en-US" altLang="zh-TW"/>
              <a:t>Optimality Conditions</a:t>
            </a:r>
          </a:p>
        </p:txBody>
      </p:sp>
      <p:sp>
        <p:nvSpPr>
          <p:cNvPr id="98307" name="Rectangle 3">
            <a:extLst>
              <a:ext uri="{FF2B5EF4-FFF2-40B4-BE49-F238E27FC236}">
                <a16:creationId xmlns:a16="http://schemas.microsoft.com/office/drawing/2014/main" id="{8B62ADD4-3A3A-4B09-91BE-81AB78A3F030}"/>
              </a:ext>
            </a:extLst>
          </p:cNvPr>
          <p:cNvSpPr>
            <a:spLocks noGrp="1" noChangeArrowheads="1"/>
          </p:cNvSpPr>
          <p:nvPr>
            <p:ph idx="1"/>
          </p:nvPr>
        </p:nvSpPr>
        <p:spPr>
          <a:xfrm>
            <a:off x="334963" y="1066800"/>
            <a:ext cx="11593512" cy="5105400"/>
          </a:xfrm>
        </p:spPr>
        <p:txBody>
          <a:bodyPr/>
          <a:lstStyle/>
          <a:p>
            <a:pPr eaLnBrk="1" hangingPunct="1">
              <a:buFontTx/>
              <a:buNone/>
              <a:defRPr/>
            </a:pPr>
            <a:r>
              <a:rPr lang="en-US" altLang="zh-TW" dirty="0">
                <a:solidFill>
                  <a:srgbClr val="006600"/>
                </a:solidFill>
                <a:effectLst>
                  <a:outerShdw blurRad="38100" dist="38100" dir="2700000" algn="tl">
                    <a:srgbClr val="000000"/>
                  </a:outerShdw>
                </a:effectLst>
              </a:rPr>
              <a:t>Theorem.</a:t>
            </a:r>
            <a:r>
              <a:rPr lang="en-US" altLang="zh-TW" dirty="0"/>
              <a:t>  Let d(1),  . . . , d(n) satisfy the following properties for a digraph G = (N,A):</a:t>
            </a:r>
          </a:p>
          <a:p>
            <a:pPr lvl="2" eaLnBrk="1" hangingPunct="1">
              <a:buFontTx/>
              <a:buNone/>
              <a:defRPr/>
            </a:pPr>
            <a:r>
              <a:rPr lang="en-US" altLang="zh-TW" sz="2400" dirty="0"/>
              <a:t>1.  d(1) = 0.</a:t>
            </a:r>
          </a:p>
          <a:p>
            <a:pPr lvl="2" eaLnBrk="1" hangingPunct="1">
              <a:buFontTx/>
              <a:buNone/>
              <a:defRPr/>
            </a:pPr>
            <a:r>
              <a:rPr lang="en-US" altLang="zh-TW" sz="2400" dirty="0"/>
              <a:t>2.  d(</a:t>
            </a:r>
            <a:r>
              <a:rPr lang="en-US" altLang="zh-TW" sz="2400" dirty="0" err="1"/>
              <a:t>i</a:t>
            </a:r>
            <a:r>
              <a:rPr lang="en-US" altLang="zh-TW" sz="2400" dirty="0"/>
              <a:t>)  is the length of some path from node 1 to node </a:t>
            </a:r>
            <a:r>
              <a:rPr lang="en-US" altLang="zh-TW" sz="2400" dirty="0" err="1"/>
              <a:t>i</a:t>
            </a:r>
            <a:r>
              <a:rPr lang="en-US" altLang="zh-TW" sz="2400" dirty="0"/>
              <a:t>.</a:t>
            </a:r>
          </a:p>
          <a:p>
            <a:pPr lvl="2" eaLnBrk="1" hangingPunct="1">
              <a:buFontTx/>
              <a:buNone/>
              <a:defRPr/>
            </a:pPr>
            <a:r>
              <a:rPr lang="en-US" altLang="zh-TW" sz="2400" dirty="0"/>
              <a:t>3.  d(j) </a:t>
            </a:r>
            <a:r>
              <a:rPr lang="en-US" altLang="zh-TW" sz="2400" dirty="0">
                <a:cs typeface="Times New Roman" panose="02020603050405020304" pitchFamily="18" charset="0"/>
                <a:sym typeface="Symbol" panose="05050102010706020507" pitchFamily="18" charset="2"/>
              </a:rPr>
              <a:t></a:t>
            </a:r>
            <a:r>
              <a:rPr lang="en-US" altLang="zh-TW" sz="2400" dirty="0"/>
              <a:t>  d(</a:t>
            </a:r>
            <a:r>
              <a:rPr lang="en-US" altLang="zh-TW" sz="2400" dirty="0" err="1"/>
              <a:t>i</a:t>
            </a:r>
            <a:r>
              <a:rPr lang="en-US" altLang="zh-TW" sz="2400" dirty="0"/>
              <a:t>) + </a:t>
            </a:r>
            <a:r>
              <a:rPr lang="en-US" altLang="zh-TW" sz="2400" dirty="0" err="1"/>
              <a:t>c</a:t>
            </a:r>
            <a:r>
              <a:rPr lang="en-US" altLang="zh-TW" sz="2400" baseline="-25000" dirty="0" err="1"/>
              <a:t>ij</a:t>
            </a:r>
            <a:r>
              <a:rPr lang="en-US" altLang="zh-TW" sz="2400" dirty="0"/>
              <a:t> for all (</a:t>
            </a:r>
            <a:r>
              <a:rPr lang="en-US" altLang="zh-TW" sz="2400" dirty="0" err="1"/>
              <a:t>i,j</a:t>
            </a:r>
            <a:r>
              <a:rPr lang="en-US" altLang="zh-TW" sz="2400" dirty="0"/>
              <a:t>) </a:t>
            </a:r>
            <a:r>
              <a:rPr lang="en-US" altLang="zh-TW" sz="2400" dirty="0">
                <a:sym typeface="Symbol" panose="05050102010706020507" pitchFamily="18" charset="2"/>
              </a:rPr>
              <a:t></a:t>
            </a:r>
            <a:r>
              <a:rPr lang="en-US" altLang="zh-TW" sz="2400" dirty="0"/>
              <a:t> A.</a:t>
            </a:r>
          </a:p>
          <a:p>
            <a:pPr lvl="2" eaLnBrk="1" hangingPunct="1">
              <a:buFontTx/>
              <a:buNone/>
              <a:defRPr/>
            </a:pPr>
            <a:endParaRPr lang="en-US" altLang="zh-TW" dirty="0"/>
          </a:p>
          <a:p>
            <a:pPr eaLnBrk="1" hangingPunct="1">
              <a:buFontTx/>
              <a:buNone/>
              <a:defRPr/>
            </a:pPr>
            <a:r>
              <a:rPr lang="en-US" altLang="zh-TW" dirty="0"/>
              <a:t>	Then </a:t>
            </a:r>
            <a:r>
              <a:rPr lang="en-US" altLang="zh-TW" dirty="0">
                <a:solidFill>
                  <a:srgbClr val="006600"/>
                </a:solidFill>
                <a:effectLst>
                  <a:outerShdw blurRad="38100" dist="38100" dir="2700000" algn="tl">
                    <a:srgbClr val="000000"/>
                  </a:outerShdw>
                </a:effectLst>
              </a:rPr>
              <a:t>d(j) = d*(j).</a:t>
            </a:r>
          </a:p>
          <a:p>
            <a:pPr eaLnBrk="1" hangingPunct="1">
              <a:buFontTx/>
              <a:buNone/>
              <a:defRPr/>
            </a:pPr>
            <a:endParaRPr lang="en-US" altLang="zh-TW" dirty="0"/>
          </a:p>
          <a:p>
            <a:pPr eaLnBrk="1" hangingPunct="1">
              <a:buFontTx/>
              <a:buNone/>
              <a:defRPr/>
            </a:pPr>
            <a:r>
              <a:rPr lang="en-US" altLang="zh-TW" dirty="0">
                <a:solidFill>
                  <a:srgbClr val="FF0000"/>
                </a:solidFill>
                <a:effectLst>
                  <a:outerShdw blurRad="38100" dist="38100" dir="2700000" algn="tl">
                    <a:srgbClr val="000000"/>
                  </a:outerShdw>
                </a:effectLst>
              </a:rPr>
              <a:t>Proof</a:t>
            </a:r>
            <a:r>
              <a:rPr lang="en-US" altLang="zh-TW" dirty="0"/>
              <a:t>.  By the claim, d(j) </a:t>
            </a:r>
            <a:r>
              <a:rPr lang="en-US" altLang="zh-TW" dirty="0">
                <a:sym typeface="Symbol" panose="05050102010706020507" pitchFamily="18" charset="2"/>
              </a:rPr>
              <a:t> d*(j)</a:t>
            </a:r>
            <a:r>
              <a:rPr lang="en-US" altLang="zh-TW" dirty="0"/>
              <a:t>.  </a:t>
            </a:r>
            <a:br>
              <a:rPr lang="en-US" altLang="zh-TW" dirty="0"/>
            </a:br>
            <a:r>
              <a:rPr lang="en-US" altLang="zh-TW" dirty="0"/>
              <a:t>Also, d(j) </a:t>
            </a:r>
            <a:r>
              <a:rPr lang="en-US" altLang="zh-TW" dirty="0">
                <a:sym typeface="Symbol" panose="05050102010706020507" pitchFamily="18" charset="2"/>
              </a:rPr>
              <a:t></a:t>
            </a:r>
            <a:r>
              <a:rPr lang="en-US" altLang="zh-TW" dirty="0"/>
              <a:t> d*(j) as d(j) is the length of some path from node 1 to node j.  Thus d(j) = d*(j).</a:t>
            </a:r>
          </a:p>
        </p:txBody>
      </p:sp>
      <p:sp>
        <p:nvSpPr>
          <p:cNvPr id="12292" name="投影片編號版面配置區 3">
            <a:extLst>
              <a:ext uri="{FF2B5EF4-FFF2-40B4-BE49-F238E27FC236}">
                <a16:creationId xmlns:a16="http://schemas.microsoft.com/office/drawing/2014/main" id="{A8E9789C-1C0C-40E4-BB27-BB2B8CA49FE6}"/>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ADDC33ED-E178-4948-8A25-616F7C1F3EFA}" type="slidenum">
              <a:rPr lang="zh-TW" altLang="en-US" sz="1400"/>
              <a:pPr/>
              <a:t>5</a:t>
            </a:fld>
            <a:endParaRPr lang="en-US" altLang="zh-TW"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26">
            <a:extLst>
              <a:ext uri="{FF2B5EF4-FFF2-40B4-BE49-F238E27FC236}">
                <a16:creationId xmlns:a16="http://schemas.microsoft.com/office/drawing/2014/main" id="{7513D68B-9AA6-4DC0-B548-36A78DC036F8}"/>
              </a:ext>
            </a:extLst>
          </p:cNvPr>
          <p:cNvSpPr>
            <a:spLocks noGrp="1" noChangeArrowheads="1"/>
          </p:cNvSpPr>
          <p:nvPr>
            <p:ph type="title"/>
          </p:nvPr>
        </p:nvSpPr>
        <p:spPr/>
        <p:txBody>
          <a:bodyPr/>
          <a:lstStyle/>
          <a:p>
            <a:pPr eaLnBrk="1" hangingPunct="1">
              <a:defRPr/>
            </a:pPr>
            <a:r>
              <a:rPr lang="en-US" altLang="zh-TW"/>
              <a:t>A Generic Shortest Path Algorithm</a:t>
            </a:r>
          </a:p>
        </p:txBody>
      </p:sp>
      <p:sp>
        <p:nvSpPr>
          <p:cNvPr id="99331" name="Rectangle 1027">
            <a:extLst>
              <a:ext uri="{FF2B5EF4-FFF2-40B4-BE49-F238E27FC236}">
                <a16:creationId xmlns:a16="http://schemas.microsoft.com/office/drawing/2014/main" id="{2E7EF49C-33F6-41C9-8AB3-4A11E80DE023}"/>
              </a:ext>
            </a:extLst>
          </p:cNvPr>
          <p:cNvSpPr>
            <a:spLocks noGrp="1" noChangeArrowheads="1"/>
          </p:cNvSpPr>
          <p:nvPr>
            <p:ph idx="1"/>
          </p:nvPr>
        </p:nvSpPr>
        <p:spPr>
          <a:xfrm>
            <a:off x="458788" y="1125538"/>
            <a:ext cx="11304587" cy="5105400"/>
          </a:xfrm>
        </p:spPr>
        <p:txBody>
          <a:bodyPr/>
          <a:lstStyle/>
          <a:p>
            <a:pPr eaLnBrk="1" hangingPunct="1">
              <a:buFontTx/>
              <a:buNone/>
              <a:defRPr/>
            </a:pPr>
            <a:r>
              <a:rPr lang="en-US" altLang="zh-TW" dirty="0">
                <a:solidFill>
                  <a:srgbClr val="FF0000"/>
                </a:solidFill>
                <a:effectLst>
                  <a:outerShdw blurRad="38100" dist="38100" dir="2700000" algn="tl">
                    <a:srgbClr val="000000"/>
                  </a:outerShdw>
                </a:effectLst>
              </a:rPr>
              <a:t>Notation</a:t>
            </a:r>
            <a:r>
              <a:rPr lang="en-US" altLang="zh-TW" dirty="0"/>
              <a:t>.</a:t>
            </a:r>
          </a:p>
          <a:p>
            <a:pPr lvl="1" eaLnBrk="1" hangingPunct="1">
              <a:defRPr/>
            </a:pPr>
            <a:r>
              <a:rPr lang="en-US" altLang="zh-TW" dirty="0">
                <a:solidFill>
                  <a:srgbClr val="FF0000"/>
                </a:solidFill>
                <a:effectLst>
                  <a:outerShdw blurRad="38100" dist="38100" dir="2700000" algn="tl">
                    <a:srgbClr val="000000"/>
                  </a:outerShdw>
                </a:effectLst>
              </a:rPr>
              <a:t>d(j)</a:t>
            </a:r>
            <a:r>
              <a:rPr lang="en-US" altLang="zh-TW" dirty="0"/>
              <a:t> =  “temporary distance labels”.  </a:t>
            </a:r>
          </a:p>
          <a:p>
            <a:pPr lvl="1" eaLnBrk="1" hangingPunct="1">
              <a:defRPr/>
            </a:pPr>
            <a:r>
              <a:rPr lang="en-US" altLang="zh-TW" dirty="0"/>
              <a:t>At each iteration, it is the length of a path (or walk) from 1 to j.   </a:t>
            </a:r>
          </a:p>
          <a:p>
            <a:pPr lvl="1" eaLnBrk="1" hangingPunct="1">
              <a:defRPr/>
            </a:pPr>
            <a:r>
              <a:rPr lang="en-US" altLang="zh-TW" dirty="0"/>
              <a:t>At the end of the algorithm, </a:t>
            </a:r>
            <a:br>
              <a:rPr lang="en-US" altLang="zh-TW" dirty="0"/>
            </a:br>
            <a:r>
              <a:rPr lang="en-US" altLang="zh-TW" dirty="0"/>
              <a:t>d(j) is the minimum length of a path from node 1 to node j.</a:t>
            </a:r>
          </a:p>
          <a:p>
            <a:pPr lvl="1" eaLnBrk="1" hangingPunct="1">
              <a:defRPr/>
            </a:pPr>
            <a:r>
              <a:rPr lang="en-US" altLang="zh-TW" dirty="0" err="1">
                <a:solidFill>
                  <a:srgbClr val="FF0000"/>
                </a:solidFill>
                <a:effectLst>
                  <a:outerShdw blurRad="38100" dist="38100" dir="2700000" algn="tl">
                    <a:srgbClr val="000000"/>
                  </a:outerShdw>
                </a:effectLst>
              </a:rPr>
              <a:t>Pred</a:t>
            </a:r>
            <a:r>
              <a:rPr lang="en-US" altLang="zh-TW" dirty="0">
                <a:solidFill>
                  <a:srgbClr val="FF0000"/>
                </a:solidFill>
                <a:effectLst>
                  <a:outerShdw blurRad="38100" dist="38100" dir="2700000" algn="tl">
                    <a:srgbClr val="000000"/>
                  </a:outerShdw>
                </a:effectLst>
              </a:rPr>
              <a:t>(j)</a:t>
            </a:r>
            <a:r>
              <a:rPr lang="en-US" altLang="zh-TW" dirty="0"/>
              <a:t> = Predecessor of j in the path of length d(j) from node 1 to node j.</a:t>
            </a:r>
          </a:p>
          <a:p>
            <a:pPr lvl="1" eaLnBrk="1" hangingPunct="1">
              <a:defRPr/>
            </a:pPr>
            <a:r>
              <a:rPr lang="en-US" altLang="zh-TW" dirty="0" err="1"/>
              <a:t>c</a:t>
            </a:r>
            <a:r>
              <a:rPr lang="en-US" altLang="zh-TW" baseline="-25000" dirty="0" err="1"/>
              <a:t>ij</a:t>
            </a:r>
            <a:r>
              <a:rPr lang="en-US" altLang="zh-TW" dirty="0"/>
              <a:t> = length of arc (</a:t>
            </a:r>
            <a:r>
              <a:rPr lang="en-US" altLang="zh-TW" dirty="0" err="1"/>
              <a:t>i,j</a:t>
            </a:r>
            <a:r>
              <a:rPr lang="en-US" altLang="zh-TW" dirty="0"/>
              <a:t>).</a:t>
            </a:r>
          </a:p>
          <a:p>
            <a:pPr lvl="1" eaLnBrk="1" hangingPunct="1">
              <a:defRPr/>
            </a:pPr>
            <a:endParaRPr lang="zh-TW" altLang="en-US" dirty="0"/>
          </a:p>
        </p:txBody>
      </p:sp>
      <p:sp>
        <p:nvSpPr>
          <p:cNvPr id="14340" name="投影片編號版面配置區 3">
            <a:extLst>
              <a:ext uri="{FF2B5EF4-FFF2-40B4-BE49-F238E27FC236}">
                <a16:creationId xmlns:a16="http://schemas.microsoft.com/office/drawing/2014/main" id="{23003B11-9A37-4FEC-A442-D847158BC790}"/>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8B8332CD-3155-4C8C-8C9A-06448D011FA6}" type="slidenum">
              <a:rPr lang="zh-TW" altLang="en-US" sz="1400"/>
              <a:pPr/>
              <a:t>6</a:t>
            </a:fld>
            <a:endParaRPr lang="en-US" altLang="zh-TW"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642674D6-580B-488C-B9CF-C8F6378B022C}"/>
              </a:ext>
            </a:extLst>
          </p:cNvPr>
          <p:cNvSpPr>
            <a:spLocks noGrp="1" noChangeArrowheads="1"/>
          </p:cNvSpPr>
          <p:nvPr>
            <p:ph type="title"/>
          </p:nvPr>
        </p:nvSpPr>
        <p:spPr/>
        <p:txBody>
          <a:bodyPr/>
          <a:lstStyle/>
          <a:p>
            <a:pPr eaLnBrk="1" hangingPunct="1">
              <a:defRPr/>
            </a:pPr>
            <a:r>
              <a:rPr lang="en-US" altLang="zh-TW"/>
              <a:t>A Generic Shortest Path Algorithm</a:t>
            </a:r>
          </a:p>
        </p:txBody>
      </p:sp>
      <p:sp>
        <p:nvSpPr>
          <p:cNvPr id="130051" name="Rectangle 3">
            <a:extLst>
              <a:ext uri="{FF2B5EF4-FFF2-40B4-BE49-F238E27FC236}">
                <a16:creationId xmlns:a16="http://schemas.microsoft.com/office/drawing/2014/main" id="{E600D457-FF22-426C-A19C-54CCE89FF1CD}"/>
              </a:ext>
            </a:extLst>
          </p:cNvPr>
          <p:cNvSpPr>
            <a:spLocks noGrp="1" noChangeArrowheads="1"/>
          </p:cNvSpPr>
          <p:nvPr>
            <p:ph idx="1"/>
          </p:nvPr>
        </p:nvSpPr>
        <p:spPr>
          <a:xfrm>
            <a:off x="1055688" y="1196975"/>
            <a:ext cx="10120312" cy="5105400"/>
          </a:xfrm>
        </p:spPr>
        <p:txBody>
          <a:bodyPr/>
          <a:lstStyle/>
          <a:p>
            <a:pPr eaLnBrk="1" hangingPunct="1">
              <a:buFontTx/>
              <a:buNone/>
              <a:defRPr/>
            </a:pPr>
            <a:r>
              <a:rPr lang="en-US" altLang="zh-TW" dirty="0">
                <a:solidFill>
                  <a:srgbClr val="006600"/>
                </a:solidFill>
                <a:effectLst>
                  <a:outerShdw blurRad="38100" dist="38100" dir="2700000" algn="tl">
                    <a:srgbClr val="000000"/>
                  </a:outerShdw>
                </a:effectLst>
              </a:rPr>
              <a:t>Algorithm LABEL CORRECTING</a:t>
            </a:r>
            <a:r>
              <a:rPr lang="en-US" altLang="zh-TW" dirty="0"/>
              <a:t>;</a:t>
            </a:r>
          </a:p>
          <a:p>
            <a:pPr algn="just" eaLnBrk="1" hangingPunct="1">
              <a:buFontTx/>
              <a:buNone/>
              <a:defRPr/>
            </a:pPr>
            <a:r>
              <a:rPr lang="en-US" altLang="zh-TW" dirty="0">
                <a:solidFill>
                  <a:srgbClr val="FF0000"/>
                </a:solidFill>
                <a:effectLst>
                  <a:outerShdw blurRad="38100" dist="38100" dir="2700000" algn="tl">
                    <a:srgbClr val="000000"/>
                  </a:outerShdw>
                </a:effectLst>
              </a:rPr>
              <a:t>begin</a:t>
            </a:r>
          </a:p>
          <a:p>
            <a:pPr lvl="1" algn="just" eaLnBrk="1" hangingPunct="1">
              <a:buFontTx/>
              <a:buNone/>
              <a:defRPr/>
            </a:pPr>
            <a:r>
              <a:rPr lang="en-US" altLang="zh-TW" dirty="0"/>
              <a:t>d(1) : = 0 and </a:t>
            </a:r>
            <a:r>
              <a:rPr lang="en-US" altLang="zh-TW" dirty="0" err="1"/>
              <a:t>Pred</a:t>
            </a:r>
            <a:r>
              <a:rPr lang="en-US" altLang="zh-TW" dirty="0"/>
              <a:t>(1) := ø;</a:t>
            </a:r>
          </a:p>
          <a:p>
            <a:pPr lvl="1" algn="just" eaLnBrk="1" hangingPunct="1">
              <a:buFontTx/>
              <a:buNone/>
              <a:defRPr/>
            </a:pPr>
            <a:r>
              <a:rPr lang="en-US" altLang="zh-TW" dirty="0"/>
              <a:t>d(j) : = </a:t>
            </a:r>
            <a:r>
              <a:rPr lang="en-US" altLang="zh-TW" dirty="0">
                <a:sym typeface="Symbol" panose="05050102010706020507" pitchFamily="18" charset="2"/>
              </a:rPr>
              <a:t></a:t>
            </a:r>
            <a:r>
              <a:rPr lang="en-US" altLang="zh-TW" dirty="0"/>
              <a:t> for each j </a:t>
            </a:r>
            <a:r>
              <a:rPr lang="en-US" altLang="zh-TW" dirty="0">
                <a:cs typeface="Times New Roman" panose="02020603050405020304" pitchFamily="18" charset="0"/>
                <a:sym typeface="Symbol" panose="05050102010706020507" pitchFamily="18" charset="2"/>
              </a:rPr>
              <a:t></a:t>
            </a:r>
            <a:r>
              <a:rPr lang="en-US" altLang="zh-TW" dirty="0"/>
              <a:t> N – {1};</a:t>
            </a:r>
          </a:p>
          <a:p>
            <a:pPr lvl="1" algn="just" eaLnBrk="1" hangingPunct="1">
              <a:buFontTx/>
              <a:buNone/>
              <a:defRPr/>
            </a:pPr>
            <a:r>
              <a:rPr lang="en-US" altLang="zh-TW" dirty="0">
                <a:solidFill>
                  <a:srgbClr val="FF0000"/>
                </a:solidFill>
                <a:effectLst>
                  <a:outerShdw blurRad="38100" dist="38100" dir="2700000" algn="tl">
                    <a:srgbClr val="000000"/>
                  </a:outerShdw>
                </a:effectLst>
              </a:rPr>
              <a:t>while</a:t>
            </a:r>
            <a:r>
              <a:rPr lang="en-US" altLang="zh-TW" dirty="0"/>
              <a:t>  some arc (</a:t>
            </a:r>
            <a:r>
              <a:rPr lang="en-US" altLang="zh-TW" dirty="0" err="1"/>
              <a:t>i,j</a:t>
            </a:r>
            <a:r>
              <a:rPr lang="en-US" altLang="zh-TW" dirty="0"/>
              <a:t>) satisfies  d(j) &gt; d(</a:t>
            </a:r>
            <a:r>
              <a:rPr lang="en-US" altLang="zh-TW" dirty="0" err="1"/>
              <a:t>i</a:t>
            </a:r>
            <a:r>
              <a:rPr lang="en-US" altLang="zh-TW" dirty="0"/>
              <a:t>) + </a:t>
            </a:r>
            <a:r>
              <a:rPr lang="en-US" altLang="zh-TW" dirty="0" err="1"/>
              <a:t>c</a:t>
            </a:r>
            <a:r>
              <a:rPr lang="en-US" altLang="zh-TW" baseline="-25000" dirty="0" err="1"/>
              <a:t>ij</a:t>
            </a:r>
            <a:r>
              <a:rPr lang="en-US" altLang="zh-TW" dirty="0"/>
              <a:t>  </a:t>
            </a:r>
            <a:r>
              <a:rPr lang="en-US" altLang="zh-TW" dirty="0">
                <a:solidFill>
                  <a:srgbClr val="FF0000"/>
                </a:solidFill>
                <a:effectLst>
                  <a:outerShdw blurRad="38100" dist="38100" dir="2700000" algn="tl">
                    <a:srgbClr val="000000"/>
                  </a:outerShdw>
                </a:effectLst>
              </a:rPr>
              <a:t>do</a:t>
            </a:r>
          </a:p>
          <a:p>
            <a:pPr lvl="1" algn="just" eaLnBrk="1" hangingPunct="1">
              <a:buFontTx/>
              <a:buNone/>
              <a:defRPr/>
            </a:pPr>
            <a:r>
              <a:rPr lang="en-US" altLang="zh-TW" dirty="0">
                <a:solidFill>
                  <a:srgbClr val="FF0000"/>
                </a:solidFill>
                <a:effectLst>
                  <a:outerShdw blurRad="38100" dist="38100" dir="2700000" algn="tl">
                    <a:srgbClr val="000000"/>
                  </a:outerShdw>
                </a:effectLst>
              </a:rPr>
              <a:t>begin</a:t>
            </a:r>
          </a:p>
          <a:p>
            <a:pPr lvl="2" algn="just" eaLnBrk="1" hangingPunct="1">
              <a:buFontTx/>
              <a:buNone/>
              <a:defRPr/>
            </a:pPr>
            <a:r>
              <a:rPr lang="en-US" altLang="zh-TW" sz="2400" dirty="0"/>
              <a:t>d(j) : = d(</a:t>
            </a:r>
            <a:r>
              <a:rPr lang="en-US" altLang="zh-TW" sz="2400" dirty="0" err="1"/>
              <a:t>i</a:t>
            </a:r>
            <a:r>
              <a:rPr lang="en-US" altLang="zh-TW" sz="2400" dirty="0"/>
              <a:t>) + </a:t>
            </a:r>
            <a:r>
              <a:rPr lang="en-US" altLang="zh-TW" sz="2400" dirty="0" err="1"/>
              <a:t>c</a:t>
            </a:r>
            <a:r>
              <a:rPr lang="en-US" altLang="zh-TW" sz="2400" baseline="-25000" dirty="0" err="1"/>
              <a:t>ij</a:t>
            </a:r>
            <a:r>
              <a:rPr lang="en-US" altLang="zh-TW" sz="2400" dirty="0"/>
              <a:t>;</a:t>
            </a:r>
          </a:p>
          <a:p>
            <a:pPr lvl="2" algn="just" eaLnBrk="1" hangingPunct="1">
              <a:buFontTx/>
              <a:buNone/>
              <a:defRPr/>
            </a:pPr>
            <a:r>
              <a:rPr lang="en-US" altLang="zh-TW" sz="2400" dirty="0" err="1"/>
              <a:t>Pred</a:t>
            </a:r>
            <a:r>
              <a:rPr lang="en-US" altLang="zh-TW" sz="2400" dirty="0"/>
              <a:t>(j) : = </a:t>
            </a:r>
            <a:r>
              <a:rPr lang="en-US" altLang="zh-TW" sz="2400" dirty="0" err="1"/>
              <a:t>i</a:t>
            </a:r>
            <a:r>
              <a:rPr lang="en-US" altLang="zh-TW" sz="2400" dirty="0"/>
              <a:t>;</a:t>
            </a:r>
          </a:p>
          <a:p>
            <a:pPr lvl="1" algn="just" eaLnBrk="1" hangingPunct="1">
              <a:buFontTx/>
              <a:buNone/>
              <a:defRPr/>
            </a:pPr>
            <a:r>
              <a:rPr lang="en-US" altLang="zh-TW" dirty="0">
                <a:solidFill>
                  <a:srgbClr val="FF0000"/>
                </a:solidFill>
                <a:effectLst>
                  <a:outerShdw blurRad="38100" dist="38100" dir="2700000" algn="tl">
                    <a:srgbClr val="000000"/>
                  </a:outerShdw>
                </a:effectLst>
              </a:rPr>
              <a:t>end</a:t>
            </a:r>
            <a:endParaRPr lang="en-US" altLang="zh-TW" dirty="0"/>
          </a:p>
          <a:p>
            <a:pPr eaLnBrk="1" hangingPunct="1">
              <a:buFontTx/>
              <a:buNone/>
              <a:defRPr/>
            </a:pPr>
            <a:r>
              <a:rPr lang="en-US" altLang="zh-TW" dirty="0">
                <a:solidFill>
                  <a:srgbClr val="FF0000"/>
                </a:solidFill>
                <a:effectLst>
                  <a:outerShdw blurRad="38100" dist="38100" dir="2700000" algn="tl">
                    <a:srgbClr val="000000"/>
                  </a:outerShdw>
                </a:effectLst>
              </a:rPr>
              <a:t>end</a:t>
            </a:r>
            <a:endParaRPr lang="en-US" altLang="zh-TW" dirty="0"/>
          </a:p>
        </p:txBody>
      </p:sp>
      <p:sp>
        <p:nvSpPr>
          <p:cNvPr id="16388" name="投影片編號版面配置區 3">
            <a:extLst>
              <a:ext uri="{FF2B5EF4-FFF2-40B4-BE49-F238E27FC236}">
                <a16:creationId xmlns:a16="http://schemas.microsoft.com/office/drawing/2014/main" id="{8C04622E-C3BD-4284-A898-4ABA44B70E21}"/>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F2BCD588-9CAA-42B2-9471-8CB82FB54D57}" type="slidenum">
              <a:rPr lang="zh-TW" altLang="en-US" sz="1400"/>
              <a:pPr/>
              <a:t>7</a:t>
            </a:fld>
            <a:endParaRPr lang="en-US" altLang="zh-TW" sz="1400"/>
          </a:p>
        </p:txBody>
      </p:sp>
      <p:sp>
        <p:nvSpPr>
          <p:cNvPr id="130052" name="Text Box 4">
            <a:hlinkClick r:id="rId3" action="ppaction://hlinkpres?slideindex=2&amp;slidetitle=An Example"/>
            <a:extLst>
              <a:ext uri="{FF2B5EF4-FFF2-40B4-BE49-F238E27FC236}">
                <a16:creationId xmlns:a16="http://schemas.microsoft.com/office/drawing/2014/main" id="{CFE8DE31-8208-4EAB-8237-163A0E899779}"/>
              </a:ext>
            </a:extLst>
          </p:cNvPr>
          <p:cNvSpPr txBox="1">
            <a:spLocks noChangeArrowheads="1"/>
          </p:cNvSpPr>
          <p:nvPr/>
        </p:nvSpPr>
        <p:spPr bwMode="auto">
          <a:xfrm>
            <a:off x="4151313" y="5661025"/>
            <a:ext cx="4176712" cy="523875"/>
          </a:xfrm>
          <a:prstGeom prst="rect">
            <a:avLst/>
          </a:prstGeom>
          <a:solidFill>
            <a:srgbClr val="FFFF00"/>
          </a:solidFill>
          <a:ln w="38100">
            <a:solidFill>
              <a:srgbClr val="0033CC"/>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b="1">
                <a:latin typeface="Arial" panose="020B0604020202020204" pitchFamily="34" charset="0"/>
                <a:hlinkClick r:id="rId4" action="ppaction://hlinkpres?slideindex=1&amp;slidetitle=2"/>
              </a:rPr>
              <a:t>Label Correcting Algorithm</a:t>
            </a:r>
            <a:r>
              <a:rPr lang="en-US" altLang="zh-TW" sz="2800" b="1">
                <a:latin typeface="Arial" panose="020B0604020202020204" pitchFamily="34" charset="0"/>
              </a:rPr>
              <a:t> </a:t>
            </a:r>
            <a:endParaRPr lang="en-US" altLang="zh-TW" b="1">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0051"/>
                                        </p:tgtEl>
                                        <p:attrNameLst>
                                          <p:attrName>style.visibility</p:attrName>
                                        </p:attrNameLst>
                                      </p:cBhvr>
                                      <p:to>
                                        <p:strVal val="visible"/>
                                      </p:to>
                                    </p:set>
                                    <p:animEffect transition="in" filter="wipe(left)">
                                      <p:cBhvr>
                                        <p:cTn id="7" dur="500"/>
                                        <p:tgtEl>
                                          <p:spTgt spid="1300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0052"/>
                                        </p:tgtEl>
                                        <p:attrNameLst>
                                          <p:attrName>style.visibility</p:attrName>
                                        </p:attrNameLst>
                                      </p:cBhvr>
                                      <p:to>
                                        <p:strVal val="visible"/>
                                      </p:to>
                                    </p:set>
                                    <p:animEffect transition="in" filter="wipe(left)">
                                      <p:cBhvr>
                                        <p:cTn id="12" dur="500"/>
                                        <p:tgtEl>
                                          <p:spTgt spid="130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autoUpdateAnimBg="0"/>
      <p:bldP spid="130052"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39AAFB6A-2FDD-4EC6-82D7-DB8A58503CC8}"/>
              </a:ext>
            </a:extLst>
          </p:cNvPr>
          <p:cNvSpPr>
            <a:spLocks noGrp="1" noChangeArrowheads="1"/>
          </p:cNvSpPr>
          <p:nvPr>
            <p:ph type="title"/>
          </p:nvPr>
        </p:nvSpPr>
        <p:spPr/>
        <p:txBody>
          <a:bodyPr/>
          <a:lstStyle/>
          <a:p>
            <a:pPr eaLnBrk="1" hangingPunct="1">
              <a:defRPr/>
            </a:pPr>
            <a:endParaRPr lang="zh-TW" altLang="en-US"/>
          </a:p>
        </p:txBody>
      </p:sp>
      <p:sp>
        <p:nvSpPr>
          <p:cNvPr id="106499" name="Rectangle 3">
            <a:extLst>
              <a:ext uri="{FF2B5EF4-FFF2-40B4-BE49-F238E27FC236}">
                <a16:creationId xmlns:a16="http://schemas.microsoft.com/office/drawing/2014/main" id="{7C8B9E70-08F3-4559-BFF6-9F5B8A68BBA3}"/>
              </a:ext>
            </a:extLst>
          </p:cNvPr>
          <p:cNvSpPr>
            <a:spLocks noGrp="1" noChangeArrowheads="1"/>
          </p:cNvSpPr>
          <p:nvPr>
            <p:ph idx="1"/>
          </p:nvPr>
        </p:nvSpPr>
        <p:spPr>
          <a:xfrm>
            <a:off x="407988" y="1052513"/>
            <a:ext cx="11520487" cy="4267200"/>
          </a:xfrm>
        </p:spPr>
        <p:txBody>
          <a:bodyPr>
            <a:normAutofit/>
          </a:bodyPr>
          <a:lstStyle/>
          <a:p>
            <a:pPr eaLnBrk="1" hangingPunct="1">
              <a:buFontTx/>
              <a:buNone/>
              <a:defRPr/>
            </a:pPr>
            <a:r>
              <a:rPr lang="en-US" altLang="zh-TW" sz="2800" dirty="0">
                <a:solidFill>
                  <a:srgbClr val="006600"/>
                </a:solidFill>
                <a:effectLst>
                  <a:outerShdw blurRad="38100" dist="38100" dir="2700000" algn="tl">
                    <a:srgbClr val="000000"/>
                  </a:outerShdw>
                </a:effectLst>
              </a:rPr>
              <a:t>Theorem</a:t>
            </a:r>
            <a:r>
              <a:rPr lang="en-US" altLang="zh-TW" dirty="0">
                <a:solidFill>
                  <a:srgbClr val="006600"/>
                </a:solidFill>
                <a:effectLst>
                  <a:outerShdw blurRad="38100" dist="38100" dir="2700000" algn="tl">
                    <a:srgbClr val="000000"/>
                  </a:outerShdw>
                </a:effectLst>
              </a:rPr>
              <a:t>.</a:t>
            </a:r>
            <a:r>
              <a:rPr lang="en-US" altLang="zh-TW" dirty="0"/>
              <a:t> Suppose all data are </a:t>
            </a:r>
            <a:r>
              <a:rPr lang="en-US" altLang="zh-TW" dirty="0">
                <a:solidFill>
                  <a:srgbClr val="3333FF"/>
                </a:solidFill>
                <a:effectLst>
                  <a:outerShdw blurRad="38100" dist="38100" dir="2700000" algn="tl">
                    <a:srgbClr val="000000"/>
                  </a:outerShdw>
                </a:effectLst>
              </a:rPr>
              <a:t>integral</a:t>
            </a:r>
            <a:r>
              <a:rPr lang="en-US" altLang="zh-TW" dirty="0"/>
              <a:t>, and that there are </a:t>
            </a:r>
            <a:r>
              <a:rPr lang="en-US" altLang="zh-TW" dirty="0">
                <a:solidFill>
                  <a:srgbClr val="3333FF"/>
                </a:solidFill>
                <a:effectLst>
                  <a:outerShdw blurRad="38100" dist="38100" dir="2700000" algn="tl">
                    <a:srgbClr val="000000"/>
                  </a:outerShdw>
                </a:effectLst>
              </a:rPr>
              <a:t>no negative cost cycles</a:t>
            </a:r>
            <a:r>
              <a:rPr lang="en-US" altLang="zh-TW" dirty="0"/>
              <a:t> in the network. Then the label correcting algorithm ends after a finite number of steps with the optimal solution.  </a:t>
            </a:r>
            <a:endParaRPr lang="en-US" altLang="zh-TW" sz="1200" dirty="0"/>
          </a:p>
          <a:p>
            <a:pPr eaLnBrk="1" hangingPunct="1">
              <a:buFontTx/>
              <a:buNone/>
              <a:defRPr/>
            </a:pPr>
            <a:r>
              <a:rPr lang="en-US" altLang="zh-TW" dirty="0">
                <a:solidFill>
                  <a:srgbClr val="FF0000"/>
                </a:solidFill>
                <a:effectLst>
                  <a:outerShdw blurRad="38100" dist="38100" dir="2700000" algn="tl">
                    <a:srgbClr val="000000"/>
                  </a:outerShdw>
                </a:effectLst>
              </a:rPr>
              <a:t>Proof of Finiteness.  </a:t>
            </a:r>
          </a:p>
          <a:p>
            <a:pPr eaLnBrk="1" hangingPunct="1">
              <a:buFontTx/>
              <a:buNone/>
              <a:defRPr/>
            </a:pPr>
            <a:endParaRPr lang="en-US" altLang="zh-TW" sz="1000" dirty="0">
              <a:solidFill>
                <a:srgbClr val="FF0000"/>
              </a:solidFill>
              <a:effectLst>
                <a:outerShdw blurRad="38100" dist="38100" dir="2700000" algn="tl">
                  <a:srgbClr val="000000"/>
                </a:outerShdw>
              </a:effectLst>
            </a:endParaRPr>
          </a:p>
          <a:p>
            <a:pPr eaLnBrk="1" hangingPunct="1">
              <a:buFontTx/>
              <a:buNone/>
              <a:defRPr/>
            </a:pPr>
            <a:r>
              <a:rPr lang="en-US" altLang="zh-TW" dirty="0">
                <a:solidFill>
                  <a:srgbClr val="006600"/>
                </a:solidFill>
                <a:effectLst>
                  <a:outerShdw blurRad="38100" dist="38100" dir="2700000" algn="tl">
                    <a:srgbClr val="000000"/>
                  </a:outerShdw>
                </a:effectLst>
              </a:rPr>
              <a:t>Claim:</a:t>
            </a:r>
            <a:r>
              <a:rPr lang="en-US" altLang="zh-TW" dirty="0"/>
              <a:t>  d(j) is the length of some walk from node 1 to node j.  (And thus </a:t>
            </a:r>
            <a:r>
              <a:rPr lang="en-US" altLang="zh-TW" dirty="0">
                <a:solidFill>
                  <a:srgbClr val="006600"/>
                </a:solidFill>
                <a:effectLst>
                  <a:outerShdw blurRad="38100" dist="38100" dir="2700000" algn="tl">
                    <a:srgbClr val="000000"/>
                  </a:outerShdw>
                </a:effectLst>
              </a:rPr>
              <a:t>d(j) </a:t>
            </a:r>
            <a:r>
              <a:rPr lang="en-US" altLang="zh-TW" dirty="0">
                <a:solidFill>
                  <a:srgbClr val="006600"/>
                </a:solidFill>
                <a:effectLst>
                  <a:outerShdw blurRad="38100" dist="38100" dir="2700000" algn="tl">
                    <a:srgbClr val="000000"/>
                  </a:outerShdw>
                </a:effectLst>
                <a:cs typeface="Times New Roman" panose="02020603050405020304" pitchFamily="18" charset="0"/>
                <a:sym typeface="Symbol" panose="05050102010706020507" pitchFamily="18" charset="2"/>
              </a:rPr>
              <a:t></a:t>
            </a:r>
            <a:r>
              <a:rPr lang="en-US" altLang="zh-TW" dirty="0">
                <a:solidFill>
                  <a:srgbClr val="006600"/>
                </a:solidFill>
                <a:effectLst>
                  <a:outerShdw blurRad="38100" dist="38100" dir="2700000" algn="tl">
                    <a:srgbClr val="000000"/>
                  </a:outerShdw>
                </a:effectLst>
              </a:rPr>
              <a:t> d*(j)</a:t>
            </a:r>
            <a:r>
              <a:rPr lang="en-US" altLang="zh-TW" dirty="0"/>
              <a:t>)</a:t>
            </a:r>
          </a:p>
          <a:p>
            <a:pPr eaLnBrk="1" hangingPunct="1">
              <a:buFontTx/>
              <a:buNone/>
              <a:defRPr/>
            </a:pPr>
            <a:endParaRPr lang="en-US" altLang="zh-TW" sz="1000" dirty="0"/>
          </a:p>
          <a:p>
            <a:pPr eaLnBrk="1" hangingPunct="1">
              <a:buFontTx/>
              <a:buNone/>
              <a:defRPr/>
            </a:pPr>
            <a:r>
              <a:rPr lang="en-US" altLang="zh-TW" dirty="0"/>
              <a:t>Assume the claim is true for all nodes before a relabel of node j.  Then it is true when we let d(j) = d(</a:t>
            </a:r>
            <a:r>
              <a:rPr lang="en-US" altLang="zh-TW" dirty="0" err="1"/>
              <a:t>i</a:t>
            </a:r>
            <a:r>
              <a:rPr lang="en-US" altLang="zh-TW" dirty="0"/>
              <a:t>) + </a:t>
            </a:r>
            <a:r>
              <a:rPr lang="en-US" altLang="zh-TW" dirty="0" err="1"/>
              <a:t>c</a:t>
            </a:r>
            <a:r>
              <a:rPr lang="en-US" altLang="zh-TW" baseline="-25000" dirty="0" err="1"/>
              <a:t>ij</a:t>
            </a:r>
            <a:r>
              <a:rPr lang="en-US" altLang="zh-TW" dirty="0"/>
              <a:t>.</a:t>
            </a:r>
          </a:p>
        </p:txBody>
      </p:sp>
      <p:sp>
        <p:nvSpPr>
          <p:cNvPr id="18436" name="投影片編號版面配置區 3">
            <a:extLst>
              <a:ext uri="{FF2B5EF4-FFF2-40B4-BE49-F238E27FC236}">
                <a16:creationId xmlns:a16="http://schemas.microsoft.com/office/drawing/2014/main" id="{109D7938-2782-4C06-AE4D-69F8C85BC219}"/>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90AAEADD-BC21-4DF4-985C-95DD9C07900F}" type="slidenum">
              <a:rPr lang="zh-TW" altLang="en-US" sz="1400"/>
              <a:pPr/>
              <a:t>8</a:t>
            </a:fld>
            <a:endParaRPr lang="en-US" altLang="zh-TW" sz="1400"/>
          </a:p>
        </p:txBody>
      </p:sp>
      <p:grpSp>
        <p:nvGrpSpPr>
          <p:cNvPr id="106500" name="Group 4">
            <a:extLst>
              <a:ext uri="{FF2B5EF4-FFF2-40B4-BE49-F238E27FC236}">
                <a16:creationId xmlns:a16="http://schemas.microsoft.com/office/drawing/2014/main" id="{4B87CA92-10EC-4D89-A2D1-936FC9F35993}"/>
              </a:ext>
            </a:extLst>
          </p:cNvPr>
          <p:cNvGrpSpPr>
            <a:grpSpLocks/>
          </p:cNvGrpSpPr>
          <p:nvPr/>
        </p:nvGrpSpPr>
        <p:grpSpPr bwMode="auto">
          <a:xfrm>
            <a:off x="3287713" y="4629150"/>
            <a:ext cx="4724400" cy="457200"/>
            <a:chOff x="864" y="1920"/>
            <a:chExt cx="2976" cy="288"/>
          </a:xfrm>
        </p:grpSpPr>
        <p:sp>
          <p:nvSpPr>
            <p:cNvPr id="18440" name="Oval 5">
              <a:extLst>
                <a:ext uri="{FF2B5EF4-FFF2-40B4-BE49-F238E27FC236}">
                  <a16:creationId xmlns:a16="http://schemas.microsoft.com/office/drawing/2014/main" id="{88E5333C-D023-43AF-BC3E-8F3B7B14B188}"/>
                </a:ext>
              </a:extLst>
            </p:cNvPr>
            <p:cNvSpPr>
              <a:spLocks noChangeArrowheads="1"/>
            </p:cNvSpPr>
            <p:nvPr/>
          </p:nvSpPr>
          <p:spPr bwMode="auto">
            <a:xfrm>
              <a:off x="864" y="1920"/>
              <a:ext cx="288" cy="288"/>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1</a:t>
              </a:r>
            </a:p>
          </p:txBody>
        </p:sp>
        <p:sp>
          <p:nvSpPr>
            <p:cNvPr id="18441" name="Oval 6">
              <a:extLst>
                <a:ext uri="{FF2B5EF4-FFF2-40B4-BE49-F238E27FC236}">
                  <a16:creationId xmlns:a16="http://schemas.microsoft.com/office/drawing/2014/main" id="{4A0A3B98-12C7-4FEB-95D9-5FE9A6319550}"/>
                </a:ext>
              </a:extLst>
            </p:cNvPr>
            <p:cNvSpPr>
              <a:spLocks noChangeArrowheads="1"/>
            </p:cNvSpPr>
            <p:nvPr/>
          </p:nvSpPr>
          <p:spPr bwMode="auto">
            <a:xfrm>
              <a:off x="2784" y="1920"/>
              <a:ext cx="288" cy="288"/>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i</a:t>
              </a:r>
            </a:p>
          </p:txBody>
        </p:sp>
        <p:sp>
          <p:nvSpPr>
            <p:cNvPr id="18442" name="Oval 7">
              <a:extLst>
                <a:ext uri="{FF2B5EF4-FFF2-40B4-BE49-F238E27FC236}">
                  <a16:creationId xmlns:a16="http://schemas.microsoft.com/office/drawing/2014/main" id="{08370B02-2591-43CF-9322-B4A700F1B864}"/>
                </a:ext>
              </a:extLst>
            </p:cNvPr>
            <p:cNvSpPr>
              <a:spLocks noChangeArrowheads="1"/>
            </p:cNvSpPr>
            <p:nvPr/>
          </p:nvSpPr>
          <p:spPr bwMode="auto">
            <a:xfrm>
              <a:off x="3552" y="1920"/>
              <a:ext cx="288" cy="288"/>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b="1">
                  <a:latin typeface="Arial" panose="020B0604020202020204" pitchFamily="34" charset="0"/>
                </a:rPr>
                <a:t>j</a:t>
              </a:r>
            </a:p>
          </p:txBody>
        </p:sp>
        <p:sp>
          <p:nvSpPr>
            <p:cNvPr id="18443" name="Line 8">
              <a:extLst>
                <a:ext uri="{FF2B5EF4-FFF2-40B4-BE49-F238E27FC236}">
                  <a16:creationId xmlns:a16="http://schemas.microsoft.com/office/drawing/2014/main" id="{B333D7F8-E4BE-42C0-AAAA-0E49C958CB49}"/>
                </a:ext>
              </a:extLst>
            </p:cNvPr>
            <p:cNvSpPr>
              <a:spLocks noChangeShapeType="1"/>
            </p:cNvSpPr>
            <p:nvPr/>
          </p:nvSpPr>
          <p:spPr bwMode="auto">
            <a:xfrm>
              <a:off x="1152" y="2064"/>
              <a:ext cx="336"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8444" name="Line 9">
              <a:extLst>
                <a:ext uri="{FF2B5EF4-FFF2-40B4-BE49-F238E27FC236}">
                  <a16:creationId xmlns:a16="http://schemas.microsoft.com/office/drawing/2014/main" id="{3E1E8395-35FA-43F9-9F63-4A868B8246FE}"/>
                </a:ext>
              </a:extLst>
            </p:cNvPr>
            <p:cNvSpPr>
              <a:spLocks noChangeShapeType="1"/>
            </p:cNvSpPr>
            <p:nvPr/>
          </p:nvSpPr>
          <p:spPr bwMode="auto">
            <a:xfrm>
              <a:off x="2448" y="2064"/>
              <a:ext cx="336"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nvGrpSpPr>
            <p:cNvPr id="18445" name="Group 10">
              <a:extLst>
                <a:ext uri="{FF2B5EF4-FFF2-40B4-BE49-F238E27FC236}">
                  <a16:creationId xmlns:a16="http://schemas.microsoft.com/office/drawing/2014/main" id="{C04CDD64-79B6-4234-8495-771A90C8808F}"/>
                </a:ext>
              </a:extLst>
            </p:cNvPr>
            <p:cNvGrpSpPr>
              <a:grpSpLocks/>
            </p:cNvGrpSpPr>
            <p:nvPr/>
          </p:nvGrpSpPr>
          <p:grpSpPr bwMode="auto">
            <a:xfrm>
              <a:off x="1728" y="2016"/>
              <a:ext cx="480" cy="96"/>
              <a:chOff x="1056" y="2496"/>
              <a:chExt cx="480" cy="96"/>
            </a:xfrm>
          </p:grpSpPr>
          <p:sp>
            <p:nvSpPr>
              <p:cNvPr id="18447" name="Oval 11">
                <a:extLst>
                  <a:ext uri="{FF2B5EF4-FFF2-40B4-BE49-F238E27FC236}">
                    <a16:creationId xmlns:a16="http://schemas.microsoft.com/office/drawing/2014/main" id="{37E52352-B513-4072-A583-CEC0973DDB39}"/>
                  </a:ext>
                </a:extLst>
              </p:cNvPr>
              <p:cNvSpPr>
                <a:spLocks noChangeArrowheads="1"/>
              </p:cNvSpPr>
              <p:nvPr/>
            </p:nvSpPr>
            <p:spPr bwMode="auto">
              <a:xfrm>
                <a:off x="1056" y="2496"/>
                <a:ext cx="96" cy="96"/>
              </a:xfrm>
              <a:prstGeom prst="ellipse">
                <a:avLst/>
              </a:prstGeom>
              <a:solidFill>
                <a:schemeClr val="bg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p>
            </p:txBody>
          </p:sp>
          <p:sp>
            <p:nvSpPr>
              <p:cNvPr id="18448" name="Oval 12">
                <a:extLst>
                  <a:ext uri="{FF2B5EF4-FFF2-40B4-BE49-F238E27FC236}">
                    <a16:creationId xmlns:a16="http://schemas.microsoft.com/office/drawing/2014/main" id="{850E0BD6-146F-4250-B8F8-184AA4393053}"/>
                  </a:ext>
                </a:extLst>
              </p:cNvPr>
              <p:cNvSpPr>
                <a:spLocks noChangeArrowheads="1"/>
              </p:cNvSpPr>
              <p:nvPr/>
            </p:nvSpPr>
            <p:spPr bwMode="auto">
              <a:xfrm>
                <a:off x="1248" y="2496"/>
                <a:ext cx="96" cy="96"/>
              </a:xfrm>
              <a:prstGeom prst="ellipse">
                <a:avLst/>
              </a:prstGeom>
              <a:solidFill>
                <a:schemeClr val="bg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p>
            </p:txBody>
          </p:sp>
          <p:sp>
            <p:nvSpPr>
              <p:cNvPr id="18449" name="Oval 13">
                <a:extLst>
                  <a:ext uri="{FF2B5EF4-FFF2-40B4-BE49-F238E27FC236}">
                    <a16:creationId xmlns:a16="http://schemas.microsoft.com/office/drawing/2014/main" id="{CCEA3AFE-BFDD-4D40-BA67-B86C334D6751}"/>
                  </a:ext>
                </a:extLst>
              </p:cNvPr>
              <p:cNvSpPr>
                <a:spLocks noChangeArrowheads="1"/>
              </p:cNvSpPr>
              <p:nvPr/>
            </p:nvSpPr>
            <p:spPr bwMode="auto">
              <a:xfrm>
                <a:off x="1440" y="2496"/>
                <a:ext cx="96" cy="96"/>
              </a:xfrm>
              <a:prstGeom prst="ellipse">
                <a:avLst/>
              </a:prstGeom>
              <a:solidFill>
                <a:schemeClr val="bg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p>
            </p:txBody>
          </p:sp>
        </p:grpSp>
        <p:sp>
          <p:nvSpPr>
            <p:cNvPr id="18446" name="Line 14">
              <a:extLst>
                <a:ext uri="{FF2B5EF4-FFF2-40B4-BE49-F238E27FC236}">
                  <a16:creationId xmlns:a16="http://schemas.microsoft.com/office/drawing/2014/main" id="{4D9C9400-1615-42D0-B622-DD38887E6297}"/>
                </a:ext>
              </a:extLst>
            </p:cNvPr>
            <p:cNvSpPr>
              <a:spLocks noChangeShapeType="1"/>
            </p:cNvSpPr>
            <p:nvPr/>
          </p:nvSpPr>
          <p:spPr bwMode="auto">
            <a:xfrm>
              <a:off x="3072" y="2064"/>
              <a:ext cx="48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sp>
        <p:nvSpPr>
          <p:cNvPr id="106511" name="Freeform 15">
            <a:extLst>
              <a:ext uri="{FF2B5EF4-FFF2-40B4-BE49-F238E27FC236}">
                <a16:creationId xmlns:a16="http://schemas.microsoft.com/office/drawing/2014/main" id="{0ADF4B71-550C-4A0D-A937-96383D1CF8C9}"/>
              </a:ext>
            </a:extLst>
          </p:cNvPr>
          <p:cNvSpPr>
            <a:spLocks/>
          </p:cNvSpPr>
          <p:nvPr/>
        </p:nvSpPr>
        <p:spPr bwMode="auto">
          <a:xfrm>
            <a:off x="3135313" y="4933950"/>
            <a:ext cx="3733800" cy="457200"/>
          </a:xfrm>
          <a:custGeom>
            <a:avLst/>
            <a:gdLst>
              <a:gd name="T0" fmla="*/ 0 w 2352"/>
              <a:gd name="T1" fmla="*/ 0 h 288"/>
              <a:gd name="T2" fmla="*/ 0 w 2352"/>
              <a:gd name="T3" fmla="*/ 457200 h 288"/>
              <a:gd name="T4" fmla="*/ 3733800 w 2352"/>
              <a:gd name="T5" fmla="*/ 457200 h 288"/>
              <a:gd name="T6" fmla="*/ 3733800 w 2352"/>
              <a:gd name="T7" fmla="*/ 76200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52" h="288">
                <a:moveTo>
                  <a:pt x="0" y="0"/>
                </a:moveTo>
                <a:lnTo>
                  <a:pt x="0" y="288"/>
                </a:lnTo>
                <a:lnTo>
                  <a:pt x="2352" y="288"/>
                </a:lnTo>
                <a:lnTo>
                  <a:pt x="2352" y="48"/>
                </a:lnTo>
              </a:path>
            </a:pathLst>
          </a:custGeom>
          <a:noFill/>
          <a:ln w="28575"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6512" name="Text Box 16">
            <a:extLst>
              <a:ext uri="{FF2B5EF4-FFF2-40B4-BE49-F238E27FC236}">
                <a16:creationId xmlns:a16="http://schemas.microsoft.com/office/drawing/2014/main" id="{81DF584E-2298-4DE0-B26B-CE31291A01DE}"/>
              </a:ext>
            </a:extLst>
          </p:cNvPr>
          <p:cNvSpPr txBox="1">
            <a:spLocks noChangeArrowheads="1"/>
          </p:cNvSpPr>
          <p:nvPr/>
        </p:nvSpPr>
        <p:spPr bwMode="auto">
          <a:xfrm>
            <a:off x="4583113" y="546735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b="1">
                <a:latin typeface="Arial" panose="020B0604020202020204" pitchFamily="34" charset="0"/>
              </a:rPr>
              <a:t>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6500"/>
                                        </p:tgtEl>
                                        <p:attrNameLst>
                                          <p:attrName>style.visibility</p:attrName>
                                        </p:attrNameLst>
                                      </p:cBhvr>
                                      <p:to>
                                        <p:strVal val="visible"/>
                                      </p:to>
                                    </p:set>
                                    <p:animEffect transition="in" filter="wipe(left)">
                                      <p:cBhvr>
                                        <p:cTn id="7" dur="500"/>
                                        <p:tgtEl>
                                          <p:spTgt spid="1065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6511"/>
                                        </p:tgtEl>
                                        <p:attrNameLst>
                                          <p:attrName>style.visibility</p:attrName>
                                        </p:attrNameLst>
                                      </p:cBhvr>
                                      <p:to>
                                        <p:strVal val="visible"/>
                                      </p:to>
                                    </p:set>
                                    <p:animEffect transition="in" filter="wipe(left)">
                                      <p:cBhvr>
                                        <p:cTn id="12" dur="500"/>
                                        <p:tgtEl>
                                          <p:spTgt spid="1065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6512">
                                            <p:txEl>
                                              <p:pRg st="0" end="0"/>
                                            </p:txEl>
                                          </p:spTgt>
                                        </p:tgtEl>
                                        <p:attrNameLst>
                                          <p:attrName>style.visibility</p:attrName>
                                        </p:attrNameLst>
                                      </p:cBhvr>
                                      <p:to>
                                        <p:strVal val="visible"/>
                                      </p:to>
                                    </p:set>
                                    <p:animEffect transition="in" filter="wipe(left)">
                                      <p:cBhvr>
                                        <p:cTn id="17" dur="500"/>
                                        <p:tgtEl>
                                          <p:spTgt spid="1065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12"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79F6EF46-4EB2-487E-8AC3-37AF54750B45}"/>
              </a:ext>
            </a:extLst>
          </p:cNvPr>
          <p:cNvSpPr>
            <a:spLocks noGrp="1" noChangeArrowheads="1"/>
          </p:cNvSpPr>
          <p:nvPr>
            <p:ph type="title"/>
          </p:nvPr>
        </p:nvSpPr>
        <p:spPr/>
        <p:txBody>
          <a:bodyPr/>
          <a:lstStyle/>
          <a:p>
            <a:pPr eaLnBrk="1" hangingPunct="1">
              <a:defRPr/>
            </a:pPr>
            <a:r>
              <a:rPr lang="en-US" altLang="zh-TW"/>
              <a:t>Finiteness continued</a:t>
            </a:r>
          </a:p>
        </p:txBody>
      </p:sp>
      <p:sp>
        <p:nvSpPr>
          <p:cNvPr id="136195" name="Rectangle 3">
            <a:extLst>
              <a:ext uri="{FF2B5EF4-FFF2-40B4-BE49-F238E27FC236}">
                <a16:creationId xmlns:a16="http://schemas.microsoft.com/office/drawing/2014/main" id="{3B768538-C449-417D-AA07-7EB5E2AC4C33}"/>
              </a:ext>
            </a:extLst>
          </p:cNvPr>
          <p:cNvSpPr>
            <a:spLocks noGrp="1" noChangeArrowheads="1"/>
          </p:cNvSpPr>
          <p:nvPr>
            <p:ph idx="1"/>
          </p:nvPr>
        </p:nvSpPr>
        <p:spPr>
          <a:xfrm>
            <a:off x="334963" y="1125538"/>
            <a:ext cx="11522075" cy="5040312"/>
          </a:xfrm>
        </p:spPr>
        <p:txBody>
          <a:bodyPr>
            <a:normAutofit/>
          </a:bodyPr>
          <a:lstStyle/>
          <a:p>
            <a:pPr eaLnBrk="1" hangingPunct="1">
              <a:spcAft>
                <a:spcPct val="40000"/>
              </a:spcAft>
              <a:buFontTx/>
              <a:buNone/>
              <a:defRPr/>
            </a:pPr>
            <a:r>
              <a:rPr lang="en-US" altLang="zh-TW" i="1" dirty="0">
                <a:solidFill>
                  <a:srgbClr val="FF0000"/>
                </a:solidFill>
                <a:effectLst>
                  <a:outerShdw blurRad="38100" dist="38100" dir="2700000" algn="tl">
                    <a:srgbClr val="000000"/>
                  </a:outerShdw>
                </a:effectLst>
              </a:rPr>
              <a:t>Proof of Finiteness.  </a:t>
            </a:r>
            <a:br>
              <a:rPr lang="en-US" altLang="zh-TW" i="1" dirty="0">
                <a:solidFill>
                  <a:srgbClr val="FF0000"/>
                </a:solidFill>
                <a:effectLst>
                  <a:outerShdw blurRad="38100" dist="38100" dir="2700000" algn="tl">
                    <a:srgbClr val="000000"/>
                  </a:outerShdw>
                </a:effectLst>
              </a:rPr>
            </a:br>
            <a:r>
              <a:rPr lang="en-US" altLang="zh-TW" dirty="0"/>
              <a:t>At each iteration, d(j) decreases by </a:t>
            </a:r>
            <a:r>
              <a:rPr lang="en-US" altLang="zh-TW" dirty="0">
                <a:solidFill>
                  <a:srgbClr val="3333FF"/>
                </a:solidFill>
                <a:effectLst>
                  <a:outerShdw blurRad="38100" dist="38100" dir="2700000" algn="tl">
                    <a:srgbClr val="000000"/>
                  </a:outerShdw>
                </a:effectLst>
              </a:rPr>
              <a:t>at least one</a:t>
            </a:r>
            <a:r>
              <a:rPr lang="en-US" altLang="zh-TW" dirty="0"/>
              <a:t> for some j.</a:t>
            </a:r>
          </a:p>
          <a:p>
            <a:pPr eaLnBrk="1" hangingPunct="1">
              <a:spcAft>
                <a:spcPct val="40000"/>
              </a:spcAft>
              <a:buFontTx/>
              <a:buNone/>
              <a:defRPr/>
            </a:pPr>
            <a:r>
              <a:rPr lang="en-US" altLang="zh-TW" dirty="0"/>
              <a:t>	Also </a:t>
            </a:r>
            <a:r>
              <a:rPr lang="en-US" altLang="zh-TW" dirty="0">
                <a:solidFill>
                  <a:srgbClr val="006600"/>
                </a:solidFill>
                <a:effectLst>
                  <a:outerShdw blurRad="38100" dist="38100" dir="2700000" algn="tl">
                    <a:srgbClr val="000000"/>
                  </a:outerShdw>
                </a:effectLst>
              </a:rPr>
              <a:t>d(j) </a:t>
            </a:r>
            <a:r>
              <a:rPr lang="en-US" altLang="zh-TW" dirty="0">
                <a:solidFill>
                  <a:srgbClr val="006600"/>
                </a:solidFill>
                <a:effectLst>
                  <a:outerShdw blurRad="38100" dist="38100" dir="2700000" algn="tl">
                    <a:srgbClr val="000000"/>
                  </a:outerShdw>
                </a:effectLst>
                <a:cs typeface="Times New Roman" panose="02020603050405020304" pitchFamily="18" charset="0"/>
                <a:sym typeface="Symbol" panose="05050102010706020507" pitchFamily="18" charset="2"/>
              </a:rPr>
              <a:t></a:t>
            </a:r>
            <a:r>
              <a:rPr lang="en-US" altLang="zh-TW" dirty="0">
                <a:solidFill>
                  <a:srgbClr val="006600"/>
                </a:solidFill>
                <a:effectLst>
                  <a:outerShdw blurRad="38100" dist="38100" dir="2700000" algn="tl">
                    <a:srgbClr val="000000"/>
                  </a:outerShdw>
                </a:effectLst>
              </a:rPr>
              <a:t> d*(j)</a:t>
            </a:r>
            <a:r>
              <a:rPr lang="en-US" altLang="zh-TW" dirty="0"/>
              <a:t> &gt; -</a:t>
            </a:r>
            <a:r>
              <a:rPr lang="en-US" altLang="zh-TW" dirty="0" err="1"/>
              <a:t>nC</a:t>
            </a:r>
            <a:r>
              <a:rPr lang="en-US" altLang="zh-TW" dirty="0"/>
              <a:t>, where C = max (|</a:t>
            </a:r>
            <a:r>
              <a:rPr lang="en-US" altLang="zh-TW" dirty="0" err="1"/>
              <a:t>c</a:t>
            </a:r>
            <a:r>
              <a:rPr lang="en-US" altLang="zh-TW" baseline="-25000" dirty="0" err="1"/>
              <a:t>ij</a:t>
            </a:r>
            <a:r>
              <a:rPr lang="en-US" altLang="zh-TW" dirty="0"/>
              <a:t>| : (</a:t>
            </a:r>
            <a:r>
              <a:rPr lang="en-US" altLang="zh-TW" dirty="0" err="1"/>
              <a:t>i,j</a:t>
            </a:r>
            <a:r>
              <a:rPr lang="en-US" altLang="zh-TW" dirty="0"/>
              <a:t>) </a:t>
            </a:r>
            <a:r>
              <a:rPr lang="en-US" altLang="zh-TW" dirty="0">
                <a:sym typeface="Symbol" panose="05050102010706020507" pitchFamily="18" charset="2"/>
              </a:rPr>
              <a:t> A).</a:t>
            </a:r>
          </a:p>
          <a:p>
            <a:pPr eaLnBrk="1" hangingPunct="1">
              <a:spcAft>
                <a:spcPct val="40000"/>
              </a:spcAft>
              <a:buFontTx/>
              <a:buNone/>
              <a:defRPr/>
            </a:pPr>
            <a:r>
              <a:rPr lang="en-US" altLang="zh-TW" dirty="0">
                <a:sym typeface="Symbol" panose="05050102010706020507" pitchFamily="18" charset="2"/>
              </a:rPr>
              <a:t>	So, the number of iterations is </a:t>
            </a:r>
            <a:r>
              <a:rPr lang="en-US" altLang="zh-TW" dirty="0">
                <a:solidFill>
                  <a:srgbClr val="FF0000"/>
                </a:solidFill>
                <a:effectLst>
                  <a:outerShdw blurRad="38100" dist="38100" dir="2700000" algn="tl">
                    <a:srgbClr val="000000"/>
                  </a:outerShdw>
                </a:effectLst>
                <a:sym typeface="Symbol" panose="05050102010706020507" pitchFamily="18" charset="2"/>
              </a:rPr>
              <a:t>O(n</a:t>
            </a:r>
            <a:r>
              <a:rPr lang="en-US" altLang="zh-TW" baseline="30000" dirty="0">
                <a:solidFill>
                  <a:srgbClr val="FF0000"/>
                </a:solidFill>
                <a:effectLst>
                  <a:outerShdw blurRad="38100" dist="38100" dir="2700000" algn="tl">
                    <a:srgbClr val="000000"/>
                  </a:outerShdw>
                </a:effectLst>
                <a:sym typeface="Symbol" panose="05050102010706020507" pitchFamily="18" charset="2"/>
              </a:rPr>
              <a:t>2</a:t>
            </a:r>
            <a:r>
              <a:rPr lang="en-US" altLang="zh-TW" dirty="0">
                <a:solidFill>
                  <a:srgbClr val="FF0000"/>
                </a:solidFill>
                <a:effectLst>
                  <a:outerShdw blurRad="38100" dist="38100" dir="2700000" algn="tl">
                    <a:srgbClr val="000000"/>
                  </a:outerShdw>
                </a:effectLst>
                <a:sym typeface="Symbol" panose="05050102010706020507" pitchFamily="18" charset="2"/>
              </a:rPr>
              <a:t>C).</a:t>
            </a:r>
          </a:p>
          <a:p>
            <a:pPr eaLnBrk="1" hangingPunct="1">
              <a:buFontTx/>
              <a:buNone/>
              <a:defRPr/>
            </a:pPr>
            <a:endParaRPr lang="en-US" altLang="zh-TW" dirty="0">
              <a:sym typeface="Symbol" panose="05050102010706020507" pitchFamily="18" charset="2"/>
            </a:endParaRPr>
          </a:p>
          <a:p>
            <a:pPr eaLnBrk="1" hangingPunct="1">
              <a:buFontTx/>
              <a:buNone/>
              <a:defRPr/>
            </a:pPr>
            <a:r>
              <a:rPr lang="en-US" altLang="zh-TW" dirty="0">
                <a:solidFill>
                  <a:srgbClr val="006600"/>
                </a:solidFill>
                <a:effectLst>
                  <a:outerShdw blurRad="38100" dist="38100" dir="2700000" algn="tl">
                    <a:srgbClr val="000000"/>
                  </a:outerShdw>
                </a:effectLst>
              </a:rPr>
              <a:t>Claim:</a:t>
            </a:r>
            <a:r>
              <a:rPr lang="en-US" altLang="zh-TW" dirty="0"/>
              <a:t>  at termination, the distances are all shortest path distances.</a:t>
            </a:r>
          </a:p>
          <a:p>
            <a:pPr eaLnBrk="1" hangingPunct="1">
              <a:buFontTx/>
              <a:buNone/>
              <a:defRPr/>
            </a:pPr>
            <a:endParaRPr lang="en-US" altLang="zh-TW" dirty="0"/>
          </a:p>
          <a:p>
            <a:pPr eaLnBrk="1" hangingPunct="1">
              <a:buFontTx/>
              <a:buNone/>
              <a:defRPr/>
            </a:pPr>
            <a:r>
              <a:rPr lang="en-US" altLang="zh-TW" dirty="0">
                <a:solidFill>
                  <a:srgbClr val="FF0000"/>
                </a:solidFill>
                <a:effectLst>
                  <a:outerShdw blurRad="38100" dist="38100" dir="2700000" algn="tl">
                    <a:srgbClr val="000000"/>
                  </a:outerShdw>
                </a:effectLst>
              </a:rPr>
              <a:t>Proof.</a:t>
            </a:r>
            <a:r>
              <a:rPr lang="en-US" altLang="zh-TW" dirty="0"/>
              <a:t>  At end, d(j) </a:t>
            </a:r>
            <a:r>
              <a:rPr lang="en-US" altLang="zh-TW" dirty="0">
                <a:sym typeface="Symbol" panose="05050102010706020507" pitchFamily="18" charset="2"/>
              </a:rPr>
              <a:t></a:t>
            </a:r>
            <a:r>
              <a:rPr lang="en-US" altLang="zh-TW" dirty="0"/>
              <a:t> d(</a:t>
            </a:r>
            <a:r>
              <a:rPr lang="en-US" altLang="zh-TW" dirty="0" err="1"/>
              <a:t>i</a:t>
            </a:r>
            <a:r>
              <a:rPr lang="en-US" altLang="zh-TW" dirty="0"/>
              <a:t>) + </a:t>
            </a:r>
            <a:r>
              <a:rPr lang="en-US" altLang="zh-TW" dirty="0" err="1"/>
              <a:t>c</a:t>
            </a:r>
            <a:r>
              <a:rPr lang="en-US" altLang="zh-TW" baseline="-25000" dirty="0" err="1"/>
              <a:t>ij</a:t>
            </a:r>
            <a:r>
              <a:rPr lang="en-US" altLang="zh-TW" baseline="-25000" dirty="0"/>
              <a:t> </a:t>
            </a:r>
            <a:r>
              <a:rPr lang="en-US" altLang="zh-TW" dirty="0"/>
              <a:t>for all (</a:t>
            </a:r>
            <a:r>
              <a:rPr lang="en-US" altLang="zh-TW" dirty="0" err="1"/>
              <a:t>i,j</a:t>
            </a:r>
            <a:r>
              <a:rPr lang="en-US" altLang="zh-TW" dirty="0"/>
              <a:t>) </a:t>
            </a:r>
            <a:r>
              <a:rPr lang="en-US" altLang="zh-TW" dirty="0">
                <a:sym typeface="Symbol" panose="05050102010706020507" pitchFamily="18" charset="2"/>
              </a:rPr>
              <a:t></a:t>
            </a:r>
            <a:r>
              <a:rPr lang="en-US" altLang="zh-TW" dirty="0"/>
              <a:t> A.  </a:t>
            </a:r>
            <a:br>
              <a:rPr lang="en-US" altLang="zh-TW" dirty="0"/>
            </a:br>
            <a:r>
              <a:rPr lang="en-US" altLang="zh-TW" dirty="0"/>
              <a:t> By the previous theorem (optimality condition in page5), d(j) = d*(j). </a:t>
            </a:r>
          </a:p>
          <a:p>
            <a:pPr eaLnBrk="1" hangingPunct="1">
              <a:defRPr/>
            </a:pPr>
            <a:endParaRPr lang="en-US" altLang="zh-TW" dirty="0"/>
          </a:p>
          <a:p>
            <a:pPr eaLnBrk="1" hangingPunct="1">
              <a:defRPr/>
            </a:pPr>
            <a:endParaRPr lang="zh-TW" altLang="en-US" dirty="0">
              <a:sym typeface="Symbol" panose="05050102010706020507" pitchFamily="18" charset="2"/>
            </a:endParaRPr>
          </a:p>
        </p:txBody>
      </p:sp>
      <p:sp>
        <p:nvSpPr>
          <p:cNvPr id="20484" name="投影片編號版面配置區 3">
            <a:extLst>
              <a:ext uri="{FF2B5EF4-FFF2-40B4-BE49-F238E27FC236}">
                <a16:creationId xmlns:a16="http://schemas.microsoft.com/office/drawing/2014/main" id="{BC38E9D9-68A4-4417-B2EB-B5B3B07D5B51}"/>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DF04649F-5EA3-4946-AA2F-1955C22AE838}" type="slidenum">
              <a:rPr lang="zh-TW" altLang="en-US" sz="1400"/>
              <a:pPr/>
              <a:t>9</a:t>
            </a:fld>
            <a:endParaRPr lang="en-US" altLang="zh-TW" sz="1400"/>
          </a:p>
        </p:txBody>
      </p:sp>
    </p:spTree>
  </p:cSld>
  <p:clrMapOvr>
    <a:masterClrMapping/>
  </p:clrMapOvr>
</p:sld>
</file>

<file path=ppt/theme/theme1.xml><?xml version="1.0" encoding="utf-8"?>
<a:theme xmlns:a="http://schemas.openxmlformats.org/drawingml/2006/main" name="1_Teamwork">
  <a:themeElements>
    <a:clrScheme name="1_Teamwork 7">
      <a:dk1>
        <a:srgbClr val="000000"/>
      </a:dk1>
      <a:lt1>
        <a:srgbClr val="F5F0BD"/>
      </a:lt1>
      <a:dk2>
        <a:srgbClr val="BD9D69"/>
      </a:dk2>
      <a:lt2>
        <a:srgbClr val="FFFFCC"/>
      </a:lt2>
      <a:accent1>
        <a:srgbClr val="CDBB77"/>
      </a:accent1>
      <a:accent2>
        <a:srgbClr val="F8EBD0"/>
      </a:accent2>
      <a:accent3>
        <a:srgbClr val="F9F6DB"/>
      </a:accent3>
      <a:accent4>
        <a:srgbClr val="000000"/>
      </a:accent4>
      <a:accent5>
        <a:srgbClr val="E3DABD"/>
      </a:accent5>
      <a:accent6>
        <a:srgbClr val="E1D5BC"/>
      </a:accent6>
      <a:hlink>
        <a:srgbClr val="FF9900"/>
      </a:hlink>
      <a:folHlink>
        <a:srgbClr val="C64B00"/>
      </a:folHlink>
    </a:clrScheme>
    <a:fontScheme name="1_Teamwork">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TW"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TW"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1_Teamwork 1">
        <a:dk1>
          <a:srgbClr val="000078"/>
        </a:dk1>
        <a:lt1>
          <a:srgbClr val="FFFFFF"/>
        </a:lt1>
        <a:dk2>
          <a:srgbClr val="000066"/>
        </a:dk2>
        <a:lt2>
          <a:srgbClr val="CCECFF"/>
        </a:lt2>
        <a:accent1>
          <a:srgbClr val="0099CC"/>
        </a:accent1>
        <a:accent2>
          <a:srgbClr val="008080"/>
        </a:accent2>
        <a:accent3>
          <a:srgbClr val="AAAAB8"/>
        </a:accent3>
        <a:accent4>
          <a:srgbClr val="DADADA"/>
        </a:accent4>
        <a:accent5>
          <a:srgbClr val="AACAE2"/>
        </a:accent5>
        <a:accent6>
          <a:srgbClr val="007373"/>
        </a:accent6>
        <a:hlink>
          <a:srgbClr val="00FFCC"/>
        </a:hlink>
        <a:folHlink>
          <a:srgbClr val="6699FF"/>
        </a:folHlink>
      </a:clrScheme>
      <a:clrMap bg1="dk2" tx1="lt1" bg2="dk1" tx2="lt2" accent1="accent1" accent2="accent2" accent3="accent3" accent4="accent4" accent5="accent5" accent6="accent6" hlink="hlink" folHlink="folHlink"/>
    </a:extraClrScheme>
    <a:extraClrScheme>
      <a:clrScheme name="1_Teamwork 2">
        <a:dk1>
          <a:srgbClr val="0000A6"/>
        </a:dk1>
        <a:lt1>
          <a:srgbClr val="FFFFFF"/>
        </a:lt1>
        <a:dk2>
          <a:srgbClr val="000099"/>
        </a:dk2>
        <a:lt2>
          <a:srgbClr val="CCFFFF"/>
        </a:lt2>
        <a:accent1>
          <a:srgbClr val="00CCFF"/>
        </a:accent1>
        <a:accent2>
          <a:srgbClr val="FFE701"/>
        </a:accent2>
        <a:accent3>
          <a:srgbClr val="AAAACA"/>
        </a:accent3>
        <a:accent4>
          <a:srgbClr val="DADADA"/>
        </a:accent4>
        <a:accent5>
          <a:srgbClr val="AAE2FF"/>
        </a:accent5>
        <a:accent6>
          <a:srgbClr val="E7D101"/>
        </a:accent6>
        <a:hlink>
          <a:srgbClr val="FFCC66"/>
        </a:hlink>
        <a:folHlink>
          <a:srgbClr val="00CA00"/>
        </a:folHlink>
      </a:clrScheme>
      <a:clrMap bg1="dk2" tx1="lt1" bg2="dk1" tx2="lt2" accent1="accent1" accent2="accent2" accent3="accent3" accent4="accent4" accent5="accent5" accent6="accent6" hlink="hlink" folHlink="folHlink"/>
    </a:extraClrScheme>
    <a:extraClrScheme>
      <a:clrScheme name="1_Teamwork 3">
        <a:dk1>
          <a:srgbClr val="000000"/>
        </a:dk1>
        <a:lt1>
          <a:srgbClr val="E0EBF6"/>
        </a:lt1>
        <a:dk2>
          <a:srgbClr val="77A4AF"/>
        </a:dk2>
        <a:lt2>
          <a:srgbClr val="F3F7FB"/>
        </a:lt2>
        <a:accent1>
          <a:srgbClr val="B9C4D7"/>
        </a:accent1>
        <a:accent2>
          <a:srgbClr val="B1A1C5"/>
        </a:accent2>
        <a:accent3>
          <a:srgbClr val="EDF3FA"/>
        </a:accent3>
        <a:accent4>
          <a:srgbClr val="000000"/>
        </a:accent4>
        <a:accent5>
          <a:srgbClr val="D9DEE8"/>
        </a:accent5>
        <a:accent6>
          <a:srgbClr val="A091B2"/>
        </a:accent6>
        <a:hlink>
          <a:srgbClr val="3F2FB5"/>
        </a:hlink>
        <a:folHlink>
          <a:srgbClr val="318944"/>
        </a:folHlink>
      </a:clrScheme>
      <a:clrMap bg1="lt1" tx1="dk1" bg2="lt2" tx2="dk2" accent1="accent1" accent2="accent2" accent3="accent3" accent4="accent4" accent5="accent5" accent6="accent6" hlink="hlink" folHlink="folHlink"/>
    </a:extraClrScheme>
    <a:extraClrScheme>
      <a:clrScheme name="1_Teamwork 4">
        <a:dk1>
          <a:srgbClr val="006E6B"/>
        </a:dk1>
        <a:lt1>
          <a:srgbClr val="FFFFFF"/>
        </a:lt1>
        <a:dk2>
          <a:srgbClr val="006666"/>
        </a:dk2>
        <a:lt2>
          <a:srgbClr val="B9EFEE"/>
        </a:lt2>
        <a:accent1>
          <a:srgbClr val="33CCCC"/>
        </a:accent1>
        <a:accent2>
          <a:srgbClr val="6AB475"/>
        </a:accent2>
        <a:accent3>
          <a:srgbClr val="AAB8B8"/>
        </a:accent3>
        <a:accent4>
          <a:srgbClr val="DADADA"/>
        </a:accent4>
        <a:accent5>
          <a:srgbClr val="ADE2E2"/>
        </a:accent5>
        <a:accent6>
          <a:srgbClr val="5FA369"/>
        </a:accent6>
        <a:hlink>
          <a:srgbClr val="00FF99"/>
        </a:hlink>
        <a:folHlink>
          <a:srgbClr val="CCFF66"/>
        </a:folHlink>
      </a:clrScheme>
      <a:clrMap bg1="dk2" tx1="lt1" bg2="dk1" tx2="lt2" accent1="accent1" accent2="accent2" accent3="accent3" accent4="accent4" accent5="accent5" accent6="accent6" hlink="hlink" folHlink="folHlink"/>
    </a:extraClrScheme>
    <a:extraClrScheme>
      <a:clrScheme name="1_Teamwork 5">
        <a:dk1>
          <a:srgbClr val="8ABA8D"/>
        </a:dk1>
        <a:lt1>
          <a:srgbClr val="FFFFFF"/>
        </a:lt1>
        <a:dk2>
          <a:srgbClr val="6FB56D"/>
        </a:dk2>
        <a:lt2>
          <a:srgbClr val="DCF1F4"/>
        </a:lt2>
        <a:accent1>
          <a:srgbClr val="2E7E2E"/>
        </a:accent1>
        <a:accent2>
          <a:srgbClr val="25735D"/>
        </a:accent2>
        <a:accent3>
          <a:srgbClr val="BBD7BA"/>
        </a:accent3>
        <a:accent4>
          <a:srgbClr val="DADADA"/>
        </a:accent4>
        <a:accent5>
          <a:srgbClr val="ADC0AD"/>
        </a:accent5>
        <a:accent6>
          <a:srgbClr val="206853"/>
        </a:accent6>
        <a:hlink>
          <a:srgbClr val="FFFF00"/>
        </a:hlink>
        <a:folHlink>
          <a:srgbClr val="FFF4BF"/>
        </a:folHlink>
      </a:clrScheme>
      <a:clrMap bg1="dk2" tx1="lt1" bg2="dk1" tx2="lt2" accent1="accent1" accent2="accent2" accent3="accent3" accent4="accent4" accent5="accent5" accent6="accent6" hlink="hlink" folHlink="folHlink"/>
    </a:extraClrScheme>
    <a:extraClrScheme>
      <a:clrScheme name="1_Teamwork 6">
        <a:dk1>
          <a:srgbClr val="005400"/>
        </a:dk1>
        <a:lt1>
          <a:srgbClr val="FFFFFF"/>
        </a:lt1>
        <a:dk2>
          <a:srgbClr val="004800"/>
        </a:dk2>
        <a:lt2>
          <a:srgbClr val="D6D8C0"/>
        </a:lt2>
        <a:accent1>
          <a:srgbClr val="339933"/>
        </a:accent1>
        <a:accent2>
          <a:srgbClr val="7D8C70"/>
        </a:accent2>
        <a:accent3>
          <a:srgbClr val="AAB1AA"/>
        </a:accent3>
        <a:accent4>
          <a:srgbClr val="DADADA"/>
        </a:accent4>
        <a:accent5>
          <a:srgbClr val="ADCAAD"/>
        </a:accent5>
        <a:accent6>
          <a:srgbClr val="717E65"/>
        </a:accent6>
        <a:hlink>
          <a:srgbClr val="CCCC00"/>
        </a:hlink>
        <a:folHlink>
          <a:srgbClr val="85B3B1"/>
        </a:folHlink>
      </a:clrScheme>
      <a:clrMap bg1="dk2" tx1="lt1" bg2="dk1" tx2="lt2" accent1="accent1" accent2="accent2" accent3="accent3" accent4="accent4" accent5="accent5" accent6="accent6" hlink="hlink" folHlink="folHlink"/>
    </a:extraClrScheme>
    <a:extraClrScheme>
      <a:clrScheme name="1_Teamwork 7">
        <a:dk1>
          <a:srgbClr val="000000"/>
        </a:dk1>
        <a:lt1>
          <a:srgbClr val="F5F0BD"/>
        </a:lt1>
        <a:dk2>
          <a:srgbClr val="BD9D69"/>
        </a:dk2>
        <a:lt2>
          <a:srgbClr val="FFFFCC"/>
        </a:lt2>
        <a:accent1>
          <a:srgbClr val="CDBB77"/>
        </a:accent1>
        <a:accent2>
          <a:srgbClr val="F8EBD0"/>
        </a:accent2>
        <a:accent3>
          <a:srgbClr val="F9F6DB"/>
        </a:accent3>
        <a:accent4>
          <a:srgbClr val="000000"/>
        </a:accent4>
        <a:accent5>
          <a:srgbClr val="E3DABD"/>
        </a:accent5>
        <a:accent6>
          <a:srgbClr val="E1D5BC"/>
        </a:accent6>
        <a:hlink>
          <a:srgbClr val="FF9900"/>
        </a:hlink>
        <a:folHlink>
          <a:srgbClr val="C64B00"/>
        </a:folHlink>
      </a:clrScheme>
      <a:clrMap bg1="lt1" tx1="dk1" bg2="lt2" tx2="dk2" accent1="accent1" accent2="accent2" accent3="accent3" accent4="accent4" accent5="accent5" accent6="accent6" hlink="hlink" folHlink="folHlink"/>
    </a:extraClrScheme>
    <a:extraClrScheme>
      <a:clrScheme name="1_Teamwork 8">
        <a:dk1>
          <a:srgbClr val="000000"/>
        </a:dk1>
        <a:lt1>
          <a:srgbClr val="E2DDD4"/>
        </a:lt1>
        <a:dk2>
          <a:srgbClr val="000000"/>
        </a:dk2>
        <a:lt2>
          <a:srgbClr val="EFEBE3"/>
        </a:lt2>
        <a:accent1>
          <a:srgbClr val="F2F2F2"/>
        </a:accent1>
        <a:accent2>
          <a:srgbClr val="C4AD74"/>
        </a:accent2>
        <a:accent3>
          <a:srgbClr val="EEEBE6"/>
        </a:accent3>
        <a:accent4>
          <a:srgbClr val="000000"/>
        </a:accent4>
        <a:accent5>
          <a:srgbClr val="F7F7F7"/>
        </a:accent5>
        <a:accent6>
          <a:srgbClr val="B19C68"/>
        </a:accent6>
        <a:hlink>
          <a:srgbClr val="A46032"/>
        </a:hlink>
        <a:folHlink>
          <a:srgbClr val="8F8E73"/>
        </a:folHlink>
      </a:clrScheme>
      <a:clrMap bg1="lt1" tx1="dk1" bg2="lt2" tx2="dk2" accent1="accent1" accent2="accent2" accent3="accent3" accent4="accent4" accent5="accent5" accent6="accent6" hlink="hlink" folHlink="folHlink"/>
    </a:extraClrScheme>
    <a:extraClrScheme>
      <a:clrScheme name="1_Teamwork 9">
        <a:dk1>
          <a:srgbClr val="8A0000"/>
        </a:dk1>
        <a:lt1>
          <a:srgbClr val="FFFFFF"/>
        </a:lt1>
        <a:dk2>
          <a:srgbClr val="800000"/>
        </a:dk2>
        <a:lt2>
          <a:srgbClr val="FFFFCC"/>
        </a:lt2>
        <a:accent1>
          <a:srgbClr val="FF5831"/>
        </a:accent1>
        <a:accent2>
          <a:srgbClr val="C5543D"/>
        </a:accent2>
        <a:accent3>
          <a:srgbClr val="C0AAAA"/>
        </a:accent3>
        <a:accent4>
          <a:srgbClr val="DADADA"/>
        </a:accent4>
        <a:accent5>
          <a:srgbClr val="FFB4AD"/>
        </a:accent5>
        <a:accent6>
          <a:srgbClr val="B24B36"/>
        </a:accent6>
        <a:hlink>
          <a:srgbClr val="FFFFCC"/>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2148</TotalTime>
  <Words>3240</Words>
  <Application>Microsoft Office PowerPoint</Application>
  <PresentationFormat>寬螢幕</PresentationFormat>
  <Paragraphs>391</Paragraphs>
  <Slides>30</Slides>
  <Notes>30</Notes>
  <HiddenSlides>0</HiddenSlides>
  <MMClips>0</MMClips>
  <ScaleCrop>false</ScaleCrop>
  <HeadingPairs>
    <vt:vector size="8" baseType="variant">
      <vt:variant>
        <vt:lpstr>使用字型</vt:lpstr>
      </vt:variant>
      <vt:variant>
        <vt:i4>11</vt:i4>
      </vt:variant>
      <vt:variant>
        <vt:lpstr>佈景主題</vt:lpstr>
      </vt:variant>
      <vt:variant>
        <vt:i4>1</vt:i4>
      </vt:variant>
      <vt:variant>
        <vt:lpstr>內嵌 OLE 伺服程式</vt:lpstr>
      </vt:variant>
      <vt:variant>
        <vt:i4>1</vt:i4>
      </vt:variant>
      <vt:variant>
        <vt:lpstr>投影片標題</vt:lpstr>
      </vt:variant>
      <vt:variant>
        <vt:i4>30</vt:i4>
      </vt:variant>
    </vt:vector>
  </HeadingPairs>
  <TitlesOfParts>
    <vt:vector size="43" baseType="lpstr">
      <vt:lpstr>휴먼모음T</vt:lpstr>
      <vt:lpstr>Monotype Sorts</vt:lpstr>
      <vt:lpstr>New York</vt:lpstr>
      <vt:lpstr>新細明體</vt:lpstr>
      <vt:lpstr>標楷體</vt:lpstr>
      <vt:lpstr>Arial</vt:lpstr>
      <vt:lpstr>Garamond</vt:lpstr>
      <vt:lpstr>Symbol</vt:lpstr>
      <vt:lpstr>Tahoma</vt:lpstr>
      <vt:lpstr>Times New Roman</vt:lpstr>
      <vt:lpstr>Wingdings</vt:lpstr>
      <vt:lpstr>1_Teamwork</vt:lpstr>
      <vt:lpstr>Equation</vt:lpstr>
      <vt:lpstr> Label Correcting Algorithm for the Shortest Path Problem</vt:lpstr>
      <vt:lpstr>Overview of the Lecture</vt:lpstr>
      <vt:lpstr>Optimality Conditions</vt:lpstr>
      <vt:lpstr>Completion of the proof.</vt:lpstr>
      <vt:lpstr>Optimality Conditions</vt:lpstr>
      <vt:lpstr>A Generic Shortest Path Algorithm</vt:lpstr>
      <vt:lpstr>A Generic Shortest Path Algorithm</vt:lpstr>
      <vt:lpstr>PowerPoint 簡報</vt:lpstr>
      <vt:lpstr>Finiteness continued</vt:lpstr>
      <vt:lpstr>More on Finiteness</vt:lpstr>
      <vt:lpstr>On Computational Complexity</vt:lpstr>
      <vt:lpstr>Computational Issues</vt:lpstr>
      <vt:lpstr>PowerPoint 簡報</vt:lpstr>
      <vt:lpstr>PowerPoint 簡報</vt:lpstr>
      <vt:lpstr>Completion of the proof.</vt:lpstr>
      <vt:lpstr>What if there is a negative cost cycle?</vt:lpstr>
      <vt:lpstr>Can we speed this up in practice?</vt:lpstr>
      <vt:lpstr>Modified Label Correcting Algorithm</vt:lpstr>
      <vt:lpstr>FIFO Implementation</vt:lpstr>
      <vt:lpstr>Solving all pairs shortest problems</vt:lpstr>
      <vt:lpstr>Reduced Costs</vt:lpstr>
      <vt:lpstr>For any path P from node s to node t  cp(P) = c(P) - ps + pt </vt:lpstr>
      <vt:lpstr>Using Reduced Costs</vt:lpstr>
      <vt:lpstr>Repeated Shortest Path Algorithm</vt:lpstr>
      <vt:lpstr>Detecting Negative Cost Cycles</vt:lpstr>
      <vt:lpstr>A Predecessor Graph</vt:lpstr>
      <vt:lpstr>A Predecessor Graph</vt:lpstr>
      <vt:lpstr>A Predecessor Graph</vt:lpstr>
      <vt:lpstr>Shortest Path Supplements</vt:lpstr>
      <vt:lpstr>Summary of Lecture</vt:lpstr>
    </vt:vector>
  </TitlesOfParts>
  <Company>MIT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15.082        Spring 1998</dc:title>
  <dc:creator>Jim Orlin</dc:creator>
  <cp:lastModifiedBy>xx</cp:lastModifiedBy>
  <cp:revision>49</cp:revision>
  <cp:lastPrinted>1999-01-07T17:37:54Z</cp:lastPrinted>
  <dcterms:created xsi:type="dcterms:W3CDTF">1999-01-07T15:09:16Z</dcterms:created>
  <dcterms:modified xsi:type="dcterms:W3CDTF">2023-04-10T07:22:58Z</dcterms:modified>
</cp:coreProperties>
</file>