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461" r:id="rId2"/>
    <p:sldId id="532" r:id="rId3"/>
    <p:sldId id="543" r:id="rId4"/>
    <p:sldId id="533" r:id="rId5"/>
    <p:sldId id="534" r:id="rId6"/>
    <p:sldId id="390" r:id="rId7"/>
    <p:sldId id="391" r:id="rId8"/>
    <p:sldId id="392" r:id="rId9"/>
    <p:sldId id="536" r:id="rId10"/>
    <p:sldId id="537" r:id="rId11"/>
    <p:sldId id="538" r:id="rId12"/>
    <p:sldId id="539" r:id="rId13"/>
    <p:sldId id="540" r:id="rId14"/>
    <p:sldId id="535" r:id="rId15"/>
    <p:sldId id="541" r:id="rId16"/>
    <p:sldId id="542" r:id="rId17"/>
    <p:sldId id="557" r:id="rId18"/>
    <p:sldId id="544" r:id="rId19"/>
    <p:sldId id="545" r:id="rId20"/>
    <p:sldId id="546" r:id="rId21"/>
    <p:sldId id="547" r:id="rId22"/>
    <p:sldId id="548" r:id="rId23"/>
    <p:sldId id="549" r:id="rId24"/>
    <p:sldId id="550" r:id="rId25"/>
    <p:sldId id="551" r:id="rId26"/>
    <p:sldId id="552" r:id="rId27"/>
    <p:sldId id="553" r:id="rId28"/>
    <p:sldId id="554" r:id="rId29"/>
    <p:sldId id="555" r:id="rId30"/>
    <p:sldId id="556" r:id="rId31"/>
    <p:sldId id="558" r:id="rId32"/>
    <p:sldId id="559" r:id="rId33"/>
    <p:sldId id="560" r:id="rId34"/>
    <p:sldId id="561" r:id="rId35"/>
    <p:sldId id="562" r:id="rId36"/>
    <p:sldId id="566" r:id="rId37"/>
    <p:sldId id="565" r:id="rId38"/>
    <p:sldId id="567" r:id="rId39"/>
    <p:sldId id="568" r:id="rId40"/>
    <p:sldId id="569" r:id="rId41"/>
    <p:sldId id="426" r:id="rId42"/>
    <p:sldId id="570" r:id="rId43"/>
    <p:sldId id="571" r:id="rId44"/>
    <p:sldId id="572" r:id="rId45"/>
    <p:sldId id="573" r:id="rId46"/>
    <p:sldId id="427" r:id="rId47"/>
    <p:sldId id="281" r:id="rId48"/>
  </p:sldIdLst>
  <p:sldSz cx="12192000" cy="6858000"/>
  <p:notesSz cx="7102475" cy="102330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024" userDrawn="1">
          <p15:clr>
            <a:srgbClr val="A4A3A4"/>
          </p15:clr>
        </p15:guide>
        <p15:guide id="2" pos="37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4D"/>
    <a:srgbClr val="D5FFF8"/>
    <a:srgbClr val="9900CC"/>
    <a:srgbClr val="0000CC"/>
    <a:srgbClr val="008000"/>
    <a:srgbClr val="FFCC99"/>
    <a:srgbClr val="FF9900"/>
    <a:srgbClr val="C2FFF0"/>
    <a:srgbClr val="85FFE0"/>
    <a:srgbClr val="F9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2861" autoAdjust="0"/>
  </p:normalViewPr>
  <p:slideViewPr>
    <p:cSldViewPr snapToGrid="0">
      <p:cViewPr varScale="1">
        <p:scale>
          <a:sx n="63" d="100"/>
          <a:sy n="63" d="100"/>
        </p:scale>
        <p:origin x="540" y="72"/>
      </p:cViewPr>
      <p:guideLst>
        <p:guide orient="horz" pos="2024"/>
        <p:guide pos="37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742" y="-6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7.emf"/><Relationship Id="rId1" Type="http://schemas.openxmlformats.org/officeDocument/2006/relationships/image" Target="../media/image10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emf"/><Relationship Id="rId9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8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EE5D1257-7E46-4A33-9BF5-FA4B441A7E3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6750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2875" y="768350"/>
            <a:ext cx="6818313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59338"/>
            <a:ext cx="5207000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9824E210-7D2B-4E42-8EE1-E51227D6D49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24473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8CB4B9CC-55E8-4B16-85F5-016E69A496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F67ECD5-FCD9-4EFA-AF13-B775373B770D}" type="slidenum">
              <a:rPr lang="zh-TW" altLang="en-US" sz="1300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TW" sz="1300">
              <a:cs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E3672D71-CB98-4647-B37E-5CEC7B1423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6763"/>
            <a:ext cx="6818313" cy="3836987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42A17163-81CC-4D70-82B1-3B69116B08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1000"/>
              <a:t>Buyer: </a:t>
            </a:r>
            <a:r>
              <a:rPr lang="zh-TW" altLang="en-US" sz="1000"/>
              <a:t>採買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A08157FE-CBD3-489D-86E4-3D3AD3CB5F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DC3BF5A-CF7C-4059-B66B-39BA370BB3E5}" type="slidenum">
              <a:rPr lang="zh-TW" altLang="en-US" sz="1300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TW" sz="1300">
              <a:cs typeface="Arial" panose="020B060402020202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6AE16A2B-9E36-454C-800E-6FD73B47AC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6763"/>
            <a:ext cx="6818313" cy="3836987"/>
          </a:xfrm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B7BECFAA-F8CF-4ADC-B9C1-49A2E7743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1000"/>
              <a:t> 		Task					Time Length		Preceding Tasks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1000"/>
              <a:t>A 	Choose items by dept manager		3 days		None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1000"/>
              <a:t>B 	Choose items by buyers				2			None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1000"/>
              <a:t>C	Choose &amp; price items for ads 			2			A,B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1000"/>
              <a:t>D	Prepare picture for sale item			4			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1000"/>
              <a:t>E	Prepare word for sale item			3			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1000"/>
              <a:t>F	Design adv						2			D,E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1000"/>
              <a:t>G	Compile mailing list				3			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1000"/>
              <a:t>H	Print mailing labels				1			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1000"/>
              <a:t>I	Print adv						5			F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1000"/>
              <a:t>J	Attach labels, stored by zip code		2			H,I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1000"/>
              <a:t>K	Deliver adv						10			J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F817C5CD-8277-4905-9385-559A58B6B4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F5E91E7-E9DB-4FB0-91D3-3956692E4999}" type="slidenum">
              <a:rPr lang="zh-TW" altLang="en-US" sz="1300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TW" sz="1300">
              <a:cs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8FD81934-E7E3-422E-96CE-F234A09865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6763"/>
            <a:ext cx="6818313" cy="3836987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1DA76250-8A6A-492D-88D6-51A43D562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1000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24E210-7D2B-4E42-8EE1-E51227D6D495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4253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If we set </a:t>
            </a:r>
            <a:r>
              <a:rPr lang="en-US" altLang="zh-TW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1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200" dirty="0"/>
              <a:t> to be nonnegative, </a:t>
            </a:r>
            <a:br>
              <a:rPr lang="en-US" altLang="zh-TW" sz="1200" dirty="0"/>
            </a:br>
            <a:r>
              <a:rPr lang="en-US" altLang="zh-TW" sz="1200" dirty="0"/>
              <a:t>the dual constraint would be Sum(flow out of </a:t>
            </a:r>
            <a:r>
              <a:rPr lang="en-US" altLang="zh-TW" sz="1200" dirty="0" err="1"/>
              <a:t>i</a:t>
            </a:r>
            <a:r>
              <a:rPr lang="en-US" altLang="zh-TW" sz="1200" dirty="0"/>
              <a:t>) – Sum(flow into </a:t>
            </a:r>
            <a:r>
              <a:rPr lang="en-US" altLang="zh-TW" sz="1200" dirty="0" err="1"/>
              <a:t>i</a:t>
            </a:r>
            <a:r>
              <a:rPr lang="en-US" altLang="zh-TW" sz="1200" dirty="0"/>
              <a:t>) &gt;= </a:t>
            </a:r>
            <a:r>
              <a:rPr lang="en-US" altLang="zh-TW" sz="1200" dirty="0" err="1"/>
              <a:t>b_i</a:t>
            </a:r>
            <a:endParaRPr lang="en-US" altLang="zh-TW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Then, stand on </a:t>
            </a:r>
            <a:r>
              <a:rPr lang="en-US" altLang="zh-TW" sz="1200" dirty="0" err="1"/>
              <a:t>i</a:t>
            </a:r>
            <a:r>
              <a:rPr lang="en-US" altLang="zh-TW" sz="1200" dirty="0"/>
              <a:t>=n, we know it has not flow goes out, which means the entering flow is at most 1 in total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24E210-7D2B-4E42-8EE1-E51227D6D495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1131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y1=25, y2=-10, y3=25, y4=5</a:t>
            </a:r>
          </a:p>
          <a:p>
            <a:endParaRPr lang="en-US" altLang="zh-TW" dirty="0"/>
          </a:p>
          <a:p>
            <a:r>
              <a:rPr lang="en-US" altLang="zh-TW" dirty="0"/>
              <a:t>y5=0, y4=5, y2=20, y1=45, y3=30</a:t>
            </a:r>
          </a:p>
          <a:p>
            <a:r>
              <a:rPr lang="en-US" altLang="zh-TW" dirty="0"/>
              <a:t>y1=0, y2=-25, y4=-40, y5=-45, y3=-15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24E210-7D2B-4E42-8EE1-E51227D6D495}" type="slidenum">
              <a:rPr lang="zh-TW" altLang="en-US" smtClean="0"/>
              <a:pPr>
                <a:defRPr/>
              </a:pPr>
              <a:t>38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9820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052769C3-272B-449E-91E7-FC8DE7BFAE8F}" type="slidenum">
              <a:rPr lang="en-US" altLang="zh-TW" smtClean="0"/>
              <a:pPr/>
              <a:t>47</a:t>
            </a:fld>
            <a:endParaRPr lang="en-US" altLang="zh-TW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59796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965AE-2F1F-43AD-A93F-659853B4B12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895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1548" y="-1"/>
            <a:ext cx="11260852" cy="794657"/>
          </a:xfrm>
        </p:spPr>
        <p:txBody>
          <a:bodyPr/>
          <a:lstStyle>
            <a:lvl1pPr>
              <a:defRPr sz="4400" b="1" baseline="0">
                <a:solidFill>
                  <a:schemeClr val="accent6"/>
                </a:solidFill>
                <a:latin typeface="Arial Unicode MS" panose="020B0604020202020204" pitchFamily="34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7956" y="990600"/>
            <a:ext cx="11924044" cy="5355771"/>
          </a:xfrm>
        </p:spPr>
        <p:txBody>
          <a:bodyPr/>
          <a:lstStyle>
            <a:lvl1pPr marL="361950" indent="-361950">
              <a:buClr>
                <a:srgbClr val="00B0F0"/>
              </a:buClr>
              <a:buSzPct val="60000"/>
              <a:buFont typeface="Wingdings" panose="05000000000000000000" pitchFamily="2" charset="2"/>
              <a:buChar char="p"/>
              <a:defRPr sz="320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630238" indent="-268288">
              <a:buSzPct val="60000"/>
              <a:buFont typeface="Wingdings" panose="05000000000000000000" pitchFamily="2" charset="2"/>
              <a:buChar char="n"/>
              <a:defRPr sz="2800" baseline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982663" indent="-266700">
              <a:defRPr sz="2400" baseline="0">
                <a:solidFill>
                  <a:srgbClr val="008000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346200" indent="-363538">
              <a:buSzPct val="60000"/>
              <a:buFont typeface="Wingdings" panose="05000000000000000000" pitchFamily="2" charset="2"/>
              <a:buChar char="u"/>
              <a:defRPr sz="2000" baseline="0"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1698625" indent="-352425">
              <a:buSzPct val="60000"/>
              <a:buFont typeface="Wingdings" panose="05000000000000000000" pitchFamily="2" charset="2"/>
              <a:buChar char="Ø"/>
              <a:defRPr sz="1800" baseline="0">
                <a:solidFill>
                  <a:srgbClr val="7030A0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A970F-C714-40BE-9C6C-EB0657C15CD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34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6748B-978C-435E-A2DD-F556D0BDD8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19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F6E5A-5E71-4922-B41C-D7F85447FE5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746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AE7690-92D9-4D5F-A2E9-89F9CA2B498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609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600" y="0"/>
            <a:ext cx="9550400" cy="685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9600" y="990600"/>
            <a:ext cx="5494215" cy="5410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1385" y="990600"/>
            <a:ext cx="5494215" cy="5410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DEE21-3C52-4077-AC7B-709C12DDBA9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571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標題，文字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600" y="0"/>
            <a:ext cx="9550400" cy="685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9600" y="990600"/>
            <a:ext cx="5494215" cy="5410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圖表版面配置區 3"/>
          <p:cNvSpPr>
            <a:spLocks noGrp="1"/>
          </p:cNvSpPr>
          <p:nvPr>
            <p:ph type="chart" sz="half" idx="2"/>
          </p:nvPr>
        </p:nvSpPr>
        <p:spPr>
          <a:xfrm>
            <a:off x="6291385" y="990600"/>
            <a:ext cx="5494215" cy="541020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095B6E6-DC91-411E-89B7-CD36148653A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B1924-364F-4003-A378-1B2DB91AFB1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335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509" y="-1"/>
            <a:ext cx="11249891" cy="914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2509" y="990600"/>
            <a:ext cx="11453091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82400" y="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fld id="{DB821139-3602-48C4-80AF-E9520068463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235200" y="6400800"/>
            <a:ext cx="948787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r>
              <a:rPr kumimoji="1" lang="zh-TW" altLang="en-US" sz="1969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  </a:t>
            </a:r>
            <a:r>
              <a:rPr kumimoji="1" lang="en-US" altLang="zh-TW" sz="1969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NCKU</a:t>
            </a:r>
            <a:r>
              <a:rPr kumimoji="1" lang="en-US" altLang="ko-KR" sz="1969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  </a:t>
            </a:r>
            <a:r>
              <a:rPr kumimoji="1" lang="en-US" altLang="zh-TW" sz="1969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IIM    </a:t>
            </a:r>
            <a:r>
              <a:rPr kumimoji="1" lang="zh-TW" altLang="en-US" sz="1969" b="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anose="020B0604020202020204" pitchFamily="34" charset="-120"/>
                <a:ea typeface="標楷體" pitchFamily="65" charset="-120"/>
                <a:cs typeface="+mn-cs"/>
              </a:rPr>
              <a:t>作業研究 </a:t>
            </a:r>
            <a:r>
              <a:rPr kumimoji="1" lang="en-US" altLang="zh-TW" sz="1969" b="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anose="020B0604020202020204" pitchFamily="34" charset="-120"/>
                <a:ea typeface="標楷體" pitchFamily="65" charset="-120"/>
                <a:cs typeface="+mn-cs"/>
              </a:rPr>
              <a:t>OR </a:t>
            </a:r>
            <a:r>
              <a:rPr kumimoji="1" lang="zh-TW" altLang="en-US" sz="1969" b="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anose="020B0604020202020204" pitchFamily="34" charset="-120"/>
                <a:ea typeface="標楷體" pitchFamily="65" charset="-120"/>
                <a:cs typeface="+mn-cs"/>
              </a:rPr>
              <a:t>－ </a:t>
            </a:r>
            <a:r>
              <a:rPr kumimoji="1" lang="en-US" altLang="zh-TW" sz="1969" b="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anose="020B0604020202020204" pitchFamily="34" charset="-120"/>
                <a:ea typeface="標楷體" pitchFamily="65" charset="-120"/>
                <a:cs typeface="+mn-cs"/>
              </a:rPr>
              <a:t>CPM, PERT, &amp; Min-cost Flow</a:t>
            </a:r>
            <a:endParaRPr kumimoji="1" lang="zh-TW" altLang="en-US" sz="1969" b="0" i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Unicode MS" panose="020B0604020202020204" pitchFamily="34" charset="-120"/>
              <a:ea typeface="標楷體" pitchFamily="65" charset="-120"/>
              <a:cs typeface="+mn-cs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0" y="838200"/>
            <a:ext cx="12192000" cy="76200"/>
            <a:chOff x="413" y="888"/>
            <a:chExt cx="5814" cy="48"/>
          </a:xfrm>
        </p:grpSpPr>
        <p:sp>
          <p:nvSpPr>
            <p:cNvPr id="3" name="Line 11"/>
            <p:cNvSpPr>
              <a:spLocks noChangeShapeType="1"/>
            </p:cNvSpPr>
            <p:nvPr/>
          </p:nvSpPr>
          <p:spPr bwMode="ltGray">
            <a:xfrm>
              <a:off x="413" y="936"/>
              <a:ext cx="5814" cy="0"/>
            </a:xfrm>
            <a:prstGeom prst="line">
              <a:avLst/>
            </a:prstGeom>
            <a:noFill/>
            <a:ln w="9525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723"/>
            </a:p>
          </p:txBody>
        </p:sp>
        <p:sp>
          <p:nvSpPr>
            <p:cNvPr id="1033" name="Line 12"/>
            <p:cNvSpPr>
              <a:spLocks noChangeShapeType="1"/>
            </p:cNvSpPr>
            <p:nvPr/>
          </p:nvSpPr>
          <p:spPr bwMode="ltGray">
            <a:xfrm>
              <a:off x="413" y="888"/>
              <a:ext cx="5814" cy="0"/>
            </a:xfrm>
            <a:prstGeom prst="line">
              <a:avLst/>
            </a:prstGeom>
            <a:noFill/>
            <a:ln w="31750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723"/>
            </a:p>
          </p:txBody>
        </p:sp>
      </p:grpSp>
      <p:sp>
        <p:nvSpPr>
          <p:cNvPr id="1031" name="Line 14"/>
          <p:cNvSpPr>
            <a:spLocks noChangeShapeType="1"/>
          </p:cNvSpPr>
          <p:nvPr/>
        </p:nvSpPr>
        <p:spPr bwMode="auto">
          <a:xfrm>
            <a:off x="914400" y="6324600"/>
            <a:ext cx="11277600" cy="0"/>
          </a:xfrm>
          <a:prstGeom prst="line">
            <a:avLst/>
          </a:prstGeom>
          <a:noFill/>
          <a:ln w="9525">
            <a:solidFill>
              <a:srgbClr val="33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723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60" r:id="rId6"/>
    <p:sldLayoutId id="2147483661" r:id="rId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baseline="0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2"/>
          </a:solidFill>
          <a:latin typeface="Arial" charset="0"/>
        </a:defRPr>
      </a:lvl5pPr>
      <a:lvl6pPr marL="562722" algn="ctr" rtl="0" fontAlgn="base">
        <a:spcBef>
          <a:spcPct val="0"/>
        </a:spcBef>
        <a:spcAft>
          <a:spcPct val="0"/>
        </a:spcAft>
        <a:defRPr sz="5416">
          <a:solidFill>
            <a:schemeClr val="tx2"/>
          </a:solidFill>
          <a:latin typeface="Arial" charset="0"/>
        </a:defRPr>
      </a:lvl6pPr>
      <a:lvl7pPr marL="1125444" algn="ctr" rtl="0" fontAlgn="base">
        <a:spcBef>
          <a:spcPct val="0"/>
        </a:spcBef>
        <a:spcAft>
          <a:spcPct val="0"/>
        </a:spcAft>
        <a:defRPr sz="5416">
          <a:solidFill>
            <a:schemeClr val="tx2"/>
          </a:solidFill>
          <a:latin typeface="Arial" charset="0"/>
        </a:defRPr>
      </a:lvl7pPr>
      <a:lvl8pPr marL="1688165" algn="ctr" rtl="0" fontAlgn="base">
        <a:spcBef>
          <a:spcPct val="0"/>
        </a:spcBef>
        <a:spcAft>
          <a:spcPct val="0"/>
        </a:spcAft>
        <a:defRPr sz="5416">
          <a:solidFill>
            <a:schemeClr val="tx2"/>
          </a:solidFill>
          <a:latin typeface="Arial" charset="0"/>
        </a:defRPr>
      </a:lvl8pPr>
      <a:lvl9pPr marL="2250887" algn="ctr" rtl="0" fontAlgn="base">
        <a:spcBef>
          <a:spcPct val="0"/>
        </a:spcBef>
        <a:spcAft>
          <a:spcPct val="0"/>
        </a:spcAft>
        <a:defRPr sz="5416">
          <a:solidFill>
            <a:schemeClr val="tx2"/>
          </a:solidFill>
          <a:latin typeface="Arial" charset="0"/>
        </a:defRPr>
      </a:lvl9pPr>
    </p:titleStyle>
    <p:bodyStyle>
      <a:lvl1pPr marL="422041" indent="-422041" algn="l" rtl="0" eaLnBrk="0" fontAlgn="base" hangingPunct="0">
        <a:spcBef>
          <a:spcPct val="0"/>
        </a:spcBef>
        <a:spcAft>
          <a:spcPct val="0"/>
        </a:spcAft>
        <a:defRPr sz="3200" baseline="0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+mn-cs"/>
        </a:defRPr>
      </a:lvl1pPr>
      <a:lvl2pPr marL="914423" indent="-351701" algn="l" rtl="0" eaLnBrk="0" fontAlgn="base" hangingPunct="0">
        <a:spcBef>
          <a:spcPct val="20000"/>
        </a:spcBef>
        <a:spcAft>
          <a:spcPct val="0"/>
        </a:spcAft>
        <a:buChar char="–"/>
        <a:defRPr sz="3446">
          <a:solidFill>
            <a:schemeClr val="tx1"/>
          </a:solidFill>
          <a:latin typeface="Times New Roman" pitchFamily="18" charset="0"/>
          <a:cs typeface="+mn-cs"/>
        </a:defRPr>
      </a:lvl2pPr>
      <a:lvl3pPr marL="1406804" indent="-281361" algn="l" rtl="0" eaLnBrk="0" fontAlgn="base" hangingPunct="0">
        <a:spcBef>
          <a:spcPct val="20000"/>
        </a:spcBef>
        <a:spcAft>
          <a:spcPct val="0"/>
        </a:spcAft>
        <a:buChar char="•"/>
        <a:defRPr sz="2954">
          <a:solidFill>
            <a:schemeClr val="tx1"/>
          </a:solidFill>
          <a:latin typeface="Times New Roman" pitchFamily="18" charset="0"/>
          <a:cs typeface="+mn-cs"/>
        </a:defRPr>
      </a:lvl3pPr>
      <a:lvl4pPr marL="1969526" indent="-281361" algn="l" rtl="0" eaLnBrk="0" fontAlgn="base" hangingPunct="0">
        <a:spcBef>
          <a:spcPct val="20000"/>
        </a:spcBef>
        <a:spcAft>
          <a:spcPct val="0"/>
        </a:spcAft>
        <a:buChar char="–"/>
        <a:defRPr sz="2462">
          <a:solidFill>
            <a:schemeClr val="tx1"/>
          </a:solidFill>
          <a:latin typeface="Times New Roman" pitchFamily="18" charset="0"/>
          <a:cs typeface="+mn-cs"/>
        </a:defRPr>
      </a:lvl4pPr>
      <a:lvl5pPr marL="2532248" indent="-281361" algn="l" rtl="0" eaLnBrk="0" fontAlgn="base" hangingPunct="0">
        <a:spcBef>
          <a:spcPct val="20000"/>
        </a:spcBef>
        <a:spcAft>
          <a:spcPct val="0"/>
        </a:spcAft>
        <a:buChar char="»"/>
        <a:defRPr sz="2462">
          <a:solidFill>
            <a:schemeClr val="tx1"/>
          </a:solidFill>
          <a:latin typeface="Times New Roman" pitchFamily="18" charset="0"/>
          <a:cs typeface="+mn-cs"/>
        </a:defRPr>
      </a:lvl5pPr>
      <a:lvl6pPr marL="3094970" indent="-281361" algn="l" rtl="0" fontAlgn="base">
        <a:spcBef>
          <a:spcPct val="20000"/>
        </a:spcBef>
        <a:spcAft>
          <a:spcPct val="0"/>
        </a:spcAft>
        <a:buChar char="»"/>
        <a:defRPr sz="2462">
          <a:solidFill>
            <a:schemeClr val="tx1"/>
          </a:solidFill>
          <a:latin typeface="Times New Roman" pitchFamily="18" charset="0"/>
          <a:cs typeface="+mn-cs"/>
        </a:defRPr>
      </a:lvl6pPr>
      <a:lvl7pPr marL="3657691" indent="-281361" algn="l" rtl="0" fontAlgn="base">
        <a:spcBef>
          <a:spcPct val="20000"/>
        </a:spcBef>
        <a:spcAft>
          <a:spcPct val="0"/>
        </a:spcAft>
        <a:buChar char="»"/>
        <a:defRPr sz="2462">
          <a:solidFill>
            <a:schemeClr val="tx1"/>
          </a:solidFill>
          <a:latin typeface="Times New Roman" pitchFamily="18" charset="0"/>
          <a:cs typeface="+mn-cs"/>
        </a:defRPr>
      </a:lvl7pPr>
      <a:lvl8pPr marL="4220413" indent="-281361" algn="l" rtl="0" fontAlgn="base">
        <a:spcBef>
          <a:spcPct val="20000"/>
        </a:spcBef>
        <a:spcAft>
          <a:spcPct val="0"/>
        </a:spcAft>
        <a:buChar char="»"/>
        <a:defRPr sz="2462">
          <a:solidFill>
            <a:schemeClr val="tx1"/>
          </a:solidFill>
          <a:latin typeface="Times New Roman" pitchFamily="18" charset="0"/>
          <a:cs typeface="+mn-cs"/>
        </a:defRPr>
      </a:lvl8pPr>
      <a:lvl9pPr marL="4783135" indent="-281361" algn="l" rtl="0" fontAlgn="base">
        <a:spcBef>
          <a:spcPct val="20000"/>
        </a:spcBef>
        <a:spcAft>
          <a:spcPct val="0"/>
        </a:spcAft>
        <a:buChar char="»"/>
        <a:defRPr sz="2462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zh-TW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CPM.xl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ig_Dig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15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17.wmf"/><Relationship Id="rId7" Type="http://schemas.openxmlformats.org/officeDocument/2006/relationships/image" Target="../media/image7.e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6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2.emf"/><Relationship Id="rId5" Type="http://schemas.openxmlformats.org/officeDocument/2006/relationships/image" Target="../media/image10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16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3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2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2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3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4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DE3E75-347B-4BE0-A209-0D8C8F242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583" y="1213969"/>
            <a:ext cx="11056414" cy="1809262"/>
          </a:xfrm>
        </p:spPr>
        <p:txBody>
          <a:bodyPr/>
          <a:lstStyle/>
          <a:p>
            <a:r>
              <a:rPr lang="en-US" altLang="zh-TW" dirty="0">
                <a:solidFill>
                  <a:schemeClr val="accent6"/>
                </a:solidFill>
              </a:rPr>
              <a:t>Operations Research</a:t>
            </a:r>
            <a:br>
              <a:rPr lang="en-US" altLang="zh-TW" dirty="0">
                <a:solidFill>
                  <a:schemeClr val="accent6"/>
                </a:solidFill>
              </a:rPr>
            </a:br>
            <a:r>
              <a:rPr lang="en-US" altLang="zh-TW" dirty="0">
                <a:solidFill>
                  <a:srgbClr val="C00000"/>
                </a:solidFill>
              </a:rPr>
              <a:t>Critical Path Method, PERT, </a:t>
            </a:r>
            <a:br>
              <a:rPr lang="en-US" altLang="zh-TW" dirty="0">
                <a:solidFill>
                  <a:srgbClr val="C00000"/>
                </a:solidFill>
              </a:rPr>
            </a:br>
            <a:r>
              <a:rPr lang="en-US" altLang="zh-TW" dirty="0">
                <a:solidFill>
                  <a:srgbClr val="C00000"/>
                </a:solidFill>
              </a:rPr>
              <a:t>&amp; Min-cost Flow Problem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C968A0A-5932-4F00-ADB4-9990EF9F1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679" y="3107453"/>
            <a:ext cx="11153318" cy="2157046"/>
          </a:xfrm>
        </p:spPr>
        <p:txBody>
          <a:bodyPr/>
          <a:lstStyle/>
          <a:p>
            <a:pPr marL="422041" indent="-422041">
              <a:lnSpc>
                <a:spcPct val="80000"/>
              </a:lnSpc>
            </a:pPr>
            <a:endParaRPr lang="en-US" altLang="ko-KR" sz="2954" dirty="0">
              <a:latin typeface="Tahoma" panose="020B0604030504040204" pitchFamily="34" charset="0"/>
              <a:ea typeface="Gulim" panose="020B0600000101010101" pitchFamily="34" charset="-127"/>
            </a:endParaRPr>
          </a:p>
          <a:p>
            <a:pPr marL="422041" indent="-422041">
              <a:lnSpc>
                <a:spcPct val="80000"/>
              </a:lnSpc>
            </a:pPr>
            <a:r>
              <a:rPr lang="zh-TW" altLang="en-US" sz="5416" b="1" dirty="0">
                <a:solidFill>
                  <a:srgbClr val="008000"/>
                </a:solidFill>
                <a:latin typeface="標楷體" panose="03000509000000000000" pitchFamily="65" charset="-120"/>
              </a:rPr>
              <a:t>王 逸 琳 </a:t>
            </a:r>
            <a:br>
              <a:rPr lang="en-US" altLang="zh-TW" sz="5416" b="1" dirty="0">
                <a:solidFill>
                  <a:srgbClr val="008000"/>
                </a:solidFill>
                <a:latin typeface="標楷體" panose="03000509000000000000" pitchFamily="65" charset="-120"/>
              </a:rPr>
            </a:br>
            <a:r>
              <a:rPr lang="en-US" altLang="zh-TW" sz="3939" b="1" dirty="0">
                <a:solidFill>
                  <a:srgbClr val="008000"/>
                </a:solidFill>
              </a:rPr>
              <a:t>I-Lin Wang</a:t>
            </a:r>
            <a:endParaRPr lang="zh-TW" altLang="en-US" sz="3939" b="1" dirty="0">
              <a:solidFill>
                <a:srgbClr val="008000"/>
              </a:solidFill>
            </a:endParaRPr>
          </a:p>
          <a:p>
            <a:pPr marL="422041" indent="-422041">
              <a:lnSpc>
                <a:spcPct val="80000"/>
              </a:lnSpc>
            </a:pPr>
            <a:endParaRPr lang="en-US" altLang="zh-TW" sz="2954" b="1" i="1" dirty="0">
              <a:latin typeface="Monotype Corsiva" panose="03010101010201010101" pitchFamily="66" charset="0"/>
              <a:ea typeface="Gulim" panose="020B0600000101010101" pitchFamily="34" charset="-127"/>
            </a:endParaRPr>
          </a:p>
          <a:p>
            <a:pPr marL="422041" indent="-422041">
              <a:lnSpc>
                <a:spcPct val="80000"/>
              </a:lnSpc>
            </a:pPr>
            <a:r>
              <a:rPr lang="en-US" altLang="zh-TW" sz="1969" dirty="0">
                <a:latin typeface="Tahoma" panose="020B0604030504040204" pitchFamily="34" charset="0"/>
                <a:ea typeface="新細明體" panose="02020500000000000000" pitchFamily="18" charset="-120"/>
              </a:rPr>
              <a:t>ilinwang@mail.ncku.edu.tw</a:t>
            </a:r>
          </a:p>
          <a:p>
            <a:pPr marL="422041" indent="-422041">
              <a:lnSpc>
                <a:spcPct val="80000"/>
              </a:lnSpc>
            </a:pPr>
            <a:r>
              <a:rPr lang="en-US" altLang="zh-TW" sz="1969" dirty="0">
                <a:latin typeface="Tahoma" panose="020B0604030504040204" pitchFamily="34" charset="0"/>
                <a:ea typeface="新細明體" panose="02020500000000000000" pitchFamily="18" charset="-120"/>
              </a:rPr>
              <a:t>http://ilin.iim.ncku.edu.tw/</a:t>
            </a:r>
          </a:p>
          <a:p>
            <a:pPr marL="422041" indent="-422041">
              <a:lnSpc>
                <a:spcPct val="80000"/>
              </a:lnSpc>
            </a:pPr>
            <a:endParaRPr lang="zh-TW" altLang="en-US" sz="2954" dirty="0">
              <a:latin typeface="Tahoma" panose="020B0604030504040204" pitchFamily="34" charset="0"/>
              <a:ea typeface="新細明體" panose="02020500000000000000" pitchFamily="18" charset="-120"/>
            </a:endParaRPr>
          </a:p>
          <a:p>
            <a:pPr marL="422041" indent="-422041">
              <a:lnSpc>
                <a:spcPct val="80000"/>
              </a:lnSpc>
            </a:pPr>
            <a:r>
              <a:rPr lang="zh-TW" altLang="en-US" b="1" dirty="0">
                <a:solidFill>
                  <a:srgbClr val="008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成功大學工業與資訊管理學系教授</a:t>
            </a:r>
            <a:br>
              <a:rPr lang="en-US" altLang="zh-TW" sz="2954" b="1" dirty="0">
                <a:latin typeface="標楷體" panose="03000509000000000000" pitchFamily="65" charset="-120"/>
              </a:rPr>
            </a:br>
            <a:br>
              <a:rPr lang="en-US" altLang="zh-TW" sz="2954" b="1" dirty="0">
                <a:latin typeface="標楷體" panose="03000509000000000000" pitchFamily="65" charset="-120"/>
              </a:rPr>
            </a:br>
            <a:endParaRPr lang="zh-TW" altLang="en-US" sz="2954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1579EC-19A9-4ED7-B430-67B8F1F106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C965AE-2F1F-43AD-A93F-659853B4B121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8D874FB-A6CD-4AEA-B3A1-0635721BED92}"/>
              </a:ext>
            </a:extLst>
          </p:cNvPr>
          <p:cNvSpPr txBox="1"/>
          <p:nvPr/>
        </p:nvSpPr>
        <p:spPr>
          <a:xfrm>
            <a:off x="1133743" y="-5683"/>
            <a:ext cx="10070551" cy="925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16" b="1" dirty="0">
                <a:ea typeface="標楷體" panose="03000509000000000000" pitchFamily="65" charset="-120"/>
              </a:rPr>
              <a:t>作業研究</a:t>
            </a:r>
            <a:endParaRPr lang="zh-TW" altLang="en-US" sz="5416" dirty="0">
              <a:ea typeface="標楷體" panose="03000509000000000000" pitchFamily="65" charset="-120"/>
            </a:endParaRPr>
          </a:p>
        </p:txBody>
      </p:sp>
      <p:graphicFrame>
        <p:nvGraphicFramePr>
          <p:cNvPr id="5" name="物件 4">
            <a:extLst>
              <a:ext uri="{FF2B5EF4-FFF2-40B4-BE49-F238E27FC236}">
                <a16:creationId xmlns:a16="http://schemas.microsoft.com/office/drawing/2014/main" id="{8547A7FF-E0B6-4779-9188-7D85DBEB27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534850"/>
              </p:ext>
            </p:extLst>
          </p:nvPr>
        </p:nvGraphicFramePr>
        <p:xfrm>
          <a:off x="3759200" y="2717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6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9200" y="2717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0680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8A9D8-9B57-49C3-A149-E23AA2C0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Topological Sorting/Ordering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ECFC31-5077-48B2-9650-3FC52002C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78" y="901811"/>
            <a:ext cx="11924044" cy="5355771"/>
          </a:xfrm>
        </p:spPr>
        <p:txBody>
          <a:bodyPr/>
          <a:lstStyle/>
          <a:p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PERT: The tasks must be performed sequentially. We seek a </a:t>
            </a:r>
            <a:r>
              <a:rPr lang="en-US" altLang="zh-TW" sz="2400" dirty="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total order </a:t>
            </a:r>
            <a:r>
              <a:rPr lang="en-US" altLang="zh-TW" sz="2400" i="1" dirty="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T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 on the set of tasks containing the </a:t>
            </a:r>
            <a:r>
              <a:rPr lang="en-US" altLang="zh-TW" sz="2400" dirty="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partial order </a:t>
            </a:r>
            <a:r>
              <a:rPr lang="en-US" altLang="zh-TW" sz="2400" i="1" dirty="0">
                <a:solidFill>
                  <a:srgbClr val="008000"/>
                </a:solidFill>
                <a:ea typeface="Arial Unicode MS" pitchFamily="34" charset="-120"/>
                <a:sym typeface="Symbol" panose="05050102010706020507" pitchFamily="18" charset="2"/>
              </a:rPr>
              <a:t>R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 </a:t>
            </a:r>
            <a:r>
              <a:rPr lang="en-US" altLang="zh-TW" sz="1800" dirty="0">
                <a:ea typeface="Arial Unicode MS" pitchFamily="34" charset="-120"/>
                <a:sym typeface="Symbol" panose="05050102010706020507" pitchFamily="18" charset="2"/>
              </a:rPr>
              <a:t>(by </a:t>
            </a:r>
            <a:r>
              <a:rPr lang="en-US" altLang="zh-TW" sz="1800" dirty="0" err="1">
                <a:ea typeface="Arial Unicode MS" pitchFamily="34" charset="-120"/>
                <a:sym typeface="Symbol" panose="05050102010706020507" pitchFamily="18" charset="2"/>
              </a:rPr>
              <a:t>Hasse</a:t>
            </a:r>
            <a:r>
              <a:rPr lang="en-US" altLang="zh-TW" sz="1800" dirty="0">
                <a:ea typeface="Arial Unicode MS" pitchFamily="34" charset="-120"/>
                <a:sym typeface="Symbol" panose="05050102010706020507" pitchFamily="18" charset="2"/>
              </a:rPr>
              <a:t> diagram)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. </a:t>
            </a:r>
            <a:b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</a:b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Such a process is called </a:t>
            </a:r>
            <a:r>
              <a:rPr lang="en-US" altLang="zh-TW" sz="2400" dirty="0">
                <a:solidFill>
                  <a:schemeClr val="accent2"/>
                </a:solidFill>
                <a:ea typeface="Arial Unicode MS" pitchFamily="34" charset="-120"/>
                <a:sym typeface="Symbol" panose="05050102010706020507" pitchFamily="18" charset="2"/>
              </a:rPr>
              <a:t>topological sorting</a:t>
            </a:r>
            <a:r>
              <a:rPr lang="zh-TW" altLang="en-US" sz="2400" dirty="0">
                <a:solidFill>
                  <a:schemeClr val="accent2"/>
                </a:solidFill>
                <a:ea typeface="Arial Unicode MS" pitchFamily="34" charset="-120"/>
                <a:sym typeface="Symbol" panose="05050102010706020507" pitchFamily="18" charset="2"/>
              </a:rPr>
              <a:t> </a:t>
            </a:r>
            <a:r>
              <a:rPr lang="en-US" altLang="zh-TW" sz="2400" dirty="0">
                <a:solidFill>
                  <a:schemeClr val="accent2"/>
                </a:solidFill>
                <a:ea typeface="Arial Unicode MS" pitchFamily="34" charset="-120"/>
                <a:sym typeface="Symbol" panose="05050102010706020507" pitchFamily="18" charset="2"/>
              </a:rPr>
              <a:t>(</a:t>
            </a:r>
            <a:r>
              <a:rPr lang="en-US" altLang="zh-TW" sz="2400" dirty="0">
                <a:solidFill>
                  <a:srgbClr val="00664D"/>
                </a:solidFill>
                <a:ea typeface="Arial Unicode MS" pitchFamily="34" charset="-120"/>
                <a:sym typeface="Symbol" panose="05050102010706020507" pitchFamily="18" charset="2"/>
              </a:rPr>
              <a:t>or</a:t>
            </a:r>
            <a:r>
              <a:rPr lang="en-US" altLang="zh-TW" sz="2400" dirty="0">
                <a:solidFill>
                  <a:schemeClr val="accent2"/>
                </a:solidFill>
                <a:ea typeface="Arial Unicode MS" pitchFamily="34" charset="-120"/>
                <a:sym typeface="Symbol" panose="05050102010706020507" pitchFamily="18" charset="2"/>
              </a:rPr>
              <a:t> ordering)</a:t>
            </a:r>
            <a:r>
              <a:rPr lang="en-US" altLang="zh-TW" sz="2400" dirty="0">
                <a:ea typeface="Arial Unicode MS" pitchFamily="34" charset="-120"/>
                <a:sym typeface="Symbol" panose="05050102010706020507" pitchFamily="18" charset="2"/>
              </a:rPr>
              <a:t>.</a:t>
            </a:r>
          </a:p>
          <a:p>
            <a:endParaRPr lang="en-US" altLang="zh-TW" sz="600" dirty="0">
              <a:ea typeface="Batang" panose="02030600000101010101" pitchFamily="18" charset="-127"/>
            </a:endParaRPr>
          </a:p>
          <a:p>
            <a:r>
              <a:rPr lang="en-US" altLang="zh-TW" sz="2400" b="1" dirty="0">
                <a:ea typeface="Batang" panose="02030600000101010101" pitchFamily="18" charset="-127"/>
              </a:rPr>
              <a:t>Topological sorting algorithm</a:t>
            </a:r>
            <a:r>
              <a:rPr lang="en-US" altLang="zh-TW" sz="2400" dirty="0">
                <a:ea typeface="Batang" panose="02030600000101010101" pitchFamily="18" charset="-127"/>
              </a:rPr>
              <a:t>: </a:t>
            </a:r>
            <a:br>
              <a:rPr lang="en-US" altLang="zh-TW" sz="2400" dirty="0">
                <a:ea typeface="Batang" panose="02030600000101010101" pitchFamily="18" charset="-127"/>
              </a:rPr>
            </a:br>
            <a:endParaRPr lang="en-US" altLang="zh-TW" sz="2400" dirty="0">
              <a:ea typeface="Batang" panose="02030600000101010101" pitchFamily="18" charset="-127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8284DF-19B8-4112-88B8-CAAF89F6AA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5" name="Text Box 58">
            <a:extLst>
              <a:ext uri="{FF2B5EF4-FFF2-40B4-BE49-F238E27FC236}">
                <a16:creationId xmlns:a16="http://schemas.microsoft.com/office/drawing/2014/main" id="{637FA16C-AD45-414C-B8C6-6B9EA7EC9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178" y="2535868"/>
            <a:ext cx="8306339" cy="3785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b="1" dirty="0">
                <a:ea typeface="新細明體" panose="02020500000000000000" pitchFamily="18" charset="-120"/>
              </a:rPr>
              <a:t>begin</a:t>
            </a:r>
          </a:p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     initialization: calculate </a:t>
            </a:r>
            <a:r>
              <a:rPr lang="en-US" altLang="zh-TW" sz="2000" dirty="0" err="1">
                <a:ea typeface="新細明體" panose="02020500000000000000" pitchFamily="18" charset="-120"/>
              </a:rPr>
              <a:t>indeg</a:t>
            </a: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ea typeface="新細明體" panose="02020500000000000000" pitchFamily="18" charset="-120"/>
              </a:rPr>
              <a:t>) for each </a:t>
            </a:r>
            <a:r>
              <a:rPr lang="en-US" altLang="zh-TW" sz="2000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ea typeface="新細明體" panose="02020500000000000000" pitchFamily="18" charset="-120"/>
              </a:rPr>
              <a:t> in </a:t>
            </a:r>
            <a:r>
              <a:rPr lang="en-US" altLang="zh-TW" sz="20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; </a:t>
            </a:r>
            <a:r>
              <a:rPr lang="en-US" altLang="zh-TW" sz="20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</a:t>
            </a:r>
            <a:r>
              <a:rPr lang="en-US" altLang="zh-TW" sz="2000" dirty="0">
                <a:ea typeface="新細明體" panose="02020500000000000000" pitchFamily="18" charset="-120"/>
              </a:rPr>
              <a:t>:=1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                          add those nodes of zero indegree to LIST</a:t>
            </a:r>
          </a:p>
          <a:p>
            <a:pPr eaLnBrk="1" hangingPunct="1"/>
            <a:r>
              <a:rPr lang="en-US" altLang="zh-TW" sz="2000" b="1" dirty="0">
                <a:ea typeface="新細明體" panose="02020500000000000000" pitchFamily="18" charset="-120"/>
              </a:rPr>
              <a:t>     while</a:t>
            </a:r>
            <a:r>
              <a:rPr lang="en-US" altLang="zh-TW" sz="2000" dirty="0">
                <a:ea typeface="新細明體" panose="02020500000000000000" pitchFamily="18" charset="-120"/>
              </a:rPr>
              <a:t> LIST is not empty </a:t>
            </a:r>
            <a:r>
              <a:rPr lang="en-US" altLang="zh-TW" sz="2000" b="1" dirty="0">
                <a:ea typeface="新細明體" panose="02020500000000000000" pitchFamily="18" charset="-120"/>
              </a:rPr>
              <a:t>do</a:t>
            </a:r>
          </a:p>
          <a:p>
            <a:r>
              <a:rPr lang="en-US" altLang="zh-TW" sz="2000" dirty="0">
                <a:ea typeface="新細明體" panose="02020500000000000000" pitchFamily="18" charset="-120"/>
              </a:rPr>
              <a:t>	choose (&amp; remove) a node </a:t>
            </a:r>
            <a:r>
              <a:rPr lang="en-US" altLang="zh-TW" sz="2000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ea typeface="新細明體" panose="02020500000000000000" pitchFamily="18" charset="-120"/>
              </a:rPr>
              <a:t> from LIST </a:t>
            </a:r>
          </a:p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	order(</a:t>
            </a:r>
            <a:r>
              <a:rPr lang="en-US" altLang="zh-TW" sz="2000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ea typeface="新細明體" panose="02020500000000000000" pitchFamily="18" charset="-120"/>
              </a:rPr>
              <a:t>)=</a:t>
            </a:r>
            <a:r>
              <a:rPr lang="en-US" altLang="zh-TW" sz="20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</a:t>
            </a:r>
            <a:r>
              <a:rPr lang="en-US" altLang="zh-TW" sz="2000" dirty="0">
                <a:ea typeface="新細明體" panose="02020500000000000000" pitchFamily="18" charset="-120"/>
              </a:rPr>
              <a:t>; </a:t>
            </a:r>
            <a:r>
              <a:rPr lang="en-US" altLang="zh-TW" sz="20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</a:t>
            </a:r>
            <a:r>
              <a:rPr lang="en-US" altLang="zh-TW" sz="2000" dirty="0">
                <a:ea typeface="新細明體" panose="02020500000000000000" pitchFamily="18" charset="-120"/>
              </a:rPr>
              <a:t>:</a:t>
            </a:r>
            <a:r>
              <a:rPr lang="en-US" altLang="zh-TW" sz="2000" dirty="0">
                <a:ea typeface="Batang" panose="02030600000101010101" pitchFamily="18" charset="-127"/>
                <a:sym typeface="Wingdings" panose="05000000000000000000" pitchFamily="2" charset="2"/>
              </a:rPr>
              <a:t>=</a:t>
            </a:r>
            <a:r>
              <a:rPr lang="en-US" altLang="zh-TW" sz="2000" i="1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k</a:t>
            </a:r>
            <a:r>
              <a:rPr lang="en-US" altLang="zh-TW" sz="2000" dirty="0">
                <a:ea typeface="Batang" panose="02030600000101010101" pitchFamily="18" charset="-127"/>
                <a:sym typeface="Wingdings" panose="05000000000000000000" pitchFamily="2" charset="2"/>
              </a:rPr>
              <a:t>+1</a:t>
            </a:r>
          </a:p>
          <a:p>
            <a:pPr eaLnBrk="1" hangingPunct="1"/>
            <a:r>
              <a:rPr lang="en-US" altLang="zh-TW" sz="2000" dirty="0">
                <a:ea typeface="Batang" panose="02030600000101010101" pitchFamily="18" charset="-127"/>
                <a:sym typeface="Wingdings" panose="05000000000000000000" pitchFamily="2" charset="2"/>
              </a:rPr>
              <a:t>             remove node </a:t>
            </a:r>
            <a:r>
              <a:rPr lang="en-US" altLang="zh-TW" sz="2000" i="1" dirty="0" err="1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TW" sz="2000" dirty="0">
                <a:ea typeface="Batang" panose="02030600000101010101" pitchFamily="18" charset="-127"/>
                <a:sym typeface="Wingdings" panose="05000000000000000000" pitchFamily="2" charset="2"/>
              </a:rPr>
              <a:t> from </a:t>
            </a:r>
            <a:r>
              <a:rPr lang="en-US" altLang="zh-TW" sz="2000" i="1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TW" sz="2000" dirty="0">
                <a:ea typeface="Batang" panose="02030600000101010101" pitchFamily="18" charset="-127"/>
                <a:sym typeface="Wingdings" panose="05000000000000000000" pitchFamily="2" charset="2"/>
              </a:rPr>
              <a:t> and its outgoing arcs from </a:t>
            </a:r>
            <a:r>
              <a:rPr lang="en-US" altLang="zh-TW" sz="2000" i="1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</a:p>
          <a:p>
            <a:pPr eaLnBrk="1" hangingPunct="1"/>
            <a:r>
              <a:rPr lang="en-US" altLang="zh-TW" sz="2000" dirty="0">
                <a:ea typeface="Batang" panose="02030600000101010101" pitchFamily="18" charset="-127"/>
                <a:sym typeface="Wingdings" panose="05000000000000000000" pitchFamily="2" charset="2"/>
              </a:rPr>
              <a:t>             update </a:t>
            </a:r>
            <a:r>
              <a:rPr lang="en-US" altLang="zh-TW" sz="2000" dirty="0" err="1">
                <a:ea typeface="Batang" panose="02030600000101010101" pitchFamily="18" charset="-127"/>
                <a:sym typeface="Wingdings" panose="05000000000000000000" pitchFamily="2" charset="2"/>
              </a:rPr>
              <a:t>indeg</a:t>
            </a:r>
            <a:r>
              <a:rPr lang="en-US" altLang="zh-TW" sz="2000" dirty="0">
                <a:ea typeface="Batang" panose="02030600000101010101" pitchFamily="18" charset="-127"/>
                <a:sym typeface="Wingdings" panose="05000000000000000000" pitchFamily="2" charset="2"/>
              </a:rPr>
              <a:t>(</a:t>
            </a:r>
            <a:r>
              <a:rPr lang="en-US" altLang="zh-TW" sz="2000" i="1" dirty="0" err="1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TW" sz="2000" dirty="0">
                <a:ea typeface="Batang" panose="02030600000101010101" pitchFamily="18" charset="-127"/>
                <a:sym typeface="Wingdings" panose="05000000000000000000" pitchFamily="2" charset="2"/>
              </a:rPr>
              <a:t>) &amp; LIST for any remaining node </a:t>
            </a:r>
            <a:r>
              <a:rPr lang="en-US" altLang="zh-TW" sz="2000" i="1" dirty="0" err="1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TW" sz="2000" dirty="0">
                <a:ea typeface="Batang" panose="02030600000101010101" pitchFamily="18" charset="-127"/>
                <a:sym typeface="Wingdings" panose="05000000000000000000" pitchFamily="2" charset="2"/>
              </a:rPr>
              <a:t> in </a:t>
            </a:r>
            <a:r>
              <a:rPr lang="en-US" altLang="zh-TW" sz="2000" i="1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endParaRPr lang="en-US" altLang="zh-TW" sz="2000" i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/>
            <a:r>
              <a:rPr lang="en-US" altLang="zh-TW" sz="2000" b="1" dirty="0">
                <a:ea typeface="新細明體" panose="02020500000000000000" pitchFamily="18" charset="-120"/>
              </a:rPr>
              <a:t>     end while</a:t>
            </a:r>
          </a:p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     </a:t>
            </a:r>
            <a:r>
              <a:rPr lang="en-US" altLang="zh-TW" sz="2000" b="1" dirty="0">
                <a:ea typeface="新細明體" panose="02020500000000000000" pitchFamily="18" charset="-120"/>
              </a:rPr>
              <a:t>if</a:t>
            </a:r>
            <a:r>
              <a:rPr lang="en-US" altLang="zh-TW" sz="2000" dirty="0">
                <a:ea typeface="新細明體" panose="02020500000000000000" pitchFamily="18" charset="-120"/>
              </a:rPr>
              <a:t>  </a:t>
            </a:r>
            <a:r>
              <a:rPr lang="en-US" altLang="zh-TW" sz="20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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2000" b="1" dirty="0">
                <a:ea typeface="新細明體" panose="02020500000000000000" pitchFamily="18" charset="-120"/>
              </a:rPr>
              <a:t>then</a:t>
            </a:r>
            <a:r>
              <a:rPr lang="en-US" altLang="zh-TW" sz="2000" dirty="0">
                <a:ea typeface="新細明體" panose="02020500000000000000" pitchFamily="18" charset="-120"/>
              </a:rPr>
              <a:t> the remaining graph contains a directed cycle</a:t>
            </a:r>
          </a:p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     </a:t>
            </a:r>
            <a:r>
              <a:rPr lang="en-US" altLang="zh-TW" sz="2000" b="1" dirty="0">
                <a:ea typeface="新細明體" panose="02020500000000000000" pitchFamily="18" charset="-120"/>
              </a:rPr>
              <a:t>else</a:t>
            </a:r>
            <a:r>
              <a:rPr lang="en-US" altLang="zh-TW" sz="2000" dirty="0">
                <a:ea typeface="新細明體" panose="02020500000000000000" pitchFamily="18" charset="-120"/>
              </a:rPr>
              <a:t> we obtain an order(</a:t>
            </a:r>
            <a:r>
              <a:rPr lang="en-US" altLang="zh-TW" sz="2000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ea typeface="新細明體" panose="02020500000000000000" pitchFamily="18" charset="-120"/>
              </a:rPr>
              <a:t>) for each task </a:t>
            </a:r>
            <a:r>
              <a:rPr lang="en-US" altLang="zh-TW" sz="2000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ea typeface="新細明體" panose="02020500000000000000" pitchFamily="18" charset="-120"/>
              </a:rPr>
              <a:t> as its sequence to be done</a:t>
            </a:r>
            <a:endParaRPr lang="en-US" altLang="zh-TW" sz="2000" baseline="3000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 b="1" dirty="0">
                <a:ea typeface="新細明體" panose="02020500000000000000" pitchFamily="18" charset="-120"/>
              </a:rPr>
              <a:t>end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5C0201F-A8D5-43C1-B98A-D7583DA8ADB4}"/>
              </a:ext>
            </a:extLst>
          </p:cNvPr>
          <p:cNvSpPr txBox="1"/>
          <p:nvPr/>
        </p:nvSpPr>
        <p:spPr>
          <a:xfrm>
            <a:off x="5044814" y="2128743"/>
            <a:ext cx="6842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ea typeface="Batang" panose="02030600000101010101" pitchFamily="18" charset="-127"/>
              </a:rPr>
              <a:t>given a PERT diagram </a:t>
            </a:r>
            <a:r>
              <a:rPr lang="en-US" altLang="zh-TW" sz="1600" i="1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G</a:t>
            </a:r>
            <a:r>
              <a:rPr lang="en-US" altLang="zh-TW" sz="1600" dirty="0">
                <a:ea typeface="Batang" panose="02030600000101010101" pitchFamily="18" charset="-127"/>
              </a:rPr>
              <a:t>=(</a:t>
            </a:r>
            <a:r>
              <a:rPr lang="en-US" altLang="zh-TW" sz="1600" i="1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N</a:t>
            </a:r>
            <a:r>
              <a:rPr lang="en-US" altLang="zh-TW" sz="1600" dirty="0">
                <a:ea typeface="Batang" panose="02030600000101010101" pitchFamily="18" charset="-127"/>
              </a:rPr>
              <a:t>,</a:t>
            </a:r>
            <a:r>
              <a:rPr lang="en-US" altLang="zh-TW" sz="1600" i="1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A</a:t>
            </a:r>
            <a:r>
              <a:rPr lang="en-US" altLang="zh-TW" sz="1600" dirty="0">
                <a:ea typeface="Batang" panose="02030600000101010101" pitchFamily="18" charset="-127"/>
              </a:rPr>
              <a:t>), which is an AON (activity on node) graph</a:t>
            </a:r>
            <a:endParaRPr lang="zh-TW" altLang="en-US" sz="16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F773280-562F-4E3A-A7BB-61744B34EDFC}"/>
              </a:ext>
            </a:extLst>
          </p:cNvPr>
          <p:cNvSpPr txBox="1"/>
          <p:nvPr/>
        </p:nvSpPr>
        <p:spPr>
          <a:xfrm>
            <a:off x="8992517" y="2920360"/>
            <a:ext cx="31470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>
                <a:ea typeface="新細明體" panose="02020500000000000000" pitchFamily="18" charset="-120"/>
              </a:rPr>
              <a:t>LIST : a node set storing </a:t>
            </a:r>
            <a:br>
              <a:rPr lang="en-US" altLang="zh-TW" sz="1800" b="1" dirty="0">
                <a:ea typeface="新細明體" panose="02020500000000000000" pitchFamily="18" charset="-120"/>
              </a:rPr>
            </a:br>
            <a:r>
              <a:rPr lang="en-US" altLang="zh-TW" sz="1800" b="1" dirty="0">
                <a:ea typeface="新細明體" panose="02020500000000000000" pitchFamily="18" charset="-120"/>
              </a:rPr>
              <a:t>           zero-indegree nodes</a:t>
            </a:r>
          </a:p>
          <a:p>
            <a:r>
              <a:rPr lang="en-US" altLang="zh-TW" sz="1200" b="1" dirty="0">
                <a:ea typeface="新細明體" panose="02020500000000000000" pitchFamily="18" charset="-120"/>
              </a:rPr>
              <a:t>   i.e., minimal element in </a:t>
            </a:r>
            <a:r>
              <a:rPr lang="en-US" altLang="zh-TW" sz="1200" b="1" dirty="0" err="1">
                <a:ea typeface="新細明體" panose="02020500000000000000" pitchFamily="18" charset="-120"/>
              </a:rPr>
              <a:t>Hasse</a:t>
            </a:r>
            <a:r>
              <a:rPr lang="en-US" altLang="zh-TW" sz="1200" b="1" dirty="0">
                <a:ea typeface="新細明體" panose="02020500000000000000" pitchFamily="18" charset="-120"/>
              </a:rPr>
              <a:t> diagram</a:t>
            </a:r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47804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939340-E4C0-4E16-97EF-975FDE1DA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Exercise on Topological Sorting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A31F15-4706-4243-B302-4528F6343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17" name="AutoShape 16">
            <a:extLst>
              <a:ext uri="{FF2B5EF4-FFF2-40B4-BE49-F238E27FC236}">
                <a16:creationId xmlns:a16="http://schemas.microsoft.com/office/drawing/2014/main" id="{A6B29690-6123-4F81-ABF9-A0939E527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9208" y="1649689"/>
            <a:ext cx="323217" cy="302147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1400">
                <a:ea typeface="新細明體" panose="02020500000000000000" pitchFamily="18" charset="-120"/>
              </a:rPr>
              <a:t>K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D970B59-6354-498C-A687-335F34A31CFF}"/>
              </a:ext>
            </a:extLst>
          </p:cNvPr>
          <p:cNvGrpSpPr/>
          <p:nvPr/>
        </p:nvGrpSpPr>
        <p:grpSpPr>
          <a:xfrm>
            <a:off x="1689877" y="4704732"/>
            <a:ext cx="601543" cy="503578"/>
            <a:chOff x="1689877" y="4704732"/>
            <a:chExt cx="601543" cy="503578"/>
          </a:xfrm>
        </p:grpSpPr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0C116253-E402-416E-BEB3-523B8B70C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9877" y="4906163"/>
              <a:ext cx="323217" cy="302147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ea typeface="新細明體" panose="02020500000000000000" pitchFamily="18" charset="-120"/>
                </a:rPr>
                <a:t>A</a:t>
              </a:r>
            </a:p>
          </p:txBody>
        </p:sp>
        <p:cxnSp>
          <p:nvCxnSpPr>
            <p:cNvPr id="18" name="AutoShape 17">
              <a:extLst>
                <a:ext uri="{FF2B5EF4-FFF2-40B4-BE49-F238E27FC236}">
                  <a16:creationId xmlns:a16="http://schemas.microsoft.com/office/drawing/2014/main" id="{C3B6414B-481C-49ED-ADE6-92D6C9FAE84E}"/>
                </a:ext>
              </a:extLst>
            </p:cNvPr>
            <p:cNvCxnSpPr>
              <a:cxnSpLocks noChangeShapeType="1"/>
              <a:stCxn id="7" idx="7"/>
              <a:endCxn id="9" idx="3"/>
            </p:cNvCxnSpPr>
            <p:nvPr/>
          </p:nvCxnSpPr>
          <p:spPr bwMode="auto">
            <a:xfrm flipV="1">
              <a:off x="1965958" y="4704732"/>
              <a:ext cx="325462" cy="2454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3B1A98A-07EC-40EC-A665-19946886F611}"/>
              </a:ext>
            </a:extLst>
          </p:cNvPr>
          <p:cNvGrpSpPr/>
          <p:nvPr/>
        </p:nvGrpSpPr>
        <p:grpSpPr>
          <a:xfrm>
            <a:off x="1606828" y="2438629"/>
            <a:ext cx="538695" cy="539248"/>
            <a:chOff x="1606828" y="2438629"/>
            <a:chExt cx="538695" cy="539248"/>
          </a:xfrm>
        </p:grpSpPr>
        <p:sp>
          <p:nvSpPr>
            <p:cNvPr id="15" name="AutoShape 14">
              <a:extLst>
                <a:ext uri="{FF2B5EF4-FFF2-40B4-BE49-F238E27FC236}">
                  <a16:creationId xmlns:a16="http://schemas.microsoft.com/office/drawing/2014/main" id="{2C617DB8-E0CE-4AA6-9DA0-0D702E549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828" y="2675730"/>
              <a:ext cx="323217" cy="302147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ea typeface="新細明體" panose="02020500000000000000" pitchFamily="18" charset="-120"/>
                </a:rPr>
                <a:t>I</a:t>
              </a:r>
            </a:p>
          </p:txBody>
        </p:sp>
        <p:cxnSp>
          <p:nvCxnSpPr>
            <p:cNvPr id="19" name="AutoShape 18">
              <a:extLst>
                <a:ext uri="{FF2B5EF4-FFF2-40B4-BE49-F238E27FC236}">
                  <a16:creationId xmlns:a16="http://schemas.microsoft.com/office/drawing/2014/main" id="{67CB76A9-EA02-4C5B-A833-80CA66C673B6}"/>
                </a:ext>
              </a:extLst>
            </p:cNvPr>
            <p:cNvCxnSpPr>
              <a:cxnSpLocks noChangeShapeType="1"/>
              <a:stCxn id="15" idx="7"/>
              <a:endCxn id="16" idx="3"/>
            </p:cNvCxnSpPr>
            <p:nvPr/>
          </p:nvCxnSpPr>
          <p:spPr bwMode="auto">
            <a:xfrm flipV="1">
              <a:off x="1882909" y="2438629"/>
              <a:ext cx="262614" cy="2811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0CDB22E5-FFCD-4BAA-ACB6-1B08744C1719}"/>
              </a:ext>
            </a:extLst>
          </p:cNvPr>
          <p:cNvGrpSpPr/>
          <p:nvPr/>
        </p:nvGrpSpPr>
        <p:grpSpPr>
          <a:xfrm>
            <a:off x="2374469" y="2438629"/>
            <a:ext cx="653168" cy="1107872"/>
            <a:chOff x="2374469" y="2438629"/>
            <a:chExt cx="653168" cy="1107872"/>
          </a:xfrm>
        </p:grpSpPr>
        <p:sp>
          <p:nvSpPr>
            <p:cNvPr id="14" name="AutoShape 13">
              <a:extLst>
                <a:ext uri="{FF2B5EF4-FFF2-40B4-BE49-F238E27FC236}">
                  <a16:creationId xmlns:a16="http://schemas.microsoft.com/office/drawing/2014/main" id="{9D3FA8D1-6244-4E6D-A176-FA47458E2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4420" y="3244354"/>
              <a:ext cx="323217" cy="302147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ea typeface="新細明體" panose="02020500000000000000" pitchFamily="18" charset="-120"/>
                </a:rPr>
                <a:t>H</a:t>
              </a:r>
            </a:p>
          </p:txBody>
        </p:sp>
        <p:cxnSp>
          <p:nvCxnSpPr>
            <p:cNvPr id="20" name="AutoShape 19">
              <a:extLst>
                <a:ext uri="{FF2B5EF4-FFF2-40B4-BE49-F238E27FC236}">
                  <a16:creationId xmlns:a16="http://schemas.microsoft.com/office/drawing/2014/main" id="{9A469D5E-2958-4BC0-9BD3-9C343AEC56C6}"/>
                </a:ext>
              </a:extLst>
            </p:cNvPr>
            <p:cNvCxnSpPr>
              <a:cxnSpLocks noChangeShapeType="1"/>
              <a:stCxn id="14" idx="0"/>
              <a:endCxn id="16" idx="5"/>
            </p:cNvCxnSpPr>
            <p:nvPr/>
          </p:nvCxnSpPr>
          <p:spPr bwMode="auto">
            <a:xfrm flipH="1" flipV="1">
              <a:off x="2374469" y="2438629"/>
              <a:ext cx="491559" cy="8057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8321EDE2-9EF6-4C73-8987-3B00CA8C555A}"/>
              </a:ext>
            </a:extLst>
          </p:cNvPr>
          <p:cNvGrpSpPr/>
          <p:nvPr/>
        </p:nvGrpSpPr>
        <p:grpSpPr>
          <a:xfrm>
            <a:off x="2735843" y="3546501"/>
            <a:ext cx="323217" cy="625277"/>
            <a:chOff x="2735843" y="3546501"/>
            <a:chExt cx="323217" cy="625277"/>
          </a:xfrm>
        </p:grpSpPr>
        <p:sp>
          <p:nvSpPr>
            <p:cNvPr id="13" name="AutoShape 12">
              <a:extLst>
                <a:ext uri="{FF2B5EF4-FFF2-40B4-BE49-F238E27FC236}">
                  <a16:creationId xmlns:a16="http://schemas.microsoft.com/office/drawing/2014/main" id="{D93C6C5D-39AB-4C52-918F-5C884149A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5843" y="3869631"/>
              <a:ext cx="323217" cy="302147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ea typeface="新細明體" panose="02020500000000000000" pitchFamily="18" charset="-120"/>
                </a:rPr>
                <a:t>G</a:t>
              </a:r>
            </a:p>
          </p:txBody>
        </p:sp>
        <p:cxnSp>
          <p:nvCxnSpPr>
            <p:cNvPr id="21" name="AutoShape 20">
              <a:extLst>
                <a:ext uri="{FF2B5EF4-FFF2-40B4-BE49-F238E27FC236}">
                  <a16:creationId xmlns:a16="http://schemas.microsoft.com/office/drawing/2014/main" id="{A87BD828-6A83-4B62-85C3-4193CBC38BDD}"/>
                </a:ext>
              </a:extLst>
            </p:cNvPr>
            <p:cNvCxnSpPr>
              <a:cxnSpLocks noChangeShapeType="1"/>
              <a:stCxn id="13" idx="0"/>
              <a:endCxn id="14" idx="4"/>
            </p:cNvCxnSpPr>
            <p:nvPr/>
          </p:nvCxnSpPr>
          <p:spPr bwMode="auto">
            <a:xfrm flipH="1" flipV="1">
              <a:off x="2866028" y="3546501"/>
              <a:ext cx="31424" cy="3231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F375D3D1-F0CC-49C9-B2B3-6103EE8CE0C6}"/>
              </a:ext>
            </a:extLst>
          </p:cNvPr>
          <p:cNvGrpSpPr/>
          <p:nvPr/>
        </p:nvGrpSpPr>
        <p:grpSpPr>
          <a:xfrm>
            <a:off x="2520365" y="4704732"/>
            <a:ext cx="572364" cy="490988"/>
            <a:chOff x="2520365" y="4704732"/>
            <a:chExt cx="572364" cy="490988"/>
          </a:xfrm>
        </p:grpSpPr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002CBC0E-55D3-49BD-88AB-8BE842AA8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512" y="4893573"/>
              <a:ext cx="323217" cy="302147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ea typeface="新細明體" panose="02020500000000000000" pitchFamily="18" charset="-120"/>
                </a:rPr>
                <a:t>B</a:t>
              </a:r>
            </a:p>
          </p:txBody>
        </p:sp>
        <p:cxnSp>
          <p:nvCxnSpPr>
            <p:cNvPr id="22" name="AutoShape 21">
              <a:extLst>
                <a:ext uri="{FF2B5EF4-FFF2-40B4-BE49-F238E27FC236}">
                  <a16:creationId xmlns:a16="http://schemas.microsoft.com/office/drawing/2014/main" id="{CAAA445D-73CA-4D62-B476-B1C160D7FE49}"/>
                </a:ext>
              </a:extLst>
            </p:cNvPr>
            <p:cNvCxnSpPr>
              <a:cxnSpLocks noChangeShapeType="1"/>
              <a:stCxn id="8" idx="1"/>
              <a:endCxn id="9" idx="5"/>
            </p:cNvCxnSpPr>
            <p:nvPr/>
          </p:nvCxnSpPr>
          <p:spPr bwMode="auto">
            <a:xfrm flipH="1" flipV="1">
              <a:off x="2520365" y="4704732"/>
              <a:ext cx="296282" cy="23290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0D338044-631F-4122-B9BA-02EF063A8201}"/>
              </a:ext>
            </a:extLst>
          </p:cNvPr>
          <p:cNvGrpSpPr/>
          <p:nvPr/>
        </p:nvGrpSpPr>
        <p:grpSpPr>
          <a:xfrm>
            <a:off x="2098387" y="1951836"/>
            <a:ext cx="323217" cy="530856"/>
            <a:chOff x="2098387" y="1951836"/>
            <a:chExt cx="323217" cy="530856"/>
          </a:xfrm>
        </p:grpSpPr>
        <p:sp>
          <p:nvSpPr>
            <p:cNvPr id="16" name="AutoShape 15">
              <a:extLst>
                <a:ext uri="{FF2B5EF4-FFF2-40B4-BE49-F238E27FC236}">
                  <a16:creationId xmlns:a16="http://schemas.microsoft.com/office/drawing/2014/main" id="{4D6CA566-A1F7-46B4-8CD0-4704B410E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8387" y="2180545"/>
              <a:ext cx="323217" cy="302147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ea typeface="新細明體" panose="02020500000000000000" pitchFamily="18" charset="-120"/>
                </a:rPr>
                <a:t>J</a:t>
              </a:r>
            </a:p>
          </p:txBody>
        </p:sp>
        <p:cxnSp>
          <p:nvCxnSpPr>
            <p:cNvPr id="23" name="AutoShape 22">
              <a:extLst>
                <a:ext uri="{FF2B5EF4-FFF2-40B4-BE49-F238E27FC236}">
                  <a16:creationId xmlns:a16="http://schemas.microsoft.com/office/drawing/2014/main" id="{CF7BCD20-CEE4-421F-B6B9-8E002F391711}"/>
                </a:ext>
              </a:extLst>
            </p:cNvPr>
            <p:cNvCxnSpPr>
              <a:cxnSpLocks noChangeShapeType="1"/>
              <a:stCxn id="16" idx="0"/>
              <a:endCxn id="17" idx="4"/>
            </p:cNvCxnSpPr>
            <p:nvPr/>
          </p:nvCxnSpPr>
          <p:spPr bwMode="auto">
            <a:xfrm flipH="1" flipV="1">
              <a:off x="2230817" y="1951836"/>
              <a:ext cx="29179" cy="22870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44C7241C-68B1-496A-8A33-9D8BC6531089}"/>
              </a:ext>
            </a:extLst>
          </p:cNvPr>
          <p:cNvGrpSpPr/>
          <p:nvPr/>
        </p:nvGrpSpPr>
        <p:grpSpPr>
          <a:xfrm>
            <a:off x="1912089" y="3542305"/>
            <a:ext cx="615010" cy="627374"/>
            <a:chOff x="1912089" y="3542305"/>
            <a:chExt cx="615010" cy="627374"/>
          </a:xfrm>
        </p:grpSpPr>
        <p:sp>
          <p:nvSpPr>
            <p:cNvPr id="11" name="AutoShape 10">
              <a:extLst>
                <a:ext uri="{FF2B5EF4-FFF2-40B4-BE49-F238E27FC236}">
                  <a16:creationId xmlns:a16="http://schemas.microsoft.com/office/drawing/2014/main" id="{6DB9CD0C-91CF-4D7B-83CA-2D391B02A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3882" y="3867532"/>
              <a:ext cx="323217" cy="302147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ea typeface="新細明體" panose="02020500000000000000" pitchFamily="18" charset="-120"/>
                </a:rPr>
                <a:t>E</a:t>
              </a:r>
            </a:p>
          </p:txBody>
        </p:sp>
        <p:cxnSp>
          <p:nvCxnSpPr>
            <p:cNvPr id="26" name="AutoShape 25">
              <a:extLst>
                <a:ext uri="{FF2B5EF4-FFF2-40B4-BE49-F238E27FC236}">
                  <a16:creationId xmlns:a16="http://schemas.microsoft.com/office/drawing/2014/main" id="{395E7949-1062-4C5B-8E40-D42AF7AB9BF6}"/>
                </a:ext>
              </a:extLst>
            </p:cNvPr>
            <p:cNvCxnSpPr>
              <a:cxnSpLocks noChangeShapeType="1"/>
              <a:stCxn id="11" idx="1"/>
              <a:endCxn id="12" idx="5"/>
            </p:cNvCxnSpPr>
            <p:nvPr/>
          </p:nvCxnSpPr>
          <p:spPr bwMode="auto">
            <a:xfrm flipH="1" flipV="1">
              <a:off x="1912089" y="3542305"/>
              <a:ext cx="338929" cy="369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A3625E80-3314-4C96-A211-82A6287B323E}"/>
              </a:ext>
            </a:extLst>
          </p:cNvPr>
          <p:cNvGrpSpPr/>
          <p:nvPr/>
        </p:nvGrpSpPr>
        <p:grpSpPr>
          <a:xfrm>
            <a:off x="1820062" y="4169679"/>
            <a:ext cx="1077390" cy="579116"/>
            <a:chOff x="1820062" y="4169679"/>
            <a:chExt cx="1077390" cy="579116"/>
          </a:xfrm>
        </p:grpSpPr>
        <p:sp>
          <p:nvSpPr>
            <p:cNvPr id="9" name="AutoShape 8">
              <a:extLst>
                <a:ext uri="{FF2B5EF4-FFF2-40B4-BE49-F238E27FC236}">
                  <a16:creationId xmlns:a16="http://schemas.microsoft.com/office/drawing/2014/main" id="{C7E7FB63-CD9B-44AE-8637-B206D92FC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284" y="4446648"/>
              <a:ext cx="323217" cy="302147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ea typeface="新細明體" panose="02020500000000000000" pitchFamily="18" charset="-120"/>
                </a:rPr>
                <a:t>C</a:t>
              </a:r>
            </a:p>
          </p:txBody>
        </p:sp>
        <p:cxnSp>
          <p:nvCxnSpPr>
            <p:cNvPr id="24" name="AutoShape 23">
              <a:extLst>
                <a:ext uri="{FF2B5EF4-FFF2-40B4-BE49-F238E27FC236}">
                  <a16:creationId xmlns:a16="http://schemas.microsoft.com/office/drawing/2014/main" id="{271B4E2B-A36D-4373-84A7-D1B57C5D868E}"/>
                </a:ext>
              </a:extLst>
            </p:cNvPr>
            <p:cNvCxnSpPr>
              <a:cxnSpLocks noChangeShapeType="1"/>
              <a:stCxn id="9" idx="0"/>
              <a:endCxn id="11" idx="4"/>
            </p:cNvCxnSpPr>
            <p:nvPr/>
          </p:nvCxnSpPr>
          <p:spPr bwMode="auto">
            <a:xfrm flipH="1" flipV="1">
              <a:off x="2365490" y="4169679"/>
              <a:ext cx="40402" cy="2769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24">
              <a:extLst>
                <a:ext uri="{FF2B5EF4-FFF2-40B4-BE49-F238E27FC236}">
                  <a16:creationId xmlns:a16="http://schemas.microsoft.com/office/drawing/2014/main" id="{023F4471-7183-4AAE-8108-27F7BDCB5C9C}"/>
                </a:ext>
              </a:extLst>
            </p:cNvPr>
            <p:cNvCxnSpPr>
              <a:cxnSpLocks noChangeShapeType="1"/>
              <a:stCxn id="9" idx="6"/>
              <a:endCxn id="13" idx="4"/>
            </p:cNvCxnSpPr>
            <p:nvPr/>
          </p:nvCxnSpPr>
          <p:spPr bwMode="auto">
            <a:xfrm flipV="1">
              <a:off x="2567501" y="4171778"/>
              <a:ext cx="329951" cy="4259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26">
              <a:extLst>
                <a:ext uri="{FF2B5EF4-FFF2-40B4-BE49-F238E27FC236}">
                  <a16:creationId xmlns:a16="http://schemas.microsoft.com/office/drawing/2014/main" id="{138566A0-B332-4CB0-8EDB-66ADD5F6613C}"/>
                </a:ext>
              </a:extLst>
            </p:cNvPr>
            <p:cNvCxnSpPr>
              <a:cxnSpLocks noChangeShapeType="1"/>
              <a:stCxn id="9" idx="1"/>
              <a:endCxn id="10" idx="4"/>
            </p:cNvCxnSpPr>
            <p:nvPr/>
          </p:nvCxnSpPr>
          <p:spPr bwMode="auto">
            <a:xfrm flipH="1" flipV="1">
              <a:off x="1820062" y="4199055"/>
              <a:ext cx="471358" cy="2916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E14ABD91-213B-4949-A7EF-A51F52E49B73}"/>
              </a:ext>
            </a:extLst>
          </p:cNvPr>
          <p:cNvGrpSpPr/>
          <p:nvPr/>
        </p:nvGrpSpPr>
        <p:grpSpPr>
          <a:xfrm>
            <a:off x="1636007" y="2977877"/>
            <a:ext cx="323217" cy="608491"/>
            <a:chOff x="1636007" y="2977877"/>
            <a:chExt cx="323217" cy="608491"/>
          </a:xfrm>
        </p:grpSpPr>
        <p:sp>
          <p:nvSpPr>
            <p:cNvPr id="12" name="AutoShape 11">
              <a:extLst>
                <a:ext uri="{FF2B5EF4-FFF2-40B4-BE49-F238E27FC236}">
                  <a16:creationId xmlns:a16="http://schemas.microsoft.com/office/drawing/2014/main" id="{CB7546E5-D55E-4FE7-9F8B-EB47797B7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007" y="3284221"/>
              <a:ext cx="323217" cy="302147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ea typeface="新細明體" panose="02020500000000000000" pitchFamily="18" charset="-120"/>
                </a:rPr>
                <a:t>F</a:t>
              </a:r>
            </a:p>
          </p:txBody>
        </p:sp>
        <p:cxnSp>
          <p:nvCxnSpPr>
            <p:cNvPr id="28" name="AutoShape 27">
              <a:extLst>
                <a:ext uri="{FF2B5EF4-FFF2-40B4-BE49-F238E27FC236}">
                  <a16:creationId xmlns:a16="http://schemas.microsoft.com/office/drawing/2014/main" id="{9208E72F-6DCB-4653-A44E-2480AEDB5050}"/>
                </a:ext>
              </a:extLst>
            </p:cNvPr>
            <p:cNvCxnSpPr>
              <a:cxnSpLocks noChangeShapeType="1"/>
              <a:stCxn id="12" idx="0"/>
              <a:endCxn id="15" idx="4"/>
            </p:cNvCxnSpPr>
            <p:nvPr/>
          </p:nvCxnSpPr>
          <p:spPr bwMode="auto">
            <a:xfrm flipH="1" flipV="1">
              <a:off x="1768437" y="2977877"/>
              <a:ext cx="29179" cy="3063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9004B72F-9A56-4B51-8698-6E74DE842B38}"/>
              </a:ext>
            </a:extLst>
          </p:cNvPr>
          <p:cNvGrpSpPr/>
          <p:nvPr/>
        </p:nvGrpSpPr>
        <p:grpSpPr>
          <a:xfrm>
            <a:off x="1658453" y="3586368"/>
            <a:ext cx="323217" cy="612687"/>
            <a:chOff x="1658453" y="3586368"/>
            <a:chExt cx="323217" cy="612687"/>
          </a:xfrm>
        </p:grpSpPr>
        <p:sp>
          <p:nvSpPr>
            <p:cNvPr id="10" name="AutoShape 9">
              <a:extLst>
                <a:ext uri="{FF2B5EF4-FFF2-40B4-BE49-F238E27FC236}">
                  <a16:creationId xmlns:a16="http://schemas.microsoft.com/office/drawing/2014/main" id="{652A21CF-3809-445B-A3DA-873CECCA5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453" y="3896908"/>
              <a:ext cx="323217" cy="302147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ea typeface="新細明體" panose="02020500000000000000" pitchFamily="18" charset="-120"/>
                </a:rPr>
                <a:t>D</a:t>
              </a:r>
            </a:p>
          </p:txBody>
        </p:sp>
        <p:cxnSp>
          <p:nvCxnSpPr>
            <p:cNvPr id="29" name="AutoShape 28">
              <a:extLst>
                <a:ext uri="{FF2B5EF4-FFF2-40B4-BE49-F238E27FC236}">
                  <a16:creationId xmlns:a16="http://schemas.microsoft.com/office/drawing/2014/main" id="{D7161F81-009C-4636-B4F8-ACC1F8CDB59F}"/>
                </a:ext>
              </a:extLst>
            </p:cNvPr>
            <p:cNvCxnSpPr>
              <a:cxnSpLocks noChangeShapeType="1"/>
              <a:stCxn id="10" idx="0"/>
              <a:endCxn id="12" idx="4"/>
            </p:cNvCxnSpPr>
            <p:nvPr/>
          </p:nvCxnSpPr>
          <p:spPr bwMode="auto">
            <a:xfrm flipH="1" flipV="1">
              <a:off x="1797616" y="3586368"/>
              <a:ext cx="22446" cy="3105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" name="Text Box 29">
            <a:extLst>
              <a:ext uri="{FF2B5EF4-FFF2-40B4-BE49-F238E27FC236}">
                <a16:creationId xmlns:a16="http://schemas.microsoft.com/office/drawing/2014/main" id="{920B3160-AAA2-48D6-808B-CAA0D6BE0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4441" y="944846"/>
            <a:ext cx="378340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400" b="1" dirty="0">
                <a:solidFill>
                  <a:srgbClr val="008000"/>
                </a:solidFill>
                <a:ea typeface="新細明體" panose="02020500000000000000" pitchFamily="18" charset="-120"/>
              </a:rPr>
              <a:t>Action</a:t>
            </a:r>
            <a:r>
              <a:rPr lang="en-US" altLang="zh-TW" sz="2400" dirty="0">
                <a:ea typeface="新細明體" panose="02020500000000000000" pitchFamily="18" charset="-120"/>
              </a:rPr>
              <a:t>:</a:t>
            </a:r>
          </a:p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</a:rPr>
              <a:t>k=1: choose A (or B)</a:t>
            </a:r>
          </a:p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</a:rPr>
              <a:t>k=2: choose B (or A)</a:t>
            </a:r>
          </a:p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</a:rPr>
              <a:t>k=3: choose C</a:t>
            </a:r>
          </a:p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</a:rPr>
              <a:t>k=4: choose D (or E, or G)</a:t>
            </a:r>
          </a:p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</a:rPr>
              <a:t>k=5: choose E (or G)</a:t>
            </a:r>
          </a:p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</a:rPr>
              <a:t>k=6: choose F (or G)</a:t>
            </a:r>
          </a:p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</a:rPr>
              <a:t>k=7: choose I (or G)</a:t>
            </a:r>
          </a:p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</a:rPr>
              <a:t>k=8: choose G</a:t>
            </a:r>
          </a:p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</a:rPr>
              <a:t>k=9: choose H</a:t>
            </a:r>
          </a:p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</a:rPr>
              <a:t>k=10: choose J</a:t>
            </a:r>
          </a:p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</a:rPr>
              <a:t>k=11: choose K</a:t>
            </a:r>
          </a:p>
        </p:txBody>
      </p:sp>
      <p:sp>
        <p:nvSpPr>
          <p:cNvPr id="31" name="Text Box 30">
            <a:extLst>
              <a:ext uri="{FF2B5EF4-FFF2-40B4-BE49-F238E27FC236}">
                <a16:creationId xmlns:a16="http://schemas.microsoft.com/office/drawing/2014/main" id="{6BC45FF0-DC85-4B2D-B8F2-2FB8CEBAF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1299" y="967345"/>
            <a:ext cx="233910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400" b="1" dirty="0">
                <a:solidFill>
                  <a:srgbClr val="008000"/>
                </a:solidFill>
                <a:ea typeface="新細明體" panose="02020500000000000000" pitchFamily="18" charset="-120"/>
              </a:rPr>
              <a:t>Total Order</a:t>
            </a:r>
            <a:r>
              <a:rPr lang="en-US" altLang="zh-TW" sz="2400" dirty="0">
                <a:ea typeface="新細明體" panose="02020500000000000000" pitchFamily="18" charset="-120"/>
              </a:rPr>
              <a:t>:</a:t>
            </a:r>
          </a:p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</a:rPr>
              <a:t>A</a:t>
            </a:r>
          </a:p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</a:rPr>
              <a:t>AB</a:t>
            </a:r>
          </a:p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</a:rPr>
              <a:t>ABC</a:t>
            </a:r>
          </a:p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</a:rPr>
              <a:t>ABCD</a:t>
            </a:r>
          </a:p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</a:rPr>
              <a:t>ABCDE</a:t>
            </a:r>
          </a:p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</a:rPr>
              <a:t>ABCDEF</a:t>
            </a:r>
          </a:p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</a:rPr>
              <a:t>ABCDEFI</a:t>
            </a:r>
          </a:p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</a:rPr>
              <a:t>ABCDEFIG</a:t>
            </a:r>
          </a:p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</a:rPr>
              <a:t>ABCDEFIGH</a:t>
            </a:r>
          </a:p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</a:rPr>
              <a:t>ABCDEFIGHJ</a:t>
            </a:r>
          </a:p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</a:rPr>
              <a:t>ABCDEFIGHJK</a:t>
            </a:r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993ADC45-6E66-47A5-AAF7-ABE18E435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7286" y="5472242"/>
            <a:ext cx="89693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</a:rPr>
              <a:t>There are many other possible sequences: </a:t>
            </a:r>
          </a:p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</a:rPr>
              <a:t>	BACGHEDFIJK,  ABCEDFGIHJK,  ABCDGHEFIJK, ….</a:t>
            </a:r>
          </a:p>
        </p:txBody>
      </p:sp>
    </p:spTree>
    <p:extLst>
      <p:ext uri="{BB962C8B-B14F-4D97-AF65-F5344CB8AC3E}">
        <p14:creationId xmlns:p14="http://schemas.microsoft.com/office/powerpoint/2010/main" val="76152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929B28-D0AB-474C-AB06-90D81343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Another application of topological 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F548DA-CAE4-4DFE-A4BC-86B3471BE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30000"/>
              </a:spcAft>
            </a:pPr>
            <a:r>
              <a:rPr lang="en-US" altLang="zh-TW" sz="2800" dirty="0">
                <a:ea typeface="新細明體" panose="02020500000000000000" pitchFamily="18" charset="-120"/>
              </a:rPr>
              <a:t>Consider an Excel spreadsheet</a:t>
            </a:r>
          </a:p>
          <a:p>
            <a:pPr>
              <a:spcAft>
                <a:spcPct val="30000"/>
              </a:spcAft>
            </a:pPr>
            <a:endParaRPr lang="en-US" altLang="zh-TW" sz="1200" dirty="0">
              <a:ea typeface="新細明體" panose="02020500000000000000" pitchFamily="18" charset="-120"/>
            </a:endParaRPr>
          </a:p>
          <a:p>
            <a:pPr>
              <a:spcAft>
                <a:spcPct val="30000"/>
              </a:spcAft>
            </a:pPr>
            <a:r>
              <a:rPr lang="en-US" altLang="zh-TW" sz="2800" dirty="0">
                <a:ea typeface="新細明體" panose="02020500000000000000" pitchFamily="18" charset="-120"/>
              </a:rPr>
              <a:t>We say that cell </a:t>
            </a:r>
            <a:r>
              <a:rPr lang="en-US" altLang="zh-TW" sz="2800" b="1" dirty="0">
                <a:ea typeface="新細明體" panose="02020500000000000000" pitchFamily="18" charset="-120"/>
              </a:rPr>
              <a:t>A</a:t>
            </a:r>
            <a:r>
              <a:rPr lang="en-US" altLang="zh-TW" sz="2800" dirty="0"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ea typeface="新細明體" panose="02020500000000000000" pitchFamily="18" charset="-120"/>
              </a:rPr>
              <a:t>precedes</a:t>
            </a:r>
            <a:r>
              <a:rPr lang="en-US" altLang="zh-TW" sz="2800" dirty="0">
                <a:ea typeface="新細明體" panose="02020500000000000000" pitchFamily="18" charset="-120"/>
              </a:rPr>
              <a:t> cell </a:t>
            </a:r>
            <a:r>
              <a:rPr lang="en-US" altLang="zh-TW" sz="2800" b="1" dirty="0">
                <a:ea typeface="新細明體" panose="02020500000000000000" pitchFamily="18" charset="-120"/>
              </a:rPr>
              <a:t>B</a:t>
            </a:r>
            <a:r>
              <a:rPr lang="en-US" altLang="zh-TW" sz="2800" dirty="0">
                <a:ea typeface="新細明體" panose="02020500000000000000" pitchFamily="18" charset="-120"/>
              </a:rPr>
              <a:t> </a:t>
            </a:r>
            <a:br>
              <a:rPr lang="en-US" altLang="zh-TW" sz="2800" dirty="0">
                <a:ea typeface="新細明體" panose="02020500000000000000" pitchFamily="18" charset="-120"/>
              </a:rPr>
            </a:br>
            <a:r>
              <a:rPr lang="en-US" altLang="zh-TW" sz="2800" dirty="0">
                <a:ea typeface="新細明體" panose="02020500000000000000" pitchFamily="18" charset="-120"/>
              </a:rPr>
              <a:t>if cell B requires the value in cell A as part of its formula</a:t>
            </a:r>
          </a:p>
          <a:p>
            <a:pPr>
              <a:spcAft>
                <a:spcPct val="30000"/>
              </a:spcAft>
            </a:pPr>
            <a:endParaRPr lang="en-US" altLang="zh-TW" sz="1200" dirty="0">
              <a:ea typeface="新細明體" panose="02020500000000000000" pitchFamily="18" charset="-120"/>
            </a:endParaRPr>
          </a:p>
          <a:p>
            <a:pPr>
              <a:spcAft>
                <a:spcPct val="30000"/>
              </a:spcAft>
            </a:pPr>
            <a:r>
              <a:rPr lang="en-US" altLang="zh-TW" sz="2800" dirty="0">
                <a:ea typeface="新細明體" panose="02020500000000000000" pitchFamily="18" charset="-120"/>
              </a:rPr>
              <a:t>This leads to a </a:t>
            </a:r>
            <a:r>
              <a:rPr lang="en-US" altLang="zh-TW" sz="2800" b="1" i="1" dirty="0">
                <a:solidFill>
                  <a:srgbClr val="C00000"/>
                </a:solidFill>
                <a:ea typeface="新細明體" panose="02020500000000000000" pitchFamily="18" charset="-120"/>
              </a:rPr>
              <a:t>precedence graph </a:t>
            </a:r>
            <a:r>
              <a:rPr lang="en-US" altLang="zh-TW" sz="2800" dirty="0">
                <a:ea typeface="新細明體" panose="02020500000000000000" pitchFamily="18" charset="-120"/>
              </a:rPr>
              <a:t>for cells.</a:t>
            </a:r>
          </a:p>
          <a:p>
            <a:pPr>
              <a:spcAft>
                <a:spcPct val="30000"/>
              </a:spcAft>
            </a:pPr>
            <a:endParaRPr lang="en-US" altLang="zh-TW" sz="1200" dirty="0">
              <a:ea typeface="新細明體" panose="02020500000000000000" pitchFamily="18" charset="-120"/>
            </a:endParaRPr>
          </a:p>
          <a:p>
            <a:pPr>
              <a:spcAft>
                <a:spcPct val="30000"/>
              </a:spcAft>
            </a:pPr>
            <a:r>
              <a:rPr lang="en-US" altLang="zh-TW" sz="2800" dirty="0">
                <a:ea typeface="新細明體" panose="02020500000000000000" pitchFamily="18" charset="-120"/>
              </a:rPr>
              <a:t>The precedence graph is </a:t>
            </a:r>
            <a:r>
              <a:rPr lang="en-US" altLang="zh-TW" sz="2800" i="1" dirty="0">
                <a:solidFill>
                  <a:srgbClr val="C00000"/>
                </a:solidFill>
                <a:ea typeface="新細明體" panose="02020500000000000000" pitchFamily="18" charset="-120"/>
              </a:rPr>
              <a:t>acyclic</a:t>
            </a:r>
            <a:r>
              <a:rPr lang="en-US" altLang="zh-TW" sz="2800" dirty="0">
                <a:ea typeface="新細明體" panose="02020500000000000000" pitchFamily="18" charset="-120"/>
              </a:rPr>
              <a:t> (or else Excel reports an error).</a:t>
            </a:r>
          </a:p>
          <a:p>
            <a:pPr>
              <a:spcAft>
                <a:spcPct val="30000"/>
              </a:spcAft>
            </a:pPr>
            <a:endParaRPr lang="en-US" altLang="zh-TW" sz="1200" dirty="0">
              <a:ea typeface="新細明體" panose="02020500000000000000" pitchFamily="18" charset="-120"/>
            </a:endParaRPr>
          </a:p>
          <a:p>
            <a:pPr>
              <a:spcAft>
                <a:spcPct val="30000"/>
              </a:spcAft>
            </a:pPr>
            <a:r>
              <a:rPr lang="en-US" altLang="zh-TW" sz="2800" dirty="0">
                <a:ea typeface="新細明體" panose="02020500000000000000" pitchFamily="18" charset="-120"/>
              </a:rPr>
              <a:t>Excel topologically sorts the cells, and then computes the values in cells in topological order.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22A78B-3264-4C6C-85F2-7057562D52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9602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466501-EFDA-4026-B8DD-0D039E94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Formulating the CPM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A90247-AF75-421F-8AF8-EF0E9842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68" y="877478"/>
            <a:ext cx="11924044" cy="5355771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Data:</a:t>
            </a:r>
          </a:p>
          <a:p>
            <a:pPr lvl="1"/>
            <a:r>
              <a:rPr lang="en-US" altLang="zh-TW" sz="2400" dirty="0">
                <a:solidFill>
                  <a:schemeClr val="tx1"/>
                </a:solidFill>
                <a:ea typeface="新細明體" panose="02020500000000000000" pitchFamily="18" charset="-120"/>
              </a:rPr>
              <a:t>PERT diagram, including the </a:t>
            </a:r>
            <a:r>
              <a:rPr lang="en-US" altLang="zh-TW" sz="2400" dirty="0">
                <a:solidFill>
                  <a:srgbClr val="C00000"/>
                </a:solidFill>
                <a:ea typeface="新細明體" panose="02020500000000000000" pitchFamily="18" charset="-120"/>
              </a:rPr>
              <a:t>precedence relationships </a:t>
            </a:r>
            <a:r>
              <a:rPr lang="en-US" altLang="zh-TW" sz="2400" dirty="0">
                <a:ea typeface="新細明體" panose="02020500000000000000" pitchFamily="18" charset="-120"/>
              </a:rPr>
              <a:t>(</a:t>
            </a:r>
            <a:r>
              <a:rPr lang="en-US" altLang="zh-TW" sz="2400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2400" dirty="0" err="1">
                <a:ea typeface="新細明體" panose="02020500000000000000" pitchFamily="18" charset="-120"/>
              </a:rPr>
              <a:t>,</a:t>
            </a:r>
            <a:r>
              <a:rPr lang="en-US" altLang="zh-TW" sz="2400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j</a:t>
            </a:r>
            <a:r>
              <a:rPr lang="en-US" altLang="zh-TW" sz="2400" dirty="0">
                <a:ea typeface="新細明體" panose="02020500000000000000" pitchFamily="18" charset="-120"/>
              </a:rPr>
              <a:t>)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24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</a:rPr>
              <a:t>&amp; durations </a:t>
            </a:r>
            <a:r>
              <a:rPr lang="en-US" altLang="zh-TW" sz="24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</a:t>
            </a:r>
            <a:r>
              <a:rPr lang="en-US" altLang="zh-TW" sz="2400" i="1" baseline="-25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</a:t>
            </a:r>
            <a:r>
              <a:rPr lang="en-US" altLang="zh-TW" sz="2400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TW" sz="2400" dirty="0" err="1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2400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endParaRPr lang="en-US" altLang="zh-TW" sz="1200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Decision Variable:</a:t>
            </a:r>
          </a:p>
          <a:p>
            <a:pPr lvl="1"/>
            <a:r>
              <a:rPr lang="en-US" altLang="zh-TW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</a:t>
            </a:r>
            <a:r>
              <a:rPr lang="en-US" altLang="zh-TW" b="1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ea typeface="新細明體" panose="02020500000000000000" pitchFamily="18" charset="-120"/>
              </a:rPr>
              <a:t> : the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starting time </a:t>
            </a:r>
            <a:r>
              <a:rPr lang="en-US" altLang="zh-TW" dirty="0">
                <a:ea typeface="新細明體" panose="02020500000000000000" pitchFamily="18" charset="-120"/>
              </a:rPr>
              <a:t>for task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</a:t>
            </a:r>
            <a:r>
              <a:rPr lang="en-US" altLang="zh-TW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TW" dirty="0" err="1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sz="1200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Objective: </a:t>
            </a:r>
            <a:r>
              <a:rPr lang="en-US" altLang="zh-TW" b="1" dirty="0">
                <a:solidFill>
                  <a:srgbClr val="C00000"/>
                </a:solidFill>
                <a:ea typeface="新細明體" panose="02020500000000000000" pitchFamily="18" charset="-120"/>
              </a:rPr>
              <a:t>min </a:t>
            </a:r>
            <a:r>
              <a:rPr lang="en-US" altLang="zh-TW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1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b="1" dirty="0">
                <a:solidFill>
                  <a:srgbClr val="C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- </a:t>
            </a:r>
            <a:r>
              <a:rPr lang="en-US" altLang="zh-TW" b="1" i="1" dirty="0">
                <a:solidFill>
                  <a:srgbClr val="C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Minimize the </a:t>
            </a:r>
            <a:r>
              <a:rPr lang="en-US" altLang="zh-TW" b="1" dirty="0">
                <a:ea typeface="新細明體" panose="02020500000000000000" pitchFamily="18" charset="-120"/>
              </a:rPr>
              <a:t>elapsed time </a:t>
            </a:r>
            <a:r>
              <a:rPr lang="en-US" altLang="zh-TW" dirty="0">
                <a:ea typeface="新細明體" panose="02020500000000000000" pitchFamily="18" charset="-120"/>
              </a:rPr>
              <a:t>of the project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(i.e.,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makespan</a:t>
            </a:r>
            <a:r>
              <a:rPr lang="en-US" altLang="zh-TW" dirty="0">
                <a:ea typeface="新細明體" panose="02020500000000000000" pitchFamily="18" charset="-120"/>
              </a:rPr>
              <a:t>)	</a:t>
            </a:r>
            <a:br>
              <a:rPr lang="en-US" altLang="zh-TW" baseline="-25000" dirty="0">
                <a:latin typeface="Times New Roman" panose="02020603050405020304" pitchFamily="18" charset="0"/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where node </a:t>
            </a:r>
            <a:r>
              <a:rPr lang="en-US" altLang="zh-TW" i="1" dirty="0">
                <a:latin typeface="Times New Roman" panose="02020603050405020304" pitchFamily="18" charset="0"/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 is the last node in the graph</a:t>
            </a:r>
          </a:p>
          <a:p>
            <a:endParaRPr lang="en-US" altLang="zh-TW" sz="1200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Constraint: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	</a:t>
            </a:r>
            <a:r>
              <a:rPr lang="en-US" altLang="zh-TW" b="1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</a:t>
            </a:r>
            <a:r>
              <a:rPr lang="en-US" altLang="zh-TW" b="1" i="1" baseline="-25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j</a:t>
            </a:r>
            <a:r>
              <a:rPr lang="en-US" altLang="zh-TW" b="1" dirty="0"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latin typeface="Symbol" panose="05050102010706020507" pitchFamily="18" charset="2"/>
                <a:ea typeface="新細明體" panose="02020500000000000000" pitchFamily="18" charset="-120"/>
              </a:rPr>
              <a:t>³</a:t>
            </a:r>
            <a:r>
              <a:rPr lang="en-US" altLang="zh-TW" b="1" dirty="0">
                <a:ea typeface="新細明體" panose="02020500000000000000" pitchFamily="18" charset="-120"/>
              </a:rPr>
              <a:t> </a:t>
            </a:r>
            <a:r>
              <a:rPr lang="en-US" altLang="zh-TW" b="1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</a:t>
            </a:r>
            <a:r>
              <a:rPr lang="en-US" altLang="zh-TW" b="1" i="1" baseline="-25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b="1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+</a:t>
            </a:r>
            <a:r>
              <a:rPr lang="en-US" altLang="zh-TW" b="1" dirty="0">
                <a:ea typeface="新細明體" panose="02020500000000000000" pitchFamily="18" charset="-120"/>
              </a:rPr>
              <a:t> </a:t>
            </a:r>
            <a:r>
              <a:rPr lang="en-US" altLang="zh-TW" b="1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</a:t>
            </a:r>
            <a:r>
              <a:rPr lang="en-US" altLang="zh-TW" b="1" i="1" baseline="-25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b="1" baseline="-25000" dirty="0"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ea typeface="新細明體" panose="02020500000000000000" pitchFamily="18" charset="-120"/>
              </a:rPr>
              <a:t>	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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dirty="0" err="1">
                <a:ea typeface="新細明體" panose="02020500000000000000" pitchFamily="18" charset="-120"/>
              </a:rPr>
              <a:t>,</a:t>
            </a:r>
            <a:r>
              <a:rPr lang="en-US" altLang="zh-TW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j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E3DEDF-5A01-455E-BE2E-3A82E9A1E0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4754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718902-7377-4CCB-B79B-F7AD55F3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 Project Network Example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ECE7B2-0DA7-4FC6-A22C-FA92A11966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  <p:grpSp>
        <p:nvGrpSpPr>
          <p:cNvPr id="5" name="Group 38">
            <a:extLst>
              <a:ext uri="{FF2B5EF4-FFF2-40B4-BE49-F238E27FC236}">
                <a16:creationId xmlns:a16="http://schemas.microsoft.com/office/drawing/2014/main" id="{5CDCE624-0E09-40E8-B713-1A9025B9D977}"/>
              </a:ext>
            </a:extLst>
          </p:cNvPr>
          <p:cNvGrpSpPr>
            <a:grpSpLocks/>
          </p:cNvGrpSpPr>
          <p:nvPr/>
        </p:nvGrpSpPr>
        <p:grpSpPr bwMode="auto">
          <a:xfrm>
            <a:off x="2103874" y="1233687"/>
            <a:ext cx="7696200" cy="3886200"/>
            <a:chOff x="384" y="864"/>
            <a:chExt cx="4848" cy="2448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C99623FF-8CC7-4D16-968D-BF271C488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944"/>
              <a:ext cx="480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A,2</a:t>
              </a: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9C4F15D4-3D91-4DCA-A7FE-1A5440E7F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6" y="1944"/>
              <a:ext cx="480" cy="336"/>
            </a:xfrm>
            <a:prstGeom prst="ellipse">
              <a:avLst/>
            </a:prstGeom>
            <a:solidFill>
              <a:srgbClr val="FF99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B,3</a:t>
              </a: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38859080-0D30-41F8-8699-917D41F9A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" y="1944"/>
              <a:ext cx="480" cy="336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D,6</a:t>
              </a: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E332EFDC-C421-41C1-A769-403AFE954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864"/>
              <a:ext cx="480" cy="336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C,4</a:t>
              </a: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C44389CA-381A-4849-8621-6F87A60E8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4" y="2976"/>
              <a:ext cx="480" cy="336"/>
            </a:xfrm>
            <a:prstGeom prst="ellipse">
              <a:avLst/>
            </a:prstGeom>
            <a:solidFill>
              <a:srgbClr val="FFFF99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G,4</a:t>
              </a: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00CB2E0E-E5E2-4454-9719-BB244E4F9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4" y="1944"/>
              <a:ext cx="480" cy="336"/>
            </a:xfrm>
            <a:prstGeom prst="ellipse">
              <a:avLst/>
            </a:prstGeom>
            <a:solidFill>
              <a:srgbClr val="C0C0C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F,7</a:t>
              </a: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7044C373-2BE0-4695-B043-DE1A16724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4" y="864"/>
              <a:ext cx="480" cy="336"/>
            </a:xfrm>
            <a:prstGeom prst="ellipse">
              <a:avLst/>
            </a:prstGeom>
            <a:solidFill>
              <a:srgbClr val="66FF33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E,8</a:t>
              </a:r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CB34A0C3-5737-4D2B-B0FB-AC159A697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944"/>
              <a:ext cx="480" cy="336"/>
            </a:xfrm>
            <a:prstGeom prst="ellipse">
              <a:avLst/>
            </a:prstGeom>
            <a:solidFill>
              <a:srgbClr val="FF33C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H,5</a:t>
              </a: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D0FEF4E6-1A7A-48A1-9D11-F704487B9D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112"/>
              <a:ext cx="57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726401E3-8F53-47EB-AD9C-3ECCED6949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112"/>
              <a:ext cx="57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249528CB-0A42-47D2-AF94-87FF5D4EA9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112"/>
              <a:ext cx="57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8A7CD98F-3A51-4B1D-BA4D-8D496958AF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112"/>
              <a:ext cx="57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70C501F7-8768-4B37-854D-AC7A596A8D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152"/>
              <a:ext cx="720" cy="86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43AC564A-FFF1-4C66-B9EF-EE15570BA9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008"/>
              <a:ext cx="52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30E15337-C648-4A19-B6CC-8BDCE1349D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152"/>
              <a:ext cx="672" cy="86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43E84EB3-1F57-43F0-86D8-941ED39FF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208"/>
              <a:ext cx="672" cy="81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A39F9C4B-3222-4DDF-A6B1-8003241A3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104"/>
              <a:ext cx="624" cy="86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3188B790-C91C-4C2E-ACEA-13BA4C87CF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2256"/>
              <a:ext cx="672" cy="81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</p:grpSp>
      <p:grpSp>
        <p:nvGrpSpPr>
          <p:cNvPr id="24" name="Group 36">
            <a:extLst>
              <a:ext uri="{FF2B5EF4-FFF2-40B4-BE49-F238E27FC236}">
                <a16:creationId xmlns:a16="http://schemas.microsoft.com/office/drawing/2014/main" id="{7146292B-D8AA-4A50-83C1-AEDD5EE1D428}"/>
              </a:ext>
            </a:extLst>
          </p:cNvPr>
          <p:cNvGrpSpPr>
            <a:grpSpLocks/>
          </p:cNvGrpSpPr>
          <p:nvPr/>
        </p:nvGrpSpPr>
        <p:grpSpPr bwMode="auto">
          <a:xfrm>
            <a:off x="1646675" y="3443488"/>
            <a:ext cx="749300" cy="781050"/>
            <a:chOff x="96" y="2256"/>
            <a:chExt cx="472" cy="492"/>
          </a:xfrm>
        </p:grpSpPr>
        <p:sp>
          <p:nvSpPr>
            <p:cNvPr id="25" name="Text Box 22">
              <a:extLst>
                <a:ext uri="{FF2B5EF4-FFF2-40B4-BE49-F238E27FC236}">
                  <a16:creationId xmlns:a16="http://schemas.microsoft.com/office/drawing/2014/main" id="{87B24DD2-E9CB-47DC-8EAB-ACB0EC485A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2457"/>
              <a:ext cx="4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>
                  <a:ea typeface="新細明體" panose="02020500000000000000" pitchFamily="18" charset="-120"/>
                </a:rPr>
                <a:t>task</a:t>
              </a:r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9CE4727D-2BCB-406D-95C1-903D135AEF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" y="2256"/>
              <a:ext cx="192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</p:grpSp>
      <p:grpSp>
        <p:nvGrpSpPr>
          <p:cNvPr id="27" name="Group 37">
            <a:extLst>
              <a:ext uri="{FF2B5EF4-FFF2-40B4-BE49-F238E27FC236}">
                <a16:creationId xmlns:a16="http://schemas.microsoft.com/office/drawing/2014/main" id="{653DC6E9-6299-4016-8791-4F3ACFCE4699}"/>
              </a:ext>
            </a:extLst>
          </p:cNvPr>
          <p:cNvGrpSpPr>
            <a:grpSpLocks/>
          </p:cNvGrpSpPr>
          <p:nvPr/>
        </p:nvGrpSpPr>
        <p:grpSpPr bwMode="auto">
          <a:xfrm>
            <a:off x="2561074" y="3443488"/>
            <a:ext cx="1298575" cy="781050"/>
            <a:chOff x="672" y="2256"/>
            <a:chExt cx="818" cy="492"/>
          </a:xfrm>
        </p:grpSpPr>
        <p:sp>
          <p:nvSpPr>
            <p:cNvPr id="28" name="Text Box 23">
              <a:extLst>
                <a:ext uri="{FF2B5EF4-FFF2-40B4-BE49-F238E27FC236}">
                  <a16:creationId xmlns:a16="http://schemas.microsoft.com/office/drawing/2014/main" id="{E8E9F3F9-F8E4-49CB-A7B3-E546C2EEB0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457"/>
              <a:ext cx="8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>
                  <a:ea typeface="新細明體" panose="02020500000000000000" pitchFamily="18" charset="-120"/>
                </a:rPr>
                <a:t>duration</a:t>
              </a:r>
            </a:p>
          </p:txBody>
        </p:sp>
        <p:sp>
          <p:nvSpPr>
            <p:cNvPr id="29" name="Line 25">
              <a:extLst>
                <a:ext uri="{FF2B5EF4-FFF2-40B4-BE49-F238E27FC236}">
                  <a16:creationId xmlns:a16="http://schemas.microsoft.com/office/drawing/2014/main" id="{443E8141-7DCC-423C-890B-D4EED7940B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68" y="2256"/>
              <a:ext cx="288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</p:grpSp>
      <p:sp>
        <p:nvSpPr>
          <p:cNvPr id="30" name="Text Box 35">
            <a:extLst>
              <a:ext uri="{FF2B5EF4-FFF2-40B4-BE49-F238E27FC236}">
                <a16:creationId xmlns:a16="http://schemas.microsoft.com/office/drawing/2014/main" id="{DF6CBE48-AEE0-400E-919B-4AD6DE0FC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0974" y="5261801"/>
            <a:ext cx="7848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dirty="0">
                <a:ea typeface="新細明體" panose="02020500000000000000" pitchFamily="18" charset="-120"/>
              </a:rPr>
              <a:t>Remark:  the tasks are labeled alphabetically. </a:t>
            </a:r>
            <a:br>
              <a:rPr lang="en-US" altLang="zh-TW" sz="2400" b="1" dirty="0">
                <a:ea typeface="新細明體" panose="02020500000000000000" pitchFamily="18" charset="-120"/>
              </a:rPr>
            </a:br>
            <a:r>
              <a:rPr lang="en-US" altLang="zh-TW" sz="2400" b="1" dirty="0">
                <a:ea typeface="新細明體" panose="02020500000000000000" pitchFamily="18" charset="-120"/>
              </a:rPr>
              <a:t>                 If (</a:t>
            </a:r>
            <a:r>
              <a:rPr lang="en-US" altLang="zh-TW" sz="2400" b="1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2400" b="1" dirty="0" err="1">
                <a:ea typeface="新細明體" panose="02020500000000000000" pitchFamily="18" charset="-120"/>
              </a:rPr>
              <a:t>,</a:t>
            </a:r>
            <a:r>
              <a:rPr lang="en-US" altLang="zh-TW" sz="2400" b="1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j</a:t>
            </a:r>
            <a:r>
              <a:rPr lang="en-US" altLang="zh-TW" sz="2400" b="1" dirty="0">
                <a:ea typeface="新細明體" panose="02020500000000000000" pitchFamily="18" charset="-120"/>
              </a:rPr>
              <a:t>) is an arc then </a:t>
            </a:r>
            <a:r>
              <a:rPr lang="en-US" altLang="zh-TW" sz="2400" b="1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2400" b="1" dirty="0">
                <a:ea typeface="新細明體" panose="02020500000000000000" pitchFamily="18" charset="-120"/>
              </a:rPr>
              <a:t> &lt; </a:t>
            </a:r>
            <a:r>
              <a:rPr lang="en-US" altLang="zh-TW" sz="2400" b="1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j</a:t>
            </a:r>
            <a:r>
              <a:rPr lang="en-US" altLang="zh-TW" sz="2400" b="1" dirty="0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924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DF288E-49CA-41C1-BB57-893E7ED53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CPM LP Formulation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1FC78B-DB80-4C92-9569-59F8536A67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  <p:grpSp>
        <p:nvGrpSpPr>
          <p:cNvPr id="5" name="Group 122">
            <a:extLst>
              <a:ext uri="{FF2B5EF4-FFF2-40B4-BE49-F238E27FC236}">
                <a16:creationId xmlns:a16="http://schemas.microsoft.com/office/drawing/2014/main" id="{ECB50DAD-848C-44A3-8CA8-454C0417506F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992169"/>
            <a:ext cx="4876800" cy="533400"/>
            <a:chOff x="1008" y="672"/>
            <a:chExt cx="3072" cy="336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6DA63A46-7FC9-4BC7-B4C6-D616BA130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672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 i="1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t</a:t>
              </a:r>
              <a:r>
                <a:rPr lang="en-US" altLang="zh-TW" sz="2400" b="1" i="1" baseline="-25000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642AC082-7A76-43C9-88D1-D4DB97040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672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 i="1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t</a:t>
              </a:r>
              <a:r>
                <a:rPr lang="en-US" altLang="zh-TW" sz="2400" b="1" i="1" baseline="-25000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1CCCFDA3-DF1D-4280-A4C0-13A0C611F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672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 i="1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t</a:t>
              </a:r>
              <a:r>
                <a:rPr lang="en-US" altLang="zh-TW" sz="2400" b="1" i="1" baseline="-25000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11E05D62-D744-4263-B930-F49DC4B88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672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 i="1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t</a:t>
              </a:r>
              <a:r>
                <a:rPr lang="en-US" altLang="zh-TW" sz="2400" b="1" i="1" baseline="-25000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955B17C3-AF7C-4BDA-AAEA-FB9194A35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672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 i="1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t</a:t>
              </a:r>
              <a:r>
                <a:rPr lang="en-US" altLang="zh-TW" sz="2400" b="1" i="1" baseline="-25000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A9F0128E-B556-4386-AF6C-7B21B6D97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672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 i="1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t</a:t>
              </a:r>
              <a:r>
                <a:rPr lang="en-US" altLang="zh-TW" sz="2400" b="1" i="1" baseline="-25000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4A70BE8F-9276-4627-8B08-C57F47C9F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672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 i="1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t</a:t>
              </a:r>
              <a:r>
                <a:rPr lang="en-US" altLang="zh-TW" sz="2400" b="1" i="1" baseline="-25000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57140B62-1F5A-420A-97B8-485D4088F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672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 i="1" dirty="0" err="1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t</a:t>
              </a:r>
              <a:r>
                <a:rPr lang="en-US" altLang="zh-TW" sz="2400" b="1" i="1" baseline="-25000" dirty="0" err="1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H</a:t>
              </a:r>
              <a:endParaRPr lang="en-US" altLang="zh-TW" sz="2400" b="1" i="1" baseline="-25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 112">
            <a:extLst>
              <a:ext uri="{FF2B5EF4-FFF2-40B4-BE49-F238E27FC236}">
                <a16:creationId xmlns:a16="http://schemas.microsoft.com/office/drawing/2014/main" id="{60BD0838-EF3A-43AD-808D-055456DDA6E6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525569"/>
            <a:ext cx="7848600" cy="533400"/>
            <a:chOff x="240" y="1056"/>
            <a:chExt cx="4944" cy="336"/>
          </a:xfrm>
        </p:grpSpPr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E39A3258-D57E-42D8-B52D-21B20F6ED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056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-1</a:t>
              </a:r>
              <a:endParaRPr lang="en-US" altLang="zh-TW" sz="2400" b="1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482970C8-46A0-44E3-A049-C33547A07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056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1</a:t>
              </a:r>
              <a:endParaRPr lang="en-US" altLang="zh-TW" sz="2400" b="1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4D6A7332-6799-42EE-9091-07508F5C9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056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-25000">
                <a:solidFill>
                  <a:schemeClr val="bg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423F6E65-BB03-4D1B-A565-A8C076F40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056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-25000">
                <a:solidFill>
                  <a:schemeClr val="bg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72D60CF1-B4AB-4282-9D7A-6D73F4F34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056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-25000">
                <a:solidFill>
                  <a:schemeClr val="bg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9AF96025-54F2-4519-B587-478B68BB0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056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-25000">
                <a:solidFill>
                  <a:schemeClr val="bg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2A548989-4956-4DF1-AF49-395EA3664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056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-25000">
                <a:solidFill>
                  <a:schemeClr val="bg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BC10BDE4-E7EC-48A0-8757-D03FCE608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056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-25000">
                <a:solidFill>
                  <a:schemeClr val="bg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F1EA3F1F-9E84-403B-93C6-BD0A910D4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056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  <a:cs typeface="Times New Roman" panose="02020603050405020304" pitchFamily="18" charset="0"/>
                  <a:sym typeface="Symbol" panose="05050102010706020507" pitchFamily="18" charset="2"/>
                </a:rPr>
                <a:t></a:t>
              </a:r>
              <a:r>
                <a:rPr lang="en-US" altLang="zh-TW" sz="2400" b="1">
                  <a:ea typeface="新細明體" panose="02020500000000000000" pitchFamily="18" charset="-120"/>
                </a:rPr>
                <a:t> </a:t>
              </a:r>
            </a:p>
          </p:txBody>
        </p:sp>
        <p:sp>
          <p:nvSpPr>
            <p:cNvPr id="24" name="Rectangle 21">
              <a:extLst>
                <a:ext uri="{FF2B5EF4-FFF2-40B4-BE49-F238E27FC236}">
                  <a16:creationId xmlns:a16="http://schemas.microsoft.com/office/drawing/2014/main" id="{135F3CEF-4DD5-4DC5-B6A7-2E0E9FC4D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056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2</a:t>
              </a:r>
              <a:endParaRPr lang="en-US" altLang="zh-TW" sz="2400" b="1" baseline="-25000">
                <a:ea typeface="新細明體" panose="02020500000000000000" pitchFamily="18" charset="-120"/>
              </a:endParaRPr>
            </a:p>
          </p:txBody>
        </p:sp>
        <p:sp>
          <p:nvSpPr>
            <p:cNvPr id="25" name="Rectangle 103">
              <a:extLst>
                <a:ext uri="{FF2B5EF4-FFF2-40B4-BE49-F238E27FC236}">
                  <a16:creationId xmlns:a16="http://schemas.microsoft.com/office/drawing/2014/main" id="{C32807BC-C263-4098-83C8-7193B0370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056"/>
              <a:ext cx="62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 dirty="0">
                  <a:ea typeface="新細明體" panose="02020500000000000000" pitchFamily="18" charset="-120"/>
                </a:rPr>
                <a:t>(A, B)</a:t>
              </a:r>
              <a:endParaRPr lang="en-US" altLang="zh-TW" sz="2400" b="1" baseline="-25000" dirty="0">
                <a:ea typeface="新細明體" panose="02020500000000000000" pitchFamily="18" charset="-120"/>
              </a:endParaRPr>
            </a:p>
          </p:txBody>
        </p:sp>
      </p:grpSp>
      <p:grpSp>
        <p:nvGrpSpPr>
          <p:cNvPr id="26" name="Group 113">
            <a:extLst>
              <a:ext uri="{FF2B5EF4-FFF2-40B4-BE49-F238E27FC236}">
                <a16:creationId xmlns:a16="http://schemas.microsoft.com/office/drawing/2014/main" id="{B455E055-681E-4B25-8587-BE41A1BAF474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58969"/>
            <a:ext cx="7848600" cy="533400"/>
            <a:chOff x="240" y="1392"/>
            <a:chExt cx="4944" cy="336"/>
          </a:xfrm>
        </p:grpSpPr>
        <p:sp>
          <p:nvSpPr>
            <p:cNvPr id="27" name="Rectangle 22">
              <a:extLst>
                <a:ext uri="{FF2B5EF4-FFF2-40B4-BE49-F238E27FC236}">
                  <a16:creationId xmlns:a16="http://schemas.microsoft.com/office/drawing/2014/main" id="{4A4BD3A7-B57D-40BD-9408-8BC2EE2AF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392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-25000">
                <a:solidFill>
                  <a:schemeClr val="bg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27F23A93-EAF3-4593-A7CB-62D581E2F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392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-1</a:t>
              </a:r>
              <a:endParaRPr lang="en-US" altLang="zh-TW" sz="2400" b="1" baseline="-25000">
                <a:ea typeface="新細明體" panose="02020500000000000000" pitchFamily="18" charset="-120"/>
              </a:endParaRPr>
            </a:p>
          </p:txBody>
        </p:sp>
        <p:sp>
          <p:nvSpPr>
            <p:cNvPr id="29" name="Rectangle 24">
              <a:extLst>
                <a:ext uri="{FF2B5EF4-FFF2-40B4-BE49-F238E27FC236}">
                  <a16:creationId xmlns:a16="http://schemas.microsoft.com/office/drawing/2014/main" id="{EB2D90A2-B92E-40FE-B741-0EC6F4002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392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1</a:t>
              </a:r>
              <a:endParaRPr lang="en-US" altLang="zh-TW" sz="2400" b="1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69C1F1DF-2812-4288-B9C5-BF0E7549D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392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-25000">
                <a:solidFill>
                  <a:schemeClr val="bg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31" name="Rectangle 26">
              <a:extLst>
                <a:ext uri="{FF2B5EF4-FFF2-40B4-BE49-F238E27FC236}">
                  <a16:creationId xmlns:a16="http://schemas.microsoft.com/office/drawing/2014/main" id="{8F3318BF-453A-408B-9B2E-96D5E3CFB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392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-25000">
                <a:solidFill>
                  <a:schemeClr val="bg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B95AD317-0408-4924-887C-2C0220B44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392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-25000">
                <a:solidFill>
                  <a:schemeClr val="bg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9CC7349-006E-4E31-A73B-A97C00F5F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392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-25000">
                <a:solidFill>
                  <a:schemeClr val="bg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FE3AB762-C0B9-449C-8C39-9C2F34E87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392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-25000">
                <a:solidFill>
                  <a:schemeClr val="bg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35" name="Rectangle 30">
              <a:extLst>
                <a:ext uri="{FF2B5EF4-FFF2-40B4-BE49-F238E27FC236}">
                  <a16:creationId xmlns:a16="http://schemas.microsoft.com/office/drawing/2014/main" id="{E713B512-D8EF-4FC1-9B1D-67E01F1E7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392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  <a:cs typeface="Times New Roman" panose="02020603050405020304" pitchFamily="18" charset="0"/>
                  <a:sym typeface="Symbol" panose="05050102010706020507" pitchFamily="18" charset="2"/>
                </a:rPr>
                <a:t></a:t>
              </a:r>
              <a:r>
                <a:rPr lang="en-US" altLang="zh-TW" sz="2400" b="1">
                  <a:ea typeface="新細明體" panose="02020500000000000000" pitchFamily="18" charset="-120"/>
                </a:rPr>
                <a:t> </a:t>
              </a:r>
            </a:p>
          </p:txBody>
        </p:sp>
        <p:sp>
          <p:nvSpPr>
            <p:cNvPr id="36" name="Rectangle 31">
              <a:extLst>
                <a:ext uri="{FF2B5EF4-FFF2-40B4-BE49-F238E27FC236}">
                  <a16:creationId xmlns:a16="http://schemas.microsoft.com/office/drawing/2014/main" id="{021529DD-35D3-4713-9DC4-C6CAF530D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392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3</a:t>
              </a:r>
              <a:endParaRPr lang="en-US" altLang="zh-TW" sz="2400" b="1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7" name="Rectangle 104">
              <a:extLst>
                <a:ext uri="{FF2B5EF4-FFF2-40B4-BE49-F238E27FC236}">
                  <a16:creationId xmlns:a16="http://schemas.microsoft.com/office/drawing/2014/main" id="{1845FCF4-E678-47A5-857E-016350A1B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392"/>
              <a:ext cx="62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(B, C)</a:t>
              </a:r>
              <a:endParaRPr lang="en-US" altLang="zh-TW" sz="2400" b="1" baseline="-25000">
                <a:ea typeface="新細明體" panose="02020500000000000000" pitchFamily="18" charset="-120"/>
              </a:endParaRPr>
            </a:p>
          </p:txBody>
        </p:sp>
      </p:grpSp>
      <p:grpSp>
        <p:nvGrpSpPr>
          <p:cNvPr id="38" name="Group 114">
            <a:extLst>
              <a:ext uri="{FF2B5EF4-FFF2-40B4-BE49-F238E27FC236}">
                <a16:creationId xmlns:a16="http://schemas.microsoft.com/office/drawing/2014/main" id="{8832878F-2A81-499D-AB5B-B9460DC5B98C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592369"/>
            <a:ext cx="7848600" cy="533400"/>
            <a:chOff x="240" y="1728"/>
            <a:chExt cx="4944" cy="336"/>
          </a:xfrm>
        </p:grpSpPr>
        <p:sp>
          <p:nvSpPr>
            <p:cNvPr id="39" name="Rectangle 32">
              <a:extLst>
                <a:ext uri="{FF2B5EF4-FFF2-40B4-BE49-F238E27FC236}">
                  <a16:creationId xmlns:a16="http://schemas.microsoft.com/office/drawing/2014/main" id="{C60282E7-FF04-456B-A59F-745656AB4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728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-25000">
                <a:solidFill>
                  <a:schemeClr val="bg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0197329C-6092-4ABF-9433-F4FCD1493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728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-1</a:t>
              </a:r>
              <a:endParaRPr lang="en-US" altLang="zh-TW" sz="2400" b="1" baseline="-25000">
                <a:ea typeface="新細明體" panose="02020500000000000000" pitchFamily="18" charset="-120"/>
              </a:endParaRPr>
            </a:p>
          </p:txBody>
        </p:sp>
        <p:sp>
          <p:nvSpPr>
            <p:cNvPr id="41" name="Rectangle 34">
              <a:extLst>
                <a:ext uri="{FF2B5EF4-FFF2-40B4-BE49-F238E27FC236}">
                  <a16:creationId xmlns:a16="http://schemas.microsoft.com/office/drawing/2014/main" id="{3191913E-31D9-4EE5-8383-C38A41E64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728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-25000">
                <a:solidFill>
                  <a:schemeClr val="bg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42" name="Rectangle 35">
              <a:extLst>
                <a:ext uri="{FF2B5EF4-FFF2-40B4-BE49-F238E27FC236}">
                  <a16:creationId xmlns:a16="http://schemas.microsoft.com/office/drawing/2014/main" id="{58359070-6E4B-4542-855A-737F12A11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728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1</a:t>
              </a:r>
              <a:endParaRPr lang="en-US" altLang="zh-TW" sz="2400" b="1" baseline="-25000">
                <a:ea typeface="新細明體" panose="02020500000000000000" pitchFamily="18" charset="-120"/>
              </a:endParaRPr>
            </a:p>
          </p:txBody>
        </p:sp>
        <p:sp>
          <p:nvSpPr>
            <p:cNvPr id="43" name="Rectangle 36">
              <a:extLst>
                <a:ext uri="{FF2B5EF4-FFF2-40B4-BE49-F238E27FC236}">
                  <a16:creationId xmlns:a16="http://schemas.microsoft.com/office/drawing/2014/main" id="{ED3299F6-8276-4DFF-BDB8-8F681F507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728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-25000">
                <a:solidFill>
                  <a:schemeClr val="bg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44" name="Rectangle 37">
              <a:extLst>
                <a:ext uri="{FF2B5EF4-FFF2-40B4-BE49-F238E27FC236}">
                  <a16:creationId xmlns:a16="http://schemas.microsoft.com/office/drawing/2014/main" id="{E9D78D74-4174-46CC-B6B5-ED1BB40BA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728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-25000">
                <a:solidFill>
                  <a:schemeClr val="bg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45" name="Rectangle 38">
              <a:extLst>
                <a:ext uri="{FF2B5EF4-FFF2-40B4-BE49-F238E27FC236}">
                  <a16:creationId xmlns:a16="http://schemas.microsoft.com/office/drawing/2014/main" id="{1D308251-3647-4534-A2F4-AAED2B8FD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728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-25000">
                <a:solidFill>
                  <a:schemeClr val="bg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46" name="Rectangle 39">
              <a:extLst>
                <a:ext uri="{FF2B5EF4-FFF2-40B4-BE49-F238E27FC236}">
                  <a16:creationId xmlns:a16="http://schemas.microsoft.com/office/drawing/2014/main" id="{A4AB8AE8-C1BD-4354-AA0F-475E52EF1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728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-25000">
                <a:solidFill>
                  <a:schemeClr val="bg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47" name="Rectangle 40">
              <a:extLst>
                <a:ext uri="{FF2B5EF4-FFF2-40B4-BE49-F238E27FC236}">
                  <a16:creationId xmlns:a16="http://schemas.microsoft.com/office/drawing/2014/main" id="{311739AE-D649-4082-89DA-0BFDFDD4B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728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  <a:cs typeface="Times New Roman" panose="02020603050405020304" pitchFamily="18" charset="0"/>
                  <a:sym typeface="Symbol" panose="05050102010706020507" pitchFamily="18" charset="2"/>
                </a:rPr>
                <a:t></a:t>
              </a:r>
              <a:r>
                <a:rPr lang="en-US" altLang="zh-TW" sz="2400" b="1">
                  <a:ea typeface="新細明體" panose="02020500000000000000" pitchFamily="18" charset="-120"/>
                </a:rPr>
                <a:t> </a:t>
              </a:r>
            </a:p>
          </p:txBody>
        </p:sp>
        <p:sp>
          <p:nvSpPr>
            <p:cNvPr id="48" name="Rectangle 41">
              <a:extLst>
                <a:ext uri="{FF2B5EF4-FFF2-40B4-BE49-F238E27FC236}">
                  <a16:creationId xmlns:a16="http://schemas.microsoft.com/office/drawing/2014/main" id="{64BA88C9-DFB7-4E35-95E8-10B049D7D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728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3</a:t>
              </a:r>
              <a:endParaRPr lang="en-US" altLang="zh-TW" sz="2400" b="1" baseline="-25000">
                <a:ea typeface="新細明體" panose="02020500000000000000" pitchFamily="18" charset="-120"/>
              </a:endParaRPr>
            </a:p>
          </p:txBody>
        </p:sp>
        <p:sp>
          <p:nvSpPr>
            <p:cNvPr id="49" name="Rectangle 105">
              <a:extLst>
                <a:ext uri="{FF2B5EF4-FFF2-40B4-BE49-F238E27FC236}">
                  <a16:creationId xmlns:a16="http://schemas.microsoft.com/office/drawing/2014/main" id="{05DA4565-657D-4FF1-A219-D6938764C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728"/>
              <a:ext cx="62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(B, D)</a:t>
              </a:r>
              <a:endParaRPr lang="en-US" altLang="zh-TW" sz="2400" b="1" baseline="-25000">
                <a:ea typeface="新細明體" panose="02020500000000000000" pitchFamily="18" charset="-120"/>
              </a:endParaRPr>
            </a:p>
          </p:txBody>
        </p:sp>
      </p:grpSp>
      <p:grpSp>
        <p:nvGrpSpPr>
          <p:cNvPr id="50" name="Group 115">
            <a:extLst>
              <a:ext uri="{FF2B5EF4-FFF2-40B4-BE49-F238E27FC236}">
                <a16:creationId xmlns:a16="http://schemas.microsoft.com/office/drawing/2014/main" id="{02AF7E9B-36E4-4588-B7B4-D8B0071C2AE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125769"/>
            <a:ext cx="7848600" cy="533400"/>
            <a:chOff x="240" y="2064"/>
            <a:chExt cx="4944" cy="336"/>
          </a:xfrm>
        </p:grpSpPr>
        <p:sp>
          <p:nvSpPr>
            <p:cNvPr id="51" name="Rectangle 42">
              <a:extLst>
                <a:ext uri="{FF2B5EF4-FFF2-40B4-BE49-F238E27FC236}">
                  <a16:creationId xmlns:a16="http://schemas.microsoft.com/office/drawing/2014/main" id="{6EBCFD0F-A78C-4BDD-8E51-8CCC03D36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064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-25000">
                <a:solidFill>
                  <a:schemeClr val="bg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52" name="Rectangle 43">
              <a:extLst>
                <a:ext uri="{FF2B5EF4-FFF2-40B4-BE49-F238E27FC236}">
                  <a16:creationId xmlns:a16="http://schemas.microsoft.com/office/drawing/2014/main" id="{7305B35C-D33F-433D-8D13-4403247FD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064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-25000">
                <a:solidFill>
                  <a:schemeClr val="bg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53" name="Rectangle 44">
              <a:extLst>
                <a:ext uri="{FF2B5EF4-FFF2-40B4-BE49-F238E27FC236}">
                  <a16:creationId xmlns:a16="http://schemas.microsoft.com/office/drawing/2014/main" id="{A869F6F9-1CA4-4CAF-AF5D-8D4A39FCE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064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-1</a:t>
              </a:r>
              <a:endParaRPr lang="en-US" altLang="zh-TW" sz="2400" b="1" baseline="-25000">
                <a:ea typeface="新細明體" panose="02020500000000000000" pitchFamily="18" charset="-120"/>
              </a:endParaRPr>
            </a:p>
          </p:txBody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34099A46-F3CA-42C7-9DC1-B711D147C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064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-25000">
                <a:solidFill>
                  <a:schemeClr val="bg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55" name="Rectangle 46">
              <a:extLst>
                <a:ext uri="{FF2B5EF4-FFF2-40B4-BE49-F238E27FC236}">
                  <a16:creationId xmlns:a16="http://schemas.microsoft.com/office/drawing/2014/main" id="{BFFC8A0F-82FB-4702-9490-389A0BBD2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064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1</a:t>
              </a:r>
              <a:endParaRPr lang="en-US" altLang="zh-TW" sz="2400" b="1" baseline="-25000">
                <a:ea typeface="新細明體" panose="02020500000000000000" pitchFamily="18" charset="-120"/>
              </a:endParaRPr>
            </a:p>
          </p:txBody>
        </p:sp>
        <p:sp>
          <p:nvSpPr>
            <p:cNvPr id="56" name="Rectangle 47">
              <a:extLst>
                <a:ext uri="{FF2B5EF4-FFF2-40B4-BE49-F238E27FC236}">
                  <a16:creationId xmlns:a16="http://schemas.microsoft.com/office/drawing/2014/main" id="{E025BBDE-7C08-4FD2-B7C2-2E0EDB5D2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064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-25000">
                <a:solidFill>
                  <a:schemeClr val="bg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57" name="Rectangle 48">
              <a:extLst>
                <a:ext uri="{FF2B5EF4-FFF2-40B4-BE49-F238E27FC236}">
                  <a16:creationId xmlns:a16="http://schemas.microsoft.com/office/drawing/2014/main" id="{AFCEE237-7D34-4B2B-A003-9D7345195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064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-25000">
                <a:solidFill>
                  <a:schemeClr val="bg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58" name="Rectangle 49">
              <a:extLst>
                <a:ext uri="{FF2B5EF4-FFF2-40B4-BE49-F238E27FC236}">
                  <a16:creationId xmlns:a16="http://schemas.microsoft.com/office/drawing/2014/main" id="{07CDDD02-AEA8-4435-A095-D38BF3DF7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064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-25000">
                <a:solidFill>
                  <a:schemeClr val="bg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59" name="Rectangle 50">
              <a:extLst>
                <a:ext uri="{FF2B5EF4-FFF2-40B4-BE49-F238E27FC236}">
                  <a16:creationId xmlns:a16="http://schemas.microsoft.com/office/drawing/2014/main" id="{DC20118D-FAB5-40B0-845F-AB5E13C13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064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  <a:cs typeface="Times New Roman" panose="02020603050405020304" pitchFamily="18" charset="0"/>
                  <a:sym typeface="Symbol" panose="05050102010706020507" pitchFamily="18" charset="2"/>
                </a:rPr>
                <a:t></a:t>
              </a:r>
              <a:r>
                <a:rPr lang="en-US" altLang="zh-TW" sz="2400" b="1">
                  <a:ea typeface="新細明體" panose="02020500000000000000" pitchFamily="18" charset="-120"/>
                </a:rPr>
                <a:t> </a:t>
              </a:r>
            </a:p>
          </p:txBody>
        </p:sp>
        <p:sp>
          <p:nvSpPr>
            <p:cNvPr id="60" name="Rectangle 51">
              <a:extLst>
                <a:ext uri="{FF2B5EF4-FFF2-40B4-BE49-F238E27FC236}">
                  <a16:creationId xmlns:a16="http://schemas.microsoft.com/office/drawing/2014/main" id="{AC8BB606-595E-4975-9560-916270379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064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4</a:t>
              </a:r>
              <a:endParaRPr lang="en-US" altLang="zh-TW" sz="2400" b="1" baseline="-25000">
                <a:ea typeface="新細明體" panose="02020500000000000000" pitchFamily="18" charset="-120"/>
              </a:endParaRPr>
            </a:p>
          </p:txBody>
        </p:sp>
        <p:sp>
          <p:nvSpPr>
            <p:cNvPr id="61" name="Rectangle 106">
              <a:extLst>
                <a:ext uri="{FF2B5EF4-FFF2-40B4-BE49-F238E27FC236}">
                  <a16:creationId xmlns:a16="http://schemas.microsoft.com/office/drawing/2014/main" id="{1EDF8FC3-B57B-44CF-B62C-62C7DFC47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064"/>
              <a:ext cx="62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(C, E)</a:t>
              </a:r>
              <a:endParaRPr lang="en-US" altLang="zh-TW" sz="2400" b="1" baseline="-25000">
                <a:ea typeface="新細明體" panose="02020500000000000000" pitchFamily="18" charset="-120"/>
              </a:endParaRPr>
            </a:p>
          </p:txBody>
        </p:sp>
      </p:grpSp>
      <p:grpSp>
        <p:nvGrpSpPr>
          <p:cNvPr id="62" name="Group 116">
            <a:extLst>
              <a:ext uri="{FF2B5EF4-FFF2-40B4-BE49-F238E27FC236}">
                <a16:creationId xmlns:a16="http://schemas.microsoft.com/office/drawing/2014/main" id="{A3E38B2C-6C87-4235-A566-E87035DB028C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582969"/>
            <a:ext cx="7848600" cy="609600"/>
            <a:chOff x="240" y="2352"/>
            <a:chExt cx="4944" cy="384"/>
          </a:xfrm>
        </p:grpSpPr>
        <p:sp>
          <p:nvSpPr>
            <p:cNvPr id="63" name="Rectangle 52">
              <a:extLst>
                <a:ext uri="{FF2B5EF4-FFF2-40B4-BE49-F238E27FC236}">
                  <a16:creationId xmlns:a16="http://schemas.microsoft.com/office/drawing/2014/main" id="{592B2776-5618-46C2-9CE7-777F90DE4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400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-25000">
                <a:solidFill>
                  <a:schemeClr val="bg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64" name="Rectangle 53">
              <a:extLst>
                <a:ext uri="{FF2B5EF4-FFF2-40B4-BE49-F238E27FC236}">
                  <a16:creationId xmlns:a16="http://schemas.microsoft.com/office/drawing/2014/main" id="{6BFDEEB0-847F-4917-B282-77E5C0D78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400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-25000">
                <a:solidFill>
                  <a:schemeClr val="bg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65" name="Rectangle 54">
              <a:extLst>
                <a:ext uri="{FF2B5EF4-FFF2-40B4-BE49-F238E27FC236}">
                  <a16:creationId xmlns:a16="http://schemas.microsoft.com/office/drawing/2014/main" id="{B073AF11-A5EF-4223-8542-CBDFF07CB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400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-1</a:t>
              </a:r>
              <a:endParaRPr lang="en-US" altLang="zh-TW" sz="2400" b="1" baseline="-25000">
                <a:ea typeface="新細明體" panose="02020500000000000000" pitchFamily="18" charset="-120"/>
              </a:endParaRPr>
            </a:p>
          </p:txBody>
        </p:sp>
        <p:sp>
          <p:nvSpPr>
            <p:cNvPr id="66" name="Rectangle 55">
              <a:extLst>
                <a:ext uri="{FF2B5EF4-FFF2-40B4-BE49-F238E27FC236}">
                  <a16:creationId xmlns:a16="http://schemas.microsoft.com/office/drawing/2014/main" id="{30C3EBDE-F58E-4731-A7BF-A70A99589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400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-25000">
                <a:solidFill>
                  <a:schemeClr val="bg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67" name="Rectangle 56">
              <a:extLst>
                <a:ext uri="{FF2B5EF4-FFF2-40B4-BE49-F238E27FC236}">
                  <a16:creationId xmlns:a16="http://schemas.microsoft.com/office/drawing/2014/main" id="{4909BA9F-48B2-4104-B81B-FA25EF68C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400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-25000">
                <a:solidFill>
                  <a:schemeClr val="bg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68" name="Rectangle 57">
              <a:extLst>
                <a:ext uri="{FF2B5EF4-FFF2-40B4-BE49-F238E27FC236}">
                  <a16:creationId xmlns:a16="http://schemas.microsoft.com/office/drawing/2014/main" id="{65993787-82E4-481D-BD3F-CB6DE96A5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400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1</a:t>
              </a:r>
              <a:endParaRPr lang="en-US" altLang="zh-TW" sz="2400" b="1" baseline="-25000">
                <a:ea typeface="新細明體" panose="02020500000000000000" pitchFamily="18" charset="-120"/>
              </a:endParaRPr>
            </a:p>
          </p:txBody>
        </p:sp>
        <p:sp>
          <p:nvSpPr>
            <p:cNvPr id="69" name="Rectangle 58">
              <a:extLst>
                <a:ext uri="{FF2B5EF4-FFF2-40B4-BE49-F238E27FC236}">
                  <a16:creationId xmlns:a16="http://schemas.microsoft.com/office/drawing/2014/main" id="{50A317F2-4CE3-4FD3-B7E0-329641440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400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-25000">
                <a:solidFill>
                  <a:schemeClr val="bg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70" name="Rectangle 59">
              <a:extLst>
                <a:ext uri="{FF2B5EF4-FFF2-40B4-BE49-F238E27FC236}">
                  <a16:creationId xmlns:a16="http://schemas.microsoft.com/office/drawing/2014/main" id="{AD2D4516-20D1-4710-AE68-B14443CEC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400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-25000">
                <a:solidFill>
                  <a:schemeClr val="bg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71" name="Rectangle 60">
              <a:extLst>
                <a:ext uri="{FF2B5EF4-FFF2-40B4-BE49-F238E27FC236}">
                  <a16:creationId xmlns:a16="http://schemas.microsoft.com/office/drawing/2014/main" id="{C68540E8-FC2C-4F5D-A4D8-303F0EF3E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400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  <a:cs typeface="Times New Roman" panose="02020603050405020304" pitchFamily="18" charset="0"/>
                  <a:sym typeface="Symbol" panose="05050102010706020507" pitchFamily="18" charset="2"/>
                </a:rPr>
                <a:t></a:t>
              </a:r>
              <a:r>
                <a:rPr lang="en-US" altLang="zh-TW" sz="2400" b="1">
                  <a:ea typeface="新細明體" panose="02020500000000000000" pitchFamily="18" charset="-120"/>
                </a:rPr>
                <a:t> </a:t>
              </a:r>
            </a:p>
          </p:txBody>
        </p:sp>
        <p:sp>
          <p:nvSpPr>
            <p:cNvPr id="72" name="Rectangle 61">
              <a:extLst>
                <a:ext uri="{FF2B5EF4-FFF2-40B4-BE49-F238E27FC236}">
                  <a16:creationId xmlns:a16="http://schemas.microsoft.com/office/drawing/2014/main" id="{1AF4D9DB-ED10-47DB-A71C-63C7580EE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400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4</a:t>
              </a:r>
              <a:endParaRPr lang="en-US" altLang="zh-TW" sz="2400" b="1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" name="Rectangle 107">
              <a:extLst>
                <a:ext uri="{FF2B5EF4-FFF2-40B4-BE49-F238E27FC236}">
                  <a16:creationId xmlns:a16="http://schemas.microsoft.com/office/drawing/2014/main" id="{ED7A454E-E069-4A56-9526-37AC02858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352"/>
              <a:ext cx="62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(C, F)</a:t>
              </a:r>
              <a:endParaRPr lang="en-US" altLang="zh-TW" sz="2400" b="1" baseline="-25000">
                <a:ea typeface="新細明體" panose="02020500000000000000" pitchFamily="18" charset="-120"/>
              </a:endParaRPr>
            </a:p>
          </p:txBody>
        </p:sp>
      </p:grpSp>
      <p:grpSp>
        <p:nvGrpSpPr>
          <p:cNvPr id="74" name="Group 117">
            <a:extLst>
              <a:ext uri="{FF2B5EF4-FFF2-40B4-BE49-F238E27FC236}">
                <a16:creationId xmlns:a16="http://schemas.microsoft.com/office/drawing/2014/main" id="{0E64F01F-308D-41AD-A6AC-4E85D9A8C94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116369"/>
            <a:ext cx="7848600" cy="609600"/>
            <a:chOff x="240" y="2688"/>
            <a:chExt cx="4944" cy="384"/>
          </a:xfrm>
        </p:grpSpPr>
        <p:sp>
          <p:nvSpPr>
            <p:cNvPr id="75" name="Rectangle 62">
              <a:extLst>
                <a:ext uri="{FF2B5EF4-FFF2-40B4-BE49-F238E27FC236}">
                  <a16:creationId xmlns:a16="http://schemas.microsoft.com/office/drawing/2014/main" id="{8C41C3CE-4215-43B9-97D4-C1BBFDA8F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736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-25000">
                <a:solidFill>
                  <a:schemeClr val="bg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76" name="Rectangle 63">
              <a:extLst>
                <a:ext uri="{FF2B5EF4-FFF2-40B4-BE49-F238E27FC236}">
                  <a16:creationId xmlns:a16="http://schemas.microsoft.com/office/drawing/2014/main" id="{D8D4EBC4-C94E-4BC1-BF1D-6DBC5905F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736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-25000">
                <a:solidFill>
                  <a:schemeClr val="bg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C3319EAA-B07A-40E4-90DE-9EB1CEA2D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736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-25000">
                <a:solidFill>
                  <a:schemeClr val="bg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78" name="Rectangle 65">
              <a:extLst>
                <a:ext uri="{FF2B5EF4-FFF2-40B4-BE49-F238E27FC236}">
                  <a16:creationId xmlns:a16="http://schemas.microsoft.com/office/drawing/2014/main" id="{1808B8CA-8BBB-4A84-A5EE-DF44701CE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736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-1</a:t>
              </a:r>
              <a:endParaRPr lang="en-US" altLang="zh-TW" sz="2400" b="1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9" name="Rectangle 66">
              <a:extLst>
                <a:ext uri="{FF2B5EF4-FFF2-40B4-BE49-F238E27FC236}">
                  <a16:creationId xmlns:a16="http://schemas.microsoft.com/office/drawing/2014/main" id="{C671D445-DEE7-4894-912E-665295A37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736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-25000">
                <a:solidFill>
                  <a:schemeClr val="bg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80" name="Rectangle 67">
              <a:extLst>
                <a:ext uri="{FF2B5EF4-FFF2-40B4-BE49-F238E27FC236}">
                  <a16:creationId xmlns:a16="http://schemas.microsoft.com/office/drawing/2014/main" id="{85282C0B-CFEB-482B-BAFA-178473566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736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1</a:t>
              </a:r>
              <a:endParaRPr lang="en-US" altLang="zh-TW" sz="2400" b="1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1" name="Rectangle 68">
              <a:extLst>
                <a:ext uri="{FF2B5EF4-FFF2-40B4-BE49-F238E27FC236}">
                  <a16:creationId xmlns:a16="http://schemas.microsoft.com/office/drawing/2014/main" id="{ACD5E773-EF99-4BBC-B352-9EAED1A09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736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-25000">
                <a:solidFill>
                  <a:schemeClr val="bg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82" name="Rectangle 69">
              <a:extLst>
                <a:ext uri="{FF2B5EF4-FFF2-40B4-BE49-F238E27FC236}">
                  <a16:creationId xmlns:a16="http://schemas.microsoft.com/office/drawing/2014/main" id="{95C4BCD9-E9BF-4F25-B265-9E6C4311C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736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-25000">
                <a:solidFill>
                  <a:schemeClr val="bg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83" name="Rectangle 70">
              <a:extLst>
                <a:ext uri="{FF2B5EF4-FFF2-40B4-BE49-F238E27FC236}">
                  <a16:creationId xmlns:a16="http://schemas.microsoft.com/office/drawing/2014/main" id="{CDCA4B2A-1527-46C0-B129-DB0881F17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736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  <a:cs typeface="Times New Roman" panose="02020603050405020304" pitchFamily="18" charset="0"/>
                  <a:sym typeface="Symbol" panose="05050102010706020507" pitchFamily="18" charset="2"/>
                </a:rPr>
                <a:t></a:t>
              </a:r>
              <a:r>
                <a:rPr lang="en-US" altLang="zh-TW" sz="2400" b="1">
                  <a:ea typeface="新細明體" panose="02020500000000000000" pitchFamily="18" charset="-120"/>
                </a:rPr>
                <a:t> </a:t>
              </a:r>
            </a:p>
          </p:txBody>
        </p:sp>
        <p:sp>
          <p:nvSpPr>
            <p:cNvPr id="84" name="Rectangle 71">
              <a:extLst>
                <a:ext uri="{FF2B5EF4-FFF2-40B4-BE49-F238E27FC236}">
                  <a16:creationId xmlns:a16="http://schemas.microsoft.com/office/drawing/2014/main" id="{90081F3B-1D75-47C6-A614-A03191278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736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6</a:t>
              </a:r>
              <a:endParaRPr lang="en-US" altLang="zh-TW" sz="2400" b="1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" name="Rectangle 108">
              <a:extLst>
                <a:ext uri="{FF2B5EF4-FFF2-40B4-BE49-F238E27FC236}">
                  <a16:creationId xmlns:a16="http://schemas.microsoft.com/office/drawing/2014/main" id="{6307DCD8-D689-41E7-982B-985ABFBD1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688"/>
              <a:ext cx="62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(D, F)</a:t>
              </a:r>
              <a:endParaRPr lang="en-US" altLang="zh-TW" sz="2400" b="1" baseline="-25000">
                <a:ea typeface="新細明體" panose="02020500000000000000" pitchFamily="18" charset="-120"/>
              </a:endParaRPr>
            </a:p>
          </p:txBody>
        </p:sp>
      </p:grpSp>
      <p:grpSp>
        <p:nvGrpSpPr>
          <p:cNvPr id="86" name="Group 118">
            <a:extLst>
              <a:ext uri="{FF2B5EF4-FFF2-40B4-BE49-F238E27FC236}">
                <a16:creationId xmlns:a16="http://schemas.microsoft.com/office/drawing/2014/main" id="{2C199FBA-B6DE-40FF-9842-63C320A9BE80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649769"/>
            <a:ext cx="7848600" cy="609600"/>
            <a:chOff x="240" y="3024"/>
            <a:chExt cx="4944" cy="384"/>
          </a:xfrm>
        </p:grpSpPr>
        <p:sp>
          <p:nvSpPr>
            <p:cNvPr id="87" name="Rectangle 72">
              <a:extLst>
                <a:ext uri="{FF2B5EF4-FFF2-40B4-BE49-F238E27FC236}">
                  <a16:creationId xmlns:a16="http://schemas.microsoft.com/office/drawing/2014/main" id="{7C49C2CE-0781-4EFB-8094-D739AFCB4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072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-25000">
                <a:solidFill>
                  <a:schemeClr val="bg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88" name="Rectangle 73">
              <a:extLst>
                <a:ext uri="{FF2B5EF4-FFF2-40B4-BE49-F238E27FC236}">
                  <a16:creationId xmlns:a16="http://schemas.microsoft.com/office/drawing/2014/main" id="{D992C998-1156-457C-898E-515FCB8EA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072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-25000">
                <a:solidFill>
                  <a:schemeClr val="bg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89" name="Rectangle 74">
              <a:extLst>
                <a:ext uri="{FF2B5EF4-FFF2-40B4-BE49-F238E27FC236}">
                  <a16:creationId xmlns:a16="http://schemas.microsoft.com/office/drawing/2014/main" id="{3334F0E4-65A9-44F6-9172-59800E747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072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-25000">
                <a:solidFill>
                  <a:schemeClr val="bg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90" name="Rectangle 75">
              <a:extLst>
                <a:ext uri="{FF2B5EF4-FFF2-40B4-BE49-F238E27FC236}">
                  <a16:creationId xmlns:a16="http://schemas.microsoft.com/office/drawing/2014/main" id="{9847DD75-BF21-40B3-B493-C478DB528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072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-1</a:t>
              </a:r>
              <a:endParaRPr lang="en-US" altLang="zh-TW" sz="2400" b="1" baseline="-25000">
                <a:ea typeface="新細明體" panose="02020500000000000000" pitchFamily="18" charset="-120"/>
              </a:endParaRPr>
            </a:p>
          </p:txBody>
        </p:sp>
        <p:sp>
          <p:nvSpPr>
            <p:cNvPr id="91" name="Rectangle 76">
              <a:extLst>
                <a:ext uri="{FF2B5EF4-FFF2-40B4-BE49-F238E27FC236}">
                  <a16:creationId xmlns:a16="http://schemas.microsoft.com/office/drawing/2014/main" id="{742F1ADA-B47F-450D-9843-AAA9233B9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072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-25000">
                <a:solidFill>
                  <a:schemeClr val="bg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92" name="Rectangle 77">
              <a:extLst>
                <a:ext uri="{FF2B5EF4-FFF2-40B4-BE49-F238E27FC236}">
                  <a16:creationId xmlns:a16="http://schemas.microsoft.com/office/drawing/2014/main" id="{8C83166C-C384-4886-91EB-A1CDC4AAA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072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-25000">
                <a:solidFill>
                  <a:schemeClr val="bg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93" name="Rectangle 78">
              <a:extLst>
                <a:ext uri="{FF2B5EF4-FFF2-40B4-BE49-F238E27FC236}">
                  <a16:creationId xmlns:a16="http://schemas.microsoft.com/office/drawing/2014/main" id="{81DAB620-9029-45E1-86A4-A9008D4C7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072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1</a:t>
              </a:r>
              <a:endParaRPr lang="en-US" altLang="zh-TW" sz="2400" b="1" baseline="-25000">
                <a:ea typeface="新細明體" panose="02020500000000000000" pitchFamily="18" charset="-120"/>
              </a:endParaRPr>
            </a:p>
          </p:txBody>
        </p:sp>
        <p:sp>
          <p:nvSpPr>
            <p:cNvPr id="94" name="Rectangle 79">
              <a:extLst>
                <a:ext uri="{FF2B5EF4-FFF2-40B4-BE49-F238E27FC236}">
                  <a16:creationId xmlns:a16="http://schemas.microsoft.com/office/drawing/2014/main" id="{A1AFEBB8-1C4F-4B4E-95AD-E9AF02E4A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072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-25000">
                <a:solidFill>
                  <a:schemeClr val="bg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95" name="Rectangle 80">
              <a:extLst>
                <a:ext uri="{FF2B5EF4-FFF2-40B4-BE49-F238E27FC236}">
                  <a16:creationId xmlns:a16="http://schemas.microsoft.com/office/drawing/2014/main" id="{E2EF0E32-167F-4572-B86A-1CBD8F41B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072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  <a:cs typeface="Times New Roman" panose="02020603050405020304" pitchFamily="18" charset="0"/>
                  <a:sym typeface="Symbol" panose="05050102010706020507" pitchFamily="18" charset="2"/>
                </a:rPr>
                <a:t></a:t>
              </a:r>
              <a:r>
                <a:rPr lang="en-US" altLang="zh-TW" sz="2400" b="1">
                  <a:ea typeface="新細明體" panose="02020500000000000000" pitchFamily="18" charset="-120"/>
                </a:rPr>
                <a:t> </a:t>
              </a:r>
            </a:p>
          </p:txBody>
        </p:sp>
        <p:sp>
          <p:nvSpPr>
            <p:cNvPr id="96" name="Rectangle 81">
              <a:extLst>
                <a:ext uri="{FF2B5EF4-FFF2-40B4-BE49-F238E27FC236}">
                  <a16:creationId xmlns:a16="http://schemas.microsoft.com/office/drawing/2014/main" id="{FB430870-33C6-4DD1-88E9-35D26C05D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3072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6</a:t>
              </a:r>
              <a:endParaRPr lang="en-US" altLang="zh-TW" sz="2400" b="1" baseline="-25000">
                <a:ea typeface="新細明體" panose="02020500000000000000" pitchFamily="18" charset="-120"/>
              </a:endParaRPr>
            </a:p>
          </p:txBody>
        </p:sp>
        <p:sp>
          <p:nvSpPr>
            <p:cNvPr id="97" name="Rectangle 109">
              <a:extLst>
                <a:ext uri="{FF2B5EF4-FFF2-40B4-BE49-F238E27FC236}">
                  <a16:creationId xmlns:a16="http://schemas.microsoft.com/office/drawing/2014/main" id="{A970551D-D4D0-4E9D-9353-B616E9E15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024"/>
              <a:ext cx="62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(D, G)</a:t>
              </a:r>
              <a:endParaRPr lang="en-US" altLang="zh-TW" sz="2400" b="1" baseline="-25000">
                <a:ea typeface="新細明體" panose="02020500000000000000" pitchFamily="18" charset="-120"/>
              </a:endParaRPr>
            </a:p>
          </p:txBody>
        </p:sp>
      </p:grpSp>
      <p:grpSp>
        <p:nvGrpSpPr>
          <p:cNvPr id="98" name="Group 119">
            <a:extLst>
              <a:ext uri="{FF2B5EF4-FFF2-40B4-BE49-F238E27FC236}">
                <a16:creationId xmlns:a16="http://schemas.microsoft.com/office/drawing/2014/main" id="{9BAC91E4-F038-4D9C-86B0-59C5B4F9967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5183169"/>
            <a:ext cx="7848600" cy="609600"/>
            <a:chOff x="240" y="3360"/>
            <a:chExt cx="4944" cy="384"/>
          </a:xfrm>
        </p:grpSpPr>
        <p:sp>
          <p:nvSpPr>
            <p:cNvPr id="99" name="Rectangle 82">
              <a:extLst>
                <a:ext uri="{FF2B5EF4-FFF2-40B4-BE49-F238E27FC236}">
                  <a16:creationId xmlns:a16="http://schemas.microsoft.com/office/drawing/2014/main" id="{605EF666-95C1-49F4-8C22-CC21E5575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408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-25000">
                <a:solidFill>
                  <a:schemeClr val="bg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100" name="Rectangle 83">
              <a:extLst>
                <a:ext uri="{FF2B5EF4-FFF2-40B4-BE49-F238E27FC236}">
                  <a16:creationId xmlns:a16="http://schemas.microsoft.com/office/drawing/2014/main" id="{F4F9AC98-62F6-4EE6-9BC1-7BE97D71E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408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-25000">
                <a:solidFill>
                  <a:schemeClr val="bg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101" name="Rectangle 84">
              <a:extLst>
                <a:ext uri="{FF2B5EF4-FFF2-40B4-BE49-F238E27FC236}">
                  <a16:creationId xmlns:a16="http://schemas.microsoft.com/office/drawing/2014/main" id="{F7650B0B-418D-4A99-A7CA-E0EDA6A5F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408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-25000">
                <a:solidFill>
                  <a:schemeClr val="bg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102" name="Rectangle 85">
              <a:extLst>
                <a:ext uri="{FF2B5EF4-FFF2-40B4-BE49-F238E27FC236}">
                  <a16:creationId xmlns:a16="http://schemas.microsoft.com/office/drawing/2014/main" id="{E55A5FE1-98B7-4B41-8CE4-05F7AD938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408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-25000">
                <a:solidFill>
                  <a:schemeClr val="bg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103" name="Rectangle 86">
              <a:extLst>
                <a:ext uri="{FF2B5EF4-FFF2-40B4-BE49-F238E27FC236}">
                  <a16:creationId xmlns:a16="http://schemas.microsoft.com/office/drawing/2014/main" id="{9B4A5C13-8549-4EF9-82A6-C48C11F40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408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-1</a:t>
              </a:r>
              <a:endParaRPr lang="en-US" altLang="zh-TW" sz="2400" b="1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04" name="Rectangle 87">
              <a:extLst>
                <a:ext uri="{FF2B5EF4-FFF2-40B4-BE49-F238E27FC236}">
                  <a16:creationId xmlns:a16="http://schemas.microsoft.com/office/drawing/2014/main" id="{DB5A357A-A62E-4014-B0BA-374F5EF32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408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-25000">
                <a:solidFill>
                  <a:schemeClr val="bg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105" name="Rectangle 88">
              <a:extLst>
                <a:ext uri="{FF2B5EF4-FFF2-40B4-BE49-F238E27FC236}">
                  <a16:creationId xmlns:a16="http://schemas.microsoft.com/office/drawing/2014/main" id="{45F6CFD0-A7C7-4828-8A23-2A4CD57EC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408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-25000">
                <a:solidFill>
                  <a:schemeClr val="bg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106" name="Rectangle 89">
              <a:extLst>
                <a:ext uri="{FF2B5EF4-FFF2-40B4-BE49-F238E27FC236}">
                  <a16:creationId xmlns:a16="http://schemas.microsoft.com/office/drawing/2014/main" id="{C4D4FFF4-9C48-431B-BD9C-D8081C5EF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408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1</a:t>
              </a:r>
              <a:endParaRPr lang="en-US" altLang="zh-TW" sz="2400" b="1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07" name="Rectangle 90">
              <a:extLst>
                <a:ext uri="{FF2B5EF4-FFF2-40B4-BE49-F238E27FC236}">
                  <a16:creationId xmlns:a16="http://schemas.microsoft.com/office/drawing/2014/main" id="{F84D816A-C77A-4B4A-B381-343CF4371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408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  <a:cs typeface="Times New Roman" panose="02020603050405020304" pitchFamily="18" charset="0"/>
                  <a:sym typeface="Symbol" panose="05050102010706020507" pitchFamily="18" charset="2"/>
                </a:rPr>
                <a:t></a:t>
              </a:r>
              <a:r>
                <a:rPr lang="en-US" altLang="zh-TW" sz="2400" b="1">
                  <a:ea typeface="新細明體" panose="02020500000000000000" pitchFamily="18" charset="-120"/>
                </a:rPr>
                <a:t> </a:t>
              </a:r>
            </a:p>
          </p:txBody>
        </p:sp>
        <p:sp>
          <p:nvSpPr>
            <p:cNvPr id="108" name="Rectangle 91">
              <a:extLst>
                <a:ext uri="{FF2B5EF4-FFF2-40B4-BE49-F238E27FC236}">
                  <a16:creationId xmlns:a16="http://schemas.microsoft.com/office/drawing/2014/main" id="{CFEC1B15-2BBB-46D1-9265-D13B95128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3408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8</a:t>
              </a:r>
              <a:endParaRPr lang="en-US" altLang="zh-TW" sz="2400" b="1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09" name="Rectangle 110">
              <a:extLst>
                <a:ext uri="{FF2B5EF4-FFF2-40B4-BE49-F238E27FC236}">
                  <a16:creationId xmlns:a16="http://schemas.microsoft.com/office/drawing/2014/main" id="{2BECD879-BDE6-405C-A2A8-8D0370D08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0"/>
              <a:ext cx="62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(E, H)</a:t>
              </a:r>
              <a:endParaRPr lang="en-US" altLang="zh-TW" sz="2400" b="1" baseline="-25000">
                <a:ea typeface="新細明體" panose="02020500000000000000" pitchFamily="18" charset="-120"/>
              </a:endParaRPr>
            </a:p>
          </p:txBody>
        </p:sp>
      </p:grpSp>
      <p:grpSp>
        <p:nvGrpSpPr>
          <p:cNvPr id="110" name="Group 120">
            <a:extLst>
              <a:ext uri="{FF2B5EF4-FFF2-40B4-BE49-F238E27FC236}">
                <a16:creationId xmlns:a16="http://schemas.microsoft.com/office/drawing/2014/main" id="{7318BCD3-EFE7-441F-AA11-E4E318B88C8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5792769"/>
            <a:ext cx="7848600" cy="533400"/>
            <a:chOff x="240" y="3744"/>
            <a:chExt cx="4944" cy="336"/>
          </a:xfrm>
        </p:grpSpPr>
        <p:sp>
          <p:nvSpPr>
            <p:cNvPr id="111" name="Rectangle 92">
              <a:extLst>
                <a:ext uri="{FF2B5EF4-FFF2-40B4-BE49-F238E27FC236}">
                  <a16:creationId xmlns:a16="http://schemas.microsoft.com/office/drawing/2014/main" id="{9C79B1E1-1C28-4120-9ECF-13B48C051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744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-25000">
                <a:solidFill>
                  <a:schemeClr val="bg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112" name="Rectangle 93">
              <a:extLst>
                <a:ext uri="{FF2B5EF4-FFF2-40B4-BE49-F238E27FC236}">
                  <a16:creationId xmlns:a16="http://schemas.microsoft.com/office/drawing/2014/main" id="{113EC57E-9B74-4647-AB0A-EF5AC8BF0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744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-25000">
                <a:solidFill>
                  <a:schemeClr val="bg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113" name="Rectangle 94">
              <a:extLst>
                <a:ext uri="{FF2B5EF4-FFF2-40B4-BE49-F238E27FC236}">
                  <a16:creationId xmlns:a16="http://schemas.microsoft.com/office/drawing/2014/main" id="{2B785860-C2F5-4071-A692-6946F4EF0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744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-25000">
                <a:solidFill>
                  <a:schemeClr val="bg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114" name="Rectangle 95">
              <a:extLst>
                <a:ext uri="{FF2B5EF4-FFF2-40B4-BE49-F238E27FC236}">
                  <a16:creationId xmlns:a16="http://schemas.microsoft.com/office/drawing/2014/main" id="{189F5E0F-D989-44E3-9D1F-B6A16BC44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744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-25000">
                <a:solidFill>
                  <a:schemeClr val="bg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115" name="Rectangle 96">
              <a:extLst>
                <a:ext uri="{FF2B5EF4-FFF2-40B4-BE49-F238E27FC236}">
                  <a16:creationId xmlns:a16="http://schemas.microsoft.com/office/drawing/2014/main" id="{7FA4BA1A-9EBC-46EF-96D2-4EC0582AA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744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-25000">
                <a:solidFill>
                  <a:schemeClr val="bg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116" name="Rectangle 97">
              <a:extLst>
                <a:ext uri="{FF2B5EF4-FFF2-40B4-BE49-F238E27FC236}">
                  <a16:creationId xmlns:a16="http://schemas.microsoft.com/office/drawing/2014/main" id="{246B5826-D46A-4FE5-B64C-0DA5024B7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744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-25000">
                <a:solidFill>
                  <a:schemeClr val="bg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117" name="Rectangle 98">
              <a:extLst>
                <a:ext uri="{FF2B5EF4-FFF2-40B4-BE49-F238E27FC236}">
                  <a16:creationId xmlns:a16="http://schemas.microsoft.com/office/drawing/2014/main" id="{E4CE911A-DF1A-4E5C-9E1A-A8F9C1768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744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-1</a:t>
              </a:r>
              <a:endParaRPr lang="en-US" altLang="zh-TW" sz="2400" b="1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18" name="Rectangle 99">
              <a:extLst>
                <a:ext uri="{FF2B5EF4-FFF2-40B4-BE49-F238E27FC236}">
                  <a16:creationId xmlns:a16="http://schemas.microsoft.com/office/drawing/2014/main" id="{FD4A91EC-2AC8-4D10-8F05-223CA638E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744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1</a:t>
              </a:r>
              <a:endParaRPr lang="en-US" altLang="zh-TW" sz="2400" b="1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19" name="Rectangle 100">
              <a:extLst>
                <a:ext uri="{FF2B5EF4-FFF2-40B4-BE49-F238E27FC236}">
                  <a16:creationId xmlns:a16="http://schemas.microsoft.com/office/drawing/2014/main" id="{0E9B0BD0-BFD8-48F7-A417-3F2624D4F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744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  <a:cs typeface="Times New Roman" panose="02020603050405020304" pitchFamily="18" charset="0"/>
                  <a:sym typeface="Symbol" panose="05050102010706020507" pitchFamily="18" charset="2"/>
                </a:rPr>
                <a:t></a:t>
              </a:r>
              <a:r>
                <a:rPr lang="en-US" altLang="zh-TW" sz="2400" b="1">
                  <a:ea typeface="新細明體" panose="02020500000000000000" pitchFamily="18" charset="-120"/>
                </a:rPr>
                <a:t> </a:t>
              </a:r>
            </a:p>
          </p:txBody>
        </p:sp>
        <p:sp>
          <p:nvSpPr>
            <p:cNvPr id="120" name="Rectangle 101">
              <a:extLst>
                <a:ext uri="{FF2B5EF4-FFF2-40B4-BE49-F238E27FC236}">
                  <a16:creationId xmlns:a16="http://schemas.microsoft.com/office/drawing/2014/main" id="{68255958-CB3D-46E5-B116-177759B3E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3744"/>
              <a:ext cx="384" cy="336"/>
            </a:xfrm>
            <a:prstGeom prst="rect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4</a:t>
              </a:r>
              <a:endParaRPr lang="en-US" altLang="zh-TW" sz="2400" b="1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21" name="Rectangle 111">
              <a:extLst>
                <a:ext uri="{FF2B5EF4-FFF2-40B4-BE49-F238E27FC236}">
                  <a16:creationId xmlns:a16="http://schemas.microsoft.com/office/drawing/2014/main" id="{BA958D59-08BB-4921-B8D1-714932864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744"/>
              <a:ext cx="62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(G, H)</a:t>
              </a:r>
              <a:endParaRPr lang="en-US" altLang="zh-TW" sz="2400" b="1" baseline="-25000">
                <a:ea typeface="新細明體" panose="02020500000000000000" pitchFamily="18" charset="-120"/>
              </a:endParaRPr>
            </a:p>
          </p:txBody>
        </p:sp>
      </p:grpSp>
      <p:sp>
        <p:nvSpPr>
          <p:cNvPr id="122" name="Text Box 123">
            <a:extLst>
              <a:ext uri="{FF2B5EF4-FFF2-40B4-BE49-F238E27FC236}">
                <a16:creationId xmlns:a16="http://schemas.microsoft.com/office/drawing/2014/main" id="{0A94AAB9-6824-4156-9F05-CEE0FAB42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30256"/>
            <a:ext cx="411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b="1" dirty="0">
                <a:solidFill>
                  <a:srgbClr val="C00000"/>
                </a:solidFill>
                <a:ea typeface="新細明體" panose="02020500000000000000" pitchFamily="18" charset="-120"/>
              </a:rPr>
              <a:t>Minimize   </a:t>
            </a:r>
            <a:r>
              <a:rPr lang="en-US" altLang="zh-TW" sz="2800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</a:t>
            </a:r>
            <a:r>
              <a:rPr lang="en-US" altLang="zh-TW" sz="2800" b="1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</a:t>
            </a:r>
            <a:r>
              <a:rPr lang="en-US" altLang="zh-TW" sz="2800" b="1" dirty="0">
                <a:solidFill>
                  <a:srgbClr val="C00000"/>
                </a:solidFill>
                <a:ea typeface="新細明體" panose="02020500000000000000" pitchFamily="18" charset="-120"/>
              </a:rPr>
              <a:t> -</a:t>
            </a:r>
            <a:r>
              <a:rPr lang="en-US" altLang="zh-TW" sz="2800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</a:t>
            </a:r>
            <a:r>
              <a:rPr lang="en-US" altLang="zh-TW" sz="2800" b="1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sz="2800" b="1" dirty="0">
                <a:solidFill>
                  <a:srgbClr val="C00000"/>
                </a:solidFill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81C0DBDC-D7B3-457D-8226-7BE0C1861972}"/>
              </a:ext>
            </a:extLst>
          </p:cNvPr>
          <p:cNvSpPr txBox="1"/>
          <p:nvPr/>
        </p:nvSpPr>
        <p:spPr>
          <a:xfrm>
            <a:off x="8012651" y="1065231"/>
            <a:ext cx="4179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</a:rPr>
              <a:t>Not a node-arc incidence matrix format ?</a:t>
            </a:r>
            <a:endParaRPr lang="zh-TW" altLang="en-US" sz="1600" b="1" dirty="0">
              <a:solidFill>
                <a:srgbClr val="C00000"/>
              </a:solidFill>
            </a:endParaRPr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6494E360-82B0-4AAC-8D87-283C07266022}"/>
              </a:ext>
            </a:extLst>
          </p:cNvPr>
          <p:cNvSpPr txBox="1"/>
          <p:nvPr/>
        </p:nvSpPr>
        <p:spPr>
          <a:xfrm>
            <a:off x="9796793" y="1939164"/>
            <a:ext cx="2395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</a:rPr>
              <a:t>Check its transpose! </a:t>
            </a:r>
            <a:br>
              <a:rPr lang="en-US" altLang="zh-TW" sz="1600" b="1" dirty="0">
                <a:solidFill>
                  <a:srgbClr val="C00000"/>
                </a:solidFill>
              </a:rPr>
            </a:br>
            <a:r>
              <a:rPr lang="en-US" altLang="zh-TW" sz="1600" b="1" dirty="0">
                <a:solidFill>
                  <a:srgbClr val="C00000"/>
                </a:solidFill>
              </a:rPr>
              <a:t>One +1 &amp; -1 each row !</a:t>
            </a:r>
            <a:endParaRPr lang="zh-TW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98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3DCD06-2650-4B96-9635-CEB00909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新細明體" panose="02020500000000000000" pitchFamily="18" charset="-120"/>
              </a:rPr>
              <a:t>On the constraint matrix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BB0FAD-50C2-40E2-B647-B07414953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  <p:grpSp>
        <p:nvGrpSpPr>
          <p:cNvPr id="5" name="Group 50">
            <a:extLst>
              <a:ext uri="{FF2B5EF4-FFF2-40B4-BE49-F238E27FC236}">
                <a16:creationId xmlns:a16="http://schemas.microsoft.com/office/drawing/2014/main" id="{BBF92556-5ECA-4A29-9817-4E677B1E0383}"/>
              </a:ext>
            </a:extLst>
          </p:cNvPr>
          <p:cNvGrpSpPr>
            <a:grpSpLocks/>
          </p:cNvGrpSpPr>
          <p:nvPr/>
        </p:nvGrpSpPr>
        <p:grpSpPr bwMode="auto">
          <a:xfrm>
            <a:off x="2027674" y="1028701"/>
            <a:ext cx="7848600" cy="2133600"/>
            <a:chOff x="240" y="1200"/>
            <a:chExt cx="4944" cy="1344"/>
          </a:xfrm>
        </p:grpSpPr>
        <p:grpSp>
          <p:nvGrpSpPr>
            <p:cNvPr id="6" name="Group 2">
              <a:extLst>
                <a:ext uri="{FF2B5EF4-FFF2-40B4-BE49-F238E27FC236}">
                  <a16:creationId xmlns:a16="http://schemas.microsoft.com/office/drawing/2014/main" id="{463FA5C8-AB1F-4BEC-9220-FFBE27E530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1200"/>
              <a:ext cx="3072" cy="336"/>
              <a:chOff x="1008" y="672"/>
              <a:chExt cx="3072" cy="336"/>
            </a:xfrm>
          </p:grpSpPr>
          <p:sp>
            <p:nvSpPr>
              <p:cNvPr id="43" name="Rectangle 3">
                <a:extLst>
                  <a:ext uri="{FF2B5EF4-FFF2-40B4-BE49-F238E27FC236}">
                    <a16:creationId xmlns:a16="http://schemas.microsoft.com/office/drawing/2014/main" id="{5C13953F-7A74-4B08-91AB-9535931CB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672"/>
                <a:ext cx="384" cy="336"/>
              </a:xfrm>
              <a:prstGeom prst="rect">
                <a:avLst/>
              </a:prstGeom>
              <a:solidFill>
                <a:srgbClr val="FFFF66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 i="1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t</a:t>
                </a:r>
                <a:r>
                  <a:rPr lang="en-US" altLang="zh-TW" sz="2400" b="1" i="1" baseline="-2500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4" name="Rectangle 4">
                <a:extLst>
                  <a:ext uri="{FF2B5EF4-FFF2-40B4-BE49-F238E27FC236}">
                    <a16:creationId xmlns:a16="http://schemas.microsoft.com/office/drawing/2014/main" id="{8EC8F866-F77E-4BD6-90FE-132049170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672"/>
                <a:ext cx="384" cy="336"/>
              </a:xfrm>
              <a:prstGeom prst="rect">
                <a:avLst/>
              </a:prstGeom>
              <a:solidFill>
                <a:srgbClr val="FFFF66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 i="1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t</a:t>
                </a:r>
                <a:r>
                  <a:rPr lang="en-US" altLang="zh-TW" sz="2400" b="1" i="1" baseline="-2500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5" name="Rectangle 5">
                <a:extLst>
                  <a:ext uri="{FF2B5EF4-FFF2-40B4-BE49-F238E27FC236}">
                    <a16:creationId xmlns:a16="http://schemas.microsoft.com/office/drawing/2014/main" id="{0263519D-4483-470D-8754-49922CC60F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672"/>
                <a:ext cx="384" cy="336"/>
              </a:xfrm>
              <a:prstGeom prst="rect">
                <a:avLst/>
              </a:prstGeom>
              <a:solidFill>
                <a:srgbClr val="FFFF66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 i="1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t</a:t>
                </a:r>
                <a:r>
                  <a:rPr lang="en-US" altLang="zh-TW" sz="2400" b="1" i="1" baseline="-2500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46" name="Rectangle 6">
                <a:extLst>
                  <a:ext uri="{FF2B5EF4-FFF2-40B4-BE49-F238E27FC236}">
                    <a16:creationId xmlns:a16="http://schemas.microsoft.com/office/drawing/2014/main" id="{9E8DFE24-2D66-4571-B48D-CADEA9523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672"/>
                <a:ext cx="384" cy="336"/>
              </a:xfrm>
              <a:prstGeom prst="rect">
                <a:avLst/>
              </a:prstGeom>
              <a:solidFill>
                <a:srgbClr val="FFFF66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 i="1" dirty="0" err="1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t</a:t>
                </a:r>
                <a:r>
                  <a:rPr lang="en-US" altLang="zh-TW" sz="2400" b="1" i="1" baseline="-25000" dirty="0" err="1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D</a:t>
                </a:r>
                <a:endParaRPr lang="en-US" altLang="zh-TW" sz="2400" b="1" i="1" baseline="-25000" dirty="0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Rectangle 7">
                <a:extLst>
                  <a:ext uri="{FF2B5EF4-FFF2-40B4-BE49-F238E27FC236}">
                    <a16:creationId xmlns:a16="http://schemas.microsoft.com/office/drawing/2014/main" id="{3310FCFE-8334-47EE-9B2F-EFAE4937C6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672"/>
                <a:ext cx="384" cy="336"/>
              </a:xfrm>
              <a:prstGeom prst="rect">
                <a:avLst/>
              </a:prstGeom>
              <a:solidFill>
                <a:srgbClr val="FFFF66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 i="1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t</a:t>
                </a:r>
                <a:r>
                  <a:rPr lang="en-US" altLang="zh-TW" sz="2400" b="1" i="1" baseline="-2500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48" name="Rectangle 8">
                <a:extLst>
                  <a:ext uri="{FF2B5EF4-FFF2-40B4-BE49-F238E27FC236}">
                    <a16:creationId xmlns:a16="http://schemas.microsoft.com/office/drawing/2014/main" id="{3E2216A8-DDD0-4E1A-9841-86CC95F1E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672"/>
                <a:ext cx="384" cy="336"/>
              </a:xfrm>
              <a:prstGeom prst="rect">
                <a:avLst/>
              </a:prstGeom>
              <a:solidFill>
                <a:srgbClr val="FFFF66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 i="1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t</a:t>
                </a:r>
                <a:r>
                  <a:rPr lang="en-US" altLang="zh-TW" sz="2400" b="1" i="1" baseline="-2500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49" name="Rectangle 9">
                <a:extLst>
                  <a:ext uri="{FF2B5EF4-FFF2-40B4-BE49-F238E27FC236}">
                    <a16:creationId xmlns:a16="http://schemas.microsoft.com/office/drawing/2014/main" id="{0D8215E5-5B34-48F1-A4F9-01E7EBDE7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672"/>
                <a:ext cx="384" cy="336"/>
              </a:xfrm>
              <a:prstGeom prst="rect">
                <a:avLst/>
              </a:prstGeom>
              <a:solidFill>
                <a:srgbClr val="FFFF66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 i="1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t</a:t>
                </a:r>
                <a:r>
                  <a:rPr lang="en-US" altLang="zh-TW" sz="2400" b="1" i="1" baseline="-2500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G</a:t>
                </a:r>
              </a:p>
            </p:txBody>
          </p:sp>
          <p:sp>
            <p:nvSpPr>
              <p:cNvPr id="50" name="Rectangle 10">
                <a:extLst>
                  <a:ext uri="{FF2B5EF4-FFF2-40B4-BE49-F238E27FC236}">
                    <a16:creationId xmlns:a16="http://schemas.microsoft.com/office/drawing/2014/main" id="{79B8BC0F-B40A-4CD1-AC40-301C47607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672"/>
                <a:ext cx="384" cy="336"/>
              </a:xfrm>
              <a:prstGeom prst="rect">
                <a:avLst/>
              </a:prstGeom>
              <a:solidFill>
                <a:srgbClr val="FFFF66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 i="1" dirty="0" err="1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t</a:t>
                </a:r>
                <a:r>
                  <a:rPr lang="en-US" altLang="zh-TW" sz="2400" b="1" i="1" baseline="-25000" dirty="0" err="1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H</a:t>
                </a:r>
                <a:endParaRPr lang="en-US" altLang="zh-TW" sz="2400" b="1" i="1" baseline="-25000" dirty="0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11">
              <a:extLst>
                <a:ext uri="{FF2B5EF4-FFF2-40B4-BE49-F238E27FC236}">
                  <a16:creationId xmlns:a16="http://schemas.microsoft.com/office/drawing/2014/main" id="{2EDA352E-C063-4998-8FF2-6BAEB62B94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1536"/>
              <a:ext cx="4944" cy="336"/>
              <a:chOff x="240" y="1056"/>
              <a:chExt cx="4944" cy="336"/>
            </a:xfrm>
          </p:grpSpPr>
          <p:sp>
            <p:nvSpPr>
              <p:cNvPr id="32" name="Rectangle 12">
                <a:extLst>
                  <a:ext uri="{FF2B5EF4-FFF2-40B4-BE49-F238E27FC236}">
                    <a16:creationId xmlns:a16="http://schemas.microsoft.com/office/drawing/2014/main" id="{7AF3FF2A-8EF7-447B-AE89-F2D83EF49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056"/>
                <a:ext cx="384" cy="336"/>
              </a:xfrm>
              <a:prstGeom prst="rect">
                <a:avLst/>
              </a:prstGeom>
              <a:solidFill>
                <a:srgbClr val="FFFF66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ea typeface="新細明體" panose="02020500000000000000" pitchFamily="18" charset="-120"/>
                  </a:rPr>
                  <a:t>-1</a:t>
                </a:r>
                <a:endParaRPr lang="en-US" altLang="zh-TW" sz="2400" b="1" baseline="-25000">
                  <a:ea typeface="新細明體" panose="02020500000000000000" pitchFamily="18" charset="-120"/>
                </a:endParaRPr>
              </a:p>
            </p:txBody>
          </p:sp>
          <p:sp>
            <p:nvSpPr>
              <p:cNvPr id="33" name="Rectangle 13">
                <a:extLst>
                  <a:ext uri="{FF2B5EF4-FFF2-40B4-BE49-F238E27FC236}">
                    <a16:creationId xmlns:a16="http://schemas.microsoft.com/office/drawing/2014/main" id="{D6DDCB05-F8D6-4D6C-ACAD-36977F053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1056"/>
                <a:ext cx="384" cy="336"/>
              </a:xfrm>
              <a:prstGeom prst="rect">
                <a:avLst/>
              </a:prstGeom>
              <a:solidFill>
                <a:srgbClr val="FFFF66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ea typeface="新細明體" panose="02020500000000000000" pitchFamily="18" charset="-120"/>
                  </a:rPr>
                  <a:t>1</a:t>
                </a:r>
                <a:endParaRPr lang="en-US" altLang="zh-TW" sz="2400" b="1" baseline="-25000">
                  <a:ea typeface="新細明體" panose="02020500000000000000" pitchFamily="18" charset="-120"/>
                </a:endParaRPr>
              </a:p>
            </p:txBody>
          </p:sp>
          <p:sp>
            <p:nvSpPr>
              <p:cNvPr id="34" name="Rectangle 14">
                <a:extLst>
                  <a:ext uri="{FF2B5EF4-FFF2-40B4-BE49-F238E27FC236}">
                    <a16:creationId xmlns:a16="http://schemas.microsoft.com/office/drawing/2014/main" id="{030CEB8D-7AB6-4AAB-B1C0-F8B96C43CF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056"/>
                <a:ext cx="384" cy="336"/>
              </a:xfrm>
              <a:prstGeom prst="rect">
                <a:avLst/>
              </a:prstGeom>
              <a:solidFill>
                <a:srgbClr val="FFFF66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</a:t>
                </a:r>
                <a:endParaRPr lang="en-US" altLang="zh-TW" sz="2400" b="1" baseline="-25000">
                  <a:solidFill>
                    <a:schemeClr val="bg2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35" name="Rectangle 15">
                <a:extLst>
                  <a:ext uri="{FF2B5EF4-FFF2-40B4-BE49-F238E27FC236}">
                    <a16:creationId xmlns:a16="http://schemas.microsoft.com/office/drawing/2014/main" id="{3457613E-80B0-42BD-A146-B2A5E5AF7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056"/>
                <a:ext cx="384" cy="336"/>
              </a:xfrm>
              <a:prstGeom prst="rect">
                <a:avLst/>
              </a:prstGeom>
              <a:solidFill>
                <a:srgbClr val="FFFF66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</a:t>
                </a:r>
                <a:endParaRPr lang="en-US" altLang="zh-TW" sz="2400" b="1" baseline="-25000">
                  <a:solidFill>
                    <a:schemeClr val="bg2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36" name="Rectangle 16">
                <a:extLst>
                  <a:ext uri="{FF2B5EF4-FFF2-40B4-BE49-F238E27FC236}">
                    <a16:creationId xmlns:a16="http://schemas.microsoft.com/office/drawing/2014/main" id="{7975F536-8D34-41FE-91A0-901C1DEE4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056"/>
                <a:ext cx="384" cy="336"/>
              </a:xfrm>
              <a:prstGeom prst="rect">
                <a:avLst/>
              </a:prstGeom>
              <a:solidFill>
                <a:srgbClr val="FFFF66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</a:t>
                </a:r>
                <a:endParaRPr lang="en-US" altLang="zh-TW" sz="2400" b="1" baseline="-25000">
                  <a:solidFill>
                    <a:schemeClr val="bg2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37" name="Rectangle 17">
                <a:extLst>
                  <a:ext uri="{FF2B5EF4-FFF2-40B4-BE49-F238E27FC236}">
                    <a16:creationId xmlns:a16="http://schemas.microsoft.com/office/drawing/2014/main" id="{5A5AF99C-4F9A-4E0B-9C30-38198B29C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056"/>
                <a:ext cx="384" cy="336"/>
              </a:xfrm>
              <a:prstGeom prst="rect">
                <a:avLst/>
              </a:prstGeom>
              <a:solidFill>
                <a:srgbClr val="FFFF66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</a:t>
                </a:r>
                <a:endParaRPr lang="en-US" altLang="zh-TW" sz="2400" b="1" baseline="-25000">
                  <a:solidFill>
                    <a:schemeClr val="bg2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38" name="Rectangle 18">
                <a:extLst>
                  <a:ext uri="{FF2B5EF4-FFF2-40B4-BE49-F238E27FC236}">
                    <a16:creationId xmlns:a16="http://schemas.microsoft.com/office/drawing/2014/main" id="{FD94CEBF-C3F7-4641-8D02-B283F6D87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1056"/>
                <a:ext cx="384" cy="336"/>
              </a:xfrm>
              <a:prstGeom prst="rect">
                <a:avLst/>
              </a:prstGeom>
              <a:solidFill>
                <a:srgbClr val="FFFF66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</a:t>
                </a:r>
                <a:endParaRPr lang="en-US" altLang="zh-TW" sz="2400" b="1" baseline="-25000">
                  <a:solidFill>
                    <a:schemeClr val="bg2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39" name="Rectangle 19">
                <a:extLst>
                  <a:ext uri="{FF2B5EF4-FFF2-40B4-BE49-F238E27FC236}">
                    <a16:creationId xmlns:a16="http://schemas.microsoft.com/office/drawing/2014/main" id="{DCBA5970-0F08-4A0E-B90D-F6057613C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1056"/>
                <a:ext cx="384" cy="336"/>
              </a:xfrm>
              <a:prstGeom prst="rect">
                <a:avLst/>
              </a:prstGeom>
              <a:solidFill>
                <a:srgbClr val="FFFF66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</a:t>
                </a:r>
                <a:endParaRPr lang="en-US" altLang="zh-TW" sz="2400" b="1" baseline="-25000">
                  <a:solidFill>
                    <a:schemeClr val="bg2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40" name="Rectangle 20">
                <a:extLst>
                  <a:ext uri="{FF2B5EF4-FFF2-40B4-BE49-F238E27FC236}">
                    <a16:creationId xmlns:a16="http://schemas.microsoft.com/office/drawing/2014/main" id="{163151DF-E581-474F-B80B-D80C01166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056"/>
                <a:ext cx="384" cy="336"/>
              </a:xfrm>
              <a:prstGeom prst="rect">
                <a:avLst/>
              </a:prstGeom>
              <a:solidFill>
                <a:srgbClr val="FFFF66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ea typeface="新細明體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</a:t>
                </a:r>
                <a:r>
                  <a:rPr lang="en-US" altLang="zh-TW" sz="2400" b="1">
                    <a:ea typeface="新細明體" panose="02020500000000000000" pitchFamily="18" charset="-120"/>
                  </a:rPr>
                  <a:t> </a:t>
                </a:r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268CE943-33E6-4237-B9C5-01CBFBA70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1056"/>
                <a:ext cx="384" cy="336"/>
              </a:xfrm>
              <a:prstGeom prst="rect">
                <a:avLst/>
              </a:prstGeom>
              <a:solidFill>
                <a:srgbClr val="FFFF66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ea typeface="新細明體" panose="02020500000000000000" pitchFamily="18" charset="-120"/>
                  </a:rPr>
                  <a:t>2</a:t>
                </a:r>
                <a:endParaRPr lang="en-US" altLang="zh-TW" sz="2400" b="1" baseline="-25000">
                  <a:ea typeface="新細明體" panose="02020500000000000000" pitchFamily="18" charset="-120"/>
                </a:endParaRPr>
              </a:p>
            </p:txBody>
          </p:sp>
          <p:sp>
            <p:nvSpPr>
              <p:cNvPr id="42" name="Rectangle 22">
                <a:extLst>
                  <a:ext uri="{FF2B5EF4-FFF2-40B4-BE49-F238E27FC236}">
                    <a16:creationId xmlns:a16="http://schemas.microsoft.com/office/drawing/2014/main" id="{2C60156B-DDBB-4F8A-A6D9-5D569568B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1056"/>
                <a:ext cx="62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ea typeface="新細明體" panose="02020500000000000000" pitchFamily="18" charset="-120"/>
                  </a:rPr>
                  <a:t>(A, B)</a:t>
                </a:r>
                <a:endParaRPr lang="en-US" altLang="zh-TW" sz="2400" b="1" baseline="-25000">
                  <a:ea typeface="新細明體" panose="02020500000000000000" pitchFamily="18" charset="-120"/>
                </a:endParaRPr>
              </a:p>
            </p:txBody>
          </p:sp>
        </p:grpSp>
        <p:grpSp>
          <p:nvGrpSpPr>
            <p:cNvPr id="8" name="Group 23">
              <a:extLst>
                <a:ext uri="{FF2B5EF4-FFF2-40B4-BE49-F238E27FC236}">
                  <a16:creationId xmlns:a16="http://schemas.microsoft.com/office/drawing/2014/main" id="{A8D91031-9FC8-46EB-838E-9CF934A1C8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1872"/>
              <a:ext cx="4944" cy="336"/>
              <a:chOff x="240" y="1392"/>
              <a:chExt cx="4944" cy="336"/>
            </a:xfrm>
          </p:grpSpPr>
          <p:sp>
            <p:nvSpPr>
              <p:cNvPr id="21" name="Rectangle 24">
                <a:extLst>
                  <a:ext uri="{FF2B5EF4-FFF2-40B4-BE49-F238E27FC236}">
                    <a16:creationId xmlns:a16="http://schemas.microsoft.com/office/drawing/2014/main" id="{6023D812-5D82-487C-B8F6-5AB6542ED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384" cy="336"/>
              </a:xfrm>
              <a:prstGeom prst="rect">
                <a:avLst/>
              </a:prstGeom>
              <a:solidFill>
                <a:srgbClr val="FFFF66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</a:t>
                </a:r>
                <a:endParaRPr lang="en-US" altLang="zh-TW" sz="2400" b="1" baseline="-25000">
                  <a:solidFill>
                    <a:schemeClr val="bg2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22" name="Rectangle 25">
                <a:extLst>
                  <a:ext uri="{FF2B5EF4-FFF2-40B4-BE49-F238E27FC236}">
                    <a16:creationId xmlns:a16="http://schemas.microsoft.com/office/drawing/2014/main" id="{77B67C92-44BC-4058-B86B-358742462A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1392"/>
                <a:ext cx="384" cy="336"/>
              </a:xfrm>
              <a:prstGeom prst="rect">
                <a:avLst/>
              </a:prstGeom>
              <a:solidFill>
                <a:srgbClr val="FFFF66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ea typeface="新細明體" panose="02020500000000000000" pitchFamily="18" charset="-120"/>
                  </a:rPr>
                  <a:t>-1</a:t>
                </a:r>
                <a:endParaRPr lang="en-US" altLang="zh-TW" sz="2400" b="1" baseline="-25000">
                  <a:ea typeface="新細明體" panose="02020500000000000000" pitchFamily="18" charset="-120"/>
                </a:endParaRPr>
              </a:p>
            </p:txBody>
          </p:sp>
          <p:sp>
            <p:nvSpPr>
              <p:cNvPr id="23" name="Rectangle 26">
                <a:extLst>
                  <a:ext uri="{FF2B5EF4-FFF2-40B4-BE49-F238E27FC236}">
                    <a16:creationId xmlns:a16="http://schemas.microsoft.com/office/drawing/2014/main" id="{B3BCF731-58E2-48F9-80C7-7643EAB2D1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392"/>
                <a:ext cx="384" cy="336"/>
              </a:xfrm>
              <a:prstGeom prst="rect">
                <a:avLst/>
              </a:prstGeom>
              <a:solidFill>
                <a:srgbClr val="FFFF66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ea typeface="新細明體" panose="02020500000000000000" pitchFamily="18" charset="-120"/>
                  </a:rPr>
                  <a:t>1</a:t>
                </a:r>
                <a:endParaRPr lang="en-US" altLang="zh-TW" sz="2400" b="1" baseline="-25000">
                  <a:ea typeface="新細明體" panose="02020500000000000000" pitchFamily="18" charset="-120"/>
                </a:endParaRPr>
              </a:p>
            </p:txBody>
          </p:sp>
          <p:sp>
            <p:nvSpPr>
              <p:cNvPr id="24" name="Rectangle 27">
                <a:extLst>
                  <a:ext uri="{FF2B5EF4-FFF2-40B4-BE49-F238E27FC236}">
                    <a16:creationId xmlns:a16="http://schemas.microsoft.com/office/drawing/2014/main" id="{D15EDDF5-365F-4894-9351-51AEC235EF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392"/>
                <a:ext cx="384" cy="336"/>
              </a:xfrm>
              <a:prstGeom prst="rect">
                <a:avLst/>
              </a:prstGeom>
              <a:solidFill>
                <a:srgbClr val="FFFF66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</a:t>
                </a:r>
                <a:endParaRPr lang="en-US" altLang="zh-TW" sz="2400" b="1" baseline="-25000">
                  <a:solidFill>
                    <a:schemeClr val="bg2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25" name="Rectangle 28">
                <a:extLst>
                  <a:ext uri="{FF2B5EF4-FFF2-40B4-BE49-F238E27FC236}">
                    <a16:creationId xmlns:a16="http://schemas.microsoft.com/office/drawing/2014/main" id="{C21E0464-346F-474F-8EC3-04B8F76958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392"/>
                <a:ext cx="384" cy="336"/>
              </a:xfrm>
              <a:prstGeom prst="rect">
                <a:avLst/>
              </a:prstGeom>
              <a:solidFill>
                <a:srgbClr val="FFFF66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</a:t>
                </a:r>
                <a:endParaRPr lang="en-US" altLang="zh-TW" sz="2400" b="1" baseline="-25000">
                  <a:solidFill>
                    <a:schemeClr val="bg2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26" name="Rectangle 29">
                <a:extLst>
                  <a:ext uri="{FF2B5EF4-FFF2-40B4-BE49-F238E27FC236}">
                    <a16:creationId xmlns:a16="http://schemas.microsoft.com/office/drawing/2014/main" id="{9EB0BA92-FC45-4282-BFD1-850B1696C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392"/>
                <a:ext cx="384" cy="336"/>
              </a:xfrm>
              <a:prstGeom prst="rect">
                <a:avLst/>
              </a:prstGeom>
              <a:solidFill>
                <a:srgbClr val="FFFF66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</a:t>
                </a:r>
                <a:endParaRPr lang="en-US" altLang="zh-TW" sz="2400" b="1" baseline="-25000">
                  <a:solidFill>
                    <a:schemeClr val="bg2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27" name="Rectangle 30">
                <a:extLst>
                  <a:ext uri="{FF2B5EF4-FFF2-40B4-BE49-F238E27FC236}">
                    <a16:creationId xmlns:a16="http://schemas.microsoft.com/office/drawing/2014/main" id="{427229FC-FE11-40A8-A9C9-799EAA80D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1392"/>
                <a:ext cx="384" cy="336"/>
              </a:xfrm>
              <a:prstGeom prst="rect">
                <a:avLst/>
              </a:prstGeom>
              <a:solidFill>
                <a:srgbClr val="FFFF66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</a:t>
                </a:r>
                <a:endParaRPr lang="en-US" altLang="zh-TW" sz="2400" b="1" baseline="-25000">
                  <a:solidFill>
                    <a:schemeClr val="bg2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28" name="Rectangle 31">
                <a:extLst>
                  <a:ext uri="{FF2B5EF4-FFF2-40B4-BE49-F238E27FC236}">
                    <a16:creationId xmlns:a16="http://schemas.microsoft.com/office/drawing/2014/main" id="{F147DD1D-E0D8-45EF-9CB8-D6A22C42F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1392"/>
                <a:ext cx="384" cy="336"/>
              </a:xfrm>
              <a:prstGeom prst="rect">
                <a:avLst/>
              </a:prstGeom>
              <a:solidFill>
                <a:srgbClr val="FFFF66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</a:t>
                </a:r>
                <a:endParaRPr lang="en-US" altLang="zh-TW" sz="2400" b="1" baseline="-25000">
                  <a:solidFill>
                    <a:schemeClr val="bg2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29" name="Rectangle 32">
                <a:extLst>
                  <a:ext uri="{FF2B5EF4-FFF2-40B4-BE49-F238E27FC236}">
                    <a16:creationId xmlns:a16="http://schemas.microsoft.com/office/drawing/2014/main" id="{E77A4F3C-B129-4CD8-A215-9C218E7F2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384" cy="336"/>
              </a:xfrm>
              <a:prstGeom prst="rect">
                <a:avLst/>
              </a:prstGeom>
              <a:solidFill>
                <a:srgbClr val="FFFF66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ea typeface="新細明體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</a:t>
                </a:r>
                <a:r>
                  <a:rPr lang="en-US" altLang="zh-TW" sz="2400" b="1">
                    <a:ea typeface="新細明體" panose="02020500000000000000" pitchFamily="18" charset="-120"/>
                  </a:rPr>
                  <a:t> </a:t>
                </a:r>
              </a:p>
            </p:txBody>
          </p:sp>
          <p:sp>
            <p:nvSpPr>
              <p:cNvPr id="30" name="Rectangle 33">
                <a:extLst>
                  <a:ext uri="{FF2B5EF4-FFF2-40B4-BE49-F238E27FC236}">
                    <a16:creationId xmlns:a16="http://schemas.microsoft.com/office/drawing/2014/main" id="{CE206BB7-CAEA-4DC9-A9BE-1109D2F06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1392"/>
                <a:ext cx="384" cy="336"/>
              </a:xfrm>
              <a:prstGeom prst="rect">
                <a:avLst/>
              </a:prstGeom>
              <a:solidFill>
                <a:srgbClr val="FFFF66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ea typeface="新細明體" panose="02020500000000000000" pitchFamily="18" charset="-120"/>
                  </a:rPr>
                  <a:t>3</a:t>
                </a:r>
                <a:endParaRPr lang="en-US" altLang="zh-TW" sz="2400" b="1" baseline="-25000">
                  <a:ea typeface="新細明體" panose="02020500000000000000" pitchFamily="18" charset="-120"/>
                </a:endParaRPr>
              </a:p>
            </p:txBody>
          </p:sp>
          <p:sp>
            <p:nvSpPr>
              <p:cNvPr id="31" name="Rectangle 34">
                <a:extLst>
                  <a:ext uri="{FF2B5EF4-FFF2-40B4-BE49-F238E27FC236}">
                    <a16:creationId xmlns:a16="http://schemas.microsoft.com/office/drawing/2014/main" id="{745782A4-D12D-44BB-9968-7D8C6CABC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1392"/>
                <a:ext cx="62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ea typeface="新細明體" panose="02020500000000000000" pitchFamily="18" charset="-120"/>
                  </a:rPr>
                  <a:t>(B, C)</a:t>
                </a:r>
                <a:endParaRPr lang="en-US" altLang="zh-TW" sz="2400" b="1" baseline="-25000">
                  <a:ea typeface="新細明體" panose="02020500000000000000" pitchFamily="18" charset="-120"/>
                </a:endParaRPr>
              </a:p>
            </p:txBody>
          </p:sp>
        </p:grpSp>
        <p:grpSp>
          <p:nvGrpSpPr>
            <p:cNvPr id="9" name="Group 35">
              <a:extLst>
                <a:ext uri="{FF2B5EF4-FFF2-40B4-BE49-F238E27FC236}">
                  <a16:creationId xmlns:a16="http://schemas.microsoft.com/office/drawing/2014/main" id="{3E853D4B-1B21-4F52-AD04-1CD6E54148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2208"/>
              <a:ext cx="4944" cy="336"/>
              <a:chOff x="240" y="1728"/>
              <a:chExt cx="4944" cy="336"/>
            </a:xfrm>
          </p:grpSpPr>
          <p:sp>
            <p:nvSpPr>
              <p:cNvPr id="10" name="Rectangle 36">
                <a:extLst>
                  <a:ext uri="{FF2B5EF4-FFF2-40B4-BE49-F238E27FC236}">
                    <a16:creationId xmlns:a16="http://schemas.microsoft.com/office/drawing/2014/main" id="{52B9CA1B-B043-4406-AD2F-E827C837B0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728"/>
                <a:ext cx="384" cy="336"/>
              </a:xfrm>
              <a:prstGeom prst="rect">
                <a:avLst/>
              </a:prstGeom>
              <a:solidFill>
                <a:srgbClr val="FFFF66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</a:t>
                </a:r>
                <a:endParaRPr lang="en-US" altLang="zh-TW" sz="2400" b="1" baseline="-25000">
                  <a:solidFill>
                    <a:schemeClr val="bg2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1" name="Rectangle 37">
                <a:extLst>
                  <a:ext uri="{FF2B5EF4-FFF2-40B4-BE49-F238E27FC236}">
                    <a16:creationId xmlns:a16="http://schemas.microsoft.com/office/drawing/2014/main" id="{1A82C579-BD63-46B3-9AE7-644563DC40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1728"/>
                <a:ext cx="384" cy="336"/>
              </a:xfrm>
              <a:prstGeom prst="rect">
                <a:avLst/>
              </a:prstGeom>
              <a:solidFill>
                <a:srgbClr val="FFFF66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ea typeface="新細明體" panose="02020500000000000000" pitchFamily="18" charset="-120"/>
                  </a:rPr>
                  <a:t>-1</a:t>
                </a:r>
                <a:endParaRPr lang="en-US" altLang="zh-TW" sz="2400" b="1" baseline="-250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2" name="Rectangle 38">
                <a:extLst>
                  <a:ext uri="{FF2B5EF4-FFF2-40B4-BE49-F238E27FC236}">
                    <a16:creationId xmlns:a16="http://schemas.microsoft.com/office/drawing/2014/main" id="{2EF5B436-A792-47E6-80BE-43160B111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728"/>
                <a:ext cx="384" cy="336"/>
              </a:xfrm>
              <a:prstGeom prst="rect">
                <a:avLst/>
              </a:prstGeom>
              <a:solidFill>
                <a:srgbClr val="FFFF66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</a:t>
                </a:r>
                <a:endParaRPr lang="en-US" altLang="zh-TW" sz="2400" b="1" baseline="-25000">
                  <a:solidFill>
                    <a:schemeClr val="bg2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3" name="Rectangle 39">
                <a:extLst>
                  <a:ext uri="{FF2B5EF4-FFF2-40B4-BE49-F238E27FC236}">
                    <a16:creationId xmlns:a16="http://schemas.microsoft.com/office/drawing/2014/main" id="{998A793B-923F-4734-9808-9BAD504C1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728"/>
                <a:ext cx="384" cy="336"/>
              </a:xfrm>
              <a:prstGeom prst="rect">
                <a:avLst/>
              </a:prstGeom>
              <a:solidFill>
                <a:srgbClr val="FFFF66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ea typeface="新細明體" panose="02020500000000000000" pitchFamily="18" charset="-120"/>
                  </a:rPr>
                  <a:t>1</a:t>
                </a:r>
                <a:endParaRPr lang="en-US" altLang="zh-TW" sz="2400" b="1" baseline="-250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4" name="Rectangle 40">
                <a:extLst>
                  <a:ext uri="{FF2B5EF4-FFF2-40B4-BE49-F238E27FC236}">
                    <a16:creationId xmlns:a16="http://schemas.microsoft.com/office/drawing/2014/main" id="{BC8B98AD-94F1-4272-907C-0E15F72B2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728"/>
                <a:ext cx="384" cy="336"/>
              </a:xfrm>
              <a:prstGeom prst="rect">
                <a:avLst/>
              </a:prstGeom>
              <a:solidFill>
                <a:srgbClr val="FFFF66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</a:t>
                </a:r>
                <a:endParaRPr lang="en-US" altLang="zh-TW" sz="2400" b="1" baseline="-25000">
                  <a:solidFill>
                    <a:schemeClr val="bg2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5" name="Rectangle 41">
                <a:extLst>
                  <a:ext uri="{FF2B5EF4-FFF2-40B4-BE49-F238E27FC236}">
                    <a16:creationId xmlns:a16="http://schemas.microsoft.com/office/drawing/2014/main" id="{28682EB2-A9DD-4455-8AB3-DFF5A826AD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728"/>
                <a:ext cx="384" cy="336"/>
              </a:xfrm>
              <a:prstGeom prst="rect">
                <a:avLst/>
              </a:prstGeom>
              <a:solidFill>
                <a:srgbClr val="FFFF66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</a:t>
                </a:r>
                <a:endParaRPr lang="en-US" altLang="zh-TW" sz="2400" b="1" baseline="-25000">
                  <a:solidFill>
                    <a:schemeClr val="bg2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6" name="Rectangle 42">
                <a:extLst>
                  <a:ext uri="{FF2B5EF4-FFF2-40B4-BE49-F238E27FC236}">
                    <a16:creationId xmlns:a16="http://schemas.microsoft.com/office/drawing/2014/main" id="{96BCBD71-EEA8-479C-9313-3DDE77FF8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1728"/>
                <a:ext cx="384" cy="336"/>
              </a:xfrm>
              <a:prstGeom prst="rect">
                <a:avLst/>
              </a:prstGeom>
              <a:solidFill>
                <a:srgbClr val="FFFF66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</a:t>
                </a:r>
                <a:endParaRPr lang="en-US" altLang="zh-TW" sz="2400" b="1" baseline="-25000">
                  <a:solidFill>
                    <a:schemeClr val="bg2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7" name="Rectangle 43">
                <a:extLst>
                  <a:ext uri="{FF2B5EF4-FFF2-40B4-BE49-F238E27FC236}">
                    <a16:creationId xmlns:a16="http://schemas.microsoft.com/office/drawing/2014/main" id="{75928E55-35FE-42FB-9245-B1377607F7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1728"/>
                <a:ext cx="384" cy="336"/>
              </a:xfrm>
              <a:prstGeom prst="rect">
                <a:avLst/>
              </a:prstGeom>
              <a:solidFill>
                <a:srgbClr val="FFFF66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solidFill>
                      <a:schemeClr val="bg2"/>
                    </a:solidFill>
                    <a:ea typeface="新細明體" panose="02020500000000000000" pitchFamily="18" charset="-120"/>
                  </a:rPr>
                  <a:t>0</a:t>
                </a:r>
                <a:endParaRPr lang="en-US" altLang="zh-TW" sz="2400" b="1" baseline="-25000">
                  <a:solidFill>
                    <a:schemeClr val="bg2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8" name="Rectangle 44">
                <a:extLst>
                  <a:ext uri="{FF2B5EF4-FFF2-40B4-BE49-F238E27FC236}">
                    <a16:creationId xmlns:a16="http://schemas.microsoft.com/office/drawing/2014/main" id="{B72D5476-2F65-47AD-B3DB-70B00D68A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728"/>
                <a:ext cx="384" cy="336"/>
              </a:xfrm>
              <a:prstGeom prst="rect">
                <a:avLst/>
              </a:prstGeom>
              <a:solidFill>
                <a:srgbClr val="FFFF66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ea typeface="新細明體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</a:t>
                </a:r>
                <a:r>
                  <a:rPr lang="en-US" altLang="zh-TW" sz="2400" b="1">
                    <a:ea typeface="新細明體" panose="02020500000000000000" pitchFamily="18" charset="-120"/>
                  </a:rPr>
                  <a:t> </a:t>
                </a:r>
              </a:p>
            </p:txBody>
          </p:sp>
          <p:sp>
            <p:nvSpPr>
              <p:cNvPr id="19" name="Rectangle 45">
                <a:extLst>
                  <a:ext uri="{FF2B5EF4-FFF2-40B4-BE49-F238E27FC236}">
                    <a16:creationId xmlns:a16="http://schemas.microsoft.com/office/drawing/2014/main" id="{884852FB-3E88-4CC2-B795-E8F4433D5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1728"/>
                <a:ext cx="384" cy="336"/>
              </a:xfrm>
              <a:prstGeom prst="rect">
                <a:avLst/>
              </a:prstGeom>
              <a:solidFill>
                <a:srgbClr val="FFFF66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ea typeface="新細明體" panose="02020500000000000000" pitchFamily="18" charset="-120"/>
                  </a:rPr>
                  <a:t>3</a:t>
                </a:r>
                <a:endParaRPr lang="en-US" altLang="zh-TW" sz="2400" b="1" baseline="-25000">
                  <a:ea typeface="新細明體" panose="02020500000000000000" pitchFamily="18" charset="-120"/>
                </a:endParaRPr>
              </a:p>
            </p:txBody>
          </p:sp>
          <p:sp>
            <p:nvSpPr>
              <p:cNvPr id="20" name="Rectangle 46">
                <a:extLst>
                  <a:ext uri="{FF2B5EF4-FFF2-40B4-BE49-F238E27FC236}">
                    <a16:creationId xmlns:a16="http://schemas.microsoft.com/office/drawing/2014/main" id="{8F183296-419D-4857-B0C1-3F47A4576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1728"/>
                <a:ext cx="62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ea typeface="新細明體" panose="02020500000000000000" pitchFamily="18" charset="-120"/>
                  </a:rPr>
                  <a:t>(B, D)</a:t>
                </a:r>
                <a:endParaRPr lang="en-US" altLang="zh-TW" sz="2400" b="1" baseline="-25000">
                  <a:ea typeface="新細明體" panose="02020500000000000000" pitchFamily="18" charset="-120"/>
                </a:endParaRPr>
              </a:p>
            </p:txBody>
          </p:sp>
        </p:grpSp>
      </p:grpSp>
      <p:sp>
        <p:nvSpPr>
          <p:cNvPr id="51" name="Text Box 48">
            <a:extLst>
              <a:ext uri="{FF2B5EF4-FFF2-40B4-BE49-F238E27FC236}">
                <a16:creationId xmlns:a16="http://schemas.microsoft.com/office/drawing/2014/main" id="{4E874DB4-8644-490E-B792-68CEDED08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912" y="3429000"/>
            <a:ext cx="106891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dirty="0">
                <a:ea typeface="新細明體" panose="02020500000000000000" pitchFamily="18" charset="-120"/>
              </a:rPr>
              <a:t>The constraint matrix is the </a:t>
            </a:r>
            <a:r>
              <a:rPr lang="en-US" altLang="zh-TW" sz="2400" b="1" dirty="0">
                <a:solidFill>
                  <a:srgbClr val="00664D"/>
                </a:solidFill>
                <a:ea typeface="新細明體" panose="02020500000000000000" pitchFamily="18" charset="-120"/>
              </a:rPr>
              <a:t>transpose</a:t>
            </a:r>
            <a:r>
              <a:rPr lang="en-US" altLang="zh-TW" sz="2400" b="1" dirty="0">
                <a:ea typeface="新細明體" panose="02020500000000000000" pitchFamily="18" charset="-120"/>
              </a:rPr>
              <a:t> of a </a:t>
            </a:r>
            <a:r>
              <a:rPr lang="en-US" altLang="zh-TW" sz="2400" b="1" dirty="0">
                <a:solidFill>
                  <a:srgbClr val="C00000"/>
                </a:solidFill>
                <a:ea typeface="新細明體" panose="02020500000000000000" pitchFamily="18" charset="-120"/>
              </a:rPr>
              <a:t>node-arc incidence matrix</a:t>
            </a:r>
            <a:r>
              <a:rPr lang="en-US" altLang="zh-TW" sz="2400" b="1" dirty="0">
                <a:ea typeface="新細明體" panose="02020500000000000000" pitchFamily="18" charset="-120"/>
              </a:rPr>
              <a:t>.  </a:t>
            </a:r>
          </a:p>
        </p:txBody>
      </p:sp>
      <p:sp>
        <p:nvSpPr>
          <p:cNvPr id="52" name="Text Box 49">
            <a:extLst>
              <a:ext uri="{FF2B5EF4-FFF2-40B4-BE49-F238E27FC236}">
                <a16:creationId xmlns:a16="http://schemas.microsoft.com/office/drawing/2014/main" id="{67517445-D4F1-4536-AD80-28FEAA0CE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912" y="3962400"/>
            <a:ext cx="1020922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dirty="0">
                <a:ea typeface="新細明體" panose="02020500000000000000" pitchFamily="18" charset="-120"/>
              </a:rPr>
              <a:t>If we solve the linear program, the solution will be </a:t>
            </a:r>
            <a:r>
              <a:rPr lang="en-US" altLang="zh-TW" sz="2400" b="1" i="1" dirty="0">
                <a:solidFill>
                  <a:srgbClr val="C00000"/>
                </a:solidFill>
                <a:ea typeface="新細明體" panose="02020500000000000000" pitchFamily="18" charset="-120"/>
              </a:rPr>
              <a:t>integer</a:t>
            </a:r>
            <a:r>
              <a:rPr lang="en-US" altLang="zh-TW" sz="2400" b="1" dirty="0">
                <a:ea typeface="新細明體" panose="02020500000000000000" pitchFamily="18" charset="-120"/>
              </a:rPr>
              <a:t> valued, assuming </a:t>
            </a:r>
            <a:r>
              <a:rPr lang="en-US" altLang="zh-TW" sz="2400" b="1" i="1" dirty="0">
                <a:solidFill>
                  <a:srgbClr val="C00000"/>
                </a:solidFill>
                <a:ea typeface="新細明體" panose="02020500000000000000" pitchFamily="18" charset="-120"/>
              </a:rPr>
              <a:t>integral duration</a:t>
            </a:r>
            <a:r>
              <a:rPr lang="en-US" altLang="zh-TW" sz="2400" b="1" dirty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53" name="Text Box 49">
            <a:extLst>
              <a:ext uri="{FF2B5EF4-FFF2-40B4-BE49-F238E27FC236}">
                <a16:creationId xmlns:a16="http://schemas.microsoft.com/office/drawing/2014/main" id="{82FD89C8-C112-4754-83C4-545849189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7519" y="4926569"/>
            <a:ext cx="1094448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dirty="0">
                <a:ea typeface="新細明體" panose="02020500000000000000" pitchFamily="18" charset="-120"/>
              </a:rPr>
              <a:t>Note the time epoch variable </a:t>
            </a:r>
            <a:r>
              <a:rPr lang="en-US" altLang="zh-TW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</a:t>
            </a:r>
            <a:r>
              <a:rPr lang="en-US" altLang="zh-TW" sz="24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2400" b="1" dirty="0">
                <a:ea typeface="新細明體" panose="02020500000000000000" pitchFamily="18" charset="-120"/>
              </a:rPr>
              <a:t> here is </a:t>
            </a:r>
            <a:r>
              <a:rPr lang="en-US" altLang="zh-TW" sz="2400" b="1" dirty="0">
                <a:solidFill>
                  <a:srgbClr val="0000CC"/>
                </a:solidFill>
                <a:ea typeface="新細明體" panose="02020500000000000000" pitchFamily="18" charset="-120"/>
              </a:rPr>
              <a:t>NOT necessarily nonnegative. </a:t>
            </a:r>
            <a:br>
              <a:rPr lang="en-US" altLang="zh-TW" sz="2400" b="1" dirty="0">
                <a:ea typeface="新細明體" panose="02020500000000000000" pitchFamily="18" charset="-120"/>
              </a:rPr>
            </a:br>
            <a:r>
              <a:rPr lang="en-US" altLang="zh-TW" sz="2400" b="1" dirty="0">
                <a:ea typeface="新細明體" panose="02020500000000000000" pitchFamily="18" charset="-120"/>
              </a:rPr>
              <a:t>What matters is the </a:t>
            </a:r>
            <a:r>
              <a:rPr lang="en-US" altLang="zh-TW" sz="2400" b="1" dirty="0">
                <a:solidFill>
                  <a:srgbClr val="C00000"/>
                </a:solidFill>
                <a:ea typeface="新細明體" panose="02020500000000000000" pitchFamily="18" charset="-120"/>
              </a:rPr>
              <a:t>relative time difference for consecutive tasks</a:t>
            </a:r>
            <a:r>
              <a:rPr lang="en-US" altLang="zh-TW" sz="2400" b="1" dirty="0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324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utoUpdateAnimBg="0"/>
      <p:bldP spid="52" grpId="0" autoUpdateAnimBg="0"/>
      <p:bldP spid="5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51B8FD-FBEF-45E6-A431-279D149D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Dual of the CPM LP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990311-30ED-4D1E-8E98-8F5E08322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CPM Primal                               CPM Dual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b="1" dirty="0">
                <a:ea typeface="新細明體" panose="02020500000000000000" pitchFamily="18" charset="-120"/>
              </a:rPr>
              <a:t>Its dual LP seeks a “</a:t>
            </a:r>
            <a:r>
              <a:rPr lang="en-US" altLang="zh-TW" b="1" dirty="0">
                <a:solidFill>
                  <a:srgbClr val="C00000"/>
                </a:solidFill>
                <a:ea typeface="新細明體" panose="02020500000000000000" pitchFamily="18" charset="-120"/>
              </a:rPr>
              <a:t>longest path</a:t>
            </a:r>
            <a:r>
              <a:rPr lang="en-US" altLang="zh-TW" b="1" dirty="0">
                <a:ea typeface="新細明體" panose="02020500000000000000" pitchFamily="18" charset="-120"/>
              </a:rPr>
              <a:t>” (i.e., the “</a:t>
            </a:r>
            <a:r>
              <a:rPr lang="en-US" altLang="zh-TW" b="1" i="1" dirty="0">
                <a:solidFill>
                  <a:srgbClr val="C00000"/>
                </a:solidFill>
                <a:ea typeface="新細明體" panose="02020500000000000000" pitchFamily="18" charset="-120"/>
              </a:rPr>
              <a:t>critical path</a:t>
            </a:r>
            <a:r>
              <a:rPr lang="en-US" altLang="zh-TW" b="1" dirty="0">
                <a:ea typeface="新細明體" panose="02020500000000000000" pitchFamily="18" charset="-120"/>
              </a:rPr>
              <a:t>”). in the PERT diagram. Since this is an acyclic graph, we can ignore the “</a:t>
            </a:r>
            <a:r>
              <a:rPr lang="en-US" altLang="zh-TW" b="1" i="1" u="sng" dirty="0">
                <a:solidFill>
                  <a:srgbClr val="C00000"/>
                </a:solidFill>
                <a:ea typeface="新細明體" panose="02020500000000000000" pitchFamily="18" charset="-120"/>
              </a:rPr>
              <a:t>subtour</a:t>
            </a:r>
            <a:r>
              <a:rPr lang="en-US" altLang="zh-TW" b="1" dirty="0">
                <a:ea typeface="新細明體" panose="02020500000000000000" pitchFamily="18" charset="-120"/>
              </a:rPr>
              <a:t>” problem on general graphs.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49D91B-9795-43E8-8A03-068AE6697A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  <p:graphicFrame>
        <p:nvGraphicFramePr>
          <p:cNvPr id="5" name="物件 4">
            <a:extLst>
              <a:ext uri="{FF2B5EF4-FFF2-40B4-BE49-F238E27FC236}">
                <a16:creationId xmlns:a16="http://schemas.microsoft.com/office/drawing/2014/main" id="{57167577-02A4-486F-8F33-031E6B6198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215862"/>
              </p:ext>
            </p:extLst>
          </p:nvPr>
        </p:nvGraphicFramePr>
        <p:xfrm>
          <a:off x="797192" y="1586430"/>
          <a:ext cx="3987418" cy="1661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0" name="Equation" r:id="rId4" imgW="1676160" imgH="698400" progId="Equation.DSMT4">
                  <p:embed/>
                </p:oleObj>
              </mc:Choice>
              <mc:Fallback>
                <p:oleObj name="Equation" r:id="rId4" imgW="167616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7192" y="1586430"/>
                        <a:ext cx="3987418" cy="1661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>
            <a:extLst>
              <a:ext uri="{FF2B5EF4-FFF2-40B4-BE49-F238E27FC236}">
                <a16:creationId xmlns:a16="http://schemas.microsoft.com/office/drawing/2014/main" id="{2ED7BD21-6AE2-4D33-BB7A-F0CCDDB636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955007"/>
              </p:ext>
            </p:extLst>
          </p:nvPr>
        </p:nvGraphicFramePr>
        <p:xfrm>
          <a:off x="5519738" y="1585913"/>
          <a:ext cx="6542087" cy="253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1" name="Equation" r:id="rId6" imgW="3213000" imgH="1244520" progId="Equation.DSMT4">
                  <p:embed/>
                </p:oleObj>
              </mc:Choice>
              <mc:Fallback>
                <p:oleObj name="Equation" r:id="rId6" imgW="3213000" imgH="1244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19738" y="1585913"/>
                        <a:ext cx="6542087" cy="2533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id="{92F5DD72-B687-4F9B-A23D-1CBA2CF64C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658026"/>
              </p:ext>
            </p:extLst>
          </p:nvPr>
        </p:nvGraphicFramePr>
        <p:xfrm>
          <a:off x="5389563" y="1585913"/>
          <a:ext cx="6464300" cy="253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2" name="Equation" r:id="rId8" imgW="3174840" imgH="1244520" progId="Equation.DSMT4">
                  <p:embed/>
                </p:oleObj>
              </mc:Choice>
              <mc:Fallback>
                <p:oleObj name="Equation" r:id="rId8" imgW="3174840" imgH="1244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89563" y="1585913"/>
                        <a:ext cx="6464300" cy="253365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268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7DF3A2-9AD2-47F9-A88E-DB3DF56F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Critical Path Definitions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BA5285-7D07-48D9-A998-B035A52A8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>
                <a:solidFill>
                  <a:srgbClr val="C00000"/>
                </a:solidFill>
                <a:ea typeface="新細明體" panose="02020500000000000000" pitchFamily="18" charset="-120"/>
              </a:rPr>
              <a:t>Earliest Start Time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solidFill>
                  <a:srgbClr val="C00000"/>
                </a:solidFill>
                <a:ea typeface="新細明體" panose="02020500000000000000" pitchFamily="18" charset="-120"/>
              </a:rPr>
              <a:t>ES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)</a:t>
            </a:r>
            <a:r>
              <a:rPr lang="en-US" altLang="zh-TW" i="1" dirty="0">
                <a:solidFill>
                  <a:srgbClr val="C00000"/>
                </a:solidFill>
                <a:ea typeface="新細明體" panose="02020500000000000000" pitchFamily="18" charset="-120"/>
              </a:rPr>
              <a:t>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 earliest time a task can feasibly start</a:t>
            </a:r>
          </a:p>
          <a:p>
            <a:pPr lvl="1"/>
            <a:endParaRPr lang="en-US" altLang="zh-TW" sz="1200" dirty="0">
              <a:ea typeface="新細明體" panose="02020500000000000000" pitchFamily="18" charset="-120"/>
            </a:endParaRPr>
          </a:p>
          <a:p>
            <a:r>
              <a:rPr lang="en-US" altLang="zh-TW" i="1" dirty="0">
                <a:solidFill>
                  <a:srgbClr val="C00000"/>
                </a:solidFill>
                <a:ea typeface="新細明體" panose="02020500000000000000" pitchFamily="18" charset="-120"/>
              </a:rPr>
              <a:t>Earliest Finish Time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solidFill>
                  <a:srgbClr val="C00000"/>
                </a:solidFill>
                <a:ea typeface="新細明體" panose="02020500000000000000" pitchFamily="18" charset="-120"/>
              </a:rPr>
              <a:t>EF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)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 earliest time a task can feasibly end</a:t>
            </a:r>
          </a:p>
          <a:p>
            <a:pPr lvl="1"/>
            <a:endParaRPr lang="en-US" altLang="zh-TW" sz="1200" dirty="0">
              <a:ea typeface="新細明體" panose="02020500000000000000" pitchFamily="18" charset="-120"/>
            </a:endParaRPr>
          </a:p>
          <a:p>
            <a:r>
              <a:rPr lang="en-US" altLang="zh-TW" i="1" dirty="0">
                <a:solidFill>
                  <a:srgbClr val="C00000"/>
                </a:solidFill>
                <a:ea typeface="新細明體" panose="02020500000000000000" pitchFamily="18" charset="-120"/>
              </a:rPr>
              <a:t>Latest Start Time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solidFill>
                  <a:srgbClr val="C00000"/>
                </a:solidFill>
                <a:ea typeface="新細明體" panose="02020500000000000000" pitchFamily="18" charset="-120"/>
              </a:rPr>
              <a:t>LS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)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 latest time a task can feasibly start, without delaying the project</a:t>
            </a:r>
          </a:p>
          <a:p>
            <a:pPr lvl="1"/>
            <a:endParaRPr lang="en-US" altLang="zh-TW" sz="1200" dirty="0">
              <a:ea typeface="新細明體" panose="02020500000000000000" pitchFamily="18" charset="-120"/>
            </a:endParaRPr>
          </a:p>
          <a:p>
            <a:r>
              <a:rPr lang="en-US" altLang="zh-TW" i="1" dirty="0">
                <a:solidFill>
                  <a:srgbClr val="C00000"/>
                </a:solidFill>
                <a:ea typeface="新細明體" panose="02020500000000000000" pitchFamily="18" charset="-120"/>
              </a:rPr>
              <a:t>Latest Finish Time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solidFill>
                  <a:srgbClr val="C00000"/>
                </a:solidFill>
                <a:ea typeface="新細明體" panose="02020500000000000000" pitchFamily="18" charset="-120"/>
              </a:rPr>
              <a:t>LF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)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 latest time a task can feasibly end, without delaying the project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6789A4-755B-4987-9B32-90B47410E2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923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9F7030-1F31-439F-A807-D3BFC9F7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Critical Path Method &amp; Gantt Chart</a:t>
            </a:r>
            <a:r>
              <a:rPr lang="en-US" altLang="zh-TW" dirty="0">
                <a:solidFill>
                  <a:schemeClr val="tx1"/>
                </a:solidFill>
                <a:ea typeface="新細明體" panose="02020500000000000000" pitchFamily="18" charset="-120"/>
              </a:rPr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A11ADB-4FE9-48D3-AD6E-48CCB48D8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22" y="827312"/>
            <a:ext cx="12078878" cy="5355771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Forward Pass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Go through the jobs in order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Start each job at the </a:t>
            </a:r>
            <a:r>
              <a:rPr lang="en-US" altLang="zh-TW" i="1" dirty="0">
                <a:solidFill>
                  <a:srgbClr val="C00000"/>
                </a:solidFill>
                <a:ea typeface="新細明體" panose="02020500000000000000" pitchFamily="18" charset="-120"/>
              </a:rPr>
              <a:t>earliest time </a:t>
            </a:r>
            <a:r>
              <a:rPr lang="en-US" altLang="zh-TW" dirty="0">
                <a:ea typeface="新細明體" panose="02020500000000000000" pitchFamily="18" charset="-120"/>
              </a:rPr>
              <a:t>satisfying the precedence constraints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It finds the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earliest start </a:t>
            </a:r>
            <a:r>
              <a:rPr lang="en-US" altLang="zh-TW" dirty="0">
                <a:ea typeface="新細明體" panose="02020500000000000000" pitchFamily="18" charset="-120"/>
              </a:rPr>
              <a:t>and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finish times</a:t>
            </a:r>
          </a:p>
          <a:p>
            <a:pPr lvl="1"/>
            <a:endParaRPr lang="en-US" altLang="zh-TW" sz="1200" dirty="0">
              <a:solidFill>
                <a:srgbClr val="C00000"/>
              </a:solidFill>
              <a:ea typeface="新細明體" panose="02020500000000000000" pitchFamily="18" charset="-120"/>
            </a:endParaRPr>
          </a:p>
          <a:p>
            <a:r>
              <a:rPr lang="en-US" altLang="zh-TW" dirty="0"/>
              <a:t>The Gantt Chart</a:t>
            </a:r>
          </a:p>
          <a:p>
            <a:pPr lvl="1"/>
            <a:r>
              <a:rPr lang="en-US" altLang="zh-TW" dirty="0"/>
              <a:t>Lay out the tasks on a </a:t>
            </a:r>
            <a:r>
              <a:rPr lang="en-US" altLang="zh-TW" b="1" dirty="0"/>
              <a:t>time line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b="1" dirty="0"/>
              <a:t>width</a:t>
            </a:r>
            <a:r>
              <a:rPr lang="en-US" altLang="zh-TW" dirty="0"/>
              <a:t> of the task is the </a:t>
            </a:r>
            <a:r>
              <a:rPr lang="en-US" altLang="zh-TW" b="1" dirty="0"/>
              <a:t>amount of time </a:t>
            </a:r>
            <a:r>
              <a:rPr lang="en-US" altLang="zh-TW" dirty="0"/>
              <a:t>it takes.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A321E5-4004-4B6B-B677-1C09FA4FA5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ADB01E4B-BE88-4C19-B37B-AC462F83373E}"/>
              </a:ext>
            </a:extLst>
          </p:cNvPr>
          <p:cNvGrpSpPr>
            <a:grpSpLocks/>
          </p:cNvGrpSpPr>
          <p:nvPr/>
        </p:nvGrpSpPr>
        <p:grpSpPr bwMode="auto">
          <a:xfrm>
            <a:off x="1889288" y="5527422"/>
            <a:ext cx="7543800" cy="842963"/>
            <a:chOff x="432" y="2832"/>
            <a:chExt cx="4752" cy="531"/>
          </a:xfrm>
        </p:grpSpPr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D34F13CC-A9B0-41E4-AFD9-6C01212DFA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928"/>
              <a:ext cx="465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76FDB788-177B-4036-806B-CBCE80A94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8DDCCF4B-5442-492F-A081-2E7CE3BE09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0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BC7DC388-4BED-40DA-97E1-8526DB51F8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2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13016BB3-1979-45C6-B17B-381430AEA7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4C28F110-E78A-4981-A04D-8F77F6320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7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050DE3C8-0C40-42E8-9D0D-B4C5BA8C56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9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D96B3F22-7681-44D8-A412-2364790F7D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1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84777195-88BF-4503-A60F-CB4711BCD5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4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98121954-482F-4C9B-891C-85B22EADF5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6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345752F3-F771-4B3D-8B54-958B88D22D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8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056A7300-F16A-41CC-A441-4C95E223C6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1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B8E54B55-35B3-4ED8-B143-D8A92F9F30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3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EE25D467-DC53-4F77-AF27-7D67C2F96D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5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EFD05A51-DD0B-46C9-9857-3671D1960F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21" name="Text Box 19">
              <a:extLst>
                <a:ext uri="{FF2B5EF4-FFF2-40B4-BE49-F238E27FC236}">
                  <a16:creationId xmlns:a16="http://schemas.microsoft.com/office/drawing/2014/main" id="{4FEE46F9-0DF5-4B68-9E62-3C3209843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4D3CC4EA-601B-4F46-894B-93B6B6856E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" y="3072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E3D853D9-CB9B-41D8-8B8B-FE438EE9E0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6" y="3072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4" name="Text Box 22">
              <a:extLst>
                <a:ext uri="{FF2B5EF4-FFF2-40B4-BE49-F238E27FC236}">
                  <a16:creationId xmlns:a16="http://schemas.microsoft.com/office/drawing/2014/main" id="{40537524-FD43-40A7-A54F-A6BAAF1D4B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8" y="3072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25" name="Text Box 23">
              <a:extLst>
                <a:ext uri="{FF2B5EF4-FFF2-40B4-BE49-F238E27FC236}">
                  <a16:creationId xmlns:a16="http://schemas.microsoft.com/office/drawing/2014/main" id="{03B0CC70-4DAC-4627-B1B4-457DD8F0EF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1" y="3072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26" name="Text Box 24">
              <a:extLst>
                <a:ext uri="{FF2B5EF4-FFF2-40B4-BE49-F238E27FC236}">
                  <a16:creationId xmlns:a16="http://schemas.microsoft.com/office/drawing/2014/main" id="{5C789EEB-5B15-4070-97F1-60E25B6383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3072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id="{325EB808-C660-4364-99A5-F855D55007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6" y="3072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12</a:t>
              </a: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045A954A-9458-4354-8C78-83F068C923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6" y="3072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14</a:t>
              </a:r>
            </a:p>
          </p:txBody>
        </p:sp>
        <p:sp>
          <p:nvSpPr>
            <p:cNvPr id="29" name="Text Box 27">
              <a:extLst>
                <a:ext uri="{FF2B5EF4-FFF2-40B4-BE49-F238E27FC236}">
                  <a16:creationId xmlns:a16="http://schemas.microsoft.com/office/drawing/2014/main" id="{8BBD56E5-87A8-4BD5-B78C-75D0E8562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6" y="3072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16</a:t>
              </a:r>
            </a:p>
          </p:txBody>
        </p:sp>
        <p:sp>
          <p:nvSpPr>
            <p:cNvPr id="30" name="Text Box 28">
              <a:extLst>
                <a:ext uri="{FF2B5EF4-FFF2-40B4-BE49-F238E27FC236}">
                  <a16:creationId xmlns:a16="http://schemas.microsoft.com/office/drawing/2014/main" id="{F37B23B6-AE8B-4297-831B-C55D0E0C37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6" y="3072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18</a:t>
              </a:r>
            </a:p>
          </p:txBody>
        </p:sp>
        <p:sp>
          <p:nvSpPr>
            <p:cNvPr id="31" name="Text Box 29">
              <a:extLst>
                <a:ext uri="{FF2B5EF4-FFF2-40B4-BE49-F238E27FC236}">
                  <a16:creationId xmlns:a16="http://schemas.microsoft.com/office/drawing/2014/main" id="{218CEB73-44D6-4FC9-95F6-B72F283267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6" y="3072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20</a:t>
              </a:r>
            </a:p>
          </p:txBody>
        </p:sp>
        <p:sp>
          <p:nvSpPr>
            <p:cNvPr id="32" name="Text Box 30">
              <a:extLst>
                <a:ext uri="{FF2B5EF4-FFF2-40B4-BE49-F238E27FC236}">
                  <a16:creationId xmlns:a16="http://schemas.microsoft.com/office/drawing/2014/main" id="{B6B489BC-88CF-40B5-B663-68299DC365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6" y="3072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22</a:t>
              </a:r>
            </a:p>
          </p:txBody>
        </p:sp>
        <p:sp>
          <p:nvSpPr>
            <p:cNvPr id="33" name="Text Box 31">
              <a:extLst>
                <a:ext uri="{FF2B5EF4-FFF2-40B4-BE49-F238E27FC236}">
                  <a16:creationId xmlns:a16="http://schemas.microsoft.com/office/drawing/2014/main" id="{628FDCEA-CCA1-4E6B-A560-2065C9CB8B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6" y="3072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24</a:t>
              </a:r>
            </a:p>
          </p:txBody>
        </p:sp>
        <p:sp>
          <p:nvSpPr>
            <p:cNvPr id="34" name="Text Box 32">
              <a:extLst>
                <a:ext uri="{FF2B5EF4-FFF2-40B4-BE49-F238E27FC236}">
                  <a16:creationId xmlns:a16="http://schemas.microsoft.com/office/drawing/2014/main" id="{024C90C8-E1AF-4931-B1D3-B74E7122A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072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26</a:t>
              </a:r>
            </a:p>
          </p:txBody>
        </p:sp>
      </p:grpSp>
      <p:sp>
        <p:nvSpPr>
          <p:cNvPr id="35" name="Rectangle 33">
            <a:extLst>
              <a:ext uri="{FF2B5EF4-FFF2-40B4-BE49-F238E27FC236}">
                <a16:creationId xmlns:a16="http://schemas.microsoft.com/office/drawing/2014/main" id="{283C7BBE-7247-4DE4-B03F-0497210E9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688" y="4994018"/>
            <a:ext cx="5334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36" name="Rectangle 34">
            <a:extLst>
              <a:ext uri="{FF2B5EF4-FFF2-40B4-BE49-F238E27FC236}">
                <a16:creationId xmlns:a16="http://schemas.microsoft.com/office/drawing/2014/main" id="{6BED78BF-1818-4518-8CF0-7D0FB7BE4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5088" y="4994018"/>
            <a:ext cx="762000" cy="3810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7828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 autoUpdateAnimBg="0"/>
      <p:bldP spid="3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30C0E1-0FE3-4E0A-BC75-0B2D5BD1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Project Planning, Scheduling and Control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DFA7F9-4EC9-4E3C-92AD-5E6DA8D3D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Planning: organized approach to accomplish the goal of </a:t>
            </a:r>
            <a:br>
              <a:rPr lang="en-US" altLang="zh-TW" sz="2800" dirty="0"/>
            </a:br>
            <a:r>
              <a:rPr lang="en-US" altLang="zh-TW" sz="2800" b="1" i="1" dirty="0">
                <a:solidFill>
                  <a:srgbClr val="0000CC"/>
                </a:solidFill>
              </a:rPr>
              <a:t>minimizing elapsed time of project</a:t>
            </a:r>
          </a:p>
          <a:p>
            <a:pPr lvl="1"/>
            <a:r>
              <a:rPr lang="en-US" altLang="zh-TW" sz="2400" dirty="0"/>
              <a:t>defines objectives and tasks; </a:t>
            </a:r>
          </a:p>
          <a:p>
            <a:pPr lvl="1"/>
            <a:r>
              <a:rPr lang="en-US" altLang="zh-TW" sz="2400" dirty="0"/>
              <a:t>represents tasks interactions on a network; </a:t>
            </a:r>
          </a:p>
          <a:p>
            <a:pPr lvl="1"/>
            <a:r>
              <a:rPr lang="en-US" altLang="zh-TW" sz="2400" dirty="0"/>
              <a:t>estimates time and resources</a:t>
            </a:r>
          </a:p>
          <a:p>
            <a:endParaRPr lang="en-US" altLang="zh-TW" sz="1600" dirty="0"/>
          </a:p>
          <a:p>
            <a:r>
              <a:rPr lang="en-US" altLang="zh-TW" sz="2800" dirty="0"/>
              <a:t>Scheduling: a time-phased commitment of resources</a:t>
            </a:r>
          </a:p>
          <a:p>
            <a:pPr lvl="1"/>
            <a:r>
              <a:rPr lang="en-US" altLang="zh-TW" sz="2400" dirty="0"/>
              <a:t>identifies </a:t>
            </a:r>
            <a:r>
              <a:rPr lang="en-US" altLang="zh-TW" sz="2400" b="1" i="1" dirty="0">
                <a:solidFill>
                  <a:srgbClr val="0000CC"/>
                </a:solidFill>
              </a:rPr>
              <a:t>critical tasks </a:t>
            </a:r>
            <a:r>
              <a:rPr lang="en-US" altLang="zh-TW" sz="2400" dirty="0"/>
              <a:t>which, if delayed, will delay the project’s completion time.</a:t>
            </a:r>
          </a:p>
          <a:p>
            <a:endParaRPr lang="en-US" altLang="zh-TW" sz="1600" dirty="0"/>
          </a:p>
          <a:p>
            <a:r>
              <a:rPr lang="en-US" altLang="zh-TW" sz="2800" dirty="0"/>
              <a:t>Control: means of monitoring and revising the progress of a project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131E4B-63D0-42EC-BA38-FA06BE8F87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063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E2EBAA-5C83-49D5-B160-B7F6FA2B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 CPM Example: Forward Pass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B4CDE8-B0AD-42D1-9F6D-243F7522F2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A41497D8-71EF-46EE-9046-F12ED522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095" y="2462867"/>
            <a:ext cx="682625" cy="477837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A,2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B5EAB35B-1419-425D-A834-6A04DEF32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8670" y="2462867"/>
            <a:ext cx="682625" cy="477837"/>
          </a:xfrm>
          <a:prstGeom prst="ellipse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B,3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E6BEF942-FED1-4787-ABF2-2452BCEE4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245" y="2462867"/>
            <a:ext cx="682625" cy="477837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D,6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F97DF5CD-CAD3-4FCF-9A35-9524A5B45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170" y="927753"/>
            <a:ext cx="681037" cy="477838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C,4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9CC34C2E-0180-4337-BA15-6C2A38BDC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882" y="3929717"/>
            <a:ext cx="682625" cy="477837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G,4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5EC1C215-B5DC-4C5A-BF64-284FA6A0E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882" y="2462867"/>
            <a:ext cx="682625" cy="477837"/>
          </a:xfrm>
          <a:prstGeom prst="ellipse">
            <a:avLst/>
          </a:prstGeom>
          <a:solidFill>
            <a:srgbClr val="C0C0C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F,7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ADF53C4B-3438-4C9D-843C-6483D0C37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882" y="927753"/>
            <a:ext cx="682625" cy="477838"/>
          </a:xfrm>
          <a:prstGeom prst="ellipse">
            <a:avLst/>
          </a:prstGeom>
          <a:solidFill>
            <a:srgbClr val="66FF33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E,8</a:t>
            </a: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658E3870-8A7B-4733-A669-59B9EAA1E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6395" y="2462867"/>
            <a:ext cx="682625" cy="477837"/>
          </a:xfrm>
          <a:prstGeom prst="ellipse">
            <a:avLst/>
          </a:prstGeom>
          <a:solidFill>
            <a:srgbClr val="FF33CC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H,5</a:t>
            </a: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4F5A4518-9E9C-43FD-8158-F89EA8B289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7206" y="2700991"/>
            <a:ext cx="81915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2AD4BD72-DBDF-4693-BD9D-DEC98E366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8756" y="2700991"/>
            <a:ext cx="81915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AEFA4299-A394-491B-8613-52B89C4302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6981" y="2700991"/>
            <a:ext cx="81915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CA6866D5-C0BC-43B2-A005-B0CA24FCB3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7244" y="2700991"/>
            <a:ext cx="81915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429499F9-C874-408D-B4A0-9B8339BEFF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0495" y="1337329"/>
            <a:ext cx="1023937" cy="122872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CAC3BAAC-9E6F-4031-9C98-77F6118FD0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5470" y="1132541"/>
            <a:ext cx="750887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4614136F-9F9F-4676-8A90-C195E6F533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8945" y="1337329"/>
            <a:ext cx="955675" cy="122872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B043FE51-DD01-43B0-ADC3-96BFB8BDF7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0682" y="2837516"/>
            <a:ext cx="955675" cy="1160462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41771E58-2908-49B0-9D31-DB1C5D440D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7244" y="1269067"/>
            <a:ext cx="887412" cy="122872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036F0664-1A9F-46F0-B75A-532DF9C894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7245" y="2905779"/>
            <a:ext cx="955675" cy="116046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23" name="Text Box 21">
            <a:extLst>
              <a:ext uri="{FF2B5EF4-FFF2-40B4-BE49-F238E27FC236}">
                <a16:creationId xmlns:a16="http://schemas.microsoft.com/office/drawing/2014/main" id="{5EC1597C-584D-438F-BCA6-E1315B087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568" y="921954"/>
            <a:ext cx="2202847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chemeClr val="tx2"/>
                </a:solidFill>
                <a:ea typeface="新細明體" panose="02020500000000000000" pitchFamily="18" charset="-120"/>
              </a:rPr>
              <a:t>Forward Pass</a:t>
            </a:r>
          </a:p>
        </p:txBody>
      </p:sp>
      <p:grpSp>
        <p:nvGrpSpPr>
          <p:cNvPr id="24" name="Group 22">
            <a:extLst>
              <a:ext uri="{FF2B5EF4-FFF2-40B4-BE49-F238E27FC236}">
                <a16:creationId xmlns:a16="http://schemas.microsoft.com/office/drawing/2014/main" id="{EA6764E9-554D-40ED-B2B8-3CCDA17EB06D}"/>
              </a:ext>
            </a:extLst>
          </p:cNvPr>
          <p:cNvGrpSpPr>
            <a:grpSpLocks/>
          </p:cNvGrpSpPr>
          <p:nvPr/>
        </p:nvGrpSpPr>
        <p:grpSpPr bwMode="auto">
          <a:xfrm>
            <a:off x="1864806" y="5547108"/>
            <a:ext cx="7543800" cy="842963"/>
            <a:chOff x="432" y="2832"/>
            <a:chExt cx="4752" cy="531"/>
          </a:xfrm>
        </p:grpSpPr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4E6B78ED-3BE5-4835-9376-0F489373FA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928"/>
              <a:ext cx="465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12180A3D-1548-45F1-9881-8F96C3DFE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BBCEE2B0-DD2A-49F7-9D62-6DB11F9BA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0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B3740066-A6B7-4154-8DA6-390F3631AB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2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F099091C-B7D4-4EED-9B9D-729E7E3B1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97674290-44E8-48F1-A97D-30D26AAD5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7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31" name="Line 29">
              <a:extLst>
                <a:ext uri="{FF2B5EF4-FFF2-40B4-BE49-F238E27FC236}">
                  <a16:creationId xmlns:a16="http://schemas.microsoft.com/office/drawing/2014/main" id="{14EC4723-C71D-4ED4-B4F3-75AA35F44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9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32" name="Line 30">
              <a:extLst>
                <a:ext uri="{FF2B5EF4-FFF2-40B4-BE49-F238E27FC236}">
                  <a16:creationId xmlns:a16="http://schemas.microsoft.com/office/drawing/2014/main" id="{9D83E71B-54D0-460B-A506-C6A3CD9895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1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A0660C37-088D-4DB7-B72E-87F7A221C7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4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62FB24A8-9ADE-4291-BF8F-9F7FDD7659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6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35" name="Line 33">
              <a:extLst>
                <a:ext uri="{FF2B5EF4-FFF2-40B4-BE49-F238E27FC236}">
                  <a16:creationId xmlns:a16="http://schemas.microsoft.com/office/drawing/2014/main" id="{8DEF504D-99EF-4DE9-A30B-5BD5EC8B6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8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36" name="Line 34">
              <a:extLst>
                <a:ext uri="{FF2B5EF4-FFF2-40B4-BE49-F238E27FC236}">
                  <a16:creationId xmlns:a16="http://schemas.microsoft.com/office/drawing/2014/main" id="{6F9088BA-8843-492F-9D55-A3F2F5B0A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1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37" name="Line 35">
              <a:extLst>
                <a:ext uri="{FF2B5EF4-FFF2-40B4-BE49-F238E27FC236}">
                  <a16:creationId xmlns:a16="http://schemas.microsoft.com/office/drawing/2014/main" id="{9E471184-4015-4BD3-AF4E-E53445E9C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3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38" name="Line 36">
              <a:extLst>
                <a:ext uri="{FF2B5EF4-FFF2-40B4-BE49-F238E27FC236}">
                  <a16:creationId xmlns:a16="http://schemas.microsoft.com/office/drawing/2014/main" id="{0EDA0626-8DF3-4E0E-95E2-C92CB66900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5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39" name="Line 37">
              <a:extLst>
                <a:ext uri="{FF2B5EF4-FFF2-40B4-BE49-F238E27FC236}">
                  <a16:creationId xmlns:a16="http://schemas.microsoft.com/office/drawing/2014/main" id="{72491804-BA65-447D-B005-E20ECC3536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40" name="Text Box 38">
              <a:extLst>
                <a:ext uri="{FF2B5EF4-FFF2-40B4-BE49-F238E27FC236}">
                  <a16:creationId xmlns:a16="http://schemas.microsoft.com/office/drawing/2014/main" id="{8CBD9FE5-2B14-4461-91D1-E19F4B191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41" name="Text Box 39">
              <a:extLst>
                <a:ext uri="{FF2B5EF4-FFF2-40B4-BE49-F238E27FC236}">
                  <a16:creationId xmlns:a16="http://schemas.microsoft.com/office/drawing/2014/main" id="{C9600CDC-98A0-4751-B8DD-42EFB6FB4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" y="3072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42" name="Text Box 40">
              <a:extLst>
                <a:ext uri="{FF2B5EF4-FFF2-40B4-BE49-F238E27FC236}">
                  <a16:creationId xmlns:a16="http://schemas.microsoft.com/office/drawing/2014/main" id="{09DF6521-A46E-414D-807E-3F4A7CF802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6" y="3072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43" name="Text Box 41">
              <a:extLst>
                <a:ext uri="{FF2B5EF4-FFF2-40B4-BE49-F238E27FC236}">
                  <a16:creationId xmlns:a16="http://schemas.microsoft.com/office/drawing/2014/main" id="{2E5B49E4-2727-424E-903E-C613B1A3D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8" y="3072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44" name="Text Box 42">
              <a:extLst>
                <a:ext uri="{FF2B5EF4-FFF2-40B4-BE49-F238E27FC236}">
                  <a16:creationId xmlns:a16="http://schemas.microsoft.com/office/drawing/2014/main" id="{F0D11F2C-7BE0-422E-BC3F-43160A7D3F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1" y="3072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45" name="Text Box 43">
              <a:extLst>
                <a:ext uri="{FF2B5EF4-FFF2-40B4-BE49-F238E27FC236}">
                  <a16:creationId xmlns:a16="http://schemas.microsoft.com/office/drawing/2014/main" id="{E5BC6C4C-D1EA-4829-83A8-759DFF9D1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3072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46" name="Text Box 44">
              <a:extLst>
                <a:ext uri="{FF2B5EF4-FFF2-40B4-BE49-F238E27FC236}">
                  <a16:creationId xmlns:a16="http://schemas.microsoft.com/office/drawing/2014/main" id="{BCBF5308-65C6-4EEE-990F-4355749552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6" y="3072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12</a:t>
              </a:r>
            </a:p>
          </p:txBody>
        </p:sp>
        <p:sp>
          <p:nvSpPr>
            <p:cNvPr id="47" name="Text Box 45">
              <a:extLst>
                <a:ext uri="{FF2B5EF4-FFF2-40B4-BE49-F238E27FC236}">
                  <a16:creationId xmlns:a16="http://schemas.microsoft.com/office/drawing/2014/main" id="{D6900CD9-DF5F-442D-A3AB-1C1D4D23B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6" y="3072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14</a:t>
              </a:r>
            </a:p>
          </p:txBody>
        </p:sp>
        <p:sp>
          <p:nvSpPr>
            <p:cNvPr id="48" name="Text Box 46">
              <a:extLst>
                <a:ext uri="{FF2B5EF4-FFF2-40B4-BE49-F238E27FC236}">
                  <a16:creationId xmlns:a16="http://schemas.microsoft.com/office/drawing/2014/main" id="{E9720C1D-2D07-4034-8FE7-43D5372DEF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6" y="3072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16</a:t>
              </a:r>
            </a:p>
          </p:txBody>
        </p:sp>
        <p:sp>
          <p:nvSpPr>
            <p:cNvPr id="49" name="Text Box 47">
              <a:extLst>
                <a:ext uri="{FF2B5EF4-FFF2-40B4-BE49-F238E27FC236}">
                  <a16:creationId xmlns:a16="http://schemas.microsoft.com/office/drawing/2014/main" id="{52AF1F33-98BD-40F6-BAA2-3C02C653A7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6" y="3072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18</a:t>
              </a:r>
            </a:p>
          </p:txBody>
        </p:sp>
        <p:sp>
          <p:nvSpPr>
            <p:cNvPr id="50" name="Text Box 48">
              <a:extLst>
                <a:ext uri="{FF2B5EF4-FFF2-40B4-BE49-F238E27FC236}">
                  <a16:creationId xmlns:a16="http://schemas.microsoft.com/office/drawing/2014/main" id="{B6B3E3C2-2B5B-48AE-9819-FE0120AC2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6" y="3072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20</a:t>
              </a:r>
            </a:p>
          </p:txBody>
        </p:sp>
        <p:sp>
          <p:nvSpPr>
            <p:cNvPr id="51" name="Text Box 49">
              <a:extLst>
                <a:ext uri="{FF2B5EF4-FFF2-40B4-BE49-F238E27FC236}">
                  <a16:creationId xmlns:a16="http://schemas.microsoft.com/office/drawing/2014/main" id="{32A42AF7-5342-4DF1-A587-B6D74F307F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6" y="3072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22</a:t>
              </a:r>
            </a:p>
          </p:txBody>
        </p:sp>
        <p:sp>
          <p:nvSpPr>
            <p:cNvPr id="52" name="Text Box 50">
              <a:extLst>
                <a:ext uri="{FF2B5EF4-FFF2-40B4-BE49-F238E27FC236}">
                  <a16:creationId xmlns:a16="http://schemas.microsoft.com/office/drawing/2014/main" id="{B20BAC8B-1C6E-4743-8CBB-BB0584014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6" y="3072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24</a:t>
              </a:r>
            </a:p>
          </p:txBody>
        </p:sp>
        <p:sp>
          <p:nvSpPr>
            <p:cNvPr id="53" name="Text Box 51">
              <a:extLst>
                <a:ext uri="{FF2B5EF4-FFF2-40B4-BE49-F238E27FC236}">
                  <a16:creationId xmlns:a16="http://schemas.microsoft.com/office/drawing/2014/main" id="{4403902A-4DD4-4700-8455-AB93ED8B31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072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26</a:t>
              </a:r>
            </a:p>
          </p:txBody>
        </p:sp>
      </p:grpSp>
      <p:sp>
        <p:nvSpPr>
          <p:cNvPr id="54" name="Rectangle 52">
            <a:extLst>
              <a:ext uri="{FF2B5EF4-FFF2-40B4-BE49-F238E27FC236}">
                <a16:creationId xmlns:a16="http://schemas.microsoft.com/office/drawing/2014/main" id="{1106645C-A042-4A26-966C-0CA0DD585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206" y="5309077"/>
            <a:ext cx="5334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55" name="Rectangle 53">
            <a:extLst>
              <a:ext uri="{FF2B5EF4-FFF2-40B4-BE49-F238E27FC236}">
                <a16:creationId xmlns:a16="http://schemas.microsoft.com/office/drawing/2014/main" id="{BF921ADC-7E4B-4392-B08E-DCBD954D8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0606" y="5309077"/>
            <a:ext cx="762000" cy="3810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56" name="Rectangle 54">
            <a:extLst>
              <a:ext uri="{FF2B5EF4-FFF2-40B4-BE49-F238E27FC236}">
                <a16:creationId xmlns:a16="http://schemas.microsoft.com/office/drawing/2014/main" id="{08B6832D-259D-4726-9F6F-91678EDF0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2606" y="5309077"/>
            <a:ext cx="1066800" cy="381000"/>
          </a:xfrm>
          <a:prstGeom prst="rect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57" name="Rectangle 55">
            <a:extLst>
              <a:ext uri="{FF2B5EF4-FFF2-40B4-BE49-F238E27FC236}">
                <a16:creationId xmlns:a16="http://schemas.microsoft.com/office/drawing/2014/main" id="{2177E944-092E-4836-BF6F-94638566B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2606" y="4928077"/>
            <a:ext cx="1600200" cy="3810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5F719538-6111-43CC-AF9C-9ED2EFA47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406" y="5309077"/>
            <a:ext cx="2133600" cy="381000"/>
          </a:xfrm>
          <a:prstGeom prst="rect">
            <a:avLst/>
          </a:prstGeom>
          <a:solidFill>
            <a:srgbClr val="66FF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59" name="Rectangle 57">
            <a:extLst>
              <a:ext uri="{FF2B5EF4-FFF2-40B4-BE49-F238E27FC236}">
                <a16:creationId xmlns:a16="http://schemas.microsoft.com/office/drawing/2014/main" id="{6F279113-E843-4970-8AB4-B917E9392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2806" y="4928077"/>
            <a:ext cx="1828800" cy="381000"/>
          </a:xfrm>
          <a:prstGeom prst="rect">
            <a:avLst/>
          </a:prstGeom>
          <a:solidFill>
            <a:srgbClr val="C0C0C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F</a:t>
            </a:r>
          </a:p>
        </p:txBody>
      </p:sp>
      <p:sp>
        <p:nvSpPr>
          <p:cNvPr id="60" name="Rectangle 58">
            <a:extLst>
              <a:ext uri="{FF2B5EF4-FFF2-40B4-BE49-F238E27FC236}">
                <a16:creationId xmlns:a16="http://schemas.microsoft.com/office/drawing/2014/main" id="{18CD60B2-00DE-429F-91B6-F57235780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2806" y="4443380"/>
            <a:ext cx="1066800" cy="381000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G</a:t>
            </a:r>
          </a:p>
        </p:txBody>
      </p:sp>
      <p:sp>
        <p:nvSpPr>
          <p:cNvPr id="61" name="Rectangle 59">
            <a:extLst>
              <a:ext uri="{FF2B5EF4-FFF2-40B4-BE49-F238E27FC236}">
                <a16:creationId xmlns:a16="http://schemas.microsoft.com/office/drawing/2014/main" id="{C8A7C4D6-CB1F-481F-81AB-021790991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1606" y="5309077"/>
            <a:ext cx="1371600" cy="381000"/>
          </a:xfrm>
          <a:prstGeom prst="rect">
            <a:avLst/>
          </a:prstGeom>
          <a:solidFill>
            <a:srgbClr val="FF33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83314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 autoUpdateAnimBg="0"/>
      <p:bldP spid="54" grpId="0" animBg="1" autoUpdateAnimBg="0"/>
      <p:bldP spid="55" grpId="0" animBg="1" autoUpdateAnimBg="0"/>
      <p:bldP spid="56" grpId="0" animBg="1" autoUpdateAnimBg="0"/>
      <p:bldP spid="57" grpId="0" animBg="1" autoUpdateAnimBg="0"/>
      <p:bldP spid="58" grpId="0" animBg="1" autoUpdateAnimBg="0"/>
      <p:bldP spid="59" grpId="0" animBg="1" autoUpdateAnimBg="0"/>
      <p:bldP spid="60" grpId="0" animBg="1" autoUpdateAnimBg="0"/>
      <p:bldP spid="6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9E222A-DD76-4C1D-9A88-FE705AB2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CPM: The Backward Pass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311E4F-7A71-4957-984F-0730D8429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Fix the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finishing</a:t>
            </a:r>
            <a:r>
              <a:rPr lang="en-US" altLang="zh-TW" dirty="0">
                <a:ea typeface="新細明體" panose="02020500000000000000" pitchFamily="18" charset="-120"/>
              </a:rPr>
              <a:t> time </a:t>
            </a:r>
            <a:r>
              <a:rPr lang="en-US" altLang="zh-TW" sz="2400" dirty="0">
                <a:ea typeface="新細明體" panose="02020500000000000000" pitchFamily="18" charset="-120"/>
              </a:rPr>
              <a:t>(the one calculated by the Forward Pass)</a:t>
            </a:r>
          </a:p>
          <a:p>
            <a:endParaRPr lang="en-US" altLang="zh-TW" sz="1200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Look at tasks in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reverse order</a:t>
            </a:r>
          </a:p>
          <a:p>
            <a:endParaRPr lang="en-US" altLang="zh-TW" sz="1200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Lay out tasks one at a time on the Gantt chart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starting at the finish and working backwards to the start</a:t>
            </a:r>
          </a:p>
          <a:p>
            <a:endParaRPr lang="en-US" altLang="zh-TW" sz="1200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Start the task at its </a:t>
            </a:r>
            <a:r>
              <a:rPr lang="en-US" altLang="zh-TW" b="1" dirty="0">
                <a:solidFill>
                  <a:srgbClr val="C00000"/>
                </a:solidFill>
                <a:ea typeface="新細明體" panose="02020500000000000000" pitchFamily="18" charset="-120"/>
              </a:rPr>
              <a:t>latest starting time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9167E9-937F-467F-A02B-11C6742DCC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646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5AC155-2317-4758-A04B-D1FBC669B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 CPM Example: Backward Pass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032B70-5950-41F7-B3C8-3567BCF997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30328427-40D7-49F3-A83E-8E5478AFE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789" y="2462864"/>
            <a:ext cx="682625" cy="477837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A,2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0F5DAA70-D990-41A6-BF31-41D7C6F96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364" y="2462864"/>
            <a:ext cx="682625" cy="477837"/>
          </a:xfrm>
          <a:prstGeom prst="ellipse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B,3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E3AE2F24-72DE-418A-B1F7-5BC4BA69D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4939" y="2462864"/>
            <a:ext cx="682625" cy="477837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D,6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B7CB3906-EC3C-46F9-AB39-F168458AD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864" y="927750"/>
            <a:ext cx="681037" cy="477838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C,4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328157D9-DF33-4850-87B4-A6556751A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576" y="3929714"/>
            <a:ext cx="682625" cy="477837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G,4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03865529-E5D2-4AD9-A11F-754ED3864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576" y="2462864"/>
            <a:ext cx="682625" cy="477837"/>
          </a:xfrm>
          <a:prstGeom prst="ellipse">
            <a:avLst/>
          </a:prstGeom>
          <a:solidFill>
            <a:srgbClr val="C0C0C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F,7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2F0ADB6-B942-42BC-BCCA-BD67FD0C3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576" y="927750"/>
            <a:ext cx="682625" cy="477838"/>
          </a:xfrm>
          <a:prstGeom prst="ellipse">
            <a:avLst/>
          </a:prstGeom>
          <a:solidFill>
            <a:srgbClr val="66FF33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E,8</a:t>
            </a: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9D593B2D-0720-49AE-BABC-E975E32EA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089" y="2462864"/>
            <a:ext cx="682625" cy="477837"/>
          </a:xfrm>
          <a:prstGeom prst="ellipse">
            <a:avLst/>
          </a:prstGeom>
          <a:solidFill>
            <a:srgbClr val="FF33CC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H,5</a:t>
            </a:r>
          </a:p>
        </p:txBody>
      </p:sp>
      <p:sp>
        <p:nvSpPr>
          <p:cNvPr id="13" name="Text Box 21">
            <a:extLst>
              <a:ext uri="{FF2B5EF4-FFF2-40B4-BE49-F238E27FC236}">
                <a16:creationId xmlns:a16="http://schemas.microsoft.com/office/drawing/2014/main" id="{59BEBBD7-9E48-47B5-BA10-04BCBF700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977" y="927311"/>
            <a:ext cx="2444900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chemeClr val="tx2"/>
                </a:solidFill>
                <a:ea typeface="新細明體" panose="02020500000000000000" pitchFamily="18" charset="-120"/>
              </a:rPr>
              <a:t>Backward Pass</a:t>
            </a:r>
          </a:p>
        </p:txBody>
      </p:sp>
      <p:grpSp>
        <p:nvGrpSpPr>
          <p:cNvPr id="14" name="Group 22">
            <a:extLst>
              <a:ext uri="{FF2B5EF4-FFF2-40B4-BE49-F238E27FC236}">
                <a16:creationId xmlns:a16="http://schemas.microsoft.com/office/drawing/2014/main" id="{2A20AD51-274E-483F-9C42-2CC5D3968C6E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5548461"/>
            <a:ext cx="7543800" cy="842963"/>
            <a:chOff x="432" y="2832"/>
            <a:chExt cx="4752" cy="531"/>
          </a:xfrm>
        </p:grpSpPr>
        <p:sp>
          <p:nvSpPr>
            <p:cNvPr id="15" name="Line 23">
              <a:extLst>
                <a:ext uri="{FF2B5EF4-FFF2-40B4-BE49-F238E27FC236}">
                  <a16:creationId xmlns:a16="http://schemas.microsoft.com/office/drawing/2014/main" id="{F7BF7C65-BBD6-47EF-95A0-468BD90CF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928"/>
              <a:ext cx="465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6" name="Line 24">
              <a:extLst>
                <a:ext uri="{FF2B5EF4-FFF2-40B4-BE49-F238E27FC236}">
                  <a16:creationId xmlns:a16="http://schemas.microsoft.com/office/drawing/2014/main" id="{157E707D-4912-46BB-9BC1-FB56A01B13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7" name="Line 25">
              <a:extLst>
                <a:ext uri="{FF2B5EF4-FFF2-40B4-BE49-F238E27FC236}">
                  <a16:creationId xmlns:a16="http://schemas.microsoft.com/office/drawing/2014/main" id="{D9834AA5-6469-47CD-B663-277CEABBEC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0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8" name="Line 26">
              <a:extLst>
                <a:ext uri="{FF2B5EF4-FFF2-40B4-BE49-F238E27FC236}">
                  <a16:creationId xmlns:a16="http://schemas.microsoft.com/office/drawing/2014/main" id="{9BB64DF0-0D43-4C89-B5FF-E6ABD9A132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2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9" name="Line 27">
              <a:extLst>
                <a:ext uri="{FF2B5EF4-FFF2-40B4-BE49-F238E27FC236}">
                  <a16:creationId xmlns:a16="http://schemas.microsoft.com/office/drawing/2014/main" id="{43915898-2956-47B8-94FE-F31002BD1F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20" name="Line 28">
              <a:extLst>
                <a:ext uri="{FF2B5EF4-FFF2-40B4-BE49-F238E27FC236}">
                  <a16:creationId xmlns:a16="http://schemas.microsoft.com/office/drawing/2014/main" id="{F4A127FC-81F7-4D27-BE4C-55DA666B3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7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21" name="Line 29">
              <a:extLst>
                <a:ext uri="{FF2B5EF4-FFF2-40B4-BE49-F238E27FC236}">
                  <a16:creationId xmlns:a16="http://schemas.microsoft.com/office/drawing/2014/main" id="{1E5D73DF-224B-49F0-B106-B613F77DD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9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22" name="Line 30">
              <a:extLst>
                <a:ext uri="{FF2B5EF4-FFF2-40B4-BE49-F238E27FC236}">
                  <a16:creationId xmlns:a16="http://schemas.microsoft.com/office/drawing/2014/main" id="{0CC69D6C-2819-47E6-A6DB-04E5655B74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1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23" name="Line 31">
              <a:extLst>
                <a:ext uri="{FF2B5EF4-FFF2-40B4-BE49-F238E27FC236}">
                  <a16:creationId xmlns:a16="http://schemas.microsoft.com/office/drawing/2014/main" id="{686290F8-60BC-46F7-BCDB-D9572B405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4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24" name="Line 32">
              <a:extLst>
                <a:ext uri="{FF2B5EF4-FFF2-40B4-BE49-F238E27FC236}">
                  <a16:creationId xmlns:a16="http://schemas.microsoft.com/office/drawing/2014/main" id="{1DF4971B-D700-497A-B8EB-E1EC5E9806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6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25" name="Line 33">
              <a:extLst>
                <a:ext uri="{FF2B5EF4-FFF2-40B4-BE49-F238E27FC236}">
                  <a16:creationId xmlns:a16="http://schemas.microsoft.com/office/drawing/2014/main" id="{A946A27D-DD05-4700-B5E8-120F10749F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8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26" name="Line 34">
              <a:extLst>
                <a:ext uri="{FF2B5EF4-FFF2-40B4-BE49-F238E27FC236}">
                  <a16:creationId xmlns:a16="http://schemas.microsoft.com/office/drawing/2014/main" id="{FFD331B8-3A22-4A52-99F7-14AAB5562E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1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27" name="Line 35">
              <a:extLst>
                <a:ext uri="{FF2B5EF4-FFF2-40B4-BE49-F238E27FC236}">
                  <a16:creationId xmlns:a16="http://schemas.microsoft.com/office/drawing/2014/main" id="{0308C142-EC46-41A2-B01B-BF7DEFEE5C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3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28" name="Line 36">
              <a:extLst>
                <a:ext uri="{FF2B5EF4-FFF2-40B4-BE49-F238E27FC236}">
                  <a16:creationId xmlns:a16="http://schemas.microsoft.com/office/drawing/2014/main" id="{7F8D0C34-F282-4772-A8B0-D21DB33596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5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29" name="Line 37">
              <a:extLst>
                <a:ext uri="{FF2B5EF4-FFF2-40B4-BE49-F238E27FC236}">
                  <a16:creationId xmlns:a16="http://schemas.microsoft.com/office/drawing/2014/main" id="{49994F12-06CD-4F39-A796-E40E3DB5C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30" name="Text Box 38">
              <a:extLst>
                <a:ext uri="{FF2B5EF4-FFF2-40B4-BE49-F238E27FC236}">
                  <a16:creationId xmlns:a16="http://schemas.microsoft.com/office/drawing/2014/main" id="{665BE538-F325-46E3-A3CF-FC46C072AF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31" name="Text Box 39">
              <a:extLst>
                <a:ext uri="{FF2B5EF4-FFF2-40B4-BE49-F238E27FC236}">
                  <a16:creationId xmlns:a16="http://schemas.microsoft.com/office/drawing/2014/main" id="{B29BA781-29D5-45E8-A06B-DC29F14A8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" y="3072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2" name="Text Box 40">
              <a:extLst>
                <a:ext uri="{FF2B5EF4-FFF2-40B4-BE49-F238E27FC236}">
                  <a16:creationId xmlns:a16="http://schemas.microsoft.com/office/drawing/2014/main" id="{CB7CAD67-8D5C-4C51-B710-4D5289763B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6" y="3072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33" name="Text Box 41">
              <a:extLst>
                <a:ext uri="{FF2B5EF4-FFF2-40B4-BE49-F238E27FC236}">
                  <a16:creationId xmlns:a16="http://schemas.microsoft.com/office/drawing/2014/main" id="{B4E2411B-A4B4-4DE6-BED5-050AB2A315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8" y="3072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34" name="Text Box 42">
              <a:extLst>
                <a:ext uri="{FF2B5EF4-FFF2-40B4-BE49-F238E27FC236}">
                  <a16:creationId xmlns:a16="http://schemas.microsoft.com/office/drawing/2014/main" id="{A4301F88-4A1E-45DC-8089-FB3CC5EEF2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1" y="3072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35" name="Text Box 43">
              <a:extLst>
                <a:ext uri="{FF2B5EF4-FFF2-40B4-BE49-F238E27FC236}">
                  <a16:creationId xmlns:a16="http://schemas.microsoft.com/office/drawing/2014/main" id="{A5F449C7-66B8-4E07-8B07-751D335A4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3072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36" name="Text Box 44">
              <a:extLst>
                <a:ext uri="{FF2B5EF4-FFF2-40B4-BE49-F238E27FC236}">
                  <a16:creationId xmlns:a16="http://schemas.microsoft.com/office/drawing/2014/main" id="{6D7835D1-9827-490E-A52C-32A5B2D9D0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6" y="3072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12</a:t>
              </a:r>
            </a:p>
          </p:txBody>
        </p:sp>
        <p:sp>
          <p:nvSpPr>
            <p:cNvPr id="37" name="Text Box 45">
              <a:extLst>
                <a:ext uri="{FF2B5EF4-FFF2-40B4-BE49-F238E27FC236}">
                  <a16:creationId xmlns:a16="http://schemas.microsoft.com/office/drawing/2014/main" id="{055E59CC-5719-4265-AD26-1004727EB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6" y="3072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14</a:t>
              </a:r>
            </a:p>
          </p:txBody>
        </p:sp>
        <p:sp>
          <p:nvSpPr>
            <p:cNvPr id="38" name="Text Box 46">
              <a:extLst>
                <a:ext uri="{FF2B5EF4-FFF2-40B4-BE49-F238E27FC236}">
                  <a16:creationId xmlns:a16="http://schemas.microsoft.com/office/drawing/2014/main" id="{0D35C89D-B88D-4E54-8C69-9F714FA03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6" y="3072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16</a:t>
              </a:r>
            </a:p>
          </p:txBody>
        </p:sp>
        <p:sp>
          <p:nvSpPr>
            <p:cNvPr id="39" name="Text Box 47">
              <a:extLst>
                <a:ext uri="{FF2B5EF4-FFF2-40B4-BE49-F238E27FC236}">
                  <a16:creationId xmlns:a16="http://schemas.microsoft.com/office/drawing/2014/main" id="{7CEE9EEE-12BC-4BD4-B51B-62EF2E966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6" y="3072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18</a:t>
              </a:r>
            </a:p>
          </p:txBody>
        </p:sp>
        <p:sp>
          <p:nvSpPr>
            <p:cNvPr id="40" name="Text Box 48">
              <a:extLst>
                <a:ext uri="{FF2B5EF4-FFF2-40B4-BE49-F238E27FC236}">
                  <a16:creationId xmlns:a16="http://schemas.microsoft.com/office/drawing/2014/main" id="{C0A468A5-49C1-4B1E-A87C-F69822190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6" y="3072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20</a:t>
              </a:r>
            </a:p>
          </p:txBody>
        </p:sp>
        <p:sp>
          <p:nvSpPr>
            <p:cNvPr id="41" name="Text Box 49">
              <a:extLst>
                <a:ext uri="{FF2B5EF4-FFF2-40B4-BE49-F238E27FC236}">
                  <a16:creationId xmlns:a16="http://schemas.microsoft.com/office/drawing/2014/main" id="{71876371-11A7-46D9-9BD0-6B130BFA6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6" y="3072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22</a:t>
              </a:r>
            </a:p>
          </p:txBody>
        </p:sp>
        <p:sp>
          <p:nvSpPr>
            <p:cNvPr id="42" name="Text Box 50">
              <a:extLst>
                <a:ext uri="{FF2B5EF4-FFF2-40B4-BE49-F238E27FC236}">
                  <a16:creationId xmlns:a16="http://schemas.microsoft.com/office/drawing/2014/main" id="{83266C77-65B2-41B3-BD7F-B9B8E4768C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6" y="3072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24</a:t>
              </a:r>
            </a:p>
          </p:txBody>
        </p:sp>
        <p:sp>
          <p:nvSpPr>
            <p:cNvPr id="43" name="Text Box 51">
              <a:extLst>
                <a:ext uri="{FF2B5EF4-FFF2-40B4-BE49-F238E27FC236}">
                  <a16:creationId xmlns:a16="http://schemas.microsoft.com/office/drawing/2014/main" id="{EE656A54-7487-4136-B791-F8ADB29212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072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26</a:t>
              </a:r>
            </a:p>
          </p:txBody>
        </p:sp>
      </p:grpSp>
      <p:sp>
        <p:nvSpPr>
          <p:cNvPr id="44" name="Rectangle 52">
            <a:extLst>
              <a:ext uri="{FF2B5EF4-FFF2-40B4-BE49-F238E27FC236}">
                <a16:creationId xmlns:a16="http://schemas.microsoft.com/office/drawing/2014/main" id="{F594B7FC-A6A5-4203-BB36-EE1427B2D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310430"/>
            <a:ext cx="5334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45" name="Rectangle 53">
            <a:extLst>
              <a:ext uri="{FF2B5EF4-FFF2-40B4-BE49-F238E27FC236}">
                <a16:creationId xmlns:a16="http://schemas.microsoft.com/office/drawing/2014/main" id="{77956677-ADBC-401C-AD90-17D30425E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310430"/>
            <a:ext cx="762000" cy="381000"/>
          </a:xfrm>
          <a:prstGeom prst="rect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46" name="Rectangle 54">
            <a:extLst>
              <a:ext uri="{FF2B5EF4-FFF2-40B4-BE49-F238E27FC236}">
                <a16:creationId xmlns:a16="http://schemas.microsoft.com/office/drawing/2014/main" id="{972CAAB3-7A6B-427F-BC1E-F5ABD530E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310430"/>
            <a:ext cx="1066800" cy="381000"/>
          </a:xfrm>
          <a:prstGeom prst="rect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47" name="Rectangle 55">
            <a:extLst>
              <a:ext uri="{FF2B5EF4-FFF2-40B4-BE49-F238E27FC236}">
                <a16:creationId xmlns:a16="http://schemas.microsoft.com/office/drawing/2014/main" id="{80F055D8-FBE8-45CE-B513-7EE7AD2A0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929430"/>
            <a:ext cx="1600200" cy="3810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48" name="Rectangle 56">
            <a:extLst>
              <a:ext uri="{FF2B5EF4-FFF2-40B4-BE49-F238E27FC236}">
                <a16:creationId xmlns:a16="http://schemas.microsoft.com/office/drawing/2014/main" id="{9AD2BD69-DBAE-44F7-BB96-13C39E533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310430"/>
            <a:ext cx="2133600" cy="381000"/>
          </a:xfrm>
          <a:prstGeom prst="rect">
            <a:avLst/>
          </a:prstGeom>
          <a:solidFill>
            <a:srgbClr val="66FF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49" name="Rectangle 57">
            <a:extLst>
              <a:ext uri="{FF2B5EF4-FFF2-40B4-BE49-F238E27FC236}">
                <a16:creationId xmlns:a16="http://schemas.microsoft.com/office/drawing/2014/main" id="{ECE0AA33-607A-4A34-A27B-6FD7E66B4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929430"/>
            <a:ext cx="1828800" cy="381000"/>
          </a:xfrm>
          <a:prstGeom prst="rect">
            <a:avLst/>
          </a:prstGeom>
          <a:solidFill>
            <a:srgbClr val="C0C0C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F</a:t>
            </a:r>
          </a:p>
        </p:txBody>
      </p:sp>
      <p:sp>
        <p:nvSpPr>
          <p:cNvPr id="50" name="Rectangle 58">
            <a:extLst>
              <a:ext uri="{FF2B5EF4-FFF2-40B4-BE49-F238E27FC236}">
                <a16:creationId xmlns:a16="http://schemas.microsoft.com/office/drawing/2014/main" id="{82733AF2-588E-4F61-A2F5-618183B80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548430"/>
            <a:ext cx="1066800" cy="381000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G</a:t>
            </a:r>
          </a:p>
        </p:txBody>
      </p:sp>
      <p:sp>
        <p:nvSpPr>
          <p:cNvPr id="51" name="Rectangle 59">
            <a:extLst>
              <a:ext uri="{FF2B5EF4-FFF2-40B4-BE49-F238E27FC236}">
                <a16:creationId xmlns:a16="http://schemas.microsoft.com/office/drawing/2014/main" id="{299732AA-48AE-499A-82D2-CA0E32500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310430"/>
            <a:ext cx="1371600" cy="381000"/>
          </a:xfrm>
          <a:prstGeom prst="rect">
            <a:avLst/>
          </a:prstGeom>
          <a:solidFill>
            <a:srgbClr val="FF33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H</a:t>
            </a:r>
          </a:p>
        </p:txBody>
      </p:sp>
      <p:sp>
        <p:nvSpPr>
          <p:cNvPr id="52" name="Line 60">
            <a:extLst>
              <a:ext uri="{FF2B5EF4-FFF2-40B4-BE49-F238E27FC236}">
                <a16:creationId xmlns:a16="http://schemas.microsoft.com/office/drawing/2014/main" id="{1A9DE74B-F4ED-4406-83EB-DA2796B84BD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4624630"/>
            <a:ext cx="0" cy="1066800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53" name="Line 61">
            <a:extLst>
              <a:ext uri="{FF2B5EF4-FFF2-40B4-BE49-F238E27FC236}">
                <a16:creationId xmlns:a16="http://schemas.microsoft.com/office/drawing/2014/main" id="{3026CBD6-49D8-46CE-8984-A7B54C690A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0900" y="2700988"/>
            <a:ext cx="81915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54" name="Line 62">
            <a:extLst>
              <a:ext uri="{FF2B5EF4-FFF2-40B4-BE49-F238E27FC236}">
                <a16:creationId xmlns:a16="http://schemas.microsoft.com/office/drawing/2014/main" id="{A028C144-5FD2-422E-B149-6AE66258E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2450" y="2700988"/>
            <a:ext cx="81915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55" name="Line 63">
            <a:extLst>
              <a:ext uri="{FF2B5EF4-FFF2-40B4-BE49-F238E27FC236}">
                <a16:creationId xmlns:a16="http://schemas.microsoft.com/office/drawing/2014/main" id="{76032765-842A-4BB8-A3A4-4B39525652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0675" y="2700988"/>
            <a:ext cx="81915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56" name="Line 64">
            <a:extLst>
              <a:ext uri="{FF2B5EF4-FFF2-40B4-BE49-F238E27FC236}">
                <a16:creationId xmlns:a16="http://schemas.microsoft.com/office/drawing/2014/main" id="{EFC044CB-9130-4A5E-B631-0FC51A2FF4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0938" y="2700988"/>
            <a:ext cx="81915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57" name="Line 65">
            <a:extLst>
              <a:ext uri="{FF2B5EF4-FFF2-40B4-BE49-F238E27FC236}">
                <a16:creationId xmlns:a16="http://schemas.microsoft.com/office/drawing/2014/main" id="{E2AD0F03-AABD-4F20-B007-82DB58A1A7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94189" y="1337326"/>
            <a:ext cx="1023937" cy="122872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58" name="Line 66">
            <a:extLst>
              <a:ext uri="{FF2B5EF4-FFF2-40B4-BE49-F238E27FC236}">
                <a16:creationId xmlns:a16="http://schemas.microsoft.com/office/drawing/2014/main" id="{8CA944DC-3C64-4038-A11E-FDB2200635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9164" y="1132538"/>
            <a:ext cx="750887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59" name="Line 67">
            <a:extLst>
              <a:ext uri="{FF2B5EF4-FFF2-40B4-BE49-F238E27FC236}">
                <a16:creationId xmlns:a16="http://schemas.microsoft.com/office/drawing/2014/main" id="{A0C13145-A2EE-448C-952C-2434ADC30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2639" y="1337326"/>
            <a:ext cx="955675" cy="122872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60" name="Line 68">
            <a:extLst>
              <a:ext uri="{FF2B5EF4-FFF2-40B4-BE49-F238E27FC236}">
                <a16:creationId xmlns:a16="http://schemas.microsoft.com/office/drawing/2014/main" id="{06374EB9-F58D-4FCF-8355-763E14C8DF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4376" y="2837513"/>
            <a:ext cx="955675" cy="1160462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61" name="Line 69">
            <a:extLst>
              <a:ext uri="{FF2B5EF4-FFF2-40B4-BE49-F238E27FC236}">
                <a16:creationId xmlns:a16="http://schemas.microsoft.com/office/drawing/2014/main" id="{EC5A5997-B7F0-4283-84DD-2D8DF4D792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0938" y="1269064"/>
            <a:ext cx="887412" cy="122872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62" name="Line 70">
            <a:extLst>
              <a:ext uri="{FF2B5EF4-FFF2-40B4-BE49-F238E27FC236}">
                <a16:creationId xmlns:a16="http://schemas.microsoft.com/office/drawing/2014/main" id="{E2A62C49-9FFB-441D-876C-AF6816DA1D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00939" y="2905776"/>
            <a:ext cx="955675" cy="116046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108151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  <p:bldP spid="44" grpId="0" animBg="1" autoUpdateAnimBg="0"/>
      <p:bldP spid="45" grpId="0" animBg="1" autoUpdateAnimBg="0"/>
      <p:bldP spid="46" grpId="0" animBg="1" autoUpdateAnimBg="0"/>
      <p:bldP spid="47" grpId="0" animBg="1" autoUpdateAnimBg="0"/>
      <p:bldP spid="48" grpId="0" animBg="1" autoUpdateAnimBg="0"/>
      <p:bldP spid="49" grpId="0" animBg="1" autoUpdateAnimBg="0"/>
      <p:bldP spid="50" grpId="0" animBg="1" autoUpdateAnimBg="0"/>
      <p:bldP spid="51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E7D64B-864D-4DF9-BB3B-B1B723D0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 CPM Example: Critical Path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6BBF18-8AD1-43CD-8FDC-CF2187EF56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23</a:t>
            </a:fld>
            <a:endParaRPr lang="en-US" altLang="zh-T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968D54-2F52-47B2-967A-8AA115A6F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32" y="4439938"/>
            <a:ext cx="10997937" cy="539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1950" indent="-36195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60000"/>
              <a:buFont typeface="Wingdings" panose="05000000000000000000" pitchFamily="2" charset="2"/>
              <a:buChar char="p"/>
              <a:defRPr sz="320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1pPr>
            <a:lvl2pPr marL="630238" indent="-268288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n"/>
              <a:defRPr sz="2800" baseline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2pPr>
            <a:lvl3pPr marL="982663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rgbClr val="008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3pPr>
            <a:lvl4pPr marL="1346200" indent="-363538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u"/>
              <a:defRPr sz="2000" baseline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4pPr>
            <a:lvl5pPr marL="1698625" indent="-352425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Ø"/>
              <a:defRPr sz="1800" baseline="0">
                <a:solidFill>
                  <a:srgbClr val="7030A0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5pPr>
            <a:lvl6pPr marL="3094970" indent="-281361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62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3657691" indent="-281361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62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4220413" indent="-281361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62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4783135" indent="-281361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62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r>
              <a:rPr lang="en-US" altLang="zh-TW" sz="2800" kern="0" dirty="0">
                <a:ea typeface="新細明體" panose="02020500000000000000" pitchFamily="18" charset="-120"/>
              </a:rPr>
              <a:t>The time to complete the schedule is at least as long as any path.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9E06D1-EDE6-4123-A344-897659782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789" y="2527282"/>
            <a:ext cx="682625" cy="477837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A,2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290A13-90AB-4C05-8E86-EA6B9DFE9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364" y="2527282"/>
            <a:ext cx="682625" cy="477837"/>
          </a:xfrm>
          <a:prstGeom prst="ellipse">
            <a:avLst/>
          </a:prstGeom>
          <a:solidFill>
            <a:srgbClr val="FF99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B,3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38C998-B566-470E-9092-6CFDBDC8F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4939" y="2527282"/>
            <a:ext cx="682625" cy="477837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D,6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A4EB57-9554-4A6C-BA98-366B0CDF7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864" y="992168"/>
            <a:ext cx="681037" cy="477838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C,4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94DF9A-A9D8-4FE2-87DE-DCAF69D74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576" y="3994132"/>
            <a:ext cx="682625" cy="477837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G,4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BFDDAB-8F0D-49A7-9DF1-E2B3A65A0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576" y="2527282"/>
            <a:ext cx="682625" cy="477837"/>
          </a:xfrm>
          <a:prstGeom prst="ellipse">
            <a:avLst/>
          </a:prstGeom>
          <a:solidFill>
            <a:srgbClr val="C0C0C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F,7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1381A0-BBD0-4B2A-8968-B4F233E53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576" y="992168"/>
            <a:ext cx="682625" cy="477838"/>
          </a:xfrm>
          <a:prstGeom prst="ellipse">
            <a:avLst/>
          </a:prstGeom>
          <a:solidFill>
            <a:srgbClr val="66FF33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E,8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1329320-3526-4610-B7DC-0020B6CD0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089" y="2527282"/>
            <a:ext cx="682625" cy="477837"/>
          </a:xfrm>
          <a:prstGeom prst="ellipse">
            <a:avLst/>
          </a:prstGeom>
          <a:solidFill>
            <a:srgbClr val="FF33CC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H,5</a:t>
            </a:r>
          </a:p>
        </p:txBody>
      </p:sp>
      <p:sp>
        <p:nvSpPr>
          <p:cNvPr id="14" name="Line 23">
            <a:extLst>
              <a:ext uri="{FF2B5EF4-FFF2-40B4-BE49-F238E27FC236}">
                <a16:creationId xmlns:a16="http://schemas.microsoft.com/office/drawing/2014/main" id="{EF11770E-ED07-4F27-A71A-7FA193AEAC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9625" y="2789218"/>
            <a:ext cx="81915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5" name="Line 24">
            <a:extLst>
              <a:ext uri="{FF2B5EF4-FFF2-40B4-BE49-F238E27FC236}">
                <a16:creationId xmlns:a16="http://schemas.microsoft.com/office/drawing/2014/main" id="{029ED17D-D559-4B1E-A782-A69D063611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1175" y="2789218"/>
            <a:ext cx="81915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6" name="Line 25">
            <a:extLst>
              <a:ext uri="{FF2B5EF4-FFF2-40B4-BE49-F238E27FC236}">
                <a16:creationId xmlns:a16="http://schemas.microsoft.com/office/drawing/2014/main" id="{077C99BD-5C51-4236-A108-E6CDD8F74C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789218"/>
            <a:ext cx="81915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7" name="Line 26">
            <a:extLst>
              <a:ext uri="{FF2B5EF4-FFF2-40B4-BE49-F238E27FC236}">
                <a16:creationId xmlns:a16="http://schemas.microsoft.com/office/drawing/2014/main" id="{F9E3AEF2-48D7-4833-8F54-9AAB0365901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9663" y="2789218"/>
            <a:ext cx="81915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8" name="Line 27">
            <a:extLst>
              <a:ext uri="{FF2B5EF4-FFF2-40B4-BE49-F238E27FC236}">
                <a16:creationId xmlns:a16="http://schemas.microsoft.com/office/drawing/2014/main" id="{4D875998-70B3-4096-B4D5-61EEE1649E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52914" y="1425557"/>
            <a:ext cx="1023937" cy="122872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9" name="Line 28">
            <a:extLst>
              <a:ext uri="{FF2B5EF4-FFF2-40B4-BE49-F238E27FC236}">
                <a16:creationId xmlns:a16="http://schemas.microsoft.com/office/drawing/2014/main" id="{9EECF4D8-25D6-4017-A510-9D570039C6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7889" y="1220768"/>
            <a:ext cx="750887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20" name="Line 29">
            <a:extLst>
              <a:ext uri="{FF2B5EF4-FFF2-40B4-BE49-F238E27FC236}">
                <a16:creationId xmlns:a16="http://schemas.microsoft.com/office/drawing/2014/main" id="{AA4150C0-7A1D-4C84-9292-D0E0171542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1364" y="1425557"/>
            <a:ext cx="955675" cy="122872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21" name="Line 30">
            <a:extLst>
              <a:ext uri="{FF2B5EF4-FFF2-40B4-BE49-F238E27FC236}">
                <a16:creationId xmlns:a16="http://schemas.microsoft.com/office/drawing/2014/main" id="{7586F3F0-0068-4036-B34D-34D3798D8E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3101" y="2925744"/>
            <a:ext cx="955675" cy="116046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22" name="Line 31">
            <a:extLst>
              <a:ext uri="{FF2B5EF4-FFF2-40B4-BE49-F238E27FC236}">
                <a16:creationId xmlns:a16="http://schemas.microsoft.com/office/drawing/2014/main" id="{4D756907-9773-40A3-8DED-212094849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9663" y="1357294"/>
            <a:ext cx="887412" cy="122872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23" name="Line 32">
            <a:extLst>
              <a:ext uri="{FF2B5EF4-FFF2-40B4-BE49-F238E27FC236}">
                <a16:creationId xmlns:a16="http://schemas.microsoft.com/office/drawing/2014/main" id="{F29B7F44-8CC9-4C49-90B9-A92CE791CA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59664" y="2994006"/>
            <a:ext cx="955675" cy="1160462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24" name="Line 34">
            <a:extLst>
              <a:ext uri="{FF2B5EF4-FFF2-40B4-BE49-F238E27FC236}">
                <a16:creationId xmlns:a16="http://schemas.microsoft.com/office/drawing/2014/main" id="{BB298BC9-9188-4CA4-996B-050353ACD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820968"/>
            <a:ext cx="819150" cy="0"/>
          </a:xfrm>
          <a:prstGeom prst="line">
            <a:avLst/>
          </a:prstGeom>
          <a:noFill/>
          <a:ln w="76200" cap="sq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25" name="Line 35">
            <a:extLst>
              <a:ext uri="{FF2B5EF4-FFF2-40B4-BE49-F238E27FC236}">
                <a16:creationId xmlns:a16="http://schemas.microsoft.com/office/drawing/2014/main" id="{0FE8DD6F-EF2A-413F-BEA2-243FDCC3D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9663" y="2820968"/>
            <a:ext cx="819150" cy="0"/>
          </a:xfrm>
          <a:prstGeom prst="line">
            <a:avLst/>
          </a:prstGeom>
          <a:noFill/>
          <a:ln w="76200" cap="sq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26" name="Line 36">
            <a:extLst>
              <a:ext uri="{FF2B5EF4-FFF2-40B4-BE49-F238E27FC236}">
                <a16:creationId xmlns:a16="http://schemas.microsoft.com/office/drawing/2014/main" id="{616EE1D5-9B39-4BA6-88B1-2A49C5A15B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52914" y="1457307"/>
            <a:ext cx="1023937" cy="1228725"/>
          </a:xfrm>
          <a:prstGeom prst="line">
            <a:avLst/>
          </a:prstGeom>
          <a:noFill/>
          <a:ln w="76200" cap="sq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27" name="Line 37">
            <a:extLst>
              <a:ext uri="{FF2B5EF4-FFF2-40B4-BE49-F238E27FC236}">
                <a16:creationId xmlns:a16="http://schemas.microsoft.com/office/drawing/2014/main" id="{51DF9ACF-FC1D-4304-9231-AF36AFEF73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1364" y="1457307"/>
            <a:ext cx="955675" cy="1228725"/>
          </a:xfrm>
          <a:prstGeom prst="line">
            <a:avLst/>
          </a:prstGeom>
          <a:noFill/>
          <a:ln w="76200" cap="sq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28" name="Rectangle 38">
            <a:extLst>
              <a:ext uri="{FF2B5EF4-FFF2-40B4-BE49-F238E27FC236}">
                <a16:creationId xmlns:a16="http://schemas.microsoft.com/office/drawing/2014/main" id="{6462A390-87EB-4488-B900-3AC2F1229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228" y="4832650"/>
            <a:ext cx="10782169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The length of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A-B-C-F-H</a:t>
            </a:r>
            <a:r>
              <a:rPr lang="en-US" altLang="zh-TW" dirty="0">
                <a:ea typeface="新細明體" panose="02020500000000000000" pitchFamily="18" charset="-120"/>
              </a:rPr>
              <a:t>   is 21   , NOT the longest one yet !</a:t>
            </a:r>
          </a:p>
        </p:txBody>
      </p:sp>
      <p:sp>
        <p:nvSpPr>
          <p:cNvPr id="31" name="Line 23">
            <a:extLst>
              <a:ext uri="{FF2B5EF4-FFF2-40B4-BE49-F238E27FC236}">
                <a16:creationId xmlns:a16="http://schemas.microsoft.com/office/drawing/2014/main" id="{65996EDE-BF87-4620-84FA-828E766152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802114"/>
            <a:ext cx="819150" cy="0"/>
          </a:xfrm>
          <a:prstGeom prst="line">
            <a:avLst/>
          </a:prstGeom>
          <a:noFill/>
          <a:ln w="76200" cap="sq">
            <a:solidFill>
              <a:srgbClr val="9900CC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" name="Line 24">
            <a:extLst>
              <a:ext uri="{FF2B5EF4-FFF2-40B4-BE49-F238E27FC236}">
                <a16:creationId xmlns:a16="http://schemas.microsoft.com/office/drawing/2014/main" id="{0F9506F7-5AC4-452A-A386-1D7B0A4479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9663" y="2802114"/>
            <a:ext cx="819150" cy="0"/>
          </a:xfrm>
          <a:prstGeom prst="line">
            <a:avLst/>
          </a:prstGeom>
          <a:noFill/>
          <a:ln w="76200" cap="sq">
            <a:solidFill>
              <a:srgbClr val="9900CC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Line 27">
            <a:extLst>
              <a:ext uri="{FF2B5EF4-FFF2-40B4-BE49-F238E27FC236}">
                <a16:creationId xmlns:a16="http://schemas.microsoft.com/office/drawing/2014/main" id="{F28C1BC4-3671-4174-8B2D-423E9FA0B0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1850" y="2802114"/>
            <a:ext cx="819150" cy="0"/>
          </a:xfrm>
          <a:prstGeom prst="line">
            <a:avLst/>
          </a:prstGeom>
          <a:noFill/>
          <a:ln w="76200" cap="sq">
            <a:solidFill>
              <a:srgbClr val="9900CC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" name="Line 28">
            <a:extLst>
              <a:ext uri="{FF2B5EF4-FFF2-40B4-BE49-F238E27FC236}">
                <a16:creationId xmlns:a16="http://schemas.microsoft.com/office/drawing/2014/main" id="{19C8C95B-EC8A-4173-8755-D63FA23371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802114"/>
            <a:ext cx="819150" cy="0"/>
          </a:xfrm>
          <a:prstGeom prst="line">
            <a:avLst/>
          </a:prstGeom>
          <a:noFill/>
          <a:ln w="76200" cap="sq">
            <a:solidFill>
              <a:srgbClr val="9900CC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" name="Rectangle 38">
            <a:extLst>
              <a:ext uri="{FF2B5EF4-FFF2-40B4-BE49-F238E27FC236}">
                <a16:creationId xmlns:a16="http://schemas.microsoft.com/office/drawing/2014/main" id="{CF11D875-35D7-494A-B2AB-8E58E5077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228" y="5225362"/>
            <a:ext cx="10782169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dirty="0">
                <a:solidFill>
                  <a:srgbClr val="9900CC"/>
                </a:solidFill>
                <a:ea typeface="新細明體" panose="02020500000000000000" pitchFamily="18" charset="-120"/>
              </a:rPr>
              <a:t>A-B-D-F-H</a:t>
            </a:r>
            <a:r>
              <a:rPr lang="en-US" altLang="zh-TW" dirty="0">
                <a:ea typeface="新細明體" panose="02020500000000000000" pitchFamily="18" charset="-120"/>
              </a:rPr>
              <a:t> is the longest path (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critical path</a:t>
            </a:r>
            <a:r>
              <a:rPr lang="en-US" altLang="zh-TW" dirty="0">
                <a:ea typeface="新細明體" panose="02020500000000000000" pitchFamily="18" charset="-120"/>
              </a:rPr>
              <a:t>), with length 23.</a:t>
            </a:r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4DC7C743-FFD4-41F9-8121-095365784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228" y="5705176"/>
            <a:ext cx="10972800" cy="52069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dirty="0">
                <a:solidFill>
                  <a:srgbClr val="0000FF"/>
                </a:solidFill>
                <a:ea typeface="新細明體" panose="02020500000000000000" pitchFamily="18" charset="-120"/>
              </a:rPr>
              <a:t>The minimum makespan is the length of the critical path. 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endParaRPr lang="en-US" altLang="zh-TW" i="1" u="sng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utoUpdateAnimBg="0"/>
      <p:bldP spid="35" grpId="0" autoUpdateAnimBg="0"/>
      <p:bldP spid="36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DB21D3-1F7E-4A2E-87BC-3C16986D6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Latest &amp; earliest times,  the critical path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EE4855-8CA0-4C36-A077-773D48EEC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>
                <a:ea typeface="新細明體" panose="02020500000000000000" pitchFamily="18" charset="-120"/>
              </a:rPr>
              <a:t>Look for tasks of </a:t>
            </a:r>
            <a:r>
              <a:rPr lang="en-US" altLang="zh-TW" sz="2400" b="1" u="sng" dirty="0">
                <a:ea typeface="新細明體" panose="02020500000000000000" pitchFamily="18" charset="-120"/>
              </a:rPr>
              <a:t>the </a:t>
            </a:r>
            <a:r>
              <a:rPr lang="en-US" altLang="zh-TW" sz="2400" b="1" u="sng" dirty="0">
                <a:solidFill>
                  <a:srgbClr val="C00000"/>
                </a:solidFill>
                <a:ea typeface="新細明體" panose="02020500000000000000" pitchFamily="18" charset="-120"/>
              </a:rPr>
              <a:t>same</a:t>
            </a:r>
            <a:r>
              <a:rPr lang="en-US" altLang="zh-TW" sz="2400" b="1" u="sng" dirty="0">
                <a:ea typeface="新細明體" panose="02020500000000000000" pitchFamily="18" charset="-120"/>
              </a:rPr>
              <a:t> earliest &amp; latest start times</a:t>
            </a:r>
            <a:r>
              <a:rPr lang="en-US" altLang="zh-TW" sz="2400" b="1" dirty="0">
                <a:ea typeface="新細明體" panose="02020500000000000000" pitchFamily="18" charset="-120"/>
              </a:rPr>
              <a:t> (i.e., </a:t>
            </a:r>
            <a:r>
              <a:rPr lang="en-US" altLang="zh-TW" sz="2400" b="1" dirty="0">
                <a:solidFill>
                  <a:srgbClr val="C00000"/>
                </a:solidFill>
                <a:ea typeface="新細明體" panose="02020500000000000000" pitchFamily="18" charset="-120"/>
              </a:rPr>
              <a:t>slack = LS-ES = 0</a:t>
            </a:r>
            <a:r>
              <a:rPr lang="en-US" altLang="zh-TW" sz="2400" b="1" dirty="0">
                <a:ea typeface="新細明體" panose="02020500000000000000" pitchFamily="18" charset="-120"/>
              </a:rPr>
              <a:t>).  </a:t>
            </a:r>
            <a:br>
              <a:rPr lang="en-US" altLang="zh-TW" sz="2400" b="1" dirty="0">
                <a:ea typeface="新細明體" panose="02020500000000000000" pitchFamily="18" charset="-120"/>
              </a:rPr>
            </a:br>
            <a:r>
              <a:rPr lang="en-US" altLang="zh-TW" sz="2400" b="1" dirty="0">
                <a:ea typeface="新細明體" panose="02020500000000000000" pitchFamily="18" charset="-120"/>
              </a:rPr>
              <a:t>These tasks are </a:t>
            </a:r>
            <a:r>
              <a:rPr lang="en-US" altLang="zh-TW" sz="2400" b="1" dirty="0">
                <a:solidFill>
                  <a:srgbClr val="C00000"/>
                </a:solidFill>
                <a:ea typeface="新細明體" panose="02020500000000000000" pitchFamily="18" charset="-120"/>
              </a:rPr>
              <a:t>critical (NO slack)</a:t>
            </a:r>
            <a:r>
              <a:rPr lang="en-US" altLang="zh-TW" sz="2400" b="1" dirty="0">
                <a:ea typeface="新細明體" panose="02020500000000000000" pitchFamily="18" charset="-120"/>
              </a:rPr>
              <a:t>, and are on a critical path. Here: </a:t>
            </a:r>
            <a:r>
              <a:rPr lang="en-US" altLang="zh-TW" sz="2400" b="1" dirty="0">
                <a:solidFill>
                  <a:srgbClr val="C00000"/>
                </a:solidFill>
                <a:ea typeface="新細明體" panose="02020500000000000000" pitchFamily="18" charset="-120"/>
              </a:rPr>
              <a:t>A-B-D-F-H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11A9A8-5CB3-44D5-AF18-68EB330F9E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24</a:t>
            </a:fld>
            <a:endParaRPr lang="en-US" altLang="zh-TW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C0B5B5BF-CBA5-4CF7-BA5E-773BC4CB83F7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5416489"/>
            <a:ext cx="7543800" cy="842963"/>
            <a:chOff x="432" y="2832"/>
            <a:chExt cx="4752" cy="531"/>
          </a:xfrm>
        </p:grpSpPr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81F345EB-A6B3-48FF-BDB8-865C3B426B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928"/>
              <a:ext cx="465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0C479821-C724-4F29-89B9-F1AD71401F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4B57002B-FE43-4596-9F48-A01E782531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0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4ED5D828-4B5B-45FB-823E-34A54B5C0F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2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F0A2F269-66F4-4E38-8C8F-7A6E69CBE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49669810-B605-4420-83F0-0BDEFC6646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7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9F6E7562-8C8E-4E3D-8DDC-D5E005C409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9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ECC82380-23B1-44F2-B631-7AD0FE05A1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1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ABFEDB69-F97B-4DCF-B0F0-204DC99411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4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E2539CBE-FA97-4BA6-BFF2-14D94E7D6D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6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A6A7C6C6-9EBC-4AE7-A780-05FCD7CFA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8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FDABBC94-9628-4CB5-8A4A-C14031C7F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1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0F17B2EF-638F-4D62-B68F-8E0A5D980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3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CA39132B-05AC-42A2-97CB-EEA82A0E82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5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1299BB51-844C-4105-8B90-A80E1F9490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21" name="Text Box 19">
              <a:extLst>
                <a:ext uri="{FF2B5EF4-FFF2-40B4-BE49-F238E27FC236}">
                  <a16:creationId xmlns:a16="http://schemas.microsoft.com/office/drawing/2014/main" id="{9B335095-EAB3-4FDF-B41D-475874A2C9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BA616BFE-F10C-4101-8468-AFEC4B5CD8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" y="3072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7EC47286-970D-4910-BF7E-39627CB57A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6" y="3072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4" name="Text Box 22">
              <a:extLst>
                <a:ext uri="{FF2B5EF4-FFF2-40B4-BE49-F238E27FC236}">
                  <a16:creationId xmlns:a16="http://schemas.microsoft.com/office/drawing/2014/main" id="{582CB308-D433-4E6B-A7F4-6F35ED0AF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8" y="3072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25" name="Text Box 23">
              <a:extLst>
                <a:ext uri="{FF2B5EF4-FFF2-40B4-BE49-F238E27FC236}">
                  <a16:creationId xmlns:a16="http://schemas.microsoft.com/office/drawing/2014/main" id="{302F064C-7D16-47A3-9C9A-B77170BB47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1" y="3072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26" name="Text Box 24">
              <a:extLst>
                <a:ext uri="{FF2B5EF4-FFF2-40B4-BE49-F238E27FC236}">
                  <a16:creationId xmlns:a16="http://schemas.microsoft.com/office/drawing/2014/main" id="{436B6F8C-A4A7-4F5E-A3FF-8784303871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3072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id="{F366DFB2-4690-4C51-8270-DB756C009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6" y="3072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12</a:t>
              </a: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BE410293-4CA0-478A-9A2D-3241E068F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6" y="3072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14</a:t>
              </a:r>
            </a:p>
          </p:txBody>
        </p:sp>
        <p:sp>
          <p:nvSpPr>
            <p:cNvPr id="29" name="Text Box 27">
              <a:extLst>
                <a:ext uri="{FF2B5EF4-FFF2-40B4-BE49-F238E27FC236}">
                  <a16:creationId xmlns:a16="http://schemas.microsoft.com/office/drawing/2014/main" id="{16B7DE6D-C32E-45A1-A1DD-ED57ACB86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6" y="3072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16</a:t>
              </a:r>
            </a:p>
          </p:txBody>
        </p:sp>
        <p:sp>
          <p:nvSpPr>
            <p:cNvPr id="30" name="Text Box 28">
              <a:extLst>
                <a:ext uri="{FF2B5EF4-FFF2-40B4-BE49-F238E27FC236}">
                  <a16:creationId xmlns:a16="http://schemas.microsoft.com/office/drawing/2014/main" id="{E21140B4-104D-40AF-848D-6BF3B2953A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6" y="3072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18</a:t>
              </a:r>
            </a:p>
          </p:txBody>
        </p:sp>
        <p:sp>
          <p:nvSpPr>
            <p:cNvPr id="31" name="Text Box 29">
              <a:extLst>
                <a:ext uri="{FF2B5EF4-FFF2-40B4-BE49-F238E27FC236}">
                  <a16:creationId xmlns:a16="http://schemas.microsoft.com/office/drawing/2014/main" id="{3D48CCBF-6C1F-4A1C-A08B-751E51A843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6" y="3072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20</a:t>
              </a:r>
            </a:p>
          </p:txBody>
        </p:sp>
        <p:sp>
          <p:nvSpPr>
            <p:cNvPr id="32" name="Text Box 30">
              <a:extLst>
                <a:ext uri="{FF2B5EF4-FFF2-40B4-BE49-F238E27FC236}">
                  <a16:creationId xmlns:a16="http://schemas.microsoft.com/office/drawing/2014/main" id="{6774B7F5-1976-4C27-B3D0-798616409F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6" y="3072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22</a:t>
              </a:r>
            </a:p>
          </p:txBody>
        </p:sp>
        <p:sp>
          <p:nvSpPr>
            <p:cNvPr id="33" name="Text Box 31">
              <a:extLst>
                <a:ext uri="{FF2B5EF4-FFF2-40B4-BE49-F238E27FC236}">
                  <a16:creationId xmlns:a16="http://schemas.microsoft.com/office/drawing/2014/main" id="{727DD176-4632-4DEA-9BCA-0AF413109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6" y="3072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24</a:t>
              </a:r>
            </a:p>
          </p:txBody>
        </p:sp>
        <p:sp>
          <p:nvSpPr>
            <p:cNvPr id="34" name="Text Box 32">
              <a:extLst>
                <a:ext uri="{FF2B5EF4-FFF2-40B4-BE49-F238E27FC236}">
                  <a16:creationId xmlns:a16="http://schemas.microsoft.com/office/drawing/2014/main" id="{34186305-9AC4-42A4-8B47-FDDB439ED5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072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26</a:t>
              </a:r>
            </a:p>
          </p:txBody>
        </p:sp>
      </p:grpSp>
      <p:sp>
        <p:nvSpPr>
          <p:cNvPr id="35" name="Rectangle 35">
            <a:extLst>
              <a:ext uri="{FF2B5EF4-FFF2-40B4-BE49-F238E27FC236}">
                <a16:creationId xmlns:a16="http://schemas.microsoft.com/office/drawing/2014/main" id="{FD3C3100-C059-4F63-BB1C-70615B44D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7885"/>
            <a:ext cx="1066800" cy="381000"/>
          </a:xfrm>
          <a:prstGeom prst="rect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36" name="Rectangle 37">
            <a:extLst>
              <a:ext uri="{FF2B5EF4-FFF2-40B4-BE49-F238E27FC236}">
                <a16:creationId xmlns:a16="http://schemas.microsoft.com/office/drawing/2014/main" id="{5D91DC84-8034-4F9E-A714-DB05E2268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187885"/>
            <a:ext cx="2133600" cy="381000"/>
          </a:xfrm>
          <a:prstGeom prst="rect">
            <a:avLst/>
          </a:prstGeom>
          <a:solidFill>
            <a:srgbClr val="66FF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37" name="Rectangle 33">
            <a:extLst>
              <a:ext uri="{FF2B5EF4-FFF2-40B4-BE49-F238E27FC236}">
                <a16:creationId xmlns:a16="http://schemas.microsoft.com/office/drawing/2014/main" id="{70C86D54-8148-4EB8-A46F-481A057CB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187885"/>
            <a:ext cx="533400" cy="381000"/>
          </a:xfrm>
          <a:prstGeom prst="rect">
            <a:avLst/>
          </a:prstGeom>
          <a:solidFill>
            <a:schemeClr val="accent1"/>
          </a:solidFill>
          <a:ln w="571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38" name="Rectangle 34">
            <a:extLst>
              <a:ext uri="{FF2B5EF4-FFF2-40B4-BE49-F238E27FC236}">
                <a16:creationId xmlns:a16="http://schemas.microsoft.com/office/drawing/2014/main" id="{4A6EA8C0-2154-44F9-B626-1CADD237E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187885"/>
            <a:ext cx="762000" cy="381000"/>
          </a:xfrm>
          <a:prstGeom prst="rect">
            <a:avLst/>
          </a:prstGeom>
          <a:solidFill>
            <a:srgbClr val="FF9900"/>
          </a:solidFill>
          <a:ln w="571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D7667628-E1FB-4C8E-A1E8-DC326226D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730685"/>
            <a:ext cx="1600200" cy="381000"/>
          </a:xfrm>
          <a:prstGeom prst="rect">
            <a:avLst/>
          </a:prstGeom>
          <a:solidFill>
            <a:schemeClr val="hlink"/>
          </a:solidFill>
          <a:ln w="571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40" name="Rectangle 38">
            <a:extLst>
              <a:ext uri="{FF2B5EF4-FFF2-40B4-BE49-F238E27FC236}">
                <a16:creationId xmlns:a16="http://schemas.microsoft.com/office/drawing/2014/main" id="{2502E35A-F55C-4D20-ADDF-524E1FDB4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730685"/>
            <a:ext cx="1828800" cy="381000"/>
          </a:xfrm>
          <a:prstGeom prst="rect">
            <a:avLst/>
          </a:prstGeom>
          <a:solidFill>
            <a:srgbClr val="C0C0C0"/>
          </a:solidFill>
          <a:ln w="571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F</a:t>
            </a:r>
          </a:p>
        </p:txBody>
      </p:sp>
      <p:sp>
        <p:nvSpPr>
          <p:cNvPr id="41" name="Rectangle 39">
            <a:extLst>
              <a:ext uri="{FF2B5EF4-FFF2-40B4-BE49-F238E27FC236}">
                <a16:creationId xmlns:a16="http://schemas.microsoft.com/office/drawing/2014/main" id="{57C628E3-7913-4398-A2EF-C137FCF35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273485"/>
            <a:ext cx="1066800" cy="381000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G</a:t>
            </a:r>
          </a:p>
        </p:txBody>
      </p:sp>
      <p:sp>
        <p:nvSpPr>
          <p:cNvPr id="42" name="Rectangle 40">
            <a:extLst>
              <a:ext uri="{FF2B5EF4-FFF2-40B4-BE49-F238E27FC236}">
                <a16:creationId xmlns:a16="http://schemas.microsoft.com/office/drawing/2014/main" id="{B006D95C-1339-4D44-B16B-857B59F25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187885"/>
            <a:ext cx="1371600" cy="381000"/>
          </a:xfrm>
          <a:prstGeom prst="rect">
            <a:avLst/>
          </a:prstGeom>
          <a:solidFill>
            <a:srgbClr val="FF33CC"/>
          </a:solidFill>
          <a:ln w="571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H</a:t>
            </a:r>
          </a:p>
        </p:txBody>
      </p:sp>
      <p:grpSp>
        <p:nvGrpSpPr>
          <p:cNvPr id="43" name="Group 41">
            <a:extLst>
              <a:ext uri="{FF2B5EF4-FFF2-40B4-BE49-F238E27FC236}">
                <a16:creationId xmlns:a16="http://schemas.microsoft.com/office/drawing/2014/main" id="{2CDFA806-FCFA-45C8-99AD-5B1FD2923368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3130489"/>
            <a:ext cx="7543800" cy="842963"/>
            <a:chOff x="432" y="2832"/>
            <a:chExt cx="4752" cy="531"/>
          </a:xfrm>
        </p:grpSpPr>
        <p:sp>
          <p:nvSpPr>
            <p:cNvPr id="44" name="Line 42">
              <a:extLst>
                <a:ext uri="{FF2B5EF4-FFF2-40B4-BE49-F238E27FC236}">
                  <a16:creationId xmlns:a16="http://schemas.microsoft.com/office/drawing/2014/main" id="{415B2A31-B5A1-4675-B2E9-AA19AE5A2A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928"/>
              <a:ext cx="465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45" name="Line 43">
              <a:extLst>
                <a:ext uri="{FF2B5EF4-FFF2-40B4-BE49-F238E27FC236}">
                  <a16:creationId xmlns:a16="http://schemas.microsoft.com/office/drawing/2014/main" id="{23DB22AC-F23E-4411-9951-62F09EFF60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46" name="Line 44">
              <a:extLst>
                <a:ext uri="{FF2B5EF4-FFF2-40B4-BE49-F238E27FC236}">
                  <a16:creationId xmlns:a16="http://schemas.microsoft.com/office/drawing/2014/main" id="{2B32E0AB-C2D3-4B58-B24F-FFB0B511A5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0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47" name="Line 45">
              <a:extLst>
                <a:ext uri="{FF2B5EF4-FFF2-40B4-BE49-F238E27FC236}">
                  <a16:creationId xmlns:a16="http://schemas.microsoft.com/office/drawing/2014/main" id="{0CFBE18D-2302-44AC-9882-18018D28B9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2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C0C50CBA-EB87-47FE-99D9-A0ADEACB8F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49" name="Line 47">
              <a:extLst>
                <a:ext uri="{FF2B5EF4-FFF2-40B4-BE49-F238E27FC236}">
                  <a16:creationId xmlns:a16="http://schemas.microsoft.com/office/drawing/2014/main" id="{A08AAEF0-8E4D-46DF-ABF7-3398B2FFE9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7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50" name="Line 48">
              <a:extLst>
                <a:ext uri="{FF2B5EF4-FFF2-40B4-BE49-F238E27FC236}">
                  <a16:creationId xmlns:a16="http://schemas.microsoft.com/office/drawing/2014/main" id="{1771B28B-A917-478F-9721-4ABBE2B9E6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9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51" name="Line 49">
              <a:extLst>
                <a:ext uri="{FF2B5EF4-FFF2-40B4-BE49-F238E27FC236}">
                  <a16:creationId xmlns:a16="http://schemas.microsoft.com/office/drawing/2014/main" id="{067BB5E7-9F7C-4F05-AACD-C4A57850E9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1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52" name="Line 50">
              <a:extLst>
                <a:ext uri="{FF2B5EF4-FFF2-40B4-BE49-F238E27FC236}">
                  <a16:creationId xmlns:a16="http://schemas.microsoft.com/office/drawing/2014/main" id="{F9F29C1B-247E-490D-BDB3-BF816FC0A7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4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53" name="Line 51">
              <a:extLst>
                <a:ext uri="{FF2B5EF4-FFF2-40B4-BE49-F238E27FC236}">
                  <a16:creationId xmlns:a16="http://schemas.microsoft.com/office/drawing/2014/main" id="{C539C674-BB19-4B65-BD2C-D6B52E352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6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54" name="Line 52">
              <a:extLst>
                <a:ext uri="{FF2B5EF4-FFF2-40B4-BE49-F238E27FC236}">
                  <a16:creationId xmlns:a16="http://schemas.microsoft.com/office/drawing/2014/main" id="{897EC063-FBCA-4621-8550-3CAE947CC3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8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55" name="Line 53">
              <a:extLst>
                <a:ext uri="{FF2B5EF4-FFF2-40B4-BE49-F238E27FC236}">
                  <a16:creationId xmlns:a16="http://schemas.microsoft.com/office/drawing/2014/main" id="{BCA4267A-1C9A-456B-949D-736D2D49B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1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56" name="Line 54">
              <a:extLst>
                <a:ext uri="{FF2B5EF4-FFF2-40B4-BE49-F238E27FC236}">
                  <a16:creationId xmlns:a16="http://schemas.microsoft.com/office/drawing/2014/main" id="{F2DBD362-2F82-46C7-B3EF-C29770FCA3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3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57" name="Line 55">
              <a:extLst>
                <a:ext uri="{FF2B5EF4-FFF2-40B4-BE49-F238E27FC236}">
                  <a16:creationId xmlns:a16="http://schemas.microsoft.com/office/drawing/2014/main" id="{C65A469B-C674-42AA-86B6-87153964E3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5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58" name="Line 56">
              <a:extLst>
                <a:ext uri="{FF2B5EF4-FFF2-40B4-BE49-F238E27FC236}">
                  <a16:creationId xmlns:a16="http://schemas.microsoft.com/office/drawing/2014/main" id="{4E736EE5-B911-4D4A-ACD5-3FD9FB2B5D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283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59" name="Text Box 57">
              <a:extLst>
                <a:ext uri="{FF2B5EF4-FFF2-40B4-BE49-F238E27FC236}">
                  <a16:creationId xmlns:a16="http://schemas.microsoft.com/office/drawing/2014/main" id="{5DFF1AE6-A607-4A3E-B18F-889EE15AB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60" name="Text Box 58">
              <a:extLst>
                <a:ext uri="{FF2B5EF4-FFF2-40B4-BE49-F238E27FC236}">
                  <a16:creationId xmlns:a16="http://schemas.microsoft.com/office/drawing/2014/main" id="{1D2D6E36-847F-4756-B639-5D8839CB3E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" y="3072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61" name="Text Box 59">
              <a:extLst>
                <a:ext uri="{FF2B5EF4-FFF2-40B4-BE49-F238E27FC236}">
                  <a16:creationId xmlns:a16="http://schemas.microsoft.com/office/drawing/2014/main" id="{0540BF85-FCFE-46BE-87C5-A86E79B79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6" y="3072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62" name="Text Box 60">
              <a:extLst>
                <a:ext uri="{FF2B5EF4-FFF2-40B4-BE49-F238E27FC236}">
                  <a16:creationId xmlns:a16="http://schemas.microsoft.com/office/drawing/2014/main" id="{1E37092C-46CD-41A7-9544-40D25993EF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8" y="3072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63" name="Text Box 61">
              <a:extLst>
                <a:ext uri="{FF2B5EF4-FFF2-40B4-BE49-F238E27FC236}">
                  <a16:creationId xmlns:a16="http://schemas.microsoft.com/office/drawing/2014/main" id="{7FB1C6AB-543C-41AB-9BF4-D0D9718B6D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1" y="3072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64" name="Text Box 62">
              <a:extLst>
                <a:ext uri="{FF2B5EF4-FFF2-40B4-BE49-F238E27FC236}">
                  <a16:creationId xmlns:a16="http://schemas.microsoft.com/office/drawing/2014/main" id="{E6D94F95-D7A3-40AE-9655-C83B5AD3C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3072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65" name="Text Box 63">
              <a:extLst>
                <a:ext uri="{FF2B5EF4-FFF2-40B4-BE49-F238E27FC236}">
                  <a16:creationId xmlns:a16="http://schemas.microsoft.com/office/drawing/2014/main" id="{13D48791-AB9F-4177-9788-97F8BD2B9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6" y="3072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12</a:t>
              </a:r>
            </a:p>
          </p:txBody>
        </p:sp>
        <p:sp>
          <p:nvSpPr>
            <p:cNvPr id="66" name="Text Box 64">
              <a:extLst>
                <a:ext uri="{FF2B5EF4-FFF2-40B4-BE49-F238E27FC236}">
                  <a16:creationId xmlns:a16="http://schemas.microsoft.com/office/drawing/2014/main" id="{7F4695E0-2CD5-46CF-8526-FA87C127FD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6" y="3072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14</a:t>
              </a:r>
            </a:p>
          </p:txBody>
        </p:sp>
        <p:sp>
          <p:nvSpPr>
            <p:cNvPr id="67" name="Text Box 65">
              <a:extLst>
                <a:ext uri="{FF2B5EF4-FFF2-40B4-BE49-F238E27FC236}">
                  <a16:creationId xmlns:a16="http://schemas.microsoft.com/office/drawing/2014/main" id="{960FFF66-6A1F-435C-87AE-A98BA4EA12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6" y="3072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16</a:t>
              </a:r>
            </a:p>
          </p:txBody>
        </p:sp>
        <p:sp>
          <p:nvSpPr>
            <p:cNvPr id="68" name="Text Box 66">
              <a:extLst>
                <a:ext uri="{FF2B5EF4-FFF2-40B4-BE49-F238E27FC236}">
                  <a16:creationId xmlns:a16="http://schemas.microsoft.com/office/drawing/2014/main" id="{5E0F84ED-361A-4476-B0DA-7C451F1565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6" y="3072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18</a:t>
              </a:r>
            </a:p>
          </p:txBody>
        </p:sp>
        <p:sp>
          <p:nvSpPr>
            <p:cNvPr id="69" name="Text Box 67">
              <a:extLst>
                <a:ext uri="{FF2B5EF4-FFF2-40B4-BE49-F238E27FC236}">
                  <a16:creationId xmlns:a16="http://schemas.microsoft.com/office/drawing/2014/main" id="{DCC39C5D-5DCE-4A5F-A4FD-89DD90569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6" y="3072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20</a:t>
              </a:r>
            </a:p>
          </p:txBody>
        </p:sp>
        <p:sp>
          <p:nvSpPr>
            <p:cNvPr id="70" name="Text Box 68">
              <a:extLst>
                <a:ext uri="{FF2B5EF4-FFF2-40B4-BE49-F238E27FC236}">
                  <a16:creationId xmlns:a16="http://schemas.microsoft.com/office/drawing/2014/main" id="{A1AD361F-EED1-44A2-947B-C9348CD06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6" y="3072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22</a:t>
              </a:r>
            </a:p>
          </p:txBody>
        </p:sp>
        <p:sp>
          <p:nvSpPr>
            <p:cNvPr id="71" name="Text Box 69">
              <a:extLst>
                <a:ext uri="{FF2B5EF4-FFF2-40B4-BE49-F238E27FC236}">
                  <a16:creationId xmlns:a16="http://schemas.microsoft.com/office/drawing/2014/main" id="{D5FB2EAC-F771-4336-BC5C-A8C7964AAC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6" y="3072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24</a:t>
              </a:r>
            </a:p>
          </p:txBody>
        </p:sp>
        <p:sp>
          <p:nvSpPr>
            <p:cNvPr id="72" name="Text Box 70">
              <a:extLst>
                <a:ext uri="{FF2B5EF4-FFF2-40B4-BE49-F238E27FC236}">
                  <a16:creationId xmlns:a16="http://schemas.microsoft.com/office/drawing/2014/main" id="{B0D13961-DAF4-4347-80F6-ADEAD0183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072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26</a:t>
              </a:r>
            </a:p>
          </p:txBody>
        </p:sp>
      </p:grpSp>
      <p:sp>
        <p:nvSpPr>
          <p:cNvPr id="73" name="Rectangle 71">
            <a:extLst>
              <a:ext uri="{FF2B5EF4-FFF2-40B4-BE49-F238E27FC236}">
                <a16:creationId xmlns:a16="http://schemas.microsoft.com/office/drawing/2014/main" id="{91391116-E3FF-4F6E-AECF-A45AFD2B7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901885"/>
            <a:ext cx="533400" cy="381000"/>
          </a:xfrm>
          <a:prstGeom prst="rect">
            <a:avLst/>
          </a:prstGeom>
          <a:solidFill>
            <a:schemeClr val="accent1"/>
          </a:solidFill>
          <a:ln w="571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74" name="Rectangle 72">
            <a:extLst>
              <a:ext uri="{FF2B5EF4-FFF2-40B4-BE49-F238E27FC236}">
                <a16:creationId xmlns:a16="http://schemas.microsoft.com/office/drawing/2014/main" id="{BA3A8FAB-3251-494D-8BDB-D75EFDEF7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901885"/>
            <a:ext cx="762000" cy="381000"/>
          </a:xfrm>
          <a:prstGeom prst="rect">
            <a:avLst/>
          </a:prstGeom>
          <a:solidFill>
            <a:srgbClr val="FF9900"/>
          </a:solidFill>
          <a:ln w="571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75" name="Rectangle 73">
            <a:extLst>
              <a:ext uri="{FF2B5EF4-FFF2-40B4-BE49-F238E27FC236}">
                <a16:creationId xmlns:a16="http://schemas.microsoft.com/office/drawing/2014/main" id="{50DA9506-E48D-452C-B845-FF8E68EDB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901885"/>
            <a:ext cx="1066800" cy="381000"/>
          </a:xfrm>
          <a:prstGeom prst="rect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76" name="Rectangle 74">
            <a:extLst>
              <a:ext uri="{FF2B5EF4-FFF2-40B4-BE49-F238E27FC236}">
                <a16:creationId xmlns:a16="http://schemas.microsoft.com/office/drawing/2014/main" id="{6E096681-BCBB-408B-BA73-837AFC6B3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444685"/>
            <a:ext cx="1600200" cy="381000"/>
          </a:xfrm>
          <a:prstGeom prst="rect">
            <a:avLst/>
          </a:prstGeom>
          <a:solidFill>
            <a:schemeClr val="hlink"/>
          </a:solidFill>
          <a:ln w="571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77" name="Rectangle 75">
            <a:extLst>
              <a:ext uri="{FF2B5EF4-FFF2-40B4-BE49-F238E27FC236}">
                <a16:creationId xmlns:a16="http://schemas.microsoft.com/office/drawing/2014/main" id="{5AC02773-70C1-4C05-AE22-C4FBFACB9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901885"/>
            <a:ext cx="2133600" cy="381000"/>
          </a:xfrm>
          <a:prstGeom prst="rect">
            <a:avLst/>
          </a:prstGeom>
          <a:solidFill>
            <a:srgbClr val="66FF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78" name="Rectangle 76">
            <a:extLst>
              <a:ext uri="{FF2B5EF4-FFF2-40B4-BE49-F238E27FC236}">
                <a16:creationId xmlns:a16="http://schemas.microsoft.com/office/drawing/2014/main" id="{03FC895B-59D2-4893-817D-108F3D975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44685"/>
            <a:ext cx="1828800" cy="381000"/>
          </a:xfrm>
          <a:prstGeom prst="rect">
            <a:avLst/>
          </a:prstGeom>
          <a:solidFill>
            <a:srgbClr val="C0C0C0"/>
          </a:solidFill>
          <a:ln w="571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F</a:t>
            </a:r>
          </a:p>
        </p:txBody>
      </p:sp>
      <p:sp>
        <p:nvSpPr>
          <p:cNvPr id="79" name="Rectangle 77">
            <a:extLst>
              <a:ext uri="{FF2B5EF4-FFF2-40B4-BE49-F238E27FC236}">
                <a16:creationId xmlns:a16="http://schemas.microsoft.com/office/drawing/2014/main" id="{5218F2B8-4618-4551-8F42-AD4BE96A3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987485"/>
            <a:ext cx="1066800" cy="381000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G</a:t>
            </a:r>
          </a:p>
        </p:txBody>
      </p:sp>
      <p:sp>
        <p:nvSpPr>
          <p:cNvPr id="80" name="Rectangle 78">
            <a:extLst>
              <a:ext uri="{FF2B5EF4-FFF2-40B4-BE49-F238E27FC236}">
                <a16:creationId xmlns:a16="http://schemas.microsoft.com/office/drawing/2014/main" id="{73CEB915-F031-4F76-AD8B-A9F44DED1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901885"/>
            <a:ext cx="1371600" cy="381000"/>
          </a:xfrm>
          <a:prstGeom prst="rect">
            <a:avLst/>
          </a:prstGeom>
          <a:solidFill>
            <a:srgbClr val="FF33CC"/>
          </a:solidFill>
          <a:ln w="571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panose="02020500000000000000" pitchFamily="18" charset="-120"/>
              </a:rPr>
              <a:t>H</a:t>
            </a:r>
          </a:p>
        </p:txBody>
      </p:sp>
      <p:sp>
        <p:nvSpPr>
          <p:cNvPr id="81" name="Line 79">
            <a:extLst>
              <a:ext uri="{FF2B5EF4-FFF2-40B4-BE49-F238E27FC236}">
                <a16:creationId xmlns:a16="http://schemas.microsoft.com/office/drawing/2014/main" id="{B0FFEF53-E087-4144-B265-76CA43F1A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2216085"/>
            <a:ext cx="0" cy="1066800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82" name="Line 80">
            <a:extLst>
              <a:ext uri="{FF2B5EF4-FFF2-40B4-BE49-F238E27FC236}">
                <a16:creationId xmlns:a16="http://schemas.microsoft.com/office/drawing/2014/main" id="{DDA0C31E-FEFF-462A-9D4E-328A395AC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4502085"/>
            <a:ext cx="0" cy="1066800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427441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 autoUpdateAnimBg="0"/>
      <p:bldP spid="36" grpId="0" animBg="1" autoUpdateAnimBg="0"/>
      <p:bldP spid="37" grpId="0" animBg="1" autoUpdateAnimBg="0"/>
      <p:bldP spid="38" grpId="0" animBg="1" autoUpdateAnimBg="0"/>
      <p:bldP spid="39" grpId="0" animBg="1" autoUpdateAnimBg="0"/>
      <p:bldP spid="40" grpId="0" animBg="1" autoUpdateAnimBg="0"/>
      <p:bldP spid="41" grpId="0" animBg="1" autoUpdateAnimBg="0"/>
      <p:bldP spid="42" grpId="0" animBg="1" autoUpdateAnimBg="0"/>
      <p:bldP spid="73" grpId="0" animBg="1" autoUpdateAnimBg="0"/>
      <p:bldP spid="74" grpId="0" animBg="1" autoUpdateAnimBg="0"/>
      <p:bldP spid="75" grpId="0" animBg="1" autoUpdateAnimBg="0"/>
      <p:bldP spid="76" grpId="0" animBg="1" autoUpdateAnimBg="0"/>
      <p:bldP spid="77" grpId="0" animBg="1" autoUpdateAnimBg="0"/>
      <p:bldP spid="78" grpId="0" animBg="1" autoUpdateAnimBg="0"/>
      <p:bldP spid="79" grpId="0" animBg="1" autoUpdateAnimBg="0"/>
      <p:bldP spid="80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563AD3-8F0E-4177-901D-3BCF3D1D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CPM Spreadsheet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27CD85-DD88-48FC-9CE0-96326404A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3" y="990600"/>
            <a:ext cx="12048067" cy="5355771"/>
          </a:xfrm>
        </p:spPr>
        <p:txBody>
          <a:bodyPr/>
          <a:lstStyle/>
          <a:p>
            <a:r>
              <a:rPr lang="en-US" altLang="zh-TW" sz="2800" dirty="0">
                <a:ea typeface="新細明體" panose="02020500000000000000" pitchFamily="18" charset="-120"/>
              </a:rPr>
              <a:t>If we “only” </a:t>
            </a:r>
            <a:r>
              <a:rPr lang="en-US" altLang="zh-TW" sz="2800" dirty="0">
                <a:solidFill>
                  <a:srgbClr val="C00000"/>
                </a:solidFill>
                <a:ea typeface="新細明體" panose="02020500000000000000" pitchFamily="18" charset="-120"/>
              </a:rPr>
              <a:t>minimize the </a:t>
            </a:r>
            <a:r>
              <a:rPr lang="en-US" altLang="zh-TW" sz="2800" b="1" dirty="0">
                <a:solidFill>
                  <a:srgbClr val="C00000"/>
                </a:solidFill>
                <a:ea typeface="新細明體" panose="02020500000000000000" pitchFamily="18" charset="-120"/>
              </a:rPr>
              <a:t>makespan</a:t>
            </a:r>
            <a:r>
              <a:rPr lang="en-US" altLang="zh-TW" sz="2800" dirty="0">
                <a:ea typeface="新細明體" panose="02020500000000000000" pitchFamily="18" charset="-120"/>
              </a:rPr>
              <a:t>, the LP may </a:t>
            </a:r>
            <a:r>
              <a:rPr lang="en-US" altLang="zh-TW" sz="2800" i="1" u="sng" dirty="0">
                <a:solidFill>
                  <a:schemeClr val="tx2"/>
                </a:solidFill>
                <a:ea typeface="新細明體" panose="02020500000000000000" pitchFamily="18" charset="-120"/>
              </a:rPr>
              <a:t>NOT necessarily</a:t>
            </a:r>
            <a:r>
              <a:rPr lang="en-US" altLang="zh-TW" sz="2800" i="1" dirty="0">
                <a:solidFill>
                  <a:schemeClr val="tx2"/>
                </a:solidFill>
                <a:ea typeface="新細明體" panose="02020500000000000000" pitchFamily="18" charset="-120"/>
              </a:rPr>
              <a:t> </a:t>
            </a:r>
            <a:br>
              <a:rPr lang="en-US" altLang="zh-TW" sz="2800" dirty="0">
                <a:ea typeface="新細明體" panose="02020500000000000000" pitchFamily="18" charset="-120"/>
              </a:rPr>
            </a:br>
            <a:r>
              <a:rPr lang="en-US" altLang="zh-TW" sz="2800" dirty="0">
                <a:ea typeface="新細明體" panose="02020500000000000000" pitchFamily="18" charset="-120"/>
              </a:rPr>
              <a:t>put all the starting times at </a:t>
            </a:r>
            <a:r>
              <a:rPr lang="en-US" altLang="zh-TW" sz="2800" i="1" u="sng" dirty="0">
                <a:solidFill>
                  <a:schemeClr val="tx2"/>
                </a:solidFill>
                <a:ea typeface="新細明體" panose="02020500000000000000" pitchFamily="18" charset="-120"/>
              </a:rPr>
              <a:t>the earliest</a:t>
            </a:r>
            <a:r>
              <a:rPr lang="en-US" altLang="zh-TW" sz="2800" i="1" dirty="0">
                <a:solidFill>
                  <a:schemeClr val="tx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ea typeface="新細明體" panose="02020500000000000000" pitchFamily="18" charset="-120"/>
              </a:rPr>
              <a:t>possible times. </a:t>
            </a:r>
            <a:br>
              <a:rPr lang="en-US" altLang="zh-TW" sz="2800" dirty="0">
                <a:ea typeface="新細明體" panose="02020500000000000000" pitchFamily="18" charset="-120"/>
              </a:rPr>
            </a:br>
            <a:r>
              <a:rPr lang="en-US" altLang="zh-TW" sz="2800" dirty="0">
                <a:ea typeface="新細明體" panose="02020500000000000000" pitchFamily="18" charset="-120"/>
              </a:rPr>
              <a:t>That is, those tasks not on the critical path may start late, as long as it does not affect the makespan.</a:t>
            </a:r>
          </a:p>
          <a:p>
            <a:endParaRPr lang="en-US" altLang="zh-TW" sz="1200" dirty="0">
              <a:ea typeface="新細明體" panose="02020500000000000000" pitchFamily="18" charset="-120"/>
            </a:endParaRPr>
          </a:p>
          <a:p>
            <a:r>
              <a:rPr lang="en-US" altLang="zh-TW" sz="2800" dirty="0">
                <a:ea typeface="新細明體" panose="02020500000000000000" pitchFamily="18" charset="-120"/>
              </a:rPr>
              <a:t>You can “fool” the LP into giving the EST by </a:t>
            </a:r>
            <a:br>
              <a:rPr lang="en-US" altLang="zh-TW" sz="2800" dirty="0">
                <a:ea typeface="新細明體" panose="02020500000000000000" pitchFamily="18" charset="-120"/>
              </a:rPr>
            </a:br>
            <a:r>
              <a:rPr lang="en-US" altLang="zh-TW" sz="2800" dirty="0">
                <a:solidFill>
                  <a:srgbClr val="C00000"/>
                </a:solidFill>
                <a:ea typeface="新細明體" panose="02020500000000000000" pitchFamily="18" charset="-120"/>
              </a:rPr>
              <a:t>minimizing the </a:t>
            </a:r>
            <a:r>
              <a:rPr lang="en-US" altLang="zh-TW" sz="2800" b="1" dirty="0">
                <a:solidFill>
                  <a:srgbClr val="C00000"/>
                </a:solidFill>
                <a:ea typeface="新細明體" panose="02020500000000000000" pitchFamily="18" charset="-120"/>
              </a:rPr>
              <a:t>sum of completion times</a:t>
            </a:r>
            <a:r>
              <a:rPr lang="en-US" altLang="zh-TW" sz="2800" dirty="0">
                <a:ea typeface="新細明體" panose="02020500000000000000" pitchFamily="18" charset="-120"/>
              </a:rPr>
              <a:t>.  (i.e., </a:t>
            </a:r>
            <a:r>
              <a:rPr lang="en-US" altLang="zh-TW" sz="2800" b="1" dirty="0">
                <a:ea typeface="新細明體" panose="02020500000000000000" pitchFamily="18" charset="-120"/>
              </a:rPr>
              <a:t>total waiting time</a:t>
            </a:r>
            <a:r>
              <a:rPr lang="en-US" altLang="zh-TW" sz="2800" dirty="0">
                <a:ea typeface="新細明體" panose="02020500000000000000" pitchFamily="18" charset="-120"/>
              </a:rPr>
              <a:t>)</a:t>
            </a:r>
          </a:p>
          <a:p>
            <a:endParaRPr lang="en-US" altLang="zh-TW" sz="1200" dirty="0">
              <a:ea typeface="新細明體" panose="02020500000000000000" pitchFamily="18" charset="-120"/>
            </a:endParaRPr>
          </a:p>
          <a:p>
            <a:r>
              <a:rPr lang="en-US" altLang="zh-TW" sz="2800" b="1" dirty="0">
                <a:solidFill>
                  <a:srgbClr val="C00000"/>
                </a:solidFill>
                <a:ea typeface="新細明體" panose="02020500000000000000" pitchFamily="18" charset="-120"/>
              </a:rPr>
              <a:t>Crashing an activity</a:t>
            </a:r>
            <a:r>
              <a:rPr lang="en-US" altLang="zh-TW" sz="2800" dirty="0">
                <a:ea typeface="新細明體" panose="02020500000000000000" pitchFamily="18" charset="-120"/>
              </a:rPr>
              <a:t> (task): </a:t>
            </a:r>
            <a:br>
              <a:rPr lang="en-US" altLang="zh-TW" sz="2800" dirty="0">
                <a:ea typeface="新細明體" panose="02020500000000000000" pitchFamily="18" charset="-120"/>
              </a:rPr>
            </a:br>
            <a:r>
              <a:rPr lang="en-US" altLang="zh-TW" sz="2800" dirty="0">
                <a:ea typeface="新細明體" panose="02020500000000000000" pitchFamily="18" charset="-120"/>
              </a:rPr>
              <a:t>Consider the possibility of reducing the final completion time by reducing the time of tasks but with some costs: </a:t>
            </a:r>
            <a:r>
              <a:rPr lang="en-US" altLang="zh-TW" sz="2800" dirty="0">
                <a:solidFill>
                  <a:srgbClr val="0000CC"/>
                </a:solidFill>
                <a:ea typeface="新細明體" panose="02020500000000000000" pitchFamily="18" charset="-120"/>
              </a:rPr>
              <a:t>reducing</a:t>
            </a:r>
            <a:r>
              <a:rPr lang="en-US" altLang="zh-TW" sz="2800" dirty="0"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0000CC"/>
                </a:solidFill>
                <a:ea typeface="新細明體" panose="02020500000000000000" pitchFamily="18" charset="-120"/>
              </a:rPr>
              <a:t>the duration of task </a:t>
            </a:r>
            <a:r>
              <a:rPr lang="en-US" altLang="zh-TW" sz="2800" i="1" dirty="0">
                <a:solidFill>
                  <a:srgbClr val="0000CC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j</a:t>
            </a:r>
            <a:r>
              <a:rPr lang="en-US" altLang="zh-TW" sz="2800" dirty="0">
                <a:solidFill>
                  <a:srgbClr val="0000CC"/>
                </a:solidFill>
                <a:ea typeface="新細明體" panose="02020500000000000000" pitchFamily="18" charset="-120"/>
              </a:rPr>
              <a:t> by </a:t>
            </a:r>
            <a:r>
              <a:rPr lang="en-US" altLang="zh-TW" sz="2800" b="1" i="1" dirty="0" err="1">
                <a:solidFill>
                  <a:srgbClr val="0000CC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sz="2800" b="1" i="1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j</a:t>
            </a:r>
            <a:r>
              <a:rPr lang="en-US" altLang="zh-TW" sz="2800" dirty="0">
                <a:solidFill>
                  <a:srgbClr val="0000CC"/>
                </a:solidFill>
                <a:ea typeface="新細明體" panose="02020500000000000000" pitchFamily="18" charset="-120"/>
              </a:rPr>
              <a:t> units costs </a:t>
            </a:r>
            <a:r>
              <a:rPr lang="en-US" altLang="zh-TW" sz="2800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</a:t>
            </a:r>
            <a:r>
              <a:rPr lang="en-US" altLang="zh-TW" sz="2800" b="1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j</a:t>
            </a:r>
            <a:r>
              <a:rPr lang="en-US" altLang="zh-TW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i="1" dirty="0" err="1">
                <a:solidFill>
                  <a:srgbClr val="0000CC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sz="2800" b="1" i="1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j</a:t>
            </a:r>
            <a:r>
              <a:rPr lang="en-US" altLang="zh-TW" sz="2800" dirty="0">
                <a:ea typeface="新細明體" panose="02020500000000000000" pitchFamily="18" charset="-120"/>
              </a:rPr>
              <a:t>.  Suppose the budget for reducing tasks is </a:t>
            </a:r>
            <a:r>
              <a:rPr lang="en-US" altLang="zh-TW" sz="28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</a:t>
            </a:r>
            <a:r>
              <a:rPr lang="en-US" altLang="zh-TW" sz="2800" dirty="0">
                <a:ea typeface="新細明體" panose="02020500000000000000" pitchFamily="18" charset="-120"/>
              </a:rPr>
              <a:t>.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AC2107-7460-410F-9A1C-A8003BAEAC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  <p:sp>
        <p:nvSpPr>
          <p:cNvPr id="5" name="AutoShape 5">
            <a:hlinkClick r:id="rId2" action="ppaction://hlinkfile" highlightClick="1"/>
            <a:extLst>
              <a:ext uri="{FF2B5EF4-FFF2-40B4-BE49-F238E27FC236}">
                <a16:creationId xmlns:a16="http://schemas.microsoft.com/office/drawing/2014/main" id="{67C64A40-E053-439D-82B2-5045D8697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4491" y="5799449"/>
            <a:ext cx="2057400" cy="381000"/>
          </a:xfrm>
          <a:prstGeom prst="actionButtonBlank">
            <a:avLst/>
          </a:prstGeom>
          <a:solidFill>
            <a:schemeClr val="accent5">
              <a:lumMod val="60000"/>
              <a:lumOff val="4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zh-TW" sz="2400" b="1" dirty="0">
                <a:ea typeface="新細明體" panose="02020500000000000000" pitchFamily="18" charset="-120"/>
              </a:rPr>
              <a:t>spreadsheet</a:t>
            </a:r>
          </a:p>
        </p:txBody>
      </p:sp>
    </p:spTree>
    <p:extLst>
      <p:ext uri="{BB962C8B-B14F-4D97-AF65-F5344CB8AC3E}">
        <p14:creationId xmlns:p14="http://schemas.microsoft.com/office/powerpoint/2010/main" val="424612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1A3C74-6B9D-4EC5-B034-E5B3D1E62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More on Project Management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1A9F64-42DE-49AD-8D7A-038DE240E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956" y="943466"/>
            <a:ext cx="11924044" cy="5355771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CPM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Advantage of ease of use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Lays out the Gantt chart (nicely visual)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Identifies the critical path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Used in practice on large projects </a:t>
            </a:r>
          </a:p>
          <a:p>
            <a:pPr lvl="2"/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Other issues </a:t>
            </a:r>
            <a:r>
              <a:rPr lang="en-US" altLang="zh-TW" sz="2400" dirty="0">
                <a:ea typeface="新細明體" panose="02020500000000000000" pitchFamily="18" charset="-120"/>
              </a:rPr>
              <a:t>(</a:t>
            </a:r>
            <a:r>
              <a:rPr lang="en-US" altLang="zh-TW" sz="2400" dirty="0">
                <a:solidFill>
                  <a:srgbClr val="C00000"/>
                </a:solidFill>
                <a:ea typeface="新細明體" panose="02020500000000000000" pitchFamily="18" charset="-120"/>
              </a:rPr>
              <a:t>drawbacks</a:t>
            </a:r>
            <a:r>
              <a:rPr lang="en-US" altLang="zh-TW" sz="2400" dirty="0">
                <a:ea typeface="新細明體" panose="02020500000000000000" pitchFamily="18" charset="-120"/>
              </a:rPr>
              <a:t> of CPM)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Tasks take resources, which are limited </a:t>
            </a:r>
            <a: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  <a:t>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Resource Constrained</a:t>
            </a:r>
            <a:endParaRPr lang="en-US" altLang="zh-TW" dirty="0">
              <a:solidFill>
                <a:srgbClr val="C00000"/>
              </a:solidFill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Task times are really random variables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Unpredictable things happen</a:t>
            </a: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8A6460-C6B8-48CA-880C-AD86C6C8E3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21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A0C313-BB5C-4D25-93A0-86C580CB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On variability of tasks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10EA3D-E665-4406-899E-2E46ABE8B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Consider 10 independent tasks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each takes 1 unit of time </a:t>
            </a:r>
            <a:r>
              <a:rPr lang="en-US" altLang="zh-TW" u="sng" dirty="0">
                <a:ea typeface="新細明體" panose="02020500000000000000" pitchFamily="18" charset="-120"/>
              </a:rPr>
              <a:t>on average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the time it takes is uniformly distributed between 0 and 2.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86CCCDB-C121-4DE4-928D-197A30381A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27</a:t>
            </a:fld>
            <a:endParaRPr lang="en-US" altLang="zh-TW"/>
          </a:p>
        </p:txBody>
      </p:sp>
      <p:grpSp>
        <p:nvGrpSpPr>
          <p:cNvPr id="5" name="Group 37">
            <a:extLst>
              <a:ext uri="{FF2B5EF4-FFF2-40B4-BE49-F238E27FC236}">
                <a16:creationId xmlns:a16="http://schemas.microsoft.com/office/drawing/2014/main" id="{14081325-77C5-4FF2-8C23-29211FB27B86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4708689"/>
            <a:ext cx="2209800" cy="457200"/>
            <a:chOff x="768" y="3168"/>
            <a:chExt cx="1392" cy="288"/>
          </a:xfrm>
        </p:grpSpPr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3199D715-C076-4845-8905-BC1028D6B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312"/>
              <a:ext cx="1344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5607C4EB-A6EA-4D6A-9019-1E3A29FABC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168"/>
              <a:ext cx="0" cy="288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FE43E660-A53C-4FFB-BC6B-2F8C96E65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168"/>
              <a:ext cx="0" cy="288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C4BD09FC-FC1F-41B6-B04F-622B334EFA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168"/>
              <a:ext cx="0" cy="288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</p:grpSp>
      <p:sp>
        <p:nvSpPr>
          <p:cNvPr id="10" name="Rectangle 8">
            <a:extLst>
              <a:ext uri="{FF2B5EF4-FFF2-40B4-BE49-F238E27FC236}">
                <a16:creationId xmlns:a16="http://schemas.microsoft.com/office/drawing/2014/main" id="{0C2F8785-1594-4831-A3F0-957748234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708689"/>
            <a:ext cx="1143000" cy="152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01512357-AC84-45FA-8F2D-900A5FE4E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86289"/>
            <a:ext cx="1143000" cy="152400"/>
          </a:xfrm>
          <a:prstGeom prst="rect">
            <a:avLst/>
          </a:prstGeom>
          <a:solidFill>
            <a:srgbClr val="66FF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D86AF177-EE39-4176-BD31-F7C014176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22827"/>
            <a:ext cx="1143000" cy="152400"/>
          </a:xfrm>
          <a:prstGeom prst="rect">
            <a:avLst/>
          </a:prstGeom>
          <a:solidFill>
            <a:srgbClr val="FF99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7A3A4AAD-0A44-4E9E-8334-D9F674562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759364"/>
            <a:ext cx="1143000" cy="152400"/>
          </a:xfrm>
          <a:prstGeom prst="rect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B3F30400-D107-45E7-B583-8EF30D22C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997489"/>
            <a:ext cx="1143000" cy="152400"/>
          </a:xfrm>
          <a:prstGeom prst="rect">
            <a:avLst/>
          </a:prstGeom>
          <a:solidFill>
            <a:srgbClr val="00808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53813B27-4260-4428-A477-973911F98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234027"/>
            <a:ext cx="1143000" cy="152400"/>
          </a:xfrm>
          <a:prstGeom prst="rect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008D14FA-3702-40D1-99BF-3C96E4C1B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470564"/>
            <a:ext cx="1143000" cy="152400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AE2380C4-DA18-4D5F-9E56-C1683EFEC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575089"/>
            <a:ext cx="1143000" cy="152400"/>
          </a:xfrm>
          <a:prstGeom prst="rect">
            <a:avLst/>
          </a:prstGeom>
          <a:solidFill>
            <a:schemeClr val="tx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F509BD43-C554-4299-9EB0-7A9B94A41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811627"/>
            <a:ext cx="1143000" cy="152400"/>
          </a:xfrm>
          <a:prstGeom prst="rect">
            <a:avLst/>
          </a:prstGeom>
          <a:solidFill>
            <a:srgbClr val="9966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11B5B289-4EF4-40A7-910E-696328A6F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048164"/>
            <a:ext cx="1143000" cy="152400"/>
          </a:xfrm>
          <a:prstGeom prst="rect">
            <a:avLst/>
          </a:prstGeom>
          <a:solidFill>
            <a:srgbClr val="CC00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20" name="Text Box 18">
            <a:extLst>
              <a:ext uri="{FF2B5EF4-FFF2-40B4-BE49-F238E27FC236}">
                <a16:creationId xmlns:a16="http://schemas.microsoft.com/office/drawing/2014/main" id="{6B3DD273-71E6-459D-A8BD-7DD08B9B2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350040"/>
            <a:ext cx="3810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dirty="0">
                <a:ea typeface="新細明體" panose="02020500000000000000" pitchFamily="18" charset="-120"/>
              </a:rPr>
              <a:t>CPM </a:t>
            </a:r>
            <a:r>
              <a:rPr lang="en-US" altLang="zh-TW" sz="1800" b="1" dirty="0">
                <a:ea typeface="新細明體" panose="02020500000000000000" pitchFamily="18" charset="-120"/>
              </a:rPr>
              <a:t>(uses expected value)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B65533-B823-4211-A60C-BCFF815250B8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4708689"/>
            <a:ext cx="2209800" cy="457200"/>
            <a:chOff x="768" y="3168"/>
            <a:chExt cx="1392" cy="288"/>
          </a:xfrm>
        </p:grpSpPr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8CAFBE9A-ABE7-4B5C-A0DC-0DD574B7F3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312"/>
              <a:ext cx="1344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3E00D6B6-FBD4-42CD-8139-4D199DC9D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168"/>
              <a:ext cx="0" cy="288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212C4897-FE57-40DF-A35C-76A58A5507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4" y="3168"/>
              <a:ext cx="0" cy="288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25" name="Line 24">
              <a:extLst>
                <a:ext uri="{FF2B5EF4-FFF2-40B4-BE49-F238E27FC236}">
                  <a16:creationId xmlns:a16="http://schemas.microsoft.com/office/drawing/2014/main" id="{807E84B1-2108-4E73-BB2D-2E841FB82D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168"/>
              <a:ext cx="0" cy="288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D4F08DD-EF79-453F-BD60-35B5D9108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708689"/>
            <a:ext cx="685800" cy="152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460848-5BD6-4DF8-9CDA-8C2400ACD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286289"/>
            <a:ext cx="1066800" cy="127000"/>
          </a:xfrm>
          <a:prstGeom prst="rect">
            <a:avLst/>
          </a:prstGeom>
          <a:solidFill>
            <a:srgbClr val="66FF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AF1198-DE51-4863-ADAC-A3B3F03E4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522827"/>
            <a:ext cx="1981200" cy="119062"/>
          </a:xfrm>
          <a:prstGeom prst="rect">
            <a:avLst/>
          </a:prstGeom>
          <a:solidFill>
            <a:srgbClr val="FF99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8CCB05-2949-4200-A603-0AE44895C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759365"/>
            <a:ext cx="1600200" cy="187325"/>
          </a:xfrm>
          <a:prstGeom prst="rect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9E200F-B527-407E-BC3B-3DBBDAA0A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997489"/>
            <a:ext cx="304800" cy="177800"/>
          </a:xfrm>
          <a:prstGeom prst="rect">
            <a:avLst/>
          </a:prstGeom>
          <a:solidFill>
            <a:srgbClr val="00808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879137-67CE-4AFF-A6DA-890937FB8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234027"/>
            <a:ext cx="1295400" cy="169862"/>
          </a:xfrm>
          <a:prstGeom prst="rect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CD879A-17BE-4B31-8804-C59C4C0C7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470565"/>
            <a:ext cx="1524000" cy="161925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7D982D-3648-4F55-8C4A-33AA1C446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575089"/>
            <a:ext cx="914400" cy="152400"/>
          </a:xfrm>
          <a:prstGeom prst="rect">
            <a:avLst/>
          </a:prstGeom>
          <a:solidFill>
            <a:schemeClr val="tx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02DC754-7EEC-48ED-9EB5-E62D38B2F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811627"/>
            <a:ext cx="1524000" cy="144462"/>
          </a:xfrm>
          <a:prstGeom prst="rect">
            <a:avLst/>
          </a:prstGeom>
          <a:solidFill>
            <a:srgbClr val="9966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8E06512-6B23-4B68-B27B-2D5D37E3A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048165"/>
            <a:ext cx="304800" cy="136525"/>
          </a:xfrm>
          <a:prstGeom prst="rect">
            <a:avLst/>
          </a:prstGeom>
          <a:solidFill>
            <a:srgbClr val="CC00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52A36762-A32C-45B0-8632-657943069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799" y="5318290"/>
            <a:ext cx="38099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dirty="0">
                <a:ea typeface="新細明體" panose="02020500000000000000" pitchFamily="18" charset="-120"/>
              </a:rPr>
              <a:t>Modeling Randomness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732E254B-2690-49AD-A440-82D57799B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805007"/>
            <a:ext cx="5867400" cy="46166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dirty="0">
                <a:ea typeface="新細明體" panose="02020500000000000000" pitchFamily="18" charset="-120"/>
              </a:rPr>
              <a:t>The random schedule takes longer</a:t>
            </a:r>
          </a:p>
        </p:txBody>
      </p:sp>
      <p:sp>
        <p:nvSpPr>
          <p:cNvPr id="38" name="Line 38">
            <a:extLst>
              <a:ext uri="{FF2B5EF4-FFF2-40B4-BE49-F238E27FC236}">
                <a16:creationId xmlns:a16="http://schemas.microsoft.com/office/drawing/2014/main" id="{BEFDF251-75F4-48ED-80DE-343178A7C0A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2346489"/>
            <a:ext cx="0" cy="2667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225668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utoUpdateAnimBg="0"/>
      <p:bldP spid="36" grpId="0" autoUpdateAnimBg="0"/>
      <p:bldP spid="37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7074A8-81C9-4F4F-8AA5-DE11C071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On Incorporating Variability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0659DC-D65A-4443-A30D-C99643495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 Evaluation and Review Technique (PERT)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Attempts to incorporate variability in the durations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Assume mean, </a:t>
            </a:r>
            <a:r>
              <a:rPr lang="en-US" altLang="zh-TW" i="1" dirty="0">
                <a:solidFill>
                  <a:srgbClr val="C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m</a:t>
            </a:r>
            <a:r>
              <a:rPr lang="en-US" altLang="zh-TW" dirty="0">
                <a:ea typeface="新細明體" panose="02020500000000000000" pitchFamily="18" charset="-120"/>
              </a:rPr>
              <a:t>, and variance, </a:t>
            </a:r>
            <a:r>
              <a:rPr lang="en-US" altLang="zh-TW" dirty="0">
                <a:solidFill>
                  <a:srgbClr val="C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s</a:t>
            </a:r>
            <a:r>
              <a:rPr lang="en-US" altLang="zh-TW" baseline="30000" dirty="0">
                <a:solidFill>
                  <a:srgbClr val="C0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, of the durations can be estimated</a:t>
            </a:r>
          </a:p>
          <a:p>
            <a:endParaRPr lang="en-US" altLang="zh-TW" sz="1200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Simulation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Model variability using any distribution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simulate to see how long a schedule will take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61FFC4-2603-48D5-A79E-7EA527760C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984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527274-2CE5-4622-8D2A-D7854C423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Incorporating Resource Constraints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F3B820-04B9-4DFE-8E18-992E6B75B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Each task can have resources that it needs</a:t>
            </a:r>
          </a:p>
          <a:p>
            <a:pPr lvl="1"/>
            <a:r>
              <a:rPr lang="en-US" altLang="zh-TW" b="1" dirty="0">
                <a:ea typeface="新細明體" panose="02020500000000000000" pitchFamily="18" charset="-120"/>
              </a:rPr>
              <a:t>Renewable:</a:t>
            </a:r>
            <a:r>
              <a:rPr lang="en-US" altLang="zh-TW" dirty="0">
                <a:ea typeface="新細明體" panose="02020500000000000000" pitchFamily="18" charset="-120"/>
              </a:rPr>
              <a:t> People, equipment</a:t>
            </a:r>
          </a:p>
          <a:p>
            <a:pPr lvl="1"/>
            <a:r>
              <a:rPr lang="en-US" altLang="zh-TW" b="1" dirty="0">
                <a:ea typeface="新細明體" panose="02020500000000000000" pitchFamily="18" charset="-120"/>
              </a:rPr>
              <a:t>Unrenewable:</a:t>
            </a:r>
            <a:r>
              <a:rPr lang="en-US" altLang="zh-TW" dirty="0">
                <a:ea typeface="新細明體" panose="02020500000000000000" pitchFamily="18" charset="-120"/>
              </a:rPr>
              <a:t> budget, time </a:t>
            </a:r>
          </a:p>
          <a:p>
            <a:endParaRPr lang="en-US" altLang="zh-TW" sz="1200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At any time, do not use more than available resources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Makes the problem much more difficult to solve exactly. 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Heuristics are used.</a:t>
            </a:r>
          </a:p>
          <a:p>
            <a:pPr lvl="1"/>
            <a:endParaRPr lang="en-US" altLang="zh-TW" sz="1200" dirty="0">
              <a:ea typeface="新細明體" panose="02020500000000000000" pitchFamily="18" charset="-120"/>
            </a:endParaRPr>
          </a:p>
          <a:p>
            <a:r>
              <a:rPr lang="en-US" altLang="zh-TW" b="1" dirty="0"/>
              <a:t>R</a:t>
            </a:r>
            <a:r>
              <a:rPr lang="en-US" altLang="zh-TW" dirty="0"/>
              <a:t>esource </a:t>
            </a:r>
            <a:r>
              <a:rPr lang="en-US" altLang="zh-TW" b="1" dirty="0"/>
              <a:t>C</a:t>
            </a:r>
            <a:r>
              <a:rPr lang="en-US" altLang="zh-TW" dirty="0"/>
              <a:t>onstrained </a:t>
            </a:r>
            <a:r>
              <a:rPr lang="en-US" altLang="zh-TW" b="1" dirty="0"/>
              <a:t>P</a:t>
            </a:r>
            <a:r>
              <a:rPr lang="en-US" altLang="zh-TW" dirty="0"/>
              <a:t>roject </a:t>
            </a:r>
            <a:r>
              <a:rPr lang="en-US" altLang="zh-TW" b="1" dirty="0"/>
              <a:t>S</a:t>
            </a:r>
            <a:r>
              <a:rPr lang="en-US" altLang="zh-TW" dirty="0"/>
              <a:t>cheduling </a:t>
            </a:r>
            <a:r>
              <a:rPr lang="en-US" altLang="zh-TW" b="1" dirty="0"/>
              <a:t>P</a:t>
            </a:r>
            <a:r>
              <a:rPr lang="en-US" altLang="zh-TW" dirty="0"/>
              <a:t>roblem (RCPSP)</a:t>
            </a:r>
          </a:p>
          <a:p>
            <a:pPr lvl="1"/>
            <a:r>
              <a:rPr lang="en-US" altLang="zh-TW" dirty="0"/>
              <a:t>Single mode vs. multi-mode </a:t>
            </a:r>
            <a:r>
              <a:rPr lang="en-US" altLang="zh-TW" sz="2400" dirty="0"/>
              <a:t>(e.g., different skill sets, collaborative workers)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65113E-03FE-4763-A321-461E7EB9D8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453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4AC588-38FC-4546-9C35-19CC836C6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Management Graphs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49FA6E-4486-400C-B376-96A3F06B7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Gantt Chart</a:t>
            </a:r>
          </a:p>
          <a:p>
            <a:pPr lvl="1"/>
            <a:r>
              <a:rPr lang="en-US" altLang="zh-TW" dirty="0"/>
              <a:t>Detailed schedule</a:t>
            </a:r>
            <a:br>
              <a:rPr lang="en-US" altLang="zh-TW" dirty="0"/>
            </a:br>
            <a:r>
              <a:rPr lang="en-US" altLang="zh-TW" dirty="0"/>
              <a:t>for tasks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PERT</a:t>
            </a:r>
            <a:r>
              <a:rPr lang="zh-TW" altLang="en-US" dirty="0"/>
              <a:t> </a:t>
            </a:r>
            <a:r>
              <a:rPr lang="en-US" altLang="zh-TW" dirty="0"/>
              <a:t>diagram</a:t>
            </a:r>
          </a:p>
          <a:p>
            <a:pPr lvl="1"/>
            <a:r>
              <a:rPr lang="en-US" altLang="zh-TW" dirty="0"/>
              <a:t>Precedence relation</a:t>
            </a:r>
            <a:br>
              <a:rPr lang="en-US" altLang="zh-TW" dirty="0"/>
            </a:br>
            <a:r>
              <a:rPr lang="en-US" altLang="zh-TW" dirty="0"/>
              <a:t>between tasks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708FB0-C088-40B5-AD2D-5C17D85CC7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  <p:pic>
        <p:nvPicPr>
          <p:cNvPr id="20482" name="Picture 2" descr="https://pic.weblogographic.com/img/software/difference-between-gantt-and-pert-chart.jpg">
            <a:extLst>
              <a:ext uri="{FF2B5EF4-FFF2-40B4-BE49-F238E27FC236}">
                <a16:creationId xmlns:a16="http://schemas.microsoft.com/office/drawing/2014/main" id="{3AA8D8B0-D338-4A2A-BA31-581DC2A16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89" y="990600"/>
            <a:ext cx="7107811" cy="533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19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40DBFF-9D49-4273-BC94-AA4512C0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Dealing with the unknown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61ED63-6610-4E58-B583-39363A18C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VERY hard to model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Require much training in Integer Programming modeling</a:t>
            </a:r>
          </a:p>
          <a:p>
            <a:pPr lvl="1"/>
            <a:endParaRPr lang="en-US" altLang="zh-TW" sz="1200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How does one model totally unforeseen events?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In the </a:t>
            </a:r>
            <a:r>
              <a:rPr lang="en-US" altLang="zh-TW" dirty="0">
                <a:ea typeface="新細明體" panose="02020500000000000000" pitchFamily="18" charset="-120"/>
                <a:hlinkClick r:id="rId2"/>
              </a:rPr>
              <a:t>Big Dig</a:t>
            </a:r>
            <a:r>
              <a:rPr lang="en-US" altLang="zh-TW" dirty="0">
                <a:ea typeface="新細明體" panose="02020500000000000000" pitchFamily="18" charset="-120"/>
              </a:rPr>
              <a:t>, there is a leak in digging a tunnel despite assurances it would not happen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In the Hubble telescope, a firm assures that the mirrors are ground properly.  By the time the mistake is discovered, the telescope is in outer space.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504D27-DDB0-4759-8A43-275AE62C89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420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0C4253-ACF3-4552-96B9-3A5F620F6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Minimum Cost Network Flows </a:t>
            </a:r>
            <a:r>
              <a:rPr lang="en-US" altLang="zh-TW" sz="3200" dirty="0"/>
              <a:t>(MCF/MCNF)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F385A8-D320-433D-A3CF-5174D2208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 to Minimum Cost Flows </a:t>
            </a:r>
          </a:p>
          <a:p>
            <a:r>
              <a:rPr lang="en-US" altLang="zh-TW" dirty="0"/>
              <a:t>Applications of Minimum Cost Flows </a:t>
            </a:r>
          </a:p>
          <a:p>
            <a:r>
              <a:rPr lang="en-US" altLang="zh-TW" dirty="0"/>
              <a:t>Structure of the Basis </a:t>
            </a:r>
          </a:p>
          <a:p>
            <a:r>
              <a:rPr lang="en-US" altLang="zh-TW" dirty="0"/>
              <a:t>Optimality Conditions </a:t>
            </a:r>
          </a:p>
          <a:p>
            <a:r>
              <a:rPr lang="en-US" altLang="zh-TW" dirty="0"/>
              <a:t>Obtaining Primal and Dual Solutions </a:t>
            </a:r>
          </a:p>
          <a:p>
            <a:r>
              <a:rPr lang="en-US" altLang="zh-TW" dirty="0"/>
              <a:t>Network Simplex Algorithm 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224FC0-EC68-4A62-9AF7-E3EDE52E51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3952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A4C9B5-4A21-420C-B80D-9C37C14EA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Minimum Cost Flow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546D0C-B2C0-4CC4-BB02-807C2F877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Determine a </a:t>
            </a:r>
            <a:r>
              <a:rPr lang="en-US" altLang="zh-TW" dirty="0">
                <a:solidFill>
                  <a:srgbClr val="C00000"/>
                </a:solidFill>
              </a:rPr>
              <a:t>least cost </a:t>
            </a:r>
            <a:r>
              <a:rPr lang="en-US" altLang="zh-TW" dirty="0"/>
              <a:t>shipment of </a:t>
            </a:r>
            <a:r>
              <a:rPr lang="en-US" altLang="zh-TW" b="1" dirty="0">
                <a:solidFill>
                  <a:schemeClr val="tx1"/>
                </a:solidFill>
              </a:rPr>
              <a:t>a single commodity </a:t>
            </a:r>
            <a:r>
              <a:rPr lang="en-US" altLang="zh-TW" dirty="0"/>
              <a:t>through a network in order to </a:t>
            </a:r>
            <a:r>
              <a:rPr lang="en-US" altLang="zh-TW" dirty="0">
                <a:solidFill>
                  <a:srgbClr val="0000CC"/>
                </a:solidFill>
              </a:rPr>
              <a:t>satisfy demands </a:t>
            </a:r>
            <a:r>
              <a:rPr lang="en-US" altLang="zh-TW" dirty="0"/>
              <a:t>at certain nodes from available supplies at other nodes. Arcs have </a:t>
            </a:r>
            <a:r>
              <a:rPr lang="en-US" altLang="zh-TW" dirty="0">
                <a:solidFill>
                  <a:srgbClr val="0000CC"/>
                </a:solidFill>
              </a:rPr>
              <a:t>capacities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00CC"/>
                </a:solidFill>
              </a:rPr>
              <a:t>cost</a:t>
            </a:r>
            <a:r>
              <a:rPr lang="en-US" altLang="zh-TW" dirty="0"/>
              <a:t> associated with them.</a:t>
            </a:r>
          </a:p>
          <a:p>
            <a:endParaRPr lang="en-US" altLang="zh-TW" dirty="0"/>
          </a:p>
          <a:p>
            <a:pPr lvl="1"/>
            <a:r>
              <a:rPr lang="en-US" altLang="zh-TW" dirty="0"/>
              <a:t>Distribution of products </a:t>
            </a:r>
          </a:p>
          <a:p>
            <a:pPr lvl="1"/>
            <a:r>
              <a:rPr lang="en-US" altLang="zh-TW" dirty="0"/>
              <a:t>Flow of items in a production line</a:t>
            </a:r>
          </a:p>
          <a:p>
            <a:pPr lvl="1"/>
            <a:r>
              <a:rPr lang="en-US" altLang="zh-TW" dirty="0"/>
              <a:t>Routing of cars through street networks</a:t>
            </a:r>
          </a:p>
          <a:p>
            <a:pPr lvl="1"/>
            <a:r>
              <a:rPr lang="en-US" altLang="zh-TW" dirty="0"/>
              <a:t>Routing of telephone calls 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339816-0346-4DD4-885B-594444D6B7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32</a:t>
            </a:fld>
            <a:endParaRPr lang="en-US" altLang="zh-TW"/>
          </a:p>
        </p:txBody>
      </p:sp>
      <p:grpSp>
        <p:nvGrpSpPr>
          <p:cNvPr id="5" name="Group 1074">
            <a:extLst>
              <a:ext uri="{FF2B5EF4-FFF2-40B4-BE49-F238E27FC236}">
                <a16:creationId xmlns:a16="http://schemas.microsoft.com/office/drawing/2014/main" id="{30A106A0-1E54-46B7-B59F-AD0D9172A7E9}"/>
              </a:ext>
            </a:extLst>
          </p:cNvPr>
          <p:cNvGrpSpPr>
            <a:grpSpLocks/>
          </p:cNvGrpSpPr>
          <p:nvPr/>
        </p:nvGrpSpPr>
        <p:grpSpPr bwMode="auto">
          <a:xfrm>
            <a:off x="7343771" y="3222427"/>
            <a:ext cx="4610100" cy="2606676"/>
            <a:chOff x="2158" y="1501"/>
            <a:chExt cx="2904" cy="1642"/>
          </a:xfrm>
        </p:grpSpPr>
        <p:sp>
          <p:nvSpPr>
            <p:cNvPr id="6" name="Rectangle 1030">
              <a:extLst>
                <a:ext uri="{FF2B5EF4-FFF2-40B4-BE49-F238E27FC236}">
                  <a16:creationId xmlns:a16="http://schemas.microsoft.com/office/drawing/2014/main" id="{A9D5BF7A-1007-429A-8968-D458448DC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4" y="2224"/>
              <a:ext cx="168" cy="17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" name="Rectangle 1031">
              <a:extLst>
                <a:ext uri="{FF2B5EF4-FFF2-40B4-BE49-F238E27FC236}">
                  <a16:creationId xmlns:a16="http://schemas.microsoft.com/office/drawing/2014/main" id="{990392D7-0F03-4E60-925A-1395EC4CE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520"/>
              <a:ext cx="168" cy="17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Rectangle 1032">
              <a:extLst>
                <a:ext uri="{FF2B5EF4-FFF2-40B4-BE49-F238E27FC236}">
                  <a16:creationId xmlns:a16="http://schemas.microsoft.com/office/drawing/2014/main" id="{FD4F1377-50D0-4E35-BC85-B498989A2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2" y="2216"/>
              <a:ext cx="168" cy="1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Rectangle 1033">
              <a:extLst>
                <a:ext uri="{FF2B5EF4-FFF2-40B4-BE49-F238E27FC236}">
                  <a16:creationId xmlns:a16="http://schemas.microsoft.com/office/drawing/2014/main" id="{5018BA28-F3BD-402D-A305-D1D26F633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952"/>
              <a:ext cx="168" cy="17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Oval 1034">
              <a:extLst>
                <a:ext uri="{FF2B5EF4-FFF2-40B4-BE49-F238E27FC236}">
                  <a16:creationId xmlns:a16="http://schemas.microsoft.com/office/drawing/2014/main" id="{A06A7B5D-AA32-489F-9121-3BBBAB6BF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" y="2200"/>
              <a:ext cx="208" cy="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Oval 1035">
              <a:extLst>
                <a:ext uri="{FF2B5EF4-FFF2-40B4-BE49-F238E27FC236}">
                  <a16:creationId xmlns:a16="http://schemas.microsoft.com/office/drawing/2014/main" id="{94153B6C-A145-4958-B402-681E3007D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" y="1696"/>
              <a:ext cx="208" cy="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Oval 1036">
              <a:extLst>
                <a:ext uri="{FF2B5EF4-FFF2-40B4-BE49-F238E27FC236}">
                  <a16:creationId xmlns:a16="http://schemas.microsoft.com/office/drawing/2014/main" id="{ABD5DE8E-6DE9-4621-9FE7-354A2897C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4" y="1696"/>
              <a:ext cx="208" cy="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" name="Oval 1037">
              <a:extLst>
                <a:ext uri="{FF2B5EF4-FFF2-40B4-BE49-F238E27FC236}">
                  <a16:creationId xmlns:a16="http://schemas.microsoft.com/office/drawing/2014/main" id="{773CC474-1936-40C1-811B-FDD5C4506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0" y="2752"/>
              <a:ext cx="208" cy="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" name="Oval 1038">
              <a:extLst>
                <a:ext uri="{FF2B5EF4-FFF2-40B4-BE49-F238E27FC236}">
                  <a16:creationId xmlns:a16="http://schemas.microsoft.com/office/drawing/2014/main" id="{12804449-F65A-4209-B03A-E923B5695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" y="2752"/>
              <a:ext cx="208" cy="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Oval 1039">
              <a:extLst>
                <a:ext uri="{FF2B5EF4-FFF2-40B4-BE49-F238E27FC236}">
                  <a16:creationId xmlns:a16="http://schemas.microsoft.com/office/drawing/2014/main" id="{21D9D7E5-72E5-47A2-A01A-FA1935F83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2200"/>
              <a:ext cx="208" cy="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Oval 1040">
              <a:extLst>
                <a:ext uri="{FF2B5EF4-FFF2-40B4-BE49-F238E27FC236}">
                  <a16:creationId xmlns:a16="http://schemas.microsoft.com/office/drawing/2014/main" id="{6EBF69FF-17CE-497C-8F8D-6B0057B63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0" y="2200"/>
              <a:ext cx="208" cy="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" name="Line 1041">
              <a:extLst>
                <a:ext uri="{FF2B5EF4-FFF2-40B4-BE49-F238E27FC236}">
                  <a16:creationId xmlns:a16="http://schemas.microsoft.com/office/drawing/2014/main" id="{3B7A9DCC-9482-4E17-9ED7-B53A33B3F3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52" y="1872"/>
              <a:ext cx="408" cy="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Line 1042">
              <a:extLst>
                <a:ext uri="{FF2B5EF4-FFF2-40B4-BE49-F238E27FC236}">
                  <a16:creationId xmlns:a16="http://schemas.microsoft.com/office/drawing/2014/main" id="{0CA3B6B0-6DF6-4AEF-AFC0-7F1E5F527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2" y="2360"/>
              <a:ext cx="392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Line 1043">
              <a:extLst>
                <a:ext uri="{FF2B5EF4-FFF2-40B4-BE49-F238E27FC236}">
                  <a16:creationId xmlns:a16="http://schemas.microsoft.com/office/drawing/2014/main" id="{947BB373-2B96-4396-A911-2030483915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32" y="1896"/>
              <a:ext cx="8" cy="8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Line 1044">
              <a:extLst>
                <a:ext uri="{FF2B5EF4-FFF2-40B4-BE49-F238E27FC236}">
                  <a16:creationId xmlns:a16="http://schemas.microsoft.com/office/drawing/2014/main" id="{AB55CD58-2343-45F2-BB13-C9BD833FE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4" y="1800"/>
              <a:ext cx="6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Line 1045">
              <a:extLst>
                <a:ext uri="{FF2B5EF4-FFF2-40B4-BE49-F238E27FC236}">
                  <a16:creationId xmlns:a16="http://schemas.microsoft.com/office/drawing/2014/main" id="{F0CFBAE5-CF76-46AA-8FED-C1D9BC754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8" y="2864"/>
              <a:ext cx="7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Line 1046">
              <a:extLst>
                <a:ext uri="{FF2B5EF4-FFF2-40B4-BE49-F238E27FC236}">
                  <a16:creationId xmlns:a16="http://schemas.microsoft.com/office/drawing/2014/main" id="{E03A85EF-1C78-469D-B370-03008F25B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8" y="2376"/>
              <a:ext cx="584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Line 1047">
              <a:extLst>
                <a:ext uri="{FF2B5EF4-FFF2-40B4-BE49-F238E27FC236}">
                  <a16:creationId xmlns:a16="http://schemas.microsoft.com/office/drawing/2014/main" id="{5F7381AE-3CED-4091-BC5E-C3B9154054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6" y="2304"/>
              <a:ext cx="5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Line 1048">
              <a:extLst>
                <a:ext uri="{FF2B5EF4-FFF2-40B4-BE49-F238E27FC236}">
                  <a16:creationId xmlns:a16="http://schemas.microsoft.com/office/drawing/2014/main" id="{6C3A6C32-F6E6-4923-AD04-5DC440AD4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0" y="1808"/>
              <a:ext cx="632" cy="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" name="Line 1049">
              <a:extLst>
                <a:ext uri="{FF2B5EF4-FFF2-40B4-BE49-F238E27FC236}">
                  <a16:creationId xmlns:a16="http://schemas.microsoft.com/office/drawing/2014/main" id="{82503D68-A297-4F92-A91C-D46355F357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4" y="18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Line 1050">
              <a:extLst>
                <a:ext uri="{FF2B5EF4-FFF2-40B4-BE49-F238E27FC236}">
                  <a16:creationId xmlns:a16="http://schemas.microsoft.com/office/drawing/2014/main" id="{2F3EBB3A-4B39-4E63-926F-0087A9A8C3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36" y="1856"/>
              <a:ext cx="728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" name="Line 1051">
              <a:extLst>
                <a:ext uri="{FF2B5EF4-FFF2-40B4-BE49-F238E27FC236}">
                  <a16:creationId xmlns:a16="http://schemas.microsoft.com/office/drawing/2014/main" id="{19270FE3-A5A1-4ECE-88A0-CD312013C6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12" y="2376"/>
              <a:ext cx="776" cy="4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" name="Text Box 1052">
              <a:extLst>
                <a:ext uri="{FF2B5EF4-FFF2-40B4-BE49-F238E27FC236}">
                  <a16:creationId xmlns:a16="http://schemas.microsoft.com/office/drawing/2014/main" id="{684C28B3-0681-4B46-80D5-79E5698642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4" y="21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29" name="Text Box 1053">
              <a:extLst>
                <a:ext uri="{FF2B5EF4-FFF2-40B4-BE49-F238E27FC236}">
                  <a16:creationId xmlns:a16="http://schemas.microsoft.com/office/drawing/2014/main" id="{D28217DE-7D46-47F8-AC4A-6D78BB0E3D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8" y="169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0" name="Text Box 1054">
              <a:extLst>
                <a:ext uri="{FF2B5EF4-FFF2-40B4-BE49-F238E27FC236}">
                  <a16:creationId xmlns:a16="http://schemas.microsoft.com/office/drawing/2014/main" id="{080F9636-3C5B-4E21-9B46-FC45DCB15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8" y="275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31" name="Text Box 1055">
              <a:extLst>
                <a:ext uri="{FF2B5EF4-FFF2-40B4-BE49-F238E27FC236}">
                  <a16:creationId xmlns:a16="http://schemas.microsoft.com/office/drawing/2014/main" id="{6DC367D2-F29D-4D6A-8282-AC0B700677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2" y="169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32" name="Text Box 1056">
              <a:extLst>
                <a:ext uri="{FF2B5EF4-FFF2-40B4-BE49-F238E27FC236}">
                  <a16:creationId xmlns:a16="http://schemas.microsoft.com/office/drawing/2014/main" id="{53396687-CA6C-4DFE-97A7-AF7AACF5FF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4" y="219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33" name="Text Box 1057">
              <a:extLst>
                <a:ext uri="{FF2B5EF4-FFF2-40B4-BE49-F238E27FC236}">
                  <a16:creationId xmlns:a16="http://schemas.microsoft.com/office/drawing/2014/main" id="{3F68A428-A790-4D93-A11F-B0A3C3EA57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4" y="274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34" name="Text Box 1058">
              <a:extLst>
                <a:ext uri="{FF2B5EF4-FFF2-40B4-BE49-F238E27FC236}">
                  <a16:creationId xmlns:a16="http://schemas.microsoft.com/office/drawing/2014/main" id="{DACB685A-0B5A-4436-9595-119D5103AD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6" y="219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35" name="Text Box 1059">
              <a:extLst>
                <a:ext uri="{FF2B5EF4-FFF2-40B4-BE49-F238E27FC236}">
                  <a16:creationId xmlns:a16="http://schemas.microsoft.com/office/drawing/2014/main" id="{C4E012A6-F150-4AA7-8ECE-90364CDAB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8" y="2207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>
                  <a:ea typeface="新細明體" panose="02020500000000000000" pitchFamily="18" charset="-120"/>
                </a:rPr>
                <a:t>10</a:t>
              </a:r>
              <a:endParaRPr lang="en-US" altLang="zh-TW" sz="1600">
                <a:ea typeface="新細明體" panose="02020500000000000000" pitchFamily="18" charset="-120"/>
              </a:endParaRPr>
            </a:p>
          </p:txBody>
        </p:sp>
        <p:sp>
          <p:nvSpPr>
            <p:cNvPr id="36" name="Text Box 1060">
              <a:extLst>
                <a:ext uri="{FF2B5EF4-FFF2-40B4-BE49-F238E27FC236}">
                  <a16:creationId xmlns:a16="http://schemas.microsoft.com/office/drawing/2014/main" id="{F0697CB1-CCB6-4369-88BF-28CDA0C9E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2" y="2215"/>
              <a:ext cx="240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Tx/>
                <a:buSzTx/>
                <a:buFontTx/>
                <a:buNone/>
              </a:pPr>
              <a:r>
                <a:rPr lang="en-US" altLang="zh-TW">
                  <a:ea typeface="新細明體" panose="02020500000000000000" pitchFamily="18" charset="-120"/>
                </a:rPr>
                <a:t>10</a:t>
              </a:r>
              <a:endParaRPr lang="en-US" altLang="zh-TW" sz="1600">
                <a:ea typeface="新細明體" panose="02020500000000000000" pitchFamily="18" charset="-120"/>
              </a:endParaRPr>
            </a:p>
          </p:txBody>
        </p:sp>
        <p:sp>
          <p:nvSpPr>
            <p:cNvPr id="37" name="Text Box 1061">
              <a:extLst>
                <a:ext uri="{FF2B5EF4-FFF2-40B4-BE49-F238E27FC236}">
                  <a16:creationId xmlns:a16="http://schemas.microsoft.com/office/drawing/2014/main" id="{61059530-965F-4E89-9D89-F1D84C620D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2" y="2951"/>
              <a:ext cx="215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Tx/>
                <a:buSzTx/>
                <a:buFontTx/>
                <a:buNone/>
              </a:pPr>
              <a:r>
                <a:rPr lang="en-US" altLang="zh-TW">
                  <a:ea typeface="新細明體" panose="02020500000000000000" pitchFamily="18" charset="-120"/>
                </a:rPr>
                <a:t>-5</a:t>
              </a:r>
              <a:endParaRPr lang="en-US" altLang="zh-TW" sz="1600">
                <a:ea typeface="新細明體" panose="02020500000000000000" pitchFamily="18" charset="-120"/>
              </a:endParaRPr>
            </a:p>
          </p:txBody>
        </p:sp>
        <p:sp>
          <p:nvSpPr>
            <p:cNvPr id="38" name="Text Box 1062">
              <a:extLst>
                <a:ext uri="{FF2B5EF4-FFF2-40B4-BE49-F238E27FC236}">
                  <a16:creationId xmlns:a16="http://schemas.microsoft.com/office/drawing/2014/main" id="{0287CCAB-33E2-42EE-A561-9EAF8C4026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9" y="1501"/>
              <a:ext cx="277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Tx/>
                <a:buSzTx/>
                <a:buFontTx/>
                <a:buNone/>
              </a:pPr>
              <a:r>
                <a:rPr lang="en-US" altLang="zh-TW">
                  <a:ea typeface="新細明體" panose="02020500000000000000" pitchFamily="18" charset="-120"/>
                </a:rPr>
                <a:t>-15</a:t>
              </a:r>
              <a:endParaRPr lang="en-US" altLang="zh-TW" sz="1600">
                <a:ea typeface="新細明體" panose="02020500000000000000" pitchFamily="18" charset="-120"/>
              </a:endParaRPr>
            </a:p>
          </p:txBody>
        </p:sp>
        <p:sp>
          <p:nvSpPr>
            <p:cNvPr id="39" name="Text Box 1063">
              <a:extLst>
                <a:ext uri="{FF2B5EF4-FFF2-40B4-BE49-F238E27FC236}">
                  <a16:creationId xmlns:a16="http://schemas.microsoft.com/office/drawing/2014/main" id="{9D303C71-9422-411D-87B7-14AFD19FA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5" y="1883"/>
              <a:ext cx="34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 dirty="0">
                  <a:ea typeface="新細明體" panose="02020500000000000000" pitchFamily="18" charset="-120"/>
                </a:rPr>
                <a:t>(2,5)</a:t>
              </a:r>
              <a:endParaRPr lang="en-US" altLang="zh-TW" sz="1600" dirty="0">
                <a:ea typeface="新細明體" panose="02020500000000000000" pitchFamily="18" charset="-120"/>
              </a:endParaRPr>
            </a:p>
          </p:txBody>
        </p:sp>
        <p:sp>
          <p:nvSpPr>
            <p:cNvPr id="40" name="Text Box 1064">
              <a:extLst>
                <a:ext uri="{FF2B5EF4-FFF2-40B4-BE49-F238E27FC236}">
                  <a16:creationId xmlns:a16="http://schemas.microsoft.com/office/drawing/2014/main" id="{0ACB5C32-11DB-4767-8EA7-D1F3E2E5E0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8" y="2482"/>
              <a:ext cx="34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 dirty="0">
                  <a:ea typeface="新細明體" panose="02020500000000000000" pitchFamily="18" charset="-120"/>
                </a:rPr>
                <a:t>(5,3)</a:t>
              </a:r>
              <a:endParaRPr lang="en-US" altLang="zh-TW" sz="1600" dirty="0">
                <a:ea typeface="新細明體" panose="02020500000000000000" pitchFamily="18" charset="-120"/>
              </a:endParaRPr>
            </a:p>
          </p:txBody>
        </p:sp>
        <p:sp>
          <p:nvSpPr>
            <p:cNvPr id="41" name="Text Box 1065">
              <a:extLst>
                <a:ext uri="{FF2B5EF4-FFF2-40B4-BE49-F238E27FC236}">
                  <a16:creationId xmlns:a16="http://schemas.microsoft.com/office/drawing/2014/main" id="{31E28C49-C08E-454D-83F7-F77380D54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" y="2486"/>
              <a:ext cx="34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 dirty="0">
                  <a:ea typeface="新細明體" panose="02020500000000000000" pitchFamily="18" charset="-120"/>
                </a:rPr>
                <a:t>(4,6)</a:t>
              </a:r>
              <a:endParaRPr lang="en-US" altLang="zh-TW" sz="1600" dirty="0">
                <a:ea typeface="新細明體" panose="02020500000000000000" pitchFamily="18" charset="-120"/>
              </a:endParaRPr>
            </a:p>
          </p:txBody>
        </p:sp>
        <p:sp>
          <p:nvSpPr>
            <p:cNvPr id="42" name="Text Box 1066">
              <a:extLst>
                <a:ext uri="{FF2B5EF4-FFF2-40B4-BE49-F238E27FC236}">
                  <a16:creationId xmlns:a16="http://schemas.microsoft.com/office/drawing/2014/main" id="{D08C18C8-CEE7-4BBD-B282-3E95AAD86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6" y="2167"/>
              <a:ext cx="34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 dirty="0">
                  <a:ea typeface="新細明體" panose="02020500000000000000" pitchFamily="18" charset="-120"/>
                </a:rPr>
                <a:t>(2,4)</a:t>
              </a:r>
              <a:endParaRPr lang="en-US" altLang="zh-TW" sz="1600" dirty="0">
                <a:ea typeface="新細明體" panose="02020500000000000000" pitchFamily="18" charset="-120"/>
              </a:endParaRPr>
            </a:p>
          </p:txBody>
        </p:sp>
        <p:sp>
          <p:nvSpPr>
            <p:cNvPr id="43" name="Text Box 1067">
              <a:extLst>
                <a:ext uri="{FF2B5EF4-FFF2-40B4-BE49-F238E27FC236}">
                  <a16:creationId xmlns:a16="http://schemas.microsoft.com/office/drawing/2014/main" id="{F11A8F21-F6F6-4005-87BF-F2F082F41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2" y="1935"/>
              <a:ext cx="34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 dirty="0">
                  <a:ea typeface="新細明體" panose="02020500000000000000" pitchFamily="18" charset="-120"/>
                </a:rPr>
                <a:t>(1,3)</a:t>
              </a:r>
              <a:endParaRPr lang="en-US" altLang="zh-TW" sz="1600" dirty="0">
                <a:ea typeface="新細明體" panose="02020500000000000000" pitchFamily="18" charset="-120"/>
              </a:endParaRPr>
            </a:p>
          </p:txBody>
        </p:sp>
        <p:sp>
          <p:nvSpPr>
            <p:cNvPr id="44" name="Text Box 1068">
              <a:extLst>
                <a:ext uri="{FF2B5EF4-FFF2-40B4-BE49-F238E27FC236}">
                  <a16:creationId xmlns:a16="http://schemas.microsoft.com/office/drawing/2014/main" id="{3B4206D7-C8CF-4880-AF8E-2D5DA58D6B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0" y="1935"/>
              <a:ext cx="34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 dirty="0">
                  <a:ea typeface="新細明體" panose="02020500000000000000" pitchFamily="18" charset="-120"/>
                </a:rPr>
                <a:t>(1,1)</a:t>
              </a:r>
              <a:endParaRPr lang="en-US" altLang="zh-TW" sz="1600" dirty="0">
                <a:ea typeface="新細明體" panose="02020500000000000000" pitchFamily="18" charset="-120"/>
              </a:endParaRPr>
            </a:p>
          </p:txBody>
        </p:sp>
        <p:sp>
          <p:nvSpPr>
            <p:cNvPr id="45" name="Text Box 1069">
              <a:extLst>
                <a:ext uri="{FF2B5EF4-FFF2-40B4-BE49-F238E27FC236}">
                  <a16:creationId xmlns:a16="http://schemas.microsoft.com/office/drawing/2014/main" id="{D802D63C-CC94-47AE-BC15-2E0490B3D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2" y="1839"/>
              <a:ext cx="34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 dirty="0">
                  <a:ea typeface="新細明體" panose="02020500000000000000" pitchFamily="18" charset="-120"/>
                </a:rPr>
                <a:t>(3,2)</a:t>
              </a:r>
              <a:endParaRPr lang="en-US" altLang="zh-TW" sz="1600" dirty="0">
                <a:ea typeface="新細明體" panose="02020500000000000000" pitchFamily="18" charset="-120"/>
              </a:endParaRPr>
            </a:p>
          </p:txBody>
        </p:sp>
        <p:sp>
          <p:nvSpPr>
            <p:cNvPr id="46" name="Text Box 1070">
              <a:extLst>
                <a:ext uri="{FF2B5EF4-FFF2-40B4-BE49-F238E27FC236}">
                  <a16:creationId xmlns:a16="http://schemas.microsoft.com/office/drawing/2014/main" id="{C699A5AF-45BD-4D02-98F8-1B023D345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6" y="1639"/>
              <a:ext cx="34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 dirty="0">
                  <a:ea typeface="新細明體" panose="02020500000000000000" pitchFamily="18" charset="-120"/>
                </a:rPr>
                <a:t>(4,2)</a:t>
              </a:r>
              <a:endParaRPr lang="en-US" altLang="zh-TW" sz="1600" dirty="0">
                <a:ea typeface="新細明體" panose="02020500000000000000" pitchFamily="18" charset="-120"/>
              </a:endParaRPr>
            </a:p>
          </p:txBody>
        </p:sp>
        <p:sp>
          <p:nvSpPr>
            <p:cNvPr id="47" name="Text Box 1071">
              <a:extLst>
                <a:ext uri="{FF2B5EF4-FFF2-40B4-BE49-F238E27FC236}">
                  <a16:creationId xmlns:a16="http://schemas.microsoft.com/office/drawing/2014/main" id="{C2A01950-CEDD-42FF-B229-6BCA76C2F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8" y="2143"/>
              <a:ext cx="34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 dirty="0">
                  <a:ea typeface="新細明體" panose="02020500000000000000" pitchFamily="18" charset="-120"/>
                </a:rPr>
                <a:t>(6,4)</a:t>
              </a:r>
              <a:endParaRPr lang="en-US" altLang="zh-TW" sz="1600" dirty="0">
                <a:ea typeface="新細明體" panose="02020500000000000000" pitchFamily="18" charset="-120"/>
              </a:endParaRPr>
            </a:p>
          </p:txBody>
        </p:sp>
        <p:sp>
          <p:nvSpPr>
            <p:cNvPr id="48" name="Text Box 1072">
              <a:extLst>
                <a:ext uri="{FF2B5EF4-FFF2-40B4-BE49-F238E27FC236}">
                  <a16:creationId xmlns:a16="http://schemas.microsoft.com/office/drawing/2014/main" id="{051133E6-E41C-4B0D-A625-A0354035CB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0" y="2551"/>
              <a:ext cx="34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 dirty="0">
                  <a:ea typeface="新細明體" panose="02020500000000000000" pitchFamily="18" charset="-120"/>
                </a:rPr>
                <a:t>(2,6)</a:t>
              </a:r>
              <a:endParaRPr lang="en-US" altLang="zh-TW" sz="1600" dirty="0">
                <a:ea typeface="新細明體" panose="02020500000000000000" pitchFamily="18" charset="-120"/>
              </a:endParaRPr>
            </a:p>
          </p:txBody>
        </p:sp>
        <p:sp>
          <p:nvSpPr>
            <p:cNvPr id="49" name="Text Box 1073">
              <a:extLst>
                <a:ext uri="{FF2B5EF4-FFF2-40B4-BE49-F238E27FC236}">
                  <a16:creationId xmlns:a16="http://schemas.microsoft.com/office/drawing/2014/main" id="{C256F4F2-1E72-4388-943C-B8295D6F10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0" y="2839"/>
              <a:ext cx="34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 dirty="0">
                  <a:ea typeface="新細明體" panose="02020500000000000000" pitchFamily="18" charset="-120"/>
                </a:rPr>
                <a:t>(6,5)</a:t>
              </a:r>
              <a:endParaRPr lang="en-US" altLang="zh-TW" sz="1600" dirty="0">
                <a:ea typeface="新細明體" panose="02020500000000000000" pitchFamily="18" charset="-120"/>
              </a:endParaRPr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1FD1C0EA-D881-47EB-AB1A-4E183194712A}"/>
              </a:ext>
            </a:extLst>
          </p:cNvPr>
          <p:cNvGrpSpPr/>
          <p:nvPr/>
        </p:nvGrpSpPr>
        <p:grpSpPr>
          <a:xfrm>
            <a:off x="7478434" y="2398484"/>
            <a:ext cx="1443312" cy="854106"/>
            <a:chOff x="8201043" y="5090921"/>
            <a:chExt cx="1443312" cy="854106"/>
          </a:xfrm>
        </p:grpSpPr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19EA68B1-A4C1-4E4C-8E9E-095E89FE991B}"/>
                </a:ext>
              </a:extLst>
            </p:cNvPr>
            <p:cNvGrpSpPr/>
            <p:nvPr/>
          </p:nvGrpSpPr>
          <p:grpSpPr>
            <a:xfrm>
              <a:off x="8243094" y="5437196"/>
              <a:ext cx="1396288" cy="507831"/>
              <a:chOff x="8243094" y="5437196"/>
              <a:chExt cx="1396288" cy="507831"/>
            </a:xfrm>
          </p:grpSpPr>
          <p:sp>
            <p:nvSpPr>
              <p:cNvPr id="50" name="Line 1045">
                <a:extLst>
                  <a:ext uri="{FF2B5EF4-FFF2-40B4-BE49-F238E27FC236}">
                    <a16:creationId xmlns:a16="http://schemas.microsoft.com/office/drawing/2014/main" id="{3E6E15CD-4F4D-49D4-95F7-9C38E2702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93138" y="5634009"/>
                <a:ext cx="676986" cy="147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1" name="Text Box 1054">
                <a:extLst>
                  <a:ext uri="{FF2B5EF4-FFF2-40B4-BE49-F238E27FC236}">
                    <a16:creationId xmlns:a16="http://schemas.microsoft.com/office/drawing/2014/main" id="{D2FC85AB-C1E0-4AA7-8A47-2915101135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95201" y="5454223"/>
                <a:ext cx="242374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 sz="1600" b="1" i="1" dirty="0" err="1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i</a:t>
                </a:r>
                <a:endParaRPr lang="en-US" altLang="zh-TW" sz="1600" b="1" i="1" dirty="0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Oval 1038">
                <a:extLst>
                  <a:ext uri="{FF2B5EF4-FFF2-40B4-BE49-F238E27FC236}">
                    <a16:creationId xmlns:a16="http://schemas.microsoft.com/office/drawing/2014/main" id="{727AECDC-0E7B-4309-9088-6B5DD4396B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43094" y="5464750"/>
                <a:ext cx="330200" cy="3175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5" name="Oval 1038">
                <a:extLst>
                  <a:ext uri="{FF2B5EF4-FFF2-40B4-BE49-F238E27FC236}">
                    <a16:creationId xmlns:a16="http://schemas.microsoft.com/office/drawing/2014/main" id="{D9EF8D11-A172-45BF-B3CD-BACFFAE523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9182" y="5470534"/>
                <a:ext cx="330200" cy="3175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" name="Text Box 1054">
                <a:extLst>
                  <a:ext uri="{FF2B5EF4-FFF2-40B4-BE49-F238E27FC236}">
                    <a16:creationId xmlns:a16="http://schemas.microsoft.com/office/drawing/2014/main" id="{1326DE36-B3AA-4CFF-BBA1-79156F9916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43328" y="5437196"/>
                <a:ext cx="242374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 sz="1600" b="1" i="1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j</a:t>
                </a:r>
              </a:p>
            </p:txBody>
          </p:sp>
          <p:sp>
            <p:nvSpPr>
              <p:cNvPr id="57" name="Text Box 1054">
                <a:extLst>
                  <a:ext uri="{FF2B5EF4-FFF2-40B4-BE49-F238E27FC236}">
                    <a16:creationId xmlns:a16="http://schemas.microsoft.com/office/drawing/2014/main" id="{CD60A9B2-0C9D-4597-BDB4-0E53701564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34436" y="5606473"/>
                <a:ext cx="784189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 sz="1600" b="1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1600" b="1" i="1" dirty="0" err="1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c</a:t>
                </a:r>
                <a:r>
                  <a:rPr lang="en-US" altLang="zh-TW" sz="1600" b="1" i="1" baseline="-25000" dirty="0" err="1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ij</a:t>
                </a:r>
                <a:r>
                  <a:rPr lang="en-US" altLang="zh-TW" sz="1600" b="1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1600" b="1" i="1" dirty="0" err="1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u</a:t>
                </a:r>
                <a:r>
                  <a:rPr lang="en-US" altLang="zh-TW" sz="1600" b="1" i="1" baseline="-25000" dirty="0" err="1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ij</a:t>
                </a:r>
                <a:r>
                  <a:rPr lang="en-US" altLang="zh-TW" sz="1600" b="1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</p:txBody>
          </p:sp>
        </p:grpSp>
        <p:sp>
          <p:nvSpPr>
            <p:cNvPr id="58" name="Text Box 1054">
              <a:extLst>
                <a:ext uri="{FF2B5EF4-FFF2-40B4-BE49-F238E27FC236}">
                  <a16:creationId xmlns:a16="http://schemas.microsoft.com/office/drawing/2014/main" id="{69D2EBC3-F538-4ED8-ADCE-ED63AA0ED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1043" y="5096520"/>
              <a:ext cx="32573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 sz="1600" b="1" i="1" dirty="0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b</a:t>
              </a:r>
              <a:r>
                <a:rPr lang="en-US" altLang="zh-TW" sz="1600" b="1" i="1" baseline="-25000" dirty="0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i</a:t>
              </a:r>
              <a:endParaRPr lang="en-US" altLang="zh-TW" sz="16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1054">
              <a:extLst>
                <a:ext uri="{FF2B5EF4-FFF2-40B4-BE49-F238E27FC236}">
                  <a16:creationId xmlns:a16="http://schemas.microsoft.com/office/drawing/2014/main" id="{EE289EF7-957C-4862-9C61-1675C2FBBE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8625" y="5090921"/>
              <a:ext cx="32573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 sz="1600" b="1" i="1" dirty="0" err="1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b</a:t>
              </a:r>
              <a:r>
                <a:rPr lang="en-US" altLang="zh-TW" sz="1600" b="1" i="1" baseline="-25000" dirty="0" err="1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j</a:t>
              </a:r>
              <a:endParaRPr lang="en-US" altLang="zh-TW" sz="16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095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D07C97-FDCB-4F81-8293-9FF3A61D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Minimum Cost Flow Formulation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EC2DDD-F888-4EC8-AB61-8008EE25B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90600"/>
            <a:ext cx="12192000" cy="5355771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    Given a digraph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dirty="0"/>
              <a:t>=(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/>
              <a:t>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r>
              <a:rPr lang="en-US" altLang="zh-TW" b="1" dirty="0"/>
              <a:t>Flow balance constraints</a:t>
            </a:r>
            <a:r>
              <a:rPr lang="en-US" altLang="zh-TW" dirty="0"/>
              <a:t>: flow out - flow in = supply/demand</a:t>
            </a:r>
          </a:p>
          <a:p>
            <a:pPr lvl="1"/>
            <a:r>
              <a:rPr lang="en-US" altLang="zh-TW" b="1" dirty="0"/>
              <a:t>Node types</a:t>
            </a:r>
            <a:r>
              <a:rPr lang="en-US" altLang="zh-TW" dirty="0"/>
              <a:t>: Supply </a:t>
            </a:r>
            <a:r>
              <a:rPr lang="en-US" altLang="zh-TW" sz="2400" dirty="0"/>
              <a:t>(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/>
              <a:t> &gt; 0)</a:t>
            </a:r>
            <a:r>
              <a:rPr lang="en-US" altLang="zh-TW" dirty="0"/>
              <a:t>; Demand </a:t>
            </a:r>
            <a:r>
              <a:rPr lang="en-US" altLang="zh-TW" sz="2400" dirty="0"/>
              <a:t>(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/>
              <a:t> &lt; 0)</a:t>
            </a:r>
            <a:r>
              <a:rPr lang="en-US" altLang="zh-TW" dirty="0"/>
              <a:t>; Transshipment </a:t>
            </a:r>
            <a:r>
              <a:rPr lang="en-US" altLang="zh-TW" sz="2400" dirty="0"/>
              <a:t>(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TW" sz="2400" dirty="0"/>
              <a:t>= 0)</a:t>
            </a:r>
          </a:p>
          <a:p>
            <a:pPr lvl="2"/>
            <a:r>
              <a:rPr lang="en-US" altLang="zh-TW" dirty="0"/>
              <a:t>Usually Total supply = Totally demand</a:t>
            </a:r>
          </a:p>
          <a:p>
            <a:pPr lvl="1"/>
            <a:r>
              <a:rPr lang="en-US" altLang="zh-TW" b="1" dirty="0"/>
              <a:t>Flow bound constraints </a:t>
            </a:r>
            <a:r>
              <a:rPr lang="en-US" altLang="zh-TW" dirty="0"/>
              <a:t>(lower &amp; upper bound constraints)</a:t>
            </a:r>
          </a:p>
          <a:p>
            <a:pPr lvl="2"/>
            <a:r>
              <a:rPr lang="en-US" altLang="zh-TW" dirty="0"/>
              <a:t>If </a:t>
            </a:r>
            <a:r>
              <a:rPr lang="en-US" altLang="zh-TW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TW" dirty="0"/>
              <a:t>&gt;0, we may use replace </a:t>
            </a:r>
            <a:r>
              <a:rPr lang="en-US" altLang="zh-TW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TW" dirty="0"/>
              <a:t> by </a:t>
            </a:r>
            <a:r>
              <a:rPr lang="en-US" altLang="zh-TW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TW" dirty="0"/>
              <a:t> = </a:t>
            </a:r>
            <a:r>
              <a:rPr lang="en-US" altLang="zh-TW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/>
              <a:t>- </a:t>
            </a:r>
            <a:r>
              <a:rPr lang="en-US" altLang="zh-TW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TW" dirty="0"/>
              <a:t>, for our own convenience.</a:t>
            </a:r>
          </a:p>
          <a:p>
            <a:pPr lvl="1"/>
            <a:r>
              <a:rPr lang="en-US" altLang="zh-TW" dirty="0"/>
              <a:t>Shortest path, max flow, transportation &amp; assignment problems are </a:t>
            </a:r>
            <a:r>
              <a:rPr lang="en-US" altLang="zh-TW" i="1" dirty="0"/>
              <a:t>specialized</a:t>
            </a:r>
            <a:r>
              <a:rPr lang="en-US" altLang="zh-TW" dirty="0"/>
              <a:t> MCF problems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64DC8D3-F1B0-4455-BE5E-BD165B5C14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33</a:t>
            </a:fld>
            <a:endParaRPr lang="en-US" altLang="zh-TW"/>
          </a:p>
        </p:txBody>
      </p:sp>
      <p:graphicFrame>
        <p:nvGraphicFramePr>
          <p:cNvPr id="6" name="物件 5">
            <a:extLst>
              <a:ext uri="{FF2B5EF4-FFF2-40B4-BE49-F238E27FC236}">
                <a16:creationId xmlns:a16="http://schemas.microsoft.com/office/drawing/2014/main" id="{A9ED26AD-8786-4D90-9EBE-B96A60F30B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890879"/>
              </p:ext>
            </p:extLst>
          </p:nvPr>
        </p:nvGraphicFramePr>
        <p:xfrm>
          <a:off x="5625399" y="1098003"/>
          <a:ext cx="5845931" cy="193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Equation" r:id="rId3" imgW="2489040" imgH="825480" progId="Equation.DSMT4">
                  <p:embed/>
                </p:oleObj>
              </mc:Choice>
              <mc:Fallback>
                <p:oleObj name="Equation" r:id="rId3" imgW="2489040" imgH="825480" progId="Equation.DSMT4">
                  <p:embed/>
                  <p:pic>
                    <p:nvPicPr>
                      <p:cNvPr id="7" name="物件 6">
                        <a:extLst>
                          <a:ext uri="{FF2B5EF4-FFF2-40B4-BE49-F238E27FC236}">
                            <a16:creationId xmlns:a16="http://schemas.microsoft.com/office/drawing/2014/main" id="{92F5DD72-B687-4F9B-A23D-1CBA2CF64C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25399" y="1098003"/>
                        <a:ext cx="5845931" cy="19394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277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C46250-D37E-4D15-81B0-C5500D8A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Common Assumptions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4DE932-2EA7-4918-9A65-86962E7F9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altLang="zh-TW" dirty="0"/>
              <a:t>All data (cost, supply/demand, capacity) are </a:t>
            </a:r>
            <a:r>
              <a:rPr lang="en-US" altLang="zh-TW" b="1" dirty="0">
                <a:solidFill>
                  <a:srgbClr val="0000FF"/>
                </a:solidFill>
              </a:rPr>
              <a:t>integral</a:t>
            </a:r>
            <a:r>
              <a:rPr lang="en-US" altLang="zh-TW" dirty="0"/>
              <a:t>.</a:t>
            </a:r>
          </a:p>
          <a:p>
            <a:pPr marL="457200" indent="-457200"/>
            <a:endParaRPr lang="en-US" altLang="zh-TW" sz="1200" dirty="0"/>
          </a:p>
          <a:p>
            <a:pPr marL="457200" indent="-457200"/>
            <a:r>
              <a:rPr lang="en-US" altLang="zh-TW" dirty="0"/>
              <a:t>The network is </a:t>
            </a:r>
            <a:r>
              <a:rPr lang="en-US" altLang="zh-TW" b="1" dirty="0">
                <a:solidFill>
                  <a:srgbClr val="0000FF"/>
                </a:solidFill>
              </a:rPr>
              <a:t>directed</a:t>
            </a:r>
            <a:r>
              <a:rPr lang="en-US" altLang="zh-TW" dirty="0"/>
              <a:t>.</a:t>
            </a:r>
          </a:p>
          <a:p>
            <a:pPr marL="457200" indent="-457200"/>
            <a:endParaRPr lang="en-US" altLang="zh-TW" sz="1200" dirty="0"/>
          </a:p>
          <a:p>
            <a:pPr marL="457200" indent="-457200"/>
            <a:r>
              <a:rPr lang="en-US" altLang="zh-TW" dirty="0"/>
              <a:t>The sum of supplies equals the sum of demands, and the problem admits a </a:t>
            </a:r>
            <a:r>
              <a:rPr lang="en-US" altLang="zh-TW" b="1" dirty="0">
                <a:solidFill>
                  <a:srgbClr val="0000FF"/>
                </a:solidFill>
              </a:rPr>
              <a:t>feasible</a:t>
            </a:r>
            <a:r>
              <a:rPr lang="en-US" altLang="zh-TW" dirty="0"/>
              <a:t> flow.</a:t>
            </a:r>
          </a:p>
          <a:p>
            <a:pPr marL="457200" indent="-457200"/>
            <a:endParaRPr lang="en-US" altLang="zh-TW" sz="1200" dirty="0"/>
          </a:p>
          <a:p>
            <a:pPr marL="457200" indent="-457200"/>
            <a:r>
              <a:rPr lang="en-US" altLang="zh-TW" dirty="0"/>
              <a:t>All arc costs are </a:t>
            </a:r>
            <a:r>
              <a:rPr lang="en-US" altLang="zh-TW" b="1" dirty="0">
                <a:solidFill>
                  <a:srgbClr val="0000FF"/>
                </a:solidFill>
              </a:rPr>
              <a:t>non-negative</a:t>
            </a:r>
            <a:r>
              <a:rPr lang="en-US" altLang="zh-TW" dirty="0"/>
              <a:t>.</a:t>
            </a:r>
          </a:p>
          <a:p>
            <a:pPr marL="457200" indent="-457200"/>
            <a:endParaRPr lang="en-US" altLang="zh-TW" sz="1200" dirty="0"/>
          </a:p>
          <a:p>
            <a:pPr marL="457200" indent="-457200"/>
            <a:r>
              <a:rPr lang="en-US" altLang="zh-TW" dirty="0"/>
              <a:t>All arc have </a:t>
            </a:r>
            <a:r>
              <a:rPr lang="en-US" altLang="zh-TW" b="1" dirty="0">
                <a:solidFill>
                  <a:srgbClr val="0000CC"/>
                </a:solidFill>
              </a:rPr>
              <a:t>zero flow lower </a:t>
            </a:r>
            <a:r>
              <a:rPr lang="en-US" altLang="zh-TW" dirty="0"/>
              <a:t>bound</a:t>
            </a:r>
          </a:p>
          <a:p>
            <a:pPr marL="725488" lvl="1" indent="-457200"/>
            <a:r>
              <a:rPr lang="en-US" altLang="zh-TW" dirty="0"/>
              <a:t>If not, we can easily convert it to be so.</a:t>
            </a:r>
            <a:endParaRPr lang="zh-TW" altLang="en-US" dirty="0"/>
          </a:p>
          <a:p>
            <a:pPr marL="457200" indent="-457200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9BF584-37DD-4496-9956-D8BD037B93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806164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E397C7-3EDA-40B4-81D4-8B9B69ED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Distribution Problems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C468E7-7578-430E-B580-F8B3986E9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A car manufacturer has several manufacturing plants (p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,p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) and produces several car models (m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,m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,m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) at each plant that is shipped to various retailers (r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,r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).  The manufacturer must determine the </a:t>
            </a:r>
            <a:r>
              <a:rPr lang="en-US" altLang="zh-TW" sz="2400" b="1" u="sng" dirty="0">
                <a:solidFill>
                  <a:srgbClr val="0000CC"/>
                </a:solidFill>
              </a:rPr>
              <a:t>production plan for each model </a:t>
            </a:r>
            <a:r>
              <a:rPr lang="en-US" altLang="zh-TW" sz="2400" dirty="0"/>
              <a:t>and </a:t>
            </a:r>
            <a:r>
              <a:rPr lang="en-US" altLang="zh-TW" sz="2400" b="1" u="sng" dirty="0">
                <a:solidFill>
                  <a:srgbClr val="0000CC"/>
                </a:solidFill>
              </a:rPr>
              <a:t>shipping pattern</a:t>
            </a:r>
            <a:r>
              <a:rPr lang="en-US" altLang="zh-TW" sz="2400" dirty="0"/>
              <a:t> that minimizes the overall cost of production and transportation</a:t>
            </a:r>
            <a:r>
              <a:rPr lang="en-US" altLang="zh-TW" dirty="0"/>
              <a:t>.</a:t>
            </a:r>
            <a:endParaRPr lang="en-US" altLang="zh-TW" u="sng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7074B4-B5D0-41D3-822D-F0DF92A7BB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35</a:t>
            </a:fld>
            <a:endParaRPr lang="en-US" altLang="zh-TW"/>
          </a:p>
        </p:txBody>
      </p:sp>
      <p:grpSp>
        <p:nvGrpSpPr>
          <p:cNvPr id="6" name="Group 188">
            <a:extLst>
              <a:ext uri="{FF2B5EF4-FFF2-40B4-BE49-F238E27FC236}">
                <a16:creationId xmlns:a16="http://schemas.microsoft.com/office/drawing/2014/main" id="{269D4E43-5C5D-4EAA-BC84-988B00DBC496}"/>
              </a:ext>
            </a:extLst>
          </p:cNvPr>
          <p:cNvGrpSpPr>
            <a:grpSpLocks/>
          </p:cNvGrpSpPr>
          <p:nvPr/>
        </p:nvGrpSpPr>
        <p:grpSpPr bwMode="auto">
          <a:xfrm>
            <a:off x="3903664" y="2587625"/>
            <a:ext cx="4132857" cy="3751704"/>
            <a:chOff x="890" y="534"/>
            <a:chExt cx="2511" cy="2075"/>
          </a:xfrm>
        </p:grpSpPr>
        <p:sp>
          <p:nvSpPr>
            <p:cNvPr id="7" name="Oval 133">
              <a:extLst>
                <a:ext uri="{FF2B5EF4-FFF2-40B4-BE49-F238E27FC236}">
                  <a16:creationId xmlns:a16="http://schemas.microsoft.com/office/drawing/2014/main" id="{701CDF12-9E15-435C-A0B6-77A31F71E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" y="1821"/>
              <a:ext cx="156" cy="15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Oval 134">
              <a:extLst>
                <a:ext uri="{FF2B5EF4-FFF2-40B4-BE49-F238E27FC236}">
                  <a16:creationId xmlns:a16="http://schemas.microsoft.com/office/drawing/2014/main" id="{9FF9936A-8651-49F1-8001-7BED1551E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1821"/>
              <a:ext cx="156" cy="15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Oval 135">
              <a:extLst>
                <a:ext uri="{FF2B5EF4-FFF2-40B4-BE49-F238E27FC236}">
                  <a16:creationId xmlns:a16="http://schemas.microsoft.com/office/drawing/2014/main" id="{1ACAA18E-85A8-4588-AA23-D19EB8C46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1461"/>
              <a:ext cx="156" cy="15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Oval 136">
              <a:extLst>
                <a:ext uri="{FF2B5EF4-FFF2-40B4-BE49-F238E27FC236}">
                  <a16:creationId xmlns:a16="http://schemas.microsoft.com/office/drawing/2014/main" id="{BC369D0A-118F-4B92-AD6A-7DC4BF406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2180"/>
              <a:ext cx="156" cy="15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Oval 137">
              <a:extLst>
                <a:ext uri="{FF2B5EF4-FFF2-40B4-BE49-F238E27FC236}">
                  <a16:creationId xmlns:a16="http://schemas.microsoft.com/office/drawing/2014/main" id="{17DDE652-77BB-410F-936B-0B065E0A6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" y="897"/>
              <a:ext cx="156" cy="15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Oval 138">
              <a:extLst>
                <a:ext uri="{FF2B5EF4-FFF2-40B4-BE49-F238E27FC236}">
                  <a16:creationId xmlns:a16="http://schemas.microsoft.com/office/drawing/2014/main" id="{95FFD380-E25E-4139-88C7-6735071D2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1102"/>
              <a:ext cx="156" cy="15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" name="Oval 139">
              <a:extLst>
                <a:ext uri="{FF2B5EF4-FFF2-40B4-BE49-F238E27FC236}">
                  <a16:creationId xmlns:a16="http://schemas.microsoft.com/office/drawing/2014/main" id="{D23A1FD5-3DDB-46E1-86B2-519750D43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691"/>
              <a:ext cx="156" cy="15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" name="Oval 140">
              <a:extLst>
                <a:ext uri="{FF2B5EF4-FFF2-40B4-BE49-F238E27FC236}">
                  <a16:creationId xmlns:a16="http://schemas.microsoft.com/office/drawing/2014/main" id="{73288F0F-B98F-4FF5-8701-C78F5E030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" y="1821"/>
              <a:ext cx="156" cy="15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Oval 141">
              <a:extLst>
                <a:ext uri="{FF2B5EF4-FFF2-40B4-BE49-F238E27FC236}">
                  <a16:creationId xmlns:a16="http://schemas.microsoft.com/office/drawing/2014/main" id="{51A81107-A6C5-4864-8613-C8C424353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" y="1461"/>
              <a:ext cx="156" cy="15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Oval 142">
              <a:extLst>
                <a:ext uri="{FF2B5EF4-FFF2-40B4-BE49-F238E27FC236}">
                  <a16:creationId xmlns:a16="http://schemas.microsoft.com/office/drawing/2014/main" id="{9A8CA524-4F2A-49F8-B57E-15D409992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" y="2180"/>
              <a:ext cx="156" cy="15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" name="Oval 143">
              <a:extLst>
                <a:ext uri="{FF2B5EF4-FFF2-40B4-BE49-F238E27FC236}">
                  <a16:creationId xmlns:a16="http://schemas.microsoft.com/office/drawing/2014/main" id="{3631DA60-9C70-4D91-9B91-152C78456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" y="1102"/>
              <a:ext cx="156" cy="15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Oval 144">
              <a:extLst>
                <a:ext uri="{FF2B5EF4-FFF2-40B4-BE49-F238E27FC236}">
                  <a16:creationId xmlns:a16="http://schemas.microsoft.com/office/drawing/2014/main" id="{E4C584D7-F00A-42A8-B4F0-6C66BB123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" y="691"/>
              <a:ext cx="156" cy="15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Oval 145">
              <a:extLst>
                <a:ext uri="{FF2B5EF4-FFF2-40B4-BE49-F238E27FC236}">
                  <a16:creationId xmlns:a16="http://schemas.microsoft.com/office/drawing/2014/main" id="{D608A251-EF00-4237-A642-1A51A0881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" y="1102"/>
              <a:ext cx="156" cy="15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Oval 146">
              <a:extLst>
                <a:ext uri="{FF2B5EF4-FFF2-40B4-BE49-F238E27FC236}">
                  <a16:creationId xmlns:a16="http://schemas.microsoft.com/office/drawing/2014/main" id="{7BC016EF-1002-4D72-A51C-02C655FF0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" y="1975"/>
              <a:ext cx="156" cy="15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Line 147">
              <a:extLst>
                <a:ext uri="{FF2B5EF4-FFF2-40B4-BE49-F238E27FC236}">
                  <a16:creationId xmlns:a16="http://schemas.microsoft.com/office/drawing/2014/main" id="{57417DC8-57D8-4AF7-96E5-83F0D7D76A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67" y="774"/>
              <a:ext cx="484" cy="1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22" name="Line 148">
              <a:extLst>
                <a:ext uri="{FF2B5EF4-FFF2-40B4-BE49-F238E27FC236}">
                  <a16:creationId xmlns:a16="http://schemas.microsoft.com/office/drawing/2014/main" id="{85131902-4CB1-40A5-B2D7-044A08D45C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8" y="1034"/>
              <a:ext cx="490" cy="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23" name="Line 149">
              <a:extLst>
                <a:ext uri="{FF2B5EF4-FFF2-40B4-BE49-F238E27FC236}">
                  <a16:creationId xmlns:a16="http://schemas.microsoft.com/office/drawing/2014/main" id="{7900ADC5-F777-4AE7-85D4-936B7B94D8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7" y="1897"/>
              <a:ext cx="4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24" name="Line 150">
              <a:extLst>
                <a:ext uri="{FF2B5EF4-FFF2-40B4-BE49-F238E27FC236}">
                  <a16:creationId xmlns:a16="http://schemas.microsoft.com/office/drawing/2014/main" id="{5F7BF902-41E1-4E9D-9175-892F792B5E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7" y="1553"/>
              <a:ext cx="491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25" name="Line 151">
              <a:extLst>
                <a:ext uri="{FF2B5EF4-FFF2-40B4-BE49-F238E27FC236}">
                  <a16:creationId xmlns:a16="http://schemas.microsoft.com/office/drawing/2014/main" id="{ED039804-20C6-49E5-ACF5-5C495E90BE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4" y="1942"/>
              <a:ext cx="490" cy="3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26" name="Line 152">
              <a:extLst>
                <a:ext uri="{FF2B5EF4-FFF2-40B4-BE49-F238E27FC236}">
                  <a16:creationId xmlns:a16="http://schemas.microsoft.com/office/drawing/2014/main" id="{2B1BA694-BB09-480F-BE24-0B074E0D8D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9" y="2086"/>
              <a:ext cx="581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27" name="Line 153">
              <a:extLst>
                <a:ext uri="{FF2B5EF4-FFF2-40B4-BE49-F238E27FC236}">
                  <a16:creationId xmlns:a16="http://schemas.microsoft.com/office/drawing/2014/main" id="{0D6ABCA0-B4F3-4CA5-A7F7-FD17578A82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1887"/>
              <a:ext cx="578" cy="1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28" name="Line 154">
              <a:extLst>
                <a:ext uri="{FF2B5EF4-FFF2-40B4-BE49-F238E27FC236}">
                  <a16:creationId xmlns:a16="http://schemas.microsoft.com/office/drawing/2014/main" id="{5A35674C-B6BE-4F59-BBA3-7B57ED056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1178"/>
              <a:ext cx="5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29" name="Line 155">
              <a:extLst>
                <a:ext uri="{FF2B5EF4-FFF2-40B4-BE49-F238E27FC236}">
                  <a16:creationId xmlns:a16="http://schemas.microsoft.com/office/drawing/2014/main" id="{7E3BBF62-71F4-4429-B8BC-3986E6B93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2" y="1223"/>
              <a:ext cx="591" cy="3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30" name="Line 156">
              <a:extLst>
                <a:ext uri="{FF2B5EF4-FFF2-40B4-BE49-F238E27FC236}">
                  <a16:creationId xmlns:a16="http://schemas.microsoft.com/office/drawing/2014/main" id="{72E4404C-A890-4EAF-BD35-4254FA26A7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783"/>
              <a:ext cx="585" cy="3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31" name="Line 157">
              <a:extLst>
                <a:ext uri="{FF2B5EF4-FFF2-40B4-BE49-F238E27FC236}">
                  <a16:creationId xmlns:a16="http://schemas.microsoft.com/office/drawing/2014/main" id="{95B36B26-0390-4584-9FE4-9440EE436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4" y="767"/>
              <a:ext cx="5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32" name="Line 158">
              <a:extLst>
                <a:ext uri="{FF2B5EF4-FFF2-40B4-BE49-F238E27FC236}">
                  <a16:creationId xmlns:a16="http://schemas.microsoft.com/office/drawing/2014/main" id="{F1E7FF9C-FE6D-4895-B908-6ABC9518EA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7" y="1181"/>
              <a:ext cx="5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33" name="Line 159">
              <a:extLst>
                <a:ext uri="{FF2B5EF4-FFF2-40B4-BE49-F238E27FC236}">
                  <a16:creationId xmlns:a16="http://schemas.microsoft.com/office/drawing/2014/main" id="{5EE85511-7185-4124-893B-A7994A4AF3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81" y="815"/>
              <a:ext cx="558" cy="6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34" name="Line 160">
              <a:extLst>
                <a:ext uri="{FF2B5EF4-FFF2-40B4-BE49-F238E27FC236}">
                  <a16:creationId xmlns:a16="http://schemas.microsoft.com/office/drawing/2014/main" id="{0CA42345-E9C5-4A85-BA2A-B347D3B89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4" y="1563"/>
              <a:ext cx="529" cy="3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35" name="Line 161">
              <a:extLst>
                <a:ext uri="{FF2B5EF4-FFF2-40B4-BE49-F238E27FC236}">
                  <a16:creationId xmlns:a16="http://schemas.microsoft.com/office/drawing/2014/main" id="{5CA20A63-7825-41FD-B925-F26DF1545D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0" y="1913"/>
              <a:ext cx="526" cy="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36" name="Line 162">
              <a:extLst>
                <a:ext uri="{FF2B5EF4-FFF2-40B4-BE49-F238E27FC236}">
                  <a16:creationId xmlns:a16="http://schemas.microsoft.com/office/drawing/2014/main" id="{5EA90CD2-931C-49EC-AC97-7334B439B5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81" y="1592"/>
              <a:ext cx="558" cy="6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37" name="Line 163">
              <a:extLst>
                <a:ext uri="{FF2B5EF4-FFF2-40B4-BE49-F238E27FC236}">
                  <a16:creationId xmlns:a16="http://schemas.microsoft.com/office/drawing/2014/main" id="{42E31F14-2EFA-4A9E-8D56-D35C7DB91C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84" y="1249"/>
              <a:ext cx="578" cy="6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38" name="Line 164">
              <a:extLst>
                <a:ext uri="{FF2B5EF4-FFF2-40B4-BE49-F238E27FC236}">
                  <a16:creationId xmlns:a16="http://schemas.microsoft.com/office/drawing/2014/main" id="{AAF3EBBC-A572-4539-90A8-6C1BCDCCF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7" y="815"/>
              <a:ext cx="572" cy="10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39" name="Line 165">
              <a:extLst>
                <a:ext uri="{FF2B5EF4-FFF2-40B4-BE49-F238E27FC236}">
                  <a16:creationId xmlns:a16="http://schemas.microsoft.com/office/drawing/2014/main" id="{13025981-3026-411A-A78E-96A08E46B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7" y="1220"/>
              <a:ext cx="565" cy="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40" name="Text Box 166">
              <a:extLst>
                <a:ext uri="{FF2B5EF4-FFF2-40B4-BE49-F238E27FC236}">
                  <a16:creationId xmlns:a16="http://schemas.microsoft.com/office/drawing/2014/main" id="{9F69B0A8-2024-4223-9634-310A16F47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3" y="1073"/>
              <a:ext cx="182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buClrTx/>
                <a:buSzTx/>
                <a:buFontTx/>
                <a:buNone/>
              </a:pPr>
              <a:r>
                <a:rPr lang="en-US" altLang="zh-TW" sz="1200">
                  <a:ea typeface="新細明體" panose="02020500000000000000" pitchFamily="18" charset="-120"/>
                </a:rPr>
                <a:t>r</a:t>
              </a:r>
              <a:r>
                <a:rPr lang="en-US" altLang="zh-TW" sz="1200" baseline="-25000">
                  <a:ea typeface="新細明體" panose="02020500000000000000" pitchFamily="18" charset="-120"/>
                </a:rPr>
                <a:t>1</a:t>
              </a:r>
              <a:endParaRPr lang="en-US" altLang="zh-TW" sz="1200">
                <a:ea typeface="新細明體" panose="02020500000000000000" pitchFamily="18" charset="-120"/>
              </a:endParaRPr>
            </a:p>
          </p:txBody>
        </p:sp>
        <p:sp>
          <p:nvSpPr>
            <p:cNvPr id="41" name="Text Box 167">
              <a:extLst>
                <a:ext uri="{FF2B5EF4-FFF2-40B4-BE49-F238E27FC236}">
                  <a16:creationId xmlns:a16="http://schemas.microsoft.com/office/drawing/2014/main" id="{5CB35CED-1BE1-4AD9-BB0B-4978E93FC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3" y="1949"/>
              <a:ext cx="182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buClrTx/>
                <a:buSzTx/>
                <a:buFontTx/>
                <a:buNone/>
              </a:pPr>
              <a:r>
                <a:rPr lang="en-US" altLang="zh-TW" sz="1200">
                  <a:ea typeface="新細明體" panose="02020500000000000000" pitchFamily="18" charset="-120"/>
                </a:rPr>
                <a:t>r</a:t>
              </a:r>
              <a:r>
                <a:rPr lang="en-US" altLang="zh-TW" sz="1200" baseline="-25000">
                  <a:ea typeface="新細明體" panose="02020500000000000000" pitchFamily="18" charset="-120"/>
                </a:rPr>
                <a:t>2</a:t>
              </a:r>
              <a:endParaRPr lang="en-US" altLang="zh-TW" sz="1200">
                <a:ea typeface="新細明體" panose="02020500000000000000" pitchFamily="18" charset="-120"/>
              </a:endParaRPr>
            </a:p>
          </p:txBody>
        </p:sp>
        <p:grpSp>
          <p:nvGrpSpPr>
            <p:cNvPr id="42" name="Group 168">
              <a:extLst>
                <a:ext uri="{FF2B5EF4-FFF2-40B4-BE49-F238E27FC236}">
                  <a16:creationId xmlns:a16="http://schemas.microsoft.com/office/drawing/2014/main" id="{C1977B6B-79A3-432C-8B79-DEBB0A48F3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0" y="855"/>
              <a:ext cx="173" cy="191"/>
              <a:chOff x="1160" y="2305"/>
              <a:chExt cx="160" cy="178"/>
            </a:xfrm>
          </p:grpSpPr>
          <p:sp>
            <p:nvSpPr>
              <p:cNvPr id="60" name="Text Box 169">
                <a:extLst>
                  <a:ext uri="{FF2B5EF4-FFF2-40B4-BE49-F238E27FC236}">
                    <a16:creationId xmlns:a16="http://schemas.microsoft.com/office/drawing/2014/main" id="{32F6AB57-B8E6-4196-BF38-C11C1200B0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0" y="2305"/>
                <a:ext cx="156" cy="1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buClrTx/>
                  <a:buSzTx/>
                  <a:buFontTx/>
                  <a:buNone/>
                </a:pPr>
                <a:r>
                  <a:rPr lang="en-US" altLang="zh-TW" sz="1200">
                    <a:ea typeface="新細明體" panose="02020500000000000000" pitchFamily="18" charset="-120"/>
                  </a:rPr>
                  <a:t>p</a:t>
                </a:r>
              </a:p>
            </p:txBody>
          </p:sp>
          <p:sp>
            <p:nvSpPr>
              <p:cNvPr id="61" name="Text Box 170">
                <a:extLst>
                  <a:ext uri="{FF2B5EF4-FFF2-40B4-BE49-F238E27FC236}">
                    <a16:creationId xmlns:a16="http://schemas.microsoft.com/office/drawing/2014/main" id="{245DB441-8952-4A01-ACC4-E8E9946359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5" y="2340"/>
                <a:ext cx="135" cy="1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buClrTx/>
                  <a:buSzTx/>
                  <a:buFontTx/>
                  <a:buNone/>
                </a:pPr>
                <a:r>
                  <a:rPr lang="en-US" altLang="zh-TW" sz="1200" baseline="-25000">
                    <a:ea typeface="新細明體" panose="02020500000000000000" pitchFamily="18" charset="-120"/>
                  </a:rPr>
                  <a:t>1</a:t>
                </a:r>
                <a:endParaRPr lang="en-US" altLang="zh-TW" sz="1200">
                  <a:ea typeface="新細明體" panose="02020500000000000000" pitchFamily="18" charset="-120"/>
                </a:endParaRPr>
              </a:p>
            </p:txBody>
          </p:sp>
        </p:grpSp>
        <p:grpSp>
          <p:nvGrpSpPr>
            <p:cNvPr id="43" name="Group 171">
              <a:extLst>
                <a:ext uri="{FF2B5EF4-FFF2-40B4-BE49-F238E27FC236}">
                  <a16:creationId xmlns:a16="http://schemas.microsoft.com/office/drawing/2014/main" id="{141DD22F-62F7-4F02-9986-05E0F1AA68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" y="1770"/>
              <a:ext cx="174" cy="192"/>
              <a:chOff x="1166" y="2458"/>
              <a:chExt cx="161" cy="179"/>
            </a:xfrm>
          </p:grpSpPr>
          <p:sp>
            <p:nvSpPr>
              <p:cNvPr id="58" name="Text Box 172">
                <a:extLst>
                  <a:ext uri="{FF2B5EF4-FFF2-40B4-BE49-F238E27FC236}">
                    <a16:creationId xmlns:a16="http://schemas.microsoft.com/office/drawing/2014/main" id="{B6EECF73-7E17-4610-B919-E1CC3A55E4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6" y="2458"/>
                <a:ext cx="157" cy="1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buClrTx/>
                  <a:buSzTx/>
                  <a:buFontTx/>
                  <a:buNone/>
                </a:pPr>
                <a:r>
                  <a:rPr lang="en-US" altLang="zh-TW" sz="1200">
                    <a:ea typeface="新細明體" panose="02020500000000000000" pitchFamily="18" charset="-120"/>
                  </a:rPr>
                  <a:t>p</a:t>
                </a:r>
              </a:p>
            </p:txBody>
          </p:sp>
          <p:sp>
            <p:nvSpPr>
              <p:cNvPr id="59" name="Text Box 173">
                <a:extLst>
                  <a:ext uri="{FF2B5EF4-FFF2-40B4-BE49-F238E27FC236}">
                    <a16:creationId xmlns:a16="http://schemas.microsoft.com/office/drawing/2014/main" id="{6A7BB259-9688-4297-BF0D-F926183A3E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2" y="2494"/>
                <a:ext cx="135" cy="1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buClrTx/>
                  <a:buSzTx/>
                  <a:buFontTx/>
                  <a:buNone/>
                </a:pPr>
                <a:r>
                  <a:rPr lang="en-US" altLang="zh-TW" sz="1200" baseline="-25000">
                    <a:ea typeface="新細明體" panose="02020500000000000000" pitchFamily="18" charset="-120"/>
                  </a:rPr>
                  <a:t>2</a:t>
                </a:r>
                <a:endParaRPr lang="en-US" altLang="zh-TW" sz="1200"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44" name="Text Box 174">
              <a:extLst>
                <a:ext uri="{FF2B5EF4-FFF2-40B4-BE49-F238E27FC236}">
                  <a16:creationId xmlns:a16="http://schemas.microsoft.com/office/drawing/2014/main" id="{5AFC0EF8-366E-4FCF-9ED8-82C421E93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1" y="534"/>
              <a:ext cx="346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buClrTx/>
                <a:buSzTx/>
                <a:buFontTx/>
                <a:buNone/>
              </a:pPr>
              <a:r>
                <a:rPr lang="en-US" altLang="zh-TW" sz="1200">
                  <a:ea typeface="新細明體" panose="02020500000000000000" pitchFamily="18" charset="-120"/>
                </a:rPr>
                <a:t>p</a:t>
              </a:r>
              <a:r>
                <a:rPr lang="en-US" altLang="zh-TW" sz="1200" baseline="-25000">
                  <a:ea typeface="新細明體" panose="02020500000000000000" pitchFamily="18" charset="-120"/>
                </a:rPr>
                <a:t>1</a:t>
              </a:r>
              <a:r>
                <a:rPr lang="en-US" altLang="zh-TW" sz="1200">
                  <a:ea typeface="新細明體" panose="02020500000000000000" pitchFamily="18" charset="-120"/>
                </a:rPr>
                <a:t>/m</a:t>
              </a:r>
              <a:r>
                <a:rPr lang="en-US" altLang="zh-TW" sz="1200" baseline="-25000">
                  <a:ea typeface="新細明體" panose="02020500000000000000" pitchFamily="18" charset="-120"/>
                </a:rPr>
                <a:t>1</a:t>
              </a:r>
              <a:endParaRPr lang="en-US" altLang="zh-TW" sz="1200">
                <a:ea typeface="新細明體" panose="02020500000000000000" pitchFamily="18" charset="-120"/>
              </a:endParaRPr>
            </a:p>
          </p:txBody>
        </p:sp>
        <p:sp>
          <p:nvSpPr>
            <p:cNvPr id="45" name="Text Box 175">
              <a:extLst>
                <a:ext uri="{FF2B5EF4-FFF2-40B4-BE49-F238E27FC236}">
                  <a16:creationId xmlns:a16="http://schemas.microsoft.com/office/drawing/2014/main" id="{4FACFF0A-9D58-4477-AD7D-DAA0E7B52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8" y="929"/>
              <a:ext cx="347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buClrTx/>
                <a:buSzTx/>
                <a:buFontTx/>
                <a:buNone/>
              </a:pPr>
              <a:r>
                <a:rPr lang="en-US" altLang="zh-TW" sz="1200">
                  <a:ea typeface="新細明體" panose="02020500000000000000" pitchFamily="18" charset="-120"/>
                </a:rPr>
                <a:t>p</a:t>
              </a:r>
              <a:r>
                <a:rPr lang="en-US" altLang="zh-TW" sz="1200" baseline="-25000">
                  <a:ea typeface="新細明體" panose="02020500000000000000" pitchFamily="18" charset="-120"/>
                </a:rPr>
                <a:t>1</a:t>
              </a:r>
              <a:r>
                <a:rPr lang="en-US" altLang="zh-TW" sz="1200">
                  <a:ea typeface="新細明體" panose="02020500000000000000" pitchFamily="18" charset="-120"/>
                </a:rPr>
                <a:t>/m</a:t>
              </a:r>
              <a:r>
                <a:rPr lang="en-US" altLang="zh-TW" sz="1200" baseline="-25000">
                  <a:ea typeface="新細明體" panose="02020500000000000000" pitchFamily="18" charset="-120"/>
                </a:rPr>
                <a:t>2</a:t>
              </a:r>
              <a:endParaRPr lang="en-US" altLang="zh-TW" sz="1200">
                <a:ea typeface="新細明體" panose="02020500000000000000" pitchFamily="18" charset="-120"/>
              </a:endParaRPr>
            </a:p>
          </p:txBody>
        </p:sp>
        <p:sp>
          <p:nvSpPr>
            <p:cNvPr id="46" name="Text Box 176">
              <a:extLst>
                <a:ext uri="{FF2B5EF4-FFF2-40B4-BE49-F238E27FC236}">
                  <a16:creationId xmlns:a16="http://schemas.microsoft.com/office/drawing/2014/main" id="{C60B42D4-0178-4383-A798-F988C2CAF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9" y="1301"/>
              <a:ext cx="346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buClrTx/>
                <a:buSzTx/>
                <a:buFontTx/>
                <a:buNone/>
              </a:pPr>
              <a:r>
                <a:rPr lang="en-US" altLang="zh-TW" sz="1200">
                  <a:ea typeface="新細明體" panose="02020500000000000000" pitchFamily="18" charset="-120"/>
                </a:rPr>
                <a:t>p</a:t>
              </a:r>
              <a:r>
                <a:rPr lang="en-US" altLang="zh-TW" sz="1200" baseline="-25000">
                  <a:ea typeface="新細明體" panose="02020500000000000000" pitchFamily="18" charset="-120"/>
                </a:rPr>
                <a:t>2</a:t>
              </a:r>
              <a:r>
                <a:rPr lang="en-US" altLang="zh-TW" sz="1200">
                  <a:ea typeface="新細明體" panose="02020500000000000000" pitchFamily="18" charset="-120"/>
                </a:rPr>
                <a:t>/m</a:t>
              </a:r>
              <a:r>
                <a:rPr lang="en-US" altLang="zh-TW" sz="1200" baseline="-25000">
                  <a:ea typeface="新細明體" panose="02020500000000000000" pitchFamily="18" charset="-120"/>
                </a:rPr>
                <a:t>1</a:t>
              </a:r>
              <a:endParaRPr lang="en-US" altLang="zh-TW" sz="1200">
                <a:ea typeface="新細明體" panose="02020500000000000000" pitchFamily="18" charset="-120"/>
              </a:endParaRPr>
            </a:p>
          </p:txBody>
        </p:sp>
        <p:sp>
          <p:nvSpPr>
            <p:cNvPr id="47" name="Text Box 177">
              <a:extLst>
                <a:ext uri="{FF2B5EF4-FFF2-40B4-BE49-F238E27FC236}">
                  <a16:creationId xmlns:a16="http://schemas.microsoft.com/office/drawing/2014/main" id="{67085881-8542-452A-9640-0BE9161B3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8" y="1660"/>
              <a:ext cx="347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buClrTx/>
                <a:buSzTx/>
                <a:buFontTx/>
                <a:buNone/>
              </a:pPr>
              <a:r>
                <a:rPr lang="en-US" altLang="zh-TW" sz="1200">
                  <a:ea typeface="新細明體" panose="02020500000000000000" pitchFamily="18" charset="-120"/>
                </a:rPr>
                <a:t>p</a:t>
              </a:r>
              <a:r>
                <a:rPr lang="en-US" altLang="zh-TW" sz="1200" baseline="-25000">
                  <a:ea typeface="新細明體" panose="02020500000000000000" pitchFamily="18" charset="-120"/>
                </a:rPr>
                <a:t>2</a:t>
              </a:r>
              <a:r>
                <a:rPr lang="en-US" altLang="zh-TW" sz="1200">
                  <a:ea typeface="新細明體" panose="02020500000000000000" pitchFamily="18" charset="-120"/>
                </a:rPr>
                <a:t>/m</a:t>
              </a:r>
              <a:r>
                <a:rPr lang="en-US" altLang="zh-TW" sz="1200" baseline="-25000">
                  <a:ea typeface="新細明體" panose="02020500000000000000" pitchFamily="18" charset="-120"/>
                </a:rPr>
                <a:t>2</a:t>
              </a:r>
              <a:endParaRPr lang="en-US" altLang="zh-TW" sz="1200">
                <a:ea typeface="新細明體" panose="02020500000000000000" pitchFamily="18" charset="-120"/>
              </a:endParaRPr>
            </a:p>
          </p:txBody>
        </p:sp>
        <p:sp>
          <p:nvSpPr>
            <p:cNvPr id="48" name="Text Box 178">
              <a:extLst>
                <a:ext uri="{FF2B5EF4-FFF2-40B4-BE49-F238E27FC236}">
                  <a16:creationId xmlns:a16="http://schemas.microsoft.com/office/drawing/2014/main" id="{E0F378DD-17B1-4F6D-87B4-BA7181096A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9" y="2013"/>
              <a:ext cx="338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buClrTx/>
                <a:buSzTx/>
                <a:buFontTx/>
                <a:buNone/>
              </a:pPr>
              <a:r>
                <a:rPr lang="en-US" altLang="zh-TW" sz="1200">
                  <a:ea typeface="新細明體" panose="02020500000000000000" pitchFamily="18" charset="-120"/>
                </a:rPr>
                <a:t>p</a:t>
              </a:r>
              <a:r>
                <a:rPr lang="en-US" altLang="zh-TW" sz="1200" baseline="-25000">
                  <a:ea typeface="新細明體" panose="02020500000000000000" pitchFamily="18" charset="-120"/>
                </a:rPr>
                <a:t>2</a:t>
              </a:r>
              <a:r>
                <a:rPr lang="en-US" altLang="zh-TW" sz="1200">
                  <a:ea typeface="新細明體" panose="02020500000000000000" pitchFamily="18" charset="-120"/>
                </a:rPr>
                <a:t>/m</a:t>
              </a:r>
              <a:r>
                <a:rPr lang="en-US" altLang="zh-TW" sz="1200" baseline="-25000">
                  <a:ea typeface="新細明體" panose="02020500000000000000" pitchFamily="18" charset="-120"/>
                </a:rPr>
                <a:t>3</a:t>
              </a:r>
              <a:endParaRPr lang="en-US" altLang="zh-TW" sz="1200">
                <a:ea typeface="新細明體" panose="02020500000000000000" pitchFamily="18" charset="-120"/>
              </a:endParaRPr>
            </a:p>
          </p:txBody>
        </p:sp>
        <p:sp>
          <p:nvSpPr>
            <p:cNvPr id="49" name="Text Box 179">
              <a:extLst>
                <a:ext uri="{FF2B5EF4-FFF2-40B4-BE49-F238E27FC236}">
                  <a16:creationId xmlns:a16="http://schemas.microsoft.com/office/drawing/2014/main" id="{B41879E4-1A25-4C8D-A858-8F6E9F8F8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7" y="537"/>
              <a:ext cx="325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buClrTx/>
                <a:buSzTx/>
                <a:buFontTx/>
                <a:buNone/>
              </a:pPr>
              <a:r>
                <a:rPr lang="en-US" altLang="zh-TW" sz="1200">
                  <a:ea typeface="新細明體" panose="02020500000000000000" pitchFamily="18" charset="-120"/>
                </a:rPr>
                <a:t>r</a:t>
              </a:r>
              <a:r>
                <a:rPr lang="en-US" altLang="zh-TW" sz="1200" baseline="-25000">
                  <a:ea typeface="新細明體" panose="02020500000000000000" pitchFamily="18" charset="-120"/>
                </a:rPr>
                <a:t>1</a:t>
              </a:r>
              <a:r>
                <a:rPr lang="en-US" altLang="zh-TW" sz="1200">
                  <a:ea typeface="新細明體" panose="02020500000000000000" pitchFamily="18" charset="-120"/>
                </a:rPr>
                <a:t>/m</a:t>
              </a:r>
              <a:r>
                <a:rPr lang="en-US" altLang="zh-TW" sz="1200" baseline="-25000">
                  <a:ea typeface="新細明體" panose="02020500000000000000" pitchFamily="18" charset="-120"/>
                </a:rPr>
                <a:t>1</a:t>
              </a:r>
              <a:endParaRPr lang="en-US" altLang="zh-TW" sz="1200">
                <a:ea typeface="新細明體" panose="02020500000000000000" pitchFamily="18" charset="-120"/>
              </a:endParaRPr>
            </a:p>
          </p:txBody>
        </p:sp>
        <p:sp>
          <p:nvSpPr>
            <p:cNvPr id="50" name="Text Box 180">
              <a:extLst>
                <a:ext uri="{FF2B5EF4-FFF2-40B4-BE49-F238E27FC236}">
                  <a16:creationId xmlns:a16="http://schemas.microsoft.com/office/drawing/2014/main" id="{9CF4BC76-37C7-4B3E-878F-0FD7706E7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7" y="954"/>
              <a:ext cx="325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buClrTx/>
                <a:buSzTx/>
                <a:buFontTx/>
                <a:buNone/>
              </a:pPr>
              <a:r>
                <a:rPr lang="en-US" altLang="zh-TW" sz="1200">
                  <a:ea typeface="新細明體" panose="02020500000000000000" pitchFamily="18" charset="-120"/>
                </a:rPr>
                <a:t>r</a:t>
              </a:r>
              <a:r>
                <a:rPr lang="en-US" altLang="zh-TW" sz="1200" baseline="-25000">
                  <a:ea typeface="新細明體" panose="02020500000000000000" pitchFamily="18" charset="-120"/>
                </a:rPr>
                <a:t>1</a:t>
              </a:r>
              <a:r>
                <a:rPr lang="en-US" altLang="zh-TW" sz="1200">
                  <a:ea typeface="新細明體" panose="02020500000000000000" pitchFamily="18" charset="-120"/>
                </a:rPr>
                <a:t>/m</a:t>
              </a:r>
              <a:r>
                <a:rPr lang="en-US" altLang="zh-TW" sz="1200" baseline="-25000">
                  <a:ea typeface="新細明體" panose="02020500000000000000" pitchFamily="18" charset="-120"/>
                </a:rPr>
                <a:t>2</a:t>
              </a:r>
              <a:endParaRPr lang="en-US" altLang="zh-TW" sz="1200">
                <a:ea typeface="新細明體" panose="02020500000000000000" pitchFamily="18" charset="-120"/>
              </a:endParaRPr>
            </a:p>
          </p:txBody>
        </p:sp>
        <p:sp>
          <p:nvSpPr>
            <p:cNvPr id="51" name="Text Box 181">
              <a:extLst>
                <a:ext uri="{FF2B5EF4-FFF2-40B4-BE49-F238E27FC236}">
                  <a16:creationId xmlns:a16="http://schemas.microsoft.com/office/drawing/2014/main" id="{78028B84-40B6-4221-99E6-4F5C92804D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7" y="1320"/>
              <a:ext cx="325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buClrTx/>
                <a:buSzTx/>
                <a:buFontTx/>
                <a:buNone/>
              </a:pPr>
              <a:r>
                <a:rPr lang="en-US" altLang="zh-TW" sz="1200">
                  <a:ea typeface="新細明體" panose="02020500000000000000" pitchFamily="18" charset="-120"/>
                </a:rPr>
                <a:t>r</a:t>
              </a:r>
              <a:r>
                <a:rPr lang="en-US" altLang="zh-TW" sz="1200" baseline="-25000">
                  <a:ea typeface="新細明體" panose="02020500000000000000" pitchFamily="18" charset="-120"/>
                </a:rPr>
                <a:t>1</a:t>
              </a:r>
              <a:r>
                <a:rPr lang="en-US" altLang="zh-TW" sz="1200">
                  <a:ea typeface="新細明體" panose="02020500000000000000" pitchFamily="18" charset="-120"/>
                </a:rPr>
                <a:t>/m</a:t>
              </a:r>
              <a:r>
                <a:rPr lang="en-US" altLang="zh-TW" sz="1200" baseline="-25000">
                  <a:ea typeface="新細明體" panose="02020500000000000000" pitchFamily="18" charset="-120"/>
                </a:rPr>
                <a:t>3</a:t>
              </a:r>
              <a:endParaRPr lang="en-US" altLang="zh-TW" sz="1200">
                <a:ea typeface="新細明體" panose="02020500000000000000" pitchFamily="18" charset="-120"/>
              </a:endParaRPr>
            </a:p>
          </p:txBody>
        </p:sp>
        <p:sp>
          <p:nvSpPr>
            <p:cNvPr id="52" name="Text Box 182">
              <a:extLst>
                <a:ext uri="{FF2B5EF4-FFF2-40B4-BE49-F238E27FC236}">
                  <a16:creationId xmlns:a16="http://schemas.microsoft.com/office/drawing/2014/main" id="{9281DE1B-B592-4A00-83AF-63D1D11D2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6" y="1667"/>
              <a:ext cx="325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buClrTx/>
                <a:buSzTx/>
                <a:buFontTx/>
                <a:buNone/>
              </a:pPr>
              <a:r>
                <a:rPr lang="en-US" altLang="zh-TW" sz="1200">
                  <a:ea typeface="新細明體" panose="02020500000000000000" pitchFamily="18" charset="-120"/>
                </a:rPr>
                <a:t>r</a:t>
              </a:r>
              <a:r>
                <a:rPr lang="en-US" altLang="zh-TW" sz="1200" baseline="-25000">
                  <a:ea typeface="新細明體" panose="02020500000000000000" pitchFamily="18" charset="-120"/>
                </a:rPr>
                <a:t>2</a:t>
              </a:r>
              <a:r>
                <a:rPr lang="en-US" altLang="zh-TW" sz="1200">
                  <a:ea typeface="新細明體" panose="02020500000000000000" pitchFamily="18" charset="-120"/>
                </a:rPr>
                <a:t>/m</a:t>
              </a:r>
              <a:r>
                <a:rPr lang="en-US" altLang="zh-TW" sz="1200" baseline="-25000">
                  <a:ea typeface="新細明體" panose="02020500000000000000" pitchFamily="18" charset="-120"/>
                </a:rPr>
                <a:t>1</a:t>
              </a:r>
              <a:endParaRPr lang="en-US" altLang="zh-TW" sz="1200">
                <a:ea typeface="新細明體" panose="02020500000000000000" pitchFamily="18" charset="-120"/>
              </a:endParaRPr>
            </a:p>
          </p:txBody>
        </p:sp>
        <p:sp>
          <p:nvSpPr>
            <p:cNvPr id="53" name="Text Box 183">
              <a:extLst>
                <a:ext uri="{FF2B5EF4-FFF2-40B4-BE49-F238E27FC236}">
                  <a16:creationId xmlns:a16="http://schemas.microsoft.com/office/drawing/2014/main" id="{BE015F0F-4F4E-4A7E-A4C7-05D8B4122E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9" y="2020"/>
              <a:ext cx="325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buClrTx/>
                <a:buSzTx/>
                <a:buFontTx/>
                <a:buNone/>
              </a:pPr>
              <a:r>
                <a:rPr lang="en-US" altLang="zh-TW" sz="1200">
                  <a:ea typeface="新細明體" panose="02020500000000000000" pitchFamily="18" charset="-120"/>
                </a:rPr>
                <a:t>r</a:t>
              </a:r>
              <a:r>
                <a:rPr lang="en-US" altLang="zh-TW" sz="1200" baseline="-25000">
                  <a:ea typeface="新細明體" panose="02020500000000000000" pitchFamily="18" charset="-120"/>
                </a:rPr>
                <a:t>2</a:t>
              </a:r>
              <a:r>
                <a:rPr lang="en-US" altLang="zh-TW" sz="1200">
                  <a:ea typeface="新細明體" panose="02020500000000000000" pitchFamily="18" charset="-120"/>
                </a:rPr>
                <a:t>/m</a:t>
              </a:r>
              <a:r>
                <a:rPr lang="en-US" altLang="zh-TW" sz="1200" baseline="-25000">
                  <a:ea typeface="新細明體" panose="02020500000000000000" pitchFamily="18" charset="-120"/>
                </a:rPr>
                <a:t>2</a:t>
              </a:r>
              <a:endParaRPr lang="en-US" altLang="zh-TW" sz="1200">
                <a:ea typeface="新細明體" panose="02020500000000000000" pitchFamily="18" charset="-120"/>
              </a:endParaRPr>
            </a:p>
          </p:txBody>
        </p:sp>
        <p:sp>
          <p:nvSpPr>
            <p:cNvPr id="54" name="Text Box 184">
              <a:extLst>
                <a:ext uri="{FF2B5EF4-FFF2-40B4-BE49-F238E27FC236}">
                  <a16:creationId xmlns:a16="http://schemas.microsoft.com/office/drawing/2014/main" id="{09B652C9-F25B-4165-A6C2-865196FBE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0" y="2354"/>
              <a:ext cx="36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buClrTx/>
                <a:buSzTx/>
                <a:buFontTx/>
                <a:buNone/>
              </a:pPr>
              <a:r>
                <a:rPr lang="en-US" altLang="zh-TW" sz="1200">
                  <a:ea typeface="新細明體" panose="02020500000000000000" pitchFamily="18" charset="-120"/>
                </a:rPr>
                <a:t>Plant</a:t>
              </a:r>
            </a:p>
            <a:p>
              <a:pPr eaLnBrk="0" hangingPunct="0">
                <a:buClrTx/>
                <a:buSzTx/>
                <a:buFontTx/>
                <a:buNone/>
              </a:pPr>
              <a:r>
                <a:rPr lang="en-US" altLang="zh-TW" sz="1200">
                  <a:ea typeface="新細明體" panose="02020500000000000000" pitchFamily="18" charset="-120"/>
                </a:rPr>
                <a:t>nodes</a:t>
              </a:r>
            </a:p>
          </p:txBody>
        </p:sp>
        <p:sp>
          <p:nvSpPr>
            <p:cNvPr id="55" name="Text Box 185">
              <a:extLst>
                <a:ext uri="{FF2B5EF4-FFF2-40B4-BE49-F238E27FC236}">
                  <a16:creationId xmlns:a16="http://schemas.microsoft.com/office/drawing/2014/main" id="{3D4C06FB-40DE-4AB1-A570-5BE5437B2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9" y="2354"/>
              <a:ext cx="604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buClrTx/>
                <a:buSzTx/>
                <a:buFontTx/>
                <a:buNone/>
              </a:pPr>
              <a:r>
                <a:rPr lang="en-US" altLang="zh-TW" sz="1200">
                  <a:ea typeface="新細明體" panose="02020500000000000000" pitchFamily="18" charset="-120"/>
                </a:rPr>
                <a:t>Plant/model</a:t>
              </a:r>
            </a:p>
            <a:p>
              <a:pPr eaLnBrk="0" hangingPunct="0">
                <a:buClrTx/>
                <a:buSzTx/>
                <a:buFontTx/>
                <a:buNone/>
              </a:pPr>
              <a:r>
                <a:rPr lang="en-US" altLang="zh-TW" sz="1200">
                  <a:ea typeface="新細明體" panose="02020500000000000000" pitchFamily="18" charset="-120"/>
                </a:rPr>
                <a:t>nodes</a:t>
              </a:r>
            </a:p>
          </p:txBody>
        </p:sp>
        <p:sp>
          <p:nvSpPr>
            <p:cNvPr id="56" name="Text Box 186">
              <a:extLst>
                <a:ext uri="{FF2B5EF4-FFF2-40B4-BE49-F238E27FC236}">
                  <a16:creationId xmlns:a16="http://schemas.microsoft.com/office/drawing/2014/main" id="{7DD61465-362B-408E-BD2D-F7BC298131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9" y="2354"/>
              <a:ext cx="712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buClrTx/>
                <a:buSzTx/>
                <a:buFontTx/>
                <a:buNone/>
              </a:pPr>
              <a:r>
                <a:rPr lang="en-US" altLang="zh-TW" sz="1200">
                  <a:ea typeface="新細明體" panose="02020500000000000000" pitchFamily="18" charset="-120"/>
                </a:rPr>
                <a:t>Retailer/model</a:t>
              </a:r>
            </a:p>
            <a:p>
              <a:pPr eaLnBrk="0" hangingPunct="0">
                <a:buClrTx/>
                <a:buSzTx/>
                <a:buFontTx/>
                <a:buNone/>
              </a:pPr>
              <a:r>
                <a:rPr lang="en-US" altLang="zh-TW" sz="1200">
                  <a:ea typeface="新細明體" panose="02020500000000000000" pitchFamily="18" charset="-120"/>
                </a:rPr>
                <a:t>nodes</a:t>
              </a:r>
            </a:p>
          </p:txBody>
        </p:sp>
        <p:sp>
          <p:nvSpPr>
            <p:cNvPr id="57" name="Text Box 187">
              <a:extLst>
                <a:ext uri="{FF2B5EF4-FFF2-40B4-BE49-F238E27FC236}">
                  <a16:creationId xmlns:a16="http://schemas.microsoft.com/office/drawing/2014/main" id="{297A8B1E-59C0-43D0-8215-62F5674F1A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8" y="2354"/>
              <a:ext cx="433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buClrTx/>
                <a:buSzTx/>
                <a:buFontTx/>
                <a:buNone/>
              </a:pPr>
              <a:r>
                <a:rPr lang="en-US" altLang="zh-TW" sz="1200">
                  <a:ea typeface="新細明體" panose="02020500000000000000" pitchFamily="18" charset="-120"/>
                </a:rPr>
                <a:t>Retailer</a:t>
              </a:r>
            </a:p>
            <a:p>
              <a:pPr eaLnBrk="0" hangingPunct="0">
                <a:buClrTx/>
                <a:buSzTx/>
                <a:buFontTx/>
                <a:buNone/>
              </a:pPr>
              <a:r>
                <a:rPr lang="en-US" altLang="zh-TW" sz="1200">
                  <a:ea typeface="新細明體" panose="02020500000000000000" pitchFamily="18" charset="-120"/>
                </a:rPr>
                <a:t>nodes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838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BD8939-DB64-40D1-B85F-11CD86BEF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Properties of the Constraint Matrix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B19F98-9EF2-4980-AE23-928BC6CE9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sz="2200" dirty="0"/>
          </a:p>
          <a:p>
            <a:pPr lvl="1">
              <a:buSzTx/>
              <a:buFontTx/>
              <a:buChar char="•"/>
            </a:pP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TW" dirty="0"/>
              <a:t> has a “+1” in the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baseline="30000" dirty="0" err="1"/>
              <a:t>th</a:t>
            </a:r>
            <a:r>
              <a:rPr lang="en-US" altLang="zh-TW" dirty="0"/>
              <a:t> row and a “-1” in </a:t>
            </a:r>
            <a:r>
              <a:rPr lang="en-US" altLang="zh-TW" dirty="0">
                <a:latin typeface="+mj-lt"/>
                <a:cs typeface="Times New Roman" panose="02020603050405020304" pitchFamily="18" charset="0"/>
              </a:rPr>
              <a:t>the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baseline="30000" dirty="0" err="1"/>
              <a:t>th</a:t>
            </a:r>
            <a:r>
              <a:rPr lang="en-US" altLang="zh-TW" dirty="0"/>
              <a:t> row.</a:t>
            </a:r>
          </a:p>
          <a:p>
            <a:pPr lvl="1">
              <a:buSzTx/>
              <a:buFontTx/>
              <a:buChar char="•"/>
            </a:pPr>
            <a:r>
              <a:rPr lang="en-US" altLang="zh-TW" dirty="0"/>
              <a:t>The </a:t>
            </a:r>
            <a:r>
              <a:rPr lang="en-US" altLang="zh-TW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/>
              <a:t> rows of the constraint matrix are </a:t>
            </a:r>
            <a:r>
              <a:rPr lang="en-US" altLang="zh-TW" b="1" dirty="0">
                <a:solidFill>
                  <a:srgbClr val="0000FF"/>
                </a:solidFill>
              </a:rPr>
              <a:t>linearly dependent</a:t>
            </a:r>
            <a:r>
              <a:rPr lang="en-US" altLang="zh-TW" dirty="0"/>
              <a:t>.</a:t>
            </a:r>
          </a:p>
          <a:p>
            <a:pPr lvl="1">
              <a:buSzTx/>
              <a:buFontTx/>
              <a:buChar char="•"/>
            </a:pPr>
            <a:r>
              <a:rPr lang="en-US" altLang="zh-TW" dirty="0"/>
              <a:t>The </a:t>
            </a:r>
            <a:r>
              <a:rPr lang="en-US" altLang="zh-TW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rank</a:t>
            </a:r>
            <a:r>
              <a:rPr lang="en-US" altLang="zh-TW" dirty="0"/>
              <a:t> of the constraint matrix is </a:t>
            </a:r>
            <a:r>
              <a:rPr lang="en-US" altLang="zh-TW" b="1" dirty="0">
                <a:solidFill>
                  <a:srgbClr val="0000FF"/>
                </a:solidFill>
              </a:rPr>
              <a:t>at most (</a:t>
            </a:r>
            <a:r>
              <a:rPr lang="en-US" altLang="zh-TW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="1" dirty="0">
                <a:solidFill>
                  <a:srgbClr val="0000FF"/>
                </a:solidFill>
              </a:rPr>
              <a:t>-1).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7DAE12-956C-44BA-B022-6ACE50D0CA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36</a:t>
            </a:fld>
            <a:endParaRPr lang="en-US" altLang="zh-TW"/>
          </a:p>
        </p:txBody>
      </p:sp>
      <p:graphicFrame>
        <p:nvGraphicFramePr>
          <p:cNvPr id="5" name="Object 1059">
            <a:extLst>
              <a:ext uri="{FF2B5EF4-FFF2-40B4-BE49-F238E27FC236}">
                <a16:creationId xmlns:a16="http://schemas.microsoft.com/office/drawing/2014/main" id="{4EEA835C-82BB-496D-8DD8-35D79FDADE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241546"/>
              </p:ext>
            </p:extLst>
          </p:nvPr>
        </p:nvGraphicFramePr>
        <p:xfrm>
          <a:off x="3471479" y="3419803"/>
          <a:ext cx="4141787" cy="160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0" name="文件" r:id="rId3" imgW="4482568" imgH="1734335" progId="Word.Document.8">
                  <p:embed/>
                </p:oleObj>
              </mc:Choice>
              <mc:Fallback>
                <p:oleObj name="文件" r:id="rId3" imgW="4482568" imgH="1734335" progId="Word.Document.8">
                  <p:embed/>
                  <p:pic>
                    <p:nvPicPr>
                      <p:cNvPr id="5" name="Object 1059">
                        <a:extLst>
                          <a:ext uri="{FF2B5EF4-FFF2-40B4-BE49-F238E27FC236}">
                            <a16:creationId xmlns:a16="http://schemas.microsoft.com/office/drawing/2014/main" id="{4EEA835C-82BB-496D-8DD8-35D79FDADE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1479" y="3419803"/>
                        <a:ext cx="4141787" cy="160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56">
            <a:extLst>
              <a:ext uri="{FF2B5EF4-FFF2-40B4-BE49-F238E27FC236}">
                <a16:creationId xmlns:a16="http://schemas.microsoft.com/office/drawing/2014/main" id="{33FCEA4C-FD82-48F5-B95A-ED502072F0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2494" y="1028026"/>
          <a:ext cx="487045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1" name="文件" r:id="rId5" imgW="4459134" imgH="1728193" progId="Word.Document.8">
                  <p:embed/>
                </p:oleObj>
              </mc:Choice>
              <mc:Fallback>
                <p:oleObj name="文件" r:id="rId5" imgW="4459134" imgH="1728193" progId="Word.Document.8">
                  <p:embed/>
                  <p:pic>
                    <p:nvPicPr>
                      <p:cNvPr id="6" name="Object 1056">
                        <a:extLst>
                          <a:ext uri="{FF2B5EF4-FFF2-40B4-BE49-F238E27FC236}">
                            <a16:creationId xmlns:a16="http://schemas.microsoft.com/office/drawing/2014/main" id="{33FCEA4C-FD82-48F5-B95A-ED502072F0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2494" y="1028026"/>
                        <a:ext cx="4870450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058">
            <a:extLst>
              <a:ext uri="{FF2B5EF4-FFF2-40B4-BE49-F238E27FC236}">
                <a16:creationId xmlns:a16="http://schemas.microsoft.com/office/drawing/2014/main" id="{926229E5-D20B-4154-8EA7-D07F6F06CC0A}"/>
              </a:ext>
            </a:extLst>
          </p:cNvPr>
          <p:cNvGrpSpPr>
            <a:grpSpLocks/>
          </p:cNvGrpSpPr>
          <p:nvPr/>
        </p:nvGrpSpPr>
        <p:grpSpPr bwMode="auto">
          <a:xfrm>
            <a:off x="1814843" y="890708"/>
            <a:ext cx="2805113" cy="2243137"/>
            <a:chOff x="281" y="809"/>
            <a:chExt cx="1767" cy="1413"/>
          </a:xfrm>
        </p:grpSpPr>
        <p:sp>
          <p:nvSpPr>
            <p:cNvPr id="8" name="Oval 1031">
              <a:extLst>
                <a:ext uri="{FF2B5EF4-FFF2-40B4-BE49-F238E27FC236}">
                  <a16:creationId xmlns:a16="http://schemas.microsoft.com/office/drawing/2014/main" id="{C916C067-6EF7-4EEB-9FE8-E00769242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" y="1412"/>
              <a:ext cx="184" cy="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Oval 1032">
              <a:extLst>
                <a:ext uri="{FF2B5EF4-FFF2-40B4-BE49-F238E27FC236}">
                  <a16:creationId xmlns:a16="http://schemas.microsoft.com/office/drawing/2014/main" id="{9973B541-1718-4A23-9751-58C09EEDF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" y="884"/>
              <a:ext cx="184" cy="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Oval 1033">
              <a:extLst>
                <a:ext uri="{FF2B5EF4-FFF2-40B4-BE49-F238E27FC236}">
                  <a16:creationId xmlns:a16="http://schemas.microsoft.com/office/drawing/2014/main" id="{19C1F9F2-ED2C-4AA9-8476-318DCEC10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3" y="884"/>
              <a:ext cx="184" cy="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Oval 1034">
              <a:extLst>
                <a:ext uri="{FF2B5EF4-FFF2-40B4-BE49-F238E27FC236}">
                  <a16:creationId xmlns:a16="http://schemas.microsoft.com/office/drawing/2014/main" id="{69FDC581-784D-48F7-A34D-BFE0918DE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9" y="1932"/>
              <a:ext cx="184" cy="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Oval 1035">
              <a:extLst>
                <a:ext uri="{FF2B5EF4-FFF2-40B4-BE49-F238E27FC236}">
                  <a16:creationId xmlns:a16="http://schemas.microsoft.com/office/drawing/2014/main" id="{3A9D6BBF-CC28-4F4A-B3F1-8209003A6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" y="1932"/>
              <a:ext cx="184" cy="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" name="Text Box 1036">
              <a:extLst>
                <a:ext uri="{FF2B5EF4-FFF2-40B4-BE49-F238E27FC236}">
                  <a16:creationId xmlns:a16="http://schemas.microsoft.com/office/drawing/2014/main" id="{829157CA-DD8B-47DE-81BC-B75E73545F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" y="141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4" name="Text Box 1037">
              <a:extLst>
                <a:ext uri="{FF2B5EF4-FFF2-40B4-BE49-F238E27FC236}">
                  <a16:creationId xmlns:a16="http://schemas.microsoft.com/office/drawing/2014/main" id="{9861CD9A-0B3E-46D1-9A20-A2B36BC9D6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3" y="88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5" name="Text Box 1038">
              <a:extLst>
                <a:ext uri="{FF2B5EF4-FFF2-40B4-BE49-F238E27FC236}">
                  <a16:creationId xmlns:a16="http://schemas.microsoft.com/office/drawing/2014/main" id="{26E807F5-C90C-4184-9574-2330E35E4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9" y="192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6" name="Text Box 1039">
              <a:extLst>
                <a:ext uri="{FF2B5EF4-FFF2-40B4-BE49-F238E27FC236}">
                  <a16:creationId xmlns:a16="http://schemas.microsoft.com/office/drawing/2014/main" id="{C437EBFE-96AE-423F-89D3-A4222B910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1" y="87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17" name="Text Box 1040">
              <a:extLst>
                <a:ext uri="{FF2B5EF4-FFF2-40B4-BE49-F238E27FC236}">
                  <a16:creationId xmlns:a16="http://schemas.microsoft.com/office/drawing/2014/main" id="{79183EC2-D93A-4EAA-8BCE-BBC58EAB7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661461">
              <a:off x="357" y="1744"/>
              <a:ext cx="422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 sz="1200" dirty="0">
                  <a:ea typeface="新細明體" panose="02020500000000000000" pitchFamily="18" charset="-120"/>
                </a:rPr>
                <a:t>(15,50)</a:t>
              </a:r>
            </a:p>
          </p:txBody>
        </p:sp>
        <p:sp>
          <p:nvSpPr>
            <p:cNvPr id="18" name="Line 1041">
              <a:extLst>
                <a:ext uri="{FF2B5EF4-FFF2-40B4-BE49-F238E27FC236}">
                  <a16:creationId xmlns:a16="http://schemas.microsoft.com/office/drawing/2014/main" id="{49BC464C-9B3D-4C14-9A8D-0F6D344398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" y="1028"/>
              <a:ext cx="456" cy="42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Line 1042">
              <a:extLst>
                <a:ext uri="{FF2B5EF4-FFF2-40B4-BE49-F238E27FC236}">
                  <a16:creationId xmlns:a16="http://schemas.microsoft.com/office/drawing/2014/main" id="{DFB0638F-D83E-445B-A72F-49D851CBE0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1" y="980"/>
              <a:ext cx="672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Line 1043">
              <a:extLst>
                <a:ext uri="{FF2B5EF4-FFF2-40B4-BE49-F238E27FC236}">
                  <a16:creationId xmlns:a16="http://schemas.microsoft.com/office/drawing/2014/main" id="{9B2FBA59-6428-4EC9-A35F-B9195CD749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" y="1580"/>
              <a:ext cx="448" cy="42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Line 1044">
              <a:extLst>
                <a:ext uri="{FF2B5EF4-FFF2-40B4-BE49-F238E27FC236}">
                  <a16:creationId xmlns:a16="http://schemas.microsoft.com/office/drawing/2014/main" id="{B0380AA6-68D7-4451-B308-6E2DAD59A8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9" y="1084"/>
              <a:ext cx="0" cy="8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Line 1045">
              <a:extLst>
                <a:ext uri="{FF2B5EF4-FFF2-40B4-BE49-F238E27FC236}">
                  <a16:creationId xmlns:a16="http://schemas.microsoft.com/office/drawing/2014/main" id="{719CF1D8-E72F-48EB-91AC-AD3075F5F2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5" y="2044"/>
              <a:ext cx="7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Line 1046">
              <a:extLst>
                <a:ext uri="{FF2B5EF4-FFF2-40B4-BE49-F238E27FC236}">
                  <a16:creationId xmlns:a16="http://schemas.microsoft.com/office/drawing/2014/main" id="{32EDEE39-21A0-4E63-8D01-793D59747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3" y="1068"/>
              <a:ext cx="0" cy="88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Line 1047">
              <a:extLst>
                <a:ext uri="{FF2B5EF4-FFF2-40B4-BE49-F238E27FC236}">
                  <a16:creationId xmlns:a16="http://schemas.microsoft.com/office/drawing/2014/main" id="{C793E5C4-4E20-4390-8A53-9E5140E95C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81" y="1076"/>
              <a:ext cx="0" cy="8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" name="Line 1048">
              <a:extLst>
                <a:ext uri="{FF2B5EF4-FFF2-40B4-BE49-F238E27FC236}">
                  <a16:creationId xmlns:a16="http://schemas.microsoft.com/office/drawing/2014/main" id="{D44C8B36-D8E9-44DC-BB01-704668925E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3" y="1036"/>
              <a:ext cx="728" cy="9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Text Box 1049">
              <a:extLst>
                <a:ext uri="{FF2B5EF4-FFF2-40B4-BE49-F238E27FC236}">
                  <a16:creationId xmlns:a16="http://schemas.microsoft.com/office/drawing/2014/main" id="{C030E5FB-480D-4BA4-B67B-242CCF76E6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2456853">
              <a:off x="391" y="1105"/>
              <a:ext cx="41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 sz="1200">
                  <a:ea typeface="新細明體" panose="02020500000000000000" pitchFamily="18" charset="-120"/>
                </a:rPr>
                <a:t>(25,30)</a:t>
              </a:r>
            </a:p>
          </p:txBody>
        </p:sp>
        <p:sp>
          <p:nvSpPr>
            <p:cNvPr id="27" name="Text Box 1050">
              <a:extLst>
                <a:ext uri="{FF2B5EF4-FFF2-40B4-BE49-F238E27FC236}">
                  <a16:creationId xmlns:a16="http://schemas.microsoft.com/office/drawing/2014/main" id="{EC74C6E8-F4E4-4BB2-8F63-431691AC8C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9" y="809"/>
              <a:ext cx="41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 sz="1200">
                  <a:ea typeface="新細明體" panose="02020500000000000000" pitchFamily="18" charset="-120"/>
                </a:rPr>
                <a:t>(15,40)</a:t>
              </a:r>
            </a:p>
          </p:txBody>
        </p:sp>
        <p:sp>
          <p:nvSpPr>
            <p:cNvPr id="28" name="Text Box 1051">
              <a:extLst>
                <a:ext uri="{FF2B5EF4-FFF2-40B4-BE49-F238E27FC236}">
                  <a16:creationId xmlns:a16="http://schemas.microsoft.com/office/drawing/2014/main" id="{61A86E2F-AFA1-4E56-AA20-04105383F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7" y="2049"/>
              <a:ext cx="41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 sz="1200" dirty="0">
                  <a:ea typeface="新細明體" panose="02020500000000000000" pitchFamily="18" charset="-120"/>
                </a:rPr>
                <a:t>(25,20)</a:t>
              </a:r>
            </a:p>
          </p:txBody>
        </p:sp>
        <p:sp>
          <p:nvSpPr>
            <p:cNvPr id="29" name="Text Box 1052">
              <a:extLst>
                <a:ext uri="{FF2B5EF4-FFF2-40B4-BE49-F238E27FC236}">
                  <a16:creationId xmlns:a16="http://schemas.microsoft.com/office/drawing/2014/main" id="{BD8DBFC7-6116-4606-A4E3-DE92A0AD3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3124686">
              <a:off x="1103" y="1385"/>
              <a:ext cx="41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 sz="1200" dirty="0">
                  <a:ea typeface="新細明體" panose="02020500000000000000" pitchFamily="18" charset="-120"/>
                </a:rPr>
                <a:t>(15,30)</a:t>
              </a:r>
            </a:p>
          </p:txBody>
        </p:sp>
        <p:sp>
          <p:nvSpPr>
            <p:cNvPr id="30" name="Text Box 1053">
              <a:extLst>
                <a:ext uri="{FF2B5EF4-FFF2-40B4-BE49-F238E27FC236}">
                  <a16:creationId xmlns:a16="http://schemas.microsoft.com/office/drawing/2014/main" id="{1F7A5017-CD0A-46F4-9DBB-30A14423ED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090638">
              <a:off x="704" y="1392"/>
              <a:ext cx="369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 sz="1200" dirty="0">
                  <a:ea typeface="新細明體" panose="02020500000000000000" pitchFamily="18" charset="-120"/>
                </a:rPr>
                <a:t>(5,10)</a:t>
              </a:r>
            </a:p>
          </p:txBody>
        </p:sp>
        <p:sp>
          <p:nvSpPr>
            <p:cNvPr id="31" name="Text Box 1054">
              <a:extLst>
                <a:ext uri="{FF2B5EF4-FFF2-40B4-BE49-F238E27FC236}">
                  <a16:creationId xmlns:a16="http://schemas.microsoft.com/office/drawing/2014/main" id="{77C0503F-1FD5-48DC-90A8-4A7F0572E3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289596">
              <a:off x="1750" y="1424"/>
              <a:ext cx="422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 sz="1200" dirty="0">
                  <a:ea typeface="新細明體" panose="02020500000000000000" pitchFamily="18" charset="-120"/>
                </a:rPr>
                <a:t>(15,50)</a:t>
              </a:r>
            </a:p>
          </p:txBody>
        </p:sp>
        <p:sp>
          <p:nvSpPr>
            <p:cNvPr id="32" name="Text Box 1055">
              <a:extLst>
                <a:ext uri="{FF2B5EF4-FFF2-40B4-BE49-F238E27FC236}">
                  <a16:creationId xmlns:a16="http://schemas.microsoft.com/office/drawing/2014/main" id="{EE6572CE-2370-4FC1-B318-B316E2D2B3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167392">
              <a:off x="1528" y="1440"/>
              <a:ext cx="369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 sz="1200" dirty="0">
                  <a:ea typeface="新細明體" panose="02020500000000000000" pitchFamily="18" charset="-120"/>
                </a:rPr>
                <a:t>(5,60)</a:t>
              </a:r>
            </a:p>
          </p:txBody>
        </p:sp>
        <p:sp>
          <p:nvSpPr>
            <p:cNvPr id="33" name="Text Box 1057">
              <a:extLst>
                <a:ext uri="{FF2B5EF4-FFF2-40B4-BE49-F238E27FC236}">
                  <a16:creationId xmlns:a16="http://schemas.microsoft.com/office/drawing/2014/main" id="{98ED65F0-E0AE-47F4-ACB3-827C8B22D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9" y="192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5</a:t>
              </a:r>
            </a:p>
          </p:txBody>
        </p:sp>
      </p:grpSp>
      <p:graphicFrame>
        <p:nvGraphicFramePr>
          <p:cNvPr id="34" name="Object 1061">
            <a:extLst>
              <a:ext uri="{FF2B5EF4-FFF2-40B4-BE49-F238E27FC236}">
                <a16:creationId xmlns:a16="http://schemas.microsoft.com/office/drawing/2014/main" id="{75B8AC2B-322E-4743-A98D-14969DDA53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920285"/>
              </p:ext>
            </p:extLst>
          </p:nvPr>
        </p:nvGraphicFramePr>
        <p:xfrm>
          <a:off x="7390308" y="3473954"/>
          <a:ext cx="4038600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2" name="文件" r:id="rId7" imgW="4489017" imgH="1739031" progId="Word.Document.8">
                  <p:embed/>
                </p:oleObj>
              </mc:Choice>
              <mc:Fallback>
                <p:oleObj name="文件" r:id="rId7" imgW="4489017" imgH="1739031" progId="Word.Document.8">
                  <p:embed/>
                  <p:pic>
                    <p:nvPicPr>
                      <p:cNvPr id="34" name="Object 1061">
                        <a:extLst>
                          <a:ext uri="{FF2B5EF4-FFF2-40B4-BE49-F238E27FC236}">
                            <a16:creationId xmlns:a16="http://schemas.microsoft.com/office/drawing/2014/main" id="{75B8AC2B-322E-4743-A98D-14969DDA53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0308" y="3473954"/>
                        <a:ext cx="4038600" cy="156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1063">
            <a:extLst>
              <a:ext uri="{FF2B5EF4-FFF2-40B4-BE49-F238E27FC236}">
                <a16:creationId xmlns:a16="http://schemas.microsoft.com/office/drawing/2014/main" id="{881008EC-A935-47A1-A969-9A45A9D8F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216" y="3014777"/>
            <a:ext cx="602784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8900" tIns="44450" rIns="88900" bIns="44450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287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7780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103438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427288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8448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34168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9888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25608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2000" b="1" dirty="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Spanning Tree</a:t>
            </a:r>
            <a:r>
              <a:rPr lang="en-US" altLang="zh-TW" sz="2000" b="1" dirty="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        </a:t>
            </a: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             </a:t>
            </a:r>
            <a:r>
              <a:rPr lang="en-US" altLang="zh-TW" sz="2000" b="1" dirty="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Triangular Basis </a:t>
            </a:r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F18460E2-1EC5-42D4-B560-2AE69356122D}"/>
              </a:ext>
            </a:extLst>
          </p:cNvPr>
          <p:cNvCxnSpPr/>
          <p:nvPr/>
        </p:nvCxnSpPr>
        <p:spPr bwMode="auto">
          <a:xfrm>
            <a:off x="7390308" y="4710068"/>
            <a:ext cx="263842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直角三角形 36">
            <a:extLst>
              <a:ext uri="{FF2B5EF4-FFF2-40B4-BE49-F238E27FC236}">
                <a16:creationId xmlns:a16="http://schemas.microsoft.com/office/drawing/2014/main" id="{4F863E2E-7F88-479F-B69E-780A727354E5}"/>
              </a:ext>
            </a:extLst>
          </p:cNvPr>
          <p:cNvSpPr/>
          <p:nvPr/>
        </p:nvSpPr>
        <p:spPr bwMode="auto">
          <a:xfrm>
            <a:off x="7940897" y="3872415"/>
            <a:ext cx="1292773" cy="684979"/>
          </a:xfrm>
          <a:prstGeom prst="rtTriangle">
            <a:avLst/>
          </a:prstGeom>
          <a:solidFill>
            <a:schemeClr val="accent1">
              <a:alpha val="25000"/>
            </a:schemeClr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直角三角形 37">
            <a:extLst>
              <a:ext uri="{FF2B5EF4-FFF2-40B4-BE49-F238E27FC236}">
                <a16:creationId xmlns:a16="http://schemas.microsoft.com/office/drawing/2014/main" id="{00E774DB-9D3C-4EAD-9031-37209FAE7800}"/>
              </a:ext>
            </a:extLst>
          </p:cNvPr>
          <p:cNvSpPr/>
          <p:nvPr/>
        </p:nvSpPr>
        <p:spPr bwMode="auto">
          <a:xfrm flipH="1" flipV="1">
            <a:off x="7839078" y="3710018"/>
            <a:ext cx="1660634" cy="867714"/>
          </a:xfrm>
          <a:prstGeom prst="rtTriangle">
            <a:avLst/>
          </a:prstGeom>
          <a:solidFill>
            <a:srgbClr val="FFFF00">
              <a:alpha val="25000"/>
            </a:srgb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箭號: 向右 38">
            <a:extLst>
              <a:ext uri="{FF2B5EF4-FFF2-40B4-BE49-F238E27FC236}">
                <a16:creationId xmlns:a16="http://schemas.microsoft.com/office/drawing/2014/main" id="{C65D5A71-7326-4198-8FC5-04F3DEEDD206}"/>
              </a:ext>
            </a:extLst>
          </p:cNvPr>
          <p:cNvSpPr/>
          <p:nvPr/>
        </p:nvSpPr>
        <p:spPr bwMode="auto">
          <a:xfrm>
            <a:off x="5912697" y="3532031"/>
            <a:ext cx="1354786" cy="382538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BCB1AC8-10A2-44F1-A738-E3E17837C022}"/>
              </a:ext>
            </a:extLst>
          </p:cNvPr>
          <p:cNvSpPr/>
          <p:nvPr/>
        </p:nvSpPr>
        <p:spPr bwMode="auto">
          <a:xfrm>
            <a:off x="6262967" y="2949223"/>
            <a:ext cx="4294564" cy="4964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136C63B7-B549-4054-9A27-AAC97EC06144}"/>
              </a:ext>
            </a:extLst>
          </p:cNvPr>
          <p:cNvGrpSpPr/>
          <p:nvPr/>
        </p:nvGrpSpPr>
        <p:grpSpPr>
          <a:xfrm>
            <a:off x="226205" y="843352"/>
            <a:ext cx="1443312" cy="854106"/>
            <a:chOff x="8201043" y="5090921"/>
            <a:chExt cx="1443312" cy="854106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83F97871-4E63-4097-BDDC-80952DCFE46C}"/>
                </a:ext>
              </a:extLst>
            </p:cNvPr>
            <p:cNvGrpSpPr/>
            <p:nvPr/>
          </p:nvGrpSpPr>
          <p:grpSpPr>
            <a:xfrm>
              <a:off x="8243094" y="5437196"/>
              <a:ext cx="1396288" cy="507831"/>
              <a:chOff x="8243094" y="5437196"/>
              <a:chExt cx="1396288" cy="507831"/>
            </a:xfrm>
          </p:grpSpPr>
          <p:sp>
            <p:nvSpPr>
              <p:cNvPr id="47" name="Line 1045">
                <a:extLst>
                  <a:ext uri="{FF2B5EF4-FFF2-40B4-BE49-F238E27FC236}">
                    <a16:creationId xmlns:a16="http://schemas.microsoft.com/office/drawing/2014/main" id="{2825F38F-07EA-438A-9C79-ADE6D10874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93138" y="5634009"/>
                <a:ext cx="676986" cy="147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8" name="Text Box 1054">
                <a:extLst>
                  <a:ext uri="{FF2B5EF4-FFF2-40B4-BE49-F238E27FC236}">
                    <a16:creationId xmlns:a16="http://schemas.microsoft.com/office/drawing/2014/main" id="{B6CF087C-4BF6-4A56-A5F9-32AB2A8A73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95201" y="5454223"/>
                <a:ext cx="242374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 sz="1600" b="1" i="1" dirty="0" err="1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i</a:t>
                </a:r>
                <a:endParaRPr lang="en-US" altLang="zh-TW" sz="1600" b="1" i="1" dirty="0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Oval 1038">
                <a:extLst>
                  <a:ext uri="{FF2B5EF4-FFF2-40B4-BE49-F238E27FC236}">
                    <a16:creationId xmlns:a16="http://schemas.microsoft.com/office/drawing/2014/main" id="{4F0015F8-27A1-44DA-BB3A-1DA09C14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43094" y="5464750"/>
                <a:ext cx="330200" cy="3175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0" name="Oval 1038">
                <a:extLst>
                  <a:ext uri="{FF2B5EF4-FFF2-40B4-BE49-F238E27FC236}">
                    <a16:creationId xmlns:a16="http://schemas.microsoft.com/office/drawing/2014/main" id="{389B1920-A9C6-433D-A119-8B2F36FEB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9182" y="5470534"/>
                <a:ext cx="330200" cy="3175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1" name="Text Box 1054">
                <a:extLst>
                  <a:ext uri="{FF2B5EF4-FFF2-40B4-BE49-F238E27FC236}">
                    <a16:creationId xmlns:a16="http://schemas.microsoft.com/office/drawing/2014/main" id="{4DABF5CA-187C-4B57-B497-7EB4F22E71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43328" y="5437196"/>
                <a:ext cx="242374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 sz="1600" b="1" i="1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j</a:t>
                </a:r>
              </a:p>
            </p:txBody>
          </p:sp>
          <p:sp>
            <p:nvSpPr>
              <p:cNvPr id="52" name="Text Box 1054">
                <a:extLst>
                  <a:ext uri="{FF2B5EF4-FFF2-40B4-BE49-F238E27FC236}">
                    <a16:creationId xmlns:a16="http://schemas.microsoft.com/office/drawing/2014/main" id="{51534DC0-5A69-46C7-9462-0BAFEE113B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34436" y="5606473"/>
                <a:ext cx="784189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 sz="1600" b="1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1600" b="1" i="1" dirty="0" err="1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c</a:t>
                </a:r>
                <a:r>
                  <a:rPr lang="en-US" altLang="zh-TW" sz="1600" b="1" i="1" baseline="-25000" dirty="0" err="1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ij</a:t>
                </a:r>
                <a:r>
                  <a:rPr lang="en-US" altLang="zh-TW" sz="1600" b="1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1600" b="1" i="1" dirty="0" err="1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u</a:t>
                </a:r>
                <a:r>
                  <a:rPr lang="en-US" altLang="zh-TW" sz="1600" b="1" i="1" baseline="-25000" dirty="0" err="1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ij</a:t>
                </a:r>
                <a:r>
                  <a:rPr lang="en-US" altLang="zh-TW" sz="1600" b="1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</p:txBody>
          </p:sp>
        </p:grpSp>
        <p:sp>
          <p:nvSpPr>
            <p:cNvPr id="45" name="Text Box 1054">
              <a:extLst>
                <a:ext uri="{FF2B5EF4-FFF2-40B4-BE49-F238E27FC236}">
                  <a16:creationId xmlns:a16="http://schemas.microsoft.com/office/drawing/2014/main" id="{66D84320-5C78-4E60-8942-A50B09EFD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1043" y="5096520"/>
              <a:ext cx="32573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 sz="1600" b="1" i="1" dirty="0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b</a:t>
              </a:r>
              <a:r>
                <a:rPr lang="en-US" altLang="zh-TW" sz="1600" b="1" i="1" baseline="-25000" dirty="0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i</a:t>
              </a:r>
              <a:endParaRPr lang="en-US" altLang="zh-TW" sz="16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46" name="Text Box 1054">
              <a:extLst>
                <a:ext uri="{FF2B5EF4-FFF2-40B4-BE49-F238E27FC236}">
                  <a16:creationId xmlns:a16="http://schemas.microsoft.com/office/drawing/2014/main" id="{F8AE4E93-72DC-4C83-A017-BA1E94D77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8625" y="5090921"/>
              <a:ext cx="32573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 sz="1600" b="1" i="1" dirty="0" err="1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b</a:t>
              </a:r>
              <a:r>
                <a:rPr lang="en-US" altLang="zh-TW" sz="1600" b="1" i="1" baseline="-25000" dirty="0" err="1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j</a:t>
              </a:r>
              <a:endParaRPr lang="en-US" altLang="zh-TW" sz="16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7D23A897-5AD9-41DD-88D4-5FF6845A40E6}"/>
              </a:ext>
            </a:extLst>
          </p:cNvPr>
          <p:cNvSpPr txBox="1"/>
          <p:nvPr/>
        </p:nvSpPr>
        <p:spPr>
          <a:xfrm>
            <a:off x="1701453" y="159293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</a:t>
            </a:r>
            <a:endParaRPr lang="zh-TW" altLang="en-US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64B79DE5-47C6-4063-9C12-7495BCBC9DC7}"/>
              </a:ext>
            </a:extLst>
          </p:cNvPr>
          <p:cNvSpPr txBox="1"/>
          <p:nvPr/>
        </p:nvSpPr>
        <p:spPr>
          <a:xfrm>
            <a:off x="2631890" y="297522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-5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DEB9459B-C3CD-453E-86A2-C5AB68B695D8}"/>
              </a:ext>
            </a:extLst>
          </p:cNvPr>
          <p:cNvSpPr txBox="1"/>
          <p:nvPr/>
        </p:nvSpPr>
        <p:spPr>
          <a:xfrm>
            <a:off x="4420682" y="88129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40EC8B99-4D25-4B36-8C77-EC81A2C23341}"/>
              </a:ext>
            </a:extLst>
          </p:cNvPr>
          <p:cNvSpPr txBox="1"/>
          <p:nvPr/>
        </p:nvSpPr>
        <p:spPr>
          <a:xfrm>
            <a:off x="4416573" y="2570066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-15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2F0160DD-09ED-431C-9CFD-41E8EF77EF6F}"/>
              </a:ext>
            </a:extLst>
          </p:cNvPr>
          <p:cNvSpPr txBox="1"/>
          <p:nvPr/>
        </p:nvSpPr>
        <p:spPr>
          <a:xfrm>
            <a:off x="2380117" y="881291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-10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6318A85A-D45D-4900-9917-BEAD3DDB846B}"/>
              </a:ext>
            </a:extLst>
          </p:cNvPr>
          <p:cNvSpPr txBox="1"/>
          <p:nvPr/>
        </p:nvSpPr>
        <p:spPr>
          <a:xfrm>
            <a:off x="6012983" y="3832652"/>
            <a:ext cx="11722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r’</a:t>
            </a:r>
            <a:r>
              <a:rPr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r</a:t>
            </a:r>
            <a:r>
              <a:rPr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r’</a:t>
            </a:r>
            <a:r>
              <a:rPr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r’</a:t>
            </a:r>
            <a:r>
              <a:rPr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r’</a:t>
            </a:r>
            <a:r>
              <a:rPr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r’</a:t>
            </a:r>
            <a:r>
              <a:rPr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8550D88-1156-444D-9984-ACA763FA73A1}"/>
              </a:ext>
            </a:extLst>
          </p:cNvPr>
          <p:cNvSpPr/>
          <p:nvPr/>
        </p:nvSpPr>
        <p:spPr bwMode="auto">
          <a:xfrm>
            <a:off x="5809098" y="3445679"/>
            <a:ext cx="4595656" cy="14861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49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1" grpId="0" animBg="1"/>
      <p:bldP spid="53" grpId="0"/>
      <p:bldP spid="55" grpId="0"/>
      <p:bldP spid="56" grpId="0"/>
      <p:bldP spid="57" grpId="0"/>
      <p:bldP spid="58" grpId="0"/>
      <p:bldP spid="4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11F136-444F-4286-860A-EFDEB852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Properties of the Basis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597DE8-FF68-40EE-A3F5-227638C92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/>
              <a:t>THEOREM</a:t>
            </a:r>
            <a:r>
              <a:rPr lang="en-US" altLang="zh-TW" dirty="0"/>
              <a:t>: There is a one-to-one correspondence </a:t>
            </a:r>
            <a:br>
              <a:rPr lang="en-US" altLang="zh-TW" dirty="0"/>
            </a:br>
            <a:r>
              <a:rPr lang="en-US" altLang="zh-TW" dirty="0"/>
              <a:t>     between </a:t>
            </a:r>
            <a:r>
              <a:rPr lang="en-US" altLang="zh-TW" b="1" dirty="0">
                <a:solidFill>
                  <a:srgbClr val="C00000"/>
                </a:solidFill>
              </a:rPr>
              <a:t>basis</a:t>
            </a:r>
            <a:r>
              <a:rPr lang="en-US" altLang="zh-TW" dirty="0"/>
              <a:t> of the MCNF in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dirty="0"/>
              <a:t> and </a:t>
            </a:r>
            <a:r>
              <a:rPr lang="en-US" altLang="zh-TW" b="1" dirty="0">
                <a:solidFill>
                  <a:srgbClr val="C00000"/>
                </a:solidFill>
              </a:rPr>
              <a:t>spanning trees </a:t>
            </a:r>
            <a:r>
              <a:rPr lang="en-US" altLang="zh-TW" dirty="0"/>
              <a:t>of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dirty="0"/>
              <a:t>.</a:t>
            </a:r>
          </a:p>
          <a:p>
            <a:endParaRPr lang="en-US" altLang="zh-TW" sz="2200" dirty="0"/>
          </a:p>
          <a:p>
            <a:pPr marL="0" indent="0">
              <a:buNone/>
            </a:pPr>
            <a:r>
              <a:rPr lang="en-US" altLang="zh-TW" b="1" dirty="0"/>
              <a:t>Triangularity property </a:t>
            </a:r>
            <a:r>
              <a:rPr lang="en-US" altLang="zh-TW" dirty="0"/>
              <a:t>(or spanning tree property) allows us to speedup simplex computations substantially.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b="1" dirty="0">
                <a:solidFill>
                  <a:srgbClr val="C00000"/>
                </a:solidFill>
              </a:rPr>
              <a:t>BFS</a:t>
            </a:r>
            <a:r>
              <a:rPr lang="en-US" altLang="zh-TW" dirty="0"/>
              <a:t> can be calculated by traversing on a </a:t>
            </a:r>
            <a:r>
              <a:rPr lang="en-US" altLang="zh-TW" b="1" dirty="0">
                <a:solidFill>
                  <a:srgbClr val="C00000"/>
                </a:solidFill>
              </a:rPr>
              <a:t>spanning tree </a:t>
            </a:r>
            <a:r>
              <a:rPr lang="en-US" altLang="zh-TW" sz="2400" dirty="0"/>
              <a:t>(</a:t>
            </a:r>
            <a:r>
              <a:rPr lang="en-US" altLang="zh-TW" sz="2400" dirty="0">
                <a:solidFill>
                  <a:srgbClr val="C00000"/>
                </a:solidFill>
              </a:rPr>
              <a:t>O(</a:t>
            </a:r>
            <a:r>
              <a:rPr lang="en-US" altLang="zh-TW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solidFill>
                  <a:srgbClr val="C00000"/>
                </a:solidFill>
              </a:rPr>
              <a:t>)</a:t>
            </a:r>
            <a:r>
              <a:rPr lang="en-US" altLang="zh-TW" sz="2400" dirty="0"/>
              <a:t> time)</a:t>
            </a:r>
          </a:p>
          <a:p>
            <a:endParaRPr lang="en-US" altLang="zh-TW" sz="2200" dirty="0"/>
          </a:p>
          <a:p>
            <a:pPr>
              <a:buSzTx/>
              <a:buFontTx/>
              <a:buNone/>
            </a:pPr>
            <a:r>
              <a:rPr lang="en-US" altLang="zh-TW" b="1" dirty="0"/>
              <a:t>Primal BFS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0000CC"/>
                </a:solidFill>
              </a:rPr>
              <a:t>arc flow</a:t>
            </a:r>
            <a:r>
              <a:rPr lang="en-US" altLang="zh-TW" dirty="0"/>
              <a:t>):  </a:t>
            </a:r>
            <a:r>
              <a:rPr lang="en-US" altLang="zh-TW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dirty="0"/>
              <a:t> = </a:t>
            </a:r>
            <a:r>
              <a:rPr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marL="0" indent="0">
              <a:buNone/>
            </a:pPr>
            <a:r>
              <a:rPr lang="en-US" altLang="zh-TW" sz="3600" dirty="0"/>
              <a:t>                             </a:t>
            </a:r>
          </a:p>
          <a:p>
            <a:pPr marL="0" indent="0">
              <a:buNone/>
            </a:pPr>
            <a:r>
              <a:rPr lang="en-US" altLang="zh-TW" b="1" dirty="0"/>
              <a:t>Dual BFS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0000CC"/>
                </a:solidFill>
              </a:rPr>
              <a:t>node potential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00CC"/>
                </a:solidFill>
              </a:rPr>
              <a:t>multiplier</a:t>
            </a:r>
            <a:r>
              <a:rPr lang="en-US" altLang="zh-TW" dirty="0"/>
              <a:t>):    </a:t>
            </a:r>
            <a:r>
              <a:rPr lang="en-US" altLang="zh-TW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TW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819A9B-F465-4264-855E-E164C79E51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37</a:t>
            </a:fld>
            <a:endParaRPr lang="en-US" altLang="zh-TW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74DF851-ED40-4F36-B6FB-08550EA719D9}"/>
              </a:ext>
            </a:extLst>
          </p:cNvPr>
          <p:cNvGrpSpPr/>
          <p:nvPr/>
        </p:nvGrpSpPr>
        <p:grpSpPr>
          <a:xfrm>
            <a:off x="9218199" y="5258142"/>
            <a:ext cx="2003644" cy="837859"/>
            <a:chOff x="9218199" y="5258142"/>
            <a:chExt cx="2003644" cy="837859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3B9CEC46-9CA2-4967-A3DC-10E81286943C}"/>
                </a:ext>
              </a:extLst>
            </p:cNvPr>
            <p:cNvGrpSpPr/>
            <p:nvPr/>
          </p:nvGrpSpPr>
          <p:grpSpPr>
            <a:xfrm>
              <a:off x="9218199" y="5258142"/>
              <a:ext cx="2003644" cy="738664"/>
              <a:chOff x="6954776" y="4191342"/>
              <a:chExt cx="2003644" cy="738664"/>
            </a:xfrm>
          </p:grpSpPr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22A1C374-7D73-4379-94F7-ED66A8F2BE8F}"/>
                  </a:ext>
                </a:extLst>
              </p:cNvPr>
              <p:cNvSpPr txBox="1"/>
              <p:nvPr/>
            </p:nvSpPr>
            <p:spPr>
              <a:xfrm>
                <a:off x="7399980" y="4191342"/>
                <a:ext cx="1558440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b="1" i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TW" sz="2800" b="1" i="1" baseline="30000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TW" sz="2800" b="1" i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TW" sz="2800" b="1" i="1" baseline="-25000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TW" sz="2800" dirty="0">
                    <a:solidFill>
                      <a:srgbClr val="C00000"/>
                    </a:solidFill>
                  </a:rPr>
                  <a:t>= </a:t>
                </a:r>
                <a:r>
                  <a:rPr lang="en-US" altLang="zh-TW" sz="2800" b="1" i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TW" sz="2800" b="1" i="1" baseline="-25000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altLang="zh-TW" sz="2800" dirty="0">
                  <a:solidFill>
                    <a:srgbClr val="C00000"/>
                  </a:solidFill>
                </a:endParaRPr>
              </a:p>
              <a:p>
                <a:endParaRPr lang="zh-TW" altLang="en-US" dirty="0"/>
              </a:p>
            </p:txBody>
          </p:sp>
          <p:sp>
            <p:nvSpPr>
              <p:cNvPr id="17" name="箭號: 向右 16">
                <a:extLst>
                  <a:ext uri="{FF2B5EF4-FFF2-40B4-BE49-F238E27FC236}">
                    <a16:creationId xmlns:a16="http://schemas.microsoft.com/office/drawing/2014/main" id="{603FD511-D6E8-4316-992E-20543A5E1E5C}"/>
                  </a:ext>
                </a:extLst>
              </p:cNvPr>
              <p:cNvSpPr/>
              <p:nvPr/>
            </p:nvSpPr>
            <p:spPr bwMode="auto">
              <a:xfrm>
                <a:off x="6954776" y="4300031"/>
                <a:ext cx="397544" cy="294510"/>
              </a:xfrm>
              <a:prstGeom prst="rightArrow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8" name="直角三角形 17">
              <a:extLst>
                <a:ext uri="{FF2B5EF4-FFF2-40B4-BE49-F238E27FC236}">
                  <a16:creationId xmlns:a16="http://schemas.microsoft.com/office/drawing/2014/main" id="{F8F54D08-C90D-475A-9DA2-024340D8226D}"/>
                </a:ext>
              </a:extLst>
            </p:cNvPr>
            <p:cNvSpPr/>
            <p:nvPr/>
          </p:nvSpPr>
          <p:spPr bwMode="auto">
            <a:xfrm>
              <a:off x="9766653" y="5742807"/>
              <a:ext cx="314325" cy="353194"/>
            </a:xfrm>
            <a:prstGeom prst="rt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1D5F3A78-4664-4514-9973-169AECE1A796}"/>
              </a:ext>
            </a:extLst>
          </p:cNvPr>
          <p:cNvGrpSpPr/>
          <p:nvPr/>
        </p:nvGrpSpPr>
        <p:grpSpPr>
          <a:xfrm>
            <a:off x="6237659" y="4168764"/>
            <a:ext cx="1937920" cy="791870"/>
            <a:chOff x="6237659" y="4168764"/>
            <a:chExt cx="1937920" cy="791870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54E9A7A6-299C-4CF6-9632-085FC97C327D}"/>
                </a:ext>
              </a:extLst>
            </p:cNvPr>
            <p:cNvGrpSpPr/>
            <p:nvPr/>
          </p:nvGrpSpPr>
          <p:grpSpPr>
            <a:xfrm>
              <a:off x="6237659" y="4168764"/>
              <a:ext cx="1937920" cy="738664"/>
              <a:chOff x="6954776" y="4191342"/>
              <a:chExt cx="1937920" cy="738664"/>
            </a:xfrm>
          </p:grpSpPr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D0DB902B-9241-41CD-9EBF-8FE526EA45C0}"/>
                  </a:ext>
                </a:extLst>
              </p:cNvPr>
              <p:cNvSpPr txBox="1"/>
              <p:nvPr/>
            </p:nvSpPr>
            <p:spPr>
              <a:xfrm>
                <a:off x="7399980" y="4191342"/>
                <a:ext cx="1492716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b="1" i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Ux</a:t>
                </a:r>
                <a:r>
                  <a:rPr lang="en-US" altLang="zh-TW" sz="2800" b="1" i="1" baseline="-25000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TW" sz="2800" dirty="0">
                    <a:solidFill>
                      <a:srgbClr val="C00000"/>
                    </a:solidFill>
                  </a:rPr>
                  <a:t> = </a:t>
                </a:r>
                <a:r>
                  <a:rPr lang="en-US" altLang="zh-TW" sz="28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b’</a:t>
                </a:r>
                <a:endParaRPr lang="en-US" altLang="zh-TW" sz="2800" dirty="0">
                  <a:solidFill>
                    <a:srgbClr val="C00000"/>
                  </a:solidFill>
                </a:endParaRPr>
              </a:p>
              <a:p>
                <a:endParaRPr lang="zh-TW" altLang="en-US" dirty="0"/>
              </a:p>
            </p:txBody>
          </p:sp>
          <p:sp>
            <p:nvSpPr>
              <p:cNvPr id="13" name="箭號: 向右 12">
                <a:extLst>
                  <a:ext uri="{FF2B5EF4-FFF2-40B4-BE49-F238E27FC236}">
                    <a16:creationId xmlns:a16="http://schemas.microsoft.com/office/drawing/2014/main" id="{FBDA7899-D5CD-4A17-8E17-4D14FFB24ACC}"/>
                  </a:ext>
                </a:extLst>
              </p:cNvPr>
              <p:cNvSpPr/>
              <p:nvPr/>
            </p:nvSpPr>
            <p:spPr bwMode="auto">
              <a:xfrm>
                <a:off x="6954776" y="4300031"/>
                <a:ext cx="397544" cy="294510"/>
              </a:xfrm>
              <a:prstGeom prst="rightArrow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20" name="直角三角形 19">
              <a:extLst>
                <a:ext uri="{FF2B5EF4-FFF2-40B4-BE49-F238E27FC236}">
                  <a16:creationId xmlns:a16="http://schemas.microsoft.com/office/drawing/2014/main" id="{EF1D2280-D524-4FD5-9585-7F4778008169}"/>
                </a:ext>
              </a:extLst>
            </p:cNvPr>
            <p:cNvSpPr/>
            <p:nvPr/>
          </p:nvSpPr>
          <p:spPr bwMode="auto">
            <a:xfrm flipH="1" flipV="1">
              <a:off x="6635203" y="4663923"/>
              <a:ext cx="348436" cy="296711"/>
            </a:xfrm>
            <a:prstGeom prst="rt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729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0024DA-8E8E-4DFF-A231-3ED662F1B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33" y="-1"/>
            <a:ext cx="11573341" cy="794657"/>
          </a:xfrm>
        </p:spPr>
        <p:txBody>
          <a:bodyPr/>
          <a:lstStyle/>
          <a:p>
            <a:r>
              <a:rPr lang="en-US" altLang="zh-TW" dirty="0"/>
              <a:t>Tree Traversal for Primal &amp; Dual Variables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4CFE3C-D15C-4484-B4AF-2F738B2413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38</a:t>
            </a:fld>
            <a:endParaRPr lang="en-US" altLang="zh-TW"/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A7F3C594-5CB1-4179-BEF0-54BD02079681}"/>
              </a:ext>
            </a:extLst>
          </p:cNvPr>
          <p:cNvGrpSpPr/>
          <p:nvPr/>
        </p:nvGrpSpPr>
        <p:grpSpPr>
          <a:xfrm>
            <a:off x="142341" y="835512"/>
            <a:ext cx="1123594" cy="784971"/>
            <a:chOff x="8201043" y="5090921"/>
            <a:chExt cx="1534418" cy="889490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E6BF6E0C-7520-42C3-8284-88B03B95D3F0}"/>
                </a:ext>
              </a:extLst>
            </p:cNvPr>
            <p:cNvGrpSpPr/>
            <p:nvPr/>
          </p:nvGrpSpPr>
          <p:grpSpPr>
            <a:xfrm>
              <a:off x="8243094" y="5431402"/>
              <a:ext cx="1417307" cy="549009"/>
              <a:chOff x="8243094" y="5431402"/>
              <a:chExt cx="1417307" cy="549009"/>
            </a:xfrm>
          </p:grpSpPr>
          <p:sp>
            <p:nvSpPr>
              <p:cNvPr id="41" name="Line 1045">
                <a:extLst>
                  <a:ext uri="{FF2B5EF4-FFF2-40B4-BE49-F238E27FC236}">
                    <a16:creationId xmlns:a16="http://schemas.microsoft.com/office/drawing/2014/main" id="{4ACE7690-99BE-4F4A-A11F-44452DA25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93138" y="5634009"/>
                <a:ext cx="676986" cy="147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2" name="Text Box 1054">
                <a:extLst>
                  <a:ext uri="{FF2B5EF4-FFF2-40B4-BE49-F238E27FC236}">
                    <a16:creationId xmlns:a16="http://schemas.microsoft.com/office/drawing/2014/main" id="{0E548805-128B-44BC-A9A3-03EAC259E5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66424" y="5431402"/>
                <a:ext cx="317074" cy="384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 b="1" i="1" dirty="0" err="1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i</a:t>
                </a:r>
                <a:endParaRPr lang="en-US" altLang="zh-TW" b="1" i="1" dirty="0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Oval 1038">
                <a:extLst>
                  <a:ext uri="{FF2B5EF4-FFF2-40B4-BE49-F238E27FC236}">
                    <a16:creationId xmlns:a16="http://schemas.microsoft.com/office/drawing/2014/main" id="{DF9266FC-B548-445E-993F-98B13EEA3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43094" y="5464750"/>
                <a:ext cx="330200" cy="3175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" name="Oval 1038">
                <a:extLst>
                  <a:ext uri="{FF2B5EF4-FFF2-40B4-BE49-F238E27FC236}">
                    <a16:creationId xmlns:a16="http://schemas.microsoft.com/office/drawing/2014/main" id="{89A49A36-9DA9-441A-8652-9C05623D3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9182" y="5470534"/>
                <a:ext cx="330200" cy="3175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5" name="Text Box 1054">
                <a:extLst>
                  <a:ext uri="{FF2B5EF4-FFF2-40B4-BE49-F238E27FC236}">
                    <a16:creationId xmlns:a16="http://schemas.microsoft.com/office/drawing/2014/main" id="{36EE7018-554F-47C6-9C7A-1005DC52D1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43327" y="5437196"/>
                <a:ext cx="317074" cy="384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 b="1" i="1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j</a:t>
                </a:r>
              </a:p>
            </p:txBody>
          </p:sp>
          <p:sp>
            <p:nvSpPr>
              <p:cNvPr id="46" name="Text Box 1054">
                <a:extLst>
                  <a:ext uri="{FF2B5EF4-FFF2-40B4-BE49-F238E27FC236}">
                    <a16:creationId xmlns:a16="http://schemas.microsoft.com/office/drawing/2014/main" id="{F0C247E1-F6EC-435D-A6DE-438A088917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53202" y="5595497"/>
                <a:ext cx="956856" cy="384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 b="1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b="1" i="1" dirty="0" err="1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c</a:t>
                </a:r>
                <a:r>
                  <a:rPr lang="en-US" altLang="zh-TW" b="1" i="1" baseline="-25000" dirty="0" err="1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ij</a:t>
                </a:r>
                <a:r>
                  <a:rPr lang="en-US" altLang="zh-TW" b="1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, </a:t>
                </a:r>
                <a:r>
                  <a:rPr lang="en-US" altLang="zh-TW" b="1" i="1" dirty="0" err="1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u</a:t>
                </a:r>
                <a:r>
                  <a:rPr lang="en-US" altLang="zh-TW" b="1" i="1" baseline="-25000" dirty="0" err="1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ij</a:t>
                </a:r>
                <a:r>
                  <a:rPr lang="en-US" altLang="zh-TW" b="1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</p:txBody>
          </p:sp>
        </p:grpSp>
        <p:sp>
          <p:nvSpPr>
            <p:cNvPr id="39" name="Text Box 1054">
              <a:extLst>
                <a:ext uri="{FF2B5EF4-FFF2-40B4-BE49-F238E27FC236}">
                  <a16:creationId xmlns:a16="http://schemas.microsoft.com/office/drawing/2014/main" id="{F0260BE5-F179-4417-8A1B-54DE76C19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1043" y="5096520"/>
              <a:ext cx="416836" cy="3849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 b="1" i="1" dirty="0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b</a:t>
              </a:r>
              <a:r>
                <a:rPr lang="en-US" altLang="zh-TW" b="1" i="1" baseline="-25000" dirty="0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i</a:t>
              </a:r>
              <a:endPara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40" name="Text Box 1054">
              <a:extLst>
                <a:ext uri="{FF2B5EF4-FFF2-40B4-BE49-F238E27FC236}">
                  <a16:creationId xmlns:a16="http://schemas.microsoft.com/office/drawing/2014/main" id="{D535FAEF-7158-44BF-8C60-D09A900CE4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8625" y="5090921"/>
              <a:ext cx="416836" cy="3849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 b="1" i="1" dirty="0" err="1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b</a:t>
              </a:r>
              <a:r>
                <a:rPr lang="en-US" altLang="zh-TW" b="1" i="1" baseline="-25000" dirty="0" err="1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j</a:t>
              </a:r>
              <a:endPara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2" name="物件 51">
            <a:extLst>
              <a:ext uri="{FF2B5EF4-FFF2-40B4-BE49-F238E27FC236}">
                <a16:creationId xmlns:a16="http://schemas.microsoft.com/office/drawing/2014/main" id="{E1F2695F-9872-4BFF-BF75-A4A446FCE0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897679"/>
              </p:ext>
            </p:extLst>
          </p:nvPr>
        </p:nvGraphicFramePr>
        <p:xfrm>
          <a:off x="10971774" y="1237054"/>
          <a:ext cx="1167980" cy="1217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9" name="Equation" r:id="rId4" imgW="901440" imgH="939600" progId="Equation.DSMT4">
                  <p:embed/>
                </p:oleObj>
              </mc:Choice>
              <mc:Fallback>
                <p:oleObj name="Equation" r:id="rId4" imgW="901440" imgH="939600" progId="Equation.DSMT4">
                  <p:embed/>
                  <p:pic>
                    <p:nvPicPr>
                      <p:cNvPr id="13" name="物件 12">
                        <a:extLst>
                          <a:ext uri="{FF2B5EF4-FFF2-40B4-BE49-F238E27FC236}">
                            <a16:creationId xmlns:a16="http://schemas.microsoft.com/office/drawing/2014/main" id="{7A01B96A-3AB0-468E-A8A7-EB47CAD415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71774" y="1237054"/>
                        <a:ext cx="1167980" cy="121741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群組 60">
            <a:extLst>
              <a:ext uri="{FF2B5EF4-FFF2-40B4-BE49-F238E27FC236}">
                <a16:creationId xmlns:a16="http://schemas.microsoft.com/office/drawing/2014/main" id="{5216E83A-CF60-416D-B124-7DE657BE5CA9}"/>
              </a:ext>
            </a:extLst>
          </p:cNvPr>
          <p:cNvGrpSpPr/>
          <p:nvPr/>
        </p:nvGrpSpPr>
        <p:grpSpPr>
          <a:xfrm>
            <a:off x="3151378" y="1058903"/>
            <a:ext cx="4141787" cy="1601788"/>
            <a:chOff x="3902835" y="1162910"/>
            <a:chExt cx="4141787" cy="1601788"/>
          </a:xfrm>
        </p:grpSpPr>
        <p:graphicFrame>
          <p:nvGraphicFramePr>
            <p:cNvPr id="51" name="Object 1059">
              <a:extLst>
                <a:ext uri="{FF2B5EF4-FFF2-40B4-BE49-F238E27FC236}">
                  <a16:creationId xmlns:a16="http://schemas.microsoft.com/office/drawing/2014/main" id="{8CB96F53-0CD2-426C-9389-58919742A51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4431412"/>
                </p:ext>
              </p:extLst>
            </p:nvPr>
          </p:nvGraphicFramePr>
          <p:xfrm>
            <a:off x="3902835" y="1162910"/>
            <a:ext cx="4141787" cy="1601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80" name="文件" r:id="rId6" imgW="4482568" imgH="1734335" progId="Word.Document.8">
                    <p:embed/>
                  </p:oleObj>
                </mc:Choice>
                <mc:Fallback>
                  <p:oleObj name="文件" r:id="rId6" imgW="4482568" imgH="1734335" progId="Word.Document.8">
                    <p:embed/>
                    <p:pic>
                      <p:nvPicPr>
                        <p:cNvPr id="5" name="Object 1059">
                          <a:extLst>
                            <a:ext uri="{FF2B5EF4-FFF2-40B4-BE49-F238E27FC236}">
                              <a16:creationId xmlns:a16="http://schemas.microsoft.com/office/drawing/2014/main" id="{4EEA835C-82BB-496D-8DD8-35D79FDADE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2835" y="1162910"/>
                          <a:ext cx="4141787" cy="1601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物件 52">
              <a:extLst>
                <a:ext uri="{FF2B5EF4-FFF2-40B4-BE49-F238E27FC236}">
                  <a16:creationId xmlns:a16="http://schemas.microsoft.com/office/drawing/2014/main" id="{27F8A404-8D11-4153-B464-9E570258102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3586253"/>
                </p:ext>
              </p:extLst>
            </p:nvPr>
          </p:nvGraphicFramePr>
          <p:xfrm>
            <a:off x="6218685" y="1338129"/>
            <a:ext cx="889000" cy="1271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81" name="Equation" r:id="rId8" imgW="888840" imgH="1168200" progId="Equation.DSMT4">
                    <p:embed/>
                  </p:oleObj>
                </mc:Choice>
                <mc:Fallback>
                  <p:oleObj name="Equation" r:id="rId8" imgW="888840" imgH="1168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218685" y="1338129"/>
                          <a:ext cx="889000" cy="127115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00F17C12-F657-4BE0-BC36-DFEAFEEB68B6}"/>
              </a:ext>
            </a:extLst>
          </p:cNvPr>
          <p:cNvGrpSpPr/>
          <p:nvPr/>
        </p:nvGrpSpPr>
        <p:grpSpPr>
          <a:xfrm>
            <a:off x="7707874" y="1148513"/>
            <a:ext cx="4038600" cy="1563687"/>
            <a:chOff x="8540013" y="1191862"/>
            <a:chExt cx="4038600" cy="1563687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6AD8C936-D635-4495-BF41-9A66ABB2A8CF}"/>
                </a:ext>
              </a:extLst>
            </p:cNvPr>
            <p:cNvGrpSpPr/>
            <p:nvPr/>
          </p:nvGrpSpPr>
          <p:grpSpPr>
            <a:xfrm>
              <a:off x="8540013" y="1191862"/>
              <a:ext cx="4038600" cy="1563687"/>
              <a:chOff x="8467895" y="3598333"/>
              <a:chExt cx="4038600" cy="1563687"/>
            </a:xfrm>
          </p:grpSpPr>
          <p:graphicFrame>
            <p:nvGraphicFramePr>
              <p:cNvPr id="6" name="Object 1061">
                <a:extLst>
                  <a:ext uri="{FF2B5EF4-FFF2-40B4-BE49-F238E27FC236}">
                    <a16:creationId xmlns:a16="http://schemas.microsoft.com/office/drawing/2014/main" id="{77796BAE-1AAE-483A-A8F2-1B5213DDF51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54816568"/>
                  </p:ext>
                </p:extLst>
              </p:nvPr>
            </p:nvGraphicFramePr>
            <p:xfrm>
              <a:off x="8467895" y="3598333"/>
              <a:ext cx="4038600" cy="15636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182" name="Document" r:id="rId10" imgW="4484135" imgH="1738502" progId="Word.Document.8">
                      <p:embed/>
                    </p:oleObj>
                  </mc:Choice>
                  <mc:Fallback>
                    <p:oleObj name="Document" r:id="rId10" imgW="4484135" imgH="1738502" progId="Word.Document.8">
                      <p:embed/>
                      <p:pic>
                        <p:nvPicPr>
                          <p:cNvPr id="6" name="Object 1061">
                            <a:extLst>
                              <a:ext uri="{FF2B5EF4-FFF2-40B4-BE49-F238E27FC236}">
                                <a16:creationId xmlns:a16="http://schemas.microsoft.com/office/drawing/2014/main" id="{4F0E0685-933C-45DA-A1A0-2EC92DB32C2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67895" y="3598333"/>
                            <a:ext cx="4038600" cy="15636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7" name="直線接點 6">
                <a:extLst>
                  <a:ext uri="{FF2B5EF4-FFF2-40B4-BE49-F238E27FC236}">
                    <a16:creationId xmlns:a16="http://schemas.microsoft.com/office/drawing/2014/main" id="{97FB5E08-367A-4ADE-AF78-30622E19988E}"/>
                  </a:ext>
                </a:extLst>
              </p:cNvPr>
              <p:cNvCxnSpPr/>
              <p:nvPr/>
            </p:nvCxnSpPr>
            <p:spPr bwMode="auto">
              <a:xfrm>
                <a:off x="8467895" y="4823069"/>
                <a:ext cx="2638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" name="直角三角形 7">
                <a:extLst>
                  <a:ext uri="{FF2B5EF4-FFF2-40B4-BE49-F238E27FC236}">
                    <a16:creationId xmlns:a16="http://schemas.microsoft.com/office/drawing/2014/main" id="{B198A1E4-BCBD-4F9B-A01E-286D5E258211}"/>
                  </a:ext>
                </a:extLst>
              </p:cNvPr>
              <p:cNvSpPr/>
              <p:nvPr/>
            </p:nvSpPr>
            <p:spPr bwMode="auto">
              <a:xfrm>
                <a:off x="9018484" y="3985416"/>
                <a:ext cx="1292773" cy="684979"/>
              </a:xfrm>
              <a:prstGeom prst="rtTriangle">
                <a:avLst/>
              </a:prstGeom>
              <a:solidFill>
                <a:schemeClr val="accent1">
                  <a:alpha val="25000"/>
                </a:schemeClr>
              </a:solidFill>
              <a:ln w="9525" cap="flat" cmpd="sng" algn="ctr">
                <a:solidFill>
                  <a:schemeClr val="tx1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" name="直角三角形 8">
                <a:extLst>
                  <a:ext uri="{FF2B5EF4-FFF2-40B4-BE49-F238E27FC236}">
                    <a16:creationId xmlns:a16="http://schemas.microsoft.com/office/drawing/2014/main" id="{5005D85C-3886-4CF0-9B99-085804044F1B}"/>
                  </a:ext>
                </a:extLst>
              </p:cNvPr>
              <p:cNvSpPr/>
              <p:nvPr/>
            </p:nvSpPr>
            <p:spPr bwMode="auto">
              <a:xfrm flipH="1" flipV="1">
                <a:off x="8916665" y="3823019"/>
                <a:ext cx="1660634" cy="867714"/>
              </a:xfrm>
              <a:prstGeom prst="rtTriangle">
                <a:avLst/>
              </a:prstGeom>
              <a:solidFill>
                <a:srgbClr val="FFFF00">
                  <a:alpha val="25000"/>
                </a:srgbClr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aphicFrame>
          <p:nvGraphicFramePr>
            <p:cNvPr id="55" name="物件 54">
              <a:extLst>
                <a:ext uri="{FF2B5EF4-FFF2-40B4-BE49-F238E27FC236}">
                  <a16:creationId xmlns:a16="http://schemas.microsoft.com/office/drawing/2014/main" id="{70306A78-6C9A-496B-9AB5-FDAD85C5535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6727979"/>
                </p:ext>
              </p:extLst>
            </p:nvPr>
          </p:nvGraphicFramePr>
          <p:xfrm>
            <a:off x="10782300" y="1434373"/>
            <a:ext cx="800100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83" name="Equation" r:id="rId12" imgW="799920" imgH="939600" progId="Equation.DSMT4">
                    <p:embed/>
                  </p:oleObj>
                </mc:Choice>
                <mc:Fallback>
                  <p:oleObj name="Equation" r:id="rId12" imgW="799920" imgH="939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0782300" y="1434373"/>
                          <a:ext cx="800100" cy="939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" name="箭號: 向右 55">
            <a:extLst>
              <a:ext uri="{FF2B5EF4-FFF2-40B4-BE49-F238E27FC236}">
                <a16:creationId xmlns:a16="http://schemas.microsoft.com/office/drawing/2014/main" id="{6DDE5D51-8541-4001-9FAD-372A1925FC76}"/>
              </a:ext>
            </a:extLst>
          </p:cNvPr>
          <p:cNvSpPr/>
          <p:nvPr/>
        </p:nvSpPr>
        <p:spPr bwMode="auto">
          <a:xfrm>
            <a:off x="6392132" y="1275329"/>
            <a:ext cx="1354786" cy="382538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78C0341B-93C5-4B86-9A1A-96EFAAE79FC4}"/>
              </a:ext>
            </a:extLst>
          </p:cNvPr>
          <p:cNvSpPr txBox="1"/>
          <p:nvPr/>
        </p:nvSpPr>
        <p:spPr>
          <a:xfrm>
            <a:off x="6465991" y="1535709"/>
            <a:ext cx="11722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r’</a:t>
            </a:r>
            <a:r>
              <a:rPr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r</a:t>
            </a:r>
            <a:r>
              <a:rPr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r’</a:t>
            </a:r>
            <a:r>
              <a:rPr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r’</a:t>
            </a:r>
            <a:r>
              <a:rPr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r’</a:t>
            </a:r>
            <a:r>
              <a:rPr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r’</a:t>
            </a:r>
            <a:r>
              <a:rPr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9D5858F4-A81D-47B1-BF34-D03BEDE4E572}"/>
              </a:ext>
            </a:extLst>
          </p:cNvPr>
          <p:cNvGrpSpPr/>
          <p:nvPr/>
        </p:nvGrpSpPr>
        <p:grpSpPr>
          <a:xfrm>
            <a:off x="14636" y="1535262"/>
            <a:ext cx="3157870" cy="2252554"/>
            <a:chOff x="864772" y="988394"/>
            <a:chExt cx="3157870" cy="2252554"/>
          </a:xfrm>
        </p:grpSpPr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24FFC1A8-C619-4D26-A96F-8B0BBB2DB99E}"/>
                </a:ext>
              </a:extLst>
            </p:cNvPr>
            <p:cNvGrpSpPr/>
            <p:nvPr/>
          </p:nvGrpSpPr>
          <p:grpSpPr>
            <a:xfrm>
              <a:off x="864772" y="988394"/>
              <a:ext cx="3157870" cy="2252554"/>
              <a:chOff x="1701453" y="881291"/>
              <a:chExt cx="3157870" cy="2252554"/>
            </a:xfrm>
          </p:grpSpPr>
          <p:grpSp>
            <p:nvGrpSpPr>
              <p:cNvPr id="10" name="Group 1058">
                <a:extLst>
                  <a:ext uri="{FF2B5EF4-FFF2-40B4-BE49-F238E27FC236}">
                    <a16:creationId xmlns:a16="http://schemas.microsoft.com/office/drawing/2014/main" id="{49DF3BF2-4BB2-4002-BA89-7286ADA9B1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14843" y="890708"/>
                <a:ext cx="2805113" cy="2243137"/>
                <a:chOff x="281" y="809"/>
                <a:chExt cx="1767" cy="1413"/>
              </a:xfrm>
            </p:grpSpPr>
            <p:sp>
              <p:nvSpPr>
                <p:cNvPr id="11" name="Oval 1031">
                  <a:extLst>
                    <a:ext uri="{FF2B5EF4-FFF2-40B4-BE49-F238E27FC236}">
                      <a16:creationId xmlns:a16="http://schemas.microsoft.com/office/drawing/2014/main" id="{C7E0588E-9279-4CEE-992B-20F7CEEC45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1" y="1412"/>
                  <a:ext cx="184" cy="200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2" name="Oval 1032">
                  <a:extLst>
                    <a:ext uri="{FF2B5EF4-FFF2-40B4-BE49-F238E27FC236}">
                      <a16:creationId xmlns:a16="http://schemas.microsoft.com/office/drawing/2014/main" id="{15EDD240-9286-46BF-A8B8-3CA4DB3ED3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7" y="884"/>
                  <a:ext cx="184" cy="200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3" name="Oval 1033">
                  <a:extLst>
                    <a:ext uri="{FF2B5EF4-FFF2-40B4-BE49-F238E27FC236}">
                      <a16:creationId xmlns:a16="http://schemas.microsoft.com/office/drawing/2014/main" id="{75F736CC-8938-430A-9495-9B9607C84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3" y="884"/>
                  <a:ext cx="184" cy="200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4" name="Oval 1034">
                  <a:extLst>
                    <a:ext uri="{FF2B5EF4-FFF2-40B4-BE49-F238E27FC236}">
                      <a16:creationId xmlns:a16="http://schemas.microsoft.com/office/drawing/2014/main" id="{4C9A9D48-8A19-4CBC-BF72-FA685E32CD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69" y="1932"/>
                  <a:ext cx="184" cy="200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5" name="Oval 1035">
                  <a:extLst>
                    <a:ext uri="{FF2B5EF4-FFF2-40B4-BE49-F238E27FC236}">
                      <a16:creationId xmlns:a16="http://schemas.microsoft.com/office/drawing/2014/main" id="{7E21889F-D330-412C-9443-30D594302F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1" y="1932"/>
                  <a:ext cx="184" cy="200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6" name="Text Box 1036">
                  <a:extLst>
                    <a:ext uri="{FF2B5EF4-FFF2-40B4-BE49-F238E27FC236}">
                      <a16:creationId xmlns:a16="http://schemas.microsoft.com/office/drawing/2014/main" id="{6FBA4EA5-956E-4EDD-BFFD-3B39419316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7" y="1410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buClrTx/>
                    <a:buSzTx/>
                    <a:buFontTx/>
                    <a:buNone/>
                  </a:pPr>
                  <a:r>
                    <a:rPr lang="en-US" altLang="zh-TW" sz="1600">
                      <a:ea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17" name="Text Box 1037">
                  <a:extLst>
                    <a:ext uri="{FF2B5EF4-FFF2-40B4-BE49-F238E27FC236}">
                      <a16:creationId xmlns:a16="http://schemas.microsoft.com/office/drawing/2014/main" id="{6349D043-537E-4A2C-B391-FAE5C5BAAB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03" y="882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buClrTx/>
                    <a:buSzTx/>
                    <a:buFontTx/>
                    <a:buNone/>
                  </a:pPr>
                  <a:r>
                    <a:rPr lang="en-US" altLang="zh-TW" sz="1600">
                      <a:ea typeface="新細明體" panose="02020500000000000000" pitchFamily="18" charset="-120"/>
                    </a:rPr>
                    <a:t>2</a:t>
                  </a:r>
                </a:p>
              </p:txBody>
            </p:sp>
            <p:sp>
              <p:nvSpPr>
                <p:cNvPr id="18" name="Text Box 1038">
                  <a:extLst>
                    <a:ext uri="{FF2B5EF4-FFF2-40B4-BE49-F238E27FC236}">
                      <a16:creationId xmlns:a16="http://schemas.microsoft.com/office/drawing/2014/main" id="{0112493E-1C61-452F-89C0-0EBAB646310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9" y="1922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buClrTx/>
                    <a:buSzTx/>
                    <a:buFontTx/>
                    <a:buNone/>
                  </a:pPr>
                  <a:r>
                    <a:rPr lang="en-US" altLang="zh-TW" sz="1600">
                      <a:ea typeface="新細明體" panose="02020500000000000000" pitchFamily="18" charset="-120"/>
                    </a:rPr>
                    <a:t>3</a:t>
                  </a:r>
                </a:p>
              </p:txBody>
            </p:sp>
            <p:sp>
              <p:nvSpPr>
                <p:cNvPr id="19" name="Text Box 1039">
                  <a:extLst>
                    <a:ext uri="{FF2B5EF4-FFF2-40B4-BE49-F238E27FC236}">
                      <a16:creationId xmlns:a16="http://schemas.microsoft.com/office/drawing/2014/main" id="{13F0BEC1-938C-452A-A538-6E345346DBB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51" y="874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buClrTx/>
                    <a:buSzTx/>
                    <a:buFontTx/>
                    <a:buNone/>
                  </a:pPr>
                  <a:r>
                    <a:rPr lang="en-US" altLang="zh-TW" sz="1600">
                      <a:ea typeface="新細明體" panose="02020500000000000000" pitchFamily="18" charset="-120"/>
                    </a:rPr>
                    <a:t>4</a:t>
                  </a:r>
                </a:p>
              </p:txBody>
            </p:sp>
            <p:sp>
              <p:nvSpPr>
                <p:cNvPr id="20" name="Text Box 1040">
                  <a:extLst>
                    <a:ext uri="{FF2B5EF4-FFF2-40B4-BE49-F238E27FC236}">
                      <a16:creationId xmlns:a16="http://schemas.microsoft.com/office/drawing/2014/main" id="{9C17EA35-CBD9-447F-B3BF-B148026BC4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2661461">
                  <a:off x="357" y="1744"/>
                  <a:ext cx="422" cy="1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buClrTx/>
                    <a:buSzTx/>
                    <a:buFontTx/>
                    <a:buNone/>
                  </a:pPr>
                  <a:r>
                    <a:rPr lang="en-US" altLang="zh-TW" sz="1200" dirty="0">
                      <a:ea typeface="新細明體" panose="02020500000000000000" pitchFamily="18" charset="-120"/>
                    </a:rPr>
                    <a:t>(15,50)</a:t>
                  </a:r>
                </a:p>
              </p:txBody>
            </p:sp>
            <p:sp>
              <p:nvSpPr>
                <p:cNvPr id="21" name="Line 1041">
                  <a:extLst>
                    <a:ext uri="{FF2B5EF4-FFF2-40B4-BE49-F238E27FC236}">
                      <a16:creationId xmlns:a16="http://schemas.microsoft.com/office/drawing/2014/main" id="{DCA6F191-38A8-42D0-85AE-A3746619AA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9" y="1028"/>
                  <a:ext cx="456" cy="424"/>
                </a:xfrm>
                <a:prstGeom prst="line">
                  <a:avLst/>
                </a:prstGeom>
                <a:noFill/>
                <a:ln w="3175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2" name="Line 1042">
                  <a:extLst>
                    <a:ext uri="{FF2B5EF4-FFF2-40B4-BE49-F238E27FC236}">
                      <a16:creationId xmlns:a16="http://schemas.microsoft.com/office/drawing/2014/main" id="{2DEA9E9F-0C4A-4C44-B84A-D825FA22EE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81" y="980"/>
                  <a:ext cx="672" cy="0"/>
                </a:xfrm>
                <a:prstGeom prst="line">
                  <a:avLst/>
                </a:prstGeom>
                <a:noFill/>
                <a:ln w="3175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3" name="Line 1043">
                  <a:extLst>
                    <a:ext uri="{FF2B5EF4-FFF2-40B4-BE49-F238E27FC236}">
                      <a16:creationId xmlns:a16="http://schemas.microsoft.com/office/drawing/2014/main" id="{3B12671E-1550-4DCD-93C0-68D7626E9D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" y="1580"/>
                  <a:ext cx="448" cy="424"/>
                </a:xfrm>
                <a:prstGeom prst="line">
                  <a:avLst/>
                </a:prstGeom>
                <a:noFill/>
                <a:ln w="3175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4" name="Line 1044">
                  <a:extLst>
                    <a:ext uri="{FF2B5EF4-FFF2-40B4-BE49-F238E27FC236}">
                      <a16:creationId xmlns:a16="http://schemas.microsoft.com/office/drawing/2014/main" id="{ED85D7C4-4525-4287-B8D0-303536B46B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969" y="1084"/>
                  <a:ext cx="0" cy="8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5" name="Line 1045">
                  <a:extLst>
                    <a:ext uri="{FF2B5EF4-FFF2-40B4-BE49-F238E27FC236}">
                      <a16:creationId xmlns:a16="http://schemas.microsoft.com/office/drawing/2014/main" id="{44700E1F-978E-4FA7-B8CD-82EAF3C19A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65" y="2044"/>
                  <a:ext cx="70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6" name="Line 1046">
                  <a:extLst>
                    <a:ext uri="{FF2B5EF4-FFF2-40B4-BE49-F238E27FC236}">
                      <a16:creationId xmlns:a16="http://schemas.microsoft.com/office/drawing/2014/main" id="{3515A445-E65B-4BA6-B6CB-07F06F34DF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93" y="1068"/>
                  <a:ext cx="0" cy="880"/>
                </a:xfrm>
                <a:prstGeom prst="line">
                  <a:avLst/>
                </a:prstGeom>
                <a:noFill/>
                <a:ln w="3175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7" name="Line 1047">
                  <a:extLst>
                    <a:ext uri="{FF2B5EF4-FFF2-40B4-BE49-F238E27FC236}">
                      <a16:creationId xmlns:a16="http://schemas.microsoft.com/office/drawing/2014/main" id="{044D3D18-6072-4471-9FC3-60EA8F15DB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81" y="1076"/>
                  <a:ext cx="0" cy="85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8" name="Line 1048">
                  <a:extLst>
                    <a:ext uri="{FF2B5EF4-FFF2-40B4-BE49-F238E27FC236}">
                      <a16:creationId xmlns:a16="http://schemas.microsoft.com/office/drawing/2014/main" id="{5B30E1F3-3566-4C0A-9338-77E54360B9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33" y="1036"/>
                  <a:ext cx="728" cy="92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stealth" w="lg" len="lg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9" name="Text Box 1049">
                  <a:extLst>
                    <a:ext uri="{FF2B5EF4-FFF2-40B4-BE49-F238E27FC236}">
                      <a16:creationId xmlns:a16="http://schemas.microsoft.com/office/drawing/2014/main" id="{5A0643E3-C69A-4C1C-A80A-BDCBE2F39FD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-2456853">
                  <a:off x="391" y="1105"/>
                  <a:ext cx="419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buClrTx/>
                    <a:buSzTx/>
                    <a:buFontTx/>
                    <a:buNone/>
                  </a:pPr>
                  <a:r>
                    <a:rPr lang="en-US" altLang="zh-TW" sz="1200">
                      <a:ea typeface="新細明體" panose="02020500000000000000" pitchFamily="18" charset="-120"/>
                    </a:rPr>
                    <a:t>(25,30)</a:t>
                  </a:r>
                </a:p>
              </p:txBody>
            </p:sp>
            <p:sp>
              <p:nvSpPr>
                <p:cNvPr id="30" name="Text Box 1050">
                  <a:extLst>
                    <a:ext uri="{FF2B5EF4-FFF2-40B4-BE49-F238E27FC236}">
                      <a16:creationId xmlns:a16="http://schemas.microsoft.com/office/drawing/2014/main" id="{20BBB129-B7B1-48E9-B847-EE095E29DB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99" y="809"/>
                  <a:ext cx="419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buClrTx/>
                    <a:buSzTx/>
                    <a:buFontTx/>
                    <a:buNone/>
                  </a:pPr>
                  <a:r>
                    <a:rPr lang="en-US" altLang="zh-TW" sz="1200">
                      <a:ea typeface="新細明體" panose="02020500000000000000" pitchFamily="18" charset="-120"/>
                    </a:rPr>
                    <a:t>(15,40)</a:t>
                  </a:r>
                </a:p>
              </p:txBody>
            </p:sp>
            <p:sp>
              <p:nvSpPr>
                <p:cNvPr id="31" name="Text Box 1051">
                  <a:extLst>
                    <a:ext uri="{FF2B5EF4-FFF2-40B4-BE49-F238E27FC236}">
                      <a16:creationId xmlns:a16="http://schemas.microsoft.com/office/drawing/2014/main" id="{86A70EBB-0932-4CA0-AF0C-F1709A2E49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07" y="2049"/>
                  <a:ext cx="419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buClrTx/>
                    <a:buSzTx/>
                    <a:buFontTx/>
                    <a:buNone/>
                  </a:pPr>
                  <a:r>
                    <a:rPr lang="en-US" altLang="zh-TW" sz="1200" dirty="0">
                      <a:ea typeface="新細明體" panose="02020500000000000000" pitchFamily="18" charset="-120"/>
                    </a:rPr>
                    <a:t>(25,20)</a:t>
                  </a:r>
                </a:p>
              </p:txBody>
            </p:sp>
            <p:sp>
              <p:nvSpPr>
                <p:cNvPr id="32" name="Text Box 1052">
                  <a:extLst>
                    <a:ext uri="{FF2B5EF4-FFF2-40B4-BE49-F238E27FC236}">
                      <a16:creationId xmlns:a16="http://schemas.microsoft.com/office/drawing/2014/main" id="{7E76541A-E160-40DA-A112-2F5EEF7C0C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-3124686">
                  <a:off x="1103" y="1385"/>
                  <a:ext cx="419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buClrTx/>
                    <a:buSzTx/>
                    <a:buFontTx/>
                    <a:buNone/>
                  </a:pPr>
                  <a:r>
                    <a:rPr lang="en-US" altLang="zh-TW" sz="1200" dirty="0">
                      <a:ea typeface="新細明體" panose="02020500000000000000" pitchFamily="18" charset="-120"/>
                    </a:rPr>
                    <a:t>(15,30)</a:t>
                  </a:r>
                </a:p>
              </p:txBody>
            </p:sp>
            <p:sp>
              <p:nvSpPr>
                <p:cNvPr id="33" name="Text Box 1053">
                  <a:extLst>
                    <a:ext uri="{FF2B5EF4-FFF2-40B4-BE49-F238E27FC236}">
                      <a16:creationId xmlns:a16="http://schemas.microsoft.com/office/drawing/2014/main" id="{7DED3322-F5C7-4D42-8361-BE686C48841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090638">
                  <a:off x="704" y="1392"/>
                  <a:ext cx="369" cy="1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buClrTx/>
                    <a:buSzTx/>
                    <a:buFontTx/>
                    <a:buNone/>
                  </a:pPr>
                  <a:r>
                    <a:rPr lang="en-US" altLang="zh-TW" sz="1200" dirty="0">
                      <a:ea typeface="新細明體" panose="02020500000000000000" pitchFamily="18" charset="-120"/>
                    </a:rPr>
                    <a:t>(5,10)</a:t>
                  </a:r>
                </a:p>
              </p:txBody>
            </p:sp>
            <p:sp>
              <p:nvSpPr>
                <p:cNvPr id="34" name="Text Box 1054">
                  <a:extLst>
                    <a:ext uri="{FF2B5EF4-FFF2-40B4-BE49-F238E27FC236}">
                      <a16:creationId xmlns:a16="http://schemas.microsoft.com/office/drawing/2014/main" id="{BDEF59ED-2F38-4630-8F3A-FC619E5FD3D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5289596">
                  <a:off x="1750" y="1424"/>
                  <a:ext cx="422" cy="1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buClrTx/>
                    <a:buSzTx/>
                    <a:buFontTx/>
                    <a:buNone/>
                  </a:pPr>
                  <a:r>
                    <a:rPr lang="en-US" altLang="zh-TW" sz="1200" dirty="0">
                      <a:ea typeface="新細明體" panose="02020500000000000000" pitchFamily="18" charset="-120"/>
                    </a:rPr>
                    <a:t>(15,50)</a:t>
                  </a:r>
                </a:p>
              </p:txBody>
            </p:sp>
            <p:sp>
              <p:nvSpPr>
                <p:cNvPr id="35" name="Text Box 1055">
                  <a:extLst>
                    <a:ext uri="{FF2B5EF4-FFF2-40B4-BE49-F238E27FC236}">
                      <a16:creationId xmlns:a16="http://schemas.microsoft.com/office/drawing/2014/main" id="{FE57248B-23AB-49A8-B2D8-DC4C10E756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167392">
                  <a:off x="1528" y="1440"/>
                  <a:ext cx="369" cy="1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buClrTx/>
                    <a:buSzTx/>
                    <a:buFontTx/>
                    <a:buNone/>
                  </a:pPr>
                  <a:r>
                    <a:rPr lang="en-US" altLang="zh-TW" sz="1200" dirty="0">
                      <a:ea typeface="新細明體" panose="02020500000000000000" pitchFamily="18" charset="-120"/>
                    </a:rPr>
                    <a:t>(5,60)</a:t>
                  </a:r>
                </a:p>
              </p:txBody>
            </p:sp>
            <p:sp>
              <p:nvSpPr>
                <p:cNvPr id="36" name="Text Box 1057">
                  <a:extLst>
                    <a:ext uri="{FF2B5EF4-FFF2-40B4-BE49-F238E27FC236}">
                      <a16:creationId xmlns:a16="http://schemas.microsoft.com/office/drawing/2014/main" id="{C5606013-EAE6-4FB0-8DBA-1CD017F20AA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79" y="1929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buClrTx/>
                    <a:buSzTx/>
                    <a:buFontTx/>
                    <a:buNone/>
                  </a:pPr>
                  <a:r>
                    <a:rPr lang="en-US" altLang="zh-TW" sz="1600">
                      <a:ea typeface="新細明體" panose="02020500000000000000" pitchFamily="18" charset="-120"/>
                    </a:rPr>
                    <a:t>5</a:t>
                  </a:r>
                </a:p>
              </p:txBody>
            </p:sp>
          </p:grp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E4D2591C-807E-449A-8E38-EA85822FDA73}"/>
                  </a:ext>
                </a:extLst>
              </p:cNvPr>
              <p:cNvSpPr txBox="1"/>
              <p:nvPr/>
            </p:nvSpPr>
            <p:spPr>
              <a:xfrm>
                <a:off x="1701453" y="1592935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20</a:t>
                </a:r>
                <a:endParaRPr lang="zh-TW" altLang="en-US" dirty="0"/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ECAC16E0-2E1B-4B6C-9FBF-0596935589DD}"/>
                  </a:ext>
                </a:extLst>
              </p:cNvPr>
              <p:cNvSpPr txBox="1"/>
              <p:nvPr/>
            </p:nvSpPr>
            <p:spPr>
              <a:xfrm>
                <a:off x="4420682" y="881291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10</a:t>
                </a:r>
                <a:endParaRPr lang="zh-TW" altLang="en-US" dirty="0"/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8639AEDE-969B-40BF-AC3A-30FFB8EC9628}"/>
                  </a:ext>
                </a:extLst>
              </p:cNvPr>
              <p:cNvSpPr txBox="1"/>
              <p:nvPr/>
            </p:nvSpPr>
            <p:spPr>
              <a:xfrm>
                <a:off x="4416573" y="2570066"/>
                <a:ext cx="4427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-15</a:t>
                </a:r>
                <a:endParaRPr lang="zh-TW" altLang="en-US" dirty="0"/>
              </a:p>
            </p:txBody>
          </p: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93A5E5AE-B5C5-4343-9D3C-072777DE2C69}"/>
                  </a:ext>
                </a:extLst>
              </p:cNvPr>
              <p:cNvSpPr txBox="1"/>
              <p:nvPr/>
            </p:nvSpPr>
            <p:spPr>
              <a:xfrm>
                <a:off x="2380117" y="881291"/>
                <a:ext cx="4427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-10</a:t>
                </a:r>
                <a:endParaRPr lang="zh-TW" altLang="en-US" dirty="0"/>
              </a:p>
            </p:txBody>
          </p:sp>
        </p:grp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B2441F63-99EC-4DE6-B771-0238B5ED6CDB}"/>
                </a:ext>
              </a:extLst>
            </p:cNvPr>
            <p:cNvSpPr txBox="1"/>
            <p:nvPr/>
          </p:nvSpPr>
          <p:spPr>
            <a:xfrm>
              <a:off x="1623527" y="2893393"/>
              <a:ext cx="343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-5</a:t>
              </a:r>
              <a:endParaRPr lang="zh-TW" altLang="en-US" dirty="0"/>
            </a:p>
          </p:txBody>
        </p:sp>
      </p:grp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B741B7FD-36FE-4985-886E-23C422F8ABA2}"/>
              </a:ext>
            </a:extLst>
          </p:cNvPr>
          <p:cNvSpPr txBox="1"/>
          <p:nvPr/>
        </p:nvSpPr>
        <p:spPr>
          <a:xfrm>
            <a:off x="3126168" y="2645247"/>
            <a:ext cx="85700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dirty="0">
                <a:solidFill>
                  <a:srgbClr val="0000CC"/>
                </a:solidFill>
                <a:highlight>
                  <a:srgbClr val="FFFF00"/>
                </a:highlight>
              </a:rPr>
              <a:t>Tree Traversal Algorithm for calculating the </a:t>
            </a:r>
            <a:r>
              <a:rPr lang="en-US" altLang="zh-TW" sz="2200" b="1" dirty="0">
                <a:solidFill>
                  <a:srgbClr val="C00000"/>
                </a:solidFill>
                <a:highlight>
                  <a:srgbClr val="FFFF00"/>
                </a:highlight>
              </a:rPr>
              <a:t>primal arc flow </a:t>
            </a:r>
            <a:r>
              <a:rPr lang="en-US" altLang="zh-TW" sz="2200" b="1" i="1" dirty="0" err="1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200" b="1" i="1" baseline="-25000" dirty="0" err="1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TW" sz="2200" b="1" dirty="0">
                <a:solidFill>
                  <a:srgbClr val="0000CC"/>
                </a:solidFill>
                <a:highlight>
                  <a:srgbClr val="FFFF00"/>
                </a:highlight>
              </a:rPr>
              <a:t> :</a:t>
            </a:r>
          </a:p>
          <a:p>
            <a:r>
              <a:rPr lang="en-US" altLang="zh-TW" sz="1800" b="1" dirty="0">
                <a:solidFill>
                  <a:srgbClr val="0000CC"/>
                </a:solidFill>
              </a:rPr>
              <a:t>Start from a leaf</a:t>
            </a:r>
            <a:r>
              <a:rPr lang="en-US" altLang="zh-TW" sz="1800" dirty="0">
                <a:solidFill>
                  <a:srgbClr val="0000CC"/>
                </a:solidFill>
              </a:rPr>
              <a:t>: </a:t>
            </a:r>
            <a:r>
              <a:rPr lang="en-US" altLang="zh-TW" sz="1800" dirty="0"/>
              <a:t>node 5 </a:t>
            </a:r>
            <a:r>
              <a:rPr lang="en-US" altLang="zh-TW" sz="1800" dirty="0">
                <a:sym typeface="Wingdings" panose="05000000000000000000" pitchFamily="2" charset="2"/>
              </a:rPr>
              <a:t> </a:t>
            </a:r>
            <a:r>
              <a:rPr lang="en-US" altLang="zh-TW" sz="1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TW" sz="1800" baseline="-25000" dirty="0">
                <a:solidFill>
                  <a:srgbClr val="C00000"/>
                </a:solidFill>
                <a:sym typeface="Wingdings" panose="05000000000000000000" pitchFamily="2" charset="2"/>
              </a:rPr>
              <a:t>45</a:t>
            </a:r>
            <a:r>
              <a:rPr lang="en-US" altLang="zh-TW" sz="1800" dirty="0">
                <a:solidFill>
                  <a:srgbClr val="C00000"/>
                </a:solidFill>
                <a:sym typeface="Wingdings" panose="05000000000000000000" pitchFamily="2" charset="2"/>
              </a:rPr>
              <a:t>=15</a:t>
            </a:r>
            <a:br>
              <a:rPr lang="en-US" altLang="zh-TW" sz="1800" dirty="0">
                <a:sym typeface="Wingdings" panose="05000000000000000000" pitchFamily="2" charset="2"/>
              </a:rPr>
            </a:br>
            <a:r>
              <a:rPr lang="en-US" altLang="zh-TW" sz="1800" dirty="0">
                <a:sym typeface="Wingdings" panose="05000000000000000000" pitchFamily="2" charset="2"/>
              </a:rPr>
              <a:t>                              node 3  </a:t>
            </a:r>
            <a:r>
              <a:rPr lang="en-US" altLang="zh-TW" sz="1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TW" sz="1800" baseline="-25000" dirty="0">
                <a:solidFill>
                  <a:srgbClr val="C00000"/>
                </a:solidFill>
                <a:sym typeface="Wingdings" panose="05000000000000000000" pitchFamily="2" charset="2"/>
              </a:rPr>
              <a:t>13</a:t>
            </a:r>
            <a:r>
              <a:rPr lang="en-US" altLang="zh-TW" sz="1800" dirty="0">
                <a:solidFill>
                  <a:srgbClr val="C00000"/>
                </a:solidFill>
                <a:sym typeface="Wingdings" panose="05000000000000000000" pitchFamily="2" charset="2"/>
              </a:rPr>
              <a:t>=5</a:t>
            </a:r>
          </a:p>
          <a:p>
            <a:r>
              <a:rPr lang="en-US" altLang="zh-TW" sz="1800" b="1" dirty="0">
                <a:solidFill>
                  <a:srgbClr val="0000CC"/>
                </a:solidFill>
                <a:sym typeface="Wingdings" panose="05000000000000000000" pitchFamily="2" charset="2"/>
              </a:rPr>
              <a:t>Trace up along tree arcs</a:t>
            </a:r>
            <a:r>
              <a:rPr lang="en-US" altLang="zh-TW" sz="1800" dirty="0">
                <a:sym typeface="Wingdings" panose="05000000000000000000" pitchFamily="2" charset="2"/>
              </a:rPr>
              <a:t>:</a:t>
            </a:r>
            <a:r>
              <a:rPr lang="zh-TW" altLang="en-US" sz="1800" dirty="0">
                <a:sym typeface="Wingdings" panose="05000000000000000000" pitchFamily="2" charset="2"/>
              </a:rPr>
              <a:t> </a:t>
            </a:r>
            <a:r>
              <a:rPr lang="en-US" altLang="zh-TW" sz="1800" dirty="0">
                <a:sym typeface="Wingdings" panose="05000000000000000000" pitchFamily="2" charset="2"/>
              </a:rPr>
              <a:t>node 4  </a:t>
            </a:r>
            <a:r>
              <a:rPr lang="en-US" altLang="zh-TW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TW" sz="1800" baseline="-25000" dirty="0">
                <a:sym typeface="Wingdings" panose="05000000000000000000" pitchFamily="2" charset="2"/>
              </a:rPr>
              <a:t>45 </a:t>
            </a:r>
            <a:r>
              <a:rPr lang="en-US" altLang="zh-TW" sz="1800" dirty="0">
                <a:sym typeface="Wingdings" panose="05000000000000000000" pitchFamily="2" charset="2"/>
              </a:rPr>
              <a:t>- </a:t>
            </a:r>
            <a:r>
              <a:rPr lang="en-US" altLang="zh-TW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TW" sz="1800" baseline="-25000" dirty="0">
                <a:sym typeface="Wingdings" panose="05000000000000000000" pitchFamily="2" charset="2"/>
              </a:rPr>
              <a:t>24 </a:t>
            </a:r>
            <a:r>
              <a:rPr lang="en-US" altLang="zh-TW" sz="1800" dirty="0">
                <a:sym typeface="Wingdings" panose="05000000000000000000" pitchFamily="2" charset="2"/>
              </a:rPr>
              <a:t>=10    </a:t>
            </a:r>
            <a:r>
              <a:rPr lang="en-US" altLang="zh-TW" sz="1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TW" sz="1800" baseline="-25000" dirty="0">
                <a:solidFill>
                  <a:srgbClr val="C00000"/>
                </a:solidFill>
                <a:sym typeface="Wingdings" panose="05000000000000000000" pitchFamily="2" charset="2"/>
              </a:rPr>
              <a:t>24</a:t>
            </a:r>
            <a:r>
              <a:rPr lang="en-US" altLang="zh-TW" sz="1800" dirty="0">
                <a:solidFill>
                  <a:srgbClr val="C00000"/>
                </a:solidFill>
                <a:sym typeface="Wingdings" panose="05000000000000000000" pitchFamily="2" charset="2"/>
              </a:rPr>
              <a:t>=5</a:t>
            </a:r>
          </a:p>
          <a:p>
            <a:r>
              <a:rPr lang="en-US" altLang="zh-TW" sz="1800" dirty="0">
                <a:solidFill>
                  <a:srgbClr val="C00000"/>
                </a:solidFill>
                <a:sym typeface="Wingdings" panose="05000000000000000000" pitchFamily="2" charset="2"/>
              </a:rPr>
              <a:t>                                           </a:t>
            </a:r>
            <a:r>
              <a:rPr lang="en-US" altLang="zh-TW" sz="1800" dirty="0">
                <a:sym typeface="Wingdings" panose="05000000000000000000" pitchFamily="2" charset="2"/>
              </a:rPr>
              <a:t>node 2  </a:t>
            </a:r>
            <a:r>
              <a:rPr lang="en-US" altLang="zh-TW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TW" sz="1800" baseline="-25000" dirty="0">
                <a:sym typeface="Wingdings" panose="05000000000000000000" pitchFamily="2" charset="2"/>
              </a:rPr>
              <a:t>24</a:t>
            </a:r>
            <a:r>
              <a:rPr lang="en-US" altLang="zh-TW" sz="1800" dirty="0">
                <a:sym typeface="Wingdings" panose="05000000000000000000" pitchFamily="2" charset="2"/>
              </a:rPr>
              <a:t> - </a:t>
            </a:r>
            <a:r>
              <a:rPr lang="en-US" altLang="zh-TW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TW" sz="1800" baseline="-25000" dirty="0">
                <a:sym typeface="Wingdings" panose="05000000000000000000" pitchFamily="2" charset="2"/>
              </a:rPr>
              <a:t>12 </a:t>
            </a:r>
            <a:r>
              <a:rPr lang="en-US" altLang="zh-TW" sz="1800" dirty="0">
                <a:sym typeface="Wingdings" panose="05000000000000000000" pitchFamily="2" charset="2"/>
              </a:rPr>
              <a:t>= -10  </a:t>
            </a:r>
            <a:r>
              <a:rPr lang="en-US" altLang="zh-TW" sz="1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TW" sz="1800" baseline="-25000" dirty="0">
                <a:solidFill>
                  <a:srgbClr val="C00000"/>
                </a:solidFill>
                <a:sym typeface="Wingdings" panose="05000000000000000000" pitchFamily="2" charset="2"/>
              </a:rPr>
              <a:t>12</a:t>
            </a:r>
            <a:r>
              <a:rPr lang="en-US" altLang="zh-TW" sz="1800" dirty="0">
                <a:solidFill>
                  <a:srgbClr val="C00000"/>
                </a:solidFill>
                <a:sym typeface="Wingdings" panose="05000000000000000000" pitchFamily="2" charset="2"/>
              </a:rPr>
              <a:t>=15    </a:t>
            </a:r>
            <a:br>
              <a:rPr lang="en-US" altLang="zh-TW" sz="1800" dirty="0">
                <a:solidFill>
                  <a:srgbClr val="C00000"/>
                </a:solidFill>
                <a:sym typeface="Wingdings" panose="05000000000000000000" pitchFamily="2" charset="2"/>
              </a:rPr>
            </a:br>
            <a:r>
              <a:rPr lang="en-US" altLang="zh-TW" sz="1800" dirty="0">
                <a:solidFill>
                  <a:srgbClr val="C00000"/>
                </a:solidFill>
                <a:sym typeface="Wingdings" panose="05000000000000000000" pitchFamily="2" charset="2"/>
              </a:rPr>
              <a:t>                                     </a:t>
            </a:r>
            <a:r>
              <a:rPr lang="en-US" altLang="zh-TW" sz="1800" dirty="0">
                <a:sym typeface="Wingdings" panose="05000000000000000000" pitchFamily="2" charset="2"/>
              </a:rPr>
              <a:t>or   node 1  </a:t>
            </a:r>
            <a:r>
              <a:rPr lang="en-US" altLang="zh-TW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TW" sz="1800" baseline="-25000" dirty="0">
                <a:sym typeface="Wingdings" panose="05000000000000000000" pitchFamily="2" charset="2"/>
              </a:rPr>
              <a:t>12</a:t>
            </a:r>
            <a:r>
              <a:rPr lang="en-US" altLang="zh-TW" sz="1800" dirty="0">
                <a:sym typeface="Wingdings" panose="05000000000000000000" pitchFamily="2" charset="2"/>
              </a:rPr>
              <a:t> + </a:t>
            </a:r>
            <a:r>
              <a:rPr lang="en-US" altLang="zh-TW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TW" sz="1800" baseline="-25000" dirty="0">
                <a:sym typeface="Wingdings" panose="05000000000000000000" pitchFamily="2" charset="2"/>
              </a:rPr>
              <a:t>13 </a:t>
            </a:r>
            <a:r>
              <a:rPr lang="en-US" altLang="zh-TW" sz="1800" dirty="0">
                <a:sym typeface="Wingdings" panose="05000000000000000000" pitchFamily="2" charset="2"/>
              </a:rPr>
              <a:t>= 20  </a:t>
            </a:r>
            <a:r>
              <a:rPr lang="en-US" altLang="zh-TW" sz="1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TW" sz="1800" baseline="-25000" dirty="0">
                <a:solidFill>
                  <a:srgbClr val="C00000"/>
                </a:solidFill>
                <a:sym typeface="Wingdings" panose="05000000000000000000" pitchFamily="2" charset="2"/>
              </a:rPr>
              <a:t>12</a:t>
            </a:r>
            <a:r>
              <a:rPr lang="en-US" altLang="zh-TW" sz="1800" dirty="0">
                <a:solidFill>
                  <a:srgbClr val="C00000"/>
                </a:solidFill>
                <a:sym typeface="Wingdings" panose="05000000000000000000" pitchFamily="2" charset="2"/>
              </a:rPr>
              <a:t>=15</a:t>
            </a:r>
            <a:endParaRPr lang="zh-TW" altLang="en-US" sz="1800" dirty="0"/>
          </a:p>
        </p:txBody>
      </p:sp>
      <p:sp>
        <p:nvSpPr>
          <p:cNvPr id="64" name="箭號: 向右 63">
            <a:extLst>
              <a:ext uri="{FF2B5EF4-FFF2-40B4-BE49-F238E27FC236}">
                <a16:creationId xmlns:a16="http://schemas.microsoft.com/office/drawing/2014/main" id="{9DCECA4F-665E-4487-B95B-01B393E46511}"/>
              </a:ext>
            </a:extLst>
          </p:cNvPr>
          <p:cNvSpPr/>
          <p:nvPr/>
        </p:nvSpPr>
        <p:spPr bwMode="auto">
          <a:xfrm>
            <a:off x="10750261" y="1637572"/>
            <a:ext cx="221513" cy="382538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67" name="物件 66">
            <a:extLst>
              <a:ext uri="{FF2B5EF4-FFF2-40B4-BE49-F238E27FC236}">
                <a16:creationId xmlns:a16="http://schemas.microsoft.com/office/drawing/2014/main" id="{5EAE9C21-7A43-434F-A764-87B6E52E8F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361297"/>
              </p:ext>
            </p:extLst>
          </p:nvPr>
        </p:nvGraphicFramePr>
        <p:xfrm>
          <a:off x="2122488" y="3913188"/>
          <a:ext cx="7747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84" name="Equation" r:id="rId14" imgW="774360" imgH="1168200" progId="Equation.DSMT4">
                  <p:embed/>
                </p:oleObj>
              </mc:Choice>
              <mc:Fallback>
                <p:oleObj name="Equation" r:id="rId14" imgW="774360" imgH="1168200" progId="Equation.DSMT4">
                  <p:embed/>
                  <p:pic>
                    <p:nvPicPr>
                      <p:cNvPr id="55" name="物件 54">
                        <a:extLst>
                          <a:ext uri="{FF2B5EF4-FFF2-40B4-BE49-F238E27FC236}">
                            <a16:creationId xmlns:a16="http://schemas.microsoft.com/office/drawing/2014/main" id="{70306A78-6C9A-496B-9AB5-FDAD85C553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122488" y="3913188"/>
                        <a:ext cx="774700" cy="116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表格 71">
            <a:extLst>
              <a:ext uri="{FF2B5EF4-FFF2-40B4-BE49-F238E27FC236}">
                <a16:creationId xmlns:a16="http://schemas.microsoft.com/office/drawing/2014/main" id="{AEDCF517-9984-4F5E-8163-A64837C82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612860"/>
              </p:ext>
            </p:extLst>
          </p:nvPr>
        </p:nvGraphicFramePr>
        <p:xfrm>
          <a:off x="536821" y="3992101"/>
          <a:ext cx="1570010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4002">
                  <a:extLst>
                    <a:ext uri="{9D8B030D-6E8A-4147-A177-3AD203B41FA5}">
                      <a16:colId xmlns:a16="http://schemas.microsoft.com/office/drawing/2014/main" val="2710505551"/>
                    </a:ext>
                  </a:extLst>
                </a:gridCol>
                <a:gridCol w="314002">
                  <a:extLst>
                    <a:ext uri="{9D8B030D-6E8A-4147-A177-3AD203B41FA5}">
                      <a16:colId xmlns:a16="http://schemas.microsoft.com/office/drawing/2014/main" val="1185877993"/>
                    </a:ext>
                  </a:extLst>
                </a:gridCol>
                <a:gridCol w="314002">
                  <a:extLst>
                    <a:ext uri="{9D8B030D-6E8A-4147-A177-3AD203B41FA5}">
                      <a16:colId xmlns:a16="http://schemas.microsoft.com/office/drawing/2014/main" val="2364723720"/>
                    </a:ext>
                  </a:extLst>
                </a:gridCol>
                <a:gridCol w="314002">
                  <a:extLst>
                    <a:ext uri="{9D8B030D-6E8A-4147-A177-3AD203B41FA5}">
                      <a16:colId xmlns:a16="http://schemas.microsoft.com/office/drawing/2014/main" val="3679805634"/>
                    </a:ext>
                  </a:extLst>
                </a:gridCol>
                <a:gridCol w="314002">
                  <a:extLst>
                    <a:ext uri="{9D8B030D-6E8A-4147-A177-3AD203B41FA5}">
                      <a16:colId xmlns:a16="http://schemas.microsoft.com/office/drawing/2014/main" val="358674514"/>
                    </a:ext>
                  </a:extLst>
                </a:gridCol>
              </a:tblGrid>
              <a:tr h="226629">
                <a:tc>
                  <a:txBody>
                    <a:bodyPr/>
                    <a:lstStyle/>
                    <a:p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515486"/>
                  </a:ext>
                </a:extLst>
              </a:tr>
              <a:tr h="226629">
                <a:tc>
                  <a:txBody>
                    <a:bodyPr/>
                    <a:lstStyle/>
                    <a:p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343060"/>
                  </a:ext>
                </a:extLst>
              </a:tr>
              <a:tr h="226629">
                <a:tc>
                  <a:txBody>
                    <a:bodyPr/>
                    <a:lstStyle/>
                    <a:p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303082"/>
                  </a:ext>
                </a:extLst>
              </a:tr>
              <a:tr h="226629">
                <a:tc>
                  <a:txBody>
                    <a:bodyPr/>
                    <a:lstStyle/>
                    <a:p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4335165"/>
                  </a:ext>
                </a:extLst>
              </a:tr>
            </a:tbl>
          </a:graphicData>
        </a:graphic>
      </p:graphicFrame>
      <p:graphicFrame>
        <p:nvGraphicFramePr>
          <p:cNvPr id="73" name="物件 72">
            <a:extLst>
              <a:ext uri="{FF2B5EF4-FFF2-40B4-BE49-F238E27FC236}">
                <a16:creationId xmlns:a16="http://schemas.microsoft.com/office/drawing/2014/main" id="{D181E893-727C-487B-BE64-A5873F60CE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85206"/>
              </p:ext>
            </p:extLst>
          </p:nvPr>
        </p:nvGraphicFramePr>
        <p:xfrm>
          <a:off x="568325" y="5067300"/>
          <a:ext cx="1119188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85" name="Equation" r:id="rId16" imgW="863280" imgH="939600" progId="Equation.DSMT4">
                  <p:embed/>
                </p:oleObj>
              </mc:Choice>
              <mc:Fallback>
                <p:oleObj name="Equation" r:id="rId16" imgW="863280" imgH="939600" progId="Equation.DSMT4">
                  <p:embed/>
                  <p:pic>
                    <p:nvPicPr>
                      <p:cNvPr id="52" name="物件 51">
                        <a:extLst>
                          <a:ext uri="{FF2B5EF4-FFF2-40B4-BE49-F238E27FC236}">
                            <a16:creationId xmlns:a16="http://schemas.microsoft.com/office/drawing/2014/main" id="{E1F2695F-9872-4BFF-BF75-A4A446FCE0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68325" y="5067300"/>
                        <a:ext cx="1119188" cy="12176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箭號: 向右 73">
            <a:extLst>
              <a:ext uri="{FF2B5EF4-FFF2-40B4-BE49-F238E27FC236}">
                <a16:creationId xmlns:a16="http://schemas.microsoft.com/office/drawing/2014/main" id="{24505823-EA7A-4F6D-B403-414F8DE3BA49}"/>
              </a:ext>
            </a:extLst>
          </p:cNvPr>
          <p:cNvSpPr/>
          <p:nvPr/>
        </p:nvSpPr>
        <p:spPr bwMode="auto">
          <a:xfrm>
            <a:off x="276212" y="5534062"/>
            <a:ext cx="210807" cy="302023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1EE4578B-BB4F-4450-8F43-15CFBDF307FC}"/>
              </a:ext>
            </a:extLst>
          </p:cNvPr>
          <p:cNvSpPr txBox="1"/>
          <p:nvPr/>
        </p:nvSpPr>
        <p:spPr>
          <a:xfrm>
            <a:off x="3148710" y="4514927"/>
            <a:ext cx="924490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dirty="0">
                <a:solidFill>
                  <a:srgbClr val="0000CC"/>
                </a:solidFill>
                <a:highlight>
                  <a:srgbClr val="FFFF00"/>
                </a:highlight>
              </a:rPr>
              <a:t>Tree Traversal Algorithm for calculating the </a:t>
            </a:r>
            <a:r>
              <a:rPr lang="en-US" altLang="zh-TW" sz="2200" b="1" dirty="0">
                <a:solidFill>
                  <a:srgbClr val="9900CC"/>
                </a:solidFill>
                <a:highlight>
                  <a:srgbClr val="FFFF00"/>
                </a:highlight>
              </a:rPr>
              <a:t>dual node potential </a:t>
            </a:r>
            <a:r>
              <a:rPr lang="en-US" altLang="zh-TW" sz="2200" b="1" i="1" dirty="0">
                <a:solidFill>
                  <a:srgbClr val="9900CC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2200" b="1" i="1" baseline="-25000" dirty="0">
                <a:solidFill>
                  <a:srgbClr val="9900CC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200" b="1" dirty="0">
                <a:solidFill>
                  <a:srgbClr val="9900CC"/>
                </a:solidFill>
                <a:highlight>
                  <a:srgbClr val="FFFF00"/>
                </a:highlight>
              </a:rPr>
              <a:t> </a:t>
            </a:r>
            <a:r>
              <a:rPr lang="en-US" altLang="zh-TW" sz="2200" b="1" dirty="0">
                <a:solidFill>
                  <a:srgbClr val="0000CC"/>
                </a:solidFill>
                <a:highlight>
                  <a:srgbClr val="FFFF00"/>
                </a:highlight>
              </a:rPr>
              <a:t>:</a:t>
            </a:r>
          </a:p>
          <a:p>
            <a:r>
              <a:rPr lang="en-US" altLang="zh-TW" sz="1800" b="1" dirty="0">
                <a:solidFill>
                  <a:srgbClr val="0000CC"/>
                </a:solidFill>
              </a:rPr>
              <a:t>Pick a node </a:t>
            </a:r>
            <a:r>
              <a:rPr lang="en-US" altLang="zh-TW" sz="1800" b="1" i="1" dirty="0" err="1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800" b="1" dirty="0">
                <a:solidFill>
                  <a:srgbClr val="0000CC"/>
                </a:solidFill>
              </a:rPr>
              <a:t> and set its </a:t>
            </a:r>
            <a:r>
              <a:rPr lang="en-US" altLang="zh-TW" sz="1800" b="1" i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1800" b="1" i="1" baseline="-25000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800" b="1" dirty="0">
                <a:solidFill>
                  <a:srgbClr val="0000CC"/>
                </a:solidFill>
              </a:rPr>
              <a:t> as any value</a:t>
            </a:r>
            <a:r>
              <a:rPr lang="en-US" altLang="zh-TW" sz="1800" dirty="0">
                <a:solidFill>
                  <a:srgbClr val="0000CC"/>
                </a:solidFill>
              </a:rPr>
              <a:t>: e.g., </a:t>
            </a:r>
            <a:r>
              <a:rPr lang="en-US" altLang="zh-TW" sz="1800" dirty="0"/>
              <a:t>node 5 to have zero potential </a:t>
            </a:r>
            <a:r>
              <a:rPr lang="en-US" altLang="zh-TW" sz="1800" dirty="0">
                <a:sym typeface="Wingdings" panose="05000000000000000000" pitchFamily="2" charset="2"/>
              </a:rPr>
              <a:t> </a:t>
            </a:r>
            <a:r>
              <a:rPr lang="en-US" altLang="zh-TW" sz="1800" i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en-US" altLang="zh-TW" sz="1800" baseline="-25000" dirty="0">
                <a:solidFill>
                  <a:srgbClr val="9900CC"/>
                </a:solidFill>
                <a:sym typeface="Wingdings" panose="05000000000000000000" pitchFamily="2" charset="2"/>
              </a:rPr>
              <a:t>5</a:t>
            </a:r>
            <a:r>
              <a:rPr lang="en-US" altLang="zh-TW" sz="1800" dirty="0">
                <a:solidFill>
                  <a:srgbClr val="9900CC"/>
                </a:solidFill>
                <a:sym typeface="Wingdings" panose="05000000000000000000" pitchFamily="2" charset="2"/>
              </a:rPr>
              <a:t>=0</a:t>
            </a:r>
          </a:p>
          <a:p>
            <a:r>
              <a:rPr lang="en-US" altLang="zh-TW" sz="1800" b="1" dirty="0">
                <a:solidFill>
                  <a:srgbClr val="0000CC"/>
                </a:solidFill>
                <a:sym typeface="Wingdings" panose="05000000000000000000" pitchFamily="2" charset="2"/>
              </a:rPr>
              <a:t>Trace up along tree arcs (zero reduced cost)</a:t>
            </a:r>
            <a:r>
              <a:rPr lang="en-US" altLang="zh-TW" sz="1800" dirty="0">
                <a:sym typeface="Wingdings" panose="05000000000000000000" pitchFamily="2" charset="2"/>
              </a:rPr>
              <a:t>:</a:t>
            </a:r>
            <a:r>
              <a:rPr lang="zh-TW" altLang="en-US" sz="1800" dirty="0">
                <a:sym typeface="Wingdings" panose="05000000000000000000" pitchFamily="2" charset="2"/>
              </a:rPr>
              <a:t> </a:t>
            </a:r>
            <a:r>
              <a:rPr lang="en-US" altLang="zh-TW" sz="1800" dirty="0">
                <a:sym typeface="Wingdings" panose="05000000000000000000" pitchFamily="2" charset="2"/>
              </a:rPr>
              <a:t>arc (4,5)  5 - </a:t>
            </a:r>
            <a:r>
              <a:rPr lang="en-US" altLang="zh-TW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en-US" altLang="zh-TW" sz="1800" baseline="-25000" dirty="0">
                <a:sym typeface="Wingdings" panose="05000000000000000000" pitchFamily="2" charset="2"/>
              </a:rPr>
              <a:t>4</a:t>
            </a:r>
            <a:r>
              <a:rPr lang="en-US" altLang="zh-TW" sz="1800" i="1" dirty="0">
                <a:sym typeface="Wingdings" panose="05000000000000000000" pitchFamily="2" charset="2"/>
              </a:rPr>
              <a:t>+ </a:t>
            </a:r>
            <a:r>
              <a:rPr lang="en-US" altLang="zh-TW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en-US" altLang="zh-TW" sz="1800" baseline="-25000" dirty="0">
                <a:sym typeface="Wingdings" panose="05000000000000000000" pitchFamily="2" charset="2"/>
              </a:rPr>
              <a:t>5</a:t>
            </a:r>
            <a:r>
              <a:rPr lang="en-US" altLang="zh-TW" sz="1800" i="1" dirty="0">
                <a:sym typeface="Wingdings" panose="05000000000000000000" pitchFamily="2" charset="2"/>
              </a:rPr>
              <a:t>=</a:t>
            </a:r>
            <a:r>
              <a:rPr lang="en-US" altLang="zh-TW" sz="1800" dirty="0">
                <a:sym typeface="Wingdings" panose="05000000000000000000" pitchFamily="2" charset="2"/>
              </a:rPr>
              <a:t>0   </a:t>
            </a:r>
            <a:r>
              <a:rPr lang="en-US" altLang="zh-TW" sz="1800" i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en-US" altLang="zh-TW" sz="1800" baseline="-25000" dirty="0">
                <a:solidFill>
                  <a:srgbClr val="9900CC"/>
                </a:solidFill>
                <a:sym typeface="Wingdings" panose="05000000000000000000" pitchFamily="2" charset="2"/>
              </a:rPr>
              <a:t>4</a:t>
            </a:r>
            <a:r>
              <a:rPr lang="en-US" altLang="zh-TW" sz="1800" dirty="0">
                <a:solidFill>
                  <a:srgbClr val="9900CC"/>
                </a:solidFill>
                <a:sym typeface="Wingdings" panose="05000000000000000000" pitchFamily="2" charset="2"/>
              </a:rPr>
              <a:t>=5</a:t>
            </a:r>
            <a:endParaRPr lang="en-US" altLang="zh-TW" sz="18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zh-TW" sz="1800" dirty="0">
                <a:solidFill>
                  <a:srgbClr val="C00000"/>
                </a:solidFill>
                <a:sym typeface="Wingdings" panose="05000000000000000000" pitchFamily="2" charset="2"/>
              </a:rPr>
              <a:t>                                                                             </a:t>
            </a:r>
            <a:r>
              <a:rPr lang="en-US" altLang="zh-TW" sz="1800" dirty="0">
                <a:sym typeface="Wingdings" panose="05000000000000000000" pitchFamily="2" charset="2"/>
              </a:rPr>
              <a:t>arc (2,4)  15 - </a:t>
            </a:r>
            <a:r>
              <a:rPr lang="en-US" altLang="zh-TW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en-US" altLang="zh-TW" sz="1800" baseline="-25000" dirty="0">
                <a:sym typeface="Wingdings" panose="05000000000000000000" pitchFamily="2" charset="2"/>
              </a:rPr>
              <a:t>2</a:t>
            </a:r>
            <a:r>
              <a:rPr lang="en-US" altLang="zh-TW" sz="1800" i="1" dirty="0">
                <a:sym typeface="Wingdings" panose="05000000000000000000" pitchFamily="2" charset="2"/>
              </a:rPr>
              <a:t>+ </a:t>
            </a:r>
            <a:r>
              <a:rPr lang="en-US" altLang="zh-TW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en-US" altLang="zh-TW" sz="1800" baseline="-25000" dirty="0">
                <a:sym typeface="Wingdings" panose="05000000000000000000" pitchFamily="2" charset="2"/>
              </a:rPr>
              <a:t>4</a:t>
            </a:r>
            <a:r>
              <a:rPr lang="en-US" altLang="zh-TW" sz="1800" i="1" dirty="0">
                <a:sym typeface="Wingdings" panose="05000000000000000000" pitchFamily="2" charset="2"/>
              </a:rPr>
              <a:t>=</a:t>
            </a:r>
            <a:r>
              <a:rPr lang="en-US" altLang="zh-TW" sz="1800" dirty="0">
                <a:sym typeface="Wingdings" panose="05000000000000000000" pitchFamily="2" charset="2"/>
              </a:rPr>
              <a:t>0  </a:t>
            </a:r>
            <a:r>
              <a:rPr lang="en-US" altLang="zh-TW" sz="1800" i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en-US" altLang="zh-TW" sz="1800" baseline="-25000" dirty="0">
                <a:solidFill>
                  <a:srgbClr val="9900CC"/>
                </a:solidFill>
                <a:sym typeface="Wingdings" panose="05000000000000000000" pitchFamily="2" charset="2"/>
              </a:rPr>
              <a:t>2</a:t>
            </a:r>
            <a:r>
              <a:rPr lang="en-US" altLang="zh-TW" sz="1800" dirty="0">
                <a:solidFill>
                  <a:srgbClr val="9900CC"/>
                </a:solidFill>
                <a:sym typeface="Wingdings" panose="05000000000000000000" pitchFamily="2" charset="2"/>
              </a:rPr>
              <a:t>=20</a:t>
            </a:r>
            <a:endParaRPr lang="en-US" altLang="zh-TW" sz="1800" dirty="0">
              <a:sym typeface="Wingdings" panose="05000000000000000000" pitchFamily="2" charset="2"/>
            </a:endParaRPr>
          </a:p>
          <a:p>
            <a:r>
              <a:rPr lang="en-US" altLang="zh-TW" sz="1800" dirty="0">
                <a:sym typeface="Wingdings" panose="05000000000000000000" pitchFamily="2" charset="2"/>
              </a:rPr>
              <a:t>                                                                             arc (1,2)  25 - </a:t>
            </a:r>
            <a:r>
              <a:rPr lang="en-US" altLang="zh-TW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en-US" altLang="zh-TW" sz="1800" baseline="-25000" dirty="0">
                <a:sym typeface="Wingdings" panose="05000000000000000000" pitchFamily="2" charset="2"/>
              </a:rPr>
              <a:t>1</a:t>
            </a:r>
            <a:r>
              <a:rPr lang="en-US" altLang="zh-TW" sz="1800" i="1" dirty="0">
                <a:sym typeface="Wingdings" panose="05000000000000000000" pitchFamily="2" charset="2"/>
              </a:rPr>
              <a:t>+ </a:t>
            </a:r>
            <a:r>
              <a:rPr lang="en-US" altLang="zh-TW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en-US" altLang="zh-TW" sz="1800" baseline="-25000" dirty="0">
                <a:sym typeface="Wingdings" panose="05000000000000000000" pitchFamily="2" charset="2"/>
              </a:rPr>
              <a:t>2</a:t>
            </a:r>
            <a:r>
              <a:rPr lang="en-US" altLang="zh-TW" sz="1800" i="1" dirty="0">
                <a:sym typeface="Wingdings" panose="05000000000000000000" pitchFamily="2" charset="2"/>
              </a:rPr>
              <a:t>=</a:t>
            </a:r>
            <a:r>
              <a:rPr lang="en-US" altLang="zh-TW" sz="1800" dirty="0">
                <a:sym typeface="Wingdings" panose="05000000000000000000" pitchFamily="2" charset="2"/>
              </a:rPr>
              <a:t>0  </a:t>
            </a:r>
            <a:r>
              <a:rPr lang="en-US" altLang="zh-TW" sz="1800" i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en-US" altLang="zh-TW" sz="1800" baseline="-25000" dirty="0">
                <a:solidFill>
                  <a:srgbClr val="9900CC"/>
                </a:solidFill>
                <a:sym typeface="Wingdings" panose="05000000000000000000" pitchFamily="2" charset="2"/>
              </a:rPr>
              <a:t>1</a:t>
            </a:r>
            <a:r>
              <a:rPr lang="en-US" altLang="zh-TW" sz="1800" dirty="0">
                <a:solidFill>
                  <a:srgbClr val="9900CC"/>
                </a:solidFill>
                <a:sym typeface="Wingdings" panose="05000000000000000000" pitchFamily="2" charset="2"/>
              </a:rPr>
              <a:t>=45</a:t>
            </a:r>
            <a:endParaRPr lang="en-US" altLang="zh-TW" sz="1800" dirty="0">
              <a:sym typeface="Wingdings" panose="05000000000000000000" pitchFamily="2" charset="2"/>
            </a:endParaRPr>
          </a:p>
          <a:p>
            <a:r>
              <a:rPr lang="en-US" altLang="zh-TW" sz="1800" dirty="0">
                <a:sym typeface="Wingdings" panose="05000000000000000000" pitchFamily="2" charset="2"/>
              </a:rPr>
              <a:t>                                                                             arc (1,3)  15 - </a:t>
            </a:r>
            <a:r>
              <a:rPr lang="en-US" altLang="zh-TW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en-US" altLang="zh-TW" sz="1800" baseline="-25000" dirty="0">
                <a:sym typeface="Wingdings" panose="05000000000000000000" pitchFamily="2" charset="2"/>
              </a:rPr>
              <a:t>1</a:t>
            </a:r>
            <a:r>
              <a:rPr lang="en-US" altLang="zh-TW" sz="1800" i="1" dirty="0">
                <a:sym typeface="Wingdings" panose="05000000000000000000" pitchFamily="2" charset="2"/>
              </a:rPr>
              <a:t>+ </a:t>
            </a:r>
            <a:r>
              <a:rPr lang="en-US" altLang="zh-TW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en-US" altLang="zh-TW" sz="1800" baseline="-25000" dirty="0">
                <a:sym typeface="Wingdings" panose="05000000000000000000" pitchFamily="2" charset="2"/>
              </a:rPr>
              <a:t>3</a:t>
            </a:r>
            <a:r>
              <a:rPr lang="en-US" altLang="zh-TW" sz="1800" i="1" dirty="0">
                <a:sym typeface="Wingdings" panose="05000000000000000000" pitchFamily="2" charset="2"/>
              </a:rPr>
              <a:t>=</a:t>
            </a:r>
            <a:r>
              <a:rPr lang="en-US" altLang="zh-TW" sz="1800" dirty="0">
                <a:sym typeface="Wingdings" panose="05000000000000000000" pitchFamily="2" charset="2"/>
              </a:rPr>
              <a:t>0  </a:t>
            </a:r>
            <a:r>
              <a:rPr lang="en-US" altLang="zh-TW" sz="1800" i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en-US" altLang="zh-TW" sz="1800" baseline="-25000" dirty="0">
                <a:solidFill>
                  <a:srgbClr val="9900CC"/>
                </a:solidFill>
                <a:sym typeface="Wingdings" panose="05000000000000000000" pitchFamily="2" charset="2"/>
              </a:rPr>
              <a:t>3</a:t>
            </a:r>
            <a:r>
              <a:rPr lang="en-US" altLang="zh-TW" sz="1800" dirty="0">
                <a:solidFill>
                  <a:srgbClr val="9900CC"/>
                </a:solidFill>
                <a:sym typeface="Wingdings" panose="05000000000000000000" pitchFamily="2" charset="2"/>
              </a:rPr>
              <a:t>=30</a:t>
            </a:r>
            <a:endParaRPr lang="en-US" altLang="zh-TW" sz="1800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77" name="物件 76">
            <a:extLst>
              <a:ext uri="{FF2B5EF4-FFF2-40B4-BE49-F238E27FC236}">
                <a16:creationId xmlns:a16="http://schemas.microsoft.com/office/drawing/2014/main" id="{81F7EB0A-C4A4-420F-9199-38844EE097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56201"/>
              </p:ext>
            </p:extLst>
          </p:nvPr>
        </p:nvGraphicFramePr>
        <p:xfrm>
          <a:off x="2159000" y="5081588"/>
          <a:ext cx="757238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86" name="Equation" r:id="rId18" imgW="583920" imgH="939600" progId="Equation.DSMT4">
                  <p:embed/>
                </p:oleObj>
              </mc:Choice>
              <mc:Fallback>
                <p:oleObj name="Equation" r:id="rId18" imgW="583920" imgH="939600" progId="Equation.DSMT4">
                  <p:embed/>
                  <p:pic>
                    <p:nvPicPr>
                      <p:cNvPr id="73" name="物件 72">
                        <a:extLst>
                          <a:ext uri="{FF2B5EF4-FFF2-40B4-BE49-F238E27FC236}">
                            <a16:creationId xmlns:a16="http://schemas.microsoft.com/office/drawing/2014/main" id="{D181E893-727C-487B-BE64-A5873F60CE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159000" y="5081588"/>
                        <a:ext cx="757238" cy="12176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箭號: 向右 77">
            <a:extLst>
              <a:ext uri="{FF2B5EF4-FFF2-40B4-BE49-F238E27FC236}">
                <a16:creationId xmlns:a16="http://schemas.microsoft.com/office/drawing/2014/main" id="{FF1C5795-D1B5-4517-831E-F17333C1DA58}"/>
              </a:ext>
            </a:extLst>
          </p:cNvPr>
          <p:cNvSpPr/>
          <p:nvPr/>
        </p:nvSpPr>
        <p:spPr bwMode="auto">
          <a:xfrm>
            <a:off x="1750595" y="5547506"/>
            <a:ext cx="384318" cy="270923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79" name="物件 78">
            <a:extLst>
              <a:ext uri="{FF2B5EF4-FFF2-40B4-BE49-F238E27FC236}">
                <a16:creationId xmlns:a16="http://schemas.microsoft.com/office/drawing/2014/main" id="{E55CB56B-4D20-4021-903F-EFA19DBC3E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581752"/>
              </p:ext>
            </p:extLst>
          </p:nvPr>
        </p:nvGraphicFramePr>
        <p:xfrm>
          <a:off x="1685925" y="5835650"/>
          <a:ext cx="512763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87" name="Equation" r:id="rId20" imgW="431640" imgH="228600" progId="Equation.DSMT4">
                  <p:embed/>
                </p:oleObj>
              </mc:Choice>
              <mc:Fallback>
                <p:oleObj name="Equation" r:id="rId20" imgW="431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685925" y="5835650"/>
                        <a:ext cx="512763" cy="271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文字方塊 80">
            <a:extLst>
              <a:ext uri="{FF2B5EF4-FFF2-40B4-BE49-F238E27FC236}">
                <a16:creationId xmlns:a16="http://schemas.microsoft.com/office/drawing/2014/main" id="{E88393B3-36A6-408A-ACA4-A138123C202F}"/>
              </a:ext>
            </a:extLst>
          </p:cNvPr>
          <p:cNvSpPr txBox="1"/>
          <p:nvPr/>
        </p:nvSpPr>
        <p:spPr>
          <a:xfrm>
            <a:off x="3211146" y="5620748"/>
            <a:ext cx="377513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This is because there exists a redundant row.</a:t>
            </a:r>
            <a:endParaRPr lang="zh-TW" altLang="en-US" dirty="0"/>
          </a:p>
        </p:txBody>
      </p:sp>
      <p:sp>
        <p:nvSpPr>
          <p:cNvPr id="82" name="箭號: 弧形右彎 81">
            <a:extLst>
              <a:ext uri="{FF2B5EF4-FFF2-40B4-BE49-F238E27FC236}">
                <a16:creationId xmlns:a16="http://schemas.microsoft.com/office/drawing/2014/main" id="{B2F76381-59F0-48E4-830A-FBF560BA704D}"/>
              </a:ext>
            </a:extLst>
          </p:cNvPr>
          <p:cNvSpPr/>
          <p:nvPr/>
        </p:nvSpPr>
        <p:spPr bwMode="auto">
          <a:xfrm>
            <a:off x="3004915" y="5035956"/>
            <a:ext cx="206231" cy="709025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58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/>
      <p:bldP spid="64" grpId="0" animBg="1"/>
      <p:bldP spid="74" grpId="0" animBg="1"/>
      <p:bldP spid="78" grpId="0" animBg="1"/>
      <p:bldP spid="81" grpId="0" animBg="1"/>
      <p:bldP spid="8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D75AEA-C94C-4D9A-8890-60061236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Spanning Tree Structure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BD51D9-3F9B-45E3-99EF-AAB768390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956" y="878840"/>
            <a:ext cx="11924044" cy="5355771"/>
          </a:xfrm>
        </p:spPr>
        <p:txBody>
          <a:bodyPr/>
          <a:lstStyle/>
          <a:p>
            <a:r>
              <a:rPr lang="en-US" altLang="zh-TW" sz="2800" dirty="0"/>
              <a:t>MCNF is a special case of the </a:t>
            </a:r>
            <a:r>
              <a:rPr lang="en-US" altLang="zh-TW" sz="2800" b="1" dirty="0">
                <a:solidFill>
                  <a:srgbClr val="C00000"/>
                </a:solidFill>
              </a:rPr>
              <a:t>bounded variable LP </a:t>
            </a:r>
            <a:r>
              <a:rPr lang="en-US" altLang="zh-TW" sz="2800" dirty="0"/>
              <a:t>problem</a:t>
            </a:r>
          </a:p>
          <a:p>
            <a:endParaRPr lang="en-US" altLang="zh-TW" sz="1200" dirty="0"/>
          </a:p>
          <a:p>
            <a:r>
              <a:rPr lang="en-US" altLang="zh-TW" sz="2800" b="1" dirty="0"/>
              <a:t>Basic Arcs </a:t>
            </a:r>
            <a:r>
              <a:rPr lang="en-US" altLang="zh-TW" sz="2800" dirty="0"/>
              <a:t>(</a:t>
            </a:r>
            <a:r>
              <a:rPr lang="en-US" altLang="zh-TW" sz="2800" b="1" i="1" dirty="0"/>
              <a:t>T</a:t>
            </a:r>
            <a:r>
              <a:rPr lang="en-US" altLang="zh-TW" sz="2800" dirty="0"/>
              <a:t>): Arcs in the spanning tree</a:t>
            </a:r>
          </a:p>
          <a:p>
            <a:endParaRPr lang="en-US" altLang="zh-TW" sz="1200" dirty="0"/>
          </a:p>
          <a:p>
            <a:r>
              <a:rPr lang="en-US" altLang="zh-TW" sz="2800" b="1" dirty="0"/>
              <a:t>NB Arcs at Lower Bounds </a:t>
            </a:r>
            <a:r>
              <a:rPr lang="en-US" altLang="zh-TW" sz="2800" dirty="0"/>
              <a:t>(</a:t>
            </a:r>
            <a:r>
              <a:rPr lang="en-US" altLang="zh-TW" sz="2800" b="1" i="1" dirty="0"/>
              <a:t>L</a:t>
            </a:r>
            <a:r>
              <a:rPr lang="en-US" altLang="zh-TW" sz="2800" dirty="0"/>
              <a:t>): non-tree arcs with lower-bounded flow</a:t>
            </a:r>
          </a:p>
          <a:p>
            <a:endParaRPr lang="en-US" altLang="zh-TW" sz="1200" dirty="0"/>
          </a:p>
          <a:p>
            <a:r>
              <a:rPr lang="en-US" altLang="zh-TW" sz="2800" b="1" dirty="0"/>
              <a:t>NB Arcs at Upper Bounds </a:t>
            </a:r>
            <a:r>
              <a:rPr lang="en-US" altLang="zh-TW" sz="2800" dirty="0"/>
              <a:t>(</a:t>
            </a:r>
            <a:r>
              <a:rPr lang="en-US" altLang="zh-TW" sz="2800" b="1" i="1" dirty="0"/>
              <a:t>U</a:t>
            </a:r>
            <a:r>
              <a:rPr lang="en-US" altLang="zh-TW" sz="2800" dirty="0"/>
              <a:t>): non-tree arcs with upper-bounded flow</a:t>
            </a:r>
          </a:p>
          <a:p>
            <a:endParaRPr lang="en-US" altLang="zh-TW" sz="1200" dirty="0"/>
          </a:p>
          <a:p>
            <a:r>
              <a:rPr lang="en-US" altLang="zh-TW" sz="2800" dirty="0"/>
              <a:t>(</a:t>
            </a:r>
            <a:r>
              <a:rPr lang="en-US" altLang="zh-TW" sz="2800" b="1" i="1" dirty="0"/>
              <a:t>T</a:t>
            </a:r>
            <a:r>
              <a:rPr lang="en-US" altLang="zh-TW" sz="2800" dirty="0"/>
              <a:t>, </a:t>
            </a:r>
            <a:r>
              <a:rPr lang="en-US" altLang="zh-TW" sz="2800" b="1" i="1" dirty="0"/>
              <a:t>L</a:t>
            </a:r>
            <a:r>
              <a:rPr lang="en-US" altLang="zh-TW" sz="2800" dirty="0"/>
              <a:t>, </a:t>
            </a:r>
            <a:r>
              <a:rPr lang="en-US" altLang="zh-TW" sz="2800" b="1" i="1" dirty="0"/>
              <a:t>U</a:t>
            </a:r>
            <a:r>
              <a:rPr lang="en-US" altLang="zh-TW" sz="2800" dirty="0"/>
              <a:t>): Basis structure or Spanning tree structure.</a:t>
            </a:r>
          </a:p>
          <a:p>
            <a:endParaRPr lang="en-US" altLang="zh-TW" sz="1200" dirty="0"/>
          </a:p>
          <a:p>
            <a:r>
              <a:rPr lang="en-US" altLang="zh-TW" sz="2800" dirty="0"/>
              <a:t>Feasible spanning tree structure</a:t>
            </a:r>
          </a:p>
          <a:p>
            <a:endParaRPr lang="en-US" altLang="zh-TW" sz="1200" dirty="0"/>
          </a:p>
          <a:p>
            <a:r>
              <a:rPr lang="en-US" altLang="zh-TW" sz="2800" dirty="0"/>
              <a:t>Optimal spanning tree structure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F6420F-923A-483E-80E3-8C9FD2FCB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39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271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9E4562-EDF3-4A93-BB59-E51D14F66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48" y="-1"/>
            <a:ext cx="11424250" cy="794657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Network Representation of PERT diagram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7A89B9-083E-4745-8F82-0E706DE88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990600"/>
            <a:ext cx="12014200" cy="535577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Tasks (or activities) are represented by </a:t>
            </a:r>
            <a:r>
              <a:rPr lang="en-US" altLang="zh-TW" b="1" i="1" u="sng" dirty="0">
                <a:ea typeface="新細明體" panose="02020500000000000000" pitchFamily="18" charset="-120"/>
              </a:rPr>
              <a:t>nodes</a:t>
            </a:r>
            <a:r>
              <a:rPr lang="en-US" altLang="zh-TW" b="1" i="1" dirty="0">
                <a:ea typeface="新細明體" panose="02020500000000000000" pitchFamily="18" charset="-120"/>
              </a:rPr>
              <a:t>  </a:t>
            </a:r>
            <a:r>
              <a:rPr lang="en-US" altLang="zh-TW" sz="2400" dirty="0">
                <a:ea typeface="新細明體" panose="02020500000000000000" pitchFamily="18" charset="-120"/>
              </a:rPr>
              <a:t>(</a:t>
            </a:r>
            <a:r>
              <a:rPr lang="en-US" altLang="zh-TW" sz="2400" b="1" dirty="0">
                <a:solidFill>
                  <a:srgbClr val="C00000"/>
                </a:solidFill>
                <a:ea typeface="新細明體" panose="02020500000000000000" pitchFamily="18" charset="-120"/>
              </a:rPr>
              <a:t>A</a:t>
            </a:r>
            <a:r>
              <a:rPr lang="en-US" altLang="zh-TW" sz="2400" dirty="0">
                <a:ea typeface="新細明體" panose="02020500000000000000" pitchFamily="18" charset="-120"/>
              </a:rPr>
              <a:t>ctivity</a:t>
            </a:r>
            <a:r>
              <a:rPr lang="en-US" altLang="zh-TW" sz="2400" b="1" dirty="0">
                <a:ea typeface="新細明體" panose="02020500000000000000" pitchFamily="18" charset="-120"/>
              </a:rPr>
              <a:t> </a:t>
            </a:r>
            <a:r>
              <a:rPr lang="en-US" altLang="zh-TW" sz="2400" b="1" dirty="0">
                <a:solidFill>
                  <a:srgbClr val="C00000"/>
                </a:solidFill>
                <a:ea typeface="新細明體" panose="02020500000000000000" pitchFamily="18" charset="-120"/>
              </a:rPr>
              <a:t>O</a:t>
            </a:r>
            <a:r>
              <a:rPr lang="en-US" altLang="zh-TW" sz="2400" dirty="0">
                <a:ea typeface="新細明體" panose="02020500000000000000" pitchFamily="18" charset="-120"/>
              </a:rPr>
              <a:t>n</a:t>
            </a:r>
            <a:r>
              <a:rPr lang="en-US" altLang="zh-TW" sz="2400" b="1" dirty="0">
                <a:ea typeface="新細明體" panose="02020500000000000000" pitchFamily="18" charset="-120"/>
              </a:rPr>
              <a:t> </a:t>
            </a:r>
            <a:r>
              <a:rPr lang="en-US" altLang="zh-TW" sz="2400" b="1" dirty="0">
                <a:solidFill>
                  <a:srgbClr val="C00000"/>
                </a:solidFill>
                <a:ea typeface="新細明體" panose="02020500000000000000" pitchFamily="18" charset="-120"/>
              </a:rPr>
              <a:t>N</a:t>
            </a:r>
            <a:r>
              <a:rPr lang="en-US" altLang="zh-TW" sz="2400" dirty="0">
                <a:ea typeface="新細明體" panose="02020500000000000000" pitchFamily="18" charset="-120"/>
              </a:rPr>
              <a:t>ode)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Each task </a:t>
            </a:r>
            <a:r>
              <a:rPr lang="en-US" altLang="zh-TW" sz="2400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2400" dirty="0">
                <a:ea typeface="新細明體" panose="02020500000000000000" pitchFamily="18" charset="-120"/>
              </a:rPr>
              <a:t> has a </a:t>
            </a:r>
            <a:r>
              <a:rPr lang="en-US" altLang="zh-TW" sz="2400" b="1" i="1" dirty="0">
                <a:ea typeface="新細明體" panose="02020500000000000000" pitchFamily="18" charset="-120"/>
              </a:rPr>
              <a:t>duration</a:t>
            </a:r>
            <a:r>
              <a:rPr lang="en-US" altLang="zh-TW" sz="2400" dirty="0">
                <a:ea typeface="新細明體" panose="02020500000000000000" pitchFamily="18" charset="-120"/>
              </a:rPr>
              <a:t> denoted by </a:t>
            </a:r>
            <a:r>
              <a:rPr lang="en-US" altLang="zh-TW" sz="2400" b="1" i="1" dirty="0"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sz="2400" b="1" i="1" baseline="-25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endParaRPr lang="en-US" altLang="zh-TW" sz="2400" b="1" i="1" dirty="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Node </a:t>
            </a:r>
            <a:r>
              <a:rPr lang="en-US" altLang="zh-TW" sz="2400" dirty="0">
                <a:solidFill>
                  <a:srgbClr val="C00000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2400" dirty="0">
                <a:ea typeface="新細明體" panose="02020500000000000000" pitchFamily="18" charset="-120"/>
              </a:rPr>
              <a:t> represents the “</a:t>
            </a:r>
            <a:r>
              <a:rPr lang="en-US" altLang="zh-TW" sz="2400" dirty="0">
                <a:solidFill>
                  <a:srgbClr val="C00000"/>
                </a:solidFill>
                <a:ea typeface="新細明體" panose="02020500000000000000" pitchFamily="18" charset="-120"/>
              </a:rPr>
              <a:t>start</a:t>
            </a:r>
            <a:r>
              <a:rPr lang="en-US" altLang="zh-TW" sz="2400" dirty="0">
                <a:ea typeface="新細明體" panose="02020500000000000000" pitchFamily="18" charset="-120"/>
              </a:rPr>
              <a:t>” and node </a:t>
            </a:r>
            <a:r>
              <a:rPr lang="en-US" altLang="zh-TW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ea typeface="新細明體" panose="02020500000000000000" pitchFamily="18" charset="-120"/>
              </a:rPr>
              <a:t> denotes the “</a:t>
            </a:r>
            <a:r>
              <a:rPr lang="en-US" altLang="zh-TW" sz="2400" dirty="0">
                <a:solidFill>
                  <a:srgbClr val="C00000"/>
                </a:solidFill>
                <a:ea typeface="新細明體" panose="02020500000000000000" pitchFamily="18" charset="-120"/>
              </a:rPr>
              <a:t>finish</a:t>
            </a:r>
            <a:r>
              <a:rPr lang="en-US" altLang="zh-TW" sz="2400" dirty="0">
                <a:ea typeface="新細明體" panose="02020500000000000000" pitchFamily="18" charset="-120"/>
              </a:rPr>
              <a:t>” of the project</a:t>
            </a:r>
          </a:p>
          <a:p>
            <a:pPr>
              <a:lnSpc>
                <a:spcPct val="90000"/>
              </a:lnSpc>
            </a:pPr>
            <a:endParaRPr lang="en-US" altLang="zh-TW" sz="1600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Precedence relations are shown by </a:t>
            </a:r>
            <a:r>
              <a:rPr lang="en-US" altLang="zh-TW" b="1" i="1" u="sng" dirty="0">
                <a:ea typeface="新細明體" panose="02020500000000000000" pitchFamily="18" charset="-120"/>
              </a:rPr>
              <a:t>arcs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specify what other tasks must be completed </a:t>
            </a:r>
            <a:r>
              <a:rPr lang="en-US" altLang="zh-TW" sz="2400" b="1" i="1" dirty="0">
                <a:ea typeface="新細明體" panose="02020500000000000000" pitchFamily="18" charset="-120"/>
              </a:rPr>
              <a:t>before</a:t>
            </a:r>
            <a:r>
              <a:rPr lang="en-US" altLang="zh-TW" sz="2400" dirty="0">
                <a:ea typeface="新細明體" panose="02020500000000000000" pitchFamily="18" charset="-120"/>
              </a:rPr>
              <a:t> the task in question can begin.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form an </a:t>
            </a:r>
            <a:r>
              <a:rPr lang="en-US" altLang="zh-TW" sz="2400" b="1" i="1" dirty="0">
                <a:solidFill>
                  <a:srgbClr val="C00000"/>
                </a:solidFill>
                <a:ea typeface="新細明體" panose="02020500000000000000" pitchFamily="18" charset="-120"/>
              </a:rPr>
              <a:t>acyclic graph </a:t>
            </a:r>
            <a:r>
              <a:rPr lang="en-US" altLang="zh-TW" sz="2400" dirty="0">
                <a:ea typeface="新細明體" panose="02020500000000000000" pitchFamily="18" charset="-120"/>
              </a:rPr>
              <a:t>(no directed cycles).</a:t>
            </a:r>
          </a:p>
          <a:p>
            <a:pPr>
              <a:lnSpc>
                <a:spcPct val="90000"/>
              </a:lnSpc>
            </a:pPr>
            <a:endParaRPr lang="en-US" altLang="zh-TW" sz="1600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A path is a sequence of linked tasks (i.e., nodes) going from beginning to end</a:t>
            </a:r>
          </a:p>
          <a:p>
            <a:pPr>
              <a:lnSpc>
                <a:spcPct val="90000"/>
              </a:lnSpc>
            </a:pPr>
            <a:endParaRPr lang="en-US" altLang="zh-TW" sz="1600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b="1" i="1" dirty="0">
                <a:solidFill>
                  <a:srgbClr val="C00000"/>
                </a:solidFill>
                <a:ea typeface="新細明體" panose="02020500000000000000" pitchFamily="18" charset="-120"/>
              </a:rPr>
              <a:t>Critical path </a:t>
            </a:r>
            <a:r>
              <a:rPr lang="en-US" altLang="zh-TW" dirty="0">
                <a:ea typeface="新細明體" panose="02020500000000000000" pitchFamily="18" charset="-120"/>
              </a:rPr>
              <a:t>is the </a:t>
            </a:r>
            <a:r>
              <a:rPr lang="en-US" altLang="zh-TW" b="1" i="1" dirty="0">
                <a:ea typeface="新細明體" panose="02020500000000000000" pitchFamily="18" charset="-120"/>
              </a:rPr>
              <a:t>longest path </a:t>
            </a:r>
            <a:r>
              <a:rPr lang="en-US" altLang="zh-TW" dirty="0">
                <a:ea typeface="新細明體" panose="02020500000000000000" pitchFamily="18" charset="-120"/>
              </a:rPr>
              <a:t>in this acyclic graph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Since there is </a:t>
            </a:r>
            <a:r>
              <a:rPr lang="en-US" altLang="zh-TW" sz="2400" b="1" u="sng" dirty="0">
                <a:ea typeface="新細明體" panose="02020500000000000000" pitchFamily="18" charset="-120"/>
              </a:rPr>
              <a:t>no</a:t>
            </a:r>
            <a:r>
              <a:rPr lang="en-US" altLang="zh-TW" sz="2400" u="sng" dirty="0">
                <a:ea typeface="新細明體" panose="02020500000000000000" pitchFamily="18" charset="-120"/>
              </a:rPr>
              <a:t> negative cycle</a:t>
            </a:r>
            <a:r>
              <a:rPr lang="en-US" altLang="zh-TW" sz="2400" dirty="0">
                <a:ea typeface="新細明體" panose="02020500000000000000" pitchFamily="18" charset="-120"/>
              </a:rPr>
              <a:t>, even </a:t>
            </a:r>
            <a:r>
              <a:rPr lang="en-US" altLang="zh-TW" sz="2400" i="1" dirty="0">
                <a:ea typeface="新細明體" panose="02020500000000000000" pitchFamily="18" charset="-120"/>
              </a:rPr>
              <a:t>Dijkstra’s algorithm </a:t>
            </a:r>
            <a:r>
              <a:rPr lang="en-US" altLang="zh-TW" sz="2400" dirty="0">
                <a:ea typeface="新細明體" panose="02020500000000000000" pitchFamily="18" charset="-120"/>
              </a:rPr>
              <a:t>can be used. Nevertheless, the “</a:t>
            </a:r>
            <a:r>
              <a:rPr lang="en-US" altLang="zh-TW" sz="2400" b="1" i="1" dirty="0">
                <a:solidFill>
                  <a:srgbClr val="C00000"/>
                </a:solidFill>
                <a:ea typeface="新細明體" panose="02020500000000000000" pitchFamily="18" charset="-120"/>
              </a:rPr>
              <a:t>topological ordering algorithm</a:t>
            </a:r>
            <a:r>
              <a:rPr lang="en-US" altLang="zh-TW" sz="2400" dirty="0">
                <a:ea typeface="新細明體" panose="02020500000000000000" pitchFamily="18" charset="-120"/>
              </a:rPr>
              <a:t>” is more commonly used here.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AD87F6-AF21-4EDA-B308-2876DB4E5D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377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915AD-34D8-4922-AB9B-503AE005F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Optimality Conditions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F746D4-50BB-416D-9305-982AD54D8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78" y="929640"/>
            <a:ext cx="11885302" cy="5355771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b="1" dirty="0"/>
              <a:t>THEOREM</a:t>
            </a:r>
            <a:r>
              <a:rPr lang="en-US" altLang="zh-TW" sz="2800" dirty="0"/>
              <a:t>: </a:t>
            </a:r>
            <a:r>
              <a:rPr lang="en-US" altLang="zh-TW" sz="2400" dirty="0"/>
              <a:t>A spanning tree structure (</a:t>
            </a:r>
            <a:r>
              <a:rPr lang="en-US" altLang="zh-TW" sz="2400" b="1" i="1" dirty="0"/>
              <a:t>T</a:t>
            </a:r>
            <a:r>
              <a:rPr lang="en-US" altLang="zh-TW" sz="2400" dirty="0"/>
              <a:t>, </a:t>
            </a:r>
            <a:r>
              <a:rPr lang="en-US" altLang="zh-TW" sz="2400" b="1" i="1" dirty="0"/>
              <a:t>L</a:t>
            </a:r>
            <a:r>
              <a:rPr lang="en-US" altLang="zh-TW" sz="2400" dirty="0"/>
              <a:t>, </a:t>
            </a:r>
            <a:r>
              <a:rPr lang="en-US" altLang="zh-TW" sz="2400" b="1" i="1" dirty="0"/>
              <a:t>U</a:t>
            </a:r>
            <a:r>
              <a:rPr lang="en-US" altLang="zh-TW" sz="2400" dirty="0"/>
              <a:t>) is an optimal MCNF solution if it has a </a:t>
            </a:r>
            <a:r>
              <a:rPr lang="en-US" altLang="zh-TW" sz="2400" b="1" i="1" u="sng" dirty="0"/>
              <a:t>primal feasible arc flow </a:t>
            </a:r>
            <a:r>
              <a:rPr lang="en-US" altLang="zh-TW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400" dirty="0"/>
              <a:t> &amp; a </a:t>
            </a:r>
            <a:r>
              <a:rPr lang="en-US" altLang="zh-TW" sz="2400" b="1" i="1" u="sng" dirty="0"/>
              <a:t>dual feasible node potential </a:t>
            </a:r>
            <a:r>
              <a:rPr lang="en-US" altLang="zh-TW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400" dirty="0"/>
              <a:t> such that each arc (</a:t>
            </a:r>
            <a:r>
              <a:rPr lang="en-US" altLang="zh-TW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 err="1"/>
              <a:t>,</a:t>
            </a:r>
            <a:r>
              <a:rPr lang="en-US" altLang="zh-TW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2400" dirty="0"/>
              <a:t>) whose </a:t>
            </a:r>
            <a:r>
              <a:rPr lang="en-US" altLang="zh-TW" sz="2400" b="1" dirty="0">
                <a:solidFill>
                  <a:srgbClr val="0000CC"/>
                </a:solidFill>
              </a:rPr>
              <a:t>reduced costs                            </a:t>
            </a:r>
            <a:r>
              <a:rPr lang="en-US" altLang="zh-TW" sz="2400" dirty="0"/>
              <a:t>satisfy the following conditions: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sz="1200" b="1" dirty="0"/>
          </a:p>
          <a:p>
            <a:pPr marL="0" indent="0">
              <a:buNone/>
            </a:pPr>
            <a:r>
              <a:rPr lang="en-US" altLang="zh-TW" sz="2800" b="1" dirty="0"/>
              <a:t>PROOF</a:t>
            </a:r>
            <a:r>
              <a:rPr lang="en-US" altLang="zh-TW" dirty="0"/>
              <a:t>: </a:t>
            </a:r>
            <a:r>
              <a:rPr lang="en-US" altLang="zh-TW" sz="2400" dirty="0"/>
              <a:t>These are the LP optimality conditions specialized for MCNF.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b="1" dirty="0"/>
              <a:t>Concept of to improve the current solution</a:t>
            </a:r>
            <a:r>
              <a:rPr lang="en-US" altLang="zh-TW" sz="2400" dirty="0"/>
              <a:t>:</a:t>
            </a:r>
          </a:p>
          <a:p>
            <a:r>
              <a:rPr lang="en-US" altLang="zh-TW" sz="2400" dirty="0"/>
              <a:t>Whenever we find an arc (</a:t>
            </a:r>
            <a:r>
              <a:rPr lang="en-US" altLang="zh-TW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 err="1"/>
              <a:t>,</a:t>
            </a:r>
            <a:r>
              <a:rPr lang="en-US" altLang="zh-TW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2400" dirty="0"/>
              <a:t>) whose reduced cost violates the optimality condition</a:t>
            </a:r>
          </a:p>
          <a:p>
            <a:pPr lvl="1"/>
            <a:r>
              <a:rPr lang="en-US" altLang="zh-TW" sz="2000" dirty="0"/>
              <a:t>(</a:t>
            </a:r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000" dirty="0" err="1"/>
              <a:t>,</a:t>
            </a:r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2000" dirty="0"/>
              <a:t>)</a:t>
            </a:r>
            <a:r>
              <a:rPr lang="en-US" altLang="zh-TW" sz="2000" dirty="0">
                <a:sym typeface="Symbol" panose="05050102010706020507" pitchFamily="18" charset="2"/>
              </a:rPr>
              <a:t>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TW" sz="2000" dirty="0">
                <a:sym typeface="Symbol" panose="05050102010706020507" pitchFamily="18" charset="2"/>
              </a:rPr>
              <a:t> with </a:t>
            </a:r>
            <a:r>
              <a:rPr lang="en-US" altLang="zh-TW" sz="2000" b="1" i="1" dirty="0">
                <a:solidFill>
                  <a:srgbClr val="C00000"/>
                </a:solidFill>
                <a:sym typeface="Symbol" panose="05050102010706020507" pitchFamily="18" charset="2"/>
              </a:rPr>
              <a:t>negative</a:t>
            </a:r>
            <a:r>
              <a:rPr lang="en-US" altLang="zh-TW" sz="2000" dirty="0">
                <a:sym typeface="Symbol" panose="05050102010706020507" pitchFamily="18" charset="2"/>
              </a:rPr>
              <a:t> RC </a:t>
            </a:r>
            <a:r>
              <a:rPr lang="en-US" altLang="zh-TW" sz="2000" dirty="0">
                <a:sym typeface="Wingdings" panose="05000000000000000000" pitchFamily="2" charset="2"/>
              </a:rPr>
              <a:t> we can “</a:t>
            </a:r>
            <a:r>
              <a:rPr lang="en-US" altLang="zh-TW" sz="2000" i="1" dirty="0">
                <a:solidFill>
                  <a:srgbClr val="C00000"/>
                </a:solidFill>
                <a:sym typeface="Wingdings" panose="05000000000000000000" pitchFamily="2" charset="2"/>
              </a:rPr>
              <a:t>augment</a:t>
            </a:r>
            <a:r>
              <a:rPr lang="en-US" altLang="zh-TW" sz="2000" dirty="0">
                <a:sym typeface="Wingdings" panose="05000000000000000000" pitchFamily="2" charset="2"/>
              </a:rPr>
              <a:t>” flow along </a:t>
            </a:r>
            <a:r>
              <a:rPr lang="en-US" altLang="zh-TW" sz="2000" dirty="0"/>
              <a:t>(</a:t>
            </a:r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000" dirty="0" err="1"/>
              <a:t>,</a:t>
            </a:r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2000" dirty="0"/>
              <a:t>) to reduce the objective value</a:t>
            </a:r>
          </a:p>
          <a:p>
            <a:pPr lvl="1"/>
            <a:r>
              <a:rPr lang="en-US" altLang="zh-TW" sz="2000" dirty="0"/>
              <a:t>(</a:t>
            </a:r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000" dirty="0" err="1"/>
              <a:t>,</a:t>
            </a:r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2000" dirty="0"/>
              <a:t>)</a:t>
            </a:r>
            <a:r>
              <a:rPr lang="en-US" altLang="zh-TW" sz="2000" dirty="0">
                <a:sym typeface="Symbol" panose="05050102010706020507" pitchFamily="18" charset="2"/>
              </a:rPr>
              <a:t>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TW" sz="2000" dirty="0">
                <a:sym typeface="Symbol" panose="05050102010706020507" pitchFamily="18" charset="2"/>
              </a:rPr>
              <a:t> with </a:t>
            </a:r>
            <a:r>
              <a:rPr lang="en-US" altLang="zh-TW" sz="2000" b="1" i="1" dirty="0">
                <a:solidFill>
                  <a:srgbClr val="C00000"/>
                </a:solidFill>
                <a:sym typeface="Symbol" panose="05050102010706020507" pitchFamily="18" charset="2"/>
              </a:rPr>
              <a:t>positive</a:t>
            </a:r>
            <a:r>
              <a:rPr lang="en-US" altLang="zh-TW" sz="2000" dirty="0">
                <a:sym typeface="Symbol" panose="05050102010706020507" pitchFamily="18" charset="2"/>
              </a:rPr>
              <a:t> RC </a:t>
            </a:r>
            <a:r>
              <a:rPr lang="en-US" altLang="zh-TW" sz="2000" dirty="0">
                <a:sym typeface="Wingdings" panose="05000000000000000000" pitchFamily="2" charset="2"/>
              </a:rPr>
              <a:t> we can “</a:t>
            </a:r>
            <a:r>
              <a:rPr lang="en-US" altLang="zh-TW" sz="2000" i="1" dirty="0">
                <a:solidFill>
                  <a:srgbClr val="C00000"/>
                </a:solidFill>
                <a:sym typeface="Wingdings" panose="05000000000000000000" pitchFamily="2" charset="2"/>
              </a:rPr>
              <a:t>retreat</a:t>
            </a:r>
            <a:r>
              <a:rPr lang="en-US" altLang="zh-TW" sz="2000" dirty="0">
                <a:sym typeface="Wingdings" panose="05000000000000000000" pitchFamily="2" charset="2"/>
              </a:rPr>
              <a:t>” flow along </a:t>
            </a:r>
            <a:r>
              <a:rPr lang="en-US" altLang="zh-TW" sz="2000" dirty="0"/>
              <a:t>(</a:t>
            </a:r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000" dirty="0" err="1"/>
              <a:t>,</a:t>
            </a:r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2000" dirty="0"/>
              <a:t>) to reduce the objective value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DA778B-F166-40CB-A4A5-09B6E62A3A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40</a:t>
            </a:fld>
            <a:endParaRPr lang="en-US" altLang="zh-TW"/>
          </a:p>
        </p:txBody>
      </p:sp>
      <p:graphicFrame>
        <p:nvGraphicFramePr>
          <p:cNvPr id="6" name="物件 5">
            <a:extLst>
              <a:ext uri="{FF2B5EF4-FFF2-40B4-BE49-F238E27FC236}">
                <a16:creationId xmlns:a16="http://schemas.microsoft.com/office/drawing/2014/main" id="{6C5E7795-7E7B-4A0E-9CFC-F2E7518BDF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411993"/>
              </p:ext>
            </p:extLst>
          </p:nvPr>
        </p:nvGraphicFramePr>
        <p:xfrm>
          <a:off x="3970338" y="1716088"/>
          <a:ext cx="21526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4" name="Equation" r:id="rId3" imgW="1015920" imgH="241200" progId="Equation.DSMT4">
                  <p:embed/>
                </p:oleObj>
              </mc:Choice>
              <mc:Fallback>
                <p:oleObj name="Equation" r:id="rId3" imgW="10159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70338" y="1716088"/>
                        <a:ext cx="2152650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id="{22C4650E-6C6D-4563-9D97-D76D35717A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075918"/>
              </p:ext>
            </p:extLst>
          </p:nvPr>
        </p:nvGraphicFramePr>
        <p:xfrm>
          <a:off x="1217295" y="2119313"/>
          <a:ext cx="2778125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5" name="Equation" r:id="rId5" imgW="1333440" imgH="787320" progId="Equation.DSMT4">
                  <p:embed/>
                </p:oleObj>
              </mc:Choice>
              <mc:Fallback>
                <p:oleObj name="Equation" r:id="rId5" imgW="133344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7295" y="2119313"/>
                        <a:ext cx="2778125" cy="164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926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A61D28-34FA-4A6F-B630-DE8BAFAC5B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A3EE7-812B-45F7-9B79-1F6653794439}" type="slidenum">
              <a:rPr lang="zh-TW" altLang="en-US"/>
              <a:pPr/>
              <a:t>41</a:t>
            </a:fld>
            <a:endParaRPr lang="en-US" altLang="zh-TW"/>
          </a:p>
        </p:txBody>
      </p:sp>
      <p:sp>
        <p:nvSpPr>
          <p:cNvPr id="185346" name="Rectangle 2">
            <a:extLst>
              <a:ext uri="{FF2B5EF4-FFF2-40B4-BE49-F238E27FC236}">
                <a16:creationId xmlns:a16="http://schemas.microsoft.com/office/drawing/2014/main" id="{1040B2A2-0CA5-4BC8-BCCD-F1CADB7DE6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88900" tIns="44450" rIns="88900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/>
              <a:t>Network Simplex Algorithm</a:t>
            </a:r>
          </a:p>
        </p:txBody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B8523BF7-03AC-408C-B69A-A8C04540D6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7671" y="894556"/>
            <a:ext cx="11336657" cy="5068888"/>
          </a:xfrm>
          <a:noFill/>
          <a:ln/>
        </p:spPr>
        <p:txBody>
          <a:bodyPr vert="horz" wrap="square" lIns="88900" tIns="44450" rIns="88900" bIns="4445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altLang="zh-TW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Algorithm</a:t>
            </a:r>
            <a:r>
              <a:rPr lang="en-US" altLang="zh-TW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network-simplex</a:t>
            </a:r>
            <a:r>
              <a:rPr lang="en-US" altLang="zh-TW" dirty="0"/>
              <a:t>;</a:t>
            </a:r>
          </a:p>
          <a:p>
            <a:pPr marL="457200" indent="-45720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altLang="zh-TW" b="1" dirty="0">
                <a:solidFill>
                  <a:srgbClr val="0000CC"/>
                </a:solidFill>
              </a:rPr>
              <a:t>begin</a:t>
            </a:r>
          </a:p>
          <a:p>
            <a:pPr marL="457200" indent="-45720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altLang="zh-TW" dirty="0"/>
              <a:t>	determine the initial feasible tree structure (</a:t>
            </a:r>
            <a:r>
              <a:rPr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dirty="0"/>
              <a:t>, </a:t>
            </a:r>
            <a:r>
              <a:rPr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dirty="0"/>
              <a:t>, </a:t>
            </a:r>
            <a:r>
              <a:rPr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dirty="0"/>
              <a:t>);</a:t>
            </a:r>
          </a:p>
          <a:p>
            <a:pPr marL="457200" indent="-45720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altLang="zh-TW" dirty="0"/>
              <a:t>	let </a:t>
            </a:r>
            <a:r>
              <a:rPr lang="en-US" altLang="zh-TW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/>
              <a:t>be the arc flows and </a:t>
            </a:r>
            <a:r>
              <a:rPr lang="en-US" altLang="zh-TW" b="1" i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dirty="0"/>
              <a:t> be the node potentials;</a:t>
            </a:r>
          </a:p>
          <a:p>
            <a:pPr marL="457200" indent="-45720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altLang="zh-TW" dirty="0"/>
              <a:t>	</a:t>
            </a:r>
            <a:r>
              <a:rPr lang="en-US" altLang="zh-TW" b="1" dirty="0">
                <a:solidFill>
                  <a:srgbClr val="0000CC"/>
                </a:solidFill>
              </a:rPr>
              <a:t>while</a:t>
            </a:r>
            <a:r>
              <a:rPr lang="en-US" altLang="zh-TW" dirty="0"/>
              <a:t> some nontree arc violates its optimality condition </a:t>
            </a:r>
            <a:r>
              <a:rPr lang="en-US" altLang="zh-TW" b="1" dirty="0">
                <a:solidFill>
                  <a:srgbClr val="0000CC"/>
                </a:solidFill>
              </a:rPr>
              <a:t>do</a:t>
            </a:r>
          </a:p>
          <a:p>
            <a:pPr marL="457200" indent="-45720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altLang="zh-TW" dirty="0"/>
              <a:t>		select an entering arc (</a:t>
            </a:r>
            <a:r>
              <a:rPr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dirty="0"/>
              <a:t>, </a:t>
            </a:r>
            <a:r>
              <a:rPr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dirty="0"/>
              <a:t>) violating its opt. condition;</a:t>
            </a:r>
          </a:p>
          <a:p>
            <a:pPr marL="457200" indent="-45720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altLang="zh-TW" dirty="0"/>
              <a:t>		add arc (</a:t>
            </a:r>
            <a:r>
              <a:rPr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dirty="0"/>
              <a:t>, </a:t>
            </a:r>
            <a:r>
              <a:rPr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dirty="0"/>
              <a:t>) to the tree and determine the leaving arc;</a:t>
            </a:r>
          </a:p>
          <a:p>
            <a:pPr marL="457200" indent="-45720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altLang="zh-TW" dirty="0"/>
              <a:t>		perform a </a:t>
            </a:r>
            <a:r>
              <a:rPr lang="en-US" altLang="zh-TW" b="1" i="1" u="sng" dirty="0"/>
              <a:t>tree update</a:t>
            </a:r>
            <a:r>
              <a:rPr lang="en-US" altLang="zh-TW" dirty="0"/>
              <a:t> to update </a:t>
            </a:r>
            <a:r>
              <a:rPr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dirty="0"/>
              <a:t> and </a:t>
            </a:r>
            <a:r>
              <a:rPr lang="en-US" altLang="zh-TW" b="1" i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dirty="0"/>
              <a:t>;</a:t>
            </a:r>
          </a:p>
          <a:p>
            <a:pPr marL="457200" indent="-45720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altLang="zh-TW" b="1" dirty="0">
                <a:solidFill>
                  <a:srgbClr val="0000CC"/>
                </a:solidFill>
              </a:rPr>
              <a:t>end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CB1D7F6-AB7E-48CC-A167-C1C374D32C18}"/>
              </a:ext>
            </a:extLst>
          </p:cNvPr>
          <p:cNvSpPr txBox="1"/>
          <p:nvPr/>
        </p:nvSpPr>
        <p:spPr>
          <a:xfrm>
            <a:off x="1697671" y="5303520"/>
            <a:ext cx="7672293" cy="954107"/>
          </a:xfrm>
          <a:prstGeom prst="rect">
            <a:avLst/>
          </a:prstGeom>
          <a:solidFill>
            <a:srgbClr val="D5FFF8"/>
          </a:solidFill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No need to calculate the matrix inverse for B</a:t>
            </a:r>
            <a:r>
              <a:rPr lang="en-US" altLang="zh-TW" sz="2800" baseline="30000" dirty="0"/>
              <a:t>-1</a:t>
            </a:r>
            <a:r>
              <a:rPr lang="en-US" altLang="zh-TW" sz="2800" dirty="0"/>
              <a:t>, </a:t>
            </a:r>
          </a:p>
          <a:p>
            <a:r>
              <a:rPr lang="en-US" altLang="zh-TW" sz="2800" dirty="0"/>
              <a:t>everything can be done by </a:t>
            </a:r>
            <a:r>
              <a:rPr lang="en-US" altLang="zh-TW" sz="2800" b="1" i="1" dirty="0">
                <a:solidFill>
                  <a:srgbClr val="00664D"/>
                </a:solidFill>
              </a:rPr>
              <a:t>tree traversal </a:t>
            </a:r>
            <a:r>
              <a:rPr lang="en-US" altLang="zh-TW" sz="2800" dirty="0"/>
              <a:t>!</a:t>
            </a:r>
            <a:endParaRPr lang="zh-TW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7446FB-F08B-474A-9D58-21454BD9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" y="-1"/>
            <a:ext cx="11572240" cy="794657"/>
          </a:xfrm>
        </p:spPr>
        <p:txBody>
          <a:bodyPr/>
          <a:lstStyle/>
          <a:p>
            <a:r>
              <a:rPr lang="en-US" altLang="zh-TW" dirty="0"/>
              <a:t>Construct the Initial Basis </a:t>
            </a:r>
            <a:r>
              <a:rPr lang="en-US" altLang="zh-TW" sz="3200" dirty="0"/>
              <a:t>(similar to the Big-M)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2DE9DA-296A-4AD5-A9E8-AD48F1BC1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Create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G’ </a:t>
            </a:r>
            <a:r>
              <a:rPr lang="en-US" altLang="zh-TW" sz="2800" dirty="0"/>
              <a:t>by</a:t>
            </a:r>
          </a:p>
          <a:p>
            <a:pPr lvl="1"/>
            <a:r>
              <a:rPr lang="en-US" altLang="zh-TW" sz="2400" dirty="0"/>
              <a:t>Adding a </a:t>
            </a:r>
            <a:r>
              <a:rPr lang="en-US" altLang="zh-TW" sz="2400" b="1" dirty="0">
                <a:solidFill>
                  <a:srgbClr val="00664D"/>
                </a:solidFill>
              </a:rPr>
              <a:t>dummy supply</a:t>
            </a:r>
            <a:r>
              <a:rPr lang="en-US" altLang="zh-TW" sz="2400" dirty="0"/>
              <a:t>/</a:t>
            </a:r>
            <a:r>
              <a:rPr lang="en-US" altLang="zh-TW" sz="2400" b="1" dirty="0">
                <a:solidFill>
                  <a:srgbClr val="00664D"/>
                </a:solidFill>
              </a:rPr>
              <a:t>demand</a:t>
            </a:r>
            <a:r>
              <a:rPr lang="en-US" altLang="zh-TW" sz="2400" dirty="0"/>
              <a:t> supper node</a:t>
            </a:r>
          </a:p>
          <a:p>
            <a:pPr lvl="1"/>
            <a:r>
              <a:rPr lang="en-US" altLang="zh-TW" sz="2400" dirty="0"/>
              <a:t>Adding artificial arcs </a:t>
            </a:r>
            <a:r>
              <a:rPr lang="en-US" altLang="zh-TW" sz="2400" dirty="0">
                <a:solidFill>
                  <a:srgbClr val="00664D"/>
                </a:solidFill>
              </a:rPr>
              <a:t>from supply</a:t>
            </a:r>
            <a:r>
              <a:rPr lang="en-US" altLang="zh-TW" sz="2400" dirty="0"/>
              <a:t> nodes </a:t>
            </a:r>
            <a:r>
              <a:rPr lang="en-US" altLang="zh-TW" sz="2400" dirty="0">
                <a:solidFill>
                  <a:srgbClr val="00664D"/>
                </a:solidFill>
              </a:rPr>
              <a:t>to the supper </a:t>
            </a:r>
            <a:r>
              <a:rPr lang="en-US" altLang="zh-TW" sz="2400" dirty="0"/>
              <a:t>node</a:t>
            </a:r>
          </a:p>
          <a:p>
            <a:pPr lvl="1"/>
            <a:r>
              <a:rPr lang="en-US" altLang="zh-TW" sz="2400" dirty="0"/>
              <a:t>Adding artificial arcs </a:t>
            </a:r>
            <a:r>
              <a:rPr lang="en-US" altLang="zh-TW" sz="2400" dirty="0">
                <a:solidFill>
                  <a:srgbClr val="00664D"/>
                </a:solidFill>
              </a:rPr>
              <a:t>from the supper node </a:t>
            </a:r>
            <a:r>
              <a:rPr lang="en-US" altLang="zh-TW" sz="2400" dirty="0"/>
              <a:t>to </a:t>
            </a:r>
            <a:r>
              <a:rPr lang="en-US" altLang="zh-TW" sz="2400" dirty="0">
                <a:solidFill>
                  <a:srgbClr val="00664D"/>
                </a:solidFill>
              </a:rPr>
              <a:t>demand</a:t>
            </a:r>
            <a:r>
              <a:rPr lang="en-US" altLang="zh-TW" sz="2400" dirty="0"/>
              <a:t> nodes</a:t>
            </a:r>
          </a:p>
          <a:p>
            <a:endParaRPr lang="en-US" altLang="zh-TW" sz="1200" dirty="0"/>
          </a:p>
          <a:p>
            <a:r>
              <a:rPr lang="en-US" altLang="zh-TW" sz="2800" dirty="0"/>
              <a:t>All arcs in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800" dirty="0"/>
              <a:t> have zero flow</a:t>
            </a:r>
          </a:p>
          <a:p>
            <a:endParaRPr lang="en-US" altLang="zh-TW" sz="1200" dirty="0"/>
          </a:p>
          <a:p>
            <a:r>
              <a:rPr lang="en-US" altLang="zh-TW" sz="2800" dirty="0"/>
              <a:t>Those artificial arcs makes an</a:t>
            </a:r>
            <a:br>
              <a:rPr lang="en-US" altLang="zh-TW" sz="2800" dirty="0"/>
            </a:br>
            <a:r>
              <a:rPr lang="en-US" altLang="zh-TW" sz="2800" dirty="0"/>
              <a:t>initial </a:t>
            </a:r>
            <a:r>
              <a:rPr lang="en-US" altLang="zh-TW" sz="2800" b="1" dirty="0">
                <a:solidFill>
                  <a:srgbClr val="C00000"/>
                </a:solidFill>
              </a:rPr>
              <a:t>spanning tree </a:t>
            </a:r>
            <a:r>
              <a:rPr lang="en-US" altLang="zh-TW" sz="2800" dirty="0"/>
              <a:t>(</a:t>
            </a:r>
            <a:r>
              <a:rPr lang="en-US" altLang="zh-TW" sz="2800" dirty="0">
                <a:sym typeface="Wingdings" panose="05000000000000000000" pitchFamily="2" charset="2"/>
              </a:rPr>
              <a:t></a:t>
            </a:r>
            <a:r>
              <a:rPr lang="en-US" altLang="zh-TW" sz="2800" b="1" dirty="0">
                <a:solidFill>
                  <a:srgbClr val="C00000"/>
                </a:solidFill>
                <a:sym typeface="Wingdings" panose="05000000000000000000" pitchFamily="2" charset="2"/>
              </a:rPr>
              <a:t>basis</a:t>
            </a:r>
            <a:r>
              <a:rPr lang="en-US" altLang="zh-TW" sz="2800" dirty="0">
                <a:sym typeface="Wingdings" panose="05000000000000000000" pitchFamily="2" charset="2"/>
              </a:rPr>
              <a:t>)</a:t>
            </a:r>
            <a:endParaRPr lang="en-US" altLang="zh-TW" sz="2800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03134E-D5FC-4B4C-9C4A-10704D9E5A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42</a:t>
            </a:fld>
            <a:endParaRPr lang="en-US" altLang="zh-TW"/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9508906A-81FF-40AA-8560-358C6B493F88}"/>
              </a:ext>
            </a:extLst>
          </p:cNvPr>
          <p:cNvGrpSpPr/>
          <p:nvPr/>
        </p:nvGrpSpPr>
        <p:grpSpPr>
          <a:xfrm>
            <a:off x="6651944" y="4531360"/>
            <a:ext cx="342900" cy="346075"/>
            <a:chOff x="4447224" y="4429760"/>
            <a:chExt cx="342900" cy="346075"/>
          </a:xfrm>
        </p:grpSpPr>
        <p:sp>
          <p:nvSpPr>
            <p:cNvPr id="6" name="Oval 7">
              <a:extLst>
                <a:ext uri="{FF2B5EF4-FFF2-40B4-BE49-F238E27FC236}">
                  <a16:creationId xmlns:a16="http://schemas.microsoft.com/office/drawing/2014/main" id="{3A8A6B32-EB02-4D6B-A157-714B32219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7224" y="4429760"/>
              <a:ext cx="342900" cy="342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88A53121-A759-4E53-A81D-77F7E720B8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9449" y="4439285"/>
              <a:ext cx="29686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</a:t>
              </a:r>
            </a:p>
          </p:txBody>
        </p:sp>
      </p:grpSp>
      <p:sp>
        <p:nvSpPr>
          <p:cNvPr id="8" name="Oval 73">
            <a:extLst>
              <a:ext uri="{FF2B5EF4-FFF2-40B4-BE49-F238E27FC236}">
                <a16:creationId xmlns:a16="http://schemas.microsoft.com/office/drawing/2014/main" id="{3DB00E44-EAB0-4428-9E93-729A3163B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4969" y="3350260"/>
            <a:ext cx="3187700" cy="28575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Oval 74">
            <a:extLst>
              <a:ext uri="{FF2B5EF4-FFF2-40B4-BE49-F238E27FC236}">
                <a16:creationId xmlns:a16="http://schemas.microsoft.com/office/drawing/2014/main" id="{1C93A1E4-5401-4140-ACE2-C0D583AAF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3144" y="3566160"/>
            <a:ext cx="342900" cy="3429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Text Box 75">
            <a:extLst>
              <a:ext uri="{FF2B5EF4-FFF2-40B4-BE49-F238E27FC236}">
                <a16:creationId xmlns:a16="http://schemas.microsoft.com/office/drawing/2014/main" id="{4F7F6658-3BF2-48F8-B30A-F607E3806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5369" y="357568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1" name="Oval 76">
            <a:extLst>
              <a:ext uri="{FF2B5EF4-FFF2-40B4-BE49-F238E27FC236}">
                <a16:creationId xmlns:a16="http://schemas.microsoft.com/office/drawing/2014/main" id="{0B29C585-23BA-480A-BF4D-2BFC4B706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0544" y="4036060"/>
            <a:ext cx="342900" cy="3429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Text Box 77">
            <a:extLst>
              <a:ext uri="{FF2B5EF4-FFF2-40B4-BE49-F238E27FC236}">
                <a16:creationId xmlns:a16="http://schemas.microsoft.com/office/drawing/2014/main" id="{54417E6E-9F5B-4556-93B8-52250C629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769" y="404558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13" name="Oval 78">
            <a:extLst>
              <a:ext uri="{FF2B5EF4-FFF2-40B4-BE49-F238E27FC236}">
                <a16:creationId xmlns:a16="http://schemas.microsoft.com/office/drawing/2014/main" id="{04E22AC3-89E2-48CB-8DC2-70DAF0206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3544" y="4798060"/>
            <a:ext cx="342900" cy="3429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Text Box 79">
            <a:extLst>
              <a:ext uri="{FF2B5EF4-FFF2-40B4-BE49-F238E27FC236}">
                <a16:creationId xmlns:a16="http://schemas.microsoft.com/office/drawing/2014/main" id="{58C5E785-E862-4F6D-A7C5-82B815529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5769" y="480758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15" name="Oval 80">
            <a:extLst>
              <a:ext uri="{FF2B5EF4-FFF2-40B4-BE49-F238E27FC236}">
                <a16:creationId xmlns:a16="http://schemas.microsoft.com/office/drawing/2014/main" id="{EFB011B6-F11C-4820-BAAE-6E32ECBD2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5144" y="3337560"/>
            <a:ext cx="342900" cy="3429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Text Box 81">
            <a:extLst>
              <a:ext uri="{FF2B5EF4-FFF2-40B4-BE49-F238E27FC236}">
                <a16:creationId xmlns:a16="http://schemas.microsoft.com/office/drawing/2014/main" id="{FF5F83B6-403E-4A1B-A591-B4DEBD701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7369" y="334708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7" name="Oval 82">
            <a:extLst>
              <a:ext uri="{FF2B5EF4-FFF2-40B4-BE49-F238E27FC236}">
                <a16:creationId xmlns:a16="http://schemas.microsoft.com/office/drawing/2014/main" id="{98E42030-EEB4-4033-93A8-9E48DE104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0244" y="5382260"/>
            <a:ext cx="342900" cy="3429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Text Box 83">
            <a:extLst>
              <a:ext uri="{FF2B5EF4-FFF2-40B4-BE49-F238E27FC236}">
                <a16:creationId xmlns:a16="http://schemas.microsoft.com/office/drawing/2014/main" id="{3F73C573-6564-4793-A4B3-C08F1685D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2469" y="539178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9" name="Oval 84">
            <a:extLst>
              <a:ext uri="{FF2B5EF4-FFF2-40B4-BE49-F238E27FC236}">
                <a16:creationId xmlns:a16="http://schemas.microsoft.com/office/drawing/2014/main" id="{F1093772-DC18-4339-AF83-E8FA95D4E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8244" y="5750560"/>
            <a:ext cx="342900" cy="3429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Text Box 85">
            <a:extLst>
              <a:ext uri="{FF2B5EF4-FFF2-40B4-BE49-F238E27FC236}">
                <a16:creationId xmlns:a16="http://schemas.microsoft.com/office/drawing/2014/main" id="{8DF6EFC2-E557-4C6E-A819-B8216D658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0469" y="576008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21" name="Line 86">
            <a:extLst>
              <a:ext uri="{FF2B5EF4-FFF2-40B4-BE49-F238E27FC236}">
                <a16:creationId xmlns:a16="http://schemas.microsoft.com/office/drawing/2014/main" id="{17003AA9-2A2F-4B75-AF39-284CB769B9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2769" y="3655060"/>
            <a:ext cx="1739900" cy="901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Line 87">
            <a:extLst>
              <a:ext uri="{FF2B5EF4-FFF2-40B4-BE49-F238E27FC236}">
                <a16:creationId xmlns:a16="http://schemas.microsoft.com/office/drawing/2014/main" id="{B64F0259-586E-45C3-A59A-CC761B3A56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78969" y="4163060"/>
            <a:ext cx="1193800" cy="469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Line 88">
            <a:extLst>
              <a:ext uri="{FF2B5EF4-FFF2-40B4-BE49-F238E27FC236}">
                <a16:creationId xmlns:a16="http://schemas.microsoft.com/office/drawing/2014/main" id="{1C860FA8-2EA2-454A-A198-7A0DFD61A3A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78969" y="4734560"/>
            <a:ext cx="1041400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" name="Line 89">
            <a:extLst>
              <a:ext uri="{FF2B5EF4-FFF2-40B4-BE49-F238E27FC236}">
                <a16:creationId xmlns:a16="http://schemas.microsoft.com/office/drawing/2014/main" id="{E19C0F8F-B005-45BC-9F12-3CF61D886D6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53569" y="4798060"/>
            <a:ext cx="1333500" cy="787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" name="Freeform 90">
            <a:extLst>
              <a:ext uri="{FF2B5EF4-FFF2-40B4-BE49-F238E27FC236}">
                <a16:creationId xmlns:a16="http://schemas.microsoft.com/office/drawing/2014/main" id="{9E61E06C-9C16-4935-B4C3-1FD24D21EDF7}"/>
              </a:ext>
            </a:extLst>
          </p:cNvPr>
          <p:cNvSpPr>
            <a:spLocks/>
          </p:cNvSpPr>
          <p:nvPr/>
        </p:nvSpPr>
        <p:spPr bwMode="auto">
          <a:xfrm>
            <a:off x="6801169" y="4874260"/>
            <a:ext cx="2019300" cy="1143000"/>
          </a:xfrm>
          <a:custGeom>
            <a:avLst/>
            <a:gdLst>
              <a:gd name="T0" fmla="*/ 1272 w 1272"/>
              <a:gd name="T1" fmla="*/ 720 h 720"/>
              <a:gd name="T2" fmla="*/ 216 w 1272"/>
              <a:gd name="T3" fmla="*/ 360 h 720"/>
              <a:gd name="T4" fmla="*/ 0 w 1272"/>
              <a:gd name="T5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72" h="720">
                <a:moveTo>
                  <a:pt x="1272" y="720"/>
                </a:moveTo>
                <a:cubicBezTo>
                  <a:pt x="850" y="600"/>
                  <a:pt x="428" y="480"/>
                  <a:pt x="216" y="360"/>
                </a:cubicBezTo>
                <a:cubicBezTo>
                  <a:pt x="4" y="240"/>
                  <a:pt x="2" y="120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" name="Freeform 91">
            <a:extLst>
              <a:ext uri="{FF2B5EF4-FFF2-40B4-BE49-F238E27FC236}">
                <a16:creationId xmlns:a16="http://schemas.microsoft.com/office/drawing/2014/main" id="{28B5FA82-5F4B-4AA0-9974-53F004D25F5C}"/>
              </a:ext>
            </a:extLst>
          </p:cNvPr>
          <p:cNvSpPr>
            <a:spLocks/>
          </p:cNvSpPr>
          <p:nvPr/>
        </p:nvSpPr>
        <p:spPr bwMode="auto">
          <a:xfrm>
            <a:off x="6821807" y="3039110"/>
            <a:ext cx="2697163" cy="1490663"/>
          </a:xfrm>
          <a:custGeom>
            <a:avLst/>
            <a:gdLst>
              <a:gd name="T0" fmla="*/ 0 w 1696"/>
              <a:gd name="T1" fmla="*/ 941 h 941"/>
              <a:gd name="T2" fmla="*/ 936 w 1696"/>
              <a:gd name="T3" fmla="*/ 125 h 941"/>
              <a:gd name="T4" fmla="*/ 1696 w 1696"/>
              <a:gd name="T5" fmla="*/ 189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96" h="941">
                <a:moveTo>
                  <a:pt x="0" y="941"/>
                </a:moveTo>
                <a:cubicBezTo>
                  <a:pt x="326" y="595"/>
                  <a:pt x="653" y="250"/>
                  <a:pt x="936" y="125"/>
                </a:cubicBezTo>
                <a:cubicBezTo>
                  <a:pt x="1219" y="0"/>
                  <a:pt x="1457" y="94"/>
                  <a:pt x="1696" y="189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" name="Text Box 97">
            <a:extLst>
              <a:ext uri="{FF2B5EF4-FFF2-40B4-BE49-F238E27FC236}">
                <a16:creationId xmlns:a16="http://schemas.microsoft.com/office/drawing/2014/main" id="{5CF93A84-D426-451A-88F0-66EC096E7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7169" y="5771198"/>
            <a:ext cx="803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b(5)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>
                <a:ea typeface="新細明體" panose="02020500000000000000" pitchFamily="18" charset="-120"/>
              </a:rPr>
              <a:t> 0</a:t>
            </a:r>
          </a:p>
        </p:txBody>
      </p:sp>
      <p:sp>
        <p:nvSpPr>
          <p:cNvPr id="28" name="Text Box 98">
            <a:extLst>
              <a:ext uri="{FF2B5EF4-FFF2-40B4-BE49-F238E27FC236}">
                <a16:creationId xmlns:a16="http://schemas.microsoft.com/office/drawing/2014/main" id="{F7DB4396-02AC-4010-B947-F2FB7C740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3769" y="5352098"/>
            <a:ext cx="803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b(4)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>
                <a:ea typeface="新細明體" panose="02020500000000000000" pitchFamily="18" charset="-120"/>
              </a:rPr>
              <a:t> 0</a:t>
            </a:r>
          </a:p>
        </p:txBody>
      </p:sp>
      <p:sp>
        <p:nvSpPr>
          <p:cNvPr id="29" name="Text Box 99">
            <a:extLst>
              <a:ext uri="{FF2B5EF4-FFF2-40B4-BE49-F238E27FC236}">
                <a16:creationId xmlns:a16="http://schemas.microsoft.com/office/drawing/2014/main" id="{BABD956B-1EFC-4AD3-BC66-F04D73D52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7869" y="4818698"/>
            <a:ext cx="803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b(7)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>
                <a:ea typeface="新細明體" panose="02020500000000000000" pitchFamily="18" charset="-120"/>
              </a:rPr>
              <a:t> 0</a:t>
            </a:r>
          </a:p>
        </p:txBody>
      </p:sp>
      <p:sp>
        <p:nvSpPr>
          <p:cNvPr id="30" name="Text Box 100">
            <a:extLst>
              <a:ext uri="{FF2B5EF4-FFF2-40B4-BE49-F238E27FC236}">
                <a16:creationId xmlns:a16="http://schemas.microsoft.com/office/drawing/2014/main" id="{9207FEB1-19A8-49DD-B25B-D920999B5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4069" y="4136073"/>
            <a:ext cx="8080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b(3) &lt; 0</a:t>
            </a:r>
          </a:p>
        </p:txBody>
      </p:sp>
      <p:sp>
        <p:nvSpPr>
          <p:cNvPr id="31" name="Text Box 101">
            <a:extLst>
              <a:ext uri="{FF2B5EF4-FFF2-40B4-BE49-F238E27FC236}">
                <a16:creationId xmlns:a16="http://schemas.microsoft.com/office/drawing/2014/main" id="{1D190F6A-FF7C-42CC-80F5-9F8080365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3969" y="3742373"/>
            <a:ext cx="8080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b(6) &lt; 0</a:t>
            </a:r>
          </a:p>
        </p:txBody>
      </p:sp>
      <p:sp>
        <p:nvSpPr>
          <p:cNvPr id="32" name="Text Box 102">
            <a:extLst>
              <a:ext uri="{FF2B5EF4-FFF2-40B4-BE49-F238E27FC236}">
                <a16:creationId xmlns:a16="http://schemas.microsoft.com/office/drawing/2014/main" id="{076A22B0-236B-4075-B768-94D4988E3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5969" y="3462973"/>
            <a:ext cx="8080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b(2)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&lt;</a:t>
            </a:r>
            <a:r>
              <a:rPr lang="en-US" altLang="zh-TW">
                <a:ea typeface="新細明體" panose="02020500000000000000" pitchFamily="18" charset="-120"/>
              </a:rPr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124478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E2BEA0-C18E-4355-85AC-2918CEA7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Entering Arc Selection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5B61E5-3E08-447E-A8E7-E6BA14DB4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78" y="909320"/>
            <a:ext cx="11924044" cy="5355771"/>
          </a:xfrm>
        </p:spPr>
        <p:txBody>
          <a:bodyPr/>
          <a:lstStyle/>
          <a:p>
            <a:r>
              <a:rPr lang="en-US" altLang="zh-TW" sz="2800" dirty="0"/>
              <a:t>Optimality Conditions: </a:t>
            </a:r>
          </a:p>
          <a:p>
            <a:pPr lvl="1"/>
            <a:r>
              <a:rPr lang="en-US" altLang="zh-TW" sz="2400" dirty="0"/>
              <a:t>check the reduced cost                           for a non-tree arc (</a:t>
            </a:r>
            <a:r>
              <a:rPr lang="en-US" altLang="zh-TW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 err="1"/>
              <a:t>,</a:t>
            </a:r>
            <a:r>
              <a:rPr lang="en-US" altLang="zh-TW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2400" dirty="0"/>
              <a:t>) such that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sz="2800" dirty="0"/>
              <a:t>Eligible Arcs </a:t>
            </a:r>
            <a:r>
              <a:rPr lang="en-US" altLang="zh-TW" sz="2400" dirty="0"/>
              <a:t>(to </a:t>
            </a:r>
            <a:r>
              <a:rPr lang="en-US" altLang="zh-TW" sz="2400" i="1" dirty="0">
                <a:solidFill>
                  <a:srgbClr val="C00000"/>
                </a:solidFill>
              </a:rPr>
              <a:t>pivot in</a:t>
            </a:r>
            <a:r>
              <a:rPr lang="en-US" altLang="zh-TW" sz="2400" dirty="0"/>
              <a:t>) </a:t>
            </a:r>
            <a:r>
              <a:rPr lang="en-US" altLang="zh-TW" sz="2800" dirty="0"/>
              <a:t>: </a:t>
            </a:r>
          </a:p>
          <a:p>
            <a:pPr lvl="1"/>
            <a:r>
              <a:rPr lang="en-US" altLang="zh-TW" sz="2400" dirty="0"/>
              <a:t>A non-tree arc with reduced cost      such that</a:t>
            </a:r>
          </a:p>
          <a:p>
            <a:pPr lvl="1"/>
            <a:endParaRPr lang="en-US" altLang="zh-TW" sz="2400" dirty="0"/>
          </a:p>
          <a:p>
            <a:pPr lvl="1"/>
            <a:r>
              <a:rPr lang="en-US" altLang="zh-TW" sz="2400" dirty="0"/>
              <a:t>For such a non-tree arc in </a:t>
            </a:r>
            <a:r>
              <a:rPr lang="en-US" altLang="zh-TW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400" dirty="0"/>
              <a:t>, we </a:t>
            </a:r>
            <a:r>
              <a:rPr lang="en-US" altLang="zh-TW" sz="2400" dirty="0">
                <a:solidFill>
                  <a:srgbClr val="C00000"/>
                </a:solidFill>
              </a:rPr>
              <a:t>increase/augment </a:t>
            </a:r>
            <a:r>
              <a:rPr lang="en-US" altLang="zh-TW" sz="2400" dirty="0"/>
              <a:t>flow</a:t>
            </a:r>
          </a:p>
          <a:p>
            <a:pPr lvl="1"/>
            <a:r>
              <a:rPr lang="en-US" altLang="zh-TW" sz="2400" dirty="0"/>
              <a:t>For such a non-tree arc in </a:t>
            </a:r>
            <a:r>
              <a:rPr lang="en-US" altLang="zh-TW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sz="2400" dirty="0"/>
              <a:t>, we </a:t>
            </a:r>
            <a:r>
              <a:rPr lang="en-US" altLang="zh-TW" sz="2400" dirty="0">
                <a:solidFill>
                  <a:srgbClr val="C00000"/>
                </a:solidFill>
              </a:rPr>
              <a:t>decrease/retreat </a:t>
            </a:r>
            <a:r>
              <a:rPr lang="en-US" altLang="zh-TW" sz="2400" dirty="0"/>
              <a:t>flow</a:t>
            </a:r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D595DA-4844-45AE-8119-3BBCDA743E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43</a:t>
            </a:fld>
            <a:endParaRPr lang="en-US" altLang="zh-TW"/>
          </a:p>
        </p:txBody>
      </p:sp>
      <p:graphicFrame>
        <p:nvGraphicFramePr>
          <p:cNvPr id="5" name="物件 4">
            <a:extLst>
              <a:ext uri="{FF2B5EF4-FFF2-40B4-BE49-F238E27FC236}">
                <a16:creationId xmlns:a16="http://schemas.microsoft.com/office/drawing/2014/main" id="{EE4AFF56-41D1-4F24-A2E5-AF468B4F53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411654"/>
              </p:ext>
            </p:extLst>
          </p:nvPr>
        </p:nvGraphicFramePr>
        <p:xfrm>
          <a:off x="4092258" y="1438228"/>
          <a:ext cx="21526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8" name="Equation" r:id="rId3" imgW="1015920" imgH="241200" progId="Equation.DSMT4">
                  <p:embed/>
                </p:oleObj>
              </mc:Choice>
              <mc:Fallback>
                <p:oleObj name="Equation" r:id="rId3" imgW="1015920" imgH="241200" progId="Equation.DSMT4">
                  <p:embed/>
                  <p:pic>
                    <p:nvPicPr>
                      <p:cNvPr id="6" name="物件 5">
                        <a:extLst>
                          <a:ext uri="{FF2B5EF4-FFF2-40B4-BE49-F238E27FC236}">
                            <a16:creationId xmlns:a16="http://schemas.microsoft.com/office/drawing/2014/main" id="{6C5E7795-7E7B-4A0E-9CFC-F2E7518BDF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92258" y="1438228"/>
                        <a:ext cx="2152650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>
            <a:extLst>
              <a:ext uri="{FF2B5EF4-FFF2-40B4-BE49-F238E27FC236}">
                <a16:creationId xmlns:a16="http://schemas.microsoft.com/office/drawing/2014/main" id="{CBB91C00-939C-4D08-B31F-56B71AE7AB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772156"/>
              </p:ext>
            </p:extLst>
          </p:nvPr>
        </p:nvGraphicFramePr>
        <p:xfrm>
          <a:off x="7196773" y="3478028"/>
          <a:ext cx="277812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9" name="Equation" r:id="rId5" imgW="1333440" imgH="507960" progId="Equation.DSMT4">
                  <p:embed/>
                </p:oleObj>
              </mc:Choice>
              <mc:Fallback>
                <p:oleObj name="Equation" r:id="rId5" imgW="1333440" imgH="507960" progId="Equation.DSMT4">
                  <p:embed/>
                  <p:pic>
                    <p:nvPicPr>
                      <p:cNvPr id="7" name="物件 6">
                        <a:extLst>
                          <a:ext uri="{FF2B5EF4-FFF2-40B4-BE49-F238E27FC236}">
                            <a16:creationId xmlns:a16="http://schemas.microsoft.com/office/drawing/2014/main" id="{22C4650E-6C6D-4563-9D97-D76D35717A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96773" y="3478028"/>
                        <a:ext cx="2778125" cy="106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id="{E9657BF5-1AF5-4AF9-B4E9-AD4B28CE72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543082"/>
              </p:ext>
            </p:extLst>
          </p:nvPr>
        </p:nvGraphicFramePr>
        <p:xfrm>
          <a:off x="5360988" y="3745840"/>
          <a:ext cx="359092" cy="524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0" name="Equation" r:id="rId7" imgW="164880" imgH="241200" progId="Equation.DSMT4">
                  <p:embed/>
                </p:oleObj>
              </mc:Choice>
              <mc:Fallback>
                <p:oleObj name="Equation" r:id="rId7" imgW="164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60988" y="3745840"/>
                        <a:ext cx="359092" cy="5248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>
            <a:extLst>
              <a:ext uri="{FF2B5EF4-FFF2-40B4-BE49-F238E27FC236}">
                <a16:creationId xmlns:a16="http://schemas.microsoft.com/office/drawing/2014/main" id="{3E83FD71-43D7-4BF3-958A-B3824A055F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463852"/>
              </p:ext>
            </p:extLst>
          </p:nvPr>
        </p:nvGraphicFramePr>
        <p:xfrm>
          <a:off x="922020" y="1844358"/>
          <a:ext cx="277812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1" name="Equation" r:id="rId9" imgW="1333440" imgH="507960" progId="Equation.DSMT4">
                  <p:embed/>
                </p:oleObj>
              </mc:Choice>
              <mc:Fallback>
                <p:oleObj name="Equation" r:id="rId9" imgW="1333440" imgH="507960" progId="Equation.DSMT4">
                  <p:embed/>
                  <p:pic>
                    <p:nvPicPr>
                      <p:cNvPr id="7" name="物件 6">
                        <a:extLst>
                          <a:ext uri="{FF2B5EF4-FFF2-40B4-BE49-F238E27FC236}">
                            <a16:creationId xmlns:a16="http://schemas.microsoft.com/office/drawing/2014/main" id="{22C4650E-6C6D-4563-9D97-D76D35717A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2020" y="1844358"/>
                        <a:ext cx="2778125" cy="106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83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05133C-E03C-46AF-8957-0276B369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Pivot Rules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E3984D-5CBA-4839-872C-4CAFBB084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altLang="zh-TW" u="sng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Dantzig’s Pivot Rule</a:t>
            </a:r>
            <a:r>
              <a:rPr lang="en-US" altLang="zh-TW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r>
              <a:rPr lang="en-US" altLang="zh-TW" dirty="0"/>
              <a:t> </a:t>
            </a:r>
          </a:p>
          <a:p>
            <a:pPr marL="725488" lvl="1" indent="-4572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altLang="zh-TW" dirty="0"/>
              <a:t>Select the arc with the </a:t>
            </a:r>
            <a:r>
              <a:rPr lang="en-US" altLang="zh-TW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maximum violation</a:t>
            </a:r>
            <a:r>
              <a:rPr lang="en-US" altLang="zh-TW" dirty="0"/>
              <a:t> as the entering arc. </a:t>
            </a:r>
          </a:p>
          <a:p>
            <a:pPr marL="457200" indent="-4572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TW" sz="2200" dirty="0"/>
          </a:p>
          <a:p>
            <a:pPr marL="457200" indent="-4572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altLang="zh-TW" u="sng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First Eligible Arc Pivot Rule</a:t>
            </a:r>
            <a:r>
              <a:rPr lang="en-US" altLang="zh-TW" dirty="0"/>
              <a:t>: </a:t>
            </a:r>
          </a:p>
          <a:p>
            <a:pPr marL="725488" lvl="1" indent="-4572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altLang="zh-TW" dirty="0"/>
              <a:t>Select the first eligible arc found as the entering arc.</a:t>
            </a:r>
          </a:p>
          <a:p>
            <a:pPr marL="457200" indent="-4572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TW" sz="2200" dirty="0"/>
          </a:p>
          <a:p>
            <a:pPr marL="457200" indent="-4572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altLang="zh-TW" u="sng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Candidate List Pivot Rule</a:t>
            </a:r>
            <a:r>
              <a:rPr lang="en-US" altLang="zh-TW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r>
              <a:rPr lang="en-US" altLang="zh-TW" dirty="0"/>
              <a:t>  </a:t>
            </a:r>
          </a:p>
          <a:p>
            <a:pPr marL="725488" lvl="1" indent="-4572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altLang="zh-TW" u="sng" dirty="0"/>
              <a:t>Major iteration</a:t>
            </a:r>
            <a:r>
              <a:rPr lang="en-US" altLang="zh-TW" dirty="0"/>
              <a:t>: Construct the candidate list.</a:t>
            </a:r>
          </a:p>
          <a:p>
            <a:pPr marL="725488" lvl="1" indent="-4572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altLang="zh-TW" u="sng" dirty="0"/>
              <a:t>Minor iteration</a:t>
            </a:r>
            <a:r>
              <a:rPr lang="en-US" altLang="zh-TW" dirty="0"/>
              <a:t>: Select an entering arc from the candidate list.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843F96-C4EF-4FC3-884D-FFE3D03079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44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21765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57EE23-3B2C-4F43-BD87-D35DEE16B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Pivot Operation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150760-C44A-4B1B-A948-8F2301B99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08" y="837533"/>
            <a:ext cx="11915783" cy="5551978"/>
          </a:xfrm>
        </p:spPr>
        <p:txBody>
          <a:bodyPr/>
          <a:lstStyle/>
          <a:p>
            <a:pPr marL="457200" indent="-4572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altLang="zh-TW" sz="2800" dirty="0"/>
              <a:t>Determine the </a:t>
            </a:r>
            <a:r>
              <a:rPr lang="en-US" altLang="zh-TW" sz="2800" b="1" dirty="0">
                <a:solidFill>
                  <a:srgbClr val="C00000"/>
                </a:solidFill>
              </a:rPr>
              <a:t>pivot cycle </a:t>
            </a:r>
            <a:r>
              <a:rPr lang="en-US" altLang="zh-TW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800" b="1" dirty="0">
                <a:solidFill>
                  <a:srgbClr val="C00000"/>
                </a:solidFill>
              </a:rPr>
              <a:t> </a:t>
            </a:r>
            <a:r>
              <a:rPr lang="en-US" altLang="zh-TW" sz="2800" dirty="0"/>
              <a:t>defined by the entering arc. </a:t>
            </a:r>
          </a:p>
          <a:p>
            <a:pPr marL="457200" indent="-4572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TW" sz="800" dirty="0"/>
          </a:p>
          <a:p>
            <a:pPr marL="457200" indent="-4572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altLang="zh-TW" sz="2800" dirty="0"/>
              <a:t>Determine the </a:t>
            </a:r>
            <a:r>
              <a:rPr lang="en-US" altLang="zh-TW" sz="2800" b="1" dirty="0">
                <a:solidFill>
                  <a:srgbClr val="C00000"/>
                </a:solidFill>
              </a:rPr>
              <a:t>maximum flow </a:t>
            </a:r>
            <a:r>
              <a:rPr lang="en-US" altLang="zh-TW" sz="2800" b="1" dirty="0">
                <a:solidFill>
                  <a:srgbClr val="C00000"/>
                </a:solidFill>
                <a:latin typeface="Symbol" panose="05050102010706020507" pitchFamily="18" charset="2"/>
              </a:rPr>
              <a:t>d</a:t>
            </a:r>
            <a:r>
              <a:rPr lang="en-US" altLang="zh-TW" sz="2800" b="1" dirty="0">
                <a:solidFill>
                  <a:srgbClr val="C00000"/>
                </a:solidFill>
              </a:rPr>
              <a:t> </a:t>
            </a:r>
            <a:r>
              <a:rPr lang="en-US" altLang="zh-TW" sz="2800" dirty="0"/>
              <a:t>to augment along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800" dirty="0"/>
              <a:t>.</a:t>
            </a:r>
          </a:p>
          <a:p>
            <a:pPr marL="725488" lvl="1" indent="-4572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altLang="zh-TW" sz="2400" dirty="0"/>
              <a:t>Example: </a:t>
            </a:r>
            <a:r>
              <a:rPr lang="en-US" altLang="zh-TW" sz="2400" dirty="0">
                <a:latin typeface="Symbol" panose="05050102010706020507" pitchFamily="18" charset="2"/>
              </a:rPr>
              <a:t>d</a:t>
            </a:r>
            <a:r>
              <a:rPr lang="en-US" altLang="zh-TW" sz="2400" dirty="0"/>
              <a:t> = min{u</a:t>
            </a:r>
            <a:r>
              <a:rPr lang="en-US" altLang="zh-TW" sz="2400" baseline="-25000" dirty="0"/>
              <a:t>43</a:t>
            </a:r>
            <a:r>
              <a:rPr lang="en-US" altLang="zh-TW" sz="2400" dirty="0"/>
              <a:t>-x</a:t>
            </a:r>
            <a:r>
              <a:rPr lang="en-US" altLang="zh-TW" sz="2400" baseline="-25000" dirty="0"/>
              <a:t>43</a:t>
            </a:r>
            <a:r>
              <a:rPr lang="en-US" altLang="zh-TW" sz="2400" dirty="0"/>
              <a:t>, u</a:t>
            </a:r>
            <a:r>
              <a:rPr lang="en-US" altLang="zh-TW" sz="2400" baseline="-25000" dirty="0"/>
              <a:t>32</a:t>
            </a:r>
            <a:r>
              <a:rPr lang="en-US" altLang="zh-TW" sz="2400" dirty="0"/>
              <a:t>-x</a:t>
            </a:r>
            <a:r>
              <a:rPr lang="en-US" altLang="zh-TW" sz="2400" baseline="-25000" dirty="0"/>
              <a:t>32</a:t>
            </a:r>
            <a:r>
              <a:rPr lang="en-US" altLang="zh-TW" sz="2400" dirty="0"/>
              <a:t>, u</a:t>
            </a:r>
            <a:r>
              <a:rPr lang="en-US" altLang="zh-TW" sz="2400" baseline="-25000" dirty="0"/>
              <a:t>25</a:t>
            </a:r>
            <a:r>
              <a:rPr lang="en-US" altLang="zh-TW" sz="2400" dirty="0"/>
              <a:t>-x</a:t>
            </a:r>
            <a:r>
              <a:rPr lang="en-US" altLang="zh-TW" sz="2400" baseline="-25000" dirty="0"/>
              <a:t>25</a:t>
            </a:r>
            <a:r>
              <a:rPr lang="en-US" altLang="zh-TW" sz="2400" dirty="0"/>
              <a:t>, x</a:t>
            </a:r>
            <a:r>
              <a:rPr lang="en-US" altLang="zh-TW" sz="2400" baseline="-25000" dirty="0"/>
              <a:t>56</a:t>
            </a:r>
            <a:r>
              <a:rPr lang="en-US" altLang="zh-TW" sz="2400" dirty="0"/>
              <a:t>, u</a:t>
            </a:r>
            <a:r>
              <a:rPr lang="en-US" altLang="zh-TW" sz="2400" baseline="-25000" dirty="0"/>
              <a:t>69</a:t>
            </a:r>
            <a:r>
              <a:rPr lang="en-US" altLang="zh-TW" sz="2400" dirty="0"/>
              <a:t>-x</a:t>
            </a:r>
            <a:r>
              <a:rPr lang="en-US" altLang="zh-TW" sz="2400" baseline="-25000" dirty="0"/>
              <a:t>69</a:t>
            </a:r>
            <a:r>
              <a:rPr lang="en-US" altLang="zh-TW" sz="2400" dirty="0"/>
              <a:t>, u</a:t>
            </a:r>
            <a:r>
              <a:rPr lang="en-US" altLang="zh-TW" sz="2400" baseline="-25000" dirty="0"/>
              <a:t>94</a:t>
            </a:r>
            <a:r>
              <a:rPr lang="en-US" altLang="zh-TW" sz="2400" dirty="0"/>
              <a:t>-x</a:t>
            </a:r>
            <a:r>
              <a:rPr lang="en-US" altLang="zh-TW" sz="2400" baseline="-25000" dirty="0"/>
              <a:t>94</a:t>
            </a:r>
            <a:r>
              <a:rPr lang="en-US" altLang="zh-TW" sz="2400" dirty="0"/>
              <a:t>}</a:t>
            </a:r>
          </a:p>
          <a:p>
            <a:pPr marL="457200" indent="-4572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TW" sz="800" b="1" dirty="0">
              <a:solidFill>
                <a:srgbClr val="006600"/>
              </a:solidFill>
            </a:endParaRPr>
          </a:p>
          <a:p>
            <a:pPr marL="725488" lvl="1" indent="-4572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altLang="zh-TW" sz="2400" b="1" dirty="0">
                <a:solidFill>
                  <a:srgbClr val="006600"/>
                </a:solidFill>
              </a:rPr>
              <a:t>Degenerate</a:t>
            </a:r>
            <a:r>
              <a:rPr lang="en-US" altLang="zh-TW" sz="2400" dirty="0"/>
              <a:t> iteration (</a:t>
            </a:r>
            <a:r>
              <a:rPr lang="en-US" altLang="zh-TW" sz="2400" dirty="0">
                <a:latin typeface="Symbol" panose="05050102010706020507" pitchFamily="18" charset="2"/>
              </a:rPr>
              <a:t>d</a:t>
            </a:r>
            <a:r>
              <a:rPr lang="en-US" altLang="zh-TW" sz="2400" dirty="0"/>
              <a:t> =0) </a:t>
            </a:r>
          </a:p>
          <a:p>
            <a:pPr marL="725488" lvl="1" indent="-4572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TW" sz="400" dirty="0"/>
          </a:p>
          <a:p>
            <a:pPr marL="725488" lvl="1" indent="-4572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altLang="zh-TW" sz="2400" dirty="0"/>
              <a:t>Nondegenerate iteration (</a:t>
            </a:r>
            <a:r>
              <a:rPr lang="en-US" altLang="zh-TW" sz="2400" dirty="0">
                <a:latin typeface="Symbol" panose="05050102010706020507" pitchFamily="18" charset="2"/>
              </a:rPr>
              <a:t>d</a:t>
            </a:r>
            <a:r>
              <a:rPr lang="en-US" altLang="zh-TW" sz="2400" dirty="0"/>
              <a:t> &gt;0)</a:t>
            </a:r>
          </a:p>
          <a:p>
            <a:pPr marL="457200" indent="-4572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TW" sz="800" dirty="0"/>
          </a:p>
          <a:p>
            <a:pPr marL="457200" indent="-4572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altLang="zh-TW" sz="2800" dirty="0"/>
              <a:t>Update the arc flows </a:t>
            </a:r>
          </a:p>
          <a:p>
            <a:pPr marL="725488" lvl="1" indent="-4572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altLang="zh-TW" sz="2400" dirty="0"/>
              <a:t>send flows along a negative cycle</a:t>
            </a:r>
          </a:p>
          <a:p>
            <a:pPr marL="457200" indent="-4572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TW" sz="800" dirty="0"/>
          </a:p>
          <a:p>
            <a:pPr marL="457200" indent="-4572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altLang="zh-TW" sz="2800" dirty="0"/>
              <a:t>Determine the leaving arc</a:t>
            </a:r>
          </a:p>
          <a:p>
            <a:pPr marL="457200" indent="-4572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TW" sz="800" dirty="0"/>
          </a:p>
          <a:p>
            <a:pPr marL="457200" indent="-4572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altLang="zh-TW" sz="2800" dirty="0"/>
              <a:t>Update the node potentials </a:t>
            </a:r>
            <a:r>
              <a:rPr lang="en-US" altLang="zh-TW" sz="2200" dirty="0"/>
              <a:t>(on the circled one)</a:t>
            </a:r>
          </a:p>
          <a:p>
            <a:pPr marL="725488" lvl="1" indent="-4572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altLang="zh-TW" sz="2400" dirty="0"/>
              <a:t>Update </a:t>
            </a:r>
            <a:r>
              <a:rPr lang="en-US" altLang="zh-TW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2400" baseline="-25000" dirty="0">
                <a:solidFill>
                  <a:srgbClr val="C00000"/>
                </a:solidFill>
              </a:rPr>
              <a:t>9</a:t>
            </a:r>
            <a:r>
              <a:rPr lang="en-US" altLang="zh-TW" sz="2400" dirty="0"/>
              <a:t> by                                    with given </a:t>
            </a:r>
            <a:r>
              <a:rPr lang="en-US" altLang="zh-TW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2400" baseline="-25000" dirty="0">
                <a:solidFill>
                  <a:srgbClr val="C00000"/>
                </a:solidFill>
              </a:rPr>
              <a:t>4</a:t>
            </a:r>
            <a:r>
              <a:rPr lang="en-US" altLang="zh-TW" sz="2400" dirty="0"/>
              <a:t> .</a:t>
            </a:r>
          </a:p>
          <a:p>
            <a:pPr marL="725488" lvl="1" indent="-4572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altLang="zh-TW" sz="2400" dirty="0"/>
              <a:t>Then we update </a:t>
            </a:r>
            <a:r>
              <a:rPr lang="en-US" altLang="zh-TW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2400" baseline="-25000" dirty="0">
                <a:solidFill>
                  <a:srgbClr val="C00000"/>
                </a:solidFill>
              </a:rPr>
              <a:t>6</a:t>
            </a:r>
            <a:r>
              <a:rPr lang="en-US" altLang="zh-TW" sz="2400" dirty="0"/>
              <a:t> by</a:t>
            </a:r>
            <a:r>
              <a:rPr lang="en-US" altLang="zh-TW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TW" sz="2400" baseline="-25000" dirty="0">
                <a:solidFill>
                  <a:srgbClr val="C00000"/>
                </a:solidFill>
              </a:rPr>
              <a:t>9</a:t>
            </a:r>
            <a:r>
              <a:rPr lang="en-US" altLang="zh-TW" sz="2400" dirty="0"/>
              <a:t> ; and then update </a:t>
            </a:r>
            <a:r>
              <a:rPr lang="en-US" altLang="zh-TW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2400" baseline="-25000" dirty="0">
                <a:solidFill>
                  <a:srgbClr val="C00000"/>
                </a:solidFill>
              </a:rPr>
              <a:t>8</a:t>
            </a:r>
            <a:r>
              <a:rPr lang="en-US" altLang="zh-TW" sz="2400" dirty="0"/>
              <a:t> by </a:t>
            </a:r>
            <a:r>
              <a:rPr lang="en-US" altLang="zh-TW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2400" baseline="-25000" dirty="0">
                <a:solidFill>
                  <a:srgbClr val="C00000"/>
                </a:solidFill>
              </a:rPr>
              <a:t>6</a:t>
            </a:r>
            <a:r>
              <a:rPr lang="en-US" altLang="zh-TW" sz="2400" dirty="0"/>
              <a:t> by tree traversal.</a:t>
            </a:r>
          </a:p>
          <a:p>
            <a:pPr marL="725488" lvl="1" indent="-4572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TW" sz="2400" dirty="0"/>
          </a:p>
          <a:p>
            <a:pPr marL="725488" lvl="1" indent="-4572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57B5D3-6EFA-4360-969C-959666953D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45</a:t>
            </a:fld>
            <a:endParaRPr lang="en-US" altLang="zh-TW"/>
          </a:p>
        </p:txBody>
      </p:sp>
      <p:sp>
        <p:nvSpPr>
          <p:cNvPr id="5" name="Oval 1030">
            <a:extLst>
              <a:ext uri="{FF2B5EF4-FFF2-40B4-BE49-F238E27FC236}">
                <a16:creationId xmlns:a16="http://schemas.microsoft.com/office/drawing/2014/main" id="{C36A993C-DF6E-48E0-B60A-2DB024F07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9734" y="1013566"/>
            <a:ext cx="319087" cy="331787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Oval 1031">
            <a:extLst>
              <a:ext uri="{FF2B5EF4-FFF2-40B4-BE49-F238E27FC236}">
                <a16:creationId xmlns:a16="http://schemas.microsoft.com/office/drawing/2014/main" id="{29B4BBC0-F81E-4136-B81F-9709F3C18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2434" y="2058141"/>
            <a:ext cx="319087" cy="331787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Oval 1032">
            <a:extLst>
              <a:ext uri="{FF2B5EF4-FFF2-40B4-BE49-F238E27FC236}">
                <a16:creationId xmlns:a16="http://schemas.microsoft.com/office/drawing/2014/main" id="{15D1DE47-0E3B-4BA6-92FF-639724CC5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2645" y="2967777"/>
            <a:ext cx="319088" cy="331788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Oval 1033">
            <a:extLst>
              <a:ext uri="{FF2B5EF4-FFF2-40B4-BE49-F238E27FC236}">
                <a16:creationId xmlns:a16="http://schemas.microsoft.com/office/drawing/2014/main" id="{AE4FEFCA-98B8-4563-92F8-F276829F8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5709" y="2918566"/>
            <a:ext cx="319087" cy="331787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Oval 1034">
            <a:extLst>
              <a:ext uri="{FF2B5EF4-FFF2-40B4-BE49-F238E27FC236}">
                <a16:creationId xmlns:a16="http://schemas.microsoft.com/office/drawing/2014/main" id="{0E582771-79C3-4FEE-A6B1-13E3111B5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9520" y="4061566"/>
            <a:ext cx="319088" cy="331787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Oval 1035">
            <a:extLst>
              <a:ext uri="{FF2B5EF4-FFF2-40B4-BE49-F238E27FC236}">
                <a16:creationId xmlns:a16="http://schemas.microsoft.com/office/drawing/2014/main" id="{710D5D6B-EC60-4A7F-9A83-E5FE97AC8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3695" y="4048866"/>
            <a:ext cx="319088" cy="331787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Oval 1036">
            <a:extLst>
              <a:ext uri="{FF2B5EF4-FFF2-40B4-BE49-F238E27FC236}">
                <a16:creationId xmlns:a16="http://schemas.microsoft.com/office/drawing/2014/main" id="{729C739D-E564-4D75-87FE-9F61C22E2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195" y="3950441"/>
            <a:ext cx="319088" cy="331787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Oval 1037">
            <a:extLst>
              <a:ext uri="{FF2B5EF4-FFF2-40B4-BE49-F238E27FC236}">
                <a16:creationId xmlns:a16="http://schemas.microsoft.com/office/drawing/2014/main" id="{C8DD1F0F-EF94-43DB-9221-2F3C218B9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6284" y="4995016"/>
            <a:ext cx="319087" cy="331787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Oval 1038">
            <a:extLst>
              <a:ext uri="{FF2B5EF4-FFF2-40B4-BE49-F238E27FC236}">
                <a16:creationId xmlns:a16="http://schemas.microsoft.com/office/drawing/2014/main" id="{B6953D52-C8A1-40C9-846D-E437C4571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634" y="4995016"/>
            <a:ext cx="319087" cy="331787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Line 1039">
            <a:extLst>
              <a:ext uri="{FF2B5EF4-FFF2-40B4-BE49-F238E27FC236}">
                <a16:creationId xmlns:a16="http://schemas.microsoft.com/office/drawing/2014/main" id="{6791240E-8195-49AF-A1D6-E3D608E3E3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26420" y="1358052"/>
            <a:ext cx="0" cy="700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Line 1040">
            <a:extLst>
              <a:ext uri="{FF2B5EF4-FFF2-40B4-BE49-F238E27FC236}">
                <a16:creationId xmlns:a16="http://schemas.microsoft.com/office/drawing/2014/main" id="{81284B7D-E0D1-488B-B0AC-41863E1B4F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016808" y="2340716"/>
            <a:ext cx="603250" cy="687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Line 1041">
            <a:extLst>
              <a:ext uri="{FF2B5EF4-FFF2-40B4-BE49-F238E27FC236}">
                <a16:creationId xmlns:a16="http://schemas.microsoft.com/office/drawing/2014/main" id="{9C60F4DC-F8EA-411C-8525-E5C88336DA7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843896" y="2278803"/>
            <a:ext cx="614363" cy="663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Line 1042">
            <a:extLst>
              <a:ext uri="{FF2B5EF4-FFF2-40B4-BE49-F238E27FC236}">
                <a16:creationId xmlns:a16="http://schemas.microsoft.com/office/drawing/2014/main" id="{AFB4BE5F-B032-4C23-ABB6-11C3F136F4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40808" y="3237653"/>
            <a:ext cx="0" cy="823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Line 1043">
            <a:extLst>
              <a:ext uri="{FF2B5EF4-FFF2-40B4-BE49-F238E27FC236}">
                <a16:creationId xmlns:a16="http://schemas.microsoft.com/office/drawing/2014/main" id="{99C42A3E-7A85-4F32-8ED5-23897C8EA3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6809" y="3250353"/>
            <a:ext cx="555625" cy="822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Line 1044">
            <a:extLst>
              <a:ext uri="{FF2B5EF4-FFF2-40B4-BE49-F238E27FC236}">
                <a16:creationId xmlns:a16="http://schemas.microsoft.com/office/drawing/2014/main" id="{8B6C4F6E-628E-4959-BE66-764D190C9D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94471" y="3263052"/>
            <a:ext cx="709613" cy="749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Line 1045">
            <a:extLst>
              <a:ext uri="{FF2B5EF4-FFF2-40B4-BE49-F238E27FC236}">
                <a16:creationId xmlns:a16="http://schemas.microsoft.com/office/drawing/2014/main" id="{33017085-3E87-4867-85AE-DDA919E3C5F7}"/>
              </a:ext>
            </a:extLst>
          </p:cNvPr>
          <p:cNvSpPr>
            <a:spLocks noChangeShapeType="1"/>
          </p:cNvSpPr>
          <p:nvPr/>
        </p:nvSpPr>
        <p:spPr bwMode="auto">
          <a:xfrm>
            <a:off x="9083358" y="4220315"/>
            <a:ext cx="603250" cy="823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Line 1046">
            <a:extLst>
              <a:ext uri="{FF2B5EF4-FFF2-40B4-BE49-F238E27FC236}">
                <a16:creationId xmlns:a16="http://schemas.microsoft.com/office/drawing/2014/main" id="{222E784F-C384-46B0-8A37-E7FEEF0655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26096" y="4269527"/>
            <a:ext cx="733425" cy="7508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Text Box 1047">
            <a:extLst>
              <a:ext uri="{FF2B5EF4-FFF2-40B4-BE49-F238E27FC236}">
                <a16:creationId xmlns:a16="http://schemas.microsoft.com/office/drawing/2014/main" id="{54275165-69CF-4610-82C0-085606B47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1958" y="101039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23" name="Text Box 1048">
            <a:extLst>
              <a:ext uri="{FF2B5EF4-FFF2-40B4-BE49-F238E27FC236}">
                <a16:creationId xmlns:a16="http://schemas.microsoft.com/office/drawing/2014/main" id="{5A9C6852-C857-4A4A-A85B-EC294E121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93071" y="206766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24" name="Text Box 1049">
            <a:extLst>
              <a:ext uri="{FF2B5EF4-FFF2-40B4-BE49-F238E27FC236}">
                <a16:creationId xmlns:a16="http://schemas.microsoft.com/office/drawing/2014/main" id="{CD48EC78-11EB-455C-A303-D2118AD72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6346" y="292809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25" name="Text Box 1050">
            <a:extLst>
              <a:ext uri="{FF2B5EF4-FFF2-40B4-BE49-F238E27FC236}">
                <a16:creationId xmlns:a16="http://schemas.microsoft.com/office/drawing/2014/main" id="{35EC93DA-B466-4BB7-A926-46FD97C7C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0158" y="405839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26" name="Text Box 1051">
            <a:extLst>
              <a:ext uri="{FF2B5EF4-FFF2-40B4-BE49-F238E27FC236}">
                <a16:creationId xmlns:a16="http://schemas.microsoft.com/office/drawing/2014/main" id="{03059D5C-8BA6-462D-B209-B3DECE837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5983" y="2964602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27" name="Text Box 1052">
            <a:extLst>
              <a:ext uri="{FF2B5EF4-FFF2-40B4-BE49-F238E27FC236}">
                <a16:creationId xmlns:a16="http://schemas.microsoft.com/office/drawing/2014/main" id="{DD902282-CEB9-46C3-8AC7-04B5DD764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1633" y="405839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28" name="Text Box 1053">
            <a:extLst>
              <a:ext uri="{FF2B5EF4-FFF2-40B4-BE49-F238E27FC236}">
                <a16:creationId xmlns:a16="http://schemas.microsoft.com/office/drawing/2014/main" id="{6116F415-DD26-4CEC-A3F5-76E60E150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1421" y="394726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29" name="Text Box 1054">
            <a:extLst>
              <a:ext uri="{FF2B5EF4-FFF2-40B4-BE49-F238E27FC236}">
                <a16:creationId xmlns:a16="http://schemas.microsoft.com/office/drawing/2014/main" id="{C0259DA7-2879-46B5-BD4E-2D8711107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9621" y="499184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30" name="Text Box 1055">
            <a:extLst>
              <a:ext uri="{FF2B5EF4-FFF2-40B4-BE49-F238E27FC236}">
                <a16:creationId xmlns:a16="http://schemas.microsoft.com/office/drawing/2014/main" id="{B1B8768B-27B0-42F6-AED5-39149250C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5271" y="499184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31" name="Line 1066">
            <a:extLst>
              <a:ext uri="{FF2B5EF4-FFF2-40B4-BE49-F238E27FC236}">
                <a16:creationId xmlns:a16="http://schemas.microsoft.com/office/drawing/2014/main" id="{EE65407A-3922-4A61-A03A-E28956D30A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58071" y="4344141"/>
            <a:ext cx="1476375" cy="87153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" name="Text Box 1067">
            <a:extLst>
              <a:ext uri="{FF2B5EF4-FFF2-40B4-BE49-F238E27FC236}">
                <a16:creationId xmlns:a16="http://schemas.microsoft.com/office/drawing/2014/main" id="{3BB8DAFF-325C-410C-8550-191D452CA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7970" y="4955327"/>
            <a:ext cx="12907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altLang="zh-TW" sz="1600" dirty="0">
                <a:ea typeface="新細明體" panose="02020500000000000000" pitchFamily="18" charset="-120"/>
              </a:rPr>
              <a:t>Entering arc</a:t>
            </a:r>
          </a:p>
        </p:txBody>
      </p:sp>
      <p:grpSp>
        <p:nvGrpSpPr>
          <p:cNvPr id="33" name="Group 1109">
            <a:extLst>
              <a:ext uri="{FF2B5EF4-FFF2-40B4-BE49-F238E27FC236}">
                <a16:creationId xmlns:a16="http://schemas.microsoft.com/office/drawing/2014/main" id="{67CB1173-8130-48A5-B4BD-8621C352CD0E}"/>
              </a:ext>
            </a:extLst>
          </p:cNvPr>
          <p:cNvGrpSpPr>
            <a:grpSpLocks/>
          </p:cNvGrpSpPr>
          <p:nvPr/>
        </p:nvGrpSpPr>
        <p:grpSpPr bwMode="auto">
          <a:xfrm>
            <a:off x="9200834" y="3496415"/>
            <a:ext cx="414337" cy="404812"/>
            <a:chOff x="983" y="2275"/>
            <a:chExt cx="261" cy="255"/>
          </a:xfrm>
        </p:grpSpPr>
        <p:sp>
          <p:nvSpPr>
            <p:cNvPr id="34" name="Line 1068">
              <a:extLst>
                <a:ext uri="{FF2B5EF4-FFF2-40B4-BE49-F238E27FC236}">
                  <a16:creationId xmlns:a16="http://schemas.microsoft.com/office/drawing/2014/main" id="{CA4A28D1-40B7-467C-9F06-C8EE8517A6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3" y="2453"/>
              <a:ext cx="60" cy="77"/>
            </a:xfrm>
            <a:prstGeom prst="line">
              <a:avLst/>
            </a:prstGeom>
            <a:noFill/>
            <a:ln w="19050">
              <a:solidFill>
                <a:srgbClr val="FD0303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" name="Line 1069">
              <a:extLst>
                <a:ext uri="{FF2B5EF4-FFF2-40B4-BE49-F238E27FC236}">
                  <a16:creationId xmlns:a16="http://schemas.microsoft.com/office/drawing/2014/main" id="{E42FA00A-FF8E-47F9-8CDD-61E4CC2F0D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3" y="2398"/>
              <a:ext cx="60" cy="78"/>
            </a:xfrm>
            <a:prstGeom prst="line">
              <a:avLst/>
            </a:prstGeom>
            <a:noFill/>
            <a:ln w="19050">
              <a:solidFill>
                <a:srgbClr val="FD0303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6" name="Line 1070">
              <a:extLst>
                <a:ext uri="{FF2B5EF4-FFF2-40B4-BE49-F238E27FC236}">
                  <a16:creationId xmlns:a16="http://schemas.microsoft.com/office/drawing/2014/main" id="{CB9EE768-62A8-4109-B6FB-CC4A965F12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" y="2360"/>
              <a:ext cx="59" cy="77"/>
            </a:xfrm>
            <a:prstGeom prst="line">
              <a:avLst/>
            </a:prstGeom>
            <a:noFill/>
            <a:ln w="19050">
              <a:solidFill>
                <a:srgbClr val="FD0303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" name="Line 1071">
              <a:extLst>
                <a:ext uri="{FF2B5EF4-FFF2-40B4-BE49-F238E27FC236}">
                  <a16:creationId xmlns:a16="http://schemas.microsoft.com/office/drawing/2014/main" id="{4DEBEF16-7829-4911-BC76-1A394E7AB6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2" y="2321"/>
              <a:ext cx="60" cy="77"/>
            </a:xfrm>
            <a:prstGeom prst="line">
              <a:avLst/>
            </a:prstGeom>
            <a:noFill/>
            <a:ln w="19050">
              <a:solidFill>
                <a:srgbClr val="FD0303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" name="Line 1072">
              <a:extLst>
                <a:ext uri="{FF2B5EF4-FFF2-40B4-BE49-F238E27FC236}">
                  <a16:creationId xmlns:a16="http://schemas.microsoft.com/office/drawing/2014/main" id="{23099034-FE20-4735-BBE2-F5F3DD318E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2275"/>
              <a:ext cx="60" cy="77"/>
            </a:xfrm>
            <a:prstGeom prst="line">
              <a:avLst/>
            </a:prstGeom>
            <a:noFill/>
            <a:ln w="19050">
              <a:solidFill>
                <a:srgbClr val="FD0303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9" name="Text Box 1108">
            <a:extLst>
              <a:ext uri="{FF2B5EF4-FFF2-40B4-BE49-F238E27FC236}">
                <a16:creationId xmlns:a16="http://schemas.microsoft.com/office/drawing/2014/main" id="{BBD996AB-6D9D-4438-AF6F-E5F499360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5370" y="2021627"/>
            <a:ext cx="6511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Apex</a:t>
            </a:r>
          </a:p>
        </p:txBody>
      </p:sp>
      <p:sp>
        <p:nvSpPr>
          <p:cNvPr id="54" name="手繪多邊形: 圖案 53">
            <a:extLst>
              <a:ext uri="{FF2B5EF4-FFF2-40B4-BE49-F238E27FC236}">
                <a16:creationId xmlns:a16="http://schemas.microsoft.com/office/drawing/2014/main" id="{3326A02F-D841-4BA3-AD5A-6CCD6B9ACFA1}"/>
              </a:ext>
            </a:extLst>
          </p:cNvPr>
          <p:cNvSpPr/>
          <p:nvPr/>
        </p:nvSpPr>
        <p:spPr bwMode="auto">
          <a:xfrm>
            <a:off x="9882821" y="2954231"/>
            <a:ext cx="1430018" cy="1656080"/>
          </a:xfrm>
          <a:custGeom>
            <a:avLst/>
            <a:gdLst>
              <a:gd name="connsiteX0" fmla="*/ 121920 w 1402080"/>
              <a:gd name="connsiteY0" fmla="*/ 1391920 h 1656080"/>
              <a:gd name="connsiteX1" fmla="*/ 213360 w 1402080"/>
              <a:gd name="connsiteY1" fmla="*/ 1503680 h 1656080"/>
              <a:gd name="connsiteX2" fmla="*/ 243840 w 1402080"/>
              <a:gd name="connsiteY2" fmla="*/ 1513840 h 1656080"/>
              <a:gd name="connsiteX3" fmla="*/ 345440 w 1402080"/>
              <a:gd name="connsiteY3" fmla="*/ 1584960 h 1656080"/>
              <a:gd name="connsiteX4" fmla="*/ 416560 w 1402080"/>
              <a:gd name="connsiteY4" fmla="*/ 1615440 h 1656080"/>
              <a:gd name="connsiteX5" fmla="*/ 447040 w 1402080"/>
              <a:gd name="connsiteY5" fmla="*/ 1635760 h 1656080"/>
              <a:gd name="connsiteX6" fmla="*/ 508000 w 1402080"/>
              <a:gd name="connsiteY6" fmla="*/ 1656080 h 1656080"/>
              <a:gd name="connsiteX7" fmla="*/ 812800 w 1402080"/>
              <a:gd name="connsiteY7" fmla="*/ 1645920 h 1656080"/>
              <a:gd name="connsiteX8" fmla="*/ 883920 w 1402080"/>
              <a:gd name="connsiteY8" fmla="*/ 1615440 h 1656080"/>
              <a:gd name="connsiteX9" fmla="*/ 934720 w 1402080"/>
              <a:gd name="connsiteY9" fmla="*/ 1605280 h 1656080"/>
              <a:gd name="connsiteX10" fmla="*/ 1026160 w 1402080"/>
              <a:gd name="connsiteY10" fmla="*/ 1544320 h 1656080"/>
              <a:gd name="connsiteX11" fmla="*/ 1056640 w 1402080"/>
              <a:gd name="connsiteY11" fmla="*/ 1524000 h 1656080"/>
              <a:gd name="connsiteX12" fmla="*/ 1127760 w 1402080"/>
              <a:gd name="connsiteY12" fmla="*/ 1473200 h 1656080"/>
              <a:gd name="connsiteX13" fmla="*/ 1198880 w 1402080"/>
              <a:gd name="connsiteY13" fmla="*/ 1422400 h 1656080"/>
              <a:gd name="connsiteX14" fmla="*/ 1219200 w 1402080"/>
              <a:gd name="connsiteY14" fmla="*/ 1391920 h 1656080"/>
              <a:gd name="connsiteX15" fmla="*/ 1270000 w 1402080"/>
              <a:gd name="connsiteY15" fmla="*/ 1341120 h 1656080"/>
              <a:gd name="connsiteX16" fmla="*/ 1280160 w 1402080"/>
              <a:gd name="connsiteY16" fmla="*/ 1310640 h 1656080"/>
              <a:gd name="connsiteX17" fmla="*/ 1320800 w 1402080"/>
              <a:gd name="connsiteY17" fmla="*/ 1239520 h 1656080"/>
              <a:gd name="connsiteX18" fmla="*/ 1351280 w 1402080"/>
              <a:gd name="connsiteY18" fmla="*/ 1137920 h 1656080"/>
              <a:gd name="connsiteX19" fmla="*/ 1361440 w 1402080"/>
              <a:gd name="connsiteY19" fmla="*/ 1107440 h 1656080"/>
              <a:gd name="connsiteX20" fmla="*/ 1391920 w 1402080"/>
              <a:gd name="connsiteY20" fmla="*/ 944880 h 1656080"/>
              <a:gd name="connsiteX21" fmla="*/ 1402080 w 1402080"/>
              <a:gd name="connsiteY21" fmla="*/ 904240 h 1656080"/>
              <a:gd name="connsiteX22" fmla="*/ 1391920 w 1402080"/>
              <a:gd name="connsiteY22" fmla="*/ 365760 h 1656080"/>
              <a:gd name="connsiteX23" fmla="*/ 1371600 w 1402080"/>
              <a:gd name="connsiteY23" fmla="*/ 274320 h 1656080"/>
              <a:gd name="connsiteX24" fmla="*/ 1351280 w 1402080"/>
              <a:gd name="connsiteY24" fmla="*/ 233680 h 1656080"/>
              <a:gd name="connsiteX25" fmla="*/ 1341120 w 1402080"/>
              <a:gd name="connsiteY25" fmla="*/ 172720 h 1656080"/>
              <a:gd name="connsiteX26" fmla="*/ 1270000 w 1402080"/>
              <a:gd name="connsiteY26" fmla="*/ 101600 h 1656080"/>
              <a:gd name="connsiteX27" fmla="*/ 1168400 w 1402080"/>
              <a:gd name="connsiteY27" fmla="*/ 30480 h 1656080"/>
              <a:gd name="connsiteX28" fmla="*/ 1056640 w 1402080"/>
              <a:gd name="connsiteY28" fmla="*/ 0 h 1656080"/>
              <a:gd name="connsiteX29" fmla="*/ 812800 w 1402080"/>
              <a:gd name="connsiteY29" fmla="*/ 10160 h 1656080"/>
              <a:gd name="connsiteX30" fmla="*/ 772160 w 1402080"/>
              <a:gd name="connsiteY30" fmla="*/ 20320 h 1656080"/>
              <a:gd name="connsiteX31" fmla="*/ 660400 w 1402080"/>
              <a:gd name="connsiteY31" fmla="*/ 40640 h 1656080"/>
              <a:gd name="connsiteX32" fmla="*/ 548640 w 1402080"/>
              <a:gd name="connsiteY32" fmla="*/ 71120 h 1656080"/>
              <a:gd name="connsiteX33" fmla="*/ 467360 w 1402080"/>
              <a:gd name="connsiteY33" fmla="*/ 91440 h 1656080"/>
              <a:gd name="connsiteX34" fmla="*/ 406400 w 1402080"/>
              <a:gd name="connsiteY34" fmla="*/ 121920 h 1656080"/>
              <a:gd name="connsiteX35" fmla="*/ 375920 w 1402080"/>
              <a:gd name="connsiteY35" fmla="*/ 142240 h 1656080"/>
              <a:gd name="connsiteX36" fmla="*/ 314960 w 1402080"/>
              <a:gd name="connsiteY36" fmla="*/ 162560 h 1656080"/>
              <a:gd name="connsiteX37" fmla="*/ 243840 w 1402080"/>
              <a:gd name="connsiteY37" fmla="*/ 233680 h 1656080"/>
              <a:gd name="connsiteX38" fmla="*/ 213360 w 1402080"/>
              <a:gd name="connsiteY38" fmla="*/ 264160 h 1656080"/>
              <a:gd name="connsiteX39" fmla="*/ 172720 w 1402080"/>
              <a:gd name="connsiteY39" fmla="*/ 325120 h 1656080"/>
              <a:gd name="connsiteX40" fmla="*/ 152400 w 1402080"/>
              <a:gd name="connsiteY40" fmla="*/ 406400 h 1656080"/>
              <a:gd name="connsiteX41" fmla="*/ 142240 w 1402080"/>
              <a:gd name="connsiteY41" fmla="*/ 447040 h 1656080"/>
              <a:gd name="connsiteX42" fmla="*/ 121920 w 1402080"/>
              <a:gd name="connsiteY42" fmla="*/ 508000 h 1656080"/>
              <a:gd name="connsiteX43" fmla="*/ 111760 w 1402080"/>
              <a:gd name="connsiteY43" fmla="*/ 568960 h 1656080"/>
              <a:gd name="connsiteX44" fmla="*/ 101600 w 1402080"/>
              <a:gd name="connsiteY44" fmla="*/ 599440 h 1656080"/>
              <a:gd name="connsiteX45" fmla="*/ 81280 w 1402080"/>
              <a:gd name="connsiteY45" fmla="*/ 701040 h 1656080"/>
              <a:gd name="connsiteX46" fmla="*/ 60960 w 1402080"/>
              <a:gd name="connsiteY46" fmla="*/ 751840 h 1656080"/>
              <a:gd name="connsiteX47" fmla="*/ 30480 w 1402080"/>
              <a:gd name="connsiteY47" fmla="*/ 914400 h 1656080"/>
              <a:gd name="connsiteX48" fmla="*/ 20320 w 1402080"/>
              <a:gd name="connsiteY48" fmla="*/ 955040 h 1656080"/>
              <a:gd name="connsiteX49" fmla="*/ 0 w 1402080"/>
              <a:gd name="connsiteY49" fmla="*/ 985520 h 1656080"/>
              <a:gd name="connsiteX50" fmla="*/ 10160 w 1402080"/>
              <a:gd name="connsiteY50" fmla="*/ 1056640 h 1656080"/>
              <a:gd name="connsiteX51" fmla="*/ 30480 w 1402080"/>
              <a:gd name="connsiteY51" fmla="*/ 1097280 h 1656080"/>
              <a:gd name="connsiteX52" fmla="*/ 30480 w 1402080"/>
              <a:gd name="connsiteY52" fmla="*/ 1158240 h 16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402080" h="1656080">
                <a:moveTo>
                  <a:pt x="121920" y="1391920"/>
                </a:moveTo>
                <a:cubicBezTo>
                  <a:pt x="141442" y="1424456"/>
                  <a:pt x="175898" y="1491193"/>
                  <a:pt x="213360" y="1503680"/>
                </a:cubicBezTo>
                <a:cubicBezTo>
                  <a:pt x="223520" y="1507067"/>
                  <a:pt x="234478" y="1508639"/>
                  <a:pt x="243840" y="1513840"/>
                </a:cubicBezTo>
                <a:cubicBezTo>
                  <a:pt x="355030" y="1575612"/>
                  <a:pt x="260203" y="1531687"/>
                  <a:pt x="345440" y="1584960"/>
                </a:cubicBezTo>
                <a:cubicBezTo>
                  <a:pt x="430007" y="1637814"/>
                  <a:pt x="347424" y="1580872"/>
                  <a:pt x="416560" y="1615440"/>
                </a:cubicBezTo>
                <a:cubicBezTo>
                  <a:pt x="427482" y="1620901"/>
                  <a:pt x="435882" y="1630801"/>
                  <a:pt x="447040" y="1635760"/>
                </a:cubicBezTo>
                <a:cubicBezTo>
                  <a:pt x="466613" y="1644459"/>
                  <a:pt x="508000" y="1656080"/>
                  <a:pt x="508000" y="1656080"/>
                </a:cubicBezTo>
                <a:cubicBezTo>
                  <a:pt x="609600" y="1652693"/>
                  <a:pt x="711319" y="1651889"/>
                  <a:pt x="812800" y="1645920"/>
                </a:cubicBezTo>
                <a:cubicBezTo>
                  <a:pt x="877960" y="1642087"/>
                  <a:pt x="830739" y="1635383"/>
                  <a:pt x="883920" y="1615440"/>
                </a:cubicBezTo>
                <a:cubicBezTo>
                  <a:pt x="900089" y="1609377"/>
                  <a:pt x="917787" y="1608667"/>
                  <a:pt x="934720" y="1605280"/>
                </a:cubicBezTo>
                <a:lnTo>
                  <a:pt x="1026160" y="1544320"/>
                </a:lnTo>
                <a:cubicBezTo>
                  <a:pt x="1036320" y="1537547"/>
                  <a:pt x="1046871" y="1531326"/>
                  <a:pt x="1056640" y="1524000"/>
                </a:cubicBezTo>
                <a:cubicBezTo>
                  <a:pt x="1189457" y="1424387"/>
                  <a:pt x="1023765" y="1547482"/>
                  <a:pt x="1127760" y="1473200"/>
                </a:cubicBezTo>
                <a:cubicBezTo>
                  <a:pt x="1215975" y="1410189"/>
                  <a:pt x="1127048" y="1470288"/>
                  <a:pt x="1198880" y="1422400"/>
                </a:cubicBezTo>
                <a:cubicBezTo>
                  <a:pt x="1205653" y="1412240"/>
                  <a:pt x="1210566" y="1400554"/>
                  <a:pt x="1219200" y="1391920"/>
                </a:cubicBezTo>
                <a:cubicBezTo>
                  <a:pt x="1259840" y="1351280"/>
                  <a:pt x="1242907" y="1395307"/>
                  <a:pt x="1270000" y="1341120"/>
                </a:cubicBezTo>
                <a:cubicBezTo>
                  <a:pt x="1274789" y="1331541"/>
                  <a:pt x="1275371" y="1320219"/>
                  <a:pt x="1280160" y="1310640"/>
                </a:cubicBezTo>
                <a:cubicBezTo>
                  <a:pt x="1316817" y="1237325"/>
                  <a:pt x="1285176" y="1328581"/>
                  <a:pt x="1320800" y="1239520"/>
                </a:cubicBezTo>
                <a:cubicBezTo>
                  <a:pt x="1344945" y="1179159"/>
                  <a:pt x="1336310" y="1190313"/>
                  <a:pt x="1351280" y="1137920"/>
                </a:cubicBezTo>
                <a:cubicBezTo>
                  <a:pt x="1354222" y="1127622"/>
                  <a:pt x="1358053" y="1117600"/>
                  <a:pt x="1361440" y="1107440"/>
                </a:cubicBezTo>
                <a:cubicBezTo>
                  <a:pt x="1375064" y="998448"/>
                  <a:pt x="1364978" y="1052649"/>
                  <a:pt x="1391920" y="944880"/>
                </a:cubicBezTo>
                <a:lnTo>
                  <a:pt x="1402080" y="904240"/>
                </a:lnTo>
                <a:cubicBezTo>
                  <a:pt x="1398693" y="724747"/>
                  <a:pt x="1398002" y="545182"/>
                  <a:pt x="1391920" y="365760"/>
                </a:cubicBezTo>
                <a:cubicBezTo>
                  <a:pt x="1391098" y="341516"/>
                  <a:pt x="1382504" y="299764"/>
                  <a:pt x="1371600" y="274320"/>
                </a:cubicBezTo>
                <a:cubicBezTo>
                  <a:pt x="1365634" y="260399"/>
                  <a:pt x="1358053" y="247227"/>
                  <a:pt x="1351280" y="233680"/>
                </a:cubicBezTo>
                <a:cubicBezTo>
                  <a:pt x="1347893" y="213360"/>
                  <a:pt x="1351917" y="190264"/>
                  <a:pt x="1341120" y="172720"/>
                </a:cubicBezTo>
                <a:cubicBezTo>
                  <a:pt x="1323549" y="144167"/>
                  <a:pt x="1296821" y="121716"/>
                  <a:pt x="1270000" y="101600"/>
                </a:cubicBezTo>
                <a:cubicBezTo>
                  <a:pt x="1251453" y="87689"/>
                  <a:pt x="1183410" y="35483"/>
                  <a:pt x="1168400" y="30480"/>
                </a:cubicBezTo>
                <a:cubicBezTo>
                  <a:pt x="1091057" y="4699"/>
                  <a:pt x="1128443" y="14361"/>
                  <a:pt x="1056640" y="0"/>
                </a:cubicBezTo>
                <a:cubicBezTo>
                  <a:pt x="975360" y="3387"/>
                  <a:pt x="893944" y="4364"/>
                  <a:pt x="812800" y="10160"/>
                </a:cubicBezTo>
                <a:cubicBezTo>
                  <a:pt x="798872" y="11155"/>
                  <a:pt x="785791" y="17291"/>
                  <a:pt x="772160" y="20320"/>
                </a:cubicBezTo>
                <a:cubicBezTo>
                  <a:pt x="715692" y="32868"/>
                  <a:pt x="721057" y="29611"/>
                  <a:pt x="660400" y="40640"/>
                </a:cubicBezTo>
                <a:cubicBezTo>
                  <a:pt x="531532" y="64071"/>
                  <a:pt x="696763" y="34089"/>
                  <a:pt x="548640" y="71120"/>
                </a:cubicBezTo>
                <a:lnTo>
                  <a:pt x="467360" y="91440"/>
                </a:lnTo>
                <a:cubicBezTo>
                  <a:pt x="380009" y="149674"/>
                  <a:pt x="490528" y="79856"/>
                  <a:pt x="406400" y="121920"/>
                </a:cubicBezTo>
                <a:cubicBezTo>
                  <a:pt x="395478" y="127381"/>
                  <a:pt x="387078" y="137281"/>
                  <a:pt x="375920" y="142240"/>
                </a:cubicBezTo>
                <a:cubicBezTo>
                  <a:pt x="356347" y="150939"/>
                  <a:pt x="314960" y="162560"/>
                  <a:pt x="314960" y="162560"/>
                </a:cubicBezTo>
                <a:cubicBezTo>
                  <a:pt x="268379" y="232431"/>
                  <a:pt x="297488" y="215797"/>
                  <a:pt x="243840" y="233680"/>
                </a:cubicBezTo>
                <a:cubicBezTo>
                  <a:pt x="233680" y="243840"/>
                  <a:pt x="222181" y="252818"/>
                  <a:pt x="213360" y="264160"/>
                </a:cubicBezTo>
                <a:cubicBezTo>
                  <a:pt x="198367" y="283437"/>
                  <a:pt x="172720" y="325120"/>
                  <a:pt x="172720" y="325120"/>
                </a:cubicBezTo>
                <a:lnTo>
                  <a:pt x="152400" y="406400"/>
                </a:lnTo>
                <a:cubicBezTo>
                  <a:pt x="149013" y="419947"/>
                  <a:pt x="146656" y="433793"/>
                  <a:pt x="142240" y="447040"/>
                </a:cubicBezTo>
                <a:cubicBezTo>
                  <a:pt x="135467" y="467360"/>
                  <a:pt x="125441" y="486872"/>
                  <a:pt x="121920" y="508000"/>
                </a:cubicBezTo>
                <a:cubicBezTo>
                  <a:pt x="118533" y="528320"/>
                  <a:pt x="116229" y="548850"/>
                  <a:pt x="111760" y="568960"/>
                </a:cubicBezTo>
                <a:cubicBezTo>
                  <a:pt x="109437" y="579415"/>
                  <a:pt x="103923" y="588985"/>
                  <a:pt x="101600" y="599440"/>
                </a:cubicBezTo>
                <a:cubicBezTo>
                  <a:pt x="91595" y="644461"/>
                  <a:pt x="94775" y="660555"/>
                  <a:pt x="81280" y="701040"/>
                </a:cubicBezTo>
                <a:cubicBezTo>
                  <a:pt x="75513" y="718342"/>
                  <a:pt x="67733" y="734907"/>
                  <a:pt x="60960" y="751840"/>
                </a:cubicBezTo>
                <a:cubicBezTo>
                  <a:pt x="47336" y="860832"/>
                  <a:pt x="57422" y="806631"/>
                  <a:pt x="30480" y="914400"/>
                </a:cubicBezTo>
                <a:cubicBezTo>
                  <a:pt x="27093" y="927947"/>
                  <a:pt x="28066" y="943422"/>
                  <a:pt x="20320" y="955040"/>
                </a:cubicBezTo>
                <a:lnTo>
                  <a:pt x="0" y="985520"/>
                </a:lnTo>
                <a:cubicBezTo>
                  <a:pt x="3387" y="1009227"/>
                  <a:pt x="3859" y="1033536"/>
                  <a:pt x="10160" y="1056640"/>
                </a:cubicBezTo>
                <a:cubicBezTo>
                  <a:pt x="14145" y="1071252"/>
                  <a:pt x="27510" y="1082428"/>
                  <a:pt x="30480" y="1097280"/>
                </a:cubicBezTo>
                <a:cubicBezTo>
                  <a:pt x="34465" y="1117205"/>
                  <a:pt x="30480" y="1137920"/>
                  <a:pt x="30480" y="1158240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Oval 1061">
            <a:extLst>
              <a:ext uri="{FF2B5EF4-FFF2-40B4-BE49-F238E27FC236}">
                <a16:creationId xmlns:a16="http://schemas.microsoft.com/office/drawing/2014/main" id="{65DD8564-5105-4683-A381-F90DFD987060}"/>
              </a:ext>
            </a:extLst>
          </p:cNvPr>
          <p:cNvSpPr>
            <a:spLocks noChangeArrowheads="1"/>
          </p:cNvSpPr>
          <p:nvPr/>
        </p:nvSpPr>
        <p:spPr bwMode="auto">
          <a:xfrm rot="20692740">
            <a:off x="7771773" y="3946116"/>
            <a:ext cx="2336492" cy="18859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56" name="物件 55">
            <a:extLst>
              <a:ext uri="{FF2B5EF4-FFF2-40B4-BE49-F238E27FC236}">
                <a16:creationId xmlns:a16="http://schemas.microsoft.com/office/drawing/2014/main" id="{CAF6FBD5-C4B5-4323-93C1-BB8BF1834E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623751"/>
              </p:ext>
            </p:extLst>
          </p:nvPr>
        </p:nvGraphicFramePr>
        <p:xfrm>
          <a:off x="2781652" y="5508233"/>
          <a:ext cx="2790474" cy="478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4" name="Equation" r:id="rId3" imgW="1333440" imgH="228600" progId="Equation.DSMT4">
                  <p:embed/>
                </p:oleObj>
              </mc:Choice>
              <mc:Fallback>
                <p:oleObj name="Equation" r:id="rId3" imgW="1333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81652" y="5508233"/>
                        <a:ext cx="2790474" cy="4783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518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1" grpId="0" animBg="1"/>
      <p:bldP spid="32" grpId="0"/>
      <p:bldP spid="54" grpId="0" animBg="1"/>
      <p:bldP spid="5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投影片編號版面配置區 3">
            <a:extLst>
              <a:ext uri="{FF2B5EF4-FFF2-40B4-BE49-F238E27FC236}">
                <a16:creationId xmlns:a16="http://schemas.microsoft.com/office/drawing/2014/main" id="{51A93EB1-2BDB-4A95-91AF-7947697F97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E102A-784D-4975-85A8-1055220A28A5}" type="slidenum">
              <a:rPr lang="zh-TW" altLang="en-US"/>
              <a:pPr/>
              <a:t>46</a:t>
            </a:fld>
            <a:endParaRPr lang="en-US" altLang="zh-TW"/>
          </a:p>
        </p:txBody>
      </p:sp>
      <p:sp>
        <p:nvSpPr>
          <p:cNvPr id="186370" name="Rectangle 2">
            <a:extLst>
              <a:ext uri="{FF2B5EF4-FFF2-40B4-BE49-F238E27FC236}">
                <a16:creationId xmlns:a16="http://schemas.microsoft.com/office/drawing/2014/main" id="{41C00B61-679C-4352-83D6-CE9E0EE5A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88900" tIns="44450" rIns="88900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 sz="3200" dirty="0"/>
              <a:t>Example of Network Simplex Algorithm</a:t>
            </a:r>
          </a:p>
        </p:txBody>
      </p:sp>
      <p:grpSp>
        <p:nvGrpSpPr>
          <p:cNvPr id="186561" name="Group 193">
            <a:extLst>
              <a:ext uri="{FF2B5EF4-FFF2-40B4-BE49-F238E27FC236}">
                <a16:creationId xmlns:a16="http://schemas.microsoft.com/office/drawing/2014/main" id="{DD6AD431-CA86-4303-8006-F754BF4B6542}"/>
              </a:ext>
            </a:extLst>
          </p:cNvPr>
          <p:cNvGrpSpPr>
            <a:grpSpLocks/>
          </p:cNvGrpSpPr>
          <p:nvPr/>
        </p:nvGrpSpPr>
        <p:grpSpPr bwMode="auto">
          <a:xfrm>
            <a:off x="46034" y="1451036"/>
            <a:ext cx="4056063" cy="2409825"/>
            <a:chOff x="72" y="1005"/>
            <a:chExt cx="2555" cy="1518"/>
          </a:xfrm>
        </p:grpSpPr>
        <p:grpSp>
          <p:nvGrpSpPr>
            <p:cNvPr id="186463" name="Group 95">
              <a:extLst>
                <a:ext uri="{FF2B5EF4-FFF2-40B4-BE49-F238E27FC236}">
                  <a16:creationId xmlns:a16="http://schemas.microsoft.com/office/drawing/2014/main" id="{4E7D0332-D09B-40CB-9F61-F3234487B9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6" y="1048"/>
              <a:ext cx="216" cy="218"/>
              <a:chOff x="786" y="1104"/>
              <a:chExt cx="216" cy="218"/>
            </a:xfrm>
          </p:grpSpPr>
          <p:sp>
            <p:nvSpPr>
              <p:cNvPr id="186377" name="Oval 9">
                <a:extLst>
                  <a:ext uri="{FF2B5EF4-FFF2-40B4-BE49-F238E27FC236}">
                    <a16:creationId xmlns:a16="http://schemas.microsoft.com/office/drawing/2014/main" id="{40386DC9-19AA-4C52-AEA9-88AEAB178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6" y="1104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384" name="Text Box 16">
                <a:extLst>
                  <a:ext uri="{FF2B5EF4-FFF2-40B4-BE49-F238E27FC236}">
                    <a16:creationId xmlns:a16="http://schemas.microsoft.com/office/drawing/2014/main" id="{8CB07A1E-CA05-4795-96FE-7B7A51BF6F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0" y="1110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anose="02020500000000000000" pitchFamily="18" charset="-120"/>
                  </a:rPr>
                  <a:t>2</a:t>
                </a:r>
              </a:p>
            </p:txBody>
          </p:sp>
        </p:grpSp>
        <p:grpSp>
          <p:nvGrpSpPr>
            <p:cNvPr id="186468" name="Group 100">
              <a:extLst>
                <a:ext uri="{FF2B5EF4-FFF2-40B4-BE49-F238E27FC236}">
                  <a16:creationId xmlns:a16="http://schemas.microsoft.com/office/drawing/2014/main" id="{E5A6AA1C-8EDE-4D28-9DCC-BC21561D90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" y="1624"/>
              <a:ext cx="216" cy="218"/>
              <a:chOff x="210" y="1736"/>
              <a:chExt cx="216" cy="218"/>
            </a:xfrm>
          </p:grpSpPr>
          <p:sp>
            <p:nvSpPr>
              <p:cNvPr id="186453" name="Oval 85">
                <a:extLst>
                  <a:ext uri="{FF2B5EF4-FFF2-40B4-BE49-F238E27FC236}">
                    <a16:creationId xmlns:a16="http://schemas.microsoft.com/office/drawing/2014/main" id="{950778EC-E9C0-4CC2-B9CC-0A8B1AF302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" y="1736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454" name="Text Box 86">
                <a:extLst>
                  <a:ext uri="{FF2B5EF4-FFF2-40B4-BE49-F238E27FC236}">
                    <a16:creationId xmlns:a16="http://schemas.microsoft.com/office/drawing/2014/main" id="{7FBD2D92-5815-4021-B375-9118EFAEDA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" y="174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anose="02020500000000000000" pitchFamily="18" charset="-120"/>
                  </a:rPr>
                  <a:t>1</a:t>
                </a:r>
              </a:p>
            </p:txBody>
          </p:sp>
        </p:grpSp>
        <p:grpSp>
          <p:nvGrpSpPr>
            <p:cNvPr id="186467" name="Group 99">
              <a:extLst>
                <a:ext uri="{FF2B5EF4-FFF2-40B4-BE49-F238E27FC236}">
                  <a16:creationId xmlns:a16="http://schemas.microsoft.com/office/drawing/2014/main" id="{087AAED6-F170-4393-BC09-BBBA7FC600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4" y="2248"/>
              <a:ext cx="216" cy="218"/>
              <a:chOff x="754" y="2272"/>
              <a:chExt cx="216" cy="218"/>
            </a:xfrm>
          </p:grpSpPr>
          <p:sp>
            <p:nvSpPr>
              <p:cNvPr id="186455" name="Oval 87">
                <a:extLst>
                  <a:ext uri="{FF2B5EF4-FFF2-40B4-BE49-F238E27FC236}">
                    <a16:creationId xmlns:a16="http://schemas.microsoft.com/office/drawing/2014/main" id="{31AC6786-D8E0-4CC8-87C0-CCCC59BEA8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4" y="2272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456" name="Text Box 88">
                <a:extLst>
                  <a:ext uri="{FF2B5EF4-FFF2-40B4-BE49-F238E27FC236}">
                    <a16:creationId xmlns:a16="http://schemas.microsoft.com/office/drawing/2014/main" id="{0ECB881A-5072-435D-A67A-F55AEE24D8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227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anose="02020500000000000000" pitchFamily="18" charset="-120"/>
                  </a:rPr>
                  <a:t>3</a:t>
                </a:r>
              </a:p>
            </p:txBody>
          </p:sp>
        </p:grpSp>
        <p:sp>
          <p:nvSpPr>
            <p:cNvPr id="186457" name="Oval 89">
              <a:extLst>
                <a:ext uri="{FF2B5EF4-FFF2-40B4-BE49-F238E27FC236}">
                  <a16:creationId xmlns:a16="http://schemas.microsoft.com/office/drawing/2014/main" id="{45B10236-9FE1-4B3D-82AA-523D95EC1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" y="2248"/>
              <a:ext cx="216" cy="21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458" name="Text Box 90">
              <a:extLst>
                <a:ext uri="{FF2B5EF4-FFF2-40B4-BE49-F238E27FC236}">
                  <a16:creationId xmlns:a16="http://schemas.microsoft.com/office/drawing/2014/main" id="{FB246A36-C337-4CA4-A0CF-22D6EE220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4" y="225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5</a:t>
              </a:r>
            </a:p>
          </p:txBody>
        </p:sp>
        <p:grpSp>
          <p:nvGrpSpPr>
            <p:cNvPr id="186464" name="Group 96">
              <a:extLst>
                <a:ext uri="{FF2B5EF4-FFF2-40B4-BE49-F238E27FC236}">
                  <a16:creationId xmlns:a16="http://schemas.microsoft.com/office/drawing/2014/main" id="{59DB3109-411C-4E1A-AC8D-5D5C2CB32E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8" y="1048"/>
              <a:ext cx="216" cy="218"/>
              <a:chOff x="1618" y="1048"/>
              <a:chExt cx="216" cy="218"/>
            </a:xfrm>
          </p:grpSpPr>
          <p:sp>
            <p:nvSpPr>
              <p:cNvPr id="186459" name="Oval 91">
                <a:extLst>
                  <a:ext uri="{FF2B5EF4-FFF2-40B4-BE49-F238E27FC236}">
                    <a16:creationId xmlns:a16="http://schemas.microsoft.com/office/drawing/2014/main" id="{94EFE786-6095-4154-A4AB-826330907D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8" y="1048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460" name="Text Box 92">
                <a:extLst>
                  <a:ext uri="{FF2B5EF4-FFF2-40B4-BE49-F238E27FC236}">
                    <a16:creationId xmlns:a16="http://schemas.microsoft.com/office/drawing/2014/main" id="{FA1192E1-FCD4-4B51-A1E9-3023795039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105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anose="02020500000000000000" pitchFamily="18" charset="-120"/>
                  </a:rPr>
                  <a:t>4</a:t>
                </a:r>
              </a:p>
            </p:txBody>
          </p:sp>
        </p:grpSp>
        <p:grpSp>
          <p:nvGrpSpPr>
            <p:cNvPr id="186465" name="Group 97">
              <a:extLst>
                <a:ext uri="{FF2B5EF4-FFF2-40B4-BE49-F238E27FC236}">
                  <a16:creationId xmlns:a16="http://schemas.microsoft.com/office/drawing/2014/main" id="{3A563F8C-DC15-47CE-B9EA-F41087A54D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4" y="1624"/>
              <a:ext cx="216" cy="218"/>
              <a:chOff x="2234" y="1624"/>
              <a:chExt cx="216" cy="218"/>
            </a:xfrm>
          </p:grpSpPr>
          <p:sp>
            <p:nvSpPr>
              <p:cNvPr id="186461" name="Oval 93">
                <a:extLst>
                  <a:ext uri="{FF2B5EF4-FFF2-40B4-BE49-F238E27FC236}">
                    <a16:creationId xmlns:a16="http://schemas.microsoft.com/office/drawing/2014/main" id="{17537068-2182-4AF8-AD82-F021A5832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1624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462" name="Text Box 94">
                <a:extLst>
                  <a:ext uri="{FF2B5EF4-FFF2-40B4-BE49-F238E27FC236}">
                    <a16:creationId xmlns:a16="http://schemas.microsoft.com/office/drawing/2014/main" id="{0DC5500B-C962-41E6-9345-B8F5F29271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8" y="1630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anose="02020500000000000000" pitchFamily="18" charset="-120"/>
                  </a:rPr>
                  <a:t>6</a:t>
                </a:r>
              </a:p>
            </p:txBody>
          </p:sp>
        </p:grpSp>
        <p:sp>
          <p:nvSpPr>
            <p:cNvPr id="186469" name="Line 101">
              <a:extLst>
                <a:ext uri="{FF2B5EF4-FFF2-40B4-BE49-F238E27FC236}">
                  <a16:creationId xmlns:a16="http://schemas.microsoft.com/office/drawing/2014/main" id="{734407AB-ACAB-4343-9456-B071EB2C24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0" y="1216"/>
              <a:ext cx="392" cy="4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470" name="Line 102">
              <a:extLst>
                <a:ext uri="{FF2B5EF4-FFF2-40B4-BE49-F238E27FC236}">
                  <a16:creationId xmlns:a16="http://schemas.microsoft.com/office/drawing/2014/main" id="{11D0A4D9-5293-4160-B2D7-B58D7EA414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0" y="1168"/>
              <a:ext cx="6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471" name="Line 103">
              <a:extLst>
                <a:ext uri="{FF2B5EF4-FFF2-40B4-BE49-F238E27FC236}">
                  <a16:creationId xmlns:a16="http://schemas.microsoft.com/office/drawing/2014/main" id="{F4F2B4F8-34CC-4192-AB49-6F0D88A43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812"/>
              <a:ext cx="384" cy="4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472" name="Line 104">
              <a:extLst>
                <a:ext uri="{FF2B5EF4-FFF2-40B4-BE49-F238E27FC236}">
                  <a16:creationId xmlns:a16="http://schemas.microsoft.com/office/drawing/2014/main" id="{A345C675-8349-42BE-A821-9D2369955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364"/>
              <a:ext cx="7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473" name="Line 105">
              <a:extLst>
                <a:ext uri="{FF2B5EF4-FFF2-40B4-BE49-F238E27FC236}">
                  <a16:creationId xmlns:a16="http://schemas.microsoft.com/office/drawing/2014/main" id="{4B78E1E5-0A5C-4B5D-A583-742990EB9B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8" y="1812"/>
              <a:ext cx="360" cy="5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474" name="Line 106">
              <a:extLst>
                <a:ext uri="{FF2B5EF4-FFF2-40B4-BE49-F238E27FC236}">
                  <a16:creationId xmlns:a16="http://schemas.microsoft.com/office/drawing/2014/main" id="{23B6B5DF-611D-4EFD-893A-41161939E5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0" y="1194"/>
              <a:ext cx="414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475" name="Line 107">
              <a:extLst>
                <a:ext uri="{FF2B5EF4-FFF2-40B4-BE49-F238E27FC236}">
                  <a16:creationId xmlns:a16="http://schemas.microsoft.com/office/drawing/2014/main" id="{1C4A62F3-4721-4DA7-8449-59DBFF7FE1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4" y="1266"/>
              <a:ext cx="0" cy="9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476" name="Line 108">
              <a:extLst>
                <a:ext uri="{FF2B5EF4-FFF2-40B4-BE49-F238E27FC236}">
                  <a16:creationId xmlns:a16="http://schemas.microsoft.com/office/drawing/2014/main" id="{282F8A4A-DE39-404C-AC2C-BB489B46E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0" y="1242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477" name="Line 109">
              <a:extLst>
                <a:ext uri="{FF2B5EF4-FFF2-40B4-BE49-F238E27FC236}">
                  <a16:creationId xmlns:a16="http://schemas.microsoft.com/office/drawing/2014/main" id="{C6B99656-7EAE-483B-8FF9-4EA830012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230"/>
              <a:ext cx="744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478" name="Text Box 110">
              <a:extLst>
                <a:ext uri="{FF2B5EF4-FFF2-40B4-BE49-F238E27FC236}">
                  <a16:creationId xmlns:a16="http://schemas.microsoft.com/office/drawing/2014/main" id="{5B189C1D-3A8C-4295-B2F8-8B35C34B3E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" y="1275"/>
              <a:ext cx="3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>
                  <a:ea typeface="新細明體" panose="02020500000000000000" pitchFamily="18" charset="-120"/>
                </a:rPr>
                <a:t>(3,8)</a:t>
              </a:r>
            </a:p>
          </p:txBody>
        </p:sp>
        <p:sp>
          <p:nvSpPr>
            <p:cNvPr id="186479" name="Text Box 111">
              <a:extLst>
                <a:ext uri="{FF2B5EF4-FFF2-40B4-BE49-F238E27FC236}">
                  <a16:creationId xmlns:a16="http://schemas.microsoft.com/office/drawing/2014/main" id="{03A8CB85-2955-4503-916B-54D5086977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" y="1983"/>
              <a:ext cx="3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>
                  <a:ea typeface="新細明體" panose="02020500000000000000" pitchFamily="18" charset="-120"/>
                </a:rPr>
                <a:t>(2,3)</a:t>
              </a:r>
            </a:p>
          </p:txBody>
        </p:sp>
        <p:sp>
          <p:nvSpPr>
            <p:cNvPr id="186480" name="Text Box 112">
              <a:extLst>
                <a:ext uri="{FF2B5EF4-FFF2-40B4-BE49-F238E27FC236}">
                  <a16:creationId xmlns:a16="http://schemas.microsoft.com/office/drawing/2014/main" id="{A077CB3B-AD08-4C38-80A9-B76F87178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" y="166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>
                  <a:solidFill>
                    <a:srgbClr val="0000FF"/>
                  </a:solidFill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186481" name="Text Box 113">
              <a:extLst>
                <a:ext uri="{FF2B5EF4-FFF2-40B4-BE49-F238E27FC236}">
                  <a16:creationId xmlns:a16="http://schemas.microsoft.com/office/drawing/2014/main" id="{4247C06A-7ADC-4F50-9278-0797626191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4" y="1701"/>
              <a:ext cx="3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>
                  <a:ea typeface="新細明體" panose="02020500000000000000" pitchFamily="18" charset="-120"/>
                </a:rPr>
                <a:t>(2,3)</a:t>
              </a:r>
            </a:p>
          </p:txBody>
        </p:sp>
        <p:sp>
          <p:nvSpPr>
            <p:cNvPr id="186482" name="Text Box 114">
              <a:extLst>
                <a:ext uri="{FF2B5EF4-FFF2-40B4-BE49-F238E27FC236}">
                  <a16:creationId xmlns:a16="http://schemas.microsoft.com/office/drawing/2014/main" id="{D4E3954C-3C6B-4526-B83B-1F7B2F6F71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" y="1575"/>
              <a:ext cx="3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>
                  <a:ea typeface="新細明體" panose="02020500000000000000" pitchFamily="18" charset="-120"/>
                </a:rPr>
                <a:t>(2,2)</a:t>
              </a:r>
            </a:p>
          </p:txBody>
        </p:sp>
        <p:sp>
          <p:nvSpPr>
            <p:cNvPr id="186483" name="Text Box 115">
              <a:extLst>
                <a:ext uri="{FF2B5EF4-FFF2-40B4-BE49-F238E27FC236}">
                  <a16:creationId xmlns:a16="http://schemas.microsoft.com/office/drawing/2014/main" id="{66026F10-EF3A-4A0E-8BC8-9ABB46E99A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4" y="2331"/>
              <a:ext cx="3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>
                  <a:ea typeface="新細明體" panose="02020500000000000000" pitchFamily="18" charset="-120"/>
                </a:rPr>
                <a:t>(4,3)</a:t>
              </a:r>
            </a:p>
          </p:txBody>
        </p:sp>
        <p:sp>
          <p:nvSpPr>
            <p:cNvPr id="186484" name="Text Box 116">
              <a:extLst>
                <a:ext uri="{FF2B5EF4-FFF2-40B4-BE49-F238E27FC236}">
                  <a16:creationId xmlns:a16="http://schemas.microsoft.com/office/drawing/2014/main" id="{1E643614-A3B1-40AF-9D49-3B069DCF79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067"/>
              <a:ext cx="3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>
                  <a:ea typeface="新細明體" panose="02020500000000000000" pitchFamily="18" charset="-120"/>
                </a:rPr>
                <a:t>(4,6)</a:t>
              </a:r>
            </a:p>
          </p:txBody>
        </p:sp>
        <p:sp>
          <p:nvSpPr>
            <p:cNvPr id="186485" name="Text Box 117">
              <a:extLst>
                <a:ext uri="{FF2B5EF4-FFF2-40B4-BE49-F238E27FC236}">
                  <a16:creationId xmlns:a16="http://schemas.microsoft.com/office/drawing/2014/main" id="{9F34DB6C-A2F4-4565-A58C-C1674E47AA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653"/>
              <a:ext cx="3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>
                  <a:ea typeface="新細明體" panose="02020500000000000000" pitchFamily="18" charset="-120"/>
                </a:rPr>
                <a:t>(5,4)</a:t>
              </a:r>
            </a:p>
          </p:txBody>
        </p:sp>
        <p:sp>
          <p:nvSpPr>
            <p:cNvPr id="186486" name="Text Box 118">
              <a:extLst>
                <a:ext uri="{FF2B5EF4-FFF2-40B4-BE49-F238E27FC236}">
                  <a16:creationId xmlns:a16="http://schemas.microsoft.com/office/drawing/2014/main" id="{735E284C-7C3B-4B25-8790-D4AE37736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" y="1251"/>
              <a:ext cx="3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>
                  <a:ea typeface="新細明體" panose="02020500000000000000" pitchFamily="18" charset="-120"/>
                </a:rPr>
                <a:t>(3,5)</a:t>
              </a:r>
            </a:p>
          </p:txBody>
        </p:sp>
        <p:sp>
          <p:nvSpPr>
            <p:cNvPr id="186487" name="Text Box 119">
              <a:extLst>
                <a:ext uri="{FF2B5EF4-FFF2-40B4-BE49-F238E27FC236}">
                  <a16:creationId xmlns:a16="http://schemas.microsoft.com/office/drawing/2014/main" id="{E6741671-497A-4838-9A2D-A6814D0AE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" y="1005"/>
              <a:ext cx="3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>
                  <a:ea typeface="新細明體" panose="02020500000000000000" pitchFamily="18" charset="-120"/>
                </a:rPr>
                <a:t>(5,7)</a:t>
              </a:r>
            </a:p>
          </p:txBody>
        </p:sp>
        <p:sp>
          <p:nvSpPr>
            <p:cNvPr id="186488" name="Text Box 120">
              <a:extLst>
                <a:ext uri="{FF2B5EF4-FFF2-40B4-BE49-F238E27FC236}">
                  <a16:creationId xmlns:a16="http://schemas.microsoft.com/office/drawing/2014/main" id="{8646BEBC-EE43-4A4F-9A32-7FF72C221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2" y="1617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>
                  <a:solidFill>
                    <a:srgbClr val="0000FF"/>
                  </a:solidFill>
                  <a:ea typeface="新細明體" panose="02020500000000000000" pitchFamily="18" charset="-120"/>
                </a:rPr>
                <a:t>-9</a:t>
              </a:r>
            </a:p>
          </p:txBody>
        </p:sp>
      </p:grpSp>
      <p:grpSp>
        <p:nvGrpSpPr>
          <p:cNvPr id="186573" name="Group 205">
            <a:extLst>
              <a:ext uri="{FF2B5EF4-FFF2-40B4-BE49-F238E27FC236}">
                <a16:creationId xmlns:a16="http://schemas.microsoft.com/office/drawing/2014/main" id="{3E822D27-E805-43A6-AB7E-D1DF8B295DC2}"/>
              </a:ext>
            </a:extLst>
          </p:cNvPr>
          <p:cNvGrpSpPr>
            <a:grpSpLocks/>
          </p:cNvGrpSpPr>
          <p:nvPr/>
        </p:nvGrpSpPr>
        <p:grpSpPr bwMode="auto">
          <a:xfrm>
            <a:off x="1423751" y="564586"/>
            <a:ext cx="1679575" cy="639764"/>
            <a:chOff x="774" y="639"/>
            <a:chExt cx="1058" cy="403"/>
          </a:xfrm>
        </p:grpSpPr>
        <p:sp>
          <p:nvSpPr>
            <p:cNvPr id="186564" name="Oval 196">
              <a:extLst>
                <a:ext uri="{FF2B5EF4-FFF2-40B4-BE49-F238E27FC236}">
                  <a16:creationId xmlns:a16="http://schemas.microsoft.com/office/drawing/2014/main" id="{00A6409A-C774-482D-8247-05E47291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" y="826"/>
              <a:ext cx="216" cy="21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565" name="Text Box 197">
              <a:extLst>
                <a:ext uri="{FF2B5EF4-FFF2-40B4-BE49-F238E27FC236}">
                  <a16:creationId xmlns:a16="http://schemas.microsoft.com/office/drawing/2014/main" id="{B47D9F2F-09C0-4323-AA17-25EF943FF0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" y="812"/>
              <a:ext cx="15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 sz="1600" i="1" dirty="0" err="1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i</a:t>
              </a:r>
              <a:endParaRPr lang="en-US" altLang="zh-TW" sz="16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86567" name="Oval 199">
              <a:extLst>
                <a:ext uri="{FF2B5EF4-FFF2-40B4-BE49-F238E27FC236}">
                  <a16:creationId xmlns:a16="http://schemas.microsoft.com/office/drawing/2014/main" id="{5E33855D-E3C7-4E70-A8AC-D17ED7170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" y="826"/>
              <a:ext cx="216" cy="21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568" name="Text Box 200">
              <a:extLst>
                <a:ext uri="{FF2B5EF4-FFF2-40B4-BE49-F238E27FC236}">
                  <a16:creationId xmlns:a16="http://schemas.microsoft.com/office/drawing/2014/main" id="{5F21C919-5FC7-4A66-9B13-FCE05C5581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7" y="809"/>
              <a:ext cx="15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 sz="1600" i="1" dirty="0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86569" name="Line 201">
              <a:extLst>
                <a:ext uri="{FF2B5EF4-FFF2-40B4-BE49-F238E27FC236}">
                  <a16:creationId xmlns:a16="http://schemas.microsoft.com/office/drawing/2014/main" id="{C5B70EB6-B195-4AA6-82FF-8CE352A773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8" y="946"/>
              <a:ext cx="6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570" name="Text Box 202">
              <a:extLst>
                <a:ext uri="{FF2B5EF4-FFF2-40B4-BE49-F238E27FC236}">
                  <a16:creationId xmlns:a16="http://schemas.microsoft.com/office/drawing/2014/main" id="{F532C31A-E4D2-498C-A0BA-47A2778DF0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" y="648"/>
              <a:ext cx="20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 b="1" i="1" dirty="0">
                  <a:solidFill>
                    <a:schemeClr val="accent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b</a:t>
              </a:r>
              <a:r>
                <a:rPr lang="en-US" altLang="zh-TW" b="1" i="1" baseline="-25000" dirty="0">
                  <a:solidFill>
                    <a:schemeClr val="accent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86571" name="Text Box 203">
              <a:extLst>
                <a:ext uri="{FF2B5EF4-FFF2-40B4-BE49-F238E27FC236}">
                  <a16:creationId xmlns:a16="http://schemas.microsoft.com/office/drawing/2014/main" id="{67E4A95C-56F0-4187-B892-711B6D663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8" y="639"/>
              <a:ext cx="19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 b="1" i="1" dirty="0" err="1">
                  <a:solidFill>
                    <a:schemeClr val="accent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b</a:t>
              </a:r>
              <a:r>
                <a:rPr lang="en-US" altLang="zh-TW" b="1" i="1" baseline="-25000" dirty="0" err="1">
                  <a:solidFill>
                    <a:schemeClr val="accent6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j</a:t>
              </a:r>
              <a:endParaRPr lang="en-US" altLang="zh-TW" b="1" i="1" baseline="-25000" dirty="0">
                <a:solidFill>
                  <a:schemeClr val="accent6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86572" name="Text Box 204">
              <a:extLst>
                <a:ext uri="{FF2B5EF4-FFF2-40B4-BE49-F238E27FC236}">
                  <a16:creationId xmlns:a16="http://schemas.microsoft.com/office/drawing/2014/main" id="{F4E28CBB-A642-4FCE-B614-CFF333FAD3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1" y="744"/>
              <a:ext cx="42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 b="1" dirty="0">
                  <a:ea typeface="新細明體" panose="02020500000000000000" pitchFamily="18" charset="-120"/>
                </a:rPr>
                <a:t>(</a:t>
              </a:r>
              <a:r>
                <a:rPr lang="en-US" altLang="zh-TW" b="1" i="1" dirty="0" err="1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c</a:t>
              </a:r>
              <a:r>
                <a:rPr lang="en-US" altLang="zh-TW" b="1" i="1" baseline="-25000" dirty="0" err="1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ij</a:t>
              </a:r>
              <a:r>
                <a:rPr lang="en-US" altLang="zh-TW" b="1" dirty="0" err="1">
                  <a:ea typeface="新細明體" panose="02020500000000000000" pitchFamily="18" charset="-120"/>
                </a:rPr>
                <a:t>,</a:t>
              </a:r>
              <a:r>
                <a:rPr lang="en-US" altLang="zh-TW" b="1" i="1" dirty="0" err="1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u</a:t>
              </a:r>
              <a:r>
                <a:rPr lang="en-US" altLang="zh-TW" b="1" i="1" baseline="-25000" dirty="0" err="1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ij</a:t>
              </a:r>
              <a:r>
                <a:rPr lang="en-US" altLang="zh-TW" b="1" dirty="0">
                  <a:ea typeface="新細明體" panose="02020500000000000000" pitchFamily="18" charset="-120"/>
                </a:rPr>
                <a:t>)</a:t>
              </a: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EE51EC15-B15D-45A3-B0B6-712843E97327}"/>
              </a:ext>
            </a:extLst>
          </p:cNvPr>
          <p:cNvGrpSpPr/>
          <p:nvPr/>
        </p:nvGrpSpPr>
        <p:grpSpPr>
          <a:xfrm>
            <a:off x="5260912" y="571132"/>
            <a:ext cx="3772248" cy="805329"/>
            <a:chOff x="5201618" y="897763"/>
            <a:chExt cx="3772248" cy="805329"/>
          </a:xfrm>
        </p:grpSpPr>
        <p:grpSp>
          <p:nvGrpSpPr>
            <p:cNvPr id="186560" name="Group 192">
              <a:extLst>
                <a:ext uri="{FF2B5EF4-FFF2-40B4-BE49-F238E27FC236}">
                  <a16:creationId xmlns:a16="http://schemas.microsoft.com/office/drawing/2014/main" id="{2DA74A6E-6D3D-4782-B45D-424BA9E157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1618" y="897763"/>
              <a:ext cx="1663700" cy="638175"/>
              <a:chOff x="3720" y="466"/>
              <a:chExt cx="1048" cy="402"/>
            </a:xfrm>
          </p:grpSpPr>
          <p:grpSp>
            <p:nvGrpSpPr>
              <p:cNvPr id="186549" name="Group 181">
                <a:extLst>
                  <a:ext uri="{FF2B5EF4-FFF2-40B4-BE49-F238E27FC236}">
                    <a16:creationId xmlns:a16="http://schemas.microsoft.com/office/drawing/2014/main" id="{EB170BA7-50F7-4332-B90D-5F552B3AEC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20" y="644"/>
                <a:ext cx="216" cy="224"/>
                <a:chOff x="786" y="1096"/>
                <a:chExt cx="216" cy="224"/>
              </a:xfrm>
            </p:grpSpPr>
            <p:sp>
              <p:nvSpPr>
                <p:cNvPr id="186550" name="Oval 182">
                  <a:extLst>
                    <a:ext uri="{FF2B5EF4-FFF2-40B4-BE49-F238E27FC236}">
                      <a16:creationId xmlns:a16="http://schemas.microsoft.com/office/drawing/2014/main" id="{BF9EB1B2-A3A6-4074-89F8-699EFA35A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6" y="1104"/>
                  <a:ext cx="216" cy="21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6551" name="Text Box 183">
                  <a:extLst>
                    <a:ext uri="{FF2B5EF4-FFF2-40B4-BE49-F238E27FC236}">
                      <a16:creationId xmlns:a16="http://schemas.microsoft.com/office/drawing/2014/main" id="{D8A5EADE-4B54-4463-8EA6-9305D5A1863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21" y="1096"/>
                  <a:ext cx="153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buClrTx/>
                    <a:buSzTx/>
                    <a:buFontTx/>
                    <a:buNone/>
                  </a:pPr>
                  <a:r>
                    <a:rPr lang="en-US" altLang="zh-TW" sz="1600" i="1" dirty="0" err="1">
                      <a:latin typeface="Times New Roman" panose="02020603050405020304" pitchFamily="18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i</a:t>
                  </a:r>
                  <a:endParaRPr lang="en-US" altLang="zh-TW" sz="1600" i="1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6552" name="Group 184">
                <a:extLst>
                  <a:ext uri="{FF2B5EF4-FFF2-40B4-BE49-F238E27FC236}">
                    <a16:creationId xmlns:a16="http://schemas.microsoft.com/office/drawing/2014/main" id="{193E3378-37C6-4865-A60D-06F1DBB76C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52" y="637"/>
                <a:ext cx="216" cy="231"/>
                <a:chOff x="1618" y="1033"/>
                <a:chExt cx="216" cy="231"/>
              </a:xfrm>
            </p:grpSpPr>
            <p:sp>
              <p:nvSpPr>
                <p:cNvPr id="186553" name="Oval 185">
                  <a:extLst>
                    <a:ext uri="{FF2B5EF4-FFF2-40B4-BE49-F238E27FC236}">
                      <a16:creationId xmlns:a16="http://schemas.microsoft.com/office/drawing/2014/main" id="{B2B48DFF-94EB-4842-BF36-DD59CF2C64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18" y="1048"/>
                  <a:ext cx="216" cy="21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6554" name="Text Box 186">
                  <a:extLst>
                    <a:ext uri="{FF2B5EF4-FFF2-40B4-BE49-F238E27FC236}">
                      <a16:creationId xmlns:a16="http://schemas.microsoft.com/office/drawing/2014/main" id="{93B4C341-E69E-4E69-A6DA-F316E269EDA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60" y="1033"/>
                  <a:ext cx="153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buClrTx/>
                    <a:buSzTx/>
                    <a:buFontTx/>
                    <a:buNone/>
                  </a:pPr>
                  <a:r>
                    <a:rPr lang="en-US" altLang="zh-TW" sz="1600" i="1" dirty="0">
                      <a:latin typeface="Times New Roman" panose="02020603050405020304" pitchFamily="18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j</a:t>
                  </a:r>
                </a:p>
              </p:txBody>
            </p:sp>
          </p:grpSp>
          <p:sp>
            <p:nvSpPr>
              <p:cNvPr id="186555" name="Line 187">
                <a:extLst>
                  <a:ext uri="{FF2B5EF4-FFF2-40B4-BE49-F238E27FC236}">
                    <a16:creationId xmlns:a16="http://schemas.microsoft.com/office/drawing/2014/main" id="{FD5B76EE-B4DB-4FFA-BD0D-66E91A3F81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4" y="772"/>
                <a:ext cx="6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556" name="Text Box 188">
                <a:extLst>
                  <a:ext uri="{FF2B5EF4-FFF2-40B4-BE49-F238E27FC236}">
                    <a16:creationId xmlns:a16="http://schemas.microsoft.com/office/drawing/2014/main" id="{C2F0E768-7CB3-4D39-8733-7B9226D971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5" y="466"/>
                <a:ext cx="19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p</a:t>
                </a:r>
                <a:r>
                  <a:rPr lang="en-US" altLang="zh-TW" b="1" i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i</a:t>
                </a:r>
                <a:endParaRPr lang="en-US" altLang="zh-TW" dirty="0">
                  <a:solidFill>
                    <a:srgbClr val="FF00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86557" name="Text Box 189">
                <a:extLst>
                  <a:ext uri="{FF2B5EF4-FFF2-40B4-BE49-F238E27FC236}">
                    <a16:creationId xmlns:a16="http://schemas.microsoft.com/office/drawing/2014/main" id="{FB935852-7332-4E21-83E1-A7839F4A05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4" y="470"/>
                <a:ext cx="19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 b="1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p</a:t>
                </a:r>
                <a:r>
                  <a:rPr lang="en-US" altLang="zh-TW" b="1" i="1" baseline="-25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j</a:t>
                </a:r>
                <a:endParaRPr lang="en-US" altLang="zh-TW" dirty="0">
                  <a:solidFill>
                    <a:srgbClr val="FF00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86558" name="Text Box 190">
                <a:extLst>
                  <a:ext uri="{FF2B5EF4-FFF2-40B4-BE49-F238E27FC236}">
                    <a16:creationId xmlns:a16="http://schemas.microsoft.com/office/drawing/2014/main" id="{787082F3-02EC-4F1E-BCD2-F497B38670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0" y="588"/>
                <a:ext cx="215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 b="1" i="1" dirty="0" err="1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x</a:t>
                </a:r>
                <a:r>
                  <a:rPr lang="en-US" altLang="zh-TW" b="1" i="1" baseline="-25000" dirty="0" err="1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ij</a:t>
                </a:r>
                <a:endParaRPr lang="en-US" altLang="zh-TW" b="1" i="1" dirty="0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3" name="Line 106">
              <a:extLst>
                <a:ext uri="{FF2B5EF4-FFF2-40B4-BE49-F238E27FC236}">
                  <a16:creationId xmlns:a16="http://schemas.microsoft.com/office/drawing/2014/main" id="{6F16CA66-3B46-4958-BD19-FBF2CDD2F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7629" y="1242515"/>
              <a:ext cx="119556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4" name="Line 108">
              <a:extLst>
                <a:ext uri="{FF2B5EF4-FFF2-40B4-BE49-F238E27FC236}">
                  <a16:creationId xmlns:a16="http://schemas.microsoft.com/office/drawing/2014/main" id="{97ABEE59-304E-4A5A-8660-50156D4882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7629" y="1491254"/>
              <a:ext cx="1195563" cy="0"/>
            </a:xfrm>
            <a:prstGeom prst="line">
              <a:avLst/>
            </a:prstGeom>
            <a:noFill/>
            <a:ln w="38100">
              <a:solidFill>
                <a:srgbClr val="00664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dirty="0"/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EB01F461-039F-4DFE-A855-93546CCE39B3}"/>
                </a:ext>
              </a:extLst>
            </p:cNvPr>
            <p:cNvSpPr txBox="1"/>
            <p:nvPr/>
          </p:nvSpPr>
          <p:spPr>
            <a:xfrm>
              <a:off x="8176853" y="973669"/>
              <a:ext cx="7970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TW" sz="2000" dirty="0"/>
                <a:t> arc</a:t>
              </a:r>
              <a:endParaRPr lang="zh-TW" altLang="en-US" sz="2000" dirty="0"/>
            </a:p>
          </p:txBody>
        </p: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3773D836-C893-46CD-8CE5-B5B25BED6249}"/>
                </a:ext>
              </a:extLst>
            </p:cNvPr>
            <p:cNvSpPr txBox="1"/>
            <p:nvPr/>
          </p:nvSpPr>
          <p:spPr>
            <a:xfrm>
              <a:off x="8190181" y="1302982"/>
              <a:ext cx="7681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TW" sz="2000" dirty="0"/>
                <a:t> arc</a:t>
              </a:r>
              <a:endParaRPr lang="zh-TW" altLang="en-US" sz="2000" dirty="0"/>
            </a:p>
          </p:txBody>
        </p:sp>
      </p:grpSp>
      <p:sp>
        <p:nvSpPr>
          <p:cNvPr id="142" name="Text Box 66">
            <a:extLst>
              <a:ext uri="{FF2B5EF4-FFF2-40B4-BE49-F238E27FC236}">
                <a16:creationId xmlns:a16="http://schemas.microsoft.com/office/drawing/2014/main" id="{AFC9A35E-74AE-43AA-BC32-23098573F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01778" y="290813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altLang="zh-TW">
                <a:solidFill>
                  <a:srgbClr val="FD0303"/>
                </a:solidFill>
                <a:ea typeface="新細明體" panose="02020500000000000000" pitchFamily="18" charset="-120"/>
              </a:rPr>
              <a:t>0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7B16CA7B-DCD6-41FB-B2C3-86B452EE56D6}"/>
              </a:ext>
            </a:extLst>
          </p:cNvPr>
          <p:cNvGrpSpPr/>
          <p:nvPr/>
        </p:nvGrpSpPr>
        <p:grpSpPr>
          <a:xfrm>
            <a:off x="8073405" y="1134330"/>
            <a:ext cx="3813795" cy="2914650"/>
            <a:chOff x="8011493" y="1652918"/>
            <a:chExt cx="3813795" cy="2914650"/>
          </a:xfrm>
        </p:grpSpPr>
        <p:sp>
          <p:nvSpPr>
            <p:cNvPr id="130" name="Text Box 107">
              <a:extLst>
                <a:ext uri="{FF2B5EF4-FFF2-40B4-BE49-F238E27FC236}">
                  <a16:creationId xmlns:a16="http://schemas.microsoft.com/office/drawing/2014/main" id="{6440C60A-7C0A-48E3-BE29-08C0D43ADF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1493" y="2957843"/>
              <a:ext cx="2825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 dirty="0">
                  <a:solidFill>
                    <a:srgbClr val="FD0303"/>
                  </a:solidFill>
                  <a:ea typeface="新細明體" panose="02020500000000000000" pitchFamily="18" charset="-120"/>
                </a:rPr>
                <a:t>0</a:t>
              </a:r>
            </a:p>
          </p:txBody>
        </p: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F4BC2CAB-7779-4C29-B5AA-87F6AD78DE2C}"/>
                </a:ext>
              </a:extLst>
            </p:cNvPr>
            <p:cNvGrpSpPr/>
            <p:nvPr/>
          </p:nvGrpSpPr>
          <p:grpSpPr>
            <a:xfrm>
              <a:off x="8230567" y="1652918"/>
              <a:ext cx="3594721" cy="2914650"/>
              <a:chOff x="8230567" y="1652918"/>
              <a:chExt cx="3594721" cy="2914650"/>
            </a:xfrm>
          </p:grpSpPr>
          <p:grpSp>
            <p:nvGrpSpPr>
              <p:cNvPr id="107" name="Group 81">
                <a:extLst>
                  <a:ext uri="{FF2B5EF4-FFF2-40B4-BE49-F238E27FC236}">
                    <a16:creationId xmlns:a16="http://schemas.microsoft.com/office/drawing/2014/main" id="{03AAA3A4-53D2-4183-A6DD-36832B4AEF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44967" y="1983119"/>
                <a:ext cx="342900" cy="346075"/>
                <a:chOff x="786" y="1104"/>
                <a:chExt cx="216" cy="218"/>
              </a:xfrm>
            </p:grpSpPr>
            <p:sp>
              <p:nvSpPr>
                <p:cNvPr id="108" name="Oval 82">
                  <a:extLst>
                    <a:ext uri="{FF2B5EF4-FFF2-40B4-BE49-F238E27FC236}">
                      <a16:creationId xmlns:a16="http://schemas.microsoft.com/office/drawing/2014/main" id="{464C6A73-A8F2-47C1-8AE0-0C638F3332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6" y="1104"/>
                  <a:ext cx="216" cy="21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9" name="Text Box 83">
                  <a:extLst>
                    <a:ext uri="{FF2B5EF4-FFF2-40B4-BE49-F238E27FC236}">
                      <a16:creationId xmlns:a16="http://schemas.microsoft.com/office/drawing/2014/main" id="{C33D4CB2-96AC-44A1-850B-89591910C5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00" y="1110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buClrTx/>
                    <a:buSzTx/>
                    <a:buFontTx/>
                    <a:buNone/>
                  </a:pPr>
                  <a:r>
                    <a:rPr lang="en-US" altLang="zh-TW" sz="1600">
                      <a:ea typeface="新細明體" panose="02020500000000000000" pitchFamily="18" charset="-120"/>
                    </a:rPr>
                    <a:t>2</a:t>
                  </a:r>
                </a:p>
              </p:txBody>
            </p:sp>
          </p:grpSp>
          <p:grpSp>
            <p:nvGrpSpPr>
              <p:cNvPr id="110" name="Group 84">
                <a:extLst>
                  <a:ext uri="{FF2B5EF4-FFF2-40B4-BE49-F238E27FC236}">
                    <a16:creationId xmlns:a16="http://schemas.microsoft.com/office/drawing/2014/main" id="{59A15615-3A50-4538-8BC9-016313CA46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30567" y="2897519"/>
                <a:ext cx="342900" cy="346075"/>
                <a:chOff x="210" y="1736"/>
                <a:chExt cx="216" cy="218"/>
              </a:xfrm>
            </p:grpSpPr>
            <p:sp>
              <p:nvSpPr>
                <p:cNvPr id="111" name="Oval 85">
                  <a:extLst>
                    <a:ext uri="{FF2B5EF4-FFF2-40B4-BE49-F238E27FC236}">
                      <a16:creationId xmlns:a16="http://schemas.microsoft.com/office/drawing/2014/main" id="{8DBB3FAF-CD1B-4321-B2C2-7841F76EF4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0" y="1736"/>
                  <a:ext cx="216" cy="21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12" name="Text Box 86">
                  <a:extLst>
                    <a:ext uri="{FF2B5EF4-FFF2-40B4-BE49-F238E27FC236}">
                      <a16:creationId xmlns:a16="http://schemas.microsoft.com/office/drawing/2014/main" id="{83119AF2-E6EE-4549-904C-6A215EEF56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4" y="1742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buClrTx/>
                    <a:buSzTx/>
                    <a:buFontTx/>
                    <a:buNone/>
                  </a:pPr>
                  <a:r>
                    <a:rPr lang="en-US" altLang="zh-TW" sz="1600">
                      <a:ea typeface="新細明體" panose="02020500000000000000" pitchFamily="18" charset="-120"/>
                    </a:rPr>
                    <a:t>1</a:t>
                  </a:r>
                </a:p>
              </p:txBody>
            </p:sp>
          </p:grpSp>
          <p:grpSp>
            <p:nvGrpSpPr>
              <p:cNvPr id="113" name="Group 87">
                <a:extLst>
                  <a:ext uri="{FF2B5EF4-FFF2-40B4-BE49-F238E27FC236}">
                    <a16:creationId xmlns:a16="http://schemas.microsoft.com/office/drawing/2014/main" id="{DAA22E89-A271-4C67-98EA-4A6EBD1402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94167" y="3888119"/>
                <a:ext cx="342900" cy="346075"/>
                <a:chOff x="754" y="2272"/>
                <a:chExt cx="216" cy="218"/>
              </a:xfrm>
            </p:grpSpPr>
            <p:sp>
              <p:nvSpPr>
                <p:cNvPr id="114" name="Oval 88">
                  <a:extLst>
                    <a:ext uri="{FF2B5EF4-FFF2-40B4-BE49-F238E27FC236}">
                      <a16:creationId xmlns:a16="http://schemas.microsoft.com/office/drawing/2014/main" id="{7E6E1947-E265-48F2-9014-1A5E91BC81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4" y="2272"/>
                  <a:ext cx="216" cy="21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15" name="Text Box 89">
                  <a:extLst>
                    <a:ext uri="{FF2B5EF4-FFF2-40B4-BE49-F238E27FC236}">
                      <a16:creationId xmlns:a16="http://schemas.microsoft.com/office/drawing/2014/main" id="{94FD428F-997A-41E1-BB68-5CEFA613787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8" y="2278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buClrTx/>
                    <a:buSzTx/>
                    <a:buFontTx/>
                    <a:buNone/>
                  </a:pPr>
                  <a:r>
                    <a:rPr lang="en-US" altLang="zh-TW" sz="1600">
                      <a:ea typeface="新細明體" panose="02020500000000000000" pitchFamily="18" charset="-120"/>
                    </a:rPr>
                    <a:t>3</a:t>
                  </a:r>
                </a:p>
              </p:txBody>
            </p:sp>
          </p:grpSp>
          <p:sp>
            <p:nvSpPr>
              <p:cNvPr id="116" name="Oval 90">
                <a:extLst>
                  <a:ext uri="{FF2B5EF4-FFF2-40B4-BE49-F238E27FC236}">
                    <a16:creationId xmlns:a16="http://schemas.microsoft.com/office/drawing/2014/main" id="{580023F3-28B1-4793-90BD-E8D3E0564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80067" y="3888118"/>
                <a:ext cx="342900" cy="3429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7" name="Text Box 91">
                <a:extLst>
                  <a:ext uri="{FF2B5EF4-FFF2-40B4-BE49-F238E27FC236}">
                    <a16:creationId xmlns:a16="http://schemas.microsoft.com/office/drawing/2014/main" id="{3C593C84-AE37-4D03-9275-704295562C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02293" y="3897643"/>
                <a:ext cx="296863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anose="02020500000000000000" pitchFamily="18" charset="-120"/>
                  </a:rPr>
                  <a:t>5</a:t>
                </a:r>
              </a:p>
            </p:txBody>
          </p:sp>
          <p:grpSp>
            <p:nvGrpSpPr>
              <p:cNvPr id="118" name="Group 92">
                <a:extLst>
                  <a:ext uri="{FF2B5EF4-FFF2-40B4-BE49-F238E27FC236}">
                    <a16:creationId xmlns:a16="http://schemas.microsoft.com/office/drawing/2014/main" id="{40E3DDE8-33C6-4C84-A316-F14F74D631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65767" y="1983119"/>
                <a:ext cx="342900" cy="346075"/>
                <a:chOff x="1618" y="1048"/>
                <a:chExt cx="216" cy="218"/>
              </a:xfrm>
            </p:grpSpPr>
            <p:sp>
              <p:nvSpPr>
                <p:cNvPr id="119" name="Oval 93">
                  <a:extLst>
                    <a:ext uri="{FF2B5EF4-FFF2-40B4-BE49-F238E27FC236}">
                      <a16:creationId xmlns:a16="http://schemas.microsoft.com/office/drawing/2014/main" id="{DB450864-B68A-4525-8E76-DBB7FCB08F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18" y="1048"/>
                  <a:ext cx="216" cy="21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20" name="Text Box 94">
                  <a:extLst>
                    <a:ext uri="{FF2B5EF4-FFF2-40B4-BE49-F238E27FC236}">
                      <a16:creationId xmlns:a16="http://schemas.microsoft.com/office/drawing/2014/main" id="{D1A35DE2-DCEE-4CA3-9E0C-DB937291CB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32" y="1054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buClrTx/>
                    <a:buSzTx/>
                    <a:buFontTx/>
                    <a:buNone/>
                  </a:pPr>
                  <a:r>
                    <a:rPr lang="en-US" altLang="zh-TW" sz="1600">
                      <a:ea typeface="新細明體" panose="02020500000000000000" pitchFamily="18" charset="-120"/>
                    </a:rPr>
                    <a:t>4</a:t>
                  </a:r>
                </a:p>
              </p:txBody>
            </p:sp>
          </p:grpSp>
          <p:grpSp>
            <p:nvGrpSpPr>
              <p:cNvPr id="121" name="Group 95">
                <a:extLst>
                  <a:ext uri="{FF2B5EF4-FFF2-40B4-BE49-F238E27FC236}">
                    <a16:creationId xmlns:a16="http://schemas.microsoft.com/office/drawing/2014/main" id="{09173F03-EBB8-49C8-BB73-064F796CE5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443667" y="2897519"/>
                <a:ext cx="342900" cy="346075"/>
                <a:chOff x="2234" y="1624"/>
                <a:chExt cx="216" cy="218"/>
              </a:xfrm>
            </p:grpSpPr>
            <p:sp>
              <p:nvSpPr>
                <p:cNvPr id="122" name="Oval 96">
                  <a:extLst>
                    <a:ext uri="{FF2B5EF4-FFF2-40B4-BE49-F238E27FC236}">
                      <a16:creationId xmlns:a16="http://schemas.microsoft.com/office/drawing/2014/main" id="{2210C718-0AF6-4FFF-A175-8FEDDFFD11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4" y="1624"/>
                  <a:ext cx="216" cy="21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23" name="Text Box 97">
                  <a:extLst>
                    <a:ext uri="{FF2B5EF4-FFF2-40B4-BE49-F238E27FC236}">
                      <a16:creationId xmlns:a16="http://schemas.microsoft.com/office/drawing/2014/main" id="{76493C23-F144-4150-A82C-1799B84D411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48" y="1630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buClrTx/>
                    <a:buSzTx/>
                    <a:buFontTx/>
                    <a:buNone/>
                  </a:pPr>
                  <a:r>
                    <a:rPr lang="en-US" altLang="zh-TW" sz="1600">
                      <a:ea typeface="新細明體" panose="02020500000000000000" pitchFamily="18" charset="-120"/>
                    </a:rPr>
                    <a:t>6</a:t>
                  </a:r>
                </a:p>
              </p:txBody>
            </p:sp>
          </p:grpSp>
          <p:sp>
            <p:nvSpPr>
              <p:cNvPr id="124" name="Line 98">
                <a:extLst>
                  <a:ext uri="{FF2B5EF4-FFF2-40B4-BE49-F238E27FC236}">
                    <a16:creationId xmlns:a16="http://schemas.microsoft.com/office/drawing/2014/main" id="{19F473FF-012F-4B44-897D-4FF8FA808D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532192" y="2249818"/>
                <a:ext cx="622300" cy="711200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5" name="Line 99">
                <a:extLst>
                  <a:ext uri="{FF2B5EF4-FFF2-40B4-BE49-F238E27FC236}">
                    <a16:creationId xmlns:a16="http://schemas.microsoft.com/office/drawing/2014/main" id="{AA4879A3-96CE-4352-B5B3-970F608922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84692" y="2173618"/>
                <a:ext cx="977900" cy="0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6" name="Line 100">
                <a:extLst>
                  <a:ext uri="{FF2B5EF4-FFF2-40B4-BE49-F238E27FC236}">
                    <a16:creationId xmlns:a16="http://schemas.microsoft.com/office/drawing/2014/main" id="{CAE8C380-47D6-43A5-B966-03CDB20B5C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06792" y="3195968"/>
                <a:ext cx="609600" cy="781050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7" name="Line 101">
                <a:extLst>
                  <a:ext uri="{FF2B5EF4-FFF2-40B4-BE49-F238E27FC236}">
                    <a16:creationId xmlns:a16="http://schemas.microsoft.com/office/drawing/2014/main" id="{7A7946B9-D999-425C-BCD9-728DECF7D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21192" y="4072268"/>
                <a:ext cx="1162050" cy="0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8" name="Line 102">
                <a:extLst>
                  <a:ext uri="{FF2B5EF4-FFF2-40B4-BE49-F238E27FC236}">
                    <a16:creationId xmlns:a16="http://schemas.microsoft.com/office/drawing/2014/main" id="{DBECE24D-7B6D-4353-8008-C5A05020FE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926142" y="3195969"/>
                <a:ext cx="571500" cy="866775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9" name="Line 103">
                <a:extLst>
                  <a:ext uri="{FF2B5EF4-FFF2-40B4-BE49-F238E27FC236}">
                    <a16:creationId xmlns:a16="http://schemas.microsoft.com/office/drawing/2014/main" id="{B4475D2A-1AE6-44B9-942A-00924CAE8D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02318" y="2214893"/>
                <a:ext cx="657225" cy="7620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sysDot"/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31" name="Text Box 108">
                <a:extLst>
                  <a:ext uri="{FF2B5EF4-FFF2-40B4-BE49-F238E27FC236}">
                    <a16:creationId xmlns:a16="http://schemas.microsoft.com/office/drawing/2014/main" id="{C0AC1D19-66CE-4A3F-9B9C-B8A5BF7F3B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85550" y="2570603"/>
                <a:ext cx="439738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 dirty="0">
                    <a:solidFill>
                      <a:srgbClr val="FD0303"/>
                    </a:solidFill>
                    <a:ea typeface="新細明體" panose="02020500000000000000" pitchFamily="18" charset="-120"/>
                  </a:rPr>
                  <a:t>-10</a:t>
                </a:r>
              </a:p>
            </p:txBody>
          </p:sp>
          <p:sp>
            <p:nvSpPr>
              <p:cNvPr id="132" name="Text Box 109">
                <a:extLst>
                  <a:ext uri="{FF2B5EF4-FFF2-40B4-BE49-F238E27FC236}">
                    <a16:creationId xmlns:a16="http://schemas.microsoft.com/office/drawing/2014/main" id="{87E293ED-BA64-4DEF-B57F-C3D5D32A30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06868" y="1691018"/>
                <a:ext cx="341313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>
                    <a:solidFill>
                      <a:srgbClr val="FD0303"/>
                    </a:solidFill>
                    <a:ea typeface="新細明體" panose="02020500000000000000" pitchFamily="18" charset="-120"/>
                  </a:rPr>
                  <a:t>-3</a:t>
                </a:r>
              </a:p>
            </p:txBody>
          </p:sp>
          <p:sp>
            <p:nvSpPr>
              <p:cNvPr id="133" name="Text Box 110">
                <a:extLst>
                  <a:ext uri="{FF2B5EF4-FFF2-40B4-BE49-F238E27FC236}">
                    <a16:creationId xmlns:a16="http://schemas.microsoft.com/office/drawing/2014/main" id="{2D528FB7-9198-446C-8036-D92542484A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68943" y="1652918"/>
                <a:ext cx="341313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>
                    <a:solidFill>
                      <a:srgbClr val="FD0303"/>
                    </a:solidFill>
                    <a:ea typeface="新細明體" panose="02020500000000000000" pitchFamily="18" charset="-120"/>
                  </a:rPr>
                  <a:t>-8</a:t>
                </a:r>
              </a:p>
            </p:txBody>
          </p:sp>
          <p:sp>
            <p:nvSpPr>
              <p:cNvPr id="134" name="Text Box 111">
                <a:extLst>
                  <a:ext uri="{FF2B5EF4-FFF2-40B4-BE49-F238E27FC236}">
                    <a16:creationId xmlns:a16="http://schemas.microsoft.com/office/drawing/2014/main" id="{3DA8D87B-3F84-4BE1-8987-06C3339F9F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44968" y="4262768"/>
                <a:ext cx="341313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>
                    <a:solidFill>
                      <a:srgbClr val="FD0303"/>
                    </a:solidFill>
                    <a:ea typeface="新細明體" panose="02020500000000000000" pitchFamily="18" charset="-120"/>
                  </a:rPr>
                  <a:t>-2</a:t>
                </a:r>
              </a:p>
            </p:txBody>
          </p:sp>
          <p:sp>
            <p:nvSpPr>
              <p:cNvPr id="135" name="Text Box 112">
                <a:extLst>
                  <a:ext uri="{FF2B5EF4-FFF2-40B4-BE49-F238E27FC236}">
                    <a16:creationId xmlns:a16="http://schemas.microsoft.com/office/drawing/2014/main" id="{90B81D82-3DB8-4A02-BCDD-9E80FFE143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21343" y="4253243"/>
                <a:ext cx="341313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>
                    <a:solidFill>
                      <a:srgbClr val="FD0303"/>
                    </a:solidFill>
                    <a:ea typeface="新細明體" panose="02020500000000000000" pitchFamily="18" charset="-120"/>
                  </a:rPr>
                  <a:t>-6</a:t>
                </a:r>
              </a:p>
            </p:txBody>
          </p:sp>
          <p:sp>
            <p:nvSpPr>
              <p:cNvPr id="136" name="Text Box 113">
                <a:extLst>
                  <a:ext uri="{FF2B5EF4-FFF2-40B4-BE49-F238E27FC236}">
                    <a16:creationId xmlns:a16="http://schemas.microsoft.com/office/drawing/2014/main" id="{9F228917-5C23-4DB9-AF34-292B0C80CC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63943" y="2433968"/>
                <a:ext cx="282575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 b="1" dirty="0">
                    <a:highlight>
                      <a:srgbClr val="00FF00"/>
                    </a:highlight>
                    <a:ea typeface="新細明體" panose="02020500000000000000" pitchFamily="18" charset="-120"/>
                  </a:rPr>
                  <a:t>7</a:t>
                </a:r>
              </a:p>
            </p:txBody>
          </p:sp>
          <p:sp>
            <p:nvSpPr>
              <p:cNvPr id="137" name="Text Box 114">
                <a:extLst>
                  <a:ext uri="{FF2B5EF4-FFF2-40B4-BE49-F238E27FC236}">
                    <a16:creationId xmlns:a16="http://schemas.microsoft.com/office/drawing/2014/main" id="{C4B98EDB-D49F-4616-8605-8F8D2305B9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64176" y="3466255"/>
                <a:ext cx="282575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 b="1" dirty="0">
                    <a:highlight>
                      <a:srgbClr val="00FF00"/>
                    </a:highlight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38" name="Text Box 115">
                <a:extLst>
                  <a:ext uri="{FF2B5EF4-FFF2-40B4-BE49-F238E27FC236}">
                    <a16:creationId xmlns:a16="http://schemas.microsoft.com/office/drawing/2014/main" id="{888F9ACF-B5F7-4188-98CC-F5ADADD043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94255" y="4081793"/>
                <a:ext cx="282575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 b="1" dirty="0">
                    <a:highlight>
                      <a:srgbClr val="00FF00"/>
                    </a:highlight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39" name="Text Box 119">
                <a:extLst>
                  <a:ext uri="{FF2B5EF4-FFF2-40B4-BE49-F238E27FC236}">
                    <a16:creationId xmlns:a16="http://schemas.microsoft.com/office/drawing/2014/main" id="{93CA713E-EF2E-4E4A-8F5C-E04758CC79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40293" y="1929143"/>
                <a:ext cx="282575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 dirty="0"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40" name="Text Box 120">
                <a:extLst>
                  <a:ext uri="{FF2B5EF4-FFF2-40B4-BE49-F238E27FC236}">
                    <a16:creationId xmlns:a16="http://schemas.microsoft.com/office/drawing/2014/main" id="{A8748722-6E2F-41C0-A345-563B3702D1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0443" y="2338718"/>
                <a:ext cx="282575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41" name="Text Box 121">
                <a:extLst>
                  <a:ext uri="{FF2B5EF4-FFF2-40B4-BE49-F238E27FC236}">
                    <a16:creationId xmlns:a16="http://schemas.microsoft.com/office/drawing/2014/main" id="{2236778A-311A-4FF7-83F8-B7A4B4049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54743" y="3510293"/>
                <a:ext cx="282575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144" name="Line 107">
                <a:extLst>
                  <a:ext uri="{FF2B5EF4-FFF2-40B4-BE49-F238E27FC236}">
                    <a16:creationId xmlns:a16="http://schemas.microsoft.com/office/drawing/2014/main" id="{425F1E9D-76B9-48A6-80CE-E4F5B5D892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96040" y="2338718"/>
                <a:ext cx="0" cy="1562100"/>
              </a:xfrm>
              <a:prstGeom prst="line">
                <a:avLst/>
              </a:prstGeom>
              <a:noFill/>
              <a:ln w="38100">
                <a:solidFill>
                  <a:srgbClr val="00664D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5" name="Line 146">
                <a:extLst>
                  <a:ext uri="{FF2B5EF4-FFF2-40B4-BE49-F238E27FC236}">
                    <a16:creationId xmlns:a16="http://schemas.microsoft.com/office/drawing/2014/main" id="{5F223528-FA4F-4506-8C3B-1D97A4CAC7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30718" y="2269662"/>
                <a:ext cx="1181100" cy="16764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6" name="Line 108">
                <a:extLst>
                  <a:ext uri="{FF2B5EF4-FFF2-40B4-BE49-F238E27FC236}">
                    <a16:creationId xmlns:a16="http://schemas.microsoft.com/office/drawing/2014/main" id="{42F95379-FCD2-4B45-9B78-7D4BCCD5B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694368" y="2284547"/>
                <a:ext cx="12700" cy="1590673"/>
              </a:xfrm>
              <a:prstGeom prst="line">
                <a:avLst/>
              </a:prstGeom>
              <a:noFill/>
              <a:ln w="38100">
                <a:solidFill>
                  <a:srgbClr val="00664D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7" name="Text Box 119">
                <a:extLst>
                  <a:ext uri="{FF2B5EF4-FFF2-40B4-BE49-F238E27FC236}">
                    <a16:creationId xmlns:a16="http://schemas.microsoft.com/office/drawing/2014/main" id="{518F3391-F35F-4617-B7DA-23519B0C83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11732" y="2803062"/>
                <a:ext cx="284052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 b="1" dirty="0">
                    <a:solidFill>
                      <a:srgbClr val="C00000"/>
                    </a:solidFill>
                    <a:highlight>
                      <a:srgbClr val="00FF00"/>
                    </a:highlight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48" name="Text Box 119">
                <a:extLst>
                  <a:ext uri="{FF2B5EF4-FFF2-40B4-BE49-F238E27FC236}">
                    <a16:creationId xmlns:a16="http://schemas.microsoft.com/office/drawing/2014/main" id="{5240EB40-A27E-4BDB-968C-B53567338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51069" y="2965879"/>
                <a:ext cx="284052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 dirty="0">
                    <a:solidFill>
                      <a:srgbClr val="00664D"/>
                    </a:solidFill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49" name="Text Box 119">
                <a:extLst>
                  <a:ext uri="{FF2B5EF4-FFF2-40B4-BE49-F238E27FC236}">
                    <a16:creationId xmlns:a16="http://schemas.microsoft.com/office/drawing/2014/main" id="{865FE82A-4082-49F2-BD8D-2AB7B3E790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230" y="2983133"/>
                <a:ext cx="284052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 dirty="0">
                    <a:solidFill>
                      <a:srgbClr val="00664D"/>
                    </a:solidFill>
                    <a:ea typeface="新細明體" panose="02020500000000000000" pitchFamily="18" charset="-120"/>
                  </a:rPr>
                  <a:t>0</a:t>
                </a:r>
              </a:p>
            </p:txBody>
          </p:sp>
        </p:grp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14C01448-97E9-4751-9091-FBFB734C8EFC}"/>
              </a:ext>
            </a:extLst>
          </p:cNvPr>
          <p:cNvGrpSpPr/>
          <p:nvPr/>
        </p:nvGrpSpPr>
        <p:grpSpPr>
          <a:xfrm>
            <a:off x="4320555" y="1191480"/>
            <a:ext cx="3573463" cy="2914650"/>
            <a:chOff x="4258643" y="1710068"/>
            <a:chExt cx="3573463" cy="2914650"/>
          </a:xfrm>
        </p:grpSpPr>
        <p:grpSp>
          <p:nvGrpSpPr>
            <p:cNvPr id="186559" name="Group 191">
              <a:extLst>
                <a:ext uri="{FF2B5EF4-FFF2-40B4-BE49-F238E27FC236}">
                  <a16:creationId xmlns:a16="http://schemas.microsoft.com/office/drawing/2014/main" id="{113E1719-FE5B-43E4-8BE7-02CB899765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8643" y="1710068"/>
              <a:ext cx="3573463" cy="2914650"/>
              <a:chOff x="3170" y="840"/>
              <a:chExt cx="2251" cy="1836"/>
            </a:xfrm>
          </p:grpSpPr>
          <p:grpSp>
            <p:nvGrpSpPr>
              <p:cNvPr id="186489" name="Group 121">
                <a:extLst>
                  <a:ext uri="{FF2B5EF4-FFF2-40B4-BE49-F238E27FC236}">
                    <a16:creationId xmlns:a16="http://schemas.microsoft.com/office/drawing/2014/main" id="{0402AA15-E150-42BD-8740-4514F75BE6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50" y="1048"/>
                <a:ext cx="216" cy="218"/>
                <a:chOff x="786" y="1104"/>
                <a:chExt cx="216" cy="218"/>
              </a:xfrm>
            </p:grpSpPr>
            <p:sp>
              <p:nvSpPr>
                <p:cNvPr id="186490" name="Oval 122">
                  <a:extLst>
                    <a:ext uri="{FF2B5EF4-FFF2-40B4-BE49-F238E27FC236}">
                      <a16:creationId xmlns:a16="http://schemas.microsoft.com/office/drawing/2014/main" id="{3BA6C096-6AEA-4390-87F2-11AB1FA33C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6" y="1104"/>
                  <a:ext cx="216" cy="21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6491" name="Text Box 123">
                  <a:extLst>
                    <a:ext uri="{FF2B5EF4-FFF2-40B4-BE49-F238E27FC236}">
                      <a16:creationId xmlns:a16="http://schemas.microsoft.com/office/drawing/2014/main" id="{E1DE83D2-31F5-498D-9666-53DB9290B0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00" y="1110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buClrTx/>
                    <a:buSzTx/>
                    <a:buFontTx/>
                    <a:buNone/>
                  </a:pPr>
                  <a:r>
                    <a:rPr lang="en-US" altLang="zh-TW" sz="1600">
                      <a:ea typeface="新細明體" panose="02020500000000000000" pitchFamily="18" charset="-120"/>
                    </a:rPr>
                    <a:t>2</a:t>
                  </a:r>
                </a:p>
              </p:txBody>
            </p:sp>
          </p:grpSp>
          <p:grpSp>
            <p:nvGrpSpPr>
              <p:cNvPr id="186492" name="Group 124">
                <a:extLst>
                  <a:ext uri="{FF2B5EF4-FFF2-40B4-BE49-F238E27FC236}">
                    <a16:creationId xmlns:a16="http://schemas.microsoft.com/office/drawing/2014/main" id="{B1447FBB-5B9F-4C6D-ACDA-39AF7B77CC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74" y="1624"/>
                <a:ext cx="216" cy="218"/>
                <a:chOff x="210" y="1736"/>
                <a:chExt cx="216" cy="218"/>
              </a:xfrm>
            </p:grpSpPr>
            <p:sp>
              <p:nvSpPr>
                <p:cNvPr id="186493" name="Oval 125">
                  <a:extLst>
                    <a:ext uri="{FF2B5EF4-FFF2-40B4-BE49-F238E27FC236}">
                      <a16:creationId xmlns:a16="http://schemas.microsoft.com/office/drawing/2014/main" id="{0DC6C4AA-88B4-41A4-ADFA-FDB434B306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0" y="1736"/>
                  <a:ext cx="216" cy="21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6494" name="Text Box 126">
                  <a:extLst>
                    <a:ext uri="{FF2B5EF4-FFF2-40B4-BE49-F238E27FC236}">
                      <a16:creationId xmlns:a16="http://schemas.microsoft.com/office/drawing/2014/main" id="{FF559D28-3005-48D1-A8C1-A09CC0E3E5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4" y="1742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buClrTx/>
                    <a:buSzTx/>
                    <a:buFontTx/>
                    <a:buNone/>
                  </a:pPr>
                  <a:r>
                    <a:rPr lang="en-US" altLang="zh-TW" sz="1600">
                      <a:ea typeface="新細明體" panose="02020500000000000000" pitchFamily="18" charset="-120"/>
                    </a:rPr>
                    <a:t>1</a:t>
                  </a:r>
                </a:p>
              </p:txBody>
            </p:sp>
          </p:grpSp>
          <p:grpSp>
            <p:nvGrpSpPr>
              <p:cNvPr id="186495" name="Group 127">
                <a:extLst>
                  <a:ext uri="{FF2B5EF4-FFF2-40B4-BE49-F238E27FC236}">
                    <a16:creationId xmlns:a16="http://schemas.microsoft.com/office/drawing/2014/main" id="{640F7E1C-EE2A-4D88-AB19-21BB629E5E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18" y="2248"/>
                <a:ext cx="216" cy="218"/>
                <a:chOff x="754" y="2272"/>
                <a:chExt cx="216" cy="218"/>
              </a:xfrm>
            </p:grpSpPr>
            <p:sp>
              <p:nvSpPr>
                <p:cNvPr id="186496" name="Oval 128">
                  <a:extLst>
                    <a:ext uri="{FF2B5EF4-FFF2-40B4-BE49-F238E27FC236}">
                      <a16:creationId xmlns:a16="http://schemas.microsoft.com/office/drawing/2014/main" id="{FE5C5E73-6A24-420F-A131-C109B2DE04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4" y="2272"/>
                  <a:ext cx="216" cy="21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6497" name="Text Box 129">
                  <a:extLst>
                    <a:ext uri="{FF2B5EF4-FFF2-40B4-BE49-F238E27FC236}">
                      <a16:creationId xmlns:a16="http://schemas.microsoft.com/office/drawing/2014/main" id="{77486DDC-8046-4465-802E-32C9CBEA865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8" y="2278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buClrTx/>
                    <a:buSzTx/>
                    <a:buFontTx/>
                    <a:buNone/>
                  </a:pPr>
                  <a:r>
                    <a:rPr lang="en-US" altLang="zh-TW" sz="1600">
                      <a:ea typeface="新細明體" panose="02020500000000000000" pitchFamily="18" charset="-120"/>
                    </a:rPr>
                    <a:t>3</a:t>
                  </a:r>
                </a:p>
              </p:txBody>
            </p:sp>
          </p:grpSp>
          <p:sp>
            <p:nvSpPr>
              <p:cNvPr id="186498" name="Oval 130">
                <a:extLst>
                  <a:ext uri="{FF2B5EF4-FFF2-40B4-BE49-F238E27FC236}">
                    <a16:creationId xmlns:a16="http://schemas.microsoft.com/office/drawing/2014/main" id="{3696FDD5-5FAA-4484-B502-B8B0FD182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4" y="2248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499" name="Text Box 131">
                <a:extLst>
                  <a:ext uri="{FF2B5EF4-FFF2-40B4-BE49-F238E27FC236}">
                    <a16:creationId xmlns:a16="http://schemas.microsoft.com/office/drawing/2014/main" id="{3DABED5D-8A89-47B9-90BB-15C7286BA7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8" y="225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anose="02020500000000000000" pitchFamily="18" charset="-120"/>
                  </a:rPr>
                  <a:t>5</a:t>
                </a:r>
              </a:p>
            </p:txBody>
          </p:sp>
          <p:grpSp>
            <p:nvGrpSpPr>
              <p:cNvPr id="186500" name="Group 132">
                <a:extLst>
                  <a:ext uri="{FF2B5EF4-FFF2-40B4-BE49-F238E27FC236}">
                    <a16:creationId xmlns:a16="http://schemas.microsoft.com/office/drawing/2014/main" id="{E8DE395A-40BD-4B76-A535-BF1F62B67E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82" y="1048"/>
                <a:ext cx="216" cy="218"/>
                <a:chOff x="1618" y="1048"/>
                <a:chExt cx="216" cy="218"/>
              </a:xfrm>
            </p:grpSpPr>
            <p:sp>
              <p:nvSpPr>
                <p:cNvPr id="186501" name="Oval 133">
                  <a:extLst>
                    <a:ext uri="{FF2B5EF4-FFF2-40B4-BE49-F238E27FC236}">
                      <a16:creationId xmlns:a16="http://schemas.microsoft.com/office/drawing/2014/main" id="{D470265B-35B1-4D51-9EAB-C536F9314A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18" y="1048"/>
                  <a:ext cx="216" cy="21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6502" name="Text Box 134">
                  <a:extLst>
                    <a:ext uri="{FF2B5EF4-FFF2-40B4-BE49-F238E27FC236}">
                      <a16:creationId xmlns:a16="http://schemas.microsoft.com/office/drawing/2014/main" id="{0A14531A-73D2-47A5-8A78-1EED042F7C7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32" y="1054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buClrTx/>
                    <a:buSzTx/>
                    <a:buFontTx/>
                    <a:buNone/>
                  </a:pPr>
                  <a:r>
                    <a:rPr lang="en-US" altLang="zh-TW" sz="1600">
                      <a:ea typeface="新細明體" panose="02020500000000000000" pitchFamily="18" charset="-120"/>
                    </a:rPr>
                    <a:t>4</a:t>
                  </a:r>
                </a:p>
              </p:txBody>
            </p:sp>
          </p:grpSp>
          <p:grpSp>
            <p:nvGrpSpPr>
              <p:cNvPr id="186503" name="Group 135">
                <a:extLst>
                  <a:ext uri="{FF2B5EF4-FFF2-40B4-BE49-F238E27FC236}">
                    <a16:creationId xmlns:a16="http://schemas.microsoft.com/office/drawing/2014/main" id="{6117FD84-DF95-4EA5-949F-65BAAD4472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98" y="1624"/>
                <a:ext cx="216" cy="218"/>
                <a:chOff x="2234" y="1624"/>
                <a:chExt cx="216" cy="218"/>
              </a:xfrm>
            </p:grpSpPr>
            <p:sp>
              <p:nvSpPr>
                <p:cNvPr id="186504" name="Oval 136">
                  <a:extLst>
                    <a:ext uri="{FF2B5EF4-FFF2-40B4-BE49-F238E27FC236}">
                      <a16:creationId xmlns:a16="http://schemas.microsoft.com/office/drawing/2014/main" id="{ABFF9397-19CB-48A0-9C38-82E2F11000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4" y="1624"/>
                  <a:ext cx="216" cy="21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86505" name="Text Box 137">
                  <a:extLst>
                    <a:ext uri="{FF2B5EF4-FFF2-40B4-BE49-F238E27FC236}">
                      <a16:creationId xmlns:a16="http://schemas.microsoft.com/office/drawing/2014/main" id="{F9A5E2D5-EC79-4529-B5A8-EC82EB6A27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48" y="1630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buClrTx/>
                    <a:buSzTx/>
                    <a:buFontTx/>
                    <a:buNone/>
                  </a:pPr>
                  <a:r>
                    <a:rPr lang="en-US" altLang="zh-TW" sz="1600">
                      <a:ea typeface="新細明體" panose="02020500000000000000" pitchFamily="18" charset="-120"/>
                    </a:rPr>
                    <a:t>6</a:t>
                  </a:r>
                </a:p>
              </p:txBody>
            </p:sp>
          </p:grpSp>
          <p:sp>
            <p:nvSpPr>
              <p:cNvPr id="186506" name="Line 138">
                <a:extLst>
                  <a:ext uri="{FF2B5EF4-FFF2-40B4-BE49-F238E27FC236}">
                    <a16:creationId xmlns:a16="http://schemas.microsoft.com/office/drawing/2014/main" id="{3C119D5C-04F8-49F2-A1E7-F1ABD86B1E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4" y="1216"/>
                <a:ext cx="392" cy="448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507" name="Line 139">
                <a:extLst>
                  <a:ext uri="{FF2B5EF4-FFF2-40B4-BE49-F238E27FC236}">
                    <a16:creationId xmlns:a16="http://schemas.microsoft.com/office/drawing/2014/main" id="{36CDE035-2A74-411D-A047-236BA215A9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4" y="1168"/>
                <a:ext cx="616" cy="0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508" name="Line 140">
                <a:extLst>
                  <a:ext uri="{FF2B5EF4-FFF2-40B4-BE49-F238E27FC236}">
                    <a16:creationId xmlns:a16="http://schemas.microsoft.com/office/drawing/2014/main" id="{9BBDBF37-FD62-469E-BD1F-AF51AE44AD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8" y="1812"/>
                <a:ext cx="384" cy="492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509" name="Line 141">
                <a:extLst>
                  <a:ext uri="{FF2B5EF4-FFF2-40B4-BE49-F238E27FC236}">
                    <a16:creationId xmlns:a16="http://schemas.microsoft.com/office/drawing/2014/main" id="{A9685A5F-014C-4090-8ED8-19208B386E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4" y="2364"/>
                <a:ext cx="73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sysDot"/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510" name="Line 142">
                <a:extLst>
                  <a:ext uri="{FF2B5EF4-FFF2-40B4-BE49-F238E27FC236}">
                    <a16:creationId xmlns:a16="http://schemas.microsoft.com/office/drawing/2014/main" id="{1FCD8A93-E469-4503-AE43-D4E738324D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72" y="1812"/>
                <a:ext cx="360" cy="546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514" name="Line 146">
                <a:extLst>
                  <a:ext uri="{FF2B5EF4-FFF2-40B4-BE49-F238E27FC236}">
                    <a16:creationId xmlns:a16="http://schemas.microsoft.com/office/drawing/2014/main" id="{DD4D150F-631F-46DD-B836-E04EFA69F1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1230"/>
                <a:ext cx="744" cy="1056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517" name="Text Box 149">
                <a:extLst>
                  <a:ext uri="{FF2B5EF4-FFF2-40B4-BE49-F238E27FC236}">
                    <a16:creationId xmlns:a16="http://schemas.microsoft.com/office/drawing/2014/main" id="{46B735B6-A7D9-4A6F-AAB5-0D810BAB68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70" y="147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 dirty="0">
                    <a:solidFill>
                      <a:srgbClr val="FD0303"/>
                    </a:solidFill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86525" name="Text Box 157">
                <a:extLst>
                  <a:ext uri="{FF2B5EF4-FFF2-40B4-BE49-F238E27FC236}">
                    <a16:creationId xmlns:a16="http://schemas.microsoft.com/office/drawing/2014/main" id="{FAFC7BE6-B870-46A4-963B-2C27AD51AC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06" y="1452"/>
                <a:ext cx="21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 dirty="0">
                    <a:solidFill>
                      <a:srgbClr val="FD0303"/>
                    </a:solidFill>
                    <a:ea typeface="新細明體" panose="02020500000000000000" pitchFamily="18" charset="-120"/>
                  </a:rPr>
                  <a:t>-9</a:t>
                </a:r>
              </a:p>
            </p:txBody>
          </p:sp>
          <p:sp>
            <p:nvSpPr>
              <p:cNvPr id="186526" name="Text Box 158">
                <a:extLst>
                  <a:ext uri="{FF2B5EF4-FFF2-40B4-BE49-F238E27FC236}">
                    <a16:creationId xmlns:a16="http://schemas.microsoft.com/office/drawing/2014/main" id="{28B22CDD-25EB-4190-BCA3-BC9E1A528C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6" y="864"/>
                <a:ext cx="21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>
                    <a:solidFill>
                      <a:srgbClr val="FD0303"/>
                    </a:solidFill>
                    <a:ea typeface="新細明體" panose="02020500000000000000" pitchFamily="18" charset="-120"/>
                  </a:rPr>
                  <a:t>-3</a:t>
                </a:r>
              </a:p>
            </p:txBody>
          </p:sp>
          <p:sp>
            <p:nvSpPr>
              <p:cNvPr id="186527" name="Text Box 159">
                <a:extLst>
                  <a:ext uri="{FF2B5EF4-FFF2-40B4-BE49-F238E27FC236}">
                    <a16:creationId xmlns:a16="http://schemas.microsoft.com/office/drawing/2014/main" id="{8B502C49-A7C9-4D37-B0CA-EA30077E0C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84" y="840"/>
                <a:ext cx="21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>
                    <a:solidFill>
                      <a:srgbClr val="FD0303"/>
                    </a:solidFill>
                    <a:ea typeface="新細明體" panose="02020500000000000000" pitchFamily="18" charset="-120"/>
                  </a:rPr>
                  <a:t>-8</a:t>
                </a:r>
              </a:p>
            </p:txBody>
          </p:sp>
          <p:sp>
            <p:nvSpPr>
              <p:cNvPr id="186528" name="Text Box 160">
                <a:extLst>
                  <a:ext uri="{FF2B5EF4-FFF2-40B4-BE49-F238E27FC236}">
                    <a16:creationId xmlns:a16="http://schemas.microsoft.com/office/drawing/2014/main" id="{3A6F706A-A660-4F85-804D-C63C47F7A2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0" y="2484"/>
                <a:ext cx="21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>
                    <a:solidFill>
                      <a:srgbClr val="FD0303"/>
                    </a:solidFill>
                    <a:ea typeface="新細明體" panose="02020500000000000000" pitchFamily="18" charset="-120"/>
                  </a:rPr>
                  <a:t>-2</a:t>
                </a:r>
              </a:p>
            </p:txBody>
          </p:sp>
          <p:sp>
            <p:nvSpPr>
              <p:cNvPr id="186529" name="Text Box 161">
                <a:extLst>
                  <a:ext uri="{FF2B5EF4-FFF2-40B4-BE49-F238E27FC236}">
                    <a16:creationId xmlns:a16="http://schemas.microsoft.com/office/drawing/2014/main" id="{9652C6C4-ADAD-40F3-A888-9476D86E0C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0" y="2478"/>
                <a:ext cx="21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 dirty="0">
                    <a:solidFill>
                      <a:srgbClr val="FD0303"/>
                    </a:solidFill>
                    <a:ea typeface="新細明體" panose="02020500000000000000" pitchFamily="18" charset="-120"/>
                  </a:rPr>
                  <a:t>-5</a:t>
                </a:r>
              </a:p>
            </p:txBody>
          </p:sp>
          <p:sp>
            <p:nvSpPr>
              <p:cNvPr id="186530" name="Text Box 162">
                <a:extLst>
                  <a:ext uri="{FF2B5EF4-FFF2-40B4-BE49-F238E27FC236}">
                    <a16:creationId xmlns:a16="http://schemas.microsoft.com/office/drawing/2014/main" id="{01BAAC98-7108-4670-A20F-25ED400589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4" y="1332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>
                    <a:ea typeface="新細明體" panose="02020500000000000000" pitchFamily="18" charset="-120"/>
                  </a:rPr>
                  <a:t>6</a:t>
                </a:r>
              </a:p>
            </p:txBody>
          </p:sp>
          <p:sp>
            <p:nvSpPr>
              <p:cNvPr id="186531" name="Text Box 163">
                <a:extLst>
                  <a:ext uri="{FF2B5EF4-FFF2-40B4-BE49-F238E27FC236}">
                    <a16:creationId xmlns:a16="http://schemas.microsoft.com/office/drawing/2014/main" id="{873A2F3B-AA3C-46E2-9DA6-BBA2A4D32D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4" y="1962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86532" name="Text Box 164">
                <a:extLst>
                  <a:ext uri="{FF2B5EF4-FFF2-40B4-BE49-F238E27FC236}">
                    <a16:creationId xmlns:a16="http://schemas.microsoft.com/office/drawing/2014/main" id="{9E1F5CAF-8A37-4881-A17C-69C0B405FE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4" y="237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86534" name="Text Box 166">
                <a:extLst>
                  <a:ext uri="{FF2B5EF4-FFF2-40B4-BE49-F238E27FC236}">
                    <a16:creationId xmlns:a16="http://schemas.microsoft.com/office/drawing/2014/main" id="{8BE8072F-E12C-497B-9AC1-FF43DE622C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60" y="1562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 dirty="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86536" name="Text Box 168">
                <a:extLst>
                  <a:ext uri="{FF2B5EF4-FFF2-40B4-BE49-F238E27FC236}">
                    <a16:creationId xmlns:a16="http://schemas.microsoft.com/office/drawing/2014/main" id="{077BFD60-8B35-4225-BEF2-C335695BAD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8" y="1014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 dirty="0"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86538" name="Text Box 170">
                <a:extLst>
                  <a:ext uri="{FF2B5EF4-FFF2-40B4-BE49-F238E27FC236}">
                    <a16:creationId xmlns:a16="http://schemas.microsoft.com/office/drawing/2014/main" id="{E9357B5D-05D9-4D2E-B53A-ABF170B0C8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16" y="201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>
                    <a:ea typeface="新細明體" panose="02020500000000000000" pitchFamily="18" charset="-120"/>
                  </a:rPr>
                  <a:t>4</a:t>
                </a:r>
              </a:p>
            </p:txBody>
          </p:sp>
        </p:grpSp>
        <p:sp>
          <p:nvSpPr>
            <p:cNvPr id="99" name="Line 106">
              <a:extLst>
                <a:ext uri="{FF2B5EF4-FFF2-40B4-BE49-F238E27FC236}">
                  <a16:creationId xmlns:a16="http://schemas.microsoft.com/office/drawing/2014/main" id="{757085E0-E92A-4AD4-9A4E-F024E4DF72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6424" y="2284039"/>
              <a:ext cx="657225" cy="762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" name="Text Box 168">
              <a:extLst>
                <a:ext uri="{FF2B5EF4-FFF2-40B4-BE49-F238E27FC236}">
                  <a16:creationId xmlns:a16="http://schemas.microsoft.com/office/drawing/2014/main" id="{246E2DEE-5745-409E-B9AD-B17B0F0A4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3116" y="2329899"/>
              <a:ext cx="2825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 dirty="0">
                  <a:solidFill>
                    <a:srgbClr val="C00000"/>
                  </a:solidFill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101" name="Line 107">
              <a:extLst>
                <a:ext uri="{FF2B5EF4-FFF2-40B4-BE49-F238E27FC236}">
                  <a16:creationId xmlns:a16="http://schemas.microsoft.com/office/drawing/2014/main" id="{A5D181AD-6E81-484E-8277-BD4BAE920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8773" y="2376820"/>
              <a:ext cx="0" cy="1562100"/>
            </a:xfrm>
            <a:prstGeom prst="line">
              <a:avLst/>
            </a:prstGeom>
            <a:noFill/>
            <a:ln w="38100">
              <a:solidFill>
                <a:srgbClr val="00664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" name="Line 108">
              <a:extLst>
                <a:ext uri="{FF2B5EF4-FFF2-40B4-BE49-F238E27FC236}">
                  <a16:creationId xmlns:a16="http://schemas.microsoft.com/office/drawing/2014/main" id="{6A734391-20B8-496F-975F-81CDB9082F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25618" y="2357769"/>
              <a:ext cx="12700" cy="1590673"/>
            </a:xfrm>
            <a:prstGeom prst="line">
              <a:avLst/>
            </a:prstGeom>
            <a:noFill/>
            <a:ln w="38100">
              <a:solidFill>
                <a:srgbClr val="00664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0" name="Text Box 119">
              <a:extLst>
                <a:ext uri="{FF2B5EF4-FFF2-40B4-BE49-F238E27FC236}">
                  <a16:creationId xmlns:a16="http://schemas.microsoft.com/office/drawing/2014/main" id="{EC895AFF-25EB-414A-B7E5-C3A98E88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4168" y="2971445"/>
              <a:ext cx="28405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 dirty="0">
                  <a:solidFill>
                    <a:srgbClr val="00664D"/>
                  </a:solidFill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51" name="Text Box 119">
              <a:extLst>
                <a:ext uri="{FF2B5EF4-FFF2-40B4-BE49-F238E27FC236}">
                  <a16:creationId xmlns:a16="http://schemas.microsoft.com/office/drawing/2014/main" id="{6B9CE032-5874-4DB8-A336-E77381CA4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1329" y="2988699"/>
              <a:ext cx="28405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 dirty="0">
                  <a:solidFill>
                    <a:srgbClr val="00664D"/>
                  </a:solidFill>
                  <a:ea typeface="新細明體" panose="02020500000000000000" pitchFamily="18" charset="-120"/>
                </a:rPr>
                <a:t>0</a:t>
              </a:r>
            </a:p>
          </p:txBody>
        </p:sp>
      </p:grpSp>
      <p:graphicFrame>
        <p:nvGraphicFramePr>
          <p:cNvPr id="155" name="物件 154">
            <a:extLst>
              <a:ext uri="{FF2B5EF4-FFF2-40B4-BE49-F238E27FC236}">
                <a16:creationId xmlns:a16="http://schemas.microsoft.com/office/drawing/2014/main" id="{94A41526-2021-4ACB-8FAA-97AF046EC1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835177"/>
              </p:ext>
            </p:extLst>
          </p:nvPr>
        </p:nvGraphicFramePr>
        <p:xfrm>
          <a:off x="5019189" y="4039455"/>
          <a:ext cx="2311401" cy="317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2" name="Equation" r:id="rId3" imgW="1663560" imgH="228600" progId="Equation.DSMT4">
                  <p:embed/>
                </p:oleObj>
              </mc:Choice>
              <mc:Fallback>
                <p:oleObj name="Equation" r:id="rId3" imgW="1663560" imgH="228600" progId="Equation.DSMT4">
                  <p:embed/>
                  <p:pic>
                    <p:nvPicPr>
                      <p:cNvPr id="56" name="物件 55">
                        <a:extLst>
                          <a:ext uri="{FF2B5EF4-FFF2-40B4-BE49-F238E27FC236}">
                            <a16:creationId xmlns:a16="http://schemas.microsoft.com/office/drawing/2014/main" id="{CAF6FBD5-C4B5-4323-93C1-BB8BF1834E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19189" y="4039455"/>
                        <a:ext cx="2311401" cy="3171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933B8479-E0ED-45A9-AC7C-5782603E43E3}"/>
              </a:ext>
            </a:extLst>
          </p:cNvPr>
          <p:cNvSpPr txBox="1"/>
          <p:nvPr/>
        </p:nvSpPr>
        <p:spPr>
          <a:xfrm>
            <a:off x="4660280" y="4312374"/>
            <a:ext cx="27158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/>
              <a:t>(3,5) enters basis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/>
              <a:t>Retreat flow 5-3-1-2-5  for </a:t>
            </a:r>
            <a:br>
              <a:rPr lang="en-US" altLang="zh-TW" b="1" dirty="0"/>
            </a:br>
            <a:r>
              <a:rPr lang="en-US" altLang="zh-TW" b="1" dirty="0"/>
              <a:t>max {3, 3, 8-6, 2-1} = 1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/>
              <a:t>(2,5) leaves basis (in 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/>
              <a:t>Update </a:t>
            </a:r>
            <a:r>
              <a:rPr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b="1" baseline="-25000" dirty="0"/>
              <a:t>5 </a:t>
            </a:r>
            <a:r>
              <a:rPr lang="en-US" altLang="zh-TW" b="1" dirty="0"/>
              <a:t>= -2 - 4 = -6 ;</a:t>
            </a:r>
            <a:br>
              <a:rPr lang="en-US" altLang="zh-TW" b="1" dirty="0"/>
            </a:br>
            <a:r>
              <a:rPr lang="en-US" altLang="zh-TW" b="1" dirty="0"/>
              <a:t>             </a:t>
            </a:r>
            <a:r>
              <a:rPr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b="1" baseline="-25000" dirty="0"/>
              <a:t>6 </a:t>
            </a:r>
            <a:r>
              <a:rPr lang="en-US" altLang="zh-TW" b="1" dirty="0"/>
              <a:t>= -6 - 4 = -10</a:t>
            </a:r>
            <a:endParaRPr lang="zh-TW" altLang="en-US" b="1" dirty="0"/>
          </a:p>
        </p:txBody>
      </p:sp>
      <p:sp>
        <p:nvSpPr>
          <p:cNvPr id="157" name="Freeform 206">
            <a:extLst>
              <a:ext uri="{FF2B5EF4-FFF2-40B4-BE49-F238E27FC236}">
                <a16:creationId xmlns:a16="http://schemas.microsoft.com/office/drawing/2014/main" id="{21720727-BFFF-4DC3-AB98-0E88DE6DDDA3}"/>
              </a:ext>
            </a:extLst>
          </p:cNvPr>
          <p:cNvSpPr>
            <a:spLocks/>
          </p:cNvSpPr>
          <p:nvPr/>
        </p:nvSpPr>
        <p:spPr bwMode="auto">
          <a:xfrm>
            <a:off x="4917455" y="2109056"/>
            <a:ext cx="1521935" cy="1230314"/>
          </a:xfrm>
          <a:custGeom>
            <a:avLst/>
            <a:gdLst>
              <a:gd name="T0" fmla="*/ 875 w 875"/>
              <a:gd name="T1" fmla="*/ 752 h 805"/>
              <a:gd name="T2" fmla="*/ 393 w 875"/>
              <a:gd name="T3" fmla="*/ 734 h 805"/>
              <a:gd name="T4" fmla="*/ 30 w 875"/>
              <a:gd name="T5" fmla="*/ 324 h 805"/>
              <a:gd name="T6" fmla="*/ 211 w 875"/>
              <a:gd name="T7" fmla="*/ 6 h 805"/>
              <a:gd name="T8" fmla="*/ 448 w 875"/>
              <a:gd name="T9" fmla="*/ 288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5" h="805">
                <a:moveTo>
                  <a:pt x="875" y="752"/>
                </a:moveTo>
                <a:cubicBezTo>
                  <a:pt x="704" y="778"/>
                  <a:pt x="534" y="805"/>
                  <a:pt x="393" y="734"/>
                </a:cubicBezTo>
                <a:cubicBezTo>
                  <a:pt x="252" y="663"/>
                  <a:pt x="60" y="445"/>
                  <a:pt x="30" y="324"/>
                </a:cubicBezTo>
                <a:cubicBezTo>
                  <a:pt x="0" y="203"/>
                  <a:pt x="141" y="12"/>
                  <a:pt x="211" y="6"/>
                </a:cubicBezTo>
                <a:cubicBezTo>
                  <a:pt x="281" y="0"/>
                  <a:pt x="364" y="144"/>
                  <a:pt x="448" y="288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8900" tIns="44450" rIns="88900" bIns="44450" anchor="ctr"/>
          <a:lstStyle/>
          <a:p>
            <a:endParaRPr lang="zh-TW" altLang="en-US" dirty="0"/>
          </a:p>
        </p:txBody>
      </p:sp>
      <p:sp>
        <p:nvSpPr>
          <p:cNvPr id="159" name="Freeform 124">
            <a:extLst>
              <a:ext uri="{FF2B5EF4-FFF2-40B4-BE49-F238E27FC236}">
                <a16:creationId xmlns:a16="http://schemas.microsoft.com/office/drawing/2014/main" id="{6547B08F-1D29-4F20-AB68-1E2F135D2C8E}"/>
              </a:ext>
            </a:extLst>
          </p:cNvPr>
          <p:cNvSpPr>
            <a:spLocks/>
          </p:cNvSpPr>
          <p:nvPr/>
        </p:nvSpPr>
        <p:spPr bwMode="auto">
          <a:xfrm>
            <a:off x="8935418" y="1913793"/>
            <a:ext cx="2124075" cy="1338262"/>
          </a:xfrm>
          <a:custGeom>
            <a:avLst/>
            <a:gdLst>
              <a:gd name="T0" fmla="*/ 1338 w 1338"/>
              <a:gd name="T1" fmla="*/ 509 h 843"/>
              <a:gd name="T2" fmla="*/ 1010 w 1338"/>
              <a:gd name="T3" fmla="*/ 73 h 843"/>
              <a:gd name="T4" fmla="*/ 265 w 1338"/>
              <a:gd name="T5" fmla="*/ 73 h 843"/>
              <a:gd name="T6" fmla="*/ 1 w 1338"/>
              <a:gd name="T7" fmla="*/ 418 h 843"/>
              <a:gd name="T8" fmla="*/ 256 w 1338"/>
              <a:gd name="T9" fmla="*/ 782 h 843"/>
              <a:gd name="T10" fmla="*/ 901 w 1338"/>
              <a:gd name="T11" fmla="*/ 782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38" h="843">
                <a:moveTo>
                  <a:pt x="1338" y="509"/>
                </a:moveTo>
                <a:cubicBezTo>
                  <a:pt x="1263" y="327"/>
                  <a:pt x="1189" y="146"/>
                  <a:pt x="1010" y="73"/>
                </a:cubicBezTo>
                <a:cubicBezTo>
                  <a:pt x="831" y="0"/>
                  <a:pt x="433" y="15"/>
                  <a:pt x="265" y="73"/>
                </a:cubicBezTo>
                <a:cubicBezTo>
                  <a:pt x="97" y="131"/>
                  <a:pt x="2" y="300"/>
                  <a:pt x="1" y="418"/>
                </a:cubicBezTo>
                <a:cubicBezTo>
                  <a:pt x="0" y="536"/>
                  <a:pt x="106" y="721"/>
                  <a:pt x="256" y="782"/>
                </a:cubicBezTo>
                <a:cubicBezTo>
                  <a:pt x="406" y="843"/>
                  <a:pt x="653" y="812"/>
                  <a:pt x="901" y="78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8900" tIns="44450" rIns="88900" bIns="44450" anchor="ctr"/>
          <a:lstStyle/>
          <a:p>
            <a:endParaRPr lang="zh-TW" altLang="en-US"/>
          </a:p>
        </p:txBody>
      </p:sp>
      <p:graphicFrame>
        <p:nvGraphicFramePr>
          <p:cNvPr id="160" name="物件 159">
            <a:extLst>
              <a:ext uri="{FF2B5EF4-FFF2-40B4-BE49-F238E27FC236}">
                <a16:creationId xmlns:a16="http://schemas.microsoft.com/office/drawing/2014/main" id="{E2EC877C-9019-49B7-8871-AE33541628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998691"/>
              </p:ext>
            </p:extLst>
          </p:nvPr>
        </p:nvGraphicFramePr>
        <p:xfrm>
          <a:off x="8983041" y="4036497"/>
          <a:ext cx="2311401" cy="312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3" name="Equation" r:id="rId5" imgW="1688760" imgH="228600" progId="Equation.DSMT4">
                  <p:embed/>
                </p:oleObj>
              </mc:Choice>
              <mc:Fallback>
                <p:oleObj name="Equation" r:id="rId5" imgW="1688760" imgH="228600" progId="Equation.DSMT4">
                  <p:embed/>
                  <p:pic>
                    <p:nvPicPr>
                      <p:cNvPr id="155" name="物件 154">
                        <a:extLst>
                          <a:ext uri="{FF2B5EF4-FFF2-40B4-BE49-F238E27FC236}">
                            <a16:creationId xmlns:a16="http://schemas.microsoft.com/office/drawing/2014/main" id="{94A41526-2021-4ACB-8FAA-97AF046EC1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83041" y="4036497"/>
                        <a:ext cx="2311401" cy="3128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D23D87A6-3B6F-40CD-9EDF-B90E730DEE5A}"/>
              </a:ext>
            </a:extLst>
          </p:cNvPr>
          <p:cNvSpPr txBox="1"/>
          <p:nvPr/>
        </p:nvSpPr>
        <p:spPr>
          <a:xfrm>
            <a:off x="8633554" y="4311489"/>
            <a:ext cx="345107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/>
              <a:t>(4,6) enters basis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/>
              <a:t>Retreat flow 6-4-2-1-3-5-6  for </a:t>
            </a:r>
            <a:br>
              <a:rPr lang="en-US" altLang="zh-TW" b="1" dirty="0"/>
            </a:br>
            <a:r>
              <a:rPr lang="en-US" altLang="zh-TW" b="1" dirty="0"/>
              <a:t>max {5, 5, 7, 3-2, 3-2, 6-4} = 1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/>
              <a:t>(1,3) or (3,5) can leave basis (in U)</a:t>
            </a:r>
            <a:br>
              <a:rPr lang="en-US" altLang="zh-TW" b="1" dirty="0"/>
            </a:br>
            <a:r>
              <a:rPr lang="en-US" altLang="zh-TW" b="1" dirty="0"/>
              <a:t>say, (1,3) leaves basis to become U</a:t>
            </a:r>
            <a:br>
              <a:rPr lang="en-US" altLang="zh-TW" b="1" dirty="0"/>
            </a:br>
            <a:r>
              <a:rPr lang="en-US" altLang="zh-TW" b="1" dirty="0"/>
              <a:t>but (3,5) remains in 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/>
              <a:t>Update </a:t>
            </a:r>
            <a:r>
              <a:rPr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b="1" baseline="-25000" dirty="0"/>
              <a:t>6 </a:t>
            </a:r>
            <a:r>
              <a:rPr lang="en-US" altLang="zh-TW" b="1" dirty="0"/>
              <a:t>= -8 - 3 = -11 ; </a:t>
            </a:r>
            <a:br>
              <a:rPr lang="en-US" altLang="zh-TW" b="1" dirty="0"/>
            </a:br>
            <a:r>
              <a:rPr lang="en-US" altLang="zh-TW" b="1" dirty="0"/>
              <a:t>             </a:t>
            </a:r>
            <a:r>
              <a:rPr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b="1" baseline="-25000" dirty="0"/>
              <a:t>5 </a:t>
            </a:r>
            <a:r>
              <a:rPr lang="en-US" altLang="zh-TW" b="1" dirty="0"/>
              <a:t>= -11 + 4 = -7 ;</a:t>
            </a:r>
            <a:br>
              <a:rPr lang="en-US" altLang="zh-TW" b="1" dirty="0"/>
            </a:br>
            <a:r>
              <a:rPr lang="en-US" altLang="zh-TW" b="1" dirty="0"/>
              <a:t>             </a:t>
            </a:r>
            <a:r>
              <a:rPr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b="1" baseline="-25000" dirty="0"/>
              <a:t>3 </a:t>
            </a:r>
            <a:r>
              <a:rPr lang="en-US" altLang="zh-TW" b="1" dirty="0"/>
              <a:t>= -7 + 4 = -3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/>
              <a:t>A </a:t>
            </a:r>
            <a:r>
              <a:rPr lang="en-US" altLang="zh-TW" b="1" i="1" dirty="0">
                <a:solidFill>
                  <a:srgbClr val="C00000"/>
                </a:solidFill>
              </a:rPr>
              <a:t>degenerate</a:t>
            </a:r>
            <a:r>
              <a:rPr lang="en-US" altLang="zh-TW" b="1" dirty="0"/>
              <a:t> solution now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8C532CF-7FA2-445C-9039-4416A3426630}"/>
              </a:ext>
            </a:extLst>
          </p:cNvPr>
          <p:cNvSpPr txBox="1"/>
          <p:nvPr/>
        </p:nvSpPr>
        <p:spPr>
          <a:xfrm>
            <a:off x="5530049" y="298079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unit</a:t>
            </a:r>
            <a:endParaRPr lang="zh-TW" altLang="en-US" dirty="0"/>
          </a:p>
        </p:txBody>
      </p: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B93DF6FD-0B1A-4320-B6B0-BC8C8FD3B22B}"/>
              </a:ext>
            </a:extLst>
          </p:cNvPr>
          <p:cNvSpPr txBox="1"/>
          <p:nvPr/>
        </p:nvSpPr>
        <p:spPr>
          <a:xfrm>
            <a:off x="9930787" y="195983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unit</a:t>
            </a:r>
            <a:endParaRPr lang="zh-TW" altLang="en-US" dirty="0"/>
          </a:p>
        </p:txBody>
      </p:sp>
      <p:grpSp>
        <p:nvGrpSpPr>
          <p:cNvPr id="164" name="群組 163">
            <a:extLst>
              <a:ext uri="{FF2B5EF4-FFF2-40B4-BE49-F238E27FC236}">
                <a16:creationId xmlns:a16="http://schemas.microsoft.com/office/drawing/2014/main" id="{4E24FACD-2EA9-4DEF-AB40-92B3B2A3758D}"/>
              </a:ext>
            </a:extLst>
          </p:cNvPr>
          <p:cNvGrpSpPr/>
          <p:nvPr/>
        </p:nvGrpSpPr>
        <p:grpSpPr>
          <a:xfrm>
            <a:off x="45816" y="3881376"/>
            <a:ext cx="3826269" cy="2917627"/>
            <a:chOff x="8011493" y="1652918"/>
            <a:chExt cx="3826269" cy="2917627"/>
          </a:xfrm>
        </p:grpSpPr>
        <p:sp>
          <p:nvSpPr>
            <p:cNvPr id="165" name="Text Box 107">
              <a:extLst>
                <a:ext uri="{FF2B5EF4-FFF2-40B4-BE49-F238E27FC236}">
                  <a16:creationId xmlns:a16="http://schemas.microsoft.com/office/drawing/2014/main" id="{203BC9A6-0C56-4073-B807-6578564718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1493" y="2957843"/>
              <a:ext cx="2825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altLang="zh-TW" dirty="0">
                  <a:solidFill>
                    <a:srgbClr val="FD0303"/>
                  </a:solidFill>
                  <a:ea typeface="新細明體" panose="02020500000000000000" pitchFamily="18" charset="-120"/>
                </a:rPr>
                <a:t>0</a:t>
              </a:r>
            </a:p>
          </p:txBody>
        </p:sp>
        <p:grpSp>
          <p:nvGrpSpPr>
            <p:cNvPr id="166" name="群組 165">
              <a:extLst>
                <a:ext uri="{FF2B5EF4-FFF2-40B4-BE49-F238E27FC236}">
                  <a16:creationId xmlns:a16="http://schemas.microsoft.com/office/drawing/2014/main" id="{8E5E200A-E748-4F47-8FB6-2AEBAD49D602}"/>
                </a:ext>
              </a:extLst>
            </p:cNvPr>
            <p:cNvGrpSpPr/>
            <p:nvPr/>
          </p:nvGrpSpPr>
          <p:grpSpPr>
            <a:xfrm>
              <a:off x="8230567" y="1652918"/>
              <a:ext cx="3607195" cy="2917627"/>
              <a:chOff x="8230567" y="1652918"/>
              <a:chExt cx="3607195" cy="2917627"/>
            </a:xfrm>
          </p:grpSpPr>
          <p:grpSp>
            <p:nvGrpSpPr>
              <p:cNvPr id="167" name="Group 81">
                <a:extLst>
                  <a:ext uri="{FF2B5EF4-FFF2-40B4-BE49-F238E27FC236}">
                    <a16:creationId xmlns:a16="http://schemas.microsoft.com/office/drawing/2014/main" id="{5D1ADB47-1A7F-424E-A8B7-F9119EA6EA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44967" y="1983119"/>
                <a:ext cx="342900" cy="346075"/>
                <a:chOff x="786" y="1104"/>
                <a:chExt cx="216" cy="218"/>
              </a:xfrm>
            </p:grpSpPr>
            <p:sp>
              <p:nvSpPr>
                <p:cNvPr id="205" name="Oval 82">
                  <a:extLst>
                    <a:ext uri="{FF2B5EF4-FFF2-40B4-BE49-F238E27FC236}">
                      <a16:creationId xmlns:a16="http://schemas.microsoft.com/office/drawing/2014/main" id="{480A5886-26F3-443F-BF83-0095AE3DD0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6" y="1104"/>
                  <a:ext cx="216" cy="21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06" name="Text Box 83">
                  <a:extLst>
                    <a:ext uri="{FF2B5EF4-FFF2-40B4-BE49-F238E27FC236}">
                      <a16:creationId xmlns:a16="http://schemas.microsoft.com/office/drawing/2014/main" id="{F21D6B2B-EFBD-45EA-B6FC-658F3E86F4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00" y="1110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buClrTx/>
                    <a:buSzTx/>
                    <a:buFontTx/>
                    <a:buNone/>
                  </a:pPr>
                  <a:r>
                    <a:rPr lang="en-US" altLang="zh-TW" sz="1600">
                      <a:ea typeface="新細明體" panose="02020500000000000000" pitchFamily="18" charset="-120"/>
                    </a:rPr>
                    <a:t>2</a:t>
                  </a:r>
                </a:p>
              </p:txBody>
            </p:sp>
          </p:grpSp>
          <p:grpSp>
            <p:nvGrpSpPr>
              <p:cNvPr id="168" name="Group 84">
                <a:extLst>
                  <a:ext uri="{FF2B5EF4-FFF2-40B4-BE49-F238E27FC236}">
                    <a16:creationId xmlns:a16="http://schemas.microsoft.com/office/drawing/2014/main" id="{DA01D7A9-B164-4667-AC47-CEA7CA1F24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30567" y="2897519"/>
                <a:ext cx="342900" cy="346075"/>
                <a:chOff x="210" y="1736"/>
                <a:chExt cx="216" cy="218"/>
              </a:xfrm>
            </p:grpSpPr>
            <p:sp>
              <p:nvSpPr>
                <p:cNvPr id="203" name="Oval 85">
                  <a:extLst>
                    <a:ext uri="{FF2B5EF4-FFF2-40B4-BE49-F238E27FC236}">
                      <a16:creationId xmlns:a16="http://schemas.microsoft.com/office/drawing/2014/main" id="{E5394A52-9915-4AAD-A51F-8D93AD33C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0" y="1736"/>
                  <a:ext cx="216" cy="21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04" name="Text Box 86">
                  <a:extLst>
                    <a:ext uri="{FF2B5EF4-FFF2-40B4-BE49-F238E27FC236}">
                      <a16:creationId xmlns:a16="http://schemas.microsoft.com/office/drawing/2014/main" id="{7FF75B3C-7608-43BD-B695-22FADB3540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4" y="1742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buClrTx/>
                    <a:buSzTx/>
                    <a:buFontTx/>
                    <a:buNone/>
                  </a:pPr>
                  <a:r>
                    <a:rPr lang="en-US" altLang="zh-TW" sz="1600">
                      <a:ea typeface="新細明體" panose="02020500000000000000" pitchFamily="18" charset="-120"/>
                    </a:rPr>
                    <a:t>1</a:t>
                  </a:r>
                </a:p>
              </p:txBody>
            </p:sp>
          </p:grpSp>
          <p:grpSp>
            <p:nvGrpSpPr>
              <p:cNvPr id="169" name="Group 87">
                <a:extLst>
                  <a:ext uri="{FF2B5EF4-FFF2-40B4-BE49-F238E27FC236}">
                    <a16:creationId xmlns:a16="http://schemas.microsoft.com/office/drawing/2014/main" id="{0F5B883F-65FB-4060-A809-77756E8A50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94167" y="3888119"/>
                <a:ext cx="342900" cy="346075"/>
                <a:chOff x="754" y="2272"/>
                <a:chExt cx="216" cy="218"/>
              </a:xfrm>
            </p:grpSpPr>
            <p:sp>
              <p:nvSpPr>
                <p:cNvPr id="201" name="Oval 88">
                  <a:extLst>
                    <a:ext uri="{FF2B5EF4-FFF2-40B4-BE49-F238E27FC236}">
                      <a16:creationId xmlns:a16="http://schemas.microsoft.com/office/drawing/2014/main" id="{6F87D7EB-9B6E-4CB5-A1B4-B73B566B2D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4" y="2272"/>
                  <a:ext cx="216" cy="21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02" name="Text Box 89">
                  <a:extLst>
                    <a:ext uri="{FF2B5EF4-FFF2-40B4-BE49-F238E27FC236}">
                      <a16:creationId xmlns:a16="http://schemas.microsoft.com/office/drawing/2014/main" id="{54D22A7A-5B7A-4ABC-BCD4-EA7F7D7DFD6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8" y="2278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buClrTx/>
                    <a:buSzTx/>
                    <a:buFontTx/>
                    <a:buNone/>
                  </a:pPr>
                  <a:r>
                    <a:rPr lang="en-US" altLang="zh-TW" sz="1600">
                      <a:ea typeface="新細明體" panose="02020500000000000000" pitchFamily="18" charset="-120"/>
                    </a:rPr>
                    <a:t>3</a:t>
                  </a:r>
                </a:p>
              </p:txBody>
            </p:sp>
          </p:grpSp>
          <p:sp>
            <p:nvSpPr>
              <p:cNvPr id="170" name="Oval 90">
                <a:extLst>
                  <a:ext uri="{FF2B5EF4-FFF2-40B4-BE49-F238E27FC236}">
                    <a16:creationId xmlns:a16="http://schemas.microsoft.com/office/drawing/2014/main" id="{4DFD5C67-6E84-4274-B0F8-B1EBEF941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80067" y="3888118"/>
                <a:ext cx="342900" cy="3429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1" name="Text Box 91">
                <a:extLst>
                  <a:ext uri="{FF2B5EF4-FFF2-40B4-BE49-F238E27FC236}">
                    <a16:creationId xmlns:a16="http://schemas.microsoft.com/office/drawing/2014/main" id="{F61592A6-2512-4AC6-8E92-95CEB4F234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02293" y="3897643"/>
                <a:ext cx="296863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 sz="1600">
                    <a:ea typeface="新細明體" panose="02020500000000000000" pitchFamily="18" charset="-120"/>
                  </a:rPr>
                  <a:t>5</a:t>
                </a:r>
              </a:p>
            </p:txBody>
          </p:sp>
          <p:grpSp>
            <p:nvGrpSpPr>
              <p:cNvPr id="172" name="Group 92">
                <a:extLst>
                  <a:ext uri="{FF2B5EF4-FFF2-40B4-BE49-F238E27FC236}">
                    <a16:creationId xmlns:a16="http://schemas.microsoft.com/office/drawing/2014/main" id="{611651CE-F5CC-4370-96F2-40725D0470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65767" y="1983119"/>
                <a:ext cx="342900" cy="346075"/>
                <a:chOff x="1618" y="1048"/>
                <a:chExt cx="216" cy="218"/>
              </a:xfrm>
            </p:grpSpPr>
            <p:sp>
              <p:nvSpPr>
                <p:cNvPr id="199" name="Oval 93">
                  <a:extLst>
                    <a:ext uri="{FF2B5EF4-FFF2-40B4-BE49-F238E27FC236}">
                      <a16:creationId xmlns:a16="http://schemas.microsoft.com/office/drawing/2014/main" id="{E5DECBC7-1A20-4D63-9E17-D428A99E21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18" y="1048"/>
                  <a:ext cx="216" cy="21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00" name="Text Box 94">
                  <a:extLst>
                    <a:ext uri="{FF2B5EF4-FFF2-40B4-BE49-F238E27FC236}">
                      <a16:creationId xmlns:a16="http://schemas.microsoft.com/office/drawing/2014/main" id="{B2E327EB-130D-4345-B0EF-B5D500181C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32" y="1054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buClrTx/>
                    <a:buSzTx/>
                    <a:buFontTx/>
                    <a:buNone/>
                  </a:pPr>
                  <a:r>
                    <a:rPr lang="en-US" altLang="zh-TW" sz="1600">
                      <a:ea typeface="新細明體" panose="02020500000000000000" pitchFamily="18" charset="-120"/>
                    </a:rPr>
                    <a:t>4</a:t>
                  </a:r>
                </a:p>
              </p:txBody>
            </p:sp>
          </p:grpSp>
          <p:grpSp>
            <p:nvGrpSpPr>
              <p:cNvPr id="173" name="Group 95">
                <a:extLst>
                  <a:ext uri="{FF2B5EF4-FFF2-40B4-BE49-F238E27FC236}">
                    <a16:creationId xmlns:a16="http://schemas.microsoft.com/office/drawing/2014/main" id="{99081A97-99D0-419E-9FC2-97CF5D1C42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443667" y="2897519"/>
                <a:ext cx="342900" cy="346075"/>
                <a:chOff x="2234" y="1624"/>
                <a:chExt cx="216" cy="218"/>
              </a:xfrm>
            </p:grpSpPr>
            <p:sp>
              <p:nvSpPr>
                <p:cNvPr id="197" name="Oval 96">
                  <a:extLst>
                    <a:ext uri="{FF2B5EF4-FFF2-40B4-BE49-F238E27FC236}">
                      <a16:creationId xmlns:a16="http://schemas.microsoft.com/office/drawing/2014/main" id="{A487BE0C-15B4-41DA-B43B-5E4862D25F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4" y="1624"/>
                  <a:ext cx="216" cy="21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98" name="Text Box 97">
                  <a:extLst>
                    <a:ext uri="{FF2B5EF4-FFF2-40B4-BE49-F238E27FC236}">
                      <a16:creationId xmlns:a16="http://schemas.microsoft.com/office/drawing/2014/main" id="{071A6477-E70D-4CC5-9E61-638AB37EDF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48" y="1630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buClrTx/>
                    <a:buSzTx/>
                    <a:buFontTx/>
                    <a:buNone/>
                  </a:pPr>
                  <a:r>
                    <a:rPr lang="en-US" altLang="zh-TW" sz="1600">
                      <a:ea typeface="新細明體" panose="02020500000000000000" pitchFamily="18" charset="-120"/>
                    </a:rPr>
                    <a:t>6</a:t>
                  </a:r>
                </a:p>
              </p:txBody>
            </p:sp>
          </p:grpSp>
          <p:sp>
            <p:nvSpPr>
              <p:cNvPr id="174" name="Line 98">
                <a:extLst>
                  <a:ext uri="{FF2B5EF4-FFF2-40B4-BE49-F238E27FC236}">
                    <a16:creationId xmlns:a16="http://schemas.microsoft.com/office/drawing/2014/main" id="{45779825-DDC1-411E-ADD5-F1898C0CF8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532192" y="2249818"/>
                <a:ext cx="622300" cy="711200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5" name="Line 99">
                <a:extLst>
                  <a:ext uri="{FF2B5EF4-FFF2-40B4-BE49-F238E27FC236}">
                    <a16:creationId xmlns:a16="http://schemas.microsoft.com/office/drawing/2014/main" id="{F7A5373D-17B9-4483-ABDA-EDE16A4F28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84692" y="2173618"/>
                <a:ext cx="977900" cy="0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6" name="Line 100">
                <a:extLst>
                  <a:ext uri="{FF2B5EF4-FFF2-40B4-BE49-F238E27FC236}">
                    <a16:creationId xmlns:a16="http://schemas.microsoft.com/office/drawing/2014/main" id="{E816357E-C5D8-49BA-95FD-C88F405B3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06792" y="3195968"/>
                <a:ext cx="609600" cy="78105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7" name="Line 101">
                <a:extLst>
                  <a:ext uri="{FF2B5EF4-FFF2-40B4-BE49-F238E27FC236}">
                    <a16:creationId xmlns:a16="http://schemas.microsoft.com/office/drawing/2014/main" id="{93C561F3-F2DD-45BF-991E-C60719CF52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21192" y="4072268"/>
                <a:ext cx="1162050" cy="0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8" name="Line 102">
                <a:extLst>
                  <a:ext uri="{FF2B5EF4-FFF2-40B4-BE49-F238E27FC236}">
                    <a16:creationId xmlns:a16="http://schemas.microsoft.com/office/drawing/2014/main" id="{5D0257FF-30B6-4FDD-BE36-C837003E25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926142" y="3195969"/>
                <a:ext cx="571500" cy="866775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9" name="Line 103">
                <a:extLst>
                  <a:ext uri="{FF2B5EF4-FFF2-40B4-BE49-F238E27FC236}">
                    <a16:creationId xmlns:a16="http://schemas.microsoft.com/office/drawing/2014/main" id="{55DDCAB7-31F3-4643-9C07-E9154A405F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02318" y="2214893"/>
                <a:ext cx="657225" cy="762000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  <a:prstDash val="solid"/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0" name="Text Box 108">
                <a:extLst>
                  <a:ext uri="{FF2B5EF4-FFF2-40B4-BE49-F238E27FC236}">
                    <a16:creationId xmlns:a16="http://schemas.microsoft.com/office/drawing/2014/main" id="{2C89102E-E34A-413B-989B-944D6F4C13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08349" y="2593027"/>
                <a:ext cx="429413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 dirty="0">
                    <a:solidFill>
                      <a:srgbClr val="FD0303"/>
                    </a:solidFill>
                    <a:ea typeface="新細明體" panose="02020500000000000000" pitchFamily="18" charset="-120"/>
                  </a:rPr>
                  <a:t>-11</a:t>
                </a:r>
              </a:p>
            </p:txBody>
          </p:sp>
          <p:sp>
            <p:nvSpPr>
              <p:cNvPr id="181" name="Text Box 109">
                <a:extLst>
                  <a:ext uri="{FF2B5EF4-FFF2-40B4-BE49-F238E27FC236}">
                    <a16:creationId xmlns:a16="http://schemas.microsoft.com/office/drawing/2014/main" id="{BD265FC9-6372-4E29-BFDE-3A0A05A4C3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06868" y="1691018"/>
                <a:ext cx="341313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>
                    <a:solidFill>
                      <a:srgbClr val="FD0303"/>
                    </a:solidFill>
                    <a:ea typeface="新細明體" panose="02020500000000000000" pitchFamily="18" charset="-120"/>
                  </a:rPr>
                  <a:t>-3</a:t>
                </a:r>
              </a:p>
            </p:txBody>
          </p:sp>
          <p:sp>
            <p:nvSpPr>
              <p:cNvPr id="182" name="Text Box 110">
                <a:extLst>
                  <a:ext uri="{FF2B5EF4-FFF2-40B4-BE49-F238E27FC236}">
                    <a16:creationId xmlns:a16="http://schemas.microsoft.com/office/drawing/2014/main" id="{83FB04E6-BB27-4856-837B-632EBBF461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68943" y="1652918"/>
                <a:ext cx="341313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>
                    <a:solidFill>
                      <a:srgbClr val="FD0303"/>
                    </a:solidFill>
                    <a:ea typeface="新細明體" panose="02020500000000000000" pitchFamily="18" charset="-120"/>
                  </a:rPr>
                  <a:t>-8</a:t>
                </a:r>
              </a:p>
            </p:txBody>
          </p:sp>
          <p:sp>
            <p:nvSpPr>
              <p:cNvPr id="183" name="Text Box 111">
                <a:extLst>
                  <a:ext uri="{FF2B5EF4-FFF2-40B4-BE49-F238E27FC236}">
                    <a16:creationId xmlns:a16="http://schemas.microsoft.com/office/drawing/2014/main" id="{D8088325-5404-4FB1-A7F9-1EB73BBE8F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44968" y="4262768"/>
                <a:ext cx="343364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 dirty="0">
                    <a:solidFill>
                      <a:srgbClr val="FD0303"/>
                    </a:solidFill>
                    <a:ea typeface="新細明體" panose="02020500000000000000" pitchFamily="18" charset="-120"/>
                  </a:rPr>
                  <a:t>-3</a:t>
                </a:r>
              </a:p>
            </p:txBody>
          </p:sp>
          <p:sp>
            <p:nvSpPr>
              <p:cNvPr id="184" name="Text Box 112">
                <a:extLst>
                  <a:ext uri="{FF2B5EF4-FFF2-40B4-BE49-F238E27FC236}">
                    <a16:creationId xmlns:a16="http://schemas.microsoft.com/office/drawing/2014/main" id="{6092094C-92B1-4DD1-8F5D-D1525DEC3E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21343" y="4253243"/>
                <a:ext cx="343364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 dirty="0">
                    <a:solidFill>
                      <a:srgbClr val="FD0303"/>
                    </a:solidFill>
                    <a:ea typeface="新細明體" panose="02020500000000000000" pitchFamily="18" charset="-120"/>
                  </a:rPr>
                  <a:t>-7</a:t>
                </a:r>
              </a:p>
            </p:txBody>
          </p:sp>
          <p:sp>
            <p:nvSpPr>
              <p:cNvPr id="185" name="Text Box 113">
                <a:extLst>
                  <a:ext uri="{FF2B5EF4-FFF2-40B4-BE49-F238E27FC236}">
                    <a16:creationId xmlns:a16="http://schemas.microsoft.com/office/drawing/2014/main" id="{FB820C40-2B41-4303-87AE-9849BB96DF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63943" y="2433968"/>
                <a:ext cx="284052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 b="1" dirty="0">
                    <a:highlight>
                      <a:srgbClr val="00FF00"/>
                    </a:highlight>
                    <a:ea typeface="新細明體" panose="02020500000000000000" pitchFamily="18" charset="-120"/>
                  </a:rPr>
                  <a:t>6</a:t>
                </a:r>
              </a:p>
            </p:txBody>
          </p:sp>
          <p:sp>
            <p:nvSpPr>
              <p:cNvPr id="186" name="Text Box 114">
                <a:extLst>
                  <a:ext uri="{FF2B5EF4-FFF2-40B4-BE49-F238E27FC236}">
                    <a16:creationId xmlns:a16="http://schemas.microsoft.com/office/drawing/2014/main" id="{E48A6F83-D6EE-4199-A56F-C5E7597F85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97268" y="3434093"/>
                <a:ext cx="284052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 b="1" dirty="0">
                    <a:solidFill>
                      <a:srgbClr val="FF0000"/>
                    </a:solidFill>
                    <a:highlight>
                      <a:srgbClr val="00FF00"/>
                    </a:highlight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87" name="Text Box 115">
                <a:extLst>
                  <a:ext uri="{FF2B5EF4-FFF2-40B4-BE49-F238E27FC236}">
                    <a16:creationId xmlns:a16="http://schemas.microsoft.com/office/drawing/2014/main" id="{8D186E9E-F0D8-4077-B435-D26290E729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40293" y="4080902"/>
                <a:ext cx="284052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 b="1" dirty="0">
                    <a:solidFill>
                      <a:srgbClr val="FF0000"/>
                    </a:solidFill>
                    <a:highlight>
                      <a:srgbClr val="00FF00"/>
                    </a:highlight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88" name="Text Box 119">
                <a:extLst>
                  <a:ext uri="{FF2B5EF4-FFF2-40B4-BE49-F238E27FC236}">
                    <a16:creationId xmlns:a16="http://schemas.microsoft.com/office/drawing/2014/main" id="{DAD11726-9950-4FAC-BCB7-0BEE1990D6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40293" y="1929143"/>
                <a:ext cx="284052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 b="1" dirty="0">
                    <a:highlight>
                      <a:srgbClr val="00FF00"/>
                    </a:highlight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189" name="Text Box 120">
                <a:extLst>
                  <a:ext uri="{FF2B5EF4-FFF2-40B4-BE49-F238E27FC236}">
                    <a16:creationId xmlns:a16="http://schemas.microsoft.com/office/drawing/2014/main" id="{3FE469CA-7D58-408F-927A-B11E188AA3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0443" y="2338718"/>
                <a:ext cx="284052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 b="1" dirty="0">
                    <a:highlight>
                      <a:srgbClr val="00FF00"/>
                    </a:highlight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190" name="Text Box 121">
                <a:extLst>
                  <a:ext uri="{FF2B5EF4-FFF2-40B4-BE49-F238E27FC236}">
                    <a16:creationId xmlns:a16="http://schemas.microsoft.com/office/drawing/2014/main" id="{398C4342-1EDE-4144-A626-D1BD2E72F7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79976" y="3544911"/>
                <a:ext cx="284052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 b="1" dirty="0">
                    <a:highlight>
                      <a:srgbClr val="00FF00"/>
                    </a:highlight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91" name="Line 107">
                <a:extLst>
                  <a:ext uri="{FF2B5EF4-FFF2-40B4-BE49-F238E27FC236}">
                    <a16:creationId xmlns:a16="http://schemas.microsoft.com/office/drawing/2014/main" id="{FC3C13B9-4708-460F-A25C-B9A59809F7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96040" y="2338718"/>
                <a:ext cx="0" cy="1562100"/>
              </a:xfrm>
              <a:prstGeom prst="line">
                <a:avLst/>
              </a:prstGeom>
              <a:noFill/>
              <a:ln w="38100">
                <a:solidFill>
                  <a:srgbClr val="00664D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2" name="Line 146">
                <a:extLst>
                  <a:ext uri="{FF2B5EF4-FFF2-40B4-BE49-F238E27FC236}">
                    <a16:creationId xmlns:a16="http://schemas.microsoft.com/office/drawing/2014/main" id="{531D7E69-FD94-4DA6-8CF9-E0DA306275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30718" y="2269662"/>
                <a:ext cx="1181100" cy="16764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3" name="Line 108">
                <a:extLst>
                  <a:ext uri="{FF2B5EF4-FFF2-40B4-BE49-F238E27FC236}">
                    <a16:creationId xmlns:a16="http://schemas.microsoft.com/office/drawing/2014/main" id="{4EE054CF-30C0-4EA7-8EE7-EE77120DA4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694368" y="2284547"/>
                <a:ext cx="12700" cy="1590673"/>
              </a:xfrm>
              <a:prstGeom prst="line">
                <a:avLst/>
              </a:prstGeom>
              <a:noFill/>
              <a:ln w="38100">
                <a:solidFill>
                  <a:srgbClr val="00664D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4" name="Text Box 119">
                <a:extLst>
                  <a:ext uri="{FF2B5EF4-FFF2-40B4-BE49-F238E27FC236}">
                    <a16:creationId xmlns:a16="http://schemas.microsoft.com/office/drawing/2014/main" id="{D94D4ED0-0E60-491F-AE2E-0CADCD8488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11732" y="2803062"/>
                <a:ext cx="284052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95" name="Text Box 119">
                <a:extLst>
                  <a:ext uri="{FF2B5EF4-FFF2-40B4-BE49-F238E27FC236}">
                    <a16:creationId xmlns:a16="http://schemas.microsoft.com/office/drawing/2014/main" id="{C674D137-37C7-4BE9-8804-8B443A27B8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51069" y="2965879"/>
                <a:ext cx="284052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 dirty="0">
                    <a:solidFill>
                      <a:srgbClr val="00664D"/>
                    </a:solidFill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96" name="Text Box 119">
                <a:extLst>
                  <a:ext uri="{FF2B5EF4-FFF2-40B4-BE49-F238E27FC236}">
                    <a16:creationId xmlns:a16="http://schemas.microsoft.com/office/drawing/2014/main" id="{2AE94937-9961-4543-AA87-2FA5ACDA53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230" y="2983133"/>
                <a:ext cx="284052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Tx/>
                  <a:buSzTx/>
                  <a:buFontTx/>
                  <a:buNone/>
                </a:pPr>
                <a:r>
                  <a:rPr lang="en-US" altLang="zh-TW" dirty="0">
                    <a:solidFill>
                      <a:srgbClr val="00664D"/>
                    </a:solidFill>
                    <a:ea typeface="新細明體" panose="02020500000000000000" pitchFamily="18" charset="-120"/>
                  </a:rPr>
                  <a:t>0</a:t>
                </a:r>
              </a:p>
            </p:txBody>
          </p:sp>
        </p:grp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2FCDB66-8C21-4855-823A-D8191D301AFA}"/>
              </a:ext>
            </a:extLst>
          </p:cNvPr>
          <p:cNvSpPr txBox="1"/>
          <p:nvPr/>
        </p:nvSpPr>
        <p:spPr>
          <a:xfrm>
            <a:off x="4320731" y="1524507"/>
            <a:ext cx="792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highlight>
                  <a:srgbClr val="FFFF00"/>
                </a:highlight>
              </a:rPr>
              <a:t>Step 1</a:t>
            </a:r>
            <a:endParaRPr lang="zh-TW" altLang="en-US" b="1" dirty="0">
              <a:highlight>
                <a:srgbClr val="FFFF00"/>
              </a:highlight>
            </a:endParaRPr>
          </a:p>
        </p:txBody>
      </p:sp>
      <p:sp>
        <p:nvSpPr>
          <p:cNvPr id="210" name="文字方塊 209">
            <a:extLst>
              <a:ext uri="{FF2B5EF4-FFF2-40B4-BE49-F238E27FC236}">
                <a16:creationId xmlns:a16="http://schemas.microsoft.com/office/drawing/2014/main" id="{584D30B0-68F0-445D-8AE3-1AE989E1BD1C}"/>
              </a:ext>
            </a:extLst>
          </p:cNvPr>
          <p:cNvSpPr txBox="1"/>
          <p:nvPr/>
        </p:nvSpPr>
        <p:spPr>
          <a:xfrm>
            <a:off x="8177263" y="1529485"/>
            <a:ext cx="768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highlight>
                  <a:srgbClr val="FFFF00"/>
                </a:highlight>
              </a:rPr>
              <a:t>Step 2</a:t>
            </a:r>
            <a:endParaRPr lang="zh-TW" altLang="en-US" b="1" dirty="0">
              <a:highlight>
                <a:srgbClr val="FFFF00"/>
              </a:highlight>
            </a:endParaRPr>
          </a:p>
        </p:txBody>
      </p:sp>
      <p:sp>
        <p:nvSpPr>
          <p:cNvPr id="211" name="文字方塊 210">
            <a:extLst>
              <a:ext uri="{FF2B5EF4-FFF2-40B4-BE49-F238E27FC236}">
                <a16:creationId xmlns:a16="http://schemas.microsoft.com/office/drawing/2014/main" id="{90E80BA7-4C83-4A40-BD56-6061668609E4}"/>
              </a:ext>
            </a:extLst>
          </p:cNvPr>
          <p:cNvSpPr txBox="1"/>
          <p:nvPr/>
        </p:nvSpPr>
        <p:spPr>
          <a:xfrm>
            <a:off x="339419" y="4184810"/>
            <a:ext cx="792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highlight>
                  <a:srgbClr val="FFFF00"/>
                </a:highlight>
              </a:rPr>
              <a:t>Step 3</a:t>
            </a:r>
            <a:endParaRPr lang="zh-TW" altLang="en-US" b="1" dirty="0">
              <a:highlight>
                <a:srgbClr val="FFFF00"/>
              </a:highlight>
            </a:endParaRPr>
          </a:p>
        </p:txBody>
      </p:sp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A8EC837A-B1BF-4B75-9BD5-E5BA60EDF5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530501"/>
              </p:ext>
            </p:extLst>
          </p:nvPr>
        </p:nvGraphicFramePr>
        <p:xfrm>
          <a:off x="3751039" y="5628420"/>
          <a:ext cx="2293151" cy="1178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4" name="Equation" r:id="rId7" imgW="1777680" imgH="914400" progId="Equation.DSMT4">
                  <p:embed/>
                </p:oleObj>
              </mc:Choice>
              <mc:Fallback>
                <p:oleObj name="Equation" r:id="rId7" imgW="177768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51039" y="5628420"/>
                        <a:ext cx="2293151" cy="1178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群組 13">
            <a:extLst>
              <a:ext uri="{FF2B5EF4-FFF2-40B4-BE49-F238E27FC236}">
                <a16:creationId xmlns:a16="http://schemas.microsoft.com/office/drawing/2014/main" id="{33C70A86-11D5-444D-8A11-242413E0F61F}"/>
              </a:ext>
            </a:extLst>
          </p:cNvPr>
          <p:cNvGrpSpPr/>
          <p:nvPr/>
        </p:nvGrpSpPr>
        <p:grpSpPr>
          <a:xfrm>
            <a:off x="5928777" y="2384537"/>
            <a:ext cx="327498" cy="406748"/>
            <a:chOff x="5656015" y="2003268"/>
            <a:chExt cx="327498" cy="406748"/>
          </a:xfrm>
        </p:grpSpPr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81F1CD83-2778-4E81-A4FB-5885FF8ED73E}"/>
                </a:ext>
              </a:extLst>
            </p:cNvPr>
            <p:cNvCxnSpPr/>
            <p:nvPr/>
          </p:nvCxnSpPr>
          <p:spPr bwMode="auto">
            <a:xfrm flipH="1">
              <a:off x="5678422" y="2077305"/>
              <a:ext cx="162770" cy="107156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" name="直線接點 211">
              <a:extLst>
                <a:ext uri="{FF2B5EF4-FFF2-40B4-BE49-F238E27FC236}">
                  <a16:creationId xmlns:a16="http://schemas.microsoft.com/office/drawing/2014/main" id="{C9216173-98A6-4FB0-A9CD-06CDA0745FDF}"/>
                </a:ext>
              </a:extLst>
            </p:cNvPr>
            <p:cNvCxnSpPr/>
            <p:nvPr/>
          </p:nvCxnSpPr>
          <p:spPr bwMode="auto">
            <a:xfrm flipH="1">
              <a:off x="5713347" y="2146218"/>
              <a:ext cx="162770" cy="107156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3" name="直線接點 212">
              <a:extLst>
                <a:ext uri="{FF2B5EF4-FFF2-40B4-BE49-F238E27FC236}">
                  <a16:creationId xmlns:a16="http://schemas.microsoft.com/office/drawing/2014/main" id="{A5C97E24-F825-4346-A18F-CB68EFF8625A}"/>
                </a:ext>
              </a:extLst>
            </p:cNvPr>
            <p:cNvCxnSpPr/>
            <p:nvPr/>
          </p:nvCxnSpPr>
          <p:spPr bwMode="auto">
            <a:xfrm flipH="1">
              <a:off x="5773860" y="2223880"/>
              <a:ext cx="162770" cy="107156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D61915D8-B7CD-4FDA-99C5-A0F8FF76E502}"/>
                </a:ext>
              </a:extLst>
            </p:cNvPr>
            <p:cNvCxnSpPr/>
            <p:nvPr/>
          </p:nvCxnSpPr>
          <p:spPr bwMode="auto">
            <a:xfrm flipH="1">
              <a:off x="5820743" y="2302860"/>
              <a:ext cx="162770" cy="107156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" name="直線接點 214">
              <a:extLst>
                <a:ext uri="{FF2B5EF4-FFF2-40B4-BE49-F238E27FC236}">
                  <a16:creationId xmlns:a16="http://schemas.microsoft.com/office/drawing/2014/main" id="{35089704-65CA-4BAA-A420-274887BF1586}"/>
                </a:ext>
              </a:extLst>
            </p:cNvPr>
            <p:cNvCxnSpPr/>
            <p:nvPr/>
          </p:nvCxnSpPr>
          <p:spPr bwMode="auto">
            <a:xfrm flipH="1">
              <a:off x="5656015" y="2003268"/>
              <a:ext cx="162770" cy="107156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7" name="群組 216">
            <a:extLst>
              <a:ext uri="{FF2B5EF4-FFF2-40B4-BE49-F238E27FC236}">
                <a16:creationId xmlns:a16="http://schemas.microsoft.com/office/drawing/2014/main" id="{C485BD92-CE27-488D-89F2-1F1ECD24870A}"/>
              </a:ext>
            </a:extLst>
          </p:cNvPr>
          <p:cNvGrpSpPr/>
          <p:nvPr/>
        </p:nvGrpSpPr>
        <p:grpSpPr>
          <a:xfrm>
            <a:off x="8656019" y="2751386"/>
            <a:ext cx="327498" cy="406748"/>
            <a:chOff x="5656015" y="2003268"/>
            <a:chExt cx="327498" cy="406748"/>
          </a:xfrm>
        </p:grpSpPr>
        <p:cxnSp>
          <p:nvCxnSpPr>
            <p:cNvPr id="218" name="直線接點 217">
              <a:extLst>
                <a:ext uri="{FF2B5EF4-FFF2-40B4-BE49-F238E27FC236}">
                  <a16:creationId xmlns:a16="http://schemas.microsoft.com/office/drawing/2014/main" id="{DBFBCC56-DA84-4503-9B3B-050431EB8C26}"/>
                </a:ext>
              </a:extLst>
            </p:cNvPr>
            <p:cNvCxnSpPr/>
            <p:nvPr/>
          </p:nvCxnSpPr>
          <p:spPr bwMode="auto">
            <a:xfrm flipH="1">
              <a:off x="5678422" y="2077305"/>
              <a:ext cx="162770" cy="107156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9" name="直線接點 218">
              <a:extLst>
                <a:ext uri="{FF2B5EF4-FFF2-40B4-BE49-F238E27FC236}">
                  <a16:creationId xmlns:a16="http://schemas.microsoft.com/office/drawing/2014/main" id="{A2CA92FF-39EB-4AED-8758-12D51E138C87}"/>
                </a:ext>
              </a:extLst>
            </p:cNvPr>
            <p:cNvCxnSpPr/>
            <p:nvPr/>
          </p:nvCxnSpPr>
          <p:spPr bwMode="auto">
            <a:xfrm flipH="1">
              <a:off x="5713347" y="2146218"/>
              <a:ext cx="162770" cy="107156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0" name="直線接點 219">
              <a:extLst>
                <a:ext uri="{FF2B5EF4-FFF2-40B4-BE49-F238E27FC236}">
                  <a16:creationId xmlns:a16="http://schemas.microsoft.com/office/drawing/2014/main" id="{CFC28798-B079-4A4F-8091-780CB4CD7747}"/>
                </a:ext>
              </a:extLst>
            </p:cNvPr>
            <p:cNvCxnSpPr/>
            <p:nvPr/>
          </p:nvCxnSpPr>
          <p:spPr bwMode="auto">
            <a:xfrm flipH="1">
              <a:off x="5773860" y="2223880"/>
              <a:ext cx="162770" cy="107156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1" name="直線接點 220">
              <a:extLst>
                <a:ext uri="{FF2B5EF4-FFF2-40B4-BE49-F238E27FC236}">
                  <a16:creationId xmlns:a16="http://schemas.microsoft.com/office/drawing/2014/main" id="{039B08C5-B2DF-4235-BE86-03DAC4427F85}"/>
                </a:ext>
              </a:extLst>
            </p:cNvPr>
            <p:cNvCxnSpPr/>
            <p:nvPr/>
          </p:nvCxnSpPr>
          <p:spPr bwMode="auto">
            <a:xfrm flipH="1">
              <a:off x="5820743" y="2302860"/>
              <a:ext cx="162770" cy="107156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2" name="直線接點 221">
              <a:extLst>
                <a:ext uri="{FF2B5EF4-FFF2-40B4-BE49-F238E27FC236}">
                  <a16:creationId xmlns:a16="http://schemas.microsoft.com/office/drawing/2014/main" id="{32B2E5A7-0022-488F-BA89-E60ADCE40A93}"/>
                </a:ext>
              </a:extLst>
            </p:cNvPr>
            <p:cNvCxnSpPr/>
            <p:nvPr/>
          </p:nvCxnSpPr>
          <p:spPr bwMode="auto">
            <a:xfrm flipH="1">
              <a:off x="5656015" y="2003268"/>
              <a:ext cx="162770" cy="107156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橢圓 14">
            <a:extLst>
              <a:ext uri="{FF2B5EF4-FFF2-40B4-BE49-F238E27FC236}">
                <a16:creationId xmlns:a16="http://schemas.microsoft.com/office/drawing/2014/main" id="{ED3F5AE2-8E50-4815-A218-22B391084D9D}"/>
              </a:ext>
            </a:extLst>
          </p:cNvPr>
          <p:cNvSpPr/>
          <p:nvPr/>
        </p:nvSpPr>
        <p:spPr bwMode="auto">
          <a:xfrm>
            <a:off x="10674342" y="3735663"/>
            <a:ext cx="417514" cy="326704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4" name="橢圓 223">
            <a:extLst>
              <a:ext uri="{FF2B5EF4-FFF2-40B4-BE49-F238E27FC236}">
                <a16:creationId xmlns:a16="http://schemas.microsoft.com/office/drawing/2014/main" id="{E81B36B6-15C4-4F88-8FFC-24DAC74FA61F}"/>
              </a:ext>
            </a:extLst>
          </p:cNvPr>
          <p:cNvSpPr/>
          <p:nvPr/>
        </p:nvSpPr>
        <p:spPr bwMode="auto">
          <a:xfrm>
            <a:off x="11491910" y="2011772"/>
            <a:ext cx="417514" cy="326704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5" name="橢圓 224">
            <a:extLst>
              <a:ext uri="{FF2B5EF4-FFF2-40B4-BE49-F238E27FC236}">
                <a16:creationId xmlns:a16="http://schemas.microsoft.com/office/drawing/2014/main" id="{EFDD9205-B3A3-474A-BD01-D0B649C23C8A}"/>
              </a:ext>
            </a:extLst>
          </p:cNvPr>
          <p:cNvSpPr/>
          <p:nvPr/>
        </p:nvSpPr>
        <p:spPr bwMode="auto">
          <a:xfrm>
            <a:off x="2618591" y="6480274"/>
            <a:ext cx="417514" cy="326704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6" name="橢圓 225">
            <a:extLst>
              <a:ext uri="{FF2B5EF4-FFF2-40B4-BE49-F238E27FC236}">
                <a16:creationId xmlns:a16="http://schemas.microsoft.com/office/drawing/2014/main" id="{40B92653-1413-4135-880B-1E926541D826}"/>
              </a:ext>
            </a:extLst>
          </p:cNvPr>
          <p:cNvSpPr/>
          <p:nvPr/>
        </p:nvSpPr>
        <p:spPr bwMode="auto">
          <a:xfrm>
            <a:off x="3459817" y="4805463"/>
            <a:ext cx="417514" cy="326704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7" name="橢圓 226">
            <a:extLst>
              <a:ext uri="{FF2B5EF4-FFF2-40B4-BE49-F238E27FC236}">
                <a16:creationId xmlns:a16="http://schemas.microsoft.com/office/drawing/2014/main" id="{037FF190-DDF6-419C-B593-AB4DDB5053B4}"/>
              </a:ext>
            </a:extLst>
          </p:cNvPr>
          <p:cNvSpPr/>
          <p:nvPr/>
        </p:nvSpPr>
        <p:spPr bwMode="auto">
          <a:xfrm>
            <a:off x="1089881" y="6440426"/>
            <a:ext cx="417514" cy="326704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右大括弧 16">
            <a:extLst>
              <a:ext uri="{FF2B5EF4-FFF2-40B4-BE49-F238E27FC236}">
                <a16:creationId xmlns:a16="http://schemas.microsoft.com/office/drawing/2014/main" id="{9285FB35-2C09-4C8E-8C26-31CD92373E10}"/>
              </a:ext>
            </a:extLst>
          </p:cNvPr>
          <p:cNvSpPr/>
          <p:nvPr/>
        </p:nvSpPr>
        <p:spPr bwMode="auto">
          <a:xfrm>
            <a:off x="6034398" y="5634020"/>
            <a:ext cx="309563" cy="1167358"/>
          </a:xfrm>
          <a:prstGeom prst="rightBrac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3961F42-A3D2-483E-897B-CE19B98E2FE7}"/>
              </a:ext>
            </a:extLst>
          </p:cNvPr>
          <p:cNvSpPr txBox="1"/>
          <p:nvPr/>
        </p:nvSpPr>
        <p:spPr>
          <a:xfrm>
            <a:off x="6263264" y="5957054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Satisfy Opt. Condition</a:t>
            </a:r>
            <a:br>
              <a:rPr lang="en-US" altLang="zh-TW" b="1" dirty="0"/>
            </a:br>
            <a:r>
              <a:rPr lang="en-US" altLang="zh-TW" b="1" dirty="0"/>
              <a:t>Optimal now!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159" grpId="0" animBg="1"/>
      <p:bldP spid="8" grpId="0"/>
      <p:bldP spid="163" grpId="0"/>
      <p:bldP spid="11" grpId="0"/>
      <p:bldP spid="210" grpId="0"/>
      <p:bldP spid="211" grpId="0"/>
      <p:bldP spid="15" grpId="0" animBg="1"/>
      <p:bldP spid="15" grpId="1" animBg="1"/>
      <p:bldP spid="224" grpId="0" animBg="1"/>
      <p:bldP spid="224" grpId="1" animBg="1"/>
      <p:bldP spid="225" grpId="0" animBg="1"/>
      <p:bldP spid="226" grpId="0" animBg="1"/>
      <p:bldP spid="227" grpId="0" animBg="1"/>
      <p:bldP spid="17" grpId="0" animBg="1"/>
      <p:bldP spid="1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1746283" y="609125"/>
            <a:ext cx="9319846" cy="281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¥"/>
              <a:defRPr kumimoji="1" sz="28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rgbClr val="01450C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£"/>
              <a:defRPr kumimoji="1" sz="22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rgbClr val="00499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8862">
                <a:solidFill>
                  <a:srgbClr val="014F0E"/>
                </a:solidFill>
                <a:ea typeface="新細明體" panose="02020500000000000000" pitchFamily="18" charset="-120"/>
              </a:rPr>
              <a:t>Q &amp; A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8862">
                <a:solidFill>
                  <a:srgbClr val="014F0E"/>
                </a:solidFill>
                <a:ea typeface="新細明體" panose="02020500000000000000" pitchFamily="18" charset="-120"/>
              </a:rPr>
              <a:t>Thanks!</a:t>
            </a: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833425" y="2722350"/>
            <a:ext cx="10237098" cy="3729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¥"/>
              <a:defRPr kumimoji="1" sz="28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rgbClr val="01450C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£"/>
              <a:defRPr kumimoji="1" sz="22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rgbClr val="00499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sz="3939" dirty="0">
              <a:solidFill>
                <a:srgbClr val="014F0E"/>
              </a:solidFill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3939" dirty="0">
                <a:solidFill>
                  <a:srgbClr val="0000FF"/>
                </a:solidFill>
                <a:ea typeface="新細明體" panose="02020500000000000000" pitchFamily="18" charset="-120"/>
              </a:rPr>
              <a:t>I-Lin Wang (</a:t>
            </a:r>
            <a:r>
              <a:rPr kumimoji="0" lang="zh-TW" altLang="en-US" sz="3939" dirty="0">
                <a:solidFill>
                  <a:srgbClr val="0000FF"/>
                </a:solidFill>
              </a:rPr>
              <a:t>王逸琳</a:t>
            </a:r>
            <a:r>
              <a:rPr kumimoji="0" lang="en-US" altLang="zh-TW" sz="3939" dirty="0">
                <a:solidFill>
                  <a:srgbClr val="0000FF"/>
                </a:solidFill>
                <a:ea typeface="新細明體" panose="02020500000000000000" pitchFamily="18" charset="-12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3939" dirty="0">
                <a:ea typeface="新細明體" panose="02020500000000000000" pitchFamily="18" charset="-120"/>
              </a:rPr>
              <a:t>Professor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3939" dirty="0" err="1">
                <a:ea typeface="新細明體" panose="02020500000000000000" pitchFamily="18" charset="-120"/>
              </a:rPr>
              <a:t>Dept</a:t>
            </a:r>
            <a:r>
              <a:rPr kumimoji="0" lang="en-US" altLang="zh-TW" sz="3939" dirty="0">
                <a:ea typeface="新細明體" panose="02020500000000000000" pitchFamily="18" charset="-120"/>
              </a:rPr>
              <a:t> of Industrial &amp; Information Management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3939" dirty="0">
                <a:ea typeface="新細明體" panose="02020500000000000000" pitchFamily="18" charset="-120"/>
              </a:rPr>
              <a:t>National Cheng Kung University</a:t>
            </a:r>
            <a:br>
              <a:rPr kumimoji="0" lang="en-US" altLang="zh-TW" sz="3939" dirty="0">
                <a:ea typeface="新細明體" panose="02020500000000000000" pitchFamily="18" charset="-120"/>
              </a:rPr>
            </a:br>
            <a:r>
              <a:rPr kumimoji="0" lang="en-US" altLang="zh-TW" sz="3939" dirty="0">
                <a:ea typeface="新細明體" panose="02020500000000000000" pitchFamily="18" charset="-120"/>
              </a:rPr>
              <a:t>http://ilin.iim.ncku.edu.tw/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0CDEE7-7838-49ED-B338-789B7E58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Precedence Examples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CE51AA-0D03-44CC-9665-DD87775E97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  <p:grpSp>
        <p:nvGrpSpPr>
          <p:cNvPr id="5" name="Group 23">
            <a:extLst>
              <a:ext uri="{FF2B5EF4-FFF2-40B4-BE49-F238E27FC236}">
                <a16:creationId xmlns:a16="http://schemas.microsoft.com/office/drawing/2014/main" id="{A5AFC10F-CFCB-4337-9DA6-1C6D3B0795B5}"/>
              </a:ext>
            </a:extLst>
          </p:cNvPr>
          <p:cNvGrpSpPr>
            <a:grpSpLocks/>
          </p:cNvGrpSpPr>
          <p:nvPr/>
        </p:nvGrpSpPr>
        <p:grpSpPr bwMode="auto">
          <a:xfrm>
            <a:off x="6724346" y="1633088"/>
            <a:ext cx="1981200" cy="381000"/>
            <a:chOff x="3696" y="1536"/>
            <a:chExt cx="1248" cy="240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EE465E1A-E59A-41C5-8555-6B76E847F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536"/>
              <a:ext cx="240" cy="240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DBF0CC3D-4150-4ECF-B434-8B911A6B0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680"/>
              <a:ext cx="76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91BA095B-F65F-4209-92C1-E82750F0C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536"/>
              <a:ext cx="240" cy="240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B</a:t>
              </a:r>
            </a:p>
          </p:txBody>
        </p:sp>
      </p:grpSp>
      <p:grpSp>
        <p:nvGrpSpPr>
          <p:cNvPr id="9" name="Group 21">
            <a:extLst>
              <a:ext uri="{FF2B5EF4-FFF2-40B4-BE49-F238E27FC236}">
                <a16:creationId xmlns:a16="http://schemas.microsoft.com/office/drawing/2014/main" id="{BB3182A1-C70B-40A2-9E7C-83B4057BDED9}"/>
              </a:ext>
            </a:extLst>
          </p:cNvPr>
          <p:cNvGrpSpPr>
            <a:grpSpLocks/>
          </p:cNvGrpSpPr>
          <p:nvPr/>
        </p:nvGrpSpPr>
        <p:grpSpPr bwMode="auto">
          <a:xfrm>
            <a:off x="6724346" y="2928488"/>
            <a:ext cx="1981200" cy="1066800"/>
            <a:chOff x="3504" y="2352"/>
            <a:chExt cx="1248" cy="672"/>
          </a:xfrm>
        </p:grpSpPr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54AE5975-88EF-4231-B2BB-473399706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352"/>
              <a:ext cx="240" cy="240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6CB272A7-8497-402D-B9EE-5C59A5EF2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496"/>
              <a:ext cx="768" cy="9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E446DA9D-159D-43DF-BBF9-DD145DEDA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544"/>
              <a:ext cx="240" cy="240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35D21982-3AA9-4B76-A0A2-1ED4243EB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784"/>
              <a:ext cx="240" cy="240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47CA25EC-C89B-4EB2-B6F4-488586D610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2736"/>
              <a:ext cx="768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</p:grpSp>
      <p:grpSp>
        <p:nvGrpSpPr>
          <p:cNvPr id="15" name="Group 22">
            <a:extLst>
              <a:ext uri="{FF2B5EF4-FFF2-40B4-BE49-F238E27FC236}">
                <a16:creationId xmlns:a16="http://schemas.microsoft.com/office/drawing/2014/main" id="{5EEED30A-648C-4194-BE02-7E3DD45D4A4D}"/>
              </a:ext>
            </a:extLst>
          </p:cNvPr>
          <p:cNvGrpSpPr>
            <a:grpSpLocks/>
          </p:cNvGrpSpPr>
          <p:nvPr/>
        </p:nvGrpSpPr>
        <p:grpSpPr bwMode="auto">
          <a:xfrm>
            <a:off x="6724346" y="4681088"/>
            <a:ext cx="1981200" cy="1143000"/>
            <a:chOff x="3408" y="3456"/>
            <a:chExt cx="1248" cy="720"/>
          </a:xfrm>
        </p:grpSpPr>
        <p:sp>
          <p:nvSpPr>
            <p:cNvPr id="16" name="Oval 12">
              <a:extLst>
                <a:ext uri="{FF2B5EF4-FFF2-40B4-BE49-F238E27FC236}">
                  <a16:creationId xmlns:a16="http://schemas.microsoft.com/office/drawing/2014/main" id="{FA4801ED-71A9-437F-BA94-C422E5F92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696"/>
              <a:ext cx="240" cy="240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17" name="Line 13">
              <a:extLst>
                <a:ext uri="{FF2B5EF4-FFF2-40B4-BE49-F238E27FC236}">
                  <a16:creationId xmlns:a16="http://schemas.microsoft.com/office/drawing/2014/main" id="{088E842C-0B9B-4F11-AAB8-826614BF90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3600"/>
              <a:ext cx="768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18" name="Oval 14">
              <a:extLst>
                <a:ext uri="{FF2B5EF4-FFF2-40B4-BE49-F238E27FC236}">
                  <a16:creationId xmlns:a16="http://schemas.microsoft.com/office/drawing/2014/main" id="{221462E0-C760-404D-81DA-AC99750AD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936"/>
              <a:ext cx="240" cy="240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19" name="Oval 15">
              <a:extLst>
                <a:ext uri="{FF2B5EF4-FFF2-40B4-BE49-F238E27FC236}">
                  <a16:creationId xmlns:a16="http://schemas.microsoft.com/office/drawing/2014/main" id="{8CC19E5D-ADA4-490D-B253-AF632F83D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456"/>
              <a:ext cx="240" cy="240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01F56BD8-7BEE-44CE-BBEB-A10A1920E4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840"/>
              <a:ext cx="768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</p:grpSp>
      <p:sp>
        <p:nvSpPr>
          <p:cNvPr id="21" name="Text Box 17">
            <a:extLst>
              <a:ext uri="{FF2B5EF4-FFF2-40B4-BE49-F238E27FC236}">
                <a16:creationId xmlns:a16="http://schemas.microsoft.com/office/drawing/2014/main" id="{52B0819B-FDBB-4568-A80C-156EB9E9F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548" y="1552423"/>
            <a:ext cx="580407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2400" b="1" dirty="0">
                <a:latin typeface="Arial" panose="020B0604020202020204" pitchFamily="34" charset="0"/>
                <a:ea typeface="新細明體" panose="02020500000000000000" pitchFamily="18" charset="-120"/>
              </a:rPr>
              <a:t>Activity B begins when activity A ends.</a:t>
            </a:r>
            <a:endParaRPr lang="en-US" altLang="zh-TW" sz="2400" b="1" dirty="0">
              <a:ea typeface="新細明體" panose="02020500000000000000" pitchFamily="18" charset="-120"/>
            </a:endParaRPr>
          </a:p>
        </p:txBody>
      </p:sp>
      <p:sp>
        <p:nvSpPr>
          <p:cNvPr id="22" name="Text Box 18">
            <a:extLst>
              <a:ext uri="{FF2B5EF4-FFF2-40B4-BE49-F238E27FC236}">
                <a16:creationId xmlns:a16="http://schemas.microsoft.com/office/drawing/2014/main" id="{3413E033-326D-4BB4-A54C-DE374389A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548" y="3096278"/>
            <a:ext cx="6253116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2400" b="1" dirty="0">
                <a:latin typeface="Arial" panose="020B0604020202020204" pitchFamily="34" charset="0"/>
                <a:ea typeface="新細明體" panose="02020500000000000000" pitchFamily="18" charset="-120"/>
              </a:rPr>
              <a:t>Activity C begins when both A &amp; B end.</a:t>
            </a:r>
          </a:p>
        </p:txBody>
      </p:sp>
      <p:sp>
        <p:nvSpPr>
          <p:cNvPr id="23" name="Text Box 19">
            <a:extLst>
              <a:ext uri="{FF2B5EF4-FFF2-40B4-BE49-F238E27FC236}">
                <a16:creationId xmlns:a16="http://schemas.microsoft.com/office/drawing/2014/main" id="{F7FD290D-A2B1-4092-9DB2-C906A0E40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548" y="4802591"/>
            <a:ext cx="6676353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2400" b="1" dirty="0">
                <a:latin typeface="Arial" panose="020B0604020202020204" pitchFamily="34" charset="0"/>
                <a:ea typeface="新細明體" panose="02020500000000000000" pitchFamily="18" charset="-120"/>
              </a:rPr>
              <a:t>Both activities B &amp; C can begin as soon as</a:t>
            </a:r>
            <a:br>
              <a:rPr kumimoji="1" lang="en-US" altLang="zh-TW" sz="2400" b="1" dirty="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kumimoji="1" lang="en-US" altLang="zh-TW" sz="2400" b="1" dirty="0">
                <a:latin typeface="Arial" panose="020B0604020202020204" pitchFamily="34" charset="0"/>
                <a:ea typeface="新細明體" panose="02020500000000000000" pitchFamily="18" charset="-120"/>
              </a:rPr>
              <a:t> A ends.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CAD5942-0183-4A84-B5D2-611F7DE0745B}"/>
              </a:ext>
            </a:extLst>
          </p:cNvPr>
          <p:cNvSpPr txBox="1"/>
          <p:nvPr/>
        </p:nvSpPr>
        <p:spPr>
          <a:xfrm>
            <a:off x="9188006" y="1552423"/>
            <a:ext cx="17908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b="1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</a:t>
            </a:r>
            <a:r>
              <a:rPr lang="en-US" altLang="zh-TW" sz="2600" b="1" i="1" baseline="-25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</a:t>
            </a:r>
            <a:r>
              <a:rPr lang="en-US" altLang="zh-TW" sz="2600" b="1" dirty="0">
                <a:ea typeface="新細明體" panose="02020500000000000000" pitchFamily="18" charset="-120"/>
              </a:rPr>
              <a:t> </a:t>
            </a:r>
            <a:r>
              <a:rPr lang="en-US" altLang="zh-TW" sz="2600" b="1" dirty="0">
                <a:latin typeface="Symbol" panose="05050102010706020507" pitchFamily="18" charset="2"/>
                <a:ea typeface="新細明體" panose="02020500000000000000" pitchFamily="18" charset="-120"/>
              </a:rPr>
              <a:t>³</a:t>
            </a:r>
            <a:r>
              <a:rPr lang="en-US" altLang="zh-TW" sz="2600" b="1" dirty="0">
                <a:ea typeface="新細明體" panose="02020500000000000000" pitchFamily="18" charset="-120"/>
              </a:rPr>
              <a:t> </a:t>
            </a:r>
            <a:r>
              <a:rPr lang="en-US" altLang="zh-TW" sz="2600" b="1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</a:t>
            </a:r>
            <a:r>
              <a:rPr lang="en-US" altLang="zh-TW" sz="2600" b="1" i="1" baseline="-25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sz="2600" b="1" dirty="0">
                <a:ea typeface="新細明體" panose="02020500000000000000" pitchFamily="18" charset="-120"/>
              </a:rPr>
              <a:t> </a:t>
            </a:r>
            <a:r>
              <a:rPr lang="en-US" altLang="zh-TW" sz="2600" dirty="0">
                <a:ea typeface="新細明體" panose="02020500000000000000" pitchFamily="18" charset="-120"/>
              </a:rPr>
              <a:t>+</a:t>
            </a:r>
            <a:r>
              <a:rPr lang="en-US" altLang="zh-TW" sz="2600" b="1" dirty="0">
                <a:ea typeface="新細明體" panose="02020500000000000000" pitchFamily="18" charset="-120"/>
              </a:rPr>
              <a:t> </a:t>
            </a:r>
            <a:r>
              <a:rPr lang="en-US" altLang="zh-TW" sz="2600" b="1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</a:t>
            </a:r>
            <a:r>
              <a:rPr lang="en-US" altLang="zh-TW" sz="2600" b="1" i="1" baseline="-25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endParaRPr lang="zh-TW" altLang="en-US" sz="26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36C012A-D5FF-4004-91FF-A5C0F6C5EBCE}"/>
              </a:ext>
            </a:extLst>
          </p:cNvPr>
          <p:cNvSpPr txBox="1"/>
          <p:nvPr/>
        </p:nvSpPr>
        <p:spPr>
          <a:xfrm>
            <a:off x="8047316" y="794656"/>
            <a:ext cx="3783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</a:t>
            </a:r>
            <a:r>
              <a:rPr lang="en-US" altLang="zh-TW" sz="2800" b="1" i="1" baseline="-25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2400" dirty="0">
                <a:ea typeface="新細明體" panose="02020500000000000000" pitchFamily="18" charset="-120"/>
              </a:rPr>
              <a:t> : </a:t>
            </a:r>
            <a:r>
              <a:rPr lang="en-US" altLang="zh-TW" sz="2400" dirty="0">
                <a:solidFill>
                  <a:srgbClr val="C00000"/>
                </a:solidFill>
                <a:ea typeface="新細明體" panose="02020500000000000000" pitchFamily="18" charset="-120"/>
              </a:rPr>
              <a:t>starting times </a:t>
            </a:r>
            <a:r>
              <a:rPr lang="en-US" altLang="zh-TW" sz="2400" dirty="0">
                <a:ea typeface="新細明體" panose="02020500000000000000" pitchFamily="18" charset="-120"/>
              </a:rPr>
              <a:t>for task</a:t>
            </a:r>
            <a:r>
              <a:rPr lang="zh-TW" altLang="en-US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2400" dirty="0">
                <a:ea typeface="新細明體" panose="02020500000000000000" pitchFamily="18" charset="-120"/>
              </a:rPr>
              <a:t>,</a:t>
            </a:r>
            <a:endParaRPr lang="zh-TW" altLang="en-US" sz="2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856AE9B-9440-40BA-A0A3-8A6307C85854}"/>
              </a:ext>
            </a:extLst>
          </p:cNvPr>
          <p:cNvSpPr txBox="1"/>
          <p:nvPr/>
        </p:nvSpPr>
        <p:spPr>
          <a:xfrm>
            <a:off x="9250523" y="3156728"/>
            <a:ext cx="172835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b="1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</a:t>
            </a:r>
            <a:r>
              <a:rPr lang="en-US" altLang="zh-TW" sz="2600" b="1" i="1" baseline="-25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</a:t>
            </a:r>
            <a:r>
              <a:rPr lang="en-US" altLang="zh-TW" sz="2600" b="1" dirty="0">
                <a:ea typeface="新細明體" panose="02020500000000000000" pitchFamily="18" charset="-120"/>
              </a:rPr>
              <a:t> </a:t>
            </a:r>
            <a:r>
              <a:rPr lang="en-US" altLang="zh-TW" sz="2600" b="1" dirty="0">
                <a:latin typeface="Symbol" panose="05050102010706020507" pitchFamily="18" charset="2"/>
                <a:ea typeface="新細明體" panose="02020500000000000000" pitchFamily="18" charset="-120"/>
              </a:rPr>
              <a:t>³</a:t>
            </a:r>
            <a:r>
              <a:rPr lang="en-US" altLang="zh-TW" sz="2600" b="1" dirty="0">
                <a:ea typeface="新細明體" panose="02020500000000000000" pitchFamily="18" charset="-120"/>
              </a:rPr>
              <a:t> </a:t>
            </a:r>
            <a:r>
              <a:rPr lang="en-US" altLang="zh-TW" sz="2600" b="1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</a:t>
            </a:r>
            <a:r>
              <a:rPr lang="en-US" altLang="zh-TW" sz="2600" b="1" i="1" baseline="-25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sz="2600" b="1" dirty="0">
                <a:ea typeface="新細明體" panose="02020500000000000000" pitchFamily="18" charset="-120"/>
              </a:rPr>
              <a:t> </a:t>
            </a:r>
            <a:r>
              <a:rPr lang="en-US" altLang="zh-TW" sz="2600" dirty="0">
                <a:ea typeface="新細明體" panose="02020500000000000000" pitchFamily="18" charset="-120"/>
              </a:rPr>
              <a:t>+</a:t>
            </a:r>
            <a:r>
              <a:rPr lang="en-US" altLang="zh-TW" sz="2600" b="1" dirty="0">
                <a:ea typeface="新細明體" panose="02020500000000000000" pitchFamily="18" charset="-120"/>
              </a:rPr>
              <a:t> </a:t>
            </a:r>
            <a:r>
              <a:rPr lang="en-US" altLang="zh-TW" sz="2600" b="1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</a:t>
            </a:r>
            <a:r>
              <a:rPr lang="en-US" altLang="zh-TW" sz="2600" b="1" i="1" baseline="-25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endParaRPr lang="en-US" altLang="zh-TW" sz="2600" b="1" i="1" baseline="-25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600" b="1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</a:t>
            </a:r>
            <a:r>
              <a:rPr lang="en-US" altLang="zh-TW" sz="2600" b="1" i="1" baseline="-25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</a:t>
            </a:r>
            <a:r>
              <a:rPr lang="en-US" altLang="zh-TW" sz="2600" b="1" dirty="0">
                <a:ea typeface="新細明體" panose="02020500000000000000" pitchFamily="18" charset="-120"/>
              </a:rPr>
              <a:t> </a:t>
            </a:r>
            <a:r>
              <a:rPr lang="en-US" altLang="zh-TW" sz="2600" b="1" dirty="0">
                <a:latin typeface="Symbol" panose="05050102010706020507" pitchFamily="18" charset="2"/>
                <a:ea typeface="新細明體" panose="02020500000000000000" pitchFamily="18" charset="-120"/>
              </a:rPr>
              <a:t>³</a:t>
            </a:r>
            <a:r>
              <a:rPr lang="en-US" altLang="zh-TW" sz="2600" b="1" dirty="0">
                <a:ea typeface="新細明體" panose="02020500000000000000" pitchFamily="18" charset="-120"/>
              </a:rPr>
              <a:t> </a:t>
            </a:r>
            <a:r>
              <a:rPr lang="en-US" altLang="zh-TW" sz="2600" b="1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</a:t>
            </a:r>
            <a:r>
              <a:rPr lang="en-US" altLang="zh-TW" sz="2600" b="1" i="1" baseline="-25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</a:t>
            </a:r>
            <a:r>
              <a:rPr lang="en-US" altLang="zh-TW" sz="2600" b="1" dirty="0">
                <a:ea typeface="新細明體" panose="02020500000000000000" pitchFamily="18" charset="-120"/>
              </a:rPr>
              <a:t> </a:t>
            </a:r>
            <a:r>
              <a:rPr lang="en-US" altLang="zh-TW" sz="2600" dirty="0">
                <a:ea typeface="新細明體" panose="02020500000000000000" pitchFamily="18" charset="-120"/>
              </a:rPr>
              <a:t>+</a:t>
            </a:r>
            <a:r>
              <a:rPr lang="en-US" altLang="zh-TW" sz="2600" b="1" dirty="0">
                <a:ea typeface="新細明體" panose="02020500000000000000" pitchFamily="18" charset="-120"/>
              </a:rPr>
              <a:t> </a:t>
            </a:r>
            <a:r>
              <a:rPr lang="en-US" altLang="zh-TW" sz="2600" b="1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</a:t>
            </a:r>
            <a:r>
              <a:rPr lang="en-US" altLang="zh-TW" sz="2600" b="1" i="1" baseline="-25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D742710-3508-4CC7-8525-0DA8C334FB9E}"/>
              </a:ext>
            </a:extLst>
          </p:cNvPr>
          <p:cNvSpPr txBox="1"/>
          <p:nvPr/>
        </p:nvSpPr>
        <p:spPr>
          <a:xfrm>
            <a:off x="9309790" y="4615812"/>
            <a:ext cx="172835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b="1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</a:t>
            </a:r>
            <a:r>
              <a:rPr lang="en-US" altLang="zh-TW" sz="2600" b="1" i="1" baseline="-25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</a:t>
            </a:r>
            <a:r>
              <a:rPr lang="en-US" altLang="zh-TW" sz="2600" b="1" dirty="0">
                <a:ea typeface="新細明體" panose="02020500000000000000" pitchFamily="18" charset="-120"/>
              </a:rPr>
              <a:t> </a:t>
            </a:r>
            <a:r>
              <a:rPr lang="en-US" altLang="zh-TW" sz="2600" b="1" dirty="0">
                <a:latin typeface="Symbol" panose="05050102010706020507" pitchFamily="18" charset="2"/>
                <a:ea typeface="新細明體" panose="02020500000000000000" pitchFamily="18" charset="-120"/>
              </a:rPr>
              <a:t>³</a:t>
            </a:r>
            <a:r>
              <a:rPr lang="en-US" altLang="zh-TW" sz="2600" b="1" dirty="0">
                <a:ea typeface="新細明體" panose="02020500000000000000" pitchFamily="18" charset="-120"/>
              </a:rPr>
              <a:t> </a:t>
            </a:r>
            <a:r>
              <a:rPr lang="en-US" altLang="zh-TW" sz="2600" b="1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</a:t>
            </a:r>
            <a:r>
              <a:rPr lang="en-US" altLang="zh-TW" sz="2600" b="1" i="1" baseline="-25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sz="2600" b="1" dirty="0">
                <a:ea typeface="新細明體" panose="02020500000000000000" pitchFamily="18" charset="-120"/>
              </a:rPr>
              <a:t> </a:t>
            </a:r>
            <a:r>
              <a:rPr lang="en-US" altLang="zh-TW" sz="2600" dirty="0">
                <a:ea typeface="新細明體" panose="02020500000000000000" pitchFamily="18" charset="-120"/>
              </a:rPr>
              <a:t>+</a:t>
            </a:r>
            <a:r>
              <a:rPr lang="en-US" altLang="zh-TW" sz="2600" b="1" dirty="0">
                <a:ea typeface="新細明體" panose="02020500000000000000" pitchFamily="18" charset="-120"/>
              </a:rPr>
              <a:t> </a:t>
            </a:r>
            <a:r>
              <a:rPr lang="en-US" altLang="zh-TW" sz="2600" b="1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</a:t>
            </a:r>
            <a:r>
              <a:rPr lang="en-US" altLang="zh-TW" sz="2600" b="1" i="1" baseline="-25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endParaRPr lang="en-US" altLang="zh-TW" sz="2600" b="1" i="1" baseline="-25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600" b="1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</a:t>
            </a:r>
            <a:r>
              <a:rPr lang="en-US" altLang="zh-TW" sz="2600" b="1" i="1" baseline="-25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</a:t>
            </a:r>
            <a:r>
              <a:rPr lang="en-US" altLang="zh-TW" sz="2600" b="1" dirty="0">
                <a:ea typeface="新細明體" panose="02020500000000000000" pitchFamily="18" charset="-120"/>
              </a:rPr>
              <a:t> </a:t>
            </a:r>
            <a:r>
              <a:rPr lang="en-US" altLang="zh-TW" sz="2600" b="1" dirty="0">
                <a:latin typeface="Symbol" panose="05050102010706020507" pitchFamily="18" charset="2"/>
                <a:ea typeface="新細明體" panose="02020500000000000000" pitchFamily="18" charset="-120"/>
              </a:rPr>
              <a:t>³</a:t>
            </a:r>
            <a:r>
              <a:rPr lang="en-US" altLang="zh-TW" sz="2600" b="1" dirty="0">
                <a:ea typeface="新細明體" panose="02020500000000000000" pitchFamily="18" charset="-120"/>
              </a:rPr>
              <a:t> </a:t>
            </a:r>
            <a:r>
              <a:rPr lang="en-US" altLang="zh-TW" sz="2600" b="1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</a:t>
            </a:r>
            <a:r>
              <a:rPr lang="en-US" altLang="zh-TW" sz="2600" b="1" i="1" baseline="-25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sz="2600" b="1" dirty="0">
                <a:ea typeface="新細明體" panose="02020500000000000000" pitchFamily="18" charset="-120"/>
              </a:rPr>
              <a:t> </a:t>
            </a:r>
            <a:r>
              <a:rPr lang="en-US" altLang="zh-TW" sz="2600" dirty="0">
                <a:ea typeface="新細明體" panose="02020500000000000000" pitchFamily="18" charset="-120"/>
              </a:rPr>
              <a:t>+</a:t>
            </a:r>
            <a:r>
              <a:rPr lang="en-US" altLang="zh-TW" sz="2600" b="1" dirty="0">
                <a:ea typeface="新細明體" panose="02020500000000000000" pitchFamily="18" charset="-120"/>
              </a:rPr>
              <a:t> </a:t>
            </a:r>
            <a:r>
              <a:rPr lang="en-US" altLang="zh-TW" sz="2600" b="1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</a:t>
            </a:r>
            <a:r>
              <a:rPr lang="en-US" altLang="zh-TW" sz="2600" b="1" i="1" baseline="-25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endParaRPr lang="en-US" altLang="zh-TW" sz="2600" b="1" i="1" baseline="-25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57F68B7-E116-4646-A308-F8B6EAA165BF}"/>
              </a:ext>
            </a:extLst>
          </p:cNvPr>
          <p:cNvSpPr txBox="1"/>
          <p:nvPr/>
        </p:nvSpPr>
        <p:spPr>
          <a:xfrm>
            <a:off x="8739067" y="2797313"/>
            <a:ext cx="3452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</a:t>
            </a:r>
            <a:r>
              <a:rPr lang="en-US" altLang="zh-TW" sz="2400" b="1" i="1" baseline="-25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</a:t>
            </a:r>
            <a:r>
              <a:rPr lang="en-US" altLang="zh-TW" sz="2400" b="1" dirty="0">
                <a:ea typeface="新細明體" panose="02020500000000000000" pitchFamily="18" charset="-120"/>
              </a:rPr>
              <a:t> </a:t>
            </a:r>
            <a:r>
              <a:rPr lang="en-US" altLang="zh-TW" sz="2400" b="1" dirty="0">
                <a:latin typeface="Symbol" panose="05050102010706020507" pitchFamily="18" charset="2"/>
                <a:ea typeface="新細明體" panose="02020500000000000000" pitchFamily="18" charset="-120"/>
              </a:rPr>
              <a:t>³</a:t>
            </a:r>
            <a:r>
              <a:rPr lang="en-US" altLang="zh-TW" sz="2400" b="1" dirty="0"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</a:rPr>
              <a:t>max{</a:t>
            </a:r>
            <a:r>
              <a:rPr lang="en-US" altLang="zh-TW" sz="2400" b="1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</a:t>
            </a:r>
            <a:r>
              <a:rPr lang="en-US" altLang="zh-TW" sz="2400" b="1" i="1" baseline="-25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sz="24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</a:rPr>
              <a:t>+ </a:t>
            </a:r>
            <a:r>
              <a:rPr lang="en-US" altLang="zh-TW" sz="2400" b="1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</a:t>
            </a:r>
            <a:r>
              <a:rPr lang="en-US" altLang="zh-TW" sz="2400" b="1" i="1" baseline="-25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sz="2400" b="1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</a:t>
            </a:r>
            <a:r>
              <a:rPr lang="en-US" altLang="zh-TW" sz="2400" b="1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</a:t>
            </a:r>
            <a:r>
              <a:rPr lang="en-US" altLang="zh-TW" sz="2400" b="1" i="1" baseline="-250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</a:t>
            </a:r>
            <a:r>
              <a:rPr lang="en-US" altLang="zh-TW" sz="2400" b="1" dirty="0"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</a:rPr>
              <a:t>+ </a:t>
            </a:r>
            <a:r>
              <a:rPr lang="en-US" altLang="zh-TW" sz="2400" b="1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</a:t>
            </a:r>
            <a:r>
              <a:rPr lang="en-US" altLang="zh-TW" sz="2400" b="1" i="1" baseline="-25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</a:t>
            </a:r>
            <a:r>
              <a:rPr lang="en-US" altLang="zh-TW" sz="2400" dirty="0">
                <a:ea typeface="新細明體" panose="02020500000000000000" pitchFamily="18" charset="-120"/>
              </a:rPr>
              <a:t>}</a:t>
            </a:r>
            <a:endParaRPr lang="zh-TW" altLang="en-US" sz="2400" dirty="0"/>
          </a:p>
        </p:txBody>
      </p:sp>
      <p:sp>
        <p:nvSpPr>
          <p:cNvPr id="28" name="左大括弧 27">
            <a:extLst>
              <a:ext uri="{FF2B5EF4-FFF2-40B4-BE49-F238E27FC236}">
                <a16:creationId xmlns:a16="http://schemas.microsoft.com/office/drawing/2014/main" id="{DE4FA1F2-C793-4525-9779-47ACD0D2DB30}"/>
              </a:ext>
            </a:extLst>
          </p:cNvPr>
          <p:cNvSpPr/>
          <p:nvPr/>
        </p:nvSpPr>
        <p:spPr bwMode="auto">
          <a:xfrm>
            <a:off x="9082747" y="3280709"/>
            <a:ext cx="210518" cy="714579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EB029899-761E-4421-8C6B-940E435C4F66}"/>
              </a:ext>
            </a:extLst>
          </p:cNvPr>
          <p:cNvSpPr/>
          <p:nvPr/>
        </p:nvSpPr>
        <p:spPr bwMode="auto">
          <a:xfrm>
            <a:off x="8825846" y="3524303"/>
            <a:ext cx="205032" cy="218138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56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3" grpId="0"/>
      <p:bldP spid="25" grpId="0"/>
      <p:bldP spid="26" grpId="0"/>
      <p:bldP spid="27" grpId="0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4">
            <a:extLst>
              <a:ext uri="{FF2B5EF4-FFF2-40B4-BE49-F238E27FC236}">
                <a16:creationId xmlns:a16="http://schemas.microsoft.com/office/drawing/2014/main" id="{FEC8A08F-FFB0-4353-A582-5E6155F06F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064DD2E-6449-4607-B92C-DFA295845505}" type="slidenum">
              <a:rPr lang="zh-TW" altLang="en-US" sz="1400">
                <a:latin typeface="Times New Roman" panose="02020603050405020304" pitchFamily="18" charset="0"/>
              </a:rPr>
              <a:pPr/>
              <a:t>6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252DEE4E-0C2C-4293-BE20-3FB6DF6E59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4000" y="0"/>
            <a:ext cx="11328400" cy="6858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latin typeface="Arial" panose="020B0604020202020204" pitchFamily="34" charset="0"/>
                <a:ea typeface="新細明體" panose="02020500000000000000" pitchFamily="18" charset="-120"/>
              </a:rPr>
              <a:t>The Time to Complete a Project-1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673E162C-3759-44AA-BA97-A32DE075A3E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38300" y="990600"/>
            <a:ext cx="9182100" cy="5410200"/>
          </a:xfrm>
        </p:spPr>
        <p:txBody>
          <a:bodyPr/>
          <a:lstStyle/>
          <a:p>
            <a:pPr marL="0" indent="0"/>
            <a:r>
              <a:rPr lang="en-US" altLang="zh-TW" sz="2400">
                <a:ea typeface="新細明體" panose="02020500000000000000" pitchFamily="18" charset="-120"/>
              </a:rPr>
              <a:t>To make the customer receive the adv by July 2, when should we start the whole process? Is June 2 ok?</a:t>
            </a:r>
          </a:p>
          <a:p>
            <a:pPr marL="0" indent="0"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</p:txBody>
      </p:sp>
      <p:grpSp>
        <p:nvGrpSpPr>
          <p:cNvPr id="340022" name="Group 54">
            <a:extLst>
              <a:ext uri="{FF2B5EF4-FFF2-40B4-BE49-F238E27FC236}">
                <a16:creationId xmlns:a16="http://schemas.microsoft.com/office/drawing/2014/main" id="{8F4448A6-8D4F-4377-B602-EC683D13AA48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3124200"/>
            <a:ext cx="3581400" cy="1600200"/>
            <a:chOff x="1968" y="912"/>
            <a:chExt cx="2256" cy="1008"/>
          </a:xfrm>
        </p:grpSpPr>
        <p:sp>
          <p:nvSpPr>
            <p:cNvPr id="12347" name="AutoShape 6">
              <a:extLst>
                <a:ext uri="{FF2B5EF4-FFF2-40B4-BE49-F238E27FC236}">
                  <a16:creationId xmlns:a16="http://schemas.microsoft.com/office/drawing/2014/main" id="{D6850481-505B-4541-B5E2-3AD8621DD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248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3</a:t>
              </a:r>
            </a:p>
          </p:txBody>
        </p:sp>
        <p:sp>
          <p:nvSpPr>
            <p:cNvPr id="12348" name="AutoShape 8">
              <a:extLst>
                <a:ext uri="{FF2B5EF4-FFF2-40B4-BE49-F238E27FC236}">
                  <a16:creationId xmlns:a16="http://schemas.microsoft.com/office/drawing/2014/main" id="{213D7C9E-5D7A-42A7-A020-48C432B7F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680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2</a:t>
              </a:r>
            </a:p>
          </p:txBody>
        </p:sp>
        <p:sp>
          <p:nvSpPr>
            <p:cNvPr id="12349" name="AutoShape 9">
              <a:extLst>
                <a:ext uri="{FF2B5EF4-FFF2-40B4-BE49-F238E27FC236}">
                  <a16:creationId xmlns:a16="http://schemas.microsoft.com/office/drawing/2014/main" id="{4358F946-77A0-4154-B7BC-68682F457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056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4</a:t>
              </a:r>
            </a:p>
          </p:txBody>
        </p:sp>
        <p:sp>
          <p:nvSpPr>
            <p:cNvPr id="12350" name="AutoShape 10">
              <a:extLst>
                <a:ext uri="{FF2B5EF4-FFF2-40B4-BE49-F238E27FC236}">
                  <a16:creationId xmlns:a16="http://schemas.microsoft.com/office/drawing/2014/main" id="{2484E91A-2DA3-48F7-9F2D-E350AAAAB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488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2</a:t>
              </a:r>
            </a:p>
          </p:txBody>
        </p:sp>
        <p:sp>
          <p:nvSpPr>
            <p:cNvPr id="12351" name="AutoShape 11">
              <a:extLst>
                <a:ext uri="{FF2B5EF4-FFF2-40B4-BE49-F238E27FC236}">
                  <a16:creationId xmlns:a16="http://schemas.microsoft.com/office/drawing/2014/main" id="{49DE395B-B977-4C3D-AC6C-3B27CB5B4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440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3</a:t>
              </a:r>
            </a:p>
          </p:txBody>
        </p:sp>
        <p:sp>
          <p:nvSpPr>
            <p:cNvPr id="12352" name="AutoShape 12">
              <a:extLst>
                <a:ext uri="{FF2B5EF4-FFF2-40B4-BE49-F238E27FC236}">
                  <a16:creationId xmlns:a16="http://schemas.microsoft.com/office/drawing/2014/main" id="{D0A19F7A-36EC-4D9A-827F-F9B91727F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296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2</a:t>
              </a:r>
            </a:p>
          </p:txBody>
        </p:sp>
        <p:sp>
          <p:nvSpPr>
            <p:cNvPr id="12353" name="AutoShape 13">
              <a:extLst>
                <a:ext uri="{FF2B5EF4-FFF2-40B4-BE49-F238E27FC236}">
                  <a16:creationId xmlns:a16="http://schemas.microsoft.com/office/drawing/2014/main" id="{97E8DE8F-DE2F-447C-A7C2-B4C702AC0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776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3</a:t>
              </a:r>
            </a:p>
          </p:txBody>
        </p:sp>
        <p:sp>
          <p:nvSpPr>
            <p:cNvPr id="12354" name="AutoShape 14">
              <a:extLst>
                <a:ext uri="{FF2B5EF4-FFF2-40B4-BE49-F238E27FC236}">
                  <a16:creationId xmlns:a16="http://schemas.microsoft.com/office/drawing/2014/main" id="{32DDB02A-E5D0-476A-9E45-4D9738047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776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1</a:t>
              </a:r>
            </a:p>
          </p:txBody>
        </p:sp>
        <p:sp>
          <p:nvSpPr>
            <p:cNvPr id="12355" name="AutoShape 15">
              <a:extLst>
                <a:ext uri="{FF2B5EF4-FFF2-40B4-BE49-F238E27FC236}">
                  <a16:creationId xmlns:a16="http://schemas.microsoft.com/office/drawing/2014/main" id="{B222511B-D798-44C7-B9C6-7AF057B6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392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5</a:t>
              </a:r>
            </a:p>
          </p:txBody>
        </p:sp>
        <p:sp>
          <p:nvSpPr>
            <p:cNvPr id="12356" name="AutoShape 16">
              <a:extLst>
                <a:ext uri="{FF2B5EF4-FFF2-40B4-BE49-F238E27FC236}">
                  <a16:creationId xmlns:a16="http://schemas.microsoft.com/office/drawing/2014/main" id="{2E8A63F9-1DF0-4D83-A0DB-8BECBDC49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776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2</a:t>
              </a:r>
            </a:p>
          </p:txBody>
        </p:sp>
        <p:sp>
          <p:nvSpPr>
            <p:cNvPr id="12357" name="AutoShape 17">
              <a:extLst>
                <a:ext uri="{FF2B5EF4-FFF2-40B4-BE49-F238E27FC236}">
                  <a16:creationId xmlns:a16="http://schemas.microsoft.com/office/drawing/2014/main" id="{9E04625D-C74B-4FC2-973A-74D8ADF1E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536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10</a:t>
              </a:r>
            </a:p>
          </p:txBody>
        </p:sp>
        <p:cxnSp>
          <p:nvCxnSpPr>
            <p:cNvPr id="12358" name="AutoShape 23">
              <a:extLst>
                <a:ext uri="{FF2B5EF4-FFF2-40B4-BE49-F238E27FC236}">
                  <a16:creationId xmlns:a16="http://schemas.microsoft.com/office/drawing/2014/main" id="{94762FFE-DBB1-4EFB-85D2-C4E50C59D704}"/>
                </a:ext>
              </a:extLst>
            </p:cNvPr>
            <p:cNvCxnSpPr>
              <a:cxnSpLocks noChangeShapeType="1"/>
              <a:stCxn id="12347" idx="5"/>
              <a:endCxn id="12350" idx="1"/>
            </p:cNvCxnSpPr>
            <p:nvPr/>
          </p:nvCxnSpPr>
          <p:spPr bwMode="auto">
            <a:xfrm>
              <a:off x="2139" y="1371"/>
              <a:ext cx="23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59" name="AutoShape 28">
              <a:extLst>
                <a:ext uri="{FF2B5EF4-FFF2-40B4-BE49-F238E27FC236}">
                  <a16:creationId xmlns:a16="http://schemas.microsoft.com/office/drawing/2014/main" id="{5ECA22A4-767B-416E-A9AE-CB75F837809F}"/>
                </a:ext>
              </a:extLst>
            </p:cNvPr>
            <p:cNvCxnSpPr>
              <a:cxnSpLocks noChangeShapeType="1"/>
              <a:stCxn id="12348" idx="6"/>
              <a:endCxn id="12350" idx="3"/>
            </p:cNvCxnSpPr>
            <p:nvPr/>
          </p:nvCxnSpPr>
          <p:spPr bwMode="auto">
            <a:xfrm flipV="1">
              <a:off x="2160" y="1611"/>
              <a:ext cx="213" cy="1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0" name="AutoShape 29">
              <a:extLst>
                <a:ext uri="{FF2B5EF4-FFF2-40B4-BE49-F238E27FC236}">
                  <a16:creationId xmlns:a16="http://schemas.microsoft.com/office/drawing/2014/main" id="{51BFF15F-DD89-4D51-B1D4-FDD4B9251617}"/>
                </a:ext>
              </a:extLst>
            </p:cNvPr>
            <p:cNvCxnSpPr>
              <a:cxnSpLocks noChangeShapeType="1"/>
              <a:stCxn id="12350" idx="7"/>
              <a:endCxn id="12349" idx="3"/>
            </p:cNvCxnSpPr>
            <p:nvPr/>
          </p:nvCxnSpPr>
          <p:spPr bwMode="auto">
            <a:xfrm flipV="1">
              <a:off x="2475" y="1179"/>
              <a:ext cx="282" cy="3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1" name="AutoShape 30">
              <a:extLst>
                <a:ext uri="{FF2B5EF4-FFF2-40B4-BE49-F238E27FC236}">
                  <a16:creationId xmlns:a16="http://schemas.microsoft.com/office/drawing/2014/main" id="{102BFA37-A751-4D57-A63D-A22F29BFAFE4}"/>
                </a:ext>
              </a:extLst>
            </p:cNvPr>
            <p:cNvCxnSpPr>
              <a:cxnSpLocks noChangeShapeType="1"/>
              <a:stCxn id="12350" idx="6"/>
              <a:endCxn id="12351" idx="2"/>
            </p:cNvCxnSpPr>
            <p:nvPr/>
          </p:nvCxnSpPr>
          <p:spPr bwMode="auto">
            <a:xfrm flipV="1">
              <a:off x="2496" y="1512"/>
              <a:ext cx="288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2" name="AutoShape 31">
              <a:extLst>
                <a:ext uri="{FF2B5EF4-FFF2-40B4-BE49-F238E27FC236}">
                  <a16:creationId xmlns:a16="http://schemas.microsoft.com/office/drawing/2014/main" id="{74D954BC-2662-41E1-A0C4-C79BCC92A889}"/>
                </a:ext>
              </a:extLst>
            </p:cNvPr>
            <p:cNvCxnSpPr>
              <a:cxnSpLocks noChangeShapeType="1"/>
              <a:stCxn id="12350" idx="5"/>
              <a:endCxn id="12353" idx="2"/>
            </p:cNvCxnSpPr>
            <p:nvPr/>
          </p:nvCxnSpPr>
          <p:spPr bwMode="auto">
            <a:xfrm>
              <a:off x="2475" y="1611"/>
              <a:ext cx="309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3" name="AutoShape 32">
              <a:extLst>
                <a:ext uri="{FF2B5EF4-FFF2-40B4-BE49-F238E27FC236}">
                  <a16:creationId xmlns:a16="http://schemas.microsoft.com/office/drawing/2014/main" id="{9B17CE1A-7D0C-412E-B5A7-DB7FA99CD563}"/>
                </a:ext>
              </a:extLst>
            </p:cNvPr>
            <p:cNvCxnSpPr>
              <a:cxnSpLocks noChangeShapeType="1"/>
              <a:stCxn id="12349" idx="6"/>
              <a:endCxn id="12352" idx="1"/>
            </p:cNvCxnSpPr>
            <p:nvPr/>
          </p:nvCxnSpPr>
          <p:spPr bwMode="auto">
            <a:xfrm>
              <a:off x="2880" y="1128"/>
              <a:ext cx="309" cy="1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4" name="AutoShape 33">
              <a:extLst>
                <a:ext uri="{FF2B5EF4-FFF2-40B4-BE49-F238E27FC236}">
                  <a16:creationId xmlns:a16="http://schemas.microsoft.com/office/drawing/2014/main" id="{9DC299AC-DF48-449B-9292-C4F1BEB987C0}"/>
                </a:ext>
              </a:extLst>
            </p:cNvPr>
            <p:cNvCxnSpPr>
              <a:cxnSpLocks noChangeShapeType="1"/>
              <a:stCxn id="12351" idx="6"/>
              <a:endCxn id="12352" idx="2"/>
            </p:cNvCxnSpPr>
            <p:nvPr/>
          </p:nvCxnSpPr>
          <p:spPr bwMode="auto">
            <a:xfrm flipV="1">
              <a:off x="2928" y="1368"/>
              <a:ext cx="24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5" name="AutoShape 34">
              <a:extLst>
                <a:ext uri="{FF2B5EF4-FFF2-40B4-BE49-F238E27FC236}">
                  <a16:creationId xmlns:a16="http://schemas.microsoft.com/office/drawing/2014/main" id="{9DCE778F-C10F-4D54-AAF6-1EEC7CDBF234}"/>
                </a:ext>
              </a:extLst>
            </p:cNvPr>
            <p:cNvCxnSpPr>
              <a:cxnSpLocks noChangeShapeType="1"/>
              <a:stCxn id="12353" idx="6"/>
              <a:endCxn id="12354" idx="2"/>
            </p:cNvCxnSpPr>
            <p:nvPr/>
          </p:nvCxnSpPr>
          <p:spPr bwMode="auto">
            <a:xfrm>
              <a:off x="2928" y="1848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6" name="AutoShape 35">
              <a:extLst>
                <a:ext uri="{FF2B5EF4-FFF2-40B4-BE49-F238E27FC236}">
                  <a16:creationId xmlns:a16="http://schemas.microsoft.com/office/drawing/2014/main" id="{E2B991CE-F3DA-4E8C-B634-50724FD4B7B0}"/>
                </a:ext>
              </a:extLst>
            </p:cNvPr>
            <p:cNvCxnSpPr>
              <a:cxnSpLocks noChangeShapeType="1"/>
              <a:stCxn id="12352" idx="6"/>
              <a:endCxn id="12355" idx="2"/>
            </p:cNvCxnSpPr>
            <p:nvPr/>
          </p:nvCxnSpPr>
          <p:spPr bwMode="auto">
            <a:xfrm>
              <a:off x="3312" y="1368"/>
              <a:ext cx="288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7" name="AutoShape 36">
              <a:extLst>
                <a:ext uri="{FF2B5EF4-FFF2-40B4-BE49-F238E27FC236}">
                  <a16:creationId xmlns:a16="http://schemas.microsoft.com/office/drawing/2014/main" id="{014F829A-701D-4925-8011-7928ADE42AE3}"/>
                </a:ext>
              </a:extLst>
            </p:cNvPr>
            <p:cNvCxnSpPr>
              <a:cxnSpLocks noChangeShapeType="1"/>
              <a:stCxn id="12354" idx="6"/>
              <a:endCxn id="12356" idx="2"/>
            </p:cNvCxnSpPr>
            <p:nvPr/>
          </p:nvCxnSpPr>
          <p:spPr bwMode="auto">
            <a:xfrm>
              <a:off x="3408" y="1848"/>
              <a:ext cx="43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8" name="AutoShape 37">
              <a:extLst>
                <a:ext uri="{FF2B5EF4-FFF2-40B4-BE49-F238E27FC236}">
                  <a16:creationId xmlns:a16="http://schemas.microsoft.com/office/drawing/2014/main" id="{E2AB5B25-A74C-4468-BB9D-1143E8D4E65F}"/>
                </a:ext>
              </a:extLst>
            </p:cNvPr>
            <p:cNvCxnSpPr>
              <a:cxnSpLocks noChangeShapeType="1"/>
              <a:stCxn id="12355" idx="5"/>
              <a:endCxn id="12356" idx="1"/>
            </p:cNvCxnSpPr>
            <p:nvPr/>
          </p:nvCxnSpPr>
          <p:spPr bwMode="auto">
            <a:xfrm>
              <a:off x="3723" y="1515"/>
              <a:ext cx="138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9" name="AutoShape 38">
              <a:extLst>
                <a:ext uri="{FF2B5EF4-FFF2-40B4-BE49-F238E27FC236}">
                  <a16:creationId xmlns:a16="http://schemas.microsoft.com/office/drawing/2014/main" id="{2944C8E5-6F70-4F53-8CA2-3C36600AE020}"/>
                </a:ext>
              </a:extLst>
            </p:cNvPr>
            <p:cNvCxnSpPr>
              <a:cxnSpLocks noChangeShapeType="1"/>
              <a:stCxn id="12356" idx="6"/>
              <a:endCxn id="12357" idx="3"/>
            </p:cNvCxnSpPr>
            <p:nvPr/>
          </p:nvCxnSpPr>
          <p:spPr bwMode="auto">
            <a:xfrm flipV="1">
              <a:off x="3984" y="1659"/>
              <a:ext cx="117" cy="1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70" name="Text Box 42">
              <a:extLst>
                <a:ext uri="{FF2B5EF4-FFF2-40B4-BE49-F238E27FC236}">
                  <a16:creationId xmlns:a16="http://schemas.microsoft.com/office/drawing/2014/main" id="{53E07F9A-6755-42BA-8897-C09B6528D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104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A</a:t>
              </a:r>
            </a:p>
          </p:txBody>
        </p:sp>
        <p:sp>
          <p:nvSpPr>
            <p:cNvPr id="12371" name="Text Box 43">
              <a:extLst>
                <a:ext uri="{FF2B5EF4-FFF2-40B4-BE49-F238E27FC236}">
                  <a16:creationId xmlns:a16="http://schemas.microsoft.com/office/drawing/2014/main" id="{6799A780-26F6-4777-8DA5-2FA9ACC86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536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B</a:t>
              </a:r>
            </a:p>
          </p:txBody>
        </p:sp>
        <p:sp>
          <p:nvSpPr>
            <p:cNvPr id="12372" name="Text Box 44">
              <a:extLst>
                <a:ext uri="{FF2B5EF4-FFF2-40B4-BE49-F238E27FC236}">
                  <a16:creationId xmlns:a16="http://schemas.microsoft.com/office/drawing/2014/main" id="{9320808E-0C47-4367-81F7-768B5F4769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344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C</a:t>
              </a:r>
            </a:p>
          </p:txBody>
        </p:sp>
        <p:sp>
          <p:nvSpPr>
            <p:cNvPr id="12373" name="Text Box 45">
              <a:extLst>
                <a:ext uri="{FF2B5EF4-FFF2-40B4-BE49-F238E27FC236}">
                  <a16:creationId xmlns:a16="http://schemas.microsoft.com/office/drawing/2014/main" id="{3389F53C-758A-478E-BABD-0E75FCEC0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912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D</a:t>
              </a:r>
            </a:p>
          </p:txBody>
        </p:sp>
        <p:sp>
          <p:nvSpPr>
            <p:cNvPr id="12374" name="Text Box 46">
              <a:extLst>
                <a:ext uri="{FF2B5EF4-FFF2-40B4-BE49-F238E27FC236}">
                  <a16:creationId xmlns:a16="http://schemas.microsoft.com/office/drawing/2014/main" id="{A1CA64DD-238A-45BA-B26E-3653ED9887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296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E</a:t>
              </a:r>
            </a:p>
          </p:txBody>
        </p:sp>
        <p:sp>
          <p:nvSpPr>
            <p:cNvPr id="12375" name="Text Box 47">
              <a:extLst>
                <a:ext uri="{FF2B5EF4-FFF2-40B4-BE49-F238E27FC236}">
                  <a16:creationId xmlns:a16="http://schemas.microsoft.com/office/drawing/2014/main" id="{47EDCC68-9D7C-4BC6-BD95-26FB9E76B3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152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F</a:t>
              </a:r>
            </a:p>
          </p:txBody>
        </p:sp>
        <p:sp>
          <p:nvSpPr>
            <p:cNvPr id="12376" name="Text Box 48">
              <a:extLst>
                <a:ext uri="{FF2B5EF4-FFF2-40B4-BE49-F238E27FC236}">
                  <a16:creationId xmlns:a16="http://schemas.microsoft.com/office/drawing/2014/main" id="{FACF2696-1DCA-4FC5-A3F0-271B8CFC40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632"/>
              <a:ext cx="2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G</a:t>
              </a:r>
            </a:p>
          </p:txBody>
        </p:sp>
        <p:sp>
          <p:nvSpPr>
            <p:cNvPr id="12377" name="Text Box 49">
              <a:extLst>
                <a:ext uri="{FF2B5EF4-FFF2-40B4-BE49-F238E27FC236}">
                  <a16:creationId xmlns:a16="http://schemas.microsoft.com/office/drawing/2014/main" id="{F921D0E5-DD15-4014-A42A-17BC685D23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632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H</a:t>
              </a:r>
            </a:p>
          </p:txBody>
        </p:sp>
        <p:sp>
          <p:nvSpPr>
            <p:cNvPr id="12378" name="Text Box 50">
              <a:extLst>
                <a:ext uri="{FF2B5EF4-FFF2-40B4-BE49-F238E27FC236}">
                  <a16:creationId xmlns:a16="http://schemas.microsoft.com/office/drawing/2014/main" id="{913D2489-74E4-4AE2-BEA3-7DC78131C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248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I</a:t>
              </a:r>
            </a:p>
          </p:txBody>
        </p:sp>
        <p:sp>
          <p:nvSpPr>
            <p:cNvPr id="12379" name="Text Box 51">
              <a:extLst>
                <a:ext uri="{FF2B5EF4-FFF2-40B4-BE49-F238E27FC236}">
                  <a16:creationId xmlns:a16="http://schemas.microsoft.com/office/drawing/2014/main" id="{7BAD5E11-6BB0-4F5C-9C57-EC575EAE1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J</a:t>
              </a:r>
            </a:p>
          </p:txBody>
        </p:sp>
        <p:sp>
          <p:nvSpPr>
            <p:cNvPr id="12380" name="Text Box 52">
              <a:extLst>
                <a:ext uri="{FF2B5EF4-FFF2-40B4-BE49-F238E27FC236}">
                  <a16:creationId xmlns:a16="http://schemas.microsoft.com/office/drawing/2014/main" id="{3EF2FC4D-BC6B-4414-BD57-2D5E2BA70C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392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K</a:t>
              </a:r>
            </a:p>
          </p:txBody>
        </p:sp>
      </p:grpSp>
      <p:graphicFrame>
        <p:nvGraphicFramePr>
          <p:cNvPr id="340864" name="Group 896">
            <a:extLst>
              <a:ext uri="{FF2B5EF4-FFF2-40B4-BE49-F238E27FC236}">
                <a16:creationId xmlns:a16="http://schemas.microsoft.com/office/drawing/2014/main" id="{1AC33039-52D6-437A-9A59-7C2D7B862214}"/>
              </a:ext>
            </a:extLst>
          </p:cNvPr>
          <p:cNvGraphicFramePr>
            <a:graphicFrameLocks noGrp="1"/>
          </p:cNvGraphicFramePr>
          <p:nvPr/>
        </p:nvGraphicFramePr>
        <p:xfrm>
          <a:off x="1524001" y="2286000"/>
          <a:ext cx="4348163" cy="3659188"/>
        </p:xfrm>
        <a:graphic>
          <a:graphicData uri="http://schemas.openxmlformats.org/drawingml/2006/table">
            <a:tbl>
              <a:tblPr/>
              <a:tblGrid>
                <a:gridCol w="27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3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Task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Day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Choose items from stock by dept manager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Choose items to be brought in by buyers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Choose &amp; price items for adv by committee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Prepare picture for sale item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Prepare description for sale item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Design adv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Compile mailing list to send adv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Print mailing labels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1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Print adv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1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Attach labels, stored adv by zip code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1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Deliver adv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40924" name="Group 956">
            <a:extLst>
              <a:ext uri="{FF2B5EF4-FFF2-40B4-BE49-F238E27FC236}">
                <a16:creationId xmlns:a16="http://schemas.microsoft.com/office/drawing/2014/main" id="{CCC1BEFB-D4C3-45E7-9025-15FEF420627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943601" y="2286000"/>
          <a:ext cx="1592263" cy="3665538"/>
        </p:xfrm>
        <a:graphic>
          <a:graphicData uri="http://schemas.openxmlformats.org/drawingml/2006/table">
            <a:tbl>
              <a:tblPr/>
              <a:tblGrid>
                <a:gridCol w="1592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Preceding Tasks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None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None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A,B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D,E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H,I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0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0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4">
            <a:extLst>
              <a:ext uri="{FF2B5EF4-FFF2-40B4-BE49-F238E27FC236}">
                <a16:creationId xmlns:a16="http://schemas.microsoft.com/office/drawing/2014/main" id="{C2007467-2842-4B8F-92BD-B0E3EF320D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5A707BF-DD1F-4293-B023-1B7A24786290}" type="slidenum">
              <a:rPr lang="zh-TW" altLang="en-US" sz="1400">
                <a:latin typeface="Times New Roman" panose="02020603050405020304" pitchFamily="18" charset="0"/>
              </a:rPr>
              <a:pPr/>
              <a:t>7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4339" name="Rectangle 1026">
            <a:extLst>
              <a:ext uri="{FF2B5EF4-FFF2-40B4-BE49-F238E27FC236}">
                <a16:creationId xmlns:a16="http://schemas.microsoft.com/office/drawing/2014/main" id="{0AF87AE7-D160-4DFE-A0AC-6E4E6ABA0E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900" y="0"/>
            <a:ext cx="11366500" cy="6858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latin typeface="Arial" panose="020B0604020202020204" pitchFamily="34" charset="0"/>
                <a:ea typeface="新細明體" panose="02020500000000000000" pitchFamily="18" charset="-120"/>
              </a:rPr>
              <a:t>The Time to Complete a Project-2</a:t>
            </a:r>
          </a:p>
        </p:txBody>
      </p:sp>
      <p:grpSp>
        <p:nvGrpSpPr>
          <p:cNvPr id="14340" name="Group 1029">
            <a:extLst>
              <a:ext uri="{FF2B5EF4-FFF2-40B4-BE49-F238E27FC236}">
                <a16:creationId xmlns:a16="http://schemas.microsoft.com/office/drawing/2014/main" id="{892B4C75-6770-43D0-9066-4A682BE485AF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838200"/>
            <a:ext cx="3581400" cy="1600200"/>
            <a:chOff x="1968" y="912"/>
            <a:chExt cx="2256" cy="1008"/>
          </a:xfrm>
        </p:grpSpPr>
        <p:sp>
          <p:nvSpPr>
            <p:cNvPr id="14530" name="AutoShape 1030">
              <a:extLst>
                <a:ext uri="{FF2B5EF4-FFF2-40B4-BE49-F238E27FC236}">
                  <a16:creationId xmlns:a16="http://schemas.microsoft.com/office/drawing/2014/main" id="{AC435A57-86F5-4D4F-ADD8-247299C01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248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3</a:t>
              </a:r>
            </a:p>
          </p:txBody>
        </p:sp>
        <p:sp>
          <p:nvSpPr>
            <p:cNvPr id="14531" name="AutoShape 1031">
              <a:extLst>
                <a:ext uri="{FF2B5EF4-FFF2-40B4-BE49-F238E27FC236}">
                  <a16:creationId xmlns:a16="http://schemas.microsoft.com/office/drawing/2014/main" id="{EBEFCE61-DF34-49B0-93EC-1F3B60581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680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2</a:t>
              </a:r>
            </a:p>
          </p:txBody>
        </p:sp>
        <p:sp>
          <p:nvSpPr>
            <p:cNvPr id="14532" name="AutoShape 1032">
              <a:extLst>
                <a:ext uri="{FF2B5EF4-FFF2-40B4-BE49-F238E27FC236}">
                  <a16:creationId xmlns:a16="http://schemas.microsoft.com/office/drawing/2014/main" id="{5054A269-FE8E-47BD-8FDC-2337E948E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056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4</a:t>
              </a:r>
            </a:p>
          </p:txBody>
        </p:sp>
        <p:sp>
          <p:nvSpPr>
            <p:cNvPr id="14533" name="AutoShape 1033">
              <a:extLst>
                <a:ext uri="{FF2B5EF4-FFF2-40B4-BE49-F238E27FC236}">
                  <a16:creationId xmlns:a16="http://schemas.microsoft.com/office/drawing/2014/main" id="{FDA9E3C2-ABE8-4700-940E-B4049ED3B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488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2</a:t>
              </a:r>
            </a:p>
          </p:txBody>
        </p:sp>
        <p:sp>
          <p:nvSpPr>
            <p:cNvPr id="14534" name="AutoShape 1034">
              <a:extLst>
                <a:ext uri="{FF2B5EF4-FFF2-40B4-BE49-F238E27FC236}">
                  <a16:creationId xmlns:a16="http://schemas.microsoft.com/office/drawing/2014/main" id="{1201A371-D498-496C-B544-56E7876E8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440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3</a:t>
              </a:r>
            </a:p>
          </p:txBody>
        </p:sp>
        <p:sp>
          <p:nvSpPr>
            <p:cNvPr id="14535" name="AutoShape 1035">
              <a:extLst>
                <a:ext uri="{FF2B5EF4-FFF2-40B4-BE49-F238E27FC236}">
                  <a16:creationId xmlns:a16="http://schemas.microsoft.com/office/drawing/2014/main" id="{15C0022B-B86C-4F36-AFC0-98C06590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296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2</a:t>
              </a:r>
            </a:p>
          </p:txBody>
        </p:sp>
        <p:sp>
          <p:nvSpPr>
            <p:cNvPr id="14536" name="AutoShape 1036">
              <a:extLst>
                <a:ext uri="{FF2B5EF4-FFF2-40B4-BE49-F238E27FC236}">
                  <a16:creationId xmlns:a16="http://schemas.microsoft.com/office/drawing/2014/main" id="{23CDAA02-624F-471C-9A8B-93FC2F6DE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776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3</a:t>
              </a:r>
            </a:p>
          </p:txBody>
        </p:sp>
        <p:sp>
          <p:nvSpPr>
            <p:cNvPr id="14537" name="AutoShape 1037">
              <a:extLst>
                <a:ext uri="{FF2B5EF4-FFF2-40B4-BE49-F238E27FC236}">
                  <a16:creationId xmlns:a16="http://schemas.microsoft.com/office/drawing/2014/main" id="{D209C84F-4FBA-43F8-B7B6-1A351BA40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776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1</a:t>
              </a:r>
            </a:p>
          </p:txBody>
        </p:sp>
        <p:sp>
          <p:nvSpPr>
            <p:cNvPr id="14538" name="AutoShape 1038">
              <a:extLst>
                <a:ext uri="{FF2B5EF4-FFF2-40B4-BE49-F238E27FC236}">
                  <a16:creationId xmlns:a16="http://schemas.microsoft.com/office/drawing/2014/main" id="{0B37BEAD-99E3-4D26-8A12-EB69B641B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392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5</a:t>
              </a:r>
            </a:p>
          </p:txBody>
        </p:sp>
        <p:sp>
          <p:nvSpPr>
            <p:cNvPr id="14539" name="AutoShape 1039">
              <a:extLst>
                <a:ext uri="{FF2B5EF4-FFF2-40B4-BE49-F238E27FC236}">
                  <a16:creationId xmlns:a16="http://schemas.microsoft.com/office/drawing/2014/main" id="{11276D22-798E-4247-871F-EC62793F0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776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2</a:t>
              </a:r>
            </a:p>
          </p:txBody>
        </p:sp>
        <p:sp>
          <p:nvSpPr>
            <p:cNvPr id="14540" name="AutoShape 1040">
              <a:extLst>
                <a:ext uri="{FF2B5EF4-FFF2-40B4-BE49-F238E27FC236}">
                  <a16:creationId xmlns:a16="http://schemas.microsoft.com/office/drawing/2014/main" id="{872B2B01-6B51-4BA8-90FA-739CC8D99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536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10</a:t>
              </a:r>
            </a:p>
          </p:txBody>
        </p:sp>
        <p:cxnSp>
          <p:nvCxnSpPr>
            <p:cNvPr id="14541" name="AutoShape 1041">
              <a:extLst>
                <a:ext uri="{FF2B5EF4-FFF2-40B4-BE49-F238E27FC236}">
                  <a16:creationId xmlns:a16="http://schemas.microsoft.com/office/drawing/2014/main" id="{5C9F648A-8815-45BB-9FD4-CAD3DAF103FA}"/>
                </a:ext>
              </a:extLst>
            </p:cNvPr>
            <p:cNvCxnSpPr>
              <a:cxnSpLocks noChangeShapeType="1"/>
              <a:stCxn id="14530" idx="5"/>
              <a:endCxn id="14533" idx="1"/>
            </p:cNvCxnSpPr>
            <p:nvPr/>
          </p:nvCxnSpPr>
          <p:spPr bwMode="auto">
            <a:xfrm>
              <a:off x="2139" y="1371"/>
              <a:ext cx="23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42" name="AutoShape 1042">
              <a:extLst>
                <a:ext uri="{FF2B5EF4-FFF2-40B4-BE49-F238E27FC236}">
                  <a16:creationId xmlns:a16="http://schemas.microsoft.com/office/drawing/2014/main" id="{6E96B3E9-A808-4EAD-B75F-B2F47D705EEF}"/>
                </a:ext>
              </a:extLst>
            </p:cNvPr>
            <p:cNvCxnSpPr>
              <a:cxnSpLocks noChangeShapeType="1"/>
              <a:stCxn id="14531" idx="6"/>
              <a:endCxn id="14533" idx="3"/>
            </p:cNvCxnSpPr>
            <p:nvPr/>
          </p:nvCxnSpPr>
          <p:spPr bwMode="auto">
            <a:xfrm flipV="1">
              <a:off x="2160" y="1611"/>
              <a:ext cx="213" cy="1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43" name="AutoShape 1043">
              <a:extLst>
                <a:ext uri="{FF2B5EF4-FFF2-40B4-BE49-F238E27FC236}">
                  <a16:creationId xmlns:a16="http://schemas.microsoft.com/office/drawing/2014/main" id="{C0CC0783-6CE6-4678-889E-1B074630C8AE}"/>
                </a:ext>
              </a:extLst>
            </p:cNvPr>
            <p:cNvCxnSpPr>
              <a:cxnSpLocks noChangeShapeType="1"/>
              <a:stCxn id="14533" idx="7"/>
              <a:endCxn id="14532" idx="3"/>
            </p:cNvCxnSpPr>
            <p:nvPr/>
          </p:nvCxnSpPr>
          <p:spPr bwMode="auto">
            <a:xfrm flipV="1">
              <a:off x="2475" y="1179"/>
              <a:ext cx="282" cy="3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44" name="AutoShape 1044">
              <a:extLst>
                <a:ext uri="{FF2B5EF4-FFF2-40B4-BE49-F238E27FC236}">
                  <a16:creationId xmlns:a16="http://schemas.microsoft.com/office/drawing/2014/main" id="{ADBDE930-42D7-47B6-9830-79705914A842}"/>
                </a:ext>
              </a:extLst>
            </p:cNvPr>
            <p:cNvCxnSpPr>
              <a:cxnSpLocks noChangeShapeType="1"/>
              <a:stCxn id="14533" idx="6"/>
              <a:endCxn id="14534" idx="2"/>
            </p:cNvCxnSpPr>
            <p:nvPr/>
          </p:nvCxnSpPr>
          <p:spPr bwMode="auto">
            <a:xfrm flipV="1">
              <a:off x="2496" y="1512"/>
              <a:ext cx="288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45" name="AutoShape 1045">
              <a:extLst>
                <a:ext uri="{FF2B5EF4-FFF2-40B4-BE49-F238E27FC236}">
                  <a16:creationId xmlns:a16="http://schemas.microsoft.com/office/drawing/2014/main" id="{16BC1EF9-F1CE-4197-AFC7-36B8568DF073}"/>
                </a:ext>
              </a:extLst>
            </p:cNvPr>
            <p:cNvCxnSpPr>
              <a:cxnSpLocks noChangeShapeType="1"/>
              <a:stCxn id="14533" idx="5"/>
              <a:endCxn id="14536" idx="2"/>
            </p:cNvCxnSpPr>
            <p:nvPr/>
          </p:nvCxnSpPr>
          <p:spPr bwMode="auto">
            <a:xfrm>
              <a:off x="2475" y="1611"/>
              <a:ext cx="309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46" name="AutoShape 1046">
              <a:extLst>
                <a:ext uri="{FF2B5EF4-FFF2-40B4-BE49-F238E27FC236}">
                  <a16:creationId xmlns:a16="http://schemas.microsoft.com/office/drawing/2014/main" id="{A2B1F7F0-7C97-48A1-948C-4191FF1709DD}"/>
                </a:ext>
              </a:extLst>
            </p:cNvPr>
            <p:cNvCxnSpPr>
              <a:cxnSpLocks noChangeShapeType="1"/>
              <a:stCxn id="14532" idx="6"/>
              <a:endCxn id="14535" idx="1"/>
            </p:cNvCxnSpPr>
            <p:nvPr/>
          </p:nvCxnSpPr>
          <p:spPr bwMode="auto">
            <a:xfrm>
              <a:off x="2880" y="1128"/>
              <a:ext cx="309" cy="1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47" name="AutoShape 1047">
              <a:extLst>
                <a:ext uri="{FF2B5EF4-FFF2-40B4-BE49-F238E27FC236}">
                  <a16:creationId xmlns:a16="http://schemas.microsoft.com/office/drawing/2014/main" id="{04C8C378-3164-46BA-B3CE-490A0B76DAC3}"/>
                </a:ext>
              </a:extLst>
            </p:cNvPr>
            <p:cNvCxnSpPr>
              <a:cxnSpLocks noChangeShapeType="1"/>
              <a:stCxn id="14534" idx="6"/>
              <a:endCxn id="14535" idx="2"/>
            </p:cNvCxnSpPr>
            <p:nvPr/>
          </p:nvCxnSpPr>
          <p:spPr bwMode="auto">
            <a:xfrm flipV="1">
              <a:off x="2928" y="1368"/>
              <a:ext cx="24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48" name="AutoShape 1048">
              <a:extLst>
                <a:ext uri="{FF2B5EF4-FFF2-40B4-BE49-F238E27FC236}">
                  <a16:creationId xmlns:a16="http://schemas.microsoft.com/office/drawing/2014/main" id="{D65A65E2-E5A2-4374-AABD-7A0B91689EB1}"/>
                </a:ext>
              </a:extLst>
            </p:cNvPr>
            <p:cNvCxnSpPr>
              <a:cxnSpLocks noChangeShapeType="1"/>
              <a:stCxn id="14536" idx="6"/>
              <a:endCxn id="14537" idx="2"/>
            </p:cNvCxnSpPr>
            <p:nvPr/>
          </p:nvCxnSpPr>
          <p:spPr bwMode="auto">
            <a:xfrm>
              <a:off x="2928" y="1848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49" name="AutoShape 1049">
              <a:extLst>
                <a:ext uri="{FF2B5EF4-FFF2-40B4-BE49-F238E27FC236}">
                  <a16:creationId xmlns:a16="http://schemas.microsoft.com/office/drawing/2014/main" id="{E9CD7200-2E39-45D2-98AF-238F805F567C}"/>
                </a:ext>
              </a:extLst>
            </p:cNvPr>
            <p:cNvCxnSpPr>
              <a:cxnSpLocks noChangeShapeType="1"/>
              <a:stCxn id="14535" idx="6"/>
              <a:endCxn id="14538" idx="2"/>
            </p:cNvCxnSpPr>
            <p:nvPr/>
          </p:nvCxnSpPr>
          <p:spPr bwMode="auto">
            <a:xfrm>
              <a:off x="3312" y="1368"/>
              <a:ext cx="288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50" name="AutoShape 1050">
              <a:extLst>
                <a:ext uri="{FF2B5EF4-FFF2-40B4-BE49-F238E27FC236}">
                  <a16:creationId xmlns:a16="http://schemas.microsoft.com/office/drawing/2014/main" id="{BC2DE231-F8E4-4E4D-BE2D-F7F452AD3B30}"/>
                </a:ext>
              </a:extLst>
            </p:cNvPr>
            <p:cNvCxnSpPr>
              <a:cxnSpLocks noChangeShapeType="1"/>
              <a:stCxn id="14537" idx="6"/>
              <a:endCxn id="14539" idx="2"/>
            </p:cNvCxnSpPr>
            <p:nvPr/>
          </p:nvCxnSpPr>
          <p:spPr bwMode="auto">
            <a:xfrm>
              <a:off x="3408" y="1848"/>
              <a:ext cx="43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51" name="AutoShape 1051">
              <a:extLst>
                <a:ext uri="{FF2B5EF4-FFF2-40B4-BE49-F238E27FC236}">
                  <a16:creationId xmlns:a16="http://schemas.microsoft.com/office/drawing/2014/main" id="{7D6CB8D7-BBCA-4AC2-BABD-5D8B97A97442}"/>
                </a:ext>
              </a:extLst>
            </p:cNvPr>
            <p:cNvCxnSpPr>
              <a:cxnSpLocks noChangeShapeType="1"/>
              <a:stCxn id="14538" idx="5"/>
              <a:endCxn id="14539" idx="1"/>
            </p:cNvCxnSpPr>
            <p:nvPr/>
          </p:nvCxnSpPr>
          <p:spPr bwMode="auto">
            <a:xfrm>
              <a:off x="3723" y="1515"/>
              <a:ext cx="138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52" name="AutoShape 1052">
              <a:extLst>
                <a:ext uri="{FF2B5EF4-FFF2-40B4-BE49-F238E27FC236}">
                  <a16:creationId xmlns:a16="http://schemas.microsoft.com/office/drawing/2014/main" id="{2B3CE246-7CE7-40F5-B56F-E5810A9D6796}"/>
                </a:ext>
              </a:extLst>
            </p:cNvPr>
            <p:cNvCxnSpPr>
              <a:cxnSpLocks noChangeShapeType="1"/>
              <a:stCxn id="14539" idx="6"/>
              <a:endCxn id="14540" idx="3"/>
            </p:cNvCxnSpPr>
            <p:nvPr/>
          </p:nvCxnSpPr>
          <p:spPr bwMode="auto">
            <a:xfrm flipV="1">
              <a:off x="3984" y="1659"/>
              <a:ext cx="117" cy="1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553" name="Text Box 1053">
              <a:extLst>
                <a:ext uri="{FF2B5EF4-FFF2-40B4-BE49-F238E27FC236}">
                  <a16:creationId xmlns:a16="http://schemas.microsoft.com/office/drawing/2014/main" id="{0DC07DD4-5D14-4D9D-8BB0-FB3384229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104"/>
              <a:ext cx="2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A</a:t>
              </a:r>
              <a:r>
                <a:rPr kumimoji="0" lang="en-US" altLang="zh-TW" sz="14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4554" name="Text Box 1054">
              <a:extLst>
                <a:ext uri="{FF2B5EF4-FFF2-40B4-BE49-F238E27FC236}">
                  <a16:creationId xmlns:a16="http://schemas.microsoft.com/office/drawing/2014/main" id="{714DE73F-AF9D-4B4E-9B42-596BC1447A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536"/>
              <a:ext cx="2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B</a:t>
              </a:r>
              <a:r>
                <a:rPr kumimoji="0" lang="en-US" altLang="zh-TW" sz="14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4555" name="Text Box 1055">
              <a:extLst>
                <a:ext uri="{FF2B5EF4-FFF2-40B4-BE49-F238E27FC236}">
                  <a16:creationId xmlns:a16="http://schemas.microsoft.com/office/drawing/2014/main" id="{63119C25-DD26-4DA2-B266-BAB3174A7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344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C</a:t>
              </a:r>
            </a:p>
          </p:txBody>
        </p:sp>
        <p:sp>
          <p:nvSpPr>
            <p:cNvPr id="14556" name="Text Box 1056">
              <a:extLst>
                <a:ext uri="{FF2B5EF4-FFF2-40B4-BE49-F238E27FC236}">
                  <a16:creationId xmlns:a16="http://schemas.microsoft.com/office/drawing/2014/main" id="{1C3194E8-F062-4B96-A8F5-312E039EC9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912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D</a:t>
              </a:r>
            </a:p>
          </p:txBody>
        </p:sp>
        <p:sp>
          <p:nvSpPr>
            <p:cNvPr id="14557" name="Text Box 1057">
              <a:extLst>
                <a:ext uri="{FF2B5EF4-FFF2-40B4-BE49-F238E27FC236}">
                  <a16:creationId xmlns:a16="http://schemas.microsoft.com/office/drawing/2014/main" id="{04BEDC3E-A8FB-4BEE-8AA4-1C424C3240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296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E</a:t>
              </a:r>
            </a:p>
          </p:txBody>
        </p:sp>
        <p:sp>
          <p:nvSpPr>
            <p:cNvPr id="14558" name="Text Box 1058">
              <a:extLst>
                <a:ext uri="{FF2B5EF4-FFF2-40B4-BE49-F238E27FC236}">
                  <a16:creationId xmlns:a16="http://schemas.microsoft.com/office/drawing/2014/main" id="{3FE199D3-5BC1-4607-B765-1347BE736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152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F</a:t>
              </a:r>
            </a:p>
          </p:txBody>
        </p:sp>
        <p:sp>
          <p:nvSpPr>
            <p:cNvPr id="14559" name="Text Box 1059">
              <a:extLst>
                <a:ext uri="{FF2B5EF4-FFF2-40B4-BE49-F238E27FC236}">
                  <a16:creationId xmlns:a16="http://schemas.microsoft.com/office/drawing/2014/main" id="{B9E590FC-DE88-499F-A4E2-D546C4FDB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632"/>
              <a:ext cx="2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G</a:t>
              </a:r>
            </a:p>
          </p:txBody>
        </p:sp>
        <p:sp>
          <p:nvSpPr>
            <p:cNvPr id="14560" name="Text Box 1060">
              <a:extLst>
                <a:ext uri="{FF2B5EF4-FFF2-40B4-BE49-F238E27FC236}">
                  <a16:creationId xmlns:a16="http://schemas.microsoft.com/office/drawing/2014/main" id="{4D0B4E5B-473C-410C-985B-A6A41D8460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632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H</a:t>
              </a:r>
            </a:p>
          </p:txBody>
        </p:sp>
        <p:sp>
          <p:nvSpPr>
            <p:cNvPr id="14561" name="Text Box 1061">
              <a:extLst>
                <a:ext uri="{FF2B5EF4-FFF2-40B4-BE49-F238E27FC236}">
                  <a16:creationId xmlns:a16="http://schemas.microsoft.com/office/drawing/2014/main" id="{4F2E652F-69BE-4E2C-999C-7BD378CAC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248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I</a:t>
              </a:r>
            </a:p>
          </p:txBody>
        </p:sp>
        <p:sp>
          <p:nvSpPr>
            <p:cNvPr id="14562" name="Text Box 1062">
              <a:extLst>
                <a:ext uri="{FF2B5EF4-FFF2-40B4-BE49-F238E27FC236}">
                  <a16:creationId xmlns:a16="http://schemas.microsoft.com/office/drawing/2014/main" id="{B0F5D749-8349-428A-8799-4E6F307E4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J</a:t>
              </a:r>
            </a:p>
          </p:txBody>
        </p:sp>
        <p:sp>
          <p:nvSpPr>
            <p:cNvPr id="14563" name="Text Box 1063">
              <a:extLst>
                <a:ext uri="{FF2B5EF4-FFF2-40B4-BE49-F238E27FC236}">
                  <a16:creationId xmlns:a16="http://schemas.microsoft.com/office/drawing/2014/main" id="{39506FD2-05B4-4908-BA7A-9FFB751E2D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392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K</a:t>
              </a:r>
            </a:p>
          </p:txBody>
        </p:sp>
      </p:grpSp>
      <p:grpSp>
        <p:nvGrpSpPr>
          <p:cNvPr id="343347" name="Group 1331">
            <a:extLst>
              <a:ext uri="{FF2B5EF4-FFF2-40B4-BE49-F238E27FC236}">
                <a16:creationId xmlns:a16="http://schemas.microsoft.com/office/drawing/2014/main" id="{CD4EEF32-5691-4421-85ED-E391BECCF4E2}"/>
              </a:ext>
            </a:extLst>
          </p:cNvPr>
          <p:cNvGrpSpPr>
            <a:grpSpLocks/>
          </p:cNvGrpSpPr>
          <p:nvPr/>
        </p:nvGrpSpPr>
        <p:grpSpPr bwMode="auto">
          <a:xfrm>
            <a:off x="1447801" y="2362200"/>
            <a:ext cx="4873625" cy="1828800"/>
            <a:chOff x="192" y="1488"/>
            <a:chExt cx="3070" cy="1152"/>
          </a:xfrm>
        </p:grpSpPr>
        <p:grpSp>
          <p:nvGrpSpPr>
            <p:cNvPr id="14494" name="Group 1182">
              <a:extLst>
                <a:ext uri="{FF2B5EF4-FFF2-40B4-BE49-F238E27FC236}">
                  <a16:creationId xmlns:a16="http://schemas.microsoft.com/office/drawing/2014/main" id="{7A899B5F-A0EA-42C2-8543-B125A4D416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632"/>
              <a:ext cx="2256" cy="1008"/>
              <a:chOff x="3696" y="2496"/>
              <a:chExt cx="2256" cy="1008"/>
            </a:xfrm>
          </p:grpSpPr>
          <p:sp>
            <p:nvSpPr>
              <p:cNvPr id="14496" name="AutoShape 1183">
                <a:extLst>
                  <a:ext uri="{FF2B5EF4-FFF2-40B4-BE49-F238E27FC236}">
                    <a16:creationId xmlns:a16="http://schemas.microsoft.com/office/drawing/2014/main" id="{51CA821F-A950-472B-A20F-85A36DF73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3</a:t>
                </a:r>
              </a:p>
            </p:txBody>
          </p:sp>
          <p:sp>
            <p:nvSpPr>
              <p:cNvPr id="14497" name="AutoShape 1184">
                <a:extLst>
                  <a:ext uri="{FF2B5EF4-FFF2-40B4-BE49-F238E27FC236}">
                    <a16:creationId xmlns:a16="http://schemas.microsoft.com/office/drawing/2014/main" id="{8CAD984F-518C-40F2-B3C4-1E68CB8C51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264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2</a:t>
                </a:r>
              </a:p>
            </p:txBody>
          </p:sp>
          <p:sp>
            <p:nvSpPr>
              <p:cNvPr id="14498" name="AutoShape 1185">
                <a:extLst>
                  <a:ext uri="{FF2B5EF4-FFF2-40B4-BE49-F238E27FC236}">
                    <a16:creationId xmlns:a16="http://schemas.microsoft.com/office/drawing/2014/main" id="{814AF025-9F66-4AF6-B84C-FECAC899E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264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4</a:t>
                </a:r>
              </a:p>
            </p:txBody>
          </p:sp>
          <p:sp>
            <p:nvSpPr>
              <p:cNvPr id="14499" name="AutoShape 1186">
                <a:extLst>
                  <a:ext uri="{FF2B5EF4-FFF2-40B4-BE49-F238E27FC236}">
                    <a16:creationId xmlns:a16="http://schemas.microsoft.com/office/drawing/2014/main" id="{E6BE34EB-E37A-441B-B225-1FEB4D8F12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3072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2</a:t>
                </a:r>
              </a:p>
            </p:txBody>
          </p:sp>
          <p:sp>
            <p:nvSpPr>
              <p:cNvPr id="14500" name="AutoShape 1187">
                <a:extLst>
                  <a:ext uri="{FF2B5EF4-FFF2-40B4-BE49-F238E27FC236}">
                    <a16:creationId xmlns:a16="http://schemas.microsoft.com/office/drawing/2014/main" id="{08C3B261-0931-4137-A7C7-A6ED958971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3024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3</a:t>
                </a:r>
              </a:p>
            </p:txBody>
          </p:sp>
          <p:sp>
            <p:nvSpPr>
              <p:cNvPr id="14501" name="AutoShape 1188">
                <a:extLst>
                  <a:ext uri="{FF2B5EF4-FFF2-40B4-BE49-F238E27FC236}">
                    <a16:creationId xmlns:a16="http://schemas.microsoft.com/office/drawing/2014/main" id="{326ABEEA-805F-4F0D-9117-0039B3E40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2</a:t>
                </a:r>
              </a:p>
            </p:txBody>
          </p:sp>
          <p:sp>
            <p:nvSpPr>
              <p:cNvPr id="14502" name="AutoShape 1189">
                <a:extLst>
                  <a:ext uri="{FF2B5EF4-FFF2-40B4-BE49-F238E27FC236}">
                    <a16:creationId xmlns:a16="http://schemas.microsoft.com/office/drawing/2014/main" id="{ADD7A5A7-16EC-4ACD-8F03-6E8BACEE7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336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3</a:t>
                </a:r>
              </a:p>
            </p:txBody>
          </p:sp>
          <p:sp>
            <p:nvSpPr>
              <p:cNvPr id="14503" name="AutoShape 1190">
                <a:extLst>
                  <a:ext uri="{FF2B5EF4-FFF2-40B4-BE49-F238E27FC236}">
                    <a16:creationId xmlns:a16="http://schemas.microsoft.com/office/drawing/2014/main" id="{DF4A57B7-4621-4822-A4FA-AAEAED2C6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336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1</a:t>
                </a:r>
              </a:p>
            </p:txBody>
          </p:sp>
          <p:sp>
            <p:nvSpPr>
              <p:cNvPr id="14504" name="AutoShape 1191">
                <a:extLst>
                  <a:ext uri="{FF2B5EF4-FFF2-40B4-BE49-F238E27FC236}">
                    <a16:creationId xmlns:a16="http://schemas.microsoft.com/office/drawing/2014/main" id="{F55FE3D8-FAF1-4112-8250-3066D3626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8" y="2976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5</a:t>
                </a:r>
              </a:p>
            </p:txBody>
          </p:sp>
          <p:sp>
            <p:nvSpPr>
              <p:cNvPr id="14505" name="AutoShape 1192">
                <a:extLst>
                  <a:ext uri="{FF2B5EF4-FFF2-40B4-BE49-F238E27FC236}">
                    <a16:creationId xmlns:a16="http://schemas.microsoft.com/office/drawing/2014/main" id="{92EEC2C3-721C-4C93-BE0F-01965CD04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8" y="336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2</a:t>
                </a:r>
              </a:p>
            </p:txBody>
          </p:sp>
          <p:sp>
            <p:nvSpPr>
              <p:cNvPr id="14506" name="AutoShape 1193">
                <a:extLst>
                  <a:ext uri="{FF2B5EF4-FFF2-40B4-BE49-F238E27FC236}">
                    <a16:creationId xmlns:a16="http://schemas.microsoft.com/office/drawing/2014/main" id="{E57CB54F-B630-4005-A8A9-68457C11E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8" y="312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10</a:t>
                </a:r>
              </a:p>
            </p:txBody>
          </p:sp>
          <p:cxnSp>
            <p:nvCxnSpPr>
              <p:cNvPr id="14507" name="AutoShape 1194">
                <a:extLst>
                  <a:ext uri="{FF2B5EF4-FFF2-40B4-BE49-F238E27FC236}">
                    <a16:creationId xmlns:a16="http://schemas.microsoft.com/office/drawing/2014/main" id="{E4CB088A-ACE5-4FD2-BEC2-959958701610}"/>
                  </a:ext>
                </a:extLst>
              </p:cNvPr>
              <p:cNvCxnSpPr>
                <a:cxnSpLocks noChangeShapeType="1"/>
                <a:stCxn id="14496" idx="5"/>
                <a:endCxn id="14499" idx="1"/>
              </p:cNvCxnSpPr>
              <p:nvPr/>
            </p:nvCxnSpPr>
            <p:spPr bwMode="auto">
              <a:xfrm>
                <a:off x="3867" y="2955"/>
                <a:ext cx="234" cy="13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508" name="AutoShape 1195">
                <a:extLst>
                  <a:ext uri="{FF2B5EF4-FFF2-40B4-BE49-F238E27FC236}">
                    <a16:creationId xmlns:a16="http://schemas.microsoft.com/office/drawing/2014/main" id="{00B10277-AC4E-45C5-864D-592E6C3FB6B3}"/>
                  </a:ext>
                </a:extLst>
              </p:cNvPr>
              <p:cNvCxnSpPr>
                <a:cxnSpLocks noChangeShapeType="1"/>
                <a:stCxn id="14497" idx="6"/>
                <a:endCxn id="14499" idx="3"/>
              </p:cNvCxnSpPr>
              <p:nvPr/>
            </p:nvCxnSpPr>
            <p:spPr bwMode="auto">
              <a:xfrm flipV="1">
                <a:off x="3888" y="3195"/>
                <a:ext cx="213" cy="1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509" name="AutoShape 1196">
                <a:extLst>
                  <a:ext uri="{FF2B5EF4-FFF2-40B4-BE49-F238E27FC236}">
                    <a16:creationId xmlns:a16="http://schemas.microsoft.com/office/drawing/2014/main" id="{9CEF3951-940A-4F7A-A433-1149818081F7}"/>
                  </a:ext>
                </a:extLst>
              </p:cNvPr>
              <p:cNvCxnSpPr>
                <a:cxnSpLocks noChangeShapeType="1"/>
                <a:stCxn id="14499" idx="7"/>
                <a:endCxn id="14498" idx="3"/>
              </p:cNvCxnSpPr>
              <p:nvPr/>
            </p:nvCxnSpPr>
            <p:spPr bwMode="auto">
              <a:xfrm flipV="1">
                <a:off x="4203" y="2763"/>
                <a:ext cx="282" cy="33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510" name="AutoShape 1197">
                <a:extLst>
                  <a:ext uri="{FF2B5EF4-FFF2-40B4-BE49-F238E27FC236}">
                    <a16:creationId xmlns:a16="http://schemas.microsoft.com/office/drawing/2014/main" id="{BD580685-9AD0-4232-8980-B06979F400E4}"/>
                  </a:ext>
                </a:extLst>
              </p:cNvPr>
              <p:cNvCxnSpPr>
                <a:cxnSpLocks noChangeShapeType="1"/>
                <a:stCxn id="14499" idx="6"/>
                <a:endCxn id="14500" idx="2"/>
              </p:cNvCxnSpPr>
              <p:nvPr/>
            </p:nvCxnSpPr>
            <p:spPr bwMode="auto">
              <a:xfrm flipV="1">
                <a:off x="4224" y="3096"/>
                <a:ext cx="288" cy="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511" name="AutoShape 1198">
                <a:extLst>
                  <a:ext uri="{FF2B5EF4-FFF2-40B4-BE49-F238E27FC236}">
                    <a16:creationId xmlns:a16="http://schemas.microsoft.com/office/drawing/2014/main" id="{23D31F9F-3427-4600-AFD4-4BCA88598303}"/>
                  </a:ext>
                </a:extLst>
              </p:cNvPr>
              <p:cNvCxnSpPr>
                <a:cxnSpLocks noChangeShapeType="1"/>
                <a:stCxn id="14499" idx="5"/>
                <a:endCxn id="14502" idx="2"/>
              </p:cNvCxnSpPr>
              <p:nvPr/>
            </p:nvCxnSpPr>
            <p:spPr bwMode="auto">
              <a:xfrm>
                <a:off x="4203" y="3195"/>
                <a:ext cx="309" cy="23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512" name="AutoShape 1199">
                <a:extLst>
                  <a:ext uri="{FF2B5EF4-FFF2-40B4-BE49-F238E27FC236}">
                    <a16:creationId xmlns:a16="http://schemas.microsoft.com/office/drawing/2014/main" id="{9EB9C2BC-C71C-4AF1-858B-BD69488F8532}"/>
                  </a:ext>
                </a:extLst>
              </p:cNvPr>
              <p:cNvCxnSpPr>
                <a:cxnSpLocks noChangeShapeType="1"/>
                <a:stCxn id="14498" idx="6"/>
                <a:endCxn id="14501" idx="1"/>
              </p:cNvCxnSpPr>
              <p:nvPr/>
            </p:nvCxnSpPr>
            <p:spPr bwMode="auto">
              <a:xfrm>
                <a:off x="4608" y="2712"/>
                <a:ext cx="309" cy="18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513" name="AutoShape 1200">
                <a:extLst>
                  <a:ext uri="{FF2B5EF4-FFF2-40B4-BE49-F238E27FC236}">
                    <a16:creationId xmlns:a16="http://schemas.microsoft.com/office/drawing/2014/main" id="{B241EFBC-9348-4781-93F2-F49CE9D071B8}"/>
                  </a:ext>
                </a:extLst>
              </p:cNvPr>
              <p:cNvCxnSpPr>
                <a:cxnSpLocks noChangeShapeType="1"/>
                <a:stCxn id="14500" idx="6"/>
                <a:endCxn id="14501" idx="2"/>
              </p:cNvCxnSpPr>
              <p:nvPr/>
            </p:nvCxnSpPr>
            <p:spPr bwMode="auto">
              <a:xfrm flipV="1">
                <a:off x="4656" y="2952"/>
                <a:ext cx="240" cy="1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514" name="AutoShape 1201">
                <a:extLst>
                  <a:ext uri="{FF2B5EF4-FFF2-40B4-BE49-F238E27FC236}">
                    <a16:creationId xmlns:a16="http://schemas.microsoft.com/office/drawing/2014/main" id="{4F84899D-B024-44C5-9CE2-D23916FD9578}"/>
                  </a:ext>
                </a:extLst>
              </p:cNvPr>
              <p:cNvCxnSpPr>
                <a:cxnSpLocks noChangeShapeType="1"/>
                <a:stCxn id="14502" idx="6"/>
                <a:endCxn id="14503" idx="2"/>
              </p:cNvCxnSpPr>
              <p:nvPr/>
            </p:nvCxnSpPr>
            <p:spPr bwMode="auto">
              <a:xfrm>
                <a:off x="4656" y="3432"/>
                <a:ext cx="33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515" name="AutoShape 1202">
                <a:extLst>
                  <a:ext uri="{FF2B5EF4-FFF2-40B4-BE49-F238E27FC236}">
                    <a16:creationId xmlns:a16="http://schemas.microsoft.com/office/drawing/2014/main" id="{2794A80A-3394-4871-80C9-9B2018277D46}"/>
                  </a:ext>
                </a:extLst>
              </p:cNvPr>
              <p:cNvCxnSpPr>
                <a:cxnSpLocks noChangeShapeType="1"/>
                <a:stCxn id="14501" idx="6"/>
                <a:endCxn id="14504" idx="2"/>
              </p:cNvCxnSpPr>
              <p:nvPr/>
            </p:nvCxnSpPr>
            <p:spPr bwMode="auto">
              <a:xfrm>
                <a:off x="5040" y="2952"/>
                <a:ext cx="288" cy="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516" name="AutoShape 1203">
                <a:extLst>
                  <a:ext uri="{FF2B5EF4-FFF2-40B4-BE49-F238E27FC236}">
                    <a16:creationId xmlns:a16="http://schemas.microsoft.com/office/drawing/2014/main" id="{8CD6E385-ECA6-4D26-9F0E-A83D81AFE0EC}"/>
                  </a:ext>
                </a:extLst>
              </p:cNvPr>
              <p:cNvCxnSpPr>
                <a:cxnSpLocks noChangeShapeType="1"/>
                <a:stCxn id="14503" idx="6"/>
                <a:endCxn id="14505" idx="2"/>
              </p:cNvCxnSpPr>
              <p:nvPr/>
            </p:nvCxnSpPr>
            <p:spPr bwMode="auto">
              <a:xfrm>
                <a:off x="5136" y="3432"/>
                <a:ext cx="43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517" name="AutoShape 1204">
                <a:extLst>
                  <a:ext uri="{FF2B5EF4-FFF2-40B4-BE49-F238E27FC236}">
                    <a16:creationId xmlns:a16="http://schemas.microsoft.com/office/drawing/2014/main" id="{46EE30C6-F405-48E3-992B-426F1156C54C}"/>
                  </a:ext>
                </a:extLst>
              </p:cNvPr>
              <p:cNvCxnSpPr>
                <a:cxnSpLocks noChangeShapeType="1"/>
                <a:stCxn id="14504" idx="5"/>
                <a:endCxn id="14505" idx="1"/>
              </p:cNvCxnSpPr>
              <p:nvPr/>
            </p:nvCxnSpPr>
            <p:spPr bwMode="auto">
              <a:xfrm>
                <a:off x="5451" y="3099"/>
                <a:ext cx="138" cy="28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518" name="AutoShape 1205">
                <a:extLst>
                  <a:ext uri="{FF2B5EF4-FFF2-40B4-BE49-F238E27FC236}">
                    <a16:creationId xmlns:a16="http://schemas.microsoft.com/office/drawing/2014/main" id="{5A1B4642-DB7C-45AB-A486-ED74767BDC32}"/>
                  </a:ext>
                </a:extLst>
              </p:cNvPr>
              <p:cNvCxnSpPr>
                <a:cxnSpLocks noChangeShapeType="1"/>
                <a:stCxn id="14505" idx="6"/>
                <a:endCxn id="14506" idx="3"/>
              </p:cNvCxnSpPr>
              <p:nvPr/>
            </p:nvCxnSpPr>
            <p:spPr bwMode="auto">
              <a:xfrm flipV="1">
                <a:off x="5712" y="3243"/>
                <a:ext cx="117" cy="18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519" name="Text Box 1206">
                <a:extLst>
                  <a:ext uri="{FF2B5EF4-FFF2-40B4-BE49-F238E27FC236}">
                    <a16:creationId xmlns:a16="http://schemas.microsoft.com/office/drawing/2014/main" id="{6E848D85-6C87-469A-B8D2-59089D9752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2688"/>
                <a:ext cx="2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A3</a:t>
                </a:r>
              </a:p>
            </p:txBody>
          </p:sp>
          <p:sp>
            <p:nvSpPr>
              <p:cNvPr id="14520" name="Text Box 1207">
                <a:extLst>
                  <a:ext uri="{FF2B5EF4-FFF2-40B4-BE49-F238E27FC236}">
                    <a16:creationId xmlns:a16="http://schemas.microsoft.com/office/drawing/2014/main" id="{489095A9-2E84-4B34-868D-C72E15B457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3120"/>
                <a:ext cx="2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B2</a:t>
                </a:r>
              </a:p>
            </p:txBody>
          </p:sp>
          <p:sp>
            <p:nvSpPr>
              <p:cNvPr id="14521" name="Text Box 1208">
                <a:extLst>
                  <a:ext uri="{FF2B5EF4-FFF2-40B4-BE49-F238E27FC236}">
                    <a16:creationId xmlns:a16="http://schemas.microsoft.com/office/drawing/2014/main" id="{1D7D1292-66F6-460B-A118-758CBE8302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2928"/>
                <a:ext cx="25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C5</a:t>
                </a:r>
              </a:p>
            </p:txBody>
          </p:sp>
          <p:sp>
            <p:nvSpPr>
              <p:cNvPr id="14522" name="Text Box 1209">
                <a:extLst>
                  <a:ext uri="{FF2B5EF4-FFF2-40B4-BE49-F238E27FC236}">
                    <a16:creationId xmlns:a16="http://schemas.microsoft.com/office/drawing/2014/main" id="{45E7A826-CE04-4A7D-8ED9-1C58ECDA83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2496"/>
                <a:ext cx="25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D</a:t>
                </a:r>
                <a:r>
                  <a:rPr kumimoji="0" lang="en-US" altLang="zh-TW" sz="1400">
                    <a:solidFill>
                      <a:srgbClr val="FF0000"/>
                    </a:solidFill>
                  </a:rPr>
                  <a:t>9</a:t>
                </a:r>
              </a:p>
            </p:txBody>
          </p:sp>
          <p:sp>
            <p:nvSpPr>
              <p:cNvPr id="14523" name="Text Box 1210">
                <a:extLst>
                  <a:ext uri="{FF2B5EF4-FFF2-40B4-BE49-F238E27FC236}">
                    <a16:creationId xmlns:a16="http://schemas.microsoft.com/office/drawing/2014/main" id="{E2AB1756-2B1E-4FC3-A5B2-D43E1E809A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2880"/>
                <a:ext cx="2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E</a:t>
                </a:r>
                <a:r>
                  <a:rPr kumimoji="0" lang="en-US" altLang="zh-TW" sz="1400">
                    <a:solidFill>
                      <a:srgbClr val="FF0000"/>
                    </a:solidFill>
                  </a:rPr>
                  <a:t>8</a:t>
                </a:r>
              </a:p>
            </p:txBody>
          </p:sp>
          <p:sp>
            <p:nvSpPr>
              <p:cNvPr id="14524" name="Text Box 1211">
                <a:extLst>
                  <a:ext uri="{FF2B5EF4-FFF2-40B4-BE49-F238E27FC236}">
                    <a16:creationId xmlns:a16="http://schemas.microsoft.com/office/drawing/2014/main" id="{4DE7AB52-9AB6-4F13-BC6D-5D097645DB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2736"/>
                <a:ext cx="1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F</a:t>
                </a:r>
              </a:p>
            </p:txBody>
          </p:sp>
          <p:sp>
            <p:nvSpPr>
              <p:cNvPr id="14525" name="Text Box 1212">
                <a:extLst>
                  <a:ext uri="{FF2B5EF4-FFF2-40B4-BE49-F238E27FC236}">
                    <a16:creationId xmlns:a16="http://schemas.microsoft.com/office/drawing/2014/main" id="{87C9252F-8B62-4F4E-BC4D-7A81F087A3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3216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G</a:t>
                </a:r>
                <a:r>
                  <a:rPr kumimoji="0" lang="en-US" altLang="zh-TW" sz="1400">
                    <a:solidFill>
                      <a:srgbClr val="FF0000"/>
                    </a:solidFill>
                  </a:rPr>
                  <a:t>8</a:t>
                </a:r>
              </a:p>
            </p:txBody>
          </p:sp>
          <p:sp>
            <p:nvSpPr>
              <p:cNvPr id="14526" name="Text Box 1213">
                <a:extLst>
                  <a:ext uri="{FF2B5EF4-FFF2-40B4-BE49-F238E27FC236}">
                    <a16:creationId xmlns:a16="http://schemas.microsoft.com/office/drawing/2014/main" id="{EBF58DC5-0F07-46D7-9C55-499B773FF9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3216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H</a:t>
                </a:r>
              </a:p>
            </p:txBody>
          </p:sp>
          <p:sp>
            <p:nvSpPr>
              <p:cNvPr id="14527" name="Text Box 1214">
                <a:extLst>
                  <a:ext uri="{FF2B5EF4-FFF2-40B4-BE49-F238E27FC236}">
                    <a16:creationId xmlns:a16="http://schemas.microsoft.com/office/drawing/2014/main" id="{93AD7D99-4668-4FCC-86A7-D53BD5D68B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0" y="2832"/>
                <a:ext cx="14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I</a:t>
                </a:r>
              </a:p>
            </p:txBody>
          </p:sp>
          <p:sp>
            <p:nvSpPr>
              <p:cNvPr id="14528" name="Text Box 1215">
                <a:extLst>
                  <a:ext uri="{FF2B5EF4-FFF2-40B4-BE49-F238E27FC236}">
                    <a16:creationId xmlns:a16="http://schemas.microsoft.com/office/drawing/2014/main" id="{219B0016-4C73-4F3B-A5AF-72D1737FD1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68" y="3216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J</a:t>
                </a:r>
              </a:p>
            </p:txBody>
          </p:sp>
          <p:sp>
            <p:nvSpPr>
              <p:cNvPr id="14529" name="Text Box 1216">
                <a:extLst>
                  <a:ext uri="{FF2B5EF4-FFF2-40B4-BE49-F238E27FC236}">
                    <a16:creationId xmlns:a16="http://schemas.microsoft.com/office/drawing/2014/main" id="{205AD5E7-E4D2-4724-9D2C-6D03038066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0" y="2976"/>
                <a:ext cx="19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K</a:t>
                </a:r>
              </a:p>
            </p:txBody>
          </p:sp>
        </p:grpSp>
        <p:sp>
          <p:nvSpPr>
            <p:cNvPr id="14495" name="AutoShape 1217">
              <a:extLst>
                <a:ext uri="{FF2B5EF4-FFF2-40B4-BE49-F238E27FC236}">
                  <a16:creationId xmlns:a16="http://schemas.microsoft.com/office/drawing/2014/main" id="{09502AD0-2C67-4564-9602-EF0600E921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500000" flipH="1">
              <a:off x="2880" y="1488"/>
              <a:ext cx="382" cy="181"/>
            </a:xfrm>
            <a:prstGeom prst="rightArrow">
              <a:avLst>
                <a:gd name="adj1" fmla="val 50000"/>
                <a:gd name="adj2" fmla="val 5276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kumimoji="0" lang="zh-TW" altLang="en-US" sz="2400"/>
            </a:p>
          </p:txBody>
        </p:sp>
      </p:grpSp>
      <p:grpSp>
        <p:nvGrpSpPr>
          <p:cNvPr id="343390" name="Group 1374">
            <a:extLst>
              <a:ext uri="{FF2B5EF4-FFF2-40B4-BE49-F238E27FC236}">
                <a16:creationId xmlns:a16="http://schemas.microsoft.com/office/drawing/2014/main" id="{369711B3-7791-4157-AA43-9364659D8BF7}"/>
              </a:ext>
            </a:extLst>
          </p:cNvPr>
          <p:cNvGrpSpPr>
            <a:grpSpLocks/>
          </p:cNvGrpSpPr>
          <p:nvPr/>
        </p:nvGrpSpPr>
        <p:grpSpPr bwMode="auto">
          <a:xfrm>
            <a:off x="5829301" y="4267200"/>
            <a:ext cx="4729163" cy="1600200"/>
            <a:chOff x="2952" y="2688"/>
            <a:chExt cx="2979" cy="1008"/>
          </a:xfrm>
        </p:grpSpPr>
        <p:sp>
          <p:nvSpPr>
            <p:cNvPr id="14458" name="AutoShape 1293">
              <a:extLst>
                <a:ext uri="{FF2B5EF4-FFF2-40B4-BE49-F238E27FC236}">
                  <a16:creationId xmlns:a16="http://schemas.microsoft.com/office/drawing/2014/main" id="{04C0B75C-DB58-4A59-B7D5-FEE9CD7C2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3072"/>
              <a:ext cx="336" cy="192"/>
            </a:xfrm>
            <a:prstGeom prst="rightArrow">
              <a:avLst>
                <a:gd name="adj1" fmla="val 50000"/>
                <a:gd name="adj2" fmla="val 437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kumimoji="0" lang="zh-TW" altLang="en-US" sz="2400"/>
            </a:p>
          </p:txBody>
        </p:sp>
        <p:grpSp>
          <p:nvGrpSpPr>
            <p:cNvPr id="14459" name="Group 1294">
              <a:extLst>
                <a:ext uri="{FF2B5EF4-FFF2-40B4-BE49-F238E27FC236}">
                  <a16:creationId xmlns:a16="http://schemas.microsoft.com/office/drawing/2014/main" id="{3A5F9390-1FC7-44AB-8332-EA0AA733FA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2688"/>
              <a:ext cx="2379" cy="1008"/>
              <a:chOff x="3696" y="2496"/>
              <a:chExt cx="2379" cy="1008"/>
            </a:xfrm>
          </p:grpSpPr>
          <p:sp>
            <p:nvSpPr>
              <p:cNvPr id="14460" name="AutoShape 1295">
                <a:extLst>
                  <a:ext uri="{FF2B5EF4-FFF2-40B4-BE49-F238E27FC236}">
                    <a16:creationId xmlns:a16="http://schemas.microsoft.com/office/drawing/2014/main" id="{3D8ECAD9-792A-4432-BE0D-4671DAC03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3</a:t>
                </a:r>
              </a:p>
            </p:txBody>
          </p:sp>
          <p:sp>
            <p:nvSpPr>
              <p:cNvPr id="14461" name="AutoShape 1296">
                <a:extLst>
                  <a:ext uri="{FF2B5EF4-FFF2-40B4-BE49-F238E27FC236}">
                    <a16:creationId xmlns:a16="http://schemas.microsoft.com/office/drawing/2014/main" id="{2900581B-932F-4FDD-8BE5-E507E0FA58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264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2</a:t>
                </a:r>
              </a:p>
            </p:txBody>
          </p:sp>
          <p:sp>
            <p:nvSpPr>
              <p:cNvPr id="14462" name="AutoShape 1297">
                <a:extLst>
                  <a:ext uri="{FF2B5EF4-FFF2-40B4-BE49-F238E27FC236}">
                    <a16:creationId xmlns:a16="http://schemas.microsoft.com/office/drawing/2014/main" id="{2224D8BB-5F5E-490A-824D-F7CFAAC896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264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4</a:t>
                </a:r>
              </a:p>
            </p:txBody>
          </p:sp>
          <p:sp>
            <p:nvSpPr>
              <p:cNvPr id="14463" name="AutoShape 1298">
                <a:extLst>
                  <a:ext uri="{FF2B5EF4-FFF2-40B4-BE49-F238E27FC236}">
                    <a16:creationId xmlns:a16="http://schemas.microsoft.com/office/drawing/2014/main" id="{30CE2912-5369-4081-9A12-7648116D8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3072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2</a:t>
                </a:r>
              </a:p>
            </p:txBody>
          </p:sp>
          <p:sp>
            <p:nvSpPr>
              <p:cNvPr id="14464" name="AutoShape 1299">
                <a:extLst>
                  <a:ext uri="{FF2B5EF4-FFF2-40B4-BE49-F238E27FC236}">
                    <a16:creationId xmlns:a16="http://schemas.microsoft.com/office/drawing/2014/main" id="{510FE18C-FD0E-4AFA-80BC-574B88894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3024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3</a:t>
                </a:r>
              </a:p>
            </p:txBody>
          </p:sp>
          <p:sp>
            <p:nvSpPr>
              <p:cNvPr id="14465" name="AutoShape 1300">
                <a:extLst>
                  <a:ext uri="{FF2B5EF4-FFF2-40B4-BE49-F238E27FC236}">
                    <a16:creationId xmlns:a16="http://schemas.microsoft.com/office/drawing/2014/main" id="{9E2ED137-563A-490B-B0A4-FC12ACE00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2</a:t>
                </a:r>
              </a:p>
            </p:txBody>
          </p:sp>
          <p:sp>
            <p:nvSpPr>
              <p:cNvPr id="14466" name="AutoShape 1301">
                <a:extLst>
                  <a:ext uri="{FF2B5EF4-FFF2-40B4-BE49-F238E27FC236}">
                    <a16:creationId xmlns:a16="http://schemas.microsoft.com/office/drawing/2014/main" id="{0BC3AB32-3601-422E-A223-559E56660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336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3</a:t>
                </a:r>
              </a:p>
            </p:txBody>
          </p:sp>
          <p:sp>
            <p:nvSpPr>
              <p:cNvPr id="14467" name="AutoShape 1302">
                <a:extLst>
                  <a:ext uri="{FF2B5EF4-FFF2-40B4-BE49-F238E27FC236}">
                    <a16:creationId xmlns:a16="http://schemas.microsoft.com/office/drawing/2014/main" id="{B05F784B-D225-4A10-B4D5-B362DD111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336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1</a:t>
                </a:r>
              </a:p>
            </p:txBody>
          </p:sp>
          <p:sp>
            <p:nvSpPr>
              <p:cNvPr id="14468" name="AutoShape 1303">
                <a:extLst>
                  <a:ext uri="{FF2B5EF4-FFF2-40B4-BE49-F238E27FC236}">
                    <a16:creationId xmlns:a16="http://schemas.microsoft.com/office/drawing/2014/main" id="{B5B478D2-1478-4A18-B3DB-B828C47C0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8" y="2976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5</a:t>
                </a:r>
              </a:p>
            </p:txBody>
          </p:sp>
          <p:sp>
            <p:nvSpPr>
              <p:cNvPr id="14469" name="AutoShape 1304">
                <a:extLst>
                  <a:ext uri="{FF2B5EF4-FFF2-40B4-BE49-F238E27FC236}">
                    <a16:creationId xmlns:a16="http://schemas.microsoft.com/office/drawing/2014/main" id="{9BD52D35-CFBB-4DF2-A343-88717EAD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8" y="336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2</a:t>
                </a:r>
              </a:p>
            </p:txBody>
          </p:sp>
          <p:sp>
            <p:nvSpPr>
              <p:cNvPr id="14470" name="AutoShape 1305">
                <a:extLst>
                  <a:ext uri="{FF2B5EF4-FFF2-40B4-BE49-F238E27FC236}">
                    <a16:creationId xmlns:a16="http://schemas.microsoft.com/office/drawing/2014/main" id="{03050B14-A946-4307-B5FD-8DBCF1ACB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8" y="312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10</a:t>
                </a:r>
              </a:p>
            </p:txBody>
          </p:sp>
          <p:cxnSp>
            <p:nvCxnSpPr>
              <p:cNvPr id="14471" name="AutoShape 1306">
                <a:extLst>
                  <a:ext uri="{FF2B5EF4-FFF2-40B4-BE49-F238E27FC236}">
                    <a16:creationId xmlns:a16="http://schemas.microsoft.com/office/drawing/2014/main" id="{6EF0CA70-B20C-4748-804C-D11603EE599F}"/>
                  </a:ext>
                </a:extLst>
              </p:cNvPr>
              <p:cNvCxnSpPr>
                <a:cxnSpLocks noChangeShapeType="1"/>
                <a:stCxn id="14460" idx="5"/>
                <a:endCxn id="14463" idx="1"/>
              </p:cNvCxnSpPr>
              <p:nvPr/>
            </p:nvCxnSpPr>
            <p:spPr bwMode="auto">
              <a:xfrm>
                <a:off x="3867" y="2955"/>
                <a:ext cx="234" cy="13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72" name="AutoShape 1307">
                <a:extLst>
                  <a:ext uri="{FF2B5EF4-FFF2-40B4-BE49-F238E27FC236}">
                    <a16:creationId xmlns:a16="http://schemas.microsoft.com/office/drawing/2014/main" id="{009DF794-64A0-46A6-AB55-2A8F59C0D3CA}"/>
                  </a:ext>
                </a:extLst>
              </p:cNvPr>
              <p:cNvCxnSpPr>
                <a:cxnSpLocks noChangeShapeType="1"/>
                <a:stCxn id="14461" idx="6"/>
                <a:endCxn id="14463" idx="3"/>
              </p:cNvCxnSpPr>
              <p:nvPr/>
            </p:nvCxnSpPr>
            <p:spPr bwMode="auto">
              <a:xfrm flipV="1">
                <a:off x="3888" y="3195"/>
                <a:ext cx="213" cy="1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73" name="AutoShape 1308">
                <a:extLst>
                  <a:ext uri="{FF2B5EF4-FFF2-40B4-BE49-F238E27FC236}">
                    <a16:creationId xmlns:a16="http://schemas.microsoft.com/office/drawing/2014/main" id="{E25B449E-BD14-4C6F-863F-8C1936D8B24D}"/>
                  </a:ext>
                </a:extLst>
              </p:cNvPr>
              <p:cNvCxnSpPr>
                <a:cxnSpLocks noChangeShapeType="1"/>
                <a:stCxn id="14463" idx="7"/>
                <a:endCxn id="14462" idx="3"/>
              </p:cNvCxnSpPr>
              <p:nvPr/>
            </p:nvCxnSpPr>
            <p:spPr bwMode="auto">
              <a:xfrm flipV="1">
                <a:off x="4203" y="2763"/>
                <a:ext cx="282" cy="33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74" name="AutoShape 1309">
                <a:extLst>
                  <a:ext uri="{FF2B5EF4-FFF2-40B4-BE49-F238E27FC236}">
                    <a16:creationId xmlns:a16="http://schemas.microsoft.com/office/drawing/2014/main" id="{8205B152-423A-4F3A-B50B-680D215357C6}"/>
                  </a:ext>
                </a:extLst>
              </p:cNvPr>
              <p:cNvCxnSpPr>
                <a:cxnSpLocks noChangeShapeType="1"/>
                <a:stCxn id="14463" idx="6"/>
                <a:endCxn id="14464" idx="2"/>
              </p:cNvCxnSpPr>
              <p:nvPr/>
            </p:nvCxnSpPr>
            <p:spPr bwMode="auto">
              <a:xfrm flipV="1">
                <a:off x="4224" y="3096"/>
                <a:ext cx="288" cy="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75" name="AutoShape 1310">
                <a:extLst>
                  <a:ext uri="{FF2B5EF4-FFF2-40B4-BE49-F238E27FC236}">
                    <a16:creationId xmlns:a16="http://schemas.microsoft.com/office/drawing/2014/main" id="{38F14676-9D8B-4F51-AAB9-813910BA5890}"/>
                  </a:ext>
                </a:extLst>
              </p:cNvPr>
              <p:cNvCxnSpPr>
                <a:cxnSpLocks noChangeShapeType="1"/>
                <a:stCxn id="14463" idx="5"/>
                <a:endCxn id="14466" idx="2"/>
              </p:cNvCxnSpPr>
              <p:nvPr/>
            </p:nvCxnSpPr>
            <p:spPr bwMode="auto">
              <a:xfrm>
                <a:off x="4203" y="3195"/>
                <a:ext cx="309" cy="23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76" name="AutoShape 1311">
                <a:extLst>
                  <a:ext uri="{FF2B5EF4-FFF2-40B4-BE49-F238E27FC236}">
                    <a16:creationId xmlns:a16="http://schemas.microsoft.com/office/drawing/2014/main" id="{44424730-1491-4923-B37E-8F16FF8C6B42}"/>
                  </a:ext>
                </a:extLst>
              </p:cNvPr>
              <p:cNvCxnSpPr>
                <a:cxnSpLocks noChangeShapeType="1"/>
                <a:stCxn id="14462" idx="6"/>
                <a:endCxn id="14465" idx="1"/>
              </p:cNvCxnSpPr>
              <p:nvPr/>
            </p:nvCxnSpPr>
            <p:spPr bwMode="auto">
              <a:xfrm>
                <a:off x="4608" y="2712"/>
                <a:ext cx="309" cy="18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77" name="AutoShape 1312">
                <a:extLst>
                  <a:ext uri="{FF2B5EF4-FFF2-40B4-BE49-F238E27FC236}">
                    <a16:creationId xmlns:a16="http://schemas.microsoft.com/office/drawing/2014/main" id="{04AB7E59-4C19-410B-BD0F-036809A068BE}"/>
                  </a:ext>
                </a:extLst>
              </p:cNvPr>
              <p:cNvCxnSpPr>
                <a:cxnSpLocks noChangeShapeType="1"/>
                <a:stCxn id="14464" idx="6"/>
                <a:endCxn id="14465" idx="2"/>
              </p:cNvCxnSpPr>
              <p:nvPr/>
            </p:nvCxnSpPr>
            <p:spPr bwMode="auto">
              <a:xfrm flipV="1">
                <a:off x="4656" y="2952"/>
                <a:ext cx="240" cy="1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78" name="AutoShape 1313">
                <a:extLst>
                  <a:ext uri="{FF2B5EF4-FFF2-40B4-BE49-F238E27FC236}">
                    <a16:creationId xmlns:a16="http://schemas.microsoft.com/office/drawing/2014/main" id="{30DD2339-0789-4A39-A3B2-ABED9C076093}"/>
                  </a:ext>
                </a:extLst>
              </p:cNvPr>
              <p:cNvCxnSpPr>
                <a:cxnSpLocks noChangeShapeType="1"/>
                <a:stCxn id="14466" idx="6"/>
                <a:endCxn id="14467" idx="2"/>
              </p:cNvCxnSpPr>
              <p:nvPr/>
            </p:nvCxnSpPr>
            <p:spPr bwMode="auto">
              <a:xfrm>
                <a:off x="4656" y="3432"/>
                <a:ext cx="33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79" name="AutoShape 1314">
                <a:extLst>
                  <a:ext uri="{FF2B5EF4-FFF2-40B4-BE49-F238E27FC236}">
                    <a16:creationId xmlns:a16="http://schemas.microsoft.com/office/drawing/2014/main" id="{F28C0A83-C901-4D92-B99C-82089900948A}"/>
                  </a:ext>
                </a:extLst>
              </p:cNvPr>
              <p:cNvCxnSpPr>
                <a:cxnSpLocks noChangeShapeType="1"/>
                <a:stCxn id="14465" idx="6"/>
                <a:endCxn id="14468" idx="2"/>
              </p:cNvCxnSpPr>
              <p:nvPr/>
            </p:nvCxnSpPr>
            <p:spPr bwMode="auto">
              <a:xfrm>
                <a:off x="5040" y="2952"/>
                <a:ext cx="288" cy="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80" name="AutoShape 1315">
                <a:extLst>
                  <a:ext uri="{FF2B5EF4-FFF2-40B4-BE49-F238E27FC236}">
                    <a16:creationId xmlns:a16="http://schemas.microsoft.com/office/drawing/2014/main" id="{2640C009-5D14-4C87-B1E6-4FAE06406470}"/>
                  </a:ext>
                </a:extLst>
              </p:cNvPr>
              <p:cNvCxnSpPr>
                <a:cxnSpLocks noChangeShapeType="1"/>
                <a:stCxn id="14467" idx="6"/>
                <a:endCxn id="14469" idx="2"/>
              </p:cNvCxnSpPr>
              <p:nvPr/>
            </p:nvCxnSpPr>
            <p:spPr bwMode="auto">
              <a:xfrm>
                <a:off x="5136" y="3432"/>
                <a:ext cx="43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81" name="AutoShape 1316">
                <a:extLst>
                  <a:ext uri="{FF2B5EF4-FFF2-40B4-BE49-F238E27FC236}">
                    <a16:creationId xmlns:a16="http://schemas.microsoft.com/office/drawing/2014/main" id="{92790C8A-530C-4601-AD51-902A62F21B6C}"/>
                  </a:ext>
                </a:extLst>
              </p:cNvPr>
              <p:cNvCxnSpPr>
                <a:cxnSpLocks noChangeShapeType="1"/>
                <a:stCxn id="14468" idx="5"/>
                <a:endCxn id="14469" idx="1"/>
              </p:cNvCxnSpPr>
              <p:nvPr/>
            </p:nvCxnSpPr>
            <p:spPr bwMode="auto">
              <a:xfrm>
                <a:off x="5451" y="3099"/>
                <a:ext cx="138" cy="28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82" name="AutoShape 1317">
                <a:extLst>
                  <a:ext uri="{FF2B5EF4-FFF2-40B4-BE49-F238E27FC236}">
                    <a16:creationId xmlns:a16="http://schemas.microsoft.com/office/drawing/2014/main" id="{DF878DE5-4F5C-4B21-A878-D332C799C5C0}"/>
                  </a:ext>
                </a:extLst>
              </p:cNvPr>
              <p:cNvCxnSpPr>
                <a:cxnSpLocks noChangeShapeType="1"/>
                <a:stCxn id="14469" idx="6"/>
                <a:endCxn id="14470" idx="3"/>
              </p:cNvCxnSpPr>
              <p:nvPr/>
            </p:nvCxnSpPr>
            <p:spPr bwMode="auto">
              <a:xfrm flipV="1">
                <a:off x="5712" y="3243"/>
                <a:ext cx="117" cy="18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83" name="Text Box 1318">
                <a:extLst>
                  <a:ext uri="{FF2B5EF4-FFF2-40B4-BE49-F238E27FC236}">
                    <a16:creationId xmlns:a16="http://schemas.microsoft.com/office/drawing/2014/main" id="{C4CE7BDC-B45B-42BF-B604-DF5AE7A06E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2688"/>
                <a:ext cx="2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A3</a:t>
                </a:r>
              </a:p>
            </p:txBody>
          </p:sp>
          <p:sp>
            <p:nvSpPr>
              <p:cNvPr id="14484" name="Text Box 1319">
                <a:extLst>
                  <a:ext uri="{FF2B5EF4-FFF2-40B4-BE49-F238E27FC236}">
                    <a16:creationId xmlns:a16="http://schemas.microsoft.com/office/drawing/2014/main" id="{1C302562-93D3-4B8E-BC3A-D62576ADF0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3120"/>
                <a:ext cx="2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B2</a:t>
                </a:r>
              </a:p>
            </p:txBody>
          </p:sp>
          <p:sp>
            <p:nvSpPr>
              <p:cNvPr id="14485" name="Text Box 1320">
                <a:extLst>
                  <a:ext uri="{FF2B5EF4-FFF2-40B4-BE49-F238E27FC236}">
                    <a16:creationId xmlns:a16="http://schemas.microsoft.com/office/drawing/2014/main" id="{7296C68E-0FC7-4219-A177-1F77BE47A4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2928"/>
                <a:ext cx="25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C5</a:t>
                </a:r>
              </a:p>
            </p:txBody>
          </p:sp>
          <p:sp>
            <p:nvSpPr>
              <p:cNvPr id="14486" name="Text Box 1321">
                <a:extLst>
                  <a:ext uri="{FF2B5EF4-FFF2-40B4-BE49-F238E27FC236}">
                    <a16:creationId xmlns:a16="http://schemas.microsoft.com/office/drawing/2014/main" id="{967C3FA4-C0FE-4A2C-8941-49ADD20F6A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2496"/>
                <a:ext cx="25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D9</a:t>
                </a:r>
              </a:p>
            </p:txBody>
          </p:sp>
          <p:sp>
            <p:nvSpPr>
              <p:cNvPr id="14487" name="Text Box 1322">
                <a:extLst>
                  <a:ext uri="{FF2B5EF4-FFF2-40B4-BE49-F238E27FC236}">
                    <a16:creationId xmlns:a16="http://schemas.microsoft.com/office/drawing/2014/main" id="{B877ED86-A67C-43A7-82F2-9930984F44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2880"/>
                <a:ext cx="2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E8</a:t>
                </a:r>
              </a:p>
            </p:txBody>
          </p:sp>
          <p:sp>
            <p:nvSpPr>
              <p:cNvPr id="14488" name="Text Box 1323">
                <a:extLst>
                  <a:ext uri="{FF2B5EF4-FFF2-40B4-BE49-F238E27FC236}">
                    <a16:creationId xmlns:a16="http://schemas.microsoft.com/office/drawing/2014/main" id="{76E99715-6C37-48A6-9B14-83ED6CA0C6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2736"/>
                <a:ext cx="30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F11</a:t>
                </a:r>
              </a:p>
            </p:txBody>
          </p:sp>
          <p:sp>
            <p:nvSpPr>
              <p:cNvPr id="14489" name="Text Box 1324">
                <a:extLst>
                  <a:ext uri="{FF2B5EF4-FFF2-40B4-BE49-F238E27FC236}">
                    <a16:creationId xmlns:a16="http://schemas.microsoft.com/office/drawing/2014/main" id="{D4DFBF65-C112-4C2F-B449-BF98E594C8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3216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G8</a:t>
                </a:r>
              </a:p>
            </p:txBody>
          </p:sp>
          <p:sp>
            <p:nvSpPr>
              <p:cNvPr id="14490" name="Text Box 1325">
                <a:extLst>
                  <a:ext uri="{FF2B5EF4-FFF2-40B4-BE49-F238E27FC236}">
                    <a16:creationId xmlns:a16="http://schemas.microsoft.com/office/drawing/2014/main" id="{3EAD1DBD-6979-436A-B526-40B6E0D73C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3216"/>
                <a:ext cx="25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H9</a:t>
                </a:r>
              </a:p>
            </p:txBody>
          </p:sp>
          <p:sp>
            <p:nvSpPr>
              <p:cNvPr id="14491" name="Text Box 1326">
                <a:extLst>
                  <a:ext uri="{FF2B5EF4-FFF2-40B4-BE49-F238E27FC236}">
                    <a16:creationId xmlns:a16="http://schemas.microsoft.com/office/drawing/2014/main" id="{6068CE4B-B0E7-4BF3-8673-D143C14C72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0" y="2832"/>
                <a:ext cx="27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I16</a:t>
                </a:r>
              </a:p>
            </p:txBody>
          </p:sp>
          <p:sp>
            <p:nvSpPr>
              <p:cNvPr id="14492" name="Text Box 1327">
                <a:extLst>
                  <a:ext uri="{FF2B5EF4-FFF2-40B4-BE49-F238E27FC236}">
                    <a16:creationId xmlns:a16="http://schemas.microsoft.com/office/drawing/2014/main" id="{F14AFCDA-F9FF-48E5-A627-6A6777437C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68" y="3216"/>
                <a:ext cx="29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J18</a:t>
                </a:r>
              </a:p>
            </p:txBody>
          </p:sp>
          <p:sp>
            <p:nvSpPr>
              <p:cNvPr id="14493" name="Text Box 1328">
                <a:extLst>
                  <a:ext uri="{FF2B5EF4-FFF2-40B4-BE49-F238E27FC236}">
                    <a16:creationId xmlns:a16="http://schemas.microsoft.com/office/drawing/2014/main" id="{E0DB1733-21EA-4D17-B438-B4CF5BCC63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0" y="2976"/>
                <a:ext cx="31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K</a:t>
                </a:r>
                <a:r>
                  <a:rPr kumimoji="0" lang="en-US" altLang="zh-TW" sz="1400">
                    <a:solidFill>
                      <a:srgbClr val="FF0000"/>
                    </a:solidFill>
                  </a:rPr>
                  <a:t>28</a:t>
                </a:r>
              </a:p>
            </p:txBody>
          </p:sp>
        </p:grpSp>
      </p:grpSp>
      <p:grpSp>
        <p:nvGrpSpPr>
          <p:cNvPr id="343346" name="Group 1330">
            <a:extLst>
              <a:ext uri="{FF2B5EF4-FFF2-40B4-BE49-F238E27FC236}">
                <a16:creationId xmlns:a16="http://schemas.microsoft.com/office/drawing/2014/main" id="{183FAD9C-4142-4E16-A1BE-3CAF85446B45}"/>
              </a:ext>
            </a:extLst>
          </p:cNvPr>
          <p:cNvGrpSpPr>
            <a:grpSpLocks/>
          </p:cNvGrpSpPr>
          <p:nvPr/>
        </p:nvGrpSpPr>
        <p:grpSpPr bwMode="auto">
          <a:xfrm>
            <a:off x="5791201" y="838200"/>
            <a:ext cx="4572001" cy="1600200"/>
            <a:chOff x="2928" y="528"/>
            <a:chExt cx="2880" cy="1008"/>
          </a:xfrm>
        </p:grpSpPr>
        <p:grpSp>
          <p:nvGrpSpPr>
            <p:cNvPr id="14421" name="Group 1146">
              <a:extLst>
                <a:ext uri="{FF2B5EF4-FFF2-40B4-BE49-F238E27FC236}">
                  <a16:creationId xmlns:a16="http://schemas.microsoft.com/office/drawing/2014/main" id="{59F8BB66-9D1D-4EF6-A4C6-3728D859EF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528"/>
              <a:ext cx="2256" cy="1008"/>
              <a:chOff x="3696" y="2496"/>
              <a:chExt cx="2256" cy="1008"/>
            </a:xfrm>
          </p:grpSpPr>
          <p:sp>
            <p:nvSpPr>
              <p:cNvPr id="14424" name="AutoShape 1147">
                <a:extLst>
                  <a:ext uri="{FF2B5EF4-FFF2-40B4-BE49-F238E27FC236}">
                    <a16:creationId xmlns:a16="http://schemas.microsoft.com/office/drawing/2014/main" id="{DF46EF75-FA5E-43E0-8D66-F9D3D3E982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3</a:t>
                </a:r>
              </a:p>
            </p:txBody>
          </p:sp>
          <p:sp>
            <p:nvSpPr>
              <p:cNvPr id="14425" name="AutoShape 1148">
                <a:extLst>
                  <a:ext uri="{FF2B5EF4-FFF2-40B4-BE49-F238E27FC236}">
                    <a16:creationId xmlns:a16="http://schemas.microsoft.com/office/drawing/2014/main" id="{DF436BFD-8333-4169-AFB9-CB89BAF51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264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2</a:t>
                </a:r>
              </a:p>
            </p:txBody>
          </p:sp>
          <p:sp>
            <p:nvSpPr>
              <p:cNvPr id="14426" name="AutoShape 1149">
                <a:extLst>
                  <a:ext uri="{FF2B5EF4-FFF2-40B4-BE49-F238E27FC236}">
                    <a16:creationId xmlns:a16="http://schemas.microsoft.com/office/drawing/2014/main" id="{AD947383-8784-4677-9E0E-EBA2F82562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264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4</a:t>
                </a:r>
              </a:p>
            </p:txBody>
          </p:sp>
          <p:sp>
            <p:nvSpPr>
              <p:cNvPr id="14427" name="AutoShape 1150">
                <a:extLst>
                  <a:ext uri="{FF2B5EF4-FFF2-40B4-BE49-F238E27FC236}">
                    <a16:creationId xmlns:a16="http://schemas.microsoft.com/office/drawing/2014/main" id="{7F2132A2-5D37-46BC-BE54-1A767B758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3072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2</a:t>
                </a:r>
              </a:p>
            </p:txBody>
          </p:sp>
          <p:sp>
            <p:nvSpPr>
              <p:cNvPr id="14428" name="AutoShape 1151">
                <a:extLst>
                  <a:ext uri="{FF2B5EF4-FFF2-40B4-BE49-F238E27FC236}">
                    <a16:creationId xmlns:a16="http://schemas.microsoft.com/office/drawing/2014/main" id="{CF392C58-6D5C-49A0-AD7B-B789092556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3024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3</a:t>
                </a:r>
              </a:p>
            </p:txBody>
          </p:sp>
          <p:sp>
            <p:nvSpPr>
              <p:cNvPr id="14429" name="AutoShape 1152">
                <a:extLst>
                  <a:ext uri="{FF2B5EF4-FFF2-40B4-BE49-F238E27FC236}">
                    <a16:creationId xmlns:a16="http://schemas.microsoft.com/office/drawing/2014/main" id="{D8A5DA51-74A9-4E37-9424-C214E3C21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2</a:t>
                </a:r>
              </a:p>
            </p:txBody>
          </p:sp>
          <p:sp>
            <p:nvSpPr>
              <p:cNvPr id="14430" name="AutoShape 1153">
                <a:extLst>
                  <a:ext uri="{FF2B5EF4-FFF2-40B4-BE49-F238E27FC236}">
                    <a16:creationId xmlns:a16="http://schemas.microsoft.com/office/drawing/2014/main" id="{11DD10AD-B037-4958-BF0C-98FB3652E3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336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3</a:t>
                </a:r>
              </a:p>
            </p:txBody>
          </p:sp>
          <p:sp>
            <p:nvSpPr>
              <p:cNvPr id="14431" name="AutoShape 1154">
                <a:extLst>
                  <a:ext uri="{FF2B5EF4-FFF2-40B4-BE49-F238E27FC236}">
                    <a16:creationId xmlns:a16="http://schemas.microsoft.com/office/drawing/2014/main" id="{940401EC-0F37-461A-81AB-FF827900C9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336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1</a:t>
                </a:r>
              </a:p>
            </p:txBody>
          </p:sp>
          <p:sp>
            <p:nvSpPr>
              <p:cNvPr id="14432" name="AutoShape 1155">
                <a:extLst>
                  <a:ext uri="{FF2B5EF4-FFF2-40B4-BE49-F238E27FC236}">
                    <a16:creationId xmlns:a16="http://schemas.microsoft.com/office/drawing/2014/main" id="{5E3C78C6-AD56-4AB1-B6BB-44990BA6E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8" y="2976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5</a:t>
                </a:r>
              </a:p>
            </p:txBody>
          </p:sp>
          <p:sp>
            <p:nvSpPr>
              <p:cNvPr id="14433" name="AutoShape 1156">
                <a:extLst>
                  <a:ext uri="{FF2B5EF4-FFF2-40B4-BE49-F238E27FC236}">
                    <a16:creationId xmlns:a16="http://schemas.microsoft.com/office/drawing/2014/main" id="{53B403EB-065A-474F-9C6C-289AD10572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8" y="336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2</a:t>
                </a:r>
              </a:p>
            </p:txBody>
          </p:sp>
          <p:sp>
            <p:nvSpPr>
              <p:cNvPr id="14434" name="AutoShape 1157">
                <a:extLst>
                  <a:ext uri="{FF2B5EF4-FFF2-40B4-BE49-F238E27FC236}">
                    <a16:creationId xmlns:a16="http://schemas.microsoft.com/office/drawing/2014/main" id="{7BE0B245-05B4-4339-9BE4-E1CFC54AF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8" y="312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10</a:t>
                </a:r>
              </a:p>
            </p:txBody>
          </p:sp>
          <p:cxnSp>
            <p:nvCxnSpPr>
              <p:cNvPr id="14435" name="AutoShape 1158">
                <a:extLst>
                  <a:ext uri="{FF2B5EF4-FFF2-40B4-BE49-F238E27FC236}">
                    <a16:creationId xmlns:a16="http://schemas.microsoft.com/office/drawing/2014/main" id="{61102C8A-40C8-4CD6-9037-FDC438D328C9}"/>
                  </a:ext>
                </a:extLst>
              </p:cNvPr>
              <p:cNvCxnSpPr>
                <a:cxnSpLocks noChangeShapeType="1"/>
                <a:stCxn id="14424" idx="5"/>
                <a:endCxn id="14427" idx="1"/>
              </p:cNvCxnSpPr>
              <p:nvPr/>
            </p:nvCxnSpPr>
            <p:spPr bwMode="auto">
              <a:xfrm>
                <a:off x="3867" y="2955"/>
                <a:ext cx="234" cy="13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36" name="AutoShape 1159">
                <a:extLst>
                  <a:ext uri="{FF2B5EF4-FFF2-40B4-BE49-F238E27FC236}">
                    <a16:creationId xmlns:a16="http://schemas.microsoft.com/office/drawing/2014/main" id="{DC414253-C00D-4ADE-9033-F47393005DA8}"/>
                  </a:ext>
                </a:extLst>
              </p:cNvPr>
              <p:cNvCxnSpPr>
                <a:cxnSpLocks noChangeShapeType="1"/>
                <a:stCxn id="14425" idx="6"/>
                <a:endCxn id="14427" idx="3"/>
              </p:cNvCxnSpPr>
              <p:nvPr/>
            </p:nvCxnSpPr>
            <p:spPr bwMode="auto">
              <a:xfrm flipV="1">
                <a:off x="3888" y="3195"/>
                <a:ext cx="213" cy="1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37" name="AutoShape 1160">
                <a:extLst>
                  <a:ext uri="{FF2B5EF4-FFF2-40B4-BE49-F238E27FC236}">
                    <a16:creationId xmlns:a16="http://schemas.microsoft.com/office/drawing/2014/main" id="{4E351A0C-1500-41C5-84F8-612CD5F99248}"/>
                  </a:ext>
                </a:extLst>
              </p:cNvPr>
              <p:cNvCxnSpPr>
                <a:cxnSpLocks noChangeShapeType="1"/>
                <a:stCxn id="14427" idx="7"/>
                <a:endCxn id="14426" idx="3"/>
              </p:cNvCxnSpPr>
              <p:nvPr/>
            </p:nvCxnSpPr>
            <p:spPr bwMode="auto">
              <a:xfrm flipV="1">
                <a:off x="4203" y="2763"/>
                <a:ext cx="282" cy="33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38" name="AutoShape 1161">
                <a:extLst>
                  <a:ext uri="{FF2B5EF4-FFF2-40B4-BE49-F238E27FC236}">
                    <a16:creationId xmlns:a16="http://schemas.microsoft.com/office/drawing/2014/main" id="{580D35FE-4D07-4A0A-B1A4-19F80B947B9D}"/>
                  </a:ext>
                </a:extLst>
              </p:cNvPr>
              <p:cNvCxnSpPr>
                <a:cxnSpLocks noChangeShapeType="1"/>
                <a:stCxn id="14427" idx="6"/>
                <a:endCxn id="14428" idx="2"/>
              </p:cNvCxnSpPr>
              <p:nvPr/>
            </p:nvCxnSpPr>
            <p:spPr bwMode="auto">
              <a:xfrm flipV="1">
                <a:off x="4224" y="3096"/>
                <a:ext cx="288" cy="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39" name="AutoShape 1162">
                <a:extLst>
                  <a:ext uri="{FF2B5EF4-FFF2-40B4-BE49-F238E27FC236}">
                    <a16:creationId xmlns:a16="http://schemas.microsoft.com/office/drawing/2014/main" id="{9026D579-9386-4B63-9880-BEF628D82025}"/>
                  </a:ext>
                </a:extLst>
              </p:cNvPr>
              <p:cNvCxnSpPr>
                <a:cxnSpLocks noChangeShapeType="1"/>
                <a:stCxn id="14427" idx="5"/>
                <a:endCxn id="14430" idx="2"/>
              </p:cNvCxnSpPr>
              <p:nvPr/>
            </p:nvCxnSpPr>
            <p:spPr bwMode="auto">
              <a:xfrm>
                <a:off x="4203" y="3195"/>
                <a:ext cx="309" cy="23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40" name="AutoShape 1163">
                <a:extLst>
                  <a:ext uri="{FF2B5EF4-FFF2-40B4-BE49-F238E27FC236}">
                    <a16:creationId xmlns:a16="http://schemas.microsoft.com/office/drawing/2014/main" id="{6B9B33F3-D9D6-4622-A1CE-948D9B4BE32B}"/>
                  </a:ext>
                </a:extLst>
              </p:cNvPr>
              <p:cNvCxnSpPr>
                <a:cxnSpLocks noChangeShapeType="1"/>
                <a:stCxn id="14426" idx="6"/>
                <a:endCxn id="14429" idx="1"/>
              </p:cNvCxnSpPr>
              <p:nvPr/>
            </p:nvCxnSpPr>
            <p:spPr bwMode="auto">
              <a:xfrm>
                <a:off x="4608" y="2712"/>
                <a:ext cx="309" cy="18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41" name="AutoShape 1164">
                <a:extLst>
                  <a:ext uri="{FF2B5EF4-FFF2-40B4-BE49-F238E27FC236}">
                    <a16:creationId xmlns:a16="http://schemas.microsoft.com/office/drawing/2014/main" id="{93FB7C94-7F3A-42F3-8A87-F6E9ADD3D091}"/>
                  </a:ext>
                </a:extLst>
              </p:cNvPr>
              <p:cNvCxnSpPr>
                <a:cxnSpLocks noChangeShapeType="1"/>
                <a:stCxn id="14428" idx="6"/>
                <a:endCxn id="14429" idx="2"/>
              </p:cNvCxnSpPr>
              <p:nvPr/>
            </p:nvCxnSpPr>
            <p:spPr bwMode="auto">
              <a:xfrm flipV="1">
                <a:off x="4656" y="2952"/>
                <a:ext cx="240" cy="1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42" name="AutoShape 1165">
                <a:extLst>
                  <a:ext uri="{FF2B5EF4-FFF2-40B4-BE49-F238E27FC236}">
                    <a16:creationId xmlns:a16="http://schemas.microsoft.com/office/drawing/2014/main" id="{C00D607C-55D4-44FC-B044-AB32B5BCB46B}"/>
                  </a:ext>
                </a:extLst>
              </p:cNvPr>
              <p:cNvCxnSpPr>
                <a:cxnSpLocks noChangeShapeType="1"/>
                <a:stCxn id="14430" idx="6"/>
                <a:endCxn id="14431" idx="2"/>
              </p:cNvCxnSpPr>
              <p:nvPr/>
            </p:nvCxnSpPr>
            <p:spPr bwMode="auto">
              <a:xfrm>
                <a:off x="4656" y="3432"/>
                <a:ext cx="33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43" name="AutoShape 1166">
                <a:extLst>
                  <a:ext uri="{FF2B5EF4-FFF2-40B4-BE49-F238E27FC236}">
                    <a16:creationId xmlns:a16="http://schemas.microsoft.com/office/drawing/2014/main" id="{19D9AF26-5430-4D5E-9780-54EDFDC023D4}"/>
                  </a:ext>
                </a:extLst>
              </p:cNvPr>
              <p:cNvCxnSpPr>
                <a:cxnSpLocks noChangeShapeType="1"/>
                <a:stCxn id="14429" idx="6"/>
                <a:endCxn id="14432" idx="2"/>
              </p:cNvCxnSpPr>
              <p:nvPr/>
            </p:nvCxnSpPr>
            <p:spPr bwMode="auto">
              <a:xfrm>
                <a:off x="5040" y="2952"/>
                <a:ext cx="288" cy="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44" name="AutoShape 1167">
                <a:extLst>
                  <a:ext uri="{FF2B5EF4-FFF2-40B4-BE49-F238E27FC236}">
                    <a16:creationId xmlns:a16="http://schemas.microsoft.com/office/drawing/2014/main" id="{A9348012-8AB7-4C05-B1DB-9DC5473DE07B}"/>
                  </a:ext>
                </a:extLst>
              </p:cNvPr>
              <p:cNvCxnSpPr>
                <a:cxnSpLocks noChangeShapeType="1"/>
                <a:stCxn id="14431" idx="6"/>
                <a:endCxn id="14433" idx="2"/>
              </p:cNvCxnSpPr>
              <p:nvPr/>
            </p:nvCxnSpPr>
            <p:spPr bwMode="auto">
              <a:xfrm>
                <a:off x="5136" y="3432"/>
                <a:ext cx="43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45" name="AutoShape 1168">
                <a:extLst>
                  <a:ext uri="{FF2B5EF4-FFF2-40B4-BE49-F238E27FC236}">
                    <a16:creationId xmlns:a16="http://schemas.microsoft.com/office/drawing/2014/main" id="{1144508E-078B-4584-B4ED-D181062F4D64}"/>
                  </a:ext>
                </a:extLst>
              </p:cNvPr>
              <p:cNvCxnSpPr>
                <a:cxnSpLocks noChangeShapeType="1"/>
                <a:stCxn id="14432" idx="5"/>
                <a:endCxn id="14433" idx="1"/>
              </p:cNvCxnSpPr>
              <p:nvPr/>
            </p:nvCxnSpPr>
            <p:spPr bwMode="auto">
              <a:xfrm>
                <a:off x="5451" y="3099"/>
                <a:ext cx="138" cy="28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46" name="AutoShape 1169">
                <a:extLst>
                  <a:ext uri="{FF2B5EF4-FFF2-40B4-BE49-F238E27FC236}">
                    <a16:creationId xmlns:a16="http://schemas.microsoft.com/office/drawing/2014/main" id="{61C0F6E7-7DBF-42C4-93DB-D9CBF763ADC9}"/>
                  </a:ext>
                </a:extLst>
              </p:cNvPr>
              <p:cNvCxnSpPr>
                <a:cxnSpLocks noChangeShapeType="1"/>
                <a:stCxn id="14433" idx="6"/>
                <a:endCxn id="14434" idx="3"/>
              </p:cNvCxnSpPr>
              <p:nvPr/>
            </p:nvCxnSpPr>
            <p:spPr bwMode="auto">
              <a:xfrm flipV="1">
                <a:off x="5712" y="3243"/>
                <a:ext cx="117" cy="18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47" name="Text Box 1170">
                <a:extLst>
                  <a:ext uri="{FF2B5EF4-FFF2-40B4-BE49-F238E27FC236}">
                    <a16:creationId xmlns:a16="http://schemas.microsoft.com/office/drawing/2014/main" id="{E4537CD6-E75A-4969-BAD1-65BC490C54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2688"/>
                <a:ext cx="2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A3</a:t>
                </a:r>
              </a:p>
            </p:txBody>
          </p:sp>
          <p:sp>
            <p:nvSpPr>
              <p:cNvPr id="14448" name="Text Box 1171">
                <a:extLst>
                  <a:ext uri="{FF2B5EF4-FFF2-40B4-BE49-F238E27FC236}">
                    <a16:creationId xmlns:a16="http://schemas.microsoft.com/office/drawing/2014/main" id="{12A1B931-E03A-43BB-BE66-0ABB5D75CA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3120"/>
                <a:ext cx="2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B2</a:t>
                </a:r>
              </a:p>
            </p:txBody>
          </p:sp>
          <p:sp>
            <p:nvSpPr>
              <p:cNvPr id="14449" name="Text Box 1172">
                <a:extLst>
                  <a:ext uri="{FF2B5EF4-FFF2-40B4-BE49-F238E27FC236}">
                    <a16:creationId xmlns:a16="http://schemas.microsoft.com/office/drawing/2014/main" id="{150D0630-41E5-4A14-9B8C-DB914FE3E1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2928"/>
                <a:ext cx="25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C</a:t>
                </a:r>
                <a:r>
                  <a:rPr kumimoji="0" lang="en-US" altLang="zh-TW" sz="1400" b="1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14450" name="Text Box 1173">
                <a:extLst>
                  <a:ext uri="{FF2B5EF4-FFF2-40B4-BE49-F238E27FC236}">
                    <a16:creationId xmlns:a16="http://schemas.microsoft.com/office/drawing/2014/main" id="{F6E68A17-B147-4DE5-AE7C-4D622A356B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2496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D</a:t>
                </a:r>
              </a:p>
            </p:txBody>
          </p:sp>
          <p:sp>
            <p:nvSpPr>
              <p:cNvPr id="14451" name="Text Box 1174">
                <a:extLst>
                  <a:ext uri="{FF2B5EF4-FFF2-40B4-BE49-F238E27FC236}">
                    <a16:creationId xmlns:a16="http://schemas.microsoft.com/office/drawing/2014/main" id="{464291EF-581B-4485-BBEB-8E1017A7C6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2880"/>
                <a:ext cx="19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E</a:t>
                </a:r>
              </a:p>
            </p:txBody>
          </p:sp>
          <p:sp>
            <p:nvSpPr>
              <p:cNvPr id="14452" name="Text Box 1175">
                <a:extLst>
                  <a:ext uri="{FF2B5EF4-FFF2-40B4-BE49-F238E27FC236}">
                    <a16:creationId xmlns:a16="http://schemas.microsoft.com/office/drawing/2014/main" id="{ED7D006E-C9C0-44EF-9917-BAB405FE4A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2736"/>
                <a:ext cx="1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F</a:t>
                </a:r>
              </a:p>
            </p:txBody>
          </p:sp>
          <p:sp>
            <p:nvSpPr>
              <p:cNvPr id="14453" name="Text Box 1176">
                <a:extLst>
                  <a:ext uri="{FF2B5EF4-FFF2-40B4-BE49-F238E27FC236}">
                    <a16:creationId xmlns:a16="http://schemas.microsoft.com/office/drawing/2014/main" id="{36277845-BF8D-4B2E-A0EC-F708AC469D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3216"/>
                <a:ext cx="20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G</a:t>
                </a:r>
              </a:p>
            </p:txBody>
          </p:sp>
          <p:sp>
            <p:nvSpPr>
              <p:cNvPr id="14454" name="Text Box 1177">
                <a:extLst>
                  <a:ext uri="{FF2B5EF4-FFF2-40B4-BE49-F238E27FC236}">
                    <a16:creationId xmlns:a16="http://schemas.microsoft.com/office/drawing/2014/main" id="{3D515CCC-3631-4890-970C-BE0D7FDCD5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3216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H</a:t>
                </a:r>
              </a:p>
            </p:txBody>
          </p:sp>
          <p:sp>
            <p:nvSpPr>
              <p:cNvPr id="14455" name="Text Box 1178">
                <a:extLst>
                  <a:ext uri="{FF2B5EF4-FFF2-40B4-BE49-F238E27FC236}">
                    <a16:creationId xmlns:a16="http://schemas.microsoft.com/office/drawing/2014/main" id="{A18070A8-F602-48DF-B870-B0F1279298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0" y="2832"/>
                <a:ext cx="14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I</a:t>
                </a:r>
              </a:p>
            </p:txBody>
          </p:sp>
          <p:sp>
            <p:nvSpPr>
              <p:cNvPr id="14456" name="Text Box 1179">
                <a:extLst>
                  <a:ext uri="{FF2B5EF4-FFF2-40B4-BE49-F238E27FC236}">
                    <a16:creationId xmlns:a16="http://schemas.microsoft.com/office/drawing/2014/main" id="{EAD63FEE-BCA9-48FD-A8D6-AA9FD9B88F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68" y="3216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J</a:t>
                </a:r>
              </a:p>
            </p:txBody>
          </p:sp>
          <p:sp>
            <p:nvSpPr>
              <p:cNvPr id="14457" name="Text Box 1180">
                <a:extLst>
                  <a:ext uri="{FF2B5EF4-FFF2-40B4-BE49-F238E27FC236}">
                    <a16:creationId xmlns:a16="http://schemas.microsoft.com/office/drawing/2014/main" id="{F276EC10-FEBF-4DFC-9092-072001A853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0" y="2976"/>
                <a:ext cx="19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K</a:t>
                </a:r>
              </a:p>
            </p:txBody>
          </p:sp>
        </p:grpSp>
        <p:sp>
          <p:nvSpPr>
            <p:cNvPr id="14422" name="AutoShape 1254">
              <a:extLst>
                <a:ext uri="{FF2B5EF4-FFF2-40B4-BE49-F238E27FC236}">
                  <a16:creationId xmlns:a16="http://schemas.microsoft.com/office/drawing/2014/main" id="{7DF41B6B-5A38-46B0-8A09-3D064B3E3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912"/>
              <a:ext cx="336" cy="192"/>
            </a:xfrm>
            <a:prstGeom prst="rightArrow">
              <a:avLst>
                <a:gd name="adj1" fmla="val 50000"/>
                <a:gd name="adj2" fmla="val 437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kumimoji="0" lang="zh-TW" altLang="en-US" sz="2400"/>
            </a:p>
          </p:txBody>
        </p:sp>
        <p:sp>
          <p:nvSpPr>
            <p:cNvPr id="14423" name="Text Box 1329">
              <a:extLst>
                <a:ext uri="{FF2B5EF4-FFF2-40B4-BE49-F238E27FC236}">
                  <a16:creationId xmlns:a16="http://schemas.microsoft.com/office/drawing/2014/main" id="{29BB6471-B72E-4A93-A2D3-7230109B3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1" y="552"/>
              <a:ext cx="95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 dirty="0">
                  <a:solidFill>
                    <a:srgbClr val="FF0000"/>
                  </a:solidFill>
                </a:rPr>
                <a:t>C </a:t>
              </a:r>
              <a:r>
                <a:rPr kumimoji="0" lang="en-US" altLang="zh-TW" sz="1400" dirty="0">
                  <a:solidFill>
                    <a:srgbClr val="FF0000"/>
                  </a:solidFill>
                  <a:sym typeface="Wingdings" panose="05000000000000000000" pitchFamily="2" charset="2"/>
                </a:rPr>
                <a:t> </a:t>
              </a:r>
              <a:r>
                <a:rPr kumimoji="0" lang="en-US" altLang="zh-TW" sz="1400" dirty="0">
                  <a:solidFill>
                    <a:srgbClr val="FF0000"/>
                  </a:solidFill>
                </a:rPr>
                <a:t>max{3,2}+2</a:t>
              </a:r>
            </a:p>
          </p:txBody>
        </p:sp>
      </p:grpSp>
      <p:grpSp>
        <p:nvGrpSpPr>
          <p:cNvPr id="343387" name="Group 1371">
            <a:extLst>
              <a:ext uri="{FF2B5EF4-FFF2-40B4-BE49-F238E27FC236}">
                <a16:creationId xmlns:a16="http://schemas.microsoft.com/office/drawing/2014/main" id="{8239FBC6-B728-4A94-B3DD-AB39F2FC6205}"/>
              </a:ext>
            </a:extLst>
          </p:cNvPr>
          <p:cNvGrpSpPr>
            <a:grpSpLocks/>
          </p:cNvGrpSpPr>
          <p:nvPr/>
        </p:nvGrpSpPr>
        <p:grpSpPr bwMode="auto">
          <a:xfrm>
            <a:off x="5829300" y="2590800"/>
            <a:ext cx="4533901" cy="1600200"/>
            <a:chOff x="2952" y="1632"/>
            <a:chExt cx="2856" cy="1008"/>
          </a:xfrm>
        </p:grpSpPr>
        <p:grpSp>
          <p:nvGrpSpPr>
            <p:cNvPr id="14384" name="Group 1218">
              <a:extLst>
                <a:ext uri="{FF2B5EF4-FFF2-40B4-BE49-F238E27FC236}">
                  <a16:creationId xmlns:a16="http://schemas.microsoft.com/office/drawing/2014/main" id="{D078522F-9680-493F-8487-516AAF5C1B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1632"/>
              <a:ext cx="2256" cy="1008"/>
              <a:chOff x="3696" y="2496"/>
              <a:chExt cx="2256" cy="1008"/>
            </a:xfrm>
          </p:grpSpPr>
          <p:sp>
            <p:nvSpPr>
              <p:cNvPr id="14387" name="AutoShape 1219">
                <a:extLst>
                  <a:ext uri="{FF2B5EF4-FFF2-40B4-BE49-F238E27FC236}">
                    <a16:creationId xmlns:a16="http://schemas.microsoft.com/office/drawing/2014/main" id="{C3204F51-964F-4188-992E-275F4D869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3</a:t>
                </a:r>
              </a:p>
            </p:txBody>
          </p:sp>
          <p:sp>
            <p:nvSpPr>
              <p:cNvPr id="14388" name="AutoShape 1220">
                <a:extLst>
                  <a:ext uri="{FF2B5EF4-FFF2-40B4-BE49-F238E27FC236}">
                    <a16:creationId xmlns:a16="http://schemas.microsoft.com/office/drawing/2014/main" id="{4A320B78-C46F-427A-BD16-E39914428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264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2</a:t>
                </a:r>
              </a:p>
            </p:txBody>
          </p:sp>
          <p:sp>
            <p:nvSpPr>
              <p:cNvPr id="14389" name="AutoShape 1221">
                <a:extLst>
                  <a:ext uri="{FF2B5EF4-FFF2-40B4-BE49-F238E27FC236}">
                    <a16:creationId xmlns:a16="http://schemas.microsoft.com/office/drawing/2014/main" id="{774B5E0D-1D2C-4818-9A7C-DBD4E960A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264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4</a:t>
                </a:r>
              </a:p>
            </p:txBody>
          </p:sp>
          <p:sp>
            <p:nvSpPr>
              <p:cNvPr id="14390" name="AutoShape 1222">
                <a:extLst>
                  <a:ext uri="{FF2B5EF4-FFF2-40B4-BE49-F238E27FC236}">
                    <a16:creationId xmlns:a16="http://schemas.microsoft.com/office/drawing/2014/main" id="{DF4280F7-54AD-47A4-BA75-74B7EC5D3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3072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2</a:t>
                </a:r>
              </a:p>
            </p:txBody>
          </p:sp>
          <p:sp>
            <p:nvSpPr>
              <p:cNvPr id="14391" name="AutoShape 1223">
                <a:extLst>
                  <a:ext uri="{FF2B5EF4-FFF2-40B4-BE49-F238E27FC236}">
                    <a16:creationId xmlns:a16="http://schemas.microsoft.com/office/drawing/2014/main" id="{7373AD38-D603-493D-8643-99F15A3057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3024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3</a:t>
                </a:r>
              </a:p>
            </p:txBody>
          </p:sp>
          <p:sp>
            <p:nvSpPr>
              <p:cNvPr id="14392" name="AutoShape 1224">
                <a:extLst>
                  <a:ext uri="{FF2B5EF4-FFF2-40B4-BE49-F238E27FC236}">
                    <a16:creationId xmlns:a16="http://schemas.microsoft.com/office/drawing/2014/main" id="{7E2AB555-0AB0-4254-92CF-F0C41BB6F5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2</a:t>
                </a:r>
              </a:p>
            </p:txBody>
          </p:sp>
          <p:sp>
            <p:nvSpPr>
              <p:cNvPr id="14393" name="AutoShape 1225">
                <a:extLst>
                  <a:ext uri="{FF2B5EF4-FFF2-40B4-BE49-F238E27FC236}">
                    <a16:creationId xmlns:a16="http://schemas.microsoft.com/office/drawing/2014/main" id="{BC1437AD-B138-4F03-B409-E6B7CA8CF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336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3</a:t>
                </a:r>
              </a:p>
            </p:txBody>
          </p:sp>
          <p:sp>
            <p:nvSpPr>
              <p:cNvPr id="14394" name="AutoShape 1226">
                <a:extLst>
                  <a:ext uri="{FF2B5EF4-FFF2-40B4-BE49-F238E27FC236}">
                    <a16:creationId xmlns:a16="http://schemas.microsoft.com/office/drawing/2014/main" id="{4E25BC3F-1DCA-4AC5-AB76-E7A4473A9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336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1</a:t>
                </a:r>
              </a:p>
            </p:txBody>
          </p:sp>
          <p:sp>
            <p:nvSpPr>
              <p:cNvPr id="14395" name="AutoShape 1227">
                <a:extLst>
                  <a:ext uri="{FF2B5EF4-FFF2-40B4-BE49-F238E27FC236}">
                    <a16:creationId xmlns:a16="http://schemas.microsoft.com/office/drawing/2014/main" id="{B7078D22-4EB8-422F-AB17-13E6F8BA2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8" y="2976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5</a:t>
                </a:r>
              </a:p>
            </p:txBody>
          </p:sp>
          <p:sp>
            <p:nvSpPr>
              <p:cNvPr id="14396" name="AutoShape 1228">
                <a:extLst>
                  <a:ext uri="{FF2B5EF4-FFF2-40B4-BE49-F238E27FC236}">
                    <a16:creationId xmlns:a16="http://schemas.microsoft.com/office/drawing/2014/main" id="{545F8B17-2B87-4606-8A78-CC5C3CDAC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8" y="336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2</a:t>
                </a:r>
              </a:p>
            </p:txBody>
          </p:sp>
          <p:sp>
            <p:nvSpPr>
              <p:cNvPr id="14397" name="AutoShape 1229">
                <a:extLst>
                  <a:ext uri="{FF2B5EF4-FFF2-40B4-BE49-F238E27FC236}">
                    <a16:creationId xmlns:a16="http://schemas.microsoft.com/office/drawing/2014/main" id="{BD071DF6-0CA5-49A5-AC2C-D94BE41DC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8" y="312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10</a:t>
                </a:r>
              </a:p>
            </p:txBody>
          </p:sp>
          <p:cxnSp>
            <p:nvCxnSpPr>
              <p:cNvPr id="14398" name="AutoShape 1230">
                <a:extLst>
                  <a:ext uri="{FF2B5EF4-FFF2-40B4-BE49-F238E27FC236}">
                    <a16:creationId xmlns:a16="http://schemas.microsoft.com/office/drawing/2014/main" id="{14345CBB-CD17-4FA5-AF9B-8CD822A847AD}"/>
                  </a:ext>
                </a:extLst>
              </p:cNvPr>
              <p:cNvCxnSpPr>
                <a:cxnSpLocks noChangeShapeType="1"/>
                <a:stCxn id="14387" idx="5"/>
                <a:endCxn id="14390" idx="1"/>
              </p:cNvCxnSpPr>
              <p:nvPr/>
            </p:nvCxnSpPr>
            <p:spPr bwMode="auto">
              <a:xfrm>
                <a:off x="3867" y="2955"/>
                <a:ext cx="234" cy="13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99" name="AutoShape 1231">
                <a:extLst>
                  <a:ext uri="{FF2B5EF4-FFF2-40B4-BE49-F238E27FC236}">
                    <a16:creationId xmlns:a16="http://schemas.microsoft.com/office/drawing/2014/main" id="{FCA7E0DF-C45C-4CF1-97B7-FDE169FC9D64}"/>
                  </a:ext>
                </a:extLst>
              </p:cNvPr>
              <p:cNvCxnSpPr>
                <a:cxnSpLocks noChangeShapeType="1"/>
                <a:stCxn id="14388" idx="6"/>
                <a:endCxn id="14390" idx="3"/>
              </p:cNvCxnSpPr>
              <p:nvPr/>
            </p:nvCxnSpPr>
            <p:spPr bwMode="auto">
              <a:xfrm flipV="1">
                <a:off x="3888" y="3195"/>
                <a:ext cx="213" cy="1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00" name="AutoShape 1232">
                <a:extLst>
                  <a:ext uri="{FF2B5EF4-FFF2-40B4-BE49-F238E27FC236}">
                    <a16:creationId xmlns:a16="http://schemas.microsoft.com/office/drawing/2014/main" id="{04EF86D5-74CD-4324-AE9C-34C75970FAC7}"/>
                  </a:ext>
                </a:extLst>
              </p:cNvPr>
              <p:cNvCxnSpPr>
                <a:cxnSpLocks noChangeShapeType="1"/>
                <a:stCxn id="14390" idx="7"/>
                <a:endCxn id="14389" idx="3"/>
              </p:cNvCxnSpPr>
              <p:nvPr/>
            </p:nvCxnSpPr>
            <p:spPr bwMode="auto">
              <a:xfrm flipV="1">
                <a:off x="4203" y="2763"/>
                <a:ext cx="282" cy="33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01" name="AutoShape 1233">
                <a:extLst>
                  <a:ext uri="{FF2B5EF4-FFF2-40B4-BE49-F238E27FC236}">
                    <a16:creationId xmlns:a16="http://schemas.microsoft.com/office/drawing/2014/main" id="{66D0D0F5-C89B-434D-9E26-2FB37B8A4A5A}"/>
                  </a:ext>
                </a:extLst>
              </p:cNvPr>
              <p:cNvCxnSpPr>
                <a:cxnSpLocks noChangeShapeType="1"/>
                <a:stCxn id="14390" idx="6"/>
                <a:endCxn id="14391" idx="2"/>
              </p:cNvCxnSpPr>
              <p:nvPr/>
            </p:nvCxnSpPr>
            <p:spPr bwMode="auto">
              <a:xfrm flipV="1">
                <a:off x="4224" y="3096"/>
                <a:ext cx="288" cy="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02" name="AutoShape 1234">
                <a:extLst>
                  <a:ext uri="{FF2B5EF4-FFF2-40B4-BE49-F238E27FC236}">
                    <a16:creationId xmlns:a16="http://schemas.microsoft.com/office/drawing/2014/main" id="{93BAB72D-15C4-46F1-8AE7-41FE9AB4AE07}"/>
                  </a:ext>
                </a:extLst>
              </p:cNvPr>
              <p:cNvCxnSpPr>
                <a:cxnSpLocks noChangeShapeType="1"/>
                <a:stCxn id="14390" idx="5"/>
                <a:endCxn id="14393" idx="2"/>
              </p:cNvCxnSpPr>
              <p:nvPr/>
            </p:nvCxnSpPr>
            <p:spPr bwMode="auto">
              <a:xfrm>
                <a:off x="4203" y="3195"/>
                <a:ext cx="309" cy="23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03" name="AutoShape 1235">
                <a:extLst>
                  <a:ext uri="{FF2B5EF4-FFF2-40B4-BE49-F238E27FC236}">
                    <a16:creationId xmlns:a16="http://schemas.microsoft.com/office/drawing/2014/main" id="{7AE83311-1B27-4206-9CAA-4C4186359EF4}"/>
                  </a:ext>
                </a:extLst>
              </p:cNvPr>
              <p:cNvCxnSpPr>
                <a:cxnSpLocks noChangeShapeType="1"/>
                <a:stCxn id="14389" idx="6"/>
                <a:endCxn id="14392" idx="1"/>
              </p:cNvCxnSpPr>
              <p:nvPr/>
            </p:nvCxnSpPr>
            <p:spPr bwMode="auto">
              <a:xfrm>
                <a:off x="4608" y="2712"/>
                <a:ext cx="309" cy="18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04" name="AutoShape 1236">
                <a:extLst>
                  <a:ext uri="{FF2B5EF4-FFF2-40B4-BE49-F238E27FC236}">
                    <a16:creationId xmlns:a16="http://schemas.microsoft.com/office/drawing/2014/main" id="{97F25B40-9DEA-4384-B504-07D955DEB60B}"/>
                  </a:ext>
                </a:extLst>
              </p:cNvPr>
              <p:cNvCxnSpPr>
                <a:cxnSpLocks noChangeShapeType="1"/>
                <a:stCxn id="14391" idx="6"/>
                <a:endCxn id="14392" idx="2"/>
              </p:cNvCxnSpPr>
              <p:nvPr/>
            </p:nvCxnSpPr>
            <p:spPr bwMode="auto">
              <a:xfrm flipV="1">
                <a:off x="4656" y="2952"/>
                <a:ext cx="240" cy="1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05" name="AutoShape 1237">
                <a:extLst>
                  <a:ext uri="{FF2B5EF4-FFF2-40B4-BE49-F238E27FC236}">
                    <a16:creationId xmlns:a16="http://schemas.microsoft.com/office/drawing/2014/main" id="{2FB11725-C29F-45AF-9A6B-FDAEFD3518E2}"/>
                  </a:ext>
                </a:extLst>
              </p:cNvPr>
              <p:cNvCxnSpPr>
                <a:cxnSpLocks noChangeShapeType="1"/>
                <a:stCxn id="14393" idx="6"/>
                <a:endCxn id="14394" idx="2"/>
              </p:cNvCxnSpPr>
              <p:nvPr/>
            </p:nvCxnSpPr>
            <p:spPr bwMode="auto">
              <a:xfrm>
                <a:off x="4656" y="3432"/>
                <a:ext cx="33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06" name="AutoShape 1238">
                <a:extLst>
                  <a:ext uri="{FF2B5EF4-FFF2-40B4-BE49-F238E27FC236}">
                    <a16:creationId xmlns:a16="http://schemas.microsoft.com/office/drawing/2014/main" id="{8502879A-4839-463D-B70F-06B0F61399AB}"/>
                  </a:ext>
                </a:extLst>
              </p:cNvPr>
              <p:cNvCxnSpPr>
                <a:cxnSpLocks noChangeShapeType="1"/>
                <a:stCxn id="14392" idx="6"/>
                <a:endCxn id="14395" idx="2"/>
              </p:cNvCxnSpPr>
              <p:nvPr/>
            </p:nvCxnSpPr>
            <p:spPr bwMode="auto">
              <a:xfrm>
                <a:off x="5040" y="2952"/>
                <a:ext cx="288" cy="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07" name="AutoShape 1239">
                <a:extLst>
                  <a:ext uri="{FF2B5EF4-FFF2-40B4-BE49-F238E27FC236}">
                    <a16:creationId xmlns:a16="http://schemas.microsoft.com/office/drawing/2014/main" id="{6736BCBF-2AE9-4A4E-9D31-F53F267D9A47}"/>
                  </a:ext>
                </a:extLst>
              </p:cNvPr>
              <p:cNvCxnSpPr>
                <a:cxnSpLocks noChangeShapeType="1"/>
                <a:stCxn id="14394" idx="6"/>
                <a:endCxn id="14396" idx="2"/>
              </p:cNvCxnSpPr>
              <p:nvPr/>
            </p:nvCxnSpPr>
            <p:spPr bwMode="auto">
              <a:xfrm>
                <a:off x="5136" y="3432"/>
                <a:ext cx="43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08" name="AutoShape 1240">
                <a:extLst>
                  <a:ext uri="{FF2B5EF4-FFF2-40B4-BE49-F238E27FC236}">
                    <a16:creationId xmlns:a16="http://schemas.microsoft.com/office/drawing/2014/main" id="{67A3D925-7F55-4EED-B6A5-D6F883B1D558}"/>
                  </a:ext>
                </a:extLst>
              </p:cNvPr>
              <p:cNvCxnSpPr>
                <a:cxnSpLocks noChangeShapeType="1"/>
                <a:stCxn id="14395" idx="5"/>
                <a:endCxn id="14396" idx="1"/>
              </p:cNvCxnSpPr>
              <p:nvPr/>
            </p:nvCxnSpPr>
            <p:spPr bwMode="auto">
              <a:xfrm>
                <a:off x="5451" y="3099"/>
                <a:ext cx="138" cy="28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09" name="AutoShape 1241">
                <a:extLst>
                  <a:ext uri="{FF2B5EF4-FFF2-40B4-BE49-F238E27FC236}">
                    <a16:creationId xmlns:a16="http://schemas.microsoft.com/office/drawing/2014/main" id="{989CE66C-6C1C-4320-83EE-7474BA2B859F}"/>
                  </a:ext>
                </a:extLst>
              </p:cNvPr>
              <p:cNvCxnSpPr>
                <a:cxnSpLocks noChangeShapeType="1"/>
                <a:stCxn id="14396" idx="6"/>
                <a:endCxn id="14397" idx="3"/>
              </p:cNvCxnSpPr>
              <p:nvPr/>
            </p:nvCxnSpPr>
            <p:spPr bwMode="auto">
              <a:xfrm flipV="1">
                <a:off x="5712" y="3243"/>
                <a:ext cx="117" cy="18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10" name="Text Box 1242">
                <a:extLst>
                  <a:ext uri="{FF2B5EF4-FFF2-40B4-BE49-F238E27FC236}">
                    <a16:creationId xmlns:a16="http://schemas.microsoft.com/office/drawing/2014/main" id="{6AC3EFBA-B4C8-4C97-9794-73A9C0584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2688"/>
                <a:ext cx="2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A3</a:t>
                </a:r>
              </a:p>
            </p:txBody>
          </p:sp>
          <p:sp>
            <p:nvSpPr>
              <p:cNvPr id="14411" name="Text Box 1243">
                <a:extLst>
                  <a:ext uri="{FF2B5EF4-FFF2-40B4-BE49-F238E27FC236}">
                    <a16:creationId xmlns:a16="http://schemas.microsoft.com/office/drawing/2014/main" id="{2E45A7B8-F561-4636-8A0B-F8CBFB899D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3120"/>
                <a:ext cx="2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B2</a:t>
                </a:r>
              </a:p>
            </p:txBody>
          </p:sp>
          <p:sp>
            <p:nvSpPr>
              <p:cNvPr id="14412" name="Text Box 1244">
                <a:extLst>
                  <a:ext uri="{FF2B5EF4-FFF2-40B4-BE49-F238E27FC236}">
                    <a16:creationId xmlns:a16="http://schemas.microsoft.com/office/drawing/2014/main" id="{DC1942DA-6909-40A2-9F9E-DFFF91EC52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2928"/>
                <a:ext cx="25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C5</a:t>
                </a:r>
              </a:p>
            </p:txBody>
          </p:sp>
          <p:sp>
            <p:nvSpPr>
              <p:cNvPr id="14413" name="Text Box 1245">
                <a:extLst>
                  <a:ext uri="{FF2B5EF4-FFF2-40B4-BE49-F238E27FC236}">
                    <a16:creationId xmlns:a16="http://schemas.microsoft.com/office/drawing/2014/main" id="{7B3609F2-86EA-4651-B76C-964A7BF818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2496"/>
                <a:ext cx="25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D9</a:t>
                </a:r>
              </a:p>
            </p:txBody>
          </p:sp>
          <p:sp>
            <p:nvSpPr>
              <p:cNvPr id="14414" name="Text Box 1246">
                <a:extLst>
                  <a:ext uri="{FF2B5EF4-FFF2-40B4-BE49-F238E27FC236}">
                    <a16:creationId xmlns:a16="http://schemas.microsoft.com/office/drawing/2014/main" id="{A4577E76-7DA9-4E39-B2F1-C216E17D79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2880"/>
                <a:ext cx="2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E8</a:t>
                </a:r>
              </a:p>
            </p:txBody>
          </p:sp>
          <p:sp>
            <p:nvSpPr>
              <p:cNvPr id="14415" name="Text Box 1247">
                <a:extLst>
                  <a:ext uri="{FF2B5EF4-FFF2-40B4-BE49-F238E27FC236}">
                    <a16:creationId xmlns:a16="http://schemas.microsoft.com/office/drawing/2014/main" id="{14FD62C8-1822-4DCF-8E59-8CDEF67E10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2736"/>
                <a:ext cx="30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F</a:t>
                </a:r>
                <a:r>
                  <a:rPr kumimoji="0" lang="en-US" altLang="zh-TW" sz="1400" b="1">
                    <a:solidFill>
                      <a:srgbClr val="FF0000"/>
                    </a:solidFill>
                  </a:rPr>
                  <a:t>11</a:t>
                </a:r>
              </a:p>
            </p:txBody>
          </p:sp>
          <p:sp>
            <p:nvSpPr>
              <p:cNvPr id="14416" name="Text Box 1248">
                <a:extLst>
                  <a:ext uri="{FF2B5EF4-FFF2-40B4-BE49-F238E27FC236}">
                    <a16:creationId xmlns:a16="http://schemas.microsoft.com/office/drawing/2014/main" id="{CD8C7C70-A62F-4B78-BFEA-FBB8809962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3216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G8</a:t>
                </a:r>
              </a:p>
            </p:txBody>
          </p:sp>
          <p:sp>
            <p:nvSpPr>
              <p:cNvPr id="14417" name="Text Box 1249">
                <a:extLst>
                  <a:ext uri="{FF2B5EF4-FFF2-40B4-BE49-F238E27FC236}">
                    <a16:creationId xmlns:a16="http://schemas.microsoft.com/office/drawing/2014/main" id="{F898601B-7D54-4BAE-8619-0ED70CCE95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3216"/>
                <a:ext cx="25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H</a:t>
                </a:r>
                <a:r>
                  <a:rPr kumimoji="0" lang="en-US" altLang="zh-TW" sz="1400">
                    <a:solidFill>
                      <a:srgbClr val="FF0000"/>
                    </a:solidFill>
                  </a:rPr>
                  <a:t>9</a:t>
                </a:r>
              </a:p>
            </p:txBody>
          </p:sp>
          <p:sp>
            <p:nvSpPr>
              <p:cNvPr id="14418" name="Text Box 1250">
                <a:extLst>
                  <a:ext uri="{FF2B5EF4-FFF2-40B4-BE49-F238E27FC236}">
                    <a16:creationId xmlns:a16="http://schemas.microsoft.com/office/drawing/2014/main" id="{3DA9723E-220B-4B3C-97A4-14497E35CD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0" y="2832"/>
                <a:ext cx="14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I</a:t>
                </a:r>
              </a:p>
            </p:txBody>
          </p:sp>
          <p:sp>
            <p:nvSpPr>
              <p:cNvPr id="14419" name="Text Box 1251">
                <a:extLst>
                  <a:ext uri="{FF2B5EF4-FFF2-40B4-BE49-F238E27FC236}">
                    <a16:creationId xmlns:a16="http://schemas.microsoft.com/office/drawing/2014/main" id="{042CF0D7-4CA9-4264-ADDF-D97B800255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68" y="3216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J</a:t>
                </a:r>
              </a:p>
            </p:txBody>
          </p:sp>
          <p:sp>
            <p:nvSpPr>
              <p:cNvPr id="14420" name="Text Box 1252">
                <a:extLst>
                  <a:ext uri="{FF2B5EF4-FFF2-40B4-BE49-F238E27FC236}">
                    <a16:creationId xmlns:a16="http://schemas.microsoft.com/office/drawing/2014/main" id="{B37DD90C-E80C-4A03-8819-6F60587A1A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0" y="2976"/>
                <a:ext cx="19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K</a:t>
                </a:r>
              </a:p>
            </p:txBody>
          </p:sp>
        </p:grpSp>
        <p:sp>
          <p:nvSpPr>
            <p:cNvPr id="14385" name="AutoShape 1292">
              <a:extLst>
                <a:ext uri="{FF2B5EF4-FFF2-40B4-BE49-F238E27FC236}">
                  <a16:creationId xmlns:a16="http://schemas.microsoft.com/office/drawing/2014/main" id="{410A0960-69CE-40E0-836D-4BF040F5A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1968"/>
              <a:ext cx="336" cy="192"/>
            </a:xfrm>
            <a:prstGeom prst="rightArrow">
              <a:avLst>
                <a:gd name="adj1" fmla="val 50000"/>
                <a:gd name="adj2" fmla="val 437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kumimoji="0" lang="zh-TW" altLang="en-US" sz="2400"/>
            </a:p>
          </p:txBody>
        </p:sp>
        <p:sp>
          <p:nvSpPr>
            <p:cNvPr id="14386" name="Text Box 1370">
              <a:extLst>
                <a:ext uri="{FF2B5EF4-FFF2-40B4-BE49-F238E27FC236}">
                  <a16:creationId xmlns:a16="http://schemas.microsoft.com/office/drawing/2014/main" id="{A1C70CB1-9099-45AF-A9D9-6923FD95C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704"/>
              <a:ext cx="94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 dirty="0">
                  <a:solidFill>
                    <a:srgbClr val="FF0000"/>
                  </a:solidFill>
                </a:rPr>
                <a:t>F </a:t>
              </a:r>
              <a:r>
                <a:rPr kumimoji="0" lang="en-US" altLang="zh-TW" sz="1400" dirty="0">
                  <a:solidFill>
                    <a:srgbClr val="FF0000"/>
                  </a:solidFill>
                  <a:sym typeface="Wingdings" panose="05000000000000000000" pitchFamily="2" charset="2"/>
                </a:rPr>
                <a:t> </a:t>
              </a:r>
              <a:r>
                <a:rPr kumimoji="0" lang="en-US" altLang="zh-TW" sz="1400" dirty="0">
                  <a:solidFill>
                    <a:srgbClr val="FF0000"/>
                  </a:solidFill>
                </a:rPr>
                <a:t>max{9,8}+2</a:t>
              </a:r>
            </a:p>
          </p:txBody>
        </p:sp>
      </p:grpSp>
      <p:grpSp>
        <p:nvGrpSpPr>
          <p:cNvPr id="343389" name="Group 1373">
            <a:extLst>
              <a:ext uri="{FF2B5EF4-FFF2-40B4-BE49-F238E27FC236}">
                <a16:creationId xmlns:a16="http://schemas.microsoft.com/office/drawing/2014/main" id="{60D265B2-4B4B-4893-9398-215495A397BD}"/>
              </a:ext>
            </a:extLst>
          </p:cNvPr>
          <p:cNvGrpSpPr>
            <a:grpSpLocks/>
          </p:cNvGrpSpPr>
          <p:nvPr/>
        </p:nvGrpSpPr>
        <p:grpSpPr bwMode="auto">
          <a:xfrm>
            <a:off x="1447801" y="4038602"/>
            <a:ext cx="4911725" cy="2136776"/>
            <a:chOff x="192" y="2544"/>
            <a:chExt cx="3094" cy="1346"/>
          </a:xfrm>
        </p:grpSpPr>
        <p:grpSp>
          <p:nvGrpSpPr>
            <p:cNvPr id="14347" name="Group 1255">
              <a:extLst>
                <a:ext uri="{FF2B5EF4-FFF2-40B4-BE49-F238E27FC236}">
                  <a16:creationId xmlns:a16="http://schemas.microsoft.com/office/drawing/2014/main" id="{CCC4ADB2-EEF4-4DC5-8679-348B3B4986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2688"/>
              <a:ext cx="2265" cy="1039"/>
              <a:chOff x="3696" y="2496"/>
              <a:chExt cx="2265" cy="1039"/>
            </a:xfrm>
          </p:grpSpPr>
          <p:sp>
            <p:nvSpPr>
              <p:cNvPr id="14350" name="AutoShape 1256">
                <a:extLst>
                  <a:ext uri="{FF2B5EF4-FFF2-40B4-BE49-F238E27FC236}">
                    <a16:creationId xmlns:a16="http://schemas.microsoft.com/office/drawing/2014/main" id="{281748BB-8CC7-49EE-8D9E-268D40910F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3</a:t>
                </a:r>
              </a:p>
            </p:txBody>
          </p:sp>
          <p:sp>
            <p:nvSpPr>
              <p:cNvPr id="14351" name="AutoShape 1257">
                <a:extLst>
                  <a:ext uri="{FF2B5EF4-FFF2-40B4-BE49-F238E27FC236}">
                    <a16:creationId xmlns:a16="http://schemas.microsoft.com/office/drawing/2014/main" id="{2E379CB5-FA5F-4951-BEE0-F49C57FA6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264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2</a:t>
                </a:r>
              </a:p>
            </p:txBody>
          </p:sp>
          <p:sp>
            <p:nvSpPr>
              <p:cNvPr id="14352" name="AutoShape 1258">
                <a:extLst>
                  <a:ext uri="{FF2B5EF4-FFF2-40B4-BE49-F238E27FC236}">
                    <a16:creationId xmlns:a16="http://schemas.microsoft.com/office/drawing/2014/main" id="{C106EEDA-1A86-470C-96AB-DDB5CBAEB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264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4</a:t>
                </a:r>
              </a:p>
            </p:txBody>
          </p:sp>
          <p:sp>
            <p:nvSpPr>
              <p:cNvPr id="14353" name="AutoShape 1259">
                <a:extLst>
                  <a:ext uri="{FF2B5EF4-FFF2-40B4-BE49-F238E27FC236}">
                    <a16:creationId xmlns:a16="http://schemas.microsoft.com/office/drawing/2014/main" id="{16D5672A-B046-4DFE-A08C-CF982FD9D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3072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2</a:t>
                </a:r>
              </a:p>
            </p:txBody>
          </p:sp>
          <p:sp>
            <p:nvSpPr>
              <p:cNvPr id="14354" name="AutoShape 1260">
                <a:extLst>
                  <a:ext uri="{FF2B5EF4-FFF2-40B4-BE49-F238E27FC236}">
                    <a16:creationId xmlns:a16="http://schemas.microsoft.com/office/drawing/2014/main" id="{13DCF4AF-A79C-4DA6-B761-25B4C9E273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3024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3</a:t>
                </a:r>
              </a:p>
            </p:txBody>
          </p:sp>
          <p:sp>
            <p:nvSpPr>
              <p:cNvPr id="14355" name="AutoShape 1261">
                <a:extLst>
                  <a:ext uri="{FF2B5EF4-FFF2-40B4-BE49-F238E27FC236}">
                    <a16:creationId xmlns:a16="http://schemas.microsoft.com/office/drawing/2014/main" id="{B9FA23A9-2937-4679-915D-BF55F9388A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2</a:t>
                </a:r>
              </a:p>
            </p:txBody>
          </p:sp>
          <p:sp>
            <p:nvSpPr>
              <p:cNvPr id="14356" name="AutoShape 1262">
                <a:extLst>
                  <a:ext uri="{FF2B5EF4-FFF2-40B4-BE49-F238E27FC236}">
                    <a16:creationId xmlns:a16="http://schemas.microsoft.com/office/drawing/2014/main" id="{79049C5D-CF78-4E5C-B98E-F950151F10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336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3</a:t>
                </a:r>
              </a:p>
            </p:txBody>
          </p:sp>
          <p:sp>
            <p:nvSpPr>
              <p:cNvPr id="14357" name="AutoShape 1263">
                <a:extLst>
                  <a:ext uri="{FF2B5EF4-FFF2-40B4-BE49-F238E27FC236}">
                    <a16:creationId xmlns:a16="http://schemas.microsoft.com/office/drawing/2014/main" id="{5C6C9B8E-201A-4AA1-AFAC-85886B1FF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336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1</a:t>
                </a:r>
              </a:p>
            </p:txBody>
          </p:sp>
          <p:sp>
            <p:nvSpPr>
              <p:cNvPr id="14358" name="AutoShape 1264">
                <a:extLst>
                  <a:ext uri="{FF2B5EF4-FFF2-40B4-BE49-F238E27FC236}">
                    <a16:creationId xmlns:a16="http://schemas.microsoft.com/office/drawing/2014/main" id="{44F4C5E2-3E96-46F5-9338-DD5F77AAD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8" y="2976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5</a:t>
                </a:r>
              </a:p>
            </p:txBody>
          </p:sp>
          <p:sp>
            <p:nvSpPr>
              <p:cNvPr id="14359" name="AutoShape 1265">
                <a:extLst>
                  <a:ext uri="{FF2B5EF4-FFF2-40B4-BE49-F238E27FC236}">
                    <a16:creationId xmlns:a16="http://schemas.microsoft.com/office/drawing/2014/main" id="{2387B37A-7A4F-47AE-A3A5-8A7C44463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8" y="336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2</a:t>
                </a:r>
              </a:p>
            </p:txBody>
          </p:sp>
          <p:sp>
            <p:nvSpPr>
              <p:cNvPr id="14360" name="AutoShape 1266">
                <a:extLst>
                  <a:ext uri="{FF2B5EF4-FFF2-40B4-BE49-F238E27FC236}">
                    <a16:creationId xmlns:a16="http://schemas.microsoft.com/office/drawing/2014/main" id="{E18F234B-3E2A-4849-9F3E-10AE02F28E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8" y="3120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kumimoji="0" lang="en-US" altLang="zh-TW" sz="1400"/>
                  <a:t>10</a:t>
                </a:r>
              </a:p>
            </p:txBody>
          </p:sp>
          <p:cxnSp>
            <p:nvCxnSpPr>
              <p:cNvPr id="14361" name="AutoShape 1267">
                <a:extLst>
                  <a:ext uri="{FF2B5EF4-FFF2-40B4-BE49-F238E27FC236}">
                    <a16:creationId xmlns:a16="http://schemas.microsoft.com/office/drawing/2014/main" id="{D7A19F2F-5899-457D-B7AD-95FDB8F3F013}"/>
                  </a:ext>
                </a:extLst>
              </p:cNvPr>
              <p:cNvCxnSpPr>
                <a:cxnSpLocks noChangeShapeType="1"/>
                <a:stCxn id="14350" idx="5"/>
                <a:endCxn id="14353" idx="1"/>
              </p:cNvCxnSpPr>
              <p:nvPr/>
            </p:nvCxnSpPr>
            <p:spPr bwMode="auto">
              <a:xfrm>
                <a:off x="3867" y="2955"/>
                <a:ext cx="234" cy="13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62" name="AutoShape 1268">
                <a:extLst>
                  <a:ext uri="{FF2B5EF4-FFF2-40B4-BE49-F238E27FC236}">
                    <a16:creationId xmlns:a16="http://schemas.microsoft.com/office/drawing/2014/main" id="{D6CB6784-9552-46CF-94FF-BDEE989698AB}"/>
                  </a:ext>
                </a:extLst>
              </p:cNvPr>
              <p:cNvCxnSpPr>
                <a:cxnSpLocks noChangeShapeType="1"/>
                <a:stCxn id="14351" idx="6"/>
                <a:endCxn id="14353" idx="3"/>
              </p:cNvCxnSpPr>
              <p:nvPr/>
            </p:nvCxnSpPr>
            <p:spPr bwMode="auto">
              <a:xfrm flipV="1">
                <a:off x="3888" y="3195"/>
                <a:ext cx="213" cy="1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63" name="AutoShape 1269">
                <a:extLst>
                  <a:ext uri="{FF2B5EF4-FFF2-40B4-BE49-F238E27FC236}">
                    <a16:creationId xmlns:a16="http://schemas.microsoft.com/office/drawing/2014/main" id="{BD43D639-EA22-4FB7-B8E8-878FB84C52AC}"/>
                  </a:ext>
                </a:extLst>
              </p:cNvPr>
              <p:cNvCxnSpPr>
                <a:cxnSpLocks noChangeShapeType="1"/>
                <a:stCxn id="14353" idx="7"/>
                <a:endCxn id="14352" idx="3"/>
              </p:cNvCxnSpPr>
              <p:nvPr/>
            </p:nvCxnSpPr>
            <p:spPr bwMode="auto">
              <a:xfrm flipV="1">
                <a:off x="4203" y="2763"/>
                <a:ext cx="282" cy="33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64" name="AutoShape 1270">
                <a:extLst>
                  <a:ext uri="{FF2B5EF4-FFF2-40B4-BE49-F238E27FC236}">
                    <a16:creationId xmlns:a16="http://schemas.microsoft.com/office/drawing/2014/main" id="{8DACB476-AC93-4455-BFF8-DF21DD90F41E}"/>
                  </a:ext>
                </a:extLst>
              </p:cNvPr>
              <p:cNvCxnSpPr>
                <a:cxnSpLocks noChangeShapeType="1"/>
                <a:stCxn id="14353" idx="6"/>
                <a:endCxn id="14354" idx="2"/>
              </p:cNvCxnSpPr>
              <p:nvPr/>
            </p:nvCxnSpPr>
            <p:spPr bwMode="auto">
              <a:xfrm flipV="1">
                <a:off x="4224" y="3096"/>
                <a:ext cx="288" cy="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65" name="AutoShape 1271">
                <a:extLst>
                  <a:ext uri="{FF2B5EF4-FFF2-40B4-BE49-F238E27FC236}">
                    <a16:creationId xmlns:a16="http://schemas.microsoft.com/office/drawing/2014/main" id="{C930EF42-56F2-4AC6-8CD3-4E5F13C419F0}"/>
                  </a:ext>
                </a:extLst>
              </p:cNvPr>
              <p:cNvCxnSpPr>
                <a:cxnSpLocks noChangeShapeType="1"/>
                <a:stCxn id="14353" idx="5"/>
                <a:endCxn id="14356" idx="2"/>
              </p:cNvCxnSpPr>
              <p:nvPr/>
            </p:nvCxnSpPr>
            <p:spPr bwMode="auto">
              <a:xfrm>
                <a:off x="4203" y="3195"/>
                <a:ext cx="309" cy="23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66" name="AutoShape 1272">
                <a:extLst>
                  <a:ext uri="{FF2B5EF4-FFF2-40B4-BE49-F238E27FC236}">
                    <a16:creationId xmlns:a16="http://schemas.microsoft.com/office/drawing/2014/main" id="{1559A5BD-046D-4D05-9B15-2FC924A7C36C}"/>
                  </a:ext>
                </a:extLst>
              </p:cNvPr>
              <p:cNvCxnSpPr>
                <a:cxnSpLocks noChangeShapeType="1"/>
                <a:stCxn id="14352" idx="6"/>
                <a:endCxn id="14355" idx="1"/>
              </p:cNvCxnSpPr>
              <p:nvPr/>
            </p:nvCxnSpPr>
            <p:spPr bwMode="auto">
              <a:xfrm>
                <a:off x="4608" y="2712"/>
                <a:ext cx="309" cy="18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67" name="AutoShape 1273">
                <a:extLst>
                  <a:ext uri="{FF2B5EF4-FFF2-40B4-BE49-F238E27FC236}">
                    <a16:creationId xmlns:a16="http://schemas.microsoft.com/office/drawing/2014/main" id="{51B7FC78-83BE-46CB-8E7F-72B744C27E63}"/>
                  </a:ext>
                </a:extLst>
              </p:cNvPr>
              <p:cNvCxnSpPr>
                <a:cxnSpLocks noChangeShapeType="1"/>
                <a:stCxn id="14354" idx="6"/>
                <a:endCxn id="14355" idx="2"/>
              </p:cNvCxnSpPr>
              <p:nvPr/>
            </p:nvCxnSpPr>
            <p:spPr bwMode="auto">
              <a:xfrm flipV="1">
                <a:off x="4656" y="2952"/>
                <a:ext cx="240" cy="1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68" name="AutoShape 1274">
                <a:extLst>
                  <a:ext uri="{FF2B5EF4-FFF2-40B4-BE49-F238E27FC236}">
                    <a16:creationId xmlns:a16="http://schemas.microsoft.com/office/drawing/2014/main" id="{D8087B7F-71D9-4FBD-8A26-E2502D916186}"/>
                  </a:ext>
                </a:extLst>
              </p:cNvPr>
              <p:cNvCxnSpPr>
                <a:cxnSpLocks noChangeShapeType="1"/>
                <a:stCxn id="14356" idx="6"/>
                <a:endCxn id="14357" idx="2"/>
              </p:cNvCxnSpPr>
              <p:nvPr/>
            </p:nvCxnSpPr>
            <p:spPr bwMode="auto">
              <a:xfrm>
                <a:off x="4656" y="3432"/>
                <a:ext cx="33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69" name="AutoShape 1275">
                <a:extLst>
                  <a:ext uri="{FF2B5EF4-FFF2-40B4-BE49-F238E27FC236}">
                    <a16:creationId xmlns:a16="http://schemas.microsoft.com/office/drawing/2014/main" id="{99E5DD0C-85C6-4606-AE6A-53A38CCE92F1}"/>
                  </a:ext>
                </a:extLst>
              </p:cNvPr>
              <p:cNvCxnSpPr>
                <a:cxnSpLocks noChangeShapeType="1"/>
                <a:stCxn id="14355" idx="6"/>
                <a:endCxn id="14358" idx="2"/>
              </p:cNvCxnSpPr>
              <p:nvPr/>
            </p:nvCxnSpPr>
            <p:spPr bwMode="auto">
              <a:xfrm>
                <a:off x="5040" y="2952"/>
                <a:ext cx="288" cy="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70" name="AutoShape 1276">
                <a:extLst>
                  <a:ext uri="{FF2B5EF4-FFF2-40B4-BE49-F238E27FC236}">
                    <a16:creationId xmlns:a16="http://schemas.microsoft.com/office/drawing/2014/main" id="{F96C9393-7972-4286-B494-174F96FB221E}"/>
                  </a:ext>
                </a:extLst>
              </p:cNvPr>
              <p:cNvCxnSpPr>
                <a:cxnSpLocks noChangeShapeType="1"/>
                <a:stCxn id="14357" idx="6"/>
                <a:endCxn id="14359" idx="2"/>
              </p:cNvCxnSpPr>
              <p:nvPr/>
            </p:nvCxnSpPr>
            <p:spPr bwMode="auto">
              <a:xfrm>
                <a:off x="5136" y="3432"/>
                <a:ext cx="43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71" name="AutoShape 1277">
                <a:extLst>
                  <a:ext uri="{FF2B5EF4-FFF2-40B4-BE49-F238E27FC236}">
                    <a16:creationId xmlns:a16="http://schemas.microsoft.com/office/drawing/2014/main" id="{A29BA691-D4A8-4D8A-BA10-0A0D67C930FB}"/>
                  </a:ext>
                </a:extLst>
              </p:cNvPr>
              <p:cNvCxnSpPr>
                <a:cxnSpLocks noChangeShapeType="1"/>
                <a:stCxn id="14358" idx="5"/>
                <a:endCxn id="14359" idx="1"/>
              </p:cNvCxnSpPr>
              <p:nvPr/>
            </p:nvCxnSpPr>
            <p:spPr bwMode="auto">
              <a:xfrm>
                <a:off x="5451" y="3099"/>
                <a:ext cx="138" cy="28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72" name="AutoShape 1278">
                <a:extLst>
                  <a:ext uri="{FF2B5EF4-FFF2-40B4-BE49-F238E27FC236}">
                    <a16:creationId xmlns:a16="http://schemas.microsoft.com/office/drawing/2014/main" id="{C59DCA96-DA65-49B7-83A4-E1E8C0A728F9}"/>
                  </a:ext>
                </a:extLst>
              </p:cNvPr>
              <p:cNvCxnSpPr>
                <a:cxnSpLocks noChangeShapeType="1"/>
                <a:stCxn id="14359" idx="6"/>
                <a:endCxn id="14360" idx="3"/>
              </p:cNvCxnSpPr>
              <p:nvPr/>
            </p:nvCxnSpPr>
            <p:spPr bwMode="auto">
              <a:xfrm flipV="1">
                <a:off x="5712" y="3243"/>
                <a:ext cx="117" cy="18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373" name="Text Box 1279">
                <a:extLst>
                  <a:ext uri="{FF2B5EF4-FFF2-40B4-BE49-F238E27FC236}">
                    <a16:creationId xmlns:a16="http://schemas.microsoft.com/office/drawing/2014/main" id="{2B84799A-6B36-43A9-BDDA-EBBC3236F5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2688"/>
                <a:ext cx="2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A3</a:t>
                </a:r>
              </a:p>
            </p:txBody>
          </p:sp>
          <p:sp>
            <p:nvSpPr>
              <p:cNvPr id="14374" name="Text Box 1280">
                <a:extLst>
                  <a:ext uri="{FF2B5EF4-FFF2-40B4-BE49-F238E27FC236}">
                    <a16:creationId xmlns:a16="http://schemas.microsoft.com/office/drawing/2014/main" id="{5B386BCD-9D35-4B54-8F78-C4971981F1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3120"/>
                <a:ext cx="2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B2</a:t>
                </a:r>
              </a:p>
            </p:txBody>
          </p:sp>
          <p:sp>
            <p:nvSpPr>
              <p:cNvPr id="14375" name="Text Box 1281">
                <a:extLst>
                  <a:ext uri="{FF2B5EF4-FFF2-40B4-BE49-F238E27FC236}">
                    <a16:creationId xmlns:a16="http://schemas.microsoft.com/office/drawing/2014/main" id="{F9B57B25-4D81-461C-9880-1B47A7D4BA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2928"/>
                <a:ext cx="25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C5</a:t>
                </a:r>
              </a:p>
            </p:txBody>
          </p:sp>
          <p:sp>
            <p:nvSpPr>
              <p:cNvPr id="14376" name="Text Box 1282">
                <a:extLst>
                  <a:ext uri="{FF2B5EF4-FFF2-40B4-BE49-F238E27FC236}">
                    <a16:creationId xmlns:a16="http://schemas.microsoft.com/office/drawing/2014/main" id="{E44B59B2-BF64-4DFC-BD97-7552658AD0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2496"/>
                <a:ext cx="25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D9</a:t>
                </a:r>
              </a:p>
            </p:txBody>
          </p:sp>
          <p:sp>
            <p:nvSpPr>
              <p:cNvPr id="14377" name="Text Box 1283">
                <a:extLst>
                  <a:ext uri="{FF2B5EF4-FFF2-40B4-BE49-F238E27FC236}">
                    <a16:creationId xmlns:a16="http://schemas.microsoft.com/office/drawing/2014/main" id="{30E75494-F51D-40CD-ABA2-B941035924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2880"/>
                <a:ext cx="2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E8</a:t>
                </a:r>
              </a:p>
            </p:txBody>
          </p:sp>
          <p:sp>
            <p:nvSpPr>
              <p:cNvPr id="14378" name="Text Box 1284">
                <a:extLst>
                  <a:ext uri="{FF2B5EF4-FFF2-40B4-BE49-F238E27FC236}">
                    <a16:creationId xmlns:a16="http://schemas.microsoft.com/office/drawing/2014/main" id="{6C7509DC-494B-4D71-A4B2-0485E02C24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2736"/>
                <a:ext cx="30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F11</a:t>
                </a:r>
              </a:p>
            </p:txBody>
          </p:sp>
          <p:sp>
            <p:nvSpPr>
              <p:cNvPr id="14379" name="Text Box 1285">
                <a:extLst>
                  <a:ext uri="{FF2B5EF4-FFF2-40B4-BE49-F238E27FC236}">
                    <a16:creationId xmlns:a16="http://schemas.microsoft.com/office/drawing/2014/main" id="{B55A55EF-DB73-43F5-A394-8478935BB8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3216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G8</a:t>
                </a:r>
              </a:p>
            </p:txBody>
          </p:sp>
          <p:sp>
            <p:nvSpPr>
              <p:cNvPr id="14380" name="Text Box 1286">
                <a:extLst>
                  <a:ext uri="{FF2B5EF4-FFF2-40B4-BE49-F238E27FC236}">
                    <a16:creationId xmlns:a16="http://schemas.microsoft.com/office/drawing/2014/main" id="{5B4C7AD0-CCC9-4967-B4F9-BD438877F0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3216"/>
                <a:ext cx="25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H9</a:t>
                </a:r>
              </a:p>
            </p:txBody>
          </p:sp>
          <p:sp>
            <p:nvSpPr>
              <p:cNvPr id="14381" name="Text Box 1287">
                <a:extLst>
                  <a:ext uri="{FF2B5EF4-FFF2-40B4-BE49-F238E27FC236}">
                    <a16:creationId xmlns:a16="http://schemas.microsoft.com/office/drawing/2014/main" id="{91AE6323-1129-4DD0-99FF-1989A97DAD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0" y="2832"/>
                <a:ext cx="27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I</a:t>
                </a:r>
                <a:r>
                  <a:rPr kumimoji="0" lang="en-US" altLang="zh-TW" sz="1400">
                    <a:solidFill>
                      <a:srgbClr val="FF0000"/>
                    </a:solidFill>
                  </a:rPr>
                  <a:t>16</a:t>
                </a:r>
              </a:p>
            </p:txBody>
          </p:sp>
          <p:sp>
            <p:nvSpPr>
              <p:cNvPr id="14382" name="Text Box 1288">
                <a:extLst>
                  <a:ext uri="{FF2B5EF4-FFF2-40B4-BE49-F238E27FC236}">
                    <a16:creationId xmlns:a16="http://schemas.microsoft.com/office/drawing/2014/main" id="{627258FA-7B8C-49D7-8309-B46A9DA3A4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5" y="3343"/>
                <a:ext cx="29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 dirty="0"/>
                  <a:t>J</a:t>
                </a:r>
                <a:r>
                  <a:rPr kumimoji="0" lang="en-US" altLang="zh-TW" sz="1400" b="1" dirty="0">
                    <a:solidFill>
                      <a:srgbClr val="FF0000"/>
                    </a:solidFill>
                  </a:rPr>
                  <a:t>18</a:t>
                </a:r>
              </a:p>
            </p:txBody>
          </p:sp>
          <p:sp>
            <p:nvSpPr>
              <p:cNvPr id="14383" name="Text Box 1289">
                <a:extLst>
                  <a:ext uri="{FF2B5EF4-FFF2-40B4-BE49-F238E27FC236}">
                    <a16:creationId xmlns:a16="http://schemas.microsoft.com/office/drawing/2014/main" id="{740366A5-CC0F-49A1-9F13-6CA92B35CD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0" y="2976"/>
                <a:ext cx="19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sz="1400"/>
                  <a:t>K</a:t>
                </a:r>
              </a:p>
            </p:txBody>
          </p:sp>
        </p:grpSp>
        <p:sp>
          <p:nvSpPr>
            <p:cNvPr id="14348" name="AutoShape 1291">
              <a:extLst>
                <a:ext uri="{FF2B5EF4-FFF2-40B4-BE49-F238E27FC236}">
                  <a16:creationId xmlns:a16="http://schemas.microsoft.com/office/drawing/2014/main" id="{A24CC2A9-37A6-4906-B292-E9625F48FD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500000" flipH="1">
              <a:off x="2904" y="2544"/>
              <a:ext cx="382" cy="181"/>
            </a:xfrm>
            <a:prstGeom prst="rightArrow">
              <a:avLst>
                <a:gd name="adj1" fmla="val 50000"/>
                <a:gd name="adj2" fmla="val 5276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kumimoji="0" lang="zh-TW" altLang="en-US" sz="2400"/>
            </a:p>
          </p:txBody>
        </p:sp>
        <p:sp>
          <p:nvSpPr>
            <p:cNvPr id="14349" name="Text Box 1372">
              <a:extLst>
                <a:ext uri="{FF2B5EF4-FFF2-40B4-BE49-F238E27FC236}">
                  <a16:creationId xmlns:a16="http://schemas.microsoft.com/office/drawing/2014/main" id="{AA8F7C97-8098-4ACB-833F-C52A08B52F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6" y="3696"/>
              <a:ext cx="9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 dirty="0">
                  <a:solidFill>
                    <a:srgbClr val="FF0000"/>
                  </a:solidFill>
                </a:rPr>
                <a:t>J </a:t>
              </a:r>
              <a:r>
                <a:rPr kumimoji="0" lang="en-US" altLang="zh-TW" sz="1400" dirty="0">
                  <a:solidFill>
                    <a:srgbClr val="FF0000"/>
                  </a:solidFill>
                  <a:sym typeface="Wingdings" panose="05000000000000000000" pitchFamily="2" charset="2"/>
                </a:rPr>
                <a:t> </a:t>
              </a:r>
              <a:r>
                <a:rPr kumimoji="0" lang="en-US" altLang="zh-TW" sz="1400" dirty="0">
                  <a:solidFill>
                    <a:srgbClr val="FF0000"/>
                  </a:solidFill>
                </a:rPr>
                <a:t>max{9,16}+2</a:t>
              </a:r>
            </a:p>
          </p:txBody>
        </p:sp>
      </p:grpSp>
      <p:sp>
        <p:nvSpPr>
          <p:cNvPr id="14346" name="Text Box 1375">
            <a:extLst>
              <a:ext uri="{FF2B5EF4-FFF2-40B4-BE49-F238E27FC236}">
                <a16:creationId xmlns:a16="http://schemas.microsoft.com/office/drawing/2014/main" id="{371BA5FA-9C8E-4914-8A37-21D169515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8"/>
            <a:ext cx="3187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0" lang="en-US" altLang="zh-TW" sz="1400" b="1"/>
              <a:t>1.1: The Time to Complete a Project</a:t>
            </a:r>
            <a:endParaRPr kumimoji="0" lang="zh-TW" altLang="en-US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4">
            <a:extLst>
              <a:ext uri="{FF2B5EF4-FFF2-40B4-BE49-F238E27FC236}">
                <a16:creationId xmlns:a16="http://schemas.microsoft.com/office/drawing/2014/main" id="{57444E51-A5A0-49A6-BCB5-64F9920F3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04B64B9-7C76-423B-A6F4-410BEBDFE6E1}" type="slidenum">
              <a:rPr lang="zh-TW" altLang="en-US" sz="1400">
                <a:latin typeface="Times New Roman" panose="02020603050405020304" pitchFamily="18" charset="0"/>
              </a:rPr>
              <a:pPr/>
              <a:t>8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6A5CBEEB-2376-4E64-AE4A-4F185BD33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Critical Path Analysis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745126D0-85F8-4AE9-A77E-717B64AEF97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38300" y="990600"/>
            <a:ext cx="9105900" cy="54102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Char char="•"/>
            </a:pPr>
            <a:r>
              <a:rPr lang="en-US" altLang="zh-TW" sz="2400" dirty="0">
                <a:ea typeface="新細明體" panose="02020500000000000000" pitchFamily="18" charset="-120"/>
              </a:rPr>
              <a:t>At least need 28 days </a:t>
            </a:r>
            <a:r>
              <a:rPr lang="en-US" altLang="zh-TW" sz="2400" dirty="0">
                <a:ea typeface="新細明體" panose="02020500000000000000" pitchFamily="18" charset="-120"/>
                <a:sym typeface="Wingdings" panose="05000000000000000000" pitchFamily="2" charset="2"/>
              </a:rPr>
              <a:t></a:t>
            </a:r>
            <a:r>
              <a:rPr lang="en-US" altLang="zh-TW" sz="2400" dirty="0">
                <a:ea typeface="新細明體" panose="02020500000000000000" pitchFamily="18" charset="-120"/>
              </a:rPr>
              <a:t> June 2 is ok</a:t>
            </a:r>
          </a:p>
          <a:p>
            <a:pPr marL="0" indent="0">
              <a:lnSpc>
                <a:spcPct val="90000"/>
              </a:lnSpc>
              <a:buFontTx/>
              <a:buChar char="•"/>
            </a:pPr>
            <a:endParaRPr lang="en-US" altLang="zh-TW" sz="2400" dirty="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  <a:buFontTx/>
              <a:buChar char="•"/>
            </a:pPr>
            <a:r>
              <a:rPr lang="en-US" altLang="zh-TW" sz="2400" dirty="0">
                <a:ea typeface="新細明體" panose="02020500000000000000" pitchFamily="18" charset="-120"/>
              </a:rPr>
              <a:t>Graph Properties: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pitchFamily="18" charset="-120"/>
              </a:rPr>
              <a:t>Appearance is </a:t>
            </a: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not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pitchFamily="18" charset="-120"/>
              </a:rPr>
              <a:t> unique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pitchFamily="18" charset="-120"/>
              </a:rPr>
              <a:t>Acyclic</a:t>
            </a:r>
          </a:p>
          <a:p>
            <a:pPr marL="0" indent="0">
              <a:lnSpc>
                <a:spcPct val="90000"/>
              </a:lnSpc>
              <a:buFontTx/>
              <a:buChar char="•"/>
            </a:pPr>
            <a:endParaRPr lang="en-US" altLang="zh-TW" sz="2400" dirty="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  <a:buFontTx/>
              <a:buChar char="•"/>
            </a:pPr>
            <a:r>
              <a:rPr lang="en-US" altLang="zh-TW" sz="24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PERT</a:t>
            </a:r>
            <a:r>
              <a:rPr lang="en-US" altLang="zh-TW" sz="2400" dirty="0">
                <a:ea typeface="新細明體" panose="02020500000000000000" pitchFamily="18" charset="-120"/>
              </a:rPr>
              <a:t>: </a:t>
            </a:r>
            <a:r>
              <a:rPr lang="en-US" altLang="zh-TW" sz="2400" dirty="0">
                <a:solidFill>
                  <a:schemeClr val="accent2"/>
                </a:solidFill>
                <a:ea typeface="新細明體" panose="02020500000000000000" pitchFamily="18" charset="-120"/>
              </a:rPr>
              <a:t>P</a:t>
            </a:r>
            <a:r>
              <a:rPr lang="en-US" altLang="zh-TW" sz="2400" dirty="0">
                <a:ea typeface="新細明體" panose="02020500000000000000" pitchFamily="18" charset="-120"/>
              </a:rPr>
              <a:t>rogram </a:t>
            </a:r>
            <a:r>
              <a:rPr lang="en-US" altLang="zh-TW" sz="2400" dirty="0">
                <a:solidFill>
                  <a:schemeClr val="accent2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2400" dirty="0">
                <a:ea typeface="新細明體" panose="02020500000000000000" pitchFamily="18" charset="-120"/>
              </a:rPr>
              <a:t>valuation and </a:t>
            </a:r>
            <a:r>
              <a:rPr lang="en-US" altLang="zh-TW" sz="2400" dirty="0">
                <a:solidFill>
                  <a:schemeClr val="accent2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2400" dirty="0">
                <a:ea typeface="新細明體" panose="02020500000000000000" pitchFamily="18" charset="-120"/>
              </a:rPr>
              <a:t>eview </a:t>
            </a:r>
            <a:r>
              <a:rPr lang="en-US" altLang="zh-TW" sz="2400" dirty="0">
                <a:solidFill>
                  <a:schemeClr val="accent2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2400" dirty="0">
                <a:ea typeface="新細明體" panose="02020500000000000000" pitchFamily="18" charset="-120"/>
              </a:rPr>
              <a:t>echnique</a:t>
            </a:r>
            <a:br>
              <a:rPr lang="en-US" altLang="zh-TW" sz="2400" dirty="0">
                <a:ea typeface="新細明體" panose="02020500000000000000" pitchFamily="18" charset="-120"/>
              </a:rPr>
            </a:br>
            <a:r>
              <a:rPr lang="en-US" altLang="zh-TW" sz="2400" dirty="0">
                <a:ea typeface="新細明體" panose="02020500000000000000" pitchFamily="18" charset="-120"/>
              </a:rPr>
              <a:t>	  </a:t>
            </a:r>
            <a:r>
              <a:rPr lang="en-US" altLang="zh-TW" sz="1800" dirty="0">
                <a:ea typeface="新細明體" panose="02020500000000000000" pitchFamily="18" charset="-120"/>
              </a:rPr>
              <a:t>(1958 US Navy Polaris submarine and missile project)</a:t>
            </a:r>
          </a:p>
          <a:p>
            <a:pPr marL="0" indent="0">
              <a:lnSpc>
                <a:spcPct val="90000"/>
              </a:lnSpc>
              <a:buFontTx/>
              <a:buChar char="•"/>
            </a:pPr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  <a:buFontTx/>
              <a:buChar char="•"/>
            </a:pPr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  <a:buFontTx/>
              <a:buChar char="•"/>
            </a:pPr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  <a:buFontTx/>
              <a:buChar char="•"/>
            </a:pPr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  <a:buFontTx/>
              <a:buChar char="•"/>
            </a:pPr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  <a:buFontTx/>
              <a:buChar char="•"/>
            </a:pPr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  <a:buFontTx/>
              <a:buChar char="•"/>
            </a:pPr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  <a:buFontTx/>
              <a:buChar char="•"/>
            </a:pPr>
            <a:endParaRPr lang="en-US" altLang="zh-TW" sz="2400" dirty="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  <a:buFontTx/>
              <a:buChar char="•"/>
            </a:pPr>
            <a:r>
              <a:rPr lang="en-US" altLang="zh-TW" sz="2400" dirty="0">
                <a:ea typeface="新細明體" panose="02020500000000000000" pitchFamily="18" charset="-120"/>
              </a:rPr>
              <a:t>Hang up the destination node, the </a:t>
            </a:r>
            <a:r>
              <a:rPr lang="en-US" altLang="zh-TW" sz="2400" dirty="0">
                <a:solidFill>
                  <a:schemeClr val="accent2"/>
                </a:solidFill>
                <a:ea typeface="新細明體" panose="02020500000000000000" pitchFamily="18" charset="-120"/>
              </a:rPr>
              <a:t>longest path</a:t>
            </a:r>
            <a:r>
              <a:rPr lang="en-US" altLang="zh-TW" sz="2400" dirty="0">
                <a:ea typeface="新細明體" panose="02020500000000000000" pitchFamily="18" charset="-120"/>
              </a:rPr>
              <a:t> == </a:t>
            </a:r>
            <a:r>
              <a:rPr lang="en-US" altLang="zh-TW" sz="2400" dirty="0">
                <a:solidFill>
                  <a:schemeClr val="accent2"/>
                </a:solidFill>
                <a:ea typeface="新細明體" panose="02020500000000000000" pitchFamily="18" charset="-120"/>
              </a:rPr>
              <a:t>critical path</a:t>
            </a:r>
          </a:p>
        </p:txBody>
      </p:sp>
      <p:grpSp>
        <p:nvGrpSpPr>
          <p:cNvPr id="16389" name="Group 159">
            <a:extLst>
              <a:ext uri="{FF2B5EF4-FFF2-40B4-BE49-F238E27FC236}">
                <a16:creationId xmlns:a16="http://schemas.microsoft.com/office/drawing/2014/main" id="{82DCD3F2-1F8D-4020-84A1-AFECAC065387}"/>
              </a:ext>
            </a:extLst>
          </p:cNvPr>
          <p:cNvGrpSpPr>
            <a:grpSpLocks/>
          </p:cNvGrpSpPr>
          <p:nvPr/>
        </p:nvGrpSpPr>
        <p:grpSpPr bwMode="auto">
          <a:xfrm>
            <a:off x="3505201" y="3962400"/>
            <a:ext cx="3776663" cy="1600200"/>
            <a:chOff x="3696" y="2496"/>
            <a:chExt cx="2379" cy="1008"/>
          </a:xfrm>
        </p:grpSpPr>
        <p:sp>
          <p:nvSpPr>
            <p:cNvPr id="16391" name="AutoShape 160">
              <a:extLst>
                <a:ext uri="{FF2B5EF4-FFF2-40B4-BE49-F238E27FC236}">
                  <a16:creationId xmlns:a16="http://schemas.microsoft.com/office/drawing/2014/main" id="{88A21CAD-0DF8-4362-867A-2DFD854C8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832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3</a:t>
              </a:r>
            </a:p>
          </p:txBody>
        </p:sp>
        <p:sp>
          <p:nvSpPr>
            <p:cNvPr id="16392" name="AutoShape 161">
              <a:extLst>
                <a:ext uri="{FF2B5EF4-FFF2-40B4-BE49-F238E27FC236}">
                  <a16:creationId xmlns:a16="http://schemas.microsoft.com/office/drawing/2014/main" id="{19E0252A-7A66-44D1-8D07-DD27BC3F8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264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2</a:t>
              </a:r>
            </a:p>
          </p:txBody>
        </p:sp>
        <p:sp>
          <p:nvSpPr>
            <p:cNvPr id="16393" name="AutoShape 162">
              <a:extLst>
                <a:ext uri="{FF2B5EF4-FFF2-40B4-BE49-F238E27FC236}">
                  <a16:creationId xmlns:a16="http://schemas.microsoft.com/office/drawing/2014/main" id="{41AC0375-3E86-4B54-A5D0-B47B207B3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640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4</a:t>
              </a:r>
            </a:p>
          </p:txBody>
        </p:sp>
        <p:sp>
          <p:nvSpPr>
            <p:cNvPr id="16394" name="AutoShape 163">
              <a:extLst>
                <a:ext uri="{FF2B5EF4-FFF2-40B4-BE49-F238E27FC236}">
                  <a16:creationId xmlns:a16="http://schemas.microsoft.com/office/drawing/2014/main" id="{C37A4A34-C5F9-4FEF-8DFC-531273FDA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072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2</a:t>
              </a:r>
            </a:p>
          </p:txBody>
        </p:sp>
        <p:sp>
          <p:nvSpPr>
            <p:cNvPr id="16395" name="AutoShape 164">
              <a:extLst>
                <a:ext uri="{FF2B5EF4-FFF2-40B4-BE49-F238E27FC236}">
                  <a16:creationId xmlns:a16="http://schemas.microsoft.com/office/drawing/2014/main" id="{E20A3777-DAE1-4315-AAD7-E9444EF18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024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3</a:t>
              </a:r>
            </a:p>
          </p:txBody>
        </p:sp>
        <p:sp>
          <p:nvSpPr>
            <p:cNvPr id="16396" name="AutoShape 165">
              <a:extLst>
                <a:ext uri="{FF2B5EF4-FFF2-40B4-BE49-F238E27FC236}">
                  <a16:creationId xmlns:a16="http://schemas.microsoft.com/office/drawing/2014/main" id="{1DDCAEA6-D0BC-474D-8346-F0951F1F3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880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2</a:t>
              </a:r>
            </a:p>
          </p:txBody>
        </p:sp>
        <p:sp>
          <p:nvSpPr>
            <p:cNvPr id="16397" name="AutoShape 166">
              <a:extLst>
                <a:ext uri="{FF2B5EF4-FFF2-40B4-BE49-F238E27FC236}">
                  <a16:creationId xmlns:a16="http://schemas.microsoft.com/office/drawing/2014/main" id="{A989AF32-2560-4909-BE4B-2B3EB12DC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360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3</a:t>
              </a:r>
            </a:p>
          </p:txBody>
        </p:sp>
        <p:sp>
          <p:nvSpPr>
            <p:cNvPr id="16398" name="AutoShape 167">
              <a:extLst>
                <a:ext uri="{FF2B5EF4-FFF2-40B4-BE49-F238E27FC236}">
                  <a16:creationId xmlns:a16="http://schemas.microsoft.com/office/drawing/2014/main" id="{E795E6AB-CEB8-4F51-86B4-9FF7B8517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360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1</a:t>
              </a:r>
            </a:p>
          </p:txBody>
        </p:sp>
        <p:sp>
          <p:nvSpPr>
            <p:cNvPr id="16399" name="AutoShape 168">
              <a:extLst>
                <a:ext uri="{FF2B5EF4-FFF2-40B4-BE49-F238E27FC236}">
                  <a16:creationId xmlns:a16="http://schemas.microsoft.com/office/drawing/2014/main" id="{2438C429-6496-4033-99FC-CFA31317D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2976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5</a:t>
              </a:r>
            </a:p>
          </p:txBody>
        </p:sp>
        <p:sp>
          <p:nvSpPr>
            <p:cNvPr id="16400" name="AutoShape 169">
              <a:extLst>
                <a:ext uri="{FF2B5EF4-FFF2-40B4-BE49-F238E27FC236}">
                  <a16:creationId xmlns:a16="http://schemas.microsoft.com/office/drawing/2014/main" id="{49AAF829-D8D7-4D73-A8A0-8F931BB51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8" y="3360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2</a:t>
              </a:r>
            </a:p>
          </p:txBody>
        </p:sp>
        <p:sp>
          <p:nvSpPr>
            <p:cNvPr id="16401" name="AutoShape 170">
              <a:extLst>
                <a:ext uri="{FF2B5EF4-FFF2-40B4-BE49-F238E27FC236}">
                  <a16:creationId xmlns:a16="http://schemas.microsoft.com/office/drawing/2014/main" id="{7705101A-557A-4E4D-BA8D-FCAF8D556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8" y="3120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0" lang="en-US" altLang="zh-TW" sz="1400"/>
                <a:t>10</a:t>
              </a:r>
            </a:p>
          </p:txBody>
        </p:sp>
        <p:cxnSp>
          <p:nvCxnSpPr>
            <p:cNvPr id="16402" name="AutoShape 171">
              <a:extLst>
                <a:ext uri="{FF2B5EF4-FFF2-40B4-BE49-F238E27FC236}">
                  <a16:creationId xmlns:a16="http://schemas.microsoft.com/office/drawing/2014/main" id="{EC5C0A38-909C-4386-BD1B-15FDDF107314}"/>
                </a:ext>
              </a:extLst>
            </p:cNvPr>
            <p:cNvCxnSpPr>
              <a:cxnSpLocks noChangeShapeType="1"/>
              <a:stCxn id="16391" idx="5"/>
              <a:endCxn id="16394" idx="1"/>
            </p:cNvCxnSpPr>
            <p:nvPr/>
          </p:nvCxnSpPr>
          <p:spPr bwMode="auto">
            <a:xfrm>
              <a:off x="3867" y="2955"/>
              <a:ext cx="234" cy="138"/>
            </a:xfrm>
            <a:prstGeom prst="straightConnector1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3" name="AutoShape 172">
              <a:extLst>
                <a:ext uri="{FF2B5EF4-FFF2-40B4-BE49-F238E27FC236}">
                  <a16:creationId xmlns:a16="http://schemas.microsoft.com/office/drawing/2014/main" id="{A6F229DB-20B0-4BA7-8BD1-EF0532271673}"/>
                </a:ext>
              </a:extLst>
            </p:cNvPr>
            <p:cNvCxnSpPr>
              <a:cxnSpLocks noChangeShapeType="1"/>
              <a:stCxn id="16392" idx="6"/>
              <a:endCxn id="16394" idx="3"/>
            </p:cNvCxnSpPr>
            <p:nvPr/>
          </p:nvCxnSpPr>
          <p:spPr bwMode="auto">
            <a:xfrm flipV="1">
              <a:off x="3888" y="3195"/>
              <a:ext cx="213" cy="1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4" name="AutoShape 173">
              <a:extLst>
                <a:ext uri="{FF2B5EF4-FFF2-40B4-BE49-F238E27FC236}">
                  <a16:creationId xmlns:a16="http://schemas.microsoft.com/office/drawing/2014/main" id="{132FB7D3-1403-4B66-AA8F-F08D7329C088}"/>
                </a:ext>
              </a:extLst>
            </p:cNvPr>
            <p:cNvCxnSpPr>
              <a:cxnSpLocks noChangeShapeType="1"/>
              <a:stCxn id="16394" idx="7"/>
              <a:endCxn id="16393" idx="3"/>
            </p:cNvCxnSpPr>
            <p:nvPr/>
          </p:nvCxnSpPr>
          <p:spPr bwMode="auto">
            <a:xfrm flipV="1">
              <a:off x="4203" y="2763"/>
              <a:ext cx="282" cy="330"/>
            </a:xfrm>
            <a:prstGeom prst="straightConnector1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5" name="AutoShape 174">
              <a:extLst>
                <a:ext uri="{FF2B5EF4-FFF2-40B4-BE49-F238E27FC236}">
                  <a16:creationId xmlns:a16="http://schemas.microsoft.com/office/drawing/2014/main" id="{4882A157-EB3B-4DB7-9904-4338DD193120}"/>
                </a:ext>
              </a:extLst>
            </p:cNvPr>
            <p:cNvCxnSpPr>
              <a:cxnSpLocks noChangeShapeType="1"/>
              <a:stCxn id="16394" idx="6"/>
              <a:endCxn id="16395" idx="2"/>
            </p:cNvCxnSpPr>
            <p:nvPr/>
          </p:nvCxnSpPr>
          <p:spPr bwMode="auto">
            <a:xfrm flipV="1">
              <a:off x="4224" y="3096"/>
              <a:ext cx="288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6" name="AutoShape 175">
              <a:extLst>
                <a:ext uri="{FF2B5EF4-FFF2-40B4-BE49-F238E27FC236}">
                  <a16:creationId xmlns:a16="http://schemas.microsoft.com/office/drawing/2014/main" id="{3272052E-7FAC-41D7-97B1-F395C8E893D6}"/>
                </a:ext>
              </a:extLst>
            </p:cNvPr>
            <p:cNvCxnSpPr>
              <a:cxnSpLocks noChangeShapeType="1"/>
              <a:stCxn id="16394" idx="5"/>
              <a:endCxn id="16397" idx="2"/>
            </p:cNvCxnSpPr>
            <p:nvPr/>
          </p:nvCxnSpPr>
          <p:spPr bwMode="auto">
            <a:xfrm>
              <a:off x="4203" y="3195"/>
              <a:ext cx="309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7" name="AutoShape 176">
              <a:extLst>
                <a:ext uri="{FF2B5EF4-FFF2-40B4-BE49-F238E27FC236}">
                  <a16:creationId xmlns:a16="http://schemas.microsoft.com/office/drawing/2014/main" id="{71C6BC48-CA6D-44FD-BD39-B11A62445B4C}"/>
                </a:ext>
              </a:extLst>
            </p:cNvPr>
            <p:cNvCxnSpPr>
              <a:cxnSpLocks noChangeShapeType="1"/>
              <a:stCxn id="16393" idx="6"/>
              <a:endCxn id="16396" idx="1"/>
            </p:cNvCxnSpPr>
            <p:nvPr/>
          </p:nvCxnSpPr>
          <p:spPr bwMode="auto">
            <a:xfrm>
              <a:off x="4608" y="2712"/>
              <a:ext cx="309" cy="189"/>
            </a:xfrm>
            <a:prstGeom prst="straightConnector1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8" name="AutoShape 177">
              <a:extLst>
                <a:ext uri="{FF2B5EF4-FFF2-40B4-BE49-F238E27FC236}">
                  <a16:creationId xmlns:a16="http://schemas.microsoft.com/office/drawing/2014/main" id="{4910E5AC-D12F-40A7-BA13-CB277821EDFF}"/>
                </a:ext>
              </a:extLst>
            </p:cNvPr>
            <p:cNvCxnSpPr>
              <a:cxnSpLocks noChangeShapeType="1"/>
              <a:stCxn id="16395" idx="6"/>
              <a:endCxn id="16396" idx="2"/>
            </p:cNvCxnSpPr>
            <p:nvPr/>
          </p:nvCxnSpPr>
          <p:spPr bwMode="auto">
            <a:xfrm flipV="1">
              <a:off x="4656" y="2952"/>
              <a:ext cx="24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9" name="AutoShape 178">
              <a:extLst>
                <a:ext uri="{FF2B5EF4-FFF2-40B4-BE49-F238E27FC236}">
                  <a16:creationId xmlns:a16="http://schemas.microsoft.com/office/drawing/2014/main" id="{20606AD5-E74F-478E-A91F-013139769537}"/>
                </a:ext>
              </a:extLst>
            </p:cNvPr>
            <p:cNvCxnSpPr>
              <a:cxnSpLocks noChangeShapeType="1"/>
              <a:stCxn id="16397" idx="6"/>
              <a:endCxn id="16398" idx="2"/>
            </p:cNvCxnSpPr>
            <p:nvPr/>
          </p:nvCxnSpPr>
          <p:spPr bwMode="auto">
            <a:xfrm>
              <a:off x="4656" y="3432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10" name="AutoShape 179">
              <a:extLst>
                <a:ext uri="{FF2B5EF4-FFF2-40B4-BE49-F238E27FC236}">
                  <a16:creationId xmlns:a16="http://schemas.microsoft.com/office/drawing/2014/main" id="{7BB2863B-F9EE-4D02-93CB-7F9A0EA88319}"/>
                </a:ext>
              </a:extLst>
            </p:cNvPr>
            <p:cNvCxnSpPr>
              <a:cxnSpLocks noChangeShapeType="1"/>
              <a:stCxn id="16396" idx="6"/>
              <a:endCxn id="16399" idx="2"/>
            </p:cNvCxnSpPr>
            <p:nvPr/>
          </p:nvCxnSpPr>
          <p:spPr bwMode="auto">
            <a:xfrm>
              <a:off x="5040" y="2952"/>
              <a:ext cx="288" cy="96"/>
            </a:xfrm>
            <a:prstGeom prst="straightConnector1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11" name="AutoShape 180">
              <a:extLst>
                <a:ext uri="{FF2B5EF4-FFF2-40B4-BE49-F238E27FC236}">
                  <a16:creationId xmlns:a16="http://schemas.microsoft.com/office/drawing/2014/main" id="{510F518D-35FA-4C9C-9085-D0984DD48748}"/>
                </a:ext>
              </a:extLst>
            </p:cNvPr>
            <p:cNvCxnSpPr>
              <a:cxnSpLocks noChangeShapeType="1"/>
              <a:stCxn id="16398" idx="6"/>
              <a:endCxn id="16400" idx="2"/>
            </p:cNvCxnSpPr>
            <p:nvPr/>
          </p:nvCxnSpPr>
          <p:spPr bwMode="auto">
            <a:xfrm>
              <a:off x="5136" y="3432"/>
              <a:ext cx="43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12" name="AutoShape 181">
              <a:extLst>
                <a:ext uri="{FF2B5EF4-FFF2-40B4-BE49-F238E27FC236}">
                  <a16:creationId xmlns:a16="http://schemas.microsoft.com/office/drawing/2014/main" id="{01B42306-390D-476B-BADE-DC713B1DCA26}"/>
                </a:ext>
              </a:extLst>
            </p:cNvPr>
            <p:cNvCxnSpPr>
              <a:cxnSpLocks noChangeShapeType="1"/>
              <a:stCxn id="16399" idx="5"/>
              <a:endCxn id="16400" idx="1"/>
            </p:cNvCxnSpPr>
            <p:nvPr/>
          </p:nvCxnSpPr>
          <p:spPr bwMode="auto">
            <a:xfrm>
              <a:off x="5451" y="3099"/>
              <a:ext cx="138" cy="282"/>
            </a:xfrm>
            <a:prstGeom prst="straightConnector1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13" name="AutoShape 182">
              <a:extLst>
                <a:ext uri="{FF2B5EF4-FFF2-40B4-BE49-F238E27FC236}">
                  <a16:creationId xmlns:a16="http://schemas.microsoft.com/office/drawing/2014/main" id="{6F281550-BF9B-48C0-878F-C596A6402CF9}"/>
                </a:ext>
              </a:extLst>
            </p:cNvPr>
            <p:cNvCxnSpPr>
              <a:cxnSpLocks noChangeShapeType="1"/>
              <a:stCxn id="16400" idx="6"/>
              <a:endCxn id="16401" idx="3"/>
            </p:cNvCxnSpPr>
            <p:nvPr/>
          </p:nvCxnSpPr>
          <p:spPr bwMode="auto">
            <a:xfrm flipV="1">
              <a:off x="5712" y="3243"/>
              <a:ext cx="117" cy="189"/>
            </a:xfrm>
            <a:prstGeom prst="straightConnector1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414" name="Text Box 183">
              <a:extLst>
                <a:ext uri="{FF2B5EF4-FFF2-40B4-BE49-F238E27FC236}">
                  <a16:creationId xmlns:a16="http://schemas.microsoft.com/office/drawing/2014/main" id="{751AAC7D-C12C-4E9F-A58E-5F0A44FB4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688"/>
              <a:ext cx="2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A3</a:t>
              </a:r>
            </a:p>
          </p:txBody>
        </p:sp>
        <p:sp>
          <p:nvSpPr>
            <p:cNvPr id="16415" name="Text Box 184">
              <a:extLst>
                <a:ext uri="{FF2B5EF4-FFF2-40B4-BE49-F238E27FC236}">
                  <a16:creationId xmlns:a16="http://schemas.microsoft.com/office/drawing/2014/main" id="{2EA929E7-3A20-4A97-884B-0004120AAE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120"/>
              <a:ext cx="2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B2</a:t>
              </a:r>
            </a:p>
          </p:txBody>
        </p:sp>
        <p:sp>
          <p:nvSpPr>
            <p:cNvPr id="16416" name="Text Box 185">
              <a:extLst>
                <a:ext uri="{FF2B5EF4-FFF2-40B4-BE49-F238E27FC236}">
                  <a16:creationId xmlns:a16="http://schemas.microsoft.com/office/drawing/2014/main" id="{525E042C-EFE0-4064-8CD6-B62F5C4E0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928"/>
              <a:ext cx="25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C5</a:t>
              </a:r>
            </a:p>
          </p:txBody>
        </p:sp>
        <p:sp>
          <p:nvSpPr>
            <p:cNvPr id="16417" name="Text Box 186">
              <a:extLst>
                <a:ext uri="{FF2B5EF4-FFF2-40B4-BE49-F238E27FC236}">
                  <a16:creationId xmlns:a16="http://schemas.microsoft.com/office/drawing/2014/main" id="{16EDC709-7C4C-4843-A0E6-5E6FA99ED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496"/>
              <a:ext cx="25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D9</a:t>
              </a:r>
            </a:p>
          </p:txBody>
        </p:sp>
        <p:sp>
          <p:nvSpPr>
            <p:cNvPr id="16418" name="Text Box 187">
              <a:extLst>
                <a:ext uri="{FF2B5EF4-FFF2-40B4-BE49-F238E27FC236}">
                  <a16:creationId xmlns:a16="http://schemas.microsoft.com/office/drawing/2014/main" id="{507E7D5A-4A2F-4B04-8D8C-75BD19F233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880"/>
              <a:ext cx="2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E8</a:t>
              </a:r>
            </a:p>
          </p:txBody>
        </p:sp>
        <p:sp>
          <p:nvSpPr>
            <p:cNvPr id="16419" name="Text Box 188">
              <a:extLst>
                <a:ext uri="{FF2B5EF4-FFF2-40B4-BE49-F238E27FC236}">
                  <a16:creationId xmlns:a16="http://schemas.microsoft.com/office/drawing/2014/main" id="{4A9C6FCC-FD77-48B8-B717-CD1360815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736"/>
              <a:ext cx="3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F11</a:t>
              </a:r>
            </a:p>
          </p:txBody>
        </p:sp>
        <p:sp>
          <p:nvSpPr>
            <p:cNvPr id="16420" name="Text Box 189">
              <a:extLst>
                <a:ext uri="{FF2B5EF4-FFF2-40B4-BE49-F238E27FC236}">
                  <a16:creationId xmlns:a16="http://schemas.microsoft.com/office/drawing/2014/main" id="{B83BAF1A-0D7E-4688-8E1F-2311E636D0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3216"/>
              <a:ext cx="2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G8</a:t>
              </a:r>
            </a:p>
          </p:txBody>
        </p:sp>
        <p:sp>
          <p:nvSpPr>
            <p:cNvPr id="16421" name="Text Box 190">
              <a:extLst>
                <a:ext uri="{FF2B5EF4-FFF2-40B4-BE49-F238E27FC236}">
                  <a16:creationId xmlns:a16="http://schemas.microsoft.com/office/drawing/2014/main" id="{B9A9B9B0-0CA1-4D82-8B55-DA7702AF7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3216"/>
              <a:ext cx="25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H9</a:t>
              </a:r>
            </a:p>
          </p:txBody>
        </p:sp>
        <p:sp>
          <p:nvSpPr>
            <p:cNvPr id="16422" name="Text Box 191">
              <a:extLst>
                <a:ext uri="{FF2B5EF4-FFF2-40B4-BE49-F238E27FC236}">
                  <a16:creationId xmlns:a16="http://schemas.microsoft.com/office/drawing/2014/main" id="{8AB72CFB-1B70-461F-A01D-2BC778F03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2832"/>
              <a:ext cx="2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I16</a:t>
              </a:r>
            </a:p>
          </p:txBody>
        </p:sp>
        <p:sp>
          <p:nvSpPr>
            <p:cNvPr id="16423" name="Text Box 192">
              <a:extLst>
                <a:ext uri="{FF2B5EF4-FFF2-40B4-BE49-F238E27FC236}">
                  <a16:creationId xmlns:a16="http://schemas.microsoft.com/office/drawing/2014/main" id="{38674F7D-94A6-489F-AB41-77411133B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8" y="3216"/>
              <a:ext cx="2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J18</a:t>
              </a:r>
            </a:p>
          </p:txBody>
        </p:sp>
        <p:sp>
          <p:nvSpPr>
            <p:cNvPr id="16424" name="Text Box 193">
              <a:extLst>
                <a:ext uri="{FF2B5EF4-FFF2-40B4-BE49-F238E27FC236}">
                  <a16:creationId xmlns:a16="http://schemas.microsoft.com/office/drawing/2014/main" id="{5ACE11E2-C9DE-40F1-ABA1-4E1A7368F0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0" y="2976"/>
              <a:ext cx="3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0" lang="en-US" altLang="zh-TW" sz="1400"/>
                <a:t>K</a:t>
              </a:r>
              <a:r>
                <a:rPr kumimoji="0" lang="en-US" altLang="zh-TW" sz="1400">
                  <a:solidFill>
                    <a:srgbClr val="FF0000"/>
                  </a:solidFill>
                </a:rPr>
                <a:t>28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50578E-B762-4FDB-9032-2C6714582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Acyclic PERT Diagram </a:t>
            </a:r>
            <a:r>
              <a:rPr lang="en-US" altLang="zh-TW" sz="2400" dirty="0"/>
              <a:t>(Critical Path Method Network)</a:t>
            </a: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B174C1-8542-40F6-BCB8-51CE2143FB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5" name="Text Box 38">
            <a:extLst>
              <a:ext uri="{FF2B5EF4-FFF2-40B4-BE49-F238E27FC236}">
                <a16:creationId xmlns:a16="http://schemas.microsoft.com/office/drawing/2014/main" id="{F6B6AB45-FDDA-443F-A358-442BD77EF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24" y="4204037"/>
            <a:ext cx="10226675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i="1" u="sng" dirty="0">
                <a:solidFill>
                  <a:srgbClr val="FF0000"/>
                </a:solidFill>
                <a:ea typeface="新細明體" panose="02020500000000000000" pitchFamily="18" charset="-120"/>
              </a:rPr>
              <a:t>Theorem</a:t>
            </a:r>
            <a:r>
              <a:rPr lang="en-US" altLang="zh-TW" sz="2400" b="1" dirty="0">
                <a:ea typeface="新細明體" panose="02020500000000000000" pitchFamily="18" charset="-120"/>
              </a:rPr>
              <a:t>.  </a:t>
            </a:r>
            <a:br>
              <a:rPr lang="en-US" altLang="zh-TW" sz="2400" b="1" dirty="0">
                <a:ea typeface="新細明體" panose="02020500000000000000" pitchFamily="18" charset="-120"/>
              </a:rPr>
            </a:br>
            <a:r>
              <a:rPr lang="en-US" altLang="zh-TW" sz="2400" b="1" dirty="0">
                <a:ea typeface="新細明體" panose="02020500000000000000" pitchFamily="18" charset="-120"/>
              </a:rPr>
              <a:t>                If a network is acyclic, </a:t>
            </a:r>
            <a:br>
              <a:rPr lang="en-US" altLang="zh-TW" sz="2400" b="1" dirty="0">
                <a:ea typeface="新細明體" panose="02020500000000000000" pitchFamily="18" charset="-120"/>
              </a:rPr>
            </a:br>
            <a:r>
              <a:rPr lang="en-US" altLang="zh-TW" sz="2400" b="1" dirty="0">
                <a:ea typeface="新細明體" panose="02020500000000000000" pitchFamily="18" charset="-120"/>
              </a:rPr>
              <a:t>                then the nodes can be labeled so that for each arc (</a:t>
            </a:r>
            <a:r>
              <a:rPr lang="en-US" altLang="zh-TW" sz="2400" b="1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2400" b="1" dirty="0" err="1">
                <a:ea typeface="新細明體" panose="02020500000000000000" pitchFamily="18" charset="-120"/>
              </a:rPr>
              <a:t>,</a:t>
            </a:r>
            <a:r>
              <a:rPr lang="en-US" altLang="zh-TW" sz="2400" b="1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j</a:t>
            </a:r>
            <a:r>
              <a:rPr lang="en-US" altLang="zh-TW" sz="2400" b="1" dirty="0">
                <a:ea typeface="新細明體" panose="02020500000000000000" pitchFamily="18" charset="-120"/>
              </a:rPr>
              <a:t>), </a:t>
            </a:r>
            <a:r>
              <a:rPr lang="en-US" altLang="zh-TW" sz="2400" b="1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2400" b="1" dirty="0">
                <a:ea typeface="新細明體" panose="02020500000000000000" pitchFamily="18" charset="-120"/>
              </a:rPr>
              <a:t> &lt; </a:t>
            </a:r>
            <a:r>
              <a:rPr lang="en-US" altLang="zh-TW" sz="2400" b="1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j</a:t>
            </a:r>
            <a:r>
              <a:rPr lang="en-US" altLang="zh-TW" sz="2400" b="1" dirty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6" name="Text Box 39">
            <a:extLst>
              <a:ext uri="{FF2B5EF4-FFF2-40B4-BE49-F238E27FC236}">
                <a16:creationId xmlns:a16="http://schemas.microsoft.com/office/drawing/2014/main" id="{D209A630-627F-4CCC-930A-70861073E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9524" y="5398532"/>
            <a:ext cx="78105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dirty="0">
                <a:ea typeface="新細明體" panose="02020500000000000000" pitchFamily="18" charset="-120"/>
              </a:rPr>
              <a:t>Such a node labeling is called a </a:t>
            </a:r>
            <a:r>
              <a:rPr lang="en-US" altLang="zh-TW" sz="2400" b="1" i="1" u="sng" dirty="0">
                <a:solidFill>
                  <a:srgbClr val="FF0000"/>
                </a:solidFill>
                <a:ea typeface="新細明體" panose="02020500000000000000" pitchFamily="18" charset="-120"/>
              </a:rPr>
              <a:t>topological order</a:t>
            </a:r>
            <a:r>
              <a:rPr lang="en-US" altLang="zh-TW" sz="2400" b="1" dirty="0">
                <a:ea typeface="新細明體" panose="02020500000000000000" pitchFamily="18" charset="-120"/>
              </a:rPr>
              <a:t>.</a:t>
            </a:r>
          </a:p>
        </p:txBody>
      </p:sp>
      <p:grpSp>
        <p:nvGrpSpPr>
          <p:cNvPr id="7" name="Group 47">
            <a:extLst>
              <a:ext uri="{FF2B5EF4-FFF2-40B4-BE49-F238E27FC236}">
                <a16:creationId xmlns:a16="http://schemas.microsoft.com/office/drawing/2014/main" id="{7715E74F-044A-417B-A238-050750EA5B11}"/>
              </a:ext>
            </a:extLst>
          </p:cNvPr>
          <p:cNvGrpSpPr>
            <a:grpSpLocks/>
          </p:cNvGrpSpPr>
          <p:nvPr/>
        </p:nvGrpSpPr>
        <p:grpSpPr bwMode="auto">
          <a:xfrm>
            <a:off x="3175000" y="1022349"/>
            <a:ext cx="5310188" cy="2025650"/>
            <a:chOff x="912" y="1200"/>
            <a:chExt cx="3345" cy="1276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2C62B871-66B4-41D9-B48C-54EFF09DC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252"/>
              <a:ext cx="232" cy="224"/>
            </a:xfrm>
            <a:prstGeom prst="ellipse">
              <a:avLst/>
            </a:prstGeom>
            <a:solidFill>
              <a:srgbClr val="00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 sz="1800" b="1" dirty="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B3ACAA1F-2A76-4C31-8718-72B5C75F1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" y="1748"/>
              <a:ext cx="232" cy="232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 sz="1800" b="1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EA9E0502-E617-4B4E-81FF-5B3EA8ADC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" y="2252"/>
              <a:ext cx="232" cy="224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 sz="1800" b="1"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A6F13009-9F33-4088-B1FA-5B13354DB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" y="1748"/>
              <a:ext cx="232" cy="232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 sz="1800" b="1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545AE507-4023-4E1F-BE1C-3106B5A3F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" y="1244"/>
              <a:ext cx="232" cy="232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 sz="1800" b="1"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DE7C3736-3A4C-4DDC-818A-A597506FA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3" y="1244"/>
              <a:ext cx="232" cy="232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 sz="1800" b="1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A744CC48-5719-4D24-B7FA-868A01138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3" y="1748"/>
              <a:ext cx="232" cy="232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 sz="1800" b="1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15" name="Oval 12">
              <a:extLst>
                <a:ext uri="{FF2B5EF4-FFF2-40B4-BE49-F238E27FC236}">
                  <a16:creationId xmlns:a16="http://schemas.microsoft.com/office/drawing/2014/main" id="{DC63DD97-FCE2-4FA7-B5C5-6FB7CE4F2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1748"/>
              <a:ext cx="232" cy="232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 sz="1800" b="1"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C477EDAC-7692-4CB8-95A2-4D64B8DB7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" y="1944"/>
              <a:ext cx="360" cy="336"/>
            </a:xfrm>
            <a:custGeom>
              <a:avLst/>
              <a:gdLst>
                <a:gd name="T0" fmla="*/ 0 w 360"/>
                <a:gd name="T1" fmla="*/ 336 h 336"/>
                <a:gd name="T2" fmla="*/ 312 w 360"/>
                <a:gd name="T3" fmla="*/ 40 h 336"/>
                <a:gd name="T4" fmla="*/ 336 w 360"/>
                <a:gd name="T5" fmla="*/ 64 h 336"/>
                <a:gd name="T6" fmla="*/ 360 w 360"/>
                <a:gd name="T7" fmla="*/ 0 h 336"/>
                <a:gd name="T8" fmla="*/ 288 w 360"/>
                <a:gd name="T9" fmla="*/ 16 h 336"/>
                <a:gd name="T10" fmla="*/ 312 w 360"/>
                <a:gd name="T11" fmla="*/ 40 h 336"/>
                <a:gd name="T12" fmla="*/ 0 w 360"/>
                <a:gd name="T13" fmla="*/ 336 h 336"/>
                <a:gd name="T14" fmla="*/ 0 w 360"/>
                <a:gd name="T1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336">
                  <a:moveTo>
                    <a:pt x="0" y="336"/>
                  </a:moveTo>
                  <a:lnTo>
                    <a:pt x="312" y="40"/>
                  </a:lnTo>
                  <a:lnTo>
                    <a:pt x="336" y="64"/>
                  </a:lnTo>
                  <a:lnTo>
                    <a:pt x="360" y="0"/>
                  </a:lnTo>
                  <a:lnTo>
                    <a:pt x="288" y="16"/>
                  </a:lnTo>
                  <a:lnTo>
                    <a:pt x="312" y="40"/>
                  </a:lnTo>
                  <a:lnTo>
                    <a:pt x="0" y="336"/>
                  </a:lnTo>
                  <a:lnTo>
                    <a:pt x="0" y="336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068A0DB1-882D-4C53-ABB8-DCB53E059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" y="1952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800" b="1">
                  <a:solidFill>
                    <a:schemeClr val="bg1"/>
                  </a:solidFill>
                  <a:latin typeface="Times" panose="02020603050405020304" pitchFamily="18" charset="0"/>
                  <a:ea typeface="新細明體" panose="02020500000000000000" pitchFamily="18" charset="-120"/>
                </a:rPr>
                <a:t>5</a:t>
              </a:r>
              <a:endParaRPr lang="en-US" altLang="zh-TW" sz="1800" b="1">
                <a:solidFill>
                  <a:schemeClr val="bg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136F4C8D-7FCA-4E5A-B57A-0EB3DECD0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6" y="1448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800" b="1">
                  <a:solidFill>
                    <a:schemeClr val="bg1"/>
                  </a:solidFill>
                  <a:latin typeface="Times" panose="02020603050405020304" pitchFamily="18" charset="0"/>
                  <a:ea typeface="新細明體" panose="02020500000000000000" pitchFamily="18" charset="-120"/>
                </a:rPr>
                <a:t>1</a:t>
              </a:r>
              <a:endParaRPr lang="en-US" altLang="zh-TW" sz="1800" b="1">
                <a:solidFill>
                  <a:schemeClr val="bg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4F2C29D-1D10-45D9-9953-5E1D97C7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" y="1832"/>
              <a:ext cx="296" cy="64"/>
            </a:xfrm>
            <a:custGeom>
              <a:avLst/>
              <a:gdLst>
                <a:gd name="T0" fmla="*/ 0 w 296"/>
                <a:gd name="T1" fmla="*/ 32 h 64"/>
                <a:gd name="T2" fmla="*/ 232 w 296"/>
                <a:gd name="T3" fmla="*/ 32 h 64"/>
                <a:gd name="T4" fmla="*/ 232 w 296"/>
                <a:gd name="T5" fmla="*/ 64 h 64"/>
                <a:gd name="T6" fmla="*/ 296 w 296"/>
                <a:gd name="T7" fmla="*/ 32 h 64"/>
                <a:gd name="T8" fmla="*/ 232 w 296"/>
                <a:gd name="T9" fmla="*/ 0 h 64"/>
                <a:gd name="T10" fmla="*/ 232 w 296"/>
                <a:gd name="T11" fmla="*/ 32 h 64"/>
                <a:gd name="T12" fmla="*/ 0 w 296"/>
                <a:gd name="T13" fmla="*/ 32 h 64"/>
                <a:gd name="T14" fmla="*/ 0 w 296"/>
                <a:gd name="T15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6" h="64">
                  <a:moveTo>
                    <a:pt x="0" y="32"/>
                  </a:moveTo>
                  <a:lnTo>
                    <a:pt x="232" y="32"/>
                  </a:lnTo>
                  <a:lnTo>
                    <a:pt x="232" y="64"/>
                  </a:lnTo>
                  <a:lnTo>
                    <a:pt x="296" y="32"/>
                  </a:lnTo>
                  <a:lnTo>
                    <a:pt x="232" y="0"/>
                  </a:lnTo>
                  <a:lnTo>
                    <a:pt x="232" y="32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4CFED4F6-2826-40C1-8A91-56DA02354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6" y="1704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800" b="1">
                  <a:solidFill>
                    <a:schemeClr val="bg1"/>
                  </a:solidFill>
                  <a:latin typeface="Times" panose="02020603050405020304" pitchFamily="18" charset="0"/>
                  <a:ea typeface="新細明體" panose="02020500000000000000" pitchFamily="18" charset="-120"/>
                </a:rPr>
                <a:t>3</a:t>
              </a:r>
              <a:endParaRPr lang="en-US" altLang="zh-TW" sz="1800" b="1">
                <a:solidFill>
                  <a:schemeClr val="bg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A11BD2-80BF-4BDC-AD7F-C60672DCC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6" y="1952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800" b="1">
                  <a:solidFill>
                    <a:schemeClr val="bg1"/>
                  </a:solidFill>
                  <a:latin typeface="Times" panose="02020603050405020304" pitchFamily="18" charset="0"/>
                  <a:ea typeface="新細明體" panose="02020500000000000000" pitchFamily="18" charset="-120"/>
                </a:rPr>
                <a:t>2</a:t>
              </a:r>
              <a:endParaRPr lang="en-US" altLang="zh-TW" sz="1800" b="1">
                <a:solidFill>
                  <a:schemeClr val="bg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4E5AB8C-FDFC-464B-8803-B27F2449F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" y="2336"/>
              <a:ext cx="832" cy="64"/>
            </a:xfrm>
            <a:custGeom>
              <a:avLst/>
              <a:gdLst>
                <a:gd name="T0" fmla="*/ 0 w 832"/>
                <a:gd name="T1" fmla="*/ 32 h 64"/>
                <a:gd name="T2" fmla="*/ 768 w 832"/>
                <a:gd name="T3" fmla="*/ 32 h 64"/>
                <a:gd name="T4" fmla="*/ 768 w 832"/>
                <a:gd name="T5" fmla="*/ 64 h 64"/>
                <a:gd name="T6" fmla="*/ 832 w 832"/>
                <a:gd name="T7" fmla="*/ 32 h 64"/>
                <a:gd name="T8" fmla="*/ 768 w 832"/>
                <a:gd name="T9" fmla="*/ 0 h 64"/>
                <a:gd name="T10" fmla="*/ 768 w 832"/>
                <a:gd name="T11" fmla="*/ 32 h 64"/>
                <a:gd name="T12" fmla="*/ 0 w 832"/>
                <a:gd name="T13" fmla="*/ 32 h 64"/>
                <a:gd name="T14" fmla="*/ 0 w 832"/>
                <a:gd name="T15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2" h="64">
                  <a:moveTo>
                    <a:pt x="0" y="32"/>
                  </a:moveTo>
                  <a:lnTo>
                    <a:pt x="768" y="32"/>
                  </a:lnTo>
                  <a:lnTo>
                    <a:pt x="768" y="64"/>
                  </a:lnTo>
                  <a:lnTo>
                    <a:pt x="832" y="32"/>
                  </a:lnTo>
                  <a:lnTo>
                    <a:pt x="768" y="0"/>
                  </a:lnTo>
                  <a:lnTo>
                    <a:pt x="768" y="32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8FCEA44-F7FA-4D2F-9887-9F9D7F7DF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2208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800" b="1">
                  <a:solidFill>
                    <a:schemeClr val="bg1"/>
                  </a:solidFill>
                  <a:latin typeface="Times" panose="02020603050405020304" pitchFamily="18" charset="0"/>
                  <a:ea typeface="新細明體" panose="02020500000000000000" pitchFamily="18" charset="-120"/>
                </a:rPr>
                <a:t>1</a:t>
              </a:r>
              <a:endParaRPr lang="en-US" altLang="zh-TW" sz="1800" b="1">
                <a:solidFill>
                  <a:schemeClr val="bg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id="{69E05573-80BB-4C83-B7B5-8362AE8BB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" y="1200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800" b="1">
                  <a:solidFill>
                    <a:schemeClr val="bg1"/>
                  </a:solidFill>
                  <a:latin typeface="Times" panose="02020603050405020304" pitchFamily="18" charset="0"/>
                  <a:ea typeface="新細明體" panose="02020500000000000000" pitchFamily="18" charset="-120"/>
                </a:rPr>
                <a:t>1</a:t>
              </a:r>
              <a:endParaRPr lang="en-US" altLang="zh-TW" sz="1800" b="1">
                <a:solidFill>
                  <a:schemeClr val="bg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1489C89B-BABF-4FBB-8AE1-5C1E753C1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8" y="1480"/>
              <a:ext cx="64" cy="264"/>
            </a:xfrm>
            <a:custGeom>
              <a:avLst/>
              <a:gdLst>
                <a:gd name="T0" fmla="*/ 32 w 64"/>
                <a:gd name="T1" fmla="*/ 0 h 264"/>
                <a:gd name="T2" fmla="*/ 32 w 64"/>
                <a:gd name="T3" fmla="*/ 200 h 264"/>
                <a:gd name="T4" fmla="*/ 0 w 64"/>
                <a:gd name="T5" fmla="*/ 200 h 264"/>
                <a:gd name="T6" fmla="*/ 32 w 64"/>
                <a:gd name="T7" fmla="*/ 264 h 264"/>
                <a:gd name="T8" fmla="*/ 64 w 64"/>
                <a:gd name="T9" fmla="*/ 200 h 264"/>
                <a:gd name="T10" fmla="*/ 32 w 64"/>
                <a:gd name="T11" fmla="*/ 200 h 264"/>
                <a:gd name="T12" fmla="*/ 32 w 64"/>
                <a:gd name="T13" fmla="*/ 0 h 264"/>
                <a:gd name="T14" fmla="*/ 32 w 64"/>
                <a:gd name="T15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264">
                  <a:moveTo>
                    <a:pt x="32" y="0"/>
                  </a:moveTo>
                  <a:lnTo>
                    <a:pt x="32" y="200"/>
                  </a:lnTo>
                  <a:lnTo>
                    <a:pt x="0" y="200"/>
                  </a:lnTo>
                  <a:lnTo>
                    <a:pt x="32" y="264"/>
                  </a:lnTo>
                  <a:lnTo>
                    <a:pt x="64" y="200"/>
                  </a:lnTo>
                  <a:lnTo>
                    <a:pt x="32" y="200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405E1B37-9C55-4CF1-91FF-0B191A968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" y="1408"/>
              <a:ext cx="865" cy="400"/>
            </a:xfrm>
            <a:custGeom>
              <a:avLst/>
              <a:gdLst>
                <a:gd name="T0" fmla="*/ 0 w 865"/>
                <a:gd name="T1" fmla="*/ 400 h 400"/>
                <a:gd name="T2" fmla="*/ 809 w 865"/>
                <a:gd name="T3" fmla="*/ 32 h 400"/>
                <a:gd name="T4" fmla="*/ 825 w 865"/>
                <a:gd name="T5" fmla="*/ 56 h 400"/>
                <a:gd name="T6" fmla="*/ 865 w 865"/>
                <a:gd name="T7" fmla="*/ 0 h 400"/>
                <a:gd name="T8" fmla="*/ 793 w 865"/>
                <a:gd name="T9" fmla="*/ 0 h 400"/>
                <a:gd name="T10" fmla="*/ 809 w 865"/>
                <a:gd name="T11" fmla="*/ 32 h 400"/>
                <a:gd name="T12" fmla="*/ 0 w 865"/>
                <a:gd name="T13" fmla="*/ 400 h 400"/>
                <a:gd name="T14" fmla="*/ 0 w 865"/>
                <a:gd name="T15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5" h="400">
                  <a:moveTo>
                    <a:pt x="0" y="400"/>
                  </a:moveTo>
                  <a:lnTo>
                    <a:pt x="809" y="32"/>
                  </a:lnTo>
                  <a:lnTo>
                    <a:pt x="825" y="56"/>
                  </a:lnTo>
                  <a:lnTo>
                    <a:pt x="865" y="0"/>
                  </a:lnTo>
                  <a:lnTo>
                    <a:pt x="793" y="0"/>
                  </a:lnTo>
                  <a:lnTo>
                    <a:pt x="809" y="32"/>
                  </a:lnTo>
                  <a:lnTo>
                    <a:pt x="0" y="400"/>
                  </a:lnTo>
                  <a:lnTo>
                    <a:pt x="0" y="400"/>
                  </a:lnTo>
                  <a:close/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7E2CA213-B984-4299-99FD-D9C1AC59A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" y="1448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800" b="1">
                  <a:solidFill>
                    <a:schemeClr val="bg1"/>
                  </a:solidFill>
                  <a:latin typeface="Times" panose="02020603050405020304" pitchFamily="18" charset="0"/>
                  <a:ea typeface="新細明體" panose="02020500000000000000" pitchFamily="18" charset="-120"/>
                </a:rPr>
                <a:t>2</a:t>
              </a:r>
              <a:endParaRPr lang="en-US" altLang="zh-TW" sz="1800" b="1">
                <a:solidFill>
                  <a:schemeClr val="bg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28" name="Rectangle 30">
              <a:extLst>
                <a:ext uri="{FF2B5EF4-FFF2-40B4-BE49-F238E27FC236}">
                  <a16:creationId xmlns:a16="http://schemas.microsoft.com/office/drawing/2014/main" id="{B4963B0C-1832-4392-B6AA-6F239B710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" y="1952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800" b="1">
                  <a:solidFill>
                    <a:schemeClr val="bg1"/>
                  </a:solidFill>
                  <a:latin typeface="Times" panose="02020603050405020304" pitchFamily="18" charset="0"/>
                  <a:ea typeface="新細明體" panose="02020500000000000000" pitchFamily="18" charset="-120"/>
                </a:rPr>
                <a:t>4</a:t>
              </a:r>
              <a:endParaRPr lang="en-US" altLang="zh-TW" sz="1800" b="1">
                <a:solidFill>
                  <a:schemeClr val="bg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62696412-1F75-4023-B0D4-66F9EA347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3" y="1416"/>
              <a:ext cx="744" cy="392"/>
            </a:xfrm>
            <a:custGeom>
              <a:avLst/>
              <a:gdLst>
                <a:gd name="T0" fmla="*/ 0 w 744"/>
                <a:gd name="T1" fmla="*/ 0 h 392"/>
                <a:gd name="T2" fmla="*/ 688 w 744"/>
                <a:gd name="T3" fmla="*/ 360 h 392"/>
                <a:gd name="T4" fmla="*/ 672 w 744"/>
                <a:gd name="T5" fmla="*/ 392 h 392"/>
                <a:gd name="T6" fmla="*/ 744 w 744"/>
                <a:gd name="T7" fmla="*/ 392 h 392"/>
                <a:gd name="T8" fmla="*/ 704 w 744"/>
                <a:gd name="T9" fmla="*/ 328 h 392"/>
                <a:gd name="T10" fmla="*/ 688 w 744"/>
                <a:gd name="T11" fmla="*/ 360 h 392"/>
                <a:gd name="T12" fmla="*/ 0 w 744"/>
                <a:gd name="T13" fmla="*/ 0 h 392"/>
                <a:gd name="T14" fmla="*/ 0 w 744"/>
                <a:gd name="T15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392">
                  <a:moveTo>
                    <a:pt x="0" y="0"/>
                  </a:moveTo>
                  <a:lnTo>
                    <a:pt x="688" y="360"/>
                  </a:lnTo>
                  <a:lnTo>
                    <a:pt x="672" y="392"/>
                  </a:lnTo>
                  <a:lnTo>
                    <a:pt x="744" y="392"/>
                  </a:lnTo>
                  <a:lnTo>
                    <a:pt x="704" y="328"/>
                  </a:lnTo>
                  <a:lnTo>
                    <a:pt x="688" y="36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30" name="Rectangle 32">
              <a:extLst>
                <a:ext uri="{FF2B5EF4-FFF2-40B4-BE49-F238E27FC236}">
                  <a16:creationId xmlns:a16="http://schemas.microsoft.com/office/drawing/2014/main" id="{5CDB5BC9-3EB9-4FFD-9B37-AF533A7EE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7" y="1456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800" b="1">
                  <a:solidFill>
                    <a:schemeClr val="bg1"/>
                  </a:solidFill>
                  <a:latin typeface="Times" panose="02020603050405020304" pitchFamily="18" charset="0"/>
                  <a:ea typeface="新細明體" panose="02020500000000000000" pitchFamily="18" charset="-120"/>
                </a:rPr>
                <a:t>7</a:t>
              </a:r>
              <a:endParaRPr lang="en-US" altLang="zh-TW" sz="1800" b="1">
                <a:solidFill>
                  <a:schemeClr val="bg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CFB825F7-7818-44A8-87DE-7F2E5141A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" y="1832"/>
              <a:ext cx="712" cy="64"/>
            </a:xfrm>
            <a:custGeom>
              <a:avLst/>
              <a:gdLst>
                <a:gd name="T0" fmla="*/ 0 w 712"/>
                <a:gd name="T1" fmla="*/ 32 h 64"/>
                <a:gd name="T2" fmla="*/ 648 w 712"/>
                <a:gd name="T3" fmla="*/ 32 h 64"/>
                <a:gd name="T4" fmla="*/ 648 w 712"/>
                <a:gd name="T5" fmla="*/ 64 h 64"/>
                <a:gd name="T6" fmla="*/ 712 w 712"/>
                <a:gd name="T7" fmla="*/ 32 h 64"/>
                <a:gd name="T8" fmla="*/ 648 w 712"/>
                <a:gd name="T9" fmla="*/ 0 h 64"/>
                <a:gd name="T10" fmla="*/ 648 w 712"/>
                <a:gd name="T11" fmla="*/ 32 h 64"/>
                <a:gd name="T12" fmla="*/ 0 w 712"/>
                <a:gd name="T13" fmla="*/ 32 h 64"/>
                <a:gd name="T14" fmla="*/ 0 w 712"/>
                <a:gd name="T15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2" h="64">
                  <a:moveTo>
                    <a:pt x="0" y="32"/>
                  </a:moveTo>
                  <a:lnTo>
                    <a:pt x="648" y="32"/>
                  </a:lnTo>
                  <a:lnTo>
                    <a:pt x="648" y="64"/>
                  </a:lnTo>
                  <a:lnTo>
                    <a:pt x="712" y="32"/>
                  </a:lnTo>
                  <a:lnTo>
                    <a:pt x="648" y="0"/>
                  </a:lnTo>
                  <a:lnTo>
                    <a:pt x="648" y="32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32" name="Rectangle 34">
              <a:extLst>
                <a:ext uri="{FF2B5EF4-FFF2-40B4-BE49-F238E27FC236}">
                  <a16:creationId xmlns:a16="http://schemas.microsoft.com/office/drawing/2014/main" id="{1A82FAC2-7579-4505-A0B6-E0956F42A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7" y="1704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800" b="1">
                  <a:solidFill>
                    <a:schemeClr val="bg1"/>
                  </a:solidFill>
                  <a:latin typeface="Times" panose="02020603050405020304" pitchFamily="18" charset="0"/>
                  <a:ea typeface="新細明體" panose="02020500000000000000" pitchFamily="18" charset="-120"/>
                </a:rPr>
                <a:t>3</a:t>
              </a:r>
              <a:endParaRPr lang="en-US" altLang="zh-TW" sz="1800" b="1">
                <a:solidFill>
                  <a:schemeClr val="bg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5B88689D-3B65-474E-AF81-DE0159379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0" y="1984"/>
              <a:ext cx="1953" cy="384"/>
            </a:xfrm>
            <a:custGeom>
              <a:avLst/>
              <a:gdLst>
                <a:gd name="T0" fmla="*/ 0 w 1953"/>
                <a:gd name="T1" fmla="*/ 384 h 384"/>
                <a:gd name="T2" fmla="*/ 1921 w 1953"/>
                <a:gd name="T3" fmla="*/ 384 h 384"/>
                <a:gd name="T4" fmla="*/ 1921 w 1953"/>
                <a:gd name="T5" fmla="*/ 64 h 384"/>
                <a:gd name="T6" fmla="*/ 1953 w 1953"/>
                <a:gd name="T7" fmla="*/ 64 h 384"/>
                <a:gd name="T8" fmla="*/ 1921 w 1953"/>
                <a:gd name="T9" fmla="*/ 0 h 384"/>
                <a:gd name="T10" fmla="*/ 1889 w 1953"/>
                <a:gd name="T11" fmla="*/ 64 h 384"/>
                <a:gd name="T12" fmla="*/ 1921 w 1953"/>
                <a:gd name="T13" fmla="*/ 64 h 384"/>
                <a:gd name="T14" fmla="*/ 1921 w 1953"/>
                <a:gd name="T15" fmla="*/ 384 h 384"/>
                <a:gd name="T16" fmla="*/ 0 w 1953"/>
                <a:gd name="T17" fmla="*/ 384 h 384"/>
                <a:gd name="T18" fmla="*/ 0 w 1953"/>
                <a:gd name="T19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3" h="384">
                  <a:moveTo>
                    <a:pt x="0" y="384"/>
                  </a:moveTo>
                  <a:lnTo>
                    <a:pt x="1921" y="384"/>
                  </a:lnTo>
                  <a:lnTo>
                    <a:pt x="1921" y="64"/>
                  </a:lnTo>
                  <a:lnTo>
                    <a:pt x="1953" y="64"/>
                  </a:lnTo>
                  <a:lnTo>
                    <a:pt x="1921" y="0"/>
                  </a:lnTo>
                  <a:lnTo>
                    <a:pt x="1889" y="64"/>
                  </a:lnTo>
                  <a:lnTo>
                    <a:pt x="1921" y="64"/>
                  </a:lnTo>
                  <a:lnTo>
                    <a:pt x="1921" y="384"/>
                  </a:lnTo>
                  <a:lnTo>
                    <a:pt x="0" y="384"/>
                  </a:lnTo>
                  <a:lnTo>
                    <a:pt x="0" y="384"/>
                  </a:lnTo>
                  <a:close/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34" name="Rectangle 36">
              <a:extLst>
                <a:ext uri="{FF2B5EF4-FFF2-40B4-BE49-F238E27FC236}">
                  <a16:creationId xmlns:a16="http://schemas.microsoft.com/office/drawing/2014/main" id="{67918074-4928-413A-BEFC-218671E43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" y="2016"/>
              <a:ext cx="3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800" b="1">
                  <a:solidFill>
                    <a:schemeClr val="bg1"/>
                  </a:solidFill>
                  <a:latin typeface="Times" panose="02020603050405020304" pitchFamily="18" charset="0"/>
                  <a:ea typeface="新細明體" panose="02020500000000000000" pitchFamily="18" charset="-120"/>
                </a:rPr>
                <a:t> </a:t>
              </a:r>
              <a:endParaRPr lang="en-US" altLang="zh-TW" sz="1800" b="1">
                <a:solidFill>
                  <a:schemeClr val="bg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35" name="Rectangle 37">
              <a:extLst>
                <a:ext uri="{FF2B5EF4-FFF2-40B4-BE49-F238E27FC236}">
                  <a16:creationId xmlns:a16="http://schemas.microsoft.com/office/drawing/2014/main" id="{C5C78A8C-72BE-4B41-ABFD-6BE056BFF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5" y="2192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800" b="1">
                  <a:solidFill>
                    <a:schemeClr val="bg1"/>
                  </a:solidFill>
                  <a:latin typeface="Times" panose="02020603050405020304" pitchFamily="18" charset="0"/>
                  <a:ea typeface="新細明體" panose="02020500000000000000" pitchFamily="18" charset="-120"/>
                </a:rPr>
                <a:t>6</a:t>
              </a:r>
              <a:endParaRPr lang="en-US" altLang="zh-TW" sz="1800" b="1">
                <a:solidFill>
                  <a:schemeClr val="bg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36" name="Line 41">
              <a:extLst>
                <a:ext uri="{FF2B5EF4-FFF2-40B4-BE49-F238E27FC236}">
                  <a16:creationId xmlns:a16="http://schemas.microsoft.com/office/drawing/2014/main" id="{402FF0E7-5B00-4C9D-8045-495766C68F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62" y="1944"/>
              <a:ext cx="384" cy="336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37" name="Line 42">
              <a:extLst>
                <a:ext uri="{FF2B5EF4-FFF2-40B4-BE49-F238E27FC236}">
                  <a16:creationId xmlns:a16="http://schemas.microsoft.com/office/drawing/2014/main" id="{0212542E-EB8A-4167-85BA-D6361E89E1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90" y="1944"/>
              <a:ext cx="912" cy="336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38" name="Line 43">
              <a:extLst>
                <a:ext uri="{FF2B5EF4-FFF2-40B4-BE49-F238E27FC236}">
                  <a16:creationId xmlns:a16="http://schemas.microsoft.com/office/drawing/2014/main" id="{56E1C9A3-DA79-4FB9-9E6C-E3AC7190AB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14" y="1464"/>
              <a:ext cx="384" cy="336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39" name="Line 44">
              <a:extLst>
                <a:ext uri="{FF2B5EF4-FFF2-40B4-BE49-F238E27FC236}">
                  <a16:creationId xmlns:a16="http://schemas.microsoft.com/office/drawing/2014/main" id="{37082B0D-6A21-4E8C-868C-F7A0210196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8" y="1320"/>
              <a:ext cx="864" cy="0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40" name="Line 45">
              <a:extLst>
                <a:ext uri="{FF2B5EF4-FFF2-40B4-BE49-F238E27FC236}">
                  <a16:creationId xmlns:a16="http://schemas.microsoft.com/office/drawing/2014/main" id="{CCB758AC-42FD-4082-AAE2-6E39B23667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6" y="1464"/>
              <a:ext cx="0" cy="336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800"/>
            </a:p>
          </p:txBody>
        </p:sp>
      </p:grpSp>
      <p:sp>
        <p:nvSpPr>
          <p:cNvPr id="41" name="Text Box 46">
            <a:extLst>
              <a:ext uri="{FF2B5EF4-FFF2-40B4-BE49-F238E27FC236}">
                <a16:creationId xmlns:a16="http://schemas.microsoft.com/office/drawing/2014/main" id="{4B208384-BCD6-4772-903D-D299D4E58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0" y="3261151"/>
            <a:ext cx="7543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dirty="0">
                <a:ea typeface="新細明體" panose="02020500000000000000" pitchFamily="18" charset="-120"/>
              </a:rPr>
              <a:t>If there is a cycle, e.g.,  2-3-6-7-5-2, </a:t>
            </a:r>
            <a:br>
              <a:rPr lang="en-US" altLang="zh-TW" sz="2400" b="1" dirty="0">
                <a:ea typeface="新細明體" panose="02020500000000000000" pitchFamily="18" charset="-120"/>
              </a:rPr>
            </a:br>
            <a:r>
              <a:rPr lang="en-US" altLang="zh-TW" sz="2400" b="1" dirty="0">
                <a:ea typeface="新細明體" panose="02020500000000000000" pitchFamily="18" charset="-120"/>
              </a:rPr>
              <a:t>none of these 5 tasks could be scheduled first.</a:t>
            </a:r>
          </a:p>
        </p:txBody>
      </p:sp>
    </p:spTree>
    <p:extLst>
      <p:ext uri="{BB962C8B-B14F-4D97-AF65-F5344CB8AC3E}">
        <p14:creationId xmlns:p14="http://schemas.microsoft.com/office/powerpoint/2010/main" val="34347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1" grpId="0" build="p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自訂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990033"/>
      </a:hlink>
      <a:folHlink>
        <a:srgbClr val="00999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90194</TotalTime>
  <Words>4905</Words>
  <Application>Microsoft Office PowerPoint</Application>
  <PresentationFormat>寬螢幕</PresentationFormat>
  <Paragraphs>1298</Paragraphs>
  <Slides>47</Slides>
  <Notes>7</Notes>
  <HiddenSlides>0</HiddenSlides>
  <MMClips>0</MMClips>
  <ScaleCrop>false</ScaleCrop>
  <HeadingPairs>
    <vt:vector size="8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47</vt:i4>
      </vt:variant>
    </vt:vector>
  </HeadingPairs>
  <TitlesOfParts>
    <vt:vector size="64" baseType="lpstr">
      <vt:lpstr>Arial Unicode MS</vt:lpstr>
      <vt:lpstr>Batang</vt:lpstr>
      <vt:lpstr>Gulim</vt:lpstr>
      <vt:lpstr>휴먼모음T</vt:lpstr>
      <vt:lpstr>新細明體</vt:lpstr>
      <vt:lpstr>標楷體</vt:lpstr>
      <vt:lpstr>Arial</vt:lpstr>
      <vt:lpstr>Monotype Corsiva</vt:lpstr>
      <vt:lpstr>Symbol</vt:lpstr>
      <vt:lpstr>Tahoma</vt:lpstr>
      <vt:lpstr>Times</vt:lpstr>
      <vt:lpstr>Times New Roman</vt:lpstr>
      <vt:lpstr>Wingdings</vt:lpstr>
      <vt:lpstr>Default Design</vt:lpstr>
      <vt:lpstr>Equation</vt:lpstr>
      <vt:lpstr>文件</vt:lpstr>
      <vt:lpstr>Document</vt:lpstr>
      <vt:lpstr>Operations Research Critical Path Method, PERT,  &amp; Min-cost Flow Problem</vt:lpstr>
      <vt:lpstr>Project Planning, Scheduling and Control</vt:lpstr>
      <vt:lpstr>Project Management Graphs</vt:lpstr>
      <vt:lpstr>Network Representation of PERT diagram </vt:lpstr>
      <vt:lpstr>Precedence Examples</vt:lpstr>
      <vt:lpstr>The Time to Complete a Project-1</vt:lpstr>
      <vt:lpstr>The Time to Complete a Project-2</vt:lpstr>
      <vt:lpstr>Critical Path Analysis</vt:lpstr>
      <vt:lpstr>Acyclic PERT Diagram (Critical Path Method Network)</vt:lpstr>
      <vt:lpstr>Topological Sorting/Ordering</vt:lpstr>
      <vt:lpstr>Exercise on Topological Sorting</vt:lpstr>
      <vt:lpstr>Another application of topological sort</vt:lpstr>
      <vt:lpstr>Formulating the CPM Problem</vt:lpstr>
      <vt:lpstr>A Project Network Example</vt:lpstr>
      <vt:lpstr>CPM LP Formulation</vt:lpstr>
      <vt:lpstr>On the constraint matrix </vt:lpstr>
      <vt:lpstr>Dual of the CPM LP</vt:lpstr>
      <vt:lpstr>Critical Path Definitions</vt:lpstr>
      <vt:lpstr>Critical Path Method &amp; Gantt Chart </vt:lpstr>
      <vt:lpstr>A CPM Example: Forward Pass</vt:lpstr>
      <vt:lpstr>CPM: The Backward Pass</vt:lpstr>
      <vt:lpstr>A CPM Example: Backward Pass</vt:lpstr>
      <vt:lpstr>A CPM Example: Critical Path</vt:lpstr>
      <vt:lpstr>Latest &amp; earliest times,  the critical path</vt:lpstr>
      <vt:lpstr>CPM Spreadsheet</vt:lpstr>
      <vt:lpstr>More on Project Management</vt:lpstr>
      <vt:lpstr>On variability of tasks</vt:lpstr>
      <vt:lpstr>On Incorporating Variability</vt:lpstr>
      <vt:lpstr>Incorporating Resource Constraints</vt:lpstr>
      <vt:lpstr>Dealing with the unknown</vt:lpstr>
      <vt:lpstr>Minimum Cost Network Flows (MCF/MCNF)</vt:lpstr>
      <vt:lpstr>Minimum Cost Flow Problem</vt:lpstr>
      <vt:lpstr>Minimum Cost Flow Formulation</vt:lpstr>
      <vt:lpstr>Common Assumptions</vt:lpstr>
      <vt:lpstr>Distribution Problems</vt:lpstr>
      <vt:lpstr>Properties of the Constraint Matrix</vt:lpstr>
      <vt:lpstr>Properties of the Basis</vt:lpstr>
      <vt:lpstr>Tree Traversal for Primal &amp; Dual Variables</vt:lpstr>
      <vt:lpstr>Spanning Tree Structure</vt:lpstr>
      <vt:lpstr>Optimality Conditions</vt:lpstr>
      <vt:lpstr>Network Simplex Algorithm</vt:lpstr>
      <vt:lpstr>Construct the Initial Basis (similar to the Big-M)</vt:lpstr>
      <vt:lpstr>Entering Arc Selection</vt:lpstr>
      <vt:lpstr>Pivot Rules</vt:lpstr>
      <vt:lpstr>Pivot Operation</vt:lpstr>
      <vt:lpstr>Example of Network Simplex Algorithm</vt:lpstr>
      <vt:lpstr>PowerPoint 簡報</vt:lpstr>
    </vt:vector>
  </TitlesOfParts>
  <Company>isye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sdfgdfg</dc:title>
  <dc:creator>ilin</dc:creator>
  <cp:lastModifiedBy>I-Lin Wang</cp:lastModifiedBy>
  <cp:revision>1131</cp:revision>
  <dcterms:created xsi:type="dcterms:W3CDTF">2001-05-13T18:19:15Z</dcterms:created>
  <dcterms:modified xsi:type="dcterms:W3CDTF">2022-05-29T01:36:59Z</dcterms:modified>
</cp:coreProperties>
</file>