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7"/>
  </p:notesMasterIdLst>
  <p:sldIdLst>
    <p:sldId id="616" r:id="rId2"/>
    <p:sldId id="592" r:id="rId3"/>
    <p:sldId id="594" r:id="rId4"/>
    <p:sldId id="604" r:id="rId5"/>
    <p:sldId id="595" r:id="rId6"/>
    <p:sldId id="596" r:id="rId7"/>
    <p:sldId id="598" r:id="rId8"/>
    <p:sldId id="599" r:id="rId9"/>
    <p:sldId id="600" r:id="rId10"/>
    <p:sldId id="601" r:id="rId11"/>
    <p:sldId id="602" r:id="rId12"/>
    <p:sldId id="597" r:id="rId13"/>
    <p:sldId id="603" r:id="rId14"/>
    <p:sldId id="608" r:id="rId15"/>
    <p:sldId id="606" r:id="rId16"/>
    <p:sldId id="607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7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36" r:id="rId44"/>
    <p:sldId id="637" r:id="rId45"/>
    <p:sldId id="638" r:id="rId46"/>
    <p:sldId id="639" r:id="rId47"/>
    <p:sldId id="640" r:id="rId48"/>
    <p:sldId id="641" r:id="rId49"/>
    <p:sldId id="642" r:id="rId50"/>
    <p:sldId id="643" r:id="rId51"/>
    <p:sldId id="644" r:id="rId52"/>
    <p:sldId id="645" r:id="rId53"/>
    <p:sldId id="646" r:id="rId54"/>
    <p:sldId id="647" r:id="rId55"/>
    <p:sldId id="648" r:id="rId56"/>
    <p:sldId id="649" r:id="rId57"/>
    <p:sldId id="650" r:id="rId58"/>
    <p:sldId id="651" r:id="rId59"/>
    <p:sldId id="652" r:id="rId60"/>
    <p:sldId id="653" r:id="rId61"/>
    <p:sldId id="654" r:id="rId62"/>
    <p:sldId id="655" r:id="rId63"/>
    <p:sldId id="656" r:id="rId64"/>
    <p:sldId id="657" r:id="rId65"/>
    <p:sldId id="658" r:id="rId6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6600"/>
    <a:srgbClr val="003300"/>
    <a:srgbClr val="FFCC99"/>
    <a:srgbClr val="FF6699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95" d="100"/>
          <a:sy n="95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smtClean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42A89B5-C5F6-417D-985C-A9AA9FC301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80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Multiple Pairs Shortest Path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Algorithm DLU     </a:t>
            </a:r>
            <a:r>
              <a:rPr lang="en-US" altLang="zh-TW" dirty="0" smtClean="0">
                <a:solidFill>
                  <a:srgbClr val="0000FF"/>
                </a:solidFill>
              </a:rPr>
              <a:t>by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Multiple Pairs Shortest Path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Algorithm DLU     by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2F303F0-4ED6-4A9A-A8F3-64F9E75DC511}" type="slidenum">
              <a:rPr kumimoji="0" lang="en-US" altLang="zh-TW" sz="1400" b="1" smtClean="0">
                <a:solidFill>
                  <a:srgbClr val="00499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zh-TW" altLang="en-US" sz="1400" dirty="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Multiple Pairs Shortest Path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Algorithm DLU     </a:t>
            </a:r>
            <a:r>
              <a:rPr lang="en-US" altLang="zh-TW" dirty="0" smtClean="0">
                <a:solidFill>
                  <a:srgbClr val="0000FF"/>
                </a:solidFill>
              </a:rPr>
              <a:t>by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3FF7A73F-62FB-4EC2-9049-E9A01025D8E2}" type="slidenum">
              <a:rPr kumimoji="0" lang="en-US" altLang="zh-TW" sz="1400" b="1" smtClean="0">
                <a:solidFill>
                  <a:srgbClr val="00499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400" dirty="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Multiple Pairs Shortest Path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Algorithm DLU     </a:t>
            </a:r>
            <a:r>
              <a:rPr lang="en-US" altLang="zh-TW" dirty="0" smtClean="0">
                <a:solidFill>
                  <a:srgbClr val="0000FF"/>
                </a:solidFill>
              </a:rPr>
              <a:t>by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4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/>
          <a:lstStyle/>
          <a:p>
            <a:r>
              <a:rPr lang="en-US" altLang="zh-TW" dirty="0"/>
              <a:t>Multiple Pairs Shortest Path Algorithm DLU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 Graph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副標題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Part 1: DLU1</a:t>
            </a:r>
          </a:p>
          <a:p>
            <a:r>
              <a:rPr lang="en-US" altLang="zh-TW" dirty="0" smtClean="0"/>
              <a:t>Part 2: </a:t>
            </a:r>
            <a:r>
              <a:rPr lang="en-US" altLang="zh-TW" dirty="0" smtClean="0"/>
              <a:t>DLU2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672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smtClean="0"/>
              <a:t>DLU1 - LU</a:t>
            </a:r>
            <a:endParaRPr lang="zh-TW" altLang="en-US" kern="0" dirty="0"/>
          </a:p>
        </p:txBody>
      </p:sp>
      <p:sp>
        <p:nvSpPr>
          <p:cNvPr id="6" name="向下箭號 5"/>
          <p:cNvSpPr/>
          <p:nvPr/>
        </p:nvSpPr>
        <p:spPr>
          <a:xfrm>
            <a:off x="5980336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5400000" flipH="1" flipV="1">
            <a:off x="2707881" y="4297157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12474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First step, LU</a:t>
            </a:r>
            <a:endParaRPr kumimoji="1"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62287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97642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20072" y="1124744"/>
            <a:ext cx="351503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no node need to update</a:t>
            </a:r>
            <a:endParaRPr kumimoji="1"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 smtClean="0"/>
              <a:t>DLU1 - LU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33416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17916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5677" y="1177588"/>
            <a:ext cx="836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LU step finish, we got the two optimal arc at (7,6) (6,7)</a:t>
            </a:r>
            <a:r>
              <a:rPr kumimoji="1" lang="en-US" altLang="zh-TW" dirty="0" smtClean="0"/>
              <a:t>=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4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683568" y="371893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131840" y="371893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516216" y="371893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907704" y="519509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907704" y="22427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516216" y="519509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516216" y="224276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6" idx="7"/>
            <a:endCxn id="10" idx="3"/>
          </p:cNvCxnSpPr>
          <p:nvPr/>
        </p:nvCxnSpPr>
        <p:spPr>
          <a:xfrm flipV="1">
            <a:off x="1359657" y="2918856"/>
            <a:ext cx="664046" cy="9160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6"/>
            <a:endCxn id="12" idx="2"/>
          </p:cNvCxnSpPr>
          <p:nvPr/>
        </p:nvCxnSpPr>
        <p:spPr>
          <a:xfrm>
            <a:off x="2699792" y="2638811"/>
            <a:ext cx="3816424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6"/>
            <a:endCxn id="11" idx="2"/>
          </p:cNvCxnSpPr>
          <p:nvPr/>
        </p:nvCxnSpPr>
        <p:spPr>
          <a:xfrm>
            <a:off x="2699792" y="5591139"/>
            <a:ext cx="3816424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7" idx="6"/>
          </p:cNvCxnSpPr>
          <p:nvPr/>
        </p:nvCxnSpPr>
        <p:spPr>
          <a:xfrm flipH="1">
            <a:off x="3923928" y="4114975"/>
            <a:ext cx="2592288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7"/>
            <a:endCxn id="7" idx="3"/>
          </p:cNvCxnSpPr>
          <p:nvPr/>
        </p:nvCxnSpPr>
        <p:spPr>
          <a:xfrm flipV="1">
            <a:off x="2583793" y="4395020"/>
            <a:ext cx="664046" cy="9160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5"/>
            <a:endCxn id="9" idx="1"/>
          </p:cNvCxnSpPr>
          <p:nvPr/>
        </p:nvCxnSpPr>
        <p:spPr>
          <a:xfrm>
            <a:off x="1359657" y="4395020"/>
            <a:ext cx="664046" cy="9160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5"/>
            <a:endCxn id="7" idx="1"/>
          </p:cNvCxnSpPr>
          <p:nvPr/>
        </p:nvCxnSpPr>
        <p:spPr>
          <a:xfrm>
            <a:off x="2583793" y="2918856"/>
            <a:ext cx="664046" cy="9160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1" idx="0"/>
            <a:endCxn id="8" idx="4"/>
          </p:cNvCxnSpPr>
          <p:nvPr/>
        </p:nvCxnSpPr>
        <p:spPr>
          <a:xfrm flipV="1">
            <a:off x="6912260" y="4511019"/>
            <a:ext cx="0" cy="684076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4"/>
            <a:endCxn id="8" idx="0"/>
          </p:cNvCxnSpPr>
          <p:nvPr/>
        </p:nvCxnSpPr>
        <p:spPr>
          <a:xfrm>
            <a:off x="6912260" y="3034855"/>
            <a:ext cx="0" cy="684076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7"/>
            <a:endCxn id="12" idx="3"/>
          </p:cNvCxnSpPr>
          <p:nvPr/>
        </p:nvCxnSpPr>
        <p:spPr>
          <a:xfrm flipV="1">
            <a:off x="3807929" y="2918856"/>
            <a:ext cx="2824286" cy="9160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5"/>
            <a:endCxn id="11" idx="1"/>
          </p:cNvCxnSpPr>
          <p:nvPr/>
        </p:nvCxnSpPr>
        <p:spPr>
          <a:xfrm>
            <a:off x="3807929" y="4395020"/>
            <a:ext cx="2824286" cy="9160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125477" y="2892804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</a:rPr>
              <a:t>2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21938" y="2033222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7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21938" y="5705239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9747" y="4328752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4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17814" y="3206551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1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20628" y="4851029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6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21937" y="2949296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4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64038" y="3579277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21937" y="4712961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26728" y="3098813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4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26728" y="4603280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7586818" y="2827874"/>
            <a:ext cx="0" cy="1021663"/>
          </a:xfrm>
          <a:prstGeom prst="straightConnector1">
            <a:avLst/>
          </a:prstGeom>
          <a:ln w="57150">
            <a:solidFill>
              <a:srgbClr val="00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586818" y="4461487"/>
            <a:ext cx="0" cy="1002547"/>
          </a:xfrm>
          <a:prstGeom prst="straightConnector1">
            <a:avLst/>
          </a:prstGeom>
          <a:ln w="57150">
            <a:solidFill>
              <a:srgbClr val="0066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85287" y="3098813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6600"/>
                </a:solidFill>
              </a:rPr>
              <a:t>9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85287" y="4592845"/>
            <a:ext cx="560090" cy="532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6600"/>
                </a:solidFill>
              </a:rPr>
              <a:t>8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816" y="10139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After the LU step, the graph have some change.</a:t>
            </a:r>
          </a:p>
        </p:txBody>
      </p:sp>
    </p:spTree>
    <p:extLst>
      <p:ext uri="{BB962C8B-B14F-4D97-AF65-F5344CB8AC3E}">
        <p14:creationId xmlns:p14="http://schemas.microsoft.com/office/powerpoint/2010/main" val="7357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Acyclic_L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92406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11732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067944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 flipH="1" flipV="1">
            <a:off x="2778229" y="3754363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851952" y="2996458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27952" y="3641970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33953" y="3641971"/>
            <a:ext cx="576064" cy="5760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cxnSp>
        <p:nvCxnSpPr>
          <p:cNvPr id="16" name="直線接點 15"/>
          <p:cNvCxnSpPr>
            <a:stCxn id="15" idx="3"/>
            <a:endCxn id="17" idx="1"/>
          </p:cNvCxnSpPr>
          <p:nvPr/>
        </p:nvCxnSpPr>
        <p:spPr>
          <a:xfrm flipV="1">
            <a:off x="4410017" y="2018254"/>
            <a:ext cx="3317164" cy="1911749"/>
          </a:xfrm>
          <a:prstGeom prst="line">
            <a:avLst/>
          </a:prstGeom>
          <a:ln w="38100" cmpd="sng"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27181" y="1787421"/>
            <a:ext cx="138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3953" y="4262695"/>
            <a:ext cx="576064" cy="5760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27952" y="4262694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851952" y="2998430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835807" y="3656759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076056" y="4262694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727181" y="2266315"/>
            <a:ext cx="138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0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/>
      <p:bldP spid="17" grpId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Acyclic_L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684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475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5382384" y="1144099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 flipH="1" flipV="1">
            <a:off x="2777783" y="4338763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64344" y="5535264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5652056" y="3097312"/>
            <a:ext cx="2075125" cy="2437952"/>
          </a:xfrm>
          <a:prstGeom prst="line">
            <a:avLst/>
          </a:prstGeom>
          <a:ln w="38100" cmpd="sng"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84506" y="5535265"/>
            <a:ext cx="576064" cy="5760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076056" y="4262694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076056" y="4905373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340344" y="5535264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727181" y="2266315"/>
            <a:ext cx="13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90E5"/>
                </a:solidFill>
              </a:rPr>
              <a:t>5+3 </a:t>
            </a:r>
            <a:r>
              <a:rPr lang="en-US" altLang="zh-TW" sz="2400" dirty="0" smtClean="0">
                <a:solidFill>
                  <a:srgbClr val="0090E5"/>
                </a:solidFill>
              </a:rPr>
              <a:t>&lt; ∞</a:t>
            </a:r>
            <a:endParaRPr lang="en-US" altLang="zh-TW" sz="2400" dirty="0">
              <a:solidFill>
                <a:srgbClr val="0090E5"/>
              </a:solidFill>
            </a:endParaRPr>
          </a:p>
          <a:p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36512"/>
              </p:ext>
            </p:extLst>
          </p:nvPr>
        </p:nvGraphicFramePr>
        <p:xfrm>
          <a:off x="3152184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83799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976510" y="5196796"/>
            <a:ext cx="196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90E5"/>
                </a:solidFill>
              </a:rPr>
              <a:t>s</a:t>
            </a:r>
            <a:r>
              <a:rPr lang="en-US" altLang="zh-TW" sz="2400" dirty="0" smtClean="0">
                <a:solidFill>
                  <a:srgbClr val="0090E5"/>
                </a:solidFill>
              </a:rPr>
              <a:t>uccessor </a:t>
            </a:r>
            <a:r>
              <a:rPr lang="en-US" altLang="zh-TW" sz="2400" dirty="0" err="1" smtClean="0">
                <a:solidFill>
                  <a:srgbClr val="0090E5"/>
                </a:solidFill>
              </a:rPr>
              <a:t>st</a:t>
            </a:r>
            <a:endParaRPr lang="en-US" altLang="zh-TW" sz="2400" dirty="0" smtClean="0">
              <a:solidFill>
                <a:srgbClr val="0090E5"/>
              </a:solidFill>
            </a:endParaRP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= successor </a:t>
            </a:r>
            <a:r>
              <a:rPr lang="en-US" altLang="zh-TW" sz="2400" dirty="0" err="1" smtClean="0">
                <a:solidFill>
                  <a:srgbClr val="0090E5"/>
                </a:solidFill>
              </a:rPr>
              <a:t>sk</a:t>
            </a:r>
            <a:endParaRPr lang="en-US" altLang="zh-TW" sz="2400" dirty="0">
              <a:solidFill>
                <a:srgbClr val="0090E5"/>
              </a:solidFill>
            </a:endParaRPr>
          </a:p>
          <a:p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6" grpId="0" animBg="1"/>
      <p:bldP spid="28" grpId="0" animBg="1"/>
      <p:bldP spid="29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Acyclic_L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32496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475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381418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5677" y="1177588"/>
                <a:ext cx="3976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bg1"/>
                    </a:solidFill>
                  </a:rPr>
                  <a:t>Acyclic_L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</a:rPr>
                  <a:t>)  step finish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.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7" y="1177588"/>
                <a:ext cx="397679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063" t="-11628" r="-137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52569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132138" y="5517232"/>
            <a:ext cx="1943918" cy="608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1"/>
          </p:cNvCxnSpPr>
          <p:nvPr/>
        </p:nvCxnSpPr>
        <p:spPr>
          <a:xfrm flipH="1" flipV="1">
            <a:off x="2267744" y="5805264"/>
            <a:ext cx="864394" cy="162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58875" y="5389765"/>
            <a:ext cx="13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Can’t arrive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7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Acyclic_U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475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49690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向下箭號 9"/>
          <p:cNvSpPr/>
          <p:nvPr/>
        </p:nvSpPr>
        <p:spPr>
          <a:xfrm>
            <a:off x="4716016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 flipH="1" flipV="1">
            <a:off x="2695731" y="1776877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51394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線接點 12"/>
          <p:cNvCxnSpPr>
            <a:stCxn id="15" idx="3"/>
            <a:endCxn id="14" idx="1"/>
          </p:cNvCxnSpPr>
          <p:nvPr/>
        </p:nvCxnSpPr>
        <p:spPr>
          <a:xfrm flipV="1">
            <a:off x="5049575" y="1988840"/>
            <a:ext cx="2596702" cy="29412"/>
          </a:xfrm>
          <a:prstGeom prst="line">
            <a:avLst/>
          </a:prstGeom>
          <a:ln w="38100" cmpd="sng"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646277" y="1758007"/>
            <a:ext cx="138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3511" y="1730220"/>
            <a:ext cx="576064" cy="5760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833953" y="1730220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46216" y="2334603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05614" y="2366348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099389" y="1730220"/>
            <a:ext cx="576064" cy="5760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5744462" y="2018252"/>
            <a:ext cx="1832806" cy="0"/>
          </a:xfrm>
          <a:prstGeom prst="line">
            <a:avLst/>
          </a:prstGeom>
          <a:ln w="38100" cmpd="sng"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81241" y="1588046"/>
            <a:ext cx="1135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2+1&lt; </a:t>
            </a:r>
            <a:r>
              <a:rPr lang="en-US" altLang="zh-TW" sz="2400" dirty="0">
                <a:solidFill>
                  <a:srgbClr val="0090E5"/>
                </a:solidFill>
              </a:rPr>
              <a:t>∞</a:t>
            </a: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2008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7" name="向下箭號 36"/>
          <p:cNvSpPr/>
          <p:nvPr/>
        </p:nvSpPr>
        <p:spPr>
          <a:xfrm>
            <a:off x="5315413" y="1106729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096633" y="3002476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468863" y="1692287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096633" y="1729445"/>
            <a:ext cx="576000" cy="5760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653977" y="1772711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6+4&gt;3</a:t>
            </a: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50771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976510" y="5196796"/>
            <a:ext cx="196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90E5"/>
                </a:solidFill>
              </a:rPr>
              <a:t>s</a:t>
            </a:r>
            <a:r>
              <a:rPr lang="en-US" altLang="zh-TW" sz="2400" dirty="0" smtClean="0">
                <a:solidFill>
                  <a:srgbClr val="0090E5"/>
                </a:solidFill>
              </a:rPr>
              <a:t>uccessor </a:t>
            </a:r>
            <a:r>
              <a:rPr lang="en-US" altLang="zh-TW" sz="2400" dirty="0" err="1" smtClean="0">
                <a:solidFill>
                  <a:srgbClr val="0090E5"/>
                </a:solidFill>
              </a:rPr>
              <a:t>st</a:t>
            </a:r>
            <a:endParaRPr lang="en-US" altLang="zh-TW" sz="2400" dirty="0" smtClean="0">
              <a:solidFill>
                <a:srgbClr val="0090E5"/>
              </a:solidFill>
            </a:endParaRP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= successor </a:t>
            </a:r>
            <a:r>
              <a:rPr lang="en-US" altLang="zh-TW" sz="2400" dirty="0" err="1" smtClean="0">
                <a:solidFill>
                  <a:srgbClr val="0090E5"/>
                </a:solidFill>
              </a:rPr>
              <a:t>sk</a:t>
            </a:r>
            <a:endParaRPr lang="en-US" altLang="zh-TW" sz="2400" dirty="0">
              <a:solidFill>
                <a:srgbClr val="0090E5"/>
              </a:solidFill>
            </a:endParaRPr>
          </a:p>
          <a:p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349798" y="2268352"/>
            <a:ext cx="360040" cy="4320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接點 45"/>
          <p:cNvCxnSpPr>
            <a:stCxn id="45" idx="4"/>
          </p:cNvCxnSpPr>
          <p:nvPr/>
        </p:nvCxnSpPr>
        <p:spPr>
          <a:xfrm>
            <a:off x="1529818" y="2700400"/>
            <a:ext cx="593910" cy="2496396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9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4" grpId="1"/>
      <p:bldP spid="15" grpId="0" animBg="1"/>
      <p:bldP spid="15" grpId="1" animBg="1"/>
      <p:bldP spid="16" grpId="0" animBg="1"/>
      <p:bldP spid="17" grpId="0" animBg="1"/>
      <p:bldP spid="17" grpId="1" animBg="1"/>
      <p:bldP spid="24" grpId="0" animBg="1"/>
      <p:bldP spid="29" grpId="0" animBg="1"/>
      <p:bldP spid="35" grpId="0"/>
      <p:bldP spid="35" grpId="1"/>
      <p:bldP spid="37" grpId="0" animBg="1"/>
      <p:bldP spid="38" grpId="0" animBg="1"/>
      <p:bldP spid="39" grpId="0" animBg="1"/>
      <p:bldP spid="40" grpId="0" animBg="1"/>
      <p:bldP spid="42" grpId="0"/>
      <p:bldP spid="44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Acyclic_U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475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74732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73770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25677" y="1177588"/>
                <a:ext cx="4013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Acyclic_U(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</a:rPr>
                  <a:t>)  step finish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.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7" y="1177588"/>
                <a:ext cx="401308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035" t="-11628" r="-1517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48341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Reverse_LU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92424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8597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25677" y="117758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kumimoji="1"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10391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724128" y="5589239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990635" y="4903012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764344" y="4922661"/>
            <a:ext cx="576000" cy="5760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661425" y="4922661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8+12&gt;9</a:t>
            </a: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53338" y="5589239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93554" y="4922661"/>
            <a:ext cx="576000" cy="5760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47528" y="4903012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8+8&gt;5</a:t>
            </a: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617699" y="4091811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12+3&gt;4</a:t>
            </a: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no </a:t>
            </a:r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9412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6990635" y="4265215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60522" y="5589238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60522" y="4290286"/>
            <a:ext cx="576000" cy="5760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68808" y="5579615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093554" y="4284371"/>
            <a:ext cx="576000" cy="5760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632700" y="4101313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90E5"/>
                </a:solidFill>
              </a:rPr>
              <a:t>12+8&lt;∞</a:t>
            </a:r>
          </a:p>
          <a:p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92605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6360522" y="4280841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093554" y="4922661"/>
            <a:ext cx="576000" cy="576065"/>
          </a:xfrm>
          <a:prstGeom prst="rect">
            <a:avLst/>
          </a:prstGeom>
          <a:noFill/>
          <a:ln w="38100" cmpd="sng"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09395" y="4280842"/>
            <a:ext cx="576000" cy="5760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713338" y="4101312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90E5"/>
                </a:solidFill>
              </a:rPr>
              <a:t>4+5&lt;20</a:t>
            </a:r>
            <a:endParaRPr lang="en-US" altLang="zh-TW" sz="2400" dirty="0">
              <a:solidFill>
                <a:srgbClr val="0090E5"/>
              </a:solidFill>
            </a:endParaRPr>
          </a:p>
          <a:p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93920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01779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4473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6757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  <p:bldP spid="14" grpId="0"/>
      <p:bldP spid="14" grpId="1"/>
      <p:bldP spid="15" grpId="0" animBg="1"/>
      <p:bldP spid="16" grpId="0" animBg="1"/>
      <p:bldP spid="17" grpId="0"/>
      <p:bldP spid="17" grpId="1"/>
      <p:bldP spid="21" grpId="0"/>
      <p:bldP spid="21" grpId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8" grpId="0" animBg="1"/>
      <p:bldP spid="29" grpId="0"/>
      <p:bldP spid="29" grpId="1"/>
      <p:bldP spid="33" grpId="0" animBg="1"/>
      <p:bldP spid="34" grpId="0" animBg="1"/>
      <p:bldP spid="3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</p:spPr>
            <p:txBody>
              <a:bodyPr/>
              <a:lstStyle/>
              <a:p>
                <a:r>
                  <a:rPr lang="en-US" altLang="zh-TW" dirty="0" smtClean="0"/>
                  <a:t>DLU1 - </a:t>
                </a:r>
                <a:r>
                  <a:rPr lang="en-US" altLang="zh-TW" dirty="0" err="1" smtClean="0"/>
                  <a:t>Reverse_LU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5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77788"/>
                <a:ext cx="8959850" cy="971550"/>
              </a:xfrm>
              <a:blipFill rotWithShape="0">
                <a:blip r:embed="rId2"/>
                <a:stretch>
                  <a:fillRect t="-629" b="-16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25677" y="117758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kumimoji="1"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3700"/>
              </p:ext>
            </p:extLst>
          </p:nvPr>
        </p:nvGraphicFramePr>
        <p:xfrm>
          <a:off x="3154782" y="170080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3714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25677" y="1177588"/>
                <a:ext cx="52504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Reverse_LU(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step finish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.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7" y="1177588"/>
                <a:ext cx="525041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320" t="-11628" r="-812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683568" y="1563271"/>
            <a:ext cx="6903250" cy="4204090"/>
            <a:chOff x="683568" y="1563271"/>
            <a:chExt cx="6903250" cy="4204090"/>
          </a:xfrm>
        </p:grpSpPr>
        <p:sp>
          <p:nvSpPr>
            <p:cNvPr id="3" name="橢圓 2"/>
            <p:cNvSpPr/>
            <p:nvPr/>
          </p:nvSpPr>
          <p:spPr>
            <a:xfrm>
              <a:off x="683568" y="3248980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131840" y="3248980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516216" y="3248980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907704" y="4725144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1907704" y="1772816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6516216" y="4725144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6216" y="1772816"/>
              <a:ext cx="79208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5" name="直線單箭頭接點 4"/>
            <p:cNvCxnSpPr>
              <a:stCxn id="3" idx="7"/>
              <a:endCxn id="10" idx="3"/>
            </p:cNvCxnSpPr>
            <p:nvPr/>
          </p:nvCxnSpPr>
          <p:spPr>
            <a:xfrm flipV="1">
              <a:off x="1359657" y="2448905"/>
              <a:ext cx="664046" cy="91607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10" idx="6"/>
              <a:endCxn id="12" idx="2"/>
            </p:cNvCxnSpPr>
            <p:nvPr/>
          </p:nvCxnSpPr>
          <p:spPr>
            <a:xfrm>
              <a:off x="2699792" y="2168860"/>
              <a:ext cx="3816424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6"/>
              <a:endCxn id="11" idx="2"/>
            </p:cNvCxnSpPr>
            <p:nvPr/>
          </p:nvCxnSpPr>
          <p:spPr>
            <a:xfrm>
              <a:off x="2699792" y="5121188"/>
              <a:ext cx="3816424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8" idx="2"/>
              <a:endCxn id="7" idx="6"/>
            </p:cNvCxnSpPr>
            <p:nvPr/>
          </p:nvCxnSpPr>
          <p:spPr>
            <a:xfrm flipH="1">
              <a:off x="3923928" y="3645024"/>
              <a:ext cx="2592288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9" idx="7"/>
              <a:endCxn id="7" idx="3"/>
            </p:cNvCxnSpPr>
            <p:nvPr/>
          </p:nvCxnSpPr>
          <p:spPr>
            <a:xfrm flipV="1">
              <a:off x="2583793" y="3925069"/>
              <a:ext cx="664046" cy="91607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3" idx="5"/>
              <a:endCxn id="9" idx="1"/>
            </p:cNvCxnSpPr>
            <p:nvPr/>
          </p:nvCxnSpPr>
          <p:spPr>
            <a:xfrm>
              <a:off x="1359657" y="3925069"/>
              <a:ext cx="664046" cy="91607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10" idx="5"/>
              <a:endCxn id="7" idx="1"/>
            </p:cNvCxnSpPr>
            <p:nvPr/>
          </p:nvCxnSpPr>
          <p:spPr>
            <a:xfrm>
              <a:off x="2583793" y="2448905"/>
              <a:ext cx="664046" cy="91607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11" idx="0"/>
              <a:endCxn id="8" idx="4"/>
            </p:cNvCxnSpPr>
            <p:nvPr/>
          </p:nvCxnSpPr>
          <p:spPr>
            <a:xfrm flipV="1">
              <a:off x="6912260" y="4041068"/>
              <a:ext cx="0" cy="68407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12" idx="4"/>
              <a:endCxn id="8" idx="0"/>
            </p:cNvCxnSpPr>
            <p:nvPr/>
          </p:nvCxnSpPr>
          <p:spPr>
            <a:xfrm>
              <a:off x="6912260" y="2564904"/>
              <a:ext cx="0" cy="68407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7" idx="7"/>
              <a:endCxn id="12" idx="3"/>
            </p:cNvCxnSpPr>
            <p:nvPr/>
          </p:nvCxnSpPr>
          <p:spPr>
            <a:xfrm flipV="1">
              <a:off x="3807929" y="2448905"/>
              <a:ext cx="2824286" cy="91607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7" idx="5"/>
              <a:endCxn id="11" idx="1"/>
            </p:cNvCxnSpPr>
            <p:nvPr/>
          </p:nvCxnSpPr>
          <p:spPr>
            <a:xfrm>
              <a:off x="3807929" y="3925069"/>
              <a:ext cx="2824286" cy="91607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1125477" y="2422853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0000"/>
                  </a:solidFill>
                </a:rPr>
                <a:t>2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321938" y="1563271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7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21938" y="5235288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5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419747" y="3858801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4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17814" y="2736600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1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120628" y="4381078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6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21937" y="2479345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4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164038" y="3109326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5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321937" y="4243010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3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026728" y="2628862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4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026728" y="4133329"/>
              <a:ext cx="560090" cy="53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3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67291" y="0"/>
            <a:ext cx="8959850" cy="971550"/>
          </a:xfrm>
        </p:spPr>
        <p:txBody>
          <a:bodyPr/>
          <a:lstStyle/>
          <a:p>
            <a:r>
              <a:rPr lang="en-US" altLang="zh-TW" dirty="0" smtClean="0"/>
              <a:t>DLU -- Graph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to know the shortest path of (1,6)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we can find the shortest distance is  9. 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 smtClean="0"/>
              <a:t>DLU1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Example1</a:t>
            </a:r>
            <a:endParaRPr kumimoji="1"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8984"/>
              </p:ext>
            </p:extLst>
          </p:nvPr>
        </p:nvGraphicFramePr>
        <p:xfrm>
          <a:off x="1835696" y="2564904"/>
          <a:ext cx="3475227" cy="347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461"/>
                <a:gridCol w="496461"/>
                <a:gridCol w="496461"/>
                <a:gridCol w="496461"/>
                <a:gridCol w="496461"/>
                <a:gridCol w="496461"/>
                <a:gridCol w="496461"/>
              </a:tblGrid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4283968" y="2564904"/>
            <a:ext cx="504056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3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 smtClean="0"/>
              <a:t>DLU1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Example1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1824"/>
              </p:ext>
            </p:extLst>
          </p:nvPr>
        </p:nvGraphicFramePr>
        <p:xfrm>
          <a:off x="251520" y="2060848"/>
          <a:ext cx="2976519" cy="3264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17"/>
                <a:gridCol w="425217"/>
                <a:gridCol w="425217"/>
                <a:gridCol w="425217"/>
                <a:gridCol w="425217"/>
                <a:gridCol w="425217"/>
                <a:gridCol w="425217"/>
              </a:tblGrid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99592" y="5517232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66"/>
                </a:solidFill>
              </a:rPr>
              <a:t>successor</a:t>
            </a:r>
            <a:endParaRPr kumimoji="1" lang="zh-TW" altLang="en-US" dirty="0">
              <a:solidFill>
                <a:srgbClr val="00006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1177588"/>
            <a:ext cx="5398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the successor form, the number of (1,6) is 2, so the path is </a:t>
            </a:r>
          </a:p>
          <a:p>
            <a:r>
              <a:rPr kumimoji="1" lang="en-US" altLang="zh-TW" dirty="0" smtClean="0">
                <a:solidFill>
                  <a:schemeClr val="bg1"/>
                </a:solidFill>
              </a:rPr>
              <a:t>1-2-6 now.</a:t>
            </a:r>
          </a:p>
        </p:txBody>
      </p:sp>
      <p:sp>
        <p:nvSpPr>
          <p:cNvPr id="7" name="橢圓 6"/>
          <p:cNvSpPr/>
          <p:nvPr/>
        </p:nvSpPr>
        <p:spPr>
          <a:xfrm>
            <a:off x="2339752" y="20608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91880" y="2645245"/>
            <a:ext cx="539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Then the number of (2,6) is 4,  the updated path is </a:t>
            </a:r>
            <a:r>
              <a:rPr kumimoji="1" lang="en-US" altLang="zh-TW" dirty="0" smtClean="0">
                <a:solidFill>
                  <a:schemeClr val="bg1"/>
                </a:solidFill>
              </a:rPr>
              <a:t>1-2-4-6 .</a:t>
            </a:r>
          </a:p>
        </p:txBody>
      </p:sp>
      <p:sp>
        <p:nvSpPr>
          <p:cNvPr id="12" name="橢圓 11"/>
          <p:cNvSpPr/>
          <p:nvPr/>
        </p:nvSpPr>
        <p:spPr>
          <a:xfrm>
            <a:off x="2339752" y="256339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91880" y="4608130"/>
            <a:ext cx="539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finally shortest path is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dirty="0" smtClean="0">
                <a:solidFill>
                  <a:schemeClr val="bg1"/>
                </a:solidFill>
              </a:rPr>
              <a:t>1-2-4-7-6 with distance “9”</a:t>
            </a:r>
          </a:p>
        </p:txBody>
      </p:sp>
      <p:sp>
        <p:nvSpPr>
          <p:cNvPr id="14" name="橢圓 13"/>
          <p:cNvSpPr/>
          <p:nvPr/>
        </p:nvSpPr>
        <p:spPr>
          <a:xfrm>
            <a:off x="2339752" y="34290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339752" y="486916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we want to know the shortest path of (5,7)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we can find the shortest distance is  12. 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 smtClean="0"/>
              <a:t>DLU1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 2</a:t>
            </a:r>
            <a:endParaRPr kumimoji="1"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835696" y="2564904"/>
          <a:ext cx="3475227" cy="347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461"/>
                <a:gridCol w="496461"/>
                <a:gridCol w="496461"/>
                <a:gridCol w="496461"/>
                <a:gridCol w="496461"/>
                <a:gridCol w="496461"/>
                <a:gridCol w="496461"/>
              </a:tblGrid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rgbClr val="000000"/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0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TW" altLang="en-US" sz="2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4788024" y="4509120"/>
            <a:ext cx="504056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 smtClean="0"/>
              <a:t>DLU1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 2</a:t>
            </a:r>
            <a:endParaRPr kumimoji="1"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51520" y="2060848"/>
          <a:ext cx="2976519" cy="3264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17"/>
                <a:gridCol w="425217"/>
                <a:gridCol w="425217"/>
                <a:gridCol w="425217"/>
                <a:gridCol w="425217"/>
                <a:gridCol w="425217"/>
                <a:gridCol w="425217"/>
              </a:tblGrid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6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44344" marR="44344" marT="22171" marB="22171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99592" y="5517232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66"/>
                </a:solidFill>
              </a:rPr>
              <a:t>successor</a:t>
            </a:r>
            <a:endParaRPr kumimoji="1" lang="zh-TW" altLang="en-US" dirty="0">
              <a:solidFill>
                <a:srgbClr val="00006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1177588"/>
            <a:ext cx="5398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From the successor form, the number of (5,7) is 6, so the path is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5</a:t>
            </a:r>
            <a:r>
              <a:rPr kumimoji="1" lang="en-US" altLang="zh-TW" dirty="0" smtClean="0">
                <a:solidFill>
                  <a:schemeClr val="bg1"/>
                </a:solidFill>
              </a:rPr>
              <a:t>-6-7 now.</a:t>
            </a:r>
          </a:p>
        </p:txBody>
      </p:sp>
      <p:sp>
        <p:nvSpPr>
          <p:cNvPr id="7" name="橢圓 6"/>
          <p:cNvSpPr/>
          <p:nvPr/>
        </p:nvSpPr>
        <p:spPr>
          <a:xfrm>
            <a:off x="2814048" y="393305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91880" y="2645245"/>
            <a:ext cx="539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Then the number of (6,7) is 4,  the updated path is 5</a:t>
            </a:r>
            <a:r>
              <a:rPr kumimoji="1" lang="en-US" altLang="zh-TW" dirty="0" smtClean="0">
                <a:solidFill>
                  <a:schemeClr val="bg1"/>
                </a:solidFill>
              </a:rPr>
              <a:t>-6-4-7 .</a:t>
            </a:r>
          </a:p>
        </p:txBody>
      </p:sp>
      <p:sp>
        <p:nvSpPr>
          <p:cNvPr id="12" name="橢圓 11"/>
          <p:cNvSpPr/>
          <p:nvPr/>
        </p:nvSpPr>
        <p:spPr>
          <a:xfrm>
            <a:off x="2773104" y="4437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91880" y="4608130"/>
            <a:ext cx="5398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finally shortest path is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 5</a:t>
            </a:r>
            <a:r>
              <a:rPr kumimoji="1" lang="en-US" altLang="zh-TW" dirty="0" smtClean="0">
                <a:solidFill>
                  <a:schemeClr val="bg1"/>
                </a:solidFill>
              </a:rPr>
              <a:t>-6-4-7 with distance “12”</a:t>
            </a:r>
          </a:p>
        </p:txBody>
      </p:sp>
      <p:sp>
        <p:nvSpPr>
          <p:cNvPr id="14" name="橢圓 13"/>
          <p:cNvSpPr/>
          <p:nvPr/>
        </p:nvSpPr>
        <p:spPr>
          <a:xfrm>
            <a:off x="2814048" y="347112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DLU2 Algorithm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75656" y="170080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84851"/>
            <a:ext cx="6085827" cy="3744416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907704" y="2695478"/>
            <a:ext cx="108012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91984" y="3346948"/>
            <a:ext cx="1880307" cy="4420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699792" y="4365104"/>
            <a:ext cx="1824174" cy="366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  A_LU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88840"/>
            <a:ext cx="502017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si,ti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80242" y="1504950"/>
            <a:ext cx="4106862" cy="4492625"/>
            <a:chOff x="385" y="918"/>
            <a:chExt cx="2587" cy="283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5" y="918"/>
              <a:ext cx="2587" cy="28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918"/>
              <a:ext cx="2592" cy="28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4708079" y="1512498"/>
            <a:ext cx="3924300" cy="2990850"/>
            <a:chOff x="2971" y="944"/>
            <a:chExt cx="2472" cy="1884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2971" y="944"/>
              <a:ext cx="2472" cy="18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944"/>
              <a:ext cx="2477" cy="18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圓角矩形 9"/>
          <p:cNvSpPr/>
          <p:nvPr/>
        </p:nvSpPr>
        <p:spPr>
          <a:xfrm>
            <a:off x="486795" y="2992828"/>
            <a:ext cx="3888432" cy="1944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59267" y="4880447"/>
            <a:ext cx="3487688" cy="1123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716016" y="1512498"/>
            <a:ext cx="4104456" cy="11244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694570" y="2636912"/>
            <a:ext cx="4125901" cy="1866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436096" y="1510983"/>
          <a:ext cx="338437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2138" y="35607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779912" y="58052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1196752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Find OD(s=1,t=6)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(k=7~0)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1520" y="249289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5736" y="2461069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OD(s=3,t=5)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(k=6~2)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14023" y="1181956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5213" y="393305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34076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if 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</a:p>
          <a:p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</a:t>
            </a:r>
            <a:endParaRPr lang="zh-TW" altLang="en-US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D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U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OD(s=1,t=6)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t=si+2 to n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(s=3~7)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k=si+1to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(k=2~5)</a:t>
            </a:r>
            <a:endParaRPr lang="en-US" altLang="zh-TW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70223"/>
              </p:ext>
            </p:extLst>
          </p:nvPr>
        </p:nvGraphicFramePr>
        <p:xfrm>
          <a:off x="2388098" y="1397000"/>
          <a:ext cx="5208238" cy="4840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34"/>
                <a:gridCol w="744034"/>
                <a:gridCol w="744034"/>
                <a:gridCol w="744034"/>
                <a:gridCol w="744034"/>
                <a:gridCol w="744034"/>
                <a:gridCol w="744034"/>
              </a:tblGrid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06484"/>
              </p:ext>
            </p:extLst>
          </p:nvPr>
        </p:nvGraphicFramePr>
        <p:xfrm>
          <a:off x="2388098" y="620688"/>
          <a:ext cx="5208238" cy="691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34"/>
                <a:gridCol w="744034"/>
                <a:gridCol w="744034"/>
                <a:gridCol w="744034"/>
                <a:gridCol w="744034"/>
                <a:gridCol w="744034"/>
                <a:gridCol w="744034"/>
              </a:tblGrid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42319"/>
              </p:ext>
            </p:extLst>
          </p:nvPr>
        </p:nvGraphicFramePr>
        <p:xfrm>
          <a:off x="1547664" y="1397000"/>
          <a:ext cx="744034" cy="4840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034"/>
              </a:tblGrid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9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987824" y="1628799"/>
          <a:ext cx="3816421" cy="455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</a:tblGrid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="1" i="0" u="none" dirty="0" smtClean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TW" altLang="en-US" sz="2600" b="1" i="0" u="non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863496" y="220082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2+1+4+4=11</a:t>
            </a:r>
          </a:p>
        </p:txBody>
      </p:sp>
      <p:sp>
        <p:nvSpPr>
          <p:cNvPr id="3" name="橢圓 2"/>
          <p:cNvSpPr/>
          <p:nvPr/>
        </p:nvSpPr>
        <p:spPr>
          <a:xfrm>
            <a:off x="5796136" y="1772816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987824" y="1628799"/>
          <a:ext cx="3816421" cy="455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</a:tblGrid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dirty="0" smtClean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zh-TW" altLang="en-US" sz="2400" b="1" i="0" u="non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884318" y="217670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6+5+3=14</a:t>
            </a:r>
          </a:p>
        </p:txBody>
      </p:sp>
      <p:sp>
        <p:nvSpPr>
          <p:cNvPr id="3" name="橢圓 2"/>
          <p:cNvSpPr/>
          <p:nvPr/>
        </p:nvSpPr>
        <p:spPr>
          <a:xfrm>
            <a:off x="5796136" y="1772816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699792" y="1412776"/>
          <a:ext cx="3772825" cy="4542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01607"/>
              </a:tblGrid>
              <a:tr h="578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="1" i="0" u="none" dirty="0" smtClean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TW" altLang="en-US" sz="2600" b="1" i="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弧形接點 7"/>
          <p:cNvCxnSpPr/>
          <p:nvPr/>
        </p:nvCxnSpPr>
        <p:spPr>
          <a:xfrm>
            <a:off x="5868144" y="1628800"/>
            <a:ext cx="1440160" cy="12961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88224" y="321297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The final </a:t>
            </a:r>
            <a:r>
              <a:rPr lang="en-US" altLang="zh-TW" dirty="0" err="1" smtClean="0">
                <a:solidFill>
                  <a:srgbClr val="00B050"/>
                </a:solidFill>
              </a:rPr>
              <a:t>min_distance</a:t>
            </a:r>
            <a:r>
              <a:rPr lang="en-US" altLang="zh-TW" dirty="0" smtClean="0">
                <a:solidFill>
                  <a:srgbClr val="00B050"/>
                </a:solidFill>
              </a:rPr>
              <a:t>.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P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err="1"/>
              <a:t>,</a:t>
            </a:r>
            <a:r>
              <a:rPr lang="en-US" altLang="zh-TW" i="1" dirty="0" err="1" smtClean="0"/>
              <a:t>ti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437056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107504" y="116632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P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2060845"/>
          <a:ext cx="3240363" cy="348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09"/>
                <a:gridCol w="462909"/>
                <a:gridCol w="462909"/>
                <a:gridCol w="462909"/>
                <a:gridCol w="462909"/>
                <a:gridCol w="462909"/>
                <a:gridCol w="462909"/>
              </a:tblGrid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475656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16016" y="1772816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shortest path is 1-2-4-5-6, with distance “11”</a:t>
            </a:r>
          </a:p>
        </p:txBody>
      </p:sp>
    </p:spTree>
    <p:extLst>
      <p:ext uri="{BB962C8B-B14F-4D97-AF65-F5344CB8AC3E}">
        <p14:creationId xmlns:p14="http://schemas.microsoft.com/office/powerpoint/2010/main" val="1722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436096" y="1510983"/>
          <a:ext cx="338437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2138" y="35607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779912" y="58052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1196752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1520" y="249289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Find OD(s=1,t=7)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(k=8~0)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48348" y="2410361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OD(s=3,t=5)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(k=6~2)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14023" y="1181956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5213" y="393305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en-US" altLang="zh-TW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34076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if 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</a:p>
          <a:p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</a:t>
            </a:r>
            <a:endParaRPr lang="zh-TW" altLang="en-US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D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U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58924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t=si+2 to n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(s=3~7)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k=si+1to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(k=2~6)</a:t>
            </a:r>
            <a:endParaRPr lang="en-US" altLang="zh-TW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55576" y="3356993"/>
          <a:ext cx="2016224" cy="223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200292" y="268416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2+1+3=6</a:t>
            </a:r>
          </a:p>
        </p:txBody>
      </p:sp>
      <p:sp>
        <p:nvSpPr>
          <p:cNvPr id="3" name="橢圓 2"/>
          <p:cNvSpPr/>
          <p:nvPr/>
        </p:nvSpPr>
        <p:spPr>
          <a:xfrm>
            <a:off x="6588224" y="1556792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137771" y="1478734"/>
          <a:ext cx="397449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785"/>
                <a:gridCol w="567785"/>
                <a:gridCol w="567785"/>
                <a:gridCol w="567785"/>
                <a:gridCol w="567785"/>
                <a:gridCol w="567785"/>
                <a:gridCol w="567785"/>
              </a:tblGrid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92D050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55576" y="3221990"/>
          <a:ext cx="2016224" cy="223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987824" y="1628799"/>
          <a:ext cx="3816421" cy="455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</a:tblGrid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92D050"/>
                          </a:solidFill>
                        </a:rPr>
                        <a:t>13</a:t>
                      </a:r>
                      <a:endParaRPr lang="zh-TW" altLang="en-US" sz="24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884318" y="217670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6+4+3=13</a:t>
            </a:r>
          </a:p>
        </p:txBody>
      </p:sp>
      <p:sp>
        <p:nvSpPr>
          <p:cNvPr id="3" name="橢圓 2"/>
          <p:cNvSpPr/>
          <p:nvPr/>
        </p:nvSpPr>
        <p:spPr>
          <a:xfrm>
            <a:off x="6300192" y="1772816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052513"/>
                <a:ext cx="8780462" cy="2160463"/>
              </a:xfrm>
            </p:spPr>
            <p:txBody>
              <a:bodyPr/>
              <a:lstStyle/>
              <a:p>
                <a:r>
                  <a:rPr lang="en-US" altLang="zh-TW" dirty="0" smtClean="0"/>
                  <a:t>OD pairs Q:{(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 smtClean="0"/>
                  <a:t>}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index of the lowest origin node in Q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the index of the lowest </a:t>
                </a:r>
                <a:r>
                  <a:rPr lang="en-US" altLang="zh-TW" dirty="0" smtClean="0"/>
                  <a:t>destination </a:t>
                </a:r>
                <a:r>
                  <a:rPr lang="en-US" altLang="zh-TW" dirty="0"/>
                  <a:t>node in Q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} }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052513"/>
                <a:ext cx="8780462" cy="2160463"/>
              </a:xfrm>
              <a:blipFill rotWithShape="0">
                <a:blip r:embed="rId2"/>
                <a:stretch>
                  <a:fillRect l="-902" t="-3107" b="-3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7544" y="3401921"/>
                <a:ext cx="770485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0000"/>
                    </a:solidFill>
                  </a:rPr>
                  <a:t>Q:{ (1,2) , (1,3) , (2,4) , (2,5) , (3,4) , (3,7) , (4,5) ,</a:t>
                </a:r>
              </a:p>
              <a:p>
                <a:r>
                  <a:rPr lang="en-US" altLang="zh-TW" dirty="0" smtClean="0">
                    <a:solidFill>
                      <a:srgbClr val="000000"/>
                    </a:solidFill>
                  </a:rPr>
                  <a:t>	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</a:rPr>
                  <a:t>(4,7) , (5,6) ,</a:t>
                </a:r>
                <a:r>
                  <a:rPr lang="en-US" altLang="zh-TW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000000"/>
                    </a:solidFill>
                  </a:rPr>
                  <a:t>(6,4) , (7,6) 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dirty="0" smtClean="0">
                    <a:solidFill>
                      <a:srgbClr val="000000"/>
                    </a:solidFill>
                  </a:rPr>
                  <a:t>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</a:rPr>
                  <a:t>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</a:rPr>
                  <a:t> 2</a:t>
                </a:r>
                <a:endParaRPr lang="en-US" altLang="zh-TW" dirty="0" smtClean="0">
                  <a:solidFill>
                    <a:srgbClr val="000000"/>
                  </a:solidFill>
                </a:endParaRPr>
              </a:p>
              <a:p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01921"/>
                <a:ext cx="7704856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661" t="-2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0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987824" y="1628799"/>
          <a:ext cx="3816421" cy="455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</a:tblGrid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24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92D050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0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884318" y="217670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6+5=11</a:t>
            </a:r>
          </a:p>
        </p:txBody>
      </p:sp>
      <p:sp>
        <p:nvSpPr>
          <p:cNvPr id="3" name="橢圓 2"/>
          <p:cNvSpPr/>
          <p:nvPr/>
        </p:nvSpPr>
        <p:spPr>
          <a:xfrm>
            <a:off x="6300192" y="1772816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7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cxnSp>
        <p:nvCxnSpPr>
          <p:cNvPr id="8" name="弧形接點 7"/>
          <p:cNvCxnSpPr/>
          <p:nvPr/>
        </p:nvCxnSpPr>
        <p:spPr>
          <a:xfrm>
            <a:off x="6264188" y="1909338"/>
            <a:ext cx="1440160" cy="12961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88224" y="321297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The final </a:t>
            </a:r>
            <a:r>
              <a:rPr lang="en-US" altLang="zh-TW" dirty="0" err="1" smtClean="0">
                <a:solidFill>
                  <a:srgbClr val="00B050"/>
                </a:solidFill>
              </a:rPr>
              <a:t>min_distance</a:t>
            </a:r>
            <a:r>
              <a:rPr lang="en-US" altLang="zh-TW" dirty="0" smtClean="0">
                <a:solidFill>
                  <a:srgbClr val="00B050"/>
                </a:solidFill>
              </a:rPr>
              <a:t>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411760" y="1556792"/>
          <a:ext cx="397449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785"/>
                <a:gridCol w="567785"/>
                <a:gridCol w="567785"/>
                <a:gridCol w="567785"/>
                <a:gridCol w="567785"/>
                <a:gridCol w="567785"/>
                <a:gridCol w="567785"/>
              </a:tblGrid>
              <a:tr h="5620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P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err="1"/>
              <a:t>,</a:t>
            </a:r>
            <a:r>
              <a:rPr lang="en-US" altLang="zh-TW" i="1" dirty="0" err="1" smtClean="0"/>
              <a:t>ti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437056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107504" y="116632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P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16016" y="1772816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shortest path is 1-2-4-7, with distance “11”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27584" y="2348880"/>
          <a:ext cx="2952327" cy="3031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761"/>
                <a:gridCol w="421761"/>
                <a:gridCol w="421761"/>
                <a:gridCol w="421761"/>
                <a:gridCol w="421761"/>
                <a:gridCol w="421761"/>
                <a:gridCol w="421761"/>
              </a:tblGrid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6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436096" y="1510983"/>
          <a:ext cx="338437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2138" y="35607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779912" y="58052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1196752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1520" y="249289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48348" y="2410361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OD(s=3,t=5)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(k=6~2)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14023" y="1181956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5213" y="393305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Find OD(s=2,t=6)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(k=7~1)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19184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34076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if 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</a:p>
          <a:p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</a:t>
            </a:r>
            <a:endParaRPr lang="zh-TW" altLang="en-US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D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U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203848" y="1679337"/>
          <a:ext cx="357745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5"/>
                <a:gridCol w="511065"/>
                <a:gridCol w="511065"/>
                <a:gridCol w="511065"/>
                <a:gridCol w="511065"/>
                <a:gridCol w="511065"/>
                <a:gridCol w="511065"/>
              </a:tblGrid>
              <a:tr h="631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OD(s=2,t=6)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t=si+2 to n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(s=4~7)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k=si+1to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(k=3~5)</a:t>
            </a:r>
            <a:endParaRPr lang="en-US" altLang="zh-TW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83568" y="3248326"/>
          <a:ext cx="2160241" cy="223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413"/>
                <a:gridCol w="294413"/>
                <a:gridCol w="294413"/>
                <a:gridCol w="294413"/>
                <a:gridCol w="294413"/>
                <a:gridCol w="294413"/>
                <a:gridCol w="393763"/>
              </a:tblGrid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5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7164288" y="232010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7+4=11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836320" y="2416234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Min</a:t>
            </a:r>
            <a:r>
              <a:rPr lang="en-US" altLang="zh-TW" dirty="0" err="1"/>
              <a:t>_</a:t>
            </a:r>
            <a:r>
              <a:rPr lang="en-US" altLang="zh-TW" i="1" dirty="0" err="1"/>
              <a:t>add</a:t>
            </a:r>
            <a:r>
              <a:rPr lang="en-US" altLang="zh-TW" i="1" dirty="0"/>
              <a:t>(</a:t>
            </a:r>
            <a:r>
              <a:rPr lang="en-US" altLang="zh-TW" i="1" dirty="0" err="1"/>
              <a:t>si</a:t>
            </a:r>
            <a:r>
              <a:rPr lang="en-US" altLang="zh-TW" i="1" dirty="0"/>
              <a:t>, 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203848" y="1679337"/>
          <a:ext cx="357745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5"/>
                <a:gridCol w="511065"/>
                <a:gridCol w="511065"/>
                <a:gridCol w="511065"/>
                <a:gridCol w="511065"/>
                <a:gridCol w="511065"/>
                <a:gridCol w="511065"/>
              </a:tblGrid>
              <a:tr h="631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58924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: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ti*}</a:t>
            </a:r>
          </a:p>
          <a:p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</a:p>
          <a:p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+1 to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</a:p>
          <a:p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64288" y="232010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1+3+3=7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1560" y="3356992"/>
          <a:ext cx="2121588" cy="2252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1571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橢圓 11"/>
          <p:cNvSpPr/>
          <p:nvPr/>
        </p:nvSpPr>
        <p:spPr>
          <a:xfrm>
            <a:off x="5836320" y="2439437"/>
            <a:ext cx="432048" cy="403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cxnSp>
        <p:nvCxnSpPr>
          <p:cNvPr id="8" name="弧形接點 7"/>
          <p:cNvCxnSpPr/>
          <p:nvPr/>
        </p:nvCxnSpPr>
        <p:spPr>
          <a:xfrm>
            <a:off x="5652120" y="2393886"/>
            <a:ext cx="1440160" cy="129614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740302" y="3720525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The final </a:t>
            </a:r>
            <a:r>
              <a:rPr lang="en-US" altLang="zh-TW" dirty="0" err="1" smtClean="0">
                <a:solidFill>
                  <a:srgbClr val="00B050"/>
                </a:solidFill>
              </a:rPr>
              <a:t>min_distance</a:t>
            </a:r>
            <a:r>
              <a:rPr lang="en-US" altLang="zh-TW" dirty="0" smtClean="0">
                <a:solidFill>
                  <a:srgbClr val="00B050"/>
                </a:solidFill>
              </a:rPr>
              <a:t>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627784" y="1484784"/>
          <a:ext cx="357745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65"/>
                <a:gridCol w="511065"/>
                <a:gridCol w="511065"/>
                <a:gridCol w="511065"/>
                <a:gridCol w="511065"/>
                <a:gridCol w="511065"/>
                <a:gridCol w="511065"/>
              </a:tblGrid>
              <a:tr h="631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P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err="1"/>
              <a:t>,</a:t>
            </a:r>
            <a:r>
              <a:rPr lang="en-US" altLang="zh-TW" i="1" dirty="0" err="1" smtClean="0"/>
              <a:t>ti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437056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Successor matrix</a:t>
            </a:r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05949"/>
              </p:ext>
            </p:extLst>
          </p:nvPr>
        </p:nvGraphicFramePr>
        <p:xfrm>
          <a:off x="323528" y="1667120"/>
          <a:ext cx="3600401" cy="334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43"/>
                <a:gridCol w="514343"/>
                <a:gridCol w="514343"/>
                <a:gridCol w="514343"/>
                <a:gridCol w="514343"/>
                <a:gridCol w="514343"/>
                <a:gridCol w="514343"/>
              </a:tblGrid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80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2600" dirty="0">
                        <a:solidFill>
                          <a:srgbClr val="0000FF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2600" dirty="0">
                        <a:solidFill>
                          <a:srgbClr val="000033"/>
                        </a:solidFill>
                      </a:endParaRPr>
                    </a:p>
                  </a:txBody>
                  <a:tcPr marL="63212" marR="63212" marT="31605" marB="316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75656" y="526113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2000" y="1628800"/>
            <a:ext cx="4103783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000066"/>
                </a:solidFill>
              </a:rPr>
              <a:t>If </a:t>
            </a:r>
            <a:r>
              <a:rPr lang="en-US" altLang="zh-TW" dirty="0" smtClean="0">
                <a:solidFill>
                  <a:srgbClr val="000066"/>
                </a:solidFill>
              </a:rPr>
              <a:t>(</a:t>
            </a:r>
            <a:r>
              <a:rPr lang="en-US" altLang="zh-TW" dirty="0" err="1" smtClean="0">
                <a:solidFill>
                  <a:srgbClr val="000066"/>
                </a:solidFill>
              </a:rPr>
              <a:t>i</a:t>
            </a:r>
            <a:r>
              <a:rPr lang="en-US" altLang="zh-TW" dirty="0" smtClean="0">
                <a:solidFill>
                  <a:srgbClr val="000066"/>
                </a:solidFill>
              </a:rPr>
              <a:t>, j) exist the successor,</a:t>
            </a:r>
          </a:p>
          <a:p>
            <a:r>
              <a:rPr kumimoji="1" lang="en-US" altLang="zh-TW" dirty="0" smtClean="0">
                <a:solidFill>
                  <a:srgbClr val="000066"/>
                </a:solidFill>
              </a:rPr>
              <a:t>it show the successor node</a:t>
            </a:r>
            <a:r>
              <a:rPr lang="en-US" altLang="zh-TW" dirty="0" smtClean="0">
                <a:solidFill>
                  <a:srgbClr val="000066"/>
                </a:solidFill>
              </a:rPr>
              <a:t>.</a:t>
            </a:r>
          </a:p>
          <a:p>
            <a:endParaRPr kumimoji="1" lang="en-US" altLang="zh-TW" dirty="0">
              <a:solidFill>
                <a:srgbClr val="000066"/>
              </a:solidFill>
            </a:endParaRPr>
          </a:p>
          <a:p>
            <a:r>
              <a:rPr lang="en-US" altLang="zh-TW" dirty="0" smtClean="0">
                <a:solidFill>
                  <a:srgbClr val="000066"/>
                </a:solidFill>
              </a:rPr>
              <a:t>if not, and (</a:t>
            </a:r>
            <a:r>
              <a:rPr lang="en-US" altLang="zh-TW" dirty="0" err="1">
                <a:solidFill>
                  <a:srgbClr val="000066"/>
                </a:solidFill>
              </a:rPr>
              <a:t>i</a:t>
            </a:r>
            <a:r>
              <a:rPr lang="en-US" altLang="zh-TW" dirty="0" smtClean="0">
                <a:solidFill>
                  <a:srgbClr val="000066"/>
                </a:solidFill>
              </a:rPr>
              <a:t>, j) connect,</a:t>
            </a:r>
          </a:p>
          <a:p>
            <a:r>
              <a:rPr lang="en-US" altLang="zh-TW" dirty="0" smtClean="0">
                <a:solidFill>
                  <a:srgbClr val="000066"/>
                </a:solidFill>
              </a:rPr>
              <a:t>it show the sink node.</a:t>
            </a:r>
          </a:p>
          <a:p>
            <a:endParaRPr kumimoji="1" lang="en-US" altLang="zh-TW" dirty="0">
              <a:solidFill>
                <a:srgbClr val="000066"/>
              </a:solidFill>
            </a:endParaRPr>
          </a:p>
          <a:p>
            <a:r>
              <a:rPr lang="en-US" altLang="zh-TW" dirty="0" smtClean="0">
                <a:solidFill>
                  <a:srgbClr val="000066"/>
                </a:solidFill>
              </a:rPr>
              <a:t>if  (</a:t>
            </a:r>
            <a:r>
              <a:rPr lang="en-US" altLang="zh-TW" dirty="0" err="1" smtClean="0">
                <a:solidFill>
                  <a:srgbClr val="000066"/>
                </a:solidFill>
              </a:rPr>
              <a:t>i</a:t>
            </a:r>
            <a:r>
              <a:rPr lang="en-US" altLang="zh-TW" dirty="0" smtClean="0">
                <a:solidFill>
                  <a:srgbClr val="000066"/>
                </a:solidFill>
              </a:rPr>
              <a:t>, j) doesn’t connect,</a:t>
            </a:r>
          </a:p>
          <a:p>
            <a:r>
              <a:rPr kumimoji="1" lang="en-US" altLang="zh-TW" dirty="0" smtClean="0">
                <a:solidFill>
                  <a:srgbClr val="000066"/>
                </a:solidFill>
              </a:rPr>
              <a:t>it show the `x` symbol.</a:t>
            </a:r>
          </a:p>
        </p:txBody>
      </p:sp>
    </p:spTree>
    <p:extLst>
      <p:ext uri="{BB962C8B-B14F-4D97-AF65-F5344CB8AC3E}">
        <p14:creationId xmlns:p14="http://schemas.microsoft.com/office/powerpoint/2010/main" val="4292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107504" y="116632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P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16016" y="1772816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shortest path is 2-4-7-6, with distance “7”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27584" y="1916832"/>
          <a:ext cx="3456383" cy="3332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69"/>
                <a:gridCol w="493769"/>
                <a:gridCol w="493769"/>
                <a:gridCol w="493769"/>
                <a:gridCol w="493769"/>
                <a:gridCol w="493769"/>
                <a:gridCol w="493769"/>
              </a:tblGrid>
              <a:tr h="471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68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68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68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68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8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436096" y="1510983"/>
          <a:ext cx="338437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2138" y="35607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779912" y="58052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1196752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1520" y="249289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248348" y="2410361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OD(s=3,t=5)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(k=6~2)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14023" y="1181956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Find OD(s=2,t=7)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(k=8~1)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5213" y="393305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34076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if 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</a:p>
          <a:p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</a:t>
            </a:r>
            <a:endParaRPr lang="zh-TW" altLang="en-US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D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U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t=si+2 to n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(s=4~7)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k=si+1to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(k=3~6)</a:t>
            </a:r>
            <a:endParaRPr lang="en-US" altLang="zh-TW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9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3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732240" y="116152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1+3=4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97596" y="3147884"/>
          <a:ext cx="2121588" cy="229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3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132138" y="1684747"/>
          <a:ext cx="4460400" cy="4552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712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7020272" y="2420888"/>
            <a:ext cx="576064" cy="592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763688" y="1412776"/>
          <a:ext cx="4460400" cy="4552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712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cxnSp>
        <p:nvCxnSpPr>
          <p:cNvPr id="8" name="弧形接點 7"/>
          <p:cNvCxnSpPr>
            <a:endCxn id="9" idx="0"/>
          </p:cNvCxnSpPr>
          <p:nvPr/>
        </p:nvCxnSpPr>
        <p:spPr>
          <a:xfrm>
            <a:off x="6052344" y="2564904"/>
            <a:ext cx="1652004" cy="648073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88224" y="321297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The final </a:t>
            </a:r>
            <a:r>
              <a:rPr lang="en-US" altLang="zh-TW" dirty="0" err="1" smtClean="0">
                <a:solidFill>
                  <a:srgbClr val="00B050"/>
                </a:solidFill>
              </a:rPr>
              <a:t>min_distance</a:t>
            </a:r>
            <a:r>
              <a:rPr lang="en-US" altLang="zh-TW" dirty="0" smtClean="0">
                <a:solidFill>
                  <a:srgbClr val="00B050"/>
                </a:solidFill>
              </a:rPr>
              <a:t>.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P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err="1"/>
              <a:t>,</a:t>
            </a:r>
            <a:r>
              <a:rPr lang="en-US" altLang="zh-TW" i="1" dirty="0" err="1" smtClean="0"/>
              <a:t>ti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437056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107504" y="116632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P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16016" y="1772816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shortest path is 2-4-7, with distance “4”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83568" y="1783120"/>
          <a:ext cx="3384374" cy="3377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436096" y="1510983"/>
          <a:ext cx="338437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2138" y="35607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779912" y="580526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1196752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1520" y="249289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OD(s=1,t=7)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(k=8~0)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5736" y="2383152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Find OD(s=3,t=5)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(k=6~2)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14023" y="1181956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(s=9~7)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(k=8~1)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75213" y="3933056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OD(s=2,t=6)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s=ti+2 to n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(s=8~7)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k=ti+1to s-1</a:t>
            </a:r>
          </a:p>
          <a:p>
            <a:r>
              <a:rPr lang="en-US" altLang="zh-TW" sz="1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(k=7~1)</a:t>
            </a:r>
            <a:endParaRPr lang="en-US" altLang="zh-TW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dirty="0" err="1"/>
              <a:t>_</a:t>
            </a:r>
            <a:r>
              <a:rPr lang="en-US" altLang="zh-TW" i="1" dirty="0" err="1"/>
              <a:t>L</a:t>
            </a:r>
            <a:r>
              <a:rPr lang="en-US" altLang="zh-TW" i="1" dirty="0"/>
              <a:t>(ti)</a:t>
            </a:r>
            <a:endParaRPr lang="zh-TW" altLang="en-US" kern="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84984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299832"/>
                <a:gridCol w="306336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5536" y="134076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if 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x(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k,ti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 </a:t>
            </a:r>
          </a:p>
          <a:p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s,ti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 :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succ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s,k</a:t>
            </a:r>
            <a:r>
              <a:rPr lang="en-US" altLang="zh-TW" sz="2000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;</a:t>
            </a:r>
            <a:endParaRPr lang="zh-TW" altLang="en-US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smtClean="0"/>
              <a:t>DLU1 - LU</a:t>
            </a:r>
            <a:endParaRPr lang="zh-TW" altLang="en-US" kern="0" dirty="0"/>
          </a:p>
        </p:txBody>
      </p:sp>
      <p:sp>
        <p:nvSpPr>
          <p:cNvPr id="6" name="向下箭號 5"/>
          <p:cNvSpPr/>
          <p:nvPr/>
        </p:nvSpPr>
        <p:spPr>
          <a:xfrm>
            <a:off x="3419872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5400000" flipH="1" flipV="1">
            <a:off x="2707881" y="1776877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12474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First step, LU</a:t>
            </a:r>
            <a:endParaRPr kumimoji="1"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245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28754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33434" y="1196752"/>
            <a:ext cx="3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no node need to update</a:t>
            </a:r>
            <a:endParaRPr kumimoji="1"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D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U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Find OD(s=3,t=5)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t=si+2 to n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(s=5~7)</a:t>
            </a: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k=si+1to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altLang="zh-TW" sz="20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(k=4~4)</a:t>
            </a:r>
            <a:endParaRPr lang="en-US" altLang="zh-TW" sz="2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83568" y="3223379"/>
          <a:ext cx="2121588" cy="224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299832"/>
                <a:gridCol w="306336"/>
                <a:gridCol w="3030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419872" y="1459915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740352" y="242088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4+4=8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100997" y="1510983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567515"/>
                <a:gridCol w="706885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1560" y="3175253"/>
          <a:ext cx="2121588" cy="224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299832"/>
                <a:gridCol w="306336"/>
                <a:gridCol w="3030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5652120" y="2780928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8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 err="1"/>
              <a:t>Subprocedure</a:t>
            </a:r>
            <a:r>
              <a:rPr lang="en-US" altLang="zh-TW" dirty="0"/>
              <a:t> </a:t>
            </a:r>
            <a:r>
              <a:rPr lang="en-US" altLang="zh-TW" i="1" dirty="0" err="1" smtClean="0"/>
              <a:t>Min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add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smtClean="0"/>
              <a:t>, ti)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54452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544" y="1268760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=max{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*}</a:t>
            </a:r>
          </a:p>
          <a:p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i="1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=6)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TW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+1 </a:t>
            </a: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zh-TW" i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TW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(k=7to7)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452320" y="17728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5+9+3+17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11560" y="3212977"/>
          <a:ext cx="2121588" cy="2328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299832"/>
                <a:gridCol w="306336"/>
                <a:gridCol w="303084"/>
              </a:tblGrid>
              <a:tr h="394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2991920" y="1510983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D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88224" y="321297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The final </a:t>
            </a:r>
            <a:r>
              <a:rPr lang="en-US" altLang="zh-TW" dirty="0" err="1" smtClean="0">
                <a:solidFill>
                  <a:srgbClr val="00B050"/>
                </a:solidFill>
              </a:rPr>
              <a:t>min_distance</a:t>
            </a:r>
            <a:r>
              <a:rPr lang="en-US" altLang="zh-TW" dirty="0" smtClean="0">
                <a:solidFill>
                  <a:srgbClr val="00B050"/>
                </a:solidFill>
              </a:rPr>
              <a:t>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835696" y="1340768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弧形接點 7"/>
          <p:cNvCxnSpPr>
            <a:endCxn id="9" idx="1"/>
          </p:cNvCxnSpPr>
          <p:nvPr/>
        </p:nvCxnSpPr>
        <p:spPr>
          <a:xfrm>
            <a:off x="4932040" y="2924944"/>
            <a:ext cx="1656184" cy="76508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 </a:t>
            </a:r>
            <a:r>
              <a:rPr lang="en-US" altLang="zh-TW" i="1" dirty="0" err="1" smtClean="0"/>
              <a:t>Get</a:t>
            </a:r>
            <a:r>
              <a:rPr lang="en-US" altLang="zh-TW" dirty="0" err="1" smtClean="0"/>
              <a:t>_</a:t>
            </a:r>
            <a:r>
              <a:rPr lang="en-US" altLang="zh-TW" i="1" dirty="0" err="1" smtClean="0"/>
              <a:t>P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si</a:t>
            </a:r>
            <a:r>
              <a:rPr lang="en-US" altLang="zh-TW" i="1" dirty="0" err="1"/>
              <a:t>,</a:t>
            </a:r>
            <a:r>
              <a:rPr lang="en-US" altLang="zh-TW" i="1" dirty="0" err="1" smtClean="0"/>
              <a:t>ti</a:t>
            </a:r>
            <a:r>
              <a:rPr lang="en-US" altLang="zh-TW" i="1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437056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107504" y="116632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dirty="0"/>
              <a:t>Procedure </a:t>
            </a:r>
            <a:r>
              <a:rPr lang="en-US" altLang="zh-TW" i="1" dirty="0" err="1"/>
              <a:t>Get</a:t>
            </a:r>
            <a:r>
              <a:rPr lang="en-US" altLang="zh-TW" dirty="0" err="1"/>
              <a:t>_</a:t>
            </a:r>
            <a:r>
              <a:rPr lang="en-US" altLang="zh-TW" i="1" dirty="0" err="1"/>
              <a:t>P</a:t>
            </a:r>
            <a:r>
              <a:rPr lang="en-US" altLang="zh-TW" i="1" dirty="0"/>
              <a:t>(</a:t>
            </a:r>
            <a:r>
              <a:rPr lang="en-US" altLang="zh-TW" i="1" dirty="0" err="1"/>
              <a:t>si,ti</a:t>
            </a:r>
            <a:r>
              <a:rPr lang="en-US" altLang="zh-TW" i="1" dirty="0"/>
              <a:t>)</a:t>
            </a:r>
            <a:endParaRPr lang="zh-TW" altLang="en-US" kern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56612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16016" y="1772816"/>
            <a:ext cx="3240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The shortest path is 3-4-5, with </a:t>
            </a:r>
            <a:r>
              <a:rPr lang="en-US" altLang="zh-TW" smtClean="0">
                <a:solidFill>
                  <a:schemeClr val="bg1"/>
                </a:solidFill>
              </a:rPr>
              <a:t>distance “8”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11560" y="2276874"/>
          <a:ext cx="3672410" cy="314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630"/>
                <a:gridCol w="524630"/>
                <a:gridCol w="524630"/>
                <a:gridCol w="524630"/>
                <a:gridCol w="519001"/>
                <a:gridCol w="530259"/>
                <a:gridCol w="524630"/>
              </a:tblGrid>
              <a:tr h="445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92D05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3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smtClean="0"/>
              <a:t>DLU1 - LU</a:t>
            </a:r>
            <a:endParaRPr lang="zh-TW" altLang="en-US" kern="0" dirty="0"/>
          </a:p>
        </p:txBody>
      </p:sp>
      <p:sp>
        <p:nvSpPr>
          <p:cNvPr id="6" name="向下箭號 5"/>
          <p:cNvSpPr/>
          <p:nvPr/>
        </p:nvSpPr>
        <p:spPr>
          <a:xfrm>
            <a:off x="3995936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5400000" flipH="1" flipV="1">
            <a:off x="2707881" y="2375965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12474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First step, LU</a:t>
            </a:r>
            <a:endParaRPr kumimoji="1"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40095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96616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33434" y="1196752"/>
            <a:ext cx="3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no node need to update</a:t>
            </a:r>
            <a:endParaRPr kumimoji="1"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smtClean="0"/>
              <a:t>DLU1 - LU</a:t>
            </a:r>
            <a:endParaRPr lang="zh-TW" altLang="en-US" kern="0" dirty="0"/>
          </a:p>
        </p:txBody>
      </p:sp>
      <p:sp>
        <p:nvSpPr>
          <p:cNvPr id="6" name="向下箭號 5"/>
          <p:cNvSpPr/>
          <p:nvPr/>
        </p:nvSpPr>
        <p:spPr>
          <a:xfrm>
            <a:off x="4716016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5400000" flipH="1" flipV="1">
            <a:off x="2707881" y="3046599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12474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First step, LU</a:t>
            </a:r>
            <a:endParaRPr kumimoji="1"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05751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93121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33434" y="1196752"/>
            <a:ext cx="3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no node need to update</a:t>
            </a:r>
            <a:endParaRPr kumimoji="1"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smtClean="0"/>
              <a:t>DLU1 - LU</a:t>
            </a:r>
            <a:endParaRPr lang="zh-TW" altLang="en-US" kern="0" dirty="0"/>
          </a:p>
        </p:txBody>
      </p:sp>
      <p:sp>
        <p:nvSpPr>
          <p:cNvPr id="6" name="向下箭號 5"/>
          <p:cNvSpPr/>
          <p:nvPr/>
        </p:nvSpPr>
        <p:spPr>
          <a:xfrm>
            <a:off x="5292080" y="1124744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5400000" flipH="1" flipV="1">
            <a:off x="2709185" y="3759658"/>
            <a:ext cx="144016" cy="4239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124744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First step, LU</a:t>
            </a:r>
            <a:endParaRPr kumimoji="1"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52986"/>
              </p:ext>
            </p:extLst>
          </p:nvPr>
        </p:nvGraphicFramePr>
        <p:xfrm>
          <a:off x="3154782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84461"/>
              </p:ext>
            </p:extLst>
          </p:nvPr>
        </p:nvGraphicFramePr>
        <p:xfrm>
          <a:off x="443355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27584" y="486916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0066"/>
                </a:solidFill>
              </a:rPr>
              <a:t>successor</a:t>
            </a:r>
            <a:endParaRPr kumimoji="1" lang="zh-TW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7934"/>
              </p:ext>
            </p:extLst>
          </p:nvPr>
        </p:nvGraphicFramePr>
        <p:xfrm>
          <a:off x="3153698" y="1685492"/>
          <a:ext cx="44604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200"/>
                <a:gridCol w="637200"/>
                <a:gridCol w="637200"/>
                <a:gridCol w="637200"/>
                <a:gridCol w="637200"/>
                <a:gridCol w="637200"/>
                <a:gridCol w="637200"/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∞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3600" dirty="0">
                        <a:solidFill>
                          <a:srgbClr val="00003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53665"/>
              </p:ext>
            </p:extLst>
          </p:nvPr>
        </p:nvGraphicFramePr>
        <p:xfrm>
          <a:off x="446338" y="2324979"/>
          <a:ext cx="2121588" cy="225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84"/>
                <a:gridCol w="303084"/>
                <a:gridCol w="303084"/>
                <a:gridCol w="303084"/>
                <a:gridCol w="303084"/>
                <a:gridCol w="303084"/>
                <a:gridCol w="303084"/>
              </a:tblGrid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23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33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rgbClr val="000033"/>
                        </a:solidFill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1599272" y="3908260"/>
            <a:ext cx="360040" cy="4320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/>
          <p:cNvCxnSpPr>
            <a:stCxn id="23" idx="4"/>
          </p:cNvCxnSpPr>
          <p:nvPr/>
        </p:nvCxnSpPr>
        <p:spPr>
          <a:xfrm>
            <a:off x="1779292" y="4340308"/>
            <a:ext cx="280489" cy="927801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76510" y="5196796"/>
            <a:ext cx="196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90E5"/>
                </a:solidFill>
              </a:rPr>
              <a:t>s</a:t>
            </a:r>
            <a:r>
              <a:rPr lang="en-US" altLang="zh-TW" sz="2400" dirty="0" smtClean="0">
                <a:solidFill>
                  <a:srgbClr val="0090E5"/>
                </a:solidFill>
              </a:rPr>
              <a:t>uccessor </a:t>
            </a:r>
            <a:r>
              <a:rPr lang="en-US" altLang="zh-TW" sz="2400" dirty="0" err="1" smtClean="0">
                <a:solidFill>
                  <a:srgbClr val="0090E5"/>
                </a:solidFill>
              </a:rPr>
              <a:t>st</a:t>
            </a:r>
            <a:endParaRPr lang="en-US" altLang="zh-TW" sz="2400" dirty="0" smtClean="0">
              <a:solidFill>
                <a:srgbClr val="0090E5"/>
              </a:solidFill>
            </a:endParaRPr>
          </a:p>
          <a:p>
            <a:r>
              <a:rPr lang="en-US" altLang="zh-TW" sz="2400" dirty="0" smtClean="0">
                <a:solidFill>
                  <a:srgbClr val="0090E5"/>
                </a:solidFill>
              </a:rPr>
              <a:t>= successor </a:t>
            </a:r>
            <a:r>
              <a:rPr lang="en-US" altLang="zh-TW" sz="2400" dirty="0" err="1" smtClean="0">
                <a:solidFill>
                  <a:srgbClr val="0090E5"/>
                </a:solidFill>
              </a:rPr>
              <a:t>sk</a:t>
            </a:r>
            <a:endParaRPr lang="en-US" altLang="zh-TW" sz="2400" dirty="0">
              <a:solidFill>
                <a:srgbClr val="0090E5"/>
              </a:solidFill>
            </a:endParaRPr>
          </a:p>
          <a:p>
            <a:r>
              <a:rPr kumimoji="1" lang="en-US" altLang="zh-TW" sz="2400" dirty="0" smtClean="0">
                <a:solidFill>
                  <a:srgbClr val="0090E5"/>
                </a:solidFill>
              </a:rPr>
              <a:t>update</a:t>
            </a:r>
            <a:endParaRPr kumimoji="1" lang="zh-TW" altLang="en-US" sz="2400" dirty="0">
              <a:solidFill>
                <a:srgbClr val="0090E5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5722926" y="3924809"/>
            <a:ext cx="3335191" cy="1520415"/>
            <a:chOff x="4716016" y="2772681"/>
            <a:chExt cx="3335191" cy="1520415"/>
          </a:xfrm>
        </p:grpSpPr>
        <p:sp>
          <p:nvSpPr>
            <p:cNvPr id="17" name="橢圓 16"/>
            <p:cNvSpPr/>
            <p:nvPr/>
          </p:nvSpPr>
          <p:spPr>
            <a:xfrm>
              <a:off x="4716016" y="3717032"/>
              <a:ext cx="576064" cy="57606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8" name="直線接點 17"/>
            <p:cNvCxnSpPr>
              <a:stCxn id="17" idx="6"/>
              <a:endCxn id="19" idx="1"/>
            </p:cNvCxnSpPr>
            <p:nvPr/>
          </p:nvCxnSpPr>
          <p:spPr>
            <a:xfrm flipV="1">
              <a:off x="5292080" y="3188180"/>
              <a:ext cx="1369354" cy="81688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661434" y="2772681"/>
              <a:ext cx="13897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90E5"/>
                  </a:solidFill>
                </a:rPr>
                <a:t>4</a:t>
              </a:r>
              <a:r>
                <a:rPr lang="en-US" altLang="zh-TW" sz="2400" dirty="0" smtClean="0">
                  <a:solidFill>
                    <a:srgbClr val="0090E5"/>
                  </a:solidFill>
                </a:rPr>
                <a:t> + 5 </a:t>
              </a:r>
              <a:r>
                <a:rPr lang="en-US" altLang="zh-TW" sz="2400" dirty="0">
                  <a:solidFill>
                    <a:srgbClr val="0090E5"/>
                  </a:solidFill>
                </a:rPr>
                <a:t>&lt; ∞</a:t>
              </a:r>
            </a:p>
            <a:p>
              <a:r>
                <a:rPr kumimoji="1" lang="en-US" altLang="zh-TW" sz="2400" dirty="0" smtClean="0">
                  <a:solidFill>
                    <a:srgbClr val="0090E5"/>
                  </a:solidFill>
                </a:rPr>
                <a:t>update</a:t>
              </a:r>
              <a:endParaRPr kumimoji="1" lang="zh-TW" altLang="en-US" sz="2400" dirty="0">
                <a:solidFill>
                  <a:srgbClr val="0090E5"/>
                </a:solidFill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543087" y="1075781"/>
            <a:ext cx="3515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no node need to update</a:t>
            </a:r>
            <a:endParaRPr kumimoji="1"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6983667" y="4908764"/>
            <a:ext cx="2136640" cy="991448"/>
            <a:chOff x="5890874" y="2612230"/>
            <a:chExt cx="2136640" cy="991448"/>
          </a:xfrm>
        </p:grpSpPr>
        <p:sp>
          <p:nvSpPr>
            <p:cNvPr id="31" name="橢圓 30"/>
            <p:cNvSpPr/>
            <p:nvPr/>
          </p:nvSpPr>
          <p:spPr>
            <a:xfrm>
              <a:off x="5890874" y="2612230"/>
              <a:ext cx="576064" cy="57606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2" name="直線接點 31"/>
            <p:cNvCxnSpPr>
              <a:stCxn id="31" idx="5"/>
              <a:endCxn id="33" idx="1"/>
            </p:cNvCxnSpPr>
            <p:nvPr/>
          </p:nvCxnSpPr>
          <p:spPr>
            <a:xfrm>
              <a:off x="6382575" y="3103931"/>
              <a:ext cx="278859" cy="84249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661434" y="2772681"/>
              <a:ext cx="13660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90E5"/>
                  </a:solidFill>
                </a:rPr>
                <a:t>3 + 5 </a:t>
              </a:r>
              <a:r>
                <a:rPr lang="en-US" altLang="zh-TW" sz="2400" dirty="0">
                  <a:solidFill>
                    <a:srgbClr val="0090E5"/>
                  </a:solidFill>
                </a:rPr>
                <a:t>&lt; ∞</a:t>
              </a:r>
            </a:p>
            <a:p>
              <a:r>
                <a:rPr kumimoji="1" lang="en-US" altLang="zh-TW" sz="2400" dirty="0" smtClean="0">
                  <a:solidFill>
                    <a:srgbClr val="0090E5"/>
                  </a:solidFill>
                </a:rPr>
                <a:t>update</a:t>
              </a:r>
              <a:endParaRPr kumimoji="1" lang="zh-TW" altLang="en-US" sz="2400" dirty="0">
                <a:solidFill>
                  <a:srgbClr val="0090E5"/>
                </a:solidFill>
              </a:endParaRPr>
            </a:p>
          </p:txBody>
        </p:sp>
      </p:grpSp>
      <p:sp>
        <p:nvSpPr>
          <p:cNvPr id="38" name="橢圓 37"/>
          <p:cNvSpPr/>
          <p:nvPr/>
        </p:nvSpPr>
        <p:spPr>
          <a:xfrm>
            <a:off x="2215724" y="3908260"/>
            <a:ext cx="360040" cy="4320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/>
          <p:cNvCxnSpPr>
            <a:stCxn id="38" idx="4"/>
          </p:cNvCxnSpPr>
          <p:nvPr/>
        </p:nvCxnSpPr>
        <p:spPr>
          <a:xfrm flipH="1">
            <a:off x="2059782" y="4340308"/>
            <a:ext cx="335962" cy="927801"/>
          </a:xfrm>
          <a:prstGeom prst="line">
            <a:avLst/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8" grpId="0" animBg="1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21087</TotalTime>
  <Words>6960</Words>
  <Application>Microsoft Office PowerPoint</Application>
  <PresentationFormat>如螢幕大小 (4:3)</PresentationFormat>
  <Paragraphs>5753</Paragraphs>
  <Slides>65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6" baseType="lpstr">
      <vt:lpstr>intro</vt:lpstr>
      <vt:lpstr>Multiple Pairs Shortest Path Algorithm DLU  -- Graph 2</vt:lpstr>
      <vt:lpstr>DLU -- Graph</vt:lpstr>
      <vt:lpstr>PowerPoint 簡報</vt:lpstr>
      <vt:lpstr>PowerPoint 簡報</vt:lpstr>
      <vt:lpstr>Successor matrix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DLU1 - Acyclic_L(j_0) </vt:lpstr>
      <vt:lpstr>DLU1 - Acyclic_L(j_0) </vt:lpstr>
      <vt:lpstr>DLU1 - Acyclic_L(j_0) </vt:lpstr>
      <vt:lpstr>DLU1 - Acyclic_U(i_0) </vt:lpstr>
      <vt:lpstr>DLU1 - Acyclic_U(i_0) </vt:lpstr>
      <vt:lpstr>DLU1 - Reverse_LU(i_0 〖,j〗_0,k_0)</vt:lpstr>
      <vt:lpstr>DLU1 - Reverse_LU(i_0 〖,j〗_0,k_0)</vt:lpstr>
      <vt:lpstr>DLU1 – Example1</vt:lpstr>
      <vt:lpstr>DLU1 – Example1</vt:lpstr>
      <vt:lpstr>DLU1 – Example 2</vt:lpstr>
      <vt:lpstr>DLU1 – Example 2</vt:lpstr>
      <vt:lpstr>DLU2 Algorithm</vt:lpstr>
      <vt:lpstr>Procedure  A_LU</vt:lpstr>
      <vt:lpstr>Procedure Get_D(si,ti)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Procedure Get_P(si,ti)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Procedure Get_P(si,ti)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Procedure Get_P(si,ti)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Procedure Get_P(si,ti)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Procedure Get_P(si,ti)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ilin</cp:lastModifiedBy>
  <cp:revision>1344</cp:revision>
  <dcterms:created xsi:type="dcterms:W3CDTF">2010-04-03T03:14:21Z</dcterms:created>
  <dcterms:modified xsi:type="dcterms:W3CDTF">2015-05-11T02:11:33Z</dcterms:modified>
</cp:coreProperties>
</file>