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591" r:id="rId2"/>
    <p:sldId id="593" r:id="rId3"/>
    <p:sldId id="595" r:id="rId4"/>
    <p:sldId id="598" r:id="rId5"/>
    <p:sldId id="596" r:id="rId6"/>
    <p:sldId id="592" r:id="rId7"/>
    <p:sldId id="597" r:id="rId8"/>
    <p:sldId id="594" r:id="rId9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006600"/>
    <a:srgbClr val="003300"/>
    <a:srgbClr val="FF6699"/>
    <a:srgbClr val="0000FF"/>
    <a:srgbClr val="CCFF33"/>
    <a:srgbClr val="D2FEE0"/>
    <a:srgbClr val="8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3" autoAdjust="0"/>
    <p:restoredTop sz="94667" autoAdjust="0"/>
  </p:normalViewPr>
  <p:slideViewPr>
    <p:cSldViewPr>
      <p:cViewPr varScale="1">
        <p:scale>
          <a:sx n="112" d="100"/>
          <a:sy n="112" d="100"/>
        </p:scale>
        <p:origin x="844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174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C3E9CA8-5298-4965-9B25-3164246DFE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933F8E8-C9E4-4CEA-BFA8-70C01D2E98A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5E1AD003-64B5-4573-B075-145267C1A95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4B4880B-B8AD-4C42-AFC6-B0AB318B32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720B5EEF-5BEF-4549-A0FB-1F66AAD1B2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EE717D47-4E8A-4340-9B13-A50ADF119F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fld id="{A51A584F-CEBA-4950-AFCC-ACE8AB28BA6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129748B3-BBD2-4A87-B25F-619DA5E056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日、美</a:t>
            </a:r>
            <a:r>
              <a:rPr lang="zh-TW" altLang="zh-TW"/>
              <a:t>公共自行車共享系統</a:t>
            </a:r>
            <a:r>
              <a:rPr lang="zh-TW" altLang="en-US"/>
              <a:t>參訪</a:t>
            </a:r>
            <a:r>
              <a:rPr lang="zh-TW" altLang="zh-TW"/>
              <a:t>經驗與心得</a:t>
            </a:r>
            <a:r>
              <a:rPr lang="en-US" altLang="zh-TW"/>
              <a:t>     by   </a:t>
            </a:r>
            <a:r>
              <a:rPr lang="zh-TW" altLang="en-US">
                <a:solidFill>
                  <a:srgbClr val="016311"/>
                </a:solidFill>
              </a:rPr>
              <a:t>成大工資管</a:t>
            </a:r>
            <a:r>
              <a:rPr lang="zh-TW" altLang="en-US" i="1">
                <a:solidFill>
                  <a:srgbClr val="016311"/>
                </a:solidFill>
              </a:rPr>
              <a:t>王逸琳</a:t>
            </a:r>
            <a:r>
              <a:rPr lang="en-US" altLang="zh-TW" i="1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770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7965CD30-3091-4AEB-97C6-BED5A578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日、美</a:t>
            </a:r>
            <a:r>
              <a:rPr lang="zh-TW" altLang="zh-TW"/>
              <a:t>公共自行車共享系統</a:t>
            </a:r>
            <a:r>
              <a:rPr lang="zh-TW" altLang="en-US"/>
              <a:t>參訪</a:t>
            </a:r>
            <a:r>
              <a:rPr lang="zh-TW" altLang="zh-TW"/>
              <a:t>經驗與心得</a:t>
            </a:r>
            <a:r>
              <a:rPr lang="en-US" altLang="zh-TW"/>
              <a:t>     by   </a:t>
            </a:r>
            <a:r>
              <a:rPr lang="zh-TW" altLang="en-US">
                <a:solidFill>
                  <a:srgbClr val="016311"/>
                </a:solidFill>
              </a:rPr>
              <a:t>成大工資管</a:t>
            </a:r>
            <a:r>
              <a:rPr lang="zh-TW" altLang="en-US" i="1">
                <a:solidFill>
                  <a:srgbClr val="016311"/>
                </a:solidFill>
              </a:rPr>
              <a:t>王逸琳</a:t>
            </a:r>
            <a:r>
              <a:rPr lang="en-US" altLang="zh-TW" i="1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905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>
            <a:extLst>
              <a:ext uri="{FF2B5EF4-FFF2-40B4-BE49-F238E27FC236}">
                <a16:creationId xmlns:a16="http://schemas.microsoft.com/office/drawing/2014/main" id="{2EBFDF1C-AD7F-4CEA-BF6E-35120278E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22">
            <a:extLst>
              <a:ext uri="{FF2B5EF4-FFF2-40B4-BE49-F238E27FC236}">
                <a16:creationId xmlns:a16="http://schemas.microsoft.com/office/drawing/2014/main" id="{6D9196CC-34AC-42C1-BCF2-00F2136630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Picture 8" descr="ncku2">
            <a:extLst>
              <a:ext uri="{FF2B5EF4-FFF2-40B4-BE49-F238E27FC236}">
                <a16:creationId xmlns:a16="http://schemas.microsoft.com/office/drawing/2014/main" id="{9ABA6D93-20F4-43E0-9779-92CB75B202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ncku-title1">
            <a:extLst>
              <a:ext uri="{FF2B5EF4-FFF2-40B4-BE49-F238E27FC236}">
                <a16:creationId xmlns:a16="http://schemas.microsoft.com/office/drawing/2014/main" id="{B1B9F5F7-B977-4D73-B271-9BEE35101C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>
            <a:extLst>
              <a:ext uri="{FF2B5EF4-FFF2-40B4-BE49-F238E27FC236}">
                <a16:creationId xmlns:a16="http://schemas.microsoft.com/office/drawing/2014/main" id="{7FDDA7E9-0325-45B1-9806-1D89ADE6B3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DF320E29-ACDA-4209-A225-BA87741B0393}" type="slidenum">
              <a:rPr kumimoji="0" lang="en-US" altLang="zh-TW" sz="1400" b="1">
                <a:solidFill>
                  <a:srgbClr val="00499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1" hangingPunct="1">
                <a:spcBef>
                  <a:spcPct val="50000"/>
                </a:spcBef>
              </a:pPr>
              <a:t>‹#›</a:t>
            </a:fld>
            <a:r>
              <a:rPr kumimoji="0" lang="en-US" altLang="zh-TW" sz="1400" b="1">
                <a:solidFill>
                  <a:srgbClr val="00499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/11</a:t>
            </a:r>
            <a:endParaRPr lang="zh-TW" altLang="en-US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頁尾版面配置區 2">
            <a:extLst>
              <a:ext uri="{FF2B5EF4-FFF2-40B4-BE49-F238E27FC236}">
                <a16:creationId xmlns:a16="http://schemas.microsoft.com/office/drawing/2014/main" id="{E3EB52C1-5637-4065-A97A-E02F51A5BE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日、美</a:t>
            </a:r>
            <a:r>
              <a:rPr lang="zh-TW" altLang="zh-TW"/>
              <a:t>公共自行車共享系統</a:t>
            </a:r>
            <a:r>
              <a:rPr lang="zh-TW" altLang="en-US"/>
              <a:t>參訪</a:t>
            </a:r>
            <a:r>
              <a:rPr lang="zh-TW" altLang="zh-TW"/>
              <a:t>經驗與心得</a:t>
            </a:r>
            <a:r>
              <a:rPr lang="en-US" altLang="zh-TW"/>
              <a:t>     by   </a:t>
            </a:r>
            <a:r>
              <a:rPr lang="zh-TW" altLang="en-US">
                <a:solidFill>
                  <a:srgbClr val="016311"/>
                </a:solidFill>
              </a:rPr>
              <a:t>成大工資管</a:t>
            </a:r>
            <a:r>
              <a:rPr lang="zh-TW" altLang="en-US" i="1">
                <a:solidFill>
                  <a:srgbClr val="016311"/>
                </a:solidFill>
              </a:rPr>
              <a:t>王逸琳</a:t>
            </a:r>
            <a:r>
              <a:rPr lang="en-US" altLang="zh-TW" i="1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364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>
            <a:extLst>
              <a:ext uri="{FF2B5EF4-FFF2-40B4-BE49-F238E27FC236}">
                <a16:creationId xmlns:a16="http://schemas.microsoft.com/office/drawing/2014/main" id="{A3731C6D-EBDE-4D39-8440-5DCD2A848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" name="Line 22">
            <a:extLst>
              <a:ext uri="{FF2B5EF4-FFF2-40B4-BE49-F238E27FC236}">
                <a16:creationId xmlns:a16="http://schemas.microsoft.com/office/drawing/2014/main" id="{A967183E-5066-4550-B8F8-B58830688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95666630-E90D-43B1-BBA4-F3BBC5CEC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397F86B8-9CCD-4ED6-9B7E-FA0C8CBF7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80462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1030" name="Picture 8" descr="ncku2">
            <a:extLst>
              <a:ext uri="{FF2B5EF4-FFF2-40B4-BE49-F238E27FC236}">
                <a16:creationId xmlns:a16="http://schemas.microsoft.com/office/drawing/2014/main" id="{6E083F03-AD80-4882-A92A-E0BAE28BA8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9" descr="ncku-title1">
            <a:extLst>
              <a:ext uri="{FF2B5EF4-FFF2-40B4-BE49-F238E27FC236}">
                <a16:creationId xmlns:a16="http://schemas.microsoft.com/office/drawing/2014/main" id="{CE59B026-1DB3-4519-B586-7073B6657C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1">
            <a:extLst>
              <a:ext uri="{FF2B5EF4-FFF2-40B4-BE49-F238E27FC236}">
                <a16:creationId xmlns:a16="http://schemas.microsoft.com/office/drawing/2014/main" id="{C3349402-DC43-4E45-A246-62E941C4B0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9888655D-5008-4A8C-A314-451F5427D0A0}" type="slidenum">
              <a:rPr kumimoji="0" lang="en-US" altLang="zh-TW" sz="1400" b="1">
                <a:solidFill>
                  <a:srgbClr val="00499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1" hangingPunct="1">
                <a:spcBef>
                  <a:spcPct val="50000"/>
                </a:spcBef>
              </a:pPr>
              <a:t>‹#›</a:t>
            </a:fld>
            <a:r>
              <a:rPr kumimoji="0" lang="en-US" altLang="zh-TW" sz="1400" b="1">
                <a:solidFill>
                  <a:srgbClr val="00499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/8</a:t>
            </a:r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90646A-04D7-4DE5-A5B7-4FFB57720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2138" y="6453188"/>
            <a:ext cx="58404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buFontTx/>
              <a:buNone/>
              <a:defRPr sz="1200">
                <a:solidFill>
                  <a:srgbClr val="0A0AFF"/>
                </a:solidFill>
              </a:defRPr>
            </a:lvl1pPr>
          </a:lstStyle>
          <a:p>
            <a:pPr>
              <a:defRPr/>
            </a:pPr>
            <a:r>
              <a:rPr lang="zh-TW" altLang="en-US"/>
              <a:t>日、美</a:t>
            </a:r>
            <a:r>
              <a:rPr lang="zh-TW" altLang="zh-TW"/>
              <a:t>公共自行車共享系統</a:t>
            </a:r>
            <a:r>
              <a:rPr lang="zh-TW" altLang="en-US"/>
              <a:t>參訪</a:t>
            </a:r>
            <a:r>
              <a:rPr lang="zh-TW" altLang="zh-TW"/>
              <a:t>經驗與心得</a:t>
            </a:r>
            <a:r>
              <a:rPr lang="en-US" altLang="zh-TW"/>
              <a:t>     by   </a:t>
            </a:r>
            <a:r>
              <a:rPr lang="zh-TW" altLang="en-US">
                <a:solidFill>
                  <a:srgbClr val="016311"/>
                </a:solidFill>
              </a:rPr>
              <a:t>成大工資管</a:t>
            </a:r>
            <a:r>
              <a:rPr lang="zh-TW" altLang="en-US" i="1">
                <a:solidFill>
                  <a:srgbClr val="016311"/>
                </a:solidFill>
              </a:rPr>
              <a:t>王逸琳</a:t>
            </a:r>
            <a:r>
              <a:rPr lang="en-US" altLang="zh-TW" i="1">
                <a:solidFill>
                  <a:srgbClr val="FFFFFF"/>
                </a:solidFill>
              </a:rPr>
              <a:t> 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¥"/>
        <a:defRPr kumimoji="1" sz="2800">
          <a:solidFill>
            <a:srgbClr val="0D20A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500">
          <a:solidFill>
            <a:srgbClr val="01450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£"/>
        <a:defRPr kumimoji="1" sz="2200">
          <a:solidFill>
            <a:srgbClr val="0D20AB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kumimoji="1" sz="2000">
          <a:solidFill>
            <a:srgbClr val="00499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>
            <a:extLst>
              <a:ext uri="{FF2B5EF4-FFF2-40B4-BE49-F238E27FC236}">
                <a16:creationId xmlns:a16="http://schemas.microsoft.com/office/drawing/2014/main" id="{B191556D-FA12-438B-83A0-FD1F49E86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Application 4.2 – Allocating Inspection Effort on a Production Line</a:t>
            </a:r>
            <a:endParaRPr lang="zh-TW" altLang="en-US"/>
          </a:p>
        </p:txBody>
      </p:sp>
      <p:sp>
        <p:nvSpPr>
          <p:cNvPr id="3075" name="副標題 2">
            <a:extLst>
              <a:ext uri="{FF2B5EF4-FFF2-40B4-BE49-F238E27FC236}">
                <a16:creationId xmlns:a16="http://schemas.microsoft.com/office/drawing/2014/main" id="{4892A7EA-7849-4E27-BDF5-949309038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076" name="頁尾版面配置區 3">
            <a:extLst>
              <a:ext uri="{FF2B5EF4-FFF2-40B4-BE49-F238E27FC236}">
                <a16:creationId xmlns:a16="http://schemas.microsoft.com/office/drawing/2014/main" id="{F39C7DFA-FA77-416D-B28A-FF15C79A1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¥"/>
              <a:defRPr kumimoji="1" sz="28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rgbClr val="01450C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£"/>
              <a:defRPr kumimoji="1" sz="22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rgbClr val="00499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anose="02020603050405020304" pitchFamily="18" charset="0"/>
              </a:rPr>
              <a:t>Network Optimization Applications 4.3  by   </a:t>
            </a:r>
            <a:r>
              <a:rPr lang="zh-TW" altLang="en-US" sz="1200">
                <a:solidFill>
                  <a:srgbClr val="016311"/>
                </a:solidFill>
                <a:latin typeface="Times New Roman" panose="02020603050405020304" pitchFamily="18" charset="0"/>
              </a:rPr>
              <a:t>成大工資管</a:t>
            </a:r>
            <a:r>
              <a:rPr lang="zh-TW" altLang="en-US" sz="1200" i="1">
                <a:solidFill>
                  <a:srgbClr val="016311"/>
                </a:solidFill>
                <a:latin typeface="Times New Roman" panose="02020603050405020304" pitchFamily="18" charset="0"/>
              </a:rPr>
              <a:t> </a:t>
            </a:r>
            <a:endParaRPr lang="en-US" altLang="zh-TW" sz="1200" i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BCA982A1-E1C5-4E38-9371-F3066914C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Introduction</a:t>
            </a:r>
            <a:endParaRPr lang="zh-TW" altLang="en-US"/>
          </a:p>
        </p:txBody>
      </p:sp>
      <p:sp>
        <p:nvSpPr>
          <p:cNvPr id="5123" name="內容版面配置區 2">
            <a:extLst>
              <a:ext uri="{FF2B5EF4-FFF2-40B4-BE49-F238E27FC236}">
                <a16:creationId xmlns:a16="http://schemas.microsoft.com/office/drawing/2014/main" id="{FA65A94C-1EB3-48CC-B74E-B6AE9F116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出處</a:t>
            </a:r>
            <a:r>
              <a:rPr lang="en-US" altLang="zh-TW" dirty="0"/>
              <a:t>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	White, L.S. (1969). Shortest Route Models for the Allocation of Inspection Effort on a Production Line. Management Science,  15(5), 249-259.</a:t>
            </a:r>
          </a:p>
        </p:txBody>
      </p:sp>
      <p:sp>
        <p:nvSpPr>
          <p:cNvPr id="4100" name="頁尾版面配置區 3">
            <a:extLst>
              <a:ext uri="{FF2B5EF4-FFF2-40B4-BE49-F238E27FC236}">
                <a16:creationId xmlns:a16="http://schemas.microsoft.com/office/drawing/2014/main" id="{027A1FFF-85FF-41D3-AE49-4E8CA077D6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¥"/>
              <a:defRPr kumimoji="1" sz="28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rgbClr val="01450C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£"/>
              <a:defRPr kumimoji="1" sz="22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rgbClr val="00499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anose="02020603050405020304" pitchFamily="18" charset="0"/>
              </a:rPr>
              <a:t>Network Optimization Applications 4.3  by   </a:t>
            </a:r>
            <a:r>
              <a:rPr lang="zh-TW" altLang="en-US" sz="1200">
                <a:solidFill>
                  <a:srgbClr val="016311"/>
                </a:solidFill>
                <a:latin typeface="Times New Roman" panose="02020603050405020304" pitchFamily="18" charset="0"/>
              </a:rPr>
              <a:t>成大工資管</a:t>
            </a:r>
            <a:r>
              <a:rPr lang="zh-TW" altLang="en-US" sz="1200" i="1">
                <a:solidFill>
                  <a:srgbClr val="016311"/>
                </a:solidFill>
                <a:latin typeface="Times New Roman" panose="02020603050405020304" pitchFamily="18" charset="0"/>
              </a:rPr>
              <a:t> </a:t>
            </a:r>
            <a:endParaRPr lang="en-US" altLang="zh-TW" sz="1200" i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>
            <a:extLst>
              <a:ext uri="{FF2B5EF4-FFF2-40B4-BE49-F238E27FC236}">
                <a16:creationId xmlns:a16="http://schemas.microsoft.com/office/drawing/2014/main" id="{ABF8F7A2-622A-41F4-9D5E-79B99083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Introduction</a:t>
            </a:r>
            <a:endParaRPr lang="zh-TW" altLang="en-US"/>
          </a:p>
        </p:txBody>
      </p:sp>
      <p:sp>
        <p:nvSpPr>
          <p:cNvPr id="5123" name="內容版面配置區 2">
            <a:extLst>
              <a:ext uri="{FF2B5EF4-FFF2-40B4-BE49-F238E27FC236}">
                <a16:creationId xmlns:a16="http://schemas.microsoft.com/office/drawing/2014/main" id="{D40CFFC1-1B36-403D-8187-8175CA33D1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1388" t="-1392" r="-1804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 dirty="0">
                <a:noFill/>
              </a:rPr>
              <a:t> </a:t>
            </a:r>
          </a:p>
        </p:txBody>
      </p:sp>
      <p:sp>
        <p:nvSpPr>
          <p:cNvPr id="5124" name="頁尾版面配置區 3">
            <a:extLst>
              <a:ext uri="{FF2B5EF4-FFF2-40B4-BE49-F238E27FC236}">
                <a16:creationId xmlns:a16="http://schemas.microsoft.com/office/drawing/2014/main" id="{DFAFD3A4-79CA-4DF8-B593-8F328F1ABE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¥"/>
              <a:defRPr kumimoji="1" sz="28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rgbClr val="01450C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£"/>
              <a:defRPr kumimoji="1" sz="22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rgbClr val="00499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anose="02020603050405020304" pitchFamily="18" charset="0"/>
              </a:rPr>
              <a:t>Network Optimization Applications 4.3  by   </a:t>
            </a:r>
            <a:r>
              <a:rPr lang="zh-TW" altLang="en-US" sz="1200">
                <a:solidFill>
                  <a:srgbClr val="016311"/>
                </a:solidFill>
                <a:latin typeface="Times New Roman" panose="02020603050405020304" pitchFamily="18" charset="0"/>
              </a:rPr>
              <a:t>成大工資管</a:t>
            </a:r>
            <a:r>
              <a:rPr lang="zh-TW" altLang="en-US" sz="1200" i="1">
                <a:solidFill>
                  <a:srgbClr val="016311"/>
                </a:solidFill>
                <a:latin typeface="Times New Roman" panose="02020603050405020304" pitchFamily="18" charset="0"/>
              </a:rPr>
              <a:t> </a:t>
            </a:r>
            <a:endParaRPr lang="en-US" altLang="zh-TW" sz="1200" i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>
            <a:extLst>
              <a:ext uri="{FF2B5EF4-FFF2-40B4-BE49-F238E27FC236}">
                <a16:creationId xmlns:a16="http://schemas.microsoft.com/office/drawing/2014/main" id="{2936DB3E-9F17-489D-868B-4D9931D1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Introduction</a:t>
            </a:r>
            <a:endParaRPr lang="zh-TW" altLang="en-US"/>
          </a:p>
        </p:txBody>
      </p:sp>
      <p:sp>
        <p:nvSpPr>
          <p:cNvPr id="5123" name="內容版面配置區 2">
            <a:extLst>
              <a:ext uri="{FF2B5EF4-FFF2-40B4-BE49-F238E27FC236}">
                <a16:creationId xmlns:a16="http://schemas.microsoft.com/office/drawing/2014/main" id="{43F6CEB8-CBD4-49D7-A075-2A4763E58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問題假設</a:t>
            </a:r>
            <a:r>
              <a:rPr lang="en-US" altLang="zh-TW" dirty="0"/>
              <a:t>:</a:t>
            </a:r>
          </a:p>
          <a:p>
            <a:pPr lvl="1">
              <a:defRPr/>
            </a:pPr>
            <a:r>
              <a:rPr lang="zh-TW" altLang="en-US" dirty="0"/>
              <a:t>損壞為不可維修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每個階段結束後只有檢查或是不檢察所有產品</a:t>
            </a:r>
            <a:r>
              <a:rPr lang="en-US" altLang="zh-TW" dirty="0"/>
              <a:t>(</a:t>
            </a:r>
            <a:r>
              <a:rPr lang="zh-TW" altLang="en-US" dirty="0"/>
              <a:t>無抽樣</a:t>
            </a:r>
            <a:r>
              <a:rPr lang="en-US" altLang="zh-TW" dirty="0"/>
              <a:t>)</a:t>
            </a:r>
          </a:p>
          <a:p>
            <a:pPr lvl="1">
              <a:defRPr/>
            </a:pPr>
            <a:r>
              <a:rPr lang="zh-TW" altLang="en-US" dirty="0"/>
              <a:t>生產線結束前需要通過檢查站，以避免蝦疵品流出</a:t>
            </a:r>
            <a:endParaRPr lang="en-US" altLang="zh-TW" dirty="0"/>
          </a:p>
          <a:p>
            <a:pPr lvl="1">
              <a:defRPr/>
            </a:pP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	</a:t>
            </a:r>
          </a:p>
        </p:txBody>
      </p:sp>
      <p:sp>
        <p:nvSpPr>
          <p:cNvPr id="6148" name="頁尾版面配置區 3">
            <a:extLst>
              <a:ext uri="{FF2B5EF4-FFF2-40B4-BE49-F238E27FC236}">
                <a16:creationId xmlns:a16="http://schemas.microsoft.com/office/drawing/2014/main" id="{1663F6EB-FEE7-4EF0-96BA-ABBBFF8282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¥"/>
              <a:defRPr kumimoji="1" sz="28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rgbClr val="01450C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£"/>
              <a:defRPr kumimoji="1" sz="22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rgbClr val="00499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anose="02020603050405020304" pitchFamily="18" charset="0"/>
              </a:rPr>
              <a:t>Network Optimization Applications 4.3  by   </a:t>
            </a:r>
            <a:r>
              <a:rPr lang="zh-TW" altLang="en-US" sz="1200">
                <a:solidFill>
                  <a:srgbClr val="016311"/>
                </a:solidFill>
                <a:latin typeface="Times New Roman" panose="02020603050405020304" pitchFamily="18" charset="0"/>
              </a:rPr>
              <a:t>成大工資管</a:t>
            </a:r>
            <a:r>
              <a:rPr lang="zh-TW" altLang="en-US" sz="1200" i="1">
                <a:solidFill>
                  <a:srgbClr val="016311"/>
                </a:solidFill>
                <a:latin typeface="Times New Roman" panose="02020603050405020304" pitchFamily="18" charset="0"/>
              </a:rPr>
              <a:t> </a:t>
            </a:r>
            <a:endParaRPr lang="en-US" altLang="zh-TW" sz="1200" i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EA9C2BC4-76D1-4BA8-8B40-12C65096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Introduction</a:t>
            </a:r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D448F6F6-9556-489C-9E01-016660938DAB}"/>
              </a:ext>
            </a:extLst>
          </p:cNvPr>
          <p:cNvSpPr/>
          <p:nvPr/>
        </p:nvSpPr>
        <p:spPr>
          <a:xfrm>
            <a:off x="1460500" y="3357563"/>
            <a:ext cx="504825" cy="50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63EA284-B01D-4469-BE05-220BF0D55ED3}"/>
              </a:ext>
            </a:extLst>
          </p:cNvPr>
          <p:cNvSpPr/>
          <p:nvPr/>
        </p:nvSpPr>
        <p:spPr>
          <a:xfrm>
            <a:off x="2828925" y="3357563"/>
            <a:ext cx="504825" cy="50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ED6DAEA-2B82-4540-AA90-242EF85A6603}"/>
              </a:ext>
            </a:extLst>
          </p:cNvPr>
          <p:cNvSpPr/>
          <p:nvPr/>
        </p:nvSpPr>
        <p:spPr>
          <a:xfrm>
            <a:off x="4186238" y="3357563"/>
            <a:ext cx="503237" cy="504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A43C91E-D1EE-47D6-B382-366C4EC81186}"/>
              </a:ext>
            </a:extLst>
          </p:cNvPr>
          <p:cNvSpPr/>
          <p:nvPr/>
        </p:nvSpPr>
        <p:spPr>
          <a:xfrm>
            <a:off x="5580063" y="3357563"/>
            <a:ext cx="504825" cy="50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D013E6B-4C7E-4FFC-9477-96EB5DA47966}"/>
              </a:ext>
            </a:extLst>
          </p:cNvPr>
          <p:cNvSpPr/>
          <p:nvPr/>
        </p:nvSpPr>
        <p:spPr>
          <a:xfrm>
            <a:off x="6948488" y="3357563"/>
            <a:ext cx="503237" cy="50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1D236A7A-9FA5-4D81-98E5-CE131ED021DD}"/>
              </a:ext>
            </a:extLst>
          </p:cNvPr>
          <p:cNvCxnSpPr>
            <a:stCxn id="2" idx="6"/>
            <a:endCxn id="6" idx="2"/>
          </p:cNvCxnSpPr>
          <p:nvPr/>
        </p:nvCxnSpPr>
        <p:spPr>
          <a:xfrm>
            <a:off x="1965325" y="3608388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3914588-9C03-41B7-9117-820AFD600B54}"/>
              </a:ext>
            </a:extLst>
          </p:cNvPr>
          <p:cNvCxnSpPr/>
          <p:nvPr/>
        </p:nvCxnSpPr>
        <p:spPr>
          <a:xfrm>
            <a:off x="3333750" y="3598863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CD7A894-90E4-4CB9-B88F-BB4069B78650}"/>
              </a:ext>
            </a:extLst>
          </p:cNvPr>
          <p:cNvCxnSpPr/>
          <p:nvPr/>
        </p:nvCxnSpPr>
        <p:spPr>
          <a:xfrm>
            <a:off x="4689475" y="3608388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FDE185C-E2DC-4447-A247-E5EAB0F07752}"/>
              </a:ext>
            </a:extLst>
          </p:cNvPr>
          <p:cNvCxnSpPr/>
          <p:nvPr/>
        </p:nvCxnSpPr>
        <p:spPr>
          <a:xfrm>
            <a:off x="6084888" y="3608388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0" name="文字方塊 4">
            <a:extLst>
              <a:ext uri="{FF2B5EF4-FFF2-40B4-BE49-F238E27FC236}">
                <a16:creationId xmlns:a16="http://schemas.microsoft.com/office/drawing/2014/main" id="{F0073FDB-2393-40DF-A169-2ECF92800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688" y="1276350"/>
            <a:ext cx="36814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¥"/>
              <a:defRPr kumimoji="1" sz="28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rgbClr val="01450C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£"/>
              <a:defRPr kumimoji="1" sz="22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rgbClr val="00499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</a:rPr>
              <a:t>Manufacture Operations</a:t>
            </a:r>
            <a:endParaRPr lang="zh-TW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D44BE66-E4AD-4777-ACDC-482C7D3312BF}"/>
              </a:ext>
            </a:extLst>
          </p:cNvPr>
          <p:cNvCxnSpPr/>
          <p:nvPr/>
        </p:nvCxnSpPr>
        <p:spPr>
          <a:xfrm flipH="1">
            <a:off x="1982788" y="1790700"/>
            <a:ext cx="1841500" cy="142240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EA13E99-A99F-4854-AB11-891B12E457E1}"/>
              </a:ext>
            </a:extLst>
          </p:cNvPr>
          <p:cNvCxnSpPr/>
          <p:nvPr/>
        </p:nvCxnSpPr>
        <p:spPr>
          <a:xfrm flipH="1">
            <a:off x="3203575" y="1825625"/>
            <a:ext cx="982663" cy="1387475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39AC8BA-BC1C-4271-B778-7A463C58B8B1}"/>
              </a:ext>
            </a:extLst>
          </p:cNvPr>
          <p:cNvCxnSpPr/>
          <p:nvPr/>
        </p:nvCxnSpPr>
        <p:spPr>
          <a:xfrm flipH="1">
            <a:off x="4437063" y="1806575"/>
            <a:ext cx="36512" cy="1406525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0A36E98-B89A-436B-B7E8-100D6C4065CA}"/>
              </a:ext>
            </a:extLst>
          </p:cNvPr>
          <p:cNvCxnSpPr/>
          <p:nvPr/>
        </p:nvCxnSpPr>
        <p:spPr>
          <a:xfrm>
            <a:off x="4822825" y="1798638"/>
            <a:ext cx="766763" cy="1414462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31FEF1B-DBD9-4E46-BCEB-D5C4E14821C7}"/>
              </a:ext>
            </a:extLst>
          </p:cNvPr>
          <p:cNvCxnSpPr/>
          <p:nvPr/>
        </p:nvCxnSpPr>
        <p:spPr>
          <a:xfrm>
            <a:off x="5326063" y="1812925"/>
            <a:ext cx="1622425" cy="1400175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0B3855B1-494E-4142-BED1-6BC58A588C3B}"/>
              </a:ext>
            </a:extLst>
          </p:cNvPr>
          <p:cNvSpPr/>
          <p:nvPr/>
        </p:nvSpPr>
        <p:spPr>
          <a:xfrm>
            <a:off x="2265363" y="3298825"/>
            <a:ext cx="311150" cy="58896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A5502F1-F503-424C-B26E-9712646F1152}"/>
              </a:ext>
            </a:extLst>
          </p:cNvPr>
          <p:cNvSpPr/>
          <p:nvPr/>
        </p:nvSpPr>
        <p:spPr>
          <a:xfrm>
            <a:off x="3616325" y="3298825"/>
            <a:ext cx="311150" cy="58896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B2AD653-B73B-43EB-A23B-BD711AFDB320}"/>
              </a:ext>
            </a:extLst>
          </p:cNvPr>
          <p:cNvSpPr/>
          <p:nvPr/>
        </p:nvSpPr>
        <p:spPr>
          <a:xfrm>
            <a:off x="4956175" y="3298825"/>
            <a:ext cx="311150" cy="58896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06C407B-53D9-4BAF-8305-AF29A755FB08}"/>
              </a:ext>
            </a:extLst>
          </p:cNvPr>
          <p:cNvSpPr/>
          <p:nvPr/>
        </p:nvSpPr>
        <p:spPr>
          <a:xfrm>
            <a:off x="6361113" y="3321050"/>
            <a:ext cx="311150" cy="58896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FE689219-A6A9-48D1-84C9-F2F6A8AFF7DE}"/>
              </a:ext>
            </a:extLst>
          </p:cNvPr>
          <p:cNvCxnSpPr/>
          <p:nvPr/>
        </p:nvCxnSpPr>
        <p:spPr>
          <a:xfrm>
            <a:off x="7451725" y="3614738"/>
            <a:ext cx="86518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97217FA8-A525-4122-8270-F1425AD82FA5}"/>
              </a:ext>
            </a:extLst>
          </p:cNvPr>
          <p:cNvSpPr/>
          <p:nvPr/>
        </p:nvSpPr>
        <p:spPr>
          <a:xfrm>
            <a:off x="7740650" y="3321050"/>
            <a:ext cx="311150" cy="58896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192" name="文字方塊 36">
            <a:extLst>
              <a:ext uri="{FF2B5EF4-FFF2-40B4-BE49-F238E27FC236}">
                <a16:creationId xmlns:a16="http://schemas.microsoft.com/office/drawing/2014/main" id="{AF96D6AF-72DF-4540-917C-03667B5F3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688" y="5646738"/>
            <a:ext cx="428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¥"/>
              <a:defRPr kumimoji="1" sz="28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rgbClr val="01450C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£"/>
              <a:defRPr kumimoji="1" sz="22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rgbClr val="00499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chemeClr val="bg1"/>
                </a:solidFill>
                <a:latin typeface="Times New Roman" panose="02020603050405020304" pitchFamily="18" charset="0"/>
              </a:rPr>
              <a:t>Potential Inspection Stations</a:t>
            </a:r>
            <a:endParaRPr lang="zh-TW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97E6DD1-1AD4-4864-8422-C2D18A09BB75}"/>
              </a:ext>
            </a:extLst>
          </p:cNvPr>
          <p:cNvCxnSpPr/>
          <p:nvPr/>
        </p:nvCxnSpPr>
        <p:spPr>
          <a:xfrm flipH="1" flipV="1">
            <a:off x="2397125" y="4046538"/>
            <a:ext cx="1427163" cy="157480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B7CF9A2C-2B33-409F-8452-99199ABF4E38}"/>
              </a:ext>
            </a:extLst>
          </p:cNvPr>
          <p:cNvCxnSpPr/>
          <p:nvPr/>
        </p:nvCxnSpPr>
        <p:spPr>
          <a:xfrm flipH="1" flipV="1">
            <a:off x="3765550" y="4054475"/>
            <a:ext cx="519113" cy="1544638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0F88ED43-1C88-4CA5-A9C8-BE8DE627D2DD}"/>
              </a:ext>
            </a:extLst>
          </p:cNvPr>
          <p:cNvCxnSpPr/>
          <p:nvPr/>
        </p:nvCxnSpPr>
        <p:spPr>
          <a:xfrm flipV="1">
            <a:off x="4689475" y="4049713"/>
            <a:ext cx="444500" cy="154940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32178491-6BD7-47BA-BF67-639EEFBE27FB}"/>
              </a:ext>
            </a:extLst>
          </p:cNvPr>
          <p:cNvCxnSpPr/>
          <p:nvPr/>
        </p:nvCxnSpPr>
        <p:spPr>
          <a:xfrm flipV="1">
            <a:off x="5111750" y="4046538"/>
            <a:ext cx="1338263" cy="1552575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5BD4E114-1C53-40CF-A8C4-CD8B1CFB1DD8}"/>
              </a:ext>
            </a:extLst>
          </p:cNvPr>
          <p:cNvCxnSpPr/>
          <p:nvPr/>
        </p:nvCxnSpPr>
        <p:spPr>
          <a:xfrm flipV="1">
            <a:off x="5553075" y="4044950"/>
            <a:ext cx="2317750" cy="1601788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8" name="文字方塊 43">
            <a:extLst>
              <a:ext uri="{FF2B5EF4-FFF2-40B4-BE49-F238E27FC236}">
                <a16:creationId xmlns:a16="http://schemas.microsoft.com/office/drawing/2014/main" id="{C2E290E3-B8FB-409B-8C13-4D5FC130B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3348038"/>
            <a:ext cx="4238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¥"/>
              <a:defRPr kumimoji="1" sz="28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rgbClr val="01450C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£"/>
              <a:defRPr kumimoji="1" sz="22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rgbClr val="00499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b="1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endParaRPr lang="zh-TW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B449CD6-FC54-40D5-BF60-871CC26A0342}"/>
              </a:ext>
            </a:extLst>
          </p:cNvPr>
          <p:cNvCxnSpPr/>
          <p:nvPr/>
        </p:nvCxnSpPr>
        <p:spPr>
          <a:xfrm>
            <a:off x="596900" y="3608388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0" name="頁尾版面配置區 3">
            <a:extLst>
              <a:ext uri="{FF2B5EF4-FFF2-40B4-BE49-F238E27FC236}">
                <a16:creationId xmlns:a16="http://schemas.microsoft.com/office/drawing/2014/main" id="{E9EBF5FA-A478-446F-98BF-4A7E81173E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¥"/>
              <a:defRPr kumimoji="1" sz="28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rgbClr val="01450C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£"/>
              <a:defRPr kumimoji="1" sz="22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rgbClr val="00499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anose="02020603050405020304" pitchFamily="18" charset="0"/>
              </a:rPr>
              <a:t>Network Optimization Applications 4.3  by   </a:t>
            </a:r>
            <a:r>
              <a:rPr lang="zh-TW" altLang="en-US" sz="1200">
                <a:solidFill>
                  <a:srgbClr val="016311"/>
                </a:solidFill>
                <a:latin typeface="Times New Roman" panose="02020603050405020304" pitchFamily="18" charset="0"/>
              </a:rPr>
              <a:t>成大工資管</a:t>
            </a:r>
            <a:r>
              <a:rPr lang="zh-TW" altLang="en-US" sz="1200" i="1">
                <a:solidFill>
                  <a:srgbClr val="016311"/>
                </a:solidFill>
                <a:latin typeface="Times New Roman" panose="02020603050405020304" pitchFamily="18" charset="0"/>
              </a:rPr>
              <a:t> </a:t>
            </a:r>
            <a:endParaRPr lang="en-US" altLang="zh-TW" sz="1200" i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>
            <a:extLst>
              <a:ext uri="{FF2B5EF4-FFF2-40B4-BE49-F238E27FC236}">
                <a16:creationId xmlns:a16="http://schemas.microsoft.com/office/drawing/2014/main" id="{9A49692A-8DDE-4869-8D4E-CCA4031C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Transfer to network problem</a:t>
            </a:r>
            <a:endParaRPr lang="zh-TW" altLang="en-US"/>
          </a:p>
        </p:txBody>
      </p:sp>
      <p:sp>
        <p:nvSpPr>
          <p:cNvPr id="8195" name="頁尾版面配置區 3">
            <a:extLst>
              <a:ext uri="{FF2B5EF4-FFF2-40B4-BE49-F238E27FC236}">
                <a16:creationId xmlns:a16="http://schemas.microsoft.com/office/drawing/2014/main" id="{7353B2CA-5F1C-483B-B013-28B3537B97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¥"/>
              <a:defRPr kumimoji="1" sz="28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rgbClr val="01450C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£"/>
              <a:defRPr kumimoji="1" sz="22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rgbClr val="00499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anose="02020603050405020304" pitchFamily="18" charset="0"/>
              </a:rPr>
              <a:t>Network Optimization Applications 4.3  by   </a:t>
            </a:r>
            <a:r>
              <a:rPr lang="zh-TW" altLang="en-US" sz="1200">
                <a:solidFill>
                  <a:srgbClr val="016311"/>
                </a:solidFill>
                <a:latin typeface="Times New Roman" panose="02020603050405020304" pitchFamily="18" charset="0"/>
              </a:rPr>
              <a:t>成大工資管</a:t>
            </a:r>
            <a:r>
              <a:rPr lang="zh-TW" altLang="en-US" sz="1200" i="1">
                <a:solidFill>
                  <a:srgbClr val="016311"/>
                </a:solidFill>
                <a:latin typeface="Times New Roman" panose="02020603050405020304" pitchFamily="18" charset="0"/>
              </a:rPr>
              <a:t> </a:t>
            </a:r>
            <a:endParaRPr lang="en-US" altLang="zh-TW" sz="1200" i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69C04F1-97B3-42F0-9E6B-069854248CCB}"/>
              </a:ext>
            </a:extLst>
          </p:cNvPr>
          <p:cNvSpPr/>
          <p:nvPr/>
        </p:nvSpPr>
        <p:spPr>
          <a:xfrm>
            <a:off x="1790700" y="2060575"/>
            <a:ext cx="503238" cy="504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D765E13-F3EB-4AF1-BAAB-7C501577C098}"/>
              </a:ext>
            </a:extLst>
          </p:cNvPr>
          <p:cNvSpPr/>
          <p:nvPr/>
        </p:nvSpPr>
        <p:spPr>
          <a:xfrm>
            <a:off x="3157538" y="2060575"/>
            <a:ext cx="504825" cy="504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ED32457-E5E3-448A-901B-8AF91EE6EE4B}"/>
              </a:ext>
            </a:extLst>
          </p:cNvPr>
          <p:cNvSpPr/>
          <p:nvPr/>
        </p:nvSpPr>
        <p:spPr>
          <a:xfrm>
            <a:off x="4514850" y="2062163"/>
            <a:ext cx="503238" cy="503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691AF83-9870-4EA0-9AF5-886D9C3A5610}"/>
              </a:ext>
            </a:extLst>
          </p:cNvPr>
          <p:cNvSpPr/>
          <p:nvPr/>
        </p:nvSpPr>
        <p:spPr>
          <a:xfrm>
            <a:off x="5908675" y="2060575"/>
            <a:ext cx="504825" cy="504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3DB183D-D081-465B-8929-FB5F96663F2D}"/>
              </a:ext>
            </a:extLst>
          </p:cNvPr>
          <p:cNvSpPr/>
          <p:nvPr/>
        </p:nvSpPr>
        <p:spPr>
          <a:xfrm>
            <a:off x="7277100" y="2060575"/>
            <a:ext cx="504825" cy="504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9E1A158-03FC-4CC6-A072-77A6118E0330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293938" y="2312988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7DF5E47-D733-4947-865C-170655C72CE6}"/>
              </a:ext>
            </a:extLst>
          </p:cNvPr>
          <p:cNvCxnSpPr/>
          <p:nvPr/>
        </p:nvCxnSpPr>
        <p:spPr>
          <a:xfrm>
            <a:off x="3662363" y="2303463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B56B346-4A15-4748-A328-72F6E1D9D1C4}"/>
              </a:ext>
            </a:extLst>
          </p:cNvPr>
          <p:cNvCxnSpPr/>
          <p:nvPr/>
        </p:nvCxnSpPr>
        <p:spPr>
          <a:xfrm>
            <a:off x="5018088" y="2312988"/>
            <a:ext cx="86518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F2AF962-E1CB-4AAC-9B4F-6247628BD729}"/>
              </a:ext>
            </a:extLst>
          </p:cNvPr>
          <p:cNvCxnSpPr/>
          <p:nvPr/>
        </p:nvCxnSpPr>
        <p:spPr>
          <a:xfrm>
            <a:off x="6413500" y="2312988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F7AD2D-2E85-4883-A820-EDE2D45E1026}"/>
              </a:ext>
            </a:extLst>
          </p:cNvPr>
          <p:cNvCxnSpPr/>
          <p:nvPr/>
        </p:nvCxnSpPr>
        <p:spPr>
          <a:xfrm>
            <a:off x="7781925" y="2319338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A865248-C1B9-4A4E-8800-CB09904B62B0}"/>
              </a:ext>
            </a:extLst>
          </p:cNvPr>
          <p:cNvCxnSpPr/>
          <p:nvPr/>
        </p:nvCxnSpPr>
        <p:spPr>
          <a:xfrm>
            <a:off x="925513" y="2312988"/>
            <a:ext cx="86518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F8DF4C54-A6C3-4C1D-BCD4-0A4B8058ED59}"/>
              </a:ext>
            </a:extLst>
          </p:cNvPr>
          <p:cNvSpPr/>
          <p:nvPr/>
        </p:nvSpPr>
        <p:spPr>
          <a:xfrm>
            <a:off x="395288" y="2066925"/>
            <a:ext cx="504825" cy="504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0</a:t>
            </a:r>
            <a:endParaRPr lang="zh-TW" altLang="en-US" dirty="0"/>
          </a:p>
        </p:txBody>
      </p:sp>
      <p:cxnSp>
        <p:nvCxnSpPr>
          <p:cNvPr id="4" name="弧形接點 3">
            <a:extLst>
              <a:ext uri="{FF2B5EF4-FFF2-40B4-BE49-F238E27FC236}">
                <a16:creationId xmlns:a16="http://schemas.microsoft.com/office/drawing/2014/main" id="{76887D12-8B07-466C-B6F4-81AADA846338}"/>
              </a:ext>
            </a:extLst>
          </p:cNvPr>
          <p:cNvCxnSpPr>
            <a:stCxn id="17" idx="0"/>
            <a:endCxn id="6" idx="0"/>
          </p:cNvCxnSpPr>
          <p:nvPr/>
        </p:nvCxnSpPr>
        <p:spPr>
          <a:xfrm rot="5400000" flipH="1" flipV="1">
            <a:off x="1341438" y="1366837"/>
            <a:ext cx="6350" cy="1393825"/>
          </a:xfrm>
          <a:prstGeom prst="curvedConnector3">
            <a:avLst>
              <a:gd name="adj1" fmla="val 3622342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手繪多邊形 26">
            <a:extLst>
              <a:ext uri="{FF2B5EF4-FFF2-40B4-BE49-F238E27FC236}">
                <a16:creationId xmlns:a16="http://schemas.microsoft.com/office/drawing/2014/main" id="{33E3C5DB-F01F-4FCF-8DC4-682BFC46FD48}"/>
              </a:ext>
            </a:extLst>
          </p:cNvPr>
          <p:cNvSpPr/>
          <p:nvPr/>
        </p:nvSpPr>
        <p:spPr>
          <a:xfrm>
            <a:off x="635000" y="1635125"/>
            <a:ext cx="2770188" cy="431800"/>
          </a:xfrm>
          <a:custGeom>
            <a:avLst/>
            <a:gdLst>
              <a:gd name="connsiteX0" fmla="*/ 0 w 2769325"/>
              <a:gd name="connsiteY0" fmla="*/ 374503 h 374503"/>
              <a:gd name="connsiteX1" fmla="*/ 1402080 w 2769325"/>
              <a:gd name="connsiteY1" fmla="*/ 34 h 374503"/>
              <a:gd name="connsiteX2" fmla="*/ 2769325 w 2769325"/>
              <a:gd name="connsiteY2" fmla="*/ 357086 h 374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9325" h="374503">
                <a:moveTo>
                  <a:pt x="0" y="374503"/>
                </a:moveTo>
                <a:cubicBezTo>
                  <a:pt x="470263" y="188720"/>
                  <a:pt x="940526" y="2937"/>
                  <a:pt x="1402080" y="34"/>
                </a:cubicBezTo>
                <a:cubicBezTo>
                  <a:pt x="1863634" y="-2869"/>
                  <a:pt x="2316479" y="177108"/>
                  <a:pt x="2769325" y="357086"/>
                </a:cubicBezTo>
              </a:path>
            </a:pathLst>
          </a:custGeom>
          <a:noFill/>
          <a:ln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1" name="手繪多邊形 30">
            <a:extLst>
              <a:ext uri="{FF2B5EF4-FFF2-40B4-BE49-F238E27FC236}">
                <a16:creationId xmlns:a16="http://schemas.microsoft.com/office/drawing/2014/main" id="{4AD9C8B7-59B7-4AFC-AD62-2DE8A16EE044}"/>
              </a:ext>
            </a:extLst>
          </p:cNvPr>
          <p:cNvSpPr/>
          <p:nvPr/>
        </p:nvSpPr>
        <p:spPr>
          <a:xfrm>
            <a:off x="622300" y="1628775"/>
            <a:ext cx="4094163" cy="431800"/>
          </a:xfrm>
          <a:custGeom>
            <a:avLst/>
            <a:gdLst>
              <a:gd name="connsiteX0" fmla="*/ 0 w 2769325"/>
              <a:gd name="connsiteY0" fmla="*/ 374503 h 374503"/>
              <a:gd name="connsiteX1" fmla="*/ 1402080 w 2769325"/>
              <a:gd name="connsiteY1" fmla="*/ 34 h 374503"/>
              <a:gd name="connsiteX2" fmla="*/ 2769325 w 2769325"/>
              <a:gd name="connsiteY2" fmla="*/ 357086 h 374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9325" h="374503">
                <a:moveTo>
                  <a:pt x="0" y="374503"/>
                </a:moveTo>
                <a:cubicBezTo>
                  <a:pt x="470263" y="188720"/>
                  <a:pt x="940526" y="2937"/>
                  <a:pt x="1402080" y="34"/>
                </a:cubicBezTo>
                <a:cubicBezTo>
                  <a:pt x="1863634" y="-2869"/>
                  <a:pt x="2316479" y="177108"/>
                  <a:pt x="2769325" y="357086"/>
                </a:cubicBezTo>
              </a:path>
            </a:pathLst>
          </a:custGeom>
          <a:noFill/>
          <a:ln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2" name="手繪多邊形 31">
            <a:extLst>
              <a:ext uri="{FF2B5EF4-FFF2-40B4-BE49-F238E27FC236}">
                <a16:creationId xmlns:a16="http://schemas.microsoft.com/office/drawing/2014/main" id="{59883859-9AD7-4516-81AC-BEEAB9EA907C}"/>
              </a:ext>
            </a:extLst>
          </p:cNvPr>
          <p:cNvSpPr/>
          <p:nvPr/>
        </p:nvSpPr>
        <p:spPr>
          <a:xfrm>
            <a:off x="647700" y="1641475"/>
            <a:ext cx="5508625" cy="431800"/>
          </a:xfrm>
          <a:custGeom>
            <a:avLst/>
            <a:gdLst>
              <a:gd name="connsiteX0" fmla="*/ 0 w 2769325"/>
              <a:gd name="connsiteY0" fmla="*/ 374503 h 374503"/>
              <a:gd name="connsiteX1" fmla="*/ 1402080 w 2769325"/>
              <a:gd name="connsiteY1" fmla="*/ 34 h 374503"/>
              <a:gd name="connsiteX2" fmla="*/ 2769325 w 2769325"/>
              <a:gd name="connsiteY2" fmla="*/ 357086 h 374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9325" h="374503">
                <a:moveTo>
                  <a:pt x="0" y="374503"/>
                </a:moveTo>
                <a:cubicBezTo>
                  <a:pt x="470263" y="188720"/>
                  <a:pt x="940526" y="2937"/>
                  <a:pt x="1402080" y="34"/>
                </a:cubicBezTo>
                <a:cubicBezTo>
                  <a:pt x="1863634" y="-2869"/>
                  <a:pt x="2316479" y="177108"/>
                  <a:pt x="2769325" y="357086"/>
                </a:cubicBezTo>
              </a:path>
            </a:pathLst>
          </a:custGeom>
          <a:noFill/>
          <a:ln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" name="手繪多邊形 32">
            <a:extLst>
              <a:ext uri="{FF2B5EF4-FFF2-40B4-BE49-F238E27FC236}">
                <a16:creationId xmlns:a16="http://schemas.microsoft.com/office/drawing/2014/main" id="{529453F4-64D4-482E-841D-BABEF8E6F80B}"/>
              </a:ext>
            </a:extLst>
          </p:cNvPr>
          <p:cNvSpPr/>
          <p:nvPr/>
        </p:nvSpPr>
        <p:spPr>
          <a:xfrm>
            <a:off x="655638" y="1635125"/>
            <a:ext cx="6869112" cy="431800"/>
          </a:xfrm>
          <a:custGeom>
            <a:avLst/>
            <a:gdLst>
              <a:gd name="connsiteX0" fmla="*/ 0 w 2769325"/>
              <a:gd name="connsiteY0" fmla="*/ 374503 h 374503"/>
              <a:gd name="connsiteX1" fmla="*/ 1402080 w 2769325"/>
              <a:gd name="connsiteY1" fmla="*/ 34 h 374503"/>
              <a:gd name="connsiteX2" fmla="*/ 2769325 w 2769325"/>
              <a:gd name="connsiteY2" fmla="*/ 357086 h 374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9325" h="374503">
                <a:moveTo>
                  <a:pt x="0" y="374503"/>
                </a:moveTo>
                <a:cubicBezTo>
                  <a:pt x="470263" y="188720"/>
                  <a:pt x="940526" y="2937"/>
                  <a:pt x="1402080" y="34"/>
                </a:cubicBezTo>
                <a:cubicBezTo>
                  <a:pt x="1863634" y="-2869"/>
                  <a:pt x="2316479" y="177108"/>
                  <a:pt x="2769325" y="357086"/>
                </a:cubicBezTo>
              </a:path>
            </a:pathLst>
          </a:custGeom>
          <a:noFill/>
          <a:ln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id="{768EAF3B-6BB1-45DD-B8A3-80843962B626}"/>
              </a:ext>
            </a:extLst>
          </p:cNvPr>
          <p:cNvSpPr/>
          <p:nvPr/>
        </p:nvSpPr>
        <p:spPr>
          <a:xfrm>
            <a:off x="2020888" y="1831975"/>
            <a:ext cx="1384300" cy="217488"/>
          </a:xfrm>
          <a:custGeom>
            <a:avLst/>
            <a:gdLst>
              <a:gd name="connsiteX0" fmla="*/ 0 w 1384662"/>
              <a:gd name="connsiteY0" fmla="*/ 200357 h 217775"/>
              <a:gd name="connsiteX1" fmla="*/ 618308 w 1384662"/>
              <a:gd name="connsiteY1" fmla="*/ 60 h 217775"/>
              <a:gd name="connsiteX2" fmla="*/ 1384662 w 1384662"/>
              <a:gd name="connsiteY2" fmla="*/ 217775 h 21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662" h="217775">
                <a:moveTo>
                  <a:pt x="0" y="200357"/>
                </a:moveTo>
                <a:cubicBezTo>
                  <a:pt x="193765" y="98757"/>
                  <a:pt x="387531" y="-2843"/>
                  <a:pt x="618308" y="60"/>
                </a:cubicBezTo>
                <a:cubicBezTo>
                  <a:pt x="849085" y="2963"/>
                  <a:pt x="1261291" y="181489"/>
                  <a:pt x="1384662" y="217775"/>
                </a:cubicBezTo>
              </a:path>
            </a:pathLst>
          </a:custGeom>
          <a:noFill/>
          <a:ln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5" name="手繪多邊形 34">
            <a:extLst>
              <a:ext uri="{FF2B5EF4-FFF2-40B4-BE49-F238E27FC236}">
                <a16:creationId xmlns:a16="http://schemas.microsoft.com/office/drawing/2014/main" id="{1A359348-FA77-4FD8-A6E1-F2A3D567845E}"/>
              </a:ext>
            </a:extLst>
          </p:cNvPr>
          <p:cNvSpPr/>
          <p:nvPr/>
        </p:nvSpPr>
        <p:spPr>
          <a:xfrm>
            <a:off x="2014538" y="1836738"/>
            <a:ext cx="2773362" cy="217487"/>
          </a:xfrm>
          <a:custGeom>
            <a:avLst/>
            <a:gdLst>
              <a:gd name="connsiteX0" fmla="*/ 0 w 1384662"/>
              <a:gd name="connsiteY0" fmla="*/ 200357 h 217775"/>
              <a:gd name="connsiteX1" fmla="*/ 618308 w 1384662"/>
              <a:gd name="connsiteY1" fmla="*/ 60 h 217775"/>
              <a:gd name="connsiteX2" fmla="*/ 1384662 w 1384662"/>
              <a:gd name="connsiteY2" fmla="*/ 217775 h 21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662" h="217775">
                <a:moveTo>
                  <a:pt x="0" y="200357"/>
                </a:moveTo>
                <a:cubicBezTo>
                  <a:pt x="193765" y="98757"/>
                  <a:pt x="387531" y="-2843"/>
                  <a:pt x="618308" y="60"/>
                </a:cubicBezTo>
                <a:cubicBezTo>
                  <a:pt x="849085" y="2963"/>
                  <a:pt x="1261291" y="181489"/>
                  <a:pt x="1384662" y="217775"/>
                </a:cubicBezTo>
              </a:path>
            </a:pathLst>
          </a:custGeom>
          <a:noFill/>
          <a:ln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6" name="手繪多邊形 35">
            <a:extLst>
              <a:ext uri="{FF2B5EF4-FFF2-40B4-BE49-F238E27FC236}">
                <a16:creationId xmlns:a16="http://schemas.microsoft.com/office/drawing/2014/main" id="{CDAB4138-6FC9-4F75-ADFE-099C2817BB58}"/>
              </a:ext>
            </a:extLst>
          </p:cNvPr>
          <p:cNvSpPr/>
          <p:nvPr/>
        </p:nvSpPr>
        <p:spPr>
          <a:xfrm>
            <a:off x="2035175" y="1831975"/>
            <a:ext cx="4141788" cy="217488"/>
          </a:xfrm>
          <a:custGeom>
            <a:avLst/>
            <a:gdLst>
              <a:gd name="connsiteX0" fmla="*/ 0 w 1384662"/>
              <a:gd name="connsiteY0" fmla="*/ 200357 h 217775"/>
              <a:gd name="connsiteX1" fmla="*/ 618308 w 1384662"/>
              <a:gd name="connsiteY1" fmla="*/ 60 h 217775"/>
              <a:gd name="connsiteX2" fmla="*/ 1384662 w 1384662"/>
              <a:gd name="connsiteY2" fmla="*/ 217775 h 21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662" h="217775">
                <a:moveTo>
                  <a:pt x="0" y="200357"/>
                </a:moveTo>
                <a:cubicBezTo>
                  <a:pt x="193765" y="98757"/>
                  <a:pt x="387531" y="-2843"/>
                  <a:pt x="618308" y="60"/>
                </a:cubicBezTo>
                <a:cubicBezTo>
                  <a:pt x="849085" y="2963"/>
                  <a:pt x="1261291" y="181489"/>
                  <a:pt x="1384662" y="217775"/>
                </a:cubicBezTo>
              </a:path>
            </a:pathLst>
          </a:custGeom>
          <a:noFill/>
          <a:ln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" name="手繪多邊形 36">
            <a:extLst>
              <a:ext uri="{FF2B5EF4-FFF2-40B4-BE49-F238E27FC236}">
                <a16:creationId xmlns:a16="http://schemas.microsoft.com/office/drawing/2014/main" id="{6A1CEE11-05CF-4B60-9836-B109C8E5389A}"/>
              </a:ext>
            </a:extLst>
          </p:cNvPr>
          <p:cNvSpPr/>
          <p:nvPr/>
        </p:nvSpPr>
        <p:spPr>
          <a:xfrm>
            <a:off x="1997075" y="1844675"/>
            <a:ext cx="5548313" cy="217488"/>
          </a:xfrm>
          <a:custGeom>
            <a:avLst/>
            <a:gdLst>
              <a:gd name="connsiteX0" fmla="*/ 0 w 1384662"/>
              <a:gd name="connsiteY0" fmla="*/ 200357 h 217775"/>
              <a:gd name="connsiteX1" fmla="*/ 618308 w 1384662"/>
              <a:gd name="connsiteY1" fmla="*/ 60 h 217775"/>
              <a:gd name="connsiteX2" fmla="*/ 1384662 w 1384662"/>
              <a:gd name="connsiteY2" fmla="*/ 217775 h 21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662" h="217775">
                <a:moveTo>
                  <a:pt x="0" y="200357"/>
                </a:moveTo>
                <a:cubicBezTo>
                  <a:pt x="193765" y="98757"/>
                  <a:pt x="387531" y="-2843"/>
                  <a:pt x="618308" y="60"/>
                </a:cubicBezTo>
                <a:cubicBezTo>
                  <a:pt x="849085" y="2963"/>
                  <a:pt x="1261291" y="181489"/>
                  <a:pt x="1384662" y="217775"/>
                </a:cubicBezTo>
              </a:path>
            </a:pathLst>
          </a:custGeom>
          <a:noFill/>
          <a:ln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" name="手繪多邊形 28">
            <a:extLst>
              <a:ext uri="{FF2B5EF4-FFF2-40B4-BE49-F238E27FC236}">
                <a16:creationId xmlns:a16="http://schemas.microsoft.com/office/drawing/2014/main" id="{E088D960-3F28-44EB-83B0-36C27F38945E}"/>
              </a:ext>
            </a:extLst>
          </p:cNvPr>
          <p:cNvSpPr/>
          <p:nvPr/>
        </p:nvSpPr>
        <p:spPr>
          <a:xfrm>
            <a:off x="3378200" y="1857375"/>
            <a:ext cx="1376363" cy="192088"/>
          </a:xfrm>
          <a:custGeom>
            <a:avLst/>
            <a:gdLst>
              <a:gd name="connsiteX0" fmla="*/ 0 w 1375954"/>
              <a:gd name="connsiteY0" fmla="*/ 182896 h 191605"/>
              <a:gd name="connsiteX1" fmla="*/ 653143 w 1375954"/>
              <a:gd name="connsiteY1" fmla="*/ 16 h 191605"/>
              <a:gd name="connsiteX2" fmla="*/ 1375954 w 1375954"/>
              <a:gd name="connsiteY2" fmla="*/ 191605 h 19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954" h="191605">
                <a:moveTo>
                  <a:pt x="0" y="182896"/>
                </a:moveTo>
                <a:cubicBezTo>
                  <a:pt x="211908" y="90730"/>
                  <a:pt x="423817" y="-1435"/>
                  <a:pt x="653143" y="16"/>
                </a:cubicBezTo>
                <a:cubicBezTo>
                  <a:pt x="882469" y="1467"/>
                  <a:pt x="1256937" y="158222"/>
                  <a:pt x="1375954" y="191605"/>
                </a:cubicBezTo>
              </a:path>
            </a:pathLst>
          </a:custGeom>
          <a:noFill/>
          <a:ln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9" name="手繪多邊形 38">
            <a:extLst>
              <a:ext uri="{FF2B5EF4-FFF2-40B4-BE49-F238E27FC236}">
                <a16:creationId xmlns:a16="http://schemas.microsoft.com/office/drawing/2014/main" id="{01820E88-5709-4533-B3B3-CA2CEDB7BDBC}"/>
              </a:ext>
            </a:extLst>
          </p:cNvPr>
          <p:cNvSpPr/>
          <p:nvPr/>
        </p:nvSpPr>
        <p:spPr>
          <a:xfrm>
            <a:off x="3370263" y="1851025"/>
            <a:ext cx="2776537" cy="190500"/>
          </a:xfrm>
          <a:custGeom>
            <a:avLst/>
            <a:gdLst>
              <a:gd name="connsiteX0" fmla="*/ 0 w 1375954"/>
              <a:gd name="connsiteY0" fmla="*/ 182896 h 191605"/>
              <a:gd name="connsiteX1" fmla="*/ 653143 w 1375954"/>
              <a:gd name="connsiteY1" fmla="*/ 16 h 191605"/>
              <a:gd name="connsiteX2" fmla="*/ 1375954 w 1375954"/>
              <a:gd name="connsiteY2" fmla="*/ 191605 h 19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954" h="191605">
                <a:moveTo>
                  <a:pt x="0" y="182896"/>
                </a:moveTo>
                <a:cubicBezTo>
                  <a:pt x="211908" y="90730"/>
                  <a:pt x="423817" y="-1435"/>
                  <a:pt x="653143" y="16"/>
                </a:cubicBezTo>
                <a:cubicBezTo>
                  <a:pt x="882469" y="1467"/>
                  <a:pt x="1256937" y="158222"/>
                  <a:pt x="1375954" y="191605"/>
                </a:cubicBezTo>
              </a:path>
            </a:pathLst>
          </a:custGeom>
          <a:noFill/>
          <a:ln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0" name="手繪多邊形 39">
            <a:extLst>
              <a:ext uri="{FF2B5EF4-FFF2-40B4-BE49-F238E27FC236}">
                <a16:creationId xmlns:a16="http://schemas.microsoft.com/office/drawing/2014/main" id="{BBFF511E-61E7-4467-815C-05B5A193B0DD}"/>
              </a:ext>
            </a:extLst>
          </p:cNvPr>
          <p:cNvSpPr/>
          <p:nvPr/>
        </p:nvSpPr>
        <p:spPr>
          <a:xfrm>
            <a:off x="3392488" y="1849438"/>
            <a:ext cx="4122737" cy="192087"/>
          </a:xfrm>
          <a:custGeom>
            <a:avLst/>
            <a:gdLst>
              <a:gd name="connsiteX0" fmla="*/ 0 w 1375954"/>
              <a:gd name="connsiteY0" fmla="*/ 182896 h 191605"/>
              <a:gd name="connsiteX1" fmla="*/ 653143 w 1375954"/>
              <a:gd name="connsiteY1" fmla="*/ 16 h 191605"/>
              <a:gd name="connsiteX2" fmla="*/ 1375954 w 1375954"/>
              <a:gd name="connsiteY2" fmla="*/ 191605 h 19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954" h="191605">
                <a:moveTo>
                  <a:pt x="0" y="182896"/>
                </a:moveTo>
                <a:cubicBezTo>
                  <a:pt x="211908" y="90730"/>
                  <a:pt x="423817" y="-1435"/>
                  <a:pt x="653143" y="16"/>
                </a:cubicBezTo>
                <a:cubicBezTo>
                  <a:pt x="882469" y="1467"/>
                  <a:pt x="1256937" y="158222"/>
                  <a:pt x="1375954" y="191605"/>
                </a:cubicBezTo>
              </a:path>
            </a:pathLst>
          </a:custGeom>
          <a:noFill/>
          <a:ln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0" name="手繪多邊形 29">
            <a:extLst>
              <a:ext uri="{FF2B5EF4-FFF2-40B4-BE49-F238E27FC236}">
                <a16:creationId xmlns:a16="http://schemas.microsoft.com/office/drawing/2014/main" id="{EAD9418D-1AD3-437F-A917-FBC2A9BF12F0}"/>
              </a:ext>
            </a:extLst>
          </p:cNvPr>
          <p:cNvSpPr/>
          <p:nvPr/>
        </p:nvSpPr>
        <p:spPr>
          <a:xfrm>
            <a:off x="4754563" y="1909763"/>
            <a:ext cx="1376362" cy="147637"/>
          </a:xfrm>
          <a:custGeom>
            <a:avLst/>
            <a:gdLst>
              <a:gd name="connsiteX0" fmla="*/ 0 w 1375954"/>
              <a:gd name="connsiteY0" fmla="*/ 130720 h 148137"/>
              <a:gd name="connsiteX1" fmla="*/ 644434 w 1375954"/>
              <a:gd name="connsiteY1" fmla="*/ 91 h 148137"/>
              <a:gd name="connsiteX2" fmla="*/ 1375954 w 1375954"/>
              <a:gd name="connsiteY2" fmla="*/ 148137 h 14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954" h="148137">
                <a:moveTo>
                  <a:pt x="0" y="130720"/>
                </a:moveTo>
                <a:cubicBezTo>
                  <a:pt x="207554" y="63954"/>
                  <a:pt x="415108" y="-2812"/>
                  <a:pt x="644434" y="91"/>
                </a:cubicBezTo>
                <a:cubicBezTo>
                  <a:pt x="873760" y="2994"/>
                  <a:pt x="1124857" y="75565"/>
                  <a:pt x="1375954" y="148137"/>
                </a:cubicBezTo>
              </a:path>
            </a:pathLst>
          </a:custGeom>
          <a:noFill/>
          <a:ln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2" name="手繪多邊形 41">
            <a:extLst>
              <a:ext uri="{FF2B5EF4-FFF2-40B4-BE49-F238E27FC236}">
                <a16:creationId xmlns:a16="http://schemas.microsoft.com/office/drawing/2014/main" id="{9E0E57F2-7479-48CD-AFB6-E12C9D571963}"/>
              </a:ext>
            </a:extLst>
          </p:cNvPr>
          <p:cNvSpPr/>
          <p:nvPr/>
        </p:nvSpPr>
        <p:spPr>
          <a:xfrm>
            <a:off x="4733925" y="1906588"/>
            <a:ext cx="2790825" cy="147637"/>
          </a:xfrm>
          <a:custGeom>
            <a:avLst/>
            <a:gdLst>
              <a:gd name="connsiteX0" fmla="*/ 0 w 1375954"/>
              <a:gd name="connsiteY0" fmla="*/ 130720 h 148137"/>
              <a:gd name="connsiteX1" fmla="*/ 644434 w 1375954"/>
              <a:gd name="connsiteY1" fmla="*/ 91 h 148137"/>
              <a:gd name="connsiteX2" fmla="*/ 1375954 w 1375954"/>
              <a:gd name="connsiteY2" fmla="*/ 148137 h 14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954" h="148137">
                <a:moveTo>
                  <a:pt x="0" y="130720"/>
                </a:moveTo>
                <a:cubicBezTo>
                  <a:pt x="207554" y="63954"/>
                  <a:pt x="415108" y="-2812"/>
                  <a:pt x="644434" y="91"/>
                </a:cubicBezTo>
                <a:cubicBezTo>
                  <a:pt x="873760" y="2994"/>
                  <a:pt x="1124857" y="75565"/>
                  <a:pt x="1375954" y="148137"/>
                </a:cubicBezTo>
              </a:path>
            </a:pathLst>
          </a:custGeom>
          <a:noFill/>
          <a:ln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264A155-07CD-446F-AA28-F324F559467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7029" y="3389136"/>
            <a:ext cx="8610627" cy="557910"/>
          </a:xfrm>
          <a:prstGeom prst="rect">
            <a:avLst/>
          </a:prstGeom>
          <a:blipFill rotWithShape="0">
            <a:blip r:embed="rId2"/>
            <a:stretch>
              <a:fillRect t="-12088" b="-24176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70552B6-1D4A-4AE5-B6A2-71B00A217CA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7029" y="2817813"/>
            <a:ext cx="7282571" cy="523220"/>
          </a:xfrm>
          <a:prstGeom prst="rect">
            <a:avLst/>
          </a:prstGeom>
          <a:blipFill rotWithShape="0">
            <a:blip r:embed="rId3"/>
            <a:stretch>
              <a:fillRect t="-11628" b="-31395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>
            <a:extLst>
              <a:ext uri="{FF2B5EF4-FFF2-40B4-BE49-F238E27FC236}">
                <a16:creationId xmlns:a16="http://schemas.microsoft.com/office/drawing/2014/main" id="{447E3856-7E4F-4C82-871A-96601B7F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Transfer to network problem</a:t>
            </a:r>
            <a:endParaRPr lang="zh-TW" altLang="en-US"/>
          </a:p>
        </p:txBody>
      </p:sp>
      <p:sp>
        <p:nvSpPr>
          <p:cNvPr id="9219" name="頁尾版面配置區 3">
            <a:extLst>
              <a:ext uri="{FF2B5EF4-FFF2-40B4-BE49-F238E27FC236}">
                <a16:creationId xmlns:a16="http://schemas.microsoft.com/office/drawing/2014/main" id="{B6DAA4EC-49BB-4255-A164-9781E06E8E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¥"/>
              <a:defRPr kumimoji="1" sz="28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rgbClr val="01450C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£"/>
              <a:defRPr kumimoji="1" sz="22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rgbClr val="00499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anose="02020603050405020304" pitchFamily="18" charset="0"/>
              </a:rPr>
              <a:t>Network Optimization Applications 4.3  by   </a:t>
            </a:r>
            <a:r>
              <a:rPr lang="zh-TW" altLang="en-US" sz="1200">
                <a:solidFill>
                  <a:srgbClr val="016311"/>
                </a:solidFill>
                <a:latin typeface="Times New Roman" panose="02020603050405020304" pitchFamily="18" charset="0"/>
              </a:rPr>
              <a:t>成大工資管</a:t>
            </a:r>
            <a:r>
              <a:rPr lang="zh-TW" altLang="en-US" sz="1200" i="1">
                <a:solidFill>
                  <a:srgbClr val="016311"/>
                </a:solidFill>
                <a:latin typeface="Times New Roman" panose="02020603050405020304" pitchFamily="18" charset="0"/>
              </a:rPr>
              <a:t> </a:t>
            </a:r>
            <a:endParaRPr lang="en-US" altLang="zh-TW" sz="1200" i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1D6DF5E-873C-4E19-8CEB-9D93A0EC83F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9552" y="3682392"/>
            <a:ext cx="3762377" cy="557781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98C87E1-D614-41BB-9021-A367CDC52FB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7618" y="1693022"/>
            <a:ext cx="8057014" cy="988797"/>
          </a:xfrm>
          <a:prstGeom prst="rect">
            <a:avLst/>
          </a:prstGeom>
          <a:blipFill rotWithShape="0">
            <a:blip r:embed="rId3"/>
            <a:stretch>
              <a:fillRect l="-1590" t="-7407" r="-530" b="-16049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7DD9E84-6462-4BE9-BD98-F213A99D916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9552" y="1116121"/>
            <a:ext cx="6994351" cy="523220"/>
          </a:xfrm>
          <a:prstGeom prst="rect">
            <a:avLst/>
          </a:prstGeom>
          <a:blipFill rotWithShape="0">
            <a:blip r:embed="rId4"/>
            <a:stretch>
              <a:fillRect t="-11628" r="-785" b="-31395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32B49C3-70F2-4D30-B31A-93A56179BA8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9552" y="2681689"/>
            <a:ext cx="8617231" cy="988797"/>
          </a:xfrm>
          <a:prstGeom prst="rect">
            <a:avLst/>
          </a:prstGeom>
          <a:blipFill rotWithShape="0">
            <a:blip r:embed="rId5"/>
            <a:stretch>
              <a:fillRect l="-1486" t="-7407" r="-495" b="-16049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E46DABC-25DA-4307-BA6D-494D77CEF52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4281" y="4341405"/>
            <a:ext cx="5788379" cy="635495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7006525F-74E8-4594-95CD-3E0BDE97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Solution</a:t>
            </a:r>
            <a:endParaRPr lang="zh-TW" altLang="en-US"/>
          </a:p>
        </p:txBody>
      </p:sp>
      <p:sp>
        <p:nvSpPr>
          <p:cNvPr id="10243" name="頁尾版面配置區 3">
            <a:extLst>
              <a:ext uri="{FF2B5EF4-FFF2-40B4-BE49-F238E27FC236}">
                <a16:creationId xmlns:a16="http://schemas.microsoft.com/office/drawing/2014/main" id="{1ED1D869-B646-4ED2-A3F7-A284F5C81C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¥"/>
              <a:defRPr kumimoji="1" sz="28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rgbClr val="01450C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£"/>
              <a:defRPr kumimoji="1" sz="22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rgbClr val="00499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anose="02020603050405020304" pitchFamily="18" charset="0"/>
              </a:rPr>
              <a:t>Network Optimization Applications 4.3  by   </a:t>
            </a:r>
            <a:r>
              <a:rPr lang="zh-TW" altLang="en-US" sz="1200">
                <a:solidFill>
                  <a:srgbClr val="016311"/>
                </a:solidFill>
                <a:latin typeface="Times New Roman" panose="02020603050405020304" pitchFamily="18" charset="0"/>
              </a:rPr>
              <a:t>成大工資管</a:t>
            </a:r>
            <a:r>
              <a:rPr lang="zh-TW" altLang="en-US" sz="1200" i="1">
                <a:solidFill>
                  <a:srgbClr val="016311"/>
                </a:solidFill>
                <a:latin typeface="Times New Roman" panose="02020603050405020304" pitchFamily="18" charset="0"/>
              </a:rPr>
              <a:t> </a:t>
            </a:r>
            <a:endParaRPr lang="en-US" altLang="zh-TW" sz="1200" i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748B17F-57A5-4527-920C-6D0027C931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902" t="-1276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">
  <a:themeElements>
    <a:clrScheme name="intro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intro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20896</TotalTime>
  <Words>184</Words>
  <Application>Microsoft Office PowerPoint</Application>
  <PresentationFormat>如螢幕大小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Times New Roman</vt:lpstr>
      <vt:lpstr>標楷體</vt:lpstr>
      <vt:lpstr>Arial</vt:lpstr>
      <vt:lpstr>Wingdings</vt:lpstr>
      <vt:lpstr>新細明體</vt:lpstr>
      <vt:lpstr>intro</vt:lpstr>
      <vt:lpstr>Application 4.2 – Allocating Inspection Effort on a Production Line</vt:lpstr>
      <vt:lpstr>Introduction</vt:lpstr>
      <vt:lpstr>Introduction</vt:lpstr>
      <vt:lpstr>Introduction</vt:lpstr>
      <vt:lpstr>Introduction</vt:lpstr>
      <vt:lpstr>Transfer to network problem</vt:lpstr>
      <vt:lpstr>Transfer to network problem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 in MPBSS</dc:title>
  <dc:creator>I-Lin Wang</dc:creator>
  <cp:lastModifiedBy> 王</cp:lastModifiedBy>
  <cp:revision>1321</cp:revision>
  <dcterms:created xsi:type="dcterms:W3CDTF">2010-04-03T03:14:21Z</dcterms:created>
  <dcterms:modified xsi:type="dcterms:W3CDTF">2021-05-31T11:30:55Z</dcterms:modified>
</cp:coreProperties>
</file>