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61" r:id="rId2"/>
    <p:sldId id="403" r:id="rId3"/>
    <p:sldId id="406" r:id="rId4"/>
    <p:sldId id="407" r:id="rId5"/>
    <p:sldId id="408" r:id="rId6"/>
    <p:sldId id="464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465" r:id="rId16"/>
    <p:sldId id="258" r:id="rId17"/>
    <p:sldId id="260" r:id="rId18"/>
    <p:sldId id="286" r:id="rId19"/>
    <p:sldId id="285" r:id="rId20"/>
    <p:sldId id="262" r:id="rId21"/>
    <p:sldId id="287" r:id="rId22"/>
    <p:sldId id="277" r:id="rId23"/>
    <p:sldId id="288" r:id="rId24"/>
    <p:sldId id="275" r:id="rId25"/>
    <p:sldId id="301" r:id="rId26"/>
    <p:sldId id="276" r:id="rId27"/>
    <p:sldId id="294" r:id="rId28"/>
    <p:sldId id="295" r:id="rId29"/>
    <p:sldId id="298" r:id="rId30"/>
    <p:sldId id="299" r:id="rId31"/>
    <p:sldId id="411" r:id="rId32"/>
    <p:sldId id="412" r:id="rId33"/>
    <p:sldId id="297" r:id="rId34"/>
    <p:sldId id="281" r:id="rId35"/>
  </p:sldIdLst>
  <p:sldSz cx="9906000" cy="6858000" type="A4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9900CC"/>
    <a:srgbClr val="00CC66"/>
    <a:srgbClr val="CCFFCC"/>
    <a:srgbClr val="FF33CC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3" autoAdjust="0"/>
    <p:restoredTop sz="72613" autoAdjust="0"/>
  </p:normalViewPr>
  <p:slideViewPr>
    <p:cSldViewPr snapToGrid="0">
      <p:cViewPr varScale="1">
        <p:scale>
          <a:sx n="118" d="100"/>
          <a:sy n="118" d="100"/>
        </p:scale>
        <p:origin x="180" y="108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4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7.wmf"/><Relationship Id="rId7" Type="http://schemas.openxmlformats.org/officeDocument/2006/relationships/image" Target="../media/image12.wmf"/><Relationship Id="rId12" Type="http://schemas.openxmlformats.org/officeDocument/2006/relationships/image" Target="../media/image18.wmf"/><Relationship Id="rId2" Type="http://schemas.openxmlformats.org/officeDocument/2006/relationships/image" Target="../media/image6.wmf"/><Relationship Id="rId1" Type="http://schemas.openxmlformats.org/officeDocument/2006/relationships/image" Target="../media/image9.wmf"/><Relationship Id="rId6" Type="http://schemas.openxmlformats.org/officeDocument/2006/relationships/image" Target="../media/image11.wmf"/><Relationship Id="rId11" Type="http://schemas.openxmlformats.org/officeDocument/2006/relationships/image" Target="../media/image17.wmf"/><Relationship Id="rId5" Type="http://schemas.openxmlformats.org/officeDocument/2006/relationships/image" Target="../media/image10.wmf"/><Relationship Id="rId10" Type="http://schemas.openxmlformats.org/officeDocument/2006/relationships/image" Target="../media/image16.wmf"/><Relationship Id="rId4" Type="http://schemas.openxmlformats.org/officeDocument/2006/relationships/image" Target="../media/image8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4F52D13-CCE1-4D19-8668-5B336C542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E3C3CE-F4ED-4CF4-A10A-7993D4E82D2B}" type="slidenum">
              <a:rPr lang="zh-TW" altLang="en-US" sz="1300" smtClean="0"/>
              <a:pPr>
                <a:spcBef>
                  <a:spcPct val="0"/>
                </a:spcBef>
              </a:pPr>
              <a:t>3</a:t>
            </a:fld>
            <a:endParaRPr lang="en-US" altLang="zh-TW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E549371-2F97-4527-888B-6FEA4F6BE0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2CB22A9-6318-48E7-A150-D71A29B27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0C8F1A6-5602-42D9-81E4-995404019A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B9C375-3130-449F-92F9-0644900FC4D0}" type="slidenum">
              <a:rPr lang="zh-TW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AC735E6-B785-444C-9213-4B21A3BDB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64D7069-E623-45D2-9909-F535DA700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4D0195D-0373-4F98-B5EC-8273D16F0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2CDA3C-5847-43A5-9128-4443FF80B3B2}" type="slidenum">
              <a:rPr lang="zh-TW" altLang="en-US" sz="1300" smtClean="0"/>
              <a:pPr>
                <a:spcBef>
                  <a:spcPct val="0"/>
                </a:spcBef>
              </a:pPr>
              <a:t>5</a:t>
            </a:fld>
            <a:endParaRPr lang="en-US" altLang="zh-TW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9C326F1-F107-47B8-90D1-309346150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38E8B01-BD05-4F6A-9FEF-5F3CEC5E7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82638" y="768350"/>
            <a:ext cx="5538787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643D51-05DB-437C-A40C-B065560EF1BE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252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5AD080-4D64-4FCA-A42F-C119E9D0A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41A67-D9BE-4454-B9E3-0DD8C54BECCB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B2DC56EE-8916-43A1-BB4D-19763E2DD9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75250" cy="3582987"/>
          </a:xfrm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9D27C8E-855D-40A6-913D-967F73EBB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445402EA-772B-427C-A49E-CC35FE87B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EC1829-D557-4E74-81CA-7EC9EE29EAFB}" type="slidenum">
              <a:rPr lang="zh-TW" altLang="en-US" sz="1300" smtClean="0"/>
              <a:pPr>
                <a:spcBef>
                  <a:spcPct val="0"/>
                </a:spcBef>
              </a:pPr>
              <a:t>31</a:t>
            </a:fld>
            <a:endParaRPr lang="en-US" altLang="zh-TW" sz="13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EF2FA47-F3FF-4655-AD20-F5E954DB7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A732329-3770-4700-933E-FD4E2318A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81B4CB3-D9AF-4A42-80C1-69B1122379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E5AA2A-2934-4591-A782-FA0A755E1924}" type="slidenum">
              <a:rPr lang="zh-TW" altLang="en-US" sz="1300" smtClean="0"/>
              <a:pPr>
                <a:spcBef>
                  <a:spcPct val="0"/>
                </a:spcBef>
              </a:pPr>
              <a:t>32</a:t>
            </a:fld>
            <a:endParaRPr lang="en-US" altLang="zh-TW" sz="13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516EC89-842F-4E46-8D9A-B9DEE9A47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75A415F-0558-4C36-B05C-0DFA951E2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52769C3-272B-449E-91E7-FC8DE7BFAE8F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5979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965AE-2F1F-43AD-A93F-659853B4B1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257" y="-1"/>
            <a:ext cx="9122229" cy="794657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714" y="990600"/>
            <a:ext cx="9688286" cy="5355771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baseline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  <a:lvl2pPr marL="742950" indent="-285750">
              <a:buSzPct val="60000"/>
              <a:buFont typeface="Wingdings" panose="05000000000000000000" pitchFamily="2" charset="2"/>
              <a:buChar char="n"/>
              <a:defRPr sz="2600" baseline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2pPr>
            <a:lvl3pPr>
              <a:defRPr baseline="0">
                <a:solidFill>
                  <a:srgbClr val="008000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4pPr>
            <a:lvl5pPr marL="2057400" indent="-228600">
              <a:buSzPct val="60000"/>
              <a:buFont typeface="Wingdings" panose="05000000000000000000" pitchFamily="2" charset="2"/>
              <a:buChar char="Ø"/>
              <a:defRPr sz="1800"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970F-C714-40BE-9C6C-EB0657C15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748B-978C-435E-A2DD-F556D0BDD8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6E5A-5E71-4922-B41C-D7F85447FE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EE21-3C52-4077-AC7B-709C12DDB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71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11750" y="990600"/>
            <a:ext cx="4464050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11750" y="3771900"/>
            <a:ext cx="4464050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8B2AB1-1CDC-48B0-98FC-F0DF39FC84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3D603-93A2-405E-82A3-975499CD84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0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25B74D-44FB-4510-9F47-A5B9553586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241DC-2766-4140-B927-C4553D843A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91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最短路徑於網路上之理論與應用</a:t>
            </a:r>
            <a:endParaRPr lang="en-US" altLang="zh-TW" sz="1600" dirty="0">
              <a:solidFill>
                <a:schemeClr val="accent2"/>
              </a:solidFill>
              <a:latin typeface="Arial Unicode MS" panose="020B0604020202020204" pitchFamily="34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61" r:id="rId7"/>
    <p:sldLayoutId id="2147483662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19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1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26.wmf"/><Relationship Id="rId3" Type="http://schemas.openxmlformats.org/officeDocument/2006/relationships/image" Target="../media/image27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main%20slides/Animations/Dijkstras_Algorithm.ppt" TargetMode="External"/><Relationship Id="rId2" Type="http://schemas.openxmlformats.org/officeDocument/2006/relationships/hyperlink" Target="../Animations/Dijkstra's%20Algorithm.ppt#-1,2,An Exampl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../main%20slides/Animations/Dial's_Algorithm.ppt" TargetMode="External"/><Relationship Id="rId2" Type="http://schemas.openxmlformats.org/officeDocument/2006/relationships/hyperlink" Target="../Animations/Dial's%20Algorithm.ppt#-1,1,15.082 and 6.855J        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../../main%20slides/Animations/Radix_Heap_Algorithm.pp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E3E75-347B-4BE0-A209-0D8C8F24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74511"/>
            <a:ext cx="8420100" cy="1470025"/>
          </a:xfrm>
        </p:spPr>
        <p:txBody>
          <a:bodyPr/>
          <a:lstStyle/>
          <a:p>
            <a:r>
              <a:rPr lang="en-US" altLang="zh-TW">
                <a:solidFill>
                  <a:schemeClr val="accent6"/>
                </a:solidFill>
              </a:rPr>
              <a:t>Theories &amp; Applications of Shortest Paths on Networks</a:t>
            </a:r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8A0A-5932-4F00-ADB4-9990EF9F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463" y="2777127"/>
            <a:ext cx="7900307" cy="17526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ko-KR" sz="2400">
                <a:latin typeface="Tahoma" panose="020B0604030504040204" pitchFamily="34" charset="0"/>
                <a:ea typeface="Gulim" panose="020B0600000101010101" pitchFamily="34" charset="-127"/>
              </a:rPr>
              <a:t>by</a:t>
            </a:r>
          </a:p>
          <a:p>
            <a:pPr marL="342900" indent="-342900">
              <a:lnSpc>
                <a:spcPct val="80000"/>
              </a:lnSpc>
            </a:pPr>
            <a:endParaRPr lang="en-US" altLang="ko-KR" sz="2400">
              <a:latin typeface="Tahoma" panose="020B0604030504040204" pitchFamily="34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sz="4400" b="1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 逸 琳 </a:t>
            </a:r>
            <a:br>
              <a:rPr lang="en-US" altLang="zh-TW" sz="4400" b="1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b="1">
                <a:solidFill>
                  <a:srgbClr val="008000"/>
                </a:solidFill>
                <a:ea typeface="標楷體" panose="03000509000000000000" pitchFamily="65" charset="-120"/>
              </a:rPr>
              <a:t>I-Lin Wang</a:t>
            </a:r>
            <a:endParaRPr lang="zh-TW" altLang="en-US" sz="3200" b="1">
              <a:solidFill>
                <a:srgbClr val="008000"/>
              </a:solidFill>
              <a:ea typeface="標楷體" panose="03000509000000000000" pitchFamily="65" charset="-120"/>
            </a:endParaRPr>
          </a:p>
          <a:p>
            <a:pPr marL="342900" indent="-342900">
              <a:lnSpc>
                <a:spcPct val="80000"/>
              </a:lnSpc>
            </a:pPr>
            <a:endParaRPr lang="en-US" altLang="zh-TW" sz="2400" b="1" i="1">
              <a:latin typeface="Monotype Corsiva" panose="03010101010201010101" pitchFamily="66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ilinwang@mail.ncku.edu.tw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http://ilin.iim.ncku.edu.tw/ilin/</a:t>
            </a:r>
          </a:p>
          <a:p>
            <a:pPr marL="342900" indent="-342900">
              <a:lnSpc>
                <a:spcPct val="80000"/>
              </a:lnSpc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b="1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成功大學工業與資訊管理學系教授</a:t>
            </a:r>
            <a:b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2018/08/20-24 @ 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成功校區 物理二館</a:t>
            </a: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樓 </a:t>
            </a: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49323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室</a:t>
            </a:r>
            <a:endParaRPr lang="zh-TW" altLang="en-US" sz="2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1579EC-19A9-4ED7-B430-67B8F1F10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C965AE-2F1F-43AD-A93F-659853B4B121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D874FB-A6CD-4AEA-B3A1-0635721BED92}"/>
              </a:ext>
            </a:extLst>
          </p:cNvPr>
          <p:cNvSpPr txBox="1"/>
          <p:nvPr/>
        </p:nvSpPr>
        <p:spPr>
          <a:xfrm>
            <a:off x="996236" y="72479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/>
              <a:t>最短路徑於網路上之理論與應用</a:t>
            </a:r>
            <a:endParaRPr lang="zh-TW" altLang="en-US" sz="4400"/>
          </a:p>
        </p:txBody>
      </p:sp>
    </p:spTree>
    <p:extLst>
      <p:ext uri="{BB962C8B-B14F-4D97-AF65-F5344CB8AC3E}">
        <p14:creationId xmlns:p14="http://schemas.microsoft.com/office/powerpoint/2010/main" val="47068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Measure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error of an approximate is the sum of the a squared errors between the actual data points and the estimated point.</a:t>
            </a: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22083" y="2723099"/>
            <a:ext cx="7496238" cy="3554598"/>
            <a:chOff x="592152" y="1526810"/>
            <a:chExt cx="7724264" cy="4200959"/>
          </a:xfrm>
        </p:grpSpPr>
        <p:sp>
          <p:nvSpPr>
            <p:cNvPr id="7" name="Freeform 63"/>
            <p:cNvSpPr>
              <a:spLocks/>
            </p:cNvSpPr>
            <p:nvPr/>
          </p:nvSpPr>
          <p:spPr bwMode="auto">
            <a:xfrm>
              <a:off x="1325575" y="1526810"/>
              <a:ext cx="6990841" cy="3732886"/>
            </a:xfrm>
            <a:custGeom>
              <a:avLst/>
              <a:gdLst>
                <a:gd name="T0" fmla="*/ 0 w 3522"/>
                <a:gd name="T1" fmla="*/ 0 h 1689"/>
                <a:gd name="T2" fmla="*/ 0 w 3522"/>
                <a:gd name="T3" fmla="*/ 1665 h 1689"/>
                <a:gd name="T4" fmla="*/ 3522 w 3522"/>
                <a:gd name="T5" fmla="*/ 1689 h 16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2" h="1689">
                  <a:moveTo>
                    <a:pt x="0" y="0"/>
                  </a:moveTo>
                  <a:lnTo>
                    <a:pt x="0" y="1665"/>
                  </a:lnTo>
                  <a:lnTo>
                    <a:pt x="3522" y="168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Rectangle 66"/>
            <p:cNvSpPr>
              <a:spLocks noChangeArrowheads="1"/>
            </p:cNvSpPr>
            <p:nvPr/>
          </p:nvSpPr>
          <p:spPr bwMode="auto">
            <a:xfrm>
              <a:off x="1929464" y="5291278"/>
              <a:ext cx="176739" cy="436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1">
                  <a:solidFill>
                    <a:srgbClr val="000000"/>
                  </a:solidFill>
                  <a:latin typeface="Arial" charset="0"/>
                </a:rPr>
                <a:t>x</a:t>
              </a:r>
            </a:p>
          </p:txBody>
        </p:sp>
        <p:grpSp>
          <p:nvGrpSpPr>
            <p:cNvPr id="9" name="Group 134"/>
            <p:cNvGrpSpPr>
              <a:grpSpLocks/>
            </p:cNvGrpSpPr>
            <p:nvPr/>
          </p:nvGrpSpPr>
          <p:grpSpPr bwMode="auto">
            <a:xfrm>
              <a:off x="2250544" y="5393528"/>
              <a:ext cx="1282250" cy="222367"/>
              <a:chOff x="1774" y="2753"/>
              <a:chExt cx="646" cy="108"/>
            </a:xfrm>
          </p:grpSpPr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2249" y="2753"/>
                <a:ext cx="171" cy="108"/>
              </a:xfrm>
              <a:custGeom>
                <a:avLst/>
                <a:gdLst>
                  <a:gd name="T0" fmla="*/ 171 w 171"/>
                  <a:gd name="T1" fmla="*/ 60 h 108"/>
                  <a:gd name="T2" fmla="*/ 0 w 171"/>
                  <a:gd name="T3" fmla="*/ 108 h 108"/>
                  <a:gd name="T4" fmla="*/ 61 w 171"/>
                  <a:gd name="T5" fmla="*/ 60 h 108"/>
                  <a:gd name="T6" fmla="*/ 0 w 171"/>
                  <a:gd name="T7" fmla="*/ 0 h 108"/>
                  <a:gd name="T8" fmla="*/ 171 w 171"/>
                  <a:gd name="T9" fmla="*/ 6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1" h="108">
                    <a:moveTo>
                      <a:pt x="171" y="60"/>
                    </a:moveTo>
                    <a:lnTo>
                      <a:pt x="0" y="108"/>
                    </a:lnTo>
                    <a:lnTo>
                      <a:pt x="61" y="60"/>
                    </a:lnTo>
                    <a:lnTo>
                      <a:pt x="0" y="0"/>
                    </a:lnTo>
                    <a:lnTo>
                      <a:pt x="171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Line 133"/>
              <p:cNvSpPr>
                <a:spLocks noChangeShapeType="1"/>
              </p:cNvSpPr>
              <p:nvPr/>
            </p:nvSpPr>
            <p:spPr bwMode="auto">
              <a:xfrm>
                <a:off x="1774" y="2807"/>
                <a:ext cx="53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" name="Group 137"/>
            <p:cNvGrpSpPr>
              <a:grpSpLocks/>
            </p:cNvGrpSpPr>
            <p:nvPr/>
          </p:nvGrpSpPr>
          <p:grpSpPr bwMode="auto">
            <a:xfrm>
              <a:off x="767817" y="1675055"/>
              <a:ext cx="242159" cy="1109778"/>
              <a:chOff x="1027" y="947"/>
              <a:chExt cx="122" cy="539"/>
            </a:xfrm>
          </p:grpSpPr>
          <p:sp>
            <p:nvSpPr>
              <p:cNvPr id="12" name="Freeform 135"/>
              <p:cNvSpPr>
                <a:spLocks/>
              </p:cNvSpPr>
              <p:nvPr/>
            </p:nvSpPr>
            <p:spPr bwMode="auto">
              <a:xfrm>
                <a:off x="1027" y="947"/>
                <a:ext cx="122" cy="168"/>
              </a:xfrm>
              <a:custGeom>
                <a:avLst/>
                <a:gdLst>
                  <a:gd name="T0" fmla="*/ 61 w 122"/>
                  <a:gd name="T1" fmla="*/ 0 h 168"/>
                  <a:gd name="T2" fmla="*/ 122 w 122"/>
                  <a:gd name="T3" fmla="*/ 168 h 168"/>
                  <a:gd name="T4" fmla="*/ 61 w 122"/>
                  <a:gd name="T5" fmla="*/ 108 h 168"/>
                  <a:gd name="T6" fmla="*/ 0 w 122"/>
                  <a:gd name="T7" fmla="*/ 168 h 168"/>
                  <a:gd name="T8" fmla="*/ 61 w 122"/>
                  <a:gd name="T9" fmla="*/ 0 h 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68">
                    <a:moveTo>
                      <a:pt x="61" y="0"/>
                    </a:moveTo>
                    <a:lnTo>
                      <a:pt x="122" y="168"/>
                    </a:lnTo>
                    <a:lnTo>
                      <a:pt x="61" y="108"/>
                    </a:lnTo>
                    <a:lnTo>
                      <a:pt x="0" y="16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" name="Line 136"/>
              <p:cNvSpPr>
                <a:spLocks noChangeShapeType="1"/>
              </p:cNvSpPr>
              <p:nvPr/>
            </p:nvSpPr>
            <p:spPr bwMode="auto">
              <a:xfrm flipV="1">
                <a:off x="1088" y="1055"/>
                <a:ext cx="1" cy="4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" name="Rectangle 138"/>
            <p:cNvSpPr>
              <a:spLocks noChangeArrowheads="1"/>
            </p:cNvSpPr>
            <p:nvPr/>
          </p:nvSpPr>
          <p:spPr bwMode="auto">
            <a:xfrm>
              <a:off x="592152" y="2907891"/>
              <a:ext cx="493878" cy="436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1" dirty="0">
                  <a:solidFill>
                    <a:srgbClr val="000000"/>
                  </a:solidFill>
                  <a:latin typeface="Arial" charset="0"/>
                </a:rPr>
                <a:t>f(x)</a:t>
              </a:r>
              <a:endParaRPr lang="en-US" altLang="zh-TW" b="1" dirty="0"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1535848" y="2290276"/>
            <a:ext cx="6472494" cy="3149274"/>
            <a:chOff x="1339866" y="2688747"/>
            <a:chExt cx="5279945" cy="2512462"/>
          </a:xfrm>
        </p:grpSpPr>
        <p:graphicFrame>
          <p:nvGraphicFramePr>
            <p:cNvPr id="30" name="物件 29"/>
            <p:cNvGraphicFramePr>
              <a:graphicFrameLocks noChangeAspect="1"/>
            </p:cNvGraphicFramePr>
            <p:nvPr>
              <p:extLst/>
            </p:nvPr>
          </p:nvGraphicFramePr>
          <p:xfrm>
            <a:off x="3606518" y="2688747"/>
            <a:ext cx="359122" cy="51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5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30" name="物件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518" y="2688747"/>
                          <a:ext cx="359122" cy="51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群組 46"/>
            <p:cNvGrpSpPr/>
            <p:nvPr/>
          </p:nvGrpSpPr>
          <p:grpSpPr>
            <a:xfrm>
              <a:off x="1339866" y="3031094"/>
              <a:ext cx="5279945" cy="2170115"/>
              <a:chOff x="1339866" y="3031094"/>
              <a:chExt cx="5279945" cy="2170115"/>
            </a:xfrm>
          </p:grpSpPr>
          <p:sp>
            <p:nvSpPr>
              <p:cNvPr id="16" name="Freeform 64"/>
              <p:cNvSpPr>
                <a:spLocks/>
              </p:cNvSpPr>
              <p:nvPr/>
            </p:nvSpPr>
            <p:spPr bwMode="auto">
              <a:xfrm>
                <a:off x="1776052" y="3110558"/>
                <a:ext cx="4389653" cy="1694261"/>
              </a:xfrm>
              <a:custGeom>
                <a:avLst/>
                <a:gdLst>
                  <a:gd name="T0" fmla="*/ 0 w 2628"/>
                  <a:gd name="T1" fmla="*/ 970 h 970"/>
                  <a:gd name="T2" fmla="*/ 134 w 2628"/>
                  <a:gd name="T3" fmla="*/ 575 h 970"/>
                  <a:gd name="T4" fmla="*/ 305 w 2628"/>
                  <a:gd name="T5" fmla="*/ 838 h 970"/>
                  <a:gd name="T6" fmla="*/ 550 w 2628"/>
                  <a:gd name="T7" fmla="*/ 347 h 970"/>
                  <a:gd name="T8" fmla="*/ 1173 w 2628"/>
                  <a:gd name="T9" fmla="*/ 95 h 970"/>
                  <a:gd name="T10" fmla="*/ 1357 w 2628"/>
                  <a:gd name="T11" fmla="*/ 599 h 970"/>
                  <a:gd name="T12" fmla="*/ 1748 w 2628"/>
                  <a:gd name="T13" fmla="*/ 862 h 970"/>
                  <a:gd name="T14" fmla="*/ 1858 w 2628"/>
                  <a:gd name="T15" fmla="*/ 335 h 970"/>
                  <a:gd name="T16" fmla="*/ 2188 w 2628"/>
                  <a:gd name="T17" fmla="*/ 0 h 970"/>
                  <a:gd name="T18" fmla="*/ 2628 w 2628"/>
                  <a:gd name="T19" fmla="*/ 527 h 9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28" h="970">
                    <a:moveTo>
                      <a:pt x="0" y="970"/>
                    </a:moveTo>
                    <a:lnTo>
                      <a:pt x="134" y="575"/>
                    </a:lnTo>
                    <a:lnTo>
                      <a:pt x="305" y="838"/>
                    </a:lnTo>
                    <a:lnTo>
                      <a:pt x="550" y="347"/>
                    </a:lnTo>
                    <a:lnTo>
                      <a:pt x="1173" y="95"/>
                    </a:lnTo>
                    <a:lnTo>
                      <a:pt x="1357" y="599"/>
                    </a:lnTo>
                    <a:lnTo>
                      <a:pt x="1748" y="862"/>
                    </a:lnTo>
                    <a:lnTo>
                      <a:pt x="1858" y="335"/>
                    </a:lnTo>
                    <a:lnTo>
                      <a:pt x="2188" y="0"/>
                    </a:lnTo>
                    <a:lnTo>
                      <a:pt x="2628" y="527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48"/>
              <p:cNvSpPr>
                <a:spLocks noChangeArrowheads="1"/>
              </p:cNvSpPr>
              <p:nvPr/>
            </p:nvSpPr>
            <p:spPr bwMode="auto">
              <a:xfrm>
                <a:off x="1904678" y="4044915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8" name="Oval 149"/>
              <p:cNvSpPr>
                <a:spLocks noChangeArrowheads="1"/>
              </p:cNvSpPr>
              <p:nvPr/>
            </p:nvSpPr>
            <p:spPr bwMode="auto">
              <a:xfrm>
                <a:off x="1664149" y="4715633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9" name="Oval 150"/>
              <p:cNvSpPr>
                <a:spLocks noChangeArrowheads="1"/>
              </p:cNvSpPr>
              <p:nvPr/>
            </p:nvSpPr>
            <p:spPr bwMode="auto">
              <a:xfrm>
                <a:off x="2225383" y="4464115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0" name="Oval 151"/>
              <p:cNvSpPr>
                <a:spLocks noChangeArrowheads="1"/>
              </p:cNvSpPr>
              <p:nvPr/>
            </p:nvSpPr>
            <p:spPr bwMode="auto">
              <a:xfrm>
                <a:off x="2626265" y="3625717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1" name="Oval 152"/>
              <p:cNvSpPr>
                <a:spLocks noChangeArrowheads="1"/>
              </p:cNvSpPr>
              <p:nvPr/>
            </p:nvSpPr>
            <p:spPr bwMode="auto">
              <a:xfrm>
                <a:off x="3668557" y="3206518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2" name="Oval 153"/>
              <p:cNvSpPr>
                <a:spLocks noChangeArrowheads="1"/>
              </p:cNvSpPr>
              <p:nvPr/>
            </p:nvSpPr>
            <p:spPr bwMode="auto">
              <a:xfrm>
                <a:off x="3989262" y="4044915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3" name="Oval 154"/>
              <p:cNvSpPr>
                <a:spLocks noChangeArrowheads="1"/>
              </p:cNvSpPr>
              <p:nvPr/>
            </p:nvSpPr>
            <p:spPr bwMode="auto">
              <a:xfrm>
                <a:off x="4630673" y="4547954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4" name="Oval 155"/>
              <p:cNvSpPr>
                <a:spLocks noChangeArrowheads="1"/>
              </p:cNvSpPr>
              <p:nvPr/>
            </p:nvSpPr>
            <p:spPr bwMode="auto">
              <a:xfrm>
                <a:off x="4791025" y="3625717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5" name="Oval 157"/>
              <p:cNvSpPr>
                <a:spLocks noChangeArrowheads="1"/>
              </p:cNvSpPr>
              <p:nvPr/>
            </p:nvSpPr>
            <p:spPr bwMode="auto">
              <a:xfrm>
                <a:off x="6073846" y="3961076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6" name="Oval 156"/>
              <p:cNvSpPr>
                <a:spLocks noChangeArrowheads="1"/>
              </p:cNvSpPr>
              <p:nvPr/>
            </p:nvSpPr>
            <p:spPr bwMode="auto">
              <a:xfrm>
                <a:off x="5339384" y="3058458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graphicFrame>
            <p:nvGraphicFramePr>
              <p:cNvPr id="27" name="物件 2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339866" y="4683612"/>
              <a:ext cx="329986" cy="517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56" name="Equation" r:id="rId5" imgW="152280" imgH="228600" progId="Equation.DSMT4">
                      <p:embed/>
                    </p:oleObj>
                  </mc:Choice>
                  <mc:Fallback>
                    <p:oleObj name="Equation" r:id="rId5" imgW="152280" imgH="228600" progId="Equation.DSMT4">
                      <p:embed/>
                      <p:pic>
                        <p:nvPicPr>
                          <p:cNvPr id="27" name="物件 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39866" y="4683612"/>
                            <a:ext cx="329986" cy="51759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物件 2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372136" y="4540207"/>
              <a:ext cx="357453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57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28" name="物件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2136" y="4540207"/>
                            <a:ext cx="357453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物件 2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53890" y="3472997"/>
              <a:ext cx="359124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58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29" name="物件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3890" y="3472997"/>
                            <a:ext cx="359124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物件 3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308664" y="3188292"/>
              <a:ext cx="357453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59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31" name="物件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8664" y="3188292"/>
                            <a:ext cx="357453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物件 3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10848" y="4639538"/>
              <a:ext cx="359124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60" name="Equation" r:id="rId13" imgW="164880" imgH="228600" progId="Equation.DSMT4">
                      <p:embed/>
                    </p:oleObj>
                  </mc:Choice>
                  <mc:Fallback>
                    <p:oleObj name="Equation" r:id="rId13" imgW="164880" imgH="228600" progId="Equation.DSMT4">
                      <p:embed/>
                      <p:pic>
                        <p:nvPicPr>
                          <p:cNvPr id="32" name="物件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0848" y="4639538"/>
                            <a:ext cx="359124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物件 3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701727" y="4044156"/>
              <a:ext cx="359124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61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33" name="物件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1727" y="4044156"/>
                            <a:ext cx="359124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物件 3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46698" y="3191785"/>
              <a:ext cx="359124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62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34" name="物件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6698" y="3191785"/>
                            <a:ext cx="359124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物件 3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178842" y="3988263"/>
              <a:ext cx="440969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63" name="Equation" r:id="rId19" imgW="203040" imgH="228600" progId="Equation.DSMT4">
                      <p:embed/>
                    </p:oleObj>
                  </mc:Choice>
                  <mc:Fallback>
                    <p:oleObj name="Equation" r:id="rId19" imgW="203040" imgH="228600" progId="Equation.DSMT4">
                      <p:embed/>
                      <p:pic>
                        <p:nvPicPr>
                          <p:cNvPr id="35" name="物件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78842" y="3988263"/>
                            <a:ext cx="440969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物件 3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344274" y="3738490"/>
              <a:ext cx="962116" cy="218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64" name="Equation" r:id="rId21" imgW="914400" imgH="198720" progId="Equation.DSMT4">
                      <p:embed/>
                    </p:oleObj>
                  </mc:Choice>
                  <mc:Fallback>
                    <p:oleObj name="Equation" r:id="rId21" imgW="914400" imgH="198720" progId="Equation.DSMT4">
                      <p:embed/>
                      <p:pic>
                        <p:nvPicPr>
                          <p:cNvPr id="36" name="物件 3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344274" y="3738490"/>
                            <a:ext cx="962116" cy="2183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物件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880084" y="3031094"/>
              <a:ext cx="687946" cy="478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65" name="Equation" r:id="rId23" imgW="380880" imgH="253800" progId="Equation.DSMT4">
                      <p:embed/>
                    </p:oleObj>
                  </mc:Choice>
                  <mc:Fallback>
                    <p:oleObj name="Equation" r:id="rId23" imgW="380880" imgH="253800" progId="Equation.DSMT4">
                      <p:embed/>
                      <p:pic>
                        <p:nvPicPr>
                          <p:cNvPr id="37" name="物件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80084" y="3031094"/>
                            <a:ext cx="687946" cy="478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8" name="直線接點 37"/>
              <p:cNvCxnSpPr>
                <a:stCxn id="18" idx="6"/>
                <a:endCxn id="19" idx="3"/>
              </p:cNvCxnSpPr>
              <p:nvPr/>
            </p:nvCxnSpPr>
            <p:spPr>
              <a:xfrm flipV="1">
                <a:off x="1824501" y="4607238"/>
                <a:ext cx="424365" cy="19223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>
                <a:stCxn id="19" idx="6"/>
                <a:endCxn id="21" idx="3"/>
              </p:cNvCxnSpPr>
              <p:nvPr/>
            </p:nvCxnSpPr>
            <p:spPr>
              <a:xfrm flipV="1">
                <a:off x="2385736" y="3349641"/>
                <a:ext cx="1306304" cy="1198313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>
                <a:stCxn id="23" idx="1"/>
                <a:endCxn id="21" idx="5"/>
              </p:cNvCxnSpPr>
              <p:nvPr/>
            </p:nvCxnSpPr>
            <p:spPr>
              <a:xfrm flipH="1" flipV="1">
                <a:off x="3805426" y="3349641"/>
                <a:ext cx="848730" cy="1222869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>
                <a:stCxn id="23" idx="6"/>
                <a:endCxn id="25" idx="2"/>
              </p:cNvCxnSpPr>
              <p:nvPr/>
            </p:nvCxnSpPr>
            <p:spPr>
              <a:xfrm flipV="1">
                <a:off x="4791025" y="4044915"/>
                <a:ext cx="1282821" cy="58687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/>
              <p:cNvSpPr txBox="1"/>
              <p:nvPr/>
            </p:nvSpPr>
            <p:spPr>
              <a:xfrm>
                <a:off x="5356007" y="4301114"/>
                <a:ext cx="728623" cy="417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(x)</a:t>
                </a:r>
                <a:endParaRPr lang="zh-TW" altLang="en-US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50" name="直線單箭頭接點 49"/>
          <p:cNvCxnSpPr/>
          <p:nvPr/>
        </p:nvCxnSpPr>
        <p:spPr>
          <a:xfrm>
            <a:off x="2326516" y="4110663"/>
            <a:ext cx="0" cy="825327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3211083" y="3569822"/>
            <a:ext cx="0" cy="732548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4881932" y="3577517"/>
            <a:ext cx="0" cy="412664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4" idx="4"/>
          </p:cNvCxnSpPr>
          <p:nvPr/>
        </p:nvCxnSpPr>
        <p:spPr>
          <a:xfrm>
            <a:off x="5864785" y="3674912"/>
            <a:ext cx="23546" cy="1020118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6536998" y="2963876"/>
            <a:ext cx="15784" cy="139411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物件 64"/>
          <p:cNvGraphicFramePr>
            <a:graphicFrameLocks noChangeAspect="1"/>
          </p:cNvGraphicFramePr>
          <p:nvPr>
            <p:extLst/>
          </p:nvPr>
        </p:nvGraphicFramePr>
        <p:xfrm>
          <a:off x="6195048" y="2075045"/>
          <a:ext cx="440237" cy="64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65" name="物件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048" y="2075045"/>
                        <a:ext cx="440237" cy="648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物件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937801"/>
              </p:ext>
            </p:extLst>
          </p:nvPr>
        </p:nvGraphicFramePr>
        <p:xfrm>
          <a:off x="4208133" y="5347735"/>
          <a:ext cx="5156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27" imgW="2158920" imgH="431640" progId="Equation.DSMT4">
                  <p:embed/>
                </p:oleObj>
              </mc:Choice>
              <mc:Fallback>
                <p:oleObj name="Equation" r:id="rId27" imgW="2158920" imgH="431640" progId="Equation.DSMT4">
                  <p:embed/>
                  <p:pic>
                    <p:nvPicPr>
                      <p:cNvPr id="66" name="物件 6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08133" y="5347735"/>
                        <a:ext cx="5156200" cy="885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formulate this problem as a</a:t>
            </a:r>
          </a:p>
          <a:p>
            <a:pPr marL="0" indent="0" algn="ctr">
              <a:buNone/>
            </a:pPr>
            <a:r>
              <a:rPr lang="en-US" altLang="zh-TW" sz="3200" b="1" dirty="0">
                <a:solidFill>
                  <a:srgbClr val="FF0000"/>
                </a:solidFill>
              </a:rPr>
              <a:t>Shortest Path Problem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/>
              <a:t>Consider a network G with </a:t>
            </a:r>
          </a:p>
          <a:p>
            <a:pPr lvl="1"/>
            <a:r>
              <a:rPr lang="en-US" altLang="zh-TW" dirty="0"/>
              <a:t>n nodes, numbered from 1 to n : </a:t>
            </a:r>
          </a:p>
          <a:p>
            <a:pPr marL="457200" lvl="1" indent="0">
              <a:buNone/>
            </a:pPr>
            <a:r>
              <a:rPr lang="en-US" altLang="zh-TW" dirty="0"/>
              <a:t>     corresponding to points in the piecewise linear curve.</a:t>
            </a:r>
          </a:p>
          <a:p>
            <a:pPr lvl="1"/>
            <a:r>
              <a:rPr lang="en-US" altLang="zh-TW" dirty="0"/>
              <a:t>Arc (</a:t>
            </a:r>
            <a:r>
              <a:rPr lang="en-US" altLang="zh-TW" dirty="0" err="1"/>
              <a:t>i</a:t>
            </a:r>
            <a:r>
              <a:rPr lang="en-US" altLang="zh-TW" dirty="0"/>
              <a:t> , j) for each pair of nodes </a:t>
            </a:r>
            <a:r>
              <a:rPr lang="en-US" altLang="zh-TW" dirty="0" err="1"/>
              <a:t>i</a:t>
            </a:r>
            <a:r>
              <a:rPr lang="en-US" altLang="zh-TW" dirty="0"/>
              <a:t> and j. </a:t>
            </a:r>
            <a:r>
              <a:rPr lang="en-US" altLang="zh-TW" b="1" dirty="0"/>
              <a:t>( </a:t>
            </a:r>
            <a:r>
              <a:rPr lang="en-US" altLang="zh-TW" b="1" dirty="0" err="1"/>
              <a:t>i</a:t>
            </a:r>
            <a:r>
              <a:rPr lang="en-US" altLang="zh-TW" b="1" dirty="0"/>
              <a:t> &lt; j ) </a:t>
            </a:r>
            <a:r>
              <a:rPr lang="en-US" altLang="zh-TW" dirty="0"/>
              <a:t>: </a:t>
            </a:r>
          </a:p>
          <a:p>
            <a:pPr marL="457200" lvl="1" indent="0">
              <a:buNone/>
            </a:pPr>
            <a:r>
              <a:rPr lang="en-US" altLang="zh-TW" dirty="0"/>
              <a:t>     signify that we approximate the linear segments of </a:t>
            </a:r>
          </a:p>
          <a:p>
            <a:pPr marL="457200" lvl="1" indent="0">
              <a:buNone/>
            </a:pPr>
            <a:r>
              <a:rPr lang="en-US" altLang="zh-TW" dirty="0"/>
              <a:t>     f</a:t>
            </a:r>
            <a:r>
              <a:rPr lang="en-US" altLang="zh-TW" sz="1600" dirty="0"/>
              <a:t>1</a:t>
            </a:r>
            <a:r>
              <a:rPr lang="en-US" altLang="zh-TW" dirty="0"/>
              <a:t>(x) between </a:t>
            </a:r>
            <a:r>
              <a:rPr lang="en-US" altLang="zh-TW" dirty="0" err="1"/>
              <a:t>a</a:t>
            </a:r>
            <a:r>
              <a:rPr lang="en-US" altLang="zh-TW" sz="1800" dirty="0" err="1"/>
              <a:t>i</a:t>
            </a:r>
            <a:r>
              <a:rPr lang="en-US" altLang="zh-TW" dirty="0"/>
              <a:t>,…,</a:t>
            </a:r>
            <a:r>
              <a:rPr lang="en-US" altLang="zh-TW" dirty="0" err="1"/>
              <a:t>a</a:t>
            </a:r>
            <a:r>
              <a:rPr lang="en-US" altLang="zh-TW" sz="1800" dirty="0" err="1"/>
              <a:t>j</a:t>
            </a:r>
            <a:r>
              <a:rPr lang="en-US" altLang="zh-TW" dirty="0"/>
              <a:t> by one linear segment </a:t>
            </a:r>
          </a:p>
          <a:p>
            <a:pPr marL="457200" lvl="1" indent="0">
              <a:buNone/>
            </a:pPr>
            <a:r>
              <a:rPr lang="en-US" altLang="zh-TW" dirty="0"/>
              <a:t>     from </a:t>
            </a:r>
            <a:r>
              <a:rPr lang="en-US" altLang="zh-TW" dirty="0" err="1"/>
              <a:t>a</a:t>
            </a:r>
            <a:r>
              <a:rPr lang="en-US" altLang="zh-TW" sz="1800" dirty="0" err="1"/>
              <a:t>i</a:t>
            </a:r>
            <a:r>
              <a:rPr lang="en-US" altLang="zh-TW" dirty="0"/>
              <a:t> to </a:t>
            </a:r>
            <a:r>
              <a:rPr lang="en-US" altLang="zh-TW" dirty="0" err="1"/>
              <a:t>a</a:t>
            </a:r>
            <a:r>
              <a:rPr lang="en-US" altLang="zh-TW" sz="1800" dirty="0" err="1"/>
              <a:t>j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4376937" y="5055793"/>
            <a:ext cx="3310979" cy="1349915"/>
            <a:chOff x="3779912" y="5130370"/>
            <a:chExt cx="3310979" cy="1349915"/>
          </a:xfrm>
        </p:grpSpPr>
        <p:sp>
          <p:nvSpPr>
            <p:cNvPr id="6" name="Oval 154"/>
            <p:cNvSpPr>
              <a:spLocks noChangeArrowheads="1"/>
            </p:cNvSpPr>
            <p:nvPr/>
          </p:nvSpPr>
          <p:spPr bwMode="auto">
            <a:xfrm>
              <a:off x="4354208" y="6076655"/>
              <a:ext cx="190551" cy="19766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7" name="Oval 155"/>
            <p:cNvSpPr>
              <a:spLocks noChangeArrowheads="1"/>
            </p:cNvSpPr>
            <p:nvPr/>
          </p:nvSpPr>
          <p:spPr bwMode="auto">
            <a:xfrm>
              <a:off x="4764756" y="5446492"/>
              <a:ext cx="190551" cy="19766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8" name="Oval 157"/>
            <p:cNvSpPr>
              <a:spLocks noChangeArrowheads="1"/>
            </p:cNvSpPr>
            <p:nvPr/>
          </p:nvSpPr>
          <p:spPr bwMode="auto">
            <a:xfrm>
              <a:off x="6444208" y="5631920"/>
              <a:ext cx="190551" cy="19766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9" name="Oval 156"/>
            <p:cNvSpPr>
              <a:spLocks noChangeArrowheads="1"/>
            </p:cNvSpPr>
            <p:nvPr/>
          </p:nvSpPr>
          <p:spPr bwMode="auto">
            <a:xfrm>
              <a:off x="5512020" y="5130370"/>
              <a:ext cx="190551" cy="19766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en-US"/>
            </a:p>
          </p:txBody>
        </p:sp>
        <p:graphicFrame>
          <p:nvGraphicFramePr>
            <p:cNvPr id="10" name="物件 9"/>
            <p:cNvGraphicFramePr>
              <a:graphicFrameLocks noChangeAspect="1"/>
            </p:cNvGraphicFramePr>
            <p:nvPr>
              <p:extLst/>
            </p:nvPr>
          </p:nvGraphicFramePr>
          <p:xfrm>
            <a:off x="3779912" y="5870685"/>
            <a:ext cx="395288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4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10" name="物件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5870685"/>
                          <a:ext cx="395288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物件 12"/>
            <p:cNvGraphicFramePr>
              <a:graphicFrameLocks noChangeAspect="1"/>
            </p:cNvGraphicFramePr>
            <p:nvPr>
              <p:extLst/>
            </p:nvPr>
          </p:nvGraphicFramePr>
          <p:xfrm>
            <a:off x="6663854" y="5615205"/>
            <a:ext cx="427037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5" name="Equation" r:id="rId5" imgW="164880" imgH="241200" progId="Equation.DSMT4">
                    <p:embed/>
                  </p:oleObj>
                </mc:Choice>
                <mc:Fallback>
                  <p:oleObj name="Equation" r:id="rId5" imgW="164880" imgH="241200" progId="Equation.DSMT4">
                    <p:embed/>
                    <p:pic>
                      <p:nvPicPr>
                        <p:cNvPr id="13" name="物件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3854" y="5615205"/>
                          <a:ext cx="427037" cy="642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線接點 13"/>
            <p:cNvCxnSpPr>
              <a:stCxn id="6" idx="6"/>
              <a:endCxn id="8" idx="2"/>
            </p:cNvCxnSpPr>
            <p:nvPr/>
          </p:nvCxnSpPr>
          <p:spPr>
            <a:xfrm flipV="1">
              <a:off x="4544759" y="5730750"/>
              <a:ext cx="1899449" cy="44473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6" idx="0"/>
              <a:endCxn id="7" idx="3"/>
            </p:cNvCxnSpPr>
            <p:nvPr/>
          </p:nvCxnSpPr>
          <p:spPr>
            <a:xfrm flipV="1">
              <a:off x="4449484" y="5615205"/>
              <a:ext cx="343178" cy="461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7" idx="6"/>
              <a:endCxn id="9" idx="2"/>
            </p:cNvCxnSpPr>
            <p:nvPr/>
          </p:nvCxnSpPr>
          <p:spPr>
            <a:xfrm flipV="1">
              <a:off x="4955307" y="5229200"/>
              <a:ext cx="556713" cy="316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9" idx="6"/>
              <a:endCxn id="8" idx="1"/>
            </p:cNvCxnSpPr>
            <p:nvPr/>
          </p:nvCxnSpPr>
          <p:spPr>
            <a:xfrm>
              <a:off x="5702571" y="5229200"/>
              <a:ext cx="769543" cy="431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37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2282780" y="1042177"/>
            <a:ext cx="5340440" cy="2913066"/>
            <a:chOff x="784818" y="1484741"/>
            <a:chExt cx="4298808" cy="2902352"/>
          </a:xfrm>
        </p:grpSpPr>
        <p:grpSp>
          <p:nvGrpSpPr>
            <p:cNvPr id="5" name="群組 4"/>
            <p:cNvGrpSpPr/>
            <p:nvPr/>
          </p:nvGrpSpPr>
          <p:grpSpPr>
            <a:xfrm>
              <a:off x="784818" y="1761848"/>
              <a:ext cx="4094140" cy="2625245"/>
              <a:chOff x="592152" y="1526810"/>
              <a:chExt cx="4094140" cy="4544947"/>
            </a:xfrm>
          </p:grpSpPr>
          <p:sp>
            <p:nvSpPr>
              <p:cNvPr id="6" name="Freeform 63"/>
              <p:cNvSpPr>
                <a:spLocks/>
              </p:cNvSpPr>
              <p:nvPr/>
            </p:nvSpPr>
            <p:spPr bwMode="auto">
              <a:xfrm>
                <a:off x="1325575" y="1526810"/>
                <a:ext cx="3360717" cy="3685613"/>
              </a:xfrm>
              <a:custGeom>
                <a:avLst/>
                <a:gdLst>
                  <a:gd name="T0" fmla="*/ 0 w 3522"/>
                  <a:gd name="T1" fmla="*/ 0 h 1689"/>
                  <a:gd name="T2" fmla="*/ 0 w 3522"/>
                  <a:gd name="T3" fmla="*/ 1665 h 1689"/>
                  <a:gd name="T4" fmla="*/ 3522 w 3522"/>
                  <a:gd name="T5" fmla="*/ 1689 h 1689"/>
                  <a:gd name="T6" fmla="*/ 0 60000 65536"/>
                  <a:gd name="T7" fmla="*/ 0 60000 65536"/>
                  <a:gd name="T8" fmla="*/ 0 60000 65536"/>
                  <a:gd name="connsiteX0" fmla="*/ 0 w 6353"/>
                  <a:gd name="connsiteY0" fmla="*/ 0 h 9958"/>
                  <a:gd name="connsiteX1" fmla="*/ 0 w 6353"/>
                  <a:gd name="connsiteY1" fmla="*/ 9858 h 9958"/>
                  <a:gd name="connsiteX2" fmla="*/ 6353 w 6353"/>
                  <a:gd name="connsiteY2" fmla="*/ 9958 h 9958"/>
                  <a:gd name="connsiteX0" fmla="*/ 0 w 10000"/>
                  <a:gd name="connsiteY0" fmla="*/ 0 h 9915"/>
                  <a:gd name="connsiteX1" fmla="*/ 0 w 10000"/>
                  <a:gd name="connsiteY1" fmla="*/ 9900 h 9915"/>
                  <a:gd name="connsiteX2" fmla="*/ 10000 w 10000"/>
                  <a:gd name="connsiteY2" fmla="*/ 9915 h 9915"/>
                  <a:gd name="connsiteX0" fmla="*/ 0 w 7567"/>
                  <a:gd name="connsiteY0" fmla="*/ 0 h 10000"/>
                  <a:gd name="connsiteX1" fmla="*/ 0 w 7567"/>
                  <a:gd name="connsiteY1" fmla="*/ 9985 h 10000"/>
                  <a:gd name="connsiteX2" fmla="*/ 7567 w 7567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67" h="10000">
                    <a:moveTo>
                      <a:pt x="0" y="0"/>
                    </a:moveTo>
                    <a:lnTo>
                      <a:pt x="0" y="9985"/>
                    </a:lnTo>
                    <a:lnTo>
                      <a:pt x="7567" y="100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" name="Rectangle 66"/>
              <p:cNvSpPr>
                <a:spLocks noChangeArrowheads="1"/>
              </p:cNvSpPr>
              <p:nvPr/>
            </p:nvSpPr>
            <p:spPr bwMode="auto">
              <a:xfrm>
                <a:off x="2053247" y="5434704"/>
                <a:ext cx="138067" cy="6370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r>
                  <a:rPr lang="en-US" altLang="zh-TW" b="1" dirty="0">
                    <a:solidFill>
                      <a:srgbClr val="000000"/>
                    </a:solidFill>
                    <a:latin typeface="Arial" charset="0"/>
                  </a:rPr>
                  <a:t>x</a:t>
                </a:r>
              </a:p>
            </p:txBody>
          </p:sp>
          <p:grpSp>
            <p:nvGrpSpPr>
              <p:cNvPr id="8" name="Group 134"/>
              <p:cNvGrpSpPr>
                <a:grpSpLocks/>
              </p:cNvGrpSpPr>
              <p:nvPr/>
            </p:nvGrpSpPr>
            <p:grpSpPr bwMode="auto">
              <a:xfrm>
                <a:off x="2357729" y="5568539"/>
                <a:ext cx="1296144" cy="222367"/>
                <a:chOff x="1828" y="2838"/>
                <a:chExt cx="653" cy="108"/>
              </a:xfrm>
            </p:grpSpPr>
            <p:sp>
              <p:nvSpPr>
                <p:cNvPr id="13" name="Freeform 132"/>
                <p:cNvSpPr>
                  <a:spLocks/>
                </p:cNvSpPr>
                <p:nvPr/>
              </p:nvSpPr>
              <p:spPr bwMode="auto">
                <a:xfrm>
                  <a:off x="2310" y="2838"/>
                  <a:ext cx="171" cy="108"/>
                </a:xfrm>
                <a:custGeom>
                  <a:avLst/>
                  <a:gdLst>
                    <a:gd name="T0" fmla="*/ 171 w 171"/>
                    <a:gd name="T1" fmla="*/ 60 h 108"/>
                    <a:gd name="T2" fmla="*/ 0 w 171"/>
                    <a:gd name="T3" fmla="*/ 108 h 108"/>
                    <a:gd name="T4" fmla="*/ 61 w 171"/>
                    <a:gd name="T5" fmla="*/ 60 h 108"/>
                    <a:gd name="T6" fmla="*/ 0 w 171"/>
                    <a:gd name="T7" fmla="*/ 0 h 108"/>
                    <a:gd name="T8" fmla="*/ 171 w 171"/>
                    <a:gd name="T9" fmla="*/ 6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1" h="108">
                      <a:moveTo>
                        <a:pt x="171" y="60"/>
                      </a:moveTo>
                      <a:lnTo>
                        <a:pt x="0" y="108"/>
                      </a:lnTo>
                      <a:lnTo>
                        <a:pt x="61" y="60"/>
                      </a:lnTo>
                      <a:lnTo>
                        <a:pt x="0" y="0"/>
                      </a:lnTo>
                      <a:lnTo>
                        <a:pt x="171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" name="Line 133"/>
                <p:cNvSpPr>
                  <a:spLocks noChangeShapeType="1"/>
                </p:cNvSpPr>
                <p:nvPr/>
              </p:nvSpPr>
              <p:spPr bwMode="auto">
                <a:xfrm>
                  <a:off x="1828" y="2888"/>
                  <a:ext cx="53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" name="Group 137"/>
              <p:cNvGrpSpPr>
                <a:grpSpLocks/>
              </p:cNvGrpSpPr>
              <p:nvPr/>
            </p:nvGrpSpPr>
            <p:grpSpPr bwMode="auto">
              <a:xfrm>
                <a:off x="767817" y="1675055"/>
                <a:ext cx="242159" cy="1109778"/>
                <a:chOff x="1027" y="947"/>
                <a:chExt cx="122" cy="539"/>
              </a:xfrm>
            </p:grpSpPr>
            <p:sp>
              <p:nvSpPr>
                <p:cNvPr id="11" name="Freeform 135"/>
                <p:cNvSpPr>
                  <a:spLocks/>
                </p:cNvSpPr>
                <p:nvPr/>
              </p:nvSpPr>
              <p:spPr bwMode="auto">
                <a:xfrm>
                  <a:off x="1027" y="947"/>
                  <a:ext cx="122" cy="168"/>
                </a:xfrm>
                <a:custGeom>
                  <a:avLst/>
                  <a:gdLst>
                    <a:gd name="T0" fmla="*/ 61 w 122"/>
                    <a:gd name="T1" fmla="*/ 0 h 168"/>
                    <a:gd name="T2" fmla="*/ 122 w 122"/>
                    <a:gd name="T3" fmla="*/ 168 h 168"/>
                    <a:gd name="T4" fmla="*/ 61 w 122"/>
                    <a:gd name="T5" fmla="*/ 108 h 168"/>
                    <a:gd name="T6" fmla="*/ 0 w 122"/>
                    <a:gd name="T7" fmla="*/ 168 h 168"/>
                    <a:gd name="T8" fmla="*/ 61 w 122"/>
                    <a:gd name="T9" fmla="*/ 0 h 1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2" h="168">
                      <a:moveTo>
                        <a:pt x="61" y="0"/>
                      </a:moveTo>
                      <a:lnTo>
                        <a:pt x="122" y="168"/>
                      </a:lnTo>
                      <a:lnTo>
                        <a:pt x="61" y="108"/>
                      </a:lnTo>
                      <a:lnTo>
                        <a:pt x="0" y="16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1088" y="1055"/>
                  <a:ext cx="1" cy="43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" name="Rectangle 138"/>
              <p:cNvSpPr>
                <a:spLocks noChangeArrowheads="1"/>
              </p:cNvSpPr>
              <p:nvPr/>
            </p:nvSpPr>
            <p:spPr bwMode="auto">
              <a:xfrm>
                <a:off x="592152" y="2907890"/>
                <a:ext cx="385813" cy="637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r>
                  <a:rPr lang="en-US" altLang="zh-TW" b="1" dirty="0">
                    <a:solidFill>
                      <a:srgbClr val="000000"/>
                    </a:solidFill>
                    <a:latin typeface="Arial" charset="0"/>
                  </a:rPr>
                  <a:t>f(x)</a:t>
                </a:r>
                <a:endParaRPr lang="en-US" altLang="zh-TW" b="1" dirty="0">
                  <a:latin typeface="Arial" charset="0"/>
                </a:endParaRPr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1723124" y="1484741"/>
              <a:ext cx="3360502" cy="2170947"/>
              <a:chOff x="1723124" y="1754303"/>
              <a:chExt cx="3503486" cy="2693691"/>
            </a:xfrm>
          </p:grpSpPr>
          <p:sp>
            <p:nvSpPr>
              <p:cNvPr id="15" name="Freeform 64"/>
              <p:cNvSpPr>
                <a:spLocks/>
              </p:cNvSpPr>
              <p:nvPr/>
            </p:nvSpPr>
            <p:spPr bwMode="auto">
              <a:xfrm>
                <a:off x="2241454" y="2179071"/>
                <a:ext cx="2328050" cy="1801662"/>
              </a:xfrm>
              <a:custGeom>
                <a:avLst/>
                <a:gdLst>
                  <a:gd name="T0" fmla="*/ 0 w 2628"/>
                  <a:gd name="T1" fmla="*/ 970 h 970"/>
                  <a:gd name="T2" fmla="*/ 134 w 2628"/>
                  <a:gd name="T3" fmla="*/ 575 h 970"/>
                  <a:gd name="T4" fmla="*/ 305 w 2628"/>
                  <a:gd name="T5" fmla="*/ 838 h 970"/>
                  <a:gd name="T6" fmla="*/ 550 w 2628"/>
                  <a:gd name="T7" fmla="*/ 347 h 970"/>
                  <a:gd name="T8" fmla="*/ 1173 w 2628"/>
                  <a:gd name="T9" fmla="*/ 95 h 970"/>
                  <a:gd name="T10" fmla="*/ 1357 w 2628"/>
                  <a:gd name="T11" fmla="*/ 599 h 970"/>
                  <a:gd name="T12" fmla="*/ 1748 w 2628"/>
                  <a:gd name="T13" fmla="*/ 862 h 970"/>
                  <a:gd name="T14" fmla="*/ 1858 w 2628"/>
                  <a:gd name="T15" fmla="*/ 335 h 970"/>
                  <a:gd name="T16" fmla="*/ 2188 w 2628"/>
                  <a:gd name="T17" fmla="*/ 0 h 970"/>
                  <a:gd name="T18" fmla="*/ 2628 w 2628"/>
                  <a:gd name="T19" fmla="*/ 527 h 9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connsiteX0" fmla="*/ 0 w 11113"/>
                  <a:gd name="connsiteY0" fmla="*/ 10000 h 11794"/>
                  <a:gd name="connsiteX1" fmla="*/ 510 w 11113"/>
                  <a:gd name="connsiteY1" fmla="*/ 5928 h 11794"/>
                  <a:gd name="connsiteX2" fmla="*/ 1161 w 11113"/>
                  <a:gd name="connsiteY2" fmla="*/ 8639 h 11794"/>
                  <a:gd name="connsiteX3" fmla="*/ 2093 w 11113"/>
                  <a:gd name="connsiteY3" fmla="*/ 3577 h 11794"/>
                  <a:gd name="connsiteX4" fmla="*/ 4463 w 11113"/>
                  <a:gd name="connsiteY4" fmla="*/ 979 h 11794"/>
                  <a:gd name="connsiteX5" fmla="*/ 11113 w 11113"/>
                  <a:gd name="connsiteY5" fmla="*/ 11794 h 11794"/>
                  <a:gd name="connsiteX6" fmla="*/ 6651 w 11113"/>
                  <a:gd name="connsiteY6" fmla="*/ 8887 h 11794"/>
                  <a:gd name="connsiteX7" fmla="*/ 7070 w 11113"/>
                  <a:gd name="connsiteY7" fmla="*/ 3454 h 11794"/>
                  <a:gd name="connsiteX8" fmla="*/ 8326 w 11113"/>
                  <a:gd name="connsiteY8" fmla="*/ 0 h 11794"/>
                  <a:gd name="connsiteX9" fmla="*/ 10000 w 11113"/>
                  <a:gd name="connsiteY9" fmla="*/ 5433 h 11794"/>
                  <a:gd name="connsiteX0" fmla="*/ 0 w 10000"/>
                  <a:gd name="connsiteY0" fmla="*/ 10000 h 10000"/>
                  <a:gd name="connsiteX1" fmla="*/ 510 w 10000"/>
                  <a:gd name="connsiteY1" fmla="*/ 5928 h 10000"/>
                  <a:gd name="connsiteX2" fmla="*/ 1161 w 10000"/>
                  <a:gd name="connsiteY2" fmla="*/ 8639 h 10000"/>
                  <a:gd name="connsiteX3" fmla="*/ 2093 w 10000"/>
                  <a:gd name="connsiteY3" fmla="*/ 3577 h 10000"/>
                  <a:gd name="connsiteX4" fmla="*/ 4463 w 10000"/>
                  <a:gd name="connsiteY4" fmla="*/ 979 h 10000"/>
                  <a:gd name="connsiteX5" fmla="*/ 6651 w 10000"/>
                  <a:gd name="connsiteY5" fmla="*/ 8887 h 10000"/>
                  <a:gd name="connsiteX6" fmla="*/ 7070 w 10000"/>
                  <a:gd name="connsiteY6" fmla="*/ 3454 h 10000"/>
                  <a:gd name="connsiteX7" fmla="*/ 8326 w 10000"/>
                  <a:gd name="connsiteY7" fmla="*/ 0 h 10000"/>
                  <a:gd name="connsiteX8" fmla="*/ 10000 w 10000"/>
                  <a:gd name="connsiteY8" fmla="*/ 5433 h 10000"/>
                  <a:gd name="connsiteX0" fmla="*/ 0 w 10000"/>
                  <a:gd name="connsiteY0" fmla="*/ 10000 h 10000"/>
                  <a:gd name="connsiteX1" fmla="*/ 510 w 10000"/>
                  <a:gd name="connsiteY1" fmla="*/ 5928 h 10000"/>
                  <a:gd name="connsiteX2" fmla="*/ 1161 w 10000"/>
                  <a:gd name="connsiteY2" fmla="*/ 8639 h 10000"/>
                  <a:gd name="connsiteX3" fmla="*/ 2093 w 10000"/>
                  <a:gd name="connsiteY3" fmla="*/ 3577 h 10000"/>
                  <a:gd name="connsiteX4" fmla="*/ 4463 w 10000"/>
                  <a:gd name="connsiteY4" fmla="*/ 979 h 10000"/>
                  <a:gd name="connsiteX5" fmla="*/ 7070 w 10000"/>
                  <a:gd name="connsiteY5" fmla="*/ 3454 h 10000"/>
                  <a:gd name="connsiteX6" fmla="*/ 8326 w 10000"/>
                  <a:gd name="connsiteY6" fmla="*/ 0 h 10000"/>
                  <a:gd name="connsiteX7" fmla="*/ 10000 w 10000"/>
                  <a:gd name="connsiteY7" fmla="*/ 5433 h 10000"/>
                  <a:gd name="connsiteX0" fmla="*/ 0 w 10000"/>
                  <a:gd name="connsiteY0" fmla="*/ 10000 h 10000"/>
                  <a:gd name="connsiteX1" fmla="*/ 510 w 10000"/>
                  <a:gd name="connsiteY1" fmla="*/ 5928 h 10000"/>
                  <a:gd name="connsiteX2" fmla="*/ 1161 w 10000"/>
                  <a:gd name="connsiteY2" fmla="*/ 8639 h 10000"/>
                  <a:gd name="connsiteX3" fmla="*/ 2093 w 10000"/>
                  <a:gd name="connsiteY3" fmla="*/ 3577 h 10000"/>
                  <a:gd name="connsiteX4" fmla="*/ 4463 w 10000"/>
                  <a:gd name="connsiteY4" fmla="*/ 979 h 10000"/>
                  <a:gd name="connsiteX5" fmla="*/ 8326 w 10000"/>
                  <a:gd name="connsiteY5" fmla="*/ 0 h 10000"/>
                  <a:gd name="connsiteX6" fmla="*/ 10000 w 10000"/>
                  <a:gd name="connsiteY6" fmla="*/ 5433 h 10000"/>
                  <a:gd name="connsiteX0" fmla="*/ 0 w 10000"/>
                  <a:gd name="connsiteY0" fmla="*/ 9021 h 9021"/>
                  <a:gd name="connsiteX1" fmla="*/ 510 w 10000"/>
                  <a:gd name="connsiteY1" fmla="*/ 4949 h 9021"/>
                  <a:gd name="connsiteX2" fmla="*/ 1161 w 10000"/>
                  <a:gd name="connsiteY2" fmla="*/ 7660 h 9021"/>
                  <a:gd name="connsiteX3" fmla="*/ 2093 w 10000"/>
                  <a:gd name="connsiteY3" fmla="*/ 2598 h 9021"/>
                  <a:gd name="connsiteX4" fmla="*/ 4463 w 10000"/>
                  <a:gd name="connsiteY4" fmla="*/ 0 h 9021"/>
                  <a:gd name="connsiteX5" fmla="*/ 10000 w 10000"/>
                  <a:gd name="connsiteY5" fmla="*/ 4454 h 9021"/>
                  <a:gd name="connsiteX0" fmla="*/ 0 w 4463"/>
                  <a:gd name="connsiteY0" fmla="*/ 10000 h 10000"/>
                  <a:gd name="connsiteX1" fmla="*/ 510 w 4463"/>
                  <a:gd name="connsiteY1" fmla="*/ 5486 h 10000"/>
                  <a:gd name="connsiteX2" fmla="*/ 1161 w 4463"/>
                  <a:gd name="connsiteY2" fmla="*/ 8491 h 10000"/>
                  <a:gd name="connsiteX3" fmla="*/ 2093 w 4463"/>
                  <a:gd name="connsiteY3" fmla="*/ 2880 h 10000"/>
                  <a:gd name="connsiteX4" fmla="*/ 4463 w 4463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3" h="10000">
                    <a:moveTo>
                      <a:pt x="0" y="10000"/>
                    </a:moveTo>
                    <a:lnTo>
                      <a:pt x="510" y="5486"/>
                    </a:lnTo>
                    <a:lnTo>
                      <a:pt x="1161" y="8491"/>
                    </a:lnTo>
                    <a:lnTo>
                      <a:pt x="2093" y="2880"/>
                    </a:lnTo>
                    <a:lnTo>
                      <a:pt x="446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48"/>
              <p:cNvSpPr>
                <a:spLocks noChangeArrowheads="1"/>
              </p:cNvSpPr>
              <p:nvPr/>
            </p:nvSpPr>
            <p:spPr bwMode="auto">
              <a:xfrm>
                <a:off x="2394304" y="3084961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7" name="Oval 149"/>
              <p:cNvSpPr>
                <a:spLocks noChangeArrowheads="1"/>
              </p:cNvSpPr>
              <p:nvPr/>
            </p:nvSpPr>
            <p:spPr bwMode="auto">
              <a:xfrm>
                <a:off x="2108477" y="3875600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8" name="Oval 150"/>
              <p:cNvSpPr>
                <a:spLocks noChangeArrowheads="1"/>
              </p:cNvSpPr>
              <p:nvPr/>
            </p:nvSpPr>
            <p:spPr bwMode="auto">
              <a:xfrm>
                <a:off x="2775406" y="3579110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9" name="Oval 151"/>
              <p:cNvSpPr>
                <a:spLocks noChangeArrowheads="1"/>
              </p:cNvSpPr>
              <p:nvPr/>
            </p:nvSpPr>
            <p:spPr bwMode="auto">
              <a:xfrm>
                <a:off x="3251783" y="2590812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0" name="Oval 152"/>
              <p:cNvSpPr>
                <a:spLocks noChangeArrowheads="1"/>
              </p:cNvSpPr>
              <p:nvPr/>
            </p:nvSpPr>
            <p:spPr bwMode="auto">
              <a:xfrm>
                <a:off x="4490365" y="2096662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graphicFrame>
            <p:nvGraphicFramePr>
              <p:cNvPr id="26" name="物件 2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723124" y="3837853"/>
              <a:ext cx="392131" cy="610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63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26" name="物件 2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23124" y="3837853"/>
                            <a:ext cx="392131" cy="61014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物件 2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49796" y="3668809"/>
              <a:ext cx="424770" cy="609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64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27" name="物件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9796" y="3668809"/>
                            <a:ext cx="424770" cy="609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物件 2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96286" y="2410786"/>
              <a:ext cx="426756" cy="609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65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28" name="物件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6286" y="2410786"/>
                            <a:ext cx="426756" cy="609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物件 2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99856" y="1754303"/>
              <a:ext cx="426754" cy="609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66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29" name="物件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9856" y="1754303"/>
                            <a:ext cx="426754" cy="609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物件 2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874370" y="2075177"/>
              <a:ext cx="424770" cy="609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67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30" name="物件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370" y="2075177"/>
                            <a:ext cx="424770" cy="609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5" name="橢圓 44"/>
          <p:cNvSpPr/>
          <p:nvPr/>
        </p:nvSpPr>
        <p:spPr>
          <a:xfrm>
            <a:off x="1943229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7366654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3299085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8" name="橢圓 47"/>
          <p:cNvSpPr/>
          <p:nvPr/>
        </p:nvSpPr>
        <p:spPr>
          <a:xfrm>
            <a:off x="4654941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9" name="橢圓 48"/>
          <p:cNvSpPr/>
          <p:nvPr/>
        </p:nvSpPr>
        <p:spPr>
          <a:xfrm>
            <a:off x="6010797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45" idx="6"/>
            <a:endCxn id="47" idx="2"/>
          </p:cNvCxnSpPr>
          <p:nvPr/>
        </p:nvCxnSpPr>
        <p:spPr>
          <a:xfrm>
            <a:off x="2491552" y="5295360"/>
            <a:ext cx="80753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7" idx="6"/>
            <a:endCxn id="48" idx="2"/>
          </p:cNvCxnSpPr>
          <p:nvPr/>
        </p:nvCxnSpPr>
        <p:spPr>
          <a:xfrm>
            <a:off x="3847408" y="5295360"/>
            <a:ext cx="80753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8" idx="6"/>
            <a:endCxn id="49" idx="2"/>
          </p:cNvCxnSpPr>
          <p:nvPr/>
        </p:nvCxnSpPr>
        <p:spPr>
          <a:xfrm>
            <a:off x="5203264" y="5295360"/>
            <a:ext cx="80753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9" idx="6"/>
            <a:endCxn id="46" idx="2"/>
          </p:cNvCxnSpPr>
          <p:nvPr/>
        </p:nvCxnSpPr>
        <p:spPr>
          <a:xfrm>
            <a:off x="6559119" y="5295360"/>
            <a:ext cx="80753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弧形接點 76"/>
          <p:cNvCxnSpPr>
            <a:stCxn id="45" idx="0"/>
            <a:endCxn id="46" idx="0"/>
          </p:cNvCxnSpPr>
          <p:nvPr/>
        </p:nvCxnSpPr>
        <p:spPr>
          <a:xfrm rot="5400000" flipH="1" flipV="1">
            <a:off x="4929102" y="2295617"/>
            <a:ext cx="12700" cy="5423425"/>
          </a:xfrm>
          <a:prstGeom prst="curvedConnector3">
            <a:avLst>
              <a:gd name="adj1" fmla="val 5945457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弧形接點 80"/>
          <p:cNvCxnSpPr>
            <a:stCxn id="47" idx="0"/>
            <a:endCxn id="49" idx="0"/>
          </p:cNvCxnSpPr>
          <p:nvPr/>
        </p:nvCxnSpPr>
        <p:spPr>
          <a:xfrm rot="5400000" flipH="1" flipV="1">
            <a:off x="4929102" y="3651472"/>
            <a:ext cx="12700" cy="2711712"/>
          </a:xfrm>
          <a:prstGeom prst="curvedConnector3">
            <a:avLst>
              <a:gd name="adj1" fmla="val 3218181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弧形接點 97"/>
          <p:cNvCxnSpPr>
            <a:stCxn id="48" idx="0"/>
            <a:endCxn id="46" idx="0"/>
          </p:cNvCxnSpPr>
          <p:nvPr/>
        </p:nvCxnSpPr>
        <p:spPr>
          <a:xfrm rot="5400000" flipH="1" flipV="1">
            <a:off x="6284958" y="3651473"/>
            <a:ext cx="12700" cy="2711713"/>
          </a:xfrm>
          <a:prstGeom prst="curvedConnector3">
            <a:avLst>
              <a:gd name="adj1" fmla="val 1800000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弧形接點 100"/>
          <p:cNvCxnSpPr>
            <a:stCxn id="45" idx="4"/>
            <a:endCxn id="49" idx="4"/>
          </p:cNvCxnSpPr>
          <p:nvPr/>
        </p:nvCxnSpPr>
        <p:spPr>
          <a:xfrm rot="16200000" flipH="1">
            <a:off x="4251174" y="3549608"/>
            <a:ext cx="12700" cy="4067568"/>
          </a:xfrm>
          <a:prstGeom prst="curvedConnector3">
            <a:avLst>
              <a:gd name="adj1" fmla="val 4309087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弧形接點 105"/>
          <p:cNvCxnSpPr>
            <a:stCxn id="47" idx="4"/>
            <a:endCxn id="46" idx="4"/>
          </p:cNvCxnSpPr>
          <p:nvPr/>
        </p:nvCxnSpPr>
        <p:spPr>
          <a:xfrm rot="16200000" flipH="1">
            <a:off x="5607030" y="3549608"/>
            <a:ext cx="12700" cy="4067569"/>
          </a:xfrm>
          <a:prstGeom prst="curvedConnector3">
            <a:avLst>
              <a:gd name="adj1" fmla="val 3981819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弧形接點 110"/>
          <p:cNvCxnSpPr>
            <a:stCxn id="45" idx="0"/>
            <a:endCxn id="48" idx="0"/>
          </p:cNvCxnSpPr>
          <p:nvPr/>
        </p:nvCxnSpPr>
        <p:spPr>
          <a:xfrm rot="5400000" flipH="1" flipV="1">
            <a:off x="3573246" y="3651472"/>
            <a:ext cx="12700" cy="2711712"/>
          </a:xfrm>
          <a:prstGeom prst="curvedConnector3">
            <a:avLst>
              <a:gd name="adj1" fmla="val 1800000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17" idx="6"/>
            <a:endCxn id="18" idx="3"/>
          </p:cNvCxnSpPr>
          <p:nvPr/>
        </p:nvCxnSpPr>
        <p:spPr>
          <a:xfrm flipV="1">
            <a:off x="4134696" y="2702702"/>
            <a:ext cx="600907" cy="16344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endCxn id="20" idx="3"/>
          </p:cNvCxnSpPr>
          <p:nvPr/>
        </p:nvCxnSpPr>
        <p:spPr>
          <a:xfrm flipV="1">
            <a:off x="4896160" y="1503530"/>
            <a:ext cx="1882998" cy="112278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Arc Cost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of arc ( </a:t>
                </a:r>
                <a:r>
                  <a:rPr lang="en-US" altLang="zh-TW" i="1" dirty="0" err="1"/>
                  <a:t>i</a:t>
                </a:r>
                <a:r>
                  <a:rPr lang="en-US" altLang="zh-TW" dirty="0"/>
                  <a:t> , </a:t>
                </a:r>
                <a:r>
                  <a:rPr lang="en-US" altLang="zh-TW" i="1" dirty="0"/>
                  <a:t>j</a:t>
                </a:r>
                <a:r>
                  <a:rPr lang="en-US" altLang="zh-TW" dirty="0"/>
                  <a:t> ) has two components :</a:t>
                </a:r>
              </a:p>
              <a:p>
                <a:pPr lvl="1"/>
                <a:r>
                  <a:rPr lang="en-US" altLang="zh-TW" dirty="0"/>
                  <a:t>The storage cost : a per unit cost </a:t>
                </a:r>
                <a:r>
                  <a:rPr lang="el-GR" altLang="zh-TW" b="1" i="1" dirty="0"/>
                  <a:t>α</a:t>
                </a:r>
                <a:endParaRPr lang="en-US" altLang="zh-TW" b="1" i="1" dirty="0"/>
              </a:p>
              <a:p>
                <a:pPr lvl="1"/>
                <a:r>
                  <a:rPr lang="en-US" altLang="zh-TW" dirty="0"/>
                  <a:t>The penalty cost : proportional to the sum of squared errors for some constant </a:t>
                </a:r>
                <a:r>
                  <a:rPr lang="el-GR" altLang="zh-TW" b="1" i="1" dirty="0"/>
                  <a:t>β</a:t>
                </a:r>
                <a:endParaRPr lang="en-US" altLang="zh-TW" b="1" i="1" dirty="0"/>
              </a:p>
              <a:p>
                <a:endParaRPr lang="zh-TW" altLang="en-US" b="1" i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5" t="-1367" r="-14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2380215" y="2944269"/>
          <a:ext cx="504056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4" imgW="2133360" imgH="457200" progId="Equation.DSMT4">
                  <p:embed/>
                </p:oleObj>
              </mc:Choice>
              <mc:Fallback>
                <p:oleObj name="Equation" r:id="rId4" imgW="2133360" imgH="4572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0215" y="2944269"/>
                        <a:ext cx="5040560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群組 24"/>
          <p:cNvGrpSpPr/>
          <p:nvPr/>
        </p:nvGrpSpPr>
        <p:grpSpPr>
          <a:xfrm>
            <a:off x="1943228" y="4005064"/>
            <a:ext cx="5971748" cy="2054578"/>
            <a:chOff x="1562228" y="4005064"/>
            <a:chExt cx="5971748" cy="2054578"/>
          </a:xfrm>
        </p:grpSpPr>
        <p:sp>
          <p:nvSpPr>
            <p:cNvPr id="6" name="橢圓 5"/>
            <p:cNvSpPr/>
            <p:nvPr/>
          </p:nvSpPr>
          <p:spPr>
            <a:xfrm>
              <a:off x="1562228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985653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2918084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4273940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5629796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6" idx="6"/>
              <a:endCxn id="8" idx="2"/>
            </p:cNvCxnSpPr>
            <p:nvPr/>
          </p:nvCxnSpPr>
          <p:spPr>
            <a:xfrm>
              <a:off x="2110551" y="5295360"/>
              <a:ext cx="80753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弧形接點 14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548102" y="2295616"/>
              <a:ext cx="12700" cy="5423425"/>
            </a:xfrm>
            <a:prstGeom prst="curvedConnector3">
              <a:avLst>
                <a:gd name="adj1" fmla="val 5945457"/>
              </a:avLst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弧形接點 17"/>
            <p:cNvCxnSpPr>
              <a:stCxn id="6" idx="4"/>
              <a:endCxn id="10" idx="4"/>
            </p:cNvCxnSpPr>
            <p:nvPr/>
          </p:nvCxnSpPr>
          <p:spPr>
            <a:xfrm rot="16200000" flipH="1">
              <a:off x="3870174" y="3549608"/>
              <a:ext cx="12700" cy="4067568"/>
            </a:xfrm>
            <a:prstGeom prst="curvedConnector3">
              <a:avLst>
                <a:gd name="adj1" fmla="val 4309087"/>
              </a:avLst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弧形接點 19"/>
            <p:cNvCxnSpPr>
              <a:stCxn id="6" idx="0"/>
              <a:endCxn id="9" idx="0"/>
            </p:cNvCxnSpPr>
            <p:nvPr/>
          </p:nvCxnSpPr>
          <p:spPr>
            <a:xfrm rot="5400000" flipH="1" flipV="1">
              <a:off x="3192246" y="3651472"/>
              <a:ext cx="12700" cy="2711712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物件 20"/>
            <p:cNvGraphicFramePr>
              <a:graphicFrameLocks noChangeAspect="1"/>
            </p:cNvGraphicFramePr>
            <p:nvPr>
              <p:extLst/>
            </p:nvPr>
          </p:nvGraphicFramePr>
          <p:xfrm>
            <a:off x="6444208" y="4005064"/>
            <a:ext cx="391914" cy="470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3" name="Equation" r:id="rId6" imgW="190440" imgH="228600" progId="Equation.DSMT4">
                    <p:embed/>
                  </p:oleObj>
                </mc:Choice>
                <mc:Fallback>
                  <p:oleObj name="Equation" r:id="rId6" imgW="190440" imgH="228600" progId="Equation.DSMT4">
                    <p:embed/>
                    <p:pic>
                      <p:nvPicPr>
                        <p:cNvPr id="21" name="物件 2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44208" y="4005064"/>
                          <a:ext cx="391914" cy="4702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物件 21"/>
            <p:cNvGraphicFramePr>
              <a:graphicFrameLocks noChangeAspect="1"/>
            </p:cNvGraphicFramePr>
            <p:nvPr>
              <p:extLst/>
            </p:nvPr>
          </p:nvGraphicFramePr>
          <p:xfrm>
            <a:off x="3881827" y="4365104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4"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22" name="物件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827" y="4365104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物件 22"/>
            <p:cNvGraphicFramePr>
              <a:graphicFrameLocks noChangeAspect="1"/>
            </p:cNvGraphicFramePr>
            <p:nvPr>
              <p:extLst/>
            </p:nvPr>
          </p:nvGraphicFramePr>
          <p:xfrm>
            <a:off x="2318260" y="529536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5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23" name="物件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8260" y="529536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物件 23"/>
            <p:cNvGraphicFramePr>
              <a:graphicFrameLocks noChangeAspect="1"/>
            </p:cNvGraphicFramePr>
            <p:nvPr>
              <p:extLst/>
            </p:nvPr>
          </p:nvGraphicFramePr>
          <p:xfrm>
            <a:off x="3680467" y="5589742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6"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24" name="物件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467" y="5589742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586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Shortest Path Problem</a:t>
            </a:r>
            <a:endParaRPr lang="zh-TW" altLang="en-US" dirty="0"/>
          </a:p>
        </p:txBody>
      </p:sp>
      <p:sp>
        <p:nvSpPr>
          <p:cNvPr id="23" name="內容版面配置區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</a:p>
          <a:p>
            <a:pPr lvl="1"/>
            <a:r>
              <a:rPr lang="en-US" altLang="zh-TW" dirty="0"/>
              <a:t>To find a </a:t>
            </a:r>
            <a:r>
              <a:rPr lang="en-US" altLang="zh-TW" u="sng" dirty="0"/>
              <a:t>shortest path</a:t>
            </a:r>
            <a:r>
              <a:rPr lang="en-US" altLang="zh-TW" dirty="0"/>
              <a:t> from node 1 to node n.</a:t>
            </a:r>
            <a:endParaRPr lang="zh-TW" altLang="en-US" dirty="0"/>
          </a:p>
        </p:txBody>
      </p:sp>
      <p:graphicFrame>
        <p:nvGraphicFramePr>
          <p:cNvPr id="26" name="物件 25"/>
          <p:cNvGraphicFramePr>
            <a:graphicFrameLocks noChangeAspect="1"/>
          </p:cNvGraphicFramePr>
          <p:nvPr>
            <p:extLst/>
          </p:nvPr>
        </p:nvGraphicFramePr>
        <p:xfrm>
          <a:off x="809758" y="3284985"/>
          <a:ext cx="5362483" cy="310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2743200" imgH="1587240" progId="Equation.DSMT4">
                  <p:embed/>
                </p:oleObj>
              </mc:Choice>
              <mc:Fallback>
                <p:oleObj name="Equation" r:id="rId3" imgW="2743200" imgH="1587240" progId="Equation.DSMT4">
                  <p:embed/>
                  <p:pic>
                    <p:nvPicPr>
                      <p:cNvPr id="26" name="物件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9758" y="3284985"/>
                        <a:ext cx="5362483" cy="3103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2924634" y="2924944"/>
            <a:ext cx="5971748" cy="588764"/>
            <a:chOff x="2531205" y="3115566"/>
            <a:chExt cx="5971748" cy="588764"/>
          </a:xfrm>
        </p:grpSpPr>
        <p:grpSp>
          <p:nvGrpSpPr>
            <p:cNvPr id="25" name="群組 24"/>
            <p:cNvGrpSpPr/>
            <p:nvPr/>
          </p:nvGrpSpPr>
          <p:grpSpPr>
            <a:xfrm>
              <a:off x="2531205" y="3115566"/>
              <a:ext cx="5971748" cy="588764"/>
              <a:chOff x="1868213" y="3933057"/>
              <a:chExt cx="5971748" cy="588764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1868213" y="3939407"/>
                <a:ext cx="548323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7291638" y="3939407"/>
                <a:ext cx="548323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n</a:t>
                </a:r>
                <a:endParaRPr lang="zh-TW" altLang="en-US" dirty="0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3224069" y="3939407"/>
                <a:ext cx="548323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4579925" y="3939407"/>
                <a:ext cx="548323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cxnSp>
            <p:nvCxnSpPr>
              <p:cNvPr id="11" name="直線單箭頭接點 10"/>
              <p:cNvCxnSpPr>
                <a:stCxn id="6" idx="6"/>
                <a:endCxn id="8" idx="2"/>
              </p:cNvCxnSpPr>
              <p:nvPr/>
            </p:nvCxnSpPr>
            <p:spPr>
              <a:xfrm>
                <a:off x="2416536" y="4227439"/>
                <a:ext cx="80753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>
                <a:stCxn id="8" idx="6"/>
                <a:endCxn id="9" idx="2"/>
              </p:cNvCxnSpPr>
              <p:nvPr/>
            </p:nvCxnSpPr>
            <p:spPr>
              <a:xfrm>
                <a:off x="3772392" y="4227439"/>
                <a:ext cx="80753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>
                <a:stCxn id="9" idx="6"/>
              </p:cNvCxnSpPr>
              <p:nvPr/>
            </p:nvCxnSpPr>
            <p:spPr>
              <a:xfrm>
                <a:off x="5128248" y="4227439"/>
                <a:ext cx="80753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>
                <a:endCxn id="7" idx="2"/>
              </p:cNvCxnSpPr>
              <p:nvPr/>
            </p:nvCxnSpPr>
            <p:spPr>
              <a:xfrm>
                <a:off x="6484104" y="4227439"/>
                <a:ext cx="80753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弧形接點 14"/>
              <p:cNvCxnSpPr>
                <a:stCxn id="6" idx="0"/>
                <a:endCxn id="7" idx="0"/>
              </p:cNvCxnSpPr>
              <p:nvPr/>
            </p:nvCxnSpPr>
            <p:spPr>
              <a:xfrm rot="5400000" flipH="1" flipV="1">
                <a:off x="4854087" y="1227695"/>
                <a:ext cx="12700" cy="5423425"/>
              </a:xfrm>
              <a:prstGeom prst="curvedConnector3">
                <a:avLst>
                  <a:gd name="adj1" fmla="val 5945457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弧形接點 15"/>
              <p:cNvCxnSpPr>
                <a:stCxn id="8" idx="0"/>
              </p:cNvCxnSpPr>
              <p:nvPr/>
            </p:nvCxnSpPr>
            <p:spPr>
              <a:xfrm rot="5400000" flipH="1" flipV="1">
                <a:off x="4854087" y="2583551"/>
                <a:ext cx="12700" cy="2711712"/>
              </a:xfrm>
              <a:prstGeom prst="curvedConnector3">
                <a:avLst>
                  <a:gd name="adj1" fmla="val 3218181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弧形接點 16"/>
              <p:cNvCxnSpPr>
                <a:stCxn id="9" idx="0"/>
                <a:endCxn id="7" idx="0"/>
              </p:cNvCxnSpPr>
              <p:nvPr/>
            </p:nvCxnSpPr>
            <p:spPr>
              <a:xfrm rot="5400000" flipH="1" flipV="1">
                <a:off x="6209943" y="2583551"/>
                <a:ext cx="12700" cy="2711713"/>
              </a:xfrm>
              <a:prstGeom prst="curvedConnector3">
                <a:avLst>
                  <a:gd name="adj1" fmla="val 1800000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弧形接點 17"/>
              <p:cNvCxnSpPr>
                <a:stCxn id="6" idx="4"/>
              </p:cNvCxnSpPr>
              <p:nvPr/>
            </p:nvCxnSpPr>
            <p:spPr>
              <a:xfrm rot="16200000" flipH="1">
                <a:off x="4176159" y="2481687"/>
                <a:ext cx="12700" cy="4067568"/>
              </a:xfrm>
              <a:prstGeom prst="curvedConnector3">
                <a:avLst>
                  <a:gd name="adj1" fmla="val 4309087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弧形接點 18"/>
              <p:cNvCxnSpPr>
                <a:stCxn id="8" idx="4"/>
                <a:endCxn id="7" idx="4"/>
              </p:cNvCxnSpPr>
              <p:nvPr/>
            </p:nvCxnSpPr>
            <p:spPr>
              <a:xfrm rot="16200000" flipH="1">
                <a:off x="5532015" y="2481686"/>
                <a:ext cx="12700" cy="4067569"/>
              </a:xfrm>
              <a:prstGeom prst="curvedConnector3">
                <a:avLst>
                  <a:gd name="adj1" fmla="val 3981819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弧形接點 19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3498231" y="2583551"/>
                <a:ext cx="12700" cy="2711712"/>
              </a:xfrm>
              <a:prstGeom prst="curvedConnector3">
                <a:avLst>
                  <a:gd name="adj1" fmla="val 1800000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字方塊 26"/>
            <p:cNvSpPr txBox="1"/>
            <p:nvPr/>
          </p:nvSpPr>
          <p:spPr>
            <a:xfrm>
              <a:off x="6607415" y="311556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</a:rPr>
                <a:t>…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05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98" y="956128"/>
            <a:ext cx="9022603" cy="1362075"/>
          </a:xfrm>
        </p:spPr>
        <p:txBody>
          <a:bodyPr/>
          <a:lstStyle/>
          <a:p>
            <a:r>
              <a:rPr lang="en-US" altLang="zh-TW" dirty="0"/>
              <a:t>Shortest path on a graph of nonnegative  arc lengths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15A8AF-EB8F-4D03-99A3-04BDB8119286}"/>
              </a:ext>
            </a:extLst>
          </p:cNvPr>
          <p:cNvSpPr txBox="1"/>
          <p:nvPr/>
        </p:nvSpPr>
        <p:spPr>
          <a:xfrm>
            <a:off x="583213" y="2485552"/>
            <a:ext cx="65517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Dijkstra’s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Naïve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Min-heap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Dial’s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Radix-heap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315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1730F6-F5A2-4B44-82A5-CA34C4FE7A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C3F0A-CB59-421C-BD56-A59D5DA85C93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18B413A-C945-4920-A733-9756A91B2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Assumptions for the Problem Today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32F8304-7397-4138-9E0C-1B2D42C5C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Integral</a:t>
            </a:r>
            <a:r>
              <a:rPr lang="en-US" altLang="zh-TW"/>
              <a:t>,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non-negative</a:t>
            </a:r>
            <a:r>
              <a:rPr lang="en-US" altLang="zh-TW"/>
              <a:t> data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There is a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directed path</a:t>
            </a:r>
            <a:r>
              <a:rPr lang="en-US" altLang="zh-TW"/>
              <a:t> from source node s to all other nodes.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Objective:  find the shortest path from node s to each other node (1-ALL)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Applications.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Vehicle routing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Communication systems</a:t>
            </a:r>
          </a:p>
          <a:p>
            <a:pPr>
              <a:lnSpc>
                <a:spcPct val="90000"/>
              </a:lnSpc>
            </a:pPr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00479-A5B0-4953-8296-5CA2CD1CE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A8735-5929-42FC-802A-C24AA3310248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A06FC83B-3F7D-4DC4-9BE7-AFCE959E0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982200" cy="946150"/>
          </a:xfrm>
        </p:spPr>
        <p:txBody>
          <a:bodyPr/>
          <a:lstStyle/>
          <a:p>
            <a:r>
              <a:rPr lang="en-US" altLang="zh-TW"/>
              <a:t>A Key Step in Shortest Path Algorithms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D0E00D3-A046-4132-A00E-E9FEBB1A6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2406" y="946150"/>
            <a:ext cx="9104993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In this lecture, and in subsequent lectures, we let </a:t>
            </a:r>
            <a:r>
              <a:rPr lang="en-US" altLang="zh-TW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 )</a:t>
            </a:r>
            <a:r>
              <a:rPr lang="en-US" altLang="zh-TW"/>
              <a:t> denote a vector of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temporary distance labels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d(i) is the length of some path from the origin node 1 to node i.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Procedure Update(i)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altLang="zh-TW"/>
              <a:t>  each  (i,j)</a:t>
            </a:r>
            <a:r>
              <a:rPr lang="en-US" altLang="zh-TW">
                <a:latin typeface="Symbol" panose="05050102010706020507" pitchFamily="18" charset="2"/>
              </a:rPr>
              <a:t> Î </a:t>
            </a:r>
            <a:r>
              <a:rPr lang="en-US" altLang="zh-TW"/>
              <a:t>A(i)  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</a:t>
            </a:r>
            <a:r>
              <a:rPr lang="en-US" altLang="zh-TW"/>
              <a:t> d(j) &gt; d(i) + c</a:t>
            </a:r>
            <a:r>
              <a:rPr lang="en-US" altLang="zh-TW" baseline="-25000"/>
              <a:t>ij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then</a:t>
            </a:r>
            <a:r>
              <a:rPr lang="en-US" altLang="zh-TW"/>
              <a:t> d(j) : = d(i) + c</a:t>
            </a:r>
            <a:r>
              <a:rPr lang="en-US" altLang="zh-TW" baseline="-25000"/>
              <a:t>ij </a:t>
            </a:r>
            <a:r>
              <a:rPr lang="en-US" altLang="zh-TW"/>
              <a:t>and pred(j) : = i;</a:t>
            </a:r>
          </a:p>
          <a:p>
            <a:pPr lvl="2"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used in Dijkstra’s algorithm and in the label correcting 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投影片編號版面配置區 2">
            <a:extLst>
              <a:ext uri="{FF2B5EF4-FFF2-40B4-BE49-F238E27FC236}">
                <a16:creationId xmlns:a16="http://schemas.microsoft.com/office/drawing/2014/main" id="{08450714-8DA2-4E56-AE5E-BA98D212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E008-910F-48A7-A7BB-02AA0B22E797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2505EA2F-8496-4C64-B01D-0E03C62EF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Update(7)</a:t>
            </a:r>
          </a:p>
        </p:txBody>
      </p:sp>
      <p:grpSp>
        <p:nvGrpSpPr>
          <p:cNvPr id="122883" name="Group 3">
            <a:extLst>
              <a:ext uri="{FF2B5EF4-FFF2-40B4-BE49-F238E27FC236}">
                <a16:creationId xmlns:a16="http://schemas.microsoft.com/office/drawing/2014/main" id="{DAB5096A-0B7B-4944-BD13-527360AB18D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743202"/>
            <a:ext cx="3505200" cy="1223963"/>
            <a:chOff x="672" y="1728"/>
            <a:chExt cx="2208" cy="771"/>
          </a:xfrm>
        </p:grpSpPr>
        <p:sp>
          <p:nvSpPr>
            <p:cNvPr id="122884" name="Oval 4">
              <a:extLst>
                <a:ext uri="{FF2B5EF4-FFF2-40B4-BE49-F238E27FC236}">
                  <a16:creationId xmlns:a16="http://schemas.microsoft.com/office/drawing/2014/main" id="{355C38CA-CDDB-411E-AAE4-FB5FF829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22885" name="Oval 5">
              <a:extLst>
                <a:ext uri="{FF2B5EF4-FFF2-40B4-BE49-F238E27FC236}">
                  <a16:creationId xmlns:a16="http://schemas.microsoft.com/office/drawing/2014/main" id="{49FB76F1-3544-4FB2-872C-50AEA6C68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22886" name="Oval 6">
              <a:extLst>
                <a:ext uri="{FF2B5EF4-FFF2-40B4-BE49-F238E27FC236}">
                  <a16:creationId xmlns:a16="http://schemas.microsoft.com/office/drawing/2014/main" id="{6F15DE1D-1B45-4087-B35E-11ABB5970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22887" name="Oval 7">
              <a:extLst>
                <a:ext uri="{FF2B5EF4-FFF2-40B4-BE49-F238E27FC236}">
                  <a16:creationId xmlns:a16="http://schemas.microsoft.com/office/drawing/2014/main" id="{FDED8A03-6CC8-40FD-B96B-274342792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22888" name="Line 8">
              <a:extLst>
                <a:ext uri="{FF2B5EF4-FFF2-40B4-BE49-F238E27FC236}">
                  <a16:creationId xmlns:a16="http://schemas.microsoft.com/office/drawing/2014/main" id="{2DFDFB99-D4CC-4698-82CC-AF23EF26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2889" name="Line 9">
              <a:extLst>
                <a:ext uri="{FF2B5EF4-FFF2-40B4-BE49-F238E27FC236}">
                  <a16:creationId xmlns:a16="http://schemas.microsoft.com/office/drawing/2014/main" id="{6C33899F-93F8-43CB-8CBA-09B027C4F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0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2890" name="Line 10">
              <a:extLst>
                <a:ext uri="{FF2B5EF4-FFF2-40B4-BE49-F238E27FC236}">
                  <a16:creationId xmlns:a16="http://schemas.microsoft.com/office/drawing/2014/main" id="{7612A627-35FB-434C-B9E9-3C1E021A5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0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2891" name="Text Box 11">
              <a:extLst>
                <a:ext uri="{FF2B5EF4-FFF2-40B4-BE49-F238E27FC236}">
                  <a16:creationId xmlns:a16="http://schemas.microsoft.com/office/drawing/2014/main" id="{4C262D18-F042-462A-9B04-8A8B38414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22892" name="Text Box 12">
              <a:extLst>
                <a:ext uri="{FF2B5EF4-FFF2-40B4-BE49-F238E27FC236}">
                  <a16:creationId xmlns:a16="http://schemas.microsoft.com/office/drawing/2014/main" id="{4B88B1F0-CD27-40F0-8A3B-322DCBF79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2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22893" name="Text Box 13">
              <a:extLst>
                <a:ext uri="{FF2B5EF4-FFF2-40B4-BE49-F238E27FC236}">
                  <a16:creationId xmlns:a16="http://schemas.microsoft.com/office/drawing/2014/main" id="{46DE00B2-1043-4046-B007-C4BB742ED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2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22894" name="Text Box 14">
              <a:extLst>
                <a:ext uri="{FF2B5EF4-FFF2-40B4-BE49-F238E27FC236}">
                  <a16:creationId xmlns:a16="http://schemas.microsoft.com/office/drawing/2014/main" id="{B368149B-AC87-4CE3-98F3-ED1F5DFA5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22895" name="Text Box 15">
              <a:extLst>
                <a:ext uri="{FF2B5EF4-FFF2-40B4-BE49-F238E27FC236}">
                  <a16:creationId xmlns:a16="http://schemas.microsoft.com/office/drawing/2014/main" id="{4131C056-97DC-4679-8906-A19672CB7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20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22896" name="Text Box 16">
              <a:extLst>
                <a:ext uri="{FF2B5EF4-FFF2-40B4-BE49-F238E27FC236}">
                  <a16:creationId xmlns:a16="http://schemas.microsoft.com/office/drawing/2014/main" id="{BB1B0BD8-4B4A-4BC9-9900-530FAE74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208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22897" name="Text Box 17">
              <a:extLst>
                <a:ext uri="{FF2B5EF4-FFF2-40B4-BE49-F238E27FC236}">
                  <a16:creationId xmlns:a16="http://schemas.microsoft.com/office/drawing/2014/main" id="{8B8A4ABD-2466-49AF-B8E1-15F298A02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208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</a:p>
          </p:txBody>
        </p:sp>
      </p:grpSp>
      <p:grpSp>
        <p:nvGrpSpPr>
          <p:cNvPr id="122898" name="Group 18">
            <a:extLst>
              <a:ext uri="{FF2B5EF4-FFF2-40B4-BE49-F238E27FC236}">
                <a16:creationId xmlns:a16="http://schemas.microsoft.com/office/drawing/2014/main" id="{D22A1AC4-CE38-4638-985E-5A910ABBEDD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2057400" cy="2290763"/>
            <a:chOff x="2784" y="1296"/>
            <a:chExt cx="1296" cy="1443"/>
          </a:xfrm>
        </p:grpSpPr>
        <p:sp>
          <p:nvSpPr>
            <p:cNvPr id="122899" name="Line 19">
              <a:extLst>
                <a:ext uri="{FF2B5EF4-FFF2-40B4-BE49-F238E27FC236}">
                  <a16:creationId xmlns:a16="http://schemas.microsoft.com/office/drawing/2014/main" id="{93C73192-AAA5-494C-B602-47F071425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440"/>
              <a:ext cx="62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2900" name="Line 20">
              <a:extLst>
                <a:ext uri="{FF2B5EF4-FFF2-40B4-BE49-F238E27FC236}">
                  <a16:creationId xmlns:a16="http://schemas.microsoft.com/office/drawing/2014/main" id="{C29163D5-07A3-4298-8D6C-0B779D13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2901" name="Line 21">
              <a:extLst>
                <a:ext uri="{FF2B5EF4-FFF2-40B4-BE49-F238E27FC236}">
                  <a16:creationId xmlns:a16="http://schemas.microsoft.com/office/drawing/2014/main" id="{E2EA6667-2F6C-45FF-A034-031B6EF38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60"/>
              <a:ext cx="62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2902" name="Oval 22">
              <a:extLst>
                <a:ext uri="{FF2B5EF4-FFF2-40B4-BE49-F238E27FC236}">
                  <a16:creationId xmlns:a16="http://schemas.microsoft.com/office/drawing/2014/main" id="{D900B857-AE0F-4AC3-8F4B-19660609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96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22903" name="Oval 23">
              <a:extLst>
                <a:ext uri="{FF2B5EF4-FFF2-40B4-BE49-F238E27FC236}">
                  <a16:creationId xmlns:a16="http://schemas.microsoft.com/office/drawing/2014/main" id="{B6449B10-A813-4D21-8FD1-10FF63B6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22904" name="Oval 24">
              <a:extLst>
                <a:ext uri="{FF2B5EF4-FFF2-40B4-BE49-F238E27FC236}">
                  <a16:creationId xmlns:a16="http://schemas.microsoft.com/office/drawing/2014/main" id="{D9028BC9-C0CA-4BEA-8322-7F30BAC17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22905" name="Text Box 25">
              <a:extLst>
                <a:ext uri="{FF2B5EF4-FFF2-40B4-BE49-F238E27FC236}">
                  <a16:creationId xmlns:a16="http://schemas.microsoft.com/office/drawing/2014/main" id="{6A9C0CCA-A795-47F1-846F-8FC8829B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48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22906" name="Text Box 26">
              <a:extLst>
                <a:ext uri="{FF2B5EF4-FFF2-40B4-BE49-F238E27FC236}">
                  <a16:creationId xmlns:a16="http://schemas.microsoft.com/office/drawing/2014/main" id="{7C97D7D1-8842-4DDB-B9C3-13338DF12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824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22907" name="Text Box 27">
              <a:extLst>
                <a:ext uri="{FF2B5EF4-FFF2-40B4-BE49-F238E27FC236}">
                  <a16:creationId xmlns:a16="http://schemas.microsoft.com/office/drawing/2014/main" id="{7B48741A-2DAA-4471-A6E7-C7016D5CC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11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22908" name="Text Box 28">
              <a:extLst>
                <a:ext uri="{FF2B5EF4-FFF2-40B4-BE49-F238E27FC236}">
                  <a16:creationId xmlns:a16="http://schemas.microsoft.com/office/drawing/2014/main" id="{5A8E6EA7-4959-4AC5-9131-1DB9FCAB1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96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122909" name="Text Box 29">
              <a:extLst>
                <a:ext uri="{FF2B5EF4-FFF2-40B4-BE49-F238E27FC236}">
                  <a16:creationId xmlns:a16="http://schemas.microsoft.com/office/drawing/2014/main" id="{01C489B7-7032-4515-A13F-C5A4CB11A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920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22910" name="Text Box 30">
              <a:extLst>
                <a:ext uri="{FF2B5EF4-FFF2-40B4-BE49-F238E27FC236}">
                  <a16:creationId xmlns:a16="http://schemas.microsoft.com/office/drawing/2014/main" id="{38B41CA6-5189-4E84-A683-D21B2446D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48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122911" name="Text Box 31">
            <a:extLst>
              <a:ext uri="{FF2B5EF4-FFF2-40B4-BE49-F238E27FC236}">
                <a16:creationId xmlns:a16="http://schemas.microsoft.com/office/drawing/2014/main" id="{19601401-85D1-4D5E-8823-10BB93C20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66801"/>
            <a:ext cx="579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d(7) = 6 at some point in the algorithm, because of the path 1-8-2-7</a:t>
            </a:r>
          </a:p>
        </p:txBody>
      </p:sp>
      <p:sp>
        <p:nvSpPr>
          <p:cNvPr id="122912" name="Text Box 32">
            <a:extLst>
              <a:ext uri="{FF2B5EF4-FFF2-40B4-BE49-F238E27FC236}">
                <a16:creationId xmlns:a16="http://schemas.microsoft.com/office/drawing/2014/main" id="{F53D2F1F-0195-4D07-8452-A074C905D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24400"/>
            <a:ext cx="655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Suppose 7 is incident to nodes 9, 5, 3, with temporary distance labels as shown.</a:t>
            </a:r>
          </a:p>
        </p:txBody>
      </p:sp>
      <p:sp>
        <p:nvSpPr>
          <p:cNvPr id="122913" name="Text Box 33">
            <a:extLst>
              <a:ext uri="{FF2B5EF4-FFF2-40B4-BE49-F238E27FC236}">
                <a16:creationId xmlns:a16="http://schemas.microsoft.com/office/drawing/2014/main" id="{5940258D-68C0-4CBD-9D92-2E67E470B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1201"/>
            <a:ext cx="525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We now perform Update(7).  </a:t>
            </a:r>
          </a:p>
        </p:txBody>
      </p:sp>
      <p:sp>
        <p:nvSpPr>
          <p:cNvPr id="122914" name="Line 34">
            <a:extLst>
              <a:ext uri="{FF2B5EF4-FFF2-40B4-BE49-F238E27FC236}">
                <a16:creationId xmlns:a16="http://schemas.microsoft.com/office/drawing/2014/main" id="{AB5A154D-934C-4423-A1DF-6978335C17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286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2915" name="Text Box 35">
            <a:extLst>
              <a:ext uri="{FF2B5EF4-FFF2-40B4-BE49-F238E27FC236}">
                <a16:creationId xmlns:a16="http://schemas.microsoft.com/office/drawing/2014/main" id="{8B51DAD7-8B21-4C8C-97FB-111FF1F88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057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22916" name="Line 36">
            <a:extLst>
              <a:ext uri="{FF2B5EF4-FFF2-40B4-BE49-F238E27FC236}">
                <a16:creationId xmlns:a16="http://schemas.microsoft.com/office/drawing/2014/main" id="{7713F40E-04DC-4B5E-B4C0-EAC42F66A8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2917" name="Text Box 37">
            <a:extLst>
              <a:ext uri="{FF2B5EF4-FFF2-40B4-BE49-F238E27FC236}">
                <a16:creationId xmlns:a16="http://schemas.microsoft.com/office/drawing/2014/main" id="{A0445DF3-640F-4DA5-B923-CE62368CE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0480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22918" name="Text Box 38">
            <a:extLst>
              <a:ext uri="{FF2B5EF4-FFF2-40B4-BE49-F238E27FC236}">
                <a16:creationId xmlns:a16="http://schemas.microsoft.com/office/drawing/2014/main" id="{EABFE7C3-07DF-476F-90D2-5FB42C7A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1"/>
            <a:ext cx="1600200" cy="83099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no change</a:t>
            </a:r>
          </a:p>
        </p:txBody>
      </p:sp>
      <p:sp>
        <p:nvSpPr>
          <p:cNvPr id="122919" name="Line 39">
            <a:extLst>
              <a:ext uri="{FF2B5EF4-FFF2-40B4-BE49-F238E27FC236}">
                <a16:creationId xmlns:a16="http://schemas.microsoft.com/office/drawing/2014/main" id="{685EA867-D3C1-4E75-9668-60813648A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286000"/>
            <a:ext cx="990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2920" name="Line 40">
            <a:extLst>
              <a:ext uri="{FF2B5EF4-FFF2-40B4-BE49-F238E27FC236}">
                <a16:creationId xmlns:a16="http://schemas.microsoft.com/office/drawing/2014/main" id="{FE9C21B7-9EC6-4A83-AD88-1731C9BD2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76600"/>
            <a:ext cx="914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2921" name="Line 41">
            <a:extLst>
              <a:ext uri="{FF2B5EF4-FFF2-40B4-BE49-F238E27FC236}">
                <a16:creationId xmlns:a16="http://schemas.microsoft.com/office/drawing/2014/main" id="{BF1E8820-2530-49C7-AD1C-E2D99406B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429000"/>
            <a:ext cx="99060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2" grpId="0" build="p" autoUpdateAnimBg="0"/>
      <p:bldP spid="122913" grpId="0" build="p" autoUpdateAnimBg="0"/>
      <p:bldP spid="122915" grpId="0" build="p" autoUpdateAnimBg="0"/>
      <p:bldP spid="122917" grpId="0" build="p" autoUpdateAnimBg="0"/>
      <p:bldP spid="12291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投影片編號版面配置區 2">
            <a:extLst>
              <a:ext uri="{FF2B5EF4-FFF2-40B4-BE49-F238E27FC236}">
                <a16:creationId xmlns:a16="http://schemas.microsoft.com/office/drawing/2014/main" id="{FA5C1B0E-37A9-4429-8B5C-279BF3DF0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06629-CF7C-47CD-B38E-D80F43CF8422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2D1C39B2-AB8B-4C43-AC90-FB4FD983C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On Updates</a:t>
            </a:r>
          </a:p>
        </p:txBody>
      </p:sp>
      <p:sp>
        <p:nvSpPr>
          <p:cNvPr id="120881" name="Text Box 49">
            <a:extLst>
              <a:ext uri="{FF2B5EF4-FFF2-40B4-BE49-F238E27FC236}">
                <a16:creationId xmlns:a16="http://schemas.microsoft.com/office/drawing/2014/main" id="{B5A0F8A5-90F2-42AA-87D5-B6DFACF15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66801"/>
            <a:ext cx="716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Note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:  distance labels cannot increase in an update step.  They can decrease.</a:t>
            </a:r>
          </a:p>
        </p:txBody>
      </p:sp>
      <p:sp>
        <p:nvSpPr>
          <p:cNvPr id="120883" name="Text Box 51">
            <a:extLst>
              <a:ext uri="{FF2B5EF4-FFF2-40B4-BE49-F238E27FC236}">
                <a16:creationId xmlns:a16="http://schemas.microsoft.com/office/drawing/2014/main" id="{F8531D12-3589-4CF5-8154-9E52B8F04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4486956"/>
            <a:ext cx="8077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We </a:t>
            </a:r>
            <a:r>
              <a:rPr lang="en-US" altLang="zh-TW" sz="2400" b="1" u="sng">
                <a:latin typeface="Arial" panose="020B0604020202020204" pitchFamily="34" charset="0"/>
                <a:ea typeface="新細明體" panose="02020500000000000000" pitchFamily="18" charset="-120"/>
              </a:rPr>
              <a:t>do not need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to perform Update(7) again,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unless d(7) decreases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In general, if we perform Update(j), we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 not do so again unless d(j) has decreased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. </a:t>
            </a:r>
          </a:p>
        </p:txBody>
      </p:sp>
      <p:grpSp>
        <p:nvGrpSpPr>
          <p:cNvPr id="120891" name="Group 59">
            <a:extLst>
              <a:ext uri="{FF2B5EF4-FFF2-40B4-BE49-F238E27FC236}">
                <a16:creationId xmlns:a16="http://schemas.microsoft.com/office/drawing/2014/main" id="{647383BF-8796-4C93-A8B1-A20CAA48E13E}"/>
              </a:ext>
            </a:extLst>
          </p:cNvPr>
          <p:cNvGrpSpPr>
            <a:grpSpLocks/>
          </p:cNvGrpSpPr>
          <p:nvPr/>
        </p:nvGrpSpPr>
        <p:grpSpPr bwMode="auto">
          <a:xfrm>
            <a:off x="1568450" y="1844675"/>
            <a:ext cx="6858000" cy="2659063"/>
            <a:chOff x="672" y="1296"/>
            <a:chExt cx="4320" cy="1675"/>
          </a:xfrm>
        </p:grpSpPr>
        <p:grpSp>
          <p:nvGrpSpPr>
            <p:cNvPr id="120882" name="Group 50">
              <a:extLst>
                <a:ext uri="{FF2B5EF4-FFF2-40B4-BE49-F238E27FC236}">
                  <a16:creationId xmlns:a16="http://schemas.microsoft.com/office/drawing/2014/main" id="{DB4AB5C7-1526-4ED1-8334-719710AA0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728"/>
              <a:ext cx="2208" cy="771"/>
              <a:chOff x="672" y="1728"/>
              <a:chExt cx="2208" cy="771"/>
            </a:xfrm>
          </p:grpSpPr>
          <p:sp>
            <p:nvSpPr>
              <p:cNvPr id="120850" name="Oval 18">
                <a:extLst>
                  <a:ext uri="{FF2B5EF4-FFF2-40B4-BE49-F238E27FC236}">
                    <a16:creationId xmlns:a16="http://schemas.microsoft.com/office/drawing/2014/main" id="{1570B74D-6DA7-421A-8F48-586C0B8E9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20851" name="Oval 19">
                <a:extLst>
                  <a:ext uri="{FF2B5EF4-FFF2-40B4-BE49-F238E27FC236}">
                    <a16:creationId xmlns:a16="http://schemas.microsoft.com/office/drawing/2014/main" id="{DAC2F95F-B687-46B3-B232-453BD3676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120852" name="Oval 20">
                <a:extLst>
                  <a:ext uri="{FF2B5EF4-FFF2-40B4-BE49-F238E27FC236}">
                    <a16:creationId xmlns:a16="http://schemas.microsoft.com/office/drawing/2014/main" id="{DFCA1A37-1DCE-4BC1-AF46-A9825C41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20854" name="Oval 22">
                <a:extLst>
                  <a:ext uri="{FF2B5EF4-FFF2-40B4-BE49-F238E27FC236}">
                    <a16:creationId xmlns:a16="http://schemas.microsoft.com/office/drawing/2014/main" id="{FD484AA3-0D66-42AD-9E31-E45580F83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120859" name="Line 27">
                <a:extLst>
                  <a:ext uri="{FF2B5EF4-FFF2-40B4-BE49-F238E27FC236}">
                    <a16:creationId xmlns:a16="http://schemas.microsoft.com/office/drawing/2014/main" id="{3394CB68-04C9-4D1D-A000-B84F2E393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6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20860" name="Line 28">
                <a:extLst>
                  <a:ext uri="{FF2B5EF4-FFF2-40B4-BE49-F238E27FC236}">
                    <a16:creationId xmlns:a16="http://schemas.microsoft.com/office/drawing/2014/main" id="{41473ECB-04AB-4DBC-907A-CF8C11447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06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20862" name="Line 30">
                <a:extLst>
                  <a:ext uri="{FF2B5EF4-FFF2-40B4-BE49-F238E27FC236}">
                    <a16:creationId xmlns:a16="http://schemas.microsoft.com/office/drawing/2014/main" id="{0F6A9AF0-A361-48DC-AB24-97D7BE04E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20866" name="Text Box 34">
                <a:extLst>
                  <a:ext uri="{FF2B5EF4-FFF2-40B4-BE49-F238E27FC236}">
                    <a16:creationId xmlns:a16="http://schemas.microsoft.com/office/drawing/2014/main" id="{7336C880-1AC4-4AC5-AAAA-196B8220E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72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20867" name="Text Box 35">
                <a:extLst>
                  <a:ext uri="{FF2B5EF4-FFF2-40B4-BE49-F238E27FC236}">
                    <a16:creationId xmlns:a16="http://schemas.microsoft.com/office/drawing/2014/main" id="{81DCFA30-5428-42DC-BFDD-AD1692820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72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20869" name="Text Box 37">
                <a:extLst>
                  <a:ext uri="{FF2B5EF4-FFF2-40B4-BE49-F238E27FC236}">
                    <a16:creationId xmlns:a16="http://schemas.microsoft.com/office/drawing/2014/main" id="{33019FF3-28C3-4885-8C8B-FBB0ED0710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72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20873" name="Text Box 41">
                <a:extLst>
                  <a:ext uri="{FF2B5EF4-FFF2-40B4-BE49-F238E27FC236}">
                    <a16:creationId xmlns:a16="http://schemas.microsoft.com/office/drawing/2014/main" id="{C819877C-EAEF-447B-9183-670CEAD951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20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20874" name="Text Box 42">
                <a:extLst>
                  <a:ext uri="{FF2B5EF4-FFF2-40B4-BE49-F238E27FC236}">
                    <a16:creationId xmlns:a16="http://schemas.microsoft.com/office/drawing/2014/main" id="{6E601A04-80B0-4817-9CCA-99A8E9689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20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20875" name="Text Box 43">
                <a:extLst>
                  <a:ext uri="{FF2B5EF4-FFF2-40B4-BE49-F238E27FC236}">
                    <a16:creationId xmlns:a16="http://schemas.microsoft.com/office/drawing/2014/main" id="{4417277B-F1A2-4970-B8CF-8876FA941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208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20877" name="Text Box 45">
                <a:extLst>
                  <a:ext uri="{FF2B5EF4-FFF2-40B4-BE49-F238E27FC236}">
                    <a16:creationId xmlns:a16="http://schemas.microsoft.com/office/drawing/2014/main" id="{B0649A1B-C7F2-4B5A-9083-F8BFBD0861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208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6</a:t>
                </a:r>
              </a:p>
            </p:txBody>
          </p:sp>
        </p:grpSp>
        <p:grpSp>
          <p:nvGrpSpPr>
            <p:cNvPr id="120884" name="Group 52">
              <a:extLst>
                <a:ext uri="{FF2B5EF4-FFF2-40B4-BE49-F238E27FC236}">
                  <a16:creationId xmlns:a16="http://schemas.microsoft.com/office/drawing/2014/main" id="{A2508317-2D4D-4C79-8FA4-DBC2B45D0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296"/>
              <a:ext cx="1296" cy="1443"/>
              <a:chOff x="2784" y="1296"/>
              <a:chExt cx="1296" cy="1443"/>
            </a:xfrm>
          </p:grpSpPr>
          <p:sp>
            <p:nvSpPr>
              <p:cNvPr id="120855" name="Line 23">
                <a:extLst>
                  <a:ext uri="{FF2B5EF4-FFF2-40B4-BE49-F238E27FC236}">
                    <a16:creationId xmlns:a16="http://schemas.microsoft.com/office/drawing/2014/main" id="{93007A45-6A68-477F-8C8B-C8D2429E7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1440"/>
                <a:ext cx="624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20856" name="Line 24">
                <a:extLst>
                  <a:ext uri="{FF2B5EF4-FFF2-40B4-BE49-F238E27FC236}">
                    <a16:creationId xmlns:a16="http://schemas.microsoft.com/office/drawing/2014/main" id="{4B794924-6CF6-4BAE-8CB6-6D358DAF7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20857" name="Line 25">
                <a:extLst>
                  <a:ext uri="{FF2B5EF4-FFF2-40B4-BE49-F238E27FC236}">
                    <a16:creationId xmlns:a16="http://schemas.microsoft.com/office/drawing/2014/main" id="{80BA0292-FFBA-4D74-BF3A-FADB7C38A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624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20863" name="Oval 31">
                <a:extLst>
                  <a:ext uri="{FF2B5EF4-FFF2-40B4-BE49-F238E27FC236}">
                    <a16:creationId xmlns:a16="http://schemas.microsoft.com/office/drawing/2014/main" id="{134BCB36-7F4B-451C-B29A-C5AA0D12C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296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120864" name="Oval 32">
                <a:extLst>
                  <a:ext uri="{FF2B5EF4-FFF2-40B4-BE49-F238E27FC236}">
                    <a16:creationId xmlns:a16="http://schemas.microsoft.com/office/drawing/2014/main" id="{2B5C8394-3C37-4EE4-9942-450044D50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20865" name="Oval 33">
                <a:extLst>
                  <a:ext uri="{FF2B5EF4-FFF2-40B4-BE49-F238E27FC236}">
                    <a16:creationId xmlns:a16="http://schemas.microsoft.com/office/drawing/2014/main" id="{6E3FDC1A-9C20-4FE2-87AB-1A72DBC3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20870" name="Text Box 38">
                <a:extLst>
                  <a:ext uri="{FF2B5EF4-FFF2-40B4-BE49-F238E27FC236}">
                    <a16:creationId xmlns:a16="http://schemas.microsoft.com/office/drawing/2014/main" id="{FD7CE21C-4FEB-4A6D-B328-A6B4C60B9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48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20871" name="Text Box 39">
                <a:extLst>
                  <a:ext uri="{FF2B5EF4-FFF2-40B4-BE49-F238E27FC236}">
                    <a16:creationId xmlns:a16="http://schemas.microsoft.com/office/drawing/2014/main" id="{209CC273-FACE-48FF-A7CD-2471BF155E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824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20872" name="Text Box 40">
                <a:extLst>
                  <a:ext uri="{FF2B5EF4-FFF2-40B4-BE49-F238E27FC236}">
                    <a16:creationId xmlns:a16="http://schemas.microsoft.com/office/drawing/2014/main" id="{8955C674-1E52-4350-A9E9-E4696A017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112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20878" name="Text Box 46">
                <a:extLst>
                  <a:ext uri="{FF2B5EF4-FFF2-40B4-BE49-F238E27FC236}">
                    <a16:creationId xmlns:a16="http://schemas.microsoft.com/office/drawing/2014/main" id="{4AAB787F-09B3-43EA-8B64-165A8B233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296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20879" name="Text Box 47">
                <a:extLst>
                  <a:ext uri="{FF2B5EF4-FFF2-40B4-BE49-F238E27FC236}">
                    <a16:creationId xmlns:a16="http://schemas.microsoft.com/office/drawing/2014/main" id="{C6B76165-F42D-400B-B9C2-9A463E99A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920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120880" name="Text Box 48">
                <a:extLst>
                  <a:ext uri="{FF2B5EF4-FFF2-40B4-BE49-F238E27FC236}">
                    <a16:creationId xmlns:a16="http://schemas.microsoft.com/office/drawing/2014/main" id="{A85D2ECB-19D5-44ED-8F71-DB56C7371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120886" name="Line 54">
              <a:extLst>
                <a:ext uri="{FF2B5EF4-FFF2-40B4-BE49-F238E27FC236}">
                  <a16:creationId xmlns:a16="http://schemas.microsoft.com/office/drawing/2014/main" id="{EF1077CC-EC6A-4CAB-83C7-B4FCE349C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4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0887" name="Text Box 55">
              <a:extLst>
                <a:ext uri="{FF2B5EF4-FFF2-40B4-BE49-F238E27FC236}">
                  <a16:creationId xmlns:a16="http://schemas.microsoft.com/office/drawing/2014/main" id="{D5362B95-E860-4B52-ACB8-76C0329A9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29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20888" name="Line 56">
              <a:extLst>
                <a:ext uri="{FF2B5EF4-FFF2-40B4-BE49-F238E27FC236}">
                  <a16:creationId xmlns:a16="http://schemas.microsoft.com/office/drawing/2014/main" id="{C027C876-9633-4DB8-8596-513A602B5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0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0889" name="Text Box 57">
              <a:extLst>
                <a:ext uri="{FF2B5EF4-FFF2-40B4-BE49-F238E27FC236}">
                  <a16:creationId xmlns:a16="http://schemas.microsoft.com/office/drawing/2014/main" id="{4A043905-8180-4FD8-9FB1-3359547D8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20890" name="Text Box 58">
              <a:extLst>
                <a:ext uri="{FF2B5EF4-FFF2-40B4-BE49-F238E27FC236}">
                  <a16:creationId xmlns:a16="http://schemas.microsoft.com/office/drawing/2014/main" id="{7C8456C1-94D0-4D22-9DEC-A63E74784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448"/>
              <a:ext cx="1008" cy="52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no change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8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96F2981-3D32-4CD6-8449-D28BD039BCBB}"/>
              </a:ext>
            </a:extLst>
          </p:cNvPr>
          <p:cNvSpPr txBox="1"/>
          <p:nvPr/>
        </p:nvSpPr>
        <p:spPr>
          <a:xfrm>
            <a:off x="516443" y="0"/>
            <a:ext cx="9127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solidFill>
                  <a:srgbClr val="000000"/>
                </a:solidFill>
                <a:ea typeface="標楷體" panose="03000509000000000000" pitchFamily="65" charset="-120"/>
              </a:rPr>
              <a:t>ZUVIO </a:t>
            </a:r>
            <a:r>
              <a:rPr lang="zh-TW" altLang="en-US" sz="4400" dirty="0">
                <a:solidFill>
                  <a:srgbClr val="000000"/>
                </a:solidFill>
                <a:ea typeface="標楷體" panose="03000509000000000000" pitchFamily="65" charset="-120"/>
              </a:rPr>
              <a:t>學生版 課程</a:t>
            </a:r>
            <a:r>
              <a:rPr lang="zh-TW" altLang="en-US" sz="4400">
                <a:solidFill>
                  <a:srgbClr val="000000"/>
                </a:solidFill>
                <a:ea typeface="標楷體" panose="03000509000000000000" pitchFamily="65" charset="-120"/>
              </a:rPr>
              <a:t>代碼</a:t>
            </a:r>
            <a:r>
              <a:rPr lang="zh-TW" altLang="en-US" sz="440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4400" b="1">
                <a:solidFill>
                  <a:srgbClr val="FF0000"/>
                </a:solidFill>
                <a:ea typeface="標楷體" panose="03000509000000000000" pitchFamily="65" charset="-120"/>
              </a:rPr>
              <a:t>15927124</a:t>
            </a:r>
            <a:endParaRPr lang="zh-TW" altLang="en-US" sz="4400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BEE566-88B2-48C1-9F27-E42567DA62E0}"/>
              </a:ext>
            </a:extLst>
          </p:cNvPr>
          <p:cNvSpPr txBox="1"/>
          <p:nvPr/>
        </p:nvSpPr>
        <p:spPr>
          <a:xfrm>
            <a:off x="765640" y="3525666"/>
            <a:ext cx="3964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</a:rPr>
              <a:t>Download/Install this APP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May use in class quiz</a:t>
            </a:r>
            <a:endParaRPr lang="zh-TW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B63306-2699-4420-9843-B14D4D78076B}"/>
              </a:ext>
            </a:extLst>
          </p:cNvPr>
          <p:cNvSpPr txBox="1"/>
          <p:nvPr/>
        </p:nvSpPr>
        <p:spPr>
          <a:xfrm>
            <a:off x="4729995" y="1824280"/>
            <a:ext cx="506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/>
              <a:t>Links to moodle</a:t>
            </a:r>
            <a:br>
              <a:rPr lang="en-US" altLang="zh-TW" sz="2800" b="1"/>
            </a:br>
            <a:r>
              <a:rPr lang="en-US" altLang="zh-TW" sz="2800" b="1"/>
              <a:t>https://moodle.ncku.edu.tw/</a:t>
            </a:r>
            <a:endParaRPr lang="zh-TW" altLang="en-US" sz="2800" b="1"/>
          </a:p>
        </p:txBody>
      </p:sp>
      <p:pic>
        <p:nvPicPr>
          <p:cNvPr id="31746" name="Picture 2" descr="http://s01.calm9.com/qrcode/2018-08/DJND30OWK5.png">
            <a:extLst>
              <a:ext uri="{FF2B5EF4-FFF2-40B4-BE49-F238E27FC236}">
                <a16:creationId xmlns:a16="http://schemas.microsoft.com/office/drawing/2014/main" id="{183A1A4C-0A00-4E1A-A0FE-9165C070C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35" y="942778"/>
            <a:ext cx="2717112" cy="271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CBE6168-0746-408A-8D1C-77D22E543C4A}"/>
              </a:ext>
            </a:extLst>
          </p:cNvPr>
          <p:cNvSpPr txBox="1"/>
          <p:nvPr/>
        </p:nvSpPr>
        <p:spPr>
          <a:xfrm>
            <a:off x="765640" y="4495800"/>
            <a:ext cx="7204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rgbClr val="008000"/>
                </a:solidFill>
              </a:rPr>
              <a:t>Recommended 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演算法筆記</a:t>
            </a:r>
            <a:r>
              <a:rPr lang="en-US" altLang="zh-TW" sz="240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2400">
                <a:solidFill>
                  <a:srgbClr val="008000"/>
                </a:solidFill>
              </a:rPr>
              <a:t>http://www.csie.ntnu.edu.tw/~u91029/</a:t>
            </a:r>
          </a:p>
        </p:txBody>
      </p:sp>
    </p:spTree>
    <p:extLst>
      <p:ext uri="{BB962C8B-B14F-4D97-AF65-F5344CB8AC3E}">
        <p14:creationId xmlns:p14="http://schemas.microsoft.com/office/powerpoint/2010/main" val="110518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5C585A-4060-4E75-998C-21839380A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16240-EA12-4607-A107-EA08F8DF9DD4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2A43A07-87B5-4EA7-A599-19FB174E9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Dijkstra’s Algorithm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72C7E87-F80F-4D34-B2EF-35D9F6ACA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857" y="1055915"/>
            <a:ext cx="9688286" cy="5355771"/>
          </a:xfrm>
        </p:spPr>
        <p:txBody>
          <a:bodyPr/>
          <a:lstStyle/>
          <a:p>
            <a:pPr indent="-171450" algn="just">
              <a:buNone/>
            </a:pPr>
            <a:r>
              <a:rPr lang="en-US" altLang="zh-TW"/>
              <a:t>Let </a:t>
            </a:r>
            <a:r>
              <a:rPr lang="en-US" altLang="zh-TW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d*(j)</a:t>
            </a:r>
            <a:r>
              <a:rPr lang="en-US" altLang="zh-TW"/>
              <a:t> denote the shortest distance from node 1 to j.</a:t>
            </a:r>
          </a:p>
          <a:p>
            <a:pPr indent="-171450" algn="just">
              <a:buNone/>
            </a:pPr>
            <a:endParaRPr lang="en-US" altLang="zh-TW"/>
          </a:p>
          <a:p>
            <a:pPr indent="-171450" algn="just">
              <a:buNone/>
            </a:pPr>
            <a:r>
              <a:rPr lang="en-US" altLang="zh-TW"/>
              <a:t>Dijkstra’s algorithm will determine d*(j) for each j, in order of increasing distance from the origin node 1.</a:t>
            </a:r>
          </a:p>
          <a:p>
            <a:pPr indent="-171450" algn="just">
              <a:buNone/>
            </a:pPr>
            <a:endParaRPr lang="en-US" altLang="zh-TW"/>
          </a:p>
          <a:p>
            <a:pPr indent="-171450" algn="just">
              <a:buNone/>
            </a:pPr>
            <a:r>
              <a:rPr lang="en-US" altLang="zh-TW"/>
              <a:t>S denotes the set of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permanently labeled</a:t>
            </a:r>
            <a:r>
              <a:rPr lang="en-US" altLang="zh-TW"/>
              <a:t> nodes.</a:t>
            </a:r>
          </a:p>
          <a:p>
            <a:pPr lvl="1" algn="just">
              <a:buFontTx/>
              <a:buNone/>
            </a:pPr>
            <a:r>
              <a:rPr lang="en-US" altLang="zh-TW"/>
              <a:t>That is,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d(j) = d*(j) for j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Î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S.</a:t>
            </a:r>
          </a:p>
          <a:p>
            <a:pPr indent="-171450" algn="just">
              <a:buNone/>
            </a:pPr>
            <a:endParaRPr lang="en-US" altLang="zh-TW"/>
          </a:p>
          <a:p>
            <a:pPr indent="-171450" algn="just">
              <a:buNone/>
            </a:pPr>
            <a:r>
              <a:rPr lang="en-US" altLang="zh-TW"/>
              <a:t>T denotes the set of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temporarily labeled</a:t>
            </a:r>
            <a:r>
              <a:rPr lang="en-US" altLang="zh-TW"/>
              <a:t> nodes.</a:t>
            </a:r>
          </a:p>
          <a:p>
            <a:pPr lvl="1" algn="just">
              <a:buFontTx/>
              <a:buNone/>
            </a:pPr>
            <a:r>
              <a:rPr lang="en-US" altLang="zh-TW"/>
              <a:t>That is,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d(j)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d*(j) for j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Î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T.</a:t>
            </a:r>
          </a:p>
          <a:p>
            <a:pPr indent="-171450" algn="just">
              <a:buNone/>
            </a:pPr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4F2EB33-8E62-40C0-A14A-57E02B63D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05485-02EA-4D06-B234-93693FC5704D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3B4162DA-6879-4399-894F-23119EC32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Dijkstra’s Algorithm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ECAFE3C-F717-46A6-83AB-F4831ABA9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8396" y="794656"/>
            <a:ext cx="7727950" cy="5562600"/>
          </a:xfrm>
        </p:spPr>
        <p:txBody>
          <a:bodyPr/>
          <a:lstStyle/>
          <a:p>
            <a:pPr indent="-171450" algn="just">
              <a:buNone/>
            </a:pP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1">
              <a:buFontTx/>
              <a:buNone/>
            </a:pPr>
            <a:r>
              <a:rPr lang="en-US" altLang="zh-TW" dirty="0"/>
              <a:t>S : = {1} ;  </a:t>
            </a:r>
            <a:r>
              <a:rPr lang="en-US" altLang="zh-TW" baseline="30000" dirty="0"/>
              <a:t>   </a:t>
            </a:r>
            <a:r>
              <a:rPr lang="en-US" altLang="zh-TW" dirty="0"/>
              <a:t> T = N – {1};</a:t>
            </a:r>
          </a:p>
          <a:p>
            <a:pPr lvl="1">
              <a:buFontTx/>
              <a:buNone/>
            </a:pPr>
            <a:r>
              <a:rPr lang="en-US" altLang="zh-TW" dirty="0"/>
              <a:t>d(1) : = 0 and </a:t>
            </a:r>
            <a:r>
              <a:rPr lang="en-US" altLang="zh-TW" dirty="0" err="1"/>
              <a:t>pred</a:t>
            </a:r>
            <a:r>
              <a:rPr lang="en-US" altLang="zh-TW" dirty="0"/>
              <a:t>(1) : = 0;  d(j) = </a:t>
            </a:r>
            <a:r>
              <a:rPr lang="en-US" altLang="zh-TW" dirty="0">
                <a:sym typeface="Symbol" panose="05050102010706020507" pitchFamily="18" charset="2"/>
              </a:rPr>
              <a:t> for j = 2 to n;</a:t>
            </a:r>
            <a:endParaRPr lang="en-US" altLang="zh-TW" dirty="0"/>
          </a:p>
          <a:p>
            <a:pPr lvl="1">
              <a:buFontTx/>
              <a:buNone/>
            </a:pPr>
            <a:r>
              <a:rPr lang="en-US" altLang="zh-TW" dirty="0"/>
              <a:t>update(1);</a:t>
            </a:r>
          </a:p>
          <a:p>
            <a:pPr lvl="1">
              <a:buFontTx/>
              <a:buNone/>
            </a:pP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</a:t>
            </a:r>
            <a:r>
              <a:rPr lang="en-US" altLang="zh-TW" dirty="0"/>
              <a:t>  S </a:t>
            </a:r>
            <a:r>
              <a:rPr lang="en-US" altLang="zh-TW" dirty="0">
                <a:sym typeface="Symbol" panose="05050102010706020507" pitchFamily="18" charset="2"/>
              </a:rPr>
              <a:t></a:t>
            </a:r>
            <a:r>
              <a:rPr lang="en-US" altLang="zh-TW" dirty="0"/>
              <a:t> N 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</a:p>
          <a:p>
            <a:pPr lvl="1">
              <a:buFontTx/>
              <a:buNone/>
            </a:pP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  <a:r>
              <a:rPr lang="en-US" altLang="zh-TW" dirty="0"/>
              <a:t>   (</a:t>
            </a:r>
            <a:r>
              <a:rPr lang="en-US" altLang="zh-TW" i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node selection</a:t>
            </a:r>
            <a:r>
              <a:rPr lang="en-US" altLang="zh-TW" dirty="0"/>
              <a:t>, </a:t>
            </a:r>
            <a:r>
              <a:rPr lang="en-US" altLang="zh-TW" i="1" dirty="0"/>
              <a:t>also called </a:t>
            </a:r>
            <a:r>
              <a:rPr lang="en-US" altLang="zh-TW" i="1" dirty="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FINDMIN</a:t>
            </a:r>
            <a:r>
              <a:rPr lang="en-US" altLang="zh-TW" i="1" dirty="0"/>
              <a:t>)</a:t>
            </a:r>
            <a:r>
              <a:rPr lang="en-US" altLang="zh-TW" dirty="0"/>
              <a:t>   </a:t>
            </a:r>
          </a:p>
          <a:p>
            <a:pPr lvl="2">
              <a:buFontTx/>
              <a:buNone/>
            </a:pPr>
            <a:r>
              <a:rPr lang="en-US" altLang="zh-TW" dirty="0"/>
              <a:t>let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latin typeface="Symbol" panose="05050102010706020507" pitchFamily="18" charset="2"/>
              </a:rPr>
              <a:t>Î</a:t>
            </a:r>
            <a:r>
              <a:rPr lang="en-US" altLang="zh-TW" dirty="0"/>
              <a:t>T  be a node for which  </a:t>
            </a:r>
            <a:br>
              <a:rPr lang="en-US" altLang="zh-TW" dirty="0"/>
            </a:br>
            <a:r>
              <a:rPr lang="en-US" altLang="zh-TW" dirty="0"/>
              <a:t>d(</a:t>
            </a:r>
            <a:r>
              <a:rPr lang="en-US" altLang="zh-TW" dirty="0" err="1"/>
              <a:t>i</a:t>
            </a:r>
            <a:r>
              <a:rPr lang="en-US" altLang="zh-TW" dirty="0"/>
              <a:t>) = min {d(j) : j </a:t>
            </a:r>
            <a:r>
              <a:rPr lang="en-US" altLang="zh-TW" dirty="0">
                <a:latin typeface="Symbol" panose="05050102010706020507" pitchFamily="18" charset="2"/>
              </a:rPr>
              <a:t>Î </a:t>
            </a:r>
            <a:r>
              <a:rPr lang="en-US" altLang="zh-TW" dirty="0"/>
              <a:t>T};</a:t>
            </a:r>
            <a:br>
              <a:rPr lang="en-US" altLang="zh-TW" dirty="0"/>
            </a:br>
            <a:r>
              <a:rPr lang="en-US" altLang="zh-TW" dirty="0"/>
              <a:t>S : = S </a:t>
            </a:r>
            <a:r>
              <a:rPr lang="en-US" altLang="zh-TW" dirty="0">
                <a:latin typeface="Symbol" panose="05050102010706020507" pitchFamily="18" charset="2"/>
              </a:rPr>
              <a:t>È</a:t>
            </a:r>
            <a:r>
              <a:rPr lang="en-US" altLang="zh-TW" dirty="0"/>
              <a:t> {</a:t>
            </a:r>
            <a:r>
              <a:rPr lang="en-US" altLang="zh-TW" dirty="0" err="1"/>
              <a:t>i</a:t>
            </a:r>
            <a:r>
              <a:rPr lang="en-US" altLang="zh-TW" dirty="0"/>
              <a:t>};  T: = T – {</a:t>
            </a:r>
            <a:r>
              <a:rPr lang="en-US" altLang="zh-TW" dirty="0" err="1"/>
              <a:t>i</a:t>
            </a:r>
            <a:r>
              <a:rPr lang="en-US" altLang="zh-TW" dirty="0"/>
              <a:t>};</a:t>
            </a:r>
          </a:p>
          <a:p>
            <a:pPr lvl="2">
              <a:buFontTx/>
              <a:buNone/>
            </a:pPr>
            <a:r>
              <a:rPr lang="en-US" altLang="zh-TW" dirty="0"/>
              <a:t>Update(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  <a:p>
            <a:pPr lvl="1">
              <a:buFontTx/>
              <a:buNone/>
            </a:pP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n-US" altLang="zh-TW" dirty="0"/>
          </a:p>
          <a:p>
            <a:pPr indent="-171450">
              <a:buNone/>
            </a:pP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n-US" altLang="zh-TW" dirty="0"/>
          </a:p>
        </p:txBody>
      </p:sp>
      <p:sp>
        <p:nvSpPr>
          <p:cNvPr id="123908" name="Text Box 4">
            <a:hlinkClick r:id="rId2" action="ppaction://hlinkpres?slideindex=2&amp;slidetitle=An Example"/>
            <a:extLst>
              <a:ext uri="{FF2B5EF4-FFF2-40B4-BE49-F238E27FC236}">
                <a16:creationId xmlns:a16="http://schemas.microsoft.com/office/drawing/2014/main" id="{E7086AF3-D3D5-4C04-BDBD-99505FCA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087" y="5431973"/>
            <a:ext cx="3167063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latin typeface="Arial" panose="020B0604020202020204" pitchFamily="34" charset="0"/>
                <a:ea typeface="新細明體" panose="02020500000000000000" pitchFamily="18" charset="-120"/>
                <a:hlinkClick r:id="rId3" action="ppaction://hlinkpres?slideindex=1&amp;slidetitle="/>
              </a:rPr>
              <a:t>Dijkstra’s Algorithm </a:t>
            </a:r>
            <a:endParaRPr lang="en-US" altLang="zh-TW" sz="2400" b="1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  <p:bldP spid="12390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574806-5E90-431F-A0AF-6B20E7F0D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94B27-8D22-4B02-8768-54EDC038C034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D49B113D-9C9E-4DE6-B216-E570B3DC8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28" y="59871"/>
            <a:ext cx="9644743" cy="794657"/>
          </a:xfrm>
        </p:spPr>
        <p:txBody>
          <a:bodyPr/>
          <a:lstStyle/>
          <a:p>
            <a:r>
              <a:rPr lang="en-US" altLang="zh-TW"/>
              <a:t>Why Does Dijkstra’s Algorithm Work?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4926E73-B50D-4B04-9E33-3D79249B8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/>
              <a:t>A standard method for proving correctness.</a:t>
            </a:r>
          </a:p>
          <a:p>
            <a:pPr>
              <a:buNone/>
            </a:pPr>
            <a:endParaRPr lang="en-US" altLang="zh-TW"/>
          </a:p>
          <a:p>
            <a:pPr>
              <a:buFont typeface="Monotype Sorts" pitchFamily="2" charset="2"/>
              <a:buAutoNum type="arabicPeriod"/>
            </a:pPr>
            <a:r>
              <a:rPr lang="en-US" altLang="zh-TW"/>
              <a:t>Determine things that are true at each iteration.  These are called </a:t>
            </a:r>
            <a:r>
              <a:rPr lang="en-US" altLang="zh-TW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invariants</a:t>
            </a:r>
            <a:r>
              <a:rPr lang="en-US" altLang="zh-TW"/>
              <a:t>.   </a:t>
            </a:r>
            <a:br>
              <a:rPr lang="en-US" altLang="zh-TW"/>
            </a:br>
            <a:endParaRPr lang="en-US" altLang="zh-TW"/>
          </a:p>
          <a:p>
            <a:pPr>
              <a:buFont typeface="Monotype Sorts" pitchFamily="2" charset="2"/>
              <a:buAutoNum type="arabicPeriod"/>
            </a:pPr>
            <a:r>
              <a:rPr lang="en-US" altLang="zh-TW"/>
              <a:t>Prove invariants using induction</a:t>
            </a:r>
          </a:p>
          <a:p>
            <a:pPr>
              <a:buFont typeface="Monotype Sorts" pitchFamily="2" charset="2"/>
              <a:buAutoNum type="arabicPeriod"/>
            </a:pPr>
            <a:endParaRPr lang="en-US" altLang="zh-TW"/>
          </a:p>
          <a:p>
            <a:pPr>
              <a:buFont typeface="Monotype Sorts" pitchFamily="2" charset="2"/>
              <a:buAutoNum type="arabicPeriod"/>
            </a:pPr>
            <a:r>
              <a:rPr lang="en-US" altLang="zh-TW"/>
              <a:t>Prove that the algorithm is finite</a:t>
            </a:r>
          </a:p>
          <a:p>
            <a:pPr>
              <a:buFont typeface="Monotype Sorts" pitchFamily="2" charset="2"/>
              <a:buAutoNum type="arabicPeriod"/>
            </a:pPr>
            <a:endParaRPr lang="en-US" altLang="zh-TW"/>
          </a:p>
          <a:p>
            <a:pPr>
              <a:buFont typeface="Monotype Sorts" pitchFamily="2" charset="2"/>
              <a:buAutoNum type="arabicPeriod"/>
            </a:pPr>
            <a:r>
              <a:rPr lang="en-US" altLang="zh-TW"/>
              <a:t>Choose invariants so that the algorithm’s correctness follows directly from the invariants and the fact that the algorithm terminates.</a:t>
            </a:r>
          </a:p>
          <a:p>
            <a:pPr>
              <a:buNone/>
            </a:pPr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E123A8D0-4DA2-4DEC-AEC4-27E23CDAE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00CE9-6A61-4A8A-93D6-9F7663E1C2EE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747A8CBA-5A4E-40D7-A5A1-CD05A5640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9557657" cy="794657"/>
          </a:xfrm>
        </p:spPr>
        <p:txBody>
          <a:bodyPr/>
          <a:lstStyle/>
          <a:p>
            <a:r>
              <a:rPr lang="en-US" altLang="zh-TW"/>
              <a:t>Why Does Dijkstra’s Algorithm Work?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8358E69D-6167-41BE-B289-844379041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u="sng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Invariants for Dijkstra’s Algorithm</a:t>
            </a:r>
          </a:p>
          <a:p>
            <a:pPr>
              <a:buFontTx/>
              <a:buNone/>
            </a:pPr>
            <a:endParaRPr lang="en-US" altLang="zh-TW" u="sng"/>
          </a:p>
          <a:p>
            <a:pPr>
              <a:buFontTx/>
              <a:buNone/>
            </a:pPr>
            <a:endParaRPr lang="en-US" altLang="zh-TW" u="sng"/>
          </a:p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/>
              <a:t>1. If j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/>
              <a:t> S, then d(j) is the shortest distance from node 1 to j.</a:t>
            </a:r>
          </a:p>
          <a:p>
            <a:pPr>
              <a:buFontTx/>
              <a:buNone/>
            </a:pPr>
            <a:endParaRPr lang="en-US" altLang="zh-TW" sz="1000"/>
          </a:p>
          <a:p>
            <a:pPr>
              <a:buFontTx/>
              <a:buNone/>
            </a:pPr>
            <a:r>
              <a:rPr lang="en-US" altLang="zh-TW"/>
              <a:t>2. If i </a:t>
            </a:r>
            <a:r>
              <a:rPr lang="en-US" altLang="zh-TW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/>
              <a:t>  S, and j </a:t>
            </a:r>
            <a:r>
              <a:rPr lang="en-US" altLang="zh-TW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/>
              <a:t> T, then d(i) </a:t>
            </a:r>
            <a:r>
              <a:rPr lang="en-US" altLang="zh-TW">
                <a:sym typeface="Symbol" panose="05050102010706020507" pitchFamily="18" charset="2"/>
              </a:rPr>
              <a:t> d(j).</a:t>
            </a:r>
          </a:p>
          <a:p>
            <a:pPr>
              <a:buFontTx/>
              <a:buNone/>
            </a:pPr>
            <a:endParaRPr lang="en-US" altLang="zh-TW" sz="1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3. If </a:t>
            </a:r>
            <a:r>
              <a:rPr lang="en-US" altLang="zh-TW"/>
              <a:t>j </a:t>
            </a:r>
            <a:r>
              <a:rPr lang="en-US" altLang="zh-TW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/>
              <a:t> T, then d(j) is the length of the shortest path from node 1 to node j in S </a:t>
            </a:r>
            <a:r>
              <a:rPr lang="en-US" altLang="zh-TW">
                <a:sym typeface="Symbol" panose="05050102010706020507" pitchFamily="18" charset="2"/>
              </a:rPr>
              <a:t> {j}.</a:t>
            </a:r>
            <a:endParaRPr lang="en-US" altLang="zh-TW"/>
          </a:p>
          <a:p>
            <a:endParaRPr lang="en-US" altLang="zh-TW"/>
          </a:p>
          <a:p>
            <a:pPr>
              <a:buFontTx/>
              <a:buNone/>
            </a:pPr>
            <a:endParaRPr lang="zh-TW" altLang="en-US"/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93ECE5BD-3610-4EE6-9BED-CA36A2B57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85" y="4939214"/>
            <a:ext cx="8349344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Note:</a:t>
            </a:r>
            <a:r>
              <a:rPr lang="en-US" altLang="zh-TW" sz="2400" b="1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S increases by one node at a time.  So, at the end the algorithm we obtain 1-ALL shortest distance.</a:t>
            </a: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77BAD601-C924-430B-A826-9E126EDD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14" y="1607003"/>
            <a:ext cx="91594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</a:t>
            </a: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: permanently labeled nodes, </a:t>
            </a:r>
            <a:r>
              <a:rPr lang="en-US" altLang="zh-TW" sz="28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</a:t>
            </a: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=N\S , </a:t>
            </a:r>
          </a:p>
          <a:p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After Update(i)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, suppose there is an arc (i,j) in A(i)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954211-5196-44B9-A5C0-FE57C2B34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0BA84-3C40-4079-94B6-75D6832BD79E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394ECEF-64AB-4B99-9BE8-1854C210D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829800" cy="836613"/>
          </a:xfrm>
        </p:spPr>
        <p:txBody>
          <a:bodyPr/>
          <a:lstStyle/>
          <a:p>
            <a:r>
              <a:rPr lang="en-US" altLang="zh-TW" sz="4000"/>
              <a:t>Complexity Analysis of Dijkstra’s Algorithm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1171AE6-A9C7-4C6C-A5B3-221C9CD55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943" y="921886"/>
            <a:ext cx="9710057" cy="5318125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Update Time:</a:t>
            </a:r>
            <a:r>
              <a:rPr lang="en-US" altLang="zh-TW"/>
              <a:t>   update(j) occurs </a:t>
            </a:r>
            <a:r>
              <a:rPr lang="en-US" altLang="zh-TW" u="sng">
                <a:solidFill>
                  <a:srgbClr val="FF0000"/>
                </a:solidFill>
              </a:rPr>
              <a:t>once</a:t>
            </a:r>
            <a:r>
              <a:rPr lang="en-US" altLang="zh-TW"/>
              <a:t> for each j, upon transferring j from T to S.  The time to perform all updates is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O(m)</a:t>
            </a:r>
            <a:r>
              <a:rPr lang="en-US" altLang="zh-TW"/>
              <a:t> since the arc (i,j) is only involved in update(i). </a:t>
            </a:r>
          </a:p>
          <a:p>
            <a:endParaRPr lang="en-US" altLang="zh-TW" sz="800"/>
          </a:p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FindMin Time:</a:t>
            </a:r>
            <a:r>
              <a:rPr lang="en-US" altLang="zh-TW"/>
              <a:t>  To find the minimum (in a naïve way) involves scanning d(j) for each j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/>
              <a:t> T.</a:t>
            </a:r>
          </a:p>
          <a:p>
            <a:pPr lvl="1"/>
            <a:r>
              <a:rPr lang="en-US" altLang="zh-TW" sz="2000"/>
              <a:t>Initially T has n elements.  </a:t>
            </a:r>
          </a:p>
          <a:p>
            <a:pPr lvl="1"/>
            <a:r>
              <a:rPr lang="en-US" altLang="zh-TW" sz="2000"/>
              <a:t>So the number of scans is n + n-1 + n-2 + … + 1 = 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</a:t>
            </a:r>
            <a:r>
              <a:rPr lang="en-US" altLang="zh-TW" sz="2000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).</a:t>
            </a:r>
          </a:p>
          <a:p>
            <a:endParaRPr lang="en-US" altLang="zh-TW" sz="800"/>
          </a:p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</a:t>
            </a:r>
            <a:r>
              <a:rPr lang="en-US" altLang="zh-TW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time in total.</a:t>
            </a:r>
            <a:r>
              <a:rPr lang="en-US" altLang="zh-TW"/>
              <a:t>  This is the best possible only if the network is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dense</a:t>
            </a:r>
            <a:r>
              <a:rPr lang="en-US" altLang="zh-TW"/>
              <a:t>, that is, when m is about n</a:t>
            </a:r>
            <a:r>
              <a:rPr lang="en-US" altLang="zh-TW" baseline="30000"/>
              <a:t>2</a:t>
            </a:r>
            <a:r>
              <a:rPr lang="en-US" altLang="zh-TW"/>
              <a:t>.</a:t>
            </a:r>
          </a:p>
          <a:p>
            <a:endParaRPr lang="en-US" altLang="zh-TW" sz="800"/>
          </a:p>
          <a:p>
            <a:r>
              <a:rPr lang="en-US" altLang="zh-TW"/>
              <a:t>We can do better if the network is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sparse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0FAFF-B63C-4BB3-9318-4AA753FF8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1D682-02A7-4FB9-B116-B5999DD162CB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E6152264-AE96-4355-950D-88A41748C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Heap implementation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82777E7-DE4B-417C-A5FF-B2B3378DC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create-heap(H)</a:t>
            </a:r>
            <a:r>
              <a:rPr lang="en-US" altLang="zh-TW" sz="2000"/>
              <a:t> ;  </a:t>
            </a:r>
            <a:r>
              <a:rPr lang="en-US" altLang="zh-TW" sz="2000" baseline="30000"/>
              <a:t> </a:t>
            </a:r>
            <a:endParaRPr lang="en-US" altLang="zh-TW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/>
              <a:t>d(j) = </a:t>
            </a:r>
            <a:r>
              <a:rPr lang="en-US" altLang="zh-TW" sz="2000">
                <a:sym typeface="Symbol" panose="05050102010706020507" pitchFamily="18" charset="2"/>
              </a:rPr>
              <a:t> for j </a:t>
            </a:r>
            <a:r>
              <a:rPr lang="en-US" altLang="zh-TW" sz="2000">
                <a:latin typeface="Symbol" panose="05050102010706020507" pitchFamily="18" charset="2"/>
              </a:rPr>
              <a:t>Î </a:t>
            </a:r>
            <a:r>
              <a:rPr lang="en-US" altLang="zh-TW" sz="2000"/>
              <a:t>N </a:t>
            </a:r>
            <a:r>
              <a:rPr lang="en-US" altLang="zh-TW" sz="2000">
                <a:sym typeface="Symbol" panose="05050102010706020507" pitchFamily="18" charset="2"/>
              </a:rPr>
              <a:t>;    </a:t>
            </a:r>
            <a:r>
              <a:rPr lang="en-US" altLang="zh-TW" sz="2000"/>
              <a:t>d(s) : = 0 and pred(s) : = 0 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insert(s,H)</a:t>
            </a:r>
            <a:r>
              <a:rPr lang="en-US" altLang="zh-TW" sz="2000"/>
              <a:t> 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</a:t>
            </a:r>
            <a:r>
              <a:rPr lang="en-US" altLang="zh-TW" sz="2000"/>
              <a:t>  H </a:t>
            </a:r>
            <a:r>
              <a:rPr lang="en-US" altLang="zh-TW" sz="2000">
                <a:sym typeface="Symbol" panose="05050102010706020507" pitchFamily="18" charset="2"/>
              </a:rPr>
              <a:t></a:t>
            </a:r>
            <a:r>
              <a:rPr lang="en-US" altLang="zh-TW" sz="2000"/>
              <a:t>    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  <a:endParaRPr lang="en-US" altLang="zh-TW" sz="200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find-min(i,H)</a:t>
            </a:r>
            <a:r>
              <a:rPr lang="en-US" altLang="zh-TW" sz="2000"/>
              <a:t> 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delete-min(i,H)</a:t>
            </a:r>
            <a:r>
              <a:rPr lang="en-US" altLang="zh-TW" sz="2000"/>
              <a:t> ; 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altLang="zh-TW" sz="2000"/>
              <a:t>   each (i,j) </a:t>
            </a:r>
            <a:r>
              <a:rPr lang="en-US" altLang="zh-TW" sz="2000">
                <a:latin typeface="Symbol" panose="05050102010706020507" pitchFamily="18" charset="2"/>
              </a:rPr>
              <a:t>Î </a:t>
            </a:r>
            <a:r>
              <a:rPr lang="en-US" altLang="zh-TW" sz="2000"/>
              <a:t>A(i)   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  <a:r>
              <a:rPr lang="en-US" altLang="zh-TW" sz="200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begin</a:t>
            </a:r>
            <a:endParaRPr lang="en-US" altLang="zh-TW" sz="200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TW" sz="2000"/>
              <a:t>temp=d(i) + c</a:t>
            </a:r>
            <a:r>
              <a:rPr lang="en-US" altLang="zh-TW" sz="2000" baseline="-25000"/>
              <a:t>ij</a:t>
            </a:r>
            <a:r>
              <a:rPr lang="en-US" altLang="zh-TW" sz="2000"/>
              <a:t> 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altLang="zh-TW" sz="2000"/>
              <a:t> d(j) &gt; temp  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/>
              <a:t>		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altLang="zh-TW" sz="2000"/>
              <a:t>   d(j) = </a:t>
            </a:r>
            <a:r>
              <a:rPr lang="en-US" altLang="zh-TW" sz="2000">
                <a:sym typeface="Symbol" panose="05050102010706020507" pitchFamily="18" charset="2"/>
              </a:rPr>
              <a:t>   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en-US" altLang="zh-TW" sz="2000"/>
              <a:t>  </a:t>
            </a:r>
            <a:r>
              <a:rPr lang="en-US" altLang="zh-TW" sz="2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insert(j,H)</a:t>
            </a:r>
            <a:r>
              <a:rPr lang="en-US" altLang="zh-TW" sz="2000"/>
              <a:t> 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/>
              <a:t>		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TW" sz="2000"/>
              <a:t>   </a:t>
            </a:r>
            <a:r>
              <a:rPr lang="en-US" altLang="zh-TW" sz="2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decrease-key(temp, i, H) </a:t>
            </a:r>
            <a:r>
              <a:rPr lang="en-US" altLang="zh-TW" sz="2000"/>
              <a:t>;</a:t>
            </a:r>
            <a:endParaRPr lang="en-US" altLang="zh-TW" sz="2000">
              <a:solidFill>
                <a:srgbClr val="0000A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/>
              <a:t>		d(j) = d(i) + c</a:t>
            </a:r>
            <a:r>
              <a:rPr lang="en-US" altLang="zh-TW" sz="2000" baseline="-25000"/>
              <a:t>ij</a:t>
            </a:r>
            <a:r>
              <a:rPr lang="en-US" altLang="zh-TW" sz="2000"/>
              <a:t> , pred(j):=i,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end</a:t>
            </a:r>
            <a:endParaRPr lang="en-US" altLang="zh-TW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n-US" altLang="zh-TW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zh-TW" altLang="en-US" sz="2000"/>
          </a:p>
        </p:txBody>
      </p:sp>
      <p:graphicFrame>
        <p:nvGraphicFramePr>
          <p:cNvPr id="147460" name="Object 4">
            <a:extLst>
              <a:ext uri="{FF2B5EF4-FFF2-40B4-BE49-F238E27FC236}">
                <a16:creationId xmlns:a16="http://schemas.microsoft.com/office/drawing/2014/main" id="{07755997-8443-44BF-B419-5B2C0A95B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0613" y="2276476"/>
          <a:ext cx="23336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147460" name="Object 4">
                        <a:extLst>
                          <a:ext uri="{FF2B5EF4-FFF2-40B4-BE49-F238E27FC236}">
                            <a16:creationId xmlns:a16="http://schemas.microsoft.com/office/drawing/2014/main" id="{07755997-8443-44BF-B419-5B2C0A95B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276476"/>
                        <a:ext cx="233362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1" name="Text Box 5">
            <a:extLst>
              <a:ext uri="{FF2B5EF4-FFF2-40B4-BE49-F238E27FC236}">
                <a16:creationId xmlns:a16="http://schemas.microsoft.com/office/drawing/2014/main" id="{ADC58453-C3D6-46D9-8C7B-FEC545A09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806" y="2212973"/>
            <a:ext cx="17940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ea typeface="新細明體" panose="02020500000000000000" pitchFamily="18" charset="-120"/>
              </a:rPr>
              <a:t>Complexity:</a:t>
            </a:r>
          </a:p>
        </p:txBody>
      </p:sp>
      <p:graphicFrame>
        <p:nvGraphicFramePr>
          <p:cNvPr id="147462" name="Object 6">
            <a:extLst>
              <a:ext uri="{FF2B5EF4-FFF2-40B4-BE49-F238E27FC236}">
                <a16:creationId xmlns:a16="http://schemas.microsoft.com/office/drawing/2014/main" id="{3E47F623-C84F-4202-8337-490B216E2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31846"/>
              </p:ext>
            </p:extLst>
          </p:nvPr>
        </p:nvGraphicFramePr>
        <p:xfrm>
          <a:off x="6078640" y="2855353"/>
          <a:ext cx="3590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5" imgW="1676160" imgH="203040" progId="Equation.DSMT4">
                  <p:embed/>
                </p:oleObj>
              </mc:Choice>
              <mc:Fallback>
                <p:oleObj name="Equation" r:id="rId5" imgW="1676160" imgH="203040" progId="Equation.DSMT4">
                  <p:embed/>
                  <p:pic>
                    <p:nvPicPr>
                      <p:cNvPr id="147462" name="Object 6">
                        <a:extLst>
                          <a:ext uri="{FF2B5EF4-FFF2-40B4-BE49-F238E27FC236}">
                            <a16:creationId xmlns:a16="http://schemas.microsoft.com/office/drawing/2014/main" id="{3E47F623-C84F-4202-8337-490B216E2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640" y="2855353"/>
                        <a:ext cx="35909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大括弧 1">
            <a:extLst>
              <a:ext uri="{FF2B5EF4-FFF2-40B4-BE49-F238E27FC236}">
                <a16:creationId xmlns:a16="http://schemas.microsoft.com/office/drawing/2014/main" id="{E74467DE-2883-4F8B-A68D-F69D0AAA351B}"/>
              </a:ext>
            </a:extLst>
          </p:cNvPr>
          <p:cNvSpPr/>
          <p:nvPr/>
        </p:nvSpPr>
        <p:spPr bwMode="auto">
          <a:xfrm>
            <a:off x="5812972" y="2828663"/>
            <a:ext cx="265668" cy="461665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2919EB85-625D-4FF8-A753-42873FC796F9}"/>
              </a:ext>
            </a:extLst>
          </p:cNvPr>
          <p:cNvSpPr/>
          <p:nvPr/>
        </p:nvSpPr>
        <p:spPr bwMode="auto">
          <a:xfrm>
            <a:off x="5874017" y="3437652"/>
            <a:ext cx="265668" cy="2179377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BD1F1D99-4A20-42A3-86F8-1DCAC3AA0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887458"/>
              </p:ext>
            </p:extLst>
          </p:nvPr>
        </p:nvGraphicFramePr>
        <p:xfrm>
          <a:off x="6139685" y="4309852"/>
          <a:ext cx="3810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7" imgW="1777680" imgH="203040" progId="Equation.DSMT4">
                  <p:embed/>
                </p:oleObj>
              </mc:Choice>
              <mc:Fallback>
                <p:oleObj name="Equation" r:id="rId7" imgW="1777680" imgH="203040" progId="Equation.DSMT4">
                  <p:embed/>
                  <p:pic>
                    <p:nvPicPr>
                      <p:cNvPr id="147462" name="Object 6">
                        <a:extLst>
                          <a:ext uri="{FF2B5EF4-FFF2-40B4-BE49-F238E27FC236}">
                            <a16:creationId xmlns:a16="http://schemas.microsoft.com/office/drawing/2014/main" id="{3E47F623-C84F-4202-8337-490B216E2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685" y="4309852"/>
                        <a:ext cx="38100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1C7A64-8B0F-4FE8-B93F-9626BABF4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AE12A-2846-4F06-BB74-8A30E1EC4354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F8449E06-40B5-4779-B3B3-CC4905F3B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Simple Bucket-based Scheme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B9A9AA75-CDF2-4D2B-8444-80989EF39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Let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 =  max(c</a:t>
            </a:r>
            <a:r>
              <a:rPr lang="en-US" altLang="zh-TW" baseline="-25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ij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: (i,j)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Î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A);</a:t>
            </a:r>
            <a:r>
              <a:rPr lang="en-US" altLang="zh-TW"/>
              <a:t> then </a:t>
            </a:r>
            <a:r>
              <a:rPr lang="en-US" altLang="zh-TW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(n-1)C</a:t>
            </a:r>
            <a:r>
              <a:rPr lang="en-US" altLang="zh-TW"/>
              <a:t> is an upper bound on the minimum length path from 1 to n.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Assume: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TW" baseline="-25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ij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is integer</a:t>
            </a:r>
            <a:r>
              <a:rPr lang="en-US" altLang="zh-TW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RECALL:</a:t>
            </a:r>
            <a:r>
              <a:rPr lang="en-US" altLang="zh-TW"/>
              <a:t>  When we select nodes for Dijkstra's Algorithm we select them in increasing order of distance from node 1.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SIMPLE STORAGE RULE. </a:t>
            </a:r>
            <a:r>
              <a:rPr lang="en-US" altLang="zh-TW"/>
              <a:t> </a:t>
            </a:r>
            <a:br>
              <a:rPr lang="en-US" altLang="zh-TW"/>
            </a:br>
            <a:r>
              <a:rPr lang="en-US" altLang="zh-TW"/>
              <a:t>Create  buckets from 0  to (n-1)C.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Let 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BUCKET(k) = {i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 Î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T:  d(i) = k}.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This technique is known as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Dial’s Algorithm.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63C2E52-C7CC-4781-BF9C-754347090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39295-B940-480B-8DCE-23CE7A47747E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C9750504-5527-4822-9A0B-EB723B1A2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Dial’s Algorithm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3AE638CA-7284-4BF6-BD73-1D33ACD6D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Whenever d(j) is updated, update the buckets so that the simple bucket scheme remains true.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FindMin</a:t>
            </a:r>
            <a:r>
              <a:rPr lang="en-US" altLang="zh-TW" dirty="0"/>
              <a:t> operation looks for the minimum non-empty bucket.</a:t>
            </a:r>
          </a:p>
          <a:p>
            <a:endParaRPr lang="en-US" altLang="zh-TW" dirty="0"/>
          </a:p>
          <a:p>
            <a:r>
              <a:rPr lang="en-US" altLang="zh-TW" dirty="0"/>
              <a:t>To find the minimum non-empty bucket, start where you last left off, and iteratively scan buckets with higher numbers.</a:t>
            </a:r>
          </a:p>
        </p:txBody>
      </p:sp>
      <p:sp>
        <p:nvSpPr>
          <p:cNvPr id="137220" name="Text Box 4">
            <a:hlinkClick r:id="rId2" action="ppaction://hlinkpres?slideindex=1&amp;slidetitle=15.082 and 6.855J        "/>
            <a:extLst>
              <a:ext uri="{FF2B5EF4-FFF2-40B4-BE49-F238E27FC236}">
                <a16:creationId xmlns:a16="http://schemas.microsoft.com/office/drawing/2014/main" id="{ECB6518D-D562-4918-AEB2-503AC15ED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5157788"/>
            <a:ext cx="3200400" cy="523220"/>
          </a:xfrm>
          <a:prstGeom prst="rect">
            <a:avLst/>
          </a:prstGeom>
          <a:solidFill>
            <a:srgbClr val="FFFF00"/>
          </a:solidFill>
          <a:ln w="57150">
            <a:solidFill>
              <a:srgbClr val="0000A8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hlinkClick r:id="rId3" action="ppaction://hlinkpres?slideindex=1&amp;slidetitle="/>
              </a:rPr>
              <a:t>Dial’s Algorithm</a:t>
            </a:r>
            <a:endParaRPr lang="en-US" altLang="zh-TW" sz="2800" b="1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A190DD-9B5A-43B0-B71B-46C58CACE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23050-887C-4797-A304-7F82959E57F2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03A9A713-947A-48FD-BB0B-5ADEF0777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Running time for Dial’s Algorithm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6E4DD959-AF9E-40B5-A2B4-4F3D09A3A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990601"/>
            <a:ext cx="7727950" cy="5318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Let C be the largest arc length (cost).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Number of buckets needed.  	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O(nC)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Time to create buckets. 	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O(nC)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Time to update d( ) and buckets.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O(m)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Time to find min. 	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O(nC)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Total running time.  	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O(m+ nC).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This can be improved in practice.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>
            <a:extLst>
              <a:ext uri="{FF2B5EF4-FFF2-40B4-BE49-F238E27FC236}">
                <a16:creationId xmlns:a16="http://schemas.microsoft.com/office/drawing/2014/main" id="{785FA0C5-CEBF-4697-ACBB-02582956E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4AA04-B1F0-492A-BE92-5E2ABA3E422D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E5963146-D6E2-4984-B220-22E375CE6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744" y="0"/>
            <a:ext cx="9405256" cy="908050"/>
          </a:xfrm>
        </p:spPr>
        <p:txBody>
          <a:bodyPr/>
          <a:lstStyle/>
          <a:p>
            <a:r>
              <a:rPr lang="en-US" altLang="zh-TW" sz="4000"/>
              <a:t>Additional comments on Dial’s Algorithm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22089508-B287-40B7-870B-BD29C2C6D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663" y="996951"/>
            <a:ext cx="9304337" cy="2859087"/>
          </a:xfrm>
        </p:spPr>
        <p:txBody>
          <a:bodyPr/>
          <a:lstStyle/>
          <a:p>
            <a:r>
              <a:rPr lang="en-US" altLang="zh-TW"/>
              <a:t>Create buckets when needed.  Stop creating buckets when each node has been stored in a bucket.  </a:t>
            </a:r>
          </a:p>
          <a:p>
            <a:r>
              <a:rPr lang="en-US" altLang="zh-TW"/>
              <a:t>Let d* = max d*(j).  Then the maximum bucket ever used is at most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d* + C</a:t>
            </a:r>
            <a:r>
              <a:rPr lang="en-US" altLang="zh-TW"/>
              <a:t>.</a:t>
            </a:r>
          </a:p>
          <a:p>
            <a:endParaRPr lang="en-US" altLang="zh-TW"/>
          </a:p>
          <a:p>
            <a:endParaRPr lang="zh-TW" altLang="en-US"/>
          </a:p>
        </p:txBody>
      </p:sp>
      <p:sp>
        <p:nvSpPr>
          <p:cNvPr id="141317" name="AutoShape 5">
            <a:extLst>
              <a:ext uri="{FF2B5EF4-FFF2-40B4-BE49-F238E27FC236}">
                <a16:creationId xmlns:a16="http://schemas.microsoft.com/office/drawing/2014/main" id="{41499A69-FC60-4FB2-A33B-4E021F57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3446466"/>
            <a:ext cx="609600" cy="990600"/>
          </a:xfrm>
          <a:prstGeom prst="can">
            <a:avLst>
              <a:gd name="adj" fmla="val 40625"/>
            </a:avLst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19" name="AutoShape 7">
            <a:extLst>
              <a:ext uri="{FF2B5EF4-FFF2-40B4-BE49-F238E27FC236}">
                <a16:creationId xmlns:a16="http://schemas.microsoft.com/office/drawing/2014/main" id="{C34F6A1F-8FB5-4096-A572-AF36796A1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3446466"/>
            <a:ext cx="609600" cy="990600"/>
          </a:xfrm>
          <a:prstGeom prst="can">
            <a:avLst>
              <a:gd name="adj" fmla="val 40625"/>
            </a:avLst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20" name="AutoShape 8">
            <a:extLst>
              <a:ext uri="{FF2B5EF4-FFF2-40B4-BE49-F238E27FC236}">
                <a16:creationId xmlns:a16="http://schemas.microsoft.com/office/drawing/2014/main" id="{88F8DAC2-B3CD-4ABB-A528-F2573CE29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3446466"/>
            <a:ext cx="609600" cy="990600"/>
          </a:xfrm>
          <a:prstGeom prst="can">
            <a:avLst>
              <a:gd name="adj" fmla="val 40625"/>
            </a:avLst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23" name="AutoShape 11">
            <a:extLst>
              <a:ext uri="{FF2B5EF4-FFF2-40B4-BE49-F238E27FC236}">
                <a16:creationId xmlns:a16="http://schemas.microsoft.com/office/drawing/2014/main" id="{6E9F6CDD-FAEF-438E-AD61-C65EF5D2B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3446466"/>
            <a:ext cx="609600" cy="990600"/>
          </a:xfrm>
          <a:prstGeom prst="can">
            <a:avLst>
              <a:gd name="adj" fmla="val 40625"/>
            </a:avLst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24" name="AutoShape 12">
            <a:extLst>
              <a:ext uri="{FF2B5EF4-FFF2-40B4-BE49-F238E27FC236}">
                <a16:creationId xmlns:a16="http://schemas.microsoft.com/office/drawing/2014/main" id="{08663225-F3C3-41FA-B67C-6AEF85B5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446466"/>
            <a:ext cx="609600" cy="990600"/>
          </a:xfrm>
          <a:prstGeom prst="can">
            <a:avLst>
              <a:gd name="adj" fmla="val 40625"/>
            </a:avLst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25" name="Text Box 13">
            <a:extLst>
              <a:ext uri="{FF2B5EF4-FFF2-40B4-BE49-F238E27FC236}">
                <a16:creationId xmlns:a16="http://schemas.microsoft.com/office/drawing/2014/main" id="{45437A70-8834-4A8D-922E-FEDD47B3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989267"/>
            <a:ext cx="554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d*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1326" name="Text Box 14">
            <a:extLst>
              <a:ext uri="{FF2B5EF4-FFF2-40B4-BE49-F238E27FC236}">
                <a16:creationId xmlns:a16="http://schemas.microsoft.com/office/drawing/2014/main" id="{5CC6ADE6-150E-4071-9020-540C633BA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2989267"/>
            <a:ext cx="869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d*+1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1333" name="Text Box 21">
            <a:extLst>
              <a:ext uri="{FF2B5EF4-FFF2-40B4-BE49-F238E27FC236}">
                <a16:creationId xmlns:a16="http://schemas.microsoft.com/office/drawing/2014/main" id="{055A0395-4E5C-4CB2-BE8A-9690A6115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3811592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141334" name="Line 22">
            <a:extLst>
              <a:ext uri="{FF2B5EF4-FFF2-40B4-BE49-F238E27FC236}">
                <a16:creationId xmlns:a16="http://schemas.microsoft.com/office/drawing/2014/main" id="{BA075B3E-2901-43F0-9F26-D45AC61D3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4950" y="4525967"/>
            <a:ext cx="0" cy="2873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35" name="Text Box 23">
            <a:extLst>
              <a:ext uri="{FF2B5EF4-FFF2-40B4-BE49-F238E27FC236}">
                <a16:creationId xmlns:a16="http://schemas.microsoft.com/office/drawing/2014/main" id="{9C37C16D-0B64-4F27-B918-427A1C3B8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2989267"/>
            <a:ext cx="869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d*+2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1336" name="Text Box 24">
            <a:extLst>
              <a:ext uri="{FF2B5EF4-FFF2-40B4-BE49-F238E27FC236}">
                <a16:creationId xmlns:a16="http://schemas.microsoft.com/office/drawing/2014/main" id="{3353535A-5392-4F5F-8BF3-7438016FF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8" y="2989267"/>
            <a:ext cx="869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d*+3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1338" name="Oval 26">
            <a:extLst>
              <a:ext uri="{FF2B5EF4-FFF2-40B4-BE49-F238E27FC236}">
                <a16:creationId xmlns:a16="http://schemas.microsoft.com/office/drawing/2014/main" id="{400EC247-FE99-45C2-A070-76A034F03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3751266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39" name="Oval 27">
            <a:extLst>
              <a:ext uri="{FF2B5EF4-FFF2-40B4-BE49-F238E27FC236}">
                <a16:creationId xmlns:a16="http://schemas.microsoft.com/office/drawing/2014/main" id="{16B22D63-28D3-4C07-94B4-0413316C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3751266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40" name="Oval 28">
            <a:extLst>
              <a:ext uri="{FF2B5EF4-FFF2-40B4-BE49-F238E27FC236}">
                <a16:creationId xmlns:a16="http://schemas.microsoft.com/office/drawing/2014/main" id="{6F0089C6-8BDA-4B93-8A0D-AE669F4D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3751266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41" name="AutoShape 29">
            <a:extLst>
              <a:ext uri="{FF2B5EF4-FFF2-40B4-BE49-F238E27FC236}">
                <a16:creationId xmlns:a16="http://schemas.microsoft.com/office/drawing/2014/main" id="{3F399AFB-A6FC-43F0-BB85-D2BBCF75D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3446466"/>
            <a:ext cx="609600" cy="990600"/>
          </a:xfrm>
          <a:prstGeom prst="can">
            <a:avLst>
              <a:gd name="adj" fmla="val 40625"/>
            </a:avLst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42" name="Text Box 30">
            <a:extLst>
              <a:ext uri="{FF2B5EF4-FFF2-40B4-BE49-F238E27FC236}">
                <a16:creationId xmlns:a16="http://schemas.microsoft.com/office/drawing/2014/main" id="{0F10243F-EECD-44A9-A56C-679727629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8" y="2913067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d*+C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1343" name="Text Box 31">
            <a:extLst>
              <a:ext uri="{FF2B5EF4-FFF2-40B4-BE49-F238E27FC236}">
                <a16:creationId xmlns:a16="http://schemas.microsoft.com/office/drawing/2014/main" id="{C093B539-B217-4480-A65E-DDCAEDAA9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2913067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d*+C+1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1344" name="Text Box 32">
            <a:extLst>
              <a:ext uri="{FF2B5EF4-FFF2-40B4-BE49-F238E27FC236}">
                <a16:creationId xmlns:a16="http://schemas.microsoft.com/office/drawing/2014/main" id="{129ADAA8-1A35-413A-BF32-F5965FA0E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3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Proof by contradiction: </a:t>
            </a:r>
            <a:b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Suppose there exists j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Bucket( d* + C + 1) after update(i).  Then d(j)= d* + C + 1 , </a:t>
            </a:r>
            <a:b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but d(j) = d(i) + c</a:t>
            </a:r>
            <a:r>
              <a:rPr lang="en-US" altLang="zh-TW" sz="2400" b="1" baseline="-25000">
                <a:latin typeface="Arial" panose="020B0604020202020204" pitchFamily="34" charset="0"/>
                <a:ea typeface="新細明體" panose="02020500000000000000" pitchFamily="18" charset="-120"/>
              </a:rPr>
              <a:t>ij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 d* + C  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</a:p>
        </p:txBody>
      </p:sp>
      <p:sp>
        <p:nvSpPr>
          <p:cNvPr id="141345" name="Text Box 33">
            <a:extLst>
              <a:ext uri="{FF2B5EF4-FFF2-40B4-BE49-F238E27FC236}">
                <a16:creationId xmlns:a16="http://schemas.microsoft.com/office/drawing/2014/main" id="{025F13CE-65E9-4ED0-AFAE-1832F8D5B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238" y="382746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TW" altLang="en-US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3" grpId="0" build="p" autoUpdateAnimBg="0"/>
      <p:bldP spid="14134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4">
            <a:extLst>
              <a:ext uri="{FF2B5EF4-FFF2-40B4-BE49-F238E27FC236}">
                <a16:creationId xmlns:a16="http://schemas.microsoft.com/office/drawing/2014/main" id="{53BD5B1C-6684-4394-9358-7325C88C5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A15FAE8-E422-4A36-B9B5-1F83CDCB8A6A}" type="slidenum">
              <a:rPr lang="zh-TW" altLang="en-US" sz="140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73C8E56-D09F-4DAA-B315-A6E752EBC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>
                <a:ea typeface="新細明體" panose="02020500000000000000" pitchFamily="18" charset="-120"/>
              </a:rPr>
              <a:t>Shortest Path on Weighted Graphs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2FEF709-02A0-4F8F-8FF7-3351A38990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6563" y="1063625"/>
            <a:ext cx="9109075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</a:rPr>
              <a:t>Distance</a:t>
            </a:r>
            <a:r>
              <a:rPr lang="en-US" altLang="zh-TW" sz="2400">
                <a:ea typeface="新細明體" panose="02020500000000000000" pitchFamily="18" charset="-120"/>
              </a:rPr>
              <a:t> from s to t on a weighted graph = 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</a:rPr>
              <a:t>Weight of a path</a:t>
            </a:r>
          </a:p>
          <a:p>
            <a:pPr marL="0" indent="0"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</a:rPr>
              <a:t>Negative cycle</a:t>
            </a:r>
            <a:r>
              <a:rPr lang="en-US" altLang="zh-TW" sz="2400">
                <a:ea typeface="新細明體" panose="02020500000000000000" pitchFamily="18" charset="-120"/>
              </a:rPr>
              <a:t>: 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	a cycle that has a total weight which is negative</a:t>
            </a:r>
          </a:p>
          <a:p>
            <a:pPr marL="0" indent="0">
              <a:lnSpc>
                <a:spcPct val="90000"/>
              </a:lnSpc>
            </a:pPr>
            <a:endParaRPr lang="en-US" altLang="zh-TW" sz="2000">
              <a:ea typeface="標楷體" panose="03000509000000000000" pitchFamily="65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If there is a path from s to t that </a:t>
            </a:r>
            <a:r>
              <a:rPr lang="en-US" altLang="zh-TW" sz="2400" u="sng">
                <a:ea typeface="新細明體" panose="02020500000000000000" pitchFamily="18" charset="-120"/>
              </a:rPr>
              <a:t>contains a negative cycle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then there exists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NO</a:t>
            </a:r>
            <a:r>
              <a:rPr lang="en-US" altLang="zh-TW" sz="2400">
                <a:ea typeface="新細明體" panose="02020500000000000000" pitchFamily="18" charset="-120"/>
              </a:rPr>
              <a:t> shortest path from s to t</a:t>
            </a:r>
          </a:p>
          <a:p>
            <a:pPr marL="0" indent="0"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If there exists a shortest path from s to t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then we can assume such a path is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simple path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ea typeface="新細明體" panose="02020500000000000000" pitchFamily="18" charset="-120"/>
              </a:rPr>
              <a:t>(Thm.   every u-v path contains a u-v simple path)</a:t>
            </a:r>
          </a:p>
          <a:p>
            <a:pPr marL="0" indent="0"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Shortest path problems: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1-1, 1-ALL, ALL-1, ALL-ALL, SOME-SOME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	Nonnegative edge length vs. negative edge length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3">
            <a:extLst>
              <a:ext uri="{FF2B5EF4-FFF2-40B4-BE49-F238E27FC236}">
                <a16:creationId xmlns:a16="http://schemas.microsoft.com/office/drawing/2014/main" id="{50DA6F2E-EC37-4E61-BC0E-105B09AB26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7EFA1-DE84-4E59-A4BF-442632913F0D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C534972D-4339-4680-BDF3-EA9736519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Wraparound Buckets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DB2B5BF4-5A8E-4CC9-BA51-4F57EEC43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Property:</a:t>
            </a:r>
            <a:r>
              <a:rPr lang="en-US" altLang="zh-TW"/>
              <a:t>  if d(i) is the distance label that the algorithm designates are permanent at the beginning of an iteration, then at the end of that iteration, d(j) </a:t>
            </a:r>
            <a:r>
              <a:rPr kumimoji="0" lang="en-US" altLang="zh-TW" b="1">
                <a:effectLst/>
                <a:sym typeface="Symbol" panose="05050102010706020507" pitchFamily="18" charset="2"/>
              </a:rPr>
              <a:t> </a:t>
            </a:r>
            <a:r>
              <a:rPr kumimoji="0" lang="en-US" altLang="zh-TW">
                <a:effectLst/>
                <a:sym typeface="Symbol" panose="05050102010706020507" pitchFamily="18" charset="2"/>
              </a:rPr>
              <a:t>d(i) + C for each finitely labeled node j </a:t>
            </a:r>
          </a:p>
        </p:txBody>
      </p:sp>
      <p:grpSp>
        <p:nvGrpSpPr>
          <p:cNvPr id="145439" name="Group 31">
            <a:extLst>
              <a:ext uri="{FF2B5EF4-FFF2-40B4-BE49-F238E27FC236}">
                <a16:creationId xmlns:a16="http://schemas.microsoft.com/office/drawing/2014/main" id="{9FA64992-8428-4F87-A41E-052C543D2B24}"/>
              </a:ext>
            </a:extLst>
          </p:cNvPr>
          <p:cNvGrpSpPr>
            <a:grpSpLocks/>
          </p:cNvGrpSpPr>
          <p:nvPr/>
        </p:nvGrpSpPr>
        <p:grpSpPr bwMode="auto">
          <a:xfrm>
            <a:off x="560389" y="2708276"/>
            <a:ext cx="2674937" cy="2352675"/>
            <a:chOff x="476" y="1933"/>
            <a:chExt cx="1685" cy="1482"/>
          </a:xfrm>
        </p:grpSpPr>
        <p:grpSp>
          <p:nvGrpSpPr>
            <p:cNvPr id="145437" name="Group 29">
              <a:extLst>
                <a:ext uri="{FF2B5EF4-FFF2-40B4-BE49-F238E27FC236}">
                  <a16:creationId xmlns:a16="http://schemas.microsoft.com/office/drawing/2014/main" id="{8C1E3ACA-240D-4410-BB3F-946A9B04F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933"/>
              <a:ext cx="1685" cy="1482"/>
              <a:chOff x="839" y="1480"/>
              <a:chExt cx="1685" cy="1482"/>
            </a:xfrm>
          </p:grpSpPr>
          <p:sp>
            <p:nvSpPr>
              <p:cNvPr id="145415" name="Oval 7">
                <a:extLst>
                  <a:ext uri="{FF2B5EF4-FFF2-40B4-BE49-F238E27FC236}">
                    <a16:creationId xmlns:a16="http://schemas.microsoft.com/office/drawing/2014/main" id="{8C45521C-0913-4DDD-AED1-0926A3AD6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1661"/>
                <a:ext cx="1316" cy="12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45416" name="Oval 8">
                <a:extLst>
                  <a:ext uri="{FF2B5EF4-FFF2-40B4-BE49-F238E27FC236}">
                    <a16:creationId xmlns:a16="http://schemas.microsoft.com/office/drawing/2014/main" id="{05920170-0B26-4032-939B-837C62093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842"/>
                <a:ext cx="953" cy="8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5417" name="Line 9">
                <a:extLst>
                  <a:ext uri="{FF2B5EF4-FFF2-40B4-BE49-F238E27FC236}">
                    <a16:creationId xmlns:a16="http://schemas.microsoft.com/office/drawing/2014/main" id="{6A1D8103-5CAB-422C-8999-75BFCC119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1797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18" name="Line 10">
                <a:extLst>
                  <a:ext uri="{FF2B5EF4-FFF2-40B4-BE49-F238E27FC236}">
                    <a16:creationId xmlns:a16="http://schemas.microsoft.com/office/drawing/2014/main" id="{2DE58161-0764-44C2-8A51-0A50C3454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45" cy="1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19" name="Line 11">
                <a:extLst>
                  <a:ext uri="{FF2B5EF4-FFF2-40B4-BE49-F238E27FC236}">
                    <a16:creationId xmlns:a16="http://schemas.microsoft.com/office/drawing/2014/main" id="{6AB7727E-D67F-43D4-89CE-BCC45647D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7" y="1706"/>
                <a:ext cx="90" cy="1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0" name="Line 12">
                <a:extLst>
                  <a:ext uri="{FF2B5EF4-FFF2-40B4-BE49-F238E27FC236}">
                    <a16:creationId xmlns:a16="http://schemas.microsoft.com/office/drawing/2014/main" id="{97B40503-9296-41BB-99EA-8B053109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1888"/>
                <a:ext cx="136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1" name="Line 13">
                <a:extLst>
                  <a:ext uri="{FF2B5EF4-FFF2-40B4-BE49-F238E27FC236}">
                    <a16:creationId xmlns:a16="http://schemas.microsoft.com/office/drawing/2014/main" id="{1FF1454C-85DC-4CFB-991F-BB3FA0614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2205"/>
                <a:ext cx="1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2" name="Line 14">
                <a:extLst>
                  <a:ext uri="{FF2B5EF4-FFF2-40B4-BE49-F238E27FC236}">
                    <a16:creationId xmlns:a16="http://schemas.microsoft.com/office/drawing/2014/main" id="{45E8F63B-4D70-4C98-9987-F1FBF7952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432"/>
                <a:ext cx="181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3" name="Line 15">
                <a:extLst>
                  <a:ext uri="{FF2B5EF4-FFF2-40B4-BE49-F238E27FC236}">
                    <a16:creationId xmlns:a16="http://schemas.microsoft.com/office/drawing/2014/main" id="{33C914E3-EC66-4C04-8EA4-AB501A17E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614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4" name="Line 16">
                <a:extLst>
                  <a:ext uri="{FF2B5EF4-FFF2-40B4-BE49-F238E27FC236}">
                    <a16:creationId xmlns:a16="http://schemas.microsoft.com/office/drawing/2014/main" id="{B939D33E-3DA0-4B34-BAED-54E16FF87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432"/>
                <a:ext cx="181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5" name="Line 17">
                <a:extLst>
                  <a:ext uri="{FF2B5EF4-FFF2-40B4-BE49-F238E27FC236}">
                    <a16:creationId xmlns:a16="http://schemas.microsoft.com/office/drawing/2014/main" id="{68AAC0FB-82D1-4E6A-919B-4FFCDE7CC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9" y="2659"/>
                <a:ext cx="90" cy="1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6" name="Line 18">
                <a:extLst>
                  <a:ext uri="{FF2B5EF4-FFF2-40B4-BE49-F238E27FC236}">
                    <a16:creationId xmlns:a16="http://schemas.microsoft.com/office/drawing/2014/main" id="{27B1C8C5-7E12-4A40-BE7A-02E6E4902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2" y="2568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8" name="Text Box 20">
                <a:extLst>
                  <a:ext uri="{FF2B5EF4-FFF2-40B4-BE49-F238E27FC236}">
                    <a16:creationId xmlns:a16="http://schemas.microsoft.com/office/drawing/2014/main" id="{8923D21B-3825-4628-A68D-C1B2B0F6E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616"/>
                <a:ext cx="18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45429" name="Text Box 21">
                <a:extLst>
                  <a:ext uri="{FF2B5EF4-FFF2-40B4-BE49-F238E27FC236}">
                    <a16:creationId xmlns:a16="http://schemas.microsoft.com/office/drawing/2014/main" id="{7BFCE7BF-FD2C-4E8D-9EF9-C9EE6309B7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1888"/>
                <a:ext cx="18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5430" name="Text Box 22">
                <a:extLst>
                  <a:ext uri="{FF2B5EF4-FFF2-40B4-BE49-F238E27FC236}">
                    <a16:creationId xmlns:a16="http://schemas.microsoft.com/office/drawing/2014/main" id="{F6590413-0EA9-4F8A-B700-3DB48CB4C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2296"/>
                <a:ext cx="18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5431" name="Text Box 23">
                <a:extLst>
                  <a:ext uri="{FF2B5EF4-FFF2-40B4-BE49-F238E27FC236}">
                    <a16:creationId xmlns:a16="http://schemas.microsoft.com/office/drawing/2014/main" id="{A642B3B6-260D-4FB9-B45B-06E1DE0A3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2568"/>
                <a:ext cx="18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5433" name="Text Box 25">
                <a:extLst>
                  <a:ext uri="{FF2B5EF4-FFF2-40B4-BE49-F238E27FC236}">
                    <a16:creationId xmlns:a16="http://schemas.microsoft.com/office/drawing/2014/main" id="{09E2489A-53E2-43AF-99D5-6EF46EB151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275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k</a:t>
                </a:r>
              </a:p>
            </p:txBody>
          </p:sp>
          <p:sp>
            <p:nvSpPr>
              <p:cNvPr id="145434" name="Text Box 26">
                <a:extLst>
                  <a:ext uri="{FF2B5EF4-FFF2-40B4-BE49-F238E27FC236}">
                    <a16:creationId xmlns:a16="http://schemas.microsoft.com/office/drawing/2014/main" id="{FDFF47F8-C269-4D47-A3BF-81CE4D784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252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k+1</a:t>
                </a:r>
              </a:p>
            </p:txBody>
          </p:sp>
          <p:sp>
            <p:nvSpPr>
              <p:cNvPr id="145435" name="Text Box 27">
                <a:extLst>
                  <a:ext uri="{FF2B5EF4-FFF2-40B4-BE49-F238E27FC236}">
                    <a16:creationId xmlns:a16="http://schemas.microsoft.com/office/drawing/2014/main" id="{8088629F-B784-4831-BA79-D2E1647F7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480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5436" name="Text Box 28">
                <a:extLst>
                  <a:ext uri="{FF2B5EF4-FFF2-40B4-BE49-F238E27FC236}">
                    <a16:creationId xmlns:a16="http://schemas.microsoft.com/office/drawing/2014/main" id="{4778CE77-0C1B-4A8E-A0B3-54202072E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1480"/>
                <a:ext cx="36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C-1</a:t>
                </a:r>
              </a:p>
            </p:txBody>
          </p:sp>
        </p:grpSp>
        <p:sp>
          <p:nvSpPr>
            <p:cNvPr id="145438" name="Freeform 30">
              <a:extLst>
                <a:ext uri="{FF2B5EF4-FFF2-40B4-BE49-F238E27FC236}">
                  <a16:creationId xmlns:a16="http://schemas.microsoft.com/office/drawing/2014/main" id="{850894A4-F9FD-4E9E-80A5-5E27D671E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2432"/>
              <a:ext cx="499" cy="590"/>
            </a:xfrm>
            <a:custGeom>
              <a:avLst/>
              <a:gdLst>
                <a:gd name="T0" fmla="*/ 136 w 455"/>
                <a:gd name="T1" fmla="*/ 0 h 544"/>
                <a:gd name="T2" fmla="*/ 409 w 455"/>
                <a:gd name="T3" fmla="*/ 136 h 544"/>
                <a:gd name="T4" fmla="*/ 409 w 455"/>
                <a:gd name="T5" fmla="*/ 453 h 544"/>
                <a:gd name="T6" fmla="*/ 136 w 455"/>
                <a:gd name="T7" fmla="*/ 544 h 544"/>
                <a:gd name="T8" fmla="*/ 0 w 455"/>
                <a:gd name="T9" fmla="*/ 45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544">
                  <a:moveTo>
                    <a:pt x="136" y="0"/>
                  </a:moveTo>
                  <a:cubicBezTo>
                    <a:pt x="249" y="30"/>
                    <a:pt x="363" y="60"/>
                    <a:pt x="409" y="136"/>
                  </a:cubicBezTo>
                  <a:cubicBezTo>
                    <a:pt x="455" y="212"/>
                    <a:pt x="454" y="385"/>
                    <a:pt x="409" y="453"/>
                  </a:cubicBezTo>
                  <a:cubicBezTo>
                    <a:pt x="364" y="521"/>
                    <a:pt x="204" y="544"/>
                    <a:pt x="136" y="544"/>
                  </a:cubicBezTo>
                  <a:cubicBezTo>
                    <a:pt x="68" y="544"/>
                    <a:pt x="34" y="498"/>
                    <a:pt x="0" y="45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5440" name="Text Box 32">
            <a:extLst>
              <a:ext uri="{FF2B5EF4-FFF2-40B4-BE49-F238E27FC236}">
                <a16:creationId xmlns:a16="http://schemas.microsoft.com/office/drawing/2014/main" id="{F5D20EC4-BA62-4CDB-A2A9-C05B82075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2924176"/>
            <a:ext cx="59055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Store a temporarily labeled node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j 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in bucket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d(j) mod(C+1)</a:t>
            </a:r>
          </a:p>
          <a:p>
            <a:pPr>
              <a:buFontTx/>
              <a:buChar char="•"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Bucket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 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stores nodes with temporary distance labeles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k+d(C+1)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,d=0,1,2,.. </a:t>
            </a:r>
            <a:b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d+1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is the iteration number</a:t>
            </a:r>
          </a:p>
          <a:p>
            <a:pPr>
              <a:buFontTx/>
              <a:buChar char="•"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At any time, bucket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only holds nodes with the same distance label</a:t>
            </a:r>
          </a:p>
          <a:p>
            <a:pPr>
              <a:buFontTx/>
              <a:buChar char="•"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When we scan bucket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, all nodes in bucket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k+1,k+2,…,C,0,1,2,…,k-1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have larger distance labels.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4">
            <a:extLst>
              <a:ext uri="{FF2B5EF4-FFF2-40B4-BE49-F238E27FC236}">
                <a16:creationId xmlns:a16="http://schemas.microsoft.com/office/drawing/2014/main" id="{1EAC37E2-8188-4063-A4F6-FC2794F7B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6A5A100-572A-4467-9CB6-B7963DE0314E}" type="slidenum">
              <a:rPr lang="zh-TW" altLang="en-US" sz="1400" smtClean="0">
                <a:latin typeface="Times New Roman" panose="02020603050405020304" pitchFamily="18" charset="0"/>
              </a:rPr>
              <a:pPr/>
              <a:t>31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F78EC0F-8C2B-4E08-80E2-4705ACC2C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792" y="0"/>
            <a:ext cx="9581667" cy="685800"/>
          </a:xfrm>
        </p:spPr>
        <p:txBody>
          <a:bodyPr/>
          <a:lstStyle/>
          <a:p>
            <a:pPr eaLnBrk="1" hangingPunct="1"/>
            <a:r>
              <a:rPr lang="en-US" altLang="zh-TW" sz="3800" dirty="0">
                <a:ea typeface="新細明體" panose="02020500000000000000" pitchFamily="18" charset="-120"/>
              </a:rPr>
              <a:t>Binary Min-Heap &amp; Dial</a:t>
            </a:r>
            <a:r>
              <a:rPr lang="en-US" altLang="zh-TW" sz="3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3800" dirty="0">
                <a:ea typeface="新細明體" panose="02020500000000000000" pitchFamily="18" charset="-120"/>
              </a:rPr>
              <a:t>s implementation-1</a:t>
            </a:r>
          </a:p>
        </p:txBody>
      </p:sp>
      <p:graphicFrame>
        <p:nvGraphicFramePr>
          <p:cNvPr id="490223" name="Group 751">
            <a:extLst>
              <a:ext uri="{FF2B5EF4-FFF2-40B4-BE49-F238E27FC236}">
                <a16:creationId xmlns:a16="http://schemas.microsoft.com/office/drawing/2014/main" id="{7C3D893A-3A5C-4332-B18B-17044BB9A8D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778500" y="2195513"/>
          <a:ext cx="2570163" cy="306432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s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B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9627" name="Group 155">
            <a:extLst>
              <a:ext uri="{FF2B5EF4-FFF2-40B4-BE49-F238E27FC236}">
                <a16:creationId xmlns:a16="http://schemas.microsoft.com/office/drawing/2014/main" id="{F9546E1C-0261-4D9C-956F-7095A0BA5C5D}"/>
              </a:ext>
            </a:extLst>
          </p:cNvPr>
          <p:cNvGrpSpPr>
            <a:grpSpLocks/>
          </p:cNvGrpSpPr>
          <p:nvPr/>
        </p:nvGrpSpPr>
        <p:grpSpPr bwMode="auto">
          <a:xfrm>
            <a:off x="0" y="909638"/>
            <a:ext cx="4148138" cy="1720850"/>
            <a:chOff x="3445" y="793"/>
            <a:chExt cx="2695" cy="1262"/>
          </a:xfrm>
        </p:grpSpPr>
        <p:sp>
          <p:nvSpPr>
            <p:cNvPr id="61660" name="Text Box 121">
              <a:extLst>
                <a:ext uri="{FF2B5EF4-FFF2-40B4-BE49-F238E27FC236}">
                  <a16:creationId xmlns:a16="http://schemas.microsoft.com/office/drawing/2014/main" id="{BF5EF566-B2DD-4258-B8A2-2D3CAD92C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73"/>
              <a:ext cx="900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s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={A,B,C,D,E}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(s,A), (s,B)</a:t>
              </a:r>
            </a:p>
          </p:txBody>
        </p:sp>
        <p:grpSp>
          <p:nvGrpSpPr>
            <p:cNvPr id="61661" name="Group 122">
              <a:extLst>
                <a:ext uri="{FF2B5EF4-FFF2-40B4-BE49-F238E27FC236}">
                  <a16:creationId xmlns:a16="http://schemas.microsoft.com/office/drawing/2014/main" id="{EA36CC1A-3578-4B4A-A596-11BA36732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5" y="793"/>
              <a:ext cx="1901" cy="1262"/>
              <a:chOff x="245" y="712"/>
              <a:chExt cx="1901" cy="1262"/>
            </a:xfrm>
          </p:grpSpPr>
          <p:sp>
            <p:nvSpPr>
              <p:cNvPr id="61662" name="AutoShape 123">
                <a:extLst>
                  <a:ext uri="{FF2B5EF4-FFF2-40B4-BE49-F238E27FC236}">
                    <a16:creationId xmlns:a16="http://schemas.microsoft.com/office/drawing/2014/main" id="{535173B8-D90A-425B-9732-05636E81B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1663" name="AutoShape 124">
                <a:extLst>
                  <a:ext uri="{FF2B5EF4-FFF2-40B4-BE49-F238E27FC236}">
                    <a16:creationId xmlns:a16="http://schemas.microsoft.com/office/drawing/2014/main" id="{808CB23C-CF45-4D21-B5FC-423A693E4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1664" name="AutoShape 125">
                <a:extLst>
                  <a:ext uri="{FF2B5EF4-FFF2-40B4-BE49-F238E27FC236}">
                    <a16:creationId xmlns:a16="http://schemas.microsoft.com/office/drawing/2014/main" id="{2E8FB8FC-62F9-482C-B333-9C103CD3F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1665" name="AutoShape 126">
                <a:extLst>
                  <a:ext uri="{FF2B5EF4-FFF2-40B4-BE49-F238E27FC236}">
                    <a16:creationId xmlns:a16="http://schemas.microsoft.com/office/drawing/2014/main" id="{4A9BB431-09B6-4223-B707-0A5735A67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1666" name="AutoShape 127">
                <a:extLst>
                  <a:ext uri="{FF2B5EF4-FFF2-40B4-BE49-F238E27FC236}">
                    <a16:creationId xmlns:a16="http://schemas.microsoft.com/office/drawing/2014/main" id="{9B80CEDB-C8D3-406E-9D35-F059D9E14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1667" name="AutoShape 128">
                <a:extLst>
                  <a:ext uri="{FF2B5EF4-FFF2-40B4-BE49-F238E27FC236}">
                    <a16:creationId xmlns:a16="http://schemas.microsoft.com/office/drawing/2014/main" id="{0D63A605-45A8-4986-9DCF-01F5E510A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61668" name="AutoShape 129">
                <a:extLst>
                  <a:ext uri="{FF2B5EF4-FFF2-40B4-BE49-F238E27FC236}">
                    <a16:creationId xmlns:a16="http://schemas.microsoft.com/office/drawing/2014/main" id="{37881B19-4372-4F50-A705-521B234C9205}"/>
                  </a:ext>
                </a:extLst>
              </p:cNvPr>
              <p:cNvCxnSpPr>
                <a:cxnSpLocks noChangeShapeType="1"/>
                <a:endCxn id="61665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69" name="AutoShape 130">
                <a:extLst>
                  <a:ext uri="{FF2B5EF4-FFF2-40B4-BE49-F238E27FC236}">
                    <a16:creationId xmlns:a16="http://schemas.microsoft.com/office/drawing/2014/main" id="{57AEF31A-E0B0-4577-A941-6B07EFF0E287}"/>
                  </a:ext>
                </a:extLst>
              </p:cNvPr>
              <p:cNvCxnSpPr>
                <a:cxnSpLocks noChangeShapeType="1"/>
                <a:stCxn id="61663" idx="5"/>
                <a:endCxn id="61665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70" name="AutoShape 131">
                <a:extLst>
                  <a:ext uri="{FF2B5EF4-FFF2-40B4-BE49-F238E27FC236}">
                    <a16:creationId xmlns:a16="http://schemas.microsoft.com/office/drawing/2014/main" id="{A0DCCAEE-877E-48FD-BFB3-6F6F4742944C}"/>
                  </a:ext>
                </a:extLst>
              </p:cNvPr>
              <p:cNvCxnSpPr>
                <a:cxnSpLocks noChangeShapeType="1"/>
                <a:stCxn id="61665" idx="7"/>
                <a:endCxn id="61664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71" name="AutoShape 132">
                <a:extLst>
                  <a:ext uri="{FF2B5EF4-FFF2-40B4-BE49-F238E27FC236}">
                    <a16:creationId xmlns:a16="http://schemas.microsoft.com/office/drawing/2014/main" id="{C28D9512-64E6-4955-8DA7-3E41CFA2DC06}"/>
                  </a:ext>
                </a:extLst>
              </p:cNvPr>
              <p:cNvCxnSpPr>
                <a:cxnSpLocks noChangeShapeType="1"/>
                <a:stCxn id="61665" idx="6"/>
                <a:endCxn id="61666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72" name="AutoShape 133">
                <a:extLst>
                  <a:ext uri="{FF2B5EF4-FFF2-40B4-BE49-F238E27FC236}">
                    <a16:creationId xmlns:a16="http://schemas.microsoft.com/office/drawing/2014/main" id="{136EBAD0-27C8-48F1-84FB-7E1BC578C236}"/>
                  </a:ext>
                </a:extLst>
              </p:cNvPr>
              <p:cNvCxnSpPr>
                <a:cxnSpLocks noChangeShapeType="1"/>
                <a:stCxn id="61662" idx="6"/>
                <a:endCxn id="61664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73" name="AutoShape 134">
                <a:extLst>
                  <a:ext uri="{FF2B5EF4-FFF2-40B4-BE49-F238E27FC236}">
                    <a16:creationId xmlns:a16="http://schemas.microsoft.com/office/drawing/2014/main" id="{87C51232-78DB-4BBD-8DDD-4EF7E50A2F31}"/>
                  </a:ext>
                </a:extLst>
              </p:cNvPr>
              <p:cNvCxnSpPr>
                <a:cxnSpLocks noChangeShapeType="1"/>
                <a:stCxn id="61664" idx="6"/>
                <a:endCxn id="61667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74" name="AutoShape 135">
                <a:extLst>
                  <a:ext uri="{FF2B5EF4-FFF2-40B4-BE49-F238E27FC236}">
                    <a16:creationId xmlns:a16="http://schemas.microsoft.com/office/drawing/2014/main" id="{A9081A05-5AF7-42D6-A4F3-E3560C37C2BF}"/>
                  </a:ext>
                </a:extLst>
              </p:cNvPr>
              <p:cNvCxnSpPr>
                <a:cxnSpLocks noChangeShapeType="1"/>
                <a:stCxn id="61663" idx="7"/>
                <a:endCxn id="61662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75" name="Text Box 136">
                <a:extLst>
                  <a:ext uri="{FF2B5EF4-FFF2-40B4-BE49-F238E27FC236}">
                    <a16:creationId xmlns:a16="http://schemas.microsoft.com/office/drawing/2014/main" id="{F689E0F3-BB2E-4B5B-A393-73882128E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7"/>
                <a:ext cx="1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76" name="Text Box 137">
                <a:extLst>
                  <a:ext uri="{FF2B5EF4-FFF2-40B4-BE49-F238E27FC236}">
                    <a16:creationId xmlns:a16="http://schemas.microsoft.com/office/drawing/2014/main" id="{92F69F7F-376B-4ACE-8056-EE8851F2E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8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77" name="Text Box 138">
                <a:extLst>
                  <a:ext uri="{FF2B5EF4-FFF2-40B4-BE49-F238E27FC236}">
                    <a16:creationId xmlns:a16="http://schemas.microsoft.com/office/drawing/2014/main" id="{38BCD12C-49ED-4861-9E93-88A53085FF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5" y="1211"/>
                <a:ext cx="1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678" name="Text Box 139">
                <a:extLst>
                  <a:ext uri="{FF2B5EF4-FFF2-40B4-BE49-F238E27FC236}">
                    <a16:creationId xmlns:a16="http://schemas.microsoft.com/office/drawing/2014/main" id="{6A66873A-FB98-4868-894D-F5E160D53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" y="1409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79" name="Text Box 140">
                <a:extLst>
                  <a:ext uri="{FF2B5EF4-FFF2-40B4-BE49-F238E27FC236}">
                    <a16:creationId xmlns:a16="http://schemas.microsoft.com/office/drawing/2014/main" id="{7FA702D2-D401-411D-8A65-CEB9CADCE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8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1680" name="Text Box 141">
                <a:extLst>
                  <a:ext uri="{FF2B5EF4-FFF2-40B4-BE49-F238E27FC236}">
                    <a16:creationId xmlns:a16="http://schemas.microsoft.com/office/drawing/2014/main" id="{ADAD88D0-CFED-4102-80A0-92EBBD53B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1681" name="AutoShape 142">
                <a:extLst>
                  <a:ext uri="{FF2B5EF4-FFF2-40B4-BE49-F238E27FC236}">
                    <a16:creationId xmlns:a16="http://schemas.microsoft.com/office/drawing/2014/main" id="{196B9B26-D70A-4140-AC81-9F3CF7E0799B}"/>
                  </a:ext>
                </a:extLst>
              </p:cNvPr>
              <p:cNvCxnSpPr>
                <a:cxnSpLocks noChangeShapeType="1"/>
                <a:stCxn id="61664" idx="4"/>
                <a:endCxn id="61666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82" name="AutoShape 143">
                <a:extLst>
                  <a:ext uri="{FF2B5EF4-FFF2-40B4-BE49-F238E27FC236}">
                    <a16:creationId xmlns:a16="http://schemas.microsoft.com/office/drawing/2014/main" id="{A958BB47-088F-4263-9439-8D9EA434E86D}"/>
                  </a:ext>
                </a:extLst>
              </p:cNvPr>
              <p:cNvCxnSpPr>
                <a:cxnSpLocks noChangeShapeType="1"/>
                <a:stCxn id="61667" idx="3"/>
                <a:endCxn id="61666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83" name="Text Box 144">
                <a:extLst>
                  <a:ext uri="{FF2B5EF4-FFF2-40B4-BE49-F238E27FC236}">
                    <a16:creationId xmlns:a16="http://schemas.microsoft.com/office/drawing/2014/main" id="{4B143F38-915C-4F32-909D-866507C8F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7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1684" name="Text Box 145">
                <a:extLst>
                  <a:ext uri="{FF2B5EF4-FFF2-40B4-BE49-F238E27FC236}">
                    <a16:creationId xmlns:a16="http://schemas.microsoft.com/office/drawing/2014/main" id="{8E62C3AB-4A7E-452C-8C70-9FE0F1558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1" y="1452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85" name="Text Box 146">
                <a:extLst>
                  <a:ext uri="{FF2B5EF4-FFF2-40B4-BE49-F238E27FC236}">
                    <a16:creationId xmlns:a16="http://schemas.microsoft.com/office/drawing/2014/main" id="{9116A00F-BFCC-4FF2-8087-C710ECE2E3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6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686" name="Text Box 147">
                <a:extLst>
                  <a:ext uri="{FF2B5EF4-FFF2-40B4-BE49-F238E27FC236}">
                    <a16:creationId xmlns:a16="http://schemas.microsoft.com/office/drawing/2014/main" id="{479E561A-52C2-4996-A40C-06471A547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2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61687" name="Text Box 148">
                <a:extLst>
                  <a:ext uri="{FF2B5EF4-FFF2-40B4-BE49-F238E27FC236}">
                    <a16:creationId xmlns:a16="http://schemas.microsoft.com/office/drawing/2014/main" id="{A32AB2D0-8201-4841-9C60-9FE64E203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7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61688" name="Text Box 149">
                <a:extLst>
                  <a:ext uri="{FF2B5EF4-FFF2-40B4-BE49-F238E27FC236}">
                    <a16:creationId xmlns:a16="http://schemas.microsoft.com/office/drawing/2014/main" id="{356FD2A1-54E7-4A29-9EEA-0732CEE83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 [s]</a:t>
                </a:r>
              </a:p>
            </p:txBody>
          </p:sp>
          <p:sp>
            <p:nvSpPr>
              <p:cNvPr id="61689" name="Text Box 150">
                <a:extLst>
                  <a:ext uri="{FF2B5EF4-FFF2-40B4-BE49-F238E27FC236}">
                    <a16:creationId xmlns:a16="http://schemas.microsoft.com/office/drawing/2014/main" id="{3BB1A6E2-B7D3-4674-9074-30D71BF4B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0"/>
                <a:ext cx="3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61690" name="Text Box 151">
                <a:extLst>
                  <a:ext uri="{FF2B5EF4-FFF2-40B4-BE49-F238E27FC236}">
                    <a16:creationId xmlns:a16="http://schemas.microsoft.com/office/drawing/2014/main" id="{37BE1FA8-8617-4A24-90FF-D1D08E706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3"/>
                <a:ext cx="37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61691" name="Text Box 152">
                <a:extLst>
                  <a:ext uri="{FF2B5EF4-FFF2-40B4-BE49-F238E27FC236}">
                    <a16:creationId xmlns:a16="http://schemas.microsoft.com/office/drawing/2014/main" id="{95E50EC0-049D-4337-BADB-4F0FF826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0"/>
                <a:ext cx="3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</p:grpSp>
      <p:grpSp>
        <p:nvGrpSpPr>
          <p:cNvPr id="489626" name="Group 154">
            <a:extLst>
              <a:ext uri="{FF2B5EF4-FFF2-40B4-BE49-F238E27FC236}">
                <a16:creationId xmlns:a16="http://schemas.microsoft.com/office/drawing/2014/main" id="{E8B015AE-C9FB-4D5B-8F71-6D0439B0E939}"/>
              </a:ext>
            </a:extLst>
          </p:cNvPr>
          <p:cNvGrpSpPr>
            <a:grpSpLocks/>
          </p:cNvGrpSpPr>
          <p:nvPr/>
        </p:nvGrpSpPr>
        <p:grpSpPr bwMode="auto">
          <a:xfrm>
            <a:off x="0" y="2686050"/>
            <a:ext cx="4862513" cy="1733550"/>
            <a:chOff x="276" y="1940"/>
            <a:chExt cx="3100" cy="1261"/>
          </a:xfrm>
        </p:grpSpPr>
        <p:grpSp>
          <p:nvGrpSpPr>
            <p:cNvPr id="61628" name="Group 89">
              <a:extLst>
                <a:ext uri="{FF2B5EF4-FFF2-40B4-BE49-F238E27FC236}">
                  <a16:creationId xmlns:a16="http://schemas.microsoft.com/office/drawing/2014/main" id="{A940426D-A8D1-4EF3-88EE-6ECCD96E9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93" cy="1261"/>
              <a:chOff x="245" y="712"/>
              <a:chExt cx="1893" cy="1261"/>
            </a:xfrm>
          </p:grpSpPr>
          <p:sp>
            <p:nvSpPr>
              <p:cNvPr id="61630" name="AutoShape 90">
                <a:extLst>
                  <a:ext uri="{FF2B5EF4-FFF2-40B4-BE49-F238E27FC236}">
                    <a16:creationId xmlns:a16="http://schemas.microsoft.com/office/drawing/2014/main" id="{BBF32576-AB56-4900-A123-F7FB24E39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1631" name="AutoShape 91">
                <a:extLst>
                  <a:ext uri="{FF2B5EF4-FFF2-40B4-BE49-F238E27FC236}">
                    <a16:creationId xmlns:a16="http://schemas.microsoft.com/office/drawing/2014/main" id="{80ECF287-F1DD-4564-93CE-42842299E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1632" name="AutoShape 92">
                <a:extLst>
                  <a:ext uri="{FF2B5EF4-FFF2-40B4-BE49-F238E27FC236}">
                    <a16:creationId xmlns:a16="http://schemas.microsoft.com/office/drawing/2014/main" id="{112D9238-1FFA-4322-92A0-CC2474D02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1633" name="AutoShape 93">
                <a:extLst>
                  <a:ext uri="{FF2B5EF4-FFF2-40B4-BE49-F238E27FC236}">
                    <a16:creationId xmlns:a16="http://schemas.microsoft.com/office/drawing/2014/main" id="{D6DCD3C0-58EB-404D-A919-8ACB79392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1634" name="AutoShape 94">
                <a:extLst>
                  <a:ext uri="{FF2B5EF4-FFF2-40B4-BE49-F238E27FC236}">
                    <a16:creationId xmlns:a16="http://schemas.microsoft.com/office/drawing/2014/main" id="{41991969-E523-48D7-A699-18B312816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1635" name="AutoShape 95">
                <a:extLst>
                  <a:ext uri="{FF2B5EF4-FFF2-40B4-BE49-F238E27FC236}">
                    <a16:creationId xmlns:a16="http://schemas.microsoft.com/office/drawing/2014/main" id="{CC57043E-61E6-4FFB-83A8-0F86466F7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61636" name="AutoShape 96">
                <a:extLst>
                  <a:ext uri="{FF2B5EF4-FFF2-40B4-BE49-F238E27FC236}">
                    <a16:creationId xmlns:a16="http://schemas.microsoft.com/office/drawing/2014/main" id="{0731402D-CDB7-4D82-84DE-D3FE02105FAB}"/>
                  </a:ext>
                </a:extLst>
              </p:cNvPr>
              <p:cNvCxnSpPr>
                <a:cxnSpLocks noChangeShapeType="1"/>
                <a:endCxn id="61633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37" name="AutoShape 97">
                <a:extLst>
                  <a:ext uri="{FF2B5EF4-FFF2-40B4-BE49-F238E27FC236}">
                    <a16:creationId xmlns:a16="http://schemas.microsoft.com/office/drawing/2014/main" id="{7AF29754-8064-4527-B1F4-B63490440492}"/>
                  </a:ext>
                </a:extLst>
              </p:cNvPr>
              <p:cNvCxnSpPr>
                <a:cxnSpLocks noChangeShapeType="1"/>
                <a:stCxn id="61631" idx="5"/>
                <a:endCxn id="61633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38" name="AutoShape 98">
                <a:extLst>
                  <a:ext uri="{FF2B5EF4-FFF2-40B4-BE49-F238E27FC236}">
                    <a16:creationId xmlns:a16="http://schemas.microsoft.com/office/drawing/2014/main" id="{CD75CF9C-BA99-4F16-8FAD-B9E6B4A131C0}"/>
                  </a:ext>
                </a:extLst>
              </p:cNvPr>
              <p:cNvCxnSpPr>
                <a:cxnSpLocks noChangeShapeType="1"/>
                <a:stCxn id="61633" idx="7"/>
                <a:endCxn id="61632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39" name="AutoShape 99">
                <a:extLst>
                  <a:ext uri="{FF2B5EF4-FFF2-40B4-BE49-F238E27FC236}">
                    <a16:creationId xmlns:a16="http://schemas.microsoft.com/office/drawing/2014/main" id="{FBB0A3DB-AE87-4AA1-89DD-C551CD5932D0}"/>
                  </a:ext>
                </a:extLst>
              </p:cNvPr>
              <p:cNvCxnSpPr>
                <a:cxnSpLocks noChangeShapeType="1"/>
                <a:stCxn id="61633" idx="6"/>
                <a:endCxn id="61634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40" name="AutoShape 100">
                <a:extLst>
                  <a:ext uri="{FF2B5EF4-FFF2-40B4-BE49-F238E27FC236}">
                    <a16:creationId xmlns:a16="http://schemas.microsoft.com/office/drawing/2014/main" id="{BC510C94-C7DD-420E-9E73-1F7993666AFA}"/>
                  </a:ext>
                </a:extLst>
              </p:cNvPr>
              <p:cNvCxnSpPr>
                <a:cxnSpLocks noChangeShapeType="1"/>
                <a:stCxn id="61630" idx="6"/>
                <a:endCxn id="61632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41" name="AutoShape 101">
                <a:extLst>
                  <a:ext uri="{FF2B5EF4-FFF2-40B4-BE49-F238E27FC236}">
                    <a16:creationId xmlns:a16="http://schemas.microsoft.com/office/drawing/2014/main" id="{AF507537-B374-48CE-AEEB-52805796ECC3}"/>
                  </a:ext>
                </a:extLst>
              </p:cNvPr>
              <p:cNvCxnSpPr>
                <a:cxnSpLocks noChangeShapeType="1"/>
                <a:stCxn id="61632" idx="6"/>
                <a:endCxn id="61635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42" name="AutoShape 102">
                <a:extLst>
                  <a:ext uri="{FF2B5EF4-FFF2-40B4-BE49-F238E27FC236}">
                    <a16:creationId xmlns:a16="http://schemas.microsoft.com/office/drawing/2014/main" id="{C58FD09C-EE32-4808-A66C-144253A3A62D}"/>
                  </a:ext>
                </a:extLst>
              </p:cNvPr>
              <p:cNvCxnSpPr>
                <a:cxnSpLocks noChangeShapeType="1"/>
                <a:stCxn id="61631" idx="7"/>
                <a:endCxn id="61630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43" name="Text Box 103">
                <a:extLst>
                  <a:ext uri="{FF2B5EF4-FFF2-40B4-BE49-F238E27FC236}">
                    <a16:creationId xmlns:a16="http://schemas.microsoft.com/office/drawing/2014/main" id="{905A7751-5C11-4B11-9392-AE68685E96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" y="1236"/>
                <a:ext cx="175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44" name="Text Box 104">
                <a:extLst>
                  <a:ext uri="{FF2B5EF4-FFF2-40B4-BE49-F238E27FC236}">
                    <a16:creationId xmlns:a16="http://schemas.microsoft.com/office/drawing/2014/main" id="{BFBA23CE-5FDE-47AF-B0E4-DAE555426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6"/>
                <a:ext cx="174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45" name="Text Box 105">
                <a:extLst>
                  <a:ext uri="{FF2B5EF4-FFF2-40B4-BE49-F238E27FC236}">
                    <a16:creationId xmlns:a16="http://schemas.microsoft.com/office/drawing/2014/main" id="{56D7E916-D9AE-4815-A1E9-2B4016BFD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2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646" name="Text Box 106">
                <a:extLst>
                  <a:ext uri="{FF2B5EF4-FFF2-40B4-BE49-F238E27FC236}">
                    <a16:creationId xmlns:a16="http://schemas.microsoft.com/office/drawing/2014/main" id="{F41499E2-AF66-4E0E-BDB4-80FE5A5B6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9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47" name="Text Box 107">
                <a:extLst>
                  <a:ext uri="{FF2B5EF4-FFF2-40B4-BE49-F238E27FC236}">
                    <a16:creationId xmlns:a16="http://schemas.microsoft.com/office/drawing/2014/main" id="{731C8163-F42B-43E1-9363-CCDDF3C9A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" y="815"/>
                <a:ext cx="175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1648" name="Text Box 108">
                <a:extLst>
                  <a:ext uri="{FF2B5EF4-FFF2-40B4-BE49-F238E27FC236}">
                    <a16:creationId xmlns:a16="http://schemas.microsoft.com/office/drawing/2014/main" id="{8AFA4712-680E-4847-9F15-D9A0F6CE7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1649" name="AutoShape 109">
                <a:extLst>
                  <a:ext uri="{FF2B5EF4-FFF2-40B4-BE49-F238E27FC236}">
                    <a16:creationId xmlns:a16="http://schemas.microsoft.com/office/drawing/2014/main" id="{0A9994BE-56B6-4AB2-9042-60B339EA4FE1}"/>
                  </a:ext>
                </a:extLst>
              </p:cNvPr>
              <p:cNvCxnSpPr>
                <a:cxnSpLocks noChangeShapeType="1"/>
                <a:stCxn id="61632" idx="4"/>
                <a:endCxn id="61634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50" name="AutoShape 110">
                <a:extLst>
                  <a:ext uri="{FF2B5EF4-FFF2-40B4-BE49-F238E27FC236}">
                    <a16:creationId xmlns:a16="http://schemas.microsoft.com/office/drawing/2014/main" id="{AC2B0B0D-8E90-4338-936A-A7C0D7A444F2}"/>
                  </a:ext>
                </a:extLst>
              </p:cNvPr>
              <p:cNvCxnSpPr>
                <a:cxnSpLocks noChangeShapeType="1"/>
                <a:stCxn id="61635" idx="3"/>
                <a:endCxn id="61634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51" name="Text Box 111">
                <a:extLst>
                  <a:ext uri="{FF2B5EF4-FFF2-40B4-BE49-F238E27FC236}">
                    <a16:creationId xmlns:a16="http://schemas.microsoft.com/office/drawing/2014/main" id="{7C1F53FF-8339-4CDF-9696-707834E3A8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7" y="1515"/>
                <a:ext cx="174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1652" name="Text Box 112">
                <a:extLst>
                  <a:ext uri="{FF2B5EF4-FFF2-40B4-BE49-F238E27FC236}">
                    <a16:creationId xmlns:a16="http://schemas.microsoft.com/office/drawing/2014/main" id="{ADAED069-25A2-4975-8B3F-95989C76A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5"/>
                <a:ext cx="174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53" name="Text Box 113">
                <a:extLst>
                  <a:ext uri="{FF2B5EF4-FFF2-40B4-BE49-F238E27FC236}">
                    <a16:creationId xmlns:a16="http://schemas.microsoft.com/office/drawing/2014/main" id="{834C57BD-AC5F-4BE9-A3D5-46908932E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5" y="946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654" name="Text Box 114">
                <a:extLst>
                  <a:ext uri="{FF2B5EF4-FFF2-40B4-BE49-F238E27FC236}">
                    <a16:creationId xmlns:a16="http://schemas.microsoft.com/office/drawing/2014/main" id="{9E11A142-A115-4FB3-BECE-6DD09AE54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3"/>
                <a:ext cx="315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61655" name="Text Box 115">
                <a:extLst>
                  <a:ext uri="{FF2B5EF4-FFF2-40B4-BE49-F238E27FC236}">
                    <a16:creationId xmlns:a16="http://schemas.microsoft.com/office/drawing/2014/main" id="{9A4FE516-2D9F-4D4E-ABDD-0B55CD19C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5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61656" name="Text Box 116">
                <a:extLst>
                  <a:ext uri="{FF2B5EF4-FFF2-40B4-BE49-F238E27FC236}">
                    <a16:creationId xmlns:a16="http://schemas.microsoft.com/office/drawing/2014/main" id="{8CDC2B5D-3B0A-452F-BE35-83C3CAC56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6"/>
                <a:ext cx="35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61657" name="Text Box 117">
                <a:extLst>
                  <a:ext uri="{FF2B5EF4-FFF2-40B4-BE49-F238E27FC236}">
                    <a16:creationId xmlns:a16="http://schemas.microsoft.com/office/drawing/2014/main" id="{ADD9C3C0-F2C2-4C6A-9984-521E259AE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5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[B]</a:t>
                </a:r>
              </a:p>
            </p:txBody>
          </p:sp>
          <p:sp>
            <p:nvSpPr>
              <p:cNvPr id="61658" name="Text Box 118">
                <a:extLst>
                  <a:ext uri="{FF2B5EF4-FFF2-40B4-BE49-F238E27FC236}">
                    <a16:creationId xmlns:a16="http://schemas.microsoft.com/office/drawing/2014/main" id="{ACB5F4A8-97DC-494A-BA49-BBF422B27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7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61659" name="Text Box 119">
                <a:extLst>
                  <a:ext uri="{FF2B5EF4-FFF2-40B4-BE49-F238E27FC236}">
                    <a16:creationId xmlns:a16="http://schemas.microsoft.com/office/drawing/2014/main" id="{FD93B9CE-83D6-4560-8739-6241DF65B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22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61629" name="Text Box 153">
              <a:extLst>
                <a:ext uri="{FF2B5EF4-FFF2-40B4-BE49-F238E27FC236}">
                  <a16:creationId xmlns:a16="http://schemas.microsoft.com/office/drawing/2014/main" id="{B61DA8B5-0489-4A3C-89B5-42B5E5348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2029"/>
              <a:ext cx="1185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B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={A,C,D,E}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(B,A),(B,C),(B,D)</a:t>
              </a:r>
            </a:p>
          </p:txBody>
        </p:sp>
      </p:grpSp>
      <p:grpSp>
        <p:nvGrpSpPr>
          <p:cNvPr id="489629" name="Group 157">
            <a:extLst>
              <a:ext uri="{FF2B5EF4-FFF2-40B4-BE49-F238E27FC236}">
                <a16:creationId xmlns:a16="http://schemas.microsoft.com/office/drawing/2014/main" id="{0F3240E1-9794-4883-A15C-A7E837B73761}"/>
              </a:ext>
            </a:extLst>
          </p:cNvPr>
          <p:cNvGrpSpPr>
            <a:grpSpLocks/>
          </p:cNvGrpSpPr>
          <p:nvPr/>
        </p:nvGrpSpPr>
        <p:grpSpPr bwMode="auto">
          <a:xfrm>
            <a:off x="0" y="4483100"/>
            <a:ext cx="4087813" cy="1776413"/>
            <a:chOff x="276" y="1940"/>
            <a:chExt cx="2575" cy="1254"/>
          </a:xfrm>
        </p:grpSpPr>
        <p:grpSp>
          <p:nvGrpSpPr>
            <p:cNvPr id="61596" name="Group 158">
              <a:extLst>
                <a:ext uri="{FF2B5EF4-FFF2-40B4-BE49-F238E27FC236}">
                  <a16:creationId xmlns:a16="http://schemas.microsoft.com/office/drawing/2014/main" id="{B546D3FA-77D9-48E7-BCEC-63978A87F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89" cy="1254"/>
              <a:chOff x="245" y="712"/>
              <a:chExt cx="1889" cy="1254"/>
            </a:xfrm>
          </p:grpSpPr>
          <p:sp>
            <p:nvSpPr>
              <p:cNvPr id="61598" name="AutoShape 159">
                <a:extLst>
                  <a:ext uri="{FF2B5EF4-FFF2-40B4-BE49-F238E27FC236}">
                    <a16:creationId xmlns:a16="http://schemas.microsoft.com/office/drawing/2014/main" id="{AD2D603E-F9E1-416E-B439-E5CA28097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1599" name="AutoShape 160">
                <a:extLst>
                  <a:ext uri="{FF2B5EF4-FFF2-40B4-BE49-F238E27FC236}">
                    <a16:creationId xmlns:a16="http://schemas.microsoft.com/office/drawing/2014/main" id="{32DB6BB9-9237-45C7-88BA-51053EB5D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1600" name="AutoShape 161">
                <a:extLst>
                  <a:ext uri="{FF2B5EF4-FFF2-40B4-BE49-F238E27FC236}">
                    <a16:creationId xmlns:a16="http://schemas.microsoft.com/office/drawing/2014/main" id="{61CD1E18-69E1-4DFD-8803-45E1E0547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1601" name="AutoShape 162">
                <a:extLst>
                  <a:ext uri="{FF2B5EF4-FFF2-40B4-BE49-F238E27FC236}">
                    <a16:creationId xmlns:a16="http://schemas.microsoft.com/office/drawing/2014/main" id="{BF926DE1-8AAD-42F3-9017-EE279AF1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1602" name="AutoShape 163">
                <a:extLst>
                  <a:ext uri="{FF2B5EF4-FFF2-40B4-BE49-F238E27FC236}">
                    <a16:creationId xmlns:a16="http://schemas.microsoft.com/office/drawing/2014/main" id="{72F3F6B7-5F0E-4EF4-BA39-4B4C43423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1603" name="AutoShape 164">
                <a:extLst>
                  <a:ext uri="{FF2B5EF4-FFF2-40B4-BE49-F238E27FC236}">
                    <a16:creationId xmlns:a16="http://schemas.microsoft.com/office/drawing/2014/main" id="{65BB0C14-C555-4E38-B3C7-14791B371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61604" name="AutoShape 165">
                <a:extLst>
                  <a:ext uri="{FF2B5EF4-FFF2-40B4-BE49-F238E27FC236}">
                    <a16:creationId xmlns:a16="http://schemas.microsoft.com/office/drawing/2014/main" id="{5E5D9369-20CC-4259-8D13-FD1C3AACFEF1}"/>
                  </a:ext>
                </a:extLst>
              </p:cNvPr>
              <p:cNvCxnSpPr>
                <a:cxnSpLocks noChangeShapeType="1"/>
                <a:endCxn id="61601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05" name="AutoShape 166">
                <a:extLst>
                  <a:ext uri="{FF2B5EF4-FFF2-40B4-BE49-F238E27FC236}">
                    <a16:creationId xmlns:a16="http://schemas.microsoft.com/office/drawing/2014/main" id="{E2D65409-7E68-4F29-8C4B-E2B35B2E0F0B}"/>
                  </a:ext>
                </a:extLst>
              </p:cNvPr>
              <p:cNvCxnSpPr>
                <a:cxnSpLocks noChangeShapeType="1"/>
                <a:stCxn id="61599" idx="5"/>
                <a:endCxn id="61601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06" name="AutoShape 167">
                <a:extLst>
                  <a:ext uri="{FF2B5EF4-FFF2-40B4-BE49-F238E27FC236}">
                    <a16:creationId xmlns:a16="http://schemas.microsoft.com/office/drawing/2014/main" id="{09DD9362-52DB-4F03-A43B-173192EEE0FE}"/>
                  </a:ext>
                </a:extLst>
              </p:cNvPr>
              <p:cNvCxnSpPr>
                <a:cxnSpLocks noChangeShapeType="1"/>
                <a:stCxn id="61601" idx="7"/>
                <a:endCxn id="61600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07" name="AutoShape 168">
                <a:extLst>
                  <a:ext uri="{FF2B5EF4-FFF2-40B4-BE49-F238E27FC236}">
                    <a16:creationId xmlns:a16="http://schemas.microsoft.com/office/drawing/2014/main" id="{AE6D8D4D-F7EE-477B-9852-51E72FA10979}"/>
                  </a:ext>
                </a:extLst>
              </p:cNvPr>
              <p:cNvCxnSpPr>
                <a:cxnSpLocks noChangeShapeType="1"/>
                <a:stCxn id="61601" idx="6"/>
                <a:endCxn id="61602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08" name="AutoShape 169">
                <a:extLst>
                  <a:ext uri="{FF2B5EF4-FFF2-40B4-BE49-F238E27FC236}">
                    <a16:creationId xmlns:a16="http://schemas.microsoft.com/office/drawing/2014/main" id="{401DA26B-236F-458D-8029-9C0C883CC362}"/>
                  </a:ext>
                </a:extLst>
              </p:cNvPr>
              <p:cNvCxnSpPr>
                <a:cxnSpLocks noChangeShapeType="1"/>
                <a:stCxn id="61598" idx="6"/>
                <a:endCxn id="61600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09" name="AutoShape 170">
                <a:extLst>
                  <a:ext uri="{FF2B5EF4-FFF2-40B4-BE49-F238E27FC236}">
                    <a16:creationId xmlns:a16="http://schemas.microsoft.com/office/drawing/2014/main" id="{B73C1E3E-9253-4297-A646-E3CE6DE610C4}"/>
                  </a:ext>
                </a:extLst>
              </p:cNvPr>
              <p:cNvCxnSpPr>
                <a:cxnSpLocks noChangeShapeType="1"/>
                <a:stCxn id="61600" idx="6"/>
                <a:endCxn id="61603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10" name="AutoShape 171">
                <a:extLst>
                  <a:ext uri="{FF2B5EF4-FFF2-40B4-BE49-F238E27FC236}">
                    <a16:creationId xmlns:a16="http://schemas.microsoft.com/office/drawing/2014/main" id="{121EEBA9-0062-4C49-A908-B10E6336E38E}"/>
                  </a:ext>
                </a:extLst>
              </p:cNvPr>
              <p:cNvCxnSpPr>
                <a:cxnSpLocks noChangeShapeType="1"/>
                <a:stCxn id="61599" idx="7"/>
                <a:endCxn id="61598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11" name="Text Box 172">
                <a:extLst>
                  <a:ext uri="{FF2B5EF4-FFF2-40B4-BE49-F238E27FC236}">
                    <a16:creationId xmlns:a16="http://schemas.microsoft.com/office/drawing/2014/main" id="{1DBFB278-BEA3-4BDD-80B8-6432C77B87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6"/>
                <a:ext cx="17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12" name="Text Box 173">
                <a:extLst>
                  <a:ext uri="{FF2B5EF4-FFF2-40B4-BE49-F238E27FC236}">
                    <a16:creationId xmlns:a16="http://schemas.microsoft.com/office/drawing/2014/main" id="{907E7C7C-C98F-477E-9BFE-D1A825CA13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13" name="Text Box 174">
                <a:extLst>
                  <a:ext uri="{FF2B5EF4-FFF2-40B4-BE49-F238E27FC236}">
                    <a16:creationId xmlns:a16="http://schemas.microsoft.com/office/drawing/2014/main" id="{35671727-4BBD-4516-BC57-8EB4016F0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614" name="Text Box 175">
                <a:extLst>
                  <a:ext uri="{FF2B5EF4-FFF2-40B4-BE49-F238E27FC236}">
                    <a16:creationId xmlns:a16="http://schemas.microsoft.com/office/drawing/2014/main" id="{16CDE12E-8ED0-4D9B-942C-FB41D2D1C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15" name="Text Box 176">
                <a:extLst>
                  <a:ext uri="{FF2B5EF4-FFF2-40B4-BE49-F238E27FC236}">
                    <a16:creationId xmlns:a16="http://schemas.microsoft.com/office/drawing/2014/main" id="{57F0BAD9-4DA8-4215-80D6-443764B8D4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1616" name="Text Box 177">
                <a:extLst>
                  <a:ext uri="{FF2B5EF4-FFF2-40B4-BE49-F238E27FC236}">
                    <a16:creationId xmlns:a16="http://schemas.microsoft.com/office/drawing/2014/main" id="{D665D3B0-A690-44DF-9213-AE0D7C7B3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1617" name="AutoShape 178">
                <a:extLst>
                  <a:ext uri="{FF2B5EF4-FFF2-40B4-BE49-F238E27FC236}">
                    <a16:creationId xmlns:a16="http://schemas.microsoft.com/office/drawing/2014/main" id="{3BC8E55D-639F-4497-814E-ED1F00E3F91D}"/>
                  </a:ext>
                </a:extLst>
              </p:cNvPr>
              <p:cNvCxnSpPr>
                <a:cxnSpLocks noChangeShapeType="1"/>
                <a:stCxn id="61600" idx="4"/>
                <a:endCxn id="61602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18" name="AutoShape 179">
                <a:extLst>
                  <a:ext uri="{FF2B5EF4-FFF2-40B4-BE49-F238E27FC236}">
                    <a16:creationId xmlns:a16="http://schemas.microsoft.com/office/drawing/2014/main" id="{AEAA31FC-3EC7-44E4-9ECF-D48C0C575F48}"/>
                  </a:ext>
                </a:extLst>
              </p:cNvPr>
              <p:cNvCxnSpPr>
                <a:cxnSpLocks noChangeShapeType="1"/>
                <a:stCxn id="61603" idx="3"/>
                <a:endCxn id="61602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19" name="Text Box 180">
                <a:extLst>
                  <a:ext uri="{FF2B5EF4-FFF2-40B4-BE49-F238E27FC236}">
                    <a16:creationId xmlns:a16="http://schemas.microsoft.com/office/drawing/2014/main" id="{CE6E77F0-0EFB-4BF6-ADAA-16B6B4B65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1620" name="Text Box 181">
                <a:extLst>
                  <a:ext uri="{FF2B5EF4-FFF2-40B4-BE49-F238E27FC236}">
                    <a16:creationId xmlns:a16="http://schemas.microsoft.com/office/drawing/2014/main" id="{66B44FF8-06A0-40B8-B04E-E9AD62047C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3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21" name="Text Box 182">
                <a:extLst>
                  <a:ext uri="{FF2B5EF4-FFF2-40B4-BE49-F238E27FC236}">
                    <a16:creationId xmlns:a16="http://schemas.microsoft.com/office/drawing/2014/main" id="{60439D72-FADD-4786-84DA-9EE3AF28A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622" name="Text Box 183">
                <a:extLst>
                  <a:ext uri="{FF2B5EF4-FFF2-40B4-BE49-F238E27FC236}">
                    <a16:creationId xmlns:a16="http://schemas.microsoft.com/office/drawing/2014/main" id="{FD17613D-C08A-4201-8A96-39EBA4588E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11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61623" name="Text Box 184">
                <a:extLst>
                  <a:ext uri="{FF2B5EF4-FFF2-40B4-BE49-F238E27FC236}">
                    <a16:creationId xmlns:a16="http://schemas.microsoft.com/office/drawing/2014/main" id="{96407001-6A7A-481D-95B1-C88D87EBB7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61624" name="Text Box 185">
                <a:extLst>
                  <a:ext uri="{FF2B5EF4-FFF2-40B4-BE49-F238E27FC236}">
                    <a16:creationId xmlns:a16="http://schemas.microsoft.com/office/drawing/2014/main" id="{97F29B6B-B543-487B-9B1C-77F797DE9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61625" name="Text Box 186">
                <a:extLst>
                  <a:ext uri="{FF2B5EF4-FFF2-40B4-BE49-F238E27FC236}">
                    <a16:creationId xmlns:a16="http://schemas.microsoft.com/office/drawing/2014/main" id="{F840041A-D281-499D-869B-06D40B307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[B]</a:t>
                </a:r>
              </a:p>
            </p:txBody>
          </p:sp>
          <p:sp>
            <p:nvSpPr>
              <p:cNvPr id="61626" name="Text Box 187">
                <a:extLst>
                  <a:ext uri="{FF2B5EF4-FFF2-40B4-BE49-F238E27FC236}">
                    <a16:creationId xmlns:a16="http://schemas.microsoft.com/office/drawing/2014/main" id="{73AEE8E9-862F-4B80-8539-A9A21B644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67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61627" name="Text Box 188">
                <a:extLst>
                  <a:ext uri="{FF2B5EF4-FFF2-40B4-BE49-F238E27FC236}">
                    <a16:creationId xmlns:a16="http://schemas.microsoft.com/office/drawing/2014/main" id="{EE142986-9AC0-4622-ACAE-545FAC63F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61597" name="Text Box 189">
              <a:extLst>
                <a:ext uri="{FF2B5EF4-FFF2-40B4-BE49-F238E27FC236}">
                  <a16:creationId xmlns:a16="http://schemas.microsoft.com/office/drawing/2014/main" id="{F9F79606-DEBE-4759-B6EF-55CC1A8E5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661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A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(A,C)</a:t>
              </a:r>
            </a:p>
          </p:txBody>
        </p:sp>
      </p:grpSp>
      <p:grpSp>
        <p:nvGrpSpPr>
          <p:cNvPr id="489857" name="Group 385">
            <a:extLst>
              <a:ext uri="{FF2B5EF4-FFF2-40B4-BE49-F238E27FC236}">
                <a16:creationId xmlns:a16="http://schemas.microsoft.com/office/drawing/2014/main" id="{E9C78FB0-A439-425B-999D-A4B5969D3408}"/>
              </a:ext>
            </a:extLst>
          </p:cNvPr>
          <p:cNvGrpSpPr>
            <a:grpSpLocks/>
          </p:cNvGrpSpPr>
          <p:nvPr/>
        </p:nvGrpSpPr>
        <p:grpSpPr bwMode="auto">
          <a:xfrm>
            <a:off x="5160963" y="1443038"/>
            <a:ext cx="3402012" cy="731837"/>
            <a:chOff x="2867" y="746"/>
            <a:chExt cx="2143" cy="461"/>
          </a:xfrm>
        </p:grpSpPr>
        <p:grpSp>
          <p:nvGrpSpPr>
            <p:cNvPr id="61572" name="Group 330">
              <a:extLst>
                <a:ext uri="{FF2B5EF4-FFF2-40B4-BE49-F238E27FC236}">
                  <a16:creationId xmlns:a16="http://schemas.microsoft.com/office/drawing/2014/main" id="{F5C73023-42C1-4E2E-850D-4935889B8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751"/>
              <a:ext cx="469" cy="453"/>
              <a:chOff x="2858" y="741"/>
              <a:chExt cx="469" cy="453"/>
            </a:xfrm>
          </p:grpSpPr>
          <p:sp>
            <p:nvSpPr>
              <p:cNvPr id="61591" name="Text Box 294">
                <a:extLst>
                  <a:ext uri="{FF2B5EF4-FFF2-40B4-BE49-F238E27FC236}">
                    <a16:creationId xmlns:a16="http://schemas.microsoft.com/office/drawing/2014/main" id="{E2C856DC-6C29-4033-BDFF-3DCEB1DC8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61592" name="Text Box 295">
                <a:extLst>
                  <a:ext uri="{FF2B5EF4-FFF2-40B4-BE49-F238E27FC236}">
                    <a16:creationId xmlns:a16="http://schemas.microsoft.com/office/drawing/2014/main" id="{B52C5719-6659-4DBB-B90E-B891FA0E8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93" name="Text Box 296">
                <a:extLst>
                  <a:ext uri="{FF2B5EF4-FFF2-40B4-BE49-F238E27FC236}">
                    <a16:creationId xmlns:a16="http://schemas.microsoft.com/office/drawing/2014/main" id="{B5802F6C-500E-46DB-A872-C7B50B529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94" name="Line 297">
                <a:extLst>
                  <a:ext uri="{FF2B5EF4-FFF2-40B4-BE49-F238E27FC236}">
                    <a16:creationId xmlns:a16="http://schemas.microsoft.com/office/drawing/2014/main" id="{B24D387B-5950-47C6-B664-619437D94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95" name="Line 298">
                <a:extLst>
                  <a:ext uri="{FF2B5EF4-FFF2-40B4-BE49-F238E27FC236}">
                    <a16:creationId xmlns:a16="http://schemas.microsoft.com/office/drawing/2014/main" id="{B49340F2-1D8A-463C-A903-97933D52D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73" name="Group 331">
              <a:extLst>
                <a:ext uri="{FF2B5EF4-FFF2-40B4-BE49-F238E27FC236}">
                  <a16:creationId xmlns:a16="http://schemas.microsoft.com/office/drawing/2014/main" id="{4514BADC-EB36-4B4A-AD0D-273A88E18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9" y="746"/>
              <a:ext cx="469" cy="453"/>
              <a:chOff x="2858" y="741"/>
              <a:chExt cx="469" cy="453"/>
            </a:xfrm>
          </p:grpSpPr>
          <p:sp>
            <p:nvSpPr>
              <p:cNvPr id="61586" name="Text Box 332">
                <a:extLst>
                  <a:ext uri="{FF2B5EF4-FFF2-40B4-BE49-F238E27FC236}">
                    <a16:creationId xmlns:a16="http://schemas.microsoft.com/office/drawing/2014/main" id="{8C5931C9-A9D3-4150-BFC3-3A169B676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587" name="Text Box 333">
                <a:extLst>
                  <a:ext uri="{FF2B5EF4-FFF2-40B4-BE49-F238E27FC236}">
                    <a16:creationId xmlns:a16="http://schemas.microsoft.com/office/drawing/2014/main" id="{CEBB3AC7-3226-408A-A727-B44169E8CD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88" name="Text Box 334">
                <a:extLst>
                  <a:ext uri="{FF2B5EF4-FFF2-40B4-BE49-F238E27FC236}">
                    <a16:creationId xmlns:a16="http://schemas.microsoft.com/office/drawing/2014/main" id="{A7ACACD6-DEAA-4358-B271-BFB6C061D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89" name="Line 335">
                <a:extLst>
                  <a:ext uri="{FF2B5EF4-FFF2-40B4-BE49-F238E27FC236}">
                    <a16:creationId xmlns:a16="http://schemas.microsoft.com/office/drawing/2014/main" id="{57833C40-FE43-4B40-A55F-9EB93B95D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90" name="Line 336">
                <a:extLst>
                  <a:ext uri="{FF2B5EF4-FFF2-40B4-BE49-F238E27FC236}">
                    <a16:creationId xmlns:a16="http://schemas.microsoft.com/office/drawing/2014/main" id="{874C760F-B468-4CA3-9B3A-0660E129A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74" name="Group 343">
              <a:extLst>
                <a:ext uri="{FF2B5EF4-FFF2-40B4-BE49-F238E27FC236}">
                  <a16:creationId xmlns:a16="http://schemas.microsoft.com/office/drawing/2014/main" id="{6A82E6E2-AAD8-4B99-98F5-7837A8D51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7" y="754"/>
              <a:ext cx="469" cy="453"/>
              <a:chOff x="2858" y="741"/>
              <a:chExt cx="469" cy="453"/>
            </a:xfrm>
          </p:grpSpPr>
          <p:sp>
            <p:nvSpPr>
              <p:cNvPr id="61581" name="Text Box 344">
                <a:extLst>
                  <a:ext uri="{FF2B5EF4-FFF2-40B4-BE49-F238E27FC236}">
                    <a16:creationId xmlns:a16="http://schemas.microsoft.com/office/drawing/2014/main" id="{AB12C3F0-44E3-432B-9586-75A75CF3B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582" name="Text Box 345">
                <a:extLst>
                  <a:ext uri="{FF2B5EF4-FFF2-40B4-BE49-F238E27FC236}">
                    <a16:creationId xmlns:a16="http://schemas.microsoft.com/office/drawing/2014/main" id="{FACED162-C358-4980-BE2B-714C30CFB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83" name="Text Box 346">
                <a:extLst>
                  <a:ext uri="{FF2B5EF4-FFF2-40B4-BE49-F238E27FC236}">
                    <a16:creationId xmlns:a16="http://schemas.microsoft.com/office/drawing/2014/main" id="{0FFE0A6B-1277-4FD6-B69F-1DB5F9EC8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584" name="Line 347">
                <a:extLst>
                  <a:ext uri="{FF2B5EF4-FFF2-40B4-BE49-F238E27FC236}">
                    <a16:creationId xmlns:a16="http://schemas.microsoft.com/office/drawing/2014/main" id="{DB29F252-6190-4031-A324-E5682F648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85" name="Line 348">
                <a:extLst>
                  <a:ext uri="{FF2B5EF4-FFF2-40B4-BE49-F238E27FC236}">
                    <a16:creationId xmlns:a16="http://schemas.microsoft.com/office/drawing/2014/main" id="{99C130F0-72DF-4C81-8AA9-7973BE771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75" name="Group 349">
              <a:extLst>
                <a:ext uri="{FF2B5EF4-FFF2-40B4-BE49-F238E27FC236}">
                  <a16:creationId xmlns:a16="http://schemas.microsoft.com/office/drawing/2014/main" id="{C132E200-AD68-4EDC-90CF-95705ED75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1" y="750"/>
              <a:ext cx="469" cy="453"/>
              <a:chOff x="2858" y="741"/>
              <a:chExt cx="469" cy="453"/>
            </a:xfrm>
          </p:grpSpPr>
          <p:sp>
            <p:nvSpPr>
              <p:cNvPr id="61576" name="Text Box 350">
                <a:extLst>
                  <a:ext uri="{FF2B5EF4-FFF2-40B4-BE49-F238E27FC236}">
                    <a16:creationId xmlns:a16="http://schemas.microsoft.com/office/drawing/2014/main" id="{B6F233D1-1268-4A61-8A7C-B913B4D5A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577" name="Text Box 351">
                <a:extLst>
                  <a:ext uri="{FF2B5EF4-FFF2-40B4-BE49-F238E27FC236}">
                    <a16:creationId xmlns:a16="http://schemas.microsoft.com/office/drawing/2014/main" id="{9E3663BA-F131-4DCA-B63D-0E727218E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78" name="Text Box 352">
                <a:extLst>
                  <a:ext uri="{FF2B5EF4-FFF2-40B4-BE49-F238E27FC236}">
                    <a16:creationId xmlns:a16="http://schemas.microsoft.com/office/drawing/2014/main" id="{3E6C38EA-B384-46D1-8B61-B7912BEC3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579" name="Line 353">
                <a:extLst>
                  <a:ext uri="{FF2B5EF4-FFF2-40B4-BE49-F238E27FC236}">
                    <a16:creationId xmlns:a16="http://schemas.microsoft.com/office/drawing/2014/main" id="{408B0D28-EA2E-448B-BEC0-85A04EB69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80" name="Line 354">
                <a:extLst>
                  <a:ext uri="{FF2B5EF4-FFF2-40B4-BE49-F238E27FC236}">
                    <a16:creationId xmlns:a16="http://schemas.microsoft.com/office/drawing/2014/main" id="{A195DE68-F59A-4F5D-8B10-F10A88CAB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89858" name="Group 386">
            <a:extLst>
              <a:ext uri="{FF2B5EF4-FFF2-40B4-BE49-F238E27FC236}">
                <a16:creationId xmlns:a16="http://schemas.microsoft.com/office/drawing/2014/main" id="{ED5D6ED4-9E20-4E91-B700-4865AB1E0FCF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055938"/>
            <a:ext cx="2363787" cy="725487"/>
            <a:chOff x="3078" y="1706"/>
            <a:chExt cx="1489" cy="457"/>
          </a:xfrm>
        </p:grpSpPr>
        <p:grpSp>
          <p:nvGrpSpPr>
            <p:cNvPr id="61554" name="Group 337">
              <a:extLst>
                <a:ext uri="{FF2B5EF4-FFF2-40B4-BE49-F238E27FC236}">
                  <a16:creationId xmlns:a16="http://schemas.microsoft.com/office/drawing/2014/main" id="{605F3183-7B46-4963-9C4A-629D29380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" y="1710"/>
              <a:ext cx="469" cy="453"/>
              <a:chOff x="2858" y="741"/>
              <a:chExt cx="469" cy="453"/>
            </a:xfrm>
          </p:grpSpPr>
          <p:sp>
            <p:nvSpPr>
              <p:cNvPr id="61567" name="Text Box 338">
                <a:extLst>
                  <a:ext uri="{FF2B5EF4-FFF2-40B4-BE49-F238E27FC236}">
                    <a16:creationId xmlns:a16="http://schemas.microsoft.com/office/drawing/2014/main" id="{28775B6C-5DEE-41A6-8262-257EF0246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568" name="Text Box 339">
                <a:extLst>
                  <a:ext uri="{FF2B5EF4-FFF2-40B4-BE49-F238E27FC236}">
                    <a16:creationId xmlns:a16="http://schemas.microsoft.com/office/drawing/2014/main" id="{669CF32F-8A42-42E7-A8AB-8FE54E854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69" name="Text Box 340">
                <a:extLst>
                  <a:ext uri="{FF2B5EF4-FFF2-40B4-BE49-F238E27FC236}">
                    <a16:creationId xmlns:a16="http://schemas.microsoft.com/office/drawing/2014/main" id="{984A7D65-1862-4E1F-8D4E-F4390C158B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70" name="Line 341">
                <a:extLst>
                  <a:ext uri="{FF2B5EF4-FFF2-40B4-BE49-F238E27FC236}">
                    <a16:creationId xmlns:a16="http://schemas.microsoft.com/office/drawing/2014/main" id="{563DC6F0-DE93-4E44-813A-93E59E00A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71" name="Line 342">
                <a:extLst>
                  <a:ext uri="{FF2B5EF4-FFF2-40B4-BE49-F238E27FC236}">
                    <a16:creationId xmlns:a16="http://schemas.microsoft.com/office/drawing/2014/main" id="{7CB7D0A7-262B-4D48-9D5A-BEF78168C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55" name="Group 355">
              <a:extLst>
                <a:ext uri="{FF2B5EF4-FFF2-40B4-BE49-F238E27FC236}">
                  <a16:creationId xmlns:a16="http://schemas.microsoft.com/office/drawing/2014/main" id="{B08B8227-DABC-4AA4-AC05-992A6EF5D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6" y="1706"/>
              <a:ext cx="451" cy="453"/>
              <a:chOff x="2858" y="741"/>
              <a:chExt cx="451" cy="453"/>
            </a:xfrm>
          </p:grpSpPr>
          <p:sp>
            <p:nvSpPr>
              <p:cNvPr id="61562" name="Text Box 356">
                <a:extLst>
                  <a:ext uri="{FF2B5EF4-FFF2-40B4-BE49-F238E27FC236}">
                    <a16:creationId xmlns:a16="http://schemas.microsoft.com/office/drawing/2014/main" id="{BB8C533D-A601-4BA7-9DC7-B69B4899D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1563" name="Text Box 357">
                <a:extLst>
                  <a:ext uri="{FF2B5EF4-FFF2-40B4-BE49-F238E27FC236}">
                    <a16:creationId xmlns:a16="http://schemas.microsoft.com/office/drawing/2014/main" id="{EB163189-4258-4C3E-A335-3410876F5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61564" name="Text Box 358">
                <a:extLst>
                  <a:ext uri="{FF2B5EF4-FFF2-40B4-BE49-F238E27FC236}">
                    <a16:creationId xmlns:a16="http://schemas.microsoft.com/office/drawing/2014/main" id="{4C2B94C9-075B-449B-81F7-B096FBEA7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61565" name="Line 359">
                <a:extLst>
                  <a:ext uri="{FF2B5EF4-FFF2-40B4-BE49-F238E27FC236}">
                    <a16:creationId xmlns:a16="http://schemas.microsoft.com/office/drawing/2014/main" id="{14225A8D-517E-43DC-8F25-42862A2E7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66" name="Line 360">
                <a:extLst>
                  <a:ext uri="{FF2B5EF4-FFF2-40B4-BE49-F238E27FC236}">
                    <a16:creationId xmlns:a16="http://schemas.microsoft.com/office/drawing/2014/main" id="{1896BC9A-1743-4B47-822F-5E39D9AD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56" name="Group 367">
              <a:extLst>
                <a:ext uri="{FF2B5EF4-FFF2-40B4-BE49-F238E27FC236}">
                  <a16:creationId xmlns:a16="http://schemas.microsoft.com/office/drawing/2014/main" id="{36CD1FF7-9B9C-4DC4-A3F3-D90449D73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1706"/>
              <a:ext cx="469" cy="453"/>
              <a:chOff x="2858" y="741"/>
              <a:chExt cx="469" cy="453"/>
            </a:xfrm>
          </p:grpSpPr>
          <p:sp>
            <p:nvSpPr>
              <p:cNvPr id="61557" name="Text Box 368">
                <a:extLst>
                  <a:ext uri="{FF2B5EF4-FFF2-40B4-BE49-F238E27FC236}">
                    <a16:creationId xmlns:a16="http://schemas.microsoft.com/office/drawing/2014/main" id="{99693D7D-4F41-4766-B6C9-7ED8C7AD3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1558" name="Text Box 369">
                <a:extLst>
                  <a:ext uri="{FF2B5EF4-FFF2-40B4-BE49-F238E27FC236}">
                    <a16:creationId xmlns:a16="http://schemas.microsoft.com/office/drawing/2014/main" id="{A5CBD0C8-CB6C-4DAF-AC15-07BFEAA70A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59" name="Text Box 370">
                <a:extLst>
                  <a:ext uri="{FF2B5EF4-FFF2-40B4-BE49-F238E27FC236}">
                    <a16:creationId xmlns:a16="http://schemas.microsoft.com/office/drawing/2014/main" id="{DF120EDC-56A6-4A60-A243-4212A82B3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60" name="Line 371">
                <a:extLst>
                  <a:ext uri="{FF2B5EF4-FFF2-40B4-BE49-F238E27FC236}">
                    <a16:creationId xmlns:a16="http://schemas.microsoft.com/office/drawing/2014/main" id="{7FC717E4-D953-45D2-AE17-2049F6FCE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61" name="Line 372">
                <a:extLst>
                  <a:ext uri="{FF2B5EF4-FFF2-40B4-BE49-F238E27FC236}">
                    <a16:creationId xmlns:a16="http://schemas.microsoft.com/office/drawing/2014/main" id="{3EF7FB96-2DAE-492A-9721-F44169830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89859" name="Group 387">
            <a:extLst>
              <a:ext uri="{FF2B5EF4-FFF2-40B4-BE49-F238E27FC236}">
                <a16:creationId xmlns:a16="http://schemas.microsoft.com/office/drawing/2014/main" id="{A695D1AA-D076-4A81-9793-0055629CA279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4705350"/>
            <a:ext cx="1617662" cy="719138"/>
            <a:chOff x="3151" y="2872"/>
            <a:chExt cx="1019" cy="453"/>
          </a:xfrm>
        </p:grpSpPr>
        <p:grpSp>
          <p:nvGrpSpPr>
            <p:cNvPr id="61542" name="Group 361">
              <a:extLst>
                <a:ext uri="{FF2B5EF4-FFF2-40B4-BE49-F238E27FC236}">
                  <a16:creationId xmlns:a16="http://schemas.microsoft.com/office/drawing/2014/main" id="{7524B351-D274-4F53-A3F1-EA765B86C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" y="2872"/>
              <a:ext cx="469" cy="453"/>
              <a:chOff x="2858" y="741"/>
              <a:chExt cx="469" cy="453"/>
            </a:xfrm>
          </p:grpSpPr>
          <p:sp>
            <p:nvSpPr>
              <p:cNvPr id="61549" name="Text Box 362">
                <a:extLst>
                  <a:ext uri="{FF2B5EF4-FFF2-40B4-BE49-F238E27FC236}">
                    <a16:creationId xmlns:a16="http://schemas.microsoft.com/office/drawing/2014/main" id="{F65483FB-9F56-4FC9-BB66-01038BD3D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61550" name="Text Box 363">
                <a:extLst>
                  <a:ext uri="{FF2B5EF4-FFF2-40B4-BE49-F238E27FC236}">
                    <a16:creationId xmlns:a16="http://schemas.microsoft.com/office/drawing/2014/main" id="{186C9E03-30F9-4B29-ABA1-46C5410CE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51" name="Text Box 364">
                <a:extLst>
                  <a:ext uri="{FF2B5EF4-FFF2-40B4-BE49-F238E27FC236}">
                    <a16:creationId xmlns:a16="http://schemas.microsoft.com/office/drawing/2014/main" id="{54809375-B523-4D75-9CD7-7C932E221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61552" name="Line 365">
                <a:extLst>
                  <a:ext uri="{FF2B5EF4-FFF2-40B4-BE49-F238E27FC236}">
                    <a16:creationId xmlns:a16="http://schemas.microsoft.com/office/drawing/2014/main" id="{E6311DAE-8157-4F09-9E09-EB6797557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53" name="Line 366">
                <a:extLst>
                  <a:ext uri="{FF2B5EF4-FFF2-40B4-BE49-F238E27FC236}">
                    <a16:creationId xmlns:a16="http://schemas.microsoft.com/office/drawing/2014/main" id="{69203F3B-6E06-408E-AF67-33E290608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43" name="Group 373">
              <a:extLst>
                <a:ext uri="{FF2B5EF4-FFF2-40B4-BE49-F238E27FC236}">
                  <a16:creationId xmlns:a16="http://schemas.microsoft.com/office/drawing/2014/main" id="{0C7AB0C9-E532-4250-8736-87F74F390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1" y="2872"/>
              <a:ext cx="469" cy="453"/>
              <a:chOff x="2858" y="741"/>
              <a:chExt cx="469" cy="453"/>
            </a:xfrm>
          </p:grpSpPr>
          <p:sp>
            <p:nvSpPr>
              <p:cNvPr id="61544" name="Text Box 374">
                <a:extLst>
                  <a:ext uri="{FF2B5EF4-FFF2-40B4-BE49-F238E27FC236}">
                    <a16:creationId xmlns:a16="http://schemas.microsoft.com/office/drawing/2014/main" id="{64641D2D-9D4A-42BF-85B3-8B8D57908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61545" name="Text Box 375">
                <a:extLst>
                  <a:ext uri="{FF2B5EF4-FFF2-40B4-BE49-F238E27FC236}">
                    <a16:creationId xmlns:a16="http://schemas.microsoft.com/office/drawing/2014/main" id="{48DF3931-D89C-4C0B-8A74-A07961CF86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46" name="Text Box 376">
                <a:extLst>
                  <a:ext uri="{FF2B5EF4-FFF2-40B4-BE49-F238E27FC236}">
                    <a16:creationId xmlns:a16="http://schemas.microsoft.com/office/drawing/2014/main" id="{73FB7B3C-A6DD-4770-A008-F154A3725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61547" name="Line 377">
                <a:extLst>
                  <a:ext uri="{FF2B5EF4-FFF2-40B4-BE49-F238E27FC236}">
                    <a16:creationId xmlns:a16="http://schemas.microsoft.com/office/drawing/2014/main" id="{D94755EE-A7AB-417F-B49D-F7D85EF9C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48" name="Line 378">
                <a:extLst>
                  <a:ext uri="{FF2B5EF4-FFF2-40B4-BE49-F238E27FC236}">
                    <a16:creationId xmlns:a16="http://schemas.microsoft.com/office/drawing/2014/main" id="{2A9652D5-DBB1-44B9-B53D-5B0DE915E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89860" name="Text Box 388">
            <a:extLst>
              <a:ext uri="{FF2B5EF4-FFF2-40B4-BE49-F238E27FC236}">
                <a16:creationId xmlns:a16="http://schemas.microsoft.com/office/drawing/2014/main" id="{A446EDC8-3D02-40E8-B9F5-181BCA15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892175"/>
            <a:ext cx="399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Binary min-heap: parent.key ≦ child.key</a:t>
            </a:r>
            <a:b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key: distance label</a:t>
            </a:r>
          </a:p>
        </p:txBody>
      </p:sp>
      <p:sp>
        <p:nvSpPr>
          <p:cNvPr id="489879" name="Text Box 407">
            <a:extLst>
              <a:ext uri="{FF2B5EF4-FFF2-40B4-BE49-F238E27FC236}">
                <a16:creationId xmlns:a16="http://schemas.microsoft.com/office/drawing/2014/main" id="{9F0A9EB9-07DB-462B-85FA-0F9FAB0DF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2203450"/>
            <a:ext cx="11985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0224" name="Group 752">
            <a:extLst>
              <a:ext uri="{FF2B5EF4-FFF2-40B4-BE49-F238E27FC236}">
                <a16:creationId xmlns:a16="http://schemas.microsoft.com/office/drawing/2014/main" id="{00D78134-C183-4FD9-8C92-E64C6FFB48C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802313" y="2552700"/>
          <a:ext cx="2533650" cy="306434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37" marB="46537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0225" name="Group 753">
            <a:extLst>
              <a:ext uri="{FF2B5EF4-FFF2-40B4-BE49-F238E27FC236}">
                <a16:creationId xmlns:a16="http://schemas.microsoft.com/office/drawing/2014/main" id="{56A9B9E9-A806-45C9-A8F0-1750D72D1B86}"/>
              </a:ext>
            </a:extLst>
          </p:cNvPr>
          <p:cNvGraphicFramePr>
            <a:graphicFrameLocks noGrp="1"/>
          </p:cNvGraphicFramePr>
          <p:nvPr/>
        </p:nvGraphicFramePr>
        <p:xfrm>
          <a:off x="5830888" y="3786188"/>
          <a:ext cx="2570162" cy="306432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0245" name="Text Box 773">
            <a:extLst>
              <a:ext uri="{FF2B5EF4-FFF2-40B4-BE49-F238E27FC236}">
                <a16:creationId xmlns:a16="http://schemas.microsoft.com/office/drawing/2014/main" id="{853A5414-09C6-4785-848F-9759170A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8" y="3794125"/>
            <a:ext cx="11985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0246" name="Group 774">
            <a:extLst>
              <a:ext uri="{FF2B5EF4-FFF2-40B4-BE49-F238E27FC236}">
                <a16:creationId xmlns:a16="http://schemas.microsoft.com/office/drawing/2014/main" id="{020107AE-93EA-40E7-B2EB-C230912C4A6A}"/>
              </a:ext>
            </a:extLst>
          </p:cNvPr>
          <p:cNvGraphicFramePr>
            <a:graphicFrameLocks noGrp="1"/>
          </p:cNvGraphicFramePr>
          <p:nvPr/>
        </p:nvGraphicFramePr>
        <p:xfrm>
          <a:off x="5854700" y="4143375"/>
          <a:ext cx="2533650" cy="306434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37" marB="46537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0273" name="Group 801">
            <a:extLst>
              <a:ext uri="{FF2B5EF4-FFF2-40B4-BE49-F238E27FC236}">
                <a16:creationId xmlns:a16="http://schemas.microsoft.com/office/drawing/2014/main" id="{297F4EA3-3106-4A43-84F1-F00B077876AA}"/>
              </a:ext>
            </a:extLst>
          </p:cNvPr>
          <p:cNvGraphicFramePr>
            <a:graphicFrameLocks noGrp="1"/>
          </p:cNvGraphicFramePr>
          <p:nvPr/>
        </p:nvGraphicFramePr>
        <p:xfrm>
          <a:off x="5900738" y="5440363"/>
          <a:ext cx="2570162" cy="306432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0293" name="Text Box 821">
            <a:extLst>
              <a:ext uri="{FF2B5EF4-FFF2-40B4-BE49-F238E27FC236}">
                <a16:creationId xmlns:a16="http://schemas.microsoft.com/office/drawing/2014/main" id="{BD38FD39-EF34-4921-8741-F9E8327B7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5448300"/>
            <a:ext cx="11985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0294" name="Group 822">
            <a:extLst>
              <a:ext uri="{FF2B5EF4-FFF2-40B4-BE49-F238E27FC236}">
                <a16:creationId xmlns:a16="http://schemas.microsoft.com/office/drawing/2014/main" id="{56E0D2D3-0D65-4519-AD2D-9F8CAC932BA3}"/>
              </a:ext>
            </a:extLst>
          </p:cNvPr>
          <p:cNvGraphicFramePr>
            <a:graphicFrameLocks noGrp="1"/>
          </p:cNvGraphicFramePr>
          <p:nvPr/>
        </p:nvGraphicFramePr>
        <p:xfrm>
          <a:off x="5924550" y="5797550"/>
          <a:ext cx="2533650" cy="306434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37" marB="46537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860" grpId="0"/>
      <p:bldP spid="489879" grpId="0"/>
      <p:bldP spid="490245" grpId="0"/>
      <p:bldP spid="49029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3">
            <a:extLst>
              <a:ext uri="{FF2B5EF4-FFF2-40B4-BE49-F238E27FC236}">
                <a16:creationId xmlns:a16="http://schemas.microsoft.com/office/drawing/2014/main" id="{99CE5F09-63B4-4D9C-B20A-CAB76EAFC1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950DE0-13F7-48A2-8057-0AF0B64F43A9}" type="slidenum">
              <a:rPr lang="zh-TW" altLang="en-US" sz="1400" smtClean="0">
                <a:latin typeface="Times New Roman" panose="02020603050405020304" pitchFamily="18" charset="0"/>
              </a:rPr>
              <a:pPr/>
              <a:t>32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pSp>
        <p:nvGrpSpPr>
          <p:cNvPr id="491623" name="Group 103">
            <a:extLst>
              <a:ext uri="{FF2B5EF4-FFF2-40B4-BE49-F238E27FC236}">
                <a16:creationId xmlns:a16="http://schemas.microsoft.com/office/drawing/2014/main" id="{F38196E0-B1A1-4A47-A632-8BAAE906294C}"/>
              </a:ext>
            </a:extLst>
          </p:cNvPr>
          <p:cNvGrpSpPr>
            <a:grpSpLocks/>
          </p:cNvGrpSpPr>
          <p:nvPr/>
        </p:nvGrpSpPr>
        <p:grpSpPr bwMode="auto">
          <a:xfrm>
            <a:off x="0" y="930275"/>
            <a:ext cx="4456113" cy="1739900"/>
            <a:chOff x="276" y="1940"/>
            <a:chExt cx="2807" cy="1260"/>
          </a:xfrm>
        </p:grpSpPr>
        <p:grpSp>
          <p:nvGrpSpPr>
            <p:cNvPr id="63690" name="Group 104">
              <a:extLst>
                <a:ext uri="{FF2B5EF4-FFF2-40B4-BE49-F238E27FC236}">
                  <a16:creationId xmlns:a16="http://schemas.microsoft.com/office/drawing/2014/main" id="{C1B4852C-F7FE-434A-8DE3-E7888CC32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71" cy="1260"/>
              <a:chOff x="245" y="712"/>
              <a:chExt cx="1871" cy="1260"/>
            </a:xfrm>
          </p:grpSpPr>
          <p:sp>
            <p:nvSpPr>
              <p:cNvPr id="63692" name="AutoShape 105">
                <a:extLst>
                  <a:ext uri="{FF2B5EF4-FFF2-40B4-BE49-F238E27FC236}">
                    <a16:creationId xmlns:a16="http://schemas.microsoft.com/office/drawing/2014/main" id="{C8C7B3A0-576A-4824-9D94-D6BEFFD7E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3693" name="AutoShape 106">
                <a:extLst>
                  <a:ext uri="{FF2B5EF4-FFF2-40B4-BE49-F238E27FC236}">
                    <a16:creationId xmlns:a16="http://schemas.microsoft.com/office/drawing/2014/main" id="{C6FE623A-8DC1-473F-BFB0-86FBF2AF3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3694" name="AutoShape 107">
                <a:extLst>
                  <a:ext uri="{FF2B5EF4-FFF2-40B4-BE49-F238E27FC236}">
                    <a16:creationId xmlns:a16="http://schemas.microsoft.com/office/drawing/2014/main" id="{F963EDB8-38A8-4275-93B8-759257C8E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3695" name="AutoShape 108">
                <a:extLst>
                  <a:ext uri="{FF2B5EF4-FFF2-40B4-BE49-F238E27FC236}">
                    <a16:creationId xmlns:a16="http://schemas.microsoft.com/office/drawing/2014/main" id="{C143AA1D-6338-4C9F-9EF3-DBBC558F5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3696" name="AutoShape 109">
                <a:extLst>
                  <a:ext uri="{FF2B5EF4-FFF2-40B4-BE49-F238E27FC236}">
                    <a16:creationId xmlns:a16="http://schemas.microsoft.com/office/drawing/2014/main" id="{CEC246A9-B109-4F4E-A92C-11D7B47FD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3697" name="AutoShape 110">
                <a:extLst>
                  <a:ext uri="{FF2B5EF4-FFF2-40B4-BE49-F238E27FC236}">
                    <a16:creationId xmlns:a16="http://schemas.microsoft.com/office/drawing/2014/main" id="{A2B893A8-ABDE-4A4B-878B-7FC20B6F7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63698" name="AutoShape 111">
                <a:extLst>
                  <a:ext uri="{FF2B5EF4-FFF2-40B4-BE49-F238E27FC236}">
                    <a16:creationId xmlns:a16="http://schemas.microsoft.com/office/drawing/2014/main" id="{6153CFD5-3826-42E3-B4E2-C4EFECA6317B}"/>
                  </a:ext>
                </a:extLst>
              </p:cNvPr>
              <p:cNvCxnSpPr>
                <a:cxnSpLocks noChangeShapeType="1"/>
                <a:endCxn id="63695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99" name="AutoShape 112">
                <a:extLst>
                  <a:ext uri="{FF2B5EF4-FFF2-40B4-BE49-F238E27FC236}">
                    <a16:creationId xmlns:a16="http://schemas.microsoft.com/office/drawing/2014/main" id="{C0B38AE7-7179-4956-9B29-35DC98A6D542}"/>
                  </a:ext>
                </a:extLst>
              </p:cNvPr>
              <p:cNvCxnSpPr>
                <a:cxnSpLocks noChangeShapeType="1"/>
                <a:stCxn id="63693" idx="5"/>
                <a:endCxn id="63695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00" name="AutoShape 113">
                <a:extLst>
                  <a:ext uri="{FF2B5EF4-FFF2-40B4-BE49-F238E27FC236}">
                    <a16:creationId xmlns:a16="http://schemas.microsoft.com/office/drawing/2014/main" id="{A70B5F8C-C511-472E-89DE-DB3EDADB859C}"/>
                  </a:ext>
                </a:extLst>
              </p:cNvPr>
              <p:cNvCxnSpPr>
                <a:cxnSpLocks noChangeShapeType="1"/>
                <a:stCxn id="63695" idx="7"/>
                <a:endCxn id="63694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01" name="AutoShape 114">
                <a:extLst>
                  <a:ext uri="{FF2B5EF4-FFF2-40B4-BE49-F238E27FC236}">
                    <a16:creationId xmlns:a16="http://schemas.microsoft.com/office/drawing/2014/main" id="{1F591330-F9A2-4DDA-8941-B8AB661E5E50}"/>
                  </a:ext>
                </a:extLst>
              </p:cNvPr>
              <p:cNvCxnSpPr>
                <a:cxnSpLocks noChangeShapeType="1"/>
                <a:stCxn id="63695" idx="6"/>
                <a:endCxn id="63696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02" name="AutoShape 115">
                <a:extLst>
                  <a:ext uri="{FF2B5EF4-FFF2-40B4-BE49-F238E27FC236}">
                    <a16:creationId xmlns:a16="http://schemas.microsoft.com/office/drawing/2014/main" id="{4691915A-6C7B-4109-BA52-8A13F0B0F3CA}"/>
                  </a:ext>
                </a:extLst>
              </p:cNvPr>
              <p:cNvCxnSpPr>
                <a:cxnSpLocks noChangeShapeType="1"/>
                <a:stCxn id="63692" idx="6"/>
                <a:endCxn id="63694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03" name="AutoShape 116">
                <a:extLst>
                  <a:ext uri="{FF2B5EF4-FFF2-40B4-BE49-F238E27FC236}">
                    <a16:creationId xmlns:a16="http://schemas.microsoft.com/office/drawing/2014/main" id="{3D8F95F9-9C90-44EA-8357-914382599489}"/>
                  </a:ext>
                </a:extLst>
              </p:cNvPr>
              <p:cNvCxnSpPr>
                <a:cxnSpLocks noChangeShapeType="1"/>
                <a:stCxn id="63694" idx="6"/>
                <a:endCxn id="63697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04" name="AutoShape 117">
                <a:extLst>
                  <a:ext uri="{FF2B5EF4-FFF2-40B4-BE49-F238E27FC236}">
                    <a16:creationId xmlns:a16="http://schemas.microsoft.com/office/drawing/2014/main" id="{953E7227-3809-4A26-B465-B5150FD67CA5}"/>
                  </a:ext>
                </a:extLst>
              </p:cNvPr>
              <p:cNvCxnSpPr>
                <a:cxnSpLocks noChangeShapeType="1"/>
                <a:stCxn id="63693" idx="7"/>
                <a:endCxn id="63692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705" name="Text Box 118">
                <a:extLst>
                  <a:ext uri="{FF2B5EF4-FFF2-40B4-BE49-F238E27FC236}">
                    <a16:creationId xmlns:a16="http://schemas.microsoft.com/office/drawing/2014/main" id="{212B9288-3DD9-4685-9073-D675972044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5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706" name="Text Box 119">
                <a:extLst>
                  <a:ext uri="{FF2B5EF4-FFF2-40B4-BE49-F238E27FC236}">
                    <a16:creationId xmlns:a16="http://schemas.microsoft.com/office/drawing/2014/main" id="{6B16B382-0961-48F5-8A79-9073246D2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7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707" name="Text Box 120">
                <a:extLst>
                  <a:ext uri="{FF2B5EF4-FFF2-40B4-BE49-F238E27FC236}">
                    <a16:creationId xmlns:a16="http://schemas.microsoft.com/office/drawing/2014/main" id="{CCEDBBAC-A492-42CC-86E1-82CD07D87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3708" name="Text Box 121">
                <a:extLst>
                  <a:ext uri="{FF2B5EF4-FFF2-40B4-BE49-F238E27FC236}">
                    <a16:creationId xmlns:a16="http://schemas.microsoft.com/office/drawing/2014/main" id="{AB2585FB-094A-4421-B4D9-E033BA26A9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9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709" name="Text Box 122">
                <a:extLst>
                  <a:ext uri="{FF2B5EF4-FFF2-40B4-BE49-F238E27FC236}">
                    <a16:creationId xmlns:a16="http://schemas.microsoft.com/office/drawing/2014/main" id="{9D3B46B1-EC03-4689-BBB5-94B2A9AE7C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5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3710" name="Text Box 123">
                <a:extLst>
                  <a:ext uri="{FF2B5EF4-FFF2-40B4-BE49-F238E27FC236}">
                    <a16:creationId xmlns:a16="http://schemas.microsoft.com/office/drawing/2014/main" id="{45B7C4AA-4C54-440A-B428-F5C113067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3711" name="AutoShape 124">
                <a:extLst>
                  <a:ext uri="{FF2B5EF4-FFF2-40B4-BE49-F238E27FC236}">
                    <a16:creationId xmlns:a16="http://schemas.microsoft.com/office/drawing/2014/main" id="{0FFA1727-AE70-4D59-930A-C8DFE056D1D9}"/>
                  </a:ext>
                </a:extLst>
              </p:cNvPr>
              <p:cNvCxnSpPr>
                <a:cxnSpLocks noChangeShapeType="1"/>
                <a:stCxn id="63694" idx="4"/>
                <a:endCxn id="63696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12" name="AutoShape 125">
                <a:extLst>
                  <a:ext uri="{FF2B5EF4-FFF2-40B4-BE49-F238E27FC236}">
                    <a16:creationId xmlns:a16="http://schemas.microsoft.com/office/drawing/2014/main" id="{2688834E-5F71-4A1B-9977-7544DC72F601}"/>
                  </a:ext>
                </a:extLst>
              </p:cNvPr>
              <p:cNvCxnSpPr>
                <a:cxnSpLocks noChangeShapeType="1"/>
                <a:stCxn id="63697" idx="3"/>
                <a:endCxn id="63696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713" name="Text Box 126">
                <a:extLst>
                  <a:ext uri="{FF2B5EF4-FFF2-40B4-BE49-F238E27FC236}">
                    <a16:creationId xmlns:a16="http://schemas.microsoft.com/office/drawing/2014/main" id="{FE7205F3-F04C-41A8-9334-158178087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3714" name="Text Box 127">
                <a:extLst>
                  <a:ext uri="{FF2B5EF4-FFF2-40B4-BE49-F238E27FC236}">
                    <a16:creationId xmlns:a16="http://schemas.microsoft.com/office/drawing/2014/main" id="{493CA907-6B43-4A16-B870-3DAB84482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4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715" name="Text Box 128">
                <a:extLst>
                  <a:ext uri="{FF2B5EF4-FFF2-40B4-BE49-F238E27FC236}">
                    <a16:creationId xmlns:a16="http://schemas.microsoft.com/office/drawing/2014/main" id="{63625DEA-0FA5-485B-9C41-3F3A0F8A0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3716" name="Text Box 129">
                <a:extLst>
                  <a:ext uri="{FF2B5EF4-FFF2-40B4-BE49-F238E27FC236}">
                    <a16:creationId xmlns:a16="http://schemas.microsoft.com/office/drawing/2014/main" id="{D91F95B5-42C9-4632-9FCC-832E539F9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3"/>
                <a:ext cx="311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63717" name="Text Box 130">
                <a:extLst>
                  <a:ext uri="{FF2B5EF4-FFF2-40B4-BE49-F238E27FC236}">
                    <a16:creationId xmlns:a16="http://schemas.microsoft.com/office/drawing/2014/main" id="{60DD8E72-2916-42BA-B50D-E3167AD4DF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63718" name="Text Box 131">
                <a:extLst>
                  <a:ext uri="{FF2B5EF4-FFF2-40B4-BE49-F238E27FC236}">
                    <a16:creationId xmlns:a16="http://schemas.microsoft.com/office/drawing/2014/main" id="{08E3FD74-362C-4E89-ACA4-FAE394BAA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  <a:endParaRPr lang="en-US" altLang="zh-TW" sz="140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3719" name="Text Box 132">
                <a:extLst>
                  <a:ext uri="{FF2B5EF4-FFF2-40B4-BE49-F238E27FC236}">
                    <a16:creationId xmlns:a16="http://schemas.microsoft.com/office/drawing/2014/main" id="{5B1B0004-9E51-4275-9EF3-11FD6038C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 [C]</a:t>
                </a:r>
              </a:p>
            </p:txBody>
          </p:sp>
          <p:sp>
            <p:nvSpPr>
              <p:cNvPr id="63720" name="Text Box 133">
                <a:extLst>
                  <a:ext uri="{FF2B5EF4-FFF2-40B4-BE49-F238E27FC236}">
                    <a16:creationId xmlns:a16="http://schemas.microsoft.com/office/drawing/2014/main" id="{070EAF5B-54F2-4B5B-8BBC-7222CC06E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 [C]</a:t>
                </a:r>
              </a:p>
            </p:txBody>
          </p:sp>
          <p:sp>
            <p:nvSpPr>
              <p:cNvPr id="63721" name="Text Box 134">
                <a:extLst>
                  <a:ext uri="{FF2B5EF4-FFF2-40B4-BE49-F238E27FC236}">
                    <a16:creationId xmlns:a16="http://schemas.microsoft.com/office/drawing/2014/main" id="{EDC0EED2-454D-4748-911F-5C73FCB07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63691" name="Text Box 135">
              <a:extLst>
                <a:ext uri="{FF2B5EF4-FFF2-40B4-BE49-F238E27FC236}">
                  <a16:creationId xmlns:a16="http://schemas.microsoft.com/office/drawing/2014/main" id="{85477CC0-3456-4434-8B0E-B46FACE28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893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C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S={s,B,A,C}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(C,D),(C,E)</a:t>
              </a:r>
            </a:p>
          </p:txBody>
        </p:sp>
      </p:grpSp>
      <p:grpSp>
        <p:nvGrpSpPr>
          <p:cNvPr id="491656" name="Group 136">
            <a:extLst>
              <a:ext uri="{FF2B5EF4-FFF2-40B4-BE49-F238E27FC236}">
                <a16:creationId xmlns:a16="http://schemas.microsoft.com/office/drawing/2014/main" id="{0628FB12-EB95-421C-BC3D-707B1DF66C91}"/>
              </a:ext>
            </a:extLst>
          </p:cNvPr>
          <p:cNvGrpSpPr>
            <a:grpSpLocks/>
          </p:cNvGrpSpPr>
          <p:nvPr/>
        </p:nvGrpSpPr>
        <p:grpSpPr bwMode="auto">
          <a:xfrm>
            <a:off x="0" y="2708275"/>
            <a:ext cx="4335463" cy="1776413"/>
            <a:chOff x="276" y="1940"/>
            <a:chExt cx="2731" cy="1254"/>
          </a:xfrm>
        </p:grpSpPr>
        <p:grpSp>
          <p:nvGrpSpPr>
            <p:cNvPr id="63658" name="Group 137">
              <a:extLst>
                <a:ext uri="{FF2B5EF4-FFF2-40B4-BE49-F238E27FC236}">
                  <a16:creationId xmlns:a16="http://schemas.microsoft.com/office/drawing/2014/main" id="{256B8CF6-6A4A-44DB-B510-C8EAD655B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77" cy="1254"/>
              <a:chOff x="245" y="712"/>
              <a:chExt cx="1877" cy="1254"/>
            </a:xfrm>
          </p:grpSpPr>
          <p:sp>
            <p:nvSpPr>
              <p:cNvPr id="63660" name="AutoShape 138">
                <a:extLst>
                  <a:ext uri="{FF2B5EF4-FFF2-40B4-BE49-F238E27FC236}">
                    <a16:creationId xmlns:a16="http://schemas.microsoft.com/office/drawing/2014/main" id="{673B5336-388C-4F0B-B4C3-D378F535F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3661" name="AutoShape 139">
                <a:extLst>
                  <a:ext uri="{FF2B5EF4-FFF2-40B4-BE49-F238E27FC236}">
                    <a16:creationId xmlns:a16="http://schemas.microsoft.com/office/drawing/2014/main" id="{67F948C0-B26A-4ED4-9C14-6F5785AB9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3662" name="AutoShape 140">
                <a:extLst>
                  <a:ext uri="{FF2B5EF4-FFF2-40B4-BE49-F238E27FC236}">
                    <a16:creationId xmlns:a16="http://schemas.microsoft.com/office/drawing/2014/main" id="{055F4868-ED2D-4FCC-BAD0-49493A78C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3663" name="AutoShape 141">
                <a:extLst>
                  <a:ext uri="{FF2B5EF4-FFF2-40B4-BE49-F238E27FC236}">
                    <a16:creationId xmlns:a16="http://schemas.microsoft.com/office/drawing/2014/main" id="{C2D9F4DD-7EF8-43DA-A603-7E62DF3B8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3664" name="AutoShape 142">
                <a:extLst>
                  <a:ext uri="{FF2B5EF4-FFF2-40B4-BE49-F238E27FC236}">
                    <a16:creationId xmlns:a16="http://schemas.microsoft.com/office/drawing/2014/main" id="{C91A49DA-F25A-4C00-842C-3FC0D4246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3665" name="AutoShape 143">
                <a:extLst>
                  <a:ext uri="{FF2B5EF4-FFF2-40B4-BE49-F238E27FC236}">
                    <a16:creationId xmlns:a16="http://schemas.microsoft.com/office/drawing/2014/main" id="{A7631C04-43C4-4B87-9386-FAF9EF28C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63666" name="AutoShape 144">
                <a:extLst>
                  <a:ext uri="{FF2B5EF4-FFF2-40B4-BE49-F238E27FC236}">
                    <a16:creationId xmlns:a16="http://schemas.microsoft.com/office/drawing/2014/main" id="{C07AE653-503B-41B9-9DDF-B042222219FA}"/>
                  </a:ext>
                </a:extLst>
              </p:cNvPr>
              <p:cNvCxnSpPr>
                <a:cxnSpLocks noChangeShapeType="1"/>
                <a:endCxn id="63663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67" name="AutoShape 145">
                <a:extLst>
                  <a:ext uri="{FF2B5EF4-FFF2-40B4-BE49-F238E27FC236}">
                    <a16:creationId xmlns:a16="http://schemas.microsoft.com/office/drawing/2014/main" id="{6C18B22B-F94B-4001-8CAF-74B54EDA9049}"/>
                  </a:ext>
                </a:extLst>
              </p:cNvPr>
              <p:cNvCxnSpPr>
                <a:cxnSpLocks noChangeShapeType="1"/>
                <a:stCxn id="63661" idx="5"/>
                <a:endCxn id="63663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68" name="AutoShape 146">
                <a:extLst>
                  <a:ext uri="{FF2B5EF4-FFF2-40B4-BE49-F238E27FC236}">
                    <a16:creationId xmlns:a16="http://schemas.microsoft.com/office/drawing/2014/main" id="{8D1BF4C0-3B44-49D7-8AB6-4704FB03B04A}"/>
                  </a:ext>
                </a:extLst>
              </p:cNvPr>
              <p:cNvCxnSpPr>
                <a:cxnSpLocks noChangeShapeType="1"/>
                <a:stCxn id="63663" idx="7"/>
                <a:endCxn id="63662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69" name="AutoShape 147">
                <a:extLst>
                  <a:ext uri="{FF2B5EF4-FFF2-40B4-BE49-F238E27FC236}">
                    <a16:creationId xmlns:a16="http://schemas.microsoft.com/office/drawing/2014/main" id="{91848599-0925-436B-8481-5833AE211A58}"/>
                  </a:ext>
                </a:extLst>
              </p:cNvPr>
              <p:cNvCxnSpPr>
                <a:cxnSpLocks noChangeShapeType="1"/>
                <a:stCxn id="63663" idx="6"/>
                <a:endCxn id="63664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70" name="AutoShape 148">
                <a:extLst>
                  <a:ext uri="{FF2B5EF4-FFF2-40B4-BE49-F238E27FC236}">
                    <a16:creationId xmlns:a16="http://schemas.microsoft.com/office/drawing/2014/main" id="{63E226B3-F07F-4966-B6A2-35295E1DCAA9}"/>
                  </a:ext>
                </a:extLst>
              </p:cNvPr>
              <p:cNvCxnSpPr>
                <a:cxnSpLocks noChangeShapeType="1"/>
                <a:stCxn id="63660" idx="6"/>
                <a:endCxn id="63662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71" name="AutoShape 149">
                <a:extLst>
                  <a:ext uri="{FF2B5EF4-FFF2-40B4-BE49-F238E27FC236}">
                    <a16:creationId xmlns:a16="http://schemas.microsoft.com/office/drawing/2014/main" id="{6E05B7EB-7385-4098-B38F-25F0886EB714}"/>
                  </a:ext>
                </a:extLst>
              </p:cNvPr>
              <p:cNvCxnSpPr>
                <a:cxnSpLocks noChangeShapeType="1"/>
                <a:stCxn id="63662" idx="6"/>
                <a:endCxn id="63665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72" name="AutoShape 150">
                <a:extLst>
                  <a:ext uri="{FF2B5EF4-FFF2-40B4-BE49-F238E27FC236}">
                    <a16:creationId xmlns:a16="http://schemas.microsoft.com/office/drawing/2014/main" id="{CAE28E51-8CBA-4614-BCA8-B3EC24B7246A}"/>
                  </a:ext>
                </a:extLst>
              </p:cNvPr>
              <p:cNvCxnSpPr>
                <a:cxnSpLocks noChangeShapeType="1"/>
                <a:stCxn id="63661" idx="7"/>
                <a:endCxn id="63660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673" name="Text Box 151">
                <a:extLst>
                  <a:ext uri="{FF2B5EF4-FFF2-40B4-BE49-F238E27FC236}">
                    <a16:creationId xmlns:a16="http://schemas.microsoft.com/office/drawing/2014/main" id="{51D7D8F8-49D0-4B9F-8EA1-9775A15B5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6"/>
                <a:ext cx="17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74" name="Text Box 152">
                <a:extLst>
                  <a:ext uri="{FF2B5EF4-FFF2-40B4-BE49-F238E27FC236}">
                    <a16:creationId xmlns:a16="http://schemas.microsoft.com/office/drawing/2014/main" id="{59D197CF-5039-4D85-82CC-E9A77DC4F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75" name="Text Box 153">
                <a:extLst>
                  <a:ext uri="{FF2B5EF4-FFF2-40B4-BE49-F238E27FC236}">
                    <a16:creationId xmlns:a16="http://schemas.microsoft.com/office/drawing/2014/main" id="{1E6D67AA-B82B-43D9-B527-F752B553C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3676" name="Text Box 154">
                <a:extLst>
                  <a:ext uri="{FF2B5EF4-FFF2-40B4-BE49-F238E27FC236}">
                    <a16:creationId xmlns:a16="http://schemas.microsoft.com/office/drawing/2014/main" id="{FB0CE00B-0BEB-427C-ACD7-710A78428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77" name="Text Box 155">
                <a:extLst>
                  <a:ext uri="{FF2B5EF4-FFF2-40B4-BE49-F238E27FC236}">
                    <a16:creationId xmlns:a16="http://schemas.microsoft.com/office/drawing/2014/main" id="{C32457F3-6566-469F-8A45-6EBFCBC46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3678" name="Text Box 156">
                <a:extLst>
                  <a:ext uri="{FF2B5EF4-FFF2-40B4-BE49-F238E27FC236}">
                    <a16:creationId xmlns:a16="http://schemas.microsoft.com/office/drawing/2014/main" id="{C9877031-8DD1-405A-AAF9-F29224709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3679" name="AutoShape 157">
                <a:extLst>
                  <a:ext uri="{FF2B5EF4-FFF2-40B4-BE49-F238E27FC236}">
                    <a16:creationId xmlns:a16="http://schemas.microsoft.com/office/drawing/2014/main" id="{DF4D6D48-3C72-42E8-B7A9-BD6B9765411F}"/>
                  </a:ext>
                </a:extLst>
              </p:cNvPr>
              <p:cNvCxnSpPr>
                <a:cxnSpLocks noChangeShapeType="1"/>
                <a:stCxn id="63662" idx="4"/>
                <a:endCxn id="63664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80" name="AutoShape 158">
                <a:extLst>
                  <a:ext uri="{FF2B5EF4-FFF2-40B4-BE49-F238E27FC236}">
                    <a16:creationId xmlns:a16="http://schemas.microsoft.com/office/drawing/2014/main" id="{03C16471-21CE-4E26-933D-368F4B9B4965}"/>
                  </a:ext>
                </a:extLst>
              </p:cNvPr>
              <p:cNvCxnSpPr>
                <a:cxnSpLocks noChangeShapeType="1"/>
                <a:stCxn id="63665" idx="3"/>
                <a:endCxn id="63664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681" name="Text Box 159">
                <a:extLst>
                  <a:ext uri="{FF2B5EF4-FFF2-40B4-BE49-F238E27FC236}">
                    <a16:creationId xmlns:a16="http://schemas.microsoft.com/office/drawing/2014/main" id="{508B0544-D140-4016-9974-8FC059C84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3682" name="Text Box 160">
                <a:extLst>
                  <a:ext uri="{FF2B5EF4-FFF2-40B4-BE49-F238E27FC236}">
                    <a16:creationId xmlns:a16="http://schemas.microsoft.com/office/drawing/2014/main" id="{FD9393F9-CF19-473C-ADE4-00BFBBA7FF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3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83" name="Text Box 161">
                <a:extLst>
                  <a:ext uri="{FF2B5EF4-FFF2-40B4-BE49-F238E27FC236}">
                    <a16:creationId xmlns:a16="http://schemas.microsoft.com/office/drawing/2014/main" id="{8E424930-3B3C-4617-9268-4BDB2D1A5C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3684" name="Text Box 162">
                <a:extLst>
                  <a:ext uri="{FF2B5EF4-FFF2-40B4-BE49-F238E27FC236}">
                    <a16:creationId xmlns:a16="http://schemas.microsoft.com/office/drawing/2014/main" id="{0493B1CB-B860-4891-9731-B951D08355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11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63685" name="Text Box 163">
                <a:extLst>
                  <a:ext uri="{FF2B5EF4-FFF2-40B4-BE49-F238E27FC236}">
                    <a16:creationId xmlns:a16="http://schemas.microsoft.com/office/drawing/2014/main" id="{F64B631F-A3D1-4EC2-A087-66DED8A4B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63686" name="Text Box 164">
                <a:extLst>
                  <a:ext uri="{FF2B5EF4-FFF2-40B4-BE49-F238E27FC236}">
                    <a16:creationId xmlns:a16="http://schemas.microsoft.com/office/drawing/2014/main" id="{24B4198E-9442-4C59-9995-2FE78D490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63687" name="Text Box 165">
                <a:extLst>
                  <a:ext uri="{FF2B5EF4-FFF2-40B4-BE49-F238E27FC236}">
                    <a16:creationId xmlns:a16="http://schemas.microsoft.com/office/drawing/2014/main" id="{48967579-2414-41BE-AF00-4D53B95B0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 [C]</a:t>
                </a:r>
              </a:p>
            </p:txBody>
          </p:sp>
          <p:sp>
            <p:nvSpPr>
              <p:cNvPr id="63688" name="Text Box 166">
                <a:extLst>
                  <a:ext uri="{FF2B5EF4-FFF2-40B4-BE49-F238E27FC236}">
                    <a16:creationId xmlns:a16="http://schemas.microsoft.com/office/drawing/2014/main" id="{6992D3EC-5DAF-4D6C-8BD9-30305C3278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55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[D]</a:t>
                </a:r>
              </a:p>
            </p:txBody>
          </p:sp>
          <p:sp>
            <p:nvSpPr>
              <p:cNvPr id="63689" name="Text Box 167">
                <a:extLst>
                  <a:ext uri="{FF2B5EF4-FFF2-40B4-BE49-F238E27FC236}">
                    <a16:creationId xmlns:a16="http://schemas.microsoft.com/office/drawing/2014/main" id="{7717FC85-8FC5-410A-AB43-44B084E423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63659" name="Text Box 168">
              <a:extLst>
                <a:ext uri="{FF2B5EF4-FFF2-40B4-BE49-F238E27FC236}">
                  <a16:creationId xmlns:a16="http://schemas.microsoft.com/office/drawing/2014/main" id="{BF21F15D-1BC6-45C6-9B4F-906C72406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817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D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S={s,B,A,C,D}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(D,E)</a:t>
              </a:r>
            </a:p>
          </p:txBody>
        </p:sp>
      </p:grpSp>
      <p:grpSp>
        <p:nvGrpSpPr>
          <p:cNvPr id="491689" name="Group 169">
            <a:extLst>
              <a:ext uri="{FF2B5EF4-FFF2-40B4-BE49-F238E27FC236}">
                <a16:creationId xmlns:a16="http://schemas.microsoft.com/office/drawing/2014/main" id="{00CC9A75-9047-46B5-B409-0059BE9B1629}"/>
              </a:ext>
            </a:extLst>
          </p:cNvPr>
          <p:cNvGrpSpPr>
            <a:grpSpLocks/>
          </p:cNvGrpSpPr>
          <p:nvPr/>
        </p:nvGrpSpPr>
        <p:grpSpPr bwMode="auto">
          <a:xfrm>
            <a:off x="0" y="4546600"/>
            <a:ext cx="4487863" cy="1776413"/>
            <a:chOff x="276" y="1940"/>
            <a:chExt cx="2827" cy="1254"/>
          </a:xfrm>
        </p:grpSpPr>
        <p:grpSp>
          <p:nvGrpSpPr>
            <p:cNvPr id="63626" name="Group 170">
              <a:extLst>
                <a:ext uri="{FF2B5EF4-FFF2-40B4-BE49-F238E27FC236}">
                  <a16:creationId xmlns:a16="http://schemas.microsoft.com/office/drawing/2014/main" id="{B31C24E3-C937-4649-B83B-F2A81F50A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77" cy="1254"/>
              <a:chOff x="245" y="712"/>
              <a:chExt cx="1877" cy="1254"/>
            </a:xfrm>
          </p:grpSpPr>
          <p:sp>
            <p:nvSpPr>
              <p:cNvPr id="63628" name="AutoShape 171">
                <a:extLst>
                  <a:ext uri="{FF2B5EF4-FFF2-40B4-BE49-F238E27FC236}">
                    <a16:creationId xmlns:a16="http://schemas.microsoft.com/office/drawing/2014/main" id="{2E218034-E5C5-4AA6-A7DF-0478D84E5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3629" name="AutoShape 172">
                <a:extLst>
                  <a:ext uri="{FF2B5EF4-FFF2-40B4-BE49-F238E27FC236}">
                    <a16:creationId xmlns:a16="http://schemas.microsoft.com/office/drawing/2014/main" id="{EC8ABE86-7D49-4598-8E8F-2E2E6A71C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3630" name="AutoShape 173">
                <a:extLst>
                  <a:ext uri="{FF2B5EF4-FFF2-40B4-BE49-F238E27FC236}">
                    <a16:creationId xmlns:a16="http://schemas.microsoft.com/office/drawing/2014/main" id="{2977A0D7-227D-405C-997C-381A90E03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3631" name="AutoShape 174">
                <a:extLst>
                  <a:ext uri="{FF2B5EF4-FFF2-40B4-BE49-F238E27FC236}">
                    <a16:creationId xmlns:a16="http://schemas.microsoft.com/office/drawing/2014/main" id="{61C3887D-0598-444B-A6E4-F4DBB9189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3632" name="AutoShape 175">
                <a:extLst>
                  <a:ext uri="{FF2B5EF4-FFF2-40B4-BE49-F238E27FC236}">
                    <a16:creationId xmlns:a16="http://schemas.microsoft.com/office/drawing/2014/main" id="{66E60EBB-E4FA-415D-AC7B-6F4C2827C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3633" name="AutoShape 176">
                <a:extLst>
                  <a:ext uri="{FF2B5EF4-FFF2-40B4-BE49-F238E27FC236}">
                    <a16:creationId xmlns:a16="http://schemas.microsoft.com/office/drawing/2014/main" id="{2603DCE7-0E6D-4B98-AFC7-29DA5BE42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63634" name="AutoShape 177">
                <a:extLst>
                  <a:ext uri="{FF2B5EF4-FFF2-40B4-BE49-F238E27FC236}">
                    <a16:creationId xmlns:a16="http://schemas.microsoft.com/office/drawing/2014/main" id="{F9E69649-6C37-48ED-9922-EE37F802AD17}"/>
                  </a:ext>
                </a:extLst>
              </p:cNvPr>
              <p:cNvCxnSpPr>
                <a:cxnSpLocks noChangeShapeType="1"/>
                <a:endCxn id="63631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35" name="AutoShape 178">
                <a:extLst>
                  <a:ext uri="{FF2B5EF4-FFF2-40B4-BE49-F238E27FC236}">
                    <a16:creationId xmlns:a16="http://schemas.microsoft.com/office/drawing/2014/main" id="{BBCA8810-580F-4042-8A4D-3BF1A487E8F7}"/>
                  </a:ext>
                </a:extLst>
              </p:cNvPr>
              <p:cNvCxnSpPr>
                <a:cxnSpLocks noChangeShapeType="1"/>
                <a:stCxn id="63629" idx="5"/>
                <a:endCxn id="63631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36" name="AutoShape 179">
                <a:extLst>
                  <a:ext uri="{FF2B5EF4-FFF2-40B4-BE49-F238E27FC236}">
                    <a16:creationId xmlns:a16="http://schemas.microsoft.com/office/drawing/2014/main" id="{85953FEA-C29D-4D4A-88BB-CD533ACC65E8}"/>
                  </a:ext>
                </a:extLst>
              </p:cNvPr>
              <p:cNvCxnSpPr>
                <a:cxnSpLocks noChangeShapeType="1"/>
                <a:stCxn id="63631" idx="7"/>
                <a:endCxn id="63630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37" name="AutoShape 180">
                <a:extLst>
                  <a:ext uri="{FF2B5EF4-FFF2-40B4-BE49-F238E27FC236}">
                    <a16:creationId xmlns:a16="http://schemas.microsoft.com/office/drawing/2014/main" id="{66E9DF2C-CD13-4706-95D8-D1DF3D688F6D}"/>
                  </a:ext>
                </a:extLst>
              </p:cNvPr>
              <p:cNvCxnSpPr>
                <a:cxnSpLocks noChangeShapeType="1"/>
                <a:stCxn id="63631" idx="6"/>
                <a:endCxn id="63632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38" name="AutoShape 181">
                <a:extLst>
                  <a:ext uri="{FF2B5EF4-FFF2-40B4-BE49-F238E27FC236}">
                    <a16:creationId xmlns:a16="http://schemas.microsoft.com/office/drawing/2014/main" id="{5E08CADF-322A-4E6F-9C6B-758CBC63C8D1}"/>
                  </a:ext>
                </a:extLst>
              </p:cNvPr>
              <p:cNvCxnSpPr>
                <a:cxnSpLocks noChangeShapeType="1"/>
                <a:stCxn id="63628" idx="6"/>
                <a:endCxn id="63630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39" name="AutoShape 182">
                <a:extLst>
                  <a:ext uri="{FF2B5EF4-FFF2-40B4-BE49-F238E27FC236}">
                    <a16:creationId xmlns:a16="http://schemas.microsoft.com/office/drawing/2014/main" id="{5D3C1133-2CC7-4495-ACBA-8557EE094A85}"/>
                  </a:ext>
                </a:extLst>
              </p:cNvPr>
              <p:cNvCxnSpPr>
                <a:cxnSpLocks noChangeShapeType="1"/>
                <a:stCxn id="63630" idx="6"/>
                <a:endCxn id="63633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40" name="AutoShape 183">
                <a:extLst>
                  <a:ext uri="{FF2B5EF4-FFF2-40B4-BE49-F238E27FC236}">
                    <a16:creationId xmlns:a16="http://schemas.microsoft.com/office/drawing/2014/main" id="{56FC07EB-9669-4A57-BB85-A24DEF7C4C68}"/>
                  </a:ext>
                </a:extLst>
              </p:cNvPr>
              <p:cNvCxnSpPr>
                <a:cxnSpLocks noChangeShapeType="1"/>
                <a:stCxn id="63629" idx="7"/>
                <a:endCxn id="63628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641" name="Text Box 184">
                <a:extLst>
                  <a:ext uri="{FF2B5EF4-FFF2-40B4-BE49-F238E27FC236}">
                    <a16:creationId xmlns:a16="http://schemas.microsoft.com/office/drawing/2014/main" id="{D7B16476-351A-4B12-BAED-23F8E531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6"/>
                <a:ext cx="17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42" name="Text Box 185">
                <a:extLst>
                  <a:ext uri="{FF2B5EF4-FFF2-40B4-BE49-F238E27FC236}">
                    <a16:creationId xmlns:a16="http://schemas.microsoft.com/office/drawing/2014/main" id="{3FF3BA10-5D31-472D-9BF0-6C18D089F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43" name="Text Box 186">
                <a:extLst>
                  <a:ext uri="{FF2B5EF4-FFF2-40B4-BE49-F238E27FC236}">
                    <a16:creationId xmlns:a16="http://schemas.microsoft.com/office/drawing/2014/main" id="{A768F1FD-3459-4CC8-BE71-439CFB1CF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3644" name="Text Box 187">
                <a:extLst>
                  <a:ext uri="{FF2B5EF4-FFF2-40B4-BE49-F238E27FC236}">
                    <a16:creationId xmlns:a16="http://schemas.microsoft.com/office/drawing/2014/main" id="{90D93836-7E6F-408A-A8C3-BB08AAFBA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45" name="Text Box 188">
                <a:extLst>
                  <a:ext uri="{FF2B5EF4-FFF2-40B4-BE49-F238E27FC236}">
                    <a16:creationId xmlns:a16="http://schemas.microsoft.com/office/drawing/2014/main" id="{1D0CFCAA-7B34-4BFA-8279-8C6010AF9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3646" name="Text Box 189">
                <a:extLst>
                  <a:ext uri="{FF2B5EF4-FFF2-40B4-BE49-F238E27FC236}">
                    <a16:creationId xmlns:a16="http://schemas.microsoft.com/office/drawing/2014/main" id="{77D6CBF9-5580-48D5-9E38-1BEAE590B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3647" name="AutoShape 190">
                <a:extLst>
                  <a:ext uri="{FF2B5EF4-FFF2-40B4-BE49-F238E27FC236}">
                    <a16:creationId xmlns:a16="http://schemas.microsoft.com/office/drawing/2014/main" id="{6C4654AC-DB04-42A7-BEF5-8AE26E0B84BD}"/>
                  </a:ext>
                </a:extLst>
              </p:cNvPr>
              <p:cNvCxnSpPr>
                <a:cxnSpLocks noChangeShapeType="1"/>
                <a:stCxn id="63630" idx="4"/>
                <a:endCxn id="63632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48" name="AutoShape 191">
                <a:extLst>
                  <a:ext uri="{FF2B5EF4-FFF2-40B4-BE49-F238E27FC236}">
                    <a16:creationId xmlns:a16="http://schemas.microsoft.com/office/drawing/2014/main" id="{08661AD2-F006-4B23-9C99-21AA5FAF2149}"/>
                  </a:ext>
                </a:extLst>
              </p:cNvPr>
              <p:cNvCxnSpPr>
                <a:cxnSpLocks noChangeShapeType="1"/>
                <a:stCxn id="63633" idx="3"/>
                <a:endCxn id="63632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649" name="Text Box 192">
                <a:extLst>
                  <a:ext uri="{FF2B5EF4-FFF2-40B4-BE49-F238E27FC236}">
                    <a16:creationId xmlns:a16="http://schemas.microsoft.com/office/drawing/2014/main" id="{73576958-18F0-4350-8F78-53F86F72D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3650" name="Text Box 193">
                <a:extLst>
                  <a:ext uri="{FF2B5EF4-FFF2-40B4-BE49-F238E27FC236}">
                    <a16:creationId xmlns:a16="http://schemas.microsoft.com/office/drawing/2014/main" id="{131E9233-77CB-4025-8DAF-F55D1797E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3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51" name="Text Box 194">
                <a:extLst>
                  <a:ext uri="{FF2B5EF4-FFF2-40B4-BE49-F238E27FC236}">
                    <a16:creationId xmlns:a16="http://schemas.microsoft.com/office/drawing/2014/main" id="{69661A61-ACAD-4A9E-A699-CC73C556B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3652" name="Text Box 195">
                <a:extLst>
                  <a:ext uri="{FF2B5EF4-FFF2-40B4-BE49-F238E27FC236}">
                    <a16:creationId xmlns:a16="http://schemas.microsoft.com/office/drawing/2014/main" id="{7BEE169A-6CFF-4946-8DC6-6411BD4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11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63653" name="Text Box 196">
                <a:extLst>
                  <a:ext uri="{FF2B5EF4-FFF2-40B4-BE49-F238E27FC236}">
                    <a16:creationId xmlns:a16="http://schemas.microsoft.com/office/drawing/2014/main" id="{3C07C32B-4816-455C-9B8C-0627292E8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63654" name="Text Box 197">
                <a:extLst>
                  <a:ext uri="{FF2B5EF4-FFF2-40B4-BE49-F238E27FC236}">
                    <a16:creationId xmlns:a16="http://schemas.microsoft.com/office/drawing/2014/main" id="{6904645B-5AA8-46D4-A195-CE3534CDA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63655" name="Text Box 198">
                <a:extLst>
                  <a:ext uri="{FF2B5EF4-FFF2-40B4-BE49-F238E27FC236}">
                    <a16:creationId xmlns:a16="http://schemas.microsoft.com/office/drawing/2014/main" id="{13EB3EC3-817F-4C6B-915B-49B0A5A0E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 [C]</a:t>
                </a:r>
              </a:p>
            </p:txBody>
          </p:sp>
          <p:sp>
            <p:nvSpPr>
              <p:cNvPr id="63656" name="Text Box 199">
                <a:extLst>
                  <a:ext uri="{FF2B5EF4-FFF2-40B4-BE49-F238E27FC236}">
                    <a16:creationId xmlns:a16="http://schemas.microsoft.com/office/drawing/2014/main" id="{20AD77E6-68BD-4494-80BE-42B81C510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55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[D]</a:t>
                </a:r>
              </a:p>
            </p:txBody>
          </p:sp>
          <p:sp>
            <p:nvSpPr>
              <p:cNvPr id="63657" name="Text Box 200">
                <a:extLst>
                  <a:ext uri="{FF2B5EF4-FFF2-40B4-BE49-F238E27FC236}">
                    <a16:creationId xmlns:a16="http://schemas.microsoft.com/office/drawing/2014/main" id="{3C746BC6-CB80-4578-BB3D-34C281B03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63627" name="Text Box 201">
              <a:extLst>
                <a:ext uri="{FF2B5EF4-FFF2-40B4-BE49-F238E27FC236}">
                  <a16:creationId xmlns:a16="http://schemas.microsoft.com/office/drawing/2014/main" id="{F59846AC-70BD-418F-BD80-96B940604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913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D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=∅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DONE!!</a:t>
              </a:r>
            </a:p>
          </p:txBody>
        </p:sp>
      </p:grpSp>
      <p:grpSp>
        <p:nvGrpSpPr>
          <p:cNvPr id="491785" name="Group 265">
            <a:extLst>
              <a:ext uri="{FF2B5EF4-FFF2-40B4-BE49-F238E27FC236}">
                <a16:creationId xmlns:a16="http://schemas.microsoft.com/office/drawing/2014/main" id="{D90A16BD-C0B9-435D-BA0F-91B3A2620FAB}"/>
              </a:ext>
            </a:extLst>
          </p:cNvPr>
          <p:cNvGrpSpPr>
            <a:grpSpLocks/>
          </p:cNvGrpSpPr>
          <p:nvPr/>
        </p:nvGrpSpPr>
        <p:grpSpPr bwMode="auto">
          <a:xfrm>
            <a:off x="5160963" y="1487488"/>
            <a:ext cx="2538412" cy="731837"/>
            <a:chOff x="3251" y="937"/>
            <a:chExt cx="1599" cy="461"/>
          </a:xfrm>
        </p:grpSpPr>
        <p:grpSp>
          <p:nvGrpSpPr>
            <p:cNvPr id="63608" name="Group 208">
              <a:extLst>
                <a:ext uri="{FF2B5EF4-FFF2-40B4-BE49-F238E27FC236}">
                  <a16:creationId xmlns:a16="http://schemas.microsoft.com/office/drawing/2014/main" id="{CAABBEDB-5126-4F29-B951-592ED3064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1" y="942"/>
              <a:ext cx="469" cy="453"/>
              <a:chOff x="2858" y="741"/>
              <a:chExt cx="469" cy="453"/>
            </a:xfrm>
          </p:grpSpPr>
          <p:sp>
            <p:nvSpPr>
              <p:cNvPr id="63621" name="Text Box 209">
                <a:extLst>
                  <a:ext uri="{FF2B5EF4-FFF2-40B4-BE49-F238E27FC236}">
                    <a16:creationId xmlns:a16="http://schemas.microsoft.com/office/drawing/2014/main" id="{714E7D40-D19D-4D5B-89CB-22796A9CC7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63622" name="Text Box 210">
                <a:extLst>
                  <a:ext uri="{FF2B5EF4-FFF2-40B4-BE49-F238E27FC236}">
                    <a16:creationId xmlns:a16="http://schemas.microsoft.com/office/drawing/2014/main" id="{69E958FE-2ECD-4442-A341-47F15B3AA6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23" name="Text Box 211">
                <a:extLst>
                  <a:ext uri="{FF2B5EF4-FFF2-40B4-BE49-F238E27FC236}">
                    <a16:creationId xmlns:a16="http://schemas.microsoft.com/office/drawing/2014/main" id="{8C5A92C6-3F02-4D61-9C47-E8F21CD11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24" name="Line 212">
                <a:extLst>
                  <a:ext uri="{FF2B5EF4-FFF2-40B4-BE49-F238E27FC236}">
                    <a16:creationId xmlns:a16="http://schemas.microsoft.com/office/drawing/2014/main" id="{CA8D22C9-C651-4694-BE23-008C53DED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625" name="Line 213">
                <a:extLst>
                  <a:ext uri="{FF2B5EF4-FFF2-40B4-BE49-F238E27FC236}">
                    <a16:creationId xmlns:a16="http://schemas.microsoft.com/office/drawing/2014/main" id="{8E9849B5-00C8-44A4-864A-249E32AAB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3609" name="Group 214">
              <a:extLst>
                <a:ext uri="{FF2B5EF4-FFF2-40B4-BE49-F238E27FC236}">
                  <a16:creationId xmlns:a16="http://schemas.microsoft.com/office/drawing/2014/main" id="{578BC1DC-7262-4FDC-A923-29D6A9916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3" y="937"/>
              <a:ext cx="469" cy="453"/>
              <a:chOff x="2858" y="741"/>
              <a:chExt cx="469" cy="453"/>
            </a:xfrm>
          </p:grpSpPr>
          <p:sp>
            <p:nvSpPr>
              <p:cNvPr id="63616" name="Text Box 215">
                <a:extLst>
                  <a:ext uri="{FF2B5EF4-FFF2-40B4-BE49-F238E27FC236}">
                    <a16:creationId xmlns:a16="http://schemas.microsoft.com/office/drawing/2014/main" id="{502B9B11-1AEF-49B9-9DDD-5A5AD0351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3617" name="Text Box 216">
                <a:extLst>
                  <a:ext uri="{FF2B5EF4-FFF2-40B4-BE49-F238E27FC236}">
                    <a16:creationId xmlns:a16="http://schemas.microsoft.com/office/drawing/2014/main" id="{F1A75019-015F-4FC8-BAB6-ADE111327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18" name="Text Box 217">
                <a:extLst>
                  <a:ext uri="{FF2B5EF4-FFF2-40B4-BE49-F238E27FC236}">
                    <a16:creationId xmlns:a16="http://schemas.microsoft.com/office/drawing/2014/main" id="{F8F1AF42-D9BF-40EB-9383-10682D2093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19" name="Line 218">
                <a:extLst>
                  <a:ext uri="{FF2B5EF4-FFF2-40B4-BE49-F238E27FC236}">
                    <a16:creationId xmlns:a16="http://schemas.microsoft.com/office/drawing/2014/main" id="{2ABD829F-8996-4F91-A54C-DD1F5BE44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620" name="Line 219">
                <a:extLst>
                  <a:ext uri="{FF2B5EF4-FFF2-40B4-BE49-F238E27FC236}">
                    <a16:creationId xmlns:a16="http://schemas.microsoft.com/office/drawing/2014/main" id="{20F6DC81-6738-42B7-BF5B-0E7F86BA4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3610" name="Group 220">
              <a:extLst>
                <a:ext uri="{FF2B5EF4-FFF2-40B4-BE49-F238E27FC236}">
                  <a16:creationId xmlns:a16="http://schemas.microsoft.com/office/drawing/2014/main" id="{EE0C0BD2-AAB0-4A8A-8445-A97E778797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" y="945"/>
              <a:ext cx="469" cy="453"/>
              <a:chOff x="2858" y="741"/>
              <a:chExt cx="469" cy="453"/>
            </a:xfrm>
          </p:grpSpPr>
          <p:sp>
            <p:nvSpPr>
              <p:cNvPr id="63611" name="Text Box 221">
                <a:extLst>
                  <a:ext uri="{FF2B5EF4-FFF2-40B4-BE49-F238E27FC236}">
                    <a16:creationId xmlns:a16="http://schemas.microsoft.com/office/drawing/2014/main" id="{E20CA2BA-36EE-41D2-AC32-0C854B71E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3612" name="Text Box 222">
                <a:extLst>
                  <a:ext uri="{FF2B5EF4-FFF2-40B4-BE49-F238E27FC236}">
                    <a16:creationId xmlns:a16="http://schemas.microsoft.com/office/drawing/2014/main" id="{4AC43525-A706-4D56-B853-A4DA820E4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13" name="Text Box 223">
                <a:extLst>
                  <a:ext uri="{FF2B5EF4-FFF2-40B4-BE49-F238E27FC236}">
                    <a16:creationId xmlns:a16="http://schemas.microsoft.com/office/drawing/2014/main" id="{C465CB3B-5C36-475C-BED0-6821B7107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63614" name="Line 224">
                <a:extLst>
                  <a:ext uri="{FF2B5EF4-FFF2-40B4-BE49-F238E27FC236}">
                    <a16:creationId xmlns:a16="http://schemas.microsoft.com/office/drawing/2014/main" id="{61A715A5-B59F-453F-9430-31CF9B4F7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615" name="Line 225">
                <a:extLst>
                  <a:ext uri="{FF2B5EF4-FFF2-40B4-BE49-F238E27FC236}">
                    <a16:creationId xmlns:a16="http://schemas.microsoft.com/office/drawing/2014/main" id="{763898F3-8207-4DE6-BB67-B123AC930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91784" name="Group 264">
            <a:extLst>
              <a:ext uri="{FF2B5EF4-FFF2-40B4-BE49-F238E27FC236}">
                <a16:creationId xmlns:a16="http://schemas.microsoft.com/office/drawing/2014/main" id="{CD3DF74D-7527-4E86-B4CF-2630B1487530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055938"/>
            <a:ext cx="1563687" cy="725487"/>
            <a:chOff x="3599" y="1925"/>
            <a:chExt cx="985" cy="457"/>
          </a:xfrm>
        </p:grpSpPr>
        <p:grpSp>
          <p:nvGrpSpPr>
            <p:cNvPr id="63596" name="Group 233">
              <a:extLst>
                <a:ext uri="{FF2B5EF4-FFF2-40B4-BE49-F238E27FC236}">
                  <a16:creationId xmlns:a16="http://schemas.microsoft.com/office/drawing/2014/main" id="{4A047083-0EB6-4CBC-BDAD-F99BC68CA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9" y="1929"/>
              <a:ext cx="469" cy="453"/>
              <a:chOff x="2858" y="741"/>
              <a:chExt cx="469" cy="453"/>
            </a:xfrm>
          </p:grpSpPr>
          <p:sp>
            <p:nvSpPr>
              <p:cNvPr id="63603" name="Text Box 234">
                <a:extLst>
                  <a:ext uri="{FF2B5EF4-FFF2-40B4-BE49-F238E27FC236}">
                    <a16:creationId xmlns:a16="http://schemas.microsoft.com/office/drawing/2014/main" id="{FE566468-B827-4E11-AC71-9683D7771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63604" name="Text Box 235">
                <a:extLst>
                  <a:ext uri="{FF2B5EF4-FFF2-40B4-BE49-F238E27FC236}">
                    <a16:creationId xmlns:a16="http://schemas.microsoft.com/office/drawing/2014/main" id="{79B58844-210A-415D-996C-B419107DF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05" name="Text Box 236">
                <a:extLst>
                  <a:ext uri="{FF2B5EF4-FFF2-40B4-BE49-F238E27FC236}">
                    <a16:creationId xmlns:a16="http://schemas.microsoft.com/office/drawing/2014/main" id="{CC5EC9B7-6680-44D1-A669-31554F493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06" name="Line 237">
                <a:extLst>
                  <a:ext uri="{FF2B5EF4-FFF2-40B4-BE49-F238E27FC236}">
                    <a16:creationId xmlns:a16="http://schemas.microsoft.com/office/drawing/2014/main" id="{5A6AF932-9232-4EA8-9622-61447F2CE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607" name="Line 238">
                <a:extLst>
                  <a:ext uri="{FF2B5EF4-FFF2-40B4-BE49-F238E27FC236}">
                    <a16:creationId xmlns:a16="http://schemas.microsoft.com/office/drawing/2014/main" id="{5551EA9D-8E33-47B6-A856-67A9B0146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3597" name="Group 245">
              <a:extLst>
                <a:ext uri="{FF2B5EF4-FFF2-40B4-BE49-F238E27FC236}">
                  <a16:creationId xmlns:a16="http://schemas.microsoft.com/office/drawing/2014/main" id="{5CCB5833-979F-4F6D-8FA2-01F1F4F66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5" y="1925"/>
              <a:ext cx="469" cy="453"/>
              <a:chOff x="2858" y="741"/>
              <a:chExt cx="469" cy="453"/>
            </a:xfrm>
          </p:grpSpPr>
          <p:sp>
            <p:nvSpPr>
              <p:cNvPr id="63598" name="Text Box 246">
                <a:extLst>
                  <a:ext uri="{FF2B5EF4-FFF2-40B4-BE49-F238E27FC236}">
                    <a16:creationId xmlns:a16="http://schemas.microsoft.com/office/drawing/2014/main" id="{BE91A9D4-7D5C-499F-8140-4FE624AEC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63599" name="Text Box 247">
                <a:extLst>
                  <a:ext uri="{FF2B5EF4-FFF2-40B4-BE49-F238E27FC236}">
                    <a16:creationId xmlns:a16="http://schemas.microsoft.com/office/drawing/2014/main" id="{2780D85D-EC94-4ACB-B7DD-9417BCF05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00" name="Text Box 248">
                <a:extLst>
                  <a:ext uri="{FF2B5EF4-FFF2-40B4-BE49-F238E27FC236}">
                    <a16:creationId xmlns:a16="http://schemas.microsoft.com/office/drawing/2014/main" id="{CDCECEE8-513E-414F-A4E6-B1D99C3BF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01" name="Line 249">
                <a:extLst>
                  <a:ext uri="{FF2B5EF4-FFF2-40B4-BE49-F238E27FC236}">
                    <a16:creationId xmlns:a16="http://schemas.microsoft.com/office/drawing/2014/main" id="{65A4245A-9DEF-40F4-8410-41DB11359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602" name="Line 250">
                <a:extLst>
                  <a:ext uri="{FF2B5EF4-FFF2-40B4-BE49-F238E27FC236}">
                    <a16:creationId xmlns:a16="http://schemas.microsoft.com/office/drawing/2014/main" id="{D2E2C6BC-C5F7-49C5-8403-E14B76020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91772" name="Group 252">
            <a:extLst>
              <a:ext uri="{FF2B5EF4-FFF2-40B4-BE49-F238E27FC236}">
                <a16:creationId xmlns:a16="http://schemas.microsoft.com/office/drawing/2014/main" id="{10A60F28-F526-4B87-BEBB-D85908231EEA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4705350"/>
            <a:ext cx="744537" cy="719138"/>
            <a:chOff x="2858" y="741"/>
            <a:chExt cx="469" cy="453"/>
          </a:xfrm>
        </p:grpSpPr>
        <p:sp>
          <p:nvSpPr>
            <p:cNvPr id="63591" name="Text Box 253">
              <a:extLst>
                <a:ext uri="{FF2B5EF4-FFF2-40B4-BE49-F238E27FC236}">
                  <a16:creationId xmlns:a16="http://schemas.microsoft.com/office/drawing/2014/main" id="{D1DEFFCC-B7D4-48FF-BD13-21884AB50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" y="741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63592" name="Text Box 254">
              <a:extLst>
                <a:ext uri="{FF2B5EF4-FFF2-40B4-BE49-F238E27FC236}">
                  <a16:creationId xmlns:a16="http://schemas.microsoft.com/office/drawing/2014/main" id="{4AE8875A-B449-4869-8304-71EB40F90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" y="1002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63593" name="Text Box 255">
              <a:extLst>
                <a:ext uri="{FF2B5EF4-FFF2-40B4-BE49-F238E27FC236}">
                  <a16:creationId xmlns:a16="http://schemas.microsoft.com/office/drawing/2014/main" id="{434253B7-6677-4D23-9746-72D2D3DE7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997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63594" name="Line 256">
              <a:extLst>
                <a:ext uri="{FF2B5EF4-FFF2-40B4-BE49-F238E27FC236}">
                  <a16:creationId xmlns:a16="http://schemas.microsoft.com/office/drawing/2014/main" id="{B5ED6CEE-A55E-4EDA-B7EE-06B8E983D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2" y="878"/>
              <a:ext cx="83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95" name="Line 257">
              <a:extLst>
                <a:ext uri="{FF2B5EF4-FFF2-40B4-BE49-F238E27FC236}">
                  <a16:creationId xmlns:a16="http://schemas.microsoft.com/office/drawing/2014/main" id="{F518FD10-26EB-4EF0-9EF6-86DA7DF6F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878"/>
              <a:ext cx="82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91786" name="Text Box 266">
            <a:extLst>
              <a:ext uri="{FF2B5EF4-FFF2-40B4-BE49-F238E27FC236}">
                <a16:creationId xmlns:a16="http://schemas.microsoft.com/office/drawing/2014/main" id="{6BDC6AE5-4EA5-4C90-9E60-514F9628D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892175"/>
            <a:ext cx="399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Binary min-heap: parent.key ≦ child.key</a:t>
            </a:r>
          </a:p>
        </p:txBody>
      </p:sp>
      <p:graphicFrame>
        <p:nvGraphicFramePr>
          <p:cNvPr id="491787" name="Group 267">
            <a:extLst>
              <a:ext uri="{FF2B5EF4-FFF2-40B4-BE49-F238E27FC236}">
                <a16:creationId xmlns:a16="http://schemas.microsoft.com/office/drawing/2014/main" id="{367DBAD8-4DCB-4D91-8146-CD9D5ADD9B3D}"/>
              </a:ext>
            </a:extLst>
          </p:cNvPr>
          <p:cNvGraphicFramePr>
            <a:graphicFrameLocks noGrp="1"/>
          </p:cNvGraphicFramePr>
          <p:nvPr/>
        </p:nvGraphicFramePr>
        <p:xfrm>
          <a:off x="5749925" y="2239963"/>
          <a:ext cx="2570163" cy="306432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807" name="Text Box 287">
            <a:extLst>
              <a:ext uri="{FF2B5EF4-FFF2-40B4-BE49-F238E27FC236}">
                <a16:creationId xmlns:a16="http://schemas.microsoft.com/office/drawing/2014/main" id="{C54211F3-6E01-406E-A552-9D2248CF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2247900"/>
            <a:ext cx="11985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1808" name="Group 288">
            <a:extLst>
              <a:ext uri="{FF2B5EF4-FFF2-40B4-BE49-F238E27FC236}">
                <a16:creationId xmlns:a16="http://schemas.microsoft.com/office/drawing/2014/main" id="{1557BBB5-A986-4361-B96A-947899607C69}"/>
              </a:ext>
            </a:extLst>
          </p:cNvPr>
          <p:cNvGraphicFramePr>
            <a:graphicFrameLocks noGrp="1"/>
          </p:cNvGraphicFramePr>
          <p:nvPr/>
        </p:nvGraphicFramePr>
        <p:xfrm>
          <a:off x="5773738" y="2597150"/>
          <a:ext cx="2533650" cy="306434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37" marB="46537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1835" name="Group 315">
            <a:extLst>
              <a:ext uri="{FF2B5EF4-FFF2-40B4-BE49-F238E27FC236}">
                <a16:creationId xmlns:a16="http://schemas.microsoft.com/office/drawing/2014/main" id="{A81EB9B7-8690-438A-9318-D30BC6043C22}"/>
              </a:ext>
            </a:extLst>
          </p:cNvPr>
          <p:cNvGraphicFramePr>
            <a:graphicFrameLocks noGrp="1"/>
          </p:cNvGraphicFramePr>
          <p:nvPr/>
        </p:nvGraphicFramePr>
        <p:xfrm>
          <a:off x="5778500" y="3806825"/>
          <a:ext cx="2570163" cy="306434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</a:t>
                      </a: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855" name="Text Box 335">
            <a:extLst>
              <a:ext uri="{FF2B5EF4-FFF2-40B4-BE49-F238E27FC236}">
                <a16:creationId xmlns:a16="http://schemas.microsoft.com/office/drawing/2014/main" id="{BE1BB262-7763-4AF2-BAAA-FB96EC5D7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3814763"/>
            <a:ext cx="11985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1856" name="Group 336">
            <a:extLst>
              <a:ext uri="{FF2B5EF4-FFF2-40B4-BE49-F238E27FC236}">
                <a16:creationId xmlns:a16="http://schemas.microsoft.com/office/drawing/2014/main" id="{68F20B7A-6401-4B6E-AD93-EC6BB8623D19}"/>
              </a:ext>
            </a:extLst>
          </p:cNvPr>
          <p:cNvGraphicFramePr>
            <a:graphicFrameLocks noGrp="1"/>
          </p:cNvGraphicFramePr>
          <p:nvPr/>
        </p:nvGraphicFramePr>
        <p:xfrm>
          <a:off x="5802313" y="4164013"/>
          <a:ext cx="2533650" cy="306432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36" marB="46536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1883" name="Group 363">
            <a:extLst>
              <a:ext uri="{FF2B5EF4-FFF2-40B4-BE49-F238E27FC236}">
                <a16:creationId xmlns:a16="http://schemas.microsoft.com/office/drawing/2014/main" id="{FA152537-429C-49C1-A18F-63509446B9D0}"/>
              </a:ext>
            </a:extLst>
          </p:cNvPr>
          <p:cNvGraphicFramePr>
            <a:graphicFrameLocks noGrp="1"/>
          </p:cNvGraphicFramePr>
          <p:nvPr/>
        </p:nvGraphicFramePr>
        <p:xfrm>
          <a:off x="5807075" y="5432425"/>
          <a:ext cx="2570163" cy="306434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903" name="Text Box 383">
            <a:extLst>
              <a:ext uri="{FF2B5EF4-FFF2-40B4-BE49-F238E27FC236}">
                <a16:creationId xmlns:a16="http://schemas.microsoft.com/office/drawing/2014/main" id="{3ADD04F9-933D-4DE7-AE12-D1933BD3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5440363"/>
            <a:ext cx="11985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1904" name="Group 384">
            <a:extLst>
              <a:ext uri="{FF2B5EF4-FFF2-40B4-BE49-F238E27FC236}">
                <a16:creationId xmlns:a16="http://schemas.microsoft.com/office/drawing/2014/main" id="{651FBFA5-3BFE-44EF-9F51-E602E7137A11}"/>
              </a:ext>
            </a:extLst>
          </p:cNvPr>
          <p:cNvGraphicFramePr>
            <a:graphicFrameLocks noGrp="1"/>
          </p:cNvGraphicFramePr>
          <p:nvPr/>
        </p:nvGraphicFramePr>
        <p:xfrm>
          <a:off x="5830888" y="5789613"/>
          <a:ext cx="2533650" cy="306432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36" marB="46536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88" name="Rectangle 411">
            <a:extLst>
              <a:ext uri="{FF2B5EF4-FFF2-40B4-BE49-F238E27FC236}">
                <a16:creationId xmlns:a16="http://schemas.microsoft.com/office/drawing/2014/main" id="{AE46D989-819B-459D-B2B6-C42858FE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" y="53975"/>
            <a:ext cx="978945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800" dirty="0">
                <a:solidFill>
                  <a:schemeClr val="tx2"/>
                </a:solidFill>
                <a:ea typeface="新細明體" panose="02020500000000000000" pitchFamily="18" charset="-120"/>
              </a:rPr>
              <a:t>Binary Min-Heap &amp; Dial</a:t>
            </a:r>
            <a:r>
              <a:rPr lang="en-US" altLang="zh-TW" sz="3800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3800" dirty="0">
                <a:solidFill>
                  <a:schemeClr val="tx2"/>
                </a:solidFill>
                <a:ea typeface="新細明體" panose="02020500000000000000" pitchFamily="18" charset="-120"/>
              </a:rPr>
              <a:t>s implementation-2</a:t>
            </a:r>
          </a:p>
        </p:txBody>
      </p:sp>
      <p:sp>
        <p:nvSpPr>
          <p:cNvPr id="63589" name="Text Box 413">
            <a:extLst>
              <a:ext uri="{FF2B5EF4-FFF2-40B4-BE49-F238E27FC236}">
                <a16:creationId xmlns:a16="http://schemas.microsoft.com/office/drawing/2014/main" id="{234E87C6-CC14-4A8A-BED6-2402A23C7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825" y="4703763"/>
            <a:ext cx="101917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Trace Paths</a:t>
            </a:r>
          </a:p>
          <a:p>
            <a:pPr eaLnBrk="1" hangingPunct="1"/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s-B-A</a:t>
            </a:r>
            <a:b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</a:t>
            </a:r>
            <a:b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s-B-C</a:t>
            </a:r>
          </a:p>
          <a:p>
            <a:pPr eaLnBrk="1" hangingPunct="1"/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s-B-C-D</a:t>
            </a:r>
          </a:p>
          <a:p>
            <a:pPr eaLnBrk="1" hangingPunct="1"/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s-B-C-D-E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86" grpId="0"/>
      <p:bldP spid="491807" grpId="0"/>
      <p:bldP spid="491855" grpId="0"/>
      <p:bldP spid="4919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51215F-6CCD-4440-AD47-2A5F9B67C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00E6-7A34-4879-96AE-B8DC198E2A12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FC8F90EC-1358-4EE9-A77B-922C97669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8EB979DC-B2FD-4834-A369-AB59C8C02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Shortest path problem, with</a:t>
            </a:r>
          </a:p>
          <a:p>
            <a:pPr lvl="1"/>
            <a:r>
              <a:rPr lang="en-US" altLang="zh-TW" dirty="0"/>
              <a:t>Single origin (1-ALL, 1-1)</a:t>
            </a:r>
          </a:p>
          <a:p>
            <a:pPr lvl="1"/>
            <a:r>
              <a:rPr lang="en-US" altLang="zh-TW" dirty="0"/>
              <a:t>Non-negative arc lengths (</a:t>
            </a:r>
            <a:r>
              <a:rPr lang="en-US" altLang="zh-TW" dirty="0" err="1"/>
              <a:t>C</a:t>
            </a:r>
            <a:r>
              <a:rPr lang="en-US" altLang="zh-TW" baseline="-25000" dirty="0" err="1"/>
              <a:t>ij</a:t>
            </a:r>
            <a:r>
              <a:rPr lang="en-US" altLang="zh-TW" dirty="0"/>
              <a:t>&gt;=0)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Dijkstra’s algorithm (Label Setting)</a:t>
            </a:r>
          </a:p>
          <a:p>
            <a:pPr lvl="1"/>
            <a:r>
              <a:rPr lang="en-US" altLang="zh-TW" dirty="0"/>
              <a:t>Naive implementation                           O(n</a:t>
            </a:r>
            <a:r>
              <a:rPr lang="en-US" altLang="zh-TW" baseline="30000" dirty="0"/>
              <a:t>2</a:t>
            </a:r>
            <a:r>
              <a:rPr lang="en-US" altLang="zh-TW" dirty="0"/>
              <a:t>)        O(m)</a:t>
            </a:r>
          </a:p>
          <a:p>
            <a:pPr lvl="1"/>
            <a:r>
              <a:rPr lang="en-US" altLang="zh-TW" dirty="0"/>
              <a:t>Binary min-heap implementation          O(</a:t>
            </a:r>
            <a:r>
              <a:rPr lang="en-US" altLang="zh-TW" dirty="0" err="1"/>
              <a:t>nlogn</a:t>
            </a:r>
            <a:r>
              <a:rPr lang="en-US" altLang="zh-TW" dirty="0"/>
              <a:t>)   O(</a:t>
            </a:r>
            <a:r>
              <a:rPr lang="en-US" altLang="zh-TW" dirty="0" err="1"/>
              <a:t>mlogn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Dial’s simple bucket procedure             O(</a:t>
            </a:r>
            <a:r>
              <a:rPr lang="en-US" altLang="zh-TW" dirty="0" err="1"/>
              <a:t>nC</a:t>
            </a:r>
            <a:r>
              <a:rPr lang="en-US" altLang="zh-TW" dirty="0"/>
              <a:t>)       O(m)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A more complex bucket procedure (</a:t>
            </a:r>
            <a:r>
              <a:rPr lang="en-US" altLang="zh-TW" dirty="0">
                <a:hlinkClick r:id="rId2" action="ppaction://hlinkpres?slideindex=1&amp;slidetitle="/>
              </a:rPr>
              <a:t>radix heap</a:t>
            </a:r>
            <a:r>
              <a:rPr lang="en-US" altLang="zh-TW" dirty="0"/>
              <a:t>) that reduces the time to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 + n log C).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51BB6EB-02D4-4046-89B1-C1C47070A1D2}"/>
              </a:ext>
            </a:extLst>
          </p:cNvPr>
          <p:cNvSpPr txBox="1"/>
          <p:nvPr/>
        </p:nvSpPr>
        <p:spPr>
          <a:xfrm>
            <a:off x="6752858" y="283984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/>
              <a:t>NS()           DU()</a:t>
            </a:r>
            <a:endParaRPr lang="zh-TW" altLang="en-US" sz="2400" b="1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3EFB3FD-AA2E-459B-AB5F-27722B7FEE3B}"/>
              </a:ext>
            </a:extLst>
          </p:cNvPr>
          <p:cNvCxnSpPr>
            <a:cxnSpLocks/>
          </p:cNvCxnSpPr>
          <p:nvPr/>
        </p:nvCxnSpPr>
        <p:spPr bwMode="auto">
          <a:xfrm>
            <a:off x="6477135" y="3334168"/>
            <a:ext cx="290635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F56A821-1D17-4929-8740-38FD9A46DCC4}"/>
              </a:ext>
            </a:extLst>
          </p:cNvPr>
          <p:cNvCxnSpPr>
            <a:cxnSpLocks/>
          </p:cNvCxnSpPr>
          <p:nvPr/>
        </p:nvCxnSpPr>
        <p:spPr bwMode="auto">
          <a:xfrm>
            <a:off x="8076340" y="2839845"/>
            <a:ext cx="0" cy="20042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08089" y="1125538"/>
            <a:ext cx="7572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Q &amp;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Thanks!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992560" y="3334340"/>
            <a:ext cx="83359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3200" dirty="0">
              <a:solidFill>
                <a:srgbClr val="014F0E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I-Lin Wang (</a:t>
            </a:r>
            <a:r>
              <a:rPr kumimoji="0" lang="zh-TW" altLang="en-US" sz="3200" dirty="0">
                <a:solidFill>
                  <a:srgbClr val="0000FF"/>
                </a:solidFill>
              </a:rPr>
              <a:t>王逸琳</a:t>
            </a: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Professor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 err="1">
                <a:ea typeface="新細明體" panose="02020500000000000000" pitchFamily="18" charset="-120"/>
              </a:rPr>
              <a:t>Dept</a:t>
            </a:r>
            <a:r>
              <a:rPr kumimoji="0" lang="en-US" altLang="zh-TW" sz="3200" dirty="0">
                <a:ea typeface="新細明體" panose="02020500000000000000" pitchFamily="18" charset="-120"/>
              </a:rPr>
              <a:t> of Industrial &amp; Information Management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National Cheng Kung University</a:t>
            </a:r>
            <a:br>
              <a:rPr kumimoji="0" lang="en-US" altLang="zh-TW" sz="3200" dirty="0">
                <a:ea typeface="新細明體" panose="02020500000000000000" pitchFamily="18" charset="-120"/>
              </a:rPr>
            </a:br>
            <a:r>
              <a:rPr kumimoji="0" lang="en-US" altLang="zh-TW" sz="3200" dirty="0">
                <a:ea typeface="新細明體" panose="02020500000000000000" pitchFamily="18" charset="-120"/>
              </a:rPr>
              <a:t>http://ilin.iim.ncku.edu.tw/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4">
            <a:extLst>
              <a:ext uri="{FF2B5EF4-FFF2-40B4-BE49-F238E27FC236}">
                <a16:creationId xmlns:a16="http://schemas.microsoft.com/office/drawing/2014/main" id="{4DFA7A20-6553-4F3D-8CAA-9E11ECE58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71E6A6-253A-42E0-AA03-425CAC2DABEF}" type="slidenum">
              <a:rPr lang="zh-TW" altLang="en-US" sz="140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FE5B71B-1232-46AC-A830-2B3A434CB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Shortest Path Problems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E4C9ABE-04F3-4FBB-838A-9ECFA9891E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79413" y="1019175"/>
            <a:ext cx="9109075" cy="5410200"/>
          </a:xfrm>
        </p:spPr>
        <p:txBody>
          <a:bodyPr/>
          <a:lstStyle/>
          <a:p>
            <a:pPr marL="0" indent="0">
              <a:buFontTx/>
              <a:buChar char="•"/>
            </a:pPr>
            <a:r>
              <a:rPr lang="en-US" altLang="zh-TW" sz="2400">
                <a:ea typeface="新細明體" panose="02020500000000000000" pitchFamily="18" charset="-120"/>
              </a:rPr>
              <a:t> Single Source Shortest Path 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(SSSP)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Nonnegative Arc Cost (</a:t>
            </a:r>
            <a:r>
              <a:rPr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LS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General Arc Cost (</a:t>
            </a:r>
            <a:r>
              <a:rPr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LC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/>
            <a:endParaRPr lang="en-US" altLang="zh-TW" sz="24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r>
              <a:rPr lang="en-US" altLang="zh-TW" sz="2400">
                <a:ea typeface="新細明體" panose="02020500000000000000" pitchFamily="18" charset="-120"/>
              </a:rPr>
              <a:t> All Pairs Shortest Paths (APSP)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Combinatorial Type Algorithms (</a:t>
            </a:r>
            <a:r>
              <a:rPr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repeated SSSP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Algebraic Type Algorithms (</a:t>
            </a:r>
            <a:r>
              <a:rPr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FW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LP Type Algorithms (</a:t>
            </a:r>
            <a:r>
              <a:rPr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Network simplex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2" eaLnBrk="1" hangingPunct="1"/>
            <a:endParaRPr lang="en-US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r>
              <a:rPr lang="en-US" altLang="zh-TW" sz="2400">
                <a:ea typeface="新細明體" panose="02020500000000000000" pitchFamily="18" charset="-120"/>
              </a:rPr>
              <a:t> Multiple Pairs Shortest Paths (MPSP)</a:t>
            </a:r>
          </a:p>
          <a:p>
            <a:pPr marL="0" indent="0">
              <a:buFontTx/>
              <a:buChar char="•"/>
            </a:pP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83333" name="Group 5">
            <a:extLst>
              <a:ext uri="{FF2B5EF4-FFF2-40B4-BE49-F238E27FC236}">
                <a16:creationId xmlns:a16="http://schemas.microsoft.com/office/drawing/2014/main" id="{4C2F258A-EFF2-4F85-BDDE-06558622ECCB}"/>
              </a:ext>
            </a:extLst>
          </p:cNvPr>
          <p:cNvGraphicFramePr>
            <a:graphicFrameLocks noGrp="1"/>
          </p:cNvGraphicFramePr>
          <p:nvPr/>
        </p:nvGraphicFramePr>
        <p:xfrm>
          <a:off x="6251575" y="1187450"/>
          <a:ext cx="1041400" cy="10668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371" name="Group 43">
            <a:extLst>
              <a:ext uri="{FF2B5EF4-FFF2-40B4-BE49-F238E27FC236}">
                <a16:creationId xmlns:a16="http://schemas.microsoft.com/office/drawing/2014/main" id="{5859B2EA-F831-43A9-A6C1-CE34625C9183}"/>
              </a:ext>
            </a:extLst>
          </p:cNvPr>
          <p:cNvGraphicFramePr>
            <a:graphicFrameLocks noGrp="1"/>
          </p:cNvGraphicFramePr>
          <p:nvPr/>
        </p:nvGraphicFramePr>
        <p:xfrm>
          <a:off x="7797800" y="1185863"/>
          <a:ext cx="1041400" cy="1069976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409" name="Group 81">
            <a:extLst>
              <a:ext uri="{FF2B5EF4-FFF2-40B4-BE49-F238E27FC236}">
                <a16:creationId xmlns:a16="http://schemas.microsoft.com/office/drawing/2014/main" id="{B1D86CAE-1AF6-4C2B-AA34-A2D38D7C8432}"/>
              </a:ext>
            </a:extLst>
          </p:cNvPr>
          <p:cNvGraphicFramePr>
            <a:graphicFrameLocks noGrp="1"/>
          </p:cNvGraphicFramePr>
          <p:nvPr/>
        </p:nvGraphicFramePr>
        <p:xfrm>
          <a:off x="6999288" y="2728913"/>
          <a:ext cx="1041400" cy="10668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447" name="Group 119">
            <a:extLst>
              <a:ext uri="{FF2B5EF4-FFF2-40B4-BE49-F238E27FC236}">
                <a16:creationId xmlns:a16="http://schemas.microsoft.com/office/drawing/2014/main" id="{D41EF427-2B4D-4AA8-9F35-D79467901B30}"/>
              </a:ext>
            </a:extLst>
          </p:cNvPr>
          <p:cNvGraphicFramePr>
            <a:graphicFrameLocks noGrp="1"/>
          </p:cNvGraphicFramePr>
          <p:nvPr/>
        </p:nvGraphicFramePr>
        <p:xfrm>
          <a:off x="6310313" y="4343400"/>
          <a:ext cx="1047750" cy="1066800"/>
        </p:xfrm>
        <a:graphic>
          <a:graphicData uri="http://schemas.openxmlformats.org/drawingml/2006/table">
            <a:tbl>
              <a:tblPr/>
              <a:tblGrid>
                <a:gridCol w="20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485" name="Group 157">
            <a:extLst>
              <a:ext uri="{FF2B5EF4-FFF2-40B4-BE49-F238E27FC236}">
                <a16:creationId xmlns:a16="http://schemas.microsoft.com/office/drawing/2014/main" id="{08A4A9ED-FD9E-4A68-B336-AD5E40286EBA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357688"/>
          <a:ext cx="1047750" cy="1066800"/>
        </p:xfrm>
        <a:graphic>
          <a:graphicData uri="http://schemas.openxmlformats.org/drawingml/2006/table">
            <a:tbl>
              <a:tblPr/>
              <a:tblGrid>
                <a:gridCol w="20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251" name="Rectangle 195">
            <a:extLst>
              <a:ext uri="{FF2B5EF4-FFF2-40B4-BE49-F238E27FC236}">
                <a16:creationId xmlns:a16="http://schemas.microsoft.com/office/drawing/2014/main" id="{8C70BAA0-FDFE-44A1-B575-011CB6229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831850"/>
            <a:ext cx="7543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endParaRPr lang="en-US" altLang="zh-TW" sz="24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5">
            <a:extLst>
              <a:ext uri="{FF2B5EF4-FFF2-40B4-BE49-F238E27FC236}">
                <a16:creationId xmlns:a16="http://schemas.microsoft.com/office/drawing/2014/main" id="{E2C4CBC4-C112-4887-8610-BC2BD618C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854027A-E224-4892-82CB-0FF4A13FB9CB}" type="slidenum">
              <a:rPr lang="zh-TW" altLang="en-US" sz="140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C63B3D0-1234-4816-816A-345BCDA14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LP form for SSSP Problems</a:t>
            </a:r>
          </a:p>
        </p:txBody>
      </p:sp>
      <p:graphicFrame>
        <p:nvGraphicFramePr>
          <p:cNvPr id="47108" name="Object 8">
            <a:extLst>
              <a:ext uri="{FF2B5EF4-FFF2-40B4-BE49-F238E27FC236}">
                <a16:creationId xmlns:a16="http://schemas.microsoft.com/office/drawing/2014/main" id="{C9B3AF38-DDFC-425F-A7FC-889B2C4E487D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04825" y="1257300"/>
          <a:ext cx="30099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4" imgW="1841500" imgH="1422400" progId="Equation.DSMT4">
                  <p:embed/>
                </p:oleObj>
              </mc:Choice>
              <mc:Fallback>
                <p:oleObj name="Equation" r:id="rId4" imgW="1841500" imgH="1422400" progId="Equation.DSMT4">
                  <p:embed/>
                  <p:pic>
                    <p:nvPicPr>
                      <p:cNvPr id="47108" name="Object 8">
                        <a:extLst>
                          <a:ext uri="{FF2B5EF4-FFF2-40B4-BE49-F238E27FC236}">
                            <a16:creationId xmlns:a16="http://schemas.microsoft.com/office/drawing/2014/main" id="{C9B3AF38-DDFC-425F-A7FC-889B2C4E4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257300"/>
                        <a:ext cx="30099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2">
            <a:extLst>
              <a:ext uri="{FF2B5EF4-FFF2-40B4-BE49-F238E27FC236}">
                <a16:creationId xmlns:a16="http://schemas.microsoft.com/office/drawing/2014/main" id="{6E5D8DC8-35E5-4D07-B76E-B59E7ECDEFD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21350" y="989013"/>
          <a:ext cx="3228975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6" imgW="1473200" imgH="1231900" progId="Equation.DSMT4">
                  <p:embed/>
                </p:oleObj>
              </mc:Choice>
              <mc:Fallback>
                <p:oleObj name="Equation" r:id="rId6" imgW="1473200" imgH="1231900" progId="Equation.DSMT4">
                  <p:embed/>
                  <p:pic>
                    <p:nvPicPr>
                      <p:cNvPr id="47109" name="Object 12">
                        <a:extLst>
                          <a:ext uri="{FF2B5EF4-FFF2-40B4-BE49-F238E27FC236}">
                            <a16:creationId xmlns:a16="http://schemas.microsoft.com/office/drawing/2014/main" id="{6E5D8DC8-35E5-4D07-B76E-B59E7ECDE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989013"/>
                        <a:ext cx="3228975" cy="270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1">
            <a:extLst>
              <a:ext uri="{FF2B5EF4-FFF2-40B4-BE49-F238E27FC236}">
                <a16:creationId xmlns:a16="http://schemas.microsoft.com/office/drawing/2014/main" id="{ADE17A33-6C2E-4532-BC34-B12C29E6C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3" y="3940175"/>
          <a:ext cx="4557712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8" imgW="2692400" imgH="1371600" progId="Equation.DSMT4">
                  <p:embed/>
                </p:oleObj>
              </mc:Choice>
              <mc:Fallback>
                <p:oleObj name="Equation" r:id="rId8" imgW="2692400" imgH="1371600" progId="Equation.DSMT4">
                  <p:embed/>
                  <p:pic>
                    <p:nvPicPr>
                      <p:cNvPr id="47110" name="Object 11">
                        <a:extLst>
                          <a:ext uri="{FF2B5EF4-FFF2-40B4-BE49-F238E27FC236}">
                            <a16:creationId xmlns:a16="http://schemas.microsoft.com/office/drawing/2014/main" id="{ADE17A33-6C2E-4532-BC34-B12C29E6C0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3940175"/>
                        <a:ext cx="4557712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16">
            <a:extLst>
              <a:ext uri="{FF2B5EF4-FFF2-40B4-BE49-F238E27FC236}">
                <a16:creationId xmlns:a16="http://schemas.microsoft.com/office/drawing/2014/main" id="{9357D317-DDAA-467E-804C-B110F8F666D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26125" y="3884613"/>
          <a:ext cx="40798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10" imgW="2019300" imgH="749300" progId="Equation.DSMT4">
                  <p:embed/>
                </p:oleObj>
              </mc:Choice>
              <mc:Fallback>
                <p:oleObj name="Equation" r:id="rId10" imgW="2019300" imgH="749300" progId="Equation.DSMT4">
                  <p:embed/>
                  <p:pic>
                    <p:nvPicPr>
                      <p:cNvPr id="47111" name="Object 16">
                        <a:extLst>
                          <a:ext uri="{FF2B5EF4-FFF2-40B4-BE49-F238E27FC236}">
                            <a16:creationId xmlns:a16="http://schemas.microsoft.com/office/drawing/2014/main" id="{9357D317-DDAA-467E-804C-B110F8F66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3884613"/>
                        <a:ext cx="4079875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98" y="956128"/>
            <a:ext cx="9022603" cy="1362075"/>
          </a:xfrm>
        </p:spPr>
        <p:txBody>
          <a:bodyPr/>
          <a:lstStyle/>
          <a:p>
            <a:r>
              <a:rPr lang="en-US" altLang="zh-TW" dirty="0"/>
              <a:t>Shortest path Applications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15A8AF-EB8F-4D03-99A3-04BDB8119286}"/>
              </a:ext>
            </a:extLst>
          </p:cNvPr>
          <p:cNvSpPr txBox="1"/>
          <p:nvPr/>
        </p:nvSpPr>
        <p:spPr>
          <a:xfrm>
            <a:off x="583213" y="2485552"/>
            <a:ext cx="65517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Dijkstra’s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Naïve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Min-heap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Dial’s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Radix-heap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632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Approximating Piecewise Linear Functions</a:t>
            </a:r>
            <a:endParaRPr lang="zh-TW" altLang="en-US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632520" y="3886200"/>
            <a:ext cx="8712968" cy="1752600"/>
          </a:xfrm>
        </p:spPr>
        <p:txBody>
          <a:bodyPr/>
          <a:lstStyle/>
          <a:p>
            <a:r>
              <a:rPr lang="en-US" altLang="zh-TW" sz="1800" dirty="0"/>
              <a:t>H. Imai and M. </a:t>
            </a:r>
            <a:r>
              <a:rPr lang="en-US" altLang="zh-TW" sz="1800" dirty="0" err="1"/>
              <a:t>Iri</a:t>
            </a:r>
            <a:r>
              <a:rPr lang="en-US" altLang="zh-TW" sz="1800" dirty="0"/>
              <a:t>, </a:t>
            </a:r>
          </a:p>
          <a:p>
            <a:r>
              <a:rPr lang="en-US" altLang="zh-TW" sz="1800" b="1" dirty="0"/>
              <a:t>Computational-geometric methods for polygonal approximations of a curve</a:t>
            </a:r>
            <a:r>
              <a:rPr lang="en-US" altLang="zh-TW" sz="1800" dirty="0"/>
              <a:t>. </a:t>
            </a:r>
          </a:p>
          <a:p>
            <a:r>
              <a:rPr lang="en-US" altLang="zh-TW" sz="1800" i="1" dirty="0" err="1"/>
              <a:t>Comput</a:t>
            </a:r>
            <a:r>
              <a:rPr lang="en-US" altLang="zh-TW" sz="1800" i="1" dirty="0"/>
              <a:t>. Vision Graphics Image Process</a:t>
            </a:r>
            <a:r>
              <a:rPr lang="en-US" altLang="zh-TW" sz="1800" dirty="0"/>
              <a:t>. 36, 31-34 (1986).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Approximating a given finer </a:t>
            </a:r>
            <a:r>
              <a:rPr lang="en-US" altLang="zh-TW" u="sng" dirty="0"/>
              <a:t>piecewise linear curve </a:t>
            </a:r>
            <a:r>
              <a:rPr lang="en-US" altLang="zh-TW" dirty="0"/>
              <a:t>by another coarser </a:t>
            </a:r>
            <a:r>
              <a:rPr lang="en-US" altLang="zh-TW" u="sng" dirty="0"/>
              <a:t>piecewise linear curve </a:t>
            </a:r>
            <a:r>
              <a:rPr lang="en-US" altLang="zh-TW" dirty="0"/>
              <a:t>consisting of fewer line segment.</a:t>
            </a:r>
          </a:p>
          <a:p>
            <a:pPr lvl="1"/>
            <a:r>
              <a:rPr lang="en-US" altLang="zh-TW" dirty="0"/>
              <a:t>Cartography</a:t>
            </a:r>
          </a:p>
          <a:p>
            <a:pPr lvl="1"/>
            <a:r>
              <a:rPr lang="en-US" altLang="zh-TW" dirty="0"/>
              <a:t>Computer graphic </a:t>
            </a:r>
          </a:p>
          <a:p>
            <a:pPr lvl="1"/>
            <a:r>
              <a:rPr lang="en-US" altLang="zh-TW" dirty="0"/>
              <a:t>Pattern recognition</a:t>
            </a:r>
          </a:p>
          <a:p>
            <a:r>
              <a:rPr lang="en-US" altLang="zh-TW" dirty="0"/>
              <a:t>Goal to save on storage space by an approximate piecewise linear curve with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Minimum # of segments </a:t>
            </a:r>
            <a:r>
              <a:rPr lang="en-US" altLang="zh-TW" dirty="0"/>
              <a:t>such that its points are subset of points of the given curve.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Minimize </a:t>
            </a:r>
            <a:r>
              <a:rPr lang="en-US" altLang="zh-TW" dirty="0">
                <a:solidFill>
                  <a:srgbClr val="FF0000"/>
                </a:solidFill>
              </a:rPr>
              <a:t>the error </a:t>
            </a:r>
            <a:r>
              <a:rPr lang="en-US" altLang="zh-TW" dirty="0"/>
              <a:t>of approximate piecewise linear curve.</a:t>
            </a: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pSp>
        <p:nvGrpSpPr>
          <p:cNvPr id="103" name="群組 102"/>
          <p:cNvGrpSpPr/>
          <p:nvPr/>
        </p:nvGrpSpPr>
        <p:grpSpPr>
          <a:xfrm>
            <a:off x="973152" y="1526811"/>
            <a:ext cx="7724264" cy="3832781"/>
            <a:chOff x="592152" y="1526810"/>
            <a:chExt cx="7724264" cy="4354589"/>
          </a:xfrm>
        </p:grpSpPr>
        <p:sp>
          <p:nvSpPr>
            <p:cNvPr id="6" name="Freeform 63"/>
            <p:cNvSpPr>
              <a:spLocks/>
            </p:cNvSpPr>
            <p:nvPr/>
          </p:nvSpPr>
          <p:spPr bwMode="auto">
            <a:xfrm>
              <a:off x="1325575" y="1526810"/>
              <a:ext cx="6990841" cy="3732886"/>
            </a:xfrm>
            <a:custGeom>
              <a:avLst/>
              <a:gdLst>
                <a:gd name="T0" fmla="*/ 0 w 3522"/>
                <a:gd name="T1" fmla="*/ 0 h 1689"/>
                <a:gd name="T2" fmla="*/ 0 w 3522"/>
                <a:gd name="T3" fmla="*/ 1665 h 1689"/>
                <a:gd name="T4" fmla="*/ 3522 w 3522"/>
                <a:gd name="T5" fmla="*/ 1689 h 16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2" h="1689">
                  <a:moveTo>
                    <a:pt x="0" y="0"/>
                  </a:moveTo>
                  <a:lnTo>
                    <a:pt x="0" y="1665"/>
                  </a:lnTo>
                  <a:lnTo>
                    <a:pt x="3522" y="168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Rectangle 66"/>
            <p:cNvSpPr>
              <a:spLocks noChangeArrowheads="1"/>
            </p:cNvSpPr>
            <p:nvPr/>
          </p:nvSpPr>
          <p:spPr bwMode="auto">
            <a:xfrm>
              <a:off x="2921440" y="5461785"/>
              <a:ext cx="171522" cy="419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1">
                  <a:solidFill>
                    <a:srgbClr val="000000"/>
                  </a:solidFill>
                  <a:latin typeface="Arial" charset="0"/>
                </a:rPr>
                <a:t>x</a:t>
              </a:r>
            </a:p>
          </p:txBody>
        </p:sp>
        <p:grpSp>
          <p:nvGrpSpPr>
            <p:cNvPr id="39" name="Group 134"/>
            <p:cNvGrpSpPr>
              <a:grpSpLocks/>
            </p:cNvGrpSpPr>
            <p:nvPr/>
          </p:nvGrpSpPr>
          <p:grpSpPr bwMode="auto">
            <a:xfrm>
              <a:off x="3242997" y="5572657"/>
              <a:ext cx="1296144" cy="222367"/>
              <a:chOff x="2274" y="2840"/>
              <a:chExt cx="653" cy="108"/>
            </a:xfrm>
          </p:grpSpPr>
          <p:sp>
            <p:nvSpPr>
              <p:cNvPr id="70" name="Freeform 132"/>
              <p:cNvSpPr>
                <a:spLocks/>
              </p:cNvSpPr>
              <p:nvPr/>
            </p:nvSpPr>
            <p:spPr bwMode="auto">
              <a:xfrm>
                <a:off x="2756" y="2840"/>
                <a:ext cx="171" cy="108"/>
              </a:xfrm>
              <a:custGeom>
                <a:avLst/>
                <a:gdLst>
                  <a:gd name="T0" fmla="*/ 171 w 171"/>
                  <a:gd name="T1" fmla="*/ 60 h 108"/>
                  <a:gd name="T2" fmla="*/ 0 w 171"/>
                  <a:gd name="T3" fmla="*/ 108 h 108"/>
                  <a:gd name="T4" fmla="*/ 61 w 171"/>
                  <a:gd name="T5" fmla="*/ 60 h 108"/>
                  <a:gd name="T6" fmla="*/ 0 w 171"/>
                  <a:gd name="T7" fmla="*/ 0 h 108"/>
                  <a:gd name="T8" fmla="*/ 171 w 171"/>
                  <a:gd name="T9" fmla="*/ 6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1" h="108">
                    <a:moveTo>
                      <a:pt x="171" y="60"/>
                    </a:moveTo>
                    <a:lnTo>
                      <a:pt x="0" y="108"/>
                    </a:lnTo>
                    <a:lnTo>
                      <a:pt x="61" y="60"/>
                    </a:lnTo>
                    <a:lnTo>
                      <a:pt x="0" y="0"/>
                    </a:lnTo>
                    <a:lnTo>
                      <a:pt x="171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" name="Line 133"/>
              <p:cNvSpPr>
                <a:spLocks noChangeShapeType="1"/>
              </p:cNvSpPr>
              <p:nvPr/>
            </p:nvSpPr>
            <p:spPr bwMode="auto">
              <a:xfrm>
                <a:off x="2274" y="2890"/>
                <a:ext cx="53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0" name="Group 137"/>
            <p:cNvGrpSpPr>
              <a:grpSpLocks/>
            </p:cNvGrpSpPr>
            <p:nvPr/>
          </p:nvGrpSpPr>
          <p:grpSpPr bwMode="auto">
            <a:xfrm>
              <a:off x="767817" y="1675055"/>
              <a:ext cx="242159" cy="1109778"/>
              <a:chOff x="1027" y="947"/>
              <a:chExt cx="122" cy="539"/>
            </a:xfrm>
          </p:grpSpPr>
          <p:sp>
            <p:nvSpPr>
              <p:cNvPr id="68" name="Freeform 135"/>
              <p:cNvSpPr>
                <a:spLocks/>
              </p:cNvSpPr>
              <p:nvPr/>
            </p:nvSpPr>
            <p:spPr bwMode="auto">
              <a:xfrm>
                <a:off x="1027" y="947"/>
                <a:ext cx="122" cy="168"/>
              </a:xfrm>
              <a:custGeom>
                <a:avLst/>
                <a:gdLst>
                  <a:gd name="T0" fmla="*/ 61 w 122"/>
                  <a:gd name="T1" fmla="*/ 0 h 168"/>
                  <a:gd name="T2" fmla="*/ 122 w 122"/>
                  <a:gd name="T3" fmla="*/ 168 h 168"/>
                  <a:gd name="T4" fmla="*/ 61 w 122"/>
                  <a:gd name="T5" fmla="*/ 108 h 168"/>
                  <a:gd name="T6" fmla="*/ 0 w 122"/>
                  <a:gd name="T7" fmla="*/ 168 h 168"/>
                  <a:gd name="T8" fmla="*/ 61 w 122"/>
                  <a:gd name="T9" fmla="*/ 0 h 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68">
                    <a:moveTo>
                      <a:pt x="61" y="0"/>
                    </a:moveTo>
                    <a:lnTo>
                      <a:pt x="122" y="168"/>
                    </a:lnTo>
                    <a:lnTo>
                      <a:pt x="61" y="108"/>
                    </a:lnTo>
                    <a:lnTo>
                      <a:pt x="0" y="16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" name="Line 136"/>
              <p:cNvSpPr>
                <a:spLocks noChangeShapeType="1"/>
              </p:cNvSpPr>
              <p:nvPr/>
            </p:nvSpPr>
            <p:spPr bwMode="auto">
              <a:xfrm flipV="1">
                <a:off x="1088" y="1055"/>
                <a:ext cx="1" cy="4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" name="Rectangle 138"/>
            <p:cNvSpPr>
              <a:spLocks noChangeArrowheads="1"/>
            </p:cNvSpPr>
            <p:nvPr/>
          </p:nvSpPr>
          <p:spPr bwMode="auto">
            <a:xfrm>
              <a:off x="592152" y="2907890"/>
              <a:ext cx="479298" cy="419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1" dirty="0">
                  <a:solidFill>
                    <a:srgbClr val="000000"/>
                  </a:solidFill>
                  <a:latin typeface="Arial" charset="0"/>
                </a:rPr>
                <a:t>f(x)</a:t>
              </a:r>
              <a:endParaRPr lang="en-US" altLang="zh-TW" b="1" dirty="0">
                <a:latin typeface="Arial" charset="0"/>
              </a:endParaRPr>
            </a:p>
          </p:txBody>
        </p:sp>
      </p:grpSp>
      <p:sp>
        <p:nvSpPr>
          <p:cNvPr id="7" name="Freeform 64"/>
          <p:cNvSpPr>
            <a:spLocks/>
          </p:cNvSpPr>
          <p:nvPr/>
        </p:nvSpPr>
        <p:spPr bwMode="auto">
          <a:xfrm>
            <a:off x="2622454" y="1983546"/>
            <a:ext cx="5216334" cy="1997187"/>
          </a:xfrm>
          <a:custGeom>
            <a:avLst/>
            <a:gdLst>
              <a:gd name="T0" fmla="*/ 0 w 2628"/>
              <a:gd name="T1" fmla="*/ 970 h 970"/>
              <a:gd name="T2" fmla="*/ 134 w 2628"/>
              <a:gd name="T3" fmla="*/ 575 h 970"/>
              <a:gd name="T4" fmla="*/ 305 w 2628"/>
              <a:gd name="T5" fmla="*/ 838 h 970"/>
              <a:gd name="T6" fmla="*/ 550 w 2628"/>
              <a:gd name="T7" fmla="*/ 347 h 970"/>
              <a:gd name="T8" fmla="*/ 1173 w 2628"/>
              <a:gd name="T9" fmla="*/ 95 h 970"/>
              <a:gd name="T10" fmla="*/ 1357 w 2628"/>
              <a:gd name="T11" fmla="*/ 599 h 970"/>
              <a:gd name="T12" fmla="*/ 1748 w 2628"/>
              <a:gd name="T13" fmla="*/ 862 h 970"/>
              <a:gd name="T14" fmla="*/ 1858 w 2628"/>
              <a:gd name="T15" fmla="*/ 335 h 970"/>
              <a:gd name="T16" fmla="*/ 2188 w 2628"/>
              <a:gd name="T17" fmla="*/ 0 h 970"/>
              <a:gd name="T18" fmla="*/ 2628 w 2628"/>
              <a:gd name="T19" fmla="*/ 527 h 9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28" h="970">
                <a:moveTo>
                  <a:pt x="0" y="970"/>
                </a:moveTo>
                <a:lnTo>
                  <a:pt x="134" y="575"/>
                </a:lnTo>
                <a:lnTo>
                  <a:pt x="305" y="838"/>
                </a:lnTo>
                <a:lnTo>
                  <a:pt x="550" y="347"/>
                </a:lnTo>
                <a:lnTo>
                  <a:pt x="1173" y="95"/>
                </a:lnTo>
                <a:lnTo>
                  <a:pt x="1357" y="599"/>
                </a:lnTo>
                <a:lnTo>
                  <a:pt x="1748" y="862"/>
                </a:lnTo>
                <a:lnTo>
                  <a:pt x="1858" y="335"/>
                </a:lnTo>
                <a:lnTo>
                  <a:pt x="2188" y="0"/>
                </a:lnTo>
                <a:lnTo>
                  <a:pt x="2628" y="52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chemeClr val="bg1"/>
              </a:solidFill>
            </a:endParaRPr>
          </a:p>
        </p:txBody>
      </p:sp>
      <p:sp>
        <p:nvSpPr>
          <p:cNvPr id="45" name="Oval 148"/>
          <p:cNvSpPr>
            <a:spLocks noChangeArrowheads="1"/>
          </p:cNvSpPr>
          <p:nvPr/>
        </p:nvSpPr>
        <p:spPr bwMode="auto">
          <a:xfrm>
            <a:off x="2775305" y="3084961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6" name="Oval 149"/>
          <p:cNvSpPr>
            <a:spLocks noChangeArrowheads="1"/>
          </p:cNvSpPr>
          <p:nvPr/>
        </p:nvSpPr>
        <p:spPr bwMode="auto">
          <a:xfrm>
            <a:off x="2489478" y="3875600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7" name="Oval 150"/>
          <p:cNvSpPr>
            <a:spLocks noChangeArrowheads="1"/>
          </p:cNvSpPr>
          <p:nvPr/>
        </p:nvSpPr>
        <p:spPr bwMode="auto">
          <a:xfrm>
            <a:off x="3156407" y="3579111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8" name="Oval 151"/>
          <p:cNvSpPr>
            <a:spLocks noChangeArrowheads="1"/>
          </p:cNvSpPr>
          <p:nvPr/>
        </p:nvSpPr>
        <p:spPr bwMode="auto">
          <a:xfrm>
            <a:off x="3632784" y="2590812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9" name="Oval 152"/>
          <p:cNvSpPr>
            <a:spLocks noChangeArrowheads="1"/>
          </p:cNvSpPr>
          <p:nvPr/>
        </p:nvSpPr>
        <p:spPr bwMode="auto">
          <a:xfrm>
            <a:off x="4871366" y="2096662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0" name="Oval 153"/>
          <p:cNvSpPr>
            <a:spLocks noChangeArrowheads="1"/>
          </p:cNvSpPr>
          <p:nvPr/>
        </p:nvSpPr>
        <p:spPr bwMode="auto">
          <a:xfrm>
            <a:off x="5252468" y="3084961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1" name="Oval 154"/>
          <p:cNvSpPr>
            <a:spLocks noChangeArrowheads="1"/>
          </p:cNvSpPr>
          <p:nvPr/>
        </p:nvSpPr>
        <p:spPr bwMode="auto">
          <a:xfrm>
            <a:off x="6014672" y="3677940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2" name="Oval 155"/>
          <p:cNvSpPr>
            <a:spLocks noChangeArrowheads="1"/>
          </p:cNvSpPr>
          <p:nvPr/>
        </p:nvSpPr>
        <p:spPr bwMode="auto">
          <a:xfrm>
            <a:off x="6205223" y="2590812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4" name="Oval 157"/>
          <p:cNvSpPr>
            <a:spLocks noChangeArrowheads="1"/>
          </p:cNvSpPr>
          <p:nvPr/>
        </p:nvSpPr>
        <p:spPr bwMode="auto">
          <a:xfrm>
            <a:off x="7729631" y="2986131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3" name="Oval 156"/>
          <p:cNvSpPr>
            <a:spLocks noChangeArrowheads="1"/>
          </p:cNvSpPr>
          <p:nvPr/>
        </p:nvSpPr>
        <p:spPr bwMode="auto">
          <a:xfrm>
            <a:off x="6856852" y="1922130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graphicFrame>
        <p:nvGraphicFramePr>
          <p:cNvPr id="73" name="物件 72"/>
          <p:cNvGraphicFramePr>
            <a:graphicFrameLocks noChangeAspect="1"/>
          </p:cNvGraphicFramePr>
          <p:nvPr>
            <p:extLst/>
          </p:nvPr>
        </p:nvGraphicFramePr>
        <p:xfrm>
          <a:off x="2104125" y="3837854"/>
          <a:ext cx="392131" cy="61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73" name="物件 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4125" y="3837854"/>
                        <a:ext cx="392131" cy="610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物件 73"/>
          <p:cNvGraphicFramePr>
            <a:graphicFrameLocks noChangeAspect="1"/>
          </p:cNvGraphicFramePr>
          <p:nvPr>
            <p:extLst/>
          </p:nvPr>
        </p:nvGraphicFramePr>
        <p:xfrm>
          <a:off x="3330796" y="3668810"/>
          <a:ext cx="424770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74" name="物件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796" y="3668810"/>
                        <a:ext cx="424770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物件 74"/>
          <p:cNvGraphicFramePr>
            <a:graphicFrameLocks noChangeAspect="1"/>
          </p:cNvGraphicFramePr>
          <p:nvPr>
            <p:extLst/>
          </p:nvPr>
        </p:nvGraphicFramePr>
        <p:xfrm>
          <a:off x="2477286" y="2410787"/>
          <a:ext cx="426756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75" name="物件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286" y="2410787"/>
                        <a:ext cx="426756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物件 75"/>
          <p:cNvGraphicFramePr>
            <a:graphicFrameLocks noChangeAspect="1"/>
          </p:cNvGraphicFramePr>
          <p:nvPr>
            <p:extLst/>
          </p:nvPr>
        </p:nvGraphicFramePr>
        <p:xfrm>
          <a:off x="4797643" y="1486317"/>
          <a:ext cx="426754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76" name="物件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643" y="1486317"/>
                        <a:ext cx="426754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物件 76"/>
          <p:cNvGraphicFramePr>
            <a:graphicFrameLocks noChangeAspect="1"/>
          </p:cNvGraphicFramePr>
          <p:nvPr>
            <p:extLst/>
          </p:nvPr>
        </p:nvGraphicFramePr>
        <p:xfrm>
          <a:off x="3255370" y="2075178"/>
          <a:ext cx="424770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77" name="物件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370" y="2075178"/>
                        <a:ext cx="424770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物件 77"/>
          <p:cNvGraphicFramePr>
            <a:graphicFrameLocks noChangeAspect="1"/>
          </p:cNvGraphicFramePr>
          <p:nvPr>
            <p:extLst/>
          </p:nvPr>
        </p:nvGraphicFramePr>
        <p:xfrm>
          <a:off x="6109946" y="3785900"/>
          <a:ext cx="426756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78" name="物件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946" y="3785900"/>
                        <a:ext cx="426756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物件 78"/>
          <p:cNvGraphicFramePr>
            <a:graphicFrameLocks noChangeAspect="1"/>
          </p:cNvGraphicFramePr>
          <p:nvPr>
            <p:extLst/>
          </p:nvPr>
        </p:nvGraphicFramePr>
        <p:xfrm>
          <a:off x="4910782" y="3084067"/>
          <a:ext cx="426756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79" name="物件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782" y="3084067"/>
                        <a:ext cx="426756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物件 79"/>
          <p:cNvGraphicFramePr>
            <a:graphicFrameLocks noChangeAspect="1"/>
          </p:cNvGraphicFramePr>
          <p:nvPr>
            <p:extLst/>
          </p:nvPr>
        </p:nvGraphicFramePr>
        <p:xfrm>
          <a:off x="6532451" y="1255714"/>
          <a:ext cx="426754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80" name="物件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451" y="1255714"/>
                        <a:ext cx="426754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物件 80"/>
          <p:cNvGraphicFramePr>
            <a:graphicFrameLocks noChangeAspect="1"/>
          </p:cNvGraphicFramePr>
          <p:nvPr>
            <p:extLst/>
          </p:nvPr>
        </p:nvGraphicFramePr>
        <p:xfrm>
          <a:off x="5796050" y="2079296"/>
          <a:ext cx="426756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81" name="物件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050" y="2079296"/>
                        <a:ext cx="426756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物件 82"/>
          <p:cNvGraphicFramePr>
            <a:graphicFrameLocks noChangeAspect="1"/>
          </p:cNvGraphicFramePr>
          <p:nvPr>
            <p:extLst/>
          </p:nvPr>
        </p:nvGraphicFramePr>
        <p:xfrm>
          <a:off x="7854400" y="3018180"/>
          <a:ext cx="524015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Equation" r:id="rId22" imgW="203040" imgH="228600" progId="Equation.DSMT4">
                  <p:embed/>
                </p:oleObj>
              </mc:Choice>
              <mc:Fallback>
                <p:oleObj name="Equation" r:id="rId22" imgW="203040" imgH="228600" progId="Equation.DSMT4">
                  <p:embed/>
                  <p:pic>
                    <p:nvPicPr>
                      <p:cNvPr id="83" name="物件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400" y="3018180"/>
                        <a:ext cx="524015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物件 83"/>
          <p:cNvGraphicFramePr>
            <a:graphicFrameLocks noChangeAspect="1"/>
          </p:cNvGraphicFramePr>
          <p:nvPr>
            <p:extLst/>
          </p:nvPr>
        </p:nvGraphicFramePr>
        <p:xfrm>
          <a:off x="4486012" y="2723748"/>
          <a:ext cx="1143306" cy="25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Equation" r:id="rId24" imgW="914400" imgH="198720" progId="Equation.DSMT4">
                  <p:embed/>
                </p:oleObj>
              </mc:Choice>
              <mc:Fallback>
                <p:oleObj name="Equation" r:id="rId24" imgW="914400" imgH="198720" progId="Equation.DSMT4">
                  <p:embed/>
                  <p:pic>
                    <p:nvPicPr>
                      <p:cNvPr id="84" name="物件 8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486012" y="2723748"/>
                        <a:ext cx="1143306" cy="25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物件 84"/>
          <p:cNvGraphicFramePr>
            <a:graphicFrameLocks noChangeAspect="1"/>
          </p:cNvGraphicFramePr>
          <p:nvPr>
            <p:extLst/>
          </p:nvPr>
        </p:nvGraphicFramePr>
        <p:xfrm>
          <a:off x="7499379" y="1889874"/>
          <a:ext cx="817503" cy="56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Equation" r:id="rId26" imgW="380880" imgH="253800" progId="Equation.DSMT4">
                  <p:embed/>
                </p:oleObj>
              </mc:Choice>
              <mc:Fallback>
                <p:oleObj name="Equation" r:id="rId26" imgW="380880" imgH="253800" progId="Equation.DSMT4">
                  <p:embed/>
                  <p:pic>
                    <p:nvPicPr>
                      <p:cNvPr id="85" name="物件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379" y="1889874"/>
                        <a:ext cx="817503" cy="563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直線接點 87"/>
          <p:cNvCxnSpPr>
            <a:stCxn id="46" idx="6"/>
            <a:endCxn id="47" idx="3"/>
          </p:cNvCxnSpPr>
          <p:nvPr/>
        </p:nvCxnSpPr>
        <p:spPr>
          <a:xfrm flipV="1">
            <a:off x="2680028" y="3747824"/>
            <a:ext cx="504284" cy="22660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47" idx="6"/>
            <a:endCxn id="49" idx="3"/>
          </p:cNvCxnSpPr>
          <p:nvPr/>
        </p:nvCxnSpPr>
        <p:spPr>
          <a:xfrm flipV="1">
            <a:off x="3346957" y="2265375"/>
            <a:ext cx="1552314" cy="14125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1" idx="1"/>
            <a:endCxn id="49" idx="5"/>
          </p:cNvCxnSpPr>
          <p:nvPr/>
        </p:nvCxnSpPr>
        <p:spPr>
          <a:xfrm flipH="1" flipV="1">
            <a:off x="5034011" y="2265375"/>
            <a:ext cx="1008567" cy="144151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51" idx="6"/>
            <a:endCxn id="54" idx="2"/>
          </p:cNvCxnSpPr>
          <p:nvPr/>
        </p:nvCxnSpPr>
        <p:spPr>
          <a:xfrm flipV="1">
            <a:off x="6205222" y="3084962"/>
            <a:ext cx="1524408" cy="69180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6967427" y="3599518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C00000"/>
                </a:solidFill>
              </a:rPr>
              <a:t>f2 (x)</a:t>
            </a:r>
            <a:endParaRPr lang="zh-TW" altLang="en-US" i="1" dirty="0">
              <a:solidFill>
                <a:srgbClr val="C00000"/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3881232" y="5517233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+mn-lt"/>
              </a:rPr>
              <a:t>The # of segments: 9→4</a:t>
            </a:r>
            <a:endParaRPr lang="zh-TW" altLang="en-US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66851</TotalTime>
  <Words>2888</Words>
  <Application>Microsoft Office PowerPoint</Application>
  <PresentationFormat>A4 紙張 (210x297 公釐)</PresentationFormat>
  <Paragraphs>674</Paragraphs>
  <Slides>34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9" baseType="lpstr">
      <vt:lpstr>Arial Unicode MS</vt:lpstr>
      <vt:lpstr>Gulim</vt:lpstr>
      <vt:lpstr>휴먼모음T</vt:lpstr>
      <vt:lpstr>新細明體</vt:lpstr>
      <vt:lpstr>標楷體</vt:lpstr>
      <vt:lpstr>Arial</vt:lpstr>
      <vt:lpstr>Cambria Math</vt:lpstr>
      <vt:lpstr>Monotype Corsiva</vt:lpstr>
      <vt:lpstr>Monotype Sorts</vt:lpstr>
      <vt:lpstr>Symbol</vt:lpstr>
      <vt:lpstr>Tahoma</vt:lpstr>
      <vt:lpstr>Times New Roman</vt:lpstr>
      <vt:lpstr>Wingdings</vt:lpstr>
      <vt:lpstr>Default Design</vt:lpstr>
      <vt:lpstr>Equation</vt:lpstr>
      <vt:lpstr>Theories &amp; Applications of Shortest Paths on Networks</vt:lpstr>
      <vt:lpstr>PowerPoint 簡報</vt:lpstr>
      <vt:lpstr>Shortest Path on Weighted Graphs</vt:lpstr>
      <vt:lpstr>Shortest Path Problems</vt:lpstr>
      <vt:lpstr>LP form for SSSP Problems</vt:lpstr>
      <vt:lpstr>Shortest path Applications</vt:lpstr>
      <vt:lpstr>Approximating Piecewise Linear Functions</vt:lpstr>
      <vt:lpstr>Introduction</vt:lpstr>
      <vt:lpstr>Example</vt:lpstr>
      <vt:lpstr>Error Measure</vt:lpstr>
      <vt:lpstr>Transformation</vt:lpstr>
      <vt:lpstr>PowerPoint 簡報</vt:lpstr>
      <vt:lpstr>Arc Cost</vt:lpstr>
      <vt:lpstr>Shortest Path Problem</vt:lpstr>
      <vt:lpstr>Shortest path on a graph of nonnegative  arc lengths</vt:lpstr>
      <vt:lpstr>Assumptions for the Problem Today</vt:lpstr>
      <vt:lpstr>A Key Step in Shortest Path Algorithms</vt:lpstr>
      <vt:lpstr>Update(7)</vt:lpstr>
      <vt:lpstr>On Updates</vt:lpstr>
      <vt:lpstr>Dijkstra’s Algorithm</vt:lpstr>
      <vt:lpstr>Dijkstra’s Algorithm</vt:lpstr>
      <vt:lpstr>Why Does Dijkstra’s Algorithm Work?</vt:lpstr>
      <vt:lpstr>Why Does Dijkstra’s Algorithm Work?</vt:lpstr>
      <vt:lpstr>Complexity Analysis of Dijkstra’s Algorithm</vt:lpstr>
      <vt:lpstr>Binary Heap implementation</vt:lpstr>
      <vt:lpstr>A Simple Bucket-based Scheme</vt:lpstr>
      <vt:lpstr>Dial’s Algorithm</vt:lpstr>
      <vt:lpstr>Running time for Dial’s Algorithm</vt:lpstr>
      <vt:lpstr>Additional comments on Dial’s Algorithm</vt:lpstr>
      <vt:lpstr>Wraparound Buckets</vt:lpstr>
      <vt:lpstr>Binary Min-Heap &amp; Dial’s implementation-1</vt:lpstr>
      <vt:lpstr>PowerPoint 簡報</vt:lpstr>
      <vt:lpstr>Summary</vt:lpstr>
      <vt:lpstr>PowerPoint 簡報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 王</cp:lastModifiedBy>
  <cp:revision>435</cp:revision>
  <dcterms:created xsi:type="dcterms:W3CDTF">2001-05-13T18:19:15Z</dcterms:created>
  <dcterms:modified xsi:type="dcterms:W3CDTF">2021-04-27T06:13:16Z</dcterms:modified>
</cp:coreProperties>
</file>