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461" r:id="rId2"/>
    <p:sldId id="403" r:id="rId3"/>
    <p:sldId id="599" r:id="rId4"/>
    <p:sldId id="287" r:id="rId5"/>
    <p:sldId id="257" r:id="rId6"/>
    <p:sldId id="288" r:id="rId7"/>
    <p:sldId id="258" r:id="rId8"/>
    <p:sldId id="259" r:id="rId9"/>
    <p:sldId id="289" r:id="rId10"/>
    <p:sldId id="266" r:id="rId11"/>
    <p:sldId id="295" r:id="rId12"/>
    <p:sldId id="290" r:id="rId13"/>
    <p:sldId id="296" r:id="rId14"/>
    <p:sldId id="294" r:id="rId15"/>
    <p:sldId id="291" r:id="rId16"/>
    <p:sldId id="293" r:id="rId17"/>
    <p:sldId id="292" r:id="rId18"/>
    <p:sldId id="276" r:id="rId19"/>
    <p:sldId id="267" r:id="rId20"/>
    <p:sldId id="268" r:id="rId21"/>
    <p:sldId id="275" r:id="rId22"/>
    <p:sldId id="282" r:id="rId23"/>
    <p:sldId id="283" r:id="rId24"/>
    <p:sldId id="284" r:id="rId25"/>
    <p:sldId id="285" r:id="rId26"/>
    <p:sldId id="600" r:id="rId27"/>
    <p:sldId id="297" r:id="rId28"/>
    <p:sldId id="278" r:id="rId29"/>
    <p:sldId id="280" r:id="rId30"/>
    <p:sldId id="279" r:id="rId31"/>
    <p:sldId id="601" r:id="rId32"/>
    <p:sldId id="453" r:id="rId33"/>
    <p:sldId id="415" r:id="rId34"/>
    <p:sldId id="418" r:id="rId35"/>
    <p:sldId id="421" r:id="rId36"/>
    <p:sldId id="425" r:id="rId37"/>
    <p:sldId id="422" r:id="rId38"/>
    <p:sldId id="423" r:id="rId39"/>
    <p:sldId id="424" r:id="rId40"/>
    <p:sldId id="426" r:id="rId41"/>
    <p:sldId id="602" r:id="rId42"/>
    <p:sldId id="281" r:id="rId43"/>
  </p:sldIdLst>
  <p:sldSz cx="9906000" cy="6858000" type="A4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CC33"/>
    <a:srgbClr val="9900CC"/>
    <a:srgbClr val="00CC66"/>
    <a:srgbClr val="CCFFCC"/>
    <a:srgbClr val="FF33CC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73" autoAdjust="0"/>
    <p:restoredTop sz="72613" autoAdjust="0"/>
  </p:normalViewPr>
  <p:slideViewPr>
    <p:cSldViewPr snapToGrid="0">
      <p:cViewPr varScale="1">
        <p:scale>
          <a:sx n="88" d="100"/>
          <a:sy n="88" d="100"/>
        </p:scale>
        <p:origin x="384" y="120"/>
      </p:cViewPr>
      <p:guideLst>
        <p:guide orient="horz" pos="2160"/>
        <p:guide pos="30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742" y="-6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EE5D1257-7E46-4A33-9BF5-FA4B441A7E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675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768350"/>
            <a:ext cx="5541963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8162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19" tIns="48609" rIns="97219" bIns="48609" numCol="1" anchor="b" anchorCtr="0" compatLnSpc="1">
            <a:prstTxWarp prst="textNoShape">
              <a:avLst/>
            </a:prstTxWarp>
          </a:bodyPr>
          <a:lstStyle>
            <a:lvl1pPr algn="r" defTabSz="973138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9824E210-7D2B-4E42-8EE1-E51227D6D49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2447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E028A30-6DA7-41E1-90AB-217388A61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5B8DE-9A9E-4A63-9ACC-1A59F32E060A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91EFAA0D-9A5D-4919-8187-5B2C29FAB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3B3723A2-923B-4301-B4FF-CFA2752AB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3C4947-AC74-4794-99DB-AE3B36167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BE720-DC85-4423-98DF-4EC6A9A7DD9A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BA3D01C8-4484-419F-806A-47841DAD4B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645F732F-C88C-4767-9AD2-4D20DF4E6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12D7C3-5754-4016-B39E-21FAA6761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57F93-AAE9-4FE6-84F6-EFDF60A00ED9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D3E85F0-78EB-4D1F-99AB-40A16134A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B7987C9C-8876-44C0-8067-8F921FD48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032A098-7A23-4522-B54C-C5A344519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98198-0079-4A98-B4DC-4EA18BB6B62D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06BD7A79-F08D-434C-83EA-6C1D59C2E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2892CA9-7A90-4CAD-B7B7-5FB7DE86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6C07DA9-BD87-461C-B202-8DF7F416D2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52DA73-D66C-452C-AE5F-C4710AF8D1F1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24BF89D6-2F0D-47EE-B4C8-8D805DBB8B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0B45E01-1968-425B-94E2-200F17589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Why P’ must be a sh.pa. from 1 to i?</a:t>
            </a:r>
          </a:p>
          <a:p>
            <a:r>
              <a:rPr lang="en-US" altLang="zh-TW"/>
              <a:t>Since otherwise P would NOT be a sh.pa.(because then when we stand at i to update j, we will find d(j) is not opt, which contradicts the assumption)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BACDDD2-9857-418F-8DCB-A9F95BCA6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3DC4D-A460-43EC-8A4A-E0AFC9552605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D7510CF4-B4D4-4040-9AD0-CC23CAC8E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81D4BD16-2F53-4E11-8A73-A516CA9E6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F510F30-D3DE-4854-BDB2-1D2721E85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C625A-5F6A-40ED-B653-0CE99D62388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C02F00B0-1E63-4DD5-AC18-79022DCC1E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49B3C2EA-B789-42B2-BC01-FCFB0A352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EBFFFF1-4F81-406D-BEDF-EEF9593C8F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C486CA-CC2B-43F0-BE83-8CFD6E8ABED9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F73B6DED-7EC7-4D2E-AC42-4AC0880B8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DB5B71A8-116D-49DF-B921-908EDD866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E6B7673-A844-470E-880A-0953F36CF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C64313-E0F3-46F8-BB4B-496BD7D0673E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5ED0D95C-F939-45C9-B041-265C90E05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E85C98CC-4279-426F-8279-9CBD26CC0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CC6E822-62EC-438B-9A22-9AA1AB481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635FB5-533C-4EF3-93B6-4629158A5ABA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44C8AFC1-2164-4369-821B-FD547DD25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DC4FB581-2B3F-4F15-B917-54686545D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95A0058-93D3-41B0-8939-EBCB194C92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9DD50-402D-4F3A-A06C-2A5A06F16B23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939C597B-2030-4BC0-9E0D-EDC27083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A38F4A0F-B946-4B6E-8CA9-F0F1BD86C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839804-0A69-4868-99A1-2CA1837FCC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BD2D4-F715-451D-82FA-7F05A89D4CD7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9957F54C-FF3D-4FAC-9225-857F23512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8988" y="774700"/>
            <a:ext cx="5521325" cy="3824288"/>
          </a:xfrm>
          <a:ln/>
        </p:spPr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555C062D-6C36-4EE1-A23E-A3B7557E3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Introduce myself and the Tas.</a:t>
            </a:r>
          </a:p>
          <a:p>
            <a:endParaRPr lang="en-US" altLang="zh-TW"/>
          </a:p>
          <a:p>
            <a:r>
              <a:rPr lang="en-US" altLang="zh-TW"/>
              <a:t>It is critical that students sign up for the virtual campus web site.  Hand out instructions on how to use it.  Make sure that everyone signs up on the list.</a:t>
            </a:r>
          </a:p>
          <a:p>
            <a:endParaRPr lang="en-US" altLang="zh-TW"/>
          </a:p>
          <a:p>
            <a:r>
              <a:rPr lang="en-US" altLang="zh-TW"/>
              <a:t>Also, create a class list that is separate from the web site.</a:t>
            </a:r>
          </a:p>
          <a:p>
            <a:endParaRPr lang="en-US" altLang="zh-TW"/>
          </a:p>
          <a:p>
            <a:r>
              <a:rPr lang="en-US" altLang="zh-TW"/>
              <a:t>Ask for a show of where students come from.  There should be four major contingencies:</a:t>
            </a:r>
          </a:p>
          <a:p>
            <a:r>
              <a:rPr lang="en-US" altLang="zh-TW"/>
              <a:t>Grad EECS, ORC, Transportation, Rest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4DE4AF1-6C28-49DC-BFD6-A3D0B4B8D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4009F1-76D3-42A7-8EF8-914A443F1E2D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D6AFAD81-5215-43BD-A8B5-8A356DA8F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B057D230-06F8-4EF2-AFA8-06A4E44E6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9E399AC-79D5-4302-A74A-E25879B4B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EA0CD-B123-48AF-A381-B74EB2DAEA1F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E83685AC-CC9B-4520-AFDB-EC593FC8A8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A7B75BF5-852A-4BDE-A5C0-B54B055E9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5AFB23-35D2-4643-803C-25A921070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3106CC-6706-4702-AC43-2A86159CC7D7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F1F73E4C-8DBE-4095-946A-80F1323BA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5468E20-29B4-4B25-9BC1-06BDF71D6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7C550C-8B84-4F37-A0CE-6D6A43000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92E174-9225-4A51-B95A-5BAB4D480968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C53A4617-0CAE-4B09-A63F-E48103E87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D7271ECC-8B87-4265-8514-62BCEA391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5191F9A-B321-4D52-AD5C-DAB4E4C69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7D12BF-6F2E-486E-BCBC-A5CE76D93960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292C764D-D12C-4819-ABC4-FE1E9B9335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F05BC941-FB76-4054-AC05-12C03FBC5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987BAB9-93CA-4EAC-AB09-3ABA98804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849AE-EF58-47F4-A996-B0EECD3AB030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577B123-A529-4124-87A3-F6D81D3108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359A0EF5-2E1E-426F-A05C-56603FD03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FE46739-57FD-45E3-8F9A-DFB47FA86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EEBF7-BEF6-450C-942E-9BA66DB9ED09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81E1996C-B5AE-45E9-A37F-FBB215F76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10C40042-D4C4-460F-BA23-52BFC2439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C8A401-DDEB-48FB-A099-DF4441088B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ECA57-2A01-47C7-96EB-78B5851E0369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2B2BB622-E1B9-4FD3-B217-5D95BD4FE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8B3682FC-1FDF-40ED-AA46-D22B0D24E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B416ADD-465A-4573-9729-9C5E1C1D4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DAECF0-6582-4454-98E6-5BB3D43A268B}" type="slidenum">
              <a:rPr lang="zh-TW" altLang="en-US" sz="1300" smtClean="0"/>
              <a:pPr>
                <a:spcBef>
                  <a:spcPct val="0"/>
                </a:spcBef>
              </a:pPr>
              <a:t>32</a:t>
            </a:fld>
            <a:endParaRPr lang="en-US" altLang="zh-TW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4DBD3D0-1A44-4A24-8845-2B3F18A69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3955BB3-71DF-4D7C-B35E-BB4171657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FDB9455-6960-4AB2-8478-1D13E6A833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BE3C5D-02D2-4EA6-B866-BC9731CA8913}" type="slidenum">
              <a:rPr lang="zh-TW" altLang="en-US" sz="1300" smtClean="0"/>
              <a:pPr>
                <a:spcBef>
                  <a:spcPct val="0"/>
                </a:spcBef>
              </a:pPr>
              <a:t>33</a:t>
            </a:fld>
            <a:endParaRPr lang="en-US" altLang="zh-TW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F0B9A627-183F-4609-BA9D-883A8B12C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AE55AAA-FFB1-41AF-ABF7-644B35A9F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31D1ED-659D-49B1-A6E4-C3999E250C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A45C5-0C1F-43FD-B286-3FD48B9FB198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7206D174-98E8-476D-983B-B75027801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D51DDD8E-C8FF-4C52-A2EA-829787AB8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4682405-C282-462E-AB5A-87365CAC6D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FFC31A-8E87-41FF-9D2B-5B2571745DB0}" type="slidenum">
              <a:rPr lang="zh-TW" altLang="en-US" sz="1300" smtClean="0"/>
              <a:pPr>
                <a:spcBef>
                  <a:spcPct val="0"/>
                </a:spcBef>
              </a:pPr>
              <a:t>34</a:t>
            </a:fld>
            <a:endParaRPr lang="en-US" altLang="zh-TW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A060CF4-F9C6-4FB6-AA8F-D27910CE0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6BB8C05-9FD5-4C4C-AF74-5F452EC4A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C33ECFE0-4ED3-49F5-83E3-693D650D4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CB4718-96DE-4589-914D-ABF3270E05B9}" type="slidenum">
              <a:rPr lang="zh-TW" altLang="en-US" sz="1300" smtClean="0"/>
              <a:pPr>
                <a:spcBef>
                  <a:spcPct val="0"/>
                </a:spcBef>
              </a:pPr>
              <a:t>35</a:t>
            </a:fld>
            <a:endParaRPr lang="en-US" altLang="zh-TW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FD32DDD-AC0B-4A98-BAE1-208AC078C2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92A5C95-9D80-44F8-B2C3-0AB5DEA040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E4A742A-D5FF-4497-BCDB-F354FD9EA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34148A3-72B1-4BC9-824D-8E2437F8A2B8}" type="slidenum">
              <a:rPr lang="zh-TW" altLang="en-US" sz="1300" smtClean="0"/>
              <a:pPr>
                <a:spcBef>
                  <a:spcPct val="0"/>
                </a:spcBef>
              </a:pPr>
              <a:t>36</a:t>
            </a:fld>
            <a:endParaRPr lang="en-US" altLang="zh-TW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FD29F8B-6CBB-4E81-8403-7E5710FFEC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A5B9E60-4C83-46AE-AF77-3E373CEA7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5AB3715-EDDA-4981-BDB4-AFA67B919F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EAFA14-7A50-4888-A720-BD60CF464AA5}" type="slidenum">
              <a:rPr lang="zh-TW" altLang="en-US" sz="1300" smtClean="0"/>
              <a:pPr>
                <a:spcBef>
                  <a:spcPct val="0"/>
                </a:spcBef>
              </a:pPr>
              <a:t>37</a:t>
            </a:fld>
            <a:endParaRPr lang="en-US" altLang="zh-TW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7A16BBF-6AE5-4EDE-86E3-CEE355603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7551292-F89A-4920-B0E3-DC41AF5C3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1A8CD26-8BE9-4535-A48D-973C35A38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D87497-94E8-4214-9A42-551A3697543D}" type="slidenum">
              <a:rPr lang="zh-TW" altLang="en-US" sz="1300" smtClean="0"/>
              <a:pPr>
                <a:spcBef>
                  <a:spcPct val="0"/>
                </a:spcBef>
              </a:pPr>
              <a:t>38</a:t>
            </a:fld>
            <a:endParaRPr lang="en-US" altLang="zh-TW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37F5D478-8947-41F9-A08E-5183CD579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CFCD0C2-C74E-4B04-ABE2-A8C0C8387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3D9C06D-6CDE-4969-A2E6-1670A882E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7BEB71D-539F-4282-A471-4CDD9FD63952}" type="slidenum">
              <a:rPr lang="zh-TW" altLang="en-US" sz="1300" smtClean="0"/>
              <a:pPr>
                <a:spcBef>
                  <a:spcPct val="0"/>
                </a:spcBef>
              </a:pPr>
              <a:t>39</a:t>
            </a:fld>
            <a:endParaRPr lang="en-US" altLang="zh-TW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807DA22-E6B0-4006-B44C-9FA4BCB1B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0FB9253-2055-475F-A2F7-BB06A29E1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0231BF3-F1DB-4353-AA5A-61FA0DA41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731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731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97C387-2BED-4EB1-9BC6-1178DB1A89DB}" type="slidenum">
              <a:rPr lang="zh-TW" altLang="en-US" sz="1300" smtClean="0"/>
              <a:pPr>
                <a:spcBef>
                  <a:spcPct val="0"/>
                </a:spcBef>
              </a:pPr>
              <a:t>40</a:t>
            </a:fld>
            <a:endParaRPr lang="en-US" altLang="zh-TW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EB3EF001-7490-44C6-B0D6-F3298B663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84C4C99-415F-4ACC-BA2D-11A2698B2E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52769C3-272B-449E-91E7-FC8DE7BFAE8F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5979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2B0CFDA-3A86-42E0-8C14-9CB7EB967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4C969A-3D0C-4296-92F6-CA0EDB636788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2E1036DD-B74F-423D-BFA1-BFBD3A3E4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D70FAC87-2ED9-4713-86C5-35ED15938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64F260B-FB5F-4E8C-A5CB-DADF77F14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25D7C-CA17-4681-B8BE-7B9B153C6DF6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484BA8FD-4F47-499D-90EC-41662DB57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D0E339E4-3537-4EA9-A842-216F27CF5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561F98E-D06A-4B87-9CC8-2CD9CBB7D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A968D9-180E-453D-B8A4-238C046B3825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6984139-7546-45D7-ADFA-43574B2345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54DB4929-A7A5-48D7-9C15-B30802F0B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85DB097-ECEC-4686-AC23-89DBC9B010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3D72D-DEDD-4D1B-AE8D-8F335AB55099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A54A921A-53B9-4B37-B36D-8AC014195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38772A7-C0A5-4F9D-8486-82D4E7E0C8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98F454-ED6C-43E1-8C15-295328E254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92ED7-E360-4B3D-8694-DBB8BAE0C29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BFAB0D8C-593A-4582-9FE7-EEA8E0044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238C01A5-B152-41B2-9E99-E6E4B8A1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8443BC-DD84-4BE4-9D76-9396C7B06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20B4B-0308-40D2-997A-F0E41658985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824842D6-DCA7-40C2-AE27-4662603E8B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2638" y="768350"/>
            <a:ext cx="5538787" cy="3835400"/>
          </a:xfrm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434EC92C-5618-48F8-AF88-B1DA68528B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965AE-2F1F-43AD-A93F-659853B4B1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4895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257" y="-1"/>
            <a:ext cx="9122229" cy="794657"/>
          </a:xfrm>
        </p:spPr>
        <p:txBody>
          <a:bodyPr/>
          <a:lstStyle>
            <a:lvl1pPr>
              <a:defRPr baseline="0">
                <a:solidFill>
                  <a:schemeClr val="accent6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14" y="990600"/>
            <a:ext cx="9688286" cy="5355771"/>
          </a:xfrm>
        </p:spPr>
        <p:txBody>
          <a:bodyPr/>
          <a:lstStyle>
            <a:lvl1pPr marL="457200" indent="-457200">
              <a:buClr>
                <a:srgbClr val="00B0F0"/>
              </a:buClr>
              <a:buSzPct val="60000"/>
              <a:buFont typeface="Wingdings" panose="05000000000000000000" pitchFamily="2" charset="2"/>
              <a:buChar char="p"/>
              <a:defRPr baseline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1pPr>
            <a:lvl2pPr marL="742950" indent="-285750">
              <a:buSzPct val="60000"/>
              <a:buFont typeface="Wingdings" panose="05000000000000000000" pitchFamily="2" charset="2"/>
              <a:buChar char="n"/>
              <a:defRPr sz="2600" baseline="0">
                <a:solidFill>
                  <a:schemeClr val="accent2">
                    <a:lumMod val="50000"/>
                  </a:schemeClr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2pPr>
            <a:lvl3pPr>
              <a:defRPr baseline="0">
                <a:solidFill>
                  <a:srgbClr val="008000"/>
                </a:solidFill>
                <a:latin typeface="Arial Unicode MS" panose="020B0604020202020204" pitchFamily="34" charset="-120"/>
                <a:ea typeface="標楷體" panose="03000509000000000000" pitchFamily="65" charset="-120"/>
              </a:defRPr>
            </a:lvl3pPr>
            <a:lvl4pPr marL="1600200" indent="-228600">
              <a:buSzPct val="60000"/>
              <a:buFont typeface="Wingdings" panose="05000000000000000000" pitchFamily="2" charset="2"/>
              <a:buChar char="u"/>
              <a:defRPr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4pPr>
            <a:lvl5pPr marL="2057400" indent="-228600">
              <a:buSzPct val="60000"/>
              <a:buFont typeface="Wingdings" panose="05000000000000000000" pitchFamily="2" charset="2"/>
              <a:buChar char="Ø"/>
              <a:defRPr sz="1800" baseline="0">
                <a:latin typeface="Arial Unicode MS" panose="020B0604020202020204" pitchFamily="34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A970F-C714-40BE-9C6C-EB0657C15CD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134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6748B-978C-435E-A2DD-F556D0BDD8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819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FF6E5A-5E71-4922-B41C-D7F85447FE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0746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E7690-92D9-4D5F-A2E9-89F9CA2B49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60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EE21-3C52-4077-AC7B-709C12DDBA9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71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9A7F5A-805C-4966-88D7-017655811E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F8567-DA08-47E6-93BC-743CD293694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00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20800" y="0"/>
            <a:ext cx="7759700" cy="685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5111750" y="9906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111750" y="3771900"/>
            <a:ext cx="4464050" cy="2628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705FA1-D1F4-4FF7-BE66-74936494F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2F6BA-CC5E-44C4-BA72-28087D99A1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90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11750" y="990600"/>
            <a:ext cx="44640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8706F5-87F7-4C3C-A3DF-A3A5C0BFC2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21249-3417-4605-AC98-EEDD6665743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8435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0"/>
            <a:ext cx="77597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990600"/>
            <a:ext cx="90805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0500" y="0"/>
            <a:ext cx="82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B821139-3602-48C4-80AF-E95200684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816100" y="6400800"/>
            <a:ext cx="770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defRPr/>
            </a:pPr>
            <a:r>
              <a:rPr kumimoji="1" lang="zh-TW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NCKU</a:t>
            </a:r>
            <a:r>
              <a:rPr kumimoji="1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  </a:t>
            </a:r>
            <a:r>
              <a:rPr kumimoji="1" lang="en-US" altLang="zh-TW" sz="1600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휴먼모음T" pitchFamily="18" charset="-127"/>
                <a:cs typeface="+mn-cs"/>
              </a:rPr>
              <a:t>IIM    </a:t>
            </a:r>
            <a:r>
              <a:rPr kumimoji="1" lang="zh-TW" altLang="en-US" sz="1600" b="0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 panose="020B0604020202020204" pitchFamily="34" charset="-120"/>
                <a:ea typeface="標楷體" pitchFamily="65" charset="-120"/>
                <a:cs typeface="+mn-cs"/>
              </a:rPr>
              <a:t>最短路徑於網路上之理論與應用</a:t>
            </a:r>
            <a:endParaRPr lang="en-US" altLang="zh-TW" sz="1600" dirty="0">
              <a:solidFill>
                <a:schemeClr val="accent2"/>
              </a:solidFill>
              <a:latin typeface="Arial Unicode MS" panose="020B0604020202020204" pitchFamily="34" charset="-120"/>
              <a:ea typeface="標楷體" pitchFamily="65" charset="-120"/>
              <a:cs typeface="+mn-cs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0" y="838200"/>
            <a:ext cx="9906000" cy="76200"/>
            <a:chOff x="413" y="888"/>
            <a:chExt cx="5814" cy="48"/>
          </a:xfrm>
        </p:grpSpPr>
        <p:sp>
          <p:nvSpPr>
            <p:cNvPr id="3" name="Line 11"/>
            <p:cNvSpPr>
              <a:spLocks noChangeShapeType="1"/>
            </p:cNvSpPr>
            <p:nvPr/>
          </p:nvSpPr>
          <p:spPr bwMode="ltGray">
            <a:xfrm>
              <a:off x="413" y="936"/>
              <a:ext cx="5814" cy="0"/>
            </a:xfrm>
            <a:prstGeom prst="line">
              <a:avLst/>
            </a:prstGeom>
            <a:noFill/>
            <a:ln w="9525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33" name="Line 12"/>
            <p:cNvSpPr>
              <a:spLocks noChangeShapeType="1"/>
            </p:cNvSpPr>
            <p:nvPr/>
          </p:nvSpPr>
          <p:spPr bwMode="ltGray">
            <a:xfrm>
              <a:off x="413" y="888"/>
              <a:ext cx="5814" cy="0"/>
            </a:xfrm>
            <a:prstGeom prst="line">
              <a:avLst/>
            </a:prstGeom>
            <a:noFill/>
            <a:ln w="31750">
              <a:solidFill>
                <a:srgbClr val="3DB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031" name="Line 14"/>
          <p:cNvSpPr>
            <a:spLocks noChangeShapeType="1"/>
          </p:cNvSpPr>
          <p:nvPr/>
        </p:nvSpPr>
        <p:spPr bwMode="auto">
          <a:xfrm>
            <a:off x="742950" y="6324600"/>
            <a:ext cx="9163050" cy="0"/>
          </a:xfrm>
          <a:prstGeom prst="line">
            <a:avLst/>
          </a:prstGeom>
          <a:noFill/>
          <a:ln w="9525">
            <a:solidFill>
              <a:srgbClr val="33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60" r:id="rId6"/>
    <p:sldLayoutId id="2147483661" r:id="rId7"/>
    <p:sldLayoutId id="2147483662" r:id="rId8"/>
    <p:sldLayoutId id="2147483663" r:id="rId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ie.ntnu.edu.tw/~u91029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../Animations/Modified%20Label%20Correcting%20Algorithm.ppt#-1,2,The Modified Label Correcting Algorith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odified_Label_Correcting_Algorithm.ppt#-1,1,2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sp_03.pptx#-1,1,5" TargetMode="External"/><Relationship Id="rId3" Type="http://schemas.openxmlformats.org/officeDocument/2006/relationships/notesSlide" Target="../notesSlides/notesSlide26.xml"/><Relationship Id="rId7" Type="http://schemas.openxmlformats.org/officeDocument/2006/relationships/hyperlink" Target="../Animations/Label%20Correcting%20Algorithm.ppt#-1,2,An Example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3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FWA_FWG_MKZ.pptx" TargetMode="External"/><Relationship Id="rId2" Type="http://schemas.openxmlformats.org/officeDocument/2006/relationships/hyperlink" Target="../Animations/Modified%20Label%20Correcting%20Algorithm.ppt#-1,2,The Modified Label Correcting Algorith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Animations/Label%20Correcting%20Algorithm.ppt#-1,2,An 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sp_03.pptx#-1,1,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Animations/Label%20Correcting%20Algorithm.ppt#-1,2,An 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Label_Correcting_Algorithm.ppt#-1,1,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E3E75-347B-4BE0-A209-0D8C8F242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074511"/>
            <a:ext cx="8420100" cy="1470025"/>
          </a:xfrm>
        </p:spPr>
        <p:txBody>
          <a:bodyPr/>
          <a:lstStyle/>
          <a:p>
            <a:r>
              <a:rPr lang="en-US" altLang="zh-TW">
                <a:solidFill>
                  <a:schemeClr val="accent6"/>
                </a:solidFill>
              </a:rPr>
              <a:t>Theories &amp; Applications of Shortest Paths on Networks</a:t>
            </a:r>
            <a:endParaRPr lang="zh-TW" altLang="en-US">
              <a:solidFill>
                <a:schemeClr val="accent6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968A0A-5932-4F00-ADB4-9990EF9F1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463" y="2777127"/>
            <a:ext cx="7900307" cy="1752600"/>
          </a:xfrm>
        </p:spPr>
        <p:txBody>
          <a:bodyPr/>
          <a:lstStyle/>
          <a:p>
            <a:pPr marL="342900" indent="-342900">
              <a:lnSpc>
                <a:spcPct val="80000"/>
              </a:lnSpc>
            </a:pPr>
            <a:r>
              <a:rPr lang="en-US" altLang="ko-KR" sz="2400">
                <a:latin typeface="Tahoma" panose="020B0604030504040204" pitchFamily="34" charset="0"/>
                <a:ea typeface="Gulim" panose="020B0600000101010101" pitchFamily="34" charset="-127"/>
              </a:rPr>
              <a:t>by</a:t>
            </a:r>
          </a:p>
          <a:p>
            <a:pPr marL="342900" indent="-342900">
              <a:lnSpc>
                <a:spcPct val="80000"/>
              </a:lnSpc>
            </a:pPr>
            <a:endParaRPr lang="en-US" altLang="ko-KR" sz="2400">
              <a:latin typeface="Tahoma" panose="020B0604030504040204" pitchFamily="34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 逸 琳 </a:t>
            </a:r>
            <a:br>
              <a:rPr lang="en-US" altLang="zh-TW" sz="4400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b="1">
                <a:solidFill>
                  <a:srgbClr val="008000"/>
                </a:solidFill>
                <a:ea typeface="標楷體" panose="03000509000000000000" pitchFamily="65" charset="-120"/>
              </a:rPr>
              <a:t>I-Lin Wang</a:t>
            </a:r>
            <a:endParaRPr lang="zh-TW" altLang="en-US" sz="3200" b="1">
              <a:solidFill>
                <a:srgbClr val="008000"/>
              </a:solidFill>
              <a:ea typeface="標楷體" panose="03000509000000000000" pitchFamily="65" charset="-120"/>
            </a:endParaRPr>
          </a:p>
          <a:p>
            <a:pPr marL="342900" indent="-342900">
              <a:lnSpc>
                <a:spcPct val="80000"/>
              </a:lnSpc>
            </a:pPr>
            <a:endParaRPr lang="en-US" altLang="zh-TW" sz="2400" b="1" i="1">
              <a:latin typeface="Monotype Corsiva" panose="03010101010201010101" pitchFamily="66" charset="0"/>
              <a:ea typeface="Gulim" panose="020B0600000101010101" pitchFamily="34" charset="-127"/>
            </a:endParaRP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ilinwang@mail.ncku.edu.tw</a:t>
            </a:r>
          </a:p>
          <a:p>
            <a:pPr marL="342900" indent="-342900">
              <a:lnSpc>
                <a:spcPct val="80000"/>
              </a:lnSpc>
            </a:pPr>
            <a:r>
              <a:rPr lang="en-US" altLang="zh-TW" sz="1600">
                <a:latin typeface="Tahoma" panose="020B0604030504040204" pitchFamily="34" charset="0"/>
                <a:ea typeface="新細明體" panose="02020500000000000000" pitchFamily="18" charset="-120"/>
              </a:rPr>
              <a:t>http://ilin.iim.ncku.edu.tw/ilin/</a:t>
            </a:r>
          </a:p>
          <a:p>
            <a:pPr marL="342900" indent="-342900">
              <a:lnSpc>
                <a:spcPct val="80000"/>
              </a:lnSpc>
            </a:pPr>
            <a:endParaRPr lang="zh-TW" altLang="en-US" sz="2400">
              <a:latin typeface="Tahoma" panose="020B0604030504040204" pitchFamily="34" charset="0"/>
              <a:ea typeface="新細明體" panose="02020500000000000000" pitchFamily="18" charset="-120"/>
            </a:endParaRPr>
          </a:p>
          <a:p>
            <a:pPr marL="342900" indent="-342900">
              <a:lnSpc>
                <a:spcPct val="80000"/>
              </a:lnSpc>
            </a:pPr>
            <a:r>
              <a:rPr lang="zh-TW" altLang="en-US" b="1">
                <a:solidFill>
                  <a:srgbClr val="008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成功大學工業與資訊管理學系教授</a:t>
            </a: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2018/08/20-24 @ 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成功校區 物理二館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樓 </a:t>
            </a:r>
            <a:r>
              <a:rPr lang="en-US" altLang="zh-TW" sz="2400" b="1">
                <a:latin typeface="標楷體" panose="03000509000000000000" pitchFamily="65" charset="-120"/>
                <a:ea typeface="標楷體" panose="03000509000000000000" pitchFamily="65" charset="-120"/>
              </a:rPr>
              <a:t>49323</a:t>
            </a:r>
            <a:r>
              <a:rPr lang="zh-TW" altLang="en-US" sz="2400" b="1"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1579EC-19A9-4ED7-B430-67B8F1F10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2C965AE-2F1F-43AD-A93F-659853B4B121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8D874FB-A6CD-4AEA-B3A1-0635721BED92}"/>
              </a:ext>
            </a:extLst>
          </p:cNvPr>
          <p:cNvSpPr txBox="1"/>
          <p:nvPr/>
        </p:nvSpPr>
        <p:spPr>
          <a:xfrm>
            <a:off x="996236" y="72479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400" b="1"/>
              <a:t>最短路徑於網路上之理論與應用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47068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投影片編號版面配置區 3">
            <a:extLst>
              <a:ext uri="{FF2B5EF4-FFF2-40B4-BE49-F238E27FC236}">
                <a16:creationId xmlns:a16="http://schemas.microsoft.com/office/drawing/2014/main" id="{22351248-1311-474D-A78E-7457CD66B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A33AC-E60A-4872-A731-2BE567399602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67C77157-06F8-40DE-9AED-A27F4ED17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D06EE773-B2EA-434F-A1C5-EFAE76BCC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657" y="947056"/>
            <a:ext cx="9307286" cy="437265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/>
              <a:t> Suppose all data are </a:t>
            </a:r>
            <a:r>
              <a:rPr lang="en-US" altLang="zh-TW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r>
              <a:rPr lang="en-US" altLang="zh-TW"/>
              <a:t>, and that there are </a:t>
            </a:r>
            <a:r>
              <a:rPr lang="en-US" altLang="zh-TW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negative cost cycles</a:t>
            </a:r>
            <a:r>
              <a:rPr lang="en-US" altLang="zh-TW"/>
              <a:t> in the network. Then the label correcting algorithm ends after a </a:t>
            </a:r>
            <a:r>
              <a:rPr lang="en-US" altLang="zh-TW" u="sng"/>
              <a:t>finite steps </a:t>
            </a:r>
            <a:r>
              <a:rPr lang="en-US" altLang="zh-TW"/>
              <a:t>with the optimal solution.  </a:t>
            </a:r>
            <a:endParaRPr lang="en-US" altLang="zh-TW" sz="1200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 of Finiteness.  </a:t>
            </a:r>
          </a:p>
          <a:p>
            <a:pPr>
              <a:buFontTx/>
              <a:buNone/>
            </a:pPr>
            <a:endParaRPr lang="en-US" altLang="zh-TW" sz="1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Claim:</a:t>
            </a:r>
            <a:r>
              <a:rPr lang="en-US" altLang="zh-TW"/>
              <a:t>  d(j) is the length of some walk from 1 to j.  </a:t>
            </a:r>
            <a:br>
              <a:rPr lang="en-US" altLang="zh-TW"/>
            </a:br>
            <a:r>
              <a:rPr lang="en-US" altLang="zh-TW"/>
              <a:t>(And thus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d*(j)</a:t>
            </a:r>
            <a:r>
              <a:rPr lang="en-US" altLang="zh-TW"/>
              <a:t>)</a:t>
            </a:r>
          </a:p>
          <a:p>
            <a:pPr>
              <a:buFontTx/>
              <a:buNone/>
            </a:pPr>
            <a:endParaRPr lang="en-US" altLang="zh-TW" sz="1000"/>
          </a:p>
          <a:p>
            <a:pPr>
              <a:buFontTx/>
              <a:buNone/>
            </a:pPr>
            <a:r>
              <a:rPr lang="en-US" altLang="zh-TW"/>
              <a:t>Assume the claim is true for all nodes before a relabel of node j.  Then it is true when we let d(j) = d(i) + c</a:t>
            </a:r>
            <a:r>
              <a:rPr lang="en-US" altLang="zh-TW" baseline="-25000"/>
              <a:t>ij</a:t>
            </a:r>
            <a:r>
              <a:rPr lang="en-US" altLang="zh-TW"/>
              <a:t>.</a:t>
            </a:r>
          </a:p>
        </p:txBody>
      </p:sp>
      <p:grpSp>
        <p:nvGrpSpPr>
          <p:cNvPr id="106500" name="Group 4">
            <a:extLst>
              <a:ext uri="{FF2B5EF4-FFF2-40B4-BE49-F238E27FC236}">
                <a16:creationId xmlns:a16="http://schemas.microsoft.com/office/drawing/2014/main" id="{2CDD3D1C-36CA-4B57-A14E-026E719DD539}"/>
              </a:ext>
            </a:extLst>
          </p:cNvPr>
          <p:cNvGrpSpPr>
            <a:grpSpLocks/>
          </p:cNvGrpSpPr>
          <p:nvPr/>
        </p:nvGrpSpPr>
        <p:grpSpPr bwMode="auto">
          <a:xfrm>
            <a:off x="2084161" y="5128306"/>
            <a:ext cx="4724400" cy="457200"/>
            <a:chOff x="864" y="1920"/>
            <a:chExt cx="2976" cy="288"/>
          </a:xfrm>
        </p:grpSpPr>
        <p:sp>
          <p:nvSpPr>
            <p:cNvPr id="106501" name="Oval 5">
              <a:extLst>
                <a:ext uri="{FF2B5EF4-FFF2-40B4-BE49-F238E27FC236}">
                  <a16:creationId xmlns:a16="http://schemas.microsoft.com/office/drawing/2014/main" id="{A6CD924E-7C6D-46B9-A86D-B71B28C28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06502" name="Oval 6">
              <a:extLst>
                <a:ext uri="{FF2B5EF4-FFF2-40B4-BE49-F238E27FC236}">
                  <a16:creationId xmlns:a16="http://schemas.microsoft.com/office/drawing/2014/main" id="{E0B6D86B-70A5-4F43-AA85-0609C0B52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06503" name="Oval 7">
              <a:extLst>
                <a:ext uri="{FF2B5EF4-FFF2-40B4-BE49-F238E27FC236}">
                  <a16:creationId xmlns:a16="http://schemas.microsoft.com/office/drawing/2014/main" id="{B4FB9386-32CD-45E9-A569-4471087F9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06504" name="Line 8">
              <a:extLst>
                <a:ext uri="{FF2B5EF4-FFF2-40B4-BE49-F238E27FC236}">
                  <a16:creationId xmlns:a16="http://schemas.microsoft.com/office/drawing/2014/main" id="{E01DEE3B-3AC0-4F78-BC4A-1940BEB28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DDDAEF68-B8EB-4B6D-A2C1-0D436E002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06506" name="Group 10">
              <a:extLst>
                <a:ext uri="{FF2B5EF4-FFF2-40B4-BE49-F238E27FC236}">
                  <a16:creationId xmlns:a16="http://schemas.microsoft.com/office/drawing/2014/main" id="{8CC6986B-0CA1-424A-B6A5-D6C04532E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480" cy="96"/>
              <a:chOff x="1056" y="2496"/>
              <a:chExt cx="480" cy="96"/>
            </a:xfrm>
          </p:grpSpPr>
          <p:sp>
            <p:nvSpPr>
              <p:cNvPr id="106507" name="Oval 11">
                <a:extLst>
                  <a:ext uri="{FF2B5EF4-FFF2-40B4-BE49-F238E27FC236}">
                    <a16:creationId xmlns:a16="http://schemas.microsoft.com/office/drawing/2014/main" id="{30B689D1-E6CC-421A-97AC-BB1249B9B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06508" name="Oval 12">
                <a:extLst>
                  <a:ext uri="{FF2B5EF4-FFF2-40B4-BE49-F238E27FC236}">
                    <a16:creationId xmlns:a16="http://schemas.microsoft.com/office/drawing/2014/main" id="{813AFBE9-4AC4-4DCB-9478-AC078E9CE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06509" name="Oval 13">
                <a:extLst>
                  <a:ext uri="{FF2B5EF4-FFF2-40B4-BE49-F238E27FC236}">
                    <a16:creationId xmlns:a16="http://schemas.microsoft.com/office/drawing/2014/main" id="{A2FD4495-64BE-49A3-A46D-ECE9DD8F9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06510" name="Line 14">
              <a:extLst>
                <a:ext uri="{FF2B5EF4-FFF2-40B4-BE49-F238E27FC236}">
                  <a16:creationId xmlns:a16="http://schemas.microsoft.com/office/drawing/2014/main" id="{408132F1-69C6-4DDD-B4B2-6DCE9408E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06511" name="Freeform 15">
            <a:extLst>
              <a:ext uri="{FF2B5EF4-FFF2-40B4-BE49-F238E27FC236}">
                <a16:creationId xmlns:a16="http://schemas.microsoft.com/office/drawing/2014/main" id="{A58A7D5C-72F8-4CE5-B225-1D1CBDBF30D9}"/>
              </a:ext>
            </a:extLst>
          </p:cNvPr>
          <p:cNvSpPr>
            <a:spLocks/>
          </p:cNvSpPr>
          <p:nvPr/>
        </p:nvSpPr>
        <p:spPr bwMode="auto">
          <a:xfrm>
            <a:off x="1931761" y="5433106"/>
            <a:ext cx="3733800" cy="457200"/>
          </a:xfrm>
          <a:custGeom>
            <a:avLst/>
            <a:gdLst>
              <a:gd name="T0" fmla="*/ 0 w 2352"/>
              <a:gd name="T1" fmla="*/ 0 h 288"/>
              <a:gd name="T2" fmla="*/ 0 w 2352"/>
              <a:gd name="T3" fmla="*/ 288 h 288"/>
              <a:gd name="T4" fmla="*/ 2352 w 2352"/>
              <a:gd name="T5" fmla="*/ 288 h 288"/>
              <a:gd name="T6" fmla="*/ 2352 w 2352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288">
                <a:moveTo>
                  <a:pt x="0" y="0"/>
                </a:moveTo>
                <a:lnTo>
                  <a:pt x="0" y="288"/>
                </a:lnTo>
                <a:lnTo>
                  <a:pt x="2352" y="288"/>
                </a:lnTo>
                <a:lnTo>
                  <a:pt x="2352" y="4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06512" name="Text Box 16">
            <a:extLst>
              <a:ext uri="{FF2B5EF4-FFF2-40B4-BE49-F238E27FC236}">
                <a16:creationId xmlns:a16="http://schemas.microsoft.com/office/drawing/2014/main" id="{884776CA-4BEF-4942-A728-97322332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561" y="5966507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7DE4D7-A838-440E-9B11-A97DE7917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38538-CBB7-42A3-BEC4-7753732529B8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01E47525-4960-44AA-A919-471E597CF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Finiteness continued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A3C9BC36-5B30-4A8C-846F-75F37828E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906000" cy="5355771"/>
          </a:xfrm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 of Finiteness.  </a:t>
            </a:r>
            <a:b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zh-TW"/>
              <a:t>At each iteration, d(j) decreases by </a:t>
            </a:r>
            <a:r>
              <a:rPr lang="en-US" altLang="zh-TW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least one</a:t>
            </a:r>
            <a:r>
              <a:rPr lang="en-US" altLang="zh-TW"/>
              <a:t> for some j.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/>
              <a:t>	Also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d*(j)</a:t>
            </a:r>
            <a:r>
              <a:rPr lang="en-US" altLang="zh-TW"/>
              <a:t>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n-US" altLang="zh-TW" b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(n-1)(-C)</a:t>
            </a:r>
            <a:r>
              <a:rPr lang="en-US" altLang="zh-TW"/>
              <a:t>, where C = max (|c</a:t>
            </a:r>
            <a:r>
              <a:rPr lang="en-US" altLang="zh-TW" baseline="-25000"/>
              <a:t>ij</a:t>
            </a:r>
            <a:r>
              <a:rPr lang="en-US" altLang="zh-TW"/>
              <a:t>| : (i,j) </a:t>
            </a:r>
            <a:r>
              <a:rPr lang="en-US" altLang="zh-TW">
                <a:sym typeface="Symbol" panose="05050102010706020507" pitchFamily="18" charset="2"/>
              </a:rPr>
              <a:t> A).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	So, </a:t>
            </a:r>
            <a:r>
              <a:rPr lang="en-US" altLang="zh-TW" b="1">
                <a:sym typeface="Symbol" panose="05050102010706020507" pitchFamily="18" charset="2"/>
              </a:rPr>
              <a:t>n</a:t>
            </a:r>
            <a:r>
              <a:rPr lang="en-US" altLang="zh-TW">
                <a:sym typeface="Symbol" panose="05050102010706020507" pitchFamily="18" charset="2"/>
              </a:rPr>
              <a:t> nodes makes the number of iterations be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O(n</a:t>
            </a:r>
            <a:r>
              <a:rPr lang="en-US" altLang="zh-TW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C).</a:t>
            </a:r>
          </a:p>
          <a:p>
            <a:pPr>
              <a:buFontTx/>
              <a:buNone/>
            </a:pPr>
            <a:endParaRPr lang="en-US" altLang="zh-TW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Claim:</a:t>
            </a:r>
            <a:r>
              <a:rPr lang="en-US" altLang="zh-TW"/>
              <a:t>  at termination, the distances are all the shortest 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Proof.</a:t>
            </a:r>
            <a:r>
              <a:rPr lang="en-US" altLang="zh-TW"/>
              <a:t>  At end, d(j)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d(i) + c</a:t>
            </a:r>
            <a:r>
              <a:rPr lang="en-US" altLang="zh-TW" baseline="-25000"/>
              <a:t>ij </a:t>
            </a:r>
            <a:r>
              <a:rPr lang="en-US" altLang="zh-TW"/>
              <a:t>for all (i,j) </a:t>
            </a:r>
            <a:r>
              <a:rPr lang="en-US" altLang="zh-TW">
                <a:sym typeface="Symbol" panose="05050102010706020507" pitchFamily="18" charset="2"/>
              </a:rPr>
              <a:t></a:t>
            </a:r>
            <a:r>
              <a:rPr lang="en-US" altLang="zh-TW"/>
              <a:t> A.  By the previous theorem (optimality condition in page7), d(j) = d*(j). </a:t>
            </a:r>
          </a:p>
          <a:p>
            <a:endParaRPr lang="en-US" altLang="zh-TW"/>
          </a:p>
          <a:p>
            <a:endParaRPr lang="zh-TW" altLang="en-US">
              <a:sym typeface="Symbol" panose="05050102010706020507" pitchFamily="18" charset="2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54773DA-153F-4C44-898C-E8C77CADD984}"/>
              </a:ext>
            </a:extLst>
          </p:cNvPr>
          <p:cNvSpPr txBox="1"/>
          <p:nvPr/>
        </p:nvSpPr>
        <p:spPr>
          <a:xfrm>
            <a:off x="7098821" y="3105509"/>
            <a:ext cx="2807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Pseudo-polynomial</a:t>
            </a:r>
            <a:endParaRPr lang="zh-TW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B71AE8-9659-4096-8E2A-9CA12C43B8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4F81E-0B57-4777-8FDC-11CFC700A1F6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E8A7A2D1-3DCC-4314-86BB-1DF45C9B7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on Finiteness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B42E136A-40F7-4DA7-83EA-8C9E14832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0628" y="876300"/>
            <a:ext cx="9470572" cy="5105400"/>
          </a:xfrm>
        </p:spPr>
        <p:txBody>
          <a:bodyPr/>
          <a:lstStyle/>
          <a:p>
            <a:r>
              <a:rPr lang="en-US" altLang="zh-TW" sz="3200"/>
              <a:t>What if data are not required to be </a:t>
            </a:r>
            <a:r>
              <a:rPr lang="en-US" altLang="zh-TW" sz="32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integral</a:t>
            </a:r>
            <a:r>
              <a:rPr lang="en-US" altLang="zh-TW" sz="3200"/>
              <a:t>?</a:t>
            </a:r>
          </a:p>
          <a:p>
            <a:pPr lvl="1">
              <a:buFontTx/>
              <a:buNone/>
            </a:pPr>
            <a:r>
              <a:rPr lang="en-US" altLang="zh-TW" sz="3200"/>
              <a:t>	The algorithm is still finite, but one needs to use a different proof.</a:t>
            </a:r>
          </a:p>
          <a:p>
            <a:endParaRPr lang="en-US" altLang="zh-TW" sz="3200"/>
          </a:p>
          <a:p>
            <a:r>
              <a:rPr lang="en-US" altLang="zh-TW" sz="3200"/>
              <a:t>What if there is a </a:t>
            </a:r>
            <a:r>
              <a:rPr lang="en-US" altLang="zh-TW" sz="32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 cost cycle</a:t>
            </a:r>
            <a:r>
              <a:rPr lang="en-US" altLang="zh-TW" sz="3200"/>
              <a:t>?  </a:t>
            </a:r>
          </a:p>
          <a:p>
            <a:pPr lvl="1">
              <a:buFontTx/>
              <a:buNone/>
            </a:pPr>
            <a:r>
              <a:rPr lang="en-US" altLang="zh-TW" sz="3200"/>
              <a:t>	The algorithm may no longer be finite.  </a:t>
            </a:r>
          </a:p>
          <a:p>
            <a:pPr lvl="1">
              <a:buFontTx/>
              <a:buNone/>
            </a:pPr>
            <a:r>
              <a:rPr lang="en-US" altLang="zh-TW" sz="3200"/>
              <a:t>	Possibly, d(j) keeps decreasing to - </a:t>
            </a:r>
            <a:r>
              <a:rPr lang="en-US" altLang="zh-TW" sz="3200"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zh-TW" sz="3200"/>
              <a:t> .  </a:t>
            </a:r>
          </a:p>
          <a:p>
            <a:pPr lvl="1">
              <a:buFontTx/>
              <a:buNone/>
            </a:pPr>
            <a:endParaRPr lang="en-US" altLang="zh-TW" sz="1800"/>
          </a:p>
          <a:p>
            <a:pPr lvl="1">
              <a:buFontTx/>
              <a:buNone/>
            </a:pPr>
            <a:r>
              <a:rPr lang="en-US" altLang="zh-TW" sz="3200"/>
              <a:t>	But </a:t>
            </a:r>
            <a:r>
              <a:rPr lang="en-US" altLang="zh-TW" sz="3200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 can stop when </a:t>
            </a:r>
            <a:r>
              <a:rPr lang="en-US" altLang="zh-TW" sz="3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&lt; -(n-1)C</a:t>
            </a:r>
            <a:r>
              <a:rPr lang="en-US" altLang="zh-TW" sz="3200"/>
              <a:t> since this guarantees that there is a negative cost cycle.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114F1-749B-4DAB-B171-A889F28B70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49CB9-1282-405F-9F03-B31E94E51ED0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C60C5147-6165-4843-A74D-DC78B32A9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On Computational Complexity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88E9F1FC-6126-495B-A001-8851CB870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Proving finiteness is OK, but ….</a:t>
            </a:r>
          </a:p>
          <a:p>
            <a:endParaRPr lang="en-US" altLang="zh-TW"/>
          </a:p>
          <a:p>
            <a:r>
              <a:rPr lang="en-US" altLang="zh-TW"/>
              <a:t>Can we make the algorithm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polynomial time</a:t>
            </a:r>
            <a:r>
              <a:rPr lang="en-US" altLang="zh-TW"/>
              <a:t>?</a:t>
            </a:r>
          </a:p>
          <a:p>
            <a:r>
              <a:rPr lang="en-US" altLang="zh-TW"/>
              <a:t>If so, what is the best running time?</a:t>
            </a:r>
          </a:p>
          <a:p>
            <a:endParaRPr lang="en-US" altLang="zh-TW"/>
          </a:p>
          <a:p>
            <a:r>
              <a:rPr lang="en-US" altLang="zh-TW"/>
              <a:t>Can we implement it efficiently in practice?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941AC1-0EFD-426F-B215-4907C9520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04F0B-297A-4D6C-A342-58531894673D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F27003C2-8472-47CC-8E69-E440886DC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Computational Issues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2B48ED0-4C87-40FC-9307-0F830C20C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628" y="973138"/>
            <a:ext cx="9274629" cy="5105400"/>
          </a:xfrm>
        </p:spPr>
        <p:txBody>
          <a:bodyPr/>
          <a:lstStyle/>
          <a:p>
            <a:pPr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Polynomial Time Version (FIFO):  </a:t>
            </a:r>
          </a:p>
          <a:p>
            <a:pPr>
              <a:buNone/>
            </a:pPr>
            <a:r>
              <a:rPr lang="en-US" altLang="zh-TW"/>
              <a:t>	We define a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</a:t>
            </a:r>
            <a:r>
              <a:rPr lang="en-US" altLang="zh-TW"/>
              <a:t> to consist of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scanning all arcs in A</a:t>
            </a:r>
            <a:r>
              <a:rPr lang="en-US" altLang="zh-TW"/>
              <a:t>, updating distance labels when d(j) &gt; d(i) + c</a:t>
            </a:r>
            <a:r>
              <a:rPr lang="en-US" altLang="zh-TW" baseline="-25000"/>
              <a:t>ij</a:t>
            </a:r>
            <a:r>
              <a:rPr lang="en-US" altLang="zh-TW"/>
              <a:t>.</a:t>
            </a:r>
          </a:p>
          <a:p>
            <a:pPr>
              <a:buNone/>
            </a:pPr>
            <a:endParaRPr lang="en-US" altLang="zh-TW"/>
          </a:p>
          <a:p>
            <a:pPr>
              <a:buNone/>
            </a:pPr>
            <a:r>
              <a:rPr lang="en-US" altLang="zh-TW"/>
              <a:t>	Define a “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</a:t>
            </a:r>
            <a:r>
              <a:rPr lang="en-US" altLang="zh-TW"/>
              <a:t>” as </a:t>
            </a:r>
            <a:r>
              <a:rPr lang="en-US" altLang="zh-TW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performing updates on all arcs in A</a:t>
            </a:r>
            <a:r>
              <a:rPr lang="en-US" altLang="zh-TW"/>
              <a:t>.  The algorithm performs </a:t>
            </a:r>
            <a:r>
              <a:rPr lang="en-US" altLang="zh-TW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TW"/>
              <a:t> </a:t>
            </a:r>
            <a:r>
              <a:rPr lang="en-US" altLang="zh-TW">
                <a:solidFill>
                  <a:srgbClr val="FF0000"/>
                </a:solidFill>
              </a:rPr>
              <a:t>passes</a:t>
            </a:r>
            <a:r>
              <a:rPr lang="en-US" altLang="zh-TW"/>
              <a:t> or until no more updates take place, whichever comes first, at which point the algorithm terminates.</a:t>
            </a:r>
          </a:p>
          <a:p>
            <a:pPr marL="914400" lvl="1" indent="-457200"/>
            <a:endParaRPr lang="en-US" altLang="zh-TW"/>
          </a:p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3C9A3FE-52C5-4A1E-ABBD-2F3BCC98A18C}"/>
              </a:ext>
            </a:extLst>
          </p:cNvPr>
          <p:cNvSpPr txBox="1"/>
          <p:nvPr/>
        </p:nvSpPr>
        <p:spPr>
          <a:xfrm>
            <a:off x="6101503" y="4328995"/>
            <a:ext cx="2740572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b="1"/>
              <a:t>A pass: </a:t>
            </a:r>
            <a:r>
              <a:rPr lang="en-US" altLang="zh-TW" sz="1600"/>
              <a:t> </a:t>
            </a:r>
            <a:r>
              <a:rPr lang="en-US" altLang="zh-TW" sz="1600">
                <a:solidFill>
                  <a:srgbClr val="FF0000"/>
                </a:solidFill>
              </a:rPr>
              <a:t>O(m)</a:t>
            </a:r>
            <a:r>
              <a:rPr lang="en-US" altLang="zh-TW" sz="1600"/>
              <a:t> time</a:t>
            </a:r>
            <a:br>
              <a:rPr lang="en-US" altLang="zh-TW" sz="1600"/>
            </a:br>
            <a:endParaRPr lang="en-US" altLang="zh-TW" sz="1600"/>
          </a:p>
          <a:p>
            <a:r>
              <a:rPr lang="en-US" altLang="zh-TW" sz="1800" b="1"/>
              <a:t>for</a:t>
            </a:r>
            <a:r>
              <a:rPr lang="en-US" altLang="zh-TW" sz="1800"/>
              <a:t> each (i,j) in A </a:t>
            </a:r>
            <a:r>
              <a:rPr lang="en-US" altLang="zh-TW" sz="1800" b="1"/>
              <a:t>do</a:t>
            </a:r>
          </a:p>
          <a:p>
            <a:r>
              <a:rPr lang="en-US" altLang="zh-TW" sz="1800"/>
              <a:t>     </a:t>
            </a:r>
            <a:r>
              <a:rPr lang="en-US" altLang="zh-TW" sz="1800" b="1"/>
              <a:t>if</a:t>
            </a:r>
            <a:r>
              <a:rPr lang="en-US" altLang="zh-TW" sz="1800"/>
              <a:t> d(j) &gt; d(i) + c</a:t>
            </a:r>
            <a:r>
              <a:rPr lang="en-US" altLang="zh-TW" sz="1800" baseline="-25000"/>
              <a:t>ij</a:t>
            </a:r>
            <a:r>
              <a:rPr lang="en-US" altLang="zh-TW" sz="1800"/>
              <a:t> </a:t>
            </a:r>
            <a:r>
              <a:rPr lang="en-US" altLang="zh-TW" sz="1800" b="1"/>
              <a:t>then</a:t>
            </a:r>
            <a:br>
              <a:rPr lang="en-US" altLang="zh-TW" sz="1800"/>
            </a:br>
            <a:r>
              <a:rPr lang="en-US" altLang="zh-TW" sz="1800"/>
              <a:t>            d(j):=d(i)+c</a:t>
            </a:r>
            <a:r>
              <a:rPr lang="en-US" altLang="zh-TW" sz="1800" baseline="-25000"/>
              <a:t>ij</a:t>
            </a:r>
            <a:r>
              <a:rPr lang="en-US" altLang="zh-TW" sz="1800"/>
              <a:t>; </a:t>
            </a:r>
          </a:p>
          <a:p>
            <a:r>
              <a:rPr lang="en-US" altLang="zh-TW" sz="1800"/>
              <a:t>            pred(j):=I;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63728-36FB-4EAA-A036-DC53CF495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DDD95-8132-4A2B-9E7D-1A378407BD25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02B708CF-BD6A-46CC-B728-CF19440DA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Complexity of the LC Algorithm</a:t>
            </a:r>
            <a:endParaRPr lang="zh-TW" altLang="en-US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BC1425A9-E913-4A95-8ED7-68A745A73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913606"/>
            <a:ext cx="9359900" cy="50307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/>
              <a:t>The FIFO label correcting algorithm finds the minimum length path from 1 to j  for all j in N  in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O(nm)</a:t>
            </a:r>
            <a:r>
              <a:rPr lang="en-US" altLang="zh-TW"/>
              <a:t> steps, or else shows that there is a negative cost cycle. 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	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/>
              <a:t>	We want to show that </a:t>
            </a:r>
            <a:r>
              <a:rPr lang="en-US" altLang="zh-TW" u="sng"/>
              <a:t>no update</a:t>
            </a:r>
            <a:r>
              <a:rPr lang="en-US" altLang="zh-TW"/>
              <a:t> takes place in </a:t>
            </a:r>
            <a:r>
              <a:rPr lang="en-US" altLang="zh-TW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pass n</a:t>
            </a:r>
            <a:r>
              <a:rPr lang="en-US" altLang="zh-TW"/>
              <a:t>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/>
              <a:t>	Let d</a:t>
            </a:r>
            <a:r>
              <a:rPr lang="en-US" altLang="zh-TW" baseline="30000"/>
              <a:t>k</a:t>
            </a:r>
            <a:r>
              <a:rPr lang="en-US" altLang="zh-TW"/>
              <a:t>(j) be the value d(j) after k passes.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Claim:</a:t>
            </a:r>
            <a:r>
              <a:rPr lang="en-US" altLang="zh-TW"/>
              <a:t> d</a:t>
            </a:r>
            <a:r>
              <a:rPr lang="en-US" altLang="zh-TW" baseline="30000"/>
              <a:t>k</a:t>
            </a:r>
            <a:r>
              <a:rPr lang="en-US" altLang="zh-TW"/>
              <a:t>(j) = d*(j) whenever that shortest path from 1 to j  has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most k arcs</a:t>
            </a:r>
            <a:r>
              <a:rPr lang="en-US" altLang="zh-TW"/>
              <a:t>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/>
              <a:t>	It is true for k = 1.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3">
            <a:extLst>
              <a:ext uri="{FF2B5EF4-FFF2-40B4-BE49-F238E27FC236}">
                <a16:creationId xmlns:a16="http://schemas.microsoft.com/office/drawing/2014/main" id="{9E181022-81F1-4419-BBCD-2EDB2805A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4F10B-40FE-49FB-BF6F-B4220429CDBE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4EDA4659-4189-4C9D-AE01-09A7255DD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6AF7BC7E-936C-4B43-A128-D3D5D24CD5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1151" y="970340"/>
            <a:ext cx="9386581" cy="1905000"/>
          </a:xfrm>
        </p:spPr>
        <p:txBody>
          <a:bodyPr/>
          <a:lstStyle/>
          <a:p>
            <a:pPr>
              <a:spcAft>
                <a:spcPct val="40000"/>
              </a:spcAft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</a:t>
            </a:r>
            <a:r>
              <a:rPr lang="en-US" altLang="zh-TW"/>
              <a:t> d</a:t>
            </a:r>
            <a:r>
              <a:rPr lang="en-US" altLang="zh-TW" baseline="30000"/>
              <a:t>k</a:t>
            </a:r>
            <a:r>
              <a:rPr lang="en-US" altLang="zh-TW"/>
              <a:t>(j) = d*(j) whenever that shortest path from 1 to j  has at most k arcs.</a:t>
            </a:r>
          </a:p>
          <a:p>
            <a:pPr>
              <a:spcAft>
                <a:spcPct val="40000"/>
              </a:spcAft>
              <a:buFontTx/>
              <a:buNone/>
            </a:pPr>
            <a:r>
              <a:rPr lang="en-US" altLang="zh-TW"/>
              <a:t>	Assume that the claim is true for k-1. (i.e. d</a:t>
            </a:r>
            <a:r>
              <a:rPr lang="en-US" altLang="zh-TW" baseline="30000"/>
              <a:t>k-1</a:t>
            </a:r>
            <a:r>
              <a:rPr lang="en-US" altLang="zh-TW"/>
              <a:t>(j) = d*(j) )</a:t>
            </a:r>
            <a:br>
              <a:rPr lang="en-US" altLang="zh-TW"/>
            </a:br>
            <a:r>
              <a:rPr lang="en-US" altLang="zh-TW"/>
              <a:t>for such a j.</a:t>
            </a:r>
            <a:endParaRPr lang="zh-TW" altLang="en-US"/>
          </a:p>
        </p:txBody>
      </p:sp>
      <p:grpSp>
        <p:nvGrpSpPr>
          <p:cNvPr id="134170" name="Group 26">
            <a:extLst>
              <a:ext uri="{FF2B5EF4-FFF2-40B4-BE49-F238E27FC236}">
                <a16:creationId xmlns:a16="http://schemas.microsoft.com/office/drawing/2014/main" id="{F6B64F00-470B-418A-B218-08AA0CAC6C98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3479802"/>
            <a:ext cx="3733800" cy="1300163"/>
            <a:chOff x="768" y="2160"/>
            <a:chExt cx="2352" cy="819"/>
          </a:xfrm>
        </p:grpSpPr>
        <p:sp>
          <p:nvSpPr>
            <p:cNvPr id="134149" name="Oval 5">
              <a:extLst>
                <a:ext uri="{FF2B5EF4-FFF2-40B4-BE49-F238E27FC236}">
                  <a16:creationId xmlns:a16="http://schemas.microsoft.com/office/drawing/2014/main" id="{EE26F23D-EA34-49EC-91D7-7BC47728A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6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34150" name="Oval 6">
              <a:extLst>
                <a:ext uri="{FF2B5EF4-FFF2-40B4-BE49-F238E27FC236}">
                  <a16:creationId xmlns:a16="http://schemas.microsoft.com/office/drawing/2014/main" id="{4C2F1788-E07F-43F0-95EF-E75F5BC90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6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34152" name="Line 8">
              <a:extLst>
                <a:ext uri="{FF2B5EF4-FFF2-40B4-BE49-F238E27FC236}">
                  <a16:creationId xmlns:a16="http://schemas.microsoft.com/office/drawing/2014/main" id="{620057BD-D1C2-48A5-A3C2-EB307F2D6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53" name="Line 9">
              <a:extLst>
                <a:ext uri="{FF2B5EF4-FFF2-40B4-BE49-F238E27FC236}">
                  <a16:creationId xmlns:a16="http://schemas.microsoft.com/office/drawing/2014/main" id="{CDE9EA5C-E457-41B4-AE0D-CAACA115A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0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55" name="Oval 11">
              <a:extLst>
                <a:ext uri="{FF2B5EF4-FFF2-40B4-BE49-F238E27FC236}">
                  <a16:creationId xmlns:a16="http://schemas.microsoft.com/office/drawing/2014/main" id="{885940AB-1AC3-4464-AA0F-A49104345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56" name="Oval 12">
              <a:extLst>
                <a:ext uri="{FF2B5EF4-FFF2-40B4-BE49-F238E27FC236}">
                  <a16:creationId xmlns:a16="http://schemas.microsoft.com/office/drawing/2014/main" id="{B1B62158-6AF9-4F1B-ABA3-762721254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34157" name="Oval 13">
              <a:extLst>
                <a:ext uri="{FF2B5EF4-FFF2-40B4-BE49-F238E27FC236}">
                  <a16:creationId xmlns:a16="http://schemas.microsoft.com/office/drawing/2014/main" id="{1C3776B8-D555-480B-B718-7B45C9CD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256"/>
              <a:ext cx="96" cy="96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grpSp>
          <p:nvGrpSpPr>
            <p:cNvPr id="134169" name="Group 25">
              <a:extLst>
                <a:ext uri="{FF2B5EF4-FFF2-40B4-BE49-F238E27FC236}">
                  <a16:creationId xmlns:a16="http://schemas.microsoft.com/office/drawing/2014/main" id="{971E30C8-03FA-45B5-935F-18E70112F4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352"/>
              <a:ext cx="2352" cy="627"/>
              <a:chOff x="768" y="2352"/>
              <a:chExt cx="2352" cy="627"/>
            </a:xfrm>
          </p:grpSpPr>
          <p:sp>
            <p:nvSpPr>
              <p:cNvPr id="134159" name="Freeform 15">
                <a:extLst>
                  <a:ext uri="{FF2B5EF4-FFF2-40B4-BE49-F238E27FC236}">
                    <a16:creationId xmlns:a16="http://schemas.microsoft.com/office/drawing/2014/main" id="{6960396E-F155-48C5-AD57-2400D8FF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2352"/>
                <a:ext cx="2352" cy="288"/>
              </a:xfrm>
              <a:custGeom>
                <a:avLst/>
                <a:gdLst>
                  <a:gd name="T0" fmla="*/ 0 w 2352"/>
                  <a:gd name="T1" fmla="*/ 0 h 288"/>
                  <a:gd name="T2" fmla="*/ 0 w 2352"/>
                  <a:gd name="T3" fmla="*/ 288 h 288"/>
                  <a:gd name="T4" fmla="*/ 2352 w 2352"/>
                  <a:gd name="T5" fmla="*/ 288 h 288"/>
                  <a:gd name="T6" fmla="*/ 2352 w 2352"/>
                  <a:gd name="T7" fmla="*/ 4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52" h="288">
                    <a:moveTo>
                      <a:pt x="0" y="0"/>
                    </a:moveTo>
                    <a:lnTo>
                      <a:pt x="0" y="288"/>
                    </a:lnTo>
                    <a:lnTo>
                      <a:pt x="2352" y="288"/>
                    </a:lnTo>
                    <a:lnTo>
                      <a:pt x="2352" y="48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34160" name="Text Box 16">
                <a:extLst>
                  <a:ext uri="{FF2B5EF4-FFF2-40B4-BE49-F238E27FC236}">
                    <a16:creationId xmlns:a16="http://schemas.microsoft.com/office/drawing/2014/main" id="{5258CB55-EF18-48B8-904E-51614878BE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0" y="2688"/>
                <a:ext cx="11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|P’| =  k-1</a:t>
                </a:r>
              </a:p>
            </p:txBody>
          </p:sp>
        </p:grpSp>
      </p:grp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3E8DFE95-D0F8-43EB-8D73-0612F25D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1"/>
            <a:ext cx="5562600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After pass k, d</a:t>
            </a:r>
            <a:r>
              <a:rPr lang="en-US" altLang="zh-TW" sz="2400" b="1" baseline="30000">
                <a:latin typeface="Arial" panose="020B0604020202020204" pitchFamily="34" charset="0"/>
                <a:ea typeface="新細明體" panose="02020500000000000000" pitchFamily="18" charset="-120"/>
              </a:rPr>
              <a:t>k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(j)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d</a:t>
            </a:r>
            <a:r>
              <a:rPr lang="en-US" altLang="zh-TW" sz="2400" b="1" baseline="30000">
                <a:latin typeface="Arial" panose="020B0604020202020204" pitchFamily="34" charset="0"/>
                <a:ea typeface="新細明體" panose="02020500000000000000" pitchFamily="18" charset="-120"/>
              </a:rPr>
              <a:t>k-1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= d*(j).</a:t>
            </a:r>
          </a:p>
        </p:txBody>
      </p:sp>
      <p:sp>
        <p:nvSpPr>
          <p:cNvPr id="134162" name="Text Box 18">
            <a:extLst>
              <a:ext uri="{FF2B5EF4-FFF2-40B4-BE49-F238E27FC236}">
                <a16:creationId xmlns:a16="http://schemas.microsoft.com/office/drawing/2014/main" id="{9486AA6B-2105-41D5-9097-08AFC6037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5888" y="2565401"/>
            <a:ext cx="2830512" cy="2677656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Assume P is a shortest path from node 1  to j with </a:t>
            </a:r>
            <a:r>
              <a:rPr lang="en-US" altLang="zh-TW" sz="2400" b="1" u="sng">
                <a:latin typeface="新細明體" panose="02020500000000000000" pitchFamily="18" charset="-120"/>
                <a:ea typeface="新細明體" panose="02020500000000000000" pitchFamily="18" charset="-120"/>
              </a:rPr>
              <a:t>≦</a:t>
            </a:r>
            <a:r>
              <a:rPr lang="en-US" altLang="zh-TW" sz="2400" b="1" u="sng">
                <a:latin typeface="Arial" panose="020B0604020202020204" pitchFamily="34" charset="0"/>
                <a:ea typeface="新細明體" panose="02020500000000000000" pitchFamily="18" charset="-120"/>
              </a:rPr>
              <a:t> k arcs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. 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Then P’ is a shortest path from 1 to i.</a:t>
            </a:r>
          </a:p>
        </p:txBody>
      </p:sp>
      <p:grpSp>
        <p:nvGrpSpPr>
          <p:cNvPr id="134171" name="Group 27">
            <a:extLst>
              <a:ext uri="{FF2B5EF4-FFF2-40B4-BE49-F238E27FC236}">
                <a16:creationId xmlns:a16="http://schemas.microsoft.com/office/drawing/2014/main" id="{2DB6CD60-5E00-4838-9F49-ECDCED906B54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2565400"/>
            <a:ext cx="4876800" cy="1371600"/>
            <a:chOff x="768" y="1584"/>
            <a:chExt cx="3072" cy="864"/>
          </a:xfrm>
        </p:grpSpPr>
        <p:sp>
          <p:nvSpPr>
            <p:cNvPr id="134151" name="Oval 7">
              <a:extLst>
                <a:ext uri="{FF2B5EF4-FFF2-40B4-BE49-F238E27FC236}">
                  <a16:creationId xmlns:a16="http://schemas.microsoft.com/office/drawing/2014/main" id="{1FF8A78A-023B-42E3-8BBF-D0A67D750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16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34158" name="Line 14">
              <a:extLst>
                <a:ext uri="{FF2B5EF4-FFF2-40B4-BE49-F238E27FC236}">
                  <a16:creationId xmlns:a16="http://schemas.microsoft.com/office/drawing/2014/main" id="{F82E8A13-84F5-455D-A86D-177E8BE88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30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34167" name="Group 23">
              <a:extLst>
                <a:ext uri="{FF2B5EF4-FFF2-40B4-BE49-F238E27FC236}">
                  <a16:creationId xmlns:a16="http://schemas.microsoft.com/office/drawing/2014/main" id="{114CD144-5761-468E-8B02-DA48C8301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72"/>
              <a:ext cx="3072" cy="192"/>
              <a:chOff x="768" y="1632"/>
              <a:chExt cx="3072" cy="192"/>
            </a:xfrm>
          </p:grpSpPr>
          <p:sp>
            <p:nvSpPr>
              <p:cNvPr id="134164" name="Line 20">
                <a:extLst>
                  <a:ext uri="{FF2B5EF4-FFF2-40B4-BE49-F238E27FC236}">
                    <a16:creationId xmlns:a16="http://schemas.microsoft.com/office/drawing/2014/main" id="{28EBCF1C-B660-4D15-98A4-A4BEBA48B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1632"/>
                <a:ext cx="0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34165" name="Line 21">
                <a:extLst>
                  <a:ext uri="{FF2B5EF4-FFF2-40B4-BE49-F238E27FC236}">
                    <a16:creationId xmlns:a16="http://schemas.microsoft.com/office/drawing/2014/main" id="{8E3AD380-4773-42A1-8719-9CDBD8C98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2"/>
                <a:ext cx="3072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34166" name="Line 22">
                <a:extLst>
                  <a:ext uri="{FF2B5EF4-FFF2-40B4-BE49-F238E27FC236}">
                    <a16:creationId xmlns:a16="http://schemas.microsoft.com/office/drawing/2014/main" id="{572362A7-E365-443D-B4DF-FFB19A54C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632"/>
                <a:ext cx="0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34168" name="Text Box 24">
              <a:extLst>
                <a:ext uri="{FF2B5EF4-FFF2-40B4-BE49-F238E27FC236}">
                  <a16:creationId xmlns:a16="http://schemas.microsoft.com/office/drawing/2014/main" id="{F14D5CD7-1E60-468F-A2DF-17A2848F1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584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</p:grpSp>
      <p:grpSp>
        <p:nvGrpSpPr>
          <p:cNvPr id="134177" name="Group 33">
            <a:extLst>
              <a:ext uri="{FF2B5EF4-FFF2-40B4-BE49-F238E27FC236}">
                <a16:creationId xmlns:a16="http://schemas.microsoft.com/office/drawing/2014/main" id="{2068FEA6-27D6-47E2-B6D8-DD82FA740823}"/>
              </a:ext>
            </a:extLst>
          </p:cNvPr>
          <p:cNvGrpSpPr>
            <a:grpSpLocks/>
          </p:cNvGrpSpPr>
          <p:nvPr/>
        </p:nvGrpSpPr>
        <p:grpSpPr bwMode="auto">
          <a:xfrm>
            <a:off x="3944938" y="4868863"/>
            <a:ext cx="1254125" cy="647700"/>
            <a:chOff x="2245" y="3067"/>
            <a:chExt cx="790" cy="408"/>
          </a:xfrm>
        </p:grpSpPr>
        <p:sp>
          <p:nvSpPr>
            <p:cNvPr id="134172" name="Text Box 28">
              <a:extLst>
                <a:ext uri="{FF2B5EF4-FFF2-40B4-BE49-F238E27FC236}">
                  <a16:creationId xmlns:a16="http://schemas.microsoft.com/office/drawing/2014/main" id="{C55ACFA2-A6A5-4E13-8034-27A490AC5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067"/>
              <a:ext cx="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sz="24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d*(i)</a:t>
              </a:r>
              <a:endParaRPr kumimoji="1" lang="zh-TW" alt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endParaRPr>
            </a:p>
          </p:txBody>
        </p:sp>
        <p:grpSp>
          <p:nvGrpSpPr>
            <p:cNvPr id="134176" name="Group 32">
              <a:extLst>
                <a:ext uri="{FF2B5EF4-FFF2-40B4-BE49-F238E27FC236}">
                  <a16:creationId xmlns:a16="http://schemas.microsoft.com/office/drawing/2014/main" id="{14C6B699-5427-4033-B0F8-3E8191F4D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5" y="3203"/>
              <a:ext cx="318" cy="272"/>
              <a:chOff x="1746" y="3203"/>
              <a:chExt cx="318" cy="272"/>
            </a:xfrm>
          </p:grpSpPr>
          <p:sp>
            <p:nvSpPr>
              <p:cNvPr id="134174" name="Line 30">
                <a:extLst>
                  <a:ext uri="{FF2B5EF4-FFF2-40B4-BE49-F238E27FC236}">
                    <a16:creationId xmlns:a16="http://schemas.microsoft.com/office/drawing/2014/main" id="{AE789A6A-4610-4932-9F32-BD57894A7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6" y="3203"/>
                <a:ext cx="3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34175" name="Line 31">
                <a:extLst>
                  <a:ext uri="{FF2B5EF4-FFF2-40B4-BE49-F238E27FC236}">
                    <a16:creationId xmlns:a16="http://schemas.microsoft.com/office/drawing/2014/main" id="{19DBF633-4850-44CD-A03E-4437DFC41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3203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</p:grpSp>
      <p:grpSp>
        <p:nvGrpSpPr>
          <p:cNvPr id="134181" name="Group 37">
            <a:extLst>
              <a:ext uri="{FF2B5EF4-FFF2-40B4-BE49-F238E27FC236}">
                <a16:creationId xmlns:a16="http://schemas.microsoft.com/office/drawing/2014/main" id="{716E3F73-D576-43D1-BB4D-1F061F2255E2}"/>
              </a:ext>
            </a:extLst>
          </p:cNvPr>
          <p:cNvGrpSpPr>
            <a:grpSpLocks/>
          </p:cNvGrpSpPr>
          <p:nvPr/>
        </p:nvGrpSpPr>
        <p:grpSpPr bwMode="auto">
          <a:xfrm>
            <a:off x="5384801" y="5949956"/>
            <a:ext cx="2582863" cy="479426"/>
            <a:chOff x="3152" y="3748"/>
            <a:chExt cx="1627" cy="302"/>
          </a:xfrm>
        </p:grpSpPr>
        <p:sp>
          <p:nvSpPr>
            <p:cNvPr id="134178" name="Text Box 34">
              <a:extLst>
                <a:ext uri="{FF2B5EF4-FFF2-40B4-BE49-F238E27FC236}">
                  <a16:creationId xmlns:a16="http://schemas.microsoft.com/office/drawing/2014/main" id="{6F60B873-C057-45C5-BD5B-691767C69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2" y="3759"/>
              <a:ext cx="136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400">
                  <a:latin typeface="Arial" panose="020B0604020202020204" pitchFamily="34" charset="0"/>
                  <a:ea typeface="新細明體" panose="02020500000000000000" pitchFamily="18" charset="-120"/>
                  <a:cs typeface="Arial" panose="020B0604020202020204" pitchFamily="34" charset="0"/>
                </a:rPr>
                <a:t>by assumption</a:t>
              </a:r>
            </a:p>
          </p:txBody>
        </p:sp>
        <p:sp>
          <p:nvSpPr>
            <p:cNvPr id="134179" name="Line 35">
              <a:extLst>
                <a:ext uri="{FF2B5EF4-FFF2-40B4-BE49-F238E27FC236}">
                  <a16:creationId xmlns:a16="http://schemas.microsoft.com/office/drawing/2014/main" id="{95608227-A162-42A9-A0C7-42EC48A72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2" y="392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34180" name="Line 36">
              <a:extLst>
                <a:ext uri="{FF2B5EF4-FFF2-40B4-BE49-F238E27FC236}">
                  <a16:creationId xmlns:a16="http://schemas.microsoft.com/office/drawing/2014/main" id="{0F2B39EA-0DA4-4511-BA1F-FCDEAAA18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2" y="3748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1" grpId="0" build="p" autoUpdateAnimBg="0"/>
      <p:bldP spid="134162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231EC5-DD52-47F6-BB49-A0D145D6C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638A2-8CF5-4BAC-95D5-1AF92B6639F8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3122" name="Rectangle 1026">
            <a:extLst>
              <a:ext uri="{FF2B5EF4-FFF2-40B4-BE49-F238E27FC236}">
                <a16:creationId xmlns:a16="http://schemas.microsoft.com/office/drawing/2014/main" id="{39597FE4-435D-4E9C-BE86-C17526321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Completion of the proof.</a:t>
            </a:r>
          </a:p>
        </p:txBody>
      </p:sp>
      <p:sp>
        <p:nvSpPr>
          <p:cNvPr id="133123" name="Rectangle 1027">
            <a:extLst>
              <a:ext uri="{FF2B5EF4-FFF2-40B4-BE49-F238E27FC236}">
                <a16:creationId xmlns:a16="http://schemas.microsoft.com/office/drawing/2014/main" id="{75012C61-0F93-402C-BC93-FE2D1629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514" y="1071111"/>
            <a:ext cx="9383486" cy="50307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/>
              <a:t> The FIFO label correcting algorithm finds the minimum length path from 1 to j  for all j in N  in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O(nm)</a:t>
            </a:r>
            <a:r>
              <a:rPr lang="en-US" altLang="zh-TW"/>
              <a:t> steps, or else shows that there is a </a:t>
            </a:r>
            <a:r>
              <a:rPr lang="en-US" altLang="zh-TW" u="sng"/>
              <a:t>negative cost cycle</a:t>
            </a:r>
            <a:r>
              <a:rPr lang="en-US" altLang="zh-TW"/>
              <a:t>. 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 If there is no negative cost cycle, the shortest  walk from 1 to j has 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at most n-1 arcs</a:t>
            </a:r>
            <a:r>
              <a:rPr lang="en-US" altLang="zh-TW"/>
              <a:t>. Thus by the claim,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after n-1 passes</a:t>
            </a:r>
            <a:r>
              <a:rPr lang="en-US" altLang="zh-TW"/>
              <a:t>, d(j) = d*(j) for all j. </a:t>
            </a:r>
          </a:p>
          <a:p>
            <a:pPr>
              <a:buFontTx/>
              <a:buNone/>
            </a:pPr>
            <a:endParaRPr lang="en-US" altLang="zh-TW"/>
          </a:p>
          <a:p>
            <a:endParaRPr lang="en-US" altLang="zh-TW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9895F7-8E8A-4D1F-909B-A03066A11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4BB79-A090-4FD1-94F4-3DBDC11C236F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0BAB165-7CDE-445C-9A95-6EE704775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857" y="304800"/>
            <a:ext cx="9699171" cy="381000"/>
          </a:xfrm>
        </p:spPr>
        <p:txBody>
          <a:bodyPr/>
          <a:lstStyle/>
          <a:p>
            <a:r>
              <a:rPr lang="en-US" altLang="zh-TW"/>
              <a:t>What if there is a negative cost cycle?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65E39E6-6A99-4A86-AB0A-843877918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  <a:p>
            <a:r>
              <a:rPr lang="en-US" altLang="zh-TW"/>
              <a:t>If in the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TW" baseline="30000"/>
              <a:t>th</a:t>
            </a:r>
            <a:r>
              <a:rPr lang="en-US" altLang="zh-TW"/>
              <a:t> pass, there is </a:t>
            </a:r>
            <a:r>
              <a:rPr lang="en-US" altLang="zh-TW" u="sng"/>
              <a:t>no update</a:t>
            </a:r>
            <a:r>
              <a:rPr lang="en-US" altLang="zh-TW"/>
              <a:t>, then the algorithm has found the shortest path distances.</a:t>
            </a:r>
          </a:p>
          <a:p>
            <a:endParaRPr lang="en-US" altLang="zh-TW"/>
          </a:p>
          <a:p>
            <a:r>
              <a:rPr lang="en-US" altLang="zh-TW"/>
              <a:t>If in the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TW" baseline="30000"/>
              <a:t>th</a:t>
            </a:r>
            <a:r>
              <a:rPr lang="en-US" altLang="zh-TW"/>
              <a:t> pass, </a:t>
            </a:r>
            <a:r>
              <a:rPr lang="en-US" altLang="zh-TW" u="sng"/>
              <a:t>there is an update</a:t>
            </a:r>
            <a:r>
              <a:rPr lang="en-US" altLang="zh-TW"/>
              <a:t>, then there must be a negative cost cycle.</a:t>
            </a:r>
          </a:p>
          <a:p>
            <a:endParaRPr lang="zh-TW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ED401900-4CF8-4593-B220-AA81D16A5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994747-9426-483A-9968-233CD907ADF8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46DD3D5A-A974-41BF-B8D8-15F9A0692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Can we speed this up in practice?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D7197CF5-E82B-4B5D-881D-90CDE8326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57" y="922343"/>
            <a:ext cx="9307286" cy="914400"/>
          </a:xfrm>
        </p:spPr>
        <p:txBody>
          <a:bodyPr/>
          <a:lstStyle/>
          <a:p>
            <a:pPr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Observation:</a:t>
            </a:r>
            <a:r>
              <a:rPr lang="en-US" altLang="zh-TW"/>
              <a:t>  if d(i) is </a:t>
            </a:r>
            <a:r>
              <a:rPr lang="en-US" altLang="zh-TW" u="sng"/>
              <a:t>not decreased in one pass</a:t>
            </a:r>
            <a:r>
              <a:rPr lang="en-US" altLang="zh-TW"/>
              <a:t>, then there is </a:t>
            </a:r>
            <a:r>
              <a:rPr lang="en-US" altLang="zh-TW" u="sng"/>
              <a:t>no need to scan arcs out of i </a:t>
            </a:r>
            <a:r>
              <a:rPr lang="en-US" altLang="zh-TW"/>
              <a:t>at the next pass.</a:t>
            </a: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FBC7C3AE-4BCB-46DF-8150-63343C5C8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3284538"/>
            <a:ext cx="8534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Create a LIST of nodes j  that need to be scanned. 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Whenever d(j) is decreased, then add j to LIST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Major iteration:  select a node i from LIST and</a:t>
            </a:r>
            <a:r>
              <a:rPr lang="en-US" altLang="zh-TW" sz="2400" b="1" i="1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TW" sz="2400" b="1" i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Procedure Update(i)</a:t>
            </a:r>
            <a:endParaRPr lang="en-US" altLang="zh-TW" sz="2400" b="1">
              <a:solidFill>
                <a:schemeClr val="bg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pPr lvl="1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for each (i, j)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 A(i)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do</a:t>
            </a:r>
          </a:p>
          <a:p>
            <a:pPr lvl="1">
              <a:spcBef>
                <a:spcPct val="20000"/>
              </a:spcBef>
              <a:buClr>
                <a:srgbClr val="66FF33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if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d(j) &gt; d(i)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then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d(j) := d(i)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, pred(j) := i , and LIST := LIST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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{j}.</a:t>
            </a:r>
            <a:endParaRPr lang="en-US" altLang="zh-TW" sz="2400">
              <a:ea typeface="新細明體" panose="02020500000000000000" pitchFamily="18" charset="-120"/>
            </a:endParaRPr>
          </a:p>
        </p:txBody>
      </p:sp>
      <p:grpSp>
        <p:nvGrpSpPr>
          <p:cNvPr id="107540" name="Group 20">
            <a:extLst>
              <a:ext uri="{FF2B5EF4-FFF2-40B4-BE49-F238E27FC236}">
                <a16:creationId xmlns:a16="http://schemas.microsoft.com/office/drawing/2014/main" id="{53D0601E-64F1-4800-B843-6441FB3F6C38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1989140"/>
            <a:ext cx="4876800" cy="1300163"/>
            <a:chOff x="336" y="1584"/>
            <a:chExt cx="3072" cy="819"/>
          </a:xfrm>
        </p:grpSpPr>
        <p:grpSp>
          <p:nvGrpSpPr>
            <p:cNvPr id="107526" name="Group 6">
              <a:extLst>
                <a:ext uri="{FF2B5EF4-FFF2-40B4-BE49-F238E27FC236}">
                  <a16:creationId xmlns:a16="http://schemas.microsoft.com/office/drawing/2014/main" id="{123F0600-E1CC-416E-A1C0-C710E37AF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584"/>
              <a:ext cx="2976" cy="288"/>
              <a:chOff x="864" y="1920"/>
              <a:chExt cx="2976" cy="288"/>
            </a:xfrm>
          </p:grpSpPr>
          <p:sp>
            <p:nvSpPr>
              <p:cNvPr id="107527" name="Oval 7">
                <a:extLst>
                  <a:ext uri="{FF2B5EF4-FFF2-40B4-BE49-F238E27FC236}">
                    <a16:creationId xmlns:a16="http://schemas.microsoft.com/office/drawing/2014/main" id="{93CD36F1-A844-4296-99C9-D95129860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07528" name="Oval 8">
                <a:extLst>
                  <a:ext uri="{FF2B5EF4-FFF2-40B4-BE49-F238E27FC236}">
                    <a16:creationId xmlns:a16="http://schemas.microsoft.com/office/drawing/2014/main" id="{A3DD7EA6-BCB9-4010-9278-970EE9D91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i</a:t>
                </a:r>
              </a:p>
            </p:txBody>
          </p:sp>
          <p:sp>
            <p:nvSpPr>
              <p:cNvPr id="107529" name="Oval 9">
                <a:extLst>
                  <a:ext uri="{FF2B5EF4-FFF2-40B4-BE49-F238E27FC236}">
                    <a16:creationId xmlns:a16="http://schemas.microsoft.com/office/drawing/2014/main" id="{56697A8C-C0CB-460F-8757-B4FDAEABF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1920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j</a:t>
                </a:r>
              </a:p>
            </p:txBody>
          </p:sp>
          <p:sp>
            <p:nvSpPr>
              <p:cNvPr id="107530" name="Line 10">
                <a:extLst>
                  <a:ext uri="{FF2B5EF4-FFF2-40B4-BE49-F238E27FC236}">
                    <a16:creationId xmlns:a16="http://schemas.microsoft.com/office/drawing/2014/main" id="{D0686BDC-725F-4025-8075-48F660D01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07531" name="Line 11">
                <a:extLst>
                  <a:ext uri="{FF2B5EF4-FFF2-40B4-BE49-F238E27FC236}">
                    <a16:creationId xmlns:a16="http://schemas.microsoft.com/office/drawing/2014/main" id="{3381D7A3-9A38-4A9B-AEE3-F2C7E90285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064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grpSp>
            <p:nvGrpSpPr>
              <p:cNvPr id="107532" name="Group 12">
                <a:extLst>
                  <a:ext uri="{FF2B5EF4-FFF2-40B4-BE49-F238E27FC236}">
                    <a16:creationId xmlns:a16="http://schemas.microsoft.com/office/drawing/2014/main" id="{51EA4C85-7AEC-40BC-8DFE-0199C90218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16"/>
                <a:ext cx="480" cy="96"/>
                <a:chOff x="1056" y="2496"/>
                <a:chExt cx="480" cy="96"/>
              </a:xfrm>
            </p:grpSpPr>
            <p:sp>
              <p:nvSpPr>
                <p:cNvPr id="107533" name="Oval 13">
                  <a:extLst>
                    <a:ext uri="{FF2B5EF4-FFF2-40B4-BE49-F238E27FC236}">
                      <a16:creationId xmlns:a16="http://schemas.microsoft.com/office/drawing/2014/main" id="{EB2576BF-0F62-4F86-AAC0-4D165A302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496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107534" name="Oval 14">
                  <a:extLst>
                    <a:ext uri="{FF2B5EF4-FFF2-40B4-BE49-F238E27FC236}">
                      <a16:creationId xmlns:a16="http://schemas.microsoft.com/office/drawing/2014/main" id="{E2F8BD24-D40B-4336-80E4-2D8BC1D054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2496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107535" name="Oval 15">
                  <a:extLst>
                    <a:ext uri="{FF2B5EF4-FFF2-40B4-BE49-F238E27FC236}">
                      <a16:creationId xmlns:a16="http://schemas.microsoft.com/office/drawing/2014/main" id="{D2557543-8E62-4D41-ABDD-F993034492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96"/>
                  <a:ext cx="96" cy="96"/>
                </a:xfrm>
                <a:prstGeom prst="ellipse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7536" name="Line 16">
                <a:extLst>
                  <a:ext uri="{FF2B5EF4-FFF2-40B4-BE49-F238E27FC236}">
                    <a16:creationId xmlns:a16="http://schemas.microsoft.com/office/drawing/2014/main" id="{A7E34650-7EF7-4A65-B9F3-B92D82B12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</p:grpSp>
        <p:sp>
          <p:nvSpPr>
            <p:cNvPr id="107537" name="Freeform 17">
              <a:extLst>
                <a:ext uri="{FF2B5EF4-FFF2-40B4-BE49-F238E27FC236}">
                  <a16:creationId xmlns:a16="http://schemas.microsoft.com/office/drawing/2014/main" id="{D85E68A4-C195-47AA-BFCD-48AE8D7A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776"/>
              <a:ext cx="2352" cy="288"/>
            </a:xfrm>
            <a:custGeom>
              <a:avLst/>
              <a:gdLst>
                <a:gd name="T0" fmla="*/ 0 w 2352"/>
                <a:gd name="T1" fmla="*/ 0 h 288"/>
                <a:gd name="T2" fmla="*/ 0 w 2352"/>
                <a:gd name="T3" fmla="*/ 288 h 288"/>
                <a:gd name="T4" fmla="*/ 2352 w 2352"/>
                <a:gd name="T5" fmla="*/ 288 h 288"/>
                <a:gd name="T6" fmla="*/ 2352 w 2352"/>
                <a:gd name="T7" fmla="*/ 4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2" h="288">
                  <a:moveTo>
                    <a:pt x="0" y="0"/>
                  </a:moveTo>
                  <a:lnTo>
                    <a:pt x="0" y="288"/>
                  </a:lnTo>
                  <a:lnTo>
                    <a:pt x="2352" y="288"/>
                  </a:lnTo>
                  <a:lnTo>
                    <a:pt x="2352" y="4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07538" name="Text Box 18">
              <a:extLst>
                <a:ext uri="{FF2B5EF4-FFF2-40B4-BE49-F238E27FC236}">
                  <a16:creationId xmlns:a16="http://schemas.microsoft.com/office/drawing/2014/main" id="{212C5954-3132-4F69-8346-DA51075A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12"/>
              <a:ext cx="115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P</a:t>
              </a:r>
            </a:p>
          </p:txBody>
        </p:sp>
      </p:grpSp>
      <p:sp>
        <p:nvSpPr>
          <p:cNvPr id="107539" name="Text Box 19">
            <a:extLst>
              <a:ext uri="{FF2B5EF4-FFF2-40B4-BE49-F238E27FC236}">
                <a16:creationId xmlns:a16="http://schemas.microsoft.com/office/drawing/2014/main" id="{37D96221-FB1F-42DC-9A51-F3F43A19C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3429000" cy="156966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d(j) = d(i)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 at the end of pass k, and d(i) does not change during pass 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3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096F2981-3D32-4CD6-8449-D28BD039BCBB}"/>
              </a:ext>
            </a:extLst>
          </p:cNvPr>
          <p:cNvSpPr txBox="1"/>
          <p:nvPr/>
        </p:nvSpPr>
        <p:spPr>
          <a:xfrm>
            <a:off x="516443" y="0"/>
            <a:ext cx="9127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dirty="0">
                <a:solidFill>
                  <a:srgbClr val="000000"/>
                </a:solidFill>
                <a:ea typeface="標楷體" panose="03000509000000000000" pitchFamily="65" charset="-120"/>
              </a:rPr>
              <a:t>ZUVIO </a:t>
            </a:r>
            <a:r>
              <a:rPr lang="zh-TW" altLang="en-US" sz="4400" dirty="0">
                <a:solidFill>
                  <a:srgbClr val="000000"/>
                </a:solidFill>
                <a:ea typeface="標楷體" panose="03000509000000000000" pitchFamily="65" charset="-120"/>
              </a:rPr>
              <a:t>學生版 課程</a:t>
            </a:r>
            <a:r>
              <a:rPr lang="zh-TW" altLang="en-US" sz="4400">
                <a:solidFill>
                  <a:srgbClr val="000000"/>
                </a:solidFill>
                <a:ea typeface="標楷體" panose="03000509000000000000" pitchFamily="65" charset="-120"/>
              </a:rPr>
              <a:t>代碼</a:t>
            </a:r>
            <a:r>
              <a:rPr lang="zh-TW" altLang="en-US" sz="4400">
                <a:solidFill>
                  <a:srgbClr val="FF0000"/>
                </a:solidFill>
                <a:ea typeface="標楷體" panose="03000509000000000000" pitchFamily="65" charset="-120"/>
              </a:rPr>
              <a:t> </a:t>
            </a:r>
            <a:r>
              <a:rPr lang="en-US" altLang="zh-TW" sz="4400" b="1">
                <a:solidFill>
                  <a:srgbClr val="FF0000"/>
                </a:solidFill>
                <a:ea typeface="標楷體" panose="03000509000000000000" pitchFamily="65" charset="-120"/>
              </a:rPr>
              <a:t>15927124</a:t>
            </a:r>
            <a:endParaRPr lang="zh-TW" altLang="en-US" sz="4400" b="1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BEE566-88B2-48C1-9F27-E42567DA62E0}"/>
              </a:ext>
            </a:extLst>
          </p:cNvPr>
          <p:cNvSpPr txBox="1"/>
          <p:nvPr/>
        </p:nvSpPr>
        <p:spPr>
          <a:xfrm>
            <a:off x="765640" y="3525666"/>
            <a:ext cx="3964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000000"/>
                </a:solidFill>
              </a:rPr>
              <a:t>Download/Install this APP</a:t>
            </a:r>
          </a:p>
          <a:p>
            <a:r>
              <a:rPr lang="en-US" altLang="zh-TW" sz="2400" b="1" dirty="0">
                <a:solidFill>
                  <a:srgbClr val="000000"/>
                </a:solidFill>
              </a:rPr>
              <a:t>May use in class quiz</a:t>
            </a:r>
            <a:endParaRPr lang="zh-TW" altLang="en-US" sz="2400" b="1" dirty="0">
              <a:solidFill>
                <a:srgbClr val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B63306-2699-4420-9843-B14D4D78076B}"/>
              </a:ext>
            </a:extLst>
          </p:cNvPr>
          <p:cNvSpPr txBox="1"/>
          <p:nvPr/>
        </p:nvSpPr>
        <p:spPr>
          <a:xfrm>
            <a:off x="4729995" y="1824280"/>
            <a:ext cx="506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/>
              <a:t>Links to moodle</a:t>
            </a:r>
            <a:br>
              <a:rPr lang="en-US" altLang="zh-TW" sz="2800" b="1"/>
            </a:br>
            <a:r>
              <a:rPr lang="en-US" altLang="zh-TW" sz="2800" b="1"/>
              <a:t>https://moodle.ncku.edu.tw/</a:t>
            </a:r>
            <a:endParaRPr lang="zh-TW" altLang="en-US" sz="2800" b="1"/>
          </a:p>
        </p:txBody>
      </p:sp>
      <p:pic>
        <p:nvPicPr>
          <p:cNvPr id="31746" name="Picture 2" descr="http://s01.calm9.com/qrcode/2018-08/DJND30OWK5.png">
            <a:extLst>
              <a:ext uri="{FF2B5EF4-FFF2-40B4-BE49-F238E27FC236}">
                <a16:creationId xmlns:a16="http://schemas.microsoft.com/office/drawing/2014/main" id="{183A1A4C-0A00-4E1A-A0FE-9165C070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35" y="942778"/>
            <a:ext cx="2717112" cy="27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CBE6168-0746-408A-8D1C-77D22E543C4A}"/>
              </a:ext>
            </a:extLst>
          </p:cNvPr>
          <p:cNvSpPr txBox="1"/>
          <p:nvPr/>
        </p:nvSpPr>
        <p:spPr>
          <a:xfrm>
            <a:off x="765640" y="4495800"/>
            <a:ext cx="7204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</a:rPr>
              <a:t>Recommended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演算法筆記</a:t>
            </a:r>
            <a:r>
              <a:rPr lang="en-US" altLang="zh-TW" sz="240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2400">
                <a:solidFill>
                  <a:srgbClr val="008000"/>
                </a:solidFill>
              </a:rPr>
              <a:t>http://www.csie.ntnu.edu.tw/~u91029/</a:t>
            </a:r>
          </a:p>
        </p:txBody>
      </p:sp>
    </p:spTree>
    <p:extLst>
      <p:ext uri="{BB962C8B-B14F-4D97-AF65-F5344CB8AC3E}">
        <p14:creationId xmlns:p14="http://schemas.microsoft.com/office/powerpoint/2010/main" val="110518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A897110E-09D4-41C5-8B90-B62336064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3A01C-A7A0-4309-AED9-CE5C846C560C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3B5C368-B7FB-49BA-80C5-999AD3FB2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Modified Label Correcting Algorithm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2F3AEDA0-D422-4ECC-AA42-030EEC2A6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9900" y="943769"/>
            <a:ext cx="9436100" cy="49704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  Modified Label Correcting</a:t>
            </a:r>
            <a:endParaRPr lang="en-US" altLang="zh-TW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d(1) : = 0 and  pred(1) : = ø;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d(j) : = </a:t>
            </a:r>
            <a:r>
              <a:rPr lang="en-US" altLang="zh-TW">
                <a:sym typeface="Symbol" panose="05050102010706020507" pitchFamily="18" charset="2"/>
              </a:rPr>
              <a:t></a:t>
            </a:r>
            <a:r>
              <a:rPr lang="en-US" altLang="zh-TW"/>
              <a:t>  for each j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/>
              <a:t> N – {1};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LIST : = {1};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/>
              <a:t> LIST 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/>
              <a:t> ø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8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800"/>
              <a:t>delete an element  i from LIST;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800"/>
              <a:t>Update(i)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zh-TW" sz="2800"/>
              <a:t>for each j such that d(j) decreases, add j to LIST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8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28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/>
          </a:p>
        </p:txBody>
      </p:sp>
      <p:sp>
        <p:nvSpPr>
          <p:cNvPr id="108548" name="Text Box 4">
            <a:hlinkClick r:id="rId3" action="ppaction://hlinkpres?slideindex=2&amp;slidetitle=The Modified Label Correcting Algorithm"/>
            <a:extLst>
              <a:ext uri="{FF2B5EF4-FFF2-40B4-BE49-F238E27FC236}">
                <a16:creationId xmlns:a16="http://schemas.microsoft.com/office/drawing/2014/main" id="{4C7592D7-08AE-4080-8F66-EAFD20260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5589589"/>
            <a:ext cx="5562600" cy="461665"/>
          </a:xfrm>
          <a:prstGeom prst="rect">
            <a:avLst/>
          </a:prstGeom>
          <a:solidFill>
            <a:srgbClr val="FFFF00"/>
          </a:solidFill>
          <a:ln w="5715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4" action="ppaction://hlinkpres?slideindex=1&amp;slidetitle=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Modified Label Correcting Algorithm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  <p:bldP spid="10854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D7D6A8-6768-4853-9738-62B2215721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D1331-4C95-4538-B98C-B6B441631E87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80573613-CAAC-4CCF-A6B7-EBB1485C62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FIFO vs. PAPE Implementation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9B48E34-9B01-4A57-8230-B4F97FF8B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1257" y="990600"/>
            <a:ext cx="9808029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FIFO</a:t>
            </a:r>
            <a:r>
              <a:rPr lang="en-US" altLang="zh-TW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 </a:t>
            </a:r>
            <a:r>
              <a:rPr lang="en-US" altLang="zh-TW"/>
              <a:t>Treat LIST as a Queue.  Add nodes to the end of LIST and take nodes from the beginning.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Dequeue (by PAPE)</a:t>
            </a:r>
            <a:r>
              <a:rPr lang="en-US" altLang="zh-TW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r>
              <a:rPr lang="en-US" altLang="zh-TW"/>
              <a:t> Treat LIST as a dequeue.  Add nodes to the “</a:t>
            </a:r>
            <a:r>
              <a:rPr lang="en-US" altLang="zh-TW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</a:t>
            </a:r>
            <a:r>
              <a:rPr lang="en-US" altLang="zh-TW"/>
              <a:t>” of LIST if their labels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have previously been updated</a:t>
            </a:r>
            <a:r>
              <a:rPr lang="en-US" altLang="zh-TW"/>
              <a:t>, otherwise add to the “</a:t>
            </a:r>
            <a:r>
              <a:rPr lang="en-US" altLang="zh-TW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</a:t>
            </a:r>
            <a:r>
              <a:rPr lang="en-US" altLang="zh-TW"/>
              <a:t>” of LIST.  (Efficient in practice, but bad in the worst case.)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TW"/>
              <a:t>  </a:t>
            </a:r>
            <a:r>
              <a:rPr lang="en-US" altLang="zh-TW" i="1"/>
              <a:t>The FIFO modified  label correcting algorithm finds the minimum length path from 1 to j  for all j in N  in </a:t>
            </a: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O(nm)</a:t>
            </a:r>
            <a:r>
              <a:rPr lang="en-US" altLang="zh-TW" i="1"/>
              <a:t> steps, or else shows that there is a negative cycle.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 Same as previous theorem.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753CBA-B702-4E3C-975F-CAAF89312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4A280-5EB1-458F-9524-2940366E3FB1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BF644D4-46C9-4D38-96D8-56871D317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Detecting Negative Cost Cycles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C892EF22-4193-48EF-AEF6-26969C1F6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9753600" cy="53557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6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Approach 1.</a:t>
            </a:r>
            <a:r>
              <a:rPr lang="en-US" altLang="zh-TW" sz="26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2600"/>
              <a:t> Stop if  d(j) is sufficiently small,e.g., 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-(n-1)C</a:t>
            </a:r>
            <a:r>
              <a:rPr lang="en-US" altLang="zh-TW" sz="2600"/>
              <a:t>.</a:t>
            </a:r>
          </a:p>
          <a:p>
            <a:pPr>
              <a:lnSpc>
                <a:spcPct val="90000"/>
              </a:lnSpc>
            </a:pPr>
            <a:endParaRPr lang="en-US" altLang="zh-TW" sz="2600"/>
          </a:p>
          <a:p>
            <a:pPr>
              <a:lnSpc>
                <a:spcPct val="90000"/>
              </a:lnSpc>
            </a:pPr>
            <a:r>
              <a:rPr lang="en-US" altLang="zh-TW" sz="26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Approach 2.</a:t>
            </a:r>
            <a:r>
              <a:rPr lang="en-US" altLang="zh-TW" sz="2600"/>
              <a:t>  Run the FIFO label correcting, and stop if some node has been scanned 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 than n times</a:t>
            </a:r>
            <a:r>
              <a:rPr lang="en-US" altLang="zh-TW" sz="2600"/>
              <a:t>.</a:t>
            </a:r>
          </a:p>
          <a:p>
            <a:pPr>
              <a:lnSpc>
                <a:spcPct val="90000"/>
              </a:lnSpc>
            </a:pPr>
            <a:endParaRPr lang="en-US" altLang="zh-TW" sz="2600"/>
          </a:p>
          <a:p>
            <a:pPr>
              <a:lnSpc>
                <a:spcPct val="90000"/>
              </a:lnSpc>
            </a:pPr>
            <a:r>
              <a:rPr lang="en-US" altLang="zh-TW" sz="26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Approach 3.</a:t>
            </a:r>
            <a:r>
              <a:rPr lang="en-US" altLang="zh-TW" sz="26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2600"/>
              <a:t> Run the FIFO label correcting algorithm, and keep track of the number of arcs on the "path" from s to j.  If the 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arcs exceeds n-1</a:t>
            </a:r>
            <a:r>
              <a:rPr lang="en-US" altLang="zh-TW" sz="2600"/>
              <a:t>, then quit.</a:t>
            </a:r>
          </a:p>
          <a:p>
            <a:pPr>
              <a:lnSpc>
                <a:spcPct val="90000"/>
              </a:lnSpc>
            </a:pPr>
            <a:endParaRPr lang="en-US" altLang="zh-TW" sz="2600"/>
          </a:p>
          <a:p>
            <a:pPr>
              <a:lnSpc>
                <a:spcPct val="90000"/>
              </a:lnSpc>
            </a:pPr>
            <a:r>
              <a:rPr lang="en-US" altLang="zh-TW" sz="2600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Approach 4.</a:t>
            </a:r>
            <a:r>
              <a:rPr lang="en-US" altLang="zh-TW" sz="2600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 sz="2600"/>
              <a:t> At each iteration of the algorithm, each node j (except for the root) records d(j) and pred(j).  The </a:t>
            </a:r>
            <a:r>
              <a:rPr lang="en-US" altLang="zh-TW" sz="2600" i="1"/>
              <a:t>predecessor subgraph</a:t>
            </a:r>
            <a:r>
              <a:rPr lang="en-US" altLang="zh-TW" sz="2600"/>
              <a:t>  consists of the n-1 arcs {(pred(j),j) : j </a:t>
            </a:r>
            <a:r>
              <a:rPr lang="en-US" altLang="zh-TW" sz="2600">
                <a:sym typeface="Symbol" panose="05050102010706020507" pitchFamily="18" charset="2"/>
              </a:rPr>
              <a:t></a:t>
            </a:r>
            <a:r>
              <a:rPr lang="en-US" altLang="zh-TW" sz="2600"/>
              <a:t> s}.  It should be a </a:t>
            </a:r>
            <a:r>
              <a:rPr lang="en-US" altLang="zh-TW" sz="26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tree</a:t>
            </a:r>
            <a:r>
              <a:rPr lang="en-US" altLang="zh-TW" sz="2600"/>
              <a:t>.  If it has a cycle, then the cost of the cycle will be negative, and the algorithm can terminate.</a:t>
            </a:r>
          </a:p>
          <a:p>
            <a:pPr>
              <a:lnSpc>
                <a:spcPct val="90000"/>
              </a:lnSpc>
            </a:pPr>
            <a:endParaRPr lang="zh-TW" altLang="en-US"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2">
            <a:extLst>
              <a:ext uri="{FF2B5EF4-FFF2-40B4-BE49-F238E27FC236}">
                <a16:creationId xmlns:a16="http://schemas.microsoft.com/office/drawing/2014/main" id="{4B11B76D-3502-4299-AD46-38C80352A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B7966-A3A8-4B1E-A5AA-716978EC1BF3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78913255-FF27-43CB-B68F-8C430E36A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Predecessor Graph</a:t>
            </a:r>
          </a:p>
        </p:txBody>
      </p:sp>
      <p:sp>
        <p:nvSpPr>
          <p:cNvPr id="123952" name="Text Box 48">
            <a:extLst>
              <a:ext uri="{FF2B5EF4-FFF2-40B4-BE49-F238E27FC236}">
                <a16:creationId xmlns:a16="http://schemas.microsoft.com/office/drawing/2014/main" id="{F6478C88-EAB2-4456-A2C0-0CE0B3C0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600201"/>
            <a:ext cx="2743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Each node except for node 1 has one predecessor.  The graph either is an in-tree or it has a directed cycle.</a:t>
            </a:r>
          </a:p>
        </p:txBody>
      </p:sp>
      <p:grpSp>
        <p:nvGrpSpPr>
          <p:cNvPr id="123970" name="Group 66">
            <a:extLst>
              <a:ext uri="{FF2B5EF4-FFF2-40B4-BE49-F238E27FC236}">
                <a16:creationId xmlns:a16="http://schemas.microsoft.com/office/drawing/2014/main" id="{C43136BA-E077-4F6A-92F5-BD85C4B845BC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828800"/>
            <a:ext cx="4800600" cy="2819400"/>
            <a:chOff x="384" y="1152"/>
            <a:chExt cx="3024" cy="1776"/>
          </a:xfrm>
        </p:grpSpPr>
        <p:sp>
          <p:nvSpPr>
            <p:cNvPr id="123954" name="Oval 50">
              <a:extLst>
                <a:ext uri="{FF2B5EF4-FFF2-40B4-BE49-F238E27FC236}">
                  <a16:creationId xmlns:a16="http://schemas.microsoft.com/office/drawing/2014/main" id="{737D8D54-780D-4A95-80EF-73334483D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7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3955" name="Oval 51">
              <a:extLst>
                <a:ext uri="{FF2B5EF4-FFF2-40B4-BE49-F238E27FC236}">
                  <a16:creationId xmlns:a16="http://schemas.microsoft.com/office/drawing/2014/main" id="{57DDFE41-E26A-4510-B32D-FDC4C103A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87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3956" name="Oval 52">
              <a:extLst>
                <a:ext uri="{FF2B5EF4-FFF2-40B4-BE49-F238E27FC236}">
                  <a16:creationId xmlns:a16="http://schemas.microsoft.com/office/drawing/2014/main" id="{29D3F93F-F11A-4C6E-A4C3-275B63C8F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7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123957" name="Oval 53">
              <a:extLst>
                <a:ext uri="{FF2B5EF4-FFF2-40B4-BE49-F238E27FC236}">
                  <a16:creationId xmlns:a16="http://schemas.microsoft.com/office/drawing/2014/main" id="{260CC4EE-CFCC-4EED-81B7-BCF6E18C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3958" name="Oval 54">
              <a:extLst>
                <a:ext uri="{FF2B5EF4-FFF2-40B4-BE49-F238E27FC236}">
                  <a16:creationId xmlns:a16="http://schemas.microsoft.com/office/drawing/2014/main" id="{C3100EF6-C2B6-4F21-AB42-DE468C2C5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7</a:t>
              </a:r>
            </a:p>
          </p:txBody>
        </p:sp>
        <p:sp>
          <p:nvSpPr>
            <p:cNvPr id="123959" name="Oval 55">
              <a:extLst>
                <a:ext uri="{FF2B5EF4-FFF2-40B4-BE49-F238E27FC236}">
                  <a16:creationId xmlns:a16="http://schemas.microsoft.com/office/drawing/2014/main" id="{004AE3B0-D9B3-42DB-9E69-73316C78C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</a:p>
          </p:txBody>
        </p:sp>
        <p:sp>
          <p:nvSpPr>
            <p:cNvPr id="123960" name="Oval 56">
              <a:extLst>
                <a:ext uri="{FF2B5EF4-FFF2-40B4-BE49-F238E27FC236}">
                  <a16:creationId xmlns:a16="http://schemas.microsoft.com/office/drawing/2014/main" id="{0762AC9C-D52C-4D6D-B323-FBC64D11B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87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23961" name="Oval 57">
              <a:extLst>
                <a:ext uri="{FF2B5EF4-FFF2-40B4-BE49-F238E27FC236}">
                  <a16:creationId xmlns:a16="http://schemas.microsoft.com/office/drawing/2014/main" id="{D47BFFFF-2AAF-45AC-83B2-08FB7C776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72"/>
              <a:ext cx="336" cy="336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3962" name="Line 58">
              <a:extLst>
                <a:ext uri="{FF2B5EF4-FFF2-40B4-BE49-F238E27FC236}">
                  <a16:creationId xmlns:a16="http://schemas.microsoft.com/office/drawing/2014/main" id="{120D95AC-42E2-46F4-89C1-987228CAC3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206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3" name="Line 59">
              <a:extLst>
                <a:ext uri="{FF2B5EF4-FFF2-40B4-BE49-F238E27FC236}">
                  <a16:creationId xmlns:a16="http://schemas.microsoft.com/office/drawing/2014/main" id="{C54152C3-C954-46FF-983B-DDD187361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06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5" name="Line 61">
              <a:extLst>
                <a:ext uri="{FF2B5EF4-FFF2-40B4-BE49-F238E27FC236}">
                  <a16:creationId xmlns:a16="http://schemas.microsoft.com/office/drawing/2014/main" id="{2F6D98B6-EB7D-46A7-A01B-8C9B3B8B40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206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6" name="Line 62">
              <a:extLst>
                <a:ext uri="{FF2B5EF4-FFF2-40B4-BE49-F238E27FC236}">
                  <a16:creationId xmlns:a16="http://schemas.microsoft.com/office/drawing/2014/main" id="{7F11535C-547F-46B1-A55F-679D587C66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208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7" name="Line 63">
              <a:extLst>
                <a:ext uri="{FF2B5EF4-FFF2-40B4-BE49-F238E27FC236}">
                  <a16:creationId xmlns:a16="http://schemas.microsoft.com/office/drawing/2014/main" id="{C5E8C147-93E6-4F08-8BC1-5775D5778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2208"/>
              <a:ext cx="432" cy="4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8" name="Line 64">
              <a:extLst>
                <a:ext uri="{FF2B5EF4-FFF2-40B4-BE49-F238E27FC236}">
                  <a16:creationId xmlns:a16="http://schemas.microsoft.com/office/drawing/2014/main" id="{BEA07E02-52FB-427E-A37F-19681247B4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440"/>
              <a:ext cx="48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3969" name="Line 65">
              <a:extLst>
                <a:ext uri="{FF2B5EF4-FFF2-40B4-BE49-F238E27FC236}">
                  <a16:creationId xmlns:a16="http://schemas.microsoft.com/office/drawing/2014/main" id="{548F36E1-700F-4D0D-AAE0-03BA99188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34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投影片編號版面配置區 2">
            <a:extLst>
              <a:ext uri="{FF2B5EF4-FFF2-40B4-BE49-F238E27FC236}">
                <a16:creationId xmlns:a16="http://schemas.microsoft.com/office/drawing/2014/main" id="{9427CE98-6EC6-4F2D-AF28-7D0E2F0080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4C2D1-6AC3-4717-A627-BF23ED7F80B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9A7054A0-AF58-46F4-8DCD-E4C535FA6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Predecessor Graph</a:t>
            </a:r>
          </a:p>
        </p:txBody>
      </p:sp>
      <p:sp>
        <p:nvSpPr>
          <p:cNvPr id="124954" name="Text Box 26">
            <a:extLst>
              <a:ext uri="{FF2B5EF4-FFF2-40B4-BE49-F238E27FC236}">
                <a16:creationId xmlns:a16="http://schemas.microsoft.com/office/drawing/2014/main" id="{3495F11E-D603-4B2E-9FF7-CFF003CA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828800"/>
            <a:ext cx="2438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we Update(4), and pred(5) := 4. </a:t>
            </a:r>
          </a:p>
        </p:txBody>
      </p:sp>
      <p:sp>
        <p:nvSpPr>
          <p:cNvPr id="124957" name="Oval 29">
            <a:extLst>
              <a:ext uri="{FF2B5EF4-FFF2-40B4-BE49-F238E27FC236}">
                <a16:creationId xmlns:a16="http://schemas.microsoft.com/office/drawing/2014/main" id="{8BEB93FE-EE6E-47AC-BFBF-1A0481DD1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971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24958" name="Oval 30">
            <a:extLst>
              <a:ext uri="{FF2B5EF4-FFF2-40B4-BE49-F238E27FC236}">
                <a16:creationId xmlns:a16="http://schemas.microsoft.com/office/drawing/2014/main" id="{80460495-A300-4381-A75B-02961ECC9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24959" name="Oval 31">
            <a:extLst>
              <a:ext uri="{FF2B5EF4-FFF2-40B4-BE49-F238E27FC236}">
                <a16:creationId xmlns:a16="http://schemas.microsoft.com/office/drawing/2014/main" id="{38DC5A44-8FC7-475C-92CA-4419CC29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71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24960" name="Oval 32">
            <a:extLst>
              <a:ext uri="{FF2B5EF4-FFF2-40B4-BE49-F238E27FC236}">
                <a16:creationId xmlns:a16="http://schemas.microsoft.com/office/drawing/2014/main" id="{CD15200F-542A-49EA-894E-DD742565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24961" name="Oval 33">
            <a:extLst>
              <a:ext uri="{FF2B5EF4-FFF2-40B4-BE49-F238E27FC236}">
                <a16:creationId xmlns:a16="http://schemas.microsoft.com/office/drawing/2014/main" id="{90856FC5-3933-4FA9-8C5F-B89CF782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828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4962" name="Oval 34">
            <a:extLst>
              <a:ext uri="{FF2B5EF4-FFF2-40B4-BE49-F238E27FC236}">
                <a16:creationId xmlns:a16="http://schemas.microsoft.com/office/drawing/2014/main" id="{D00A787D-903C-4647-BF45-3D222B144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24963" name="Oval 35">
            <a:extLst>
              <a:ext uri="{FF2B5EF4-FFF2-40B4-BE49-F238E27FC236}">
                <a16:creationId xmlns:a16="http://schemas.microsoft.com/office/drawing/2014/main" id="{F7E2FC2A-9C27-42BD-A8A7-A0D6CF7A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71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24964" name="Oval 36">
            <a:extLst>
              <a:ext uri="{FF2B5EF4-FFF2-40B4-BE49-F238E27FC236}">
                <a16:creationId xmlns:a16="http://schemas.microsoft.com/office/drawing/2014/main" id="{CE7753B3-7123-4771-B1ED-5920D167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971800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4965" name="Line 37">
            <a:extLst>
              <a:ext uri="{FF2B5EF4-FFF2-40B4-BE49-F238E27FC236}">
                <a16:creationId xmlns:a16="http://schemas.microsoft.com/office/drawing/2014/main" id="{CEB11AAB-6420-41A3-8803-D733B9F68A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276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66" name="Line 38">
            <a:extLst>
              <a:ext uri="{FF2B5EF4-FFF2-40B4-BE49-F238E27FC236}">
                <a16:creationId xmlns:a16="http://schemas.microsoft.com/office/drawing/2014/main" id="{297EE869-379F-4E46-94BD-CE208ABF5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276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67" name="Line 39">
            <a:extLst>
              <a:ext uri="{FF2B5EF4-FFF2-40B4-BE49-F238E27FC236}">
                <a16:creationId xmlns:a16="http://schemas.microsoft.com/office/drawing/2014/main" id="{A55F944B-696A-40E0-AAF9-00FE4E4DA7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276600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68" name="Line 40">
            <a:extLst>
              <a:ext uri="{FF2B5EF4-FFF2-40B4-BE49-F238E27FC236}">
                <a16:creationId xmlns:a16="http://schemas.microsoft.com/office/drawing/2014/main" id="{1079F3C6-944C-4302-9F4F-004385EB8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69" name="Line 41">
            <a:extLst>
              <a:ext uri="{FF2B5EF4-FFF2-40B4-BE49-F238E27FC236}">
                <a16:creationId xmlns:a16="http://schemas.microsoft.com/office/drawing/2014/main" id="{3C0E6271-C055-4D04-9ADB-250145563C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35052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70" name="Line 42">
            <a:extLst>
              <a:ext uri="{FF2B5EF4-FFF2-40B4-BE49-F238E27FC236}">
                <a16:creationId xmlns:a16="http://schemas.microsoft.com/office/drawing/2014/main" id="{EB66EFFA-1FB9-497C-8C8A-D47DBD08EA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286000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71" name="Line 43">
            <a:extLst>
              <a:ext uri="{FF2B5EF4-FFF2-40B4-BE49-F238E27FC236}">
                <a16:creationId xmlns:a16="http://schemas.microsoft.com/office/drawing/2014/main" id="{AC5E5005-0C57-4A44-8AA1-771AFAF6C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1336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72" name="Line 44">
            <a:extLst>
              <a:ext uri="{FF2B5EF4-FFF2-40B4-BE49-F238E27FC236}">
                <a16:creationId xmlns:a16="http://schemas.microsoft.com/office/drawing/2014/main" id="{FA9CBA6A-BCEF-48CC-A053-2384673BF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505200"/>
            <a:ext cx="0" cy="609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4973" name="Line 45">
            <a:extLst>
              <a:ext uri="{FF2B5EF4-FFF2-40B4-BE49-F238E27FC236}">
                <a16:creationId xmlns:a16="http://schemas.microsoft.com/office/drawing/2014/main" id="{9EA99350-9F28-489C-A159-53F536F7A5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2362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4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投影片編號版面配置區 2">
            <a:extLst>
              <a:ext uri="{FF2B5EF4-FFF2-40B4-BE49-F238E27FC236}">
                <a16:creationId xmlns:a16="http://schemas.microsoft.com/office/drawing/2014/main" id="{170D8FF7-7907-416D-B871-84D0CAA9BB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507A3-E1EC-487E-B894-47EF3B5A7A8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7F14FBCE-BBFE-482B-AB27-8B847DC48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Predecessor Graph</a:t>
            </a:r>
          </a:p>
        </p:txBody>
      </p:sp>
      <p:sp>
        <p:nvSpPr>
          <p:cNvPr id="125978" name="Text Box 26">
            <a:extLst>
              <a:ext uri="{FF2B5EF4-FFF2-40B4-BE49-F238E27FC236}">
                <a16:creationId xmlns:a16="http://schemas.microsoft.com/office/drawing/2014/main" id="{9D73A1B3-4DEC-4FEE-8DD0-6065FE8A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1052513"/>
            <a:ext cx="3352800" cy="21236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Suppose we Update(8) and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pred(4) := 8.  </a:t>
            </a:r>
          </a:p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Then 4-8-5-4 has negative cost.</a:t>
            </a:r>
          </a:p>
        </p:txBody>
      </p:sp>
      <p:sp>
        <p:nvSpPr>
          <p:cNvPr id="125981" name="Text Box 29">
            <a:extLst>
              <a:ext uri="{FF2B5EF4-FFF2-40B4-BE49-F238E27FC236}">
                <a16:creationId xmlns:a16="http://schemas.microsoft.com/office/drawing/2014/main" id="{1E58C15A-4EE1-4E03-B41B-BC61E885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3213101"/>
            <a:ext cx="3352800" cy="2308324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Prior to Update(8), the following is true:</a:t>
            </a:r>
          </a:p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d(5)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= d(4)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45</a:t>
            </a:r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d(8) = d(5)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58</a:t>
            </a:r>
            <a:endParaRPr lang="en-US" altLang="zh-TW" sz="2400" b="1">
              <a:latin typeface="Arial" panose="020B0604020202020204" pitchFamily="34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d(4) &gt; d(8) +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84</a:t>
            </a:r>
          </a:p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    </a:t>
            </a:r>
            <a:r>
              <a:rPr lang="en-US" altLang="zh-TW" sz="24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0  &gt; c</a:t>
            </a:r>
            <a:r>
              <a:rPr lang="en-US" altLang="zh-TW" sz="2400" b="1" baseline="-250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45 </a:t>
            </a:r>
            <a:r>
              <a:rPr lang="en-US" altLang="zh-TW" sz="24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+ c</a:t>
            </a:r>
            <a:r>
              <a:rPr lang="en-US" altLang="zh-TW" sz="2400" b="1" baseline="-250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58</a:t>
            </a:r>
            <a:r>
              <a:rPr lang="en-US" altLang="zh-TW" sz="2400" b="1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+ c</a:t>
            </a:r>
            <a:r>
              <a:rPr lang="en-US" altLang="zh-TW" sz="2400" b="1" baseline="-25000">
                <a:solidFill>
                  <a:srgbClr val="0000CC"/>
                </a:solidFill>
                <a:latin typeface="Arial" panose="020B0604020202020204" pitchFamily="34" charset="0"/>
                <a:ea typeface="新細明體" panose="02020500000000000000" pitchFamily="18" charset="-120"/>
                <a:sym typeface="Symbol" panose="05050102010706020507" pitchFamily="18" charset="2"/>
              </a:rPr>
              <a:t>84</a:t>
            </a:r>
          </a:p>
        </p:txBody>
      </p:sp>
      <p:sp>
        <p:nvSpPr>
          <p:cNvPr id="125982" name="Text Box 30">
            <a:extLst>
              <a:ext uri="{FF2B5EF4-FFF2-40B4-BE49-F238E27FC236}">
                <a16:creationId xmlns:a16="http://schemas.microsoft.com/office/drawing/2014/main" id="{C35FECBA-5B54-4632-A9B6-2887FA2E5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5445125"/>
            <a:ext cx="78486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To find negative cost cycles, periodically check the predecessor subgraph to see if it contains a cycle. </a:t>
            </a:r>
          </a:p>
        </p:txBody>
      </p:sp>
      <p:sp>
        <p:nvSpPr>
          <p:cNvPr id="125984" name="Oval 32">
            <a:extLst>
              <a:ext uri="{FF2B5EF4-FFF2-40B4-BE49-F238E27FC236}">
                <a16:creationId xmlns:a16="http://schemas.microsoft.com/office/drawing/2014/main" id="{B363F9CA-5131-47AC-8709-F90F287CC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674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125985" name="Oval 33">
            <a:extLst>
              <a:ext uri="{FF2B5EF4-FFF2-40B4-BE49-F238E27FC236}">
                <a16:creationId xmlns:a16="http://schemas.microsoft.com/office/drawing/2014/main" id="{DF9BED59-7B4D-414A-A225-5711CDA3E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2674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125986" name="Oval 34">
            <a:extLst>
              <a:ext uri="{FF2B5EF4-FFF2-40B4-BE49-F238E27FC236}">
                <a16:creationId xmlns:a16="http://schemas.microsoft.com/office/drawing/2014/main" id="{AC78AA90-0A80-4592-AE3E-0B12998C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2674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125987" name="Oval 35">
            <a:extLst>
              <a:ext uri="{FF2B5EF4-FFF2-40B4-BE49-F238E27FC236}">
                <a16:creationId xmlns:a16="http://schemas.microsoft.com/office/drawing/2014/main" id="{5F7BE15A-4485-47FD-8E35-29F89F9B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1531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</a:p>
        </p:txBody>
      </p:sp>
      <p:sp>
        <p:nvSpPr>
          <p:cNvPr id="125988" name="Oval 36">
            <a:extLst>
              <a:ext uri="{FF2B5EF4-FFF2-40B4-BE49-F238E27FC236}">
                <a16:creationId xmlns:a16="http://schemas.microsoft.com/office/drawing/2014/main" id="{D67FE26F-4563-4EFF-9419-8C3E035E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1531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125989" name="Oval 37">
            <a:extLst>
              <a:ext uri="{FF2B5EF4-FFF2-40B4-BE49-F238E27FC236}">
                <a16:creationId xmlns:a16="http://schemas.microsoft.com/office/drawing/2014/main" id="{587729A5-FA4D-4E7A-9ADD-FAC0899B9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3817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6</a:t>
            </a:r>
          </a:p>
        </p:txBody>
      </p:sp>
      <p:sp>
        <p:nvSpPr>
          <p:cNvPr id="125990" name="Oval 38">
            <a:extLst>
              <a:ext uri="{FF2B5EF4-FFF2-40B4-BE49-F238E27FC236}">
                <a16:creationId xmlns:a16="http://schemas.microsoft.com/office/drawing/2014/main" id="{CF91541B-EDB8-4E0E-9270-B93B4A46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263" y="2674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5</a:t>
            </a:r>
          </a:p>
        </p:txBody>
      </p:sp>
      <p:sp>
        <p:nvSpPr>
          <p:cNvPr id="125991" name="Oval 39">
            <a:extLst>
              <a:ext uri="{FF2B5EF4-FFF2-40B4-BE49-F238E27FC236}">
                <a16:creationId xmlns:a16="http://schemas.microsoft.com/office/drawing/2014/main" id="{0C6EE935-13AE-498C-9043-FA957B10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3" y="2674938"/>
            <a:ext cx="533400" cy="533400"/>
          </a:xfrm>
          <a:prstGeom prst="ellipse">
            <a:avLst/>
          </a:prstGeom>
          <a:solidFill>
            <a:srgbClr val="66FF3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</a:p>
        </p:txBody>
      </p:sp>
      <p:sp>
        <p:nvSpPr>
          <p:cNvPr id="125992" name="Line 40">
            <a:extLst>
              <a:ext uri="{FF2B5EF4-FFF2-40B4-BE49-F238E27FC236}">
                <a16:creationId xmlns:a16="http://schemas.microsoft.com/office/drawing/2014/main" id="{C6D26734-3C65-4FCE-B08D-F033C0D8A5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65263" y="297973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5993" name="Line 41">
            <a:extLst>
              <a:ext uri="{FF2B5EF4-FFF2-40B4-BE49-F238E27FC236}">
                <a16:creationId xmlns:a16="http://schemas.microsoft.com/office/drawing/2014/main" id="{85EFA27D-FD44-4ECF-B074-D98EA3F58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2063" y="297973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5994" name="Line 42">
            <a:extLst>
              <a:ext uri="{FF2B5EF4-FFF2-40B4-BE49-F238E27FC236}">
                <a16:creationId xmlns:a16="http://schemas.microsoft.com/office/drawing/2014/main" id="{99D28B4B-378E-48DC-A311-A0B8578E64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5663" y="2979738"/>
            <a:ext cx="609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5996" name="Line 44">
            <a:extLst>
              <a:ext uri="{FF2B5EF4-FFF2-40B4-BE49-F238E27FC236}">
                <a16:creationId xmlns:a16="http://schemas.microsoft.com/office/drawing/2014/main" id="{D862C785-7AA7-48A9-92B1-DE81181E5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22663" y="3208338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5997" name="Line 45">
            <a:extLst>
              <a:ext uri="{FF2B5EF4-FFF2-40B4-BE49-F238E27FC236}">
                <a16:creationId xmlns:a16="http://schemas.microsoft.com/office/drawing/2014/main" id="{72A2EDC0-9F39-4D2B-AA66-21988FE9B4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1989138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5998" name="Line 46">
            <a:extLst>
              <a:ext uri="{FF2B5EF4-FFF2-40B4-BE49-F238E27FC236}">
                <a16:creationId xmlns:a16="http://schemas.microsoft.com/office/drawing/2014/main" id="{EB995C1D-5F4B-4FDE-90A7-6B76E0530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5663" y="183673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6000" name="Line 48">
            <a:extLst>
              <a:ext uri="{FF2B5EF4-FFF2-40B4-BE49-F238E27FC236}">
                <a16:creationId xmlns:a16="http://schemas.microsoft.com/office/drawing/2014/main" id="{FFB3E48D-FB5B-4372-84FC-7D1FEDC771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7063" y="2065338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6001" name="Line 49">
            <a:extLst>
              <a:ext uri="{FF2B5EF4-FFF2-40B4-BE49-F238E27FC236}">
                <a16:creationId xmlns:a16="http://schemas.microsoft.com/office/drawing/2014/main" id="{85C9096B-C3BF-4937-B341-6EBA775B62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6463" y="1989138"/>
            <a:ext cx="762000" cy="7620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6002" name="Line 50">
            <a:extLst>
              <a:ext uri="{FF2B5EF4-FFF2-40B4-BE49-F238E27FC236}">
                <a16:creationId xmlns:a16="http://schemas.microsoft.com/office/drawing/2014/main" id="{44A8E8A5-16A2-4D4A-A83D-C0A38DF13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3" y="1989138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8" grpId="0" animBg="1" autoUpdateAnimBg="0"/>
      <p:bldP spid="125981" grpId="0" animBg="1" autoUpdateAnimBg="0"/>
      <p:bldP spid="12598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1123477"/>
            <a:ext cx="9022603" cy="1362075"/>
          </a:xfrm>
        </p:spPr>
        <p:txBody>
          <a:bodyPr/>
          <a:lstStyle/>
          <a:p>
            <a:r>
              <a:rPr lang="en-US" altLang="zh-TW"/>
              <a:t>All-all Sp algorithms (apsp)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276441" y="2489161"/>
            <a:ext cx="96295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Repeated SSSP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Johnson’s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Algebraic APSP algorithm</a:t>
            </a:r>
            <a:endParaRPr lang="en-US" altLang="zh-TW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Matrix Multiplication</a:t>
            </a:r>
            <a:endParaRPr lang="en-US" altLang="zh-TW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Floyd-Warshall algorithm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3600"/>
              <a:t>Algebraic vs. Graphical implementations</a:t>
            </a:r>
            <a:endParaRPr lang="en-US" altLang="zh-TW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8031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F3ECD2-2350-4D79-9952-FF5D022D8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A047C-00B2-450B-9C4B-88FD498DE878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A61ACEC7-B4B9-485F-9C28-B26C7AD3C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Solving all pairs shortest problems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56B1DE9B-B7A4-47EF-BF03-6E7AA26CB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873125"/>
            <a:ext cx="9982200" cy="5111750"/>
          </a:xfrm>
        </p:spPr>
        <p:txBody>
          <a:bodyPr/>
          <a:lstStyle/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</a:t>
            </a:r>
            <a:r>
              <a:rPr lang="en-US" altLang="zh-TW"/>
              <a:t>:  Dijkstra’s algorithm is </a:t>
            </a:r>
            <a:r>
              <a:rPr lang="en-US" altLang="zh-TW" b="1" i="1"/>
              <a:t>much faster </a:t>
            </a:r>
            <a:r>
              <a:rPr lang="en-US" altLang="zh-TW"/>
              <a:t>in the worst case than label correcting algorithm.</a:t>
            </a:r>
          </a:p>
          <a:p>
            <a:pPr lvl="1"/>
            <a:r>
              <a:rPr lang="en-US" altLang="zh-TW"/>
              <a:t>	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 + n log n)</a:t>
            </a:r>
            <a:r>
              <a:rPr lang="en-US" altLang="zh-TW"/>
              <a:t> vs. 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O(mn)</a:t>
            </a:r>
          </a:p>
          <a:p>
            <a:pPr lvl="1"/>
            <a:endParaRPr lang="en-US" altLang="zh-TW"/>
          </a:p>
          <a:p>
            <a:pPr lvl="1"/>
            <a:endParaRPr lang="en-US" altLang="zh-TW"/>
          </a:p>
          <a:p>
            <a:r>
              <a:rPr lang="en-US" altLang="zh-TW"/>
              <a:t>To solve the APSP, we can use a repeated SSSP: </a:t>
            </a:r>
          </a:p>
          <a:p>
            <a:pPr lvl="1"/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</a:t>
            </a:r>
            <a:r>
              <a:rPr lang="en-US" altLang="zh-TW"/>
              <a:t> shortest path problem using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label correcting</a:t>
            </a:r>
          </a:p>
          <a:p>
            <a:pPr lvl="1"/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n-1</a:t>
            </a:r>
            <a:r>
              <a:rPr lang="en-US" altLang="zh-TW"/>
              <a:t> shortest path problems using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Dijkstra</a:t>
            </a:r>
          </a:p>
          <a:p>
            <a:pPr lvl="1"/>
            <a:r>
              <a:rPr lang="en-US" altLang="zh-TW"/>
              <a:t>Technique:  transform the problem so that we transform negative arc costs into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non-negative</a:t>
            </a:r>
            <a:r>
              <a:rPr lang="en-US" altLang="zh-TW"/>
              <a:t> costs.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CF8376D7-6A5B-4507-81E0-0A88DFC70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7C3422-A53F-41AC-A984-00A6624D91A4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BF1E214B-A7DC-493D-BD82-56E2F2ED9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Reduced Costs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EFD6DD0F-D03A-4FF9-BFF1-E463CD3D3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314" y="1125539"/>
            <a:ext cx="9459686" cy="5183187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altLang="zh-TW"/>
              <a:t>Suppose that  </a:t>
            </a:r>
            <a:r>
              <a:rPr lang="en-US" altLang="zh-TW">
                <a:latin typeface="Symbol" panose="05050102010706020507" pitchFamily="18" charset="2"/>
              </a:rPr>
              <a:t>p</a:t>
            </a:r>
            <a:r>
              <a:rPr lang="en-US" altLang="zh-TW"/>
              <a:t>  is a vector of </a:t>
            </a: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node potentials</a:t>
            </a:r>
            <a:r>
              <a:rPr lang="en-US" altLang="zh-TW"/>
              <a:t>.  </a:t>
            </a:r>
          </a:p>
          <a:p>
            <a:pPr>
              <a:buFontTx/>
              <a:buNone/>
            </a:pPr>
            <a:r>
              <a:rPr lang="en-US" altLang="zh-TW"/>
              <a:t>Let          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 c</a:t>
            </a:r>
            <a:r>
              <a:rPr lang="en-US" altLang="zh-TW" baseline="-25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ij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-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i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 +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j</a:t>
            </a:r>
            <a:r>
              <a:rPr lang="en-US" altLang="zh-TW">
                <a:latin typeface="New York" pitchFamily="18" charset="0"/>
              </a:rPr>
              <a:t> </a:t>
            </a:r>
            <a:r>
              <a:rPr lang="en-US" altLang="zh-TW"/>
              <a:t>be the </a:t>
            </a: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reduced cost</a:t>
            </a:r>
            <a:r>
              <a:rPr lang="en-US" altLang="zh-TW"/>
              <a:t> of arc (i,j)  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For a path P, let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c(P)</a:t>
            </a:r>
            <a:r>
              <a:rPr lang="en-US" altLang="zh-TW"/>
              <a:t> denote the cost (or length) of P.</a:t>
            </a:r>
          </a:p>
          <a:p>
            <a:pPr>
              <a:buFontTx/>
              <a:buNone/>
            </a:pPr>
            <a:r>
              <a:rPr lang="en-US" altLang="zh-TW"/>
              <a:t>    Let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baseline="30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(P)</a:t>
            </a:r>
            <a:r>
              <a:rPr lang="en-US" altLang="zh-TW">
                <a:latin typeface="New York" pitchFamily="18" charset="0"/>
              </a:rPr>
              <a:t> </a:t>
            </a:r>
            <a:r>
              <a:rPr lang="en-US" altLang="zh-TW"/>
              <a:t>denote the reduced cost (or length) of P </a:t>
            </a:r>
          </a:p>
          <a:p>
            <a:pPr>
              <a:lnSpc>
                <a:spcPct val="125000"/>
              </a:lnSpc>
              <a:buFontTx/>
              <a:buNone/>
            </a:pPr>
            <a:endParaRPr lang="en-US" altLang="zh-TW"/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TW"/>
              <a:t>c(P) =</a:t>
            </a:r>
            <a:r>
              <a:rPr lang="en-US" altLang="zh-TW">
                <a:latin typeface="New York" pitchFamily="18" charset="0"/>
              </a:rPr>
              <a:t> </a:t>
            </a:r>
            <a:r>
              <a:rPr lang="en-US" altLang="zh-TW" sz="3200">
                <a:sym typeface="Symbol" panose="05050102010706020507" pitchFamily="18" charset="2"/>
              </a:rPr>
              <a:t></a:t>
            </a:r>
            <a:r>
              <a:rPr lang="en-US" altLang="zh-TW" sz="3200" baseline="-25000">
                <a:sym typeface="Symbol" panose="05050102010706020507" pitchFamily="18" charset="2"/>
              </a:rPr>
              <a:t>(i,j)</a:t>
            </a:r>
            <a:r>
              <a:rPr lang="en-US" altLang="zh-TW" sz="3200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3200" baseline="-25000">
                <a:sym typeface="Symbol" panose="05050102010706020507" pitchFamily="18" charset="2"/>
              </a:rPr>
              <a:t>P   </a:t>
            </a:r>
            <a:r>
              <a:rPr lang="en-US" altLang="zh-TW"/>
              <a:t>c</a:t>
            </a:r>
            <a:r>
              <a:rPr lang="en-US" altLang="zh-TW" baseline="-25000"/>
              <a:t>ij;                        </a:t>
            </a:r>
            <a:r>
              <a:rPr lang="en-US" altLang="zh-TW"/>
              <a:t>c</a:t>
            </a:r>
            <a:r>
              <a:rPr lang="en-US" altLang="zh-TW" baseline="30000">
                <a:latin typeface="Symbol" panose="05050102010706020507" pitchFamily="18" charset="2"/>
              </a:rPr>
              <a:t>p</a:t>
            </a:r>
            <a:r>
              <a:rPr lang="en-US" altLang="zh-TW"/>
              <a:t>(P)</a:t>
            </a:r>
            <a:r>
              <a:rPr lang="en-US" altLang="zh-TW">
                <a:latin typeface="New York" pitchFamily="18" charset="0"/>
              </a:rPr>
              <a:t> = </a:t>
            </a:r>
            <a:r>
              <a:rPr lang="en-US" altLang="zh-TW" sz="3200">
                <a:sym typeface="Symbol" panose="05050102010706020507" pitchFamily="18" charset="2"/>
              </a:rPr>
              <a:t></a:t>
            </a:r>
            <a:r>
              <a:rPr lang="en-US" altLang="zh-TW" sz="3200" baseline="-25000">
                <a:sym typeface="Symbol" panose="05050102010706020507" pitchFamily="18" charset="2"/>
              </a:rPr>
              <a:t>(i,j)P          </a:t>
            </a:r>
            <a:r>
              <a:rPr lang="en-US" altLang="zh-TW" baseline="-25000">
                <a:latin typeface="New York" pitchFamily="18" charset="0"/>
              </a:rPr>
              <a:t>;       </a:t>
            </a:r>
            <a:endParaRPr lang="en-US" altLang="zh-TW">
              <a:latin typeface="New York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endParaRPr lang="en-US" altLang="zh-TW">
              <a:latin typeface="New York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Lemma.</a:t>
            </a:r>
            <a:r>
              <a:rPr lang="en-US" altLang="zh-TW"/>
              <a:t>  For any path P from node s to node t, </a:t>
            </a:r>
            <a:br>
              <a:rPr lang="en-US" altLang="zh-TW"/>
            </a:b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baseline="30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(P) = c(P) -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New York" pitchFamily="18" charset="0"/>
              </a:rPr>
              <a:t>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 baseline="-25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id="{F3C12C4B-673F-41A3-A532-1E267099E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570602"/>
              </p:ext>
            </p:extLst>
          </p:nvPr>
        </p:nvGraphicFramePr>
        <p:xfrm>
          <a:off x="7199087" y="3929742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4" imgW="355320" imgH="533160" progId="Equation.DSMT4">
                  <p:embed/>
                </p:oleObj>
              </mc:Choice>
              <mc:Fallback>
                <p:oleObj name="Equation" r:id="rId4" imgW="355320" imgH="533160" progId="Equation.DSMT4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id="{F3C12C4B-673F-41A3-A532-1E267099E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087" y="3929742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>
            <a:extLst>
              <a:ext uri="{FF2B5EF4-FFF2-40B4-BE49-F238E27FC236}">
                <a16:creationId xmlns:a16="http://schemas.microsoft.com/office/drawing/2014/main" id="{8AB1F6A1-651A-4C88-912B-18375C00C3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673297"/>
              </p:ext>
            </p:extLst>
          </p:nvPr>
        </p:nvGraphicFramePr>
        <p:xfrm>
          <a:off x="1518103" y="1535566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6" imgW="355320" imgH="533160" progId="Equation.DSMT4">
                  <p:embed/>
                </p:oleObj>
              </mc:Choice>
              <mc:Fallback>
                <p:oleObj name="Equation" r:id="rId6" imgW="355320" imgH="533160" progId="Equation.DSMT4">
                  <p:embed/>
                  <p:pic>
                    <p:nvPicPr>
                      <p:cNvPr id="118792" name="Object 8">
                        <a:extLst>
                          <a:ext uri="{FF2B5EF4-FFF2-40B4-BE49-F238E27FC236}">
                            <a16:creationId xmlns:a16="http://schemas.microsoft.com/office/drawing/2014/main" id="{8AB1F6A1-651A-4C88-912B-18375C00C3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103" y="1535566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6B181394-3F00-447E-AC95-75F4AF0C5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86BB8-42B8-4D5D-8D25-557F0B602790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C3CC2D5-46AB-405E-A8E1-5C3C824B4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057" y="71438"/>
            <a:ext cx="9601200" cy="798512"/>
          </a:xfrm>
          <a:noFill/>
          <a:ln/>
        </p:spPr>
        <p:txBody>
          <a:bodyPr/>
          <a:lstStyle/>
          <a:p>
            <a:r>
              <a:rPr lang="en-US" altLang="zh-TW" sz="4000">
                <a:latin typeface="New York" pitchFamily="18" charset="0"/>
              </a:rPr>
              <a:t>For any s-t path P : c</a:t>
            </a:r>
            <a:r>
              <a:rPr lang="en-US" altLang="zh-TW" sz="4000" baseline="30000">
                <a:latin typeface="Symbol" panose="05050102010706020507" pitchFamily="18" charset="2"/>
              </a:rPr>
              <a:t>p</a:t>
            </a:r>
            <a:r>
              <a:rPr lang="en-US" altLang="zh-TW" sz="4000">
                <a:latin typeface="New York" pitchFamily="18" charset="0"/>
              </a:rPr>
              <a:t>(P) = c(P) - </a:t>
            </a:r>
            <a:r>
              <a:rPr lang="en-US" altLang="zh-TW" sz="4000">
                <a:latin typeface="Symbol" panose="05050102010706020507" pitchFamily="18" charset="2"/>
              </a:rPr>
              <a:t>p</a:t>
            </a:r>
            <a:r>
              <a:rPr lang="en-US" altLang="zh-TW" sz="4000" baseline="-25000">
                <a:latin typeface="New York" pitchFamily="18" charset="0"/>
              </a:rPr>
              <a:t>s</a:t>
            </a:r>
            <a:r>
              <a:rPr lang="en-US" altLang="zh-TW" sz="4000">
                <a:latin typeface="New York" pitchFamily="18" charset="0"/>
              </a:rPr>
              <a:t> + </a:t>
            </a:r>
            <a:r>
              <a:rPr lang="en-US" altLang="zh-TW" sz="4000">
                <a:latin typeface="Symbol" panose="05050102010706020507" pitchFamily="18" charset="2"/>
              </a:rPr>
              <a:t>p</a:t>
            </a:r>
            <a:r>
              <a:rPr lang="en-US" altLang="zh-TW" sz="4000" baseline="-25000">
                <a:latin typeface="New York" pitchFamily="18" charset="0"/>
              </a:rPr>
              <a:t>t </a:t>
            </a:r>
            <a:endParaRPr lang="en-US" altLang="zh-TW" sz="4000">
              <a:latin typeface="New York" pitchFamily="18" charset="0"/>
            </a:endParaRP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2049D97A-798B-476B-A7DB-34235BB78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6314" y="1003300"/>
            <a:ext cx="9339943" cy="522763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 When written as a summation, the terms in c</a:t>
            </a:r>
            <a:r>
              <a:rPr lang="en-US" altLang="zh-TW" baseline="30000">
                <a:latin typeface="Symbol" panose="05050102010706020507" pitchFamily="18" charset="2"/>
              </a:rPr>
              <a:t>p</a:t>
            </a:r>
            <a:r>
              <a:rPr lang="en-US" altLang="zh-TW"/>
              <a:t>(P) involving  </a:t>
            </a:r>
            <a:r>
              <a:rPr lang="en-US" altLang="zh-TW">
                <a:latin typeface="Symbol" panose="05050102010706020507" pitchFamily="18" charset="2"/>
              </a:rPr>
              <a:t>p</a:t>
            </a:r>
            <a:r>
              <a:rPr lang="en-US" altLang="zh-TW" sz="1800" baseline="-25000">
                <a:latin typeface="New York" pitchFamily="18" charset="0"/>
              </a:rPr>
              <a:t>i</a:t>
            </a:r>
            <a:r>
              <a:rPr lang="en-US" altLang="zh-TW"/>
              <a:t>  for some i all cancel out, except for the term - </a:t>
            </a:r>
            <a:r>
              <a:rPr lang="en-US" altLang="zh-TW">
                <a:latin typeface="Symbol" panose="05050102010706020507" pitchFamily="18" charset="2"/>
              </a:rPr>
              <a:t>p</a:t>
            </a:r>
            <a:r>
              <a:rPr lang="en-US" altLang="zh-TW" sz="1800" baseline="-25000"/>
              <a:t>s</a:t>
            </a:r>
            <a:r>
              <a:rPr lang="en-US" altLang="zh-TW"/>
              <a:t> @ s and the term </a:t>
            </a:r>
            <a:r>
              <a:rPr lang="en-US" altLang="zh-TW">
                <a:latin typeface="Symbol" panose="05050102010706020507" pitchFamily="18" charset="2"/>
              </a:rPr>
              <a:t>p</a:t>
            </a:r>
            <a:r>
              <a:rPr lang="en-US" altLang="zh-TW" sz="1800" baseline="-25000"/>
              <a:t>t</a:t>
            </a:r>
            <a:r>
              <a:rPr lang="en-US" altLang="zh-TW"/>
              <a:t> @ t </a:t>
            </a:r>
          </a:p>
          <a:p>
            <a:pPr>
              <a:buFontTx/>
              <a:buNone/>
            </a:pPr>
            <a:endParaRPr lang="en-US" altLang="zh-TW" sz="1200"/>
          </a:p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en-US" altLang="zh-TW"/>
              <a:t>  for fixed vector </a:t>
            </a:r>
            <a:r>
              <a:rPr lang="en-US" altLang="zh-TW">
                <a:latin typeface="Symbol" panose="05050102010706020507" pitchFamily="18" charset="2"/>
              </a:rPr>
              <a:t>p</a:t>
            </a:r>
            <a:r>
              <a:rPr lang="en-US" altLang="zh-TW"/>
              <a:t> of multipliers and for any s-t pair, c</a:t>
            </a:r>
            <a:r>
              <a:rPr lang="en-US" altLang="zh-TW" baseline="30000">
                <a:latin typeface="Symbol" panose="05050102010706020507" pitchFamily="18" charset="2"/>
              </a:rPr>
              <a:t>p</a:t>
            </a:r>
            <a:r>
              <a:rPr lang="en-US" altLang="zh-TW">
                <a:latin typeface="New York" pitchFamily="18" charset="0"/>
              </a:rPr>
              <a:t>(</a:t>
            </a:r>
            <a:r>
              <a:rPr lang="en-US" altLang="zh-TW"/>
              <a:t>P) - c(P)  is a constant for every path P from s to t.</a:t>
            </a:r>
          </a:p>
          <a:p>
            <a:pPr>
              <a:buFontTx/>
              <a:buNone/>
            </a:pPr>
            <a:r>
              <a:rPr lang="en-US" altLang="zh-TW" sz="1200">
                <a:latin typeface="New York" pitchFamily="18" charset="0"/>
              </a:rPr>
              <a:t> </a:t>
            </a:r>
            <a:endParaRPr lang="en-US" altLang="zh-TW" sz="1200"/>
          </a:p>
          <a:p>
            <a:pPr>
              <a:buFontTx/>
              <a:buNone/>
            </a:pP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Corollary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TW"/>
              <a:t>  </a:t>
            </a:r>
            <a:r>
              <a:rPr lang="en-US" altLang="zh-TW" i="1"/>
              <a:t>A shortest path P from s to t with respect </a:t>
            </a:r>
            <a:r>
              <a:rPr lang="en-US" altLang="zh-TW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i="1" baseline="30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anose="05050102010706020507" pitchFamily="18" charset="2"/>
              </a:rPr>
              <a:t>p</a:t>
            </a:r>
            <a:r>
              <a:rPr lang="en-US" altLang="zh-TW" i="1">
                <a:latin typeface="New York" pitchFamily="18" charset="0"/>
              </a:rPr>
              <a:t> </a:t>
            </a:r>
            <a:r>
              <a:rPr lang="en-US" altLang="zh-TW" i="1"/>
              <a:t>is also the shortest path with respect to </a:t>
            </a:r>
            <a:r>
              <a:rPr lang="en-US" altLang="zh-TW" i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i="1"/>
              <a:t>.</a:t>
            </a:r>
          </a:p>
        </p:txBody>
      </p:sp>
      <p:grpSp>
        <p:nvGrpSpPr>
          <p:cNvPr id="120921" name="Group 89">
            <a:extLst>
              <a:ext uri="{FF2B5EF4-FFF2-40B4-BE49-F238E27FC236}">
                <a16:creationId xmlns:a16="http://schemas.microsoft.com/office/drawing/2014/main" id="{C4B79867-F658-4BAE-9437-4F6464DB759F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4634138"/>
            <a:ext cx="5791200" cy="1592263"/>
            <a:chOff x="1008" y="3369"/>
            <a:chExt cx="3648" cy="1003"/>
          </a:xfrm>
        </p:grpSpPr>
        <p:sp>
          <p:nvSpPr>
            <p:cNvPr id="120837" name="Oval 5">
              <a:extLst>
                <a:ext uri="{FF2B5EF4-FFF2-40B4-BE49-F238E27FC236}">
                  <a16:creationId xmlns:a16="http://schemas.microsoft.com/office/drawing/2014/main" id="{C134F97B-B8BA-4B21-90EE-C3EC2346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541"/>
              <a:ext cx="232" cy="224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38" name="Rectangle 6">
              <a:extLst>
                <a:ext uri="{FF2B5EF4-FFF2-40B4-BE49-F238E27FC236}">
                  <a16:creationId xmlns:a16="http://schemas.microsoft.com/office/drawing/2014/main" id="{13059C91-3870-42E7-B396-B5736FD8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553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  <a:endPara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839" name="Oval 7">
              <a:extLst>
                <a:ext uri="{FF2B5EF4-FFF2-40B4-BE49-F238E27FC236}">
                  <a16:creationId xmlns:a16="http://schemas.microsoft.com/office/drawing/2014/main" id="{E8C39E36-ADFC-44FB-B8A2-8D1B3747C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3533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40" name="Oval 8">
              <a:extLst>
                <a:ext uri="{FF2B5EF4-FFF2-40B4-BE49-F238E27FC236}">
                  <a16:creationId xmlns:a16="http://schemas.microsoft.com/office/drawing/2014/main" id="{B354547E-922D-4DB1-940D-2B22BD4C2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533"/>
              <a:ext cx="240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41" name="Oval 9">
              <a:extLst>
                <a:ext uri="{FF2B5EF4-FFF2-40B4-BE49-F238E27FC236}">
                  <a16:creationId xmlns:a16="http://schemas.microsoft.com/office/drawing/2014/main" id="{4D7FF70D-529F-4765-A688-BA895EC6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3533"/>
              <a:ext cx="233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42" name="Oval 10">
              <a:extLst>
                <a:ext uri="{FF2B5EF4-FFF2-40B4-BE49-F238E27FC236}">
                  <a16:creationId xmlns:a16="http://schemas.microsoft.com/office/drawing/2014/main" id="{ABC7FDC3-46B2-476B-8084-CEFAC67A7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3533"/>
              <a:ext cx="232" cy="23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0843" name="Rectangle 11">
              <a:extLst>
                <a:ext uri="{FF2B5EF4-FFF2-40B4-BE49-F238E27FC236}">
                  <a16:creationId xmlns:a16="http://schemas.microsoft.com/office/drawing/2014/main" id="{DF1FD262-8565-4A4F-B763-9B2580C95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61"/>
              <a:ext cx="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  <a:endPara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889" name="Rectangle 57">
              <a:extLst>
                <a:ext uri="{FF2B5EF4-FFF2-40B4-BE49-F238E27FC236}">
                  <a16:creationId xmlns:a16="http://schemas.microsoft.com/office/drawing/2014/main" id="{E9AFB741-F990-4144-9843-D65AD9849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3561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  <a:endPara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890" name="Rectangle 58">
              <a:extLst>
                <a:ext uri="{FF2B5EF4-FFF2-40B4-BE49-F238E27FC236}">
                  <a16:creationId xmlns:a16="http://schemas.microsoft.com/office/drawing/2014/main" id="{77127CDE-4B61-45D2-862F-FD769D51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3577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  <a:endPara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892" name="Rectangle 60">
              <a:extLst>
                <a:ext uri="{FF2B5EF4-FFF2-40B4-BE49-F238E27FC236}">
                  <a16:creationId xmlns:a16="http://schemas.microsoft.com/office/drawing/2014/main" id="{99700661-4ABC-4C87-AFC6-C40408AC3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561"/>
              <a:ext cx="1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400" b="1">
                  <a:solidFill>
                    <a:srgbClr val="00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  <a:endPara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20893" name="Line 61">
              <a:extLst>
                <a:ext uri="{FF2B5EF4-FFF2-40B4-BE49-F238E27FC236}">
                  <a16:creationId xmlns:a16="http://schemas.microsoft.com/office/drawing/2014/main" id="{5D30E868-444B-44A5-B3C8-52F99E1B2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57"/>
              <a:ext cx="62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20894" name="Line 62">
              <a:extLst>
                <a:ext uri="{FF2B5EF4-FFF2-40B4-BE49-F238E27FC236}">
                  <a16:creationId xmlns:a16="http://schemas.microsoft.com/office/drawing/2014/main" id="{69E77C22-4471-498A-85DE-D0E2D29F3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657"/>
              <a:ext cx="67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20895" name="Line 63">
              <a:extLst>
                <a:ext uri="{FF2B5EF4-FFF2-40B4-BE49-F238E27FC236}">
                  <a16:creationId xmlns:a16="http://schemas.microsoft.com/office/drawing/2014/main" id="{0429C941-734F-4A74-80F8-3C166EE16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57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20896" name="Line 64">
              <a:extLst>
                <a:ext uri="{FF2B5EF4-FFF2-40B4-BE49-F238E27FC236}">
                  <a16:creationId xmlns:a16="http://schemas.microsoft.com/office/drawing/2014/main" id="{2A502448-1366-4E51-A914-BD77ACCE4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57"/>
              <a:ext cx="57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 sz="2400"/>
            </a:p>
          </p:txBody>
        </p:sp>
        <p:sp>
          <p:nvSpPr>
            <p:cNvPr id="120897" name="Text Box 65">
              <a:extLst>
                <a:ext uri="{FF2B5EF4-FFF2-40B4-BE49-F238E27FC236}">
                  <a16:creationId xmlns:a16="http://schemas.microsoft.com/office/drawing/2014/main" id="{1B264D34-3A5B-45AE-B72A-254C8518B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849"/>
              <a:ext cx="7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1 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-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s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 +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0898" name="Text Box 66">
              <a:extLst>
                <a:ext uri="{FF2B5EF4-FFF2-40B4-BE49-F238E27FC236}">
                  <a16:creationId xmlns:a16="http://schemas.microsoft.com/office/drawing/2014/main" id="{DEA87628-A148-409A-AC5A-CBD3580517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849"/>
              <a:ext cx="7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-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4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 +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0899" name="Text Box 67">
              <a:extLst>
                <a:ext uri="{FF2B5EF4-FFF2-40B4-BE49-F238E27FC236}">
                  <a16:creationId xmlns:a16="http://schemas.microsoft.com/office/drawing/2014/main" id="{EADEB9E4-92D0-47FD-B65F-0846791EF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849"/>
              <a:ext cx="7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2 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-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8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 +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0900" name="Text Box 68">
              <a:extLst>
                <a:ext uri="{FF2B5EF4-FFF2-40B4-BE49-F238E27FC236}">
                  <a16:creationId xmlns:a16="http://schemas.microsoft.com/office/drawing/2014/main" id="{D3CBA04D-7FB9-415B-9830-9739F490A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849"/>
              <a:ext cx="72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ea typeface="新細明體" panose="02020500000000000000" pitchFamily="18" charset="-120"/>
                </a:rPr>
                <a:t>5 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-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2</a:t>
              </a:r>
              <a:r>
                <a:rPr lang="en-US" altLang="zh-TW" sz="2400" b="1">
                  <a:latin typeface="New York" pitchFamily="18" charset="0"/>
                  <a:ea typeface="新細明體" panose="02020500000000000000" pitchFamily="18" charset="-120"/>
                </a:rPr>
                <a:t> + </a:t>
              </a:r>
              <a:r>
                <a:rPr lang="en-US" altLang="zh-TW" sz="2400" b="1">
                  <a:latin typeface="Symbol" panose="05050102010706020507" pitchFamily="18" charset="2"/>
                  <a:ea typeface="新細明體" panose="02020500000000000000" pitchFamily="18" charset="-120"/>
                </a:rPr>
                <a:t>p</a:t>
              </a:r>
              <a:r>
                <a:rPr lang="en-US" altLang="zh-TW" sz="2400" b="1" baseline="-25000">
                  <a:latin typeface="New York" pitchFamily="18" charset="0"/>
                  <a:ea typeface="新細明體" panose="02020500000000000000" pitchFamily="18" charset="-120"/>
                </a:rPr>
                <a:t>t</a:t>
              </a:r>
            </a:p>
          </p:txBody>
        </p:sp>
        <p:sp>
          <p:nvSpPr>
            <p:cNvPr id="120901" name="Text Box 69">
              <a:extLst>
                <a:ext uri="{FF2B5EF4-FFF2-40B4-BE49-F238E27FC236}">
                  <a16:creationId xmlns:a16="http://schemas.microsoft.com/office/drawing/2014/main" id="{A3142934-442D-4587-8474-2C397EC7F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369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0902" name="Text Box 70">
              <a:extLst>
                <a:ext uri="{FF2B5EF4-FFF2-40B4-BE49-F238E27FC236}">
                  <a16:creationId xmlns:a16="http://schemas.microsoft.com/office/drawing/2014/main" id="{F887B12A-73C7-4B29-844D-6F7F796E4A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369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0903" name="Text Box 71">
              <a:extLst>
                <a:ext uri="{FF2B5EF4-FFF2-40B4-BE49-F238E27FC236}">
                  <a16:creationId xmlns:a16="http://schemas.microsoft.com/office/drawing/2014/main" id="{936F4B6E-B934-4220-A15E-179B5470E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369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0904" name="Text Box 72">
              <a:extLst>
                <a:ext uri="{FF2B5EF4-FFF2-40B4-BE49-F238E27FC236}">
                  <a16:creationId xmlns:a16="http://schemas.microsoft.com/office/drawing/2014/main" id="{B1C2278C-92D9-4DF1-B0BD-6C99AE92B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69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solidFill>
                    <a:srgbClr val="FF00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5</a:t>
              </a:r>
            </a:p>
          </p:txBody>
        </p:sp>
        <p:sp>
          <p:nvSpPr>
            <p:cNvPr id="120907" name="Oval 75">
              <a:extLst>
                <a:ext uri="{FF2B5EF4-FFF2-40B4-BE49-F238E27FC236}">
                  <a16:creationId xmlns:a16="http://schemas.microsoft.com/office/drawing/2014/main" id="{BE7410AF-5A75-478A-B599-9DC6E67A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504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120917" name="Oval 85">
              <a:extLst>
                <a:ext uri="{FF2B5EF4-FFF2-40B4-BE49-F238E27FC236}">
                  <a16:creationId xmlns:a16="http://schemas.microsoft.com/office/drawing/2014/main" id="{C08B0988-1458-4C0C-9B26-48A582303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504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120918" name="Oval 86">
              <a:extLst>
                <a:ext uri="{FF2B5EF4-FFF2-40B4-BE49-F238E27FC236}">
                  <a16:creationId xmlns:a16="http://schemas.microsoft.com/office/drawing/2014/main" id="{043B2576-4FE7-4DEC-BF7A-AA19C49D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04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8</a:t>
              </a:r>
            </a:p>
          </p:txBody>
        </p:sp>
        <p:sp>
          <p:nvSpPr>
            <p:cNvPr id="120919" name="Oval 87">
              <a:extLst>
                <a:ext uri="{FF2B5EF4-FFF2-40B4-BE49-F238E27FC236}">
                  <a16:creationId xmlns:a16="http://schemas.microsoft.com/office/drawing/2014/main" id="{2755F1F5-989D-4DEA-8499-C1101310A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04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20920" name="Oval 88">
              <a:extLst>
                <a:ext uri="{FF2B5EF4-FFF2-40B4-BE49-F238E27FC236}">
                  <a16:creationId xmlns:a16="http://schemas.microsoft.com/office/drawing/2014/main" id="{8A72516B-FEEA-43DF-8B42-E0472E36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04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FCE834-A7A3-4826-8DFE-C59D31C5D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46748B-978C-435E-A2DD-F556D0BDD8B1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D6DB2938-29A6-43DA-BD46-D89123D5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98" y="956128"/>
            <a:ext cx="9022603" cy="1362075"/>
          </a:xfrm>
        </p:spPr>
        <p:txBody>
          <a:bodyPr/>
          <a:lstStyle/>
          <a:p>
            <a:r>
              <a:rPr lang="en-US" altLang="zh-TW" dirty="0"/>
              <a:t>Shortest </a:t>
            </a:r>
            <a:r>
              <a:rPr lang="en-US" altLang="zh-TW"/>
              <a:t>path on graphs of</a:t>
            </a:r>
            <a:br>
              <a:rPr lang="en-US" altLang="zh-TW"/>
            </a:br>
            <a:r>
              <a:rPr lang="en-US" altLang="zh-TW"/>
              <a:t>negative arc lengths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E15A8AF-EB8F-4D03-99A3-04BDB8119286}"/>
              </a:ext>
            </a:extLst>
          </p:cNvPr>
          <p:cNvSpPr txBox="1"/>
          <p:nvPr/>
        </p:nvSpPr>
        <p:spPr>
          <a:xfrm>
            <a:off x="583213" y="2485552"/>
            <a:ext cx="84670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Label Correcting </a:t>
            </a:r>
            <a:r>
              <a:rPr lang="en-US" altLang="zh-TW" sz="3600" dirty="0"/>
              <a:t>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Generic implementation</a:t>
            </a:r>
            <a:endParaRPr lang="en-US" altLang="zh-TW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Bellman-Ford’s FIFO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3600"/>
              <a:t>Pape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600"/>
              <a:t>Negative Cycle Detection</a:t>
            </a:r>
            <a:endParaRPr lang="en-US" altLang="zh-TW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8290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投影片編號版面配置區 3">
            <a:extLst>
              <a:ext uri="{FF2B5EF4-FFF2-40B4-BE49-F238E27FC236}">
                <a16:creationId xmlns:a16="http://schemas.microsoft.com/office/drawing/2014/main" id="{F90BA8C7-3067-408C-82CC-C9D192184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DF314-3AF8-4965-867A-9B340F6AE6B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DD768126-2D73-4787-9780-5CF85B6D6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"/>
            <a:ext cx="8839200" cy="836613"/>
          </a:xfrm>
        </p:spPr>
        <p:txBody>
          <a:bodyPr/>
          <a:lstStyle/>
          <a:p>
            <a:r>
              <a:rPr lang="en-US" altLang="zh-TW"/>
              <a:t>Using Reduced Costs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9BE1E54-9CA8-4CBC-9D7F-B2DFB90BB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  <a:buFontTx/>
              <a:buNone/>
            </a:pPr>
            <a:r>
              <a:rPr lang="en-US" altLang="zh-TW" i="1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Lemma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  <a:r>
              <a:rPr lang="en-US" altLang="zh-TW"/>
              <a:t>  </a:t>
            </a:r>
            <a:r>
              <a:rPr lang="en-US" altLang="zh-TW" i="1"/>
              <a:t>Let d(j) denote the shortest path from s to j.</a:t>
            </a:r>
            <a:r>
              <a:rPr lang="en-US" altLang="zh-TW"/>
              <a:t>  </a:t>
            </a:r>
            <a:br>
              <a:rPr lang="en-US" altLang="zh-TW"/>
            </a:br>
            <a:r>
              <a:rPr lang="en-US" altLang="zh-TW" i="1"/>
              <a:t>Let</a:t>
            </a:r>
            <a:r>
              <a:rPr lang="en-US" altLang="zh-TW" i="1">
                <a:latin typeface="New York" pitchFamily="18" charset="0"/>
              </a:rPr>
              <a:t> </a:t>
            </a:r>
            <a:r>
              <a:rPr lang="en-US" altLang="zh-TW" i="1">
                <a:sym typeface="Symbol" panose="05050102010706020507" pitchFamily="18" charset="2"/>
              </a:rPr>
              <a:t></a:t>
            </a:r>
            <a:r>
              <a:rPr lang="en-US" altLang="zh-TW" i="1" baseline="-25000">
                <a:latin typeface="New York" pitchFamily="18" charset="0"/>
              </a:rPr>
              <a:t>j</a:t>
            </a:r>
            <a:r>
              <a:rPr lang="en-US" altLang="zh-TW" i="1">
                <a:latin typeface="New York" pitchFamily="18" charset="0"/>
              </a:rPr>
              <a:t> </a:t>
            </a:r>
            <a:r>
              <a:rPr lang="en-US" altLang="zh-TW" i="1"/>
              <a:t>= -d(j) for all j. Then      </a:t>
            </a:r>
            <a:r>
              <a:rPr lang="en-US" altLang="zh-TW" i="1">
                <a:sym typeface="Symbol" panose="05050102010706020507" pitchFamily="18" charset="2"/>
              </a:rPr>
              <a:t>0 for all (i,j)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i="1">
                <a:sym typeface="Symbol" panose="05050102010706020507" pitchFamily="18" charset="2"/>
              </a:rPr>
              <a:t> A.</a:t>
            </a:r>
          </a:p>
          <a:p>
            <a:pPr>
              <a:lnSpc>
                <a:spcPct val="125000"/>
              </a:lnSpc>
              <a:buFontTx/>
              <a:buNone/>
            </a:pPr>
            <a:endParaRPr lang="en-US" altLang="zh-TW" i="1">
              <a:sym typeface="Symbol" panose="05050102010706020507" pitchFamily="18" charset="2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Proof.</a:t>
            </a:r>
            <a:r>
              <a:rPr lang="en-US" altLang="zh-TW">
                <a:sym typeface="Symbol" panose="05050102010706020507" pitchFamily="18" charset="2"/>
              </a:rPr>
              <a:t>  </a:t>
            </a:r>
            <a:r>
              <a:rPr lang="en-US" altLang="zh-TW"/>
              <a:t>  d(j) </a:t>
            </a:r>
            <a:r>
              <a:rPr lang="en-US" altLang="zh-TW">
                <a:sym typeface="Symbol" panose="05050102010706020507" pitchFamily="18" charset="2"/>
              </a:rPr>
              <a:t></a:t>
            </a:r>
            <a:r>
              <a:rPr lang="en-US" altLang="zh-TW"/>
              <a:t> d(i) + c</a:t>
            </a:r>
            <a:r>
              <a:rPr lang="en-US" altLang="zh-TW" baseline="-25000"/>
              <a:t>ij</a:t>
            </a:r>
            <a:r>
              <a:rPr lang="en-US" altLang="zh-TW"/>
              <a:t> </a:t>
            </a:r>
            <a:r>
              <a:rPr lang="en-US" altLang="zh-TW">
                <a:latin typeface="Symbol" panose="05050102010706020507" pitchFamily="18" charset="2"/>
              </a:rPr>
              <a:t>Þ</a:t>
            </a:r>
            <a:r>
              <a:rPr lang="en-US" altLang="zh-TW">
                <a:latin typeface="New York" pitchFamily="18" charset="0"/>
              </a:rPr>
              <a:t> </a:t>
            </a:r>
            <a:r>
              <a:rPr lang="en-US" altLang="zh-TW"/>
              <a:t>c</a:t>
            </a:r>
            <a:r>
              <a:rPr lang="en-US" altLang="zh-TW" baseline="-25000"/>
              <a:t>ij</a:t>
            </a:r>
            <a:r>
              <a:rPr lang="en-US" altLang="zh-TW"/>
              <a:t> + d(i) - d(j) </a:t>
            </a:r>
            <a:r>
              <a:rPr lang="en-US" altLang="zh-TW">
                <a:sym typeface="Symbol" panose="05050102010706020507" pitchFamily="18" charset="2"/>
              </a:rPr>
              <a:t>0</a:t>
            </a:r>
            <a:r>
              <a:rPr lang="en-US" altLang="zh-TW">
                <a:latin typeface="New York" pitchFamily="18" charset="0"/>
              </a:rPr>
              <a:t>   </a:t>
            </a:r>
            <a:r>
              <a:rPr lang="en-US" altLang="zh-TW">
                <a:latin typeface="Symbol" panose="05050102010706020507" pitchFamily="18" charset="2"/>
              </a:rPr>
              <a:t>Þ        ³</a:t>
            </a:r>
            <a:r>
              <a:rPr lang="en-US" altLang="zh-TW">
                <a:latin typeface="New York" pitchFamily="18" charset="0"/>
              </a:rPr>
              <a:t> 0.</a:t>
            </a:r>
          </a:p>
          <a:p>
            <a:endParaRPr lang="zh-TW" altLang="en-US"/>
          </a:p>
        </p:txBody>
      </p:sp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8F9195F8-3012-4A1D-AA3D-A497B9B0E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284072"/>
              </p:ext>
            </p:extLst>
          </p:nvPr>
        </p:nvGraphicFramePr>
        <p:xfrm>
          <a:off x="5027613" y="1517651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4" imgW="355320" imgH="533160" progId="Equation.DSMT4">
                  <p:embed/>
                </p:oleObj>
              </mc:Choice>
              <mc:Fallback>
                <p:oleObj name="Equation" r:id="rId4" imgW="355320" imgH="533160" progId="Equation.DSMT4">
                  <p:embed/>
                  <p:pic>
                    <p:nvPicPr>
                      <p:cNvPr id="119818" name="Object 10">
                        <a:extLst>
                          <a:ext uri="{FF2B5EF4-FFF2-40B4-BE49-F238E27FC236}">
                            <a16:creationId xmlns:a16="http://schemas.microsoft.com/office/drawing/2014/main" id="{8F9195F8-3012-4A1D-AA3D-A497B9B0E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1517651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>
            <a:extLst>
              <a:ext uri="{FF2B5EF4-FFF2-40B4-BE49-F238E27FC236}">
                <a16:creationId xmlns:a16="http://schemas.microsoft.com/office/drawing/2014/main" id="{2B70BE8F-A4EE-445B-B55B-4407A9E47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81744"/>
              </p:ext>
            </p:extLst>
          </p:nvPr>
        </p:nvGraphicFramePr>
        <p:xfrm>
          <a:off x="7948613" y="2578102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5" name="Equation" r:id="rId6" imgW="355320" imgH="533160" progId="Equation.DSMT4">
                  <p:embed/>
                </p:oleObj>
              </mc:Choice>
              <mc:Fallback>
                <p:oleObj name="Equation" r:id="rId6" imgW="355320" imgH="533160" progId="Equation.DSMT4">
                  <p:embed/>
                  <p:pic>
                    <p:nvPicPr>
                      <p:cNvPr id="119819" name="Object 11">
                        <a:extLst>
                          <a:ext uri="{FF2B5EF4-FFF2-40B4-BE49-F238E27FC236}">
                            <a16:creationId xmlns:a16="http://schemas.microsoft.com/office/drawing/2014/main" id="{2B70BE8F-A4EE-445B-B55B-4407A9E47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2578102"/>
                        <a:ext cx="355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53" name="Group 45">
            <a:extLst>
              <a:ext uri="{FF2B5EF4-FFF2-40B4-BE49-F238E27FC236}">
                <a16:creationId xmlns:a16="http://schemas.microsoft.com/office/drawing/2014/main" id="{45DFF341-10B9-4362-A4D4-430B3E4E2E8E}"/>
              </a:ext>
            </a:extLst>
          </p:cNvPr>
          <p:cNvGrpSpPr>
            <a:grpSpLocks/>
          </p:cNvGrpSpPr>
          <p:nvPr/>
        </p:nvGrpSpPr>
        <p:grpSpPr bwMode="auto">
          <a:xfrm>
            <a:off x="1928813" y="3644902"/>
            <a:ext cx="6019800" cy="1911351"/>
            <a:chOff x="1008" y="3168"/>
            <a:chExt cx="3792" cy="1204"/>
          </a:xfrm>
        </p:grpSpPr>
        <p:grpSp>
          <p:nvGrpSpPr>
            <p:cNvPr id="119820" name="Group 12">
              <a:extLst>
                <a:ext uri="{FF2B5EF4-FFF2-40B4-BE49-F238E27FC236}">
                  <a16:creationId xmlns:a16="http://schemas.microsoft.com/office/drawing/2014/main" id="{23037DA9-C632-4C35-B6FE-DFFE304FC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369"/>
              <a:ext cx="3648" cy="1003"/>
              <a:chOff x="1008" y="3369"/>
              <a:chExt cx="3648" cy="1003"/>
            </a:xfrm>
          </p:grpSpPr>
          <p:sp>
            <p:nvSpPr>
              <p:cNvPr id="119821" name="Oval 13">
                <a:extLst>
                  <a:ext uri="{FF2B5EF4-FFF2-40B4-BE49-F238E27FC236}">
                    <a16:creationId xmlns:a16="http://schemas.microsoft.com/office/drawing/2014/main" id="{13829F8E-1771-475C-B2FF-E9B6C2022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" y="3541"/>
                <a:ext cx="232" cy="224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9822" name="Rectangle 14">
                <a:extLst>
                  <a:ext uri="{FF2B5EF4-FFF2-40B4-BE49-F238E27FC236}">
                    <a16:creationId xmlns:a16="http://schemas.microsoft.com/office/drawing/2014/main" id="{B85B1D59-0207-461B-81E5-7DA9F8BAC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553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400" b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  <a:endPara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9823" name="Oval 15">
                <a:extLst>
                  <a:ext uri="{FF2B5EF4-FFF2-40B4-BE49-F238E27FC236}">
                    <a16:creationId xmlns:a16="http://schemas.microsoft.com/office/drawing/2014/main" id="{AAF528EC-F926-4C9A-9C44-D1A2FED9D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3533"/>
                <a:ext cx="232" cy="2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9824" name="Oval 16">
                <a:extLst>
                  <a:ext uri="{FF2B5EF4-FFF2-40B4-BE49-F238E27FC236}">
                    <a16:creationId xmlns:a16="http://schemas.microsoft.com/office/drawing/2014/main" id="{1346A9C7-A33B-4A2C-9201-7CBEF3D9B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6" y="3533"/>
                <a:ext cx="240" cy="2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9825" name="Oval 17">
                <a:extLst>
                  <a:ext uri="{FF2B5EF4-FFF2-40B4-BE49-F238E27FC236}">
                    <a16:creationId xmlns:a16="http://schemas.microsoft.com/office/drawing/2014/main" id="{D3BBA6DB-69C9-48A5-894F-6E3B3E211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4" y="3533"/>
                <a:ext cx="233" cy="2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9826" name="Oval 18">
                <a:extLst>
                  <a:ext uri="{FF2B5EF4-FFF2-40B4-BE49-F238E27FC236}">
                    <a16:creationId xmlns:a16="http://schemas.microsoft.com/office/drawing/2014/main" id="{5F0CC08A-E43C-4FDE-A4EF-9F6553A78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6" y="3533"/>
                <a:ext cx="232" cy="232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2400"/>
              </a:p>
            </p:txBody>
          </p:sp>
          <p:sp>
            <p:nvSpPr>
              <p:cNvPr id="119827" name="Rectangle 19">
                <a:extLst>
                  <a:ext uri="{FF2B5EF4-FFF2-40B4-BE49-F238E27FC236}">
                    <a16:creationId xmlns:a16="http://schemas.microsoft.com/office/drawing/2014/main" id="{161F0636-225E-45A0-B4BE-4C1DC3E85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3561"/>
                <a:ext cx="6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400" b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t</a:t>
                </a:r>
                <a:endPara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9828" name="Rectangle 20">
                <a:extLst>
                  <a:ext uri="{FF2B5EF4-FFF2-40B4-BE49-F238E27FC236}">
                    <a16:creationId xmlns:a16="http://schemas.microsoft.com/office/drawing/2014/main" id="{1BDE27CB-1421-47C7-BA40-0A32E0F39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2" y="3561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400" b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  <a:endPara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9829" name="Rectangle 21">
                <a:extLst>
                  <a:ext uri="{FF2B5EF4-FFF2-40B4-BE49-F238E27FC236}">
                    <a16:creationId xmlns:a16="http://schemas.microsoft.com/office/drawing/2014/main" id="{A853C329-7341-4563-B661-3D7DB132E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3577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400" b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s</a:t>
                </a:r>
                <a:endPara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9830" name="Rectangle 22">
                <a:extLst>
                  <a:ext uri="{FF2B5EF4-FFF2-40B4-BE49-F238E27FC236}">
                    <a16:creationId xmlns:a16="http://schemas.microsoft.com/office/drawing/2014/main" id="{486CA651-D97D-41F5-8D8E-C2DD79D59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3561"/>
                <a:ext cx="1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TW" sz="2400" b="1">
                    <a:solidFill>
                      <a:srgbClr val="00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  <a:endPara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19831" name="Line 23">
                <a:extLst>
                  <a:ext uri="{FF2B5EF4-FFF2-40B4-BE49-F238E27FC236}">
                    <a16:creationId xmlns:a16="http://schemas.microsoft.com/office/drawing/2014/main" id="{C13FF628-120B-45ED-A44A-8C46A3BAA9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657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9832" name="Line 24">
                <a:extLst>
                  <a:ext uri="{FF2B5EF4-FFF2-40B4-BE49-F238E27FC236}">
                    <a16:creationId xmlns:a16="http://schemas.microsoft.com/office/drawing/2014/main" id="{B608E707-1447-49D8-9116-A78754955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3657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9833" name="Line 25">
                <a:extLst>
                  <a:ext uri="{FF2B5EF4-FFF2-40B4-BE49-F238E27FC236}">
                    <a16:creationId xmlns:a16="http://schemas.microsoft.com/office/drawing/2014/main" id="{38F4F5B2-4D01-40BB-917D-CA1871D01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657"/>
                <a:ext cx="52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9834" name="Line 26">
                <a:extLst>
                  <a:ext uri="{FF2B5EF4-FFF2-40B4-BE49-F238E27FC236}">
                    <a16:creationId xmlns:a16="http://schemas.microsoft.com/office/drawing/2014/main" id="{30D5E019-B0BF-4229-A824-4913D2C43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657"/>
                <a:ext cx="57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19835" name="Text Box 27">
                <a:extLst>
                  <a:ext uri="{FF2B5EF4-FFF2-40B4-BE49-F238E27FC236}">
                    <a16:creationId xmlns:a16="http://schemas.microsoft.com/office/drawing/2014/main" id="{E61D1665-3949-48DD-88A0-85D85C5CE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849"/>
                <a:ext cx="72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1 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-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s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 +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19836" name="Text Box 28">
                <a:extLst>
                  <a:ext uri="{FF2B5EF4-FFF2-40B4-BE49-F238E27FC236}">
                    <a16:creationId xmlns:a16="http://schemas.microsoft.com/office/drawing/2014/main" id="{6E8E3746-D458-454F-B9D4-D1C207958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3849"/>
                <a:ext cx="72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2 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-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4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 +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19837" name="Text Box 29">
                <a:extLst>
                  <a:ext uri="{FF2B5EF4-FFF2-40B4-BE49-F238E27FC236}">
                    <a16:creationId xmlns:a16="http://schemas.microsoft.com/office/drawing/2014/main" id="{414B5CD7-F930-48A0-8A7B-623C564CA5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849"/>
                <a:ext cx="72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2 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-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8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 +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9838" name="Text Box 30">
                <a:extLst>
                  <a:ext uri="{FF2B5EF4-FFF2-40B4-BE49-F238E27FC236}">
                    <a16:creationId xmlns:a16="http://schemas.microsoft.com/office/drawing/2014/main" id="{A22DA529-C7F8-4F03-AA3F-C6E36481A1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3849"/>
                <a:ext cx="72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ea typeface="新細明體" panose="02020500000000000000" pitchFamily="18" charset="-120"/>
                  </a:rPr>
                  <a:t>5 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-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2</a:t>
                </a:r>
                <a:r>
                  <a:rPr lang="en-US" altLang="zh-TW" sz="2400" b="1">
                    <a:latin typeface="New York" pitchFamily="18" charset="0"/>
                    <a:ea typeface="新細明體" panose="02020500000000000000" pitchFamily="18" charset="-120"/>
                  </a:rPr>
                  <a:t> + </a:t>
                </a:r>
                <a:r>
                  <a:rPr lang="en-US" altLang="zh-TW" sz="2400" b="1">
                    <a:latin typeface="Symbol" panose="05050102010706020507" pitchFamily="18" charset="2"/>
                    <a:ea typeface="新細明體" panose="02020500000000000000" pitchFamily="18" charset="-120"/>
                  </a:rPr>
                  <a:t>p</a:t>
                </a:r>
                <a:r>
                  <a:rPr lang="en-US" altLang="zh-TW" sz="2400" b="1" baseline="-25000">
                    <a:latin typeface="New York" pitchFamily="18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  <p:sp>
            <p:nvSpPr>
              <p:cNvPr id="119839" name="Text Box 31">
                <a:extLst>
                  <a:ext uri="{FF2B5EF4-FFF2-40B4-BE49-F238E27FC236}">
                    <a16:creationId xmlns:a16="http://schemas.microsoft.com/office/drawing/2014/main" id="{102E5DEC-75A3-4610-80CE-F078990120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3369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119840" name="Text Box 32">
                <a:extLst>
                  <a:ext uri="{FF2B5EF4-FFF2-40B4-BE49-F238E27FC236}">
                    <a16:creationId xmlns:a16="http://schemas.microsoft.com/office/drawing/2014/main" id="{7995CA55-21A1-4616-BCBE-EDBAE0ADB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3369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9841" name="Text Box 33">
                <a:extLst>
                  <a:ext uri="{FF2B5EF4-FFF2-40B4-BE49-F238E27FC236}">
                    <a16:creationId xmlns:a16="http://schemas.microsoft.com/office/drawing/2014/main" id="{6A2BF645-BCEA-4AFE-88F3-D39F26251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369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9842" name="Text Box 34">
                <a:extLst>
                  <a:ext uri="{FF2B5EF4-FFF2-40B4-BE49-F238E27FC236}">
                    <a16:creationId xmlns:a16="http://schemas.microsoft.com/office/drawing/2014/main" id="{19B853C1-C0B8-43DE-9990-A716C97B3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369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b="1">
                    <a:solidFill>
                      <a:srgbClr val="FF0000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119843" name="Oval 35">
                <a:extLst>
                  <a:ext uri="{FF2B5EF4-FFF2-40B4-BE49-F238E27FC236}">
                    <a16:creationId xmlns:a16="http://schemas.microsoft.com/office/drawing/2014/main" id="{1E3C782D-FAC6-4AA2-B59F-5837D68982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504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s</a:t>
                </a:r>
              </a:p>
            </p:txBody>
          </p:sp>
          <p:sp>
            <p:nvSpPr>
              <p:cNvPr id="119844" name="Oval 36">
                <a:extLst>
                  <a:ext uri="{FF2B5EF4-FFF2-40B4-BE49-F238E27FC236}">
                    <a16:creationId xmlns:a16="http://schemas.microsoft.com/office/drawing/2014/main" id="{C52B51A5-F174-48B7-A607-5F53BBEAD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504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119845" name="Oval 37">
                <a:extLst>
                  <a:ext uri="{FF2B5EF4-FFF2-40B4-BE49-F238E27FC236}">
                    <a16:creationId xmlns:a16="http://schemas.microsoft.com/office/drawing/2014/main" id="{D0F0F41D-7A05-4598-8B40-026D44D85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8</a:t>
                </a:r>
              </a:p>
            </p:txBody>
          </p:sp>
          <p:sp>
            <p:nvSpPr>
              <p:cNvPr id="119846" name="Oval 38">
                <a:extLst>
                  <a:ext uri="{FF2B5EF4-FFF2-40B4-BE49-F238E27FC236}">
                    <a16:creationId xmlns:a16="http://schemas.microsoft.com/office/drawing/2014/main" id="{C9DADBDE-F53C-405C-B001-610D6DDA3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504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119847" name="Oval 39">
                <a:extLst>
                  <a:ext uri="{FF2B5EF4-FFF2-40B4-BE49-F238E27FC236}">
                    <a16:creationId xmlns:a16="http://schemas.microsoft.com/office/drawing/2014/main" id="{BB902016-BD66-461B-B534-BF2F526E3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504"/>
                <a:ext cx="288" cy="288"/>
              </a:xfrm>
              <a:prstGeom prst="ellipse">
                <a:avLst/>
              </a:prstGeom>
              <a:solidFill>
                <a:srgbClr val="66FF33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2400" b="1">
                    <a:latin typeface="Arial" panose="020B0604020202020204" pitchFamily="34" charset="0"/>
                    <a:ea typeface="新細明體" panose="02020500000000000000" pitchFamily="18" charset="-120"/>
                  </a:rPr>
                  <a:t>t</a:t>
                </a:r>
              </a:p>
            </p:txBody>
          </p:sp>
        </p:grpSp>
        <p:sp>
          <p:nvSpPr>
            <p:cNvPr id="119848" name="Text Box 40">
              <a:extLst>
                <a:ext uri="{FF2B5EF4-FFF2-40B4-BE49-F238E27FC236}">
                  <a16:creationId xmlns:a16="http://schemas.microsoft.com/office/drawing/2014/main" id="{9FCC6ED1-E8CD-4270-84F7-B05752CB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16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19849" name="Text Box 41">
              <a:extLst>
                <a:ext uri="{FF2B5EF4-FFF2-40B4-BE49-F238E27FC236}">
                  <a16:creationId xmlns:a16="http://schemas.microsoft.com/office/drawing/2014/main" id="{1BF1A884-088C-4241-BCCE-F57E2D80E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16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-1</a:t>
              </a:r>
            </a:p>
          </p:txBody>
        </p:sp>
        <p:sp>
          <p:nvSpPr>
            <p:cNvPr id="119850" name="Text Box 42">
              <a:extLst>
                <a:ext uri="{FF2B5EF4-FFF2-40B4-BE49-F238E27FC236}">
                  <a16:creationId xmlns:a16="http://schemas.microsoft.com/office/drawing/2014/main" id="{F9DBA13D-3453-4A63-A77C-605BAB362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16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-3</a:t>
              </a:r>
            </a:p>
          </p:txBody>
        </p:sp>
        <p:sp>
          <p:nvSpPr>
            <p:cNvPr id="119851" name="Text Box 43">
              <a:extLst>
                <a:ext uri="{FF2B5EF4-FFF2-40B4-BE49-F238E27FC236}">
                  <a16:creationId xmlns:a16="http://schemas.microsoft.com/office/drawing/2014/main" id="{1CA3A55E-8B4C-461A-BA03-036A8EC4B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68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-5</a:t>
              </a:r>
            </a:p>
          </p:txBody>
        </p:sp>
        <p:sp>
          <p:nvSpPr>
            <p:cNvPr id="119852" name="Text Box 44">
              <a:extLst>
                <a:ext uri="{FF2B5EF4-FFF2-40B4-BE49-F238E27FC236}">
                  <a16:creationId xmlns:a16="http://schemas.microsoft.com/office/drawing/2014/main" id="{A7FFE151-8DBF-4011-80D8-4463DFBC4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68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-10</a:t>
              </a:r>
            </a:p>
          </p:txBody>
        </p:sp>
      </p:grpSp>
      <p:sp>
        <p:nvSpPr>
          <p:cNvPr id="41" name="Text Box 4">
            <a:hlinkClick r:id="rId7" action="ppaction://hlinkpres?slideindex=2&amp;slidetitle=An Example"/>
            <a:extLst>
              <a:ext uri="{FF2B5EF4-FFF2-40B4-BE49-F238E27FC236}">
                <a16:creationId xmlns:a16="http://schemas.microsoft.com/office/drawing/2014/main" id="{BE7D7F49-D5C5-4B86-9CE6-372DA9E5F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2137492"/>
            <a:ext cx="318611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8" action="ppaction://hlinkpres?slideindex=1&amp;slidetitle=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LP dual formulation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862F53-CF9C-4142-91C6-184164ADFC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09853-E48F-4C96-B100-ACE57225842F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CDC42B6C-7012-46B4-B9FD-ABF5A6C8C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125" y="161924"/>
            <a:ext cx="8839200" cy="647700"/>
          </a:xfrm>
        </p:spPr>
        <p:txBody>
          <a:bodyPr/>
          <a:lstStyle/>
          <a:p>
            <a:r>
              <a:rPr lang="en-US" altLang="zh-TW"/>
              <a:t>Repeated Shortest Path Algorithm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F3B09AA3-7AA0-4193-AACC-270EA2F1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919" y="971548"/>
            <a:ext cx="9704161" cy="5246687"/>
          </a:xfrm>
        </p:spPr>
        <p:txBody>
          <a:bodyPr/>
          <a:lstStyle/>
          <a:p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1.</a:t>
            </a:r>
            <a:r>
              <a:rPr lang="en-US" altLang="zh-TW"/>
              <a:t>   Find the 1-ALL shortest paths from node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TW"/>
              <a:t> </a:t>
            </a:r>
            <a:br>
              <a:rPr lang="en-US" altLang="zh-TW"/>
            </a:br>
            <a:r>
              <a:rPr lang="en-US" altLang="zh-TW"/>
              <a:t>Let d(j) denote the shortest path from 1 to j for all j.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2.</a:t>
            </a:r>
            <a:r>
              <a:rPr lang="en-US" altLang="zh-TW"/>
              <a:t>  Let </a:t>
            </a:r>
            <a:r>
              <a:rPr lang="en-US" altLang="zh-TW">
                <a:sym typeface="Symbol" panose="05050102010706020507" pitchFamily="18" charset="2"/>
              </a:rPr>
              <a:t></a:t>
            </a:r>
            <a:r>
              <a:rPr lang="en-US" altLang="zh-TW" baseline="-25000"/>
              <a:t>j</a:t>
            </a:r>
            <a:r>
              <a:rPr lang="en-US" altLang="zh-TW"/>
              <a:t> = -d(j) for all j.</a:t>
            </a:r>
          </a:p>
          <a:p>
            <a:endParaRPr lang="en-US" altLang="zh-TW"/>
          </a:p>
          <a:p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3.</a:t>
            </a:r>
            <a:r>
              <a:rPr lang="en-US" altLang="zh-TW"/>
              <a:t>   for i = 2 to n, compute the 1-ALL shortest paths</a:t>
            </a:r>
            <a:br>
              <a:rPr lang="en-US" altLang="zh-TW"/>
            </a:br>
            <a:r>
              <a:rPr lang="en-US" altLang="zh-TW"/>
              <a:t>from node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altLang="zh-TW"/>
              <a:t> to all other nodes w.r.t. arc lengths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TW" baseline="300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</a:t>
            </a:r>
            <a:r>
              <a:rPr lang="en-US" altLang="zh-TW"/>
              <a:t>.</a:t>
            </a:r>
          </a:p>
          <a:p>
            <a:pPr marL="0" indent="0">
              <a:buNone/>
            </a:pPr>
            <a:r>
              <a:rPr lang="en-US" altLang="zh-TW">
                <a:solidFill>
                  <a:schemeClr val="tx1"/>
                </a:solidFill>
              </a:rPr>
              <a:t>    e.g., Running time using Radix Heaps**. </a:t>
            </a:r>
          </a:p>
          <a:p>
            <a:pPr lvl="1"/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O(nm)</a:t>
            </a:r>
            <a:r>
              <a:rPr lang="en-US" altLang="zh-TW" sz="2800"/>
              <a:t> for the first shortest path tree</a:t>
            </a:r>
          </a:p>
          <a:p>
            <a:pPr lvl="1"/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O(m + n log C)</a:t>
            </a:r>
            <a:r>
              <a:rPr lang="en-US" altLang="zh-TW" sz="2800"/>
              <a:t> for each 1-ALL SP tree by Radix Heaps.</a:t>
            </a:r>
          </a:p>
          <a:p>
            <a:pPr lvl="1"/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O(nm + n</a:t>
            </a:r>
            <a:r>
              <a:rPr lang="en-US" altLang="zh-TW" sz="2800" baseline="30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log C)</a:t>
            </a:r>
            <a:r>
              <a:rPr lang="en-US" altLang="zh-TW" sz="2800"/>
              <a:t> in total.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投影片編號版面配置區 5">
            <a:extLst>
              <a:ext uri="{FF2B5EF4-FFF2-40B4-BE49-F238E27FC236}">
                <a16:creationId xmlns:a16="http://schemas.microsoft.com/office/drawing/2014/main" id="{79A595F0-431F-45D3-867D-72DFEAA2C6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6191A17-03CF-4EDF-8FD8-12882651AE70}" type="slidenum">
              <a:rPr lang="zh-TW" altLang="en-US" sz="1400" smtClean="0">
                <a:latin typeface="Times New Roman" panose="02020603050405020304" pitchFamily="18" charset="0"/>
              </a:rPr>
              <a:pPr/>
              <a:t>32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F4E0908B-1CAD-4365-90B9-3296ABD21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Triple Comparisons</a:t>
            </a:r>
          </a:p>
        </p:txBody>
      </p:sp>
      <p:graphicFrame>
        <p:nvGraphicFramePr>
          <p:cNvPr id="65540" name="Object 3">
            <a:extLst>
              <a:ext uri="{FF2B5EF4-FFF2-40B4-BE49-F238E27FC236}">
                <a16:creationId xmlns:a16="http://schemas.microsoft.com/office/drawing/2014/main" id="{5D9DD4EB-6105-4267-BD3E-CB79F552C5C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33638" y="3265488"/>
          <a:ext cx="28813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4" imgW="2070100" imgH="762000" progId="Equation.DSMT4">
                  <p:embed/>
                </p:oleObj>
              </mc:Choice>
              <mc:Fallback>
                <p:oleObj name="Equation" r:id="rId4" imgW="2070100" imgH="762000" progId="Equation.DSMT4">
                  <p:embed/>
                  <p:pic>
                    <p:nvPicPr>
                      <p:cNvPr id="65540" name="Object 3">
                        <a:extLst>
                          <a:ext uri="{FF2B5EF4-FFF2-40B4-BE49-F238E27FC236}">
                            <a16:creationId xmlns:a16="http://schemas.microsoft.com/office/drawing/2014/main" id="{5D9DD4EB-6105-4267-BD3E-CB79F552C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3265488"/>
                        <a:ext cx="2881312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4">
            <a:extLst>
              <a:ext uri="{FF2B5EF4-FFF2-40B4-BE49-F238E27FC236}">
                <a16:creationId xmlns:a16="http://schemas.microsoft.com/office/drawing/2014/main" id="{4A66DCB1-BBE6-435F-A70B-26F8A5684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" y="866775"/>
            <a:ext cx="91805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latin typeface="Times New Roman" panose="02020603050405020304" pitchFamily="18" charset="0"/>
                <a:ea typeface="新細明體" panose="02020500000000000000" pitchFamily="18" charset="-120"/>
              </a:rPr>
              <a:t>Distance Updating: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b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when we scan vertex i, we check each outgoing edges (i,j) as follows:</a:t>
            </a:r>
          </a:p>
          <a:p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if</a:t>
            </a:r>
            <a:r>
              <a:rPr lang="en-US" altLang="zh-TW" sz="2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d[j]&gt;d[i]+c</a:t>
            </a:r>
            <a:r>
              <a:rPr lang="en-US" altLang="zh-TW" sz="2000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then</a:t>
            </a:r>
          </a:p>
          <a:p>
            <a:r>
              <a:rPr lang="en-US" altLang="zh-TW" sz="2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	d[j]=d[i]+c</a:t>
            </a:r>
            <a:r>
              <a:rPr lang="en-US" altLang="zh-TW" sz="2000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;    pred[j]=i;</a:t>
            </a:r>
          </a:p>
          <a:p>
            <a:endParaRPr lang="en-US" altLang="zh-TW" sz="800" b="1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such an operation is called a “</a:t>
            </a:r>
            <a:r>
              <a:rPr lang="en-US" altLang="zh-TW" sz="200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triple comparison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”</a:t>
            </a:r>
          </a:p>
          <a:p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Remember in the dual form of SSSP</a:t>
            </a: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12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By defining </a:t>
            </a:r>
            <a:r>
              <a:rPr lang="en-US" altLang="zh-TW" sz="2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d[i]=-π</a:t>
            </a:r>
            <a:r>
              <a:rPr lang="en-US" altLang="zh-TW" sz="2000" baseline="-25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, the above become</a:t>
            </a: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endParaRPr lang="en-US" altLang="zh-TW" sz="12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Thus, triple comparison is an operation to achieve the LP optimal condition.</a:t>
            </a:r>
          </a:p>
          <a:p>
            <a:pPr>
              <a:buFontTx/>
              <a:buChar char="•"/>
            </a:pP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  <a:r>
              <a:rPr lang="en-US" altLang="zh-TW" sz="2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All Shortest Path algorithms perform sequences of triple comparisons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.</a:t>
            </a:r>
            <a:endParaRPr lang="en-US" altLang="zh-TW" sz="2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aphicFrame>
        <p:nvGraphicFramePr>
          <p:cNvPr id="65542" name="Object 5">
            <a:extLst>
              <a:ext uri="{FF2B5EF4-FFF2-40B4-BE49-F238E27FC236}">
                <a16:creationId xmlns:a16="http://schemas.microsoft.com/office/drawing/2014/main" id="{1D1270A9-3750-46DD-AED5-84DE745F6EE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51063" y="4524375"/>
          <a:ext cx="66468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6" imgW="4025900" imgH="749300" progId="Equation.DSMT4">
                  <p:embed/>
                </p:oleObj>
              </mc:Choice>
              <mc:Fallback>
                <p:oleObj name="Equation" r:id="rId6" imgW="4025900" imgH="749300" progId="Equation.DSMT4">
                  <p:embed/>
                  <p:pic>
                    <p:nvPicPr>
                      <p:cNvPr id="65542" name="Object 5">
                        <a:extLst>
                          <a:ext uri="{FF2B5EF4-FFF2-40B4-BE49-F238E27FC236}">
                            <a16:creationId xmlns:a16="http://schemas.microsoft.com/office/drawing/2014/main" id="{1D1270A9-3750-46DD-AED5-84DE745F6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4524375"/>
                        <a:ext cx="6646862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7">
            <a:extLst>
              <a:ext uri="{FF2B5EF4-FFF2-40B4-BE49-F238E27FC236}">
                <a16:creationId xmlns:a16="http://schemas.microsoft.com/office/drawing/2014/main" id="{1F1806AF-8E04-4E33-A9EF-1454D1B3B8B6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1538288"/>
            <a:ext cx="1978025" cy="1211262"/>
            <a:chOff x="3992" y="969"/>
            <a:chExt cx="1246" cy="763"/>
          </a:xfrm>
        </p:grpSpPr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97D18B51-E830-4400-A326-D422C2718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445"/>
              <a:ext cx="93" cy="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5546" name="Oval 9">
              <a:extLst>
                <a:ext uri="{FF2B5EF4-FFF2-40B4-BE49-F238E27FC236}">
                  <a16:creationId xmlns:a16="http://schemas.microsoft.com/office/drawing/2014/main" id="{32053390-0FB1-496E-89B0-B6A53A890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495"/>
              <a:ext cx="93" cy="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5547" name="Oval 10">
              <a:extLst>
                <a:ext uri="{FF2B5EF4-FFF2-40B4-BE49-F238E27FC236}">
                  <a16:creationId xmlns:a16="http://schemas.microsoft.com/office/drawing/2014/main" id="{E198EA53-E63D-45BC-9C29-E1B56FB7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125"/>
              <a:ext cx="93" cy="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ea typeface="新細明體" panose="02020500000000000000" pitchFamily="18" charset="-120"/>
              </a:endParaRPr>
            </a:p>
          </p:txBody>
        </p:sp>
        <p:sp>
          <p:nvSpPr>
            <p:cNvPr id="65548" name="Freeform 11">
              <a:extLst>
                <a:ext uri="{FF2B5EF4-FFF2-40B4-BE49-F238E27FC236}">
                  <a16:creationId xmlns:a16="http://schemas.microsoft.com/office/drawing/2014/main" id="{1E36BE6E-EC9D-466A-B529-B18775BFB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189"/>
              <a:ext cx="515" cy="265"/>
            </a:xfrm>
            <a:custGeom>
              <a:avLst/>
              <a:gdLst>
                <a:gd name="T0" fmla="*/ 3 w 515"/>
                <a:gd name="T1" fmla="*/ 265 h 265"/>
                <a:gd name="T2" fmla="*/ 21 w 515"/>
                <a:gd name="T3" fmla="*/ 128 h 265"/>
                <a:gd name="T4" fmla="*/ 131 w 515"/>
                <a:gd name="T5" fmla="*/ 155 h 265"/>
                <a:gd name="T6" fmla="*/ 213 w 515"/>
                <a:gd name="T7" fmla="*/ 100 h 265"/>
                <a:gd name="T8" fmla="*/ 314 w 515"/>
                <a:gd name="T9" fmla="*/ 45 h 265"/>
                <a:gd name="T10" fmla="*/ 405 w 515"/>
                <a:gd name="T11" fmla="*/ 64 h 265"/>
                <a:gd name="T12" fmla="*/ 515 w 515"/>
                <a:gd name="T13" fmla="*/ 0 h 2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5" h="265">
                  <a:moveTo>
                    <a:pt x="3" y="265"/>
                  </a:moveTo>
                  <a:cubicBezTo>
                    <a:pt x="1" y="205"/>
                    <a:pt x="0" y="146"/>
                    <a:pt x="21" y="128"/>
                  </a:cubicBezTo>
                  <a:cubicBezTo>
                    <a:pt x="42" y="110"/>
                    <a:pt x="99" y="160"/>
                    <a:pt x="131" y="155"/>
                  </a:cubicBezTo>
                  <a:cubicBezTo>
                    <a:pt x="163" y="150"/>
                    <a:pt x="183" y="118"/>
                    <a:pt x="213" y="100"/>
                  </a:cubicBezTo>
                  <a:cubicBezTo>
                    <a:pt x="243" y="82"/>
                    <a:pt x="282" y="51"/>
                    <a:pt x="314" y="45"/>
                  </a:cubicBezTo>
                  <a:cubicBezTo>
                    <a:pt x="346" y="39"/>
                    <a:pt x="372" y="71"/>
                    <a:pt x="405" y="64"/>
                  </a:cubicBezTo>
                  <a:cubicBezTo>
                    <a:pt x="438" y="57"/>
                    <a:pt x="476" y="28"/>
                    <a:pt x="51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49" name="Line 12">
              <a:extLst>
                <a:ext uri="{FF2B5EF4-FFF2-40B4-BE49-F238E27FC236}">
                  <a16:creationId xmlns:a16="http://schemas.microsoft.com/office/drawing/2014/main" id="{73270B69-860A-495A-89C0-310D6B571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" y="1216"/>
              <a:ext cx="228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0" name="Freeform 13">
              <a:extLst>
                <a:ext uri="{FF2B5EF4-FFF2-40B4-BE49-F238E27FC236}">
                  <a16:creationId xmlns:a16="http://schemas.microsoft.com/office/drawing/2014/main" id="{97F34B80-6B03-4D3C-A3FC-BFCE3EA86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" y="1487"/>
              <a:ext cx="804" cy="141"/>
            </a:xfrm>
            <a:custGeom>
              <a:avLst/>
              <a:gdLst>
                <a:gd name="T0" fmla="*/ 0 w 804"/>
                <a:gd name="T1" fmla="*/ 22 h 141"/>
                <a:gd name="T2" fmla="*/ 137 w 804"/>
                <a:gd name="T3" fmla="*/ 95 h 141"/>
                <a:gd name="T4" fmla="*/ 228 w 804"/>
                <a:gd name="T5" fmla="*/ 3 h 141"/>
                <a:gd name="T6" fmla="*/ 356 w 804"/>
                <a:gd name="T7" fmla="*/ 76 h 141"/>
                <a:gd name="T8" fmla="*/ 521 w 804"/>
                <a:gd name="T9" fmla="*/ 58 h 141"/>
                <a:gd name="T10" fmla="*/ 612 w 804"/>
                <a:gd name="T11" fmla="*/ 140 h 141"/>
                <a:gd name="T12" fmla="*/ 804 w 804"/>
                <a:gd name="T13" fmla="*/ 67 h 1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4" h="141">
                  <a:moveTo>
                    <a:pt x="0" y="22"/>
                  </a:moveTo>
                  <a:cubicBezTo>
                    <a:pt x="49" y="60"/>
                    <a:pt x="99" y="98"/>
                    <a:pt x="137" y="95"/>
                  </a:cubicBezTo>
                  <a:cubicBezTo>
                    <a:pt x="175" y="92"/>
                    <a:pt x="191" y="6"/>
                    <a:pt x="228" y="3"/>
                  </a:cubicBezTo>
                  <a:cubicBezTo>
                    <a:pt x="265" y="0"/>
                    <a:pt x="307" y="67"/>
                    <a:pt x="356" y="76"/>
                  </a:cubicBezTo>
                  <a:cubicBezTo>
                    <a:pt x="405" y="85"/>
                    <a:pt x="478" y="47"/>
                    <a:pt x="521" y="58"/>
                  </a:cubicBezTo>
                  <a:cubicBezTo>
                    <a:pt x="564" y="69"/>
                    <a:pt x="565" y="139"/>
                    <a:pt x="612" y="140"/>
                  </a:cubicBezTo>
                  <a:cubicBezTo>
                    <a:pt x="659" y="141"/>
                    <a:pt x="731" y="104"/>
                    <a:pt x="804" y="6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5F59AC7D-8C07-4B8E-B52E-781DC7CCA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7" y="978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92461C0C-EC2B-419D-824A-F2D21DDAB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" y="1540"/>
              <a:ext cx="14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65553" name="Text Box 16">
              <a:extLst>
                <a:ext uri="{FF2B5EF4-FFF2-40B4-BE49-F238E27FC236}">
                  <a16:creationId xmlns:a16="http://schemas.microsoft.com/office/drawing/2014/main" id="{73FB4608-6AE6-40DF-AC1C-102FF4BFC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" y="1508"/>
              <a:ext cx="16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s</a:t>
              </a:r>
            </a:p>
          </p:txBody>
        </p:sp>
        <p:sp>
          <p:nvSpPr>
            <p:cNvPr id="65554" name="Text Box 17">
              <a:extLst>
                <a:ext uri="{FF2B5EF4-FFF2-40B4-BE49-F238E27FC236}">
                  <a16:creationId xmlns:a16="http://schemas.microsoft.com/office/drawing/2014/main" id="{6FF99A6D-239B-47F3-851B-5EBB36F21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0" y="1189"/>
              <a:ext cx="2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c</a:t>
              </a:r>
              <a:r>
                <a:rPr lang="en-US" altLang="zh-TW" sz="1400" baseline="-25000">
                  <a:latin typeface="Times New Roman" panose="02020603050405020304" pitchFamily="18" charset="0"/>
                  <a:ea typeface="新細明體" panose="02020500000000000000" pitchFamily="18" charset="-120"/>
                </a:rPr>
                <a:t>ij</a:t>
              </a:r>
            </a:p>
          </p:txBody>
        </p:sp>
        <p:sp>
          <p:nvSpPr>
            <p:cNvPr id="65555" name="Text Box 18">
              <a:extLst>
                <a:ext uri="{FF2B5EF4-FFF2-40B4-BE49-F238E27FC236}">
                  <a16:creationId xmlns:a16="http://schemas.microsoft.com/office/drawing/2014/main" id="{D06E7807-D129-40D1-8F54-9A3CB456F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1" y="969"/>
              <a:ext cx="2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d[i]</a:t>
              </a:r>
            </a:p>
          </p:txBody>
        </p:sp>
        <p:sp>
          <p:nvSpPr>
            <p:cNvPr id="65556" name="Text Box 19">
              <a:extLst>
                <a:ext uri="{FF2B5EF4-FFF2-40B4-BE49-F238E27FC236}">
                  <a16:creationId xmlns:a16="http://schemas.microsoft.com/office/drawing/2014/main" id="{A5AE8714-6EF2-40B7-91E2-30CF2B56B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" y="1399"/>
              <a:ext cx="11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65557" name="Text Box 20">
              <a:extLst>
                <a:ext uri="{FF2B5EF4-FFF2-40B4-BE49-F238E27FC236}">
                  <a16:creationId xmlns:a16="http://schemas.microsoft.com/office/drawing/2014/main" id="{6A142628-E2CA-40D6-9187-CCE218ECD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1" y="1390"/>
              <a:ext cx="27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d[j]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投影片編號版面配置區 5">
            <a:extLst>
              <a:ext uri="{FF2B5EF4-FFF2-40B4-BE49-F238E27FC236}">
                <a16:creationId xmlns:a16="http://schemas.microsoft.com/office/drawing/2014/main" id="{BB0E39B0-BF48-4C97-A6E3-C509E0CDE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703401-CCE6-4D5A-BD61-E2446199DF4A}" type="slidenum">
              <a:rPr lang="zh-TW" altLang="en-US" sz="1400" smtClean="0">
                <a:latin typeface="Times New Roman" panose="02020603050405020304" pitchFamily="18" charset="0"/>
              </a:rPr>
              <a:pPr/>
              <a:t>33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91D5057-2613-41A4-B8CD-F079BC6DF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Number of Paths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681D92ED-1AA8-4648-A5B1-0992346565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990600"/>
            <a:ext cx="9180513" cy="5410200"/>
          </a:xfrm>
        </p:spPr>
        <p:txBody>
          <a:bodyPr/>
          <a:lstStyle/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How many paths of p edges between 2 specific vertices?</a:t>
            </a:r>
          </a:p>
          <a:p>
            <a:pPr marL="0" indent="0"/>
            <a:r>
              <a:rPr lang="en-US" altLang="zh-TW" sz="700">
                <a:ea typeface="新細明體" panose="02020500000000000000" pitchFamily="18" charset="-120"/>
              </a:rPr>
              <a:t>		</a:t>
            </a:r>
          </a:p>
          <a:p>
            <a:pPr marL="0" indent="0"/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Thm 4.7 Given a graph G with vertices V, edges E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  the # paths of p edges from vertex i to vertex j is the (i,j)</a:t>
            </a:r>
            <a:r>
              <a:rPr lang="en-US" altLang="zh-TW" sz="2000" baseline="30000">
                <a:solidFill>
                  <a:srgbClr val="008000"/>
                </a:solidFill>
                <a:ea typeface="新細明體" panose="02020500000000000000" pitchFamily="18" charset="-120"/>
              </a:rPr>
              <a:t>th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entry of A</a:t>
            </a:r>
            <a:r>
              <a:rPr lang="en-US" altLang="zh-TW" sz="2000" baseline="30000">
                <a:solidFill>
                  <a:srgbClr val="008000"/>
                </a:solidFill>
                <a:ea typeface="新細明體" panose="02020500000000000000" pitchFamily="18" charset="-120"/>
              </a:rPr>
              <a:t>p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, </a:t>
            </a:r>
            <a:b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      where A is the adjacency matrix</a:t>
            </a:r>
          </a:p>
          <a:p>
            <a:pPr marL="0" indent="0"/>
            <a:endParaRPr lang="en-US" altLang="zh-TW" sz="7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Ex: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</a:endParaRPr>
          </a:p>
          <a:p>
            <a:pPr marL="0" indent="0"/>
            <a:endParaRPr lang="en-US" altLang="zh-TW" sz="2000">
              <a:ea typeface="新細明體" panose="02020500000000000000" pitchFamily="18" charset="-120"/>
            </a:endParaRPr>
          </a:p>
          <a:p>
            <a:pPr marL="0" indent="0"/>
            <a:endParaRPr lang="en-US" altLang="zh-TW" sz="2000">
              <a:ea typeface="新細明體" panose="02020500000000000000" pitchFamily="18" charset="-120"/>
            </a:endParaRPr>
          </a:p>
          <a:p>
            <a:pPr marL="0" indent="0"/>
            <a:endParaRPr lang="en-US" altLang="zh-TW" sz="2000">
              <a:ea typeface="新細明體" panose="02020500000000000000" pitchFamily="18" charset="-120"/>
            </a:endParaRPr>
          </a:p>
          <a:p>
            <a:pPr marL="0" indent="0"/>
            <a:endParaRPr lang="en-US" altLang="zh-TW" sz="8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Paths of 3 edges from 3 to 4: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3-1-2-4</a:t>
            </a:r>
            <a:r>
              <a:rPr lang="en-US" altLang="zh-TW" sz="2000">
                <a:ea typeface="新細明體" panose="02020500000000000000" pitchFamily="18" charset="-120"/>
              </a:rPr>
              <a:t>,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3-2-1-4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       </a:t>
            </a:r>
          </a:p>
          <a:p>
            <a:pPr marL="0" indent="0"/>
            <a:endParaRPr lang="en-US" altLang="zh-TW" sz="200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000">
                <a:ea typeface="新細明體" panose="02020500000000000000" pitchFamily="18" charset="-120"/>
              </a:rPr>
              <a:t>Paths of 3 edges from 4 to 2: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4-1-3-2</a:t>
            </a:r>
            <a:r>
              <a:rPr lang="en-US" altLang="zh-TW" sz="2000">
                <a:ea typeface="新細明體" panose="02020500000000000000" pitchFamily="18" charset="-120"/>
              </a:rPr>
              <a:t>,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4-1-4-2</a:t>
            </a:r>
            <a:r>
              <a:rPr lang="en-US" altLang="zh-TW" sz="2000">
                <a:ea typeface="新細明體" panose="02020500000000000000" pitchFamily="18" charset="-120"/>
              </a:rPr>
              <a:t>,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4-2-1-2</a:t>
            </a:r>
            <a:r>
              <a:rPr lang="en-US" altLang="zh-TW" sz="2000">
                <a:ea typeface="新細明體" panose="02020500000000000000" pitchFamily="18" charset="-120"/>
              </a:rPr>
              <a:t>,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4-2-3-2</a:t>
            </a:r>
            <a:r>
              <a:rPr lang="en-US" altLang="zh-TW" sz="2000">
                <a:ea typeface="新細明體" panose="02020500000000000000" pitchFamily="18" charset="-120"/>
              </a:rPr>
              <a:t>,    </a:t>
            </a:r>
            <a:r>
              <a:rPr lang="en-US" altLang="zh-TW" sz="2000">
                <a:solidFill>
                  <a:schemeClr val="accent2"/>
                </a:solidFill>
                <a:ea typeface="新細明體" panose="02020500000000000000" pitchFamily="18" charset="-120"/>
              </a:rPr>
              <a:t>4-2-4-2</a:t>
            </a:r>
          </a:p>
        </p:txBody>
      </p:sp>
      <p:graphicFrame>
        <p:nvGraphicFramePr>
          <p:cNvPr id="67589" name="Object 37">
            <a:extLst>
              <a:ext uri="{FF2B5EF4-FFF2-40B4-BE49-F238E27FC236}">
                <a16:creationId xmlns:a16="http://schemas.microsoft.com/office/drawing/2014/main" id="{02F1B6FE-A1EA-42DC-9BD8-E7770118A17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97175" y="2517775"/>
          <a:ext cx="64706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4" imgW="3683000" imgH="914400" progId="Equation.DSMT4">
                  <p:embed/>
                </p:oleObj>
              </mc:Choice>
              <mc:Fallback>
                <p:oleObj name="Equation" r:id="rId4" imgW="3683000" imgH="914400" progId="Equation.DSMT4">
                  <p:embed/>
                  <p:pic>
                    <p:nvPicPr>
                      <p:cNvPr id="67589" name="Object 37">
                        <a:extLst>
                          <a:ext uri="{FF2B5EF4-FFF2-40B4-BE49-F238E27FC236}">
                            <a16:creationId xmlns:a16="http://schemas.microsoft.com/office/drawing/2014/main" id="{02F1B6FE-A1EA-42DC-9BD8-E7770118A1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2517775"/>
                        <a:ext cx="64706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0" name="Group 50">
            <a:extLst>
              <a:ext uri="{FF2B5EF4-FFF2-40B4-BE49-F238E27FC236}">
                <a16:creationId xmlns:a16="http://schemas.microsoft.com/office/drawing/2014/main" id="{83B89A7C-F908-47A7-89FE-C61F2DD56F42}"/>
              </a:ext>
            </a:extLst>
          </p:cNvPr>
          <p:cNvGrpSpPr>
            <a:grpSpLocks/>
          </p:cNvGrpSpPr>
          <p:nvPr/>
        </p:nvGrpSpPr>
        <p:grpSpPr bwMode="auto">
          <a:xfrm>
            <a:off x="981075" y="2757488"/>
            <a:ext cx="914400" cy="877887"/>
            <a:chOff x="417" y="2880"/>
            <a:chExt cx="576" cy="553"/>
          </a:xfrm>
        </p:grpSpPr>
        <p:sp>
          <p:nvSpPr>
            <p:cNvPr id="67594" name="Text Box 40">
              <a:extLst>
                <a:ext uri="{FF2B5EF4-FFF2-40B4-BE49-F238E27FC236}">
                  <a16:creationId xmlns:a16="http://schemas.microsoft.com/office/drawing/2014/main" id="{3594F4F5-A4B8-4E50-AABA-60EBBECBF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880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67595" name="Text Box 41">
              <a:extLst>
                <a:ext uri="{FF2B5EF4-FFF2-40B4-BE49-F238E27FC236}">
                  <a16:creationId xmlns:a16="http://schemas.microsoft.com/office/drawing/2014/main" id="{0FAC2413-4FC7-4013-ABD5-B97A842E73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" y="2894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67596" name="Text Box 42">
              <a:extLst>
                <a:ext uri="{FF2B5EF4-FFF2-40B4-BE49-F238E27FC236}">
                  <a16:creationId xmlns:a16="http://schemas.microsoft.com/office/drawing/2014/main" id="{0D936DC4-F274-41C8-9220-C3C6EA423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" y="3237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67597" name="Text Box 43">
              <a:extLst>
                <a:ext uri="{FF2B5EF4-FFF2-40B4-BE49-F238E27FC236}">
                  <a16:creationId xmlns:a16="http://schemas.microsoft.com/office/drawing/2014/main" id="{32F5BB06-7CE4-48B7-AAF1-C5A32E3C1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3241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67598" name="Line 45">
              <a:extLst>
                <a:ext uri="{FF2B5EF4-FFF2-40B4-BE49-F238E27FC236}">
                  <a16:creationId xmlns:a16="http://schemas.microsoft.com/office/drawing/2014/main" id="{5EB8C36A-E186-4E38-902A-1651C7A63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035"/>
              <a:ext cx="292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599" name="Line 46">
              <a:extLst>
                <a:ext uri="{FF2B5EF4-FFF2-40B4-BE49-F238E27FC236}">
                  <a16:creationId xmlns:a16="http://schemas.microsoft.com/office/drawing/2014/main" id="{A939EF59-A25D-444A-B864-C7F9C3BB3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981"/>
              <a:ext cx="2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0" name="Line 47">
              <a:extLst>
                <a:ext uri="{FF2B5EF4-FFF2-40B4-BE49-F238E27FC236}">
                  <a16:creationId xmlns:a16="http://schemas.microsoft.com/office/drawing/2014/main" id="{7CA0CD49-4B04-4DAE-8028-6BD521389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3045"/>
              <a:ext cx="320" cy="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1" name="Line 48">
              <a:extLst>
                <a:ext uri="{FF2B5EF4-FFF2-40B4-BE49-F238E27FC236}">
                  <a16:creationId xmlns:a16="http://schemas.microsoft.com/office/drawing/2014/main" id="{2B85B87F-07EA-4684-91C1-E146676D7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054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602" name="Line 49">
              <a:extLst>
                <a:ext uri="{FF2B5EF4-FFF2-40B4-BE49-F238E27FC236}">
                  <a16:creationId xmlns:a16="http://schemas.microsoft.com/office/drawing/2014/main" id="{9FC40773-0010-4AD1-A994-41B1B60F0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" y="3048"/>
              <a:ext cx="0" cy="2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aphicFrame>
        <p:nvGraphicFramePr>
          <p:cNvPr id="67591" name="Object 51">
            <a:extLst>
              <a:ext uri="{FF2B5EF4-FFF2-40B4-BE49-F238E27FC236}">
                <a16:creationId xmlns:a16="http://schemas.microsoft.com/office/drawing/2014/main" id="{B73ABEAC-4710-4155-ADA0-12A9E2F12AF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338263" y="4478338"/>
          <a:ext cx="73437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6" imgW="4724400" imgH="355600" progId="Equation.DSMT4">
                  <p:embed/>
                </p:oleObj>
              </mc:Choice>
              <mc:Fallback>
                <p:oleObj name="Equation" r:id="rId6" imgW="4724400" imgH="355600" progId="Equation.DSMT4">
                  <p:embed/>
                  <p:pic>
                    <p:nvPicPr>
                      <p:cNvPr id="67591" name="Object 51">
                        <a:extLst>
                          <a:ext uri="{FF2B5EF4-FFF2-40B4-BE49-F238E27FC236}">
                            <a16:creationId xmlns:a16="http://schemas.microsoft.com/office/drawing/2014/main" id="{B73ABEAC-4710-4155-ADA0-12A9E2F12A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478338"/>
                        <a:ext cx="73437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53">
            <a:extLst>
              <a:ext uri="{FF2B5EF4-FFF2-40B4-BE49-F238E27FC236}">
                <a16:creationId xmlns:a16="http://schemas.microsoft.com/office/drawing/2014/main" id="{B263AD7A-0C89-4814-9F34-A999E85D3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2075" y="5329238"/>
          <a:ext cx="73469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8" imgW="5168900" imgH="749300" progId="Equation.DSMT4">
                  <p:embed/>
                </p:oleObj>
              </mc:Choice>
              <mc:Fallback>
                <p:oleObj name="Equation" r:id="rId8" imgW="5168900" imgH="749300" progId="Equation.DSMT4">
                  <p:embed/>
                  <p:pic>
                    <p:nvPicPr>
                      <p:cNvPr id="67592" name="Object 53">
                        <a:extLst>
                          <a:ext uri="{FF2B5EF4-FFF2-40B4-BE49-F238E27FC236}">
                            <a16:creationId xmlns:a16="http://schemas.microsoft.com/office/drawing/2014/main" id="{B263AD7A-0C89-4814-9F34-A999E85D34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5329238"/>
                        <a:ext cx="73469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投影片編號版面配置區 4">
            <a:extLst>
              <a:ext uri="{FF2B5EF4-FFF2-40B4-BE49-F238E27FC236}">
                <a16:creationId xmlns:a16="http://schemas.microsoft.com/office/drawing/2014/main" id="{EEF354DA-08A4-4A33-9BC0-4BEDA9554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1B6B50-7BB3-4A5D-8581-323E53EA987A}" type="slidenum">
              <a:rPr lang="zh-TW" altLang="en-US" sz="1400" smtClean="0">
                <a:latin typeface="Times New Roman" panose="02020603050405020304" pitchFamily="18" charset="0"/>
              </a:rPr>
              <a:pPr/>
              <a:t>34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EA3FDC5F-05C7-41D3-BC1F-1AE8F5EE2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7938" y="0"/>
            <a:ext cx="7759700" cy="685800"/>
          </a:xfrm>
        </p:spPr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Path Algebra</a:t>
            </a:r>
          </a:p>
        </p:txBody>
      </p:sp>
      <p:graphicFrame>
        <p:nvGraphicFramePr>
          <p:cNvPr id="69636" name="Object 3">
            <a:extLst>
              <a:ext uri="{FF2B5EF4-FFF2-40B4-BE49-F238E27FC236}">
                <a16:creationId xmlns:a16="http://schemas.microsoft.com/office/drawing/2014/main" id="{506AE5B5-F157-43EE-8AC7-0F2439FF75B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483225" y="1095375"/>
          <a:ext cx="3851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4" imgW="3124200" imgH="266700" progId="Equation.DSMT4">
                  <p:embed/>
                </p:oleObj>
              </mc:Choice>
              <mc:Fallback>
                <p:oleObj name="Equation" r:id="rId4" imgW="3124200" imgH="266700" progId="Equation.DSMT4">
                  <p:embed/>
                  <p:pic>
                    <p:nvPicPr>
                      <p:cNvPr id="69636" name="Object 3">
                        <a:extLst>
                          <a:ext uri="{FF2B5EF4-FFF2-40B4-BE49-F238E27FC236}">
                            <a16:creationId xmlns:a16="http://schemas.microsoft.com/office/drawing/2014/main" id="{506AE5B5-F157-43EE-8AC7-0F2439FF7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1095375"/>
                        <a:ext cx="38512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Rectangle 4">
            <a:extLst>
              <a:ext uri="{FF2B5EF4-FFF2-40B4-BE49-F238E27FC236}">
                <a16:creationId xmlns:a16="http://schemas.microsoft.com/office/drawing/2014/main" id="{2939C86B-EE9E-4D9F-8BD2-3EDD084D9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1012825"/>
            <a:ext cx="90662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Path algebra</a:t>
            </a:r>
            <a:r>
              <a:rPr lang="en-US" altLang="zh-TW" sz="2400">
                <a:ea typeface="新細明體" panose="02020500000000000000" pitchFamily="18" charset="-120"/>
              </a:rPr>
              <a:t>: an ordered semiring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with 2 binary operations defined as  </a:t>
            </a:r>
          </a:p>
          <a:p>
            <a:pPr>
              <a:buFontTx/>
              <a:buChar char="•"/>
            </a:pPr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  <a:p>
            <a:endParaRPr lang="zh-TW" altLang="en-US" sz="1800">
              <a:ea typeface="新細明體" panose="02020500000000000000" pitchFamily="18" charset="-120"/>
            </a:endParaRPr>
          </a:p>
          <a:p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Measure matrix</a:t>
            </a:r>
            <a:r>
              <a:rPr lang="en-US" altLang="zh-TW" sz="2400">
                <a:ea typeface="新細明體" panose="02020500000000000000" pitchFamily="18" charset="-120"/>
              </a:rPr>
              <a:t>: C, where C</a:t>
            </a:r>
            <a:r>
              <a:rPr lang="en-US" altLang="zh-TW" sz="2400" baseline="-25000">
                <a:ea typeface="新細明體" panose="02020500000000000000" pitchFamily="18" charset="-120"/>
              </a:rPr>
              <a:t>ij</a:t>
            </a:r>
            <a:r>
              <a:rPr lang="en-US" altLang="zh-TW" sz="2400">
                <a:ea typeface="新細明體" panose="02020500000000000000" pitchFamily="18" charset="-120"/>
              </a:rPr>
              <a:t> represents the length of edge (i,j)</a:t>
            </a:r>
            <a:br>
              <a:rPr lang="en-US" altLang="zh-TW" sz="2400">
                <a:ea typeface="新細明體" panose="02020500000000000000" pitchFamily="18" charset="-120"/>
              </a:rPr>
            </a:br>
            <a:r>
              <a:rPr lang="en-US" altLang="zh-TW" sz="2400">
                <a:ea typeface="新細明體" panose="02020500000000000000" pitchFamily="18" charset="-120"/>
              </a:rPr>
              <a:t>		   C</a:t>
            </a:r>
            <a:r>
              <a:rPr lang="en-US" altLang="zh-TW" sz="2400" baseline="-25000">
                <a:ea typeface="新細明體" panose="02020500000000000000" pitchFamily="18" charset="-120"/>
              </a:rPr>
              <a:t>ii</a:t>
            </a:r>
            <a:r>
              <a:rPr lang="en-US" altLang="zh-TW" sz="2400">
                <a:ea typeface="新細明體" panose="02020500000000000000" pitchFamily="18" charset="-120"/>
              </a:rPr>
              <a:t> =0 for all i;    C</a:t>
            </a:r>
            <a:r>
              <a:rPr lang="en-US" altLang="zh-TW" sz="2400" baseline="-25000">
                <a:ea typeface="新細明體" panose="02020500000000000000" pitchFamily="18" charset="-120"/>
              </a:rPr>
              <a:t>ij</a:t>
            </a:r>
            <a:r>
              <a:rPr lang="en-US" altLang="zh-TW" sz="2400">
                <a:ea typeface="新細明體" panose="02020500000000000000" pitchFamily="18" charset="-120"/>
              </a:rPr>
              <a:t>=∞ , if there exists no edge (i,j)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</p:txBody>
      </p:sp>
      <p:graphicFrame>
        <p:nvGraphicFramePr>
          <p:cNvPr id="69638" name="Object 5">
            <a:extLst>
              <a:ext uri="{FF2B5EF4-FFF2-40B4-BE49-F238E27FC236}">
                <a16:creationId xmlns:a16="http://schemas.microsoft.com/office/drawing/2014/main" id="{75405052-3E7E-40B8-8860-7005DDC25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" y="4273550"/>
          <a:ext cx="9113838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6" imgW="4368800" imgH="990600" progId="Equation.DSMT4">
                  <p:embed/>
                </p:oleObj>
              </mc:Choice>
              <mc:Fallback>
                <p:oleObj name="Equation" r:id="rId6" imgW="4368800" imgH="990600" progId="Equation.DSMT4">
                  <p:embed/>
                  <p:pic>
                    <p:nvPicPr>
                      <p:cNvPr id="69638" name="Object 5">
                        <a:extLst>
                          <a:ext uri="{FF2B5EF4-FFF2-40B4-BE49-F238E27FC236}">
                            <a16:creationId xmlns:a16="http://schemas.microsoft.com/office/drawing/2014/main" id="{75405052-3E7E-40B8-8860-7005DDC25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273550"/>
                        <a:ext cx="9113838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929" name="Group 49">
            <a:extLst>
              <a:ext uri="{FF2B5EF4-FFF2-40B4-BE49-F238E27FC236}">
                <a16:creationId xmlns:a16="http://schemas.microsoft.com/office/drawing/2014/main" id="{AE9EFBEF-93DB-4B67-A01D-B3B20168C62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20738" y="1962150"/>
          <a:ext cx="8783637" cy="1641475"/>
        </p:xfrm>
        <a:graphic>
          <a:graphicData uri="http://schemas.openxmlformats.org/drawingml/2006/table">
            <a:tbl>
              <a:tblPr/>
              <a:tblGrid>
                <a:gridCol w="26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3227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addition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Generalized 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multiplication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Unit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Null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element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65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Original sense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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a  b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e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  <a:sym typeface="Symbol" pitchFamily="18" charset="2"/>
                        </a:rPr>
                        <a:t>0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  <a:sym typeface="Symbol" pitchFamily="18" charset="2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83"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Path algebra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min{a,b}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a+b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0</a:t>
                      </a: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pitchFamily="18" charset="-120"/>
                          <a:cs typeface="Arial" charset="0"/>
                        </a:rPr>
                        <a:t>∞</a:t>
                      </a: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  <a:cs typeface="Arial" charset="0"/>
                      </a:endParaRPr>
                    </a:p>
                  </a:txBody>
                  <a:tcPr marL="90000" marR="90000" marT="46802" marB="4680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665" name="Text Box 46">
            <a:extLst>
              <a:ext uri="{FF2B5EF4-FFF2-40B4-BE49-F238E27FC236}">
                <a16:creationId xmlns:a16="http://schemas.microsoft.com/office/drawing/2014/main" id="{E260468D-6514-4E44-AC0B-9B2A0B6C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225" y="5159375"/>
            <a:ext cx="1809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700">
                <a:solidFill>
                  <a:srgbClr val="FF0000"/>
                </a:solidFill>
                <a:ea typeface="新細明體" panose="02020500000000000000" pitchFamily="18" charset="-120"/>
              </a:rPr>
              <a:t>|V| addition </a:t>
            </a:r>
            <a:br>
              <a:rPr lang="en-US" altLang="zh-TW" sz="1700">
                <a:solidFill>
                  <a:srgbClr val="FF0000"/>
                </a:solidFill>
                <a:ea typeface="新細明體" panose="02020500000000000000" pitchFamily="18" charset="-120"/>
              </a:rPr>
            </a:br>
            <a:r>
              <a:rPr lang="en-US" altLang="zh-TW" sz="1700">
                <a:solidFill>
                  <a:srgbClr val="FF0000"/>
                </a:solidFill>
                <a:ea typeface="新細明體" panose="02020500000000000000" pitchFamily="18" charset="-120"/>
              </a:rPr>
              <a:t>|V|-1 comparison</a:t>
            </a:r>
          </a:p>
        </p:txBody>
      </p:sp>
      <p:sp>
        <p:nvSpPr>
          <p:cNvPr id="69666" name="Line 47">
            <a:extLst>
              <a:ext uri="{FF2B5EF4-FFF2-40B4-BE49-F238E27FC236}">
                <a16:creationId xmlns:a16="http://schemas.microsoft.com/office/drawing/2014/main" id="{ADD853EE-DA8C-4766-9B32-4B8704C61A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9088" y="5472113"/>
            <a:ext cx="247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投影片編號版面配置區 4">
            <a:extLst>
              <a:ext uri="{FF2B5EF4-FFF2-40B4-BE49-F238E27FC236}">
                <a16:creationId xmlns:a16="http://schemas.microsoft.com/office/drawing/2014/main" id="{A61FFB7E-6B66-4295-B8AF-BF5EE54B0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DA4F4A-C228-4B2D-A86A-871B52AE1EC7}" type="slidenum">
              <a:rPr lang="zh-TW" altLang="en-US" sz="1400" smtClean="0">
                <a:latin typeface="Times New Roman" panose="02020603050405020304" pitchFamily="18" charset="0"/>
              </a:rPr>
              <a:pPr/>
              <a:t>35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57A9D43-08F5-400F-A9A7-CC821E7B85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Compute APSP by C</a:t>
            </a:r>
            <a:r>
              <a:rPr lang="en-US" altLang="zh-TW" sz="4000" baseline="30000">
                <a:ea typeface="新細明體" panose="02020500000000000000" pitchFamily="18" charset="-120"/>
              </a:rPr>
              <a:t>|V|-1</a:t>
            </a:r>
            <a:r>
              <a:rPr lang="en-US" altLang="zh-TW" sz="4000">
                <a:ea typeface="新細明體" panose="02020500000000000000" pitchFamily="18" charset="-120"/>
              </a:rPr>
              <a:t> </a:t>
            </a:r>
          </a:p>
        </p:txBody>
      </p:sp>
      <p:graphicFrame>
        <p:nvGraphicFramePr>
          <p:cNvPr id="71684" name="Object 35">
            <a:extLst>
              <a:ext uri="{FF2B5EF4-FFF2-40B4-BE49-F238E27FC236}">
                <a16:creationId xmlns:a16="http://schemas.microsoft.com/office/drawing/2014/main" id="{7A665A86-340B-4BDE-B8E4-AF809BBBDB1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33538" y="1987550"/>
          <a:ext cx="49418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4" imgW="2654300" imgH="254000" progId="Equation.DSMT4">
                  <p:embed/>
                </p:oleObj>
              </mc:Choice>
              <mc:Fallback>
                <p:oleObj name="Equation" r:id="rId4" imgW="2654300" imgH="254000" progId="Equation.DSMT4">
                  <p:embed/>
                  <p:pic>
                    <p:nvPicPr>
                      <p:cNvPr id="71684" name="Object 35">
                        <a:extLst>
                          <a:ext uri="{FF2B5EF4-FFF2-40B4-BE49-F238E27FC236}">
                            <a16:creationId xmlns:a16="http://schemas.microsoft.com/office/drawing/2014/main" id="{7A665A86-340B-4BDE-B8E4-AF809BBBD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1987550"/>
                        <a:ext cx="49418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4">
            <a:extLst>
              <a:ext uri="{FF2B5EF4-FFF2-40B4-BE49-F238E27FC236}">
                <a16:creationId xmlns:a16="http://schemas.microsoft.com/office/drawing/2014/main" id="{13EC9D57-0924-47B2-AB43-62ACFB47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927100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240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200">
                <a:solidFill>
                  <a:srgbClr val="008000"/>
                </a:solidFill>
                <a:ea typeface="新細明體" panose="02020500000000000000" pitchFamily="18" charset="-120"/>
              </a:rPr>
              <a:t>Every simple path between 2 vertices at most contains |V|-1 edges</a:t>
            </a:r>
          </a:p>
          <a:p>
            <a:r>
              <a:rPr lang="en-US" altLang="zh-TW" sz="2400">
                <a:ea typeface="新細明體" panose="02020500000000000000" pitchFamily="18" charset="-120"/>
              </a:rPr>
              <a:t>Thus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By computing matrix C</a:t>
            </a:r>
            <a:r>
              <a:rPr lang="en-US" altLang="zh-TW" sz="2400" baseline="30000">
                <a:ea typeface="新細明體" panose="02020500000000000000" pitchFamily="18" charset="-120"/>
              </a:rPr>
              <a:t>|V|-1</a:t>
            </a:r>
            <a:r>
              <a:rPr lang="en-US" altLang="zh-TW" sz="2400">
                <a:ea typeface="新細明體" panose="02020500000000000000" pitchFamily="18" charset="-120"/>
              </a:rPr>
              <a:t>, we can obtain ALL-ALL shortest paths</a:t>
            </a:r>
          </a:p>
          <a:p>
            <a:endParaRPr lang="zh-TW" altLang="en-US" sz="1800">
              <a:ea typeface="新細明體" panose="02020500000000000000" pitchFamily="18" charset="-120"/>
            </a:endParaRPr>
          </a:p>
          <a:p>
            <a:r>
              <a:rPr lang="en-US" altLang="zh-TW" sz="2400">
                <a:ea typeface="新細明體" panose="02020500000000000000" pitchFamily="18" charset="-120"/>
              </a:rPr>
              <a:t>How to efficiently compute C</a:t>
            </a:r>
            <a:r>
              <a:rPr lang="en-US" altLang="zh-TW" sz="2400" baseline="30000">
                <a:ea typeface="新細明體" panose="02020500000000000000" pitchFamily="18" charset="-120"/>
              </a:rPr>
              <a:t>|V|-1</a:t>
            </a:r>
            <a:r>
              <a:rPr lang="en-US" altLang="zh-TW" sz="2400">
                <a:ea typeface="新細明體" panose="02020500000000000000" pitchFamily="18" charset="-120"/>
              </a:rPr>
              <a:t>?</a:t>
            </a: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1600">
              <a:ea typeface="新細明體" panose="02020500000000000000" pitchFamily="18" charset="-120"/>
            </a:endParaRPr>
          </a:p>
          <a:p>
            <a:r>
              <a:rPr lang="en-US" altLang="zh-TW" sz="2200">
                <a:ea typeface="新細明體" panose="02020500000000000000" pitchFamily="18" charset="-120"/>
              </a:rPr>
              <a:t>There are many fast-matrix-multiplication techniques that can be used to improve this complexity, but such algorithms are complicated.</a:t>
            </a:r>
          </a:p>
        </p:txBody>
      </p:sp>
      <p:graphicFrame>
        <p:nvGraphicFramePr>
          <p:cNvPr id="71686" name="Object 5">
            <a:extLst>
              <a:ext uri="{FF2B5EF4-FFF2-40B4-BE49-F238E27FC236}">
                <a16:creationId xmlns:a16="http://schemas.microsoft.com/office/drawing/2014/main" id="{CE58CF4D-298F-4CC1-9618-F17613A56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922338"/>
          <a:ext cx="83454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6" imgW="4000500" imgH="254000" progId="Equation.DSMT4">
                  <p:embed/>
                </p:oleObj>
              </mc:Choice>
              <mc:Fallback>
                <p:oleObj name="Equation" r:id="rId6" imgW="4000500" imgH="254000" progId="Equation.DSMT4">
                  <p:embed/>
                  <p:pic>
                    <p:nvPicPr>
                      <p:cNvPr id="71686" name="Object 5">
                        <a:extLst>
                          <a:ext uri="{FF2B5EF4-FFF2-40B4-BE49-F238E27FC236}">
                            <a16:creationId xmlns:a16="http://schemas.microsoft.com/office/drawing/2014/main" id="{CE58CF4D-298F-4CC1-9618-F17613A56F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922338"/>
                        <a:ext cx="83454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38">
            <a:extLst>
              <a:ext uri="{FF2B5EF4-FFF2-40B4-BE49-F238E27FC236}">
                <a16:creationId xmlns:a16="http://schemas.microsoft.com/office/drawing/2014/main" id="{5173051F-B9E5-4377-9D04-5BD48A58A96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66813" y="3497263"/>
          <a:ext cx="7134225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8" imgW="3670300" imgH="1016000" progId="Equation.DSMT4">
                  <p:embed/>
                </p:oleObj>
              </mc:Choice>
              <mc:Fallback>
                <p:oleObj name="Equation" r:id="rId8" imgW="3670300" imgH="1016000" progId="Equation.DSMT4">
                  <p:embed/>
                  <p:pic>
                    <p:nvPicPr>
                      <p:cNvPr id="71687" name="Object 38">
                        <a:extLst>
                          <a:ext uri="{FF2B5EF4-FFF2-40B4-BE49-F238E27FC236}">
                            <a16:creationId xmlns:a16="http://schemas.microsoft.com/office/drawing/2014/main" id="{5173051F-B9E5-4377-9D04-5BD48A58A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3497263"/>
                        <a:ext cx="7134225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Text Box 41">
            <a:extLst>
              <a:ext uri="{FF2B5EF4-FFF2-40B4-BE49-F238E27FC236}">
                <a16:creationId xmlns:a16="http://schemas.microsoft.com/office/drawing/2014/main" id="{E659CDAF-263A-4858-9264-499CDF5D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567238"/>
            <a:ext cx="2876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O(|V|</a:t>
            </a:r>
            <a:r>
              <a:rPr lang="en-US" altLang="zh-TW" sz="1800" baseline="30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*|V|) since there are</a:t>
            </a:r>
            <a:b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|V|</a:t>
            </a:r>
            <a:r>
              <a:rPr lang="en-US" altLang="zh-TW" sz="1800" baseline="300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sz="1800">
                <a:solidFill>
                  <a:srgbClr val="FF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entries, each takes O(|V|)</a:t>
            </a:r>
          </a:p>
        </p:txBody>
      </p:sp>
      <p:sp>
        <p:nvSpPr>
          <p:cNvPr id="71689" name="Line 42">
            <a:extLst>
              <a:ext uri="{FF2B5EF4-FFF2-40B4-BE49-F238E27FC236}">
                <a16:creationId xmlns:a16="http://schemas.microsoft.com/office/drawing/2014/main" id="{FC926767-FA35-4281-A87E-8991D5AB17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69013" y="4760913"/>
            <a:ext cx="8413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投影片編號版面配置區 3">
            <a:extLst>
              <a:ext uri="{FF2B5EF4-FFF2-40B4-BE49-F238E27FC236}">
                <a16:creationId xmlns:a16="http://schemas.microsoft.com/office/drawing/2014/main" id="{BF086451-2B54-4006-9BD5-CCD6FDC61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D0E1A75-9014-4790-AE18-1DB571955AB1}" type="slidenum">
              <a:rPr lang="zh-TW" altLang="en-US" sz="1400" smtClean="0">
                <a:latin typeface="Times New Roman" panose="02020603050405020304" pitchFamily="18" charset="0"/>
              </a:rPr>
              <a:pPr/>
              <a:t>36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7FA3A14-353B-46CA-B42C-E8AE94F9F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Matrix Multiplication</a:t>
            </a:r>
          </a:p>
        </p:txBody>
      </p:sp>
      <p:grpSp>
        <p:nvGrpSpPr>
          <p:cNvPr id="73732" name="Group 52">
            <a:extLst>
              <a:ext uri="{FF2B5EF4-FFF2-40B4-BE49-F238E27FC236}">
                <a16:creationId xmlns:a16="http://schemas.microsoft.com/office/drawing/2014/main" id="{55522C81-9BF9-4996-9EE3-86465232237A}"/>
              </a:ext>
            </a:extLst>
          </p:cNvPr>
          <p:cNvGrpSpPr>
            <a:grpSpLocks/>
          </p:cNvGrpSpPr>
          <p:nvPr/>
        </p:nvGrpSpPr>
        <p:grpSpPr bwMode="auto">
          <a:xfrm>
            <a:off x="614363" y="1065213"/>
            <a:ext cx="2068512" cy="1503362"/>
            <a:chOff x="1449" y="1156"/>
            <a:chExt cx="1449" cy="1165"/>
          </a:xfrm>
        </p:grpSpPr>
        <p:sp>
          <p:nvSpPr>
            <p:cNvPr id="73736" name="AutoShape 8">
              <a:extLst>
                <a:ext uri="{FF2B5EF4-FFF2-40B4-BE49-F238E27FC236}">
                  <a16:creationId xmlns:a16="http://schemas.microsoft.com/office/drawing/2014/main" id="{55DA0893-DB3A-4882-8076-D2AF86D41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3737" name="AutoShape 9">
              <a:extLst>
                <a:ext uri="{FF2B5EF4-FFF2-40B4-BE49-F238E27FC236}">
                  <a16:creationId xmlns:a16="http://schemas.microsoft.com/office/drawing/2014/main" id="{E1F53A82-7B53-4A59-8D9D-CD9E92017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3738" name="AutoShape 10">
              <a:extLst>
                <a:ext uri="{FF2B5EF4-FFF2-40B4-BE49-F238E27FC236}">
                  <a16:creationId xmlns:a16="http://schemas.microsoft.com/office/drawing/2014/main" id="{5800AF25-D45F-4844-B85C-0B8F3DC8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73739" name="AutoShape 11">
              <a:extLst>
                <a:ext uri="{FF2B5EF4-FFF2-40B4-BE49-F238E27FC236}">
                  <a16:creationId xmlns:a16="http://schemas.microsoft.com/office/drawing/2014/main" id="{0297C635-78F0-4716-A302-DF27292F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73740" name="AutoShape 12">
              <a:extLst>
                <a:ext uri="{FF2B5EF4-FFF2-40B4-BE49-F238E27FC236}">
                  <a16:creationId xmlns:a16="http://schemas.microsoft.com/office/drawing/2014/main" id="{66E992A9-B640-4B83-BE74-AAA223EA8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73741" name="AutoShape 19">
              <a:extLst>
                <a:ext uri="{FF2B5EF4-FFF2-40B4-BE49-F238E27FC236}">
                  <a16:creationId xmlns:a16="http://schemas.microsoft.com/office/drawing/2014/main" id="{ED55F880-7991-4B15-8F7C-57BE9AE149BC}"/>
                </a:ext>
              </a:extLst>
            </p:cNvPr>
            <p:cNvCxnSpPr>
              <a:cxnSpLocks noChangeShapeType="1"/>
              <a:stCxn id="73736" idx="5"/>
              <a:endCxn id="73737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2" name="AutoShape 20">
              <a:extLst>
                <a:ext uri="{FF2B5EF4-FFF2-40B4-BE49-F238E27FC236}">
                  <a16:creationId xmlns:a16="http://schemas.microsoft.com/office/drawing/2014/main" id="{6BDC34CE-B03B-467A-B96A-0EA18F1FA82C}"/>
                </a:ext>
              </a:extLst>
            </p:cNvPr>
            <p:cNvCxnSpPr>
              <a:cxnSpLocks noChangeShapeType="1"/>
              <a:stCxn id="73737" idx="7"/>
              <a:endCxn id="73739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3" name="AutoShape 21">
              <a:extLst>
                <a:ext uri="{FF2B5EF4-FFF2-40B4-BE49-F238E27FC236}">
                  <a16:creationId xmlns:a16="http://schemas.microsoft.com/office/drawing/2014/main" id="{E1F6E20A-765A-4D57-B5F9-88847113FB54}"/>
                </a:ext>
              </a:extLst>
            </p:cNvPr>
            <p:cNvCxnSpPr>
              <a:cxnSpLocks noChangeShapeType="1"/>
              <a:stCxn id="73739" idx="6"/>
              <a:endCxn id="73738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4" name="AutoShape 22">
              <a:extLst>
                <a:ext uri="{FF2B5EF4-FFF2-40B4-BE49-F238E27FC236}">
                  <a16:creationId xmlns:a16="http://schemas.microsoft.com/office/drawing/2014/main" id="{37B46CF9-3CE0-4A45-A30D-97E9C105EEA6}"/>
                </a:ext>
              </a:extLst>
            </p:cNvPr>
            <p:cNvCxnSpPr>
              <a:cxnSpLocks noChangeShapeType="1"/>
              <a:stCxn id="73739" idx="5"/>
              <a:endCxn id="73740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5" name="AutoShape 23">
              <a:extLst>
                <a:ext uri="{FF2B5EF4-FFF2-40B4-BE49-F238E27FC236}">
                  <a16:creationId xmlns:a16="http://schemas.microsoft.com/office/drawing/2014/main" id="{5D1E0766-6BC2-41AB-941D-E96B4B516835}"/>
                </a:ext>
              </a:extLst>
            </p:cNvPr>
            <p:cNvCxnSpPr>
              <a:cxnSpLocks noChangeShapeType="1"/>
              <a:stCxn id="73738" idx="4"/>
              <a:endCxn id="73740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6" name="AutoShape 24">
              <a:extLst>
                <a:ext uri="{FF2B5EF4-FFF2-40B4-BE49-F238E27FC236}">
                  <a16:creationId xmlns:a16="http://schemas.microsoft.com/office/drawing/2014/main" id="{E2ADE888-E369-41AA-939B-3FD5F3D2014B}"/>
                </a:ext>
              </a:extLst>
            </p:cNvPr>
            <p:cNvCxnSpPr>
              <a:cxnSpLocks noChangeShapeType="1"/>
              <a:stCxn id="73738" idx="3"/>
              <a:endCxn id="73737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7" name="AutoShape 25">
              <a:extLst>
                <a:ext uri="{FF2B5EF4-FFF2-40B4-BE49-F238E27FC236}">
                  <a16:creationId xmlns:a16="http://schemas.microsoft.com/office/drawing/2014/main" id="{307B3647-AA6F-484B-BDD7-671AD36706E2}"/>
                </a:ext>
              </a:extLst>
            </p:cNvPr>
            <p:cNvCxnSpPr>
              <a:cxnSpLocks noChangeShapeType="1"/>
              <a:stCxn id="73740" idx="2"/>
              <a:endCxn id="73737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8" name="AutoShape 26">
              <a:extLst>
                <a:ext uri="{FF2B5EF4-FFF2-40B4-BE49-F238E27FC236}">
                  <a16:creationId xmlns:a16="http://schemas.microsoft.com/office/drawing/2014/main" id="{20EFDED9-30C0-4712-9018-453861FC6F2C}"/>
                </a:ext>
              </a:extLst>
            </p:cNvPr>
            <p:cNvCxnSpPr>
              <a:cxnSpLocks noChangeShapeType="1"/>
              <a:stCxn id="73736" idx="6"/>
              <a:endCxn id="73740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749" name="AutoShape 42">
              <a:extLst>
                <a:ext uri="{FF2B5EF4-FFF2-40B4-BE49-F238E27FC236}">
                  <a16:creationId xmlns:a16="http://schemas.microsoft.com/office/drawing/2014/main" id="{90116478-1561-45A7-9D17-C22DE760C166}"/>
                </a:ext>
              </a:extLst>
            </p:cNvPr>
            <p:cNvCxnSpPr>
              <a:cxnSpLocks noChangeShapeType="1"/>
              <a:stCxn id="73736" idx="7"/>
              <a:endCxn id="73739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750" name="Text Box 43">
              <a:extLst>
                <a:ext uri="{FF2B5EF4-FFF2-40B4-BE49-F238E27FC236}">
                  <a16:creationId xmlns:a16="http://schemas.microsoft.com/office/drawing/2014/main" id="{CFDFF077-7F95-4571-A808-DAB0366EE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1181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3751" name="Text Box 44">
              <a:extLst>
                <a:ext uri="{FF2B5EF4-FFF2-40B4-BE49-F238E27FC236}">
                  <a16:creationId xmlns:a16="http://schemas.microsoft.com/office/drawing/2014/main" id="{35A82AAE-6777-49E3-A1CD-CC90F99A5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1449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3752" name="Text Box 45">
              <a:extLst>
                <a:ext uri="{FF2B5EF4-FFF2-40B4-BE49-F238E27FC236}">
                  <a16:creationId xmlns:a16="http://schemas.microsoft.com/office/drawing/2014/main" id="{5B49A258-2EC3-49ED-B202-57FCB3E59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085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3753" name="Text Box 46">
              <a:extLst>
                <a:ext uri="{FF2B5EF4-FFF2-40B4-BE49-F238E27FC236}">
                  <a16:creationId xmlns:a16="http://schemas.microsoft.com/office/drawing/2014/main" id="{CE2C2F6B-BF16-4598-BA3E-EAFA6DF3A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" y="1494"/>
              <a:ext cx="19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3754" name="Text Box 47">
              <a:extLst>
                <a:ext uri="{FF2B5EF4-FFF2-40B4-BE49-F238E27FC236}">
                  <a16:creationId xmlns:a16="http://schemas.microsoft.com/office/drawing/2014/main" id="{18221B2D-7186-43E4-8E96-4D8BF791F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7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3755" name="Text Box 48">
              <a:extLst>
                <a:ext uri="{FF2B5EF4-FFF2-40B4-BE49-F238E27FC236}">
                  <a16:creationId xmlns:a16="http://schemas.microsoft.com/office/drawing/2014/main" id="{3026F231-EFB8-4002-9D9C-A92639B0D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8" y="1156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3756" name="Text Box 49">
              <a:extLst>
                <a:ext uri="{FF2B5EF4-FFF2-40B4-BE49-F238E27FC236}">
                  <a16:creationId xmlns:a16="http://schemas.microsoft.com/office/drawing/2014/main" id="{71829946-7948-4E67-99F3-2D42F4A17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1737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3757" name="Text Box 50">
              <a:extLst>
                <a:ext uri="{FF2B5EF4-FFF2-40B4-BE49-F238E27FC236}">
                  <a16:creationId xmlns:a16="http://schemas.microsoft.com/office/drawing/2014/main" id="{201B78F2-7342-4BAA-B4F8-DB672D31E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1696"/>
              <a:ext cx="192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3758" name="Text Box 51">
              <a:extLst>
                <a:ext uri="{FF2B5EF4-FFF2-40B4-BE49-F238E27FC236}">
                  <a16:creationId xmlns:a16="http://schemas.microsoft.com/office/drawing/2014/main" id="{FF2850B8-8CE2-46ED-A868-DE8BB2C3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2" y="1413"/>
              <a:ext cx="191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aphicFrame>
        <p:nvGraphicFramePr>
          <p:cNvPr id="73733" name="Object 53">
            <a:extLst>
              <a:ext uri="{FF2B5EF4-FFF2-40B4-BE49-F238E27FC236}">
                <a16:creationId xmlns:a16="http://schemas.microsoft.com/office/drawing/2014/main" id="{DBAB1FFE-676B-46A6-9252-E40EC02C76D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46163" y="2600325"/>
          <a:ext cx="7975600" cy="353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4" imgW="4406900" imgH="1955800" progId="Equation.DSMT4">
                  <p:embed/>
                </p:oleObj>
              </mc:Choice>
              <mc:Fallback>
                <p:oleObj name="Equation" r:id="rId4" imgW="4406900" imgH="1955800" progId="Equation.DSMT4">
                  <p:embed/>
                  <p:pic>
                    <p:nvPicPr>
                      <p:cNvPr id="73733" name="Object 53">
                        <a:extLst>
                          <a:ext uri="{FF2B5EF4-FFF2-40B4-BE49-F238E27FC236}">
                            <a16:creationId xmlns:a16="http://schemas.microsoft.com/office/drawing/2014/main" id="{DBAB1FFE-676B-46A6-9252-E40EC02C76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00325"/>
                        <a:ext cx="7975600" cy="353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55">
            <a:extLst>
              <a:ext uri="{FF2B5EF4-FFF2-40B4-BE49-F238E27FC236}">
                <a16:creationId xmlns:a16="http://schemas.microsoft.com/office/drawing/2014/main" id="{CE628ABF-3C8B-4DBB-AB1A-19226F623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1438" y="1403350"/>
          <a:ext cx="33115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6" imgW="1193800" imgH="241300" progId="Equation.DSMT4">
                  <p:embed/>
                </p:oleObj>
              </mc:Choice>
              <mc:Fallback>
                <p:oleObj name="Equation" r:id="rId6" imgW="1193800" imgH="241300" progId="Equation.DSMT4">
                  <p:embed/>
                  <p:pic>
                    <p:nvPicPr>
                      <p:cNvPr id="73734" name="Object 55">
                        <a:extLst>
                          <a:ext uri="{FF2B5EF4-FFF2-40B4-BE49-F238E27FC236}">
                            <a16:creationId xmlns:a16="http://schemas.microsoft.com/office/drawing/2014/main" id="{CE628ABF-3C8B-4DBB-AB1A-19226F6238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1403350"/>
                        <a:ext cx="33115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投影片編號版面配置區 4">
            <a:extLst>
              <a:ext uri="{FF2B5EF4-FFF2-40B4-BE49-F238E27FC236}">
                <a16:creationId xmlns:a16="http://schemas.microsoft.com/office/drawing/2014/main" id="{590C0844-7587-4DC8-9C88-3EBAE24DA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119004C-07AA-4982-8B33-0FAB2DD9FF3A}" type="slidenum">
              <a:rPr lang="zh-TW" altLang="en-US" sz="1400" smtClean="0">
                <a:latin typeface="Times New Roman" panose="02020603050405020304" pitchFamily="18" charset="0"/>
              </a:rPr>
              <a:pPr/>
              <a:t>37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51B1DC2-EB14-48DA-933B-1CC9C77F5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Floyd-Warshall Algorithm 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09634527-E816-4CCD-81E4-BB120121A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927100"/>
            <a:ext cx="9066213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sz="1900">
                <a:ea typeface="新細明體" panose="02020500000000000000" pitchFamily="18" charset="-120"/>
              </a:rPr>
              <a:t>Let  D be a n×n distance matrix, whose entry 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is initially set to be C</a:t>
            </a:r>
            <a:br>
              <a:rPr lang="en-US" altLang="zh-TW" sz="1900">
                <a:ea typeface="新細明體" panose="02020500000000000000" pitchFamily="18" charset="-120"/>
              </a:rPr>
            </a:br>
            <a:r>
              <a:rPr lang="en-US" altLang="zh-TW" sz="1900">
                <a:ea typeface="新細明體" panose="02020500000000000000" pitchFamily="18" charset="-120"/>
              </a:rPr>
              <a:t>  final 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denotes the length of the shortest path from i to j</a:t>
            </a:r>
            <a:br>
              <a:rPr lang="en-US" altLang="zh-TW" sz="1900">
                <a:ea typeface="新細明體" panose="02020500000000000000" pitchFamily="18" charset="-120"/>
              </a:rPr>
            </a:br>
            <a:r>
              <a:rPr lang="en-US" altLang="zh-TW" sz="1900">
                <a:ea typeface="新細明體" panose="02020500000000000000" pitchFamily="18" charset="-120"/>
              </a:rPr>
              <a:t>  PRED be a n×n predecessor matrix, whose entry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is initially set to be i</a:t>
            </a:r>
            <a:br>
              <a:rPr lang="en-US" altLang="zh-TW" sz="2000">
                <a:ea typeface="新細明體" panose="02020500000000000000" pitchFamily="18" charset="-120"/>
              </a:rPr>
            </a:br>
            <a:r>
              <a:rPr lang="en-US" altLang="zh-TW" sz="2000">
                <a:ea typeface="新細明體" panose="02020500000000000000" pitchFamily="18" charset="-120"/>
              </a:rPr>
              <a:t>  </a:t>
            </a:r>
            <a:r>
              <a:rPr lang="en-US" altLang="zh-TW" sz="1900">
                <a:ea typeface="新細明體" panose="02020500000000000000" pitchFamily="18" charset="-120"/>
              </a:rPr>
              <a:t>final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ea typeface="新細明體" panose="02020500000000000000" pitchFamily="18" charset="-120"/>
              </a:rPr>
              <a:t> denotes the predecessor of j on the path from i to j</a:t>
            </a:r>
          </a:p>
          <a:p>
            <a:r>
              <a:rPr lang="en-US" altLang="zh-TW" sz="1900">
                <a:ea typeface="新細明體" panose="02020500000000000000" pitchFamily="18" charset="-120"/>
              </a:rPr>
              <a:t>Triple comparison :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=min{d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, 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+d</a:t>
            </a:r>
            <a:r>
              <a:rPr lang="en-US" altLang="zh-TW" sz="1900" baseline="-25000">
                <a:solidFill>
                  <a:schemeClr val="accent2"/>
                </a:solidFill>
                <a:ea typeface="新細明體" panose="02020500000000000000" pitchFamily="18" charset="-120"/>
              </a:rPr>
              <a:t>kj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}</a:t>
            </a:r>
            <a:endParaRPr lang="en-US" altLang="zh-TW" sz="1900">
              <a:solidFill>
                <a:srgbClr val="008000"/>
              </a:solidFill>
              <a:ea typeface="新細明體" panose="02020500000000000000" pitchFamily="18" charset="-120"/>
            </a:endParaRPr>
          </a:p>
          <a:p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Claim:</a:t>
            </a:r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 </a:t>
            </a:r>
          </a:p>
          <a:p>
            <a:r>
              <a:rPr lang="en-US" altLang="zh-TW" sz="2000">
                <a:solidFill>
                  <a:srgbClr val="008000"/>
                </a:solidFill>
                <a:ea typeface="新細明體" panose="02020500000000000000" pitchFamily="18" charset="-120"/>
              </a:rPr>
              <a:t>	</a:t>
            </a: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if we perform triple comparisons for successive k=1,2,…,|V|</a:t>
            </a:r>
            <a:b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</a:b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then the final d</a:t>
            </a:r>
            <a:r>
              <a:rPr lang="en-US" altLang="zh-TW" sz="1900" baseline="-25000">
                <a:solidFill>
                  <a:srgbClr val="008000"/>
                </a:solidFill>
                <a:ea typeface="新細明體" panose="02020500000000000000" pitchFamily="18" charset="-120"/>
              </a:rPr>
              <a:t>ij</a:t>
            </a:r>
            <a:r>
              <a:rPr lang="en-US" altLang="zh-TW" sz="1900">
                <a:solidFill>
                  <a:srgbClr val="008000"/>
                </a:solidFill>
                <a:ea typeface="新細明體" panose="02020500000000000000" pitchFamily="18" charset="-120"/>
              </a:rPr>
              <a:t> equals the length of the shortest path from i to j</a:t>
            </a:r>
            <a:endParaRPr lang="en-US" altLang="zh-TW" sz="1900">
              <a:ea typeface="新細明體" panose="02020500000000000000" pitchFamily="18" charset="-120"/>
            </a:endParaRPr>
          </a:p>
          <a:p>
            <a:r>
              <a:rPr lang="en-US" altLang="zh-TW" sz="1900">
                <a:ea typeface="新細明體" panose="02020500000000000000" pitchFamily="18" charset="-120"/>
              </a:rPr>
              <a:t>Floyd-Warshall Algorithm is based on the above claim</a:t>
            </a:r>
          </a:p>
          <a:p>
            <a:endParaRPr lang="en-US" altLang="zh-TW" sz="20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2400">
              <a:ea typeface="新細明體" panose="02020500000000000000" pitchFamily="18" charset="-120"/>
            </a:endParaRPr>
          </a:p>
          <a:p>
            <a:endParaRPr lang="en-US" altLang="zh-TW" sz="1600">
              <a:ea typeface="新細明體" panose="02020500000000000000" pitchFamily="18" charset="-120"/>
            </a:endParaRPr>
          </a:p>
        </p:txBody>
      </p:sp>
      <p:sp>
        <p:nvSpPr>
          <p:cNvPr id="75781" name="Text Box 12">
            <a:extLst>
              <a:ext uri="{FF2B5EF4-FFF2-40B4-BE49-F238E27FC236}">
                <a16:creationId xmlns:a16="http://schemas.microsoft.com/office/drawing/2014/main" id="{72590708-A79D-42CC-8268-9DE26C9F5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3763963"/>
            <a:ext cx="5621337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    </a:t>
            </a:r>
            <a:r>
              <a:rPr lang="en-US" altLang="zh-TW" sz="2000">
                <a:ea typeface="新細明體" panose="02020500000000000000" pitchFamily="18" charset="-120"/>
              </a:rPr>
              <a:t>initialization:  D:=C; PRED</a:t>
            </a:r>
            <a:r>
              <a:rPr lang="en-US" altLang="zh-TW" sz="2000" baseline="-25000"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:=i for each (i,j);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k=1  to  |V|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          </a:t>
            </a:r>
            <a:r>
              <a:rPr lang="en-US" altLang="zh-TW" sz="2000" b="1">
                <a:ea typeface="新細明體" panose="02020500000000000000" pitchFamily="18" charset="-120"/>
              </a:rPr>
              <a:t>for</a:t>
            </a:r>
            <a:r>
              <a:rPr lang="en-US" altLang="zh-TW" sz="2000">
                <a:ea typeface="新細明體" panose="02020500000000000000" pitchFamily="18" charset="-120"/>
              </a:rPr>
              <a:t> i=1  to  |V|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	 for </a:t>
            </a:r>
            <a:r>
              <a:rPr lang="en-US" altLang="zh-TW" sz="2000">
                <a:ea typeface="新細明體" panose="02020500000000000000" pitchFamily="18" charset="-120"/>
              </a:rPr>
              <a:t>j=1  to  |V| </a:t>
            </a:r>
            <a:r>
              <a:rPr lang="en-US" altLang="zh-TW" sz="20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     </a:t>
            </a:r>
            <a:r>
              <a:rPr lang="en-US" altLang="zh-TW" sz="2000" b="1">
                <a:ea typeface="新細明體" panose="02020500000000000000" pitchFamily="18" charset="-120"/>
              </a:rPr>
              <a:t>if</a:t>
            </a:r>
            <a:r>
              <a:rPr lang="en-US" altLang="zh-TW" sz="2000">
                <a:ea typeface="新細明體" panose="02020500000000000000" pitchFamily="18" charset="-120"/>
              </a:rPr>
              <a:t> d</a:t>
            </a:r>
            <a:r>
              <a:rPr lang="en-US" altLang="zh-TW" sz="2000" baseline="-25000"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&gt;d</a:t>
            </a:r>
            <a:r>
              <a:rPr lang="en-US" altLang="zh-TW" sz="2000" baseline="-25000">
                <a:ea typeface="新細明體" panose="02020500000000000000" pitchFamily="18" charset="-120"/>
              </a:rPr>
              <a:t>ik</a:t>
            </a:r>
            <a:r>
              <a:rPr lang="en-US" altLang="zh-TW" sz="2000">
                <a:ea typeface="新細明體" panose="02020500000000000000" pitchFamily="18" charset="-120"/>
              </a:rPr>
              <a:t>+d</a:t>
            </a:r>
            <a:r>
              <a:rPr lang="en-US" altLang="zh-TW" sz="2000" baseline="-25000">
                <a:ea typeface="新細明體" panose="02020500000000000000" pitchFamily="18" charset="-120"/>
              </a:rPr>
              <a:t>kj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ea typeface="新細明體" panose="02020500000000000000" pitchFamily="18" charset="-120"/>
              </a:rPr>
              <a:t>then</a:t>
            </a: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		d</a:t>
            </a:r>
            <a:r>
              <a:rPr lang="en-US" altLang="zh-TW" sz="2000" baseline="-25000"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=d</a:t>
            </a:r>
            <a:r>
              <a:rPr lang="en-US" altLang="zh-TW" sz="1400">
                <a:ea typeface="新細明體" panose="02020500000000000000" pitchFamily="18" charset="-120"/>
              </a:rPr>
              <a:t>ik </a:t>
            </a:r>
            <a:r>
              <a:rPr lang="en-US" altLang="zh-TW" sz="2000">
                <a:ea typeface="新細明體" panose="02020500000000000000" pitchFamily="18" charset="-120"/>
              </a:rPr>
              <a:t>+d</a:t>
            </a:r>
            <a:r>
              <a:rPr lang="en-US" altLang="zh-TW" sz="2000" baseline="-25000">
                <a:ea typeface="新細明體" panose="02020500000000000000" pitchFamily="18" charset="-120"/>
              </a:rPr>
              <a:t>kj</a:t>
            </a:r>
            <a:r>
              <a:rPr lang="en-US" altLang="zh-TW" sz="2000">
                <a:ea typeface="新細明體" panose="02020500000000000000" pitchFamily="18" charset="-120"/>
              </a:rPr>
              <a:t>; PRED</a:t>
            </a:r>
            <a:r>
              <a:rPr lang="en-US" altLang="zh-TW" sz="2000" baseline="-25000">
                <a:ea typeface="新細明體" panose="02020500000000000000" pitchFamily="18" charset="-120"/>
              </a:rPr>
              <a:t>ij</a:t>
            </a:r>
            <a:r>
              <a:rPr lang="en-US" altLang="zh-TW" sz="2000">
                <a:ea typeface="新細明體" panose="02020500000000000000" pitchFamily="18" charset="-120"/>
              </a:rPr>
              <a:t>=PRED</a:t>
            </a:r>
            <a:r>
              <a:rPr lang="en-US" altLang="zh-TW" sz="1400">
                <a:ea typeface="新細明體" panose="02020500000000000000" pitchFamily="18" charset="-120"/>
              </a:rPr>
              <a:t>kj </a:t>
            </a:r>
            <a:r>
              <a:rPr lang="en-US" altLang="zh-TW" sz="2000">
                <a:ea typeface="新細明體" panose="02020500000000000000" pitchFamily="18" charset="-120"/>
              </a:rPr>
              <a:t>;</a:t>
            </a:r>
          </a:p>
          <a:p>
            <a:pPr eaLnBrk="1" hangingPunct="1"/>
            <a:r>
              <a:rPr lang="en-US" altLang="zh-TW" sz="20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投影片編號版面配置區 3">
            <a:extLst>
              <a:ext uri="{FF2B5EF4-FFF2-40B4-BE49-F238E27FC236}">
                <a16:creationId xmlns:a16="http://schemas.microsoft.com/office/drawing/2014/main" id="{50AC9D3E-2162-4242-AF82-EA27BEC5E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A7522F9-C3D1-4465-A779-516595B82B19}" type="slidenum">
              <a:rPr lang="zh-TW" altLang="en-US" sz="1400" smtClean="0">
                <a:latin typeface="Times New Roman" panose="02020603050405020304" pitchFamily="18" charset="0"/>
              </a:rPr>
              <a:pPr/>
              <a:t>38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081249B-7767-4D72-9080-42385AE64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5313" y="0"/>
            <a:ext cx="8485187" cy="685800"/>
          </a:xfrm>
        </p:spPr>
        <p:txBody>
          <a:bodyPr/>
          <a:lstStyle/>
          <a:p>
            <a:pPr eaLnBrk="1" hangingPunct="1"/>
            <a:r>
              <a:rPr lang="en-US" altLang="zh-TW" sz="3600">
                <a:ea typeface="新細明體" panose="02020500000000000000" pitchFamily="18" charset="-120"/>
              </a:rPr>
              <a:t>Properties of Floyd-Warshall Algorithm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982544CE-9064-4E2A-8D4E-385A07B2B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170" y="990600"/>
            <a:ext cx="9731829" cy="5410200"/>
          </a:xfrm>
        </p:spPr>
        <p:txBody>
          <a:bodyPr/>
          <a:lstStyle/>
          <a:p>
            <a:pPr marL="457200" indent="-457200"/>
            <a:r>
              <a:rPr lang="en-US" altLang="zh-TW" sz="1900">
                <a:ea typeface="新細明體" panose="02020500000000000000" pitchFamily="18" charset="-120"/>
              </a:rPr>
              <a:t>Let 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 baseline="30000">
                <a:ea typeface="新細明體" panose="02020500000000000000" pitchFamily="18" charset="-120"/>
              </a:rPr>
              <a:t>k</a:t>
            </a:r>
            <a:r>
              <a:rPr lang="en-US" altLang="zh-TW" sz="1900">
                <a:ea typeface="新細明體" panose="02020500000000000000" pitchFamily="18" charset="-120"/>
              </a:rPr>
              <a:t> denote the entry D</a:t>
            </a:r>
            <a:r>
              <a:rPr lang="en-US" altLang="zh-TW" sz="1900" baseline="-25000">
                <a:ea typeface="新細明體" panose="02020500000000000000" pitchFamily="18" charset="-120"/>
              </a:rPr>
              <a:t>ij </a:t>
            </a:r>
            <a:r>
              <a:rPr lang="en-US" altLang="zh-TW" sz="1900">
                <a:ea typeface="新細明體" panose="02020500000000000000" pitchFamily="18" charset="-120"/>
              </a:rPr>
              <a:t>after the k</a:t>
            </a:r>
            <a:r>
              <a:rPr lang="en-US" altLang="zh-TW" sz="1900" baseline="30000">
                <a:ea typeface="新細明體" panose="02020500000000000000" pitchFamily="18" charset="-120"/>
              </a:rPr>
              <a:t>th</a:t>
            </a:r>
            <a:r>
              <a:rPr lang="en-US" altLang="zh-TW" sz="1900">
                <a:ea typeface="新細明體" panose="02020500000000000000" pitchFamily="18" charset="-120"/>
              </a:rPr>
              <a:t> iteration of Floyd-Warshall algorithm</a:t>
            </a:r>
          </a:p>
          <a:p>
            <a:pPr marL="457200" indent="-457200"/>
            <a:endParaRPr lang="en-US" altLang="zh-TW" sz="80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>
                <a:ea typeface="新細明體" panose="02020500000000000000" pitchFamily="18" charset="-120"/>
              </a:rPr>
              <a:t>D</a:t>
            </a:r>
            <a:r>
              <a:rPr lang="en-US" altLang="zh-TW" sz="1900" baseline="-25000">
                <a:ea typeface="新細明體" panose="02020500000000000000" pitchFamily="18" charset="-120"/>
              </a:rPr>
              <a:t>ij</a:t>
            </a:r>
            <a:r>
              <a:rPr lang="en-US" altLang="zh-TW" sz="1900" baseline="30000">
                <a:ea typeface="新細明體" panose="02020500000000000000" pitchFamily="18" charset="-120"/>
              </a:rPr>
              <a:t>k</a:t>
            </a:r>
            <a:r>
              <a:rPr lang="en-US" altLang="zh-TW" sz="1900">
                <a:ea typeface="新細明體" panose="02020500000000000000" pitchFamily="18" charset="-120"/>
              </a:rPr>
              <a:t> is the length of shortest path from i to j with 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intermediate vertices</a:t>
            </a:r>
            <a:r>
              <a:rPr lang="en-US" altLang="zh-TW" sz="1900">
                <a:ea typeface="新細明體" panose="02020500000000000000" pitchFamily="18" charset="-120"/>
              </a:rPr>
              <a:t> in {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1,2,…,k-1,k</a:t>
            </a:r>
            <a:r>
              <a:rPr lang="en-US" altLang="zh-TW" sz="1900">
                <a:ea typeface="新細明體" panose="02020500000000000000" pitchFamily="18" charset="-120"/>
              </a:rPr>
              <a:t>}</a:t>
            </a:r>
          </a:p>
          <a:p>
            <a:pPr marL="457200" indent="-457200"/>
            <a:endParaRPr lang="en-US" altLang="zh-TW" sz="20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40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>
                <a:ea typeface="新細明體" panose="02020500000000000000" pitchFamily="18" charset="-120"/>
              </a:rPr>
              <a:t>Totally O(|V|</a:t>
            </a:r>
            <a:r>
              <a:rPr lang="en-US" altLang="zh-TW" sz="1900" baseline="30000">
                <a:ea typeface="新細明體" panose="02020500000000000000" pitchFamily="18" charset="-120"/>
              </a:rPr>
              <a:t>3</a:t>
            </a:r>
            <a:r>
              <a:rPr lang="en-US" altLang="zh-TW" sz="1900">
                <a:ea typeface="新細明體" panose="02020500000000000000" pitchFamily="18" charset="-120"/>
              </a:rPr>
              <a:t>) operations, most efficient for complete graph</a:t>
            </a:r>
          </a:p>
          <a:p>
            <a:pPr marL="457200" indent="-457200"/>
            <a:endParaRPr lang="en-US" altLang="zh-TW" sz="80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Detect negative cycle</a:t>
            </a:r>
            <a:r>
              <a:rPr lang="en-US" altLang="zh-TW" sz="1900">
                <a:ea typeface="新細明體" panose="02020500000000000000" pitchFamily="18" charset="-120"/>
              </a:rPr>
              <a:t>:   if D</a:t>
            </a:r>
            <a:r>
              <a:rPr lang="en-US" altLang="zh-TW" sz="1900" baseline="-25000">
                <a:ea typeface="新細明體" panose="02020500000000000000" pitchFamily="18" charset="-120"/>
              </a:rPr>
              <a:t>ii</a:t>
            </a:r>
            <a:r>
              <a:rPr lang="en-US" altLang="zh-TW" sz="1900" baseline="30000">
                <a:ea typeface="新細明體" panose="02020500000000000000" pitchFamily="18" charset="-120"/>
              </a:rPr>
              <a:t>k</a:t>
            </a:r>
            <a:r>
              <a:rPr lang="en-US" altLang="zh-TW" sz="1900">
                <a:ea typeface="新細明體" panose="02020500000000000000" pitchFamily="18" charset="-120"/>
              </a:rPr>
              <a:t>&lt;0, there exists a negative cycle from i to i with k edges</a:t>
            </a:r>
          </a:p>
          <a:p>
            <a:pPr marL="457200" indent="-457200"/>
            <a:endParaRPr lang="en-US" altLang="zh-TW" sz="800">
              <a:ea typeface="新細明體" panose="02020500000000000000" pitchFamily="18" charset="-120"/>
            </a:endParaRPr>
          </a:p>
          <a:p>
            <a:pPr marL="457200" indent="-457200"/>
            <a:r>
              <a:rPr lang="en-US" altLang="zh-TW" sz="1900">
                <a:ea typeface="新細明體" panose="02020500000000000000" pitchFamily="18" charset="-120"/>
              </a:rPr>
              <a:t>Dynamic Programming:</a:t>
            </a:r>
            <a:r>
              <a:rPr lang="en-US" altLang="zh-TW" sz="2000">
                <a:ea typeface="新細明體" panose="02020500000000000000" pitchFamily="18" charset="-120"/>
              </a:rPr>
              <a:t> </a:t>
            </a:r>
          </a:p>
          <a:p>
            <a:pPr marL="457200" indent="-457200"/>
            <a:endParaRPr lang="en-US" altLang="zh-TW" sz="2000">
              <a:ea typeface="新細明體" panose="02020500000000000000" pitchFamily="18" charset="-120"/>
            </a:endParaRPr>
          </a:p>
          <a:p>
            <a:pPr marL="457200" indent="-457200"/>
            <a:endParaRPr lang="en-US" altLang="zh-TW" sz="2000">
              <a:ea typeface="新細明體" panose="02020500000000000000" pitchFamily="18" charset="-120"/>
            </a:endParaRPr>
          </a:p>
        </p:txBody>
      </p:sp>
      <p:grpSp>
        <p:nvGrpSpPr>
          <p:cNvPr id="77829" name="Group 214">
            <a:extLst>
              <a:ext uri="{FF2B5EF4-FFF2-40B4-BE49-F238E27FC236}">
                <a16:creationId xmlns:a16="http://schemas.microsoft.com/office/drawing/2014/main" id="{0A3BCA82-4B31-442F-9AD3-BC5142B99D4E}"/>
              </a:ext>
            </a:extLst>
          </p:cNvPr>
          <p:cNvGrpSpPr>
            <a:grpSpLocks/>
          </p:cNvGrpSpPr>
          <p:nvPr/>
        </p:nvGrpSpPr>
        <p:grpSpPr bwMode="auto">
          <a:xfrm>
            <a:off x="812800" y="2024063"/>
            <a:ext cx="8232775" cy="1676400"/>
            <a:chOff x="465" y="1066"/>
            <a:chExt cx="5186" cy="1056"/>
          </a:xfrm>
        </p:grpSpPr>
        <p:grpSp>
          <p:nvGrpSpPr>
            <p:cNvPr id="77847" name="Group 4">
              <a:extLst>
                <a:ext uri="{FF2B5EF4-FFF2-40B4-BE49-F238E27FC236}">
                  <a16:creationId xmlns:a16="http://schemas.microsoft.com/office/drawing/2014/main" id="{EA4C94DA-6484-4553-BA34-D8D521CC35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" y="1066"/>
              <a:ext cx="960" cy="1056"/>
              <a:chOff x="624" y="1152"/>
              <a:chExt cx="1141" cy="1435"/>
            </a:xfrm>
          </p:grpSpPr>
          <p:sp>
            <p:nvSpPr>
              <p:cNvPr id="78018" name="Rectangle 5">
                <a:extLst>
                  <a:ext uri="{FF2B5EF4-FFF2-40B4-BE49-F238E27FC236}">
                    <a16:creationId xmlns:a16="http://schemas.microsoft.com/office/drawing/2014/main" id="{2E1F244C-9A27-42BE-8CC2-E1E167880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300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19" name="Rectangle 6">
                <a:extLst>
                  <a:ext uri="{FF2B5EF4-FFF2-40B4-BE49-F238E27FC236}">
                    <a16:creationId xmlns:a16="http://schemas.microsoft.com/office/drawing/2014/main" id="{AB1D3AC9-3766-4477-9A02-8AC394E13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0" name="Rectangle 7">
                <a:extLst>
                  <a:ext uri="{FF2B5EF4-FFF2-40B4-BE49-F238E27FC236}">
                    <a16:creationId xmlns:a16="http://schemas.microsoft.com/office/drawing/2014/main" id="{DD2DAE3A-9181-4030-980F-E12DEAC6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1" name="Rectangle 8">
                <a:extLst>
                  <a:ext uri="{FF2B5EF4-FFF2-40B4-BE49-F238E27FC236}">
                    <a16:creationId xmlns:a16="http://schemas.microsoft.com/office/drawing/2014/main" id="{C28E9714-7D9B-406F-9BCC-5E864F25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2" name="Rectangle 9">
                <a:extLst>
                  <a:ext uri="{FF2B5EF4-FFF2-40B4-BE49-F238E27FC236}">
                    <a16:creationId xmlns:a16="http://schemas.microsoft.com/office/drawing/2014/main" id="{5D68F448-1574-4E37-BABA-6B2C8DA1C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3" name="Rectangle 10">
                <a:extLst>
                  <a:ext uri="{FF2B5EF4-FFF2-40B4-BE49-F238E27FC236}">
                    <a16:creationId xmlns:a16="http://schemas.microsoft.com/office/drawing/2014/main" id="{4A55B46B-3172-4EC3-A914-470EFB5DF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4" name="Rectangle 11">
                <a:extLst>
                  <a:ext uri="{FF2B5EF4-FFF2-40B4-BE49-F238E27FC236}">
                    <a16:creationId xmlns:a16="http://schemas.microsoft.com/office/drawing/2014/main" id="{D213F326-2C35-4B3D-B6C1-271B05AC1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5" name="Rectangle 12">
                <a:extLst>
                  <a:ext uri="{FF2B5EF4-FFF2-40B4-BE49-F238E27FC236}">
                    <a16:creationId xmlns:a16="http://schemas.microsoft.com/office/drawing/2014/main" id="{5307D5EE-59F1-4A12-A3EB-E295B91BE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6" name="Rectangle 13">
                <a:extLst>
                  <a:ext uri="{FF2B5EF4-FFF2-40B4-BE49-F238E27FC236}">
                    <a16:creationId xmlns:a16="http://schemas.microsoft.com/office/drawing/2014/main" id="{7E9A6CF7-9D6A-487B-8306-85D46B71C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7" name="Rectangle 14">
                <a:extLst>
                  <a:ext uri="{FF2B5EF4-FFF2-40B4-BE49-F238E27FC236}">
                    <a16:creationId xmlns:a16="http://schemas.microsoft.com/office/drawing/2014/main" id="{4470F7DB-4835-43B5-A8D2-8FB64C683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8" name="Rectangle 15">
                <a:extLst>
                  <a:ext uri="{FF2B5EF4-FFF2-40B4-BE49-F238E27FC236}">
                    <a16:creationId xmlns:a16="http://schemas.microsoft.com/office/drawing/2014/main" id="{1F4B5CD7-D84A-466D-A854-8F5CADDDD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29" name="Rectangle 16">
                <a:extLst>
                  <a:ext uri="{FF2B5EF4-FFF2-40B4-BE49-F238E27FC236}">
                    <a16:creationId xmlns:a16="http://schemas.microsoft.com/office/drawing/2014/main" id="{CE40123C-1645-4D93-A946-3C3462604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300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0" name="Rectangle 17">
                <a:extLst>
                  <a:ext uri="{FF2B5EF4-FFF2-40B4-BE49-F238E27FC236}">
                    <a16:creationId xmlns:a16="http://schemas.microsoft.com/office/drawing/2014/main" id="{2CD80DF5-067B-4E2C-81D3-3C49698EA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0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1" name="Rectangle 18">
                <a:extLst>
                  <a:ext uri="{FF2B5EF4-FFF2-40B4-BE49-F238E27FC236}">
                    <a16:creationId xmlns:a16="http://schemas.microsoft.com/office/drawing/2014/main" id="{D44AF50D-DAA1-44F2-A723-C2F20647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2" name="Rectangle 19">
                <a:extLst>
                  <a:ext uri="{FF2B5EF4-FFF2-40B4-BE49-F238E27FC236}">
                    <a16:creationId xmlns:a16="http://schemas.microsoft.com/office/drawing/2014/main" id="{38FB92C5-26F0-4967-B341-D4CF2BD8C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3" name="Rectangle 20">
                <a:extLst>
                  <a:ext uri="{FF2B5EF4-FFF2-40B4-BE49-F238E27FC236}">
                    <a16:creationId xmlns:a16="http://schemas.microsoft.com/office/drawing/2014/main" id="{4F028598-FE19-4969-BF68-C1A351CE6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4" name="Rectangle 21">
                <a:extLst>
                  <a:ext uri="{FF2B5EF4-FFF2-40B4-BE49-F238E27FC236}">
                    <a16:creationId xmlns:a16="http://schemas.microsoft.com/office/drawing/2014/main" id="{26806784-0D20-4EEB-86FC-3AE7A8DF7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5" name="Rectangle 22">
                <a:extLst>
                  <a:ext uri="{FF2B5EF4-FFF2-40B4-BE49-F238E27FC236}">
                    <a16:creationId xmlns:a16="http://schemas.microsoft.com/office/drawing/2014/main" id="{63D42CDA-9215-4023-9D10-954C1C733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6" name="Rectangle 23">
                <a:extLst>
                  <a:ext uri="{FF2B5EF4-FFF2-40B4-BE49-F238E27FC236}">
                    <a16:creationId xmlns:a16="http://schemas.microsoft.com/office/drawing/2014/main" id="{62947BC5-00EE-4D26-BCA9-F0CD055A5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7" name="Rectangle 24">
                <a:extLst>
                  <a:ext uri="{FF2B5EF4-FFF2-40B4-BE49-F238E27FC236}">
                    <a16:creationId xmlns:a16="http://schemas.microsoft.com/office/drawing/2014/main" id="{45AA8744-F1B9-4482-B578-0C8F7F753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8" name="Rectangle 25">
                <a:extLst>
                  <a:ext uri="{FF2B5EF4-FFF2-40B4-BE49-F238E27FC236}">
                    <a16:creationId xmlns:a16="http://schemas.microsoft.com/office/drawing/2014/main" id="{775C199D-9D7E-4221-AAC4-9809BB3E0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39" name="Rectangle 26">
                <a:extLst>
                  <a:ext uri="{FF2B5EF4-FFF2-40B4-BE49-F238E27FC236}">
                    <a16:creationId xmlns:a16="http://schemas.microsoft.com/office/drawing/2014/main" id="{B5D6B172-6F57-4E36-A94F-1A5E77AE9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40" name="Rectangle 27">
                <a:extLst>
                  <a:ext uri="{FF2B5EF4-FFF2-40B4-BE49-F238E27FC236}">
                    <a16:creationId xmlns:a16="http://schemas.microsoft.com/office/drawing/2014/main" id="{35F2952D-D05F-4E34-AE0A-58BF5BF80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41" name="Rectangle 28">
                <a:extLst>
                  <a:ext uri="{FF2B5EF4-FFF2-40B4-BE49-F238E27FC236}">
                    <a16:creationId xmlns:a16="http://schemas.microsoft.com/office/drawing/2014/main" id="{24E5109B-B862-468A-84F1-5E2125DF2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zh-TW" altLang="en-US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42" name="Rectangle 29">
                <a:extLst>
                  <a:ext uri="{FF2B5EF4-FFF2-40B4-BE49-F238E27FC236}">
                    <a16:creationId xmlns:a16="http://schemas.microsoft.com/office/drawing/2014/main" id="{A396D322-C3ED-4216-A35A-1FE60082B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endParaRPr lang="en-US" altLang="zh-TW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8043" name="Line 30">
                <a:extLst>
                  <a:ext uri="{FF2B5EF4-FFF2-40B4-BE49-F238E27FC236}">
                    <a16:creationId xmlns:a16="http://schemas.microsoft.com/office/drawing/2014/main" id="{A998C7A8-316E-4CCF-B717-5B6DE2CD8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4" name="Line 31">
                <a:extLst>
                  <a:ext uri="{FF2B5EF4-FFF2-40B4-BE49-F238E27FC236}">
                    <a16:creationId xmlns:a16="http://schemas.microsoft.com/office/drawing/2014/main" id="{EAFA34A7-9685-4AEF-9735-BE732A6BF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5" name="Line 32">
                <a:extLst>
                  <a:ext uri="{FF2B5EF4-FFF2-40B4-BE49-F238E27FC236}">
                    <a16:creationId xmlns:a16="http://schemas.microsoft.com/office/drawing/2014/main" id="{35ACAA58-67BB-470B-A6E3-884A61389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6" name="Line 33">
                <a:extLst>
                  <a:ext uri="{FF2B5EF4-FFF2-40B4-BE49-F238E27FC236}">
                    <a16:creationId xmlns:a16="http://schemas.microsoft.com/office/drawing/2014/main" id="{909B2BE6-7F19-47CF-AF8D-5755DC70B3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7" name="Line 34">
                <a:extLst>
                  <a:ext uri="{FF2B5EF4-FFF2-40B4-BE49-F238E27FC236}">
                    <a16:creationId xmlns:a16="http://schemas.microsoft.com/office/drawing/2014/main" id="{EC2FB068-A434-4CC5-8927-062F6BC15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587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8" name="Line 35">
                <a:extLst>
                  <a:ext uri="{FF2B5EF4-FFF2-40B4-BE49-F238E27FC236}">
                    <a16:creationId xmlns:a16="http://schemas.microsoft.com/office/drawing/2014/main" id="{A8E46E39-DAC0-4F5C-A24F-76788FCE3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49" name="Line 36">
                <a:extLst>
                  <a:ext uri="{FF2B5EF4-FFF2-40B4-BE49-F238E27FC236}">
                    <a16:creationId xmlns:a16="http://schemas.microsoft.com/office/drawing/2014/main" id="{2FD33638-F0DE-4325-92F9-ED3A358AC3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3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0" name="Line 37">
                <a:extLst>
                  <a:ext uri="{FF2B5EF4-FFF2-40B4-BE49-F238E27FC236}">
                    <a16:creationId xmlns:a16="http://schemas.microsoft.com/office/drawing/2014/main" id="{CF927F8C-AD81-48DB-BC45-1A8973534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80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1" name="Line 38">
                <a:extLst>
                  <a:ext uri="{FF2B5EF4-FFF2-40B4-BE49-F238E27FC236}">
                    <a16:creationId xmlns:a16="http://schemas.microsoft.com/office/drawing/2014/main" id="{6B3CFC89-AF62-4BED-94A1-D36E58509E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2" name="Line 39">
                <a:extLst>
                  <a:ext uri="{FF2B5EF4-FFF2-40B4-BE49-F238E27FC236}">
                    <a16:creationId xmlns:a16="http://schemas.microsoft.com/office/drawing/2014/main" id="{0127C8E0-11CA-4D39-81D3-C486B168D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1152"/>
                <a:ext cx="0" cy="143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3" name="Line 40">
                <a:extLst>
                  <a:ext uri="{FF2B5EF4-FFF2-40B4-BE49-F238E27FC236}">
                    <a16:creationId xmlns:a16="http://schemas.microsoft.com/office/drawing/2014/main" id="{E08EE7B1-0D9D-42B9-A815-0C322FC47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4" name="Line 41">
                <a:extLst>
                  <a:ext uri="{FF2B5EF4-FFF2-40B4-BE49-F238E27FC236}">
                    <a16:creationId xmlns:a16="http://schemas.microsoft.com/office/drawing/2014/main" id="{016AC136-4178-40DC-9D56-604F573A84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152"/>
                <a:ext cx="0" cy="143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5" name="Line 42">
                <a:extLst>
                  <a:ext uri="{FF2B5EF4-FFF2-40B4-BE49-F238E27FC236}">
                    <a16:creationId xmlns:a16="http://schemas.microsoft.com/office/drawing/2014/main" id="{5279B4A9-F32F-440C-983E-B2923F01F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296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8056" name="Line 43">
                <a:extLst>
                  <a:ext uri="{FF2B5EF4-FFF2-40B4-BE49-F238E27FC236}">
                    <a16:creationId xmlns:a16="http://schemas.microsoft.com/office/drawing/2014/main" id="{092B1E85-CB8A-421D-94F7-EE78D3A725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0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7848" name="Group 44">
              <a:extLst>
                <a:ext uri="{FF2B5EF4-FFF2-40B4-BE49-F238E27FC236}">
                  <a16:creationId xmlns:a16="http://schemas.microsoft.com/office/drawing/2014/main" id="{DD9D4241-5F71-4A2B-9EC1-35A01E03B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1" y="1066"/>
              <a:ext cx="962" cy="1056"/>
              <a:chOff x="1392" y="1056"/>
              <a:chExt cx="962" cy="1056"/>
            </a:xfrm>
          </p:grpSpPr>
          <p:grpSp>
            <p:nvGrpSpPr>
              <p:cNvPr id="77976" name="Group 45">
                <a:extLst>
                  <a:ext uri="{FF2B5EF4-FFF2-40B4-BE49-F238E27FC236}">
                    <a16:creationId xmlns:a16="http://schemas.microsoft.com/office/drawing/2014/main" id="{90A1A137-5682-45A1-83AB-2B4DCA8357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056"/>
                <a:ext cx="962" cy="1056"/>
                <a:chOff x="1920" y="1152"/>
                <a:chExt cx="1141" cy="1439"/>
              </a:xfrm>
            </p:grpSpPr>
            <p:sp>
              <p:nvSpPr>
                <p:cNvPr id="77981" name="Rectangle 46">
                  <a:extLst>
                    <a:ext uri="{FF2B5EF4-FFF2-40B4-BE49-F238E27FC236}">
                      <a16:creationId xmlns:a16="http://schemas.microsoft.com/office/drawing/2014/main" id="{A0A77F75-822E-4B22-A2AE-2520A771B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2" name="Rectangle 47">
                  <a:extLst>
                    <a:ext uri="{FF2B5EF4-FFF2-40B4-BE49-F238E27FC236}">
                      <a16:creationId xmlns:a16="http://schemas.microsoft.com/office/drawing/2014/main" id="{C83FA795-D7B1-4DAA-BB13-5C1196D28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3" name="Rectangle 48">
                  <a:extLst>
                    <a:ext uri="{FF2B5EF4-FFF2-40B4-BE49-F238E27FC236}">
                      <a16:creationId xmlns:a16="http://schemas.microsoft.com/office/drawing/2014/main" id="{E81EFF05-C21F-4B61-946E-1041110FD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4" name="Rectangle 49">
                  <a:extLst>
                    <a:ext uri="{FF2B5EF4-FFF2-40B4-BE49-F238E27FC236}">
                      <a16:creationId xmlns:a16="http://schemas.microsoft.com/office/drawing/2014/main" id="{D3EBB2D4-9AB0-440E-8427-AA70ABCF3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5" name="Rectangle 50">
                  <a:extLst>
                    <a:ext uri="{FF2B5EF4-FFF2-40B4-BE49-F238E27FC236}">
                      <a16:creationId xmlns:a16="http://schemas.microsoft.com/office/drawing/2014/main" id="{D153FB92-11ED-4A6C-83D9-6772B1BD4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6" name="Rectangle 51">
                  <a:extLst>
                    <a:ext uri="{FF2B5EF4-FFF2-40B4-BE49-F238E27FC236}">
                      <a16:creationId xmlns:a16="http://schemas.microsoft.com/office/drawing/2014/main" id="{FB9C4B36-E99B-4DA2-A920-80D5CFF73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7" name="Rectangle 52">
                  <a:extLst>
                    <a:ext uri="{FF2B5EF4-FFF2-40B4-BE49-F238E27FC236}">
                      <a16:creationId xmlns:a16="http://schemas.microsoft.com/office/drawing/2014/main" id="{5C0F9BB9-7ABD-44DA-9349-C0DA21E356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8" name="Rectangle 53">
                  <a:extLst>
                    <a:ext uri="{FF2B5EF4-FFF2-40B4-BE49-F238E27FC236}">
                      <a16:creationId xmlns:a16="http://schemas.microsoft.com/office/drawing/2014/main" id="{18104655-EBAF-4795-8E19-7FA9F86E4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89" name="Rectangle 54">
                  <a:extLst>
                    <a:ext uri="{FF2B5EF4-FFF2-40B4-BE49-F238E27FC236}">
                      <a16:creationId xmlns:a16="http://schemas.microsoft.com/office/drawing/2014/main" id="{4E8E726A-AC9A-4801-AE67-1EFE0A68E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0" name="Rectangle 55">
                  <a:extLst>
                    <a:ext uri="{FF2B5EF4-FFF2-40B4-BE49-F238E27FC236}">
                      <a16:creationId xmlns:a16="http://schemas.microsoft.com/office/drawing/2014/main" id="{915895D0-D0B9-489F-B14A-EA48E0B81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1" name="Rectangle 56">
                  <a:extLst>
                    <a:ext uri="{FF2B5EF4-FFF2-40B4-BE49-F238E27FC236}">
                      <a16:creationId xmlns:a16="http://schemas.microsoft.com/office/drawing/2014/main" id="{D7D006F1-F965-4DDA-ACC9-A5D661AA23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2" name="Rectangle 57">
                  <a:extLst>
                    <a:ext uri="{FF2B5EF4-FFF2-40B4-BE49-F238E27FC236}">
                      <a16:creationId xmlns:a16="http://schemas.microsoft.com/office/drawing/2014/main" id="{75B4AA69-FFAB-4F34-BB1E-C28C6180E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3" name="Rectangle 58">
                  <a:extLst>
                    <a:ext uri="{FF2B5EF4-FFF2-40B4-BE49-F238E27FC236}">
                      <a16:creationId xmlns:a16="http://schemas.microsoft.com/office/drawing/2014/main" id="{B66CAF65-2F52-4187-8E8D-CA74E4066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4" name="Rectangle 59">
                  <a:extLst>
                    <a:ext uri="{FF2B5EF4-FFF2-40B4-BE49-F238E27FC236}">
                      <a16:creationId xmlns:a16="http://schemas.microsoft.com/office/drawing/2014/main" id="{E6D368D3-768C-41D8-A8CF-1908D0854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5" name="Rectangle 60">
                  <a:extLst>
                    <a:ext uri="{FF2B5EF4-FFF2-40B4-BE49-F238E27FC236}">
                      <a16:creationId xmlns:a16="http://schemas.microsoft.com/office/drawing/2014/main" id="{CD6585A0-4D2A-44A5-8E62-68ED0CB41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6" name="Rectangle 61">
                  <a:extLst>
                    <a:ext uri="{FF2B5EF4-FFF2-40B4-BE49-F238E27FC236}">
                      <a16:creationId xmlns:a16="http://schemas.microsoft.com/office/drawing/2014/main" id="{E8993DA1-8977-4980-9E05-B3D1568A9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7" name="Rectangle 62">
                  <a:extLst>
                    <a:ext uri="{FF2B5EF4-FFF2-40B4-BE49-F238E27FC236}">
                      <a16:creationId xmlns:a16="http://schemas.microsoft.com/office/drawing/2014/main" id="{CB1CD607-5204-4418-8652-D2F524F52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8" name="Rectangle 63">
                  <a:extLst>
                    <a:ext uri="{FF2B5EF4-FFF2-40B4-BE49-F238E27FC236}">
                      <a16:creationId xmlns:a16="http://schemas.microsoft.com/office/drawing/2014/main" id="{904D23FE-2B1C-4C1B-9AEC-3A97F68709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99" name="Rectangle 64">
                  <a:extLst>
                    <a:ext uri="{FF2B5EF4-FFF2-40B4-BE49-F238E27FC236}">
                      <a16:creationId xmlns:a16="http://schemas.microsoft.com/office/drawing/2014/main" id="{BFD68659-C2A6-4D7C-881C-AAD93BDB8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0" name="Rectangle 65">
                  <a:extLst>
                    <a:ext uri="{FF2B5EF4-FFF2-40B4-BE49-F238E27FC236}">
                      <a16:creationId xmlns:a16="http://schemas.microsoft.com/office/drawing/2014/main" id="{327C276C-16AE-4B8D-96AE-D62423C95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1" name="Rectangle 66">
                  <a:extLst>
                    <a:ext uri="{FF2B5EF4-FFF2-40B4-BE49-F238E27FC236}">
                      <a16:creationId xmlns:a16="http://schemas.microsoft.com/office/drawing/2014/main" id="{FFDF0FB1-89A9-4613-AEFA-1AEFBE7C0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2" name="Rectangle 67">
                  <a:extLst>
                    <a:ext uri="{FF2B5EF4-FFF2-40B4-BE49-F238E27FC236}">
                      <a16:creationId xmlns:a16="http://schemas.microsoft.com/office/drawing/2014/main" id="{B4F85C36-4AD2-4F5D-8C97-68251A1A3C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3" name="Rectangle 68">
                  <a:extLst>
                    <a:ext uri="{FF2B5EF4-FFF2-40B4-BE49-F238E27FC236}">
                      <a16:creationId xmlns:a16="http://schemas.microsoft.com/office/drawing/2014/main" id="{53B5709F-F954-4A42-B4CB-933AACD67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6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4" name="Rectangle 69">
                  <a:extLst>
                    <a:ext uri="{FF2B5EF4-FFF2-40B4-BE49-F238E27FC236}">
                      <a16:creationId xmlns:a16="http://schemas.microsoft.com/office/drawing/2014/main" id="{3F599B45-45DD-4BD2-B6CB-E5FC71CA74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9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5" name="Rectangle 70">
                  <a:extLst>
                    <a:ext uri="{FF2B5EF4-FFF2-40B4-BE49-F238E27FC236}">
                      <a16:creationId xmlns:a16="http://schemas.microsoft.com/office/drawing/2014/main" id="{5EEAE98D-CC1E-4BC7-9A2D-73BC49AD08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0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8006" name="Line 71">
                  <a:extLst>
                    <a:ext uri="{FF2B5EF4-FFF2-40B4-BE49-F238E27FC236}">
                      <a16:creationId xmlns:a16="http://schemas.microsoft.com/office/drawing/2014/main" id="{21DA724B-78CB-4E09-B18A-E19A89E446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07" name="Line 72">
                  <a:extLst>
                    <a:ext uri="{FF2B5EF4-FFF2-40B4-BE49-F238E27FC236}">
                      <a16:creationId xmlns:a16="http://schemas.microsoft.com/office/drawing/2014/main" id="{A6FFF5FE-1949-4BB0-BBFC-CF5C13E10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08" name="Line 73">
                  <a:extLst>
                    <a:ext uri="{FF2B5EF4-FFF2-40B4-BE49-F238E27FC236}">
                      <a16:creationId xmlns:a16="http://schemas.microsoft.com/office/drawing/2014/main" id="{99F69E95-049A-46F6-A947-DBC8661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09" name="Line 74">
                  <a:extLst>
                    <a:ext uri="{FF2B5EF4-FFF2-40B4-BE49-F238E27FC236}">
                      <a16:creationId xmlns:a16="http://schemas.microsoft.com/office/drawing/2014/main" id="{1711D7CD-12E4-4DF3-8E35-258C0C6F8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0" name="Line 75">
                  <a:extLst>
                    <a:ext uri="{FF2B5EF4-FFF2-40B4-BE49-F238E27FC236}">
                      <a16:creationId xmlns:a16="http://schemas.microsoft.com/office/drawing/2014/main" id="{3906972D-FF18-4DA8-8B6A-5FBFAFED6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1" name="Line 76">
                  <a:extLst>
                    <a:ext uri="{FF2B5EF4-FFF2-40B4-BE49-F238E27FC236}">
                      <a16:creationId xmlns:a16="http://schemas.microsoft.com/office/drawing/2014/main" id="{FD523542-AA73-4AC1-9E64-D03878CA91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2" name="Line 77">
                  <a:extLst>
                    <a:ext uri="{FF2B5EF4-FFF2-40B4-BE49-F238E27FC236}">
                      <a16:creationId xmlns:a16="http://schemas.microsoft.com/office/drawing/2014/main" id="{C2680F09-644E-48B2-BBC6-9ACCB16C24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4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3" name="Line 78">
                  <a:extLst>
                    <a:ext uri="{FF2B5EF4-FFF2-40B4-BE49-F238E27FC236}">
                      <a16:creationId xmlns:a16="http://schemas.microsoft.com/office/drawing/2014/main" id="{1552911E-D7AD-46CC-B8B5-BA983EE929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76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4" name="Line 79">
                  <a:extLst>
                    <a:ext uri="{FF2B5EF4-FFF2-40B4-BE49-F238E27FC236}">
                      <a16:creationId xmlns:a16="http://schemas.microsoft.com/office/drawing/2014/main" id="{341CF8E1-9B0F-439C-939D-B9B231A77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03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5" name="Line 80">
                  <a:extLst>
                    <a:ext uri="{FF2B5EF4-FFF2-40B4-BE49-F238E27FC236}">
                      <a16:creationId xmlns:a16="http://schemas.microsoft.com/office/drawing/2014/main" id="{E267A9E8-B78E-4A49-B3A4-5B71BB69C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1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6" name="Line 81">
                  <a:extLst>
                    <a:ext uri="{FF2B5EF4-FFF2-40B4-BE49-F238E27FC236}">
                      <a16:creationId xmlns:a16="http://schemas.microsoft.com/office/drawing/2014/main" id="{825A906D-B8CC-4C73-8667-47F279F79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8017" name="Line 82">
                  <a:extLst>
                    <a:ext uri="{FF2B5EF4-FFF2-40B4-BE49-F238E27FC236}">
                      <a16:creationId xmlns:a16="http://schemas.microsoft.com/office/drawing/2014/main" id="{B02254C9-6306-4851-AD30-31EE26486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7977" name="Line 83">
                <a:extLst>
                  <a:ext uri="{FF2B5EF4-FFF2-40B4-BE49-F238E27FC236}">
                    <a16:creationId xmlns:a16="http://schemas.microsoft.com/office/drawing/2014/main" id="{F6208356-2502-45DE-ADCC-71A622D2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7" y="1373"/>
                <a:ext cx="4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78" name="Line 84">
                <a:extLst>
                  <a:ext uri="{FF2B5EF4-FFF2-40B4-BE49-F238E27FC236}">
                    <a16:creationId xmlns:a16="http://schemas.microsoft.com/office/drawing/2014/main" id="{C8CD1C0B-B0D9-48EE-87AB-4538E5B0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5" y="1584"/>
                <a:ext cx="0" cy="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79" name="Line 85">
                <a:extLst>
                  <a:ext uri="{FF2B5EF4-FFF2-40B4-BE49-F238E27FC236}">
                    <a16:creationId xmlns:a16="http://schemas.microsoft.com/office/drawing/2014/main" id="{22600955-4DCE-44E2-9B82-74E0BE5CE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92" y="139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80" name="Line 86">
                <a:extLst>
                  <a:ext uri="{FF2B5EF4-FFF2-40B4-BE49-F238E27FC236}">
                    <a16:creationId xmlns:a16="http://schemas.microsoft.com/office/drawing/2014/main" id="{9DB527A0-CC96-4C91-B9D1-0C6E01035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75" y="1091"/>
                <a:ext cx="5" cy="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7849" name="Group 87">
              <a:extLst>
                <a:ext uri="{FF2B5EF4-FFF2-40B4-BE49-F238E27FC236}">
                  <a16:creationId xmlns:a16="http://schemas.microsoft.com/office/drawing/2014/main" id="{72DFF8B9-FB7A-4DAE-B43C-B37E3C75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1066"/>
              <a:ext cx="962" cy="1054"/>
              <a:chOff x="3216" y="1152"/>
              <a:chExt cx="1141" cy="1439"/>
            </a:xfrm>
          </p:grpSpPr>
          <p:grpSp>
            <p:nvGrpSpPr>
              <p:cNvPr id="77934" name="Group 88">
                <a:extLst>
                  <a:ext uri="{FF2B5EF4-FFF2-40B4-BE49-F238E27FC236}">
                    <a16:creationId xmlns:a16="http://schemas.microsoft.com/office/drawing/2014/main" id="{9A1D77BD-E98D-4F04-99E2-93ECFE1F1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152"/>
                <a:ext cx="1141" cy="1439"/>
                <a:chOff x="3216" y="1152"/>
                <a:chExt cx="1141" cy="1439"/>
              </a:xfrm>
            </p:grpSpPr>
            <p:sp>
              <p:nvSpPr>
                <p:cNvPr id="77939" name="Rectangle 89">
                  <a:extLst>
                    <a:ext uri="{FF2B5EF4-FFF2-40B4-BE49-F238E27FC236}">
                      <a16:creationId xmlns:a16="http://schemas.microsoft.com/office/drawing/2014/main" id="{6AE3F18B-D3E4-4F72-A024-5CAC1A2ED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0" name="Rectangle 90">
                  <a:extLst>
                    <a:ext uri="{FF2B5EF4-FFF2-40B4-BE49-F238E27FC236}">
                      <a16:creationId xmlns:a16="http://schemas.microsoft.com/office/drawing/2014/main" id="{B944BA82-E5FE-4258-9D8A-E9A436E14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1" name="Rectangle 91">
                  <a:extLst>
                    <a:ext uri="{FF2B5EF4-FFF2-40B4-BE49-F238E27FC236}">
                      <a16:creationId xmlns:a16="http://schemas.microsoft.com/office/drawing/2014/main" id="{89CCB402-747A-420B-A221-FCF604AE4D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2" name="Rectangle 92">
                  <a:extLst>
                    <a:ext uri="{FF2B5EF4-FFF2-40B4-BE49-F238E27FC236}">
                      <a16:creationId xmlns:a16="http://schemas.microsoft.com/office/drawing/2014/main" id="{FBB1ADC4-BACF-41BB-AA2E-420D1FFD7C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3" name="Rectangle 93">
                  <a:extLst>
                    <a:ext uri="{FF2B5EF4-FFF2-40B4-BE49-F238E27FC236}">
                      <a16:creationId xmlns:a16="http://schemas.microsoft.com/office/drawing/2014/main" id="{13D5E4EB-FB2C-4DED-B7A7-18BB764CF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4" name="Rectangle 94">
                  <a:extLst>
                    <a:ext uri="{FF2B5EF4-FFF2-40B4-BE49-F238E27FC236}">
                      <a16:creationId xmlns:a16="http://schemas.microsoft.com/office/drawing/2014/main" id="{CE2BD273-1CEA-4BEE-A784-4A4B71822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5" name="Rectangle 95">
                  <a:extLst>
                    <a:ext uri="{FF2B5EF4-FFF2-40B4-BE49-F238E27FC236}">
                      <a16:creationId xmlns:a16="http://schemas.microsoft.com/office/drawing/2014/main" id="{82A65B00-6841-4672-9AB6-0F9E22640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6" name="Rectangle 96">
                  <a:extLst>
                    <a:ext uri="{FF2B5EF4-FFF2-40B4-BE49-F238E27FC236}">
                      <a16:creationId xmlns:a16="http://schemas.microsoft.com/office/drawing/2014/main" id="{E2649FDF-1333-4D21-89F5-3D104C2374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7" name="Rectangle 97">
                  <a:extLst>
                    <a:ext uri="{FF2B5EF4-FFF2-40B4-BE49-F238E27FC236}">
                      <a16:creationId xmlns:a16="http://schemas.microsoft.com/office/drawing/2014/main" id="{555E9435-A12C-4AAA-ABB3-2B1412338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8" name="Rectangle 98">
                  <a:extLst>
                    <a:ext uri="{FF2B5EF4-FFF2-40B4-BE49-F238E27FC236}">
                      <a16:creationId xmlns:a16="http://schemas.microsoft.com/office/drawing/2014/main" id="{9E6A62A4-FA0B-4BC6-A79D-644FCBED83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49" name="Rectangle 99">
                  <a:extLst>
                    <a:ext uri="{FF2B5EF4-FFF2-40B4-BE49-F238E27FC236}">
                      <a16:creationId xmlns:a16="http://schemas.microsoft.com/office/drawing/2014/main" id="{A437999F-F46C-4C92-A8D7-8B06454B2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0" name="Rectangle 100">
                  <a:extLst>
                    <a:ext uri="{FF2B5EF4-FFF2-40B4-BE49-F238E27FC236}">
                      <a16:creationId xmlns:a16="http://schemas.microsoft.com/office/drawing/2014/main" id="{8ADB630C-AE59-4F6F-B1C2-215CBDECC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1" name="Rectangle 101">
                  <a:extLst>
                    <a:ext uri="{FF2B5EF4-FFF2-40B4-BE49-F238E27FC236}">
                      <a16:creationId xmlns:a16="http://schemas.microsoft.com/office/drawing/2014/main" id="{CE963ED9-A383-44BF-B126-4E106B11BA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2" name="Rectangle 102">
                  <a:extLst>
                    <a:ext uri="{FF2B5EF4-FFF2-40B4-BE49-F238E27FC236}">
                      <a16:creationId xmlns:a16="http://schemas.microsoft.com/office/drawing/2014/main" id="{CE29E18E-BB59-474B-958A-D62362519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3" name="Rectangle 103">
                  <a:extLst>
                    <a:ext uri="{FF2B5EF4-FFF2-40B4-BE49-F238E27FC236}">
                      <a16:creationId xmlns:a16="http://schemas.microsoft.com/office/drawing/2014/main" id="{F0487D2C-813C-472F-89E7-9E4879271E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4" name="Rectangle 104">
                  <a:extLst>
                    <a:ext uri="{FF2B5EF4-FFF2-40B4-BE49-F238E27FC236}">
                      <a16:creationId xmlns:a16="http://schemas.microsoft.com/office/drawing/2014/main" id="{E5DD8323-BA4D-4926-BBEF-2E6C046EC0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5" name="Rectangle 105">
                  <a:extLst>
                    <a:ext uri="{FF2B5EF4-FFF2-40B4-BE49-F238E27FC236}">
                      <a16:creationId xmlns:a16="http://schemas.microsoft.com/office/drawing/2014/main" id="{E37A3B45-3C42-4B15-A44E-97B06005C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6" name="Rectangle 106">
                  <a:extLst>
                    <a:ext uri="{FF2B5EF4-FFF2-40B4-BE49-F238E27FC236}">
                      <a16:creationId xmlns:a16="http://schemas.microsoft.com/office/drawing/2014/main" id="{308A8A1C-1B3B-4BC2-B966-E69C0E4E2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7" name="Rectangle 107">
                  <a:extLst>
                    <a:ext uri="{FF2B5EF4-FFF2-40B4-BE49-F238E27FC236}">
                      <a16:creationId xmlns:a16="http://schemas.microsoft.com/office/drawing/2014/main" id="{10BC3344-036B-4CCE-9C44-885E5A7F5A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8" name="Rectangle 108">
                  <a:extLst>
                    <a:ext uri="{FF2B5EF4-FFF2-40B4-BE49-F238E27FC236}">
                      <a16:creationId xmlns:a16="http://schemas.microsoft.com/office/drawing/2014/main" id="{10A0CD37-DED5-4F02-A11D-C1FFAE3E1B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59" name="Rectangle 109">
                  <a:extLst>
                    <a:ext uri="{FF2B5EF4-FFF2-40B4-BE49-F238E27FC236}">
                      <a16:creationId xmlns:a16="http://schemas.microsoft.com/office/drawing/2014/main" id="{2A313827-01B1-4852-9F4C-3D3E74C784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60" name="Rectangle 110">
                  <a:extLst>
                    <a:ext uri="{FF2B5EF4-FFF2-40B4-BE49-F238E27FC236}">
                      <a16:creationId xmlns:a16="http://schemas.microsoft.com/office/drawing/2014/main" id="{B0A3C88F-825F-4E36-ADDF-C0844821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61" name="Rectangle 111">
                  <a:extLst>
                    <a:ext uri="{FF2B5EF4-FFF2-40B4-BE49-F238E27FC236}">
                      <a16:creationId xmlns:a16="http://schemas.microsoft.com/office/drawing/2014/main" id="{8C09189A-3037-44FB-BD88-555728C521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62" name="Rectangle 112">
                  <a:extLst>
                    <a:ext uri="{FF2B5EF4-FFF2-40B4-BE49-F238E27FC236}">
                      <a16:creationId xmlns:a16="http://schemas.microsoft.com/office/drawing/2014/main" id="{139A9C69-FA7A-42BD-8EA9-E7A2EE392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63" name="Rectangle 113">
                  <a:extLst>
                    <a:ext uri="{FF2B5EF4-FFF2-40B4-BE49-F238E27FC236}">
                      <a16:creationId xmlns:a16="http://schemas.microsoft.com/office/drawing/2014/main" id="{919ABAC4-A006-4C55-8463-A7301AABA4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64" name="Line 114">
                  <a:extLst>
                    <a:ext uri="{FF2B5EF4-FFF2-40B4-BE49-F238E27FC236}">
                      <a16:creationId xmlns:a16="http://schemas.microsoft.com/office/drawing/2014/main" id="{C56C0DB7-D045-4E07-9F66-7CA232E377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65" name="Line 115">
                  <a:extLst>
                    <a:ext uri="{FF2B5EF4-FFF2-40B4-BE49-F238E27FC236}">
                      <a16:creationId xmlns:a16="http://schemas.microsoft.com/office/drawing/2014/main" id="{5B8C3FFE-5663-4C30-9CC7-9AE634FB2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66" name="Line 116">
                  <a:extLst>
                    <a:ext uri="{FF2B5EF4-FFF2-40B4-BE49-F238E27FC236}">
                      <a16:creationId xmlns:a16="http://schemas.microsoft.com/office/drawing/2014/main" id="{ACD107F2-38B0-488C-A323-CA6847441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67" name="Line 117">
                  <a:extLst>
                    <a:ext uri="{FF2B5EF4-FFF2-40B4-BE49-F238E27FC236}">
                      <a16:creationId xmlns:a16="http://schemas.microsoft.com/office/drawing/2014/main" id="{9AC9DDD2-0AE2-4BE0-9967-4522661C4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68" name="Line 118">
                  <a:extLst>
                    <a:ext uri="{FF2B5EF4-FFF2-40B4-BE49-F238E27FC236}">
                      <a16:creationId xmlns:a16="http://schemas.microsoft.com/office/drawing/2014/main" id="{0302B6C7-A24D-4287-ACE6-75A8875313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69" name="Line 119">
                  <a:extLst>
                    <a:ext uri="{FF2B5EF4-FFF2-40B4-BE49-F238E27FC236}">
                      <a16:creationId xmlns:a16="http://schemas.microsoft.com/office/drawing/2014/main" id="{4FED0725-4124-4BF0-BB87-F17B8204AC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0" name="Line 120">
                  <a:extLst>
                    <a:ext uri="{FF2B5EF4-FFF2-40B4-BE49-F238E27FC236}">
                      <a16:creationId xmlns:a16="http://schemas.microsoft.com/office/drawing/2014/main" id="{C2690E48-3E69-4136-BA02-2312671912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1" name="Line 121">
                  <a:extLst>
                    <a:ext uri="{FF2B5EF4-FFF2-40B4-BE49-F238E27FC236}">
                      <a16:creationId xmlns:a16="http://schemas.microsoft.com/office/drawing/2014/main" id="{4F4D8580-5899-4A51-A480-FD3C676ABF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2" name="Line 122">
                  <a:extLst>
                    <a:ext uri="{FF2B5EF4-FFF2-40B4-BE49-F238E27FC236}">
                      <a16:creationId xmlns:a16="http://schemas.microsoft.com/office/drawing/2014/main" id="{B8147A45-D46F-420F-B29C-54A97EB3D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3" name="Line 123">
                  <a:extLst>
                    <a:ext uri="{FF2B5EF4-FFF2-40B4-BE49-F238E27FC236}">
                      <a16:creationId xmlns:a16="http://schemas.microsoft.com/office/drawing/2014/main" id="{20B5820C-E0C3-4D68-95D2-AA98169E6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4" name="Line 124">
                  <a:extLst>
                    <a:ext uri="{FF2B5EF4-FFF2-40B4-BE49-F238E27FC236}">
                      <a16:creationId xmlns:a16="http://schemas.microsoft.com/office/drawing/2014/main" id="{23521D81-8745-4ACE-95FC-0BC85E816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75" name="Line 125">
                  <a:extLst>
                    <a:ext uri="{FF2B5EF4-FFF2-40B4-BE49-F238E27FC236}">
                      <a16:creationId xmlns:a16="http://schemas.microsoft.com/office/drawing/2014/main" id="{3A57CD00-1EF1-4BFE-AC0A-DDFB50982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7935" name="Line 126">
                <a:extLst>
                  <a:ext uri="{FF2B5EF4-FFF2-40B4-BE49-F238E27FC236}">
                    <a16:creationId xmlns:a16="http://schemas.microsoft.com/office/drawing/2014/main" id="{6EDC112A-BF4D-48A3-9C18-A74F2DF33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18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36" name="Line 127">
                <a:extLst>
                  <a:ext uri="{FF2B5EF4-FFF2-40B4-BE49-F238E27FC236}">
                    <a16:creationId xmlns:a16="http://schemas.microsoft.com/office/drawing/2014/main" id="{A2EDA360-786B-41CE-BC98-1D7F47D782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37" name="Line 128">
                <a:extLst>
                  <a:ext uri="{FF2B5EF4-FFF2-40B4-BE49-F238E27FC236}">
                    <a16:creationId xmlns:a16="http://schemas.microsoft.com/office/drawing/2014/main" id="{18C84AF8-23E4-4E26-8BAF-E33FB41168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938" name="Line 129">
                <a:extLst>
                  <a:ext uri="{FF2B5EF4-FFF2-40B4-BE49-F238E27FC236}">
                    <a16:creationId xmlns:a16="http://schemas.microsoft.com/office/drawing/2014/main" id="{24F9235C-FAC4-460F-B488-FEBC71803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7850" name="Group 130">
              <a:extLst>
                <a:ext uri="{FF2B5EF4-FFF2-40B4-BE49-F238E27FC236}">
                  <a16:creationId xmlns:a16="http://schemas.microsoft.com/office/drawing/2014/main" id="{4E802F1B-F633-4E6B-A981-85125D10B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1066"/>
              <a:ext cx="962" cy="1054"/>
              <a:chOff x="3504" y="1056"/>
              <a:chExt cx="962" cy="1054"/>
            </a:xfrm>
          </p:grpSpPr>
          <p:grpSp>
            <p:nvGrpSpPr>
              <p:cNvPr id="77892" name="Group 131">
                <a:extLst>
                  <a:ext uri="{FF2B5EF4-FFF2-40B4-BE49-F238E27FC236}">
                    <a16:creationId xmlns:a16="http://schemas.microsoft.com/office/drawing/2014/main" id="{930F3FCD-1072-42B5-99A8-215CE601FA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056"/>
                <a:ext cx="962" cy="1054"/>
                <a:chOff x="3216" y="1152"/>
                <a:chExt cx="1141" cy="1439"/>
              </a:xfrm>
            </p:grpSpPr>
            <p:sp>
              <p:nvSpPr>
                <p:cNvPr id="77897" name="Rectangle 132">
                  <a:extLst>
                    <a:ext uri="{FF2B5EF4-FFF2-40B4-BE49-F238E27FC236}">
                      <a16:creationId xmlns:a16="http://schemas.microsoft.com/office/drawing/2014/main" id="{2EFB9D5A-4BA7-4EE8-81A9-F97A7C494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98" name="Rectangle 133">
                  <a:extLst>
                    <a:ext uri="{FF2B5EF4-FFF2-40B4-BE49-F238E27FC236}">
                      <a16:creationId xmlns:a16="http://schemas.microsoft.com/office/drawing/2014/main" id="{937C1BBC-AA50-4F14-8592-883C62CF5D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99" name="Rectangle 134">
                  <a:extLst>
                    <a:ext uri="{FF2B5EF4-FFF2-40B4-BE49-F238E27FC236}">
                      <a16:creationId xmlns:a16="http://schemas.microsoft.com/office/drawing/2014/main" id="{DC6FAAAC-F102-42A0-8E72-1AD4FA0CD0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0" name="Rectangle 135">
                  <a:extLst>
                    <a:ext uri="{FF2B5EF4-FFF2-40B4-BE49-F238E27FC236}">
                      <a16:creationId xmlns:a16="http://schemas.microsoft.com/office/drawing/2014/main" id="{ECE9F8F2-2BB3-43A6-A285-86E6FD01B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1" name="Rectangle 136">
                  <a:extLst>
                    <a:ext uri="{FF2B5EF4-FFF2-40B4-BE49-F238E27FC236}">
                      <a16:creationId xmlns:a16="http://schemas.microsoft.com/office/drawing/2014/main" id="{F2882AF8-EE40-4114-BEA5-57F044C2E2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2" name="Rectangle 137">
                  <a:extLst>
                    <a:ext uri="{FF2B5EF4-FFF2-40B4-BE49-F238E27FC236}">
                      <a16:creationId xmlns:a16="http://schemas.microsoft.com/office/drawing/2014/main" id="{43287BD3-2896-4A38-8B64-4CCB1E203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3" name="Rectangle 138">
                  <a:extLst>
                    <a:ext uri="{FF2B5EF4-FFF2-40B4-BE49-F238E27FC236}">
                      <a16:creationId xmlns:a16="http://schemas.microsoft.com/office/drawing/2014/main" id="{B6CFB3AF-F27C-495E-953D-AC2ECB2C4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4" name="Rectangle 139">
                  <a:extLst>
                    <a:ext uri="{FF2B5EF4-FFF2-40B4-BE49-F238E27FC236}">
                      <a16:creationId xmlns:a16="http://schemas.microsoft.com/office/drawing/2014/main" id="{8296D48B-36B2-4CE5-A3EB-BDC2B91C6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5" name="Rectangle 140">
                  <a:extLst>
                    <a:ext uri="{FF2B5EF4-FFF2-40B4-BE49-F238E27FC236}">
                      <a16:creationId xmlns:a16="http://schemas.microsoft.com/office/drawing/2014/main" id="{2C57A84D-885F-44A7-8FFC-B23F5DB2BF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6" name="Rectangle 141">
                  <a:extLst>
                    <a:ext uri="{FF2B5EF4-FFF2-40B4-BE49-F238E27FC236}">
                      <a16:creationId xmlns:a16="http://schemas.microsoft.com/office/drawing/2014/main" id="{35F3BE26-6F4F-4E41-BD1E-97C3E23F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7" name="Rectangle 142">
                  <a:extLst>
                    <a:ext uri="{FF2B5EF4-FFF2-40B4-BE49-F238E27FC236}">
                      <a16:creationId xmlns:a16="http://schemas.microsoft.com/office/drawing/2014/main" id="{A246B00A-B2B8-468C-9375-4E0AF5BA9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8" name="Rectangle 143">
                  <a:extLst>
                    <a:ext uri="{FF2B5EF4-FFF2-40B4-BE49-F238E27FC236}">
                      <a16:creationId xmlns:a16="http://schemas.microsoft.com/office/drawing/2014/main" id="{FA895590-8FCA-4CC4-BCED-1FE80C8B44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09" name="Rectangle 144">
                  <a:extLst>
                    <a:ext uri="{FF2B5EF4-FFF2-40B4-BE49-F238E27FC236}">
                      <a16:creationId xmlns:a16="http://schemas.microsoft.com/office/drawing/2014/main" id="{62E007E7-C724-40B4-B997-5571A9EF2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0" name="Rectangle 145">
                  <a:extLst>
                    <a:ext uri="{FF2B5EF4-FFF2-40B4-BE49-F238E27FC236}">
                      <a16:creationId xmlns:a16="http://schemas.microsoft.com/office/drawing/2014/main" id="{2372EDC3-02E1-40D0-A2A9-90985A323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1" name="Rectangle 146">
                  <a:extLst>
                    <a:ext uri="{FF2B5EF4-FFF2-40B4-BE49-F238E27FC236}">
                      <a16:creationId xmlns:a16="http://schemas.microsoft.com/office/drawing/2014/main" id="{2CFDEF27-0E35-4046-9506-F2BF2EDE4E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2" name="Rectangle 147">
                  <a:extLst>
                    <a:ext uri="{FF2B5EF4-FFF2-40B4-BE49-F238E27FC236}">
                      <a16:creationId xmlns:a16="http://schemas.microsoft.com/office/drawing/2014/main" id="{B089F169-335F-4B7C-B58A-B49004685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3" name="Rectangle 148">
                  <a:extLst>
                    <a:ext uri="{FF2B5EF4-FFF2-40B4-BE49-F238E27FC236}">
                      <a16:creationId xmlns:a16="http://schemas.microsoft.com/office/drawing/2014/main" id="{8B05EC0A-A7DB-4DEB-A25C-2D8BEDA55B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4" name="Rectangle 149">
                  <a:extLst>
                    <a:ext uri="{FF2B5EF4-FFF2-40B4-BE49-F238E27FC236}">
                      <a16:creationId xmlns:a16="http://schemas.microsoft.com/office/drawing/2014/main" id="{2E426438-B7CC-4202-B7F8-C10A72D34D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5" name="Rectangle 150">
                  <a:extLst>
                    <a:ext uri="{FF2B5EF4-FFF2-40B4-BE49-F238E27FC236}">
                      <a16:creationId xmlns:a16="http://schemas.microsoft.com/office/drawing/2014/main" id="{B2E8670F-2A65-458C-BFDB-3185D94348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6" name="Rectangle 151">
                  <a:extLst>
                    <a:ext uri="{FF2B5EF4-FFF2-40B4-BE49-F238E27FC236}">
                      <a16:creationId xmlns:a16="http://schemas.microsoft.com/office/drawing/2014/main" id="{1116284F-3CA8-4DB6-960B-8D41BD2B6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7" name="Rectangle 152">
                  <a:extLst>
                    <a:ext uri="{FF2B5EF4-FFF2-40B4-BE49-F238E27FC236}">
                      <a16:creationId xmlns:a16="http://schemas.microsoft.com/office/drawing/2014/main" id="{1B49158C-5B98-4D0F-A26A-B9B9AA1F3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8" name="Rectangle 153">
                  <a:extLst>
                    <a:ext uri="{FF2B5EF4-FFF2-40B4-BE49-F238E27FC236}">
                      <a16:creationId xmlns:a16="http://schemas.microsoft.com/office/drawing/2014/main" id="{31BA5713-A131-484E-97C1-EA559BA7B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19" name="Rectangle 154">
                  <a:extLst>
                    <a:ext uri="{FF2B5EF4-FFF2-40B4-BE49-F238E27FC236}">
                      <a16:creationId xmlns:a16="http://schemas.microsoft.com/office/drawing/2014/main" id="{61FBB802-8FB9-4EBD-BFB7-B45718A16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20" name="Rectangle 155">
                  <a:extLst>
                    <a:ext uri="{FF2B5EF4-FFF2-40B4-BE49-F238E27FC236}">
                      <a16:creationId xmlns:a16="http://schemas.microsoft.com/office/drawing/2014/main" id="{876686EB-A50E-4CD0-B718-85429C647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21" name="Rectangle 156">
                  <a:extLst>
                    <a:ext uri="{FF2B5EF4-FFF2-40B4-BE49-F238E27FC236}">
                      <a16:creationId xmlns:a16="http://schemas.microsoft.com/office/drawing/2014/main" id="{F1BE6647-FE93-4E5A-A1AE-78726A543B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922" name="Line 157">
                  <a:extLst>
                    <a:ext uri="{FF2B5EF4-FFF2-40B4-BE49-F238E27FC236}">
                      <a16:creationId xmlns:a16="http://schemas.microsoft.com/office/drawing/2014/main" id="{6649D63F-B617-412C-A888-F40C4EC3A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3" name="Line 158">
                  <a:extLst>
                    <a:ext uri="{FF2B5EF4-FFF2-40B4-BE49-F238E27FC236}">
                      <a16:creationId xmlns:a16="http://schemas.microsoft.com/office/drawing/2014/main" id="{52921E8F-0D44-4278-B2DE-D591DD3674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4" name="Line 159">
                  <a:extLst>
                    <a:ext uri="{FF2B5EF4-FFF2-40B4-BE49-F238E27FC236}">
                      <a16:creationId xmlns:a16="http://schemas.microsoft.com/office/drawing/2014/main" id="{B5FA8A67-CF2C-42E5-B17B-84B6128A2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5" name="Line 160">
                  <a:extLst>
                    <a:ext uri="{FF2B5EF4-FFF2-40B4-BE49-F238E27FC236}">
                      <a16:creationId xmlns:a16="http://schemas.microsoft.com/office/drawing/2014/main" id="{9192E8BB-7A9E-42B2-9B14-DB1BC208D3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6" name="Line 161">
                  <a:extLst>
                    <a:ext uri="{FF2B5EF4-FFF2-40B4-BE49-F238E27FC236}">
                      <a16:creationId xmlns:a16="http://schemas.microsoft.com/office/drawing/2014/main" id="{3BA886F2-C14A-4D81-A6AD-83A243529A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7" name="Line 162">
                  <a:extLst>
                    <a:ext uri="{FF2B5EF4-FFF2-40B4-BE49-F238E27FC236}">
                      <a16:creationId xmlns:a16="http://schemas.microsoft.com/office/drawing/2014/main" id="{09FE2D30-1F84-4F7B-809C-4CA91443C1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8" name="Line 163">
                  <a:extLst>
                    <a:ext uri="{FF2B5EF4-FFF2-40B4-BE49-F238E27FC236}">
                      <a16:creationId xmlns:a16="http://schemas.microsoft.com/office/drawing/2014/main" id="{EAF3AC84-5E54-49EF-B435-52730E7DF1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29" name="Line 164">
                  <a:extLst>
                    <a:ext uri="{FF2B5EF4-FFF2-40B4-BE49-F238E27FC236}">
                      <a16:creationId xmlns:a16="http://schemas.microsoft.com/office/drawing/2014/main" id="{9DEEA86E-9828-41D9-B563-78BFF7CBBD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30" name="Line 165">
                  <a:extLst>
                    <a:ext uri="{FF2B5EF4-FFF2-40B4-BE49-F238E27FC236}">
                      <a16:creationId xmlns:a16="http://schemas.microsoft.com/office/drawing/2014/main" id="{B329B98E-BDD6-417A-91A8-BAF81BBAA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31" name="Line 166">
                  <a:extLst>
                    <a:ext uri="{FF2B5EF4-FFF2-40B4-BE49-F238E27FC236}">
                      <a16:creationId xmlns:a16="http://schemas.microsoft.com/office/drawing/2014/main" id="{419169D1-6845-49EF-8C70-7C8D616EA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32" name="Line 167">
                  <a:extLst>
                    <a:ext uri="{FF2B5EF4-FFF2-40B4-BE49-F238E27FC236}">
                      <a16:creationId xmlns:a16="http://schemas.microsoft.com/office/drawing/2014/main" id="{4CD50579-89E5-4153-97BF-BB78B02D0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933" name="Line 168">
                  <a:extLst>
                    <a:ext uri="{FF2B5EF4-FFF2-40B4-BE49-F238E27FC236}">
                      <a16:creationId xmlns:a16="http://schemas.microsoft.com/office/drawing/2014/main" id="{1080C17E-A59C-464C-A65F-700FA8A069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7893" name="Line 169">
                <a:extLst>
                  <a:ext uri="{FF2B5EF4-FFF2-40B4-BE49-F238E27FC236}">
                    <a16:creationId xmlns:a16="http://schemas.microsoft.com/office/drawing/2014/main" id="{69877846-541F-48D7-9088-78C6DE8400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1152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94" name="Line 170">
                <a:extLst>
                  <a:ext uri="{FF2B5EF4-FFF2-40B4-BE49-F238E27FC236}">
                    <a16:creationId xmlns:a16="http://schemas.microsoft.com/office/drawing/2014/main" id="{3359F5A1-47E2-465A-B75F-8501A7B64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95" name="Line 171">
                <a:extLst>
                  <a:ext uri="{FF2B5EF4-FFF2-40B4-BE49-F238E27FC236}">
                    <a16:creationId xmlns:a16="http://schemas.microsoft.com/office/drawing/2014/main" id="{D4861D18-C08C-4355-8AA8-6378BADED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96" name="Line 172">
                <a:extLst>
                  <a:ext uri="{FF2B5EF4-FFF2-40B4-BE49-F238E27FC236}">
                    <a16:creationId xmlns:a16="http://schemas.microsoft.com/office/drawing/2014/main" id="{373C5CA7-E0DF-4301-97F3-F37FD95E8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2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7851" name="Group 173">
              <a:extLst>
                <a:ext uri="{FF2B5EF4-FFF2-40B4-BE49-F238E27FC236}">
                  <a16:creationId xmlns:a16="http://schemas.microsoft.com/office/drawing/2014/main" id="{590B5281-F1CE-4BF8-BB03-591969352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9" y="1066"/>
              <a:ext cx="962" cy="1054"/>
              <a:chOff x="4560" y="1056"/>
              <a:chExt cx="962" cy="1054"/>
            </a:xfrm>
          </p:grpSpPr>
          <p:grpSp>
            <p:nvGrpSpPr>
              <p:cNvPr id="77852" name="Group 174">
                <a:extLst>
                  <a:ext uri="{FF2B5EF4-FFF2-40B4-BE49-F238E27FC236}">
                    <a16:creationId xmlns:a16="http://schemas.microsoft.com/office/drawing/2014/main" id="{2CCF25DC-6860-4693-8EFF-2603F1BB1C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056"/>
                <a:ext cx="962" cy="1054"/>
                <a:chOff x="3216" y="1152"/>
                <a:chExt cx="1141" cy="1439"/>
              </a:xfrm>
            </p:grpSpPr>
            <p:sp>
              <p:nvSpPr>
                <p:cNvPr id="77855" name="Rectangle 175">
                  <a:extLst>
                    <a:ext uri="{FF2B5EF4-FFF2-40B4-BE49-F238E27FC236}">
                      <a16:creationId xmlns:a16="http://schemas.microsoft.com/office/drawing/2014/main" id="{26FDB019-65A4-46D3-B48B-5739C51AD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56" name="Rectangle 176">
                  <a:extLst>
                    <a:ext uri="{FF2B5EF4-FFF2-40B4-BE49-F238E27FC236}">
                      <a16:creationId xmlns:a16="http://schemas.microsoft.com/office/drawing/2014/main" id="{C7F2F752-DBE8-4547-B9FB-CB8AAF65CD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2013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57" name="Rectangle 177">
                  <a:extLst>
                    <a:ext uri="{FF2B5EF4-FFF2-40B4-BE49-F238E27FC236}">
                      <a16:creationId xmlns:a16="http://schemas.microsoft.com/office/drawing/2014/main" id="{2AA83518-9A1C-4960-B8E7-B0EAAB6338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58" name="Rectangle 178">
                  <a:extLst>
                    <a:ext uri="{FF2B5EF4-FFF2-40B4-BE49-F238E27FC236}">
                      <a16:creationId xmlns:a16="http://schemas.microsoft.com/office/drawing/2014/main" id="{DF9F16FB-1A4A-4403-93FC-5D56AB8A0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59" name="Rectangle 179">
                  <a:extLst>
                    <a:ext uri="{FF2B5EF4-FFF2-40B4-BE49-F238E27FC236}">
                      <a16:creationId xmlns:a16="http://schemas.microsoft.com/office/drawing/2014/main" id="{B86FC38B-F983-4C8B-91EE-0BC9B3C515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9" y="1152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0" name="Rectangle 180">
                  <a:extLst>
                    <a:ext uri="{FF2B5EF4-FFF2-40B4-BE49-F238E27FC236}">
                      <a16:creationId xmlns:a16="http://schemas.microsoft.com/office/drawing/2014/main" id="{2CB431F9-3C8D-4AE2-89CC-690012FF21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152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1" name="Rectangle 181">
                  <a:extLst>
                    <a:ext uri="{FF2B5EF4-FFF2-40B4-BE49-F238E27FC236}">
                      <a16:creationId xmlns:a16="http://schemas.microsoft.com/office/drawing/2014/main" id="{6C888FF9-12D2-4A0A-AE18-1FE7FC85F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2" name="Rectangle 182">
                  <a:extLst>
                    <a:ext uri="{FF2B5EF4-FFF2-40B4-BE49-F238E27FC236}">
                      <a16:creationId xmlns:a16="http://schemas.microsoft.com/office/drawing/2014/main" id="{A3D285F5-EEE3-4E8F-82D0-9594704F2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152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3" name="Rectangle 183">
                  <a:extLst>
                    <a:ext uri="{FF2B5EF4-FFF2-40B4-BE49-F238E27FC236}">
                      <a16:creationId xmlns:a16="http://schemas.microsoft.com/office/drawing/2014/main" id="{95C25C1A-9B7E-4F00-9A2C-0B74952703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152"/>
                  <a:ext cx="229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4" name="Rectangle 184">
                  <a:extLst>
                    <a:ext uri="{FF2B5EF4-FFF2-40B4-BE49-F238E27FC236}">
                      <a16:creationId xmlns:a16="http://schemas.microsoft.com/office/drawing/2014/main" id="{E6BD6769-1B58-4472-93BB-DA2738F70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300"/>
                  <a:ext cx="22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5" name="Rectangle 185">
                  <a:extLst>
                    <a:ext uri="{FF2B5EF4-FFF2-40B4-BE49-F238E27FC236}">
                      <a16:creationId xmlns:a16="http://schemas.microsoft.com/office/drawing/2014/main" id="{B67EE1C6-E2A0-4810-B726-D3BEC7C462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6" name="Rectangle 186">
                  <a:extLst>
                    <a:ext uri="{FF2B5EF4-FFF2-40B4-BE49-F238E27FC236}">
                      <a16:creationId xmlns:a16="http://schemas.microsoft.com/office/drawing/2014/main" id="{34F34E68-736F-45D2-B05A-0DEFC5B452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300"/>
                  <a:ext cx="227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7" name="Rectangle 187">
                  <a:extLst>
                    <a:ext uri="{FF2B5EF4-FFF2-40B4-BE49-F238E27FC236}">
                      <a16:creationId xmlns:a16="http://schemas.microsoft.com/office/drawing/2014/main" id="{F5BCB57A-9B5F-4863-BCD8-346D1EF56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300"/>
                  <a:ext cx="229" cy="291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8" name="Rectangle 188">
                  <a:extLst>
                    <a:ext uri="{FF2B5EF4-FFF2-40B4-BE49-F238E27FC236}">
                      <a16:creationId xmlns:a16="http://schemas.microsoft.com/office/drawing/2014/main" id="{456C61EC-609B-41A6-BF4A-096B815AF0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13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69" name="Rectangle 189">
                  <a:extLst>
                    <a:ext uri="{FF2B5EF4-FFF2-40B4-BE49-F238E27FC236}">
                      <a16:creationId xmlns:a16="http://schemas.microsoft.com/office/drawing/2014/main" id="{80B55431-30E6-4A0B-BF8B-0DDE878AE5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0" name="Rectangle 190">
                  <a:extLst>
                    <a:ext uri="{FF2B5EF4-FFF2-40B4-BE49-F238E27FC236}">
                      <a16:creationId xmlns:a16="http://schemas.microsoft.com/office/drawing/2014/main" id="{986BAB55-6801-4EFB-9B93-F5B8EFE59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2013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1" name="Rectangle 191">
                  <a:extLst>
                    <a:ext uri="{FF2B5EF4-FFF2-40B4-BE49-F238E27FC236}">
                      <a16:creationId xmlns:a16="http://schemas.microsoft.com/office/drawing/2014/main" id="{EA753348-EA30-4D39-8B70-1F73091C90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2013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2" name="Rectangle 192">
                  <a:extLst>
                    <a:ext uri="{FF2B5EF4-FFF2-40B4-BE49-F238E27FC236}">
                      <a16:creationId xmlns:a16="http://schemas.microsoft.com/office/drawing/2014/main" id="{01A79B92-2AE3-4046-B9AB-8DB4C6FE4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726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3" name="Rectangle 193">
                  <a:extLst>
                    <a:ext uri="{FF2B5EF4-FFF2-40B4-BE49-F238E27FC236}">
                      <a16:creationId xmlns:a16="http://schemas.microsoft.com/office/drawing/2014/main" id="{44231B93-2717-4684-85CC-F3E571A808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726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4" name="Rectangle 194">
                  <a:extLst>
                    <a:ext uri="{FF2B5EF4-FFF2-40B4-BE49-F238E27FC236}">
                      <a16:creationId xmlns:a16="http://schemas.microsoft.com/office/drawing/2014/main" id="{D325AA69-DFC1-44FF-8CBF-C0C7039C9F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726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5" name="Rectangle 195">
                  <a:extLst>
                    <a:ext uri="{FF2B5EF4-FFF2-40B4-BE49-F238E27FC236}">
                      <a16:creationId xmlns:a16="http://schemas.microsoft.com/office/drawing/2014/main" id="{A877FA74-7FCD-41D5-9A61-C4805E25B0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726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6" name="Rectangle 196">
                  <a:extLst>
                    <a:ext uri="{FF2B5EF4-FFF2-40B4-BE49-F238E27FC236}">
                      <a16:creationId xmlns:a16="http://schemas.microsoft.com/office/drawing/2014/main" id="{94026D99-0DDC-4580-8784-08379B1024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439"/>
                  <a:ext cx="229" cy="287"/>
                </a:xfrm>
                <a:prstGeom prst="rect">
                  <a:avLst/>
                </a:prstGeom>
                <a:solidFill>
                  <a:srgbClr val="008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7" name="Rectangle 197">
                  <a:extLst>
                    <a:ext uri="{FF2B5EF4-FFF2-40B4-BE49-F238E27FC236}">
                      <a16:creationId xmlns:a16="http://schemas.microsoft.com/office/drawing/2014/main" id="{CBD3F722-93CA-47B2-AF2B-CDB75CD15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2" y="1439"/>
                  <a:ext cx="227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8" name="Rectangle 198">
                  <a:extLst>
                    <a:ext uri="{FF2B5EF4-FFF2-40B4-BE49-F238E27FC236}">
                      <a16:creationId xmlns:a16="http://schemas.microsoft.com/office/drawing/2014/main" id="{254C8F85-7702-4F70-9504-2963EED17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5" y="1439"/>
                  <a:ext cx="227" cy="2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en-US" altLang="zh-TW" sz="18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79" name="Rectangle 199">
                  <a:extLst>
                    <a:ext uri="{FF2B5EF4-FFF2-40B4-BE49-F238E27FC236}">
                      <a16:creationId xmlns:a16="http://schemas.microsoft.com/office/drawing/2014/main" id="{7D0640B6-4EF2-482D-9DD5-DE3D063D2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439"/>
                  <a:ext cx="229" cy="287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Arial" panose="020B0604020202020204" pitchFamily="34" charset="0"/>
                    </a:defRPr>
                  </a:lvl9pPr>
                </a:lstStyle>
                <a:p>
                  <a:endParaRPr lang="zh-TW" altLang="en-US" sz="2400"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77880" name="Line 200">
                  <a:extLst>
                    <a:ext uri="{FF2B5EF4-FFF2-40B4-BE49-F238E27FC236}">
                      <a16:creationId xmlns:a16="http://schemas.microsoft.com/office/drawing/2014/main" id="{7A569DD0-59D8-4CBB-A52B-73B6F60CE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1" name="Line 201">
                  <a:extLst>
                    <a:ext uri="{FF2B5EF4-FFF2-40B4-BE49-F238E27FC236}">
                      <a16:creationId xmlns:a16="http://schemas.microsoft.com/office/drawing/2014/main" id="{5A808CF6-98B9-4C03-963E-3C1C3B2882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726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2" name="Line 202">
                  <a:extLst>
                    <a:ext uri="{FF2B5EF4-FFF2-40B4-BE49-F238E27FC236}">
                      <a16:creationId xmlns:a16="http://schemas.microsoft.com/office/drawing/2014/main" id="{0DDA329C-90C9-4544-9811-8359F4D901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013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3" name="Line 203">
                  <a:extLst>
                    <a:ext uri="{FF2B5EF4-FFF2-40B4-BE49-F238E27FC236}">
                      <a16:creationId xmlns:a16="http://schemas.microsoft.com/office/drawing/2014/main" id="{537A364D-CFF2-4EFE-82C2-E869DE5AC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300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4" name="Line 204">
                  <a:extLst>
                    <a:ext uri="{FF2B5EF4-FFF2-40B4-BE49-F238E27FC236}">
                      <a16:creationId xmlns:a16="http://schemas.microsoft.com/office/drawing/2014/main" id="{5C44657A-C491-4DE6-AE92-87D8D96ED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591"/>
                  <a:ext cx="1141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5" name="Line 205">
                  <a:extLst>
                    <a:ext uri="{FF2B5EF4-FFF2-40B4-BE49-F238E27FC236}">
                      <a16:creationId xmlns:a16="http://schemas.microsoft.com/office/drawing/2014/main" id="{C9AE6E37-EABC-4275-A847-87B8ADD4FA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6" name="Line 206">
                  <a:extLst>
                    <a:ext uri="{FF2B5EF4-FFF2-40B4-BE49-F238E27FC236}">
                      <a16:creationId xmlns:a16="http://schemas.microsoft.com/office/drawing/2014/main" id="{25D4CCE4-D68F-4C67-A6FE-2335FC746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5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7" name="Line 207">
                  <a:extLst>
                    <a:ext uri="{FF2B5EF4-FFF2-40B4-BE49-F238E27FC236}">
                      <a16:creationId xmlns:a16="http://schemas.microsoft.com/office/drawing/2014/main" id="{4818B1AE-2415-4387-8D4E-DBC6E4323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72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8" name="Line 208">
                  <a:extLst>
                    <a:ext uri="{FF2B5EF4-FFF2-40B4-BE49-F238E27FC236}">
                      <a16:creationId xmlns:a16="http://schemas.microsoft.com/office/drawing/2014/main" id="{F703EE6A-210A-4BFE-81C4-44009FDF4B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9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89" name="Line 209">
                  <a:extLst>
                    <a:ext uri="{FF2B5EF4-FFF2-40B4-BE49-F238E27FC236}">
                      <a16:creationId xmlns:a16="http://schemas.microsoft.com/office/drawing/2014/main" id="{B81F5F20-3CBB-47E5-8E9E-FE5AFEE1D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57" y="1152"/>
                  <a:ext cx="0" cy="1439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90" name="Line 210">
                  <a:extLst>
                    <a:ext uri="{FF2B5EF4-FFF2-40B4-BE49-F238E27FC236}">
                      <a16:creationId xmlns:a16="http://schemas.microsoft.com/office/drawing/2014/main" id="{5FCCE5C2-F547-46BB-B385-EFCBA3F5D2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439"/>
                  <a:ext cx="114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77891" name="Line 211">
                  <a:extLst>
                    <a:ext uri="{FF2B5EF4-FFF2-40B4-BE49-F238E27FC236}">
                      <a16:creationId xmlns:a16="http://schemas.microsoft.com/office/drawing/2014/main" id="{89DD2F31-7A39-40CD-8128-AFD684435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152"/>
                  <a:ext cx="0" cy="14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77853" name="Line 212">
                <a:extLst>
                  <a:ext uri="{FF2B5EF4-FFF2-40B4-BE49-F238E27FC236}">
                    <a16:creationId xmlns:a16="http://schemas.microsoft.com/office/drawing/2014/main" id="{CDB769B1-F811-44AF-B6DB-AEC40BA93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24" y="110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7854" name="Line 213">
                <a:extLst>
                  <a:ext uri="{FF2B5EF4-FFF2-40B4-BE49-F238E27FC236}">
                    <a16:creationId xmlns:a16="http://schemas.microsoft.com/office/drawing/2014/main" id="{89D5B760-81E1-4596-A27C-B946022F9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56" y="2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aphicFrame>
        <p:nvGraphicFramePr>
          <p:cNvPr id="77830" name="Object 215">
            <a:extLst>
              <a:ext uri="{FF2B5EF4-FFF2-40B4-BE49-F238E27FC236}">
                <a16:creationId xmlns:a16="http://schemas.microsoft.com/office/drawing/2014/main" id="{D879AEB4-D3FD-4458-889E-B79B33BB60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4875213"/>
          <a:ext cx="34512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7" name="Equation" r:id="rId4" imgW="1727200" imgH="558800" progId="Equation.DSMT4">
                  <p:embed/>
                </p:oleObj>
              </mc:Choice>
              <mc:Fallback>
                <p:oleObj name="Equation" r:id="rId4" imgW="1727200" imgH="558800" progId="Equation.DSMT4">
                  <p:embed/>
                  <p:pic>
                    <p:nvPicPr>
                      <p:cNvPr id="77830" name="Object 215">
                        <a:extLst>
                          <a:ext uri="{FF2B5EF4-FFF2-40B4-BE49-F238E27FC236}">
                            <a16:creationId xmlns:a16="http://schemas.microsoft.com/office/drawing/2014/main" id="{D879AEB4-D3FD-4458-889E-B79B33BB6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875213"/>
                        <a:ext cx="34512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AutoShape 216">
            <a:extLst>
              <a:ext uri="{FF2B5EF4-FFF2-40B4-BE49-F238E27FC236}">
                <a16:creationId xmlns:a16="http://schemas.microsoft.com/office/drawing/2014/main" id="{E648307C-CBF9-487E-89D1-62E8A2501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25" y="5257800"/>
            <a:ext cx="304800" cy="228600"/>
          </a:xfrm>
          <a:prstGeom prst="leftRightArrow">
            <a:avLst>
              <a:gd name="adj1" fmla="val 50000"/>
              <a:gd name="adj2" fmla="val 2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32" name="Text Box 217">
            <a:extLst>
              <a:ext uri="{FF2B5EF4-FFF2-40B4-BE49-F238E27FC236}">
                <a16:creationId xmlns:a16="http://schemas.microsoft.com/office/drawing/2014/main" id="{71F33B86-D53D-4151-B176-2AF8293D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7425" y="5105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 = C </a:t>
            </a:r>
            <a:r>
              <a:rPr lang="en-US" altLang="zh-TW" sz="24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D  I</a:t>
            </a:r>
            <a:r>
              <a:rPr lang="en-US" altLang="zh-TW" sz="2400" baseline="-25000">
                <a:solidFill>
                  <a:schemeClr val="accent2"/>
                </a:solidFill>
                <a:latin typeface="Times New Roman" panose="02020603050405020304" pitchFamily="18" charset="0"/>
                <a:ea typeface="Arial Unicode MS" pitchFamily="34" charset="-120"/>
                <a:sym typeface="Symbol" panose="05050102010706020507" pitchFamily="18" charset="2"/>
              </a:rPr>
              <a:t>n</a:t>
            </a:r>
          </a:p>
        </p:txBody>
      </p:sp>
      <p:sp>
        <p:nvSpPr>
          <p:cNvPr id="77833" name="Oval 218">
            <a:extLst>
              <a:ext uri="{FF2B5EF4-FFF2-40B4-BE49-F238E27FC236}">
                <a16:creationId xmlns:a16="http://schemas.microsoft.com/office/drawing/2014/main" id="{CB332D16-B1B0-47DB-B401-20D5A92A1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34" name="Oval 219">
            <a:extLst>
              <a:ext uri="{FF2B5EF4-FFF2-40B4-BE49-F238E27FC236}">
                <a16:creationId xmlns:a16="http://schemas.microsoft.com/office/drawing/2014/main" id="{71564760-9669-4966-B836-6BA37F873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35" name="Oval 220">
            <a:extLst>
              <a:ext uri="{FF2B5EF4-FFF2-40B4-BE49-F238E27FC236}">
                <a16:creationId xmlns:a16="http://schemas.microsoft.com/office/drawing/2014/main" id="{ED74F1EA-8419-429F-817A-6C53A4F32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225" y="5867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zh-TW" altLang="en-US" sz="1400">
              <a:ea typeface="新細明體" panose="02020500000000000000" pitchFamily="18" charset="-120"/>
            </a:endParaRPr>
          </a:p>
        </p:txBody>
      </p:sp>
      <p:sp>
        <p:nvSpPr>
          <p:cNvPr id="77836" name="Freeform 221">
            <a:extLst>
              <a:ext uri="{FF2B5EF4-FFF2-40B4-BE49-F238E27FC236}">
                <a16:creationId xmlns:a16="http://schemas.microsoft.com/office/drawing/2014/main" id="{B010A123-479E-4B3F-B8CD-A4B0CD66442F}"/>
              </a:ext>
            </a:extLst>
          </p:cNvPr>
          <p:cNvSpPr>
            <a:spLocks/>
          </p:cNvSpPr>
          <p:nvPr/>
        </p:nvSpPr>
        <p:spPr bwMode="auto">
          <a:xfrm>
            <a:off x="6950075" y="5791200"/>
            <a:ext cx="762000" cy="125413"/>
          </a:xfrm>
          <a:custGeom>
            <a:avLst/>
            <a:gdLst>
              <a:gd name="T0" fmla="*/ 0 w 480"/>
              <a:gd name="T1" fmla="*/ 2147483646 h 79"/>
              <a:gd name="T2" fmla="*/ 2147483646 w 480"/>
              <a:gd name="T3" fmla="*/ 2147483646 h 79"/>
              <a:gd name="T4" fmla="*/ 2147483646 w 480"/>
              <a:gd name="T5" fmla="*/ 2147483646 h 79"/>
              <a:gd name="T6" fmla="*/ 2147483646 w 480"/>
              <a:gd name="T7" fmla="*/ 0 h 79"/>
              <a:gd name="T8" fmla="*/ 2147483646 w 480"/>
              <a:gd name="T9" fmla="*/ 2147483646 h 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0" h="79">
                <a:moveTo>
                  <a:pt x="0" y="79"/>
                </a:moveTo>
                <a:cubicBezTo>
                  <a:pt x="39" y="65"/>
                  <a:pt x="73" y="45"/>
                  <a:pt x="113" y="35"/>
                </a:cubicBezTo>
                <a:cubicBezTo>
                  <a:pt x="122" y="29"/>
                  <a:pt x="129" y="21"/>
                  <a:pt x="139" y="17"/>
                </a:cubicBezTo>
                <a:cubicBezTo>
                  <a:pt x="156" y="9"/>
                  <a:pt x="192" y="0"/>
                  <a:pt x="192" y="0"/>
                </a:cubicBezTo>
                <a:cubicBezTo>
                  <a:pt x="275" y="6"/>
                  <a:pt x="413" y="3"/>
                  <a:pt x="480" y="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7" name="Freeform 222">
            <a:extLst>
              <a:ext uri="{FF2B5EF4-FFF2-40B4-BE49-F238E27FC236}">
                <a16:creationId xmlns:a16="http://schemas.microsoft.com/office/drawing/2014/main" id="{B37E471A-DDD0-495C-B369-0C80CA4EDE72}"/>
              </a:ext>
            </a:extLst>
          </p:cNvPr>
          <p:cNvSpPr>
            <a:spLocks/>
          </p:cNvSpPr>
          <p:nvPr/>
        </p:nvSpPr>
        <p:spPr bwMode="auto">
          <a:xfrm>
            <a:off x="7835900" y="5729288"/>
            <a:ext cx="625475" cy="158750"/>
          </a:xfrm>
          <a:custGeom>
            <a:avLst/>
            <a:gdLst>
              <a:gd name="T0" fmla="*/ 0 w 394"/>
              <a:gd name="T1" fmla="*/ 2147483646 h 100"/>
              <a:gd name="T2" fmla="*/ 2147483646 w 394"/>
              <a:gd name="T3" fmla="*/ 2147483646 h 100"/>
              <a:gd name="T4" fmla="*/ 2147483646 w 394"/>
              <a:gd name="T5" fmla="*/ 2147483646 h 100"/>
              <a:gd name="T6" fmla="*/ 2147483646 w 394"/>
              <a:gd name="T7" fmla="*/ 2147483646 h 100"/>
              <a:gd name="T8" fmla="*/ 2147483646 w 394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4" h="100">
                <a:moveTo>
                  <a:pt x="0" y="100"/>
                </a:moveTo>
                <a:cubicBezTo>
                  <a:pt x="35" y="88"/>
                  <a:pt x="62" y="63"/>
                  <a:pt x="96" y="48"/>
                </a:cubicBezTo>
                <a:cubicBezTo>
                  <a:pt x="138" y="29"/>
                  <a:pt x="191" y="16"/>
                  <a:pt x="236" y="4"/>
                </a:cubicBezTo>
                <a:cubicBezTo>
                  <a:pt x="314" y="11"/>
                  <a:pt x="336" y="0"/>
                  <a:pt x="384" y="48"/>
                </a:cubicBezTo>
                <a:cubicBezTo>
                  <a:pt x="394" y="77"/>
                  <a:pt x="393" y="65"/>
                  <a:pt x="393" y="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38" name="Text Box 223">
            <a:extLst>
              <a:ext uri="{FF2B5EF4-FFF2-40B4-BE49-F238E27FC236}">
                <a16:creationId xmlns:a16="http://schemas.microsoft.com/office/drawing/2014/main" id="{284E9E60-6E82-47BA-844E-A0AC078DA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i</a:t>
            </a:r>
          </a:p>
        </p:txBody>
      </p:sp>
      <p:sp>
        <p:nvSpPr>
          <p:cNvPr id="77839" name="Text Box 224">
            <a:extLst>
              <a:ext uri="{FF2B5EF4-FFF2-40B4-BE49-F238E27FC236}">
                <a16:creationId xmlns:a16="http://schemas.microsoft.com/office/drawing/2014/main" id="{7F49799D-C46C-4130-AE14-52E848C85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6019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</a:p>
        </p:txBody>
      </p:sp>
      <p:sp>
        <p:nvSpPr>
          <p:cNvPr id="77840" name="Text Box 225">
            <a:extLst>
              <a:ext uri="{FF2B5EF4-FFF2-40B4-BE49-F238E27FC236}">
                <a16:creationId xmlns:a16="http://schemas.microsoft.com/office/drawing/2014/main" id="{9219570D-213F-4FF4-A112-BB94FF17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225" y="6019800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>
                <a:latin typeface="Times New Roman" panose="02020603050405020304" pitchFamily="18" charset="0"/>
                <a:ea typeface="新細明體" panose="02020500000000000000" pitchFamily="18" charset="-120"/>
              </a:rPr>
              <a:t>j</a:t>
            </a:r>
          </a:p>
        </p:txBody>
      </p:sp>
      <p:sp>
        <p:nvSpPr>
          <p:cNvPr id="77841" name="Freeform 226">
            <a:extLst>
              <a:ext uri="{FF2B5EF4-FFF2-40B4-BE49-F238E27FC236}">
                <a16:creationId xmlns:a16="http://schemas.microsoft.com/office/drawing/2014/main" id="{5F35B5E1-8EF4-45EA-8ED9-F93DC1169366}"/>
              </a:ext>
            </a:extLst>
          </p:cNvPr>
          <p:cNvSpPr>
            <a:spLocks/>
          </p:cNvSpPr>
          <p:nvPr/>
        </p:nvSpPr>
        <p:spPr bwMode="auto">
          <a:xfrm>
            <a:off x="6956425" y="5943600"/>
            <a:ext cx="727075" cy="76200"/>
          </a:xfrm>
          <a:custGeom>
            <a:avLst/>
            <a:gdLst>
              <a:gd name="T0" fmla="*/ 0 w 454"/>
              <a:gd name="T1" fmla="*/ 2147483646 h 44"/>
              <a:gd name="T2" fmla="*/ 2147483646 w 454"/>
              <a:gd name="T3" fmla="*/ 0 h 44"/>
              <a:gd name="T4" fmla="*/ 2147483646 w 454"/>
              <a:gd name="T5" fmla="*/ 2147483646 h 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44">
                <a:moveTo>
                  <a:pt x="0" y="44"/>
                </a:moveTo>
                <a:cubicBezTo>
                  <a:pt x="109" y="38"/>
                  <a:pt x="204" y="35"/>
                  <a:pt x="306" y="0"/>
                </a:cubicBezTo>
                <a:cubicBezTo>
                  <a:pt x="349" y="4"/>
                  <a:pt x="408" y="17"/>
                  <a:pt x="454" y="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2" name="Freeform 227">
            <a:extLst>
              <a:ext uri="{FF2B5EF4-FFF2-40B4-BE49-F238E27FC236}">
                <a16:creationId xmlns:a16="http://schemas.microsoft.com/office/drawing/2014/main" id="{B5521736-8036-4355-8833-FBF9F5103AAA}"/>
              </a:ext>
            </a:extLst>
          </p:cNvPr>
          <p:cNvSpPr>
            <a:spLocks/>
          </p:cNvSpPr>
          <p:nvPr/>
        </p:nvSpPr>
        <p:spPr bwMode="auto">
          <a:xfrm>
            <a:off x="6921500" y="5943600"/>
            <a:ext cx="796925" cy="331788"/>
          </a:xfrm>
          <a:custGeom>
            <a:avLst/>
            <a:gdLst>
              <a:gd name="T0" fmla="*/ 0 w 506"/>
              <a:gd name="T1" fmla="*/ 2147483646 h 157"/>
              <a:gd name="T2" fmla="*/ 2147483646 w 506"/>
              <a:gd name="T3" fmla="*/ 2147483646 h 157"/>
              <a:gd name="T4" fmla="*/ 2147483646 w 506"/>
              <a:gd name="T5" fmla="*/ 2147483646 h 157"/>
              <a:gd name="T6" fmla="*/ 2147483646 w 506"/>
              <a:gd name="T7" fmla="*/ 2147483646 h 157"/>
              <a:gd name="T8" fmla="*/ 2147483646 w 506"/>
              <a:gd name="T9" fmla="*/ 2147483646 h 157"/>
              <a:gd name="T10" fmla="*/ 2147483646 w 506"/>
              <a:gd name="T11" fmla="*/ 2147483646 h 157"/>
              <a:gd name="T12" fmla="*/ 2147483646 w 506"/>
              <a:gd name="T13" fmla="*/ 0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06" h="157">
                <a:moveTo>
                  <a:pt x="0" y="9"/>
                </a:moveTo>
                <a:cubicBezTo>
                  <a:pt x="56" y="65"/>
                  <a:pt x="94" y="138"/>
                  <a:pt x="175" y="157"/>
                </a:cubicBezTo>
                <a:cubicBezTo>
                  <a:pt x="311" y="146"/>
                  <a:pt x="236" y="150"/>
                  <a:pt x="323" y="123"/>
                </a:cubicBezTo>
                <a:cubicBezTo>
                  <a:pt x="361" y="85"/>
                  <a:pt x="396" y="68"/>
                  <a:pt x="445" y="53"/>
                </a:cubicBezTo>
                <a:cubicBezTo>
                  <a:pt x="454" y="47"/>
                  <a:pt x="462" y="40"/>
                  <a:pt x="471" y="35"/>
                </a:cubicBezTo>
                <a:cubicBezTo>
                  <a:pt x="479" y="31"/>
                  <a:pt x="491" y="34"/>
                  <a:pt x="498" y="27"/>
                </a:cubicBezTo>
                <a:cubicBezTo>
                  <a:pt x="505" y="20"/>
                  <a:pt x="506" y="0"/>
                  <a:pt x="50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7843" name="Text Box 228">
            <a:extLst>
              <a:ext uri="{FF2B5EF4-FFF2-40B4-BE49-F238E27FC236}">
                <a16:creationId xmlns:a16="http://schemas.microsoft.com/office/drawing/2014/main" id="{A601509C-12F6-46F3-8B65-77BED305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350" y="5776913"/>
            <a:ext cx="430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600" i="1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</a:t>
            </a:r>
            <a:r>
              <a:rPr lang="en-US" altLang="zh-TW" sz="1600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kj</a:t>
            </a:r>
          </a:p>
        </p:txBody>
      </p:sp>
      <p:sp>
        <p:nvSpPr>
          <p:cNvPr id="77844" name="Text Box 230">
            <a:extLst>
              <a:ext uri="{FF2B5EF4-FFF2-40B4-BE49-F238E27FC236}">
                <a16:creationId xmlns:a16="http://schemas.microsoft.com/office/drawing/2014/main" id="{088D4904-1591-4332-8D8E-87032E1F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5126038"/>
            <a:ext cx="227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Bellman’s Equation:</a:t>
            </a:r>
          </a:p>
        </p:txBody>
      </p:sp>
      <p:sp>
        <p:nvSpPr>
          <p:cNvPr id="77845" name="Text Box 231">
            <a:extLst>
              <a:ext uri="{FF2B5EF4-FFF2-40B4-BE49-F238E27FC236}">
                <a16:creationId xmlns:a16="http://schemas.microsoft.com/office/drawing/2014/main" id="{DB22D6CC-EE6D-4148-948F-6C86FAB3E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5870575"/>
            <a:ext cx="53292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Floyd-Warshall algorithm </a:t>
            </a: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 Gauss Jordan method</a:t>
            </a:r>
            <a:endParaRPr lang="en-US" altLang="zh-TW" sz="180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投影片編號版面配置區 3">
            <a:extLst>
              <a:ext uri="{FF2B5EF4-FFF2-40B4-BE49-F238E27FC236}">
                <a16:creationId xmlns:a16="http://schemas.microsoft.com/office/drawing/2014/main" id="{8ED909B1-4C82-4509-B7DB-29064F203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7C11F14-B25B-4B91-8F2A-72E4B723F9BD}" type="slidenum">
              <a:rPr lang="zh-TW" altLang="en-US" sz="1400" smtClean="0">
                <a:latin typeface="Times New Roman" panose="02020603050405020304" pitchFamily="18" charset="0"/>
              </a:rPr>
              <a:pPr/>
              <a:t>39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D3D9811B-1BAC-4AE0-9430-2EA726836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Example of APSP problems</a:t>
            </a:r>
          </a:p>
        </p:txBody>
      </p:sp>
      <p:grpSp>
        <p:nvGrpSpPr>
          <p:cNvPr id="79876" name="Group 4">
            <a:extLst>
              <a:ext uri="{FF2B5EF4-FFF2-40B4-BE49-F238E27FC236}">
                <a16:creationId xmlns:a16="http://schemas.microsoft.com/office/drawing/2014/main" id="{ADEAC209-97F5-492E-AD76-BE7FAB958AE1}"/>
              </a:ext>
            </a:extLst>
          </p:cNvPr>
          <p:cNvGrpSpPr>
            <a:grpSpLocks/>
          </p:cNvGrpSpPr>
          <p:nvPr/>
        </p:nvGrpSpPr>
        <p:grpSpPr bwMode="auto">
          <a:xfrm>
            <a:off x="188913" y="965200"/>
            <a:ext cx="1809750" cy="1460500"/>
            <a:chOff x="1449" y="1156"/>
            <a:chExt cx="1463" cy="1172"/>
          </a:xfrm>
        </p:grpSpPr>
        <p:sp>
          <p:nvSpPr>
            <p:cNvPr id="80304" name="AutoShape 5">
              <a:extLst>
                <a:ext uri="{FF2B5EF4-FFF2-40B4-BE49-F238E27FC236}">
                  <a16:creationId xmlns:a16="http://schemas.microsoft.com/office/drawing/2014/main" id="{CC770529-BCD3-4E3F-8B34-66293B6B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305" name="AutoShape 6">
              <a:extLst>
                <a:ext uri="{FF2B5EF4-FFF2-40B4-BE49-F238E27FC236}">
                  <a16:creationId xmlns:a16="http://schemas.microsoft.com/office/drawing/2014/main" id="{E788B7C0-2CD5-4CA7-AB82-DC9668FE0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306" name="AutoShape 7">
              <a:extLst>
                <a:ext uri="{FF2B5EF4-FFF2-40B4-BE49-F238E27FC236}">
                  <a16:creationId xmlns:a16="http://schemas.microsoft.com/office/drawing/2014/main" id="{DC68F283-62EA-4D01-9D38-9516BF424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80307" name="AutoShape 8">
              <a:extLst>
                <a:ext uri="{FF2B5EF4-FFF2-40B4-BE49-F238E27FC236}">
                  <a16:creationId xmlns:a16="http://schemas.microsoft.com/office/drawing/2014/main" id="{DBB08A1C-82DD-4C9B-B631-DE6E60F5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0308" name="AutoShape 9">
              <a:extLst>
                <a:ext uri="{FF2B5EF4-FFF2-40B4-BE49-F238E27FC236}">
                  <a16:creationId xmlns:a16="http://schemas.microsoft.com/office/drawing/2014/main" id="{005BFA4A-D18D-42B2-A583-73FE13F18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80309" name="AutoShape 10">
              <a:extLst>
                <a:ext uri="{FF2B5EF4-FFF2-40B4-BE49-F238E27FC236}">
                  <a16:creationId xmlns:a16="http://schemas.microsoft.com/office/drawing/2014/main" id="{2EFFD6DB-D488-4C3A-8D3E-D7A4C33A3215}"/>
                </a:ext>
              </a:extLst>
            </p:cNvPr>
            <p:cNvCxnSpPr>
              <a:cxnSpLocks noChangeShapeType="1"/>
              <a:stCxn id="80304" idx="5"/>
              <a:endCxn id="80305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0" name="AutoShape 11">
              <a:extLst>
                <a:ext uri="{FF2B5EF4-FFF2-40B4-BE49-F238E27FC236}">
                  <a16:creationId xmlns:a16="http://schemas.microsoft.com/office/drawing/2014/main" id="{766F0AFE-633F-4679-A47D-35DD4FF81D2B}"/>
                </a:ext>
              </a:extLst>
            </p:cNvPr>
            <p:cNvCxnSpPr>
              <a:cxnSpLocks noChangeShapeType="1"/>
              <a:stCxn id="80305" idx="7"/>
              <a:endCxn id="80307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1" name="AutoShape 12">
              <a:extLst>
                <a:ext uri="{FF2B5EF4-FFF2-40B4-BE49-F238E27FC236}">
                  <a16:creationId xmlns:a16="http://schemas.microsoft.com/office/drawing/2014/main" id="{1680E06F-BCBD-4D16-98D2-9250DC1E566E}"/>
                </a:ext>
              </a:extLst>
            </p:cNvPr>
            <p:cNvCxnSpPr>
              <a:cxnSpLocks noChangeShapeType="1"/>
              <a:stCxn id="80307" idx="6"/>
              <a:endCxn id="80306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2" name="AutoShape 13">
              <a:extLst>
                <a:ext uri="{FF2B5EF4-FFF2-40B4-BE49-F238E27FC236}">
                  <a16:creationId xmlns:a16="http://schemas.microsoft.com/office/drawing/2014/main" id="{D9FFF08C-6ACA-4388-9DE4-D3A094BCB0F5}"/>
                </a:ext>
              </a:extLst>
            </p:cNvPr>
            <p:cNvCxnSpPr>
              <a:cxnSpLocks noChangeShapeType="1"/>
              <a:stCxn id="80307" idx="5"/>
              <a:endCxn id="80308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3" name="AutoShape 14">
              <a:extLst>
                <a:ext uri="{FF2B5EF4-FFF2-40B4-BE49-F238E27FC236}">
                  <a16:creationId xmlns:a16="http://schemas.microsoft.com/office/drawing/2014/main" id="{C0745D14-E2A7-4F6F-9029-B7F5DA402EFF}"/>
                </a:ext>
              </a:extLst>
            </p:cNvPr>
            <p:cNvCxnSpPr>
              <a:cxnSpLocks noChangeShapeType="1"/>
              <a:stCxn id="80306" idx="4"/>
              <a:endCxn id="80308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4" name="AutoShape 15">
              <a:extLst>
                <a:ext uri="{FF2B5EF4-FFF2-40B4-BE49-F238E27FC236}">
                  <a16:creationId xmlns:a16="http://schemas.microsoft.com/office/drawing/2014/main" id="{2C4B83E4-6F7B-40B2-BB22-2AC51B89A0FC}"/>
                </a:ext>
              </a:extLst>
            </p:cNvPr>
            <p:cNvCxnSpPr>
              <a:cxnSpLocks noChangeShapeType="1"/>
              <a:stCxn id="80306" idx="3"/>
              <a:endCxn id="80305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5" name="AutoShape 16">
              <a:extLst>
                <a:ext uri="{FF2B5EF4-FFF2-40B4-BE49-F238E27FC236}">
                  <a16:creationId xmlns:a16="http://schemas.microsoft.com/office/drawing/2014/main" id="{96849202-7698-46C6-A194-6E8DC27C1B66}"/>
                </a:ext>
              </a:extLst>
            </p:cNvPr>
            <p:cNvCxnSpPr>
              <a:cxnSpLocks noChangeShapeType="1"/>
              <a:stCxn id="80308" idx="2"/>
              <a:endCxn id="80305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6" name="AutoShape 17">
              <a:extLst>
                <a:ext uri="{FF2B5EF4-FFF2-40B4-BE49-F238E27FC236}">
                  <a16:creationId xmlns:a16="http://schemas.microsoft.com/office/drawing/2014/main" id="{EEA67A0B-BE4A-4FCA-95F1-6579E68EC67D}"/>
                </a:ext>
              </a:extLst>
            </p:cNvPr>
            <p:cNvCxnSpPr>
              <a:cxnSpLocks noChangeShapeType="1"/>
              <a:stCxn id="80304" idx="6"/>
              <a:endCxn id="80308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317" name="AutoShape 18">
              <a:extLst>
                <a:ext uri="{FF2B5EF4-FFF2-40B4-BE49-F238E27FC236}">
                  <a16:creationId xmlns:a16="http://schemas.microsoft.com/office/drawing/2014/main" id="{6D5B936A-97D0-47F7-A9D4-5CCDFCD52314}"/>
                </a:ext>
              </a:extLst>
            </p:cNvPr>
            <p:cNvCxnSpPr>
              <a:cxnSpLocks noChangeShapeType="1"/>
              <a:stCxn id="80304" idx="7"/>
              <a:endCxn id="80307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318" name="Text Box 19">
              <a:extLst>
                <a:ext uri="{FF2B5EF4-FFF2-40B4-BE49-F238E27FC236}">
                  <a16:creationId xmlns:a16="http://schemas.microsoft.com/office/drawing/2014/main" id="{B0894094-E192-432C-BDE3-80A719EE9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9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319" name="Text Box 20">
              <a:extLst>
                <a:ext uri="{FF2B5EF4-FFF2-40B4-BE49-F238E27FC236}">
                  <a16:creationId xmlns:a16="http://schemas.microsoft.com/office/drawing/2014/main" id="{C89450C7-C75E-47A4-B22D-2684D2A17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320" name="Text Box 21">
              <a:extLst>
                <a:ext uri="{FF2B5EF4-FFF2-40B4-BE49-F238E27FC236}">
                  <a16:creationId xmlns:a16="http://schemas.microsoft.com/office/drawing/2014/main" id="{DD62A687-2C92-4379-A828-5B1AA2C71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2" y="2083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321" name="Text Box 22">
              <a:extLst>
                <a:ext uri="{FF2B5EF4-FFF2-40B4-BE49-F238E27FC236}">
                  <a16:creationId xmlns:a16="http://schemas.microsoft.com/office/drawing/2014/main" id="{91F39DC3-7254-4534-AF9A-FB58F0CAC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4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322" name="Text Box 23">
              <a:extLst>
                <a:ext uri="{FF2B5EF4-FFF2-40B4-BE49-F238E27FC236}">
                  <a16:creationId xmlns:a16="http://schemas.microsoft.com/office/drawing/2014/main" id="{C215A2F2-C650-4B06-BE7F-9F31C9267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2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323" name="Text Box 24">
              <a:extLst>
                <a:ext uri="{FF2B5EF4-FFF2-40B4-BE49-F238E27FC236}">
                  <a16:creationId xmlns:a16="http://schemas.microsoft.com/office/drawing/2014/main" id="{10B38E14-6D70-4FE7-96E4-89C758D639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324" name="Text Box 25">
              <a:extLst>
                <a:ext uri="{FF2B5EF4-FFF2-40B4-BE49-F238E27FC236}">
                  <a16:creationId xmlns:a16="http://schemas.microsoft.com/office/drawing/2014/main" id="{7F042E16-5DF4-43B3-BD58-080864776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22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325" name="Text Box 26">
              <a:extLst>
                <a:ext uri="{FF2B5EF4-FFF2-40B4-BE49-F238E27FC236}">
                  <a16:creationId xmlns:a16="http://schemas.microsoft.com/office/drawing/2014/main" id="{B9CBFAC3-4530-44BE-8D1B-554F1C63E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221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326" name="Text Box 27">
              <a:extLst>
                <a:ext uri="{FF2B5EF4-FFF2-40B4-BE49-F238E27FC236}">
                  <a16:creationId xmlns:a16="http://schemas.microsoft.com/office/drawing/2014/main" id="{0A56896D-FCF6-4AE5-BB52-E7E9F81F5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79877" name="Group 240">
            <a:extLst>
              <a:ext uri="{FF2B5EF4-FFF2-40B4-BE49-F238E27FC236}">
                <a16:creationId xmlns:a16="http://schemas.microsoft.com/office/drawing/2014/main" id="{8A2C0A09-D4D2-4E3A-95EA-FAC0958334A4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2386013"/>
            <a:ext cx="8232775" cy="1676400"/>
            <a:chOff x="494" y="1924"/>
            <a:chExt cx="5186" cy="1056"/>
          </a:xfrm>
        </p:grpSpPr>
        <p:grpSp>
          <p:nvGrpSpPr>
            <p:cNvPr id="80098" name="Group 239">
              <a:extLst>
                <a:ext uri="{FF2B5EF4-FFF2-40B4-BE49-F238E27FC236}">
                  <a16:creationId xmlns:a16="http://schemas.microsoft.com/office/drawing/2014/main" id="{CC9C9E89-A3A1-4E61-9F56-5778E977A7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" y="1924"/>
              <a:ext cx="960" cy="1056"/>
              <a:chOff x="494" y="1924"/>
              <a:chExt cx="960" cy="1056"/>
            </a:xfrm>
          </p:grpSpPr>
          <p:sp>
            <p:nvSpPr>
              <p:cNvPr id="80265" name="Rectangle 30">
                <a:extLst>
                  <a:ext uri="{FF2B5EF4-FFF2-40B4-BE49-F238E27FC236}">
                    <a16:creationId xmlns:a16="http://schemas.microsoft.com/office/drawing/2014/main" id="{AB87FDE5-01A4-44D9-9543-CD19DAFB9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66" name="Rectangle 31">
                <a:extLst>
                  <a:ext uri="{FF2B5EF4-FFF2-40B4-BE49-F238E27FC236}">
                    <a16:creationId xmlns:a16="http://schemas.microsoft.com/office/drawing/2014/main" id="{2E158130-02FC-47F1-9C43-A02DB975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67" name="Rectangle 32">
                <a:extLst>
                  <a:ext uri="{FF2B5EF4-FFF2-40B4-BE49-F238E27FC236}">
                    <a16:creationId xmlns:a16="http://schemas.microsoft.com/office/drawing/2014/main" id="{0554C04E-24D0-4360-9F20-7D5F91210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68" name="Rectangle 33">
                <a:extLst>
                  <a:ext uri="{FF2B5EF4-FFF2-40B4-BE49-F238E27FC236}">
                    <a16:creationId xmlns:a16="http://schemas.microsoft.com/office/drawing/2014/main" id="{DDC4819A-349F-43E7-A98A-A7660BBA2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69" name="Rectangle 34">
                <a:extLst>
                  <a:ext uri="{FF2B5EF4-FFF2-40B4-BE49-F238E27FC236}">
                    <a16:creationId xmlns:a16="http://schemas.microsoft.com/office/drawing/2014/main" id="{CC5A4E74-218D-4B02-9B76-DC640B7CC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0" name="Rectangle 35">
                <a:extLst>
                  <a:ext uri="{FF2B5EF4-FFF2-40B4-BE49-F238E27FC236}">
                    <a16:creationId xmlns:a16="http://schemas.microsoft.com/office/drawing/2014/main" id="{A4FD9999-AE58-43C3-A9E5-194968E7B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1" name="Rectangle 36">
                <a:extLst>
                  <a:ext uri="{FF2B5EF4-FFF2-40B4-BE49-F238E27FC236}">
                    <a16:creationId xmlns:a16="http://schemas.microsoft.com/office/drawing/2014/main" id="{D7EC2A17-FFDD-4463-A701-70080E87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72" name="Rectangle 37">
                <a:extLst>
                  <a:ext uri="{FF2B5EF4-FFF2-40B4-BE49-F238E27FC236}">
                    <a16:creationId xmlns:a16="http://schemas.microsoft.com/office/drawing/2014/main" id="{9C6D2907-2159-4DA2-91F1-696A362BF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3" name="Rectangle 38">
                <a:extLst>
                  <a:ext uri="{FF2B5EF4-FFF2-40B4-BE49-F238E27FC236}">
                    <a16:creationId xmlns:a16="http://schemas.microsoft.com/office/drawing/2014/main" id="{CB6830CF-CA69-4F7F-B1C7-3AF39802B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274" name="Rectangle 39">
                <a:extLst>
                  <a:ext uri="{FF2B5EF4-FFF2-40B4-BE49-F238E27FC236}">
                    <a16:creationId xmlns:a16="http://schemas.microsoft.com/office/drawing/2014/main" id="{B1B0384B-3EE7-426A-A86B-BE44BAF7B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75" name="Rectangle 40">
                <a:extLst>
                  <a:ext uri="{FF2B5EF4-FFF2-40B4-BE49-F238E27FC236}">
                    <a16:creationId xmlns:a16="http://schemas.microsoft.com/office/drawing/2014/main" id="{1C482D9A-7703-4EE4-B930-3D231B1B5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6" name="Rectangle 41">
                <a:extLst>
                  <a:ext uri="{FF2B5EF4-FFF2-40B4-BE49-F238E27FC236}">
                    <a16:creationId xmlns:a16="http://schemas.microsoft.com/office/drawing/2014/main" id="{53AA9184-C251-4485-B100-D9317CAFA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7" name="Rectangle 42">
                <a:extLst>
                  <a:ext uri="{FF2B5EF4-FFF2-40B4-BE49-F238E27FC236}">
                    <a16:creationId xmlns:a16="http://schemas.microsoft.com/office/drawing/2014/main" id="{2799AA4E-395D-4209-AEA5-F78B76EBB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278" name="Rectangle 43">
                <a:extLst>
                  <a:ext uri="{FF2B5EF4-FFF2-40B4-BE49-F238E27FC236}">
                    <a16:creationId xmlns:a16="http://schemas.microsoft.com/office/drawing/2014/main" id="{30DF3DC7-51CA-4A99-AE82-92375BCD2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79" name="Rectangle 44">
                <a:extLst>
                  <a:ext uri="{FF2B5EF4-FFF2-40B4-BE49-F238E27FC236}">
                    <a16:creationId xmlns:a16="http://schemas.microsoft.com/office/drawing/2014/main" id="{942994A5-986A-45E8-BF93-FAD926FCB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80" name="Rectangle 45">
                <a:extLst>
                  <a:ext uri="{FF2B5EF4-FFF2-40B4-BE49-F238E27FC236}">
                    <a16:creationId xmlns:a16="http://schemas.microsoft.com/office/drawing/2014/main" id="{3F70153E-833E-4A36-A040-D86AC1DC2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81" name="Rectangle 46">
                <a:extLst>
                  <a:ext uri="{FF2B5EF4-FFF2-40B4-BE49-F238E27FC236}">
                    <a16:creationId xmlns:a16="http://schemas.microsoft.com/office/drawing/2014/main" id="{E0669F29-8D65-4101-99E0-F06EA962E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∞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82" name="Rectangle 47">
                <a:extLst>
                  <a:ext uri="{FF2B5EF4-FFF2-40B4-BE49-F238E27FC236}">
                    <a16:creationId xmlns:a16="http://schemas.microsoft.com/office/drawing/2014/main" id="{4BAC103B-9AF0-4265-9EC3-F9BA863B1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83" name="Rectangle 48">
                <a:extLst>
                  <a:ext uri="{FF2B5EF4-FFF2-40B4-BE49-F238E27FC236}">
                    <a16:creationId xmlns:a16="http://schemas.microsoft.com/office/drawing/2014/main" id="{223DB1D9-E6D7-46C2-A3F1-5E3883B3A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84" name="Rectangle 49">
                <a:extLst>
                  <a:ext uri="{FF2B5EF4-FFF2-40B4-BE49-F238E27FC236}">
                    <a16:creationId xmlns:a16="http://schemas.microsoft.com/office/drawing/2014/main" id="{87F2CBED-264D-4991-B678-1313C5E6B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85" name="Rectangle 50">
                <a:extLst>
                  <a:ext uri="{FF2B5EF4-FFF2-40B4-BE49-F238E27FC236}">
                    <a16:creationId xmlns:a16="http://schemas.microsoft.com/office/drawing/2014/main" id="{FAD8A922-2832-4295-91E8-7EC616D39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286" name="Rectangle 51">
                <a:extLst>
                  <a:ext uri="{FF2B5EF4-FFF2-40B4-BE49-F238E27FC236}">
                    <a16:creationId xmlns:a16="http://schemas.microsoft.com/office/drawing/2014/main" id="{6A2D0201-C326-4B31-9D63-077302EBB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287" name="Rectangle 52">
                <a:extLst>
                  <a:ext uri="{FF2B5EF4-FFF2-40B4-BE49-F238E27FC236}">
                    <a16:creationId xmlns:a16="http://schemas.microsoft.com/office/drawing/2014/main" id="{8062E2D2-E594-444B-81BF-0B9E29B04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288" name="Rectangle 53">
                <a:extLst>
                  <a:ext uri="{FF2B5EF4-FFF2-40B4-BE49-F238E27FC236}">
                    <a16:creationId xmlns:a16="http://schemas.microsoft.com/office/drawing/2014/main" id="{3078CE5F-A3C4-4211-A0D2-0A34C0279E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289" name="Rectangle 54">
                <a:extLst>
                  <a:ext uri="{FF2B5EF4-FFF2-40B4-BE49-F238E27FC236}">
                    <a16:creationId xmlns:a16="http://schemas.microsoft.com/office/drawing/2014/main" id="{70144D25-CB07-4AA7-A598-6D8F09486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90" name="Line 55">
                <a:extLst>
                  <a:ext uri="{FF2B5EF4-FFF2-40B4-BE49-F238E27FC236}">
                    <a16:creationId xmlns:a16="http://schemas.microsoft.com/office/drawing/2014/main" id="{87AE94D9-F5A4-48E9-9ECA-9037B37A0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1" name="Line 56">
                <a:extLst>
                  <a:ext uri="{FF2B5EF4-FFF2-40B4-BE49-F238E27FC236}">
                    <a16:creationId xmlns:a16="http://schemas.microsoft.com/office/drawing/2014/main" id="{107C7103-5FC6-4E0A-8D04-C61294EB8A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2" name="Line 57">
                <a:extLst>
                  <a:ext uri="{FF2B5EF4-FFF2-40B4-BE49-F238E27FC236}">
                    <a16:creationId xmlns:a16="http://schemas.microsoft.com/office/drawing/2014/main" id="{3DDF1439-E9CA-403B-AAF3-2087EC708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3" name="Line 58">
                <a:extLst>
                  <a:ext uri="{FF2B5EF4-FFF2-40B4-BE49-F238E27FC236}">
                    <a16:creationId xmlns:a16="http://schemas.microsoft.com/office/drawing/2014/main" id="{5FB23159-9ABC-4388-A5A5-D6F749873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4" name="Line 59">
                <a:extLst>
                  <a:ext uri="{FF2B5EF4-FFF2-40B4-BE49-F238E27FC236}">
                    <a16:creationId xmlns:a16="http://schemas.microsoft.com/office/drawing/2014/main" id="{B91D2149-677F-4DBB-8F0E-848B8EA80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5" name="Line 60">
                <a:extLst>
                  <a:ext uri="{FF2B5EF4-FFF2-40B4-BE49-F238E27FC236}">
                    <a16:creationId xmlns:a16="http://schemas.microsoft.com/office/drawing/2014/main" id="{DE4436BC-67A8-46D7-B53A-35A0675ED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6" name="Line 61">
                <a:extLst>
                  <a:ext uri="{FF2B5EF4-FFF2-40B4-BE49-F238E27FC236}">
                    <a16:creationId xmlns:a16="http://schemas.microsoft.com/office/drawing/2014/main" id="{C7C1EAE4-D4A7-45C4-BDF9-C002189E3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7" name="Line 62">
                <a:extLst>
                  <a:ext uri="{FF2B5EF4-FFF2-40B4-BE49-F238E27FC236}">
                    <a16:creationId xmlns:a16="http://schemas.microsoft.com/office/drawing/2014/main" id="{513DDEF5-F78A-4BF9-8192-A2FB29B4A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8" name="Line 63">
                <a:extLst>
                  <a:ext uri="{FF2B5EF4-FFF2-40B4-BE49-F238E27FC236}">
                    <a16:creationId xmlns:a16="http://schemas.microsoft.com/office/drawing/2014/main" id="{AB6D6D7F-57BB-4A87-8FBE-CD0F4783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99" name="Line 64">
                <a:extLst>
                  <a:ext uri="{FF2B5EF4-FFF2-40B4-BE49-F238E27FC236}">
                    <a16:creationId xmlns:a16="http://schemas.microsoft.com/office/drawing/2014/main" id="{94223600-B89F-4EDD-BA68-AA964A0BA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300" name="Line 65">
                <a:extLst>
                  <a:ext uri="{FF2B5EF4-FFF2-40B4-BE49-F238E27FC236}">
                    <a16:creationId xmlns:a16="http://schemas.microsoft.com/office/drawing/2014/main" id="{B4AD3434-5F7C-425C-8227-A42A47112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301" name="Line 66">
                <a:extLst>
                  <a:ext uri="{FF2B5EF4-FFF2-40B4-BE49-F238E27FC236}">
                    <a16:creationId xmlns:a16="http://schemas.microsoft.com/office/drawing/2014/main" id="{DED542B7-76F2-442B-8144-E3153DCB0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302" name="Line 67">
                <a:extLst>
                  <a:ext uri="{FF2B5EF4-FFF2-40B4-BE49-F238E27FC236}">
                    <a16:creationId xmlns:a16="http://schemas.microsoft.com/office/drawing/2014/main" id="{102B6480-3CB7-4D07-8EA6-4AB4E565D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303" name="Line 68">
                <a:extLst>
                  <a:ext uri="{FF2B5EF4-FFF2-40B4-BE49-F238E27FC236}">
                    <a16:creationId xmlns:a16="http://schemas.microsoft.com/office/drawing/2014/main" id="{07DEE51D-055F-405C-933A-D5D74F568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80099" name="Group 70">
              <a:extLst>
                <a:ext uri="{FF2B5EF4-FFF2-40B4-BE49-F238E27FC236}">
                  <a16:creationId xmlns:a16="http://schemas.microsoft.com/office/drawing/2014/main" id="{4435DCDE-AF5A-45F4-A907-5BA7F65377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0" y="1924"/>
              <a:ext cx="962" cy="1056"/>
              <a:chOff x="1920" y="1152"/>
              <a:chExt cx="1141" cy="1439"/>
            </a:xfrm>
          </p:grpSpPr>
          <p:sp>
            <p:nvSpPr>
              <p:cNvPr id="80228" name="Rectangle 71">
                <a:extLst>
                  <a:ext uri="{FF2B5EF4-FFF2-40B4-BE49-F238E27FC236}">
                    <a16:creationId xmlns:a16="http://schemas.microsoft.com/office/drawing/2014/main" id="{D69ABF1E-C54E-4A51-8B46-A55BE7BF1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29" name="Rectangle 72">
                <a:extLst>
                  <a:ext uri="{FF2B5EF4-FFF2-40B4-BE49-F238E27FC236}">
                    <a16:creationId xmlns:a16="http://schemas.microsoft.com/office/drawing/2014/main" id="{6D10AD17-469C-4C1C-8210-E8B278F61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30" name="Rectangle 73">
                <a:extLst>
                  <a:ext uri="{FF2B5EF4-FFF2-40B4-BE49-F238E27FC236}">
                    <a16:creationId xmlns:a16="http://schemas.microsoft.com/office/drawing/2014/main" id="{1FD496D8-9BE0-4D74-9B74-BF2E89A4C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1" name="Rectangle 74">
                <a:extLst>
                  <a:ext uri="{FF2B5EF4-FFF2-40B4-BE49-F238E27FC236}">
                    <a16:creationId xmlns:a16="http://schemas.microsoft.com/office/drawing/2014/main" id="{E3DB9274-05A7-4017-BE28-78E2004F8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2" name="Rectangle 75">
                <a:extLst>
                  <a:ext uri="{FF2B5EF4-FFF2-40B4-BE49-F238E27FC236}">
                    <a16:creationId xmlns:a16="http://schemas.microsoft.com/office/drawing/2014/main" id="{034770FF-F01D-4762-9106-7020F31F7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3" name="Rectangle 76">
                <a:extLst>
                  <a:ext uri="{FF2B5EF4-FFF2-40B4-BE49-F238E27FC236}">
                    <a16:creationId xmlns:a16="http://schemas.microsoft.com/office/drawing/2014/main" id="{AEEE20F0-9121-427A-AAA3-9B4F101C0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4" name="Rectangle 77">
                <a:extLst>
                  <a:ext uri="{FF2B5EF4-FFF2-40B4-BE49-F238E27FC236}">
                    <a16:creationId xmlns:a16="http://schemas.microsoft.com/office/drawing/2014/main" id="{B92128B4-AC73-42F1-9CD3-4DEBE615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5" name="Rectangle 78">
                <a:extLst>
                  <a:ext uri="{FF2B5EF4-FFF2-40B4-BE49-F238E27FC236}">
                    <a16:creationId xmlns:a16="http://schemas.microsoft.com/office/drawing/2014/main" id="{9937B9E3-6F86-4B09-B571-2691B4602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6" name="Rectangle 79">
                <a:extLst>
                  <a:ext uri="{FF2B5EF4-FFF2-40B4-BE49-F238E27FC236}">
                    <a16:creationId xmlns:a16="http://schemas.microsoft.com/office/drawing/2014/main" id="{6F86B8E5-8D97-44A5-B34F-7DFF1235B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37" name="Rectangle 80">
                <a:extLst>
                  <a:ext uri="{FF2B5EF4-FFF2-40B4-BE49-F238E27FC236}">
                    <a16:creationId xmlns:a16="http://schemas.microsoft.com/office/drawing/2014/main" id="{65C98807-0042-4357-9D69-B8BD56D44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38" name="Rectangle 81">
                <a:extLst>
                  <a:ext uri="{FF2B5EF4-FFF2-40B4-BE49-F238E27FC236}">
                    <a16:creationId xmlns:a16="http://schemas.microsoft.com/office/drawing/2014/main" id="{5C0626B4-F848-4271-B115-592C55FE7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39" name="Rectangle 82">
                <a:extLst>
                  <a:ext uri="{FF2B5EF4-FFF2-40B4-BE49-F238E27FC236}">
                    <a16:creationId xmlns:a16="http://schemas.microsoft.com/office/drawing/2014/main" id="{59F78732-3783-4ACD-AE28-143957701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0" name="Rectangle 83">
                <a:extLst>
                  <a:ext uri="{FF2B5EF4-FFF2-40B4-BE49-F238E27FC236}">
                    <a16:creationId xmlns:a16="http://schemas.microsoft.com/office/drawing/2014/main" id="{F8A697B8-2259-46CF-8212-DBF113EE9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1" name="Rectangle 84">
                <a:extLst>
                  <a:ext uri="{FF2B5EF4-FFF2-40B4-BE49-F238E27FC236}">
                    <a16:creationId xmlns:a16="http://schemas.microsoft.com/office/drawing/2014/main" id="{229B8451-5F07-48F2-AC44-95A8BEB62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2" name="Rectangle 85">
                <a:extLst>
                  <a:ext uri="{FF2B5EF4-FFF2-40B4-BE49-F238E27FC236}">
                    <a16:creationId xmlns:a16="http://schemas.microsoft.com/office/drawing/2014/main" id="{98D7042C-F019-4965-BE03-5CC7F121E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3" name="Rectangle 86">
                <a:extLst>
                  <a:ext uri="{FF2B5EF4-FFF2-40B4-BE49-F238E27FC236}">
                    <a16:creationId xmlns:a16="http://schemas.microsoft.com/office/drawing/2014/main" id="{1F50140C-9322-44D8-8809-70B729D89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4" name="Rectangle 87">
                <a:extLst>
                  <a:ext uri="{FF2B5EF4-FFF2-40B4-BE49-F238E27FC236}">
                    <a16:creationId xmlns:a16="http://schemas.microsoft.com/office/drawing/2014/main" id="{77E36011-504F-4D3C-8F67-794C3EA097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5" name="Rectangle 88">
                <a:extLst>
                  <a:ext uri="{FF2B5EF4-FFF2-40B4-BE49-F238E27FC236}">
                    <a16:creationId xmlns:a16="http://schemas.microsoft.com/office/drawing/2014/main" id="{C95313B9-FF2A-4CF4-9D71-55957CC6A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6" name="Rectangle 89">
                <a:extLst>
                  <a:ext uri="{FF2B5EF4-FFF2-40B4-BE49-F238E27FC236}">
                    <a16:creationId xmlns:a16="http://schemas.microsoft.com/office/drawing/2014/main" id="{29173AFE-5837-4372-A6A6-22554CA42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47" name="Rectangle 90">
                <a:extLst>
                  <a:ext uri="{FF2B5EF4-FFF2-40B4-BE49-F238E27FC236}">
                    <a16:creationId xmlns:a16="http://schemas.microsoft.com/office/drawing/2014/main" id="{7C85C57C-EB5F-4381-85BA-E854F6A29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8" name="Rectangle 91">
                <a:extLst>
                  <a:ext uri="{FF2B5EF4-FFF2-40B4-BE49-F238E27FC236}">
                    <a16:creationId xmlns:a16="http://schemas.microsoft.com/office/drawing/2014/main" id="{8D094B98-1451-4AE2-8085-67EF37D7E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49" name="Rectangle 92">
                <a:extLst>
                  <a:ext uri="{FF2B5EF4-FFF2-40B4-BE49-F238E27FC236}">
                    <a16:creationId xmlns:a16="http://schemas.microsoft.com/office/drawing/2014/main" id="{DA3C8314-4186-4E43-BE6A-3809E56A9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50" name="Rectangle 93">
                <a:extLst>
                  <a:ext uri="{FF2B5EF4-FFF2-40B4-BE49-F238E27FC236}">
                    <a16:creationId xmlns:a16="http://schemas.microsoft.com/office/drawing/2014/main" id="{1E0A6DC9-86C3-4876-8E01-465FE93D6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51" name="Rectangle 94">
                <a:extLst>
                  <a:ext uri="{FF2B5EF4-FFF2-40B4-BE49-F238E27FC236}">
                    <a16:creationId xmlns:a16="http://schemas.microsoft.com/office/drawing/2014/main" id="{C39586B0-3871-4983-9E05-B5FAAE188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52" name="Rectangle 95">
                <a:extLst>
                  <a:ext uri="{FF2B5EF4-FFF2-40B4-BE49-F238E27FC236}">
                    <a16:creationId xmlns:a16="http://schemas.microsoft.com/office/drawing/2014/main" id="{8EA80D53-8EE5-4DE5-998C-3B7D56AE9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53" name="Line 96">
                <a:extLst>
                  <a:ext uri="{FF2B5EF4-FFF2-40B4-BE49-F238E27FC236}">
                    <a16:creationId xmlns:a16="http://schemas.microsoft.com/office/drawing/2014/main" id="{4AA5750E-3575-4C46-9898-051065114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4" name="Line 97">
                <a:extLst>
                  <a:ext uri="{FF2B5EF4-FFF2-40B4-BE49-F238E27FC236}">
                    <a16:creationId xmlns:a16="http://schemas.microsoft.com/office/drawing/2014/main" id="{83E61C13-6A1A-4192-8B7A-54331A788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5" name="Line 98">
                <a:extLst>
                  <a:ext uri="{FF2B5EF4-FFF2-40B4-BE49-F238E27FC236}">
                    <a16:creationId xmlns:a16="http://schemas.microsoft.com/office/drawing/2014/main" id="{60FF9D12-CE50-47FE-B724-173DE714BC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6" name="Line 99">
                <a:extLst>
                  <a:ext uri="{FF2B5EF4-FFF2-40B4-BE49-F238E27FC236}">
                    <a16:creationId xmlns:a16="http://schemas.microsoft.com/office/drawing/2014/main" id="{A149ABF6-963C-442F-BB3C-05A455C61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7" name="Line 100">
                <a:extLst>
                  <a:ext uri="{FF2B5EF4-FFF2-40B4-BE49-F238E27FC236}">
                    <a16:creationId xmlns:a16="http://schemas.microsoft.com/office/drawing/2014/main" id="{03F3EEFC-BA14-4B70-BA89-0E89531DB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8" name="Line 101">
                <a:extLst>
                  <a:ext uri="{FF2B5EF4-FFF2-40B4-BE49-F238E27FC236}">
                    <a16:creationId xmlns:a16="http://schemas.microsoft.com/office/drawing/2014/main" id="{80BDE5C8-578D-43DC-8365-FF87E50DA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59" name="Line 102">
                <a:extLst>
                  <a:ext uri="{FF2B5EF4-FFF2-40B4-BE49-F238E27FC236}">
                    <a16:creationId xmlns:a16="http://schemas.microsoft.com/office/drawing/2014/main" id="{7F8617C1-F4E6-48F6-946B-082FC0ED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60" name="Line 103">
                <a:extLst>
                  <a:ext uri="{FF2B5EF4-FFF2-40B4-BE49-F238E27FC236}">
                    <a16:creationId xmlns:a16="http://schemas.microsoft.com/office/drawing/2014/main" id="{2C2B96A8-DDB2-4652-81E3-51C389A93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61" name="Line 104">
                <a:extLst>
                  <a:ext uri="{FF2B5EF4-FFF2-40B4-BE49-F238E27FC236}">
                    <a16:creationId xmlns:a16="http://schemas.microsoft.com/office/drawing/2014/main" id="{C9694F08-C1D8-4FD4-8940-1B719723F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62" name="Line 105">
                <a:extLst>
                  <a:ext uri="{FF2B5EF4-FFF2-40B4-BE49-F238E27FC236}">
                    <a16:creationId xmlns:a16="http://schemas.microsoft.com/office/drawing/2014/main" id="{6100F5C1-6834-4CF0-A9C7-42E2BC9A0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63" name="Line 106">
                <a:extLst>
                  <a:ext uri="{FF2B5EF4-FFF2-40B4-BE49-F238E27FC236}">
                    <a16:creationId xmlns:a16="http://schemas.microsoft.com/office/drawing/2014/main" id="{5D53CE0A-6E1C-47B6-9DE6-A99DAB25A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64" name="Line 107">
                <a:extLst>
                  <a:ext uri="{FF2B5EF4-FFF2-40B4-BE49-F238E27FC236}">
                    <a16:creationId xmlns:a16="http://schemas.microsoft.com/office/drawing/2014/main" id="{7B0790A1-15C4-4188-9454-C9D5E423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0100" name="Line 108">
              <a:extLst>
                <a:ext uri="{FF2B5EF4-FFF2-40B4-BE49-F238E27FC236}">
                  <a16:creationId xmlns:a16="http://schemas.microsoft.com/office/drawing/2014/main" id="{C18CCFBB-C2FD-4D6D-9764-7ECD390DD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6" y="2168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1" name="Line 109">
              <a:extLst>
                <a:ext uri="{FF2B5EF4-FFF2-40B4-BE49-F238E27FC236}">
                  <a16:creationId xmlns:a16="http://schemas.microsoft.com/office/drawing/2014/main" id="{951149CE-F684-4F75-A0C0-DA7C769AC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9" y="2452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2" name="Line 110">
              <a:extLst>
                <a:ext uri="{FF2B5EF4-FFF2-40B4-BE49-F238E27FC236}">
                  <a16:creationId xmlns:a16="http://schemas.microsoft.com/office/drawing/2014/main" id="{22A4DAFE-BD20-4AB6-856B-D988667B2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0" y="2169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3" name="Line 111">
              <a:extLst>
                <a:ext uri="{FF2B5EF4-FFF2-40B4-BE49-F238E27FC236}">
                  <a16:creationId xmlns:a16="http://schemas.microsoft.com/office/drawing/2014/main" id="{51C90007-7A10-4439-92A4-4DEDF8A8C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0" y="1950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0104" name="Group 113">
              <a:extLst>
                <a:ext uri="{FF2B5EF4-FFF2-40B4-BE49-F238E27FC236}">
                  <a16:creationId xmlns:a16="http://schemas.microsoft.com/office/drawing/2014/main" id="{58D352FB-2AEA-4A3B-9D2A-33EBFC645D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6" y="1924"/>
              <a:ext cx="962" cy="1054"/>
              <a:chOff x="3216" y="1152"/>
              <a:chExt cx="1141" cy="1439"/>
            </a:xfrm>
          </p:grpSpPr>
          <p:sp>
            <p:nvSpPr>
              <p:cNvPr id="80191" name="Rectangle 114">
                <a:extLst>
                  <a:ext uri="{FF2B5EF4-FFF2-40B4-BE49-F238E27FC236}">
                    <a16:creationId xmlns:a16="http://schemas.microsoft.com/office/drawing/2014/main" id="{2AF0E05A-8AC3-4C12-A914-958C1FC86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2" name="Rectangle 115">
                <a:extLst>
                  <a:ext uri="{FF2B5EF4-FFF2-40B4-BE49-F238E27FC236}">
                    <a16:creationId xmlns:a16="http://schemas.microsoft.com/office/drawing/2014/main" id="{BDA62813-0CCC-40AD-9612-13171B983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93" name="Rectangle 116">
                <a:extLst>
                  <a:ext uri="{FF2B5EF4-FFF2-40B4-BE49-F238E27FC236}">
                    <a16:creationId xmlns:a16="http://schemas.microsoft.com/office/drawing/2014/main" id="{92CC2480-1788-4B97-90AD-5F688E5F9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4" name="Rectangle 117">
                <a:extLst>
                  <a:ext uri="{FF2B5EF4-FFF2-40B4-BE49-F238E27FC236}">
                    <a16:creationId xmlns:a16="http://schemas.microsoft.com/office/drawing/2014/main" id="{6BCB1198-B0BF-47C5-81A3-6E2FE29F6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5" name="Rectangle 118">
                <a:extLst>
                  <a:ext uri="{FF2B5EF4-FFF2-40B4-BE49-F238E27FC236}">
                    <a16:creationId xmlns:a16="http://schemas.microsoft.com/office/drawing/2014/main" id="{90972E97-5C89-4AF7-B130-C3564762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6" name="Rectangle 119">
                <a:extLst>
                  <a:ext uri="{FF2B5EF4-FFF2-40B4-BE49-F238E27FC236}">
                    <a16:creationId xmlns:a16="http://schemas.microsoft.com/office/drawing/2014/main" id="{8B2505AF-ECEA-4DFD-8030-338D5DEA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7" name="Rectangle 120">
                <a:extLst>
                  <a:ext uri="{FF2B5EF4-FFF2-40B4-BE49-F238E27FC236}">
                    <a16:creationId xmlns:a16="http://schemas.microsoft.com/office/drawing/2014/main" id="{6263B20A-CC75-4BDB-9A05-82C676E3C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8" name="Rectangle 121">
                <a:extLst>
                  <a:ext uri="{FF2B5EF4-FFF2-40B4-BE49-F238E27FC236}">
                    <a16:creationId xmlns:a16="http://schemas.microsoft.com/office/drawing/2014/main" id="{90BB683C-8572-46A4-B6BB-48A63B1A4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99" name="Rectangle 122">
                <a:extLst>
                  <a:ext uri="{FF2B5EF4-FFF2-40B4-BE49-F238E27FC236}">
                    <a16:creationId xmlns:a16="http://schemas.microsoft.com/office/drawing/2014/main" id="{3AAFD8A9-072E-419D-B1AD-081A6737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00" name="Rectangle 123">
                <a:extLst>
                  <a:ext uri="{FF2B5EF4-FFF2-40B4-BE49-F238E27FC236}">
                    <a16:creationId xmlns:a16="http://schemas.microsoft.com/office/drawing/2014/main" id="{94ED689C-6DAC-46A1-A053-41DCEAA54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01" name="Rectangle 124">
                <a:extLst>
                  <a:ext uri="{FF2B5EF4-FFF2-40B4-BE49-F238E27FC236}">
                    <a16:creationId xmlns:a16="http://schemas.microsoft.com/office/drawing/2014/main" id="{815F9320-816C-4DF3-B80A-4284D33E3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2" name="Rectangle 125">
                <a:extLst>
                  <a:ext uri="{FF2B5EF4-FFF2-40B4-BE49-F238E27FC236}">
                    <a16:creationId xmlns:a16="http://schemas.microsoft.com/office/drawing/2014/main" id="{3A58BD99-95C5-473D-B250-DE036702A1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3" name="Rectangle 126">
                <a:extLst>
                  <a:ext uri="{FF2B5EF4-FFF2-40B4-BE49-F238E27FC236}">
                    <a16:creationId xmlns:a16="http://schemas.microsoft.com/office/drawing/2014/main" id="{1000F60D-0A8B-4ED1-8CBE-DCA0A0A41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4" name="Rectangle 127">
                <a:extLst>
                  <a:ext uri="{FF2B5EF4-FFF2-40B4-BE49-F238E27FC236}">
                    <a16:creationId xmlns:a16="http://schemas.microsoft.com/office/drawing/2014/main" id="{428FA629-3C6C-4F73-A8E8-E1AC260B1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5" name="Rectangle 128">
                <a:extLst>
                  <a:ext uri="{FF2B5EF4-FFF2-40B4-BE49-F238E27FC236}">
                    <a16:creationId xmlns:a16="http://schemas.microsoft.com/office/drawing/2014/main" id="{4035B2BC-CD36-42C4-892B-F34BFDCA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6" name="Rectangle 129">
                <a:extLst>
                  <a:ext uri="{FF2B5EF4-FFF2-40B4-BE49-F238E27FC236}">
                    <a16:creationId xmlns:a16="http://schemas.microsoft.com/office/drawing/2014/main" id="{CAEA9DD6-CDA2-4C25-AD3A-C6AD087A9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7" name="Rectangle 130">
                <a:extLst>
                  <a:ext uri="{FF2B5EF4-FFF2-40B4-BE49-F238E27FC236}">
                    <a16:creationId xmlns:a16="http://schemas.microsoft.com/office/drawing/2014/main" id="{5E548BDE-3994-4819-B1FF-404887F95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8" name="Rectangle 131">
                <a:extLst>
                  <a:ext uri="{FF2B5EF4-FFF2-40B4-BE49-F238E27FC236}">
                    <a16:creationId xmlns:a16="http://schemas.microsoft.com/office/drawing/2014/main" id="{3F6EF94F-1738-4011-BA0E-45C35EB83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09" name="Rectangle 132">
                <a:extLst>
                  <a:ext uri="{FF2B5EF4-FFF2-40B4-BE49-F238E27FC236}">
                    <a16:creationId xmlns:a16="http://schemas.microsoft.com/office/drawing/2014/main" id="{1713CF8B-99B5-456D-8033-E250EF37B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10" name="Rectangle 133">
                <a:extLst>
                  <a:ext uri="{FF2B5EF4-FFF2-40B4-BE49-F238E27FC236}">
                    <a16:creationId xmlns:a16="http://schemas.microsoft.com/office/drawing/2014/main" id="{549CF105-FA73-4B6B-91A0-12C2E37C8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11" name="Rectangle 134">
                <a:extLst>
                  <a:ext uri="{FF2B5EF4-FFF2-40B4-BE49-F238E27FC236}">
                    <a16:creationId xmlns:a16="http://schemas.microsoft.com/office/drawing/2014/main" id="{0DEC749F-D6C0-4155-BC8F-26F6C0668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12" name="Rectangle 135">
                <a:extLst>
                  <a:ext uri="{FF2B5EF4-FFF2-40B4-BE49-F238E27FC236}">
                    <a16:creationId xmlns:a16="http://schemas.microsoft.com/office/drawing/2014/main" id="{A95C8D5A-B23D-4506-9D6D-115D0870C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13" name="Rectangle 136">
                <a:extLst>
                  <a:ext uri="{FF2B5EF4-FFF2-40B4-BE49-F238E27FC236}">
                    <a16:creationId xmlns:a16="http://schemas.microsoft.com/office/drawing/2014/main" id="{BD216281-453C-46D8-B840-4604A2A27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14" name="Rectangle 137">
                <a:extLst>
                  <a:ext uri="{FF2B5EF4-FFF2-40B4-BE49-F238E27FC236}">
                    <a16:creationId xmlns:a16="http://schemas.microsoft.com/office/drawing/2014/main" id="{97939676-5828-4712-B43D-3865760DE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215" name="Rectangle 138">
                <a:extLst>
                  <a:ext uri="{FF2B5EF4-FFF2-40B4-BE49-F238E27FC236}">
                    <a16:creationId xmlns:a16="http://schemas.microsoft.com/office/drawing/2014/main" id="{94C2D18D-20EC-461D-8F7D-07D04BE11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216" name="Line 139">
                <a:extLst>
                  <a:ext uri="{FF2B5EF4-FFF2-40B4-BE49-F238E27FC236}">
                    <a16:creationId xmlns:a16="http://schemas.microsoft.com/office/drawing/2014/main" id="{454C7B0E-751A-49DC-A11C-EC6386DDE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17" name="Line 140">
                <a:extLst>
                  <a:ext uri="{FF2B5EF4-FFF2-40B4-BE49-F238E27FC236}">
                    <a16:creationId xmlns:a16="http://schemas.microsoft.com/office/drawing/2014/main" id="{768A35BE-21ED-4320-9A0C-32CD62A800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18" name="Line 141">
                <a:extLst>
                  <a:ext uri="{FF2B5EF4-FFF2-40B4-BE49-F238E27FC236}">
                    <a16:creationId xmlns:a16="http://schemas.microsoft.com/office/drawing/2014/main" id="{F9414C33-0413-4218-9E6F-E6332BE71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19" name="Line 142">
                <a:extLst>
                  <a:ext uri="{FF2B5EF4-FFF2-40B4-BE49-F238E27FC236}">
                    <a16:creationId xmlns:a16="http://schemas.microsoft.com/office/drawing/2014/main" id="{78EED87D-E1C0-4EC7-B2F5-9B1B85BC3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0" name="Line 143">
                <a:extLst>
                  <a:ext uri="{FF2B5EF4-FFF2-40B4-BE49-F238E27FC236}">
                    <a16:creationId xmlns:a16="http://schemas.microsoft.com/office/drawing/2014/main" id="{4A8347D7-7006-47DE-A643-C48CA6753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1" name="Line 144">
                <a:extLst>
                  <a:ext uri="{FF2B5EF4-FFF2-40B4-BE49-F238E27FC236}">
                    <a16:creationId xmlns:a16="http://schemas.microsoft.com/office/drawing/2014/main" id="{8E688046-EBF5-4D2C-A315-2A5B7B627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2" name="Line 145">
                <a:extLst>
                  <a:ext uri="{FF2B5EF4-FFF2-40B4-BE49-F238E27FC236}">
                    <a16:creationId xmlns:a16="http://schemas.microsoft.com/office/drawing/2014/main" id="{26EC3DD6-FDF4-4642-B431-26D3E81F9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3" name="Line 146">
                <a:extLst>
                  <a:ext uri="{FF2B5EF4-FFF2-40B4-BE49-F238E27FC236}">
                    <a16:creationId xmlns:a16="http://schemas.microsoft.com/office/drawing/2014/main" id="{3F359E5B-46D0-4CB8-9552-0E9670EDD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4" name="Line 147">
                <a:extLst>
                  <a:ext uri="{FF2B5EF4-FFF2-40B4-BE49-F238E27FC236}">
                    <a16:creationId xmlns:a16="http://schemas.microsoft.com/office/drawing/2014/main" id="{38FC071B-3A71-4802-9B9E-55A6B7685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5" name="Line 148">
                <a:extLst>
                  <a:ext uri="{FF2B5EF4-FFF2-40B4-BE49-F238E27FC236}">
                    <a16:creationId xmlns:a16="http://schemas.microsoft.com/office/drawing/2014/main" id="{33601F5A-1592-4C3C-918F-6893A137EB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6" name="Line 149">
                <a:extLst>
                  <a:ext uri="{FF2B5EF4-FFF2-40B4-BE49-F238E27FC236}">
                    <a16:creationId xmlns:a16="http://schemas.microsoft.com/office/drawing/2014/main" id="{E31AA060-6678-4C59-BC5F-58F6190680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227" name="Line 150">
                <a:extLst>
                  <a:ext uri="{FF2B5EF4-FFF2-40B4-BE49-F238E27FC236}">
                    <a16:creationId xmlns:a16="http://schemas.microsoft.com/office/drawing/2014/main" id="{BC298D4D-B6DE-4D95-9CD1-EED41778D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0105" name="Line 151">
              <a:extLst>
                <a:ext uri="{FF2B5EF4-FFF2-40B4-BE49-F238E27FC236}">
                  <a16:creationId xmlns:a16="http://schemas.microsoft.com/office/drawing/2014/main" id="{46BD9D98-6290-4F11-8AD5-E6474801C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369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6" name="Line 152">
              <a:extLst>
                <a:ext uri="{FF2B5EF4-FFF2-40B4-BE49-F238E27FC236}">
                  <a16:creationId xmlns:a16="http://schemas.microsoft.com/office/drawing/2014/main" id="{AC9952CC-D728-4DF9-BF76-EECBC5BFE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662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7" name="Line 153">
              <a:extLst>
                <a:ext uri="{FF2B5EF4-FFF2-40B4-BE49-F238E27FC236}">
                  <a16:creationId xmlns:a16="http://schemas.microsoft.com/office/drawing/2014/main" id="{C3A3E3E2-9E54-4A28-B3C9-92051B438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9" y="1968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08" name="Line 154">
              <a:extLst>
                <a:ext uri="{FF2B5EF4-FFF2-40B4-BE49-F238E27FC236}">
                  <a16:creationId xmlns:a16="http://schemas.microsoft.com/office/drawing/2014/main" id="{B279D9AB-E605-41DF-9568-67288A834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37" y="2369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0109" name="Group 156">
              <a:extLst>
                <a:ext uri="{FF2B5EF4-FFF2-40B4-BE49-F238E27FC236}">
                  <a16:creationId xmlns:a16="http://schemas.microsoft.com/office/drawing/2014/main" id="{EB7CA900-F7E3-4510-BE8B-B5675C6124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" y="1924"/>
              <a:ext cx="962" cy="1054"/>
              <a:chOff x="3216" y="1152"/>
              <a:chExt cx="1141" cy="1439"/>
            </a:xfrm>
          </p:grpSpPr>
          <p:sp>
            <p:nvSpPr>
              <p:cNvPr id="80154" name="Rectangle 157">
                <a:extLst>
                  <a:ext uri="{FF2B5EF4-FFF2-40B4-BE49-F238E27FC236}">
                    <a16:creationId xmlns:a16="http://schemas.microsoft.com/office/drawing/2014/main" id="{1A418C04-F013-4078-9D71-B86D87080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55" name="Rectangle 158">
                <a:extLst>
                  <a:ext uri="{FF2B5EF4-FFF2-40B4-BE49-F238E27FC236}">
                    <a16:creationId xmlns:a16="http://schemas.microsoft.com/office/drawing/2014/main" id="{C4A2DFCC-AD9E-4E91-93FD-C43418908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56" name="Rectangle 159">
                <a:extLst>
                  <a:ext uri="{FF2B5EF4-FFF2-40B4-BE49-F238E27FC236}">
                    <a16:creationId xmlns:a16="http://schemas.microsoft.com/office/drawing/2014/main" id="{CB639F9D-BDA4-4DE0-90C1-4195CC97C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57" name="Rectangle 160">
                <a:extLst>
                  <a:ext uri="{FF2B5EF4-FFF2-40B4-BE49-F238E27FC236}">
                    <a16:creationId xmlns:a16="http://schemas.microsoft.com/office/drawing/2014/main" id="{F2059475-D72C-463E-BA5D-E3438CA9C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58" name="Rectangle 161">
                <a:extLst>
                  <a:ext uri="{FF2B5EF4-FFF2-40B4-BE49-F238E27FC236}">
                    <a16:creationId xmlns:a16="http://schemas.microsoft.com/office/drawing/2014/main" id="{DD31569C-842C-4CF6-9A3C-D15585BA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59" name="Rectangle 162">
                <a:extLst>
                  <a:ext uri="{FF2B5EF4-FFF2-40B4-BE49-F238E27FC236}">
                    <a16:creationId xmlns:a16="http://schemas.microsoft.com/office/drawing/2014/main" id="{707D5A6A-2072-4396-BE73-739E91828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60" name="Rectangle 163">
                <a:extLst>
                  <a:ext uri="{FF2B5EF4-FFF2-40B4-BE49-F238E27FC236}">
                    <a16:creationId xmlns:a16="http://schemas.microsoft.com/office/drawing/2014/main" id="{6EE8192D-6A16-401F-9DE6-C8C53DB80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61" name="Rectangle 164">
                <a:extLst>
                  <a:ext uri="{FF2B5EF4-FFF2-40B4-BE49-F238E27FC236}">
                    <a16:creationId xmlns:a16="http://schemas.microsoft.com/office/drawing/2014/main" id="{56F0ADDE-A7C5-4AC6-A07B-C89F4CC49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62" name="Rectangle 165">
                <a:extLst>
                  <a:ext uri="{FF2B5EF4-FFF2-40B4-BE49-F238E27FC236}">
                    <a16:creationId xmlns:a16="http://schemas.microsoft.com/office/drawing/2014/main" id="{C1ABE37F-CA29-432B-92BD-EAA5CC3C6D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63" name="Rectangle 166">
                <a:extLst>
                  <a:ext uri="{FF2B5EF4-FFF2-40B4-BE49-F238E27FC236}">
                    <a16:creationId xmlns:a16="http://schemas.microsoft.com/office/drawing/2014/main" id="{7F4AFE9E-5873-442D-852B-00422FC08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64" name="Rectangle 167">
                <a:extLst>
                  <a:ext uri="{FF2B5EF4-FFF2-40B4-BE49-F238E27FC236}">
                    <a16:creationId xmlns:a16="http://schemas.microsoft.com/office/drawing/2014/main" id="{8F373F14-D127-462A-A3A5-399DDE97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65" name="Rectangle 168">
                <a:extLst>
                  <a:ext uri="{FF2B5EF4-FFF2-40B4-BE49-F238E27FC236}">
                    <a16:creationId xmlns:a16="http://schemas.microsoft.com/office/drawing/2014/main" id="{9728E024-956C-4BF4-BEBB-77EF274DB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66" name="Rectangle 169">
                <a:extLst>
                  <a:ext uri="{FF2B5EF4-FFF2-40B4-BE49-F238E27FC236}">
                    <a16:creationId xmlns:a16="http://schemas.microsoft.com/office/drawing/2014/main" id="{19D6663C-A4EC-4CD8-B4FB-C1D346A4E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67" name="Rectangle 170">
                <a:extLst>
                  <a:ext uri="{FF2B5EF4-FFF2-40B4-BE49-F238E27FC236}">
                    <a16:creationId xmlns:a16="http://schemas.microsoft.com/office/drawing/2014/main" id="{8DE51B39-5ED9-4C9D-8022-67A6DCED2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68" name="Rectangle 171">
                <a:extLst>
                  <a:ext uri="{FF2B5EF4-FFF2-40B4-BE49-F238E27FC236}">
                    <a16:creationId xmlns:a16="http://schemas.microsoft.com/office/drawing/2014/main" id="{BC29A04E-311B-4E87-A384-C01B350F8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69" name="Rectangle 172">
                <a:extLst>
                  <a:ext uri="{FF2B5EF4-FFF2-40B4-BE49-F238E27FC236}">
                    <a16:creationId xmlns:a16="http://schemas.microsoft.com/office/drawing/2014/main" id="{0C7A707F-D3A9-45CF-8057-3864451B8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70" name="Rectangle 173">
                <a:extLst>
                  <a:ext uri="{FF2B5EF4-FFF2-40B4-BE49-F238E27FC236}">
                    <a16:creationId xmlns:a16="http://schemas.microsoft.com/office/drawing/2014/main" id="{EDDAC2A0-5C9B-4ED9-819C-536A315B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71" name="Rectangle 174">
                <a:extLst>
                  <a:ext uri="{FF2B5EF4-FFF2-40B4-BE49-F238E27FC236}">
                    <a16:creationId xmlns:a16="http://schemas.microsoft.com/office/drawing/2014/main" id="{004DFE89-1983-4BF8-B36B-D88F87096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72" name="Rectangle 175">
                <a:extLst>
                  <a:ext uri="{FF2B5EF4-FFF2-40B4-BE49-F238E27FC236}">
                    <a16:creationId xmlns:a16="http://schemas.microsoft.com/office/drawing/2014/main" id="{0E6E6569-8D34-4E24-A04A-5AFFDBF87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73" name="Rectangle 176">
                <a:extLst>
                  <a:ext uri="{FF2B5EF4-FFF2-40B4-BE49-F238E27FC236}">
                    <a16:creationId xmlns:a16="http://schemas.microsoft.com/office/drawing/2014/main" id="{10844F67-897C-426B-9DF7-4DDD480B1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74" name="Rectangle 177">
                <a:extLst>
                  <a:ext uri="{FF2B5EF4-FFF2-40B4-BE49-F238E27FC236}">
                    <a16:creationId xmlns:a16="http://schemas.microsoft.com/office/drawing/2014/main" id="{CC153DB3-B212-429B-9D62-D8C91B1CD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75" name="Rectangle 178">
                <a:extLst>
                  <a:ext uri="{FF2B5EF4-FFF2-40B4-BE49-F238E27FC236}">
                    <a16:creationId xmlns:a16="http://schemas.microsoft.com/office/drawing/2014/main" id="{A4FB960E-1D4F-4E1F-BCBF-D49266DEA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76" name="Rectangle 179">
                <a:extLst>
                  <a:ext uri="{FF2B5EF4-FFF2-40B4-BE49-F238E27FC236}">
                    <a16:creationId xmlns:a16="http://schemas.microsoft.com/office/drawing/2014/main" id="{B3707BAA-B0BD-4E91-AB40-E4DEFB48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77" name="Rectangle 180">
                <a:extLst>
                  <a:ext uri="{FF2B5EF4-FFF2-40B4-BE49-F238E27FC236}">
                    <a16:creationId xmlns:a16="http://schemas.microsoft.com/office/drawing/2014/main" id="{FA326ABC-BA8D-404D-95BA-0F8E7AFD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78" name="Rectangle 181">
                <a:extLst>
                  <a:ext uri="{FF2B5EF4-FFF2-40B4-BE49-F238E27FC236}">
                    <a16:creationId xmlns:a16="http://schemas.microsoft.com/office/drawing/2014/main" id="{93581D90-16A3-4053-A352-98C0B9056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79" name="Line 182">
                <a:extLst>
                  <a:ext uri="{FF2B5EF4-FFF2-40B4-BE49-F238E27FC236}">
                    <a16:creationId xmlns:a16="http://schemas.microsoft.com/office/drawing/2014/main" id="{8F4EFC46-1B52-4FFC-A29F-01BABCB3F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0" name="Line 183">
                <a:extLst>
                  <a:ext uri="{FF2B5EF4-FFF2-40B4-BE49-F238E27FC236}">
                    <a16:creationId xmlns:a16="http://schemas.microsoft.com/office/drawing/2014/main" id="{B076FD61-C4F0-4CF9-83BF-F13552614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1" name="Line 184">
                <a:extLst>
                  <a:ext uri="{FF2B5EF4-FFF2-40B4-BE49-F238E27FC236}">
                    <a16:creationId xmlns:a16="http://schemas.microsoft.com/office/drawing/2014/main" id="{691CD6EC-7F99-4E1A-802A-8F2EA887E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2" name="Line 185">
                <a:extLst>
                  <a:ext uri="{FF2B5EF4-FFF2-40B4-BE49-F238E27FC236}">
                    <a16:creationId xmlns:a16="http://schemas.microsoft.com/office/drawing/2014/main" id="{35FC8C07-D7F0-4155-A68E-E026B419F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3" name="Line 186">
                <a:extLst>
                  <a:ext uri="{FF2B5EF4-FFF2-40B4-BE49-F238E27FC236}">
                    <a16:creationId xmlns:a16="http://schemas.microsoft.com/office/drawing/2014/main" id="{E3FB244C-9149-4B83-9219-78D281D25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4" name="Line 187">
                <a:extLst>
                  <a:ext uri="{FF2B5EF4-FFF2-40B4-BE49-F238E27FC236}">
                    <a16:creationId xmlns:a16="http://schemas.microsoft.com/office/drawing/2014/main" id="{02E9ED05-A596-405C-86A8-4D5B2001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5" name="Line 188">
                <a:extLst>
                  <a:ext uri="{FF2B5EF4-FFF2-40B4-BE49-F238E27FC236}">
                    <a16:creationId xmlns:a16="http://schemas.microsoft.com/office/drawing/2014/main" id="{75A6901F-7867-4967-8177-7086E7EC1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6" name="Line 189">
                <a:extLst>
                  <a:ext uri="{FF2B5EF4-FFF2-40B4-BE49-F238E27FC236}">
                    <a16:creationId xmlns:a16="http://schemas.microsoft.com/office/drawing/2014/main" id="{A2080A6A-E0A5-441E-9028-DB72B60BE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7" name="Line 190">
                <a:extLst>
                  <a:ext uri="{FF2B5EF4-FFF2-40B4-BE49-F238E27FC236}">
                    <a16:creationId xmlns:a16="http://schemas.microsoft.com/office/drawing/2014/main" id="{5977F4CC-3F4A-40A6-8CEB-578EE220C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8" name="Line 191">
                <a:extLst>
                  <a:ext uri="{FF2B5EF4-FFF2-40B4-BE49-F238E27FC236}">
                    <a16:creationId xmlns:a16="http://schemas.microsoft.com/office/drawing/2014/main" id="{435B7076-F5FA-417B-97D0-2206E044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89" name="Line 192">
                <a:extLst>
                  <a:ext uri="{FF2B5EF4-FFF2-40B4-BE49-F238E27FC236}">
                    <a16:creationId xmlns:a16="http://schemas.microsoft.com/office/drawing/2014/main" id="{6DFFF83B-EF5B-45EB-8B26-1B8553241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90" name="Line 193">
                <a:extLst>
                  <a:ext uri="{FF2B5EF4-FFF2-40B4-BE49-F238E27FC236}">
                    <a16:creationId xmlns:a16="http://schemas.microsoft.com/office/drawing/2014/main" id="{87FB5017-FBA6-47F1-9EE9-6B5C2CC5B7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0110" name="Line 194">
              <a:extLst>
                <a:ext uri="{FF2B5EF4-FFF2-40B4-BE49-F238E27FC236}">
                  <a16:creationId xmlns:a16="http://schemas.microsoft.com/office/drawing/2014/main" id="{AC5AC777-9D8E-4038-A47E-2DDB83EE6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0" y="2020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11" name="Line 195">
              <a:extLst>
                <a:ext uri="{FF2B5EF4-FFF2-40B4-BE49-F238E27FC236}">
                  <a16:creationId xmlns:a16="http://schemas.microsoft.com/office/drawing/2014/main" id="{30D57850-8EA8-4AA4-84FF-C8743CC80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2588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12" name="Line 196">
              <a:extLst>
                <a:ext uri="{FF2B5EF4-FFF2-40B4-BE49-F238E27FC236}">
                  <a16:creationId xmlns:a16="http://schemas.microsoft.com/office/drawing/2014/main" id="{D411C1CC-C20A-4134-B8CD-889C86C5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9" y="2590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13" name="Line 197">
              <a:extLst>
                <a:ext uri="{FF2B5EF4-FFF2-40B4-BE49-F238E27FC236}">
                  <a16:creationId xmlns:a16="http://schemas.microsoft.com/office/drawing/2014/main" id="{24905221-6BE8-499B-AA07-B622ACCAA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788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80114" name="Group 199">
              <a:extLst>
                <a:ext uri="{FF2B5EF4-FFF2-40B4-BE49-F238E27FC236}">
                  <a16:creationId xmlns:a16="http://schemas.microsoft.com/office/drawing/2014/main" id="{B261A071-2617-4FB9-88BB-2A9C4F136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8" y="1924"/>
              <a:ext cx="962" cy="1054"/>
              <a:chOff x="3216" y="1152"/>
              <a:chExt cx="1141" cy="1439"/>
            </a:xfrm>
          </p:grpSpPr>
          <p:sp>
            <p:nvSpPr>
              <p:cNvPr id="80117" name="Rectangle 200">
                <a:extLst>
                  <a:ext uri="{FF2B5EF4-FFF2-40B4-BE49-F238E27FC236}">
                    <a16:creationId xmlns:a16="http://schemas.microsoft.com/office/drawing/2014/main" id="{88D1CCCE-414A-4294-8303-164ECF555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18" name="Rectangle 201">
                <a:extLst>
                  <a:ext uri="{FF2B5EF4-FFF2-40B4-BE49-F238E27FC236}">
                    <a16:creationId xmlns:a16="http://schemas.microsoft.com/office/drawing/2014/main" id="{EADB15F6-786F-430A-AE66-D829A7384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19" name="Rectangle 202">
                <a:extLst>
                  <a:ext uri="{FF2B5EF4-FFF2-40B4-BE49-F238E27FC236}">
                    <a16:creationId xmlns:a16="http://schemas.microsoft.com/office/drawing/2014/main" id="{A97DD3E3-7DB1-4D90-B041-1E2BA063D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20" name="Rectangle 203">
                <a:extLst>
                  <a:ext uri="{FF2B5EF4-FFF2-40B4-BE49-F238E27FC236}">
                    <a16:creationId xmlns:a16="http://schemas.microsoft.com/office/drawing/2014/main" id="{D24B494F-4063-477B-B984-A3E123A70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21" name="Rectangle 204">
                <a:extLst>
                  <a:ext uri="{FF2B5EF4-FFF2-40B4-BE49-F238E27FC236}">
                    <a16:creationId xmlns:a16="http://schemas.microsoft.com/office/drawing/2014/main" id="{8F149EB9-A921-4502-8CDA-4AE9D299F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22" name="Rectangle 205">
                <a:extLst>
                  <a:ext uri="{FF2B5EF4-FFF2-40B4-BE49-F238E27FC236}">
                    <a16:creationId xmlns:a16="http://schemas.microsoft.com/office/drawing/2014/main" id="{3C154394-1EC0-4F7F-A1B7-30974144E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23" name="Rectangle 206">
                <a:extLst>
                  <a:ext uri="{FF2B5EF4-FFF2-40B4-BE49-F238E27FC236}">
                    <a16:creationId xmlns:a16="http://schemas.microsoft.com/office/drawing/2014/main" id="{EA3A4B8A-85C0-42CF-B53B-09CEFC54F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24" name="Rectangle 207">
                <a:extLst>
                  <a:ext uri="{FF2B5EF4-FFF2-40B4-BE49-F238E27FC236}">
                    <a16:creationId xmlns:a16="http://schemas.microsoft.com/office/drawing/2014/main" id="{3C59C859-FB56-4EA3-8329-05292ECAA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25" name="Rectangle 208">
                <a:extLst>
                  <a:ext uri="{FF2B5EF4-FFF2-40B4-BE49-F238E27FC236}">
                    <a16:creationId xmlns:a16="http://schemas.microsoft.com/office/drawing/2014/main" id="{761F3B69-1B5F-4FEA-9F59-FB78FB2B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26" name="Rectangle 209">
                <a:extLst>
                  <a:ext uri="{FF2B5EF4-FFF2-40B4-BE49-F238E27FC236}">
                    <a16:creationId xmlns:a16="http://schemas.microsoft.com/office/drawing/2014/main" id="{9A847A4C-F5F1-4053-A3F4-D61CD53CF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27" name="Rectangle 210">
                <a:extLst>
                  <a:ext uri="{FF2B5EF4-FFF2-40B4-BE49-F238E27FC236}">
                    <a16:creationId xmlns:a16="http://schemas.microsoft.com/office/drawing/2014/main" id="{D086102B-8361-46B0-845B-3FE3CBD2D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28" name="Rectangle 211">
                <a:extLst>
                  <a:ext uri="{FF2B5EF4-FFF2-40B4-BE49-F238E27FC236}">
                    <a16:creationId xmlns:a16="http://schemas.microsoft.com/office/drawing/2014/main" id="{4E46C203-CED5-4D21-A18A-321E6CF05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29" name="Rectangle 212">
                <a:extLst>
                  <a:ext uri="{FF2B5EF4-FFF2-40B4-BE49-F238E27FC236}">
                    <a16:creationId xmlns:a16="http://schemas.microsoft.com/office/drawing/2014/main" id="{0D65A349-53A9-48C8-879B-D4F61275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30" name="Rectangle 213">
                <a:extLst>
                  <a:ext uri="{FF2B5EF4-FFF2-40B4-BE49-F238E27FC236}">
                    <a16:creationId xmlns:a16="http://schemas.microsoft.com/office/drawing/2014/main" id="{6AC7A75D-39C0-406A-82FF-25447DA4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31" name="Rectangle 214">
                <a:extLst>
                  <a:ext uri="{FF2B5EF4-FFF2-40B4-BE49-F238E27FC236}">
                    <a16:creationId xmlns:a16="http://schemas.microsoft.com/office/drawing/2014/main" id="{182BF3F0-0842-4E6E-A793-66601E2A4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32" name="Rectangle 215">
                <a:extLst>
                  <a:ext uri="{FF2B5EF4-FFF2-40B4-BE49-F238E27FC236}">
                    <a16:creationId xmlns:a16="http://schemas.microsoft.com/office/drawing/2014/main" id="{D7E0A34A-F706-4D58-B773-43280BFB2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33" name="Rectangle 216">
                <a:extLst>
                  <a:ext uri="{FF2B5EF4-FFF2-40B4-BE49-F238E27FC236}">
                    <a16:creationId xmlns:a16="http://schemas.microsoft.com/office/drawing/2014/main" id="{484901D4-84CA-4E74-A596-53087036A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34" name="Rectangle 217">
                <a:extLst>
                  <a:ext uri="{FF2B5EF4-FFF2-40B4-BE49-F238E27FC236}">
                    <a16:creationId xmlns:a16="http://schemas.microsoft.com/office/drawing/2014/main" id="{76527C63-6C13-46B5-83D0-A56FEDB6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135" name="Rectangle 218">
                <a:extLst>
                  <a:ext uri="{FF2B5EF4-FFF2-40B4-BE49-F238E27FC236}">
                    <a16:creationId xmlns:a16="http://schemas.microsoft.com/office/drawing/2014/main" id="{43AD14D8-882F-45C3-B0AF-E08C39C4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36" name="Rectangle 219">
                <a:extLst>
                  <a:ext uri="{FF2B5EF4-FFF2-40B4-BE49-F238E27FC236}">
                    <a16:creationId xmlns:a16="http://schemas.microsoft.com/office/drawing/2014/main" id="{8A41D9C2-7A1E-445D-A36D-685AB0D1B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37" name="Rectangle 220">
                <a:extLst>
                  <a:ext uri="{FF2B5EF4-FFF2-40B4-BE49-F238E27FC236}">
                    <a16:creationId xmlns:a16="http://schemas.microsoft.com/office/drawing/2014/main" id="{D28F0B6C-3DB9-4CD0-BBB3-5183B0BBF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38" name="Rectangle 221">
                <a:extLst>
                  <a:ext uri="{FF2B5EF4-FFF2-40B4-BE49-F238E27FC236}">
                    <a16:creationId xmlns:a16="http://schemas.microsoft.com/office/drawing/2014/main" id="{202E0CF9-003C-44F6-A058-EF0D18D32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139" name="Rectangle 222">
                <a:extLst>
                  <a:ext uri="{FF2B5EF4-FFF2-40B4-BE49-F238E27FC236}">
                    <a16:creationId xmlns:a16="http://schemas.microsoft.com/office/drawing/2014/main" id="{B996F6E0-BFDE-4833-AF76-EFE4B4313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40" name="Rectangle 223">
                <a:extLst>
                  <a:ext uri="{FF2B5EF4-FFF2-40B4-BE49-F238E27FC236}">
                    <a16:creationId xmlns:a16="http://schemas.microsoft.com/office/drawing/2014/main" id="{41554DCC-31DA-46F5-8D6A-A9EFFDF7C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0</a:t>
                </a:r>
              </a:p>
            </p:txBody>
          </p:sp>
          <p:sp>
            <p:nvSpPr>
              <p:cNvPr id="80141" name="Rectangle 224">
                <a:extLst>
                  <a:ext uri="{FF2B5EF4-FFF2-40B4-BE49-F238E27FC236}">
                    <a16:creationId xmlns:a16="http://schemas.microsoft.com/office/drawing/2014/main" id="{FFC9B416-E541-4A63-A9B5-6A96887CE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142" name="Line 225">
                <a:extLst>
                  <a:ext uri="{FF2B5EF4-FFF2-40B4-BE49-F238E27FC236}">
                    <a16:creationId xmlns:a16="http://schemas.microsoft.com/office/drawing/2014/main" id="{1C2CC8ED-854E-47C1-8EF1-7C36C8DCF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3" name="Line 226">
                <a:extLst>
                  <a:ext uri="{FF2B5EF4-FFF2-40B4-BE49-F238E27FC236}">
                    <a16:creationId xmlns:a16="http://schemas.microsoft.com/office/drawing/2014/main" id="{8BB408DD-3F29-498A-9951-22593572C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4" name="Line 227">
                <a:extLst>
                  <a:ext uri="{FF2B5EF4-FFF2-40B4-BE49-F238E27FC236}">
                    <a16:creationId xmlns:a16="http://schemas.microsoft.com/office/drawing/2014/main" id="{2B7EA09F-DC27-4AB5-B620-9E6A4E9E6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5" name="Line 228">
                <a:extLst>
                  <a:ext uri="{FF2B5EF4-FFF2-40B4-BE49-F238E27FC236}">
                    <a16:creationId xmlns:a16="http://schemas.microsoft.com/office/drawing/2014/main" id="{41B7DA8F-78A5-446D-A9FB-5858EBD6D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6" name="Line 229">
                <a:extLst>
                  <a:ext uri="{FF2B5EF4-FFF2-40B4-BE49-F238E27FC236}">
                    <a16:creationId xmlns:a16="http://schemas.microsoft.com/office/drawing/2014/main" id="{60D8150A-E6D5-44F1-9B46-6EF334E18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7" name="Line 230">
                <a:extLst>
                  <a:ext uri="{FF2B5EF4-FFF2-40B4-BE49-F238E27FC236}">
                    <a16:creationId xmlns:a16="http://schemas.microsoft.com/office/drawing/2014/main" id="{9E2B067F-B2C3-4D4F-B758-D873E5CD0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8" name="Line 231">
                <a:extLst>
                  <a:ext uri="{FF2B5EF4-FFF2-40B4-BE49-F238E27FC236}">
                    <a16:creationId xmlns:a16="http://schemas.microsoft.com/office/drawing/2014/main" id="{C88266D3-B3A0-45D8-B9E3-8786C4385D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49" name="Line 232">
                <a:extLst>
                  <a:ext uri="{FF2B5EF4-FFF2-40B4-BE49-F238E27FC236}">
                    <a16:creationId xmlns:a16="http://schemas.microsoft.com/office/drawing/2014/main" id="{AD7E9C1E-5DAD-4B43-9752-B99B57784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50" name="Line 233">
                <a:extLst>
                  <a:ext uri="{FF2B5EF4-FFF2-40B4-BE49-F238E27FC236}">
                    <a16:creationId xmlns:a16="http://schemas.microsoft.com/office/drawing/2014/main" id="{8C3CD427-D9A4-4015-AF24-290C584B6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51" name="Line 234">
                <a:extLst>
                  <a:ext uri="{FF2B5EF4-FFF2-40B4-BE49-F238E27FC236}">
                    <a16:creationId xmlns:a16="http://schemas.microsoft.com/office/drawing/2014/main" id="{68B56FE7-339B-4B47-8A84-58BCB00A69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52" name="Line 235">
                <a:extLst>
                  <a:ext uri="{FF2B5EF4-FFF2-40B4-BE49-F238E27FC236}">
                    <a16:creationId xmlns:a16="http://schemas.microsoft.com/office/drawing/2014/main" id="{90AC4D82-E894-4EC6-B27A-C9FB3D909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153" name="Line 236">
                <a:extLst>
                  <a:ext uri="{FF2B5EF4-FFF2-40B4-BE49-F238E27FC236}">
                    <a16:creationId xmlns:a16="http://schemas.microsoft.com/office/drawing/2014/main" id="{7A771C3E-5862-4C5A-865E-5F5E521CE5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0115" name="Line 237">
              <a:extLst>
                <a:ext uri="{FF2B5EF4-FFF2-40B4-BE49-F238E27FC236}">
                  <a16:creationId xmlns:a16="http://schemas.microsoft.com/office/drawing/2014/main" id="{4B7C415A-08E9-490E-899B-A47660D710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7" y="1981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116" name="Line 238">
              <a:extLst>
                <a:ext uri="{FF2B5EF4-FFF2-40B4-BE49-F238E27FC236}">
                  <a16:creationId xmlns:a16="http://schemas.microsoft.com/office/drawing/2014/main" id="{D35D2005-2FEB-43C7-B626-7A42265BCE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4" y="2802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9878" name="Text Box 241">
            <a:extLst>
              <a:ext uri="{FF2B5EF4-FFF2-40B4-BE49-F238E27FC236}">
                <a16:creationId xmlns:a16="http://schemas.microsoft.com/office/drawing/2014/main" id="{A4692BC5-A91D-428D-8C18-F6A015A8F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950913"/>
            <a:ext cx="73025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D</a:t>
            </a:r>
            <a:r>
              <a:rPr lang="en-US" altLang="zh-TW" sz="1900" baseline="-25000">
                <a:ea typeface="新細明體" panose="02020500000000000000" pitchFamily="18" charset="-120"/>
              </a:rPr>
              <a:t>k</a:t>
            </a:r>
            <a:r>
              <a:rPr lang="en-US" altLang="zh-TW" sz="1900">
                <a:ea typeface="新細明體" panose="02020500000000000000" pitchFamily="18" charset="-120"/>
              </a:rPr>
              <a:t>: distance matrix after the k</a:t>
            </a:r>
            <a:r>
              <a:rPr lang="en-US" altLang="zh-TW" sz="1900" baseline="30000">
                <a:ea typeface="新細明體" panose="02020500000000000000" pitchFamily="18" charset="-120"/>
              </a:rPr>
              <a:t>th</a:t>
            </a:r>
            <a:r>
              <a:rPr lang="en-US" altLang="zh-TW" sz="190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PRED</a:t>
            </a:r>
            <a:r>
              <a:rPr lang="en-US" altLang="zh-TW" sz="1900" baseline="-25000">
                <a:ea typeface="新細明體" panose="02020500000000000000" pitchFamily="18" charset="-120"/>
              </a:rPr>
              <a:t>k</a:t>
            </a:r>
            <a:r>
              <a:rPr lang="en-US" altLang="zh-TW" sz="1900">
                <a:ea typeface="新細明體" panose="02020500000000000000" pitchFamily="18" charset="-120"/>
              </a:rPr>
              <a:t>: predecessor matrix after the k</a:t>
            </a:r>
            <a:r>
              <a:rPr lang="en-US" altLang="zh-TW" sz="1900" baseline="30000">
                <a:ea typeface="新細明體" panose="02020500000000000000" pitchFamily="18" charset="-120"/>
              </a:rPr>
              <a:t>th</a:t>
            </a:r>
            <a:r>
              <a:rPr lang="en-US" altLang="zh-TW" sz="1900">
                <a:ea typeface="新細明體" panose="02020500000000000000" pitchFamily="18" charset="-120"/>
              </a:rPr>
              <a:t> iteration</a:t>
            </a:r>
          </a:p>
          <a:p>
            <a:pPr eaLnBrk="1" hangingPunct="1"/>
            <a:endParaRPr lang="en-US" altLang="zh-TW" sz="800"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After the |V|-1</a:t>
            </a:r>
            <a:r>
              <a:rPr lang="en-US" altLang="zh-TW" sz="1900" baseline="30000">
                <a:ea typeface="新細明體" panose="02020500000000000000" pitchFamily="18" charset="-120"/>
              </a:rPr>
              <a:t>th</a:t>
            </a:r>
            <a:r>
              <a:rPr lang="en-US" altLang="zh-TW" sz="1900">
                <a:ea typeface="新細明體" panose="02020500000000000000" pitchFamily="18" charset="-120"/>
              </a:rPr>
              <a:t> iteration, the last column &amp; row are already optimal</a:t>
            </a:r>
          </a:p>
        </p:txBody>
      </p:sp>
      <p:grpSp>
        <p:nvGrpSpPr>
          <p:cNvPr id="79879" name="Group 454">
            <a:extLst>
              <a:ext uri="{FF2B5EF4-FFF2-40B4-BE49-F238E27FC236}">
                <a16:creationId xmlns:a16="http://schemas.microsoft.com/office/drawing/2014/main" id="{A6266D25-6111-4699-8EEB-A6DCCD20F253}"/>
              </a:ext>
            </a:extLst>
          </p:cNvPr>
          <p:cNvGrpSpPr>
            <a:grpSpLocks/>
          </p:cNvGrpSpPr>
          <p:nvPr/>
        </p:nvGrpSpPr>
        <p:grpSpPr bwMode="auto">
          <a:xfrm>
            <a:off x="1766888" y="2024063"/>
            <a:ext cx="7170737" cy="406400"/>
            <a:chOff x="1113" y="1275"/>
            <a:chExt cx="4517" cy="256"/>
          </a:xfrm>
        </p:grpSpPr>
        <p:sp>
          <p:nvSpPr>
            <p:cNvPr id="80093" name="Text Box 449">
              <a:extLst>
                <a:ext uri="{FF2B5EF4-FFF2-40B4-BE49-F238E27FC236}">
                  <a16:creationId xmlns:a16="http://schemas.microsoft.com/office/drawing/2014/main" id="{8EC59B22-0DF6-4150-A48C-7DF41D730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1281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0094" name="Text Box 450">
              <a:extLst>
                <a:ext uri="{FF2B5EF4-FFF2-40B4-BE49-F238E27FC236}">
                  <a16:creationId xmlns:a16="http://schemas.microsoft.com/office/drawing/2014/main" id="{A892DFB8-1626-4C39-AEFF-B55EA188D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1276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0095" name="Text Box 451">
              <a:extLst>
                <a:ext uri="{FF2B5EF4-FFF2-40B4-BE49-F238E27FC236}">
                  <a16:creationId xmlns:a16="http://schemas.microsoft.com/office/drawing/2014/main" id="{453651D3-DC23-4DFC-970B-A38F085CD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" y="1280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0096" name="Text Box 452">
              <a:extLst>
                <a:ext uri="{FF2B5EF4-FFF2-40B4-BE49-F238E27FC236}">
                  <a16:creationId xmlns:a16="http://schemas.microsoft.com/office/drawing/2014/main" id="{B8BCF2DC-8C5E-47A3-B0F4-1F1E72FBB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0" y="1275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80097" name="Text Box 453">
              <a:extLst>
                <a:ext uri="{FF2B5EF4-FFF2-40B4-BE49-F238E27FC236}">
                  <a16:creationId xmlns:a16="http://schemas.microsoft.com/office/drawing/2014/main" id="{58BDA505-5D46-421B-ABF4-EA1524ACD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" y="1280"/>
              <a:ext cx="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79880" name="Group 462">
            <a:extLst>
              <a:ext uri="{FF2B5EF4-FFF2-40B4-BE49-F238E27FC236}">
                <a16:creationId xmlns:a16="http://schemas.microsoft.com/office/drawing/2014/main" id="{60E99932-EFF0-4D74-932E-C3EE91DB9D35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4208463"/>
            <a:ext cx="8232775" cy="2052637"/>
            <a:chOff x="755" y="2651"/>
            <a:chExt cx="5186" cy="1293"/>
          </a:xfrm>
        </p:grpSpPr>
        <p:grpSp>
          <p:nvGrpSpPr>
            <p:cNvPr id="79882" name="Group 243">
              <a:extLst>
                <a:ext uri="{FF2B5EF4-FFF2-40B4-BE49-F238E27FC236}">
                  <a16:creationId xmlns:a16="http://schemas.microsoft.com/office/drawing/2014/main" id="{0F8AA335-393F-4164-835B-EE709476D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" y="2888"/>
              <a:ext cx="960" cy="1056"/>
              <a:chOff x="494" y="1924"/>
              <a:chExt cx="960" cy="1056"/>
            </a:xfrm>
          </p:grpSpPr>
          <p:sp>
            <p:nvSpPr>
              <p:cNvPr id="80054" name="Rectangle 244">
                <a:extLst>
                  <a:ext uri="{FF2B5EF4-FFF2-40B4-BE49-F238E27FC236}">
                    <a16:creationId xmlns:a16="http://schemas.microsoft.com/office/drawing/2014/main" id="{91B4DD72-0F5D-41F3-82DB-038768ADA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769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55" name="Rectangle 245">
                <a:extLst>
                  <a:ext uri="{FF2B5EF4-FFF2-40B4-BE49-F238E27FC236}">
                    <a16:creationId xmlns:a16="http://schemas.microsoft.com/office/drawing/2014/main" id="{D7D5D5DD-56D5-4835-9236-00BB65670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558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0056" name="Rectangle 246">
                <a:extLst>
                  <a:ext uri="{FF2B5EF4-FFF2-40B4-BE49-F238E27FC236}">
                    <a16:creationId xmlns:a16="http://schemas.microsoft.com/office/drawing/2014/main" id="{43B7EB18-FBE1-44EA-A123-439BF6B6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346"/>
                <a:ext cx="192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57" name="Rectangle 247">
                <a:extLst>
                  <a:ext uri="{FF2B5EF4-FFF2-40B4-BE49-F238E27FC236}">
                    <a16:creationId xmlns:a16="http://schemas.microsoft.com/office/drawing/2014/main" id="{3AEE9694-5DEE-4B79-9BE4-D47EB4575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2135"/>
                <a:ext cx="192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58" name="Rectangle 248">
                <a:extLst>
                  <a:ext uri="{FF2B5EF4-FFF2-40B4-BE49-F238E27FC236}">
                    <a16:creationId xmlns:a16="http://schemas.microsoft.com/office/drawing/2014/main" id="{7275D1DD-BF5C-45B5-BEFD-88570451A7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9" y="1924"/>
                <a:ext cx="192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59" name="Rectangle 249">
                <a:extLst>
                  <a:ext uri="{FF2B5EF4-FFF2-40B4-BE49-F238E27FC236}">
                    <a16:creationId xmlns:a16="http://schemas.microsoft.com/office/drawing/2014/main" id="{9DA20BB2-ED3E-496B-9B12-E3B528E21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346"/>
                <a:ext cx="193" cy="212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060" name="Rectangle 250">
                <a:extLst>
                  <a:ext uri="{FF2B5EF4-FFF2-40B4-BE49-F238E27FC236}">
                    <a16:creationId xmlns:a16="http://schemas.microsoft.com/office/drawing/2014/main" id="{F1D85C3A-C266-4B60-BBEB-DB7EDB873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346"/>
                <a:ext cx="19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061" name="Rectangle 251">
                <a:extLst>
                  <a:ext uri="{FF2B5EF4-FFF2-40B4-BE49-F238E27FC236}">
                    <a16:creationId xmlns:a16="http://schemas.microsoft.com/office/drawing/2014/main" id="{9783DF40-A40B-4788-B2AD-077D03B8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346"/>
                <a:ext cx="191" cy="21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062" name="Rectangle 252">
                <a:extLst>
                  <a:ext uri="{FF2B5EF4-FFF2-40B4-BE49-F238E27FC236}">
                    <a16:creationId xmlns:a16="http://schemas.microsoft.com/office/drawing/2014/main" id="{6FC01452-F868-4487-AE8F-5155BE7D3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346"/>
                <a:ext cx="19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063" name="Rectangle 253">
                <a:extLst>
                  <a:ext uri="{FF2B5EF4-FFF2-40B4-BE49-F238E27FC236}">
                    <a16:creationId xmlns:a16="http://schemas.microsoft.com/office/drawing/2014/main" id="{F0AC69FF-48A3-473D-A8A5-5665CFFF6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0064" name="Rectangle 254">
                <a:extLst>
                  <a:ext uri="{FF2B5EF4-FFF2-40B4-BE49-F238E27FC236}">
                    <a16:creationId xmlns:a16="http://schemas.microsoft.com/office/drawing/2014/main" id="{BA031A83-4CF4-45D0-B0B5-EA59078E3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769"/>
                <a:ext cx="191" cy="211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065" name="Rectangle 255">
                <a:extLst>
                  <a:ext uri="{FF2B5EF4-FFF2-40B4-BE49-F238E27FC236}">
                    <a16:creationId xmlns:a16="http://schemas.microsoft.com/office/drawing/2014/main" id="{B7D6A12B-6BA8-48CE-A3DD-3AD956A08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769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66" name="Rectangle 256">
                <a:extLst>
                  <a:ext uri="{FF2B5EF4-FFF2-40B4-BE49-F238E27FC236}">
                    <a16:creationId xmlns:a16="http://schemas.microsoft.com/office/drawing/2014/main" id="{747F8F45-A1F0-4AF8-B3AD-733BD8B7B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769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0067" name="Rectangle 257">
                <a:extLst>
                  <a:ext uri="{FF2B5EF4-FFF2-40B4-BE49-F238E27FC236}">
                    <a16:creationId xmlns:a16="http://schemas.microsoft.com/office/drawing/2014/main" id="{196F4AF2-8BBC-4920-8ACD-601D34BC1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558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68" name="Rectangle 258">
                <a:extLst>
                  <a:ext uri="{FF2B5EF4-FFF2-40B4-BE49-F238E27FC236}">
                    <a16:creationId xmlns:a16="http://schemas.microsoft.com/office/drawing/2014/main" id="{330B270F-AB81-4111-B44D-B9FB380BE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69" name="Rectangle 259">
                <a:extLst>
                  <a:ext uri="{FF2B5EF4-FFF2-40B4-BE49-F238E27FC236}">
                    <a16:creationId xmlns:a16="http://schemas.microsoft.com/office/drawing/2014/main" id="{483E0286-923E-429A-9851-45706A8F1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558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70" name="Rectangle 260">
                <a:extLst>
                  <a:ext uri="{FF2B5EF4-FFF2-40B4-BE49-F238E27FC236}">
                    <a16:creationId xmlns:a16="http://schemas.microsoft.com/office/drawing/2014/main" id="{E840920D-F904-46D9-AE61-8D08A3FF9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558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0071" name="Rectangle 261">
                <a:extLst>
                  <a:ext uri="{FF2B5EF4-FFF2-40B4-BE49-F238E27FC236}">
                    <a16:creationId xmlns:a16="http://schemas.microsoft.com/office/drawing/2014/main" id="{6A868C1B-F539-4751-87D5-5563EA55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2135"/>
                <a:ext cx="193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72" name="Rectangle 262">
                <a:extLst>
                  <a:ext uri="{FF2B5EF4-FFF2-40B4-BE49-F238E27FC236}">
                    <a16:creationId xmlns:a16="http://schemas.microsoft.com/office/drawing/2014/main" id="{7E4AAFFF-A09C-494F-B815-981A6DD31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2135"/>
                <a:ext cx="191" cy="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73" name="Rectangle 263">
                <a:extLst>
                  <a:ext uri="{FF2B5EF4-FFF2-40B4-BE49-F238E27FC236}">
                    <a16:creationId xmlns:a16="http://schemas.microsoft.com/office/drawing/2014/main" id="{B2051327-D82B-4799-8A56-E61EE3C3D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2135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074" name="Rectangle 264">
                <a:extLst>
                  <a:ext uri="{FF2B5EF4-FFF2-40B4-BE49-F238E27FC236}">
                    <a16:creationId xmlns:a16="http://schemas.microsoft.com/office/drawing/2014/main" id="{C812438F-AAD5-476D-980F-6CFFF7449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2135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075" name="Rectangle 265">
                <a:extLst>
                  <a:ext uri="{FF2B5EF4-FFF2-40B4-BE49-F238E27FC236}">
                    <a16:creationId xmlns:a16="http://schemas.microsoft.com/office/drawing/2014/main" id="{3E5A552D-296D-4B8A-B087-D5836A795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76" name="Rectangle 266">
                <a:extLst>
                  <a:ext uri="{FF2B5EF4-FFF2-40B4-BE49-F238E27FC236}">
                    <a16:creationId xmlns:a16="http://schemas.microsoft.com/office/drawing/2014/main" id="{A87C27EF-C37B-415A-84EE-619CDCBBE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77" name="Rectangle 267">
                <a:extLst>
                  <a:ext uri="{FF2B5EF4-FFF2-40B4-BE49-F238E27FC236}">
                    <a16:creationId xmlns:a16="http://schemas.microsoft.com/office/drawing/2014/main" id="{13456008-0E75-4AE0-BBA9-3BC659F53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" y="1924"/>
                <a:ext cx="191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78" name="Rectangle 268">
                <a:extLst>
                  <a:ext uri="{FF2B5EF4-FFF2-40B4-BE49-F238E27FC236}">
                    <a16:creationId xmlns:a16="http://schemas.microsoft.com/office/drawing/2014/main" id="{EBAB93B7-BDEF-4531-B8C4-1055DE8D2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" y="1924"/>
                <a:ext cx="19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79" name="Line 269">
                <a:extLst>
                  <a:ext uri="{FF2B5EF4-FFF2-40B4-BE49-F238E27FC236}">
                    <a16:creationId xmlns:a16="http://schemas.microsoft.com/office/drawing/2014/main" id="{61932C13-CB8B-4D0F-BD43-D8813EF2E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0" name="Line 270">
                <a:extLst>
                  <a:ext uri="{FF2B5EF4-FFF2-40B4-BE49-F238E27FC236}">
                    <a16:creationId xmlns:a16="http://schemas.microsoft.com/office/drawing/2014/main" id="{D6B314FD-98B6-464E-9BBF-FD6692AA7E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135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1" name="Line 271">
                <a:extLst>
                  <a:ext uri="{FF2B5EF4-FFF2-40B4-BE49-F238E27FC236}">
                    <a16:creationId xmlns:a16="http://schemas.microsoft.com/office/drawing/2014/main" id="{309C627C-2868-43E0-9331-FA126404C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346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2" name="Line 272">
                <a:extLst>
                  <a:ext uri="{FF2B5EF4-FFF2-40B4-BE49-F238E27FC236}">
                    <a16:creationId xmlns:a16="http://schemas.microsoft.com/office/drawing/2014/main" id="{DDA1D70B-CEF9-4F87-A4EA-D82A919D6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769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3" name="Line 273">
                <a:extLst>
                  <a:ext uri="{FF2B5EF4-FFF2-40B4-BE49-F238E27FC236}">
                    <a16:creationId xmlns:a16="http://schemas.microsoft.com/office/drawing/2014/main" id="{D82FF141-EA53-4536-B053-B42968F79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980"/>
                <a:ext cx="96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4" name="Line 274">
                <a:extLst>
                  <a:ext uri="{FF2B5EF4-FFF2-40B4-BE49-F238E27FC236}">
                    <a16:creationId xmlns:a16="http://schemas.microsoft.com/office/drawing/2014/main" id="{7A243A9B-1198-4065-8D1A-4CB2A1406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5" name="Line 275">
                <a:extLst>
                  <a:ext uri="{FF2B5EF4-FFF2-40B4-BE49-F238E27FC236}">
                    <a16:creationId xmlns:a16="http://schemas.microsoft.com/office/drawing/2014/main" id="{6933183E-E8E5-46A5-883C-12283F3BE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7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6" name="Line 276">
                <a:extLst>
                  <a:ext uri="{FF2B5EF4-FFF2-40B4-BE49-F238E27FC236}">
                    <a16:creationId xmlns:a16="http://schemas.microsoft.com/office/drawing/2014/main" id="{740F5E82-DE35-4CF9-A405-A6AB252BA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8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7" name="Line 277">
                <a:extLst>
                  <a:ext uri="{FF2B5EF4-FFF2-40B4-BE49-F238E27FC236}">
                    <a16:creationId xmlns:a16="http://schemas.microsoft.com/office/drawing/2014/main" id="{C5610268-9761-474B-8249-58175573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9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8" name="Line 278">
                <a:extLst>
                  <a:ext uri="{FF2B5EF4-FFF2-40B4-BE49-F238E27FC236}">
                    <a16:creationId xmlns:a16="http://schemas.microsoft.com/office/drawing/2014/main" id="{A7124B1C-7A15-4982-94D4-10416BF53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4" y="1924"/>
                <a:ext cx="0" cy="105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89" name="Line 279">
                <a:extLst>
                  <a:ext uri="{FF2B5EF4-FFF2-40B4-BE49-F238E27FC236}">
                    <a16:creationId xmlns:a16="http://schemas.microsoft.com/office/drawing/2014/main" id="{764A4775-1112-4C59-AD0E-7D04725501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" y="255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90" name="Line 280">
                <a:extLst>
                  <a:ext uri="{FF2B5EF4-FFF2-40B4-BE49-F238E27FC236}">
                    <a16:creationId xmlns:a16="http://schemas.microsoft.com/office/drawing/2014/main" id="{AE9304FF-DDB6-420D-B4B8-8EF0BD436F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1" y="1924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91" name="Line 281">
                <a:extLst>
                  <a:ext uri="{FF2B5EF4-FFF2-40B4-BE49-F238E27FC236}">
                    <a16:creationId xmlns:a16="http://schemas.microsoft.com/office/drawing/2014/main" id="{487C635B-0C1A-44B5-B121-4C282C8B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58"/>
                <a:ext cx="605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92" name="Line 282">
                <a:extLst>
                  <a:ext uri="{FF2B5EF4-FFF2-40B4-BE49-F238E27FC236}">
                    <a16:creationId xmlns:a16="http://schemas.microsoft.com/office/drawing/2014/main" id="{AABF320F-CF57-478F-8A10-4495DAB95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" y="2242"/>
                <a:ext cx="0" cy="63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79883" name="Group 283">
              <a:extLst>
                <a:ext uri="{FF2B5EF4-FFF2-40B4-BE49-F238E27FC236}">
                  <a16:creationId xmlns:a16="http://schemas.microsoft.com/office/drawing/2014/main" id="{EB9E74E1-F541-47B8-8009-E376A5F4C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888"/>
              <a:ext cx="962" cy="1056"/>
              <a:chOff x="1920" y="1152"/>
              <a:chExt cx="1141" cy="1439"/>
            </a:xfrm>
          </p:grpSpPr>
          <p:sp>
            <p:nvSpPr>
              <p:cNvPr id="80017" name="Rectangle 284">
                <a:extLst>
                  <a:ext uri="{FF2B5EF4-FFF2-40B4-BE49-F238E27FC236}">
                    <a16:creationId xmlns:a16="http://schemas.microsoft.com/office/drawing/2014/main" id="{D680E9D3-E729-488C-A96A-EB6DB6668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18" name="Rectangle 285">
                <a:extLst>
                  <a:ext uri="{FF2B5EF4-FFF2-40B4-BE49-F238E27FC236}">
                    <a16:creationId xmlns:a16="http://schemas.microsoft.com/office/drawing/2014/main" id="{CB5FD2A3-67E8-4828-84DA-80138D92A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0019" name="Rectangle 286">
                <a:extLst>
                  <a:ext uri="{FF2B5EF4-FFF2-40B4-BE49-F238E27FC236}">
                    <a16:creationId xmlns:a16="http://schemas.microsoft.com/office/drawing/2014/main" id="{1BECD8F5-6954-4654-BE63-83771B548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0" name="Rectangle 287">
                <a:extLst>
                  <a:ext uri="{FF2B5EF4-FFF2-40B4-BE49-F238E27FC236}">
                    <a16:creationId xmlns:a16="http://schemas.microsoft.com/office/drawing/2014/main" id="{7F4D376C-844A-40BA-82CC-85A8C46DD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1" name="Rectangle 288">
                <a:extLst>
                  <a:ext uri="{FF2B5EF4-FFF2-40B4-BE49-F238E27FC236}">
                    <a16:creationId xmlns:a16="http://schemas.microsoft.com/office/drawing/2014/main" id="{5770D39D-3E26-4A4E-BAD4-209D99DF2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2" name="Rectangle 289">
                <a:extLst>
                  <a:ext uri="{FF2B5EF4-FFF2-40B4-BE49-F238E27FC236}">
                    <a16:creationId xmlns:a16="http://schemas.microsoft.com/office/drawing/2014/main" id="{0B240B9C-E6DC-4B5D-9404-E3E8C55A0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3" name="Rectangle 290">
                <a:extLst>
                  <a:ext uri="{FF2B5EF4-FFF2-40B4-BE49-F238E27FC236}">
                    <a16:creationId xmlns:a16="http://schemas.microsoft.com/office/drawing/2014/main" id="{2CFF7803-74F5-4942-A2C6-9417BADE2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4" name="Rectangle 291">
                <a:extLst>
                  <a:ext uri="{FF2B5EF4-FFF2-40B4-BE49-F238E27FC236}">
                    <a16:creationId xmlns:a16="http://schemas.microsoft.com/office/drawing/2014/main" id="{8232AF99-2458-41D8-A90D-F2EB24890E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5" name="Rectangle 292">
                <a:extLst>
                  <a:ext uri="{FF2B5EF4-FFF2-40B4-BE49-F238E27FC236}">
                    <a16:creationId xmlns:a16="http://schemas.microsoft.com/office/drawing/2014/main" id="{31AE9944-5E1C-4B9C-955E-C26C52F4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0026" name="Rectangle 293">
                <a:extLst>
                  <a:ext uri="{FF2B5EF4-FFF2-40B4-BE49-F238E27FC236}">
                    <a16:creationId xmlns:a16="http://schemas.microsoft.com/office/drawing/2014/main" id="{C3A8D1E9-DCC7-4B88-85DA-912E26D0D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0027" name="Rectangle 294">
                <a:extLst>
                  <a:ext uri="{FF2B5EF4-FFF2-40B4-BE49-F238E27FC236}">
                    <a16:creationId xmlns:a16="http://schemas.microsoft.com/office/drawing/2014/main" id="{A833F347-CAA6-40B2-AD92-78F1EDBC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8" name="Rectangle 295">
                <a:extLst>
                  <a:ext uri="{FF2B5EF4-FFF2-40B4-BE49-F238E27FC236}">
                    <a16:creationId xmlns:a16="http://schemas.microsoft.com/office/drawing/2014/main" id="{EBA7A3A2-E1D0-46E0-8B3F-3BA5E98E9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29" name="Rectangle 296">
                <a:extLst>
                  <a:ext uri="{FF2B5EF4-FFF2-40B4-BE49-F238E27FC236}">
                    <a16:creationId xmlns:a16="http://schemas.microsoft.com/office/drawing/2014/main" id="{B8BDFE50-AB4A-40F7-BFA3-6E5ECB2E2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0" name="Rectangle 297">
                <a:extLst>
                  <a:ext uri="{FF2B5EF4-FFF2-40B4-BE49-F238E27FC236}">
                    <a16:creationId xmlns:a16="http://schemas.microsoft.com/office/drawing/2014/main" id="{FD539875-975C-4687-9EE5-1C9DB768F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1" name="Rectangle 298">
                <a:extLst>
                  <a:ext uri="{FF2B5EF4-FFF2-40B4-BE49-F238E27FC236}">
                    <a16:creationId xmlns:a16="http://schemas.microsoft.com/office/drawing/2014/main" id="{ECA483DE-6E0F-41E0-A73B-3406FFB27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2" name="Rectangle 299">
                <a:extLst>
                  <a:ext uri="{FF2B5EF4-FFF2-40B4-BE49-F238E27FC236}">
                    <a16:creationId xmlns:a16="http://schemas.microsoft.com/office/drawing/2014/main" id="{8F5E3E1E-77AA-4028-9266-A9368A3C6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3" name="Rectangle 300">
                <a:extLst>
                  <a:ext uri="{FF2B5EF4-FFF2-40B4-BE49-F238E27FC236}">
                    <a16:creationId xmlns:a16="http://schemas.microsoft.com/office/drawing/2014/main" id="{E8E79EC4-1134-4698-B55B-6BAC994E9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solidFill>
                    <a:srgbClr val="FF0000"/>
                  </a:solidFill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4" name="Rectangle 301">
                <a:extLst>
                  <a:ext uri="{FF2B5EF4-FFF2-40B4-BE49-F238E27FC236}">
                    <a16:creationId xmlns:a16="http://schemas.microsoft.com/office/drawing/2014/main" id="{0CDE32C2-F93C-40FB-861A-3A139AD09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5" name="Rectangle 302">
                <a:extLst>
                  <a:ext uri="{FF2B5EF4-FFF2-40B4-BE49-F238E27FC236}">
                    <a16:creationId xmlns:a16="http://schemas.microsoft.com/office/drawing/2014/main" id="{1E185DDA-88DB-430C-8ABE-1FD30EEB7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0036" name="Rectangle 303">
                <a:extLst>
                  <a:ext uri="{FF2B5EF4-FFF2-40B4-BE49-F238E27FC236}">
                    <a16:creationId xmlns:a16="http://schemas.microsoft.com/office/drawing/2014/main" id="{7817790B-53F5-452E-BEA9-7FEE9F72B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7" name="Rectangle 304">
                <a:extLst>
                  <a:ext uri="{FF2B5EF4-FFF2-40B4-BE49-F238E27FC236}">
                    <a16:creationId xmlns:a16="http://schemas.microsoft.com/office/drawing/2014/main" id="{64B9ABE9-17FB-41E6-8EC8-E8E11C344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8" name="Rectangle 305">
                <a:extLst>
                  <a:ext uri="{FF2B5EF4-FFF2-40B4-BE49-F238E27FC236}">
                    <a16:creationId xmlns:a16="http://schemas.microsoft.com/office/drawing/2014/main" id="{48AA6928-E321-4AF5-A8F3-FC55104F0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39" name="Rectangle 306">
                <a:extLst>
                  <a:ext uri="{FF2B5EF4-FFF2-40B4-BE49-F238E27FC236}">
                    <a16:creationId xmlns:a16="http://schemas.microsoft.com/office/drawing/2014/main" id="{D32F32FB-1CA2-4C5A-A734-47F13A525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6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40" name="Rectangle 307">
                <a:extLst>
                  <a:ext uri="{FF2B5EF4-FFF2-40B4-BE49-F238E27FC236}">
                    <a16:creationId xmlns:a16="http://schemas.microsoft.com/office/drawing/2014/main" id="{0ABBF749-D3F3-48C1-9E6F-F895E86B2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041" name="Rectangle 308">
                <a:extLst>
                  <a:ext uri="{FF2B5EF4-FFF2-40B4-BE49-F238E27FC236}">
                    <a16:creationId xmlns:a16="http://schemas.microsoft.com/office/drawing/2014/main" id="{FE427777-DCB4-41AF-813D-E8F3E8897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42" name="Line 309">
                <a:extLst>
                  <a:ext uri="{FF2B5EF4-FFF2-40B4-BE49-F238E27FC236}">
                    <a16:creationId xmlns:a16="http://schemas.microsoft.com/office/drawing/2014/main" id="{9DF09D3D-E339-4C00-B8FC-02E059438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3" name="Line 310">
                <a:extLst>
                  <a:ext uri="{FF2B5EF4-FFF2-40B4-BE49-F238E27FC236}">
                    <a16:creationId xmlns:a16="http://schemas.microsoft.com/office/drawing/2014/main" id="{54CCACDC-9FFF-422E-BD71-5A3670C08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4" name="Line 311">
                <a:extLst>
                  <a:ext uri="{FF2B5EF4-FFF2-40B4-BE49-F238E27FC236}">
                    <a16:creationId xmlns:a16="http://schemas.microsoft.com/office/drawing/2014/main" id="{82180049-6C05-47BC-9A31-0B13BA752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5" name="Line 312">
                <a:extLst>
                  <a:ext uri="{FF2B5EF4-FFF2-40B4-BE49-F238E27FC236}">
                    <a16:creationId xmlns:a16="http://schemas.microsoft.com/office/drawing/2014/main" id="{32635578-D582-4EC8-B4CE-1F9C53663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6" name="Line 313">
                <a:extLst>
                  <a:ext uri="{FF2B5EF4-FFF2-40B4-BE49-F238E27FC236}">
                    <a16:creationId xmlns:a16="http://schemas.microsoft.com/office/drawing/2014/main" id="{D201F178-FFEB-4816-93EE-FFB5E7800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7" name="Line 314">
                <a:extLst>
                  <a:ext uri="{FF2B5EF4-FFF2-40B4-BE49-F238E27FC236}">
                    <a16:creationId xmlns:a16="http://schemas.microsoft.com/office/drawing/2014/main" id="{ECCA6E01-E9DC-4C48-A796-9A14C92DC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8" name="Line 315">
                <a:extLst>
                  <a:ext uri="{FF2B5EF4-FFF2-40B4-BE49-F238E27FC236}">
                    <a16:creationId xmlns:a16="http://schemas.microsoft.com/office/drawing/2014/main" id="{5C848AEA-0494-4ACD-9061-8B4EE4638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49" name="Line 316">
                <a:extLst>
                  <a:ext uri="{FF2B5EF4-FFF2-40B4-BE49-F238E27FC236}">
                    <a16:creationId xmlns:a16="http://schemas.microsoft.com/office/drawing/2014/main" id="{9084DBB6-883E-4A3E-8B17-3BAD8DEEB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6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50" name="Line 317">
                <a:extLst>
                  <a:ext uri="{FF2B5EF4-FFF2-40B4-BE49-F238E27FC236}">
                    <a16:creationId xmlns:a16="http://schemas.microsoft.com/office/drawing/2014/main" id="{A7D9C5C0-8DCC-42B0-B63E-E9B344DBC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3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51" name="Line 318">
                <a:extLst>
                  <a:ext uri="{FF2B5EF4-FFF2-40B4-BE49-F238E27FC236}">
                    <a16:creationId xmlns:a16="http://schemas.microsoft.com/office/drawing/2014/main" id="{0BC0D308-C59E-4FC9-8BA8-7C78DB458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52" name="Line 319">
                <a:extLst>
                  <a:ext uri="{FF2B5EF4-FFF2-40B4-BE49-F238E27FC236}">
                    <a16:creationId xmlns:a16="http://schemas.microsoft.com/office/drawing/2014/main" id="{92D8A33E-CD69-4287-B32A-B8278C8EF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53" name="Line 320">
                <a:extLst>
                  <a:ext uri="{FF2B5EF4-FFF2-40B4-BE49-F238E27FC236}">
                    <a16:creationId xmlns:a16="http://schemas.microsoft.com/office/drawing/2014/main" id="{18B48E5D-B761-4842-B70B-6CA0584A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84" name="Line 321">
              <a:extLst>
                <a:ext uri="{FF2B5EF4-FFF2-40B4-BE49-F238E27FC236}">
                  <a16:creationId xmlns:a16="http://schemas.microsoft.com/office/drawing/2014/main" id="{4B7AE3F6-9F99-4A2C-9590-C3E394D2E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" y="3132"/>
              <a:ext cx="44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5" name="Line 322">
              <a:extLst>
                <a:ext uri="{FF2B5EF4-FFF2-40B4-BE49-F238E27FC236}">
                  <a16:creationId xmlns:a16="http://schemas.microsoft.com/office/drawing/2014/main" id="{BCBC2509-7AF5-4523-BB7E-9D3D0DF36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3416"/>
              <a:ext cx="0" cy="45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6" name="Line 323">
              <a:extLst>
                <a:ext uri="{FF2B5EF4-FFF2-40B4-BE49-F238E27FC236}">
                  <a16:creationId xmlns:a16="http://schemas.microsoft.com/office/drawing/2014/main" id="{39668332-1302-4707-A311-6F1A93BE3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01" y="3133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87" name="Line 324">
              <a:extLst>
                <a:ext uri="{FF2B5EF4-FFF2-40B4-BE49-F238E27FC236}">
                  <a16:creationId xmlns:a16="http://schemas.microsoft.com/office/drawing/2014/main" id="{7C7ACCED-DD9A-4DB1-92B5-BF9F235CE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1" y="2914"/>
              <a:ext cx="5" cy="15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88" name="Group 325">
              <a:extLst>
                <a:ext uri="{FF2B5EF4-FFF2-40B4-BE49-F238E27FC236}">
                  <a16:creationId xmlns:a16="http://schemas.microsoft.com/office/drawing/2014/main" id="{F1B822B2-6469-4B33-B1F8-4256BB47A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7" y="2888"/>
              <a:ext cx="962" cy="1054"/>
              <a:chOff x="3216" y="1152"/>
              <a:chExt cx="1141" cy="1439"/>
            </a:xfrm>
          </p:grpSpPr>
          <p:sp>
            <p:nvSpPr>
              <p:cNvPr id="79980" name="Rectangle 326">
                <a:extLst>
                  <a:ext uri="{FF2B5EF4-FFF2-40B4-BE49-F238E27FC236}">
                    <a16:creationId xmlns:a16="http://schemas.microsoft.com/office/drawing/2014/main" id="{276291E6-48ED-41E3-A67B-CAEE890D0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1" name="Rectangle 327">
                <a:extLst>
                  <a:ext uri="{FF2B5EF4-FFF2-40B4-BE49-F238E27FC236}">
                    <a16:creationId xmlns:a16="http://schemas.microsoft.com/office/drawing/2014/main" id="{650141A3-C0F7-4496-9BB9-AB56B82C8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82" name="Rectangle 328">
                <a:extLst>
                  <a:ext uri="{FF2B5EF4-FFF2-40B4-BE49-F238E27FC236}">
                    <a16:creationId xmlns:a16="http://schemas.microsoft.com/office/drawing/2014/main" id="{EAFF4A5A-6E68-48D7-BF60-B75A58160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3" name="Rectangle 329">
                <a:extLst>
                  <a:ext uri="{FF2B5EF4-FFF2-40B4-BE49-F238E27FC236}">
                    <a16:creationId xmlns:a16="http://schemas.microsoft.com/office/drawing/2014/main" id="{B3198C2D-CFF5-4C4D-B807-FE084575B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4" name="Rectangle 330">
                <a:extLst>
                  <a:ext uri="{FF2B5EF4-FFF2-40B4-BE49-F238E27FC236}">
                    <a16:creationId xmlns:a16="http://schemas.microsoft.com/office/drawing/2014/main" id="{6C8BD1AF-189B-4348-A42F-1A59775A8F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5" name="Rectangle 331">
                <a:extLst>
                  <a:ext uri="{FF2B5EF4-FFF2-40B4-BE49-F238E27FC236}">
                    <a16:creationId xmlns:a16="http://schemas.microsoft.com/office/drawing/2014/main" id="{52CAF295-B03B-4561-B4BD-89C18F664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6" name="Rectangle 332">
                <a:extLst>
                  <a:ext uri="{FF2B5EF4-FFF2-40B4-BE49-F238E27FC236}">
                    <a16:creationId xmlns:a16="http://schemas.microsoft.com/office/drawing/2014/main" id="{BB247E80-F6D1-466B-8113-68265334F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7" name="Rectangle 333">
                <a:extLst>
                  <a:ext uri="{FF2B5EF4-FFF2-40B4-BE49-F238E27FC236}">
                    <a16:creationId xmlns:a16="http://schemas.microsoft.com/office/drawing/2014/main" id="{C6C00525-E772-48D2-A99B-C6E9C774B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88" name="Rectangle 334">
                <a:extLst>
                  <a:ext uri="{FF2B5EF4-FFF2-40B4-BE49-F238E27FC236}">
                    <a16:creationId xmlns:a16="http://schemas.microsoft.com/office/drawing/2014/main" id="{BB6F3246-7304-4CF6-BB39-BFDB5BC9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89" name="Rectangle 335">
                <a:extLst>
                  <a:ext uri="{FF2B5EF4-FFF2-40B4-BE49-F238E27FC236}">
                    <a16:creationId xmlns:a16="http://schemas.microsoft.com/office/drawing/2014/main" id="{06ACFE7F-DBDE-4773-9C17-031FFF51C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90" name="Rectangle 336">
                <a:extLst>
                  <a:ext uri="{FF2B5EF4-FFF2-40B4-BE49-F238E27FC236}">
                    <a16:creationId xmlns:a16="http://schemas.microsoft.com/office/drawing/2014/main" id="{8490ABE7-833E-4FAA-8471-4DC8FCDA9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1" name="Rectangle 337">
                <a:extLst>
                  <a:ext uri="{FF2B5EF4-FFF2-40B4-BE49-F238E27FC236}">
                    <a16:creationId xmlns:a16="http://schemas.microsoft.com/office/drawing/2014/main" id="{0763C05D-4C45-4FD9-9015-30A0CFD4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2" name="Rectangle 338">
                <a:extLst>
                  <a:ext uri="{FF2B5EF4-FFF2-40B4-BE49-F238E27FC236}">
                    <a16:creationId xmlns:a16="http://schemas.microsoft.com/office/drawing/2014/main" id="{4915EEFF-DEAB-4288-BF84-5D0FDFB6A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3" name="Rectangle 339">
                <a:extLst>
                  <a:ext uri="{FF2B5EF4-FFF2-40B4-BE49-F238E27FC236}">
                    <a16:creationId xmlns:a16="http://schemas.microsoft.com/office/drawing/2014/main" id="{B49A4528-05CA-427A-A6E9-3AD3D027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4" name="Rectangle 340">
                <a:extLst>
                  <a:ext uri="{FF2B5EF4-FFF2-40B4-BE49-F238E27FC236}">
                    <a16:creationId xmlns:a16="http://schemas.microsoft.com/office/drawing/2014/main" id="{742499F0-7BCC-4CE4-A98D-CD9D33ECE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5" name="Rectangle 341">
                <a:extLst>
                  <a:ext uri="{FF2B5EF4-FFF2-40B4-BE49-F238E27FC236}">
                    <a16:creationId xmlns:a16="http://schemas.microsoft.com/office/drawing/2014/main" id="{9A50037F-E08C-4685-BE5C-EC18DA6FB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6" name="Rectangle 342">
                <a:extLst>
                  <a:ext uri="{FF2B5EF4-FFF2-40B4-BE49-F238E27FC236}">
                    <a16:creationId xmlns:a16="http://schemas.microsoft.com/office/drawing/2014/main" id="{4F8DBE8B-8A05-4DF9-A07C-F65C13674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7" name="Rectangle 343">
                <a:extLst>
                  <a:ext uri="{FF2B5EF4-FFF2-40B4-BE49-F238E27FC236}">
                    <a16:creationId xmlns:a16="http://schemas.microsoft.com/office/drawing/2014/main" id="{7175A35D-730D-4F14-85AE-CFF2D51F2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98" name="Rectangle 344">
                <a:extLst>
                  <a:ext uri="{FF2B5EF4-FFF2-40B4-BE49-F238E27FC236}">
                    <a16:creationId xmlns:a16="http://schemas.microsoft.com/office/drawing/2014/main" id="{16A214BE-7C29-4657-AC9D-A0927FE7A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99" name="Rectangle 345">
                <a:extLst>
                  <a:ext uri="{FF2B5EF4-FFF2-40B4-BE49-F238E27FC236}">
                    <a16:creationId xmlns:a16="http://schemas.microsoft.com/office/drawing/2014/main" id="{34DC9D66-3081-4CE8-A6AE-6FD40B1D6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00" name="Rectangle 346">
                <a:extLst>
                  <a:ext uri="{FF2B5EF4-FFF2-40B4-BE49-F238E27FC236}">
                    <a16:creationId xmlns:a16="http://schemas.microsoft.com/office/drawing/2014/main" id="{45E0EF57-4F8F-42A0-80C4-23F77D974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01" name="Rectangle 347">
                <a:extLst>
                  <a:ext uri="{FF2B5EF4-FFF2-40B4-BE49-F238E27FC236}">
                    <a16:creationId xmlns:a16="http://schemas.microsoft.com/office/drawing/2014/main" id="{B87CA492-3BF5-4997-B8FF-CC40B7CD3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02" name="Rectangle 348">
                <a:extLst>
                  <a:ext uri="{FF2B5EF4-FFF2-40B4-BE49-F238E27FC236}">
                    <a16:creationId xmlns:a16="http://schemas.microsoft.com/office/drawing/2014/main" id="{59BEA666-E6C2-449B-A388-15B4F4B15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03" name="Rectangle 349">
                <a:extLst>
                  <a:ext uri="{FF2B5EF4-FFF2-40B4-BE49-F238E27FC236}">
                    <a16:creationId xmlns:a16="http://schemas.microsoft.com/office/drawing/2014/main" id="{DCC38972-BCD9-4A4E-BD72-EA19719B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0004" name="Rectangle 350">
                <a:extLst>
                  <a:ext uri="{FF2B5EF4-FFF2-40B4-BE49-F238E27FC236}">
                    <a16:creationId xmlns:a16="http://schemas.microsoft.com/office/drawing/2014/main" id="{0D7E20E1-A466-4EC9-8149-8C00C836D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en-US" altLang="zh-TW" sz="24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0005" name="Line 351">
                <a:extLst>
                  <a:ext uri="{FF2B5EF4-FFF2-40B4-BE49-F238E27FC236}">
                    <a16:creationId xmlns:a16="http://schemas.microsoft.com/office/drawing/2014/main" id="{82D9714A-FFEF-44FE-9055-3F819F047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06" name="Line 352">
                <a:extLst>
                  <a:ext uri="{FF2B5EF4-FFF2-40B4-BE49-F238E27FC236}">
                    <a16:creationId xmlns:a16="http://schemas.microsoft.com/office/drawing/2014/main" id="{71D1C851-7941-4589-9897-E55EBF026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07" name="Line 353">
                <a:extLst>
                  <a:ext uri="{FF2B5EF4-FFF2-40B4-BE49-F238E27FC236}">
                    <a16:creationId xmlns:a16="http://schemas.microsoft.com/office/drawing/2014/main" id="{872D4C4D-D1E2-4D02-8465-3D356D960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08" name="Line 354">
                <a:extLst>
                  <a:ext uri="{FF2B5EF4-FFF2-40B4-BE49-F238E27FC236}">
                    <a16:creationId xmlns:a16="http://schemas.microsoft.com/office/drawing/2014/main" id="{9B7B0C2E-04FE-4602-8F84-ACCA622E2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09" name="Line 355">
                <a:extLst>
                  <a:ext uri="{FF2B5EF4-FFF2-40B4-BE49-F238E27FC236}">
                    <a16:creationId xmlns:a16="http://schemas.microsoft.com/office/drawing/2014/main" id="{5D72AD5D-5F8D-446B-B9FE-BD10B52A5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0" name="Line 356">
                <a:extLst>
                  <a:ext uri="{FF2B5EF4-FFF2-40B4-BE49-F238E27FC236}">
                    <a16:creationId xmlns:a16="http://schemas.microsoft.com/office/drawing/2014/main" id="{32C41D05-0B13-4942-8CA1-DD5D9BEDC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1" name="Line 357">
                <a:extLst>
                  <a:ext uri="{FF2B5EF4-FFF2-40B4-BE49-F238E27FC236}">
                    <a16:creationId xmlns:a16="http://schemas.microsoft.com/office/drawing/2014/main" id="{1950DF8D-90AE-47C3-AC70-05A34C7B0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2" name="Line 358">
                <a:extLst>
                  <a:ext uri="{FF2B5EF4-FFF2-40B4-BE49-F238E27FC236}">
                    <a16:creationId xmlns:a16="http://schemas.microsoft.com/office/drawing/2014/main" id="{EF3A627D-E61A-4610-9AD6-B51C87E46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3" name="Line 359">
                <a:extLst>
                  <a:ext uri="{FF2B5EF4-FFF2-40B4-BE49-F238E27FC236}">
                    <a16:creationId xmlns:a16="http://schemas.microsoft.com/office/drawing/2014/main" id="{24046FC2-2580-42E4-840E-040900653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4" name="Line 360">
                <a:extLst>
                  <a:ext uri="{FF2B5EF4-FFF2-40B4-BE49-F238E27FC236}">
                    <a16:creationId xmlns:a16="http://schemas.microsoft.com/office/drawing/2014/main" id="{7CA8C071-2DE3-461B-97A4-2036D5A7E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5" name="Line 361">
                <a:extLst>
                  <a:ext uri="{FF2B5EF4-FFF2-40B4-BE49-F238E27FC236}">
                    <a16:creationId xmlns:a16="http://schemas.microsoft.com/office/drawing/2014/main" id="{E7637D0B-0405-407B-A8C9-191E56564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0016" name="Line 362">
                <a:extLst>
                  <a:ext uri="{FF2B5EF4-FFF2-40B4-BE49-F238E27FC236}">
                    <a16:creationId xmlns:a16="http://schemas.microsoft.com/office/drawing/2014/main" id="{40766D8F-B644-4EA7-AEB1-6C854D42F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89" name="Line 363">
              <a:extLst>
                <a:ext uri="{FF2B5EF4-FFF2-40B4-BE49-F238E27FC236}">
                  <a16:creationId xmlns:a16="http://schemas.microsoft.com/office/drawing/2014/main" id="{2CFC94CB-3EC0-48B0-AA6A-FB20B18B5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33"/>
              <a:ext cx="24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0" name="Line 364">
              <a:extLst>
                <a:ext uri="{FF2B5EF4-FFF2-40B4-BE49-F238E27FC236}">
                  <a16:creationId xmlns:a16="http://schemas.microsoft.com/office/drawing/2014/main" id="{F1BEA89A-7E4B-4E87-937F-0EF63ACCE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3626"/>
              <a:ext cx="0" cy="24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1" name="Line 365">
              <a:extLst>
                <a:ext uri="{FF2B5EF4-FFF2-40B4-BE49-F238E27FC236}">
                  <a16:creationId xmlns:a16="http://schemas.microsoft.com/office/drawing/2014/main" id="{B35B78F5-A5B8-41EC-8866-FE9E83E33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932"/>
              <a:ext cx="0" cy="281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2" name="Line 366">
              <a:extLst>
                <a:ext uri="{FF2B5EF4-FFF2-40B4-BE49-F238E27FC236}">
                  <a16:creationId xmlns:a16="http://schemas.microsoft.com/office/drawing/2014/main" id="{8F5340F0-7FA1-45FF-B7A8-8133A6C11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3333"/>
              <a:ext cx="28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3" name="Group 367">
              <a:extLst>
                <a:ext uri="{FF2B5EF4-FFF2-40B4-BE49-F238E27FC236}">
                  <a16:creationId xmlns:a16="http://schemas.microsoft.com/office/drawing/2014/main" id="{FAA47C21-0D83-4015-9650-88EE6B2F0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" y="2888"/>
              <a:ext cx="962" cy="1054"/>
              <a:chOff x="3216" y="1152"/>
              <a:chExt cx="1141" cy="1439"/>
            </a:xfrm>
          </p:grpSpPr>
          <p:sp>
            <p:nvSpPr>
              <p:cNvPr id="79943" name="Rectangle 368">
                <a:extLst>
                  <a:ext uri="{FF2B5EF4-FFF2-40B4-BE49-F238E27FC236}">
                    <a16:creationId xmlns:a16="http://schemas.microsoft.com/office/drawing/2014/main" id="{111F310B-816B-4840-B486-6B603B628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44" name="Rectangle 369">
                <a:extLst>
                  <a:ext uri="{FF2B5EF4-FFF2-40B4-BE49-F238E27FC236}">
                    <a16:creationId xmlns:a16="http://schemas.microsoft.com/office/drawing/2014/main" id="{4A2EF961-A3AF-4E3E-8CB9-B99782954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45" name="Rectangle 370">
                <a:extLst>
                  <a:ext uri="{FF2B5EF4-FFF2-40B4-BE49-F238E27FC236}">
                    <a16:creationId xmlns:a16="http://schemas.microsoft.com/office/drawing/2014/main" id="{BAAD8E1D-408B-427F-A704-0231D4054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46" name="Rectangle 371">
                <a:extLst>
                  <a:ext uri="{FF2B5EF4-FFF2-40B4-BE49-F238E27FC236}">
                    <a16:creationId xmlns:a16="http://schemas.microsoft.com/office/drawing/2014/main" id="{F5CFDDBA-FC25-48DF-BD21-B32E6198E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47" name="Rectangle 372">
                <a:extLst>
                  <a:ext uri="{FF2B5EF4-FFF2-40B4-BE49-F238E27FC236}">
                    <a16:creationId xmlns:a16="http://schemas.microsoft.com/office/drawing/2014/main" id="{A58F75D0-46AC-45BA-BEEE-99BEE0514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48" name="Rectangle 373">
                <a:extLst>
                  <a:ext uri="{FF2B5EF4-FFF2-40B4-BE49-F238E27FC236}">
                    <a16:creationId xmlns:a16="http://schemas.microsoft.com/office/drawing/2014/main" id="{79E069C2-AB80-4254-8786-AFA490594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49" name="Rectangle 374">
                <a:extLst>
                  <a:ext uri="{FF2B5EF4-FFF2-40B4-BE49-F238E27FC236}">
                    <a16:creationId xmlns:a16="http://schemas.microsoft.com/office/drawing/2014/main" id="{E7884C8C-EFFE-4E4B-8AA4-5AD67884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50" name="Rectangle 375">
                <a:extLst>
                  <a:ext uri="{FF2B5EF4-FFF2-40B4-BE49-F238E27FC236}">
                    <a16:creationId xmlns:a16="http://schemas.microsoft.com/office/drawing/2014/main" id="{0232B248-7E41-4F1C-800E-3207D42B5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51" name="Rectangle 376">
                <a:extLst>
                  <a:ext uri="{FF2B5EF4-FFF2-40B4-BE49-F238E27FC236}">
                    <a16:creationId xmlns:a16="http://schemas.microsoft.com/office/drawing/2014/main" id="{E3C31BC9-A6C0-45AE-B571-761CA4B0F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52" name="Rectangle 377">
                <a:extLst>
                  <a:ext uri="{FF2B5EF4-FFF2-40B4-BE49-F238E27FC236}">
                    <a16:creationId xmlns:a16="http://schemas.microsoft.com/office/drawing/2014/main" id="{DA5B4464-03AF-42C8-8976-CFFB33759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53" name="Rectangle 378">
                <a:extLst>
                  <a:ext uri="{FF2B5EF4-FFF2-40B4-BE49-F238E27FC236}">
                    <a16:creationId xmlns:a16="http://schemas.microsoft.com/office/drawing/2014/main" id="{6A38CAC4-610E-4243-9DDA-5251062F2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54" name="Rectangle 379">
                <a:extLst>
                  <a:ext uri="{FF2B5EF4-FFF2-40B4-BE49-F238E27FC236}">
                    <a16:creationId xmlns:a16="http://schemas.microsoft.com/office/drawing/2014/main" id="{5BDBC6F1-9954-48DD-9161-21DC21171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55" name="Rectangle 380">
                <a:extLst>
                  <a:ext uri="{FF2B5EF4-FFF2-40B4-BE49-F238E27FC236}">
                    <a16:creationId xmlns:a16="http://schemas.microsoft.com/office/drawing/2014/main" id="{F9B64D29-9B3C-4DDD-9C56-752D8E15E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56" name="Rectangle 381">
                <a:extLst>
                  <a:ext uri="{FF2B5EF4-FFF2-40B4-BE49-F238E27FC236}">
                    <a16:creationId xmlns:a16="http://schemas.microsoft.com/office/drawing/2014/main" id="{CB8FEE0C-FE4D-44D6-BC30-E57593941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57" name="Rectangle 382">
                <a:extLst>
                  <a:ext uri="{FF2B5EF4-FFF2-40B4-BE49-F238E27FC236}">
                    <a16:creationId xmlns:a16="http://schemas.microsoft.com/office/drawing/2014/main" id="{57F1E0BE-B574-4F0C-8577-3E8FE213A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58" name="Rectangle 383">
                <a:extLst>
                  <a:ext uri="{FF2B5EF4-FFF2-40B4-BE49-F238E27FC236}">
                    <a16:creationId xmlns:a16="http://schemas.microsoft.com/office/drawing/2014/main" id="{AF970161-05DB-4846-BBD6-14798FBF6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59" name="Rectangle 384">
                <a:extLst>
                  <a:ext uri="{FF2B5EF4-FFF2-40B4-BE49-F238E27FC236}">
                    <a16:creationId xmlns:a16="http://schemas.microsoft.com/office/drawing/2014/main" id="{6B31DE56-AA54-44FD-8B01-997E5BED1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60" name="Rectangle 385">
                <a:extLst>
                  <a:ext uri="{FF2B5EF4-FFF2-40B4-BE49-F238E27FC236}">
                    <a16:creationId xmlns:a16="http://schemas.microsoft.com/office/drawing/2014/main" id="{9191B70C-FE73-444A-9E8D-6C51493C0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61" name="Rectangle 386">
                <a:extLst>
                  <a:ext uri="{FF2B5EF4-FFF2-40B4-BE49-F238E27FC236}">
                    <a16:creationId xmlns:a16="http://schemas.microsoft.com/office/drawing/2014/main" id="{BF6C7D20-E74D-4523-992A-9BFDB3B6E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62" name="Rectangle 387">
                <a:extLst>
                  <a:ext uri="{FF2B5EF4-FFF2-40B4-BE49-F238E27FC236}">
                    <a16:creationId xmlns:a16="http://schemas.microsoft.com/office/drawing/2014/main" id="{263160A4-9E0F-43B4-A0D1-DE3568B13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63" name="Rectangle 388">
                <a:extLst>
                  <a:ext uri="{FF2B5EF4-FFF2-40B4-BE49-F238E27FC236}">
                    <a16:creationId xmlns:a16="http://schemas.microsoft.com/office/drawing/2014/main" id="{AE3352E9-CA14-4486-8D07-36A520D86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64" name="Rectangle 389">
                <a:extLst>
                  <a:ext uri="{FF2B5EF4-FFF2-40B4-BE49-F238E27FC236}">
                    <a16:creationId xmlns:a16="http://schemas.microsoft.com/office/drawing/2014/main" id="{2AC9600B-2DD2-4F5B-89B4-CFC3E8B56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65" name="Rectangle 390">
                <a:extLst>
                  <a:ext uri="{FF2B5EF4-FFF2-40B4-BE49-F238E27FC236}">
                    <a16:creationId xmlns:a16="http://schemas.microsoft.com/office/drawing/2014/main" id="{14CEB6A5-428B-40D8-B448-C34ADE6D2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66" name="Rectangle 391">
                <a:extLst>
                  <a:ext uri="{FF2B5EF4-FFF2-40B4-BE49-F238E27FC236}">
                    <a16:creationId xmlns:a16="http://schemas.microsoft.com/office/drawing/2014/main" id="{04202313-8281-40A5-8825-D67DABE41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67" name="Rectangle 392">
                <a:extLst>
                  <a:ext uri="{FF2B5EF4-FFF2-40B4-BE49-F238E27FC236}">
                    <a16:creationId xmlns:a16="http://schemas.microsoft.com/office/drawing/2014/main" id="{24C72324-3565-458B-BA30-D497E313D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68" name="Line 393">
                <a:extLst>
                  <a:ext uri="{FF2B5EF4-FFF2-40B4-BE49-F238E27FC236}">
                    <a16:creationId xmlns:a16="http://schemas.microsoft.com/office/drawing/2014/main" id="{503251D0-D707-4C03-AC55-B85052C8F1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69" name="Line 394">
                <a:extLst>
                  <a:ext uri="{FF2B5EF4-FFF2-40B4-BE49-F238E27FC236}">
                    <a16:creationId xmlns:a16="http://schemas.microsoft.com/office/drawing/2014/main" id="{FC839601-70FD-419C-9559-27093418A6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0" name="Line 395">
                <a:extLst>
                  <a:ext uri="{FF2B5EF4-FFF2-40B4-BE49-F238E27FC236}">
                    <a16:creationId xmlns:a16="http://schemas.microsoft.com/office/drawing/2014/main" id="{C82AD58E-9765-4D6A-9467-2A5109C6C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1" name="Line 396">
                <a:extLst>
                  <a:ext uri="{FF2B5EF4-FFF2-40B4-BE49-F238E27FC236}">
                    <a16:creationId xmlns:a16="http://schemas.microsoft.com/office/drawing/2014/main" id="{D56975E0-CDA4-4406-A037-9F993B167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2" name="Line 397">
                <a:extLst>
                  <a:ext uri="{FF2B5EF4-FFF2-40B4-BE49-F238E27FC236}">
                    <a16:creationId xmlns:a16="http://schemas.microsoft.com/office/drawing/2014/main" id="{1D353AE4-7551-478A-ABF0-63D874A05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3" name="Line 398">
                <a:extLst>
                  <a:ext uri="{FF2B5EF4-FFF2-40B4-BE49-F238E27FC236}">
                    <a16:creationId xmlns:a16="http://schemas.microsoft.com/office/drawing/2014/main" id="{3D155D88-9D3C-496C-AEE2-A83A09DFA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4" name="Line 399">
                <a:extLst>
                  <a:ext uri="{FF2B5EF4-FFF2-40B4-BE49-F238E27FC236}">
                    <a16:creationId xmlns:a16="http://schemas.microsoft.com/office/drawing/2014/main" id="{B6EEFB6F-5D1B-40DA-B6D1-CDEF09D998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5" name="Line 400">
                <a:extLst>
                  <a:ext uri="{FF2B5EF4-FFF2-40B4-BE49-F238E27FC236}">
                    <a16:creationId xmlns:a16="http://schemas.microsoft.com/office/drawing/2014/main" id="{B6B1CDD3-C1C4-47D7-B8D7-8CE71CDC9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6" name="Line 401">
                <a:extLst>
                  <a:ext uri="{FF2B5EF4-FFF2-40B4-BE49-F238E27FC236}">
                    <a16:creationId xmlns:a16="http://schemas.microsoft.com/office/drawing/2014/main" id="{391A3E2C-D2C2-4DEB-AD75-4CBE1F3CF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7" name="Line 402">
                <a:extLst>
                  <a:ext uri="{FF2B5EF4-FFF2-40B4-BE49-F238E27FC236}">
                    <a16:creationId xmlns:a16="http://schemas.microsoft.com/office/drawing/2014/main" id="{A56C4496-9A05-4326-874D-CD727A67D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8" name="Line 403">
                <a:extLst>
                  <a:ext uri="{FF2B5EF4-FFF2-40B4-BE49-F238E27FC236}">
                    <a16:creationId xmlns:a16="http://schemas.microsoft.com/office/drawing/2014/main" id="{F4694580-B29B-410F-BB45-7D72D3D6DD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79" name="Line 404">
                <a:extLst>
                  <a:ext uri="{FF2B5EF4-FFF2-40B4-BE49-F238E27FC236}">
                    <a16:creationId xmlns:a16="http://schemas.microsoft.com/office/drawing/2014/main" id="{A3972843-B47D-429B-8CDE-71D45F658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4" name="Line 405">
              <a:extLst>
                <a:ext uri="{FF2B5EF4-FFF2-40B4-BE49-F238E27FC236}">
                  <a16:creationId xmlns:a16="http://schemas.microsoft.com/office/drawing/2014/main" id="{67A9C1C4-CB2F-4517-AB50-47E97EB2F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2984"/>
              <a:ext cx="0" cy="4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5" name="Line 406">
              <a:extLst>
                <a:ext uri="{FF2B5EF4-FFF2-40B4-BE49-F238E27FC236}">
                  <a16:creationId xmlns:a16="http://schemas.microsoft.com/office/drawing/2014/main" id="{2E143F4D-276D-46C7-B1F2-3F6699438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2" y="3552"/>
              <a:ext cx="1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6" name="Line 407">
              <a:extLst>
                <a:ext uri="{FF2B5EF4-FFF2-40B4-BE49-F238E27FC236}">
                  <a16:creationId xmlns:a16="http://schemas.microsoft.com/office/drawing/2014/main" id="{5C2671F6-BE74-46FE-A79B-E9073C6C9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0" y="3554"/>
              <a:ext cx="43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897" name="Line 408">
              <a:extLst>
                <a:ext uri="{FF2B5EF4-FFF2-40B4-BE49-F238E27FC236}">
                  <a16:creationId xmlns:a16="http://schemas.microsoft.com/office/drawing/2014/main" id="{092B6A0A-33C5-4E52-BFC5-B52B1456F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1" y="3752"/>
              <a:ext cx="0" cy="1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79898" name="Group 409">
              <a:extLst>
                <a:ext uri="{FF2B5EF4-FFF2-40B4-BE49-F238E27FC236}">
                  <a16:creationId xmlns:a16="http://schemas.microsoft.com/office/drawing/2014/main" id="{BCEE3563-EB43-4EB0-AC7B-81F87EA14E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9" y="2888"/>
              <a:ext cx="962" cy="1054"/>
              <a:chOff x="3216" y="1152"/>
              <a:chExt cx="1141" cy="1439"/>
            </a:xfrm>
          </p:grpSpPr>
          <p:sp>
            <p:nvSpPr>
              <p:cNvPr id="79906" name="Rectangle 410">
                <a:extLst>
                  <a:ext uri="{FF2B5EF4-FFF2-40B4-BE49-F238E27FC236}">
                    <a16:creationId xmlns:a16="http://schemas.microsoft.com/office/drawing/2014/main" id="{DA6121E2-8CEE-4C3F-9BB5-5F769A1E2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07" name="Rectangle 411">
                <a:extLst>
                  <a:ext uri="{FF2B5EF4-FFF2-40B4-BE49-F238E27FC236}">
                    <a16:creationId xmlns:a16="http://schemas.microsoft.com/office/drawing/2014/main" id="{6D9321BC-4588-405E-9D70-F589F86B6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08" name="Rectangle 412">
                <a:extLst>
                  <a:ext uri="{FF2B5EF4-FFF2-40B4-BE49-F238E27FC236}">
                    <a16:creationId xmlns:a16="http://schemas.microsoft.com/office/drawing/2014/main" id="{8E25852F-E649-4841-BECA-A1AFCE263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09" name="Rectangle 413">
                <a:extLst>
                  <a:ext uri="{FF2B5EF4-FFF2-40B4-BE49-F238E27FC236}">
                    <a16:creationId xmlns:a16="http://schemas.microsoft.com/office/drawing/2014/main" id="{1F6425A3-BEA0-4642-834F-6EDD62AB1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10" name="Rectangle 414">
                <a:extLst>
                  <a:ext uri="{FF2B5EF4-FFF2-40B4-BE49-F238E27FC236}">
                    <a16:creationId xmlns:a16="http://schemas.microsoft.com/office/drawing/2014/main" id="{A6051ED7-76F7-426E-8BE3-B5DFE63C0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11" name="Rectangle 415">
                <a:extLst>
                  <a:ext uri="{FF2B5EF4-FFF2-40B4-BE49-F238E27FC236}">
                    <a16:creationId xmlns:a16="http://schemas.microsoft.com/office/drawing/2014/main" id="{4C1319DC-55BD-404A-8242-CD6B69772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12" name="Rectangle 416">
                <a:extLst>
                  <a:ext uri="{FF2B5EF4-FFF2-40B4-BE49-F238E27FC236}">
                    <a16:creationId xmlns:a16="http://schemas.microsoft.com/office/drawing/2014/main" id="{B6B38243-E82A-479F-9B2F-6403CECF7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13" name="Rectangle 417">
                <a:extLst>
                  <a:ext uri="{FF2B5EF4-FFF2-40B4-BE49-F238E27FC236}">
                    <a16:creationId xmlns:a16="http://schemas.microsoft.com/office/drawing/2014/main" id="{B969D5DC-9DCF-4AE5-80D9-419267E47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14" name="Rectangle 418">
                <a:extLst>
                  <a:ext uri="{FF2B5EF4-FFF2-40B4-BE49-F238E27FC236}">
                    <a16:creationId xmlns:a16="http://schemas.microsoft.com/office/drawing/2014/main" id="{8D7DEC6A-4C52-42D5-A31F-C13913B87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15" name="Rectangle 419">
                <a:extLst>
                  <a:ext uri="{FF2B5EF4-FFF2-40B4-BE49-F238E27FC236}">
                    <a16:creationId xmlns:a16="http://schemas.microsoft.com/office/drawing/2014/main" id="{14D3555B-6442-4637-B6CC-1B6686042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16" name="Rectangle 420">
                <a:extLst>
                  <a:ext uri="{FF2B5EF4-FFF2-40B4-BE49-F238E27FC236}">
                    <a16:creationId xmlns:a16="http://schemas.microsoft.com/office/drawing/2014/main" id="{130AF16B-AF3A-4AED-8400-791D52FDC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17" name="Rectangle 421">
                <a:extLst>
                  <a:ext uri="{FF2B5EF4-FFF2-40B4-BE49-F238E27FC236}">
                    <a16:creationId xmlns:a16="http://schemas.microsoft.com/office/drawing/2014/main" id="{B23230A4-287C-435C-8998-15D9FE76A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18" name="Rectangle 422">
                <a:extLst>
                  <a:ext uri="{FF2B5EF4-FFF2-40B4-BE49-F238E27FC236}">
                    <a16:creationId xmlns:a16="http://schemas.microsoft.com/office/drawing/2014/main" id="{84B6AF3F-7677-48D5-8EB8-7F1D4FCA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19" name="Rectangle 423">
                <a:extLst>
                  <a:ext uri="{FF2B5EF4-FFF2-40B4-BE49-F238E27FC236}">
                    <a16:creationId xmlns:a16="http://schemas.microsoft.com/office/drawing/2014/main" id="{429AEB4F-3801-4094-911C-08C3B992D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20" name="Rectangle 424">
                <a:extLst>
                  <a:ext uri="{FF2B5EF4-FFF2-40B4-BE49-F238E27FC236}">
                    <a16:creationId xmlns:a16="http://schemas.microsoft.com/office/drawing/2014/main" id="{50729CF7-3185-4AA4-9DB1-94230E37B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21" name="Rectangle 425">
                <a:extLst>
                  <a:ext uri="{FF2B5EF4-FFF2-40B4-BE49-F238E27FC236}">
                    <a16:creationId xmlns:a16="http://schemas.microsoft.com/office/drawing/2014/main" id="{FCB9CE8A-3700-4F01-AD4C-FE5B015EE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79922" name="Rectangle 426">
                <a:extLst>
                  <a:ext uri="{FF2B5EF4-FFF2-40B4-BE49-F238E27FC236}">
                    <a16:creationId xmlns:a16="http://schemas.microsoft.com/office/drawing/2014/main" id="{900D9BD9-8E35-4BBD-9207-3948731D4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solidFill>
                      <a:srgbClr val="FF0000"/>
                    </a:solidFill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79923" name="Rectangle 427">
                <a:extLst>
                  <a:ext uri="{FF2B5EF4-FFF2-40B4-BE49-F238E27FC236}">
                    <a16:creationId xmlns:a16="http://schemas.microsoft.com/office/drawing/2014/main" id="{34CF4ECE-D33B-4F0F-92A2-509721DF7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79924" name="Rectangle 428">
                <a:extLst>
                  <a:ext uri="{FF2B5EF4-FFF2-40B4-BE49-F238E27FC236}">
                    <a16:creationId xmlns:a16="http://schemas.microsoft.com/office/drawing/2014/main" id="{71EDF962-8055-4985-94CE-FAD3EAB81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25" name="Rectangle 429">
                <a:extLst>
                  <a:ext uri="{FF2B5EF4-FFF2-40B4-BE49-F238E27FC236}">
                    <a16:creationId xmlns:a16="http://schemas.microsoft.com/office/drawing/2014/main" id="{16D99A85-2CC0-4E25-B7DB-58006C4EA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26" name="Rectangle 430">
                <a:extLst>
                  <a:ext uri="{FF2B5EF4-FFF2-40B4-BE49-F238E27FC236}">
                    <a16:creationId xmlns:a16="http://schemas.microsoft.com/office/drawing/2014/main" id="{48A5AC5E-D107-4588-BA03-B6A517F66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79927" name="Rectangle 431">
                <a:extLst>
                  <a:ext uri="{FF2B5EF4-FFF2-40B4-BE49-F238E27FC236}">
                    <a16:creationId xmlns:a16="http://schemas.microsoft.com/office/drawing/2014/main" id="{BA780786-1B8C-4632-9F19-A3B639467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solidFill>
                <a:srgbClr val="008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28" name="Rectangle 432">
                <a:extLst>
                  <a:ext uri="{FF2B5EF4-FFF2-40B4-BE49-F238E27FC236}">
                    <a16:creationId xmlns:a16="http://schemas.microsoft.com/office/drawing/2014/main" id="{487469DA-92B3-4964-84B2-91990BB23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29" name="Rectangle 433">
                <a:extLst>
                  <a:ext uri="{FF2B5EF4-FFF2-40B4-BE49-F238E27FC236}">
                    <a16:creationId xmlns:a16="http://schemas.microsoft.com/office/drawing/2014/main" id="{55C616FE-7176-4913-A5E0-653B63245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79930" name="Rectangle 434">
                <a:extLst>
                  <a:ext uri="{FF2B5EF4-FFF2-40B4-BE49-F238E27FC236}">
                    <a16:creationId xmlns:a16="http://schemas.microsoft.com/office/drawing/2014/main" id="{76BEE77D-28A8-4845-AE12-64AE89D79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79931" name="Line 435">
                <a:extLst>
                  <a:ext uri="{FF2B5EF4-FFF2-40B4-BE49-F238E27FC236}">
                    <a16:creationId xmlns:a16="http://schemas.microsoft.com/office/drawing/2014/main" id="{011A1C4A-D58C-4214-89DD-8B16B6A225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2" name="Line 436">
                <a:extLst>
                  <a:ext uri="{FF2B5EF4-FFF2-40B4-BE49-F238E27FC236}">
                    <a16:creationId xmlns:a16="http://schemas.microsoft.com/office/drawing/2014/main" id="{FCE7373F-B20D-442D-86C8-F4D43C5014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3" name="Line 437">
                <a:extLst>
                  <a:ext uri="{FF2B5EF4-FFF2-40B4-BE49-F238E27FC236}">
                    <a16:creationId xmlns:a16="http://schemas.microsoft.com/office/drawing/2014/main" id="{3B820907-E489-4DEF-ACCE-15D10854A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4" name="Line 438">
                <a:extLst>
                  <a:ext uri="{FF2B5EF4-FFF2-40B4-BE49-F238E27FC236}">
                    <a16:creationId xmlns:a16="http://schemas.microsoft.com/office/drawing/2014/main" id="{D22A3638-5E3F-43CA-9B50-D60266F1E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5" name="Line 439">
                <a:extLst>
                  <a:ext uri="{FF2B5EF4-FFF2-40B4-BE49-F238E27FC236}">
                    <a16:creationId xmlns:a16="http://schemas.microsoft.com/office/drawing/2014/main" id="{23A8860D-EB49-4DF7-91F9-3B542ED73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6" name="Line 440">
                <a:extLst>
                  <a:ext uri="{FF2B5EF4-FFF2-40B4-BE49-F238E27FC236}">
                    <a16:creationId xmlns:a16="http://schemas.microsoft.com/office/drawing/2014/main" id="{6BB92C57-5CA7-4E30-8D81-07412E8C8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7" name="Line 441">
                <a:extLst>
                  <a:ext uri="{FF2B5EF4-FFF2-40B4-BE49-F238E27FC236}">
                    <a16:creationId xmlns:a16="http://schemas.microsoft.com/office/drawing/2014/main" id="{13701FBB-C92E-4FFC-8EB0-2D890272D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8" name="Line 442">
                <a:extLst>
                  <a:ext uri="{FF2B5EF4-FFF2-40B4-BE49-F238E27FC236}">
                    <a16:creationId xmlns:a16="http://schemas.microsoft.com/office/drawing/2014/main" id="{03EDEA6A-E9DF-4539-9F3D-06A3DE75A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39" name="Line 443">
                <a:extLst>
                  <a:ext uri="{FF2B5EF4-FFF2-40B4-BE49-F238E27FC236}">
                    <a16:creationId xmlns:a16="http://schemas.microsoft.com/office/drawing/2014/main" id="{2A89154D-C07A-46B7-AB4C-B696D5F43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40" name="Line 444">
                <a:extLst>
                  <a:ext uri="{FF2B5EF4-FFF2-40B4-BE49-F238E27FC236}">
                    <a16:creationId xmlns:a16="http://schemas.microsoft.com/office/drawing/2014/main" id="{24EB303F-EB8E-4C03-927E-4DA2A452E0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41" name="Line 445">
                <a:extLst>
                  <a:ext uri="{FF2B5EF4-FFF2-40B4-BE49-F238E27FC236}">
                    <a16:creationId xmlns:a16="http://schemas.microsoft.com/office/drawing/2014/main" id="{C96C8DA6-14D1-49D9-995B-74A6B39CE0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9942" name="Line 446">
                <a:extLst>
                  <a:ext uri="{FF2B5EF4-FFF2-40B4-BE49-F238E27FC236}">
                    <a16:creationId xmlns:a16="http://schemas.microsoft.com/office/drawing/2014/main" id="{6264F7D8-6232-40A9-B9FF-AC25F53B8B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79899" name="Line 447">
              <a:extLst>
                <a:ext uri="{FF2B5EF4-FFF2-40B4-BE49-F238E27FC236}">
                  <a16:creationId xmlns:a16="http://schemas.microsoft.com/office/drawing/2014/main" id="{E36AE596-3DA1-489D-A3B6-CA5E8A0CE4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8" y="2945"/>
              <a:ext cx="0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0" name="Line 448">
              <a:extLst>
                <a:ext uri="{FF2B5EF4-FFF2-40B4-BE49-F238E27FC236}">
                  <a16:creationId xmlns:a16="http://schemas.microsoft.com/office/drawing/2014/main" id="{27DF377B-E60B-401F-9DAF-687691072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75" y="3766"/>
              <a:ext cx="62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9901" name="Text Box 456">
              <a:extLst>
                <a:ext uri="{FF2B5EF4-FFF2-40B4-BE49-F238E27FC236}">
                  <a16:creationId xmlns:a16="http://schemas.microsoft.com/office/drawing/2014/main" id="{DD3647A5-D307-40DF-840B-CE848E78F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2657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79902" name="Text Box 457">
              <a:extLst>
                <a:ext uri="{FF2B5EF4-FFF2-40B4-BE49-F238E27FC236}">
                  <a16:creationId xmlns:a16="http://schemas.microsoft.com/office/drawing/2014/main" id="{D1314B2E-4364-496C-9FFB-1AF5BD742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2652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79903" name="Text Box 458">
              <a:extLst>
                <a:ext uri="{FF2B5EF4-FFF2-40B4-BE49-F238E27FC236}">
                  <a16:creationId xmlns:a16="http://schemas.microsoft.com/office/drawing/2014/main" id="{DFB0E456-9D75-4189-9DFB-0069EF858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2656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79904" name="Text Box 459">
              <a:extLst>
                <a:ext uri="{FF2B5EF4-FFF2-40B4-BE49-F238E27FC236}">
                  <a16:creationId xmlns:a16="http://schemas.microsoft.com/office/drawing/2014/main" id="{12CA7011-9706-4873-A5FA-9DFB25EE8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651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79905" name="Text Box 460">
              <a:extLst>
                <a:ext uri="{FF2B5EF4-FFF2-40B4-BE49-F238E27FC236}">
                  <a16:creationId xmlns:a16="http://schemas.microsoft.com/office/drawing/2014/main" id="{ECB78AD1-2970-47D3-A20A-85F0629EA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656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10853-EB2F-4B3D-80F3-1AA7B75CB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DFB9-876C-4880-846C-30F532F91873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9EC3528A-F9ED-4B9E-84C9-7EBC68859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Label Correcting SP Algorithm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648BDFF-D661-486E-BBBC-5E60BB134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A generic algorithm for solving shortest path problems 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 costs permitted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but </a:t>
            </a:r>
            <a:r>
              <a:rPr lang="en-US" altLang="zh-TW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negative cost cycle</a:t>
            </a:r>
            <a:r>
              <a:rPr lang="en-US" altLang="zh-TW"/>
              <a:t> (at least for now)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use of reduced costs </a:t>
            </a:r>
          </a:p>
          <a:p>
            <a:pPr>
              <a:lnSpc>
                <a:spcPct val="90000"/>
              </a:lnSpc>
            </a:pPr>
            <a:r>
              <a:rPr lang="en-US" altLang="zh-TW"/>
              <a:t>All pair shortest path problem</a:t>
            </a:r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endParaRPr lang="en-US" altLang="zh-TW"/>
          </a:p>
          <a:p>
            <a:pPr>
              <a:lnSpc>
                <a:spcPct val="90000"/>
              </a:lnSpc>
            </a:pPr>
            <a:r>
              <a:rPr lang="en-US" altLang="zh-TW"/>
              <a:t>INPUT  G = (N, A) with costs c</a:t>
            </a:r>
          </a:p>
          <a:p>
            <a:pPr>
              <a:lnSpc>
                <a:spcPct val="90000"/>
              </a:lnSpc>
            </a:pPr>
            <a:r>
              <a:rPr lang="en-US" altLang="zh-TW"/>
              <a:t>Node 1 is the source node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There is </a:t>
            </a:r>
            <a:r>
              <a:rPr lang="en-US" altLang="zh-TW">
                <a:solidFill>
                  <a:srgbClr val="0000A8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negative cost cycle</a:t>
            </a:r>
          </a:p>
          <a:p>
            <a:pPr lvl="1">
              <a:lnSpc>
                <a:spcPct val="90000"/>
              </a:lnSpc>
            </a:pPr>
            <a:r>
              <a:rPr lang="en-US" altLang="zh-TW"/>
              <a:t>We will relax that assumption later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投影片編號版面配置區 3">
            <a:extLst>
              <a:ext uri="{FF2B5EF4-FFF2-40B4-BE49-F238E27FC236}">
                <a16:creationId xmlns:a16="http://schemas.microsoft.com/office/drawing/2014/main" id="{232BA609-B957-4D48-8984-DD84956C2E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8E99F72-DEF0-4893-8C1F-36817CA0CC43}" type="slidenum">
              <a:rPr lang="zh-TW" altLang="en-US" sz="1400" smtClean="0">
                <a:latin typeface="Times New Roman" panose="02020603050405020304" pitchFamily="18" charset="0"/>
              </a:rPr>
              <a:pPr/>
              <a:t>40</a:t>
            </a:fld>
            <a:endParaRPr lang="en-US" altLang="zh-TW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2AC5E1D1-C79B-4A12-AD5E-319442B46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9263" y="0"/>
            <a:ext cx="8631237" cy="685800"/>
          </a:xfrm>
        </p:spPr>
        <p:txBody>
          <a:bodyPr/>
          <a:lstStyle/>
          <a:p>
            <a:pPr eaLnBrk="1" hangingPunct="1"/>
            <a:r>
              <a:rPr lang="en-US" altLang="zh-TW" sz="3800">
                <a:ea typeface="新細明體" panose="02020500000000000000" pitchFamily="18" charset="-120"/>
              </a:rPr>
              <a:t>Trace Shortest Paths by PRED matrix</a:t>
            </a:r>
          </a:p>
        </p:txBody>
      </p:sp>
      <p:grpSp>
        <p:nvGrpSpPr>
          <p:cNvPr id="81924" name="Group 70">
            <a:extLst>
              <a:ext uri="{FF2B5EF4-FFF2-40B4-BE49-F238E27FC236}">
                <a16:creationId xmlns:a16="http://schemas.microsoft.com/office/drawing/2014/main" id="{23AE50CF-C85B-4A8C-A018-AD8AD7341557}"/>
              </a:ext>
            </a:extLst>
          </p:cNvPr>
          <p:cNvGrpSpPr>
            <a:grpSpLocks/>
          </p:cNvGrpSpPr>
          <p:nvPr/>
        </p:nvGrpSpPr>
        <p:grpSpPr bwMode="auto">
          <a:xfrm>
            <a:off x="4397375" y="974725"/>
            <a:ext cx="1527175" cy="2041525"/>
            <a:chOff x="1382" y="649"/>
            <a:chExt cx="962" cy="1286"/>
          </a:xfrm>
        </p:grpSpPr>
        <p:grpSp>
          <p:nvGrpSpPr>
            <p:cNvPr id="81952" name="Group 4">
              <a:extLst>
                <a:ext uri="{FF2B5EF4-FFF2-40B4-BE49-F238E27FC236}">
                  <a16:creationId xmlns:a16="http://schemas.microsoft.com/office/drawing/2014/main" id="{68B4FB8C-A9F6-41D6-B15D-E06589CBD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2" y="881"/>
              <a:ext cx="962" cy="1054"/>
              <a:chOff x="3216" y="1152"/>
              <a:chExt cx="1141" cy="1439"/>
            </a:xfrm>
          </p:grpSpPr>
          <p:sp>
            <p:nvSpPr>
              <p:cNvPr id="81954" name="Rectangle 5">
                <a:extLst>
                  <a:ext uri="{FF2B5EF4-FFF2-40B4-BE49-F238E27FC236}">
                    <a16:creationId xmlns:a16="http://schemas.microsoft.com/office/drawing/2014/main" id="{C0959A8C-B1B5-42EE-9835-744F824A6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55" name="Rectangle 6">
                <a:extLst>
                  <a:ext uri="{FF2B5EF4-FFF2-40B4-BE49-F238E27FC236}">
                    <a16:creationId xmlns:a16="http://schemas.microsoft.com/office/drawing/2014/main" id="{200A62A4-1E74-44A8-B8C8-972B85AC0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1956" name="Rectangle 7">
                <a:extLst>
                  <a:ext uri="{FF2B5EF4-FFF2-40B4-BE49-F238E27FC236}">
                    <a16:creationId xmlns:a16="http://schemas.microsoft.com/office/drawing/2014/main" id="{7BB76090-AC8A-4D01-B1FC-207306BB7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1957" name="Rectangle 8">
                <a:extLst>
                  <a:ext uri="{FF2B5EF4-FFF2-40B4-BE49-F238E27FC236}">
                    <a16:creationId xmlns:a16="http://schemas.microsoft.com/office/drawing/2014/main" id="{B4794BEE-4DB9-49D2-A2B9-4CC85358B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1958" name="Rectangle 9">
                <a:extLst>
                  <a:ext uri="{FF2B5EF4-FFF2-40B4-BE49-F238E27FC236}">
                    <a16:creationId xmlns:a16="http://schemas.microsoft.com/office/drawing/2014/main" id="{BE5189AF-E0A3-4144-89A3-2D81B8D3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9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1959" name="Rectangle 10">
                <a:extLst>
                  <a:ext uri="{FF2B5EF4-FFF2-40B4-BE49-F238E27FC236}">
                    <a16:creationId xmlns:a16="http://schemas.microsoft.com/office/drawing/2014/main" id="{6EE9F0E0-8B51-4E5D-9969-26CFD4CE4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60" name="Rectangle 11">
                <a:extLst>
                  <a:ext uri="{FF2B5EF4-FFF2-40B4-BE49-F238E27FC236}">
                    <a16:creationId xmlns:a16="http://schemas.microsoft.com/office/drawing/2014/main" id="{ADE5328D-8FD6-45CB-B9E4-91DE46C66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1961" name="Rectangle 12">
                <a:extLst>
                  <a:ext uri="{FF2B5EF4-FFF2-40B4-BE49-F238E27FC236}">
                    <a16:creationId xmlns:a16="http://schemas.microsoft.com/office/drawing/2014/main" id="{0C08C6FD-0EA6-4566-87D5-28070F7A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152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62" name="Rectangle 13">
                <a:extLst>
                  <a:ext uri="{FF2B5EF4-FFF2-40B4-BE49-F238E27FC236}">
                    <a16:creationId xmlns:a16="http://schemas.microsoft.com/office/drawing/2014/main" id="{B2CADCEC-11B0-4E80-93C2-C7BD6B238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152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1963" name="Rectangle 14">
                <a:extLst>
                  <a:ext uri="{FF2B5EF4-FFF2-40B4-BE49-F238E27FC236}">
                    <a16:creationId xmlns:a16="http://schemas.microsoft.com/office/drawing/2014/main" id="{A25C8187-4AB5-4727-9B5E-11BC11964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1964" name="Rectangle 15">
                <a:extLst>
                  <a:ext uri="{FF2B5EF4-FFF2-40B4-BE49-F238E27FC236}">
                    <a16:creationId xmlns:a16="http://schemas.microsoft.com/office/drawing/2014/main" id="{FDE76C14-6F43-4986-882F-AEEC27583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1965" name="Rectangle 16">
                <a:extLst>
                  <a:ext uri="{FF2B5EF4-FFF2-40B4-BE49-F238E27FC236}">
                    <a16:creationId xmlns:a16="http://schemas.microsoft.com/office/drawing/2014/main" id="{CE917576-F4B5-48A4-9C73-4EF519AAC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300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1966" name="Rectangle 17">
                <a:extLst>
                  <a:ext uri="{FF2B5EF4-FFF2-40B4-BE49-F238E27FC236}">
                    <a16:creationId xmlns:a16="http://schemas.microsoft.com/office/drawing/2014/main" id="{1A08B4A3-22F5-46A2-9AFD-160E2738D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00"/>
                <a:ext cx="22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67" name="Rectangle 18">
                <a:extLst>
                  <a:ext uri="{FF2B5EF4-FFF2-40B4-BE49-F238E27FC236}">
                    <a16:creationId xmlns:a16="http://schemas.microsoft.com/office/drawing/2014/main" id="{AEA5707E-C00A-44DF-9A4E-AE56AE12E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68" name="Rectangle 19">
                <a:extLst>
                  <a:ext uri="{FF2B5EF4-FFF2-40B4-BE49-F238E27FC236}">
                    <a16:creationId xmlns:a16="http://schemas.microsoft.com/office/drawing/2014/main" id="{C4D43605-2021-485C-A6EE-DEBAD8B07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1969" name="Rectangle 20">
                <a:extLst>
                  <a:ext uri="{FF2B5EF4-FFF2-40B4-BE49-F238E27FC236}">
                    <a16:creationId xmlns:a16="http://schemas.microsoft.com/office/drawing/2014/main" id="{291DBB52-49DF-42A2-AEA2-0C92301E3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2013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4</a:t>
                </a:r>
              </a:p>
            </p:txBody>
          </p:sp>
          <p:sp>
            <p:nvSpPr>
              <p:cNvPr id="81970" name="Rectangle 21">
                <a:extLst>
                  <a:ext uri="{FF2B5EF4-FFF2-40B4-BE49-F238E27FC236}">
                    <a16:creationId xmlns:a16="http://schemas.microsoft.com/office/drawing/2014/main" id="{54D978C5-4681-4714-9BEA-E52F003CC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13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5</a:t>
                </a:r>
              </a:p>
            </p:txBody>
          </p:sp>
          <p:sp>
            <p:nvSpPr>
              <p:cNvPr id="81971" name="Rectangle 22">
                <a:extLst>
                  <a:ext uri="{FF2B5EF4-FFF2-40B4-BE49-F238E27FC236}">
                    <a16:creationId xmlns:a16="http://schemas.microsoft.com/office/drawing/2014/main" id="{E9266E66-0B5F-417D-A313-DE7809D75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1</a:t>
                </a:r>
              </a:p>
            </p:txBody>
          </p:sp>
          <p:sp>
            <p:nvSpPr>
              <p:cNvPr id="81972" name="Rectangle 23">
                <a:extLst>
                  <a:ext uri="{FF2B5EF4-FFF2-40B4-BE49-F238E27FC236}">
                    <a16:creationId xmlns:a16="http://schemas.microsoft.com/office/drawing/2014/main" id="{2B9D1B96-1996-463D-9572-FBA34037A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1973" name="Rectangle 24">
                <a:extLst>
                  <a:ext uri="{FF2B5EF4-FFF2-40B4-BE49-F238E27FC236}">
                    <a16:creationId xmlns:a16="http://schemas.microsoft.com/office/drawing/2014/main" id="{A3A86ACD-9785-4BCA-8B0E-4593125B3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726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74" name="Rectangle 25">
                <a:extLst>
                  <a:ext uri="{FF2B5EF4-FFF2-40B4-BE49-F238E27FC236}">
                    <a16:creationId xmlns:a16="http://schemas.microsoft.com/office/drawing/2014/main" id="{39441BD6-A403-47CD-8AE9-D9892249E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726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3</a:t>
                </a:r>
              </a:p>
            </p:txBody>
          </p:sp>
          <p:sp>
            <p:nvSpPr>
              <p:cNvPr id="81975" name="Rectangle 26">
                <a:extLst>
                  <a:ext uri="{FF2B5EF4-FFF2-40B4-BE49-F238E27FC236}">
                    <a16:creationId xmlns:a16="http://schemas.microsoft.com/office/drawing/2014/main" id="{A073939E-7313-40C2-AC24-C01EF4445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1976" name="Rectangle 27">
                <a:extLst>
                  <a:ext uri="{FF2B5EF4-FFF2-40B4-BE49-F238E27FC236}">
                    <a16:creationId xmlns:a16="http://schemas.microsoft.com/office/drawing/2014/main" id="{15F9387D-F2D1-4E3B-9992-D8A974B48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77" name="Rectangle 28">
                <a:extLst>
                  <a:ext uri="{FF2B5EF4-FFF2-40B4-BE49-F238E27FC236}">
                    <a16:creationId xmlns:a16="http://schemas.microsoft.com/office/drawing/2014/main" id="{D249FE0E-E73A-41B6-B6AB-7D95A6F00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5" y="1439"/>
                <a:ext cx="227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</a:p>
            </p:txBody>
          </p:sp>
          <p:sp>
            <p:nvSpPr>
              <p:cNvPr id="81978" name="Rectangle 29">
                <a:extLst>
                  <a:ext uri="{FF2B5EF4-FFF2-40B4-BE49-F238E27FC236}">
                    <a16:creationId xmlns:a16="http://schemas.microsoft.com/office/drawing/2014/main" id="{079F7956-A9D4-46C4-8C66-0FAC905A5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439"/>
                <a:ext cx="229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r>
                  <a:rPr lang="en-US" altLang="zh-TW" sz="1800">
                    <a:ea typeface="新細明體" panose="02020500000000000000" pitchFamily="18" charset="-120"/>
                  </a:rPr>
                  <a:t>2</a:t>
                </a:r>
                <a:endParaRPr lang="zh-TW" altLang="en-US" sz="1800">
                  <a:ea typeface="新細明體" panose="02020500000000000000" pitchFamily="18" charset="-120"/>
                </a:endParaRPr>
              </a:p>
            </p:txBody>
          </p:sp>
          <p:sp>
            <p:nvSpPr>
              <p:cNvPr id="81979" name="Line 30">
                <a:extLst>
                  <a:ext uri="{FF2B5EF4-FFF2-40B4-BE49-F238E27FC236}">
                    <a16:creationId xmlns:a16="http://schemas.microsoft.com/office/drawing/2014/main" id="{0DF22482-6118-4200-8007-9FAE96D31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0" name="Line 31">
                <a:extLst>
                  <a:ext uri="{FF2B5EF4-FFF2-40B4-BE49-F238E27FC236}">
                    <a16:creationId xmlns:a16="http://schemas.microsoft.com/office/drawing/2014/main" id="{447ED009-4530-47C9-95A7-7015DCF72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26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1" name="Line 32">
                <a:extLst>
                  <a:ext uri="{FF2B5EF4-FFF2-40B4-BE49-F238E27FC236}">
                    <a16:creationId xmlns:a16="http://schemas.microsoft.com/office/drawing/2014/main" id="{D35FEBCE-0CDC-4680-981A-EC705EF58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013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2" name="Line 33">
                <a:extLst>
                  <a:ext uri="{FF2B5EF4-FFF2-40B4-BE49-F238E27FC236}">
                    <a16:creationId xmlns:a16="http://schemas.microsoft.com/office/drawing/2014/main" id="{65E23EB8-4F26-456A-A5B5-52EA8A0D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300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3" name="Line 34">
                <a:extLst>
                  <a:ext uri="{FF2B5EF4-FFF2-40B4-BE49-F238E27FC236}">
                    <a16:creationId xmlns:a16="http://schemas.microsoft.com/office/drawing/2014/main" id="{D4B4E1EF-958B-4A4C-A0EC-57313A4A6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2591"/>
                <a:ext cx="1141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4" name="Line 35">
                <a:extLst>
                  <a:ext uri="{FF2B5EF4-FFF2-40B4-BE49-F238E27FC236}">
                    <a16:creationId xmlns:a16="http://schemas.microsoft.com/office/drawing/2014/main" id="{C3A30A31-AD85-4770-B623-A05B88E1A0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5" name="Line 36">
                <a:extLst>
                  <a:ext uri="{FF2B5EF4-FFF2-40B4-BE49-F238E27FC236}">
                    <a16:creationId xmlns:a16="http://schemas.microsoft.com/office/drawing/2014/main" id="{B9D0EA1F-A826-4CC7-8E0A-4F08926D5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6" name="Line 37">
                <a:extLst>
                  <a:ext uri="{FF2B5EF4-FFF2-40B4-BE49-F238E27FC236}">
                    <a16:creationId xmlns:a16="http://schemas.microsoft.com/office/drawing/2014/main" id="{3466D3E6-A5D5-49C9-81A9-5B70B946F2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2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7" name="Line 38">
                <a:extLst>
                  <a:ext uri="{FF2B5EF4-FFF2-40B4-BE49-F238E27FC236}">
                    <a16:creationId xmlns:a16="http://schemas.microsoft.com/office/drawing/2014/main" id="{A7B3B15C-D1B5-450D-A2BA-729352174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9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8" name="Line 39">
                <a:extLst>
                  <a:ext uri="{FF2B5EF4-FFF2-40B4-BE49-F238E27FC236}">
                    <a16:creationId xmlns:a16="http://schemas.microsoft.com/office/drawing/2014/main" id="{34C922A0-DA52-46C6-9D56-24B5D5A663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7" y="1152"/>
                <a:ext cx="0" cy="1439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89" name="Line 40">
                <a:extLst>
                  <a:ext uri="{FF2B5EF4-FFF2-40B4-BE49-F238E27FC236}">
                    <a16:creationId xmlns:a16="http://schemas.microsoft.com/office/drawing/2014/main" id="{07F50A10-4F9A-4DC4-B4A0-BA0365707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439"/>
                <a:ext cx="114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81990" name="Line 41">
                <a:extLst>
                  <a:ext uri="{FF2B5EF4-FFF2-40B4-BE49-F238E27FC236}">
                    <a16:creationId xmlns:a16="http://schemas.microsoft.com/office/drawing/2014/main" id="{DF11A208-7210-4616-A54E-22A7FE4E5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152"/>
                <a:ext cx="0" cy="14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81953" name="Text Box 44">
              <a:extLst>
                <a:ext uri="{FF2B5EF4-FFF2-40B4-BE49-F238E27FC236}">
                  <a16:creationId xmlns:a16="http://schemas.microsoft.com/office/drawing/2014/main" id="{46D81C34-C038-44A7-8E8E-C7D47DE29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649"/>
              <a:ext cx="5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2000">
                  <a:latin typeface="Times New Roman" panose="02020603050405020304" pitchFamily="18" charset="0"/>
                  <a:ea typeface="新細明體" panose="02020500000000000000" pitchFamily="18" charset="-120"/>
                </a:rPr>
                <a:t>PRED</a:t>
              </a:r>
              <a:r>
                <a:rPr lang="en-US" altLang="zh-TW" sz="2000" baseline="300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grpSp>
        <p:nvGrpSpPr>
          <p:cNvPr id="81925" name="Group 45">
            <a:extLst>
              <a:ext uri="{FF2B5EF4-FFF2-40B4-BE49-F238E27FC236}">
                <a16:creationId xmlns:a16="http://schemas.microsoft.com/office/drawing/2014/main" id="{42DC79BE-4DCC-4874-B3C5-10F562068FA2}"/>
              </a:ext>
            </a:extLst>
          </p:cNvPr>
          <p:cNvGrpSpPr>
            <a:grpSpLocks/>
          </p:cNvGrpSpPr>
          <p:nvPr/>
        </p:nvGrpSpPr>
        <p:grpSpPr bwMode="auto">
          <a:xfrm>
            <a:off x="1074738" y="1065213"/>
            <a:ext cx="2089150" cy="1547812"/>
            <a:chOff x="1449" y="1156"/>
            <a:chExt cx="1449" cy="1154"/>
          </a:xfrm>
        </p:grpSpPr>
        <p:sp>
          <p:nvSpPr>
            <p:cNvPr id="81929" name="AutoShape 46">
              <a:extLst>
                <a:ext uri="{FF2B5EF4-FFF2-40B4-BE49-F238E27FC236}">
                  <a16:creationId xmlns:a16="http://schemas.microsoft.com/office/drawing/2014/main" id="{6A81804F-03BE-42B5-8FB1-72FC6FEE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426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1930" name="AutoShape 47">
              <a:extLst>
                <a:ext uri="{FF2B5EF4-FFF2-40B4-BE49-F238E27FC236}">
                  <a16:creationId xmlns:a16="http://schemas.microsoft.com/office/drawing/2014/main" id="{7C146B4B-9091-40F1-8A42-56387535A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203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1931" name="AutoShape 48">
              <a:extLst>
                <a:ext uri="{FF2B5EF4-FFF2-40B4-BE49-F238E27FC236}">
                  <a16:creationId xmlns:a16="http://schemas.microsoft.com/office/drawing/2014/main" id="{FC03C691-4FD6-47DE-A5A6-0173A1600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362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4</a:t>
              </a:r>
            </a:p>
          </p:txBody>
        </p:sp>
        <p:sp>
          <p:nvSpPr>
            <p:cNvPr id="81932" name="AutoShape 49">
              <a:extLst>
                <a:ext uri="{FF2B5EF4-FFF2-40B4-BE49-F238E27FC236}">
                  <a16:creationId xmlns:a16="http://schemas.microsoft.com/office/drawing/2014/main" id="{C384E68A-81E3-41C0-ABA0-96C00BB95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116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  <p:sp>
          <p:nvSpPr>
            <p:cNvPr id="81933" name="AutoShape 50">
              <a:extLst>
                <a:ext uri="{FF2B5EF4-FFF2-40B4-BE49-F238E27FC236}">
                  <a16:creationId xmlns:a16="http://schemas.microsoft.com/office/drawing/2014/main" id="{480F60CA-9828-40D8-9386-D33899D20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" y="2048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  <p:cxnSp>
          <p:nvCxnSpPr>
            <p:cNvPr id="81934" name="AutoShape 51">
              <a:extLst>
                <a:ext uri="{FF2B5EF4-FFF2-40B4-BE49-F238E27FC236}">
                  <a16:creationId xmlns:a16="http://schemas.microsoft.com/office/drawing/2014/main" id="{B92ECA2F-E9D5-4F18-9C90-2DCEB4140883}"/>
                </a:ext>
              </a:extLst>
            </p:cNvPr>
            <p:cNvCxnSpPr>
              <a:cxnSpLocks noChangeShapeType="1"/>
              <a:stCxn id="81929" idx="5"/>
              <a:endCxn id="81930" idx="0"/>
            </p:cNvCxnSpPr>
            <p:nvPr/>
          </p:nvCxnSpPr>
          <p:spPr bwMode="auto">
            <a:xfrm>
              <a:off x="1572" y="1549"/>
              <a:ext cx="169" cy="4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5" name="AutoShape 52">
              <a:extLst>
                <a:ext uri="{FF2B5EF4-FFF2-40B4-BE49-F238E27FC236}">
                  <a16:creationId xmlns:a16="http://schemas.microsoft.com/office/drawing/2014/main" id="{F7BD0785-9630-4A18-8532-F332E4DB7AF5}"/>
                </a:ext>
              </a:extLst>
            </p:cNvPr>
            <p:cNvCxnSpPr>
              <a:cxnSpLocks noChangeShapeType="1"/>
              <a:stCxn id="81930" idx="7"/>
              <a:endCxn id="81932" idx="3"/>
            </p:cNvCxnSpPr>
            <p:nvPr/>
          </p:nvCxnSpPr>
          <p:spPr bwMode="auto">
            <a:xfrm flipV="1">
              <a:off x="1792" y="1287"/>
              <a:ext cx="307" cy="7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6" name="AutoShape 53">
              <a:extLst>
                <a:ext uri="{FF2B5EF4-FFF2-40B4-BE49-F238E27FC236}">
                  <a16:creationId xmlns:a16="http://schemas.microsoft.com/office/drawing/2014/main" id="{163EAB2B-1D42-42CD-A68A-C9FD5F068634}"/>
                </a:ext>
              </a:extLst>
            </p:cNvPr>
            <p:cNvCxnSpPr>
              <a:cxnSpLocks noChangeShapeType="1"/>
              <a:stCxn id="81932" idx="6"/>
              <a:endCxn id="81931" idx="2"/>
            </p:cNvCxnSpPr>
            <p:nvPr/>
          </p:nvCxnSpPr>
          <p:spPr bwMode="auto">
            <a:xfrm>
              <a:off x="2222" y="1236"/>
              <a:ext cx="532" cy="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7" name="AutoShape 54">
              <a:extLst>
                <a:ext uri="{FF2B5EF4-FFF2-40B4-BE49-F238E27FC236}">
                  <a16:creationId xmlns:a16="http://schemas.microsoft.com/office/drawing/2014/main" id="{55965D80-C9E7-4680-ACD0-981CE49602D0}"/>
                </a:ext>
              </a:extLst>
            </p:cNvPr>
            <p:cNvCxnSpPr>
              <a:cxnSpLocks noChangeShapeType="1"/>
              <a:stCxn id="81932" idx="5"/>
              <a:endCxn id="81933" idx="0"/>
            </p:cNvCxnSpPr>
            <p:nvPr/>
          </p:nvCxnSpPr>
          <p:spPr bwMode="auto">
            <a:xfrm>
              <a:off x="2201" y="1287"/>
              <a:ext cx="371" cy="7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8" name="AutoShape 55">
              <a:extLst>
                <a:ext uri="{FF2B5EF4-FFF2-40B4-BE49-F238E27FC236}">
                  <a16:creationId xmlns:a16="http://schemas.microsoft.com/office/drawing/2014/main" id="{3D742BE3-C9D9-47C1-9B67-E39DDE9BDA19}"/>
                </a:ext>
              </a:extLst>
            </p:cNvPr>
            <p:cNvCxnSpPr>
              <a:cxnSpLocks noChangeShapeType="1"/>
              <a:stCxn id="81931" idx="4"/>
              <a:endCxn id="81933" idx="7"/>
            </p:cNvCxnSpPr>
            <p:nvPr/>
          </p:nvCxnSpPr>
          <p:spPr bwMode="auto">
            <a:xfrm flipH="1">
              <a:off x="2623" y="1506"/>
              <a:ext cx="203" cy="5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39" name="AutoShape 56">
              <a:extLst>
                <a:ext uri="{FF2B5EF4-FFF2-40B4-BE49-F238E27FC236}">
                  <a16:creationId xmlns:a16="http://schemas.microsoft.com/office/drawing/2014/main" id="{48CCA380-0026-45AF-9E7F-0193C4DAD137}"/>
                </a:ext>
              </a:extLst>
            </p:cNvPr>
            <p:cNvCxnSpPr>
              <a:cxnSpLocks noChangeShapeType="1"/>
              <a:stCxn id="81931" idx="3"/>
              <a:endCxn id="81930" idx="7"/>
            </p:cNvCxnSpPr>
            <p:nvPr/>
          </p:nvCxnSpPr>
          <p:spPr bwMode="auto">
            <a:xfrm flipH="1">
              <a:off x="1792" y="1485"/>
              <a:ext cx="983" cy="5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40" name="AutoShape 57">
              <a:extLst>
                <a:ext uri="{FF2B5EF4-FFF2-40B4-BE49-F238E27FC236}">
                  <a16:creationId xmlns:a16="http://schemas.microsoft.com/office/drawing/2014/main" id="{E465BAC2-4A93-4C77-99C8-C0BC01C00F57}"/>
                </a:ext>
              </a:extLst>
            </p:cNvPr>
            <p:cNvCxnSpPr>
              <a:cxnSpLocks noChangeShapeType="1"/>
              <a:stCxn id="81933" idx="2"/>
              <a:endCxn id="81930" idx="6"/>
            </p:cNvCxnSpPr>
            <p:nvPr/>
          </p:nvCxnSpPr>
          <p:spPr bwMode="auto">
            <a:xfrm flipH="1" flipV="1">
              <a:off x="1813" y="2104"/>
              <a:ext cx="687" cy="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41" name="AutoShape 58">
              <a:extLst>
                <a:ext uri="{FF2B5EF4-FFF2-40B4-BE49-F238E27FC236}">
                  <a16:creationId xmlns:a16="http://schemas.microsoft.com/office/drawing/2014/main" id="{4AAB3D8F-8D8C-42DD-8732-13656DFE8078}"/>
                </a:ext>
              </a:extLst>
            </p:cNvPr>
            <p:cNvCxnSpPr>
              <a:cxnSpLocks noChangeShapeType="1"/>
              <a:stCxn id="81929" idx="6"/>
              <a:endCxn id="81933" idx="1"/>
            </p:cNvCxnSpPr>
            <p:nvPr/>
          </p:nvCxnSpPr>
          <p:spPr bwMode="auto">
            <a:xfrm>
              <a:off x="1593" y="1498"/>
              <a:ext cx="928" cy="5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942" name="AutoShape 59">
              <a:extLst>
                <a:ext uri="{FF2B5EF4-FFF2-40B4-BE49-F238E27FC236}">
                  <a16:creationId xmlns:a16="http://schemas.microsoft.com/office/drawing/2014/main" id="{C98990DE-52AC-4E56-8599-D768EE5252A2}"/>
                </a:ext>
              </a:extLst>
            </p:cNvPr>
            <p:cNvCxnSpPr>
              <a:cxnSpLocks noChangeShapeType="1"/>
              <a:stCxn id="81929" idx="7"/>
              <a:endCxn id="81932" idx="2"/>
            </p:cNvCxnSpPr>
            <p:nvPr/>
          </p:nvCxnSpPr>
          <p:spPr bwMode="auto">
            <a:xfrm flipV="1">
              <a:off x="1572" y="1236"/>
              <a:ext cx="506" cy="2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1943" name="Text Box 60">
              <a:extLst>
                <a:ext uri="{FF2B5EF4-FFF2-40B4-BE49-F238E27FC236}">
                  <a16:creationId xmlns:a16="http://schemas.microsoft.com/office/drawing/2014/main" id="{FC45D9CD-27EF-48D9-980E-EF12C4952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8" y="117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1944" name="Text Box 61">
              <a:extLst>
                <a:ext uri="{FF2B5EF4-FFF2-40B4-BE49-F238E27FC236}">
                  <a16:creationId xmlns:a16="http://schemas.microsoft.com/office/drawing/2014/main" id="{1073C415-3B01-43A5-A11A-958A0ABDF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9" y="1448"/>
              <a:ext cx="189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1945" name="Text Box 62">
              <a:extLst>
                <a:ext uri="{FF2B5EF4-FFF2-40B4-BE49-F238E27FC236}">
                  <a16:creationId xmlns:a16="http://schemas.microsoft.com/office/drawing/2014/main" id="{3860D0C3-344E-4BEC-8DCC-FE3FAFD2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082"/>
              <a:ext cx="190" cy="2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1946" name="Text Box 63">
              <a:extLst>
                <a:ext uri="{FF2B5EF4-FFF2-40B4-BE49-F238E27FC236}">
                  <a16:creationId xmlns:a16="http://schemas.microsoft.com/office/drawing/2014/main" id="{EDACEAFF-27C6-4BE6-9941-B987301A5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" y="1493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1947" name="Text Box 64">
              <a:extLst>
                <a:ext uri="{FF2B5EF4-FFF2-40B4-BE49-F238E27FC236}">
                  <a16:creationId xmlns:a16="http://schemas.microsoft.com/office/drawing/2014/main" id="{52AD3433-F5F0-4F4D-99D9-698F9AA2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635"/>
              <a:ext cx="19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1948" name="Text Box 65">
              <a:extLst>
                <a:ext uri="{FF2B5EF4-FFF2-40B4-BE49-F238E27FC236}">
                  <a16:creationId xmlns:a16="http://schemas.microsoft.com/office/drawing/2014/main" id="{B0D192C9-E2E5-4499-A656-6E67C8B19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156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81949" name="Text Box 66">
              <a:extLst>
                <a:ext uri="{FF2B5EF4-FFF2-40B4-BE49-F238E27FC236}">
                  <a16:creationId xmlns:a16="http://schemas.microsoft.com/office/drawing/2014/main" id="{F72C0713-D9A2-458C-A0BD-CB84EF8FB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2" y="1737"/>
              <a:ext cx="19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1950" name="Text Box 67">
              <a:extLst>
                <a:ext uri="{FF2B5EF4-FFF2-40B4-BE49-F238E27FC236}">
                  <a16:creationId xmlns:a16="http://schemas.microsoft.com/office/drawing/2014/main" id="{705C8582-DAA5-4DA1-981B-A6E0EFD59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2" y="1697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81951" name="Text Box 68">
              <a:extLst>
                <a:ext uri="{FF2B5EF4-FFF2-40B4-BE49-F238E27FC236}">
                  <a16:creationId xmlns:a16="http://schemas.microsoft.com/office/drawing/2014/main" id="{9B316480-B204-4BBC-96D6-1E0EDA558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414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TW" sz="1400">
                  <a:latin typeface="Times New Roman" panose="02020603050405020304" pitchFamily="18" charset="0"/>
                  <a:ea typeface="新細明體" panose="02020500000000000000" pitchFamily="18" charset="-120"/>
                </a:rPr>
                <a:t>5</a:t>
              </a:r>
            </a:p>
          </p:txBody>
        </p:sp>
      </p:grpSp>
      <p:sp>
        <p:nvSpPr>
          <p:cNvPr id="81926" name="Text Box 71">
            <a:extLst>
              <a:ext uri="{FF2B5EF4-FFF2-40B4-BE49-F238E27FC236}">
                <a16:creationId xmlns:a16="http://schemas.microsoft.com/office/drawing/2014/main" id="{14918F42-9A90-4353-8BFA-FBFD90FA1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824163"/>
            <a:ext cx="2879725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Trace_path(PRED,i,j</a:t>
            </a:r>
            <a:r>
              <a:rPr lang="en-US" altLang="zh-TW" sz="2000" b="1"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begin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k=j;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k;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</a:t>
            </a:r>
            <a:r>
              <a:rPr lang="en-US" altLang="zh-TW" sz="1900" b="1">
                <a:ea typeface="新細明體" panose="02020500000000000000" pitchFamily="18" charset="-120"/>
              </a:rPr>
              <a:t>while</a:t>
            </a:r>
            <a:r>
              <a:rPr lang="en-US" altLang="zh-TW" sz="1900">
                <a:ea typeface="新細明體" panose="02020500000000000000" pitchFamily="18" charset="-120"/>
              </a:rPr>
              <a:t>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 ≠ i </a:t>
            </a:r>
            <a:r>
              <a:rPr lang="en-US" altLang="zh-TW" sz="1900" b="1">
                <a:ea typeface="新細明體" panose="02020500000000000000" pitchFamily="18" charset="-120"/>
              </a:rPr>
              <a:t>do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	k=PRED</a:t>
            </a:r>
            <a:r>
              <a:rPr lang="en-US" altLang="zh-TW" sz="1900" baseline="-25000">
                <a:ea typeface="新細明體" panose="02020500000000000000" pitchFamily="18" charset="-120"/>
              </a:rPr>
              <a:t>ik</a:t>
            </a:r>
            <a:r>
              <a:rPr lang="en-US" altLang="zh-TW" sz="1900">
                <a:ea typeface="新細明體" panose="02020500000000000000" pitchFamily="18" charset="-120"/>
              </a:rPr>
              <a:t>;</a:t>
            </a:r>
            <a:br>
              <a:rPr lang="en-US" altLang="zh-TW" sz="1900">
                <a:ea typeface="新細明體" panose="02020500000000000000" pitchFamily="18" charset="-120"/>
              </a:rPr>
            </a:br>
            <a:r>
              <a:rPr lang="en-US" altLang="zh-TW" sz="1900">
                <a:ea typeface="新細明體" panose="02020500000000000000" pitchFamily="18" charset="-120"/>
              </a:rPr>
              <a:t>	output k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     end while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 output i     </a:t>
            </a:r>
          </a:p>
          <a:p>
            <a:pPr eaLnBrk="1" hangingPunct="1"/>
            <a:r>
              <a:rPr lang="en-US" altLang="zh-TW" sz="1900" b="1">
                <a:ea typeface="新細明體" panose="02020500000000000000" pitchFamily="18" charset="-120"/>
              </a:rPr>
              <a:t>end</a:t>
            </a:r>
            <a:r>
              <a:rPr lang="en-US" altLang="zh-TW" sz="2000"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81927" name="Text Box 72">
            <a:extLst>
              <a:ext uri="{FF2B5EF4-FFF2-40B4-BE49-F238E27FC236}">
                <a16:creationId xmlns:a16="http://schemas.microsoft.com/office/drawing/2014/main" id="{72DE2132-7DD0-45DA-8337-7C92CE9C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700" y="3201988"/>
            <a:ext cx="4960938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trace path 1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  <a:sym typeface="Wingdings" panose="05000000000000000000" pitchFamily="2" charset="2"/>
              </a:rPr>
              <a:t></a:t>
            </a:r>
            <a:r>
              <a:rPr lang="en-US" altLang="zh-TW" sz="1900">
                <a:solidFill>
                  <a:schemeClr val="accent2"/>
                </a:solidFill>
                <a:ea typeface="新細明體" panose="02020500000000000000" pitchFamily="18" charset="-120"/>
              </a:rPr>
              <a:t>4</a:t>
            </a:r>
            <a:r>
              <a:rPr lang="en-US" altLang="zh-TW" sz="1900">
                <a:ea typeface="新細明體" panose="02020500000000000000" pitchFamily="18" charset="-120"/>
              </a:rPr>
              <a:t>:   i=1,j=4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k=j=4 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4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 ≠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k=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14</a:t>
            </a:r>
            <a:r>
              <a:rPr lang="en-US" altLang="zh-TW" sz="1900">
                <a:ea typeface="新細明體" panose="02020500000000000000" pitchFamily="18" charset="-120"/>
              </a:rPr>
              <a:t>=5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    output 5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Since PRED</a:t>
            </a:r>
            <a:r>
              <a:rPr lang="en-US" altLang="zh-TW" sz="1900" baseline="-25000">
                <a:ea typeface="新細明體" panose="02020500000000000000" pitchFamily="18" charset="-120"/>
              </a:rPr>
              <a:t>15</a:t>
            </a:r>
            <a:r>
              <a:rPr lang="en-US" altLang="zh-TW" sz="1900">
                <a:ea typeface="新細明體" panose="02020500000000000000" pitchFamily="18" charset="-120"/>
              </a:rPr>
              <a:t>=1 =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output 1</a:t>
            </a:r>
          </a:p>
          <a:p>
            <a:pPr eaLnBrk="1" hangingPunct="1"/>
            <a:r>
              <a:rPr lang="en-US" altLang="zh-TW" sz="1900">
                <a:ea typeface="新細明體" panose="02020500000000000000" pitchFamily="18" charset="-120"/>
              </a:rPr>
              <a:t>Thus we obtain 4</a:t>
            </a:r>
            <a:r>
              <a:rPr lang="en-US" altLang="zh-TW" sz="1900">
                <a:ea typeface="新細明體" panose="02020500000000000000" pitchFamily="18" charset="-120"/>
                <a:sym typeface="Wingdings" panose="05000000000000000000" pitchFamily="2" charset="2"/>
              </a:rPr>
              <a:t>51 as the shortest path</a:t>
            </a:r>
            <a:endParaRPr lang="en-US" altLang="zh-TW" sz="19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A13AE-C5C4-4E48-9712-35701BE6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-1"/>
            <a:ext cx="9525000" cy="794657"/>
          </a:xfrm>
        </p:spPr>
        <p:txBody>
          <a:bodyPr/>
          <a:lstStyle/>
          <a:p>
            <a:r>
              <a:rPr lang="en-US" altLang="zh-TW"/>
              <a:t>Algebraic vs. Graphical FW Algorithm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BBCF2A-AE38-492B-B2B3-D7FA53860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Algebraic FW takes O(n</a:t>
            </a:r>
            <a:r>
              <a:rPr lang="en-US" altLang="zh-TW" baseline="30000"/>
              <a:t>3</a:t>
            </a:r>
            <a:r>
              <a:rPr lang="en-US" altLang="zh-TW"/>
              <a:t>) time</a:t>
            </a:r>
          </a:p>
          <a:p>
            <a:pPr lvl="1"/>
            <a:r>
              <a:rPr lang="en-US" altLang="zh-TW"/>
              <a:t>Concept of adjacency matrix</a:t>
            </a:r>
          </a:p>
          <a:p>
            <a:pPr lvl="1"/>
            <a:r>
              <a:rPr lang="en-US" altLang="zh-TW"/>
              <a:t>3 for loops k,i,j from 1 to n </a:t>
            </a:r>
            <a:br>
              <a:rPr lang="en-US" altLang="zh-TW"/>
            </a:br>
            <a:r>
              <a:rPr lang="en-US" altLang="zh-TW"/>
              <a:t>should skip some “</a:t>
            </a:r>
            <a:r>
              <a:rPr lang="en-US" altLang="zh-TW">
                <a:solidFill>
                  <a:srgbClr val="C00000"/>
                </a:solidFill>
              </a:rPr>
              <a:t>trivial</a:t>
            </a:r>
            <a:r>
              <a:rPr lang="en-US" altLang="zh-TW"/>
              <a:t>” </a:t>
            </a:r>
            <a:r>
              <a:rPr lang="en-US" altLang="zh-TW">
                <a:solidFill>
                  <a:srgbClr val="C00000"/>
                </a:solidFill>
              </a:rPr>
              <a:t>triple comparison</a:t>
            </a:r>
            <a:br>
              <a:rPr lang="en-US" altLang="zh-TW"/>
            </a:br>
            <a:r>
              <a:rPr lang="en-US" altLang="zh-TW"/>
              <a:t>e.g., </a:t>
            </a:r>
            <a:r>
              <a:rPr lang="en-US" altLang="zh-TW">
                <a:solidFill>
                  <a:srgbClr val="C00000"/>
                </a:solidFill>
              </a:rPr>
              <a:t>NO checking </a:t>
            </a:r>
            <a:r>
              <a:rPr lang="en-US" altLang="zh-TW" sz="2800">
                <a:ea typeface="新細明體" panose="02020500000000000000" pitchFamily="18" charset="-120"/>
              </a:rPr>
              <a:t>d</a:t>
            </a:r>
            <a:r>
              <a:rPr lang="en-US" altLang="zh-TW" sz="2800" baseline="-25000">
                <a:ea typeface="新細明體" panose="02020500000000000000" pitchFamily="18" charset="-120"/>
              </a:rPr>
              <a:t>ij</a:t>
            </a:r>
            <a:r>
              <a:rPr lang="en-US" altLang="zh-TW" sz="2800">
                <a:ea typeface="新細明體" panose="02020500000000000000" pitchFamily="18" charset="-120"/>
              </a:rPr>
              <a:t>&gt;d</a:t>
            </a:r>
            <a:r>
              <a:rPr lang="en-US" altLang="zh-TW" sz="2800" baseline="-25000">
                <a:ea typeface="新細明體" panose="02020500000000000000" pitchFamily="18" charset="-120"/>
              </a:rPr>
              <a:t>ik</a:t>
            </a:r>
            <a:r>
              <a:rPr lang="en-US" altLang="zh-TW" sz="2800">
                <a:ea typeface="新細明體" panose="02020500000000000000" pitchFamily="18" charset="-120"/>
              </a:rPr>
              <a:t>+d</a:t>
            </a:r>
            <a:r>
              <a:rPr lang="en-US" altLang="zh-TW" sz="2800" baseline="-25000">
                <a:ea typeface="新細明體" panose="02020500000000000000" pitchFamily="18" charset="-120"/>
              </a:rPr>
              <a:t>kj</a:t>
            </a:r>
            <a:r>
              <a:rPr lang="en-US" altLang="zh-TW" sz="2800">
                <a:ea typeface="新細明體" panose="02020500000000000000" pitchFamily="18" charset="-120"/>
              </a:rPr>
              <a:t> , </a:t>
            </a:r>
            <a:r>
              <a:rPr lang="en-US" altLang="zh-TW" sz="2800">
                <a:solidFill>
                  <a:srgbClr val="C00000"/>
                </a:solidFill>
                <a:ea typeface="新細明體" panose="02020500000000000000" pitchFamily="18" charset="-120"/>
              </a:rPr>
              <a:t>when </a:t>
            </a:r>
            <a:r>
              <a:rPr lang="en-US" altLang="zh-TW" sz="2400">
                <a:solidFill>
                  <a:srgbClr val="C00000"/>
                </a:solidFill>
                <a:ea typeface="新細明體" panose="02020500000000000000" pitchFamily="18" charset="-120"/>
              </a:rPr>
              <a:t>d</a:t>
            </a:r>
            <a:r>
              <a:rPr lang="en-US" altLang="zh-TW" sz="2400" baseline="-25000">
                <a:solidFill>
                  <a:srgbClr val="C00000"/>
                </a:solidFill>
                <a:ea typeface="新細明體" panose="02020500000000000000" pitchFamily="18" charset="-120"/>
              </a:rPr>
              <a:t>ik</a:t>
            </a:r>
            <a:r>
              <a:rPr lang="en-US" altLang="zh-TW" sz="2400">
                <a:solidFill>
                  <a:srgbClr val="C00000"/>
                </a:solidFill>
                <a:ea typeface="新細明體" panose="02020500000000000000" pitchFamily="18" charset="-120"/>
              </a:rPr>
              <a:t> or d</a:t>
            </a:r>
            <a:r>
              <a:rPr lang="en-US" altLang="zh-TW" sz="2400" baseline="-25000">
                <a:solidFill>
                  <a:srgbClr val="C00000"/>
                </a:solidFill>
                <a:ea typeface="新細明體" panose="02020500000000000000" pitchFamily="18" charset="-120"/>
              </a:rPr>
              <a:t>kj</a:t>
            </a:r>
            <a:r>
              <a:rPr lang="en-US" altLang="zh-TW" sz="2400">
                <a:solidFill>
                  <a:srgbClr val="C00000"/>
                </a:solidFill>
                <a:ea typeface="新細明體" panose="02020500000000000000" pitchFamily="18" charset="-120"/>
              </a:rPr>
              <a:t> equals </a:t>
            </a:r>
            <a:r>
              <a:rPr lang="en-US" altLang="zh-TW" sz="2800" b="1">
                <a:solidFill>
                  <a:srgbClr val="C00000"/>
                </a:solidFill>
                <a:latin typeface="Poor Richard" panose="02080502050505020702" pitchFamily="18" charset="0"/>
                <a:ea typeface="新細明體" panose="02020500000000000000" pitchFamily="18" charset="-120"/>
              </a:rPr>
              <a:t>∞</a:t>
            </a:r>
            <a:endParaRPr lang="en-US" altLang="zh-TW" sz="2800" b="1">
              <a:solidFill>
                <a:srgbClr val="C00000"/>
              </a:solidFill>
            </a:endParaRPr>
          </a:p>
          <a:p>
            <a:endParaRPr lang="en-US" altLang="zh-TW"/>
          </a:p>
          <a:p>
            <a:r>
              <a:rPr lang="en-US" altLang="zh-TW"/>
              <a:t>Graphical FW takes advantage of </a:t>
            </a:r>
            <a:r>
              <a:rPr lang="en-US" altLang="zh-TW" i="1"/>
              <a:t>sparsity</a:t>
            </a:r>
            <a:r>
              <a:rPr lang="en-US" altLang="zh-TW"/>
              <a:t>, still O(n</a:t>
            </a:r>
            <a:r>
              <a:rPr lang="en-US" altLang="zh-TW" baseline="30000"/>
              <a:t>3</a:t>
            </a:r>
            <a:r>
              <a:rPr lang="en-US" altLang="zh-TW"/>
              <a:t>) time</a:t>
            </a:r>
          </a:p>
          <a:p>
            <a:pPr lvl="1"/>
            <a:r>
              <a:rPr lang="en-US" altLang="zh-TW"/>
              <a:t>Concept of adjacency list</a:t>
            </a:r>
          </a:p>
          <a:p>
            <a:pPr lvl="1"/>
            <a:r>
              <a:rPr lang="en-US" altLang="zh-TW"/>
              <a:t>Graphical meaning doing “</a:t>
            </a:r>
            <a:r>
              <a:rPr lang="en-US" altLang="zh-TW">
                <a:solidFill>
                  <a:srgbClr val="C00000"/>
                </a:solidFill>
              </a:rPr>
              <a:t>non-trivial</a:t>
            </a:r>
            <a:r>
              <a:rPr lang="en-US" altLang="zh-TW"/>
              <a:t>” </a:t>
            </a:r>
            <a:r>
              <a:rPr lang="en-US" altLang="zh-TW">
                <a:solidFill>
                  <a:srgbClr val="C00000"/>
                </a:solidFill>
              </a:rPr>
              <a:t>triple comparison</a:t>
            </a:r>
            <a:br>
              <a:rPr lang="en-US" altLang="zh-TW"/>
            </a:br>
            <a:r>
              <a:rPr lang="en-US" altLang="zh-TW"/>
              <a:t>same k, but all i,j from 1 to n </a:t>
            </a:r>
          </a:p>
          <a:p>
            <a:pPr marL="0" indent="0">
              <a:buNone/>
            </a:pPr>
            <a:r>
              <a:rPr lang="en-US" altLang="zh-TW" sz="2400">
                <a:sym typeface="Wingdings" panose="05000000000000000000" pitchFamily="2" charset="2"/>
              </a:rPr>
              <a:t> check each </a:t>
            </a:r>
            <a:r>
              <a:rPr lang="en-US" altLang="zh-TW" sz="2400">
                <a:solidFill>
                  <a:srgbClr val="C00000"/>
                </a:solidFill>
                <a:sym typeface="Wingdings" panose="05000000000000000000" pitchFamily="2" charset="2"/>
              </a:rPr>
              <a:t>k’s incoming arc</a:t>
            </a:r>
            <a:r>
              <a:rPr lang="en-US" altLang="zh-TW" sz="2400">
                <a:sym typeface="Wingdings" panose="05000000000000000000" pitchFamily="2" charset="2"/>
              </a:rPr>
              <a:t> (i,k) to each </a:t>
            </a:r>
            <a:r>
              <a:rPr lang="en-US" altLang="zh-TW" sz="2400">
                <a:solidFill>
                  <a:srgbClr val="C00000"/>
                </a:solidFill>
                <a:sym typeface="Wingdings" panose="05000000000000000000" pitchFamily="2" charset="2"/>
              </a:rPr>
              <a:t>k’s outgoing arc </a:t>
            </a:r>
            <a:r>
              <a:rPr lang="en-US" altLang="zh-TW" sz="2400">
                <a:sym typeface="Wingdings" panose="05000000000000000000" pitchFamily="2" charset="2"/>
              </a:rPr>
              <a:t>(k,j)</a:t>
            </a:r>
            <a:endParaRPr lang="zh-TW" altLang="en-US" sz="24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F9903-6CA7-4FF0-B98A-12BCE412EB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4A970F-C714-40BE-9C6C-EB0657C15CD9}" type="slidenum">
              <a:rPr lang="zh-TW" altLang="en-US" smtClean="0"/>
              <a:pPr>
                <a:defRPr/>
              </a:pPr>
              <a:t>41</a:t>
            </a:fld>
            <a:endParaRPr lang="en-US" altLang="zh-TW"/>
          </a:p>
        </p:txBody>
      </p:sp>
      <p:sp>
        <p:nvSpPr>
          <p:cNvPr id="5" name="Text Box 4">
            <a:hlinkClick r:id="rId2" action="ppaction://hlinkpres?slideindex=2&amp;slidetitle=The Modified Label Correcting Algorithm"/>
            <a:extLst>
              <a:ext uri="{FF2B5EF4-FFF2-40B4-BE49-F238E27FC236}">
                <a16:creationId xmlns:a16="http://schemas.microsoft.com/office/drawing/2014/main" id="{E7A95FE9-E8D1-448B-930B-8D594FBF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327" y="5884706"/>
            <a:ext cx="3862387" cy="461665"/>
          </a:xfrm>
          <a:prstGeom prst="rect">
            <a:avLst/>
          </a:prstGeom>
          <a:solidFill>
            <a:srgbClr val="FFFF00"/>
          </a:solidFill>
          <a:ln w="5715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C0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3" action="ppaction://hlinkpres?slideindex=1&amp;slidetitle=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FWA vs. FWG Algorithms</a:t>
            </a:r>
            <a:endParaRPr lang="en-US" altLang="zh-TW" sz="2400" b="1">
              <a:solidFill>
                <a:srgbClr val="C0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6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208089" y="1125538"/>
            <a:ext cx="75723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Q &amp; A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7200">
                <a:solidFill>
                  <a:srgbClr val="014F0E"/>
                </a:solidFill>
                <a:ea typeface="新細明體" panose="02020500000000000000" pitchFamily="18" charset="-120"/>
              </a:rPr>
              <a:t>Thanks!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992560" y="3334340"/>
            <a:ext cx="83359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¥"/>
              <a:defRPr kumimoji="1" sz="28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500">
                <a:solidFill>
                  <a:srgbClr val="01450C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£"/>
              <a:defRPr kumimoji="1" sz="2200">
                <a:solidFill>
                  <a:srgbClr val="0D20AB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1" sz="2000">
                <a:solidFill>
                  <a:srgbClr val="00499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w"/>
              <a:defRPr kumimoji="1" sz="2000">
                <a:solidFill>
                  <a:schemeClr val="bg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TW" sz="3200" dirty="0">
              <a:solidFill>
                <a:srgbClr val="014F0E"/>
              </a:solidFill>
              <a:ea typeface="新細明體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I-Lin Wang (</a:t>
            </a:r>
            <a:r>
              <a:rPr kumimoji="0" lang="zh-TW" altLang="en-US" sz="3200" dirty="0">
                <a:solidFill>
                  <a:srgbClr val="0000FF"/>
                </a:solidFill>
              </a:rPr>
              <a:t>王逸琳</a:t>
            </a:r>
            <a:r>
              <a:rPr kumimoji="0" lang="en-US" altLang="zh-TW" sz="3200" dirty="0">
                <a:solidFill>
                  <a:srgbClr val="0000FF"/>
                </a:solidFill>
                <a:ea typeface="新細明體" panose="02020500000000000000" pitchFamily="18" charset="-12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Professor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 err="1">
                <a:ea typeface="新細明體" panose="02020500000000000000" pitchFamily="18" charset="-120"/>
              </a:rPr>
              <a:t>Dept</a:t>
            </a:r>
            <a:r>
              <a:rPr kumimoji="0" lang="en-US" altLang="zh-TW" sz="3200" dirty="0">
                <a:ea typeface="新細明體" panose="02020500000000000000" pitchFamily="18" charset="-120"/>
              </a:rPr>
              <a:t> of Industrial &amp; Information Management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TW" sz="3200" dirty="0">
                <a:ea typeface="新細明體" panose="02020500000000000000" pitchFamily="18" charset="-120"/>
              </a:rPr>
              <a:t>National Cheng Kung University</a:t>
            </a:r>
            <a:br>
              <a:rPr kumimoji="0" lang="en-US" altLang="zh-TW" sz="3200" dirty="0">
                <a:ea typeface="新細明體" panose="02020500000000000000" pitchFamily="18" charset="-120"/>
              </a:rPr>
            </a:br>
            <a:r>
              <a:rPr kumimoji="0" lang="en-US" altLang="zh-TW" sz="3200" dirty="0">
                <a:ea typeface="新細明體" panose="02020500000000000000" pitchFamily="18" charset="-120"/>
              </a:rPr>
              <a:t>http://ilin.iim.ncku.edu.tw/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323E35-5900-4B26-86B0-3F1FC5DAD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65668-52AD-4D24-8A96-3AA58D1C398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1ABC9E2-F6AE-4BFA-A510-2D40E8687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Optimality Conditions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1B216CF-2B40-44F3-89C0-E6C8E6FEA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0507" y="973138"/>
            <a:ext cx="8882743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Lemma.</a:t>
            </a: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TW"/>
              <a:t> Let d*(j) be the shortest path length from node 1 to node j, for each j.  Let d( ) be node labels with the following properties:</a:t>
            </a:r>
          </a:p>
          <a:p>
            <a:pPr>
              <a:buFontTx/>
              <a:buNone/>
            </a:pPr>
            <a:r>
              <a:rPr lang="en-US" altLang="zh-TW"/>
              <a:t>	    </a:t>
            </a:r>
            <a:r>
              <a:rPr lang="en-US" altLang="zh-TW" b="1">
                <a:solidFill>
                  <a:srgbClr val="008000"/>
                </a:solidFill>
              </a:rPr>
              <a:t>d(j) </a:t>
            </a:r>
            <a:r>
              <a:rPr lang="en-US" altLang="zh-TW" b="1">
                <a:solidFill>
                  <a:srgbClr val="008000"/>
                </a:solidFill>
                <a:latin typeface="Symbol" panose="05050102010706020507" pitchFamily="18" charset="2"/>
              </a:rPr>
              <a:t>£</a:t>
            </a:r>
            <a:r>
              <a:rPr lang="en-US" altLang="zh-TW" b="1">
                <a:solidFill>
                  <a:srgbClr val="008000"/>
                </a:solidFill>
              </a:rPr>
              <a:t>  d(i) + c</a:t>
            </a:r>
            <a:r>
              <a:rPr lang="en-US" altLang="zh-TW" b="1" baseline="-25000">
                <a:solidFill>
                  <a:srgbClr val="008000"/>
                </a:solidFill>
              </a:rPr>
              <a:t>ij</a:t>
            </a:r>
            <a:r>
              <a:rPr lang="en-US" altLang="zh-TW" b="1">
                <a:solidFill>
                  <a:srgbClr val="008000"/>
                </a:solidFill>
              </a:rPr>
              <a:t> for i </a:t>
            </a:r>
            <a:r>
              <a:rPr lang="en-US" altLang="zh-TW" b="1">
                <a:solidFill>
                  <a:srgbClr val="008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b="1">
                <a:solidFill>
                  <a:srgbClr val="008000"/>
                </a:solidFill>
              </a:rPr>
              <a:t> N   for j </a:t>
            </a:r>
            <a:r>
              <a:rPr lang="en-US" altLang="zh-TW" b="1">
                <a:solidFill>
                  <a:srgbClr val="008000"/>
                </a:solidFill>
                <a:sym typeface="Symbol" panose="05050102010706020507" pitchFamily="18" charset="2"/>
              </a:rPr>
              <a:t></a:t>
            </a:r>
            <a:r>
              <a:rPr lang="en-US" altLang="zh-TW" b="1">
                <a:solidFill>
                  <a:srgbClr val="008000"/>
                </a:solidFill>
              </a:rPr>
              <a:t> 1</a:t>
            </a:r>
            <a:r>
              <a:rPr lang="en-US" altLang="zh-TW"/>
              <a:t>.		(1)</a:t>
            </a:r>
          </a:p>
          <a:p>
            <a:pPr>
              <a:buFontTx/>
              <a:buNone/>
            </a:pPr>
            <a:r>
              <a:rPr lang="en-US" altLang="zh-TW"/>
              <a:t>	    </a:t>
            </a:r>
            <a:r>
              <a:rPr lang="en-US" altLang="zh-TW" b="1">
                <a:solidFill>
                  <a:srgbClr val="008000"/>
                </a:solidFill>
              </a:rPr>
              <a:t>d(1) = 0.	</a:t>
            </a:r>
            <a:r>
              <a:rPr lang="en-US" altLang="zh-TW"/>
              <a:t>					(2)</a:t>
            </a:r>
          </a:p>
          <a:p>
            <a:pPr>
              <a:buFontTx/>
              <a:buNone/>
            </a:pPr>
            <a:r>
              <a:rPr lang="en-US" altLang="zh-TW"/>
              <a:t>	Then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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d*(j)</a:t>
            </a:r>
            <a:r>
              <a:rPr lang="en-US" altLang="zh-TW"/>
              <a:t> for each j.</a:t>
            </a:r>
            <a:r>
              <a:rPr lang="en-US" altLang="zh-TW">
                <a:latin typeface="Symbol" panose="05050102010706020507" pitchFamily="18" charset="2"/>
              </a:rPr>
              <a:t> </a:t>
            </a:r>
            <a:endParaRPr lang="en-US" altLang="zh-TW"/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   Let P be any path from node 1 to node j, with length c(P), and suppose P has k arcs.  </a:t>
            </a:r>
          </a:p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Claim:</a:t>
            </a:r>
            <a:r>
              <a:rPr lang="en-US" altLang="zh-TW"/>
              <a:t>  d(j) </a:t>
            </a:r>
            <a:r>
              <a:rPr lang="en-US" altLang="zh-TW">
                <a:sym typeface="Symbol" panose="05050102010706020507" pitchFamily="18" charset="2"/>
              </a:rPr>
              <a:t> c(P).  </a:t>
            </a:r>
          </a:p>
          <a:p>
            <a:pPr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	Note: if P is the shortest path from 1 to j, then</a:t>
            </a:r>
          </a:p>
          <a:p>
            <a:pPr>
              <a:buFontTx/>
              <a:buNone/>
            </a:pPr>
            <a:r>
              <a:rPr lang="en-US" altLang="zh-TW">
                <a:sym typeface="Symbol" panose="05050102010706020507" pitchFamily="18" charset="2"/>
              </a:rPr>
              <a:t>	d(j)  c(P) = d*(j), which is what we want to prove.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投影片編號版面配置區 3">
            <a:extLst>
              <a:ext uri="{FF2B5EF4-FFF2-40B4-BE49-F238E27FC236}">
                <a16:creationId xmlns:a16="http://schemas.microsoft.com/office/drawing/2014/main" id="{D169F785-C1DC-4A9A-9B6B-5267D7097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4FFD4-E7AF-45D0-857B-ED203EF66D8A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A0B7E943-4BED-4A0F-92B2-D51582EDD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Completion of the proof.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BD3BEDB-A939-4D0D-B2EC-83DAA45FE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914673"/>
            <a:ext cx="8458200" cy="1371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Claim:</a:t>
            </a:r>
            <a:r>
              <a:rPr lang="en-US" altLang="zh-TW"/>
              <a:t>  d(j) 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 c(P).  Assume the claim is true for all paths with </a:t>
            </a:r>
            <a:r>
              <a:rPr lang="en-US" altLang="zh-TW" u="sng">
                <a:cs typeface="Times New Roman" panose="02020603050405020304" pitchFamily="18" charset="0"/>
                <a:sym typeface="Symbol" panose="05050102010706020507" pitchFamily="18" charset="2"/>
              </a:rPr>
              <a:t>fewer than k arcs</a:t>
            </a:r>
            <a:r>
              <a:rPr lang="en-US" altLang="zh-TW">
                <a:cs typeface="Times New Roman" panose="02020603050405020304" pitchFamily="18" charset="0"/>
                <a:sym typeface="Symbol" panose="05050102010706020507" pitchFamily="18" charset="2"/>
              </a:rPr>
              <a:t>.  We will show it is also true for path P.  Suppose P = P’ </a:t>
            </a:r>
            <a:r>
              <a:rPr lang="en-US" altLang="zh-TW">
                <a:latin typeface="Symbol" panose="05050102010706020507" pitchFamily="18" charset="2"/>
              </a:rPr>
              <a:t>È</a:t>
            </a:r>
            <a:r>
              <a:rPr lang="en-US" altLang="zh-TW">
                <a:sym typeface="Symbol" panose="05050102010706020507" pitchFamily="18" charset="2"/>
              </a:rPr>
              <a:t> (i,j).</a:t>
            </a:r>
          </a:p>
        </p:txBody>
      </p:sp>
      <p:grpSp>
        <p:nvGrpSpPr>
          <p:cNvPr id="129103" name="Group 79">
            <a:extLst>
              <a:ext uri="{FF2B5EF4-FFF2-40B4-BE49-F238E27FC236}">
                <a16:creationId xmlns:a16="http://schemas.microsoft.com/office/drawing/2014/main" id="{C6D0B6AD-DDE5-43F6-B33A-258D02667ED6}"/>
              </a:ext>
            </a:extLst>
          </p:cNvPr>
          <p:cNvGrpSpPr>
            <a:grpSpLocks/>
          </p:cNvGrpSpPr>
          <p:nvPr/>
        </p:nvGrpSpPr>
        <p:grpSpPr bwMode="auto">
          <a:xfrm>
            <a:off x="2395764" y="2598057"/>
            <a:ext cx="4724400" cy="457200"/>
            <a:chOff x="864" y="1920"/>
            <a:chExt cx="2976" cy="288"/>
          </a:xfrm>
        </p:grpSpPr>
        <p:sp>
          <p:nvSpPr>
            <p:cNvPr id="129088" name="Oval 64">
              <a:extLst>
                <a:ext uri="{FF2B5EF4-FFF2-40B4-BE49-F238E27FC236}">
                  <a16:creationId xmlns:a16="http://schemas.microsoft.com/office/drawing/2014/main" id="{51CD6E45-5FDD-41A7-AE49-0BB6A58D5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29089" name="Oval 65">
              <a:extLst>
                <a:ext uri="{FF2B5EF4-FFF2-40B4-BE49-F238E27FC236}">
                  <a16:creationId xmlns:a16="http://schemas.microsoft.com/office/drawing/2014/main" id="{103B64ED-D7A3-497C-8D9E-30C8A0D0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i</a:t>
              </a:r>
            </a:p>
          </p:txBody>
        </p:sp>
        <p:sp>
          <p:nvSpPr>
            <p:cNvPr id="129090" name="Oval 66">
              <a:extLst>
                <a:ext uri="{FF2B5EF4-FFF2-40B4-BE49-F238E27FC236}">
                  <a16:creationId xmlns:a16="http://schemas.microsoft.com/office/drawing/2014/main" id="{D5320B71-6C44-42A8-9D92-E25276B5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20"/>
              <a:ext cx="288" cy="288"/>
            </a:xfrm>
            <a:prstGeom prst="ellipse">
              <a:avLst/>
            </a:prstGeom>
            <a:solidFill>
              <a:srgbClr val="66FF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latin typeface="Arial" panose="020B0604020202020204" pitchFamily="34" charset="0"/>
                  <a:ea typeface="新細明體" panose="02020500000000000000" pitchFamily="18" charset="-120"/>
                </a:rPr>
                <a:t>j</a:t>
              </a:r>
            </a:p>
          </p:txBody>
        </p:sp>
        <p:sp>
          <p:nvSpPr>
            <p:cNvPr id="129091" name="Line 67">
              <a:extLst>
                <a:ext uri="{FF2B5EF4-FFF2-40B4-BE49-F238E27FC236}">
                  <a16:creationId xmlns:a16="http://schemas.microsoft.com/office/drawing/2014/main" id="{1DA46E33-22D7-43C6-9E24-73CA9D0B1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sp>
          <p:nvSpPr>
            <p:cNvPr id="129092" name="Line 68">
              <a:extLst>
                <a:ext uri="{FF2B5EF4-FFF2-40B4-BE49-F238E27FC236}">
                  <a16:creationId xmlns:a16="http://schemas.microsoft.com/office/drawing/2014/main" id="{DD2FEC9B-263F-4372-B815-C9C847B9C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  <p:grpSp>
          <p:nvGrpSpPr>
            <p:cNvPr id="129096" name="Group 72">
              <a:extLst>
                <a:ext uri="{FF2B5EF4-FFF2-40B4-BE49-F238E27FC236}">
                  <a16:creationId xmlns:a16="http://schemas.microsoft.com/office/drawing/2014/main" id="{AAA78431-3ED8-471E-927E-879C7CB0B4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480" cy="96"/>
              <a:chOff x="1056" y="2496"/>
              <a:chExt cx="480" cy="96"/>
            </a:xfrm>
          </p:grpSpPr>
          <p:sp>
            <p:nvSpPr>
              <p:cNvPr id="129093" name="Oval 69">
                <a:extLst>
                  <a:ext uri="{FF2B5EF4-FFF2-40B4-BE49-F238E27FC236}">
                    <a16:creationId xmlns:a16="http://schemas.microsoft.com/office/drawing/2014/main" id="{562E6F69-6A39-4ED2-A399-8C1C0A61F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29094" name="Oval 70">
                <a:extLst>
                  <a:ext uri="{FF2B5EF4-FFF2-40B4-BE49-F238E27FC236}">
                    <a16:creationId xmlns:a16="http://schemas.microsoft.com/office/drawing/2014/main" id="{122515F3-C54D-442F-82AF-2DC5BFFFF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  <p:sp>
            <p:nvSpPr>
              <p:cNvPr id="129095" name="Oval 71">
                <a:extLst>
                  <a:ext uri="{FF2B5EF4-FFF2-40B4-BE49-F238E27FC236}">
                    <a16:creationId xmlns:a16="http://schemas.microsoft.com/office/drawing/2014/main" id="{61652A81-6192-449A-8D7F-8628E95F7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96"/>
                <a:ext cx="96" cy="96"/>
              </a:xfrm>
              <a:prstGeom prst="ellipse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TW" altLang="en-US" sz="2400"/>
              </a:p>
            </p:txBody>
          </p:sp>
        </p:grpSp>
        <p:sp>
          <p:nvSpPr>
            <p:cNvPr id="129097" name="Line 73">
              <a:extLst>
                <a:ext uri="{FF2B5EF4-FFF2-40B4-BE49-F238E27FC236}">
                  <a16:creationId xmlns:a16="http://schemas.microsoft.com/office/drawing/2014/main" id="{927511FE-F10C-4C2C-A442-65C032066E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64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 sz="2400"/>
            </a:p>
          </p:txBody>
        </p:sp>
      </p:grpSp>
      <p:sp>
        <p:nvSpPr>
          <p:cNvPr id="129098" name="Freeform 74">
            <a:extLst>
              <a:ext uri="{FF2B5EF4-FFF2-40B4-BE49-F238E27FC236}">
                <a16:creationId xmlns:a16="http://schemas.microsoft.com/office/drawing/2014/main" id="{752867E0-D386-40EF-BB9B-38E857879317}"/>
              </a:ext>
            </a:extLst>
          </p:cNvPr>
          <p:cNvSpPr>
            <a:spLocks/>
          </p:cNvSpPr>
          <p:nvPr/>
        </p:nvSpPr>
        <p:spPr bwMode="auto">
          <a:xfrm>
            <a:off x="2357664" y="2989655"/>
            <a:ext cx="3543300" cy="188974"/>
          </a:xfrm>
          <a:custGeom>
            <a:avLst/>
            <a:gdLst>
              <a:gd name="T0" fmla="*/ 0 w 2352"/>
              <a:gd name="T1" fmla="*/ 0 h 288"/>
              <a:gd name="T2" fmla="*/ 0 w 2352"/>
              <a:gd name="T3" fmla="*/ 288 h 288"/>
              <a:gd name="T4" fmla="*/ 2352 w 2352"/>
              <a:gd name="T5" fmla="*/ 288 h 288"/>
              <a:gd name="T6" fmla="*/ 2352 w 2352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288">
                <a:moveTo>
                  <a:pt x="0" y="0"/>
                </a:moveTo>
                <a:lnTo>
                  <a:pt x="0" y="288"/>
                </a:lnTo>
                <a:lnTo>
                  <a:pt x="2352" y="288"/>
                </a:lnTo>
                <a:lnTo>
                  <a:pt x="2352" y="4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29099" name="Text Box 75">
            <a:extLst>
              <a:ext uri="{FF2B5EF4-FFF2-40B4-BE49-F238E27FC236}">
                <a16:creationId xmlns:a16="http://schemas.microsoft.com/office/drawing/2014/main" id="{6E283CBA-E120-4DF9-A4C6-DC5ED1BF9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864" y="316326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P’</a:t>
            </a:r>
          </a:p>
        </p:txBody>
      </p:sp>
      <p:sp>
        <p:nvSpPr>
          <p:cNvPr id="129100" name="Text Box 76">
            <a:extLst>
              <a:ext uri="{FF2B5EF4-FFF2-40B4-BE49-F238E27FC236}">
                <a16:creationId xmlns:a16="http://schemas.microsoft.com/office/drawing/2014/main" id="{EEF7FC61-CBCD-4A21-BC08-2B94E44DC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564" y="3617020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d(i)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 c(P’) by inductive hypothesis.</a:t>
            </a:r>
          </a:p>
        </p:txBody>
      </p:sp>
      <p:sp>
        <p:nvSpPr>
          <p:cNvPr id="129101" name="Text Box 77">
            <a:extLst>
              <a:ext uri="{FF2B5EF4-FFF2-40B4-BE49-F238E27FC236}">
                <a16:creationId xmlns:a16="http://schemas.microsoft.com/office/drawing/2014/main" id="{02C2CD1E-3BAF-409B-8FF0-38E3E916E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013" y="4183064"/>
            <a:ext cx="670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d(j) – d(i) 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 c</a:t>
            </a:r>
            <a:r>
              <a:rPr lang="en-US" altLang="zh-TW" sz="2400" b="1" baseline="-25000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     by assumption (1)</a:t>
            </a:r>
          </a:p>
        </p:txBody>
      </p:sp>
      <p:sp>
        <p:nvSpPr>
          <p:cNvPr id="129102" name="Text Box 78">
            <a:extLst>
              <a:ext uri="{FF2B5EF4-FFF2-40B4-BE49-F238E27FC236}">
                <a16:creationId xmlns:a16="http://schemas.microsoft.com/office/drawing/2014/main" id="{BD39B227-90A0-46E2-9149-8A7E11F85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721225"/>
            <a:ext cx="88201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So,             </a:t>
            </a:r>
            <a:r>
              <a:rPr lang="en-US" altLang="zh-TW" sz="2400" b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d(j) </a:t>
            </a:r>
            <a:r>
              <a:rPr lang="en-US" altLang="zh-TW" sz="2400" b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 c(P’) + c</a:t>
            </a:r>
            <a:r>
              <a:rPr lang="en-US" altLang="zh-TW" sz="2400" b="1" baseline="-25000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ij</a:t>
            </a:r>
            <a:r>
              <a:rPr lang="en-US" altLang="zh-TW" sz="2400" b="1">
                <a:solidFill>
                  <a:srgbClr val="008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= c(P)</a:t>
            </a: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, shows the Claim. </a:t>
            </a:r>
            <a:b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Since </a:t>
            </a:r>
            <a:r>
              <a:rPr kumimoji="1"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d(j) </a:t>
            </a:r>
            <a:r>
              <a:rPr kumimoji="1"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 c(P) for any path P, including the shortest path, thus </a:t>
            </a:r>
            <a:r>
              <a:rPr kumimoji="1"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d(j) </a:t>
            </a:r>
            <a:r>
              <a:rPr kumimoji="1"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TW" sz="24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d*(j), completing the proof for the Lemma</a:t>
            </a:r>
          </a:p>
        </p:txBody>
      </p:sp>
      <p:sp>
        <p:nvSpPr>
          <p:cNvPr id="21" name="Freeform 74">
            <a:extLst>
              <a:ext uri="{FF2B5EF4-FFF2-40B4-BE49-F238E27FC236}">
                <a16:creationId xmlns:a16="http://schemas.microsoft.com/office/drawing/2014/main" id="{F0882113-8D31-4770-B389-4CD64BFF1012}"/>
              </a:ext>
            </a:extLst>
          </p:cNvPr>
          <p:cNvSpPr>
            <a:spLocks/>
          </p:cNvSpPr>
          <p:nvPr/>
        </p:nvSpPr>
        <p:spPr bwMode="auto">
          <a:xfrm flipV="1">
            <a:off x="2357664" y="2515384"/>
            <a:ext cx="4859564" cy="180079"/>
          </a:xfrm>
          <a:custGeom>
            <a:avLst/>
            <a:gdLst>
              <a:gd name="T0" fmla="*/ 0 w 2352"/>
              <a:gd name="T1" fmla="*/ 0 h 288"/>
              <a:gd name="T2" fmla="*/ 0 w 2352"/>
              <a:gd name="T3" fmla="*/ 288 h 288"/>
              <a:gd name="T4" fmla="*/ 2352 w 2352"/>
              <a:gd name="T5" fmla="*/ 288 h 288"/>
              <a:gd name="T6" fmla="*/ 2352 w 2352"/>
              <a:gd name="T7" fmla="*/ 4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288">
                <a:moveTo>
                  <a:pt x="0" y="0"/>
                </a:moveTo>
                <a:lnTo>
                  <a:pt x="0" y="288"/>
                </a:lnTo>
                <a:lnTo>
                  <a:pt x="2352" y="288"/>
                </a:lnTo>
                <a:lnTo>
                  <a:pt x="2352" y="4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22" name="Text Box 75">
            <a:extLst>
              <a:ext uri="{FF2B5EF4-FFF2-40B4-BE49-F238E27FC236}">
                <a16:creationId xmlns:a16="http://schemas.microsoft.com/office/drawing/2014/main" id="{91D267C3-63CA-459F-8267-C53C32D86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211779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latin typeface="Arial" panose="020B0604020202020204" pitchFamily="34" charset="0"/>
                <a:ea typeface="新細明體" panose="02020500000000000000" pitchFamily="18" charset="-120"/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9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9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9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99" grpId="0" build="p" autoUpdateAnimBg="0"/>
      <p:bldP spid="129100" grpId="0" build="p" autoUpdateAnimBg="0"/>
      <p:bldP spid="129101" grpId="0" build="p" autoUpdateAnimBg="0"/>
      <p:bldP spid="129102" grpId="0" build="p" autoUpdateAnimBg="0"/>
      <p:bldP spid="2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0D06CC-1AEE-4B66-ABDF-98F44FC68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4FAF6C-3312-4D6E-9102-26E92BBDCE8C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32F7288-0B6C-4AE9-B1B5-F94DB3900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Optimality Conditions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36EF571-60B1-491D-9ACA-7172436A45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371" y="968829"/>
            <a:ext cx="9002486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Theorem.</a:t>
            </a:r>
            <a:r>
              <a:rPr lang="en-US" altLang="zh-TW"/>
              <a:t>    Let d(1),  . . . , d(n)   satisfy the following properties for a directed graph G = (N,A):</a:t>
            </a:r>
          </a:p>
          <a:p>
            <a:pPr lvl="2">
              <a:buFontTx/>
              <a:buNone/>
            </a:pPr>
            <a:r>
              <a:rPr lang="en-US" altLang="zh-TW" sz="2800" b="1"/>
              <a:t>1.  d(1) = 0.</a:t>
            </a:r>
          </a:p>
          <a:p>
            <a:pPr lvl="2">
              <a:buFontTx/>
              <a:buNone/>
            </a:pPr>
            <a:r>
              <a:rPr lang="en-US" altLang="zh-TW" sz="2800" b="1"/>
              <a:t>2.  d(i)  is the length of some path from 1 to i.</a:t>
            </a:r>
          </a:p>
          <a:p>
            <a:pPr lvl="2">
              <a:buFontTx/>
              <a:buNone/>
            </a:pPr>
            <a:r>
              <a:rPr lang="en-US" altLang="zh-TW" sz="2800" b="1"/>
              <a:t>3.  d(j) </a:t>
            </a:r>
            <a:r>
              <a:rPr lang="en-US" altLang="zh-TW" sz="2800" b="1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TW" sz="2800" b="1"/>
              <a:t>  d(i) + c</a:t>
            </a:r>
            <a:r>
              <a:rPr lang="en-US" altLang="zh-TW" sz="2800" b="1" baseline="-25000"/>
              <a:t>ij</a:t>
            </a:r>
            <a:r>
              <a:rPr lang="en-US" altLang="zh-TW" sz="2800" b="1"/>
              <a:t> for all (i,j) </a:t>
            </a:r>
            <a:r>
              <a:rPr lang="en-US" altLang="zh-TW" sz="2800" b="1">
                <a:sym typeface="Symbol" panose="05050102010706020507" pitchFamily="18" charset="2"/>
              </a:rPr>
              <a:t></a:t>
            </a:r>
            <a:r>
              <a:rPr lang="en-US" altLang="zh-TW" sz="2800" b="1"/>
              <a:t> A</a:t>
            </a:r>
            <a:r>
              <a:rPr lang="en-US" altLang="zh-TW" sz="2800"/>
              <a:t>.</a:t>
            </a:r>
          </a:p>
          <a:p>
            <a:pPr lvl="2"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/>
              <a:t>	Then </a:t>
            </a:r>
            <a:r>
              <a:rPr lang="en-US" altLang="zh-TW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 = d*(j).</a:t>
            </a:r>
          </a:p>
          <a:p>
            <a:pPr>
              <a:buFontTx/>
              <a:buNone/>
            </a:pPr>
            <a:endParaRPr lang="en-US" altLang="zh-TW"/>
          </a:p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Proof</a:t>
            </a:r>
            <a:r>
              <a:rPr lang="en-US" altLang="zh-TW"/>
              <a:t>.  By the claim, d(j) </a:t>
            </a:r>
            <a:r>
              <a:rPr lang="en-US" altLang="zh-TW">
                <a:sym typeface="Symbol" panose="05050102010706020507" pitchFamily="18" charset="2"/>
              </a:rPr>
              <a:t> d*(j)</a:t>
            </a:r>
            <a:r>
              <a:rPr lang="en-US" altLang="zh-TW"/>
              <a:t>.  Also, d(j) </a:t>
            </a:r>
            <a:r>
              <a:rPr lang="en-US" altLang="zh-TW">
                <a:sym typeface="Symbol" panose="05050102010706020507" pitchFamily="18" charset="2"/>
              </a:rPr>
              <a:t></a:t>
            </a:r>
            <a:r>
              <a:rPr lang="en-US" altLang="zh-TW"/>
              <a:t> d*(j) as d(j) is the length of some path from 1 to j.  </a:t>
            </a:r>
            <a:br>
              <a:rPr lang="en-US" altLang="zh-TW"/>
            </a:br>
            <a:r>
              <a:rPr lang="en-US" altLang="zh-TW"/>
              <a:t>Thus d(j) = d*(j).</a:t>
            </a:r>
          </a:p>
        </p:txBody>
      </p:sp>
      <p:sp>
        <p:nvSpPr>
          <p:cNvPr id="5" name="Text Box 4">
            <a:hlinkClick r:id="rId3" action="ppaction://hlinkpres?slideindex=2&amp;slidetitle=An Example"/>
            <a:extLst>
              <a:ext uri="{FF2B5EF4-FFF2-40B4-BE49-F238E27FC236}">
                <a16:creationId xmlns:a16="http://schemas.microsoft.com/office/drawing/2014/main" id="{FF388478-A6D2-4C89-93F5-E632B64A5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44" y="3795664"/>
            <a:ext cx="318611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4" action="ppaction://hlinkpres?slideindex=1&amp;slidetitle=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LP dual formulation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8D850D-8EF8-4D20-A91E-B461DF335F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5D61AD-3F7E-4DB4-A64B-55506DA6C98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9330" name="Rectangle 1026">
            <a:extLst>
              <a:ext uri="{FF2B5EF4-FFF2-40B4-BE49-F238E27FC236}">
                <a16:creationId xmlns:a16="http://schemas.microsoft.com/office/drawing/2014/main" id="{7515D681-F4C1-404A-8F1B-ACE1F2406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Generic Shortest Path Algorithm</a:t>
            </a:r>
          </a:p>
        </p:txBody>
      </p:sp>
      <p:sp>
        <p:nvSpPr>
          <p:cNvPr id="99331" name="Rectangle 1027">
            <a:extLst>
              <a:ext uri="{FF2B5EF4-FFF2-40B4-BE49-F238E27FC236}">
                <a16:creationId xmlns:a16="http://schemas.microsoft.com/office/drawing/2014/main" id="{44A279B1-2398-4F33-B59C-FAED24371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372" y="979714"/>
            <a:ext cx="8643256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Notation</a:t>
            </a:r>
            <a:r>
              <a:rPr lang="en-US" altLang="zh-TW"/>
              <a:t>.</a:t>
            </a:r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d(j)</a:t>
            </a:r>
            <a:r>
              <a:rPr lang="en-US" altLang="zh-TW"/>
              <a:t> =  “temporary distance labels”.  </a:t>
            </a:r>
          </a:p>
          <a:p>
            <a:endParaRPr lang="en-US" altLang="zh-TW"/>
          </a:p>
          <a:p>
            <a:r>
              <a:rPr lang="en-US" altLang="zh-TW"/>
              <a:t>At each iteration, </a:t>
            </a:r>
            <a:br>
              <a:rPr lang="en-US" altLang="zh-TW"/>
            </a:br>
            <a:r>
              <a:rPr lang="en-US" altLang="zh-TW"/>
              <a:t>	d(j) is the </a:t>
            </a:r>
            <a:r>
              <a:rPr lang="en-US" altLang="zh-TW" u="sng"/>
              <a:t>length of a path </a:t>
            </a:r>
            <a:r>
              <a:rPr lang="en-US" altLang="zh-TW"/>
              <a:t>from 1 to j.   </a:t>
            </a:r>
          </a:p>
          <a:p>
            <a:endParaRPr lang="en-US" altLang="zh-TW"/>
          </a:p>
          <a:p>
            <a:r>
              <a:rPr lang="en-US" altLang="zh-TW"/>
              <a:t>At the end of the algorithm, </a:t>
            </a:r>
            <a:br>
              <a:rPr lang="en-US" altLang="zh-TW"/>
            </a:br>
            <a:r>
              <a:rPr lang="en-US" altLang="zh-TW"/>
              <a:t>	d(j) is the </a:t>
            </a:r>
            <a:r>
              <a:rPr lang="en-US" altLang="zh-TW" u="sng"/>
              <a:t>minimum length of a path</a:t>
            </a:r>
            <a:r>
              <a:rPr lang="en-US" altLang="zh-TW"/>
              <a:t> from 1 to j.</a:t>
            </a:r>
          </a:p>
          <a:p>
            <a:endParaRPr lang="en-US" altLang="zh-TW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zh-TW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Pred(j)</a:t>
            </a:r>
            <a:r>
              <a:rPr lang="en-US" altLang="zh-TW"/>
              <a:t> = Predecessor of j in the path from 1 to j</a:t>
            </a:r>
          </a:p>
          <a:p>
            <a:r>
              <a:rPr lang="en-US" altLang="zh-TW"/>
              <a:t>c</a:t>
            </a:r>
            <a:r>
              <a:rPr lang="en-US" altLang="zh-TW" baseline="-25000"/>
              <a:t>ij</a:t>
            </a:r>
            <a:r>
              <a:rPr lang="en-US" altLang="zh-TW"/>
              <a:t> = length of arc (i,j).</a:t>
            </a:r>
          </a:p>
          <a:p>
            <a:pPr lvl="1"/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EABECDA8-D18F-4AC5-A632-707645238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885D9-A34E-4334-BEB7-2F8C8BF96FA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FA2943A8-7F6D-4503-9830-19A9E4C10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 Generic LC SP Algorithm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8515355-EA32-48BE-B23F-F46B5CE02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1628" y="1050471"/>
            <a:ext cx="9162369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TW" sz="32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Algorithm LABEL CORRECTING</a:t>
            </a:r>
            <a:endParaRPr lang="en-US" altLang="zh-TW" sz="3200"/>
          </a:p>
          <a:p>
            <a:pPr algn="just">
              <a:buFontTx/>
              <a:buNone/>
            </a:pPr>
            <a:r>
              <a:rPr lang="en-US" altLang="zh-TW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1" algn="just">
              <a:buFontTx/>
              <a:buNone/>
            </a:pPr>
            <a:r>
              <a:rPr lang="en-US" altLang="zh-TW" sz="2800"/>
              <a:t>d(1) : = 0 and Pred(1) := ø;</a:t>
            </a:r>
          </a:p>
          <a:p>
            <a:pPr lvl="1" algn="just">
              <a:buFontTx/>
              <a:buNone/>
            </a:pPr>
            <a:r>
              <a:rPr lang="en-US" altLang="zh-TW" sz="2800"/>
              <a:t>d(j) : = </a:t>
            </a:r>
            <a:r>
              <a:rPr lang="en-US" altLang="zh-TW" sz="2800">
                <a:sym typeface="Symbol" panose="05050102010706020507" pitchFamily="18" charset="2"/>
              </a:rPr>
              <a:t></a:t>
            </a:r>
            <a:r>
              <a:rPr lang="en-US" altLang="zh-TW" sz="2800"/>
              <a:t> for each j </a:t>
            </a:r>
            <a:r>
              <a:rPr lang="en-US" altLang="zh-TW" sz="2800"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TW" sz="2800"/>
              <a:t> N – {1};</a:t>
            </a:r>
          </a:p>
          <a:p>
            <a:pPr lvl="1" algn="just"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while</a:t>
            </a:r>
            <a:r>
              <a:rPr lang="en-US" altLang="zh-TW" sz="2800"/>
              <a:t>  some arc (i,j) satisfies  d(j) &gt; d(i) + c</a:t>
            </a:r>
            <a:r>
              <a:rPr lang="en-US" altLang="zh-TW" sz="2800" baseline="-25000"/>
              <a:t>ij</a:t>
            </a:r>
            <a:r>
              <a:rPr lang="en-US" altLang="zh-TW" sz="2800"/>
              <a:t>  </a:t>
            </a:r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</a:t>
            </a:r>
          </a:p>
          <a:p>
            <a:pPr lvl="1" algn="just"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begin</a:t>
            </a:r>
          </a:p>
          <a:p>
            <a:pPr lvl="2" algn="just">
              <a:buFontTx/>
              <a:buNone/>
            </a:pPr>
            <a:r>
              <a:rPr lang="en-US" altLang="zh-TW" sz="2800"/>
              <a:t>d(j) : = d(i) + c</a:t>
            </a:r>
            <a:r>
              <a:rPr lang="en-US" altLang="zh-TW" sz="2800" baseline="-25000"/>
              <a:t>ij</a:t>
            </a:r>
            <a:r>
              <a:rPr lang="en-US" altLang="zh-TW" sz="2800"/>
              <a:t>;</a:t>
            </a:r>
          </a:p>
          <a:p>
            <a:pPr lvl="2" algn="just">
              <a:buFontTx/>
              <a:buNone/>
            </a:pPr>
            <a:r>
              <a:rPr lang="en-US" altLang="zh-TW" sz="2800"/>
              <a:t>Pred(j) : = i;</a:t>
            </a:r>
          </a:p>
          <a:p>
            <a:pPr lvl="1" algn="just"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2800"/>
          </a:p>
          <a:p>
            <a:pPr>
              <a:buFontTx/>
              <a:buNone/>
            </a:pPr>
            <a:r>
              <a:rPr lang="en-US" altLang="zh-TW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end</a:t>
            </a:r>
            <a:endParaRPr lang="en-US" altLang="zh-TW" sz="3200"/>
          </a:p>
        </p:txBody>
      </p:sp>
      <p:sp>
        <p:nvSpPr>
          <p:cNvPr id="130052" name="Text Box 4">
            <a:hlinkClick r:id="rId3" action="ppaction://hlinkpres?slideindex=2&amp;slidetitle=An Example"/>
            <a:extLst>
              <a:ext uri="{FF2B5EF4-FFF2-40B4-BE49-F238E27FC236}">
                <a16:creationId xmlns:a16="http://schemas.microsoft.com/office/drawing/2014/main" id="{BCF69BCC-6FB3-437E-9D87-CCAC8818D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557" y="5516180"/>
            <a:ext cx="4176713" cy="461665"/>
          </a:xfrm>
          <a:prstGeom prst="rect">
            <a:avLst/>
          </a:prstGeom>
          <a:solidFill>
            <a:srgbClr val="FFFF00"/>
          </a:solidFill>
          <a:ln w="38100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hlinkClick r:id="rId4" action="ppaction://hlinkpres?slideindex=1&amp;slidetitle=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 Correcting Algorithm </a:t>
            </a:r>
            <a:endParaRPr lang="en-US" altLang="zh-TW" sz="24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 autoUpdateAnimBg="0"/>
      <p:bldP spid="130052" grpId="0" animBg="1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67110</TotalTime>
  <Words>2969</Words>
  <Application>Microsoft Office PowerPoint</Application>
  <PresentationFormat>A4 紙張 (210x297 公釐)</PresentationFormat>
  <Paragraphs>904</Paragraphs>
  <Slides>42</Slides>
  <Notes>37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58" baseType="lpstr">
      <vt:lpstr>Arial Unicode MS</vt:lpstr>
      <vt:lpstr>Gulim</vt:lpstr>
      <vt:lpstr>휴먼모음T</vt:lpstr>
      <vt:lpstr>Monotype Sorts</vt:lpstr>
      <vt:lpstr>New York</vt:lpstr>
      <vt:lpstr>新細明體</vt:lpstr>
      <vt:lpstr>標楷體</vt:lpstr>
      <vt:lpstr>Arial</vt:lpstr>
      <vt:lpstr>Monotype Corsiva</vt:lpstr>
      <vt:lpstr>Poor Richard</vt:lpstr>
      <vt:lpstr>Symbol</vt:lpstr>
      <vt:lpstr>Tahoma</vt:lpstr>
      <vt:lpstr>Times New Roman</vt:lpstr>
      <vt:lpstr>Wingdings</vt:lpstr>
      <vt:lpstr>Default Design</vt:lpstr>
      <vt:lpstr>Equation</vt:lpstr>
      <vt:lpstr>Theories &amp; Applications of Shortest Paths on Networks</vt:lpstr>
      <vt:lpstr>PowerPoint 簡報</vt:lpstr>
      <vt:lpstr>Shortest path on graphs of negative arc lengths</vt:lpstr>
      <vt:lpstr>Label Correcting SP Algorithm</vt:lpstr>
      <vt:lpstr>Optimality Conditions</vt:lpstr>
      <vt:lpstr>Completion of the proof.</vt:lpstr>
      <vt:lpstr>Optimality Conditions</vt:lpstr>
      <vt:lpstr>A Generic Shortest Path Algorithm</vt:lpstr>
      <vt:lpstr>A Generic LC SP Algorithm</vt:lpstr>
      <vt:lpstr>PowerPoint 簡報</vt:lpstr>
      <vt:lpstr>Finiteness continued</vt:lpstr>
      <vt:lpstr>More on Finiteness</vt:lpstr>
      <vt:lpstr>On Computational Complexity</vt:lpstr>
      <vt:lpstr>Computational Issues</vt:lpstr>
      <vt:lpstr>Complexity of the LC Algorithm</vt:lpstr>
      <vt:lpstr>PowerPoint 簡報</vt:lpstr>
      <vt:lpstr>Completion of the proof.</vt:lpstr>
      <vt:lpstr>What if there is a negative cost cycle?</vt:lpstr>
      <vt:lpstr>Can we speed this up in practice?</vt:lpstr>
      <vt:lpstr>Modified Label Correcting Algorithm</vt:lpstr>
      <vt:lpstr>FIFO vs. PAPE Implementation</vt:lpstr>
      <vt:lpstr>Detecting Negative Cost Cycles</vt:lpstr>
      <vt:lpstr>A Predecessor Graph</vt:lpstr>
      <vt:lpstr>A Predecessor Graph</vt:lpstr>
      <vt:lpstr>A Predecessor Graph</vt:lpstr>
      <vt:lpstr>All-all Sp algorithms (apsp)</vt:lpstr>
      <vt:lpstr>Solving all pairs shortest problems</vt:lpstr>
      <vt:lpstr>Reduced Costs</vt:lpstr>
      <vt:lpstr>For any s-t path P : cp(P) = c(P) - ps + pt </vt:lpstr>
      <vt:lpstr>Using Reduced Costs</vt:lpstr>
      <vt:lpstr>Repeated Shortest Path Algorithm</vt:lpstr>
      <vt:lpstr>Triple Comparisons</vt:lpstr>
      <vt:lpstr>Number of Paths</vt:lpstr>
      <vt:lpstr>Path Algebra</vt:lpstr>
      <vt:lpstr>Compute APSP by C|V|-1 </vt:lpstr>
      <vt:lpstr>Example of Matrix Multiplication</vt:lpstr>
      <vt:lpstr>Floyd-Warshall Algorithm </vt:lpstr>
      <vt:lpstr>Properties of Floyd-Warshall Algorithm</vt:lpstr>
      <vt:lpstr>Example of APSP problems</vt:lpstr>
      <vt:lpstr>Trace Shortest Paths by PRED matrix</vt:lpstr>
      <vt:lpstr>Algebraic vs. Graphical FW Algorithm</vt:lpstr>
      <vt:lpstr>PowerPoint 簡報</vt:lpstr>
    </vt:vector>
  </TitlesOfParts>
  <Company>isye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sdfgdfg</dc:title>
  <dc:creator>ilin</dc:creator>
  <cp:lastModifiedBy>王逸琳</cp:lastModifiedBy>
  <cp:revision>451</cp:revision>
  <dcterms:created xsi:type="dcterms:W3CDTF">2001-05-13T18:19:15Z</dcterms:created>
  <dcterms:modified xsi:type="dcterms:W3CDTF">2018-08-22T23:55:54Z</dcterms:modified>
</cp:coreProperties>
</file>