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64" r:id="rId2"/>
    <p:sldId id="452" r:id="rId3"/>
    <p:sldId id="462" r:id="rId4"/>
    <p:sldId id="463" r:id="rId5"/>
  </p:sldIdLst>
  <p:sldSz cx="9906000" cy="6858000" type="A4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00CC"/>
    <a:srgbClr val="00CC66"/>
    <a:srgbClr val="CCFFCC"/>
    <a:srgbClr val="FF33CC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88" d="100"/>
          <a:sy n="88" d="100"/>
        </p:scale>
        <p:origin x="384" y="102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10AB9865-F718-4A82-85FA-C2D17EC8B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A7FE89-8E72-4D59-91E5-888EBEB4813B}" type="slidenum">
              <a:rPr lang="zh-TW" altLang="en-US" sz="1300" smtClean="0"/>
              <a:pPr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9E74DA8-4B4A-4461-AB07-1113007CF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0F82E8E4-EADE-448F-B9DA-BCC5CB1DB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10AB9865-F718-4A82-85FA-C2D17EC8B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A7FE89-8E72-4D59-91E5-888EBEB4813B}" type="slidenum">
              <a:rPr lang="zh-TW" altLang="en-US" sz="1300" smtClean="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9E74DA8-4B4A-4461-AB07-1113007CF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0F82E8E4-EADE-448F-B9DA-BCC5CB1DB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2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10AB9865-F718-4A82-85FA-C2D17EC8B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A7FE89-8E72-4D59-91E5-888EBEB4813B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9E74DA8-4B4A-4461-AB07-1113007CF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0F82E8E4-EADE-448F-B9DA-BCC5CB1DB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4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57" y="-1"/>
            <a:ext cx="912222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最短路徑於網路上之理論與應用</a:t>
            </a:r>
            <a:endParaRPr lang="en-US" altLang="zh-TW" sz="1600" dirty="0">
              <a:solidFill>
                <a:schemeClr val="accent2"/>
              </a:solidFill>
              <a:latin typeface="Arial Unicode MS" panose="020B0604020202020204" pitchFamily="34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1690-CFEF-48A1-B4BC-6E55D0E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Homework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D3989-1176-4EF3-AE80-F7F67B9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本次作業採電子檔上傳，共有</a:t>
            </a:r>
            <a:r>
              <a:rPr lang="en-US" altLang="zh-TW"/>
              <a:t>5</a:t>
            </a:r>
            <a:r>
              <a:rPr lang="zh-TW" altLang="en-US"/>
              <a:t>題，應在</a:t>
            </a:r>
            <a:r>
              <a:rPr lang="en-US" altLang="zh-TW" b="1">
                <a:solidFill>
                  <a:srgbClr val="FF0000"/>
                </a:solidFill>
              </a:rPr>
              <a:t>2018/08/27 9am</a:t>
            </a:r>
            <a:r>
              <a:rPr lang="zh-TW" altLang="en-US"/>
              <a:t>前上傳一檔名為</a:t>
            </a:r>
            <a:r>
              <a:rPr lang="en-US" altLang="zh-TW">
                <a:solidFill>
                  <a:srgbClr val="FF0000"/>
                </a:solidFill>
              </a:rPr>
              <a:t>XXXX_HW.zip </a:t>
            </a:r>
            <a:r>
              <a:rPr lang="en-US" altLang="zh-TW"/>
              <a:t>(</a:t>
            </a:r>
            <a:r>
              <a:rPr lang="zh-TW" altLang="en-US"/>
              <a:t>或</a:t>
            </a:r>
            <a:r>
              <a:rPr lang="en-US" altLang="zh-TW"/>
              <a:t>.rar</a:t>
            </a:r>
            <a:r>
              <a:rPr lang="zh-TW" altLang="en-US"/>
              <a:t>之類</a:t>
            </a:r>
            <a:r>
              <a:rPr lang="en-US" altLang="zh-TW"/>
              <a:t>)</a:t>
            </a:r>
            <a:r>
              <a:rPr lang="zh-TW" altLang="en-US"/>
              <a:t>的壓縮檔，內含</a:t>
            </a:r>
            <a:r>
              <a:rPr lang="en-US" altLang="zh-TW"/>
              <a:t>5</a:t>
            </a:r>
            <a:r>
              <a:rPr lang="zh-TW" altLang="en-US"/>
              <a:t>個檔案，其檔名格式為 </a:t>
            </a:r>
            <a:r>
              <a:rPr lang="en-US" altLang="zh-TW">
                <a:solidFill>
                  <a:srgbClr val="FF0000"/>
                </a:solidFill>
              </a:rPr>
              <a:t>XXXX_Y.pdf </a:t>
            </a:r>
            <a:r>
              <a:rPr lang="en-US" altLang="zh-TW"/>
              <a:t>(or .ppt, .doc</a:t>
            </a:r>
            <a:r>
              <a:rPr lang="zh-TW" altLang="en-US"/>
              <a:t>等</a:t>
            </a:r>
            <a:r>
              <a:rPr lang="en-US" altLang="zh-TW"/>
              <a:t>)</a:t>
            </a:r>
            <a:r>
              <a:rPr lang="zh-TW" altLang="en-US"/>
              <a:t>，其中 </a:t>
            </a:r>
            <a:r>
              <a:rPr lang="en-US" altLang="zh-TW"/>
              <a:t>XXXX</a:t>
            </a:r>
            <a:r>
              <a:rPr lang="zh-TW" altLang="en-US"/>
              <a:t>為你的學號，</a:t>
            </a:r>
            <a:r>
              <a:rPr lang="en-US" altLang="zh-TW"/>
              <a:t>Y=1,2,3,4,5</a:t>
            </a:r>
            <a:r>
              <a:rPr lang="zh-TW" altLang="en-US"/>
              <a:t>分別代表各題</a:t>
            </a:r>
            <a:endParaRPr lang="en-US" altLang="zh-TW"/>
          </a:p>
          <a:p>
            <a:r>
              <a:rPr lang="zh-TW" altLang="en-US"/>
              <a:t>第</a:t>
            </a:r>
            <a:r>
              <a:rPr lang="en-US" altLang="zh-TW"/>
              <a:t>1,2,3,5</a:t>
            </a:r>
            <a:r>
              <a:rPr lang="zh-TW" altLang="en-US"/>
              <a:t>題皆可先以紙筆回答，再個別拍照或掃描成</a:t>
            </a:r>
            <a:r>
              <a:rPr lang="en-US" altLang="zh-TW"/>
              <a:t>pdf</a:t>
            </a:r>
            <a:r>
              <a:rPr lang="zh-TW" altLang="en-US"/>
              <a:t>檔上傳。倘若你較想將之製作成</a:t>
            </a:r>
            <a:r>
              <a:rPr lang="en-US" altLang="zh-TW"/>
              <a:t>ppt</a:t>
            </a:r>
            <a:r>
              <a:rPr lang="zh-TW" altLang="en-US"/>
              <a:t>或</a:t>
            </a:r>
            <a:r>
              <a:rPr lang="en-US" altLang="zh-TW"/>
              <a:t>word</a:t>
            </a:r>
            <a:r>
              <a:rPr lang="zh-TW" altLang="en-US"/>
              <a:t>等電子檔繳交亦可。第</a:t>
            </a:r>
            <a:r>
              <a:rPr lang="en-US" altLang="zh-TW"/>
              <a:t>4</a:t>
            </a:r>
            <a:r>
              <a:rPr lang="zh-TW" altLang="en-US"/>
              <a:t>題為第</a:t>
            </a:r>
            <a:r>
              <a:rPr lang="en-US" altLang="zh-TW"/>
              <a:t>1,2,3</a:t>
            </a:r>
            <a:r>
              <a:rPr lang="zh-TW" altLang="en-US"/>
              <a:t>題當中的某題之</a:t>
            </a:r>
            <a:r>
              <a:rPr lang="en-US" altLang="zh-TW"/>
              <a:t>ppt</a:t>
            </a:r>
            <a:r>
              <a:rPr lang="zh-TW" altLang="en-US"/>
              <a:t>版（因此若你在該題已使用</a:t>
            </a:r>
            <a:r>
              <a:rPr lang="en-US" altLang="zh-TW"/>
              <a:t>ppt</a:t>
            </a:r>
            <a:r>
              <a:rPr lang="zh-TW" altLang="en-US"/>
              <a:t>製作的話，那就再將之重存為本檔名即可）</a:t>
            </a:r>
            <a:endParaRPr lang="en-US" altLang="zh-TW"/>
          </a:p>
          <a:p>
            <a:r>
              <a:rPr lang="zh-TW" altLang="en-US"/>
              <a:t>請大家注意繳交期限，因為</a:t>
            </a:r>
            <a:r>
              <a:rPr lang="en-US" altLang="zh-TW"/>
              <a:t>moodle</a:t>
            </a:r>
            <a:r>
              <a:rPr lang="zh-TW" altLang="en-US"/>
              <a:t>的時間很精準，建議可以的話早一點上傳，若遲交超過</a:t>
            </a:r>
            <a:r>
              <a:rPr lang="en-US" altLang="zh-TW"/>
              <a:t>10</a:t>
            </a:r>
            <a:r>
              <a:rPr lang="zh-TW" altLang="en-US"/>
              <a:t>分鐘將無法上傳</a:t>
            </a:r>
            <a:endParaRPr lang="en-US" altLang="zh-TW"/>
          </a:p>
          <a:p>
            <a:r>
              <a:rPr lang="zh-TW" altLang="en-US"/>
              <a:t>老師將在</a:t>
            </a:r>
            <a:r>
              <a:rPr lang="en-US" altLang="zh-TW">
                <a:solidFill>
                  <a:srgbClr val="FF0000"/>
                </a:solidFill>
              </a:rPr>
              <a:t>moodle</a:t>
            </a:r>
            <a:r>
              <a:rPr lang="zh-TW" altLang="en-US">
                <a:solidFill>
                  <a:srgbClr val="FF0000"/>
                </a:solidFill>
              </a:rPr>
              <a:t>上出一份測驗卷</a:t>
            </a:r>
            <a:r>
              <a:rPr lang="zh-TW" altLang="en-US"/>
              <a:t>請大家上網填寫答案，以做為考試成績。本門課成績將以</a:t>
            </a:r>
            <a:r>
              <a:rPr lang="zh-TW" altLang="en-US">
                <a:solidFill>
                  <a:srgbClr val="FF0000"/>
                </a:solidFill>
              </a:rPr>
              <a:t>考試</a:t>
            </a:r>
            <a:r>
              <a:rPr lang="zh-TW" altLang="en-US"/>
              <a:t>、</a:t>
            </a:r>
            <a:r>
              <a:rPr lang="zh-TW" altLang="en-US">
                <a:solidFill>
                  <a:srgbClr val="FF0000"/>
                </a:solidFill>
              </a:rPr>
              <a:t>作業</a:t>
            </a:r>
            <a:r>
              <a:rPr lang="zh-TW" altLang="en-US"/>
              <a:t>、</a:t>
            </a:r>
            <a:r>
              <a:rPr lang="zh-TW" altLang="en-US">
                <a:solidFill>
                  <a:srgbClr val="FF0000"/>
                </a:solidFill>
              </a:rPr>
              <a:t>出席</a:t>
            </a:r>
            <a:r>
              <a:rPr lang="zh-TW" altLang="en-US"/>
              <a:t>來計算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D1F24C-5DF3-4F61-BD41-87A74D377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45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編號版面配置區 3">
            <a:extLst>
              <a:ext uri="{FF2B5EF4-FFF2-40B4-BE49-F238E27FC236}">
                <a16:creationId xmlns:a16="http://schemas.microsoft.com/office/drawing/2014/main" id="{A4A9E3B6-0FF3-45FF-971C-193CE0393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1B8F6F-F982-42A0-B1C1-0AF42FC34380}" type="slidenum">
              <a:rPr lang="zh-TW" altLang="en-US" sz="140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6109A957-C579-4B47-9FC5-D2E5CB831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Problem 1 &amp; 2  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C9D36DE9-5198-4133-B269-FA128731C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241" y="917575"/>
            <a:ext cx="9235848" cy="5410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/>
              <a:t>請每位同學都要做以下</a:t>
            </a:r>
            <a:r>
              <a:rPr lang="en-US" altLang="zh-TW" sz="2000"/>
              <a:t>5</a:t>
            </a:r>
            <a:r>
              <a:rPr lang="zh-TW" altLang="en-US" sz="2000"/>
              <a:t>題，</a:t>
            </a:r>
            <a:r>
              <a:rPr lang="en-US" altLang="zh-TW" sz="2000"/>
              <a:t>1-3</a:t>
            </a:r>
            <a:r>
              <a:rPr lang="zh-TW" altLang="en-US" sz="2000"/>
              <a:t>題可將答案寫在空白紙上，將各步驟細節寫清楚再拍照轉成 </a:t>
            </a:r>
            <a:r>
              <a:rPr lang="en-US" altLang="zh-TW" sz="2000"/>
              <a:t>pdf </a:t>
            </a:r>
            <a:r>
              <a:rPr lang="zh-TW" altLang="en-US" sz="2000"/>
              <a:t>（若要直接畫在 </a:t>
            </a:r>
            <a:r>
              <a:rPr lang="en-US" altLang="zh-TW" sz="2000"/>
              <a:t>ppt </a:t>
            </a:r>
            <a:r>
              <a:rPr lang="zh-TW" altLang="en-US" sz="2000"/>
              <a:t>上之類的電子檔亦可，那可不用變成 </a:t>
            </a:r>
            <a:r>
              <a:rPr lang="en-US" altLang="zh-TW" sz="2000"/>
              <a:t>pdf</a:t>
            </a:r>
            <a:r>
              <a:rPr lang="zh-TW" altLang="en-US" sz="2000"/>
              <a:t>），一題一個檔案，檔名 </a:t>
            </a:r>
            <a:r>
              <a:rPr lang="en-US" altLang="zh-TW" sz="2000"/>
              <a:t>XXXX_Y.pdf (</a:t>
            </a:r>
            <a:r>
              <a:rPr lang="zh-TW" altLang="en-US" sz="2000"/>
              <a:t>或</a:t>
            </a:r>
            <a:r>
              <a:rPr lang="en-US" altLang="zh-TW" sz="2000"/>
              <a:t>.ppt)</a:t>
            </a:r>
            <a:r>
              <a:rPr lang="zh-TW" altLang="en-US" sz="2000"/>
              <a:t>，其中</a:t>
            </a:r>
            <a:r>
              <a:rPr lang="en-US" altLang="zh-TW" sz="2000"/>
              <a:t>XXXX=</a:t>
            </a:r>
            <a:r>
              <a:rPr lang="zh-TW" altLang="en-US" sz="2000"/>
              <a:t>學號、</a:t>
            </a:r>
            <a:r>
              <a:rPr lang="en-US" altLang="zh-TW" sz="2000"/>
              <a:t>Y=1,2</a:t>
            </a:r>
            <a:r>
              <a:rPr lang="zh-TW" altLang="en-US" sz="2000"/>
              <a:t>或</a:t>
            </a:r>
            <a:r>
              <a:rPr lang="en-US" altLang="zh-TW" sz="2000"/>
              <a:t>3</a:t>
            </a:r>
            <a:r>
              <a:rPr lang="zh-TW" altLang="en-US" sz="2000"/>
              <a:t>為題號</a:t>
            </a:r>
            <a:endParaRPr lang="en-US" altLang="zh-TW" sz="2000"/>
          </a:p>
          <a:p>
            <a:pPr marL="0" indent="0"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1.</a:t>
            </a: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2. </a:t>
            </a:r>
          </a:p>
        </p:txBody>
      </p:sp>
      <p:grpSp>
        <p:nvGrpSpPr>
          <p:cNvPr id="102405" name="Group 5">
            <a:extLst>
              <a:ext uri="{FF2B5EF4-FFF2-40B4-BE49-F238E27FC236}">
                <a16:creationId xmlns:a16="http://schemas.microsoft.com/office/drawing/2014/main" id="{B037DA4B-1B2C-4957-89BF-7321DEE342A7}"/>
              </a:ext>
            </a:extLst>
          </p:cNvPr>
          <p:cNvGrpSpPr>
            <a:grpSpLocks/>
          </p:cNvGrpSpPr>
          <p:nvPr/>
        </p:nvGrpSpPr>
        <p:grpSpPr bwMode="auto">
          <a:xfrm>
            <a:off x="1189831" y="2355564"/>
            <a:ext cx="2681288" cy="1393825"/>
            <a:chOff x="809" y="2413"/>
            <a:chExt cx="1689" cy="878"/>
          </a:xfrm>
        </p:grpSpPr>
        <p:sp>
          <p:nvSpPr>
            <p:cNvPr id="102408" name="AutoShape 6">
              <a:extLst>
                <a:ext uri="{FF2B5EF4-FFF2-40B4-BE49-F238E27FC236}">
                  <a16:creationId xmlns:a16="http://schemas.microsoft.com/office/drawing/2014/main" id="{8C21C333-6785-4384-8348-1FAFB5B54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79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2409" name="AutoShape 7">
              <a:extLst>
                <a:ext uri="{FF2B5EF4-FFF2-40B4-BE49-F238E27FC236}">
                  <a16:creationId xmlns:a16="http://schemas.microsoft.com/office/drawing/2014/main" id="{7210EE91-155A-438F-8EB2-54040D0E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82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02410" name="AutoShape 8">
              <a:extLst>
                <a:ext uri="{FF2B5EF4-FFF2-40B4-BE49-F238E27FC236}">
                  <a16:creationId xmlns:a16="http://schemas.microsoft.com/office/drawing/2014/main" id="{F3C25797-CF63-481D-AC26-F0B563527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48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02411" name="AutoShape 9">
              <a:extLst>
                <a:ext uri="{FF2B5EF4-FFF2-40B4-BE49-F238E27FC236}">
                  <a16:creationId xmlns:a16="http://schemas.microsoft.com/office/drawing/2014/main" id="{39F3DE67-58B9-461D-A97D-C18D0FA0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4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2412" name="AutoShape 10">
              <a:extLst>
                <a:ext uri="{FF2B5EF4-FFF2-40B4-BE49-F238E27FC236}">
                  <a16:creationId xmlns:a16="http://schemas.microsoft.com/office/drawing/2014/main" id="{64C7D466-1BD2-4189-9113-47266DEF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14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02413" name="AutoShape 11">
              <a:extLst>
                <a:ext uri="{FF2B5EF4-FFF2-40B4-BE49-F238E27FC236}">
                  <a16:creationId xmlns:a16="http://schemas.microsoft.com/office/drawing/2014/main" id="{2D01A3DF-90D4-4976-8630-45D7F37F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80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02414" name="AutoShape 12">
              <a:extLst>
                <a:ext uri="{FF2B5EF4-FFF2-40B4-BE49-F238E27FC236}">
                  <a16:creationId xmlns:a16="http://schemas.microsoft.com/office/drawing/2014/main" id="{855627D2-6F64-4FFA-B912-CDFCA9D6B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03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cxnSp>
          <p:nvCxnSpPr>
            <p:cNvPr id="102415" name="AutoShape 13">
              <a:extLst>
                <a:ext uri="{FF2B5EF4-FFF2-40B4-BE49-F238E27FC236}">
                  <a16:creationId xmlns:a16="http://schemas.microsoft.com/office/drawing/2014/main" id="{46100D09-E26E-45DC-97A8-FDDF93C46F54}"/>
                </a:ext>
              </a:extLst>
            </p:cNvPr>
            <p:cNvCxnSpPr>
              <a:cxnSpLocks noChangeShapeType="1"/>
              <a:stCxn id="102408" idx="3"/>
              <a:endCxn id="102411" idx="7"/>
            </p:cNvCxnSpPr>
            <p:nvPr/>
          </p:nvCxnSpPr>
          <p:spPr bwMode="auto">
            <a:xfrm flipH="1">
              <a:off x="1295" y="2920"/>
              <a:ext cx="275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16" name="AutoShape 14">
              <a:extLst>
                <a:ext uri="{FF2B5EF4-FFF2-40B4-BE49-F238E27FC236}">
                  <a16:creationId xmlns:a16="http://schemas.microsoft.com/office/drawing/2014/main" id="{071DCD28-8CCD-4B61-B25D-9922F948A7B3}"/>
                </a:ext>
              </a:extLst>
            </p:cNvPr>
            <p:cNvCxnSpPr>
              <a:cxnSpLocks noChangeShapeType="1"/>
              <a:stCxn id="102409" idx="5"/>
              <a:endCxn id="102411" idx="1"/>
            </p:cNvCxnSpPr>
            <p:nvPr/>
          </p:nvCxnSpPr>
          <p:spPr bwMode="auto">
            <a:xfrm>
              <a:off x="932" y="2950"/>
              <a:ext cx="26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17" name="AutoShape 15">
              <a:extLst>
                <a:ext uri="{FF2B5EF4-FFF2-40B4-BE49-F238E27FC236}">
                  <a16:creationId xmlns:a16="http://schemas.microsoft.com/office/drawing/2014/main" id="{0A02D5CD-B544-4602-9C18-C7526B3C793D}"/>
                </a:ext>
              </a:extLst>
            </p:cNvPr>
            <p:cNvCxnSpPr>
              <a:cxnSpLocks noChangeShapeType="1"/>
              <a:stCxn id="102408" idx="1"/>
              <a:endCxn id="102414" idx="5"/>
            </p:cNvCxnSpPr>
            <p:nvPr/>
          </p:nvCxnSpPr>
          <p:spPr bwMode="auto">
            <a:xfrm flipH="1" flipV="1">
              <a:off x="1275" y="2626"/>
              <a:ext cx="295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18" name="AutoShape 16">
              <a:extLst>
                <a:ext uri="{FF2B5EF4-FFF2-40B4-BE49-F238E27FC236}">
                  <a16:creationId xmlns:a16="http://schemas.microsoft.com/office/drawing/2014/main" id="{0327F7E7-07E5-4120-86B9-04D3ECE16050}"/>
                </a:ext>
              </a:extLst>
            </p:cNvPr>
            <p:cNvCxnSpPr>
              <a:cxnSpLocks noChangeShapeType="1"/>
              <a:stCxn id="102411" idx="6"/>
              <a:endCxn id="102412" idx="2"/>
            </p:cNvCxnSpPr>
            <p:nvPr/>
          </p:nvCxnSpPr>
          <p:spPr bwMode="auto">
            <a:xfrm flipV="1">
              <a:off x="1316" y="3216"/>
              <a:ext cx="656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19" name="AutoShape 17">
              <a:extLst>
                <a:ext uri="{FF2B5EF4-FFF2-40B4-BE49-F238E27FC236}">
                  <a16:creationId xmlns:a16="http://schemas.microsoft.com/office/drawing/2014/main" id="{194E2258-6EFB-41FF-9EAA-122170D3E013}"/>
                </a:ext>
              </a:extLst>
            </p:cNvPr>
            <p:cNvCxnSpPr>
              <a:cxnSpLocks noChangeShapeType="1"/>
              <a:stCxn id="102412" idx="1"/>
              <a:endCxn id="102408" idx="5"/>
            </p:cNvCxnSpPr>
            <p:nvPr/>
          </p:nvCxnSpPr>
          <p:spPr bwMode="auto">
            <a:xfrm flipH="1" flipV="1">
              <a:off x="1672" y="2920"/>
              <a:ext cx="321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20" name="AutoShape 18">
              <a:extLst>
                <a:ext uri="{FF2B5EF4-FFF2-40B4-BE49-F238E27FC236}">
                  <a16:creationId xmlns:a16="http://schemas.microsoft.com/office/drawing/2014/main" id="{B4E3949E-6897-4E59-9DD7-01D9C855C781}"/>
                </a:ext>
              </a:extLst>
            </p:cNvPr>
            <p:cNvCxnSpPr>
              <a:cxnSpLocks noChangeShapeType="1"/>
              <a:stCxn id="102410" idx="3"/>
              <a:endCxn id="102408" idx="7"/>
            </p:cNvCxnSpPr>
            <p:nvPr/>
          </p:nvCxnSpPr>
          <p:spPr bwMode="auto">
            <a:xfrm flipH="1">
              <a:off x="1672" y="2610"/>
              <a:ext cx="299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21" name="AutoShape 19">
              <a:extLst>
                <a:ext uri="{FF2B5EF4-FFF2-40B4-BE49-F238E27FC236}">
                  <a16:creationId xmlns:a16="http://schemas.microsoft.com/office/drawing/2014/main" id="{BC026368-E2FB-440B-B4C1-E841BEF3171E}"/>
                </a:ext>
              </a:extLst>
            </p:cNvPr>
            <p:cNvCxnSpPr>
              <a:cxnSpLocks noChangeShapeType="1"/>
              <a:stCxn id="102412" idx="7"/>
              <a:endCxn id="102413" idx="3"/>
            </p:cNvCxnSpPr>
            <p:nvPr/>
          </p:nvCxnSpPr>
          <p:spPr bwMode="auto">
            <a:xfrm flipV="1">
              <a:off x="2095" y="2923"/>
              <a:ext cx="280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22" name="AutoShape 20">
              <a:extLst>
                <a:ext uri="{FF2B5EF4-FFF2-40B4-BE49-F238E27FC236}">
                  <a16:creationId xmlns:a16="http://schemas.microsoft.com/office/drawing/2014/main" id="{94898AAE-0E0B-488F-8EC3-33A3E1DA78C6}"/>
                </a:ext>
              </a:extLst>
            </p:cNvPr>
            <p:cNvCxnSpPr>
              <a:cxnSpLocks noChangeShapeType="1"/>
              <a:stCxn id="102414" idx="4"/>
              <a:endCxn id="102411" idx="0"/>
            </p:cNvCxnSpPr>
            <p:nvPr/>
          </p:nvCxnSpPr>
          <p:spPr bwMode="auto">
            <a:xfrm>
              <a:off x="1224" y="2647"/>
              <a:ext cx="20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23" name="AutoShape 21">
              <a:extLst>
                <a:ext uri="{FF2B5EF4-FFF2-40B4-BE49-F238E27FC236}">
                  <a16:creationId xmlns:a16="http://schemas.microsoft.com/office/drawing/2014/main" id="{5CF172FC-FD0D-4EC9-B3FE-D7B074324220}"/>
                </a:ext>
              </a:extLst>
            </p:cNvPr>
            <p:cNvCxnSpPr>
              <a:cxnSpLocks noChangeShapeType="1"/>
              <a:stCxn id="102410" idx="6"/>
              <a:endCxn id="102413" idx="1"/>
            </p:cNvCxnSpPr>
            <p:nvPr/>
          </p:nvCxnSpPr>
          <p:spPr bwMode="auto">
            <a:xfrm>
              <a:off x="2094" y="2559"/>
              <a:ext cx="281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24" name="AutoShape 22">
              <a:extLst>
                <a:ext uri="{FF2B5EF4-FFF2-40B4-BE49-F238E27FC236}">
                  <a16:creationId xmlns:a16="http://schemas.microsoft.com/office/drawing/2014/main" id="{97CC57A2-5E0D-4EE4-85D5-48AF1B5626E5}"/>
                </a:ext>
              </a:extLst>
            </p:cNvPr>
            <p:cNvCxnSpPr>
              <a:cxnSpLocks noChangeShapeType="1"/>
              <a:stCxn id="102409" idx="7"/>
              <a:endCxn id="102414" idx="3"/>
            </p:cNvCxnSpPr>
            <p:nvPr/>
          </p:nvCxnSpPr>
          <p:spPr bwMode="auto">
            <a:xfrm flipV="1">
              <a:off x="932" y="2626"/>
              <a:ext cx="241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25" name="AutoShape 23">
              <a:extLst>
                <a:ext uri="{FF2B5EF4-FFF2-40B4-BE49-F238E27FC236}">
                  <a16:creationId xmlns:a16="http://schemas.microsoft.com/office/drawing/2014/main" id="{5C3EAC6C-778F-489C-AE8B-ABDFD9026DE4}"/>
                </a:ext>
              </a:extLst>
            </p:cNvPr>
            <p:cNvCxnSpPr>
              <a:cxnSpLocks noChangeShapeType="1"/>
              <a:stCxn id="102410" idx="2"/>
              <a:endCxn id="102414" idx="6"/>
            </p:cNvCxnSpPr>
            <p:nvPr/>
          </p:nvCxnSpPr>
          <p:spPr bwMode="auto">
            <a:xfrm flipH="1">
              <a:off x="1296" y="2559"/>
              <a:ext cx="654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26" name="AutoShape 24">
              <a:extLst>
                <a:ext uri="{FF2B5EF4-FFF2-40B4-BE49-F238E27FC236}">
                  <a16:creationId xmlns:a16="http://schemas.microsoft.com/office/drawing/2014/main" id="{1B515AAF-E850-4EC7-924D-F14DEAB61C9C}"/>
                </a:ext>
              </a:extLst>
            </p:cNvPr>
            <p:cNvCxnSpPr>
              <a:cxnSpLocks noChangeShapeType="1"/>
              <a:stCxn id="102410" idx="4"/>
              <a:endCxn id="102412" idx="0"/>
            </p:cNvCxnSpPr>
            <p:nvPr/>
          </p:nvCxnSpPr>
          <p:spPr bwMode="auto">
            <a:xfrm>
              <a:off x="2022" y="2631"/>
              <a:ext cx="22" cy="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427" name="Text Box 25">
              <a:extLst>
                <a:ext uri="{FF2B5EF4-FFF2-40B4-BE49-F238E27FC236}">
                  <a16:creationId xmlns:a16="http://schemas.microsoft.com/office/drawing/2014/main" id="{164A1238-78B8-45BB-8AEE-D05AF536E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2606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28" name="Text Box 26">
              <a:extLst>
                <a:ext uri="{FF2B5EF4-FFF2-40B4-BE49-F238E27FC236}">
                  <a16:creationId xmlns:a16="http://schemas.microsoft.com/office/drawing/2014/main" id="{8A7A48AD-AAE3-4B61-A91C-BBD5EA0E5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3031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29" name="Text Box 27">
              <a:extLst>
                <a:ext uri="{FF2B5EF4-FFF2-40B4-BE49-F238E27FC236}">
                  <a16:creationId xmlns:a16="http://schemas.microsoft.com/office/drawing/2014/main" id="{73BE5E64-A03E-463E-B54F-316DE74FD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2817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30" name="Text Box 28">
              <a:extLst>
                <a:ext uri="{FF2B5EF4-FFF2-40B4-BE49-F238E27FC236}">
                  <a16:creationId xmlns:a16="http://schemas.microsoft.com/office/drawing/2014/main" id="{CC77D4CC-3308-423C-BFD9-368F00576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702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31" name="Text Box 29">
              <a:extLst>
                <a:ext uri="{FF2B5EF4-FFF2-40B4-BE49-F238E27FC236}">
                  <a16:creationId xmlns:a16="http://schemas.microsoft.com/office/drawing/2014/main" id="{87882C19-A409-48A2-8E91-D6CD29CBC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2413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32" name="Text Box 30">
              <a:extLst>
                <a:ext uri="{FF2B5EF4-FFF2-40B4-BE49-F238E27FC236}">
                  <a16:creationId xmlns:a16="http://schemas.microsoft.com/office/drawing/2014/main" id="{B8DB9A99-BFFB-47F6-B698-9CA766A14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" y="2940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33" name="Text Box 31">
              <a:extLst>
                <a:ext uri="{FF2B5EF4-FFF2-40B4-BE49-F238E27FC236}">
                  <a16:creationId xmlns:a16="http://schemas.microsoft.com/office/drawing/2014/main" id="{A43DA996-2A23-43C3-BEE9-0538D4E8E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2573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34" name="Text Box 32">
              <a:extLst>
                <a:ext uri="{FF2B5EF4-FFF2-40B4-BE49-F238E27FC236}">
                  <a16:creationId xmlns:a16="http://schemas.microsoft.com/office/drawing/2014/main" id="{40A1D73C-C985-43D6-9706-9B474EA3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779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35" name="Text Box 33">
              <a:extLst>
                <a:ext uri="{FF2B5EF4-FFF2-40B4-BE49-F238E27FC236}">
                  <a16:creationId xmlns:a16="http://schemas.microsoft.com/office/drawing/2014/main" id="{6AD7171D-F6AF-486D-AE13-CB6C51F84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2673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36" name="Text Box 34">
              <a:extLst>
                <a:ext uri="{FF2B5EF4-FFF2-40B4-BE49-F238E27FC236}">
                  <a16:creationId xmlns:a16="http://schemas.microsoft.com/office/drawing/2014/main" id="{D6C7083B-AA41-4807-8184-B451B5FF5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2861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37" name="Text Box 35">
              <a:extLst>
                <a:ext uri="{FF2B5EF4-FFF2-40B4-BE49-F238E27FC236}">
                  <a16:creationId xmlns:a16="http://schemas.microsoft.com/office/drawing/2014/main" id="{5CDC9A24-089B-4A5C-A19F-CB431AF41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3057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2438" name="Text Box 36">
              <a:extLst>
                <a:ext uri="{FF2B5EF4-FFF2-40B4-BE49-F238E27FC236}">
                  <a16:creationId xmlns:a16="http://schemas.microsoft.com/office/drawing/2014/main" id="{6173F00A-AFD8-4EBF-9696-083A7B980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2984"/>
              <a:ext cx="1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02406" name="Text Box 37">
            <a:extLst>
              <a:ext uri="{FF2B5EF4-FFF2-40B4-BE49-F238E27FC236}">
                <a16:creationId xmlns:a16="http://schemas.microsoft.com/office/drawing/2014/main" id="{373E44D5-024C-4633-A985-63B6BE95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02" y="1813046"/>
            <a:ext cx="911519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700">
                <a:ea typeface="新細明體" panose="02020500000000000000" pitchFamily="18" charset="-120"/>
              </a:rPr>
              <a:t>[10%] Given the graph as below, conduct Bredth-First-Search algorithm from s, </a:t>
            </a:r>
            <a:br>
              <a:rPr lang="en-US" altLang="zh-TW" sz="1700">
                <a:ea typeface="新細明體" panose="02020500000000000000" pitchFamily="18" charset="-120"/>
              </a:rPr>
            </a:br>
            <a:r>
              <a:rPr lang="en-US" altLang="zh-TW" sz="1700">
                <a:ea typeface="新細明體" panose="02020500000000000000" pitchFamily="18" charset="-120"/>
              </a:rPr>
              <a:t>draw a BFS-tree, list the distance label d[i] and predecessor pred[i] for each node i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D743FC03-7F47-4A9F-8338-AE76F6E0CE2E}"/>
              </a:ext>
            </a:extLst>
          </p:cNvPr>
          <p:cNvGrpSpPr>
            <a:grpSpLocks/>
          </p:cNvGrpSpPr>
          <p:nvPr/>
        </p:nvGrpSpPr>
        <p:grpSpPr bwMode="auto">
          <a:xfrm>
            <a:off x="961231" y="4899265"/>
            <a:ext cx="2681288" cy="1393825"/>
            <a:chOff x="809" y="2413"/>
            <a:chExt cx="1689" cy="878"/>
          </a:xfrm>
        </p:grpSpPr>
        <p:sp>
          <p:nvSpPr>
            <p:cNvPr id="40" name="AutoShape 6">
              <a:extLst>
                <a:ext uri="{FF2B5EF4-FFF2-40B4-BE49-F238E27FC236}">
                  <a16:creationId xmlns:a16="http://schemas.microsoft.com/office/drawing/2014/main" id="{172B0126-3C99-49EB-B55B-7D5C9B5BD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79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1" name="AutoShape 7">
              <a:extLst>
                <a:ext uri="{FF2B5EF4-FFF2-40B4-BE49-F238E27FC236}">
                  <a16:creationId xmlns:a16="http://schemas.microsoft.com/office/drawing/2014/main" id="{79FDAB15-AD1E-45C9-8D00-6A1AC76F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82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C3F2C15B-C486-433D-9921-0D0ED1664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48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43" name="AutoShape 9">
              <a:extLst>
                <a:ext uri="{FF2B5EF4-FFF2-40B4-BE49-F238E27FC236}">
                  <a16:creationId xmlns:a16="http://schemas.microsoft.com/office/drawing/2014/main" id="{7BF17603-BE70-4043-B246-1F4DAB228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47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03B64C7A-70A5-4769-AE8E-7CC24B022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14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5" name="AutoShape 11">
              <a:extLst>
                <a:ext uri="{FF2B5EF4-FFF2-40B4-BE49-F238E27FC236}">
                  <a16:creationId xmlns:a16="http://schemas.microsoft.com/office/drawing/2014/main" id="{E969EC16-6E4B-4056-B8D3-10FB779F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80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6" name="AutoShape 12">
              <a:extLst>
                <a:ext uri="{FF2B5EF4-FFF2-40B4-BE49-F238E27FC236}">
                  <a16:creationId xmlns:a16="http://schemas.microsoft.com/office/drawing/2014/main" id="{5F352F1D-7261-47CB-AED7-090C79219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03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cxnSp>
          <p:nvCxnSpPr>
            <p:cNvPr id="47" name="AutoShape 13">
              <a:extLst>
                <a:ext uri="{FF2B5EF4-FFF2-40B4-BE49-F238E27FC236}">
                  <a16:creationId xmlns:a16="http://schemas.microsoft.com/office/drawing/2014/main" id="{C7DDE294-BE71-4CBD-9411-966CDE2D97C6}"/>
                </a:ext>
              </a:extLst>
            </p:cNvPr>
            <p:cNvCxnSpPr>
              <a:cxnSpLocks noChangeShapeType="1"/>
              <a:stCxn id="40" idx="3"/>
              <a:endCxn id="43" idx="7"/>
            </p:cNvCxnSpPr>
            <p:nvPr/>
          </p:nvCxnSpPr>
          <p:spPr bwMode="auto">
            <a:xfrm flipH="1">
              <a:off x="1295" y="2920"/>
              <a:ext cx="275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4">
              <a:extLst>
                <a:ext uri="{FF2B5EF4-FFF2-40B4-BE49-F238E27FC236}">
                  <a16:creationId xmlns:a16="http://schemas.microsoft.com/office/drawing/2014/main" id="{EB7A1CF8-EC90-4931-AE57-DF683C73297A}"/>
                </a:ext>
              </a:extLst>
            </p:cNvPr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932" y="2950"/>
              <a:ext cx="26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5">
              <a:extLst>
                <a:ext uri="{FF2B5EF4-FFF2-40B4-BE49-F238E27FC236}">
                  <a16:creationId xmlns:a16="http://schemas.microsoft.com/office/drawing/2014/main" id="{304F1FFB-59CD-4C2A-AAB4-5C7955495BBF}"/>
                </a:ext>
              </a:extLst>
            </p:cNvPr>
            <p:cNvCxnSpPr>
              <a:cxnSpLocks noChangeShapeType="1"/>
              <a:stCxn id="40" idx="1"/>
              <a:endCxn id="46" idx="5"/>
            </p:cNvCxnSpPr>
            <p:nvPr/>
          </p:nvCxnSpPr>
          <p:spPr bwMode="auto">
            <a:xfrm flipH="1" flipV="1">
              <a:off x="1275" y="2626"/>
              <a:ext cx="295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6">
              <a:extLst>
                <a:ext uri="{FF2B5EF4-FFF2-40B4-BE49-F238E27FC236}">
                  <a16:creationId xmlns:a16="http://schemas.microsoft.com/office/drawing/2014/main" id="{9FCF8818-CAA2-4B23-A019-A2725ECEE7DC}"/>
                </a:ext>
              </a:extLst>
            </p:cNvPr>
            <p:cNvCxnSpPr>
              <a:cxnSpLocks noChangeShapeType="1"/>
              <a:stCxn id="43" idx="6"/>
              <a:endCxn id="44" idx="2"/>
            </p:cNvCxnSpPr>
            <p:nvPr/>
          </p:nvCxnSpPr>
          <p:spPr bwMode="auto">
            <a:xfrm flipV="1">
              <a:off x="1316" y="3216"/>
              <a:ext cx="656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7">
              <a:extLst>
                <a:ext uri="{FF2B5EF4-FFF2-40B4-BE49-F238E27FC236}">
                  <a16:creationId xmlns:a16="http://schemas.microsoft.com/office/drawing/2014/main" id="{9C50161D-6813-48DD-9EF6-B862DA44DD1B}"/>
                </a:ext>
              </a:extLst>
            </p:cNvPr>
            <p:cNvCxnSpPr>
              <a:cxnSpLocks noChangeShapeType="1"/>
              <a:stCxn id="44" idx="1"/>
              <a:endCxn id="40" idx="5"/>
            </p:cNvCxnSpPr>
            <p:nvPr/>
          </p:nvCxnSpPr>
          <p:spPr bwMode="auto">
            <a:xfrm flipH="1" flipV="1">
              <a:off x="1672" y="2920"/>
              <a:ext cx="321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8">
              <a:extLst>
                <a:ext uri="{FF2B5EF4-FFF2-40B4-BE49-F238E27FC236}">
                  <a16:creationId xmlns:a16="http://schemas.microsoft.com/office/drawing/2014/main" id="{25D0A312-E2AE-4409-AEB7-618677C54EDC}"/>
                </a:ext>
              </a:extLst>
            </p:cNvPr>
            <p:cNvCxnSpPr>
              <a:cxnSpLocks noChangeShapeType="1"/>
              <a:stCxn id="42" idx="3"/>
              <a:endCxn id="40" idx="7"/>
            </p:cNvCxnSpPr>
            <p:nvPr/>
          </p:nvCxnSpPr>
          <p:spPr bwMode="auto">
            <a:xfrm flipH="1">
              <a:off x="1672" y="2610"/>
              <a:ext cx="299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9">
              <a:extLst>
                <a:ext uri="{FF2B5EF4-FFF2-40B4-BE49-F238E27FC236}">
                  <a16:creationId xmlns:a16="http://schemas.microsoft.com/office/drawing/2014/main" id="{378D6FE4-5947-48E4-9B93-4D4CF65C400D}"/>
                </a:ext>
              </a:extLst>
            </p:cNvPr>
            <p:cNvCxnSpPr>
              <a:cxnSpLocks noChangeShapeType="1"/>
              <a:stCxn id="44" idx="7"/>
              <a:endCxn id="45" idx="3"/>
            </p:cNvCxnSpPr>
            <p:nvPr/>
          </p:nvCxnSpPr>
          <p:spPr bwMode="auto">
            <a:xfrm flipV="1">
              <a:off x="2095" y="2923"/>
              <a:ext cx="280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20">
              <a:extLst>
                <a:ext uri="{FF2B5EF4-FFF2-40B4-BE49-F238E27FC236}">
                  <a16:creationId xmlns:a16="http://schemas.microsoft.com/office/drawing/2014/main" id="{CB740836-9DC8-4DCB-B61C-A21C955164E8}"/>
                </a:ext>
              </a:extLst>
            </p:cNvPr>
            <p:cNvCxnSpPr>
              <a:cxnSpLocks noChangeShapeType="1"/>
              <a:stCxn id="46" idx="4"/>
              <a:endCxn id="43" idx="0"/>
            </p:cNvCxnSpPr>
            <p:nvPr/>
          </p:nvCxnSpPr>
          <p:spPr bwMode="auto">
            <a:xfrm>
              <a:off x="1224" y="2647"/>
              <a:ext cx="20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21">
              <a:extLst>
                <a:ext uri="{FF2B5EF4-FFF2-40B4-BE49-F238E27FC236}">
                  <a16:creationId xmlns:a16="http://schemas.microsoft.com/office/drawing/2014/main" id="{4E788966-7FD8-4043-BC47-C466C40AA15F}"/>
                </a:ext>
              </a:extLst>
            </p:cNvPr>
            <p:cNvCxnSpPr>
              <a:cxnSpLocks noChangeShapeType="1"/>
              <a:stCxn id="42" idx="6"/>
              <a:endCxn id="45" idx="1"/>
            </p:cNvCxnSpPr>
            <p:nvPr/>
          </p:nvCxnSpPr>
          <p:spPr bwMode="auto">
            <a:xfrm>
              <a:off x="2094" y="2559"/>
              <a:ext cx="281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22">
              <a:extLst>
                <a:ext uri="{FF2B5EF4-FFF2-40B4-BE49-F238E27FC236}">
                  <a16:creationId xmlns:a16="http://schemas.microsoft.com/office/drawing/2014/main" id="{956E37A7-1857-44D1-8599-645431F02FDB}"/>
                </a:ext>
              </a:extLst>
            </p:cNvPr>
            <p:cNvCxnSpPr>
              <a:cxnSpLocks noChangeShapeType="1"/>
              <a:stCxn id="41" idx="7"/>
              <a:endCxn id="46" idx="3"/>
            </p:cNvCxnSpPr>
            <p:nvPr/>
          </p:nvCxnSpPr>
          <p:spPr bwMode="auto">
            <a:xfrm flipV="1">
              <a:off x="932" y="2626"/>
              <a:ext cx="241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3">
              <a:extLst>
                <a:ext uri="{FF2B5EF4-FFF2-40B4-BE49-F238E27FC236}">
                  <a16:creationId xmlns:a16="http://schemas.microsoft.com/office/drawing/2014/main" id="{7D9B525A-5FF1-4130-B3D5-159A4A4F72C1}"/>
                </a:ext>
              </a:extLst>
            </p:cNvPr>
            <p:cNvCxnSpPr>
              <a:cxnSpLocks noChangeShapeType="1"/>
              <a:stCxn id="42" idx="2"/>
              <a:endCxn id="46" idx="6"/>
            </p:cNvCxnSpPr>
            <p:nvPr/>
          </p:nvCxnSpPr>
          <p:spPr bwMode="auto">
            <a:xfrm flipH="1">
              <a:off x="1296" y="2559"/>
              <a:ext cx="654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24">
              <a:extLst>
                <a:ext uri="{FF2B5EF4-FFF2-40B4-BE49-F238E27FC236}">
                  <a16:creationId xmlns:a16="http://schemas.microsoft.com/office/drawing/2014/main" id="{941182A0-9DBE-4417-9B5B-093BB029BBAB}"/>
                </a:ext>
              </a:extLst>
            </p:cNvPr>
            <p:cNvCxnSpPr>
              <a:cxnSpLocks noChangeShapeType="1"/>
              <a:stCxn id="42" idx="4"/>
              <a:endCxn id="44" idx="0"/>
            </p:cNvCxnSpPr>
            <p:nvPr/>
          </p:nvCxnSpPr>
          <p:spPr bwMode="auto">
            <a:xfrm>
              <a:off x="2022" y="2631"/>
              <a:ext cx="22" cy="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1157021C-90D3-4216-92E1-E48F5F7B3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26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0" name="Text Box 26">
              <a:extLst>
                <a:ext uri="{FF2B5EF4-FFF2-40B4-BE49-F238E27FC236}">
                  <a16:creationId xmlns:a16="http://schemas.microsoft.com/office/drawing/2014/main" id="{3A75D8EF-9591-4A9A-989D-BC8F60AAD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303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486DE14B-0F21-4642-990C-F1995076C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281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2" name="Text Box 28">
              <a:extLst>
                <a:ext uri="{FF2B5EF4-FFF2-40B4-BE49-F238E27FC236}">
                  <a16:creationId xmlns:a16="http://schemas.microsoft.com/office/drawing/2014/main" id="{1246C0E4-E35F-414D-B45B-6D8AEE5D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70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687C5A1D-60EB-47A4-98FD-FAE334493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24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64" name="Text Box 30">
              <a:extLst>
                <a:ext uri="{FF2B5EF4-FFF2-40B4-BE49-F238E27FC236}">
                  <a16:creationId xmlns:a16="http://schemas.microsoft.com/office/drawing/2014/main" id="{1FD45D78-02E0-4E15-B311-C4FDEBD76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" y="29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65" name="Text Box 31">
              <a:extLst>
                <a:ext uri="{FF2B5EF4-FFF2-40B4-BE49-F238E27FC236}">
                  <a16:creationId xmlns:a16="http://schemas.microsoft.com/office/drawing/2014/main" id="{BD29289B-B2CA-4E78-A01F-EE363F881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257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66" name="Text Box 32">
              <a:extLst>
                <a:ext uri="{FF2B5EF4-FFF2-40B4-BE49-F238E27FC236}">
                  <a16:creationId xmlns:a16="http://schemas.microsoft.com/office/drawing/2014/main" id="{4F09E51B-71A2-43FC-B90F-FC81A562E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77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67" name="Text Box 33">
              <a:extLst>
                <a:ext uri="{FF2B5EF4-FFF2-40B4-BE49-F238E27FC236}">
                  <a16:creationId xmlns:a16="http://schemas.microsoft.com/office/drawing/2014/main" id="{1A44856E-FC21-49C7-A25B-F1E1E205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267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8" name="Text Box 34">
              <a:extLst>
                <a:ext uri="{FF2B5EF4-FFF2-40B4-BE49-F238E27FC236}">
                  <a16:creationId xmlns:a16="http://schemas.microsoft.com/office/drawing/2014/main" id="{F6FFAA32-B37A-41C4-A693-29EA392FD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286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9" name="Text Box 35">
              <a:extLst>
                <a:ext uri="{FF2B5EF4-FFF2-40B4-BE49-F238E27FC236}">
                  <a16:creationId xmlns:a16="http://schemas.microsoft.com/office/drawing/2014/main" id="{2301E788-6DF9-45A0-B368-8AB6FDE7F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305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70" name="Text Box 36">
              <a:extLst>
                <a:ext uri="{FF2B5EF4-FFF2-40B4-BE49-F238E27FC236}">
                  <a16:creationId xmlns:a16="http://schemas.microsoft.com/office/drawing/2014/main" id="{A471F71C-3C74-4F68-A99D-E46737724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29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71" name="Text Box 37">
            <a:extLst>
              <a:ext uri="{FF2B5EF4-FFF2-40B4-BE49-F238E27FC236}">
                <a16:creationId xmlns:a16="http://schemas.microsoft.com/office/drawing/2014/main" id="{2C84FAAA-91FD-4F07-8347-2B6575D4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901789"/>
            <a:ext cx="8915173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700">
                <a:ea typeface="新細明體" panose="02020500000000000000" pitchFamily="18" charset="-120"/>
              </a:rPr>
              <a:t>[30%] Given the graph as below, conduct Dijkstra’s algorithm from s, list d[i] and pred[i]</a:t>
            </a:r>
            <a:br>
              <a:rPr lang="en-US" altLang="zh-TW" sz="1700">
                <a:ea typeface="新細明體" panose="02020500000000000000" pitchFamily="18" charset="-120"/>
              </a:rPr>
            </a:br>
            <a:r>
              <a:rPr lang="en-US" altLang="zh-TW" sz="1700">
                <a:ea typeface="新細明體" panose="02020500000000000000" pitchFamily="18" charset="-120"/>
              </a:rPr>
              <a:t>(a) use binary min-heap implementation</a:t>
            </a:r>
            <a:br>
              <a:rPr lang="en-US" altLang="zh-TW" sz="1700">
                <a:ea typeface="新細明體" panose="02020500000000000000" pitchFamily="18" charset="-120"/>
              </a:rPr>
            </a:br>
            <a:r>
              <a:rPr lang="en-US" altLang="zh-TW" sz="1700">
                <a:ea typeface="新細明體" panose="02020500000000000000" pitchFamily="18" charset="-120"/>
              </a:rPr>
              <a:t>(b) use Dial’s implementation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編號版面配置區 3">
            <a:extLst>
              <a:ext uri="{FF2B5EF4-FFF2-40B4-BE49-F238E27FC236}">
                <a16:creationId xmlns:a16="http://schemas.microsoft.com/office/drawing/2014/main" id="{A4A9E3B6-0FF3-45FF-971C-193CE0393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1B8F6F-F982-42A0-B1C1-0AF42FC34380}" type="slidenum">
              <a:rPr lang="zh-TW" altLang="en-US" sz="14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6109A957-C579-4B47-9FC5-D2E5CB831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Problem 3 &amp; 4 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C9D36DE9-5198-4133-B269-FA128731C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1013" y="917575"/>
            <a:ext cx="9224962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3.</a:t>
            </a: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4. </a:t>
            </a:r>
          </a:p>
        </p:txBody>
      </p:sp>
      <p:sp>
        <p:nvSpPr>
          <p:cNvPr id="102406" name="Text Box 37">
            <a:extLst>
              <a:ext uri="{FF2B5EF4-FFF2-40B4-BE49-F238E27FC236}">
                <a16:creationId xmlns:a16="http://schemas.microsoft.com/office/drawing/2014/main" id="{373E44D5-024C-4633-A985-63B6BE95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02" y="963953"/>
            <a:ext cx="9115198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700">
                <a:ea typeface="新細明體" panose="02020500000000000000" pitchFamily="18" charset="-120"/>
              </a:rPr>
              <a:t>[15%] Given the graph as below, conduct Bellman-Ford algorithm from s (the FIFO implmenetation), draw a 1-ALL shortest path tree, list the distance label d[i] and predecessor pred[i] for each node i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72" name="Text Box 37">
            <a:extLst>
              <a:ext uri="{FF2B5EF4-FFF2-40B4-BE49-F238E27FC236}">
                <a16:creationId xmlns:a16="http://schemas.microsoft.com/office/drawing/2014/main" id="{56AD2829-F934-46A2-BF75-CD1EB4EC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45" y="4033653"/>
            <a:ext cx="91151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標楷體" panose="03000509000000000000" pitchFamily="65" charset="-120"/>
              </a:rPr>
              <a:t>[15%] </a:t>
            </a:r>
            <a:r>
              <a:rPr lang="zh-TW" altLang="en-US" sz="1800">
                <a:ea typeface="標楷體" panose="03000509000000000000" pitchFamily="65" charset="-120"/>
              </a:rPr>
              <a:t>依你的學號最後兩碼數字除以</a:t>
            </a:r>
            <a:r>
              <a:rPr lang="en-US" altLang="zh-TW" sz="1800">
                <a:ea typeface="標楷體" panose="03000509000000000000" pitchFamily="65" charset="-120"/>
              </a:rPr>
              <a:t>3</a:t>
            </a:r>
            <a:r>
              <a:rPr lang="zh-TW" altLang="en-US" sz="1800">
                <a:ea typeface="標楷體" panose="03000509000000000000" pitchFamily="65" charset="-120"/>
              </a:rPr>
              <a:t>之餘數再加</a:t>
            </a:r>
            <a:r>
              <a:rPr lang="en-US" altLang="zh-TW" sz="1800">
                <a:ea typeface="標楷體" panose="03000509000000000000" pitchFamily="65" charset="-120"/>
              </a:rPr>
              <a:t>1</a:t>
            </a:r>
            <a:r>
              <a:rPr lang="zh-TW" altLang="en-US" sz="1800">
                <a:ea typeface="標楷體" panose="03000509000000000000" pitchFamily="65" charset="-120"/>
              </a:rPr>
              <a:t>得到數字 </a:t>
            </a:r>
            <a:r>
              <a:rPr lang="en-US" altLang="zh-TW" sz="1800">
                <a:ea typeface="標楷體" panose="03000509000000000000" pitchFamily="65" charset="-120"/>
              </a:rPr>
              <a:t>r</a:t>
            </a:r>
            <a:r>
              <a:rPr lang="zh-TW" altLang="en-US" sz="1800">
                <a:ea typeface="標楷體" panose="03000509000000000000" pitchFamily="65" charset="-120"/>
              </a:rPr>
              <a:t>，將第 </a:t>
            </a:r>
            <a:r>
              <a:rPr lang="en-US" altLang="zh-TW" sz="1800">
                <a:ea typeface="標楷體" panose="03000509000000000000" pitchFamily="65" charset="-120"/>
              </a:rPr>
              <a:t>r </a:t>
            </a:r>
            <a:r>
              <a:rPr lang="zh-TW" altLang="en-US" sz="1800">
                <a:ea typeface="標楷體" panose="03000509000000000000" pitchFamily="65" charset="-120"/>
              </a:rPr>
              <a:t>題的過程製作成</a:t>
            </a:r>
            <a:r>
              <a:rPr lang="en-US" altLang="zh-TW" sz="1800">
                <a:ea typeface="標楷體" panose="03000509000000000000" pitchFamily="65" charset="-120"/>
              </a:rPr>
              <a:t>ppt</a:t>
            </a:r>
            <a:r>
              <a:rPr lang="zh-TW" altLang="en-US" sz="1800">
                <a:ea typeface="標楷體" panose="03000509000000000000" pitchFamily="65" charset="-120"/>
              </a:rPr>
              <a:t>，亦即可以讓人容易看出各步驟的變化（不要求一定要做成動畫，只要能清楚呈現即可），</a:t>
            </a:r>
            <a:r>
              <a:rPr lang="zh-TW" altLang="en-US" sz="1800">
                <a:solidFill>
                  <a:srgbClr val="FF0000"/>
                </a:solidFill>
                <a:ea typeface="標楷體" panose="03000509000000000000" pitchFamily="65" charset="-120"/>
              </a:rPr>
              <a:t>將該 </a:t>
            </a:r>
            <a:r>
              <a:rPr lang="en-US" altLang="zh-TW" sz="1800">
                <a:solidFill>
                  <a:srgbClr val="FF0000"/>
                </a:solidFill>
                <a:ea typeface="標楷體" panose="03000509000000000000" pitchFamily="65" charset="-120"/>
              </a:rPr>
              <a:t>ppt </a:t>
            </a:r>
            <a:r>
              <a:rPr lang="zh-TW" altLang="en-US" sz="1800">
                <a:solidFill>
                  <a:srgbClr val="FF0000"/>
                </a:solidFill>
                <a:ea typeface="標楷體" panose="03000509000000000000" pitchFamily="65" charset="-120"/>
              </a:rPr>
              <a:t>命名為 </a:t>
            </a:r>
            <a:r>
              <a:rPr lang="en-US" altLang="zh-TW" sz="1800">
                <a:solidFill>
                  <a:srgbClr val="FF0000"/>
                </a:solidFill>
                <a:ea typeface="標楷體" panose="03000509000000000000" pitchFamily="65" charset="-120"/>
              </a:rPr>
              <a:t>XXXX_4.ppt </a:t>
            </a:r>
            <a:r>
              <a:rPr lang="zh-TW" altLang="en-US" sz="1800">
                <a:ea typeface="標楷體" panose="03000509000000000000" pitchFamily="65" charset="-120"/>
              </a:rPr>
              <a:t>，其中 </a:t>
            </a:r>
            <a:r>
              <a:rPr lang="en-US" altLang="zh-TW" sz="1800">
                <a:ea typeface="標楷體" panose="03000509000000000000" pitchFamily="65" charset="-120"/>
              </a:rPr>
              <a:t>XXXX</a:t>
            </a:r>
            <a:r>
              <a:rPr lang="zh-TW" altLang="en-US" sz="1800">
                <a:ea typeface="標楷體" panose="03000509000000000000" pitchFamily="65" charset="-120"/>
              </a:rPr>
              <a:t>為你的學號（</a:t>
            </a:r>
            <a:r>
              <a:rPr lang="en-US" altLang="zh-TW" sz="1800">
                <a:ea typeface="標楷體" panose="03000509000000000000" pitchFamily="65" charset="-120"/>
              </a:rPr>
              <a:t>e.g.,</a:t>
            </a:r>
            <a:r>
              <a:rPr lang="zh-TW" altLang="en-US" sz="1800">
                <a:ea typeface="標楷體" panose="03000509000000000000" pitchFamily="65" charset="-120"/>
              </a:rPr>
              <a:t>若你的學號最後兩碼數字為</a:t>
            </a:r>
            <a:r>
              <a:rPr lang="en-US" altLang="zh-TW" sz="1800">
                <a:ea typeface="標楷體" panose="03000509000000000000" pitchFamily="65" charset="-120"/>
              </a:rPr>
              <a:t>14</a:t>
            </a:r>
            <a:r>
              <a:rPr lang="zh-TW" altLang="en-US" sz="1800">
                <a:ea typeface="標楷體" panose="03000509000000000000" pitchFamily="65" charset="-120"/>
              </a:rPr>
              <a:t>則可得</a:t>
            </a:r>
            <a:r>
              <a:rPr lang="en-US" altLang="zh-TW" sz="1800">
                <a:ea typeface="標楷體" panose="03000509000000000000" pitchFamily="65" charset="-120"/>
              </a:rPr>
              <a:t>14/3</a:t>
            </a:r>
            <a:r>
              <a:rPr lang="zh-TW" altLang="en-US" sz="1800">
                <a:ea typeface="標楷體" panose="03000509000000000000" pitchFamily="65" charset="-120"/>
              </a:rPr>
              <a:t>餘</a:t>
            </a:r>
            <a:r>
              <a:rPr lang="en-US" altLang="zh-TW" sz="1800">
                <a:ea typeface="標楷體" panose="03000509000000000000" pitchFamily="65" charset="-120"/>
              </a:rPr>
              <a:t>2</a:t>
            </a:r>
            <a:r>
              <a:rPr lang="zh-TW" altLang="en-US" sz="1800">
                <a:ea typeface="標楷體" panose="03000509000000000000" pitchFamily="65" charset="-120"/>
              </a:rPr>
              <a:t>，再加</a:t>
            </a:r>
            <a:r>
              <a:rPr lang="en-US" altLang="zh-TW" sz="1800">
                <a:ea typeface="標楷體" panose="03000509000000000000" pitchFamily="65" charset="-120"/>
              </a:rPr>
              <a:t>1</a:t>
            </a:r>
            <a:r>
              <a:rPr lang="zh-TW" altLang="en-US" sz="1800">
                <a:ea typeface="標楷體" panose="03000509000000000000" pitchFamily="65" charset="-120"/>
              </a:rPr>
              <a:t>為</a:t>
            </a:r>
            <a:r>
              <a:rPr lang="en-US" altLang="zh-TW" sz="1800">
                <a:ea typeface="標楷體" panose="03000509000000000000" pitchFamily="65" charset="-120"/>
              </a:rPr>
              <a:t>3</a:t>
            </a:r>
            <a:r>
              <a:rPr lang="zh-TW" altLang="en-US" sz="1800">
                <a:ea typeface="標楷體" panose="03000509000000000000" pitchFamily="65" charset="-120"/>
              </a:rPr>
              <a:t>，即將第３題的</a:t>
            </a:r>
            <a:r>
              <a:rPr lang="en-US" altLang="zh-TW" sz="1800">
                <a:ea typeface="標楷體" panose="03000509000000000000" pitchFamily="65" charset="-120"/>
              </a:rPr>
              <a:t>Bellman-Ford</a:t>
            </a:r>
            <a:r>
              <a:rPr lang="zh-TW" altLang="en-US" sz="1800">
                <a:ea typeface="標楷體" panose="03000509000000000000" pitchFamily="65" charset="-120"/>
              </a:rPr>
              <a:t>演算法過程製作成 </a:t>
            </a:r>
            <a:r>
              <a:rPr lang="en-US" altLang="zh-TW" sz="1800">
                <a:ea typeface="標楷體" panose="03000509000000000000" pitchFamily="65" charset="-120"/>
              </a:rPr>
              <a:t>ppt</a:t>
            </a:r>
            <a:r>
              <a:rPr lang="zh-TW" altLang="en-US" sz="1800">
                <a:ea typeface="標楷體" panose="03000509000000000000" pitchFamily="65" charset="-120"/>
              </a:rPr>
              <a:t>）</a:t>
            </a:r>
            <a:br>
              <a:rPr lang="en-US" altLang="zh-TW" sz="1800">
                <a:ea typeface="標楷體" panose="03000509000000000000" pitchFamily="65" charset="-120"/>
              </a:rPr>
            </a:br>
            <a:r>
              <a:rPr lang="zh-TW" altLang="en-US" sz="1800">
                <a:ea typeface="標楷體" panose="03000509000000000000" pitchFamily="65" charset="-120"/>
              </a:rPr>
              <a:t>簡言之，本作業的第</a:t>
            </a:r>
            <a:r>
              <a:rPr lang="en-US" altLang="zh-TW" sz="1800">
                <a:ea typeface="標楷體" panose="03000509000000000000" pitchFamily="65" charset="-120"/>
              </a:rPr>
              <a:t>1-3</a:t>
            </a:r>
            <a:r>
              <a:rPr lang="zh-TW" altLang="en-US" sz="1800">
                <a:ea typeface="標楷體" panose="03000509000000000000" pitchFamily="65" charset="-120"/>
              </a:rPr>
              <a:t>題是要同學用手寫或</a:t>
            </a:r>
            <a:r>
              <a:rPr lang="en-US" altLang="zh-TW" sz="1800">
                <a:ea typeface="標楷體" panose="03000509000000000000" pitchFamily="65" charset="-120"/>
              </a:rPr>
              <a:t>ppt</a:t>
            </a:r>
            <a:r>
              <a:rPr lang="zh-TW" altLang="en-US" sz="1800">
                <a:ea typeface="標楷體" panose="03000509000000000000" pitchFamily="65" charset="-120"/>
              </a:rPr>
              <a:t>實作演算法演練過程，那</a:t>
            </a:r>
            <a:r>
              <a:rPr lang="en-US" altLang="zh-TW" sz="1800">
                <a:ea typeface="標楷體" panose="03000509000000000000" pitchFamily="65" charset="-120"/>
              </a:rPr>
              <a:t>3</a:t>
            </a:r>
            <a:r>
              <a:rPr lang="zh-TW" altLang="en-US" sz="1800">
                <a:ea typeface="標楷體" panose="03000509000000000000" pitchFamily="65" charset="-120"/>
              </a:rPr>
              <a:t>題若你先畫在空白紙上的話，就將其拍照存成電子檔。而本題則將第 </a:t>
            </a:r>
            <a:r>
              <a:rPr lang="en-US" altLang="zh-TW" sz="1800">
                <a:ea typeface="標楷體" panose="03000509000000000000" pitchFamily="65" charset="-120"/>
              </a:rPr>
              <a:t>r </a:t>
            </a:r>
            <a:r>
              <a:rPr lang="zh-TW" altLang="en-US" sz="1800">
                <a:ea typeface="標楷體" panose="03000509000000000000" pitchFamily="65" charset="-120"/>
              </a:rPr>
              <a:t>題用</a:t>
            </a:r>
            <a:r>
              <a:rPr lang="en-US" altLang="zh-TW" sz="1800">
                <a:ea typeface="標楷體" panose="03000509000000000000" pitchFamily="65" charset="-120"/>
              </a:rPr>
              <a:t>ppt</a:t>
            </a:r>
            <a:r>
              <a:rPr lang="zh-TW" altLang="en-US" sz="1800">
                <a:ea typeface="標楷體" panose="03000509000000000000" pitchFamily="65" charset="-120"/>
              </a:rPr>
              <a:t>製作。如果你先前第</a:t>
            </a:r>
            <a:r>
              <a:rPr lang="en-US" altLang="zh-TW" sz="1800">
                <a:ea typeface="標楷體" panose="03000509000000000000" pitchFamily="65" charset="-120"/>
              </a:rPr>
              <a:t>1,2,3</a:t>
            </a:r>
            <a:r>
              <a:rPr lang="zh-TW" altLang="en-US" sz="1800">
                <a:ea typeface="標楷體" panose="03000509000000000000" pitchFamily="65" charset="-120"/>
              </a:rPr>
              <a:t>題都用</a:t>
            </a:r>
            <a:r>
              <a:rPr lang="en-US" altLang="zh-TW" sz="1800">
                <a:ea typeface="標楷體" panose="03000509000000000000" pitchFamily="65" charset="-120"/>
              </a:rPr>
              <a:t>ppt</a:t>
            </a:r>
            <a:r>
              <a:rPr lang="zh-TW" altLang="en-US" sz="1800">
                <a:ea typeface="標楷體" panose="03000509000000000000" pitchFamily="65" charset="-120"/>
              </a:rPr>
              <a:t>製作的話，那這題就等於不用做（因為已經做了）</a:t>
            </a:r>
            <a:br>
              <a:rPr lang="en-US" altLang="zh-TW" sz="1800">
                <a:ea typeface="新細明體" panose="02020500000000000000" pitchFamily="18" charset="-120"/>
              </a:rPr>
            </a:br>
            <a:endParaRPr lang="en-US" altLang="zh-TW" sz="1800">
              <a:ea typeface="新細明體" panose="02020500000000000000" pitchFamily="18" charset="-120"/>
            </a:endParaRPr>
          </a:p>
        </p:txBody>
      </p:sp>
      <p:grpSp>
        <p:nvGrpSpPr>
          <p:cNvPr id="52243" name="群組 52242">
            <a:extLst>
              <a:ext uri="{FF2B5EF4-FFF2-40B4-BE49-F238E27FC236}">
                <a16:creationId xmlns:a16="http://schemas.microsoft.com/office/drawing/2014/main" id="{CD231E90-753C-4B50-9AFD-7B271E414862}"/>
              </a:ext>
            </a:extLst>
          </p:cNvPr>
          <p:cNvGrpSpPr/>
          <p:nvPr/>
        </p:nvGrpSpPr>
        <p:grpSpPr>
          <a:xfrm>
            <a:off x="452100" y="1707411"/>
            <a:ext cx="3128922" cy="1915264"/>
            <a:chOff x="4015926" y="2010290"/>
            <a:chExt cx="3128922" cy="1915264"/>
          </a:xfrm>
        </p:grpSpPr>
        <p:sp>
          <p:nvSpPr>
            <p:cNvPr id="74" name="AutoShape 6">
              <a:extLst>
                <a:ext uri="{FF2B5EF4-FFF2-40B4-BE49-F238E27FC236}">
                  <a16:creationId xmlns:a16="http://schemas.microsoft.com/office/drawing/2014/main" id="{F2EE8E75-23BD-485F-A910-8E802FE99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415" y="2712811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75" name="AutoShape 7">
              <a:extLst>
                <a:ext uri="{FF2B5EF4-FFF2-40B4-BE49-F238E27FC236}">
                  <a16:creationId xmlns:a16="http://schemas.microsoft.com/office/drawing/2014/main" id="{CC6203F5-0349-484C-860C-E129687C4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403" y="269240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6" name="AutoShape 8">
              <a:extLst>
                <a:ext uri="{FF2B5EF4-FFF2-40B4-BE49-F238E27FC236}">
                  <a16:creationId xmlns:a16="http://schemas.microsoft.com/office/drawing/2014/main" id="{D4B4DE08-8B09-4543-BC12-71C7F259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741" y="215265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77" name="AutoShape 9">
              <a:extLst>
                <a:ext uri="{FF2B5EF4-FFF2-40B4-BE49-F238E27FC236}">
                  <a16:creationId xmlns:a16="http://schemas.microsoft.com/office/drawing/2014/main" id="{B6CA3385-FDC5-4DC0-B3A7-C96C2784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403" y="3295765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78" name="AutoShape 10">
              <a:extLst>
                <a:ext uri="{FF2B5EF4-FFF2-40B4-BE49-F238E27FC236}">
                  <a16:creationId xmlns:a16="http://schemas.microsoft.com/office/drawing/2014/main" id="{F960FB0C-6177-44A2-AECE-7AF9CDDA4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212" y="3328102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79" name="AutoShape 11">
              <a:extLst>
                <a:ext uri="{FF2B5EF4-FFF2-40B4-BE49-F238E27FC236}">
                  <a16:creationId xmlns:a16="http://schemas.microsoft.com/office/drawing/2014/main" id="{D407BE02-D7F0-4A3C-8507-4213958CC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414" y="2233472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80" name="AutoShape 12">
              <a:extLst>
                <a:ext uri="{FF2B5EF4-FFF2-40B4-BE49-F238E27FC236}">
                  <a16:creationId xmlns:a16="http://schemas.microsoft.com/office/drawing/2014/main" id="{2817B450-F2B7-4A41-B17A-CE0F09541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916" y="217805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cxnSp>
          <p:nvCxnSpPr>
            <p:cNvPr id="81" name="AutoShape 13">
              <a:extLst>
                <a:ext uri="{FF2B5EF4-FFF2-40B4-BE49-F238E27FC236}">
                  <a16:creationId xmlns:a16="http://schemas.microsoft.com/office/drawing/2014/main" id="{EB391791-ADD6-4E65-9079-F84F4FD8633D}"/>
                </a:ext>
              </a:extLst>
            </p:cNvPr>
            <p:cNvCxnSpPr>
              <a:cxnSpLocks noChangeShapeType="1"/>
              <a:stCxn id="75" idx="6"/>
              <a:endCxn id="78" idx="1"/>
            </p:cNvCxnSpPr>
            <p:nvPr/>
          </p:nvCxnSpPr>
          <p:spPr bwMode="auto">
            <a:xfrm>
              <a:off x="4412003" y="2806700"/>
              <a:ext cx="1038687" cy="5548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4">
              <a:extLst>
                <a:ext uri="{FF2B5EF4-FFF2-40B4-BE49-F238E27FC236}">
                  <a16:creationId xmlns:a16="http://schemas.microsoft.com/office/drawing/2014/main" id="{8AF3314B-4442-405E-992A-41666CD3AB95}"/>
                </a:ext>
              </a:extLst>
            </p:cNvPr>
            <p:cNvCxnSpPr>
              <a:cxnSpLocks noChangeShapeType="1"/>
              <a:stCxn id="75" idx="4"/>
              <a:endCxn id="77" idx="0"/>
            </p:cNvCxnSpPr>
            <p:nvPr/>
          </p:nvCxnSpPr>
          <p:spPr bwMode="auto">
            <a:xfrm>
              <a:off x="4297703" y="2921000"/>
              <a:ext cx="0" cy="3747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">
              <a:extLst>
                <a:ext uri="{FF2B5EF4-FFF2-40B4-BE49-F238E27FC236}">
                  <a16:creationId xmlns:a16="http://schemas.microsoft.com/office/drawing/2014/main" id="{5501C09D-DD10-4154-B077-A9D2990DF81B}"/>
                </a:ext>
              </a:extLst>
            </p:cNvPr>
            <p:cNvCxnSpPr>
              <a:cxnSpLocks noChangeShapeType="1"/>
              <a:stCxn id="74" idx="1"/>
              <a:endCxn id="80" idx="5"/>
            </p:cNvCxnSpPr>
            <p:nvPr/>
          </p:nvCxnSpPr>
          <p:spPr bwMode="auto">
            <a:xfrm flipH="1" flipV="1">
              <a:off x="4923038" y="2373172"/>
              <a:ext cx="392855" cy="373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6">
              <a:extLst>
                <a:ext uri="{FF2B5EF4-FFF2-40B4-BE49-F238E27FC236}">
                  <a16:creationId xmlns:a16="http://schemas.microsoft.com/office/drawing/2014/main" id="{CDDF75CE-841B-424A-8752-FC0A4437549B}"/>
                </a:ext>
              </a:extLst>
            </p:cNvPr>
            <p:cNvCxnSpPr>
              <a:cxnSpLocks noChangeShapeType="1"/>
              <a:stCxn id="107" idx="6"/>
              <a:endCxn id="78" idx="3"/>
            </p:cNvCxnSpPr>
            <p:nvPr/>
          </p:nvCxnSpPr>
          <p:spPr bwMode="auto">
            <a:xfrm flipV="1">
              <a:off x="5050971" y="3523224"/>
              <a:ext cx="399719" cy="2880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7">
              <a:extLst>
                <a:ext uri="{FF2B5EF4-FFF2-40B4-BE49-F238E27FC236}">
                  <a16:creationId xmlns:a16="http://schemas.microsoft.com/office/drawing/2014/main" id="{C654DAF7-3D7C-42F3-B432-9B8E55AC95D7}"/>
                </a:ext>
              </a:extLst>
            </p:cNvPr>
            <p:cNvCxnSpPr>
              <a:cxnSpLocks noChangeShapeType="1"/>
              <a:stCxn id="108" idx="2"/>
              <a:endCxn id="78" idx="6"/>
            </p:cNvCxnSpPr>
            <p:nvPr/>
          </p:nvCxnSpPr>
          <p:spPr bwMode="auto">
            <a:xfrm flipH="1" flipV="1">
              <a:off x="5645812" y="3442402"/>
              <a:ext cx="705388" cy="124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18">
              <a:extLst>
                <a:ext uri="{FF2B5EF4-FFF2-40B4-BE49-F238E27FC236}">
                  <a16:creationId xmlns:a16="http://schemas.microsoft.com/office/drawing/2014/main" id="{2101B932-F196-4BAF-AC9A-0CA861EA8C2B}"/>
                </a:ext>
              </a:extLst>
            </p:cNvPr>
            <p:cNvCxnSpPr>
              <a:cxnSpLocks noChangeShapeType="1"/>
              <a:stCxn id="74" idx="7"/>
              <a:endCxn id="76" idx="3"/>
            </p:cNvCxnSpPr>
            <p:nvPr/>
          </p:nvCxnSpPr>
          <p:spPr bwMode="auto">
            <a:xfrm flipV="1">
              <a:off x="5477537" y="2347772"/>
              <a:ext cx="550682" cy="3985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19">
              <a:extLst>
                <a:ext uri="{FF2B5EF4-FFF2-40B4-BE49-F238E27FC236}">
                  <a16:creationId xmlns:a16="http://schemas.microsoft.com/office/drawing/2014/main" id="{DF7B2540-2315-442A-B684-C882E2491821}"/>
                </a:ext>
              </a:extLst>
            </p:cNvPr>
            <p:cNvCxnSpPr>
              <a:cxnSpLocks noChangeShapeType="1"/>
              <a:stCxn id="74" idx="6"/>
              <a:endCxn id="109" idx="2"/>
            </p:cNvCxnSpPr>
            <p:nvPr/>
          </p:nvCxnSpPr>
          <p:spPr bwMode="auto">
            <a:xfrm>
              <a:off x="5511015" y="2827111"/>
              <a:ext cx="1250924" cy="144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20">
              <a:extLst>
                <a:ext uri="{FF2B5EF4-FFF2-40B4-BE49-F238E27FC236}">
                  <a16:creationId xmlns:a16="http://schemas.microsoft.com/office/drawing/2014/main" id="{13F2A8AE-9E49-4C00-92FA-1ED0F373C3CC}"/>
                </a:ext>
              </a:extLst>
            </p:cNvPr>
            <p:cNvCxnSpPr>
              <a:cxnSpLocks noChangeShapeType="1"/>
              <a:stCxn id="78" idx="2"/>
              <a:endCxn id="77" idx="6"/>
            </p:cNvCxnSpPr>
            <p:nvPr/>
          </p:nvCxnSpPr>
          <p:spPr bwMode="auto">
            <a:xfrm flipH="1" flipV="1">
              <a:off x="4412003" y="3410065"/>
              <a:ext cx="1005209" cy="32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AutoShape 21">
              <a:extLst>
                <a:ext uri="{FF2B5EF4-FFF2-40B4-BE49-F238E27FC236}">
                  <a16:creationId xmlns:a16="http://schemas.microsoft.com/office/drawing/2014/main" id="{5FB6EB7E-B6FA-419B-9994-017722BA2994}"/>
                </a:ext>
              </a:extLst>
            </p:cNvPr>
            <p:cNvCxnSpPr>
              <a:cxnSpLocks noChangeShapeType="1"/>
              <a:stCxn id="76" idx="6"/>
              <a:endCxn id="79" idx="1"/>
            </p:cNvCxnSpPr>
            <p:nvPr/>
          </p:nvCxnSpPr>
          <p:spPr bwMode="auto">
            <a:xfrm>
              <a:off x="6223341" y="2266950"/>
              <a:ext cx="68055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22">
              <a:extLst>
                <a:ext uri="{FF2B5EF4-FFF2-40B4-BE49-F238E27FC236}">
                  <a16:creationId xmlns:a16="http://schemas.microsoft.com/office/drawing/2014/main" id="{1F11E3EA-6BCF-44BE-8974-A336B34399CB}"/>
                </a:ext>
              </a:extLst>
            </p:cNvPr>
            <p:cNvCxnSpPr>
              <a:cxnSpLocks noChangeShapeType="1"/>
              <a:stCxn id="80" idx="3"/>
              <a:endCxn id="75" idx="7"/>
            </p:cNvCxnSpPr>
            <p:nvPr/>
          </p:nvCxnSpPr>
          <p:spPr bwMode="auto">
            <a:xfrm flipH="1">
              <a:off x="4378525" y="2373172"/>
              <a:ext cx="382869" cy="352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23">
              <a:extLst>
                <a:ext uri="{FF2B5EF4-FFF2-40B4-BE49-F238E27FC236}">
                  <a16:creationId xmlns:a16="http://schemas.microsoft.com/office/drawing/2014/main" id="{67DA15F4-AD10-4609-91F6-4DB9F379DA44}"/>
                </a:ext>
              </a:extLst>
            </p:cNvPr>
            <p:cNvCxnSpPr>
              <a:cxnSpLocks noChangeShapeType="1"/>
              <a:stCxn id="80" idx="6"/>
              <a:endCxn id="76" idx="2"/>
            </p:cNvCxnSpPr>
            <p:nvPr/>
          </p:nvCxnSpPr>
          <p:spPr bwMode="auto">
            <a:xfrm flipV="1">
              <a:off x="4956516" y="2266950"/>
              <a:ext cx="1038225" cy="25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24">
              <a:extLst>
                <a:ext uri="{FF2B5EF4-FFF2-40B4-BE49-F238E27FC236}">
                  <a16:creationId xmlns:a16="http://schemas.microsoft.com/office/drawing/2014/main" id="{063F2290-624D-456E-89DF-BD07D2661819}"/>
                </a:ext>
              </a:extLst>
            </p:cNvPr>
            <p:cNvCxnSpPr>
              <a:cxnSpLocks noChangeShapeType="1"/>
              <a:stCxn id="74" idx="5"/>
              <a:endCxn id="108" idx="1"/>
            </p:cNvCxnSpPr>
            <p:nvPr/>
          </p:nvCxnSpPr>
          <p:spPr bwMode="auto">
            <a:xfrm>
              <a:off x="5477537" y="2907933"/>
              <a:ext cx="907141" cy="577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Text Box 25">
              <a:extLst>
                <a:ext uri="{FF2B5EF4-FFF2-40B4-BE49-F238E27FC236}">
                  <a16:creationId xmlns:a16="http://schemas.microsoft.com/office/drawing/2014/main" id="{7ABA908B-E23E-43CE-AB35-F110F3B0A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842" y="2290039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95" name="Text Box 27">
              <a:extLst>
                <a:ext uri="{FF2B5EF4-FFF2-40B4-BE49-F238E27FC236}">
                  <a16:creationId xmlns:a16="http://schemas.microsoft.com/office/drawing/2014/main" id="{F713E451-187F-4026-AC94-EE9D7CBC1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208" y="3556702"/>
              <a:ext cx="3337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-1</a:t>
              </a:r>
            </a:p>
          </p:txBody>
        </p:sp>
        <p:sp>
          <p:nvSpPr>
            <p:cNvPr id="96" name="Text Box 28">
              <a:extLst>
                <a:ext uri="{FF2B5EF4-FFF2-40B4-BE49-F238E27FC236}">
                  <a16:creationId xmlns:a16="http://schemas.microsoft.com/office/drawing/2014/main" id="{6E2C3B5C-9403-498E-90E3-283B029B1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449" y="2482148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5F5AF5E8-CEDC-461D-A59E-66E0810EE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3616" y="3155491"/>
              <a:ext cx="3337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-2</a:t>
              </a:r>
            </a:p>
          </p:txBody>
        </p:sp>
        <p:sp>
          <p:nvSpPr>
            <p:cNvPr id="98" name="Text Box 30">
              <a:extLst>
                <a:ext uri="{FF2B5EF4-FFF2-40B4-BE49-F238E27FC236}">
                  <a16:creationId xmlns:a16="http://schemas.microsoft.com/office/drawing/2014/main" id="{CA052CC0-89F8-4FAD-91AE-7EE0F43D9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7670" y="2873725"/>
              <a:ext cx="3337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-4</a:t>
              </a:r>
            </a:p>
          </p:txBody>
        </p:sp>
        <p:sp>
          <p:nvSpPr>
            <p:cNvPr id="99" name="Text Box 31">
              <a:extLst>
                <a:ext uri="{FF2B5EF4-FFF2-40B4-BE49-F238E27FC236}">
                  <a16:creationId xmlns:a16="http://schemas.microsoft.com/office/drawing/2014/main" id="{F8510C0F-8AB1-456F-947A-DA14C5304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4192" y="3484450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0" name="Text Box 32">
              <a:extLst>
                <a:ext uri="{FF2B5EF4-FFF2-40B4-BE49-F238E27FC236}">
                  <a16:creationId xmlns:a16="http://schemas.microsoft.com/office/drawing/2014/main" id="{97C58C11-8BFD-497C-AF1A-704C86B38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4728" y="2010290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1" name="Text Box 33">
              <a:extLst>
                <a:ext uri="{FF2B5EF4-FFF2-40B4-BE49-F238E27FC236}">
                  <a16:creationId xmlns:a16="http://schemas.microsoft.com/office/drawing/2014/main" id="{21053A88-0BD4-4073-8331-37E5D616F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0414" y="2540995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2" name="Text Box 34">
              <a:extLst>
                <a:ext uri="{FF2B5EF4-FFF2-40B4-BE49-F238E27FC236}">
                  <a16:creationId xmlns:a16="http://schemas.microsoft.com/office/drawing/2014/main" id="{1F4DCD64-BF78-4A6C-9202-4ED25B207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549" y="2981551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03" name="Text Box 35">
              <a:extLst>
                <a:ext uri="{FF2B5EF4-FFF2-40B4-BE49-F238E27FC236}">
                  <a16:creationId xmlns:a16="http://schemas.microsoft.com/office/drawing/2014/main" id="{08037089-032B-4D34-93F2-1FE27A640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1876" y="3577130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4" name="Text Box 36">
              <a:extLst>
                <a:ext uri="{FF2B5EF4-FFF2-40B4-BE49-F238E27FC236}">
                  <a16:creationId xmlns:a16="http://schemas.microsoft.com/office/drawing/2014/main" id="{ED9F50DA-7AC0-4950-B076-0BA3180FD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349" y="3174213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" name="AutoShape 11">
              <a:extLst>
                <a:ext uri="{FF2B5EF4-FFF2-40B4-BE49-F238E27FC236}">
                  <a16:creationId xmlns:a16="http://schemas.microsoft.com/office/drawing/2014/main" id="{3115F7B9-0FBB-421A-B27A-431FDCC80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371" y="3696954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08" name="AutoShape 11">
              <a:extLst>
                <a:ext uri="{FF2B5EF4-FFF2-40B4-BE49-F238E27FC236}">
                  <a16:creationId xmlns:a16="http://schemas.microsoft.com/office/drawing/2014/main" id="{A9CF4BA5-C9D3-4E37-8337-50393DDE0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200" y="3452278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09" name="AutoShape 11">
              <a:extLst>
                <a:ext uri="{FF2B5EF4-FFF2-40B4-BE49-F238E27FC236}">
                  <a16:creationId xmlns:a16="http://schemas.microsoft.com/office/drawing/2014/main" id="{60BADAD5-3ED7-416D-8743-C0938FC3E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939" y="2857060"/>
              <a:ext cx="228600" cy="2286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cxnSp>
          <p:nvCxnSpPr>
            <p:cNvPr id="118" name="AutoShape 20">
              <a:extLst>
                <a:ext uri="{FF2B5EF4-FFF2-40B4-BE49-F238E27FC236}">
                  <a16:creationId xmlns:a16="http://schemas.microsoft.com/office/drawing/2014/main" id="{674D8852-727C-485F-B62A-EA2165083973}"/>
                </a:ext>
              </a:extLst>
            </p:cNvPr>
            <p:cNvCxnSpPr>
              <a:cxnSpLocks noChangeShapeType="1"/>
              <a:stCxn id="76" idx="5"/>
              <a:endCxn id="109" idx="1"/>
            </p:cNvCxnSpPr>
            <p:nvPr/>
          </p:nvCxnSpPr>
          <p:spPr bwMode="auto">
            <a:xfrm>
              <a:off x="6189863" y="2347772"/>
              <a:ext cx="605554" cy="542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20">
              <a:extLst>
                <a:ext uri="{FF2B5EF4-FFF2-40B4-BE49-F238E27FC236}">
                  <a16:creationId xmlns:a16="http://schemas.microsoft.com/office/drawing/2014/main" id="{2F7DC17F-2946-471E-91FD-4DBFEFAAFC13}"/>
                </a:ext>
              </a:extLst>
            </p:cNvPr>
            <p:cNvCxnSpPr>
              <a:cxnSpLocks noChangeShapeType="1"/>
              <a:stCxn id="108" idx="7"/>
              <a:endCxn id="109" idx="3"/>
            </p:cNvCxnSpPr>
            <p:nvPr/>
          </p:nvCxnSpPr>
          <p:spPr bwMode="auto">
            <a:xfrm flipV="1">
              <a:off x="6546322" y="3052182"/>
              <a:ext cx="249095" cy="433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20">
              <a:extLst>
                <a:ext uri="{FF2B5EF4-FFF2-40B4-BE49-F238E27FC236}">
                  <a16:creationId xmlns:a16="http://schemas.microsoft.com/office/drawing/2014/main" id="{153DECCF-64B9-41FA-A8E9-360E2FABF241}"/>
                </a:ext>
              </a:extLst>
            </p:cNvPr>
            <p:cNvCxnSpPr>
              <a:cxnSpLocks noChangeShapeType="1"/>
              <a:stCxn id="109" idx="0"/>
              <a:endCxn id="79" idx="4"/>
            </p:cNvCxnSpPr>
            <p:nvPr/>
          </p:nvCxnSpPr>
          <p:spPr bwMode="auto">
            <a:xfrm flipV="1">
              <a:off x="6876239" y="2462072"/>
              <a:ext cx="108475" cy="3949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AutoShape 20">
              <a:extLst>
                <a:ext uri="{FF2B5EF4-FFF2-40B4-BE49-F238E27FC236}">
                  <a16:creationId xmlns:a16="http://schemas.microsoft.com/office/drawing/2014/main" id="{070701AF-375A-4136-A621-D3D01A910475}"/>
                </a:ext>
              </a:extLst>
            </p:cNvPr>
            <p:cNvCxnSpPr>
              <a:cxnSpLocks noChangeShapeType="1"/>
              <a:stCxn id="77" idx="5"/>
              <a:endCxn id="107" idx="2"/>
            </p:cNvCxnSpPr>
            <p:nvPr/>
          </p:nvCxnSpPr>
          <p:spPr bwMode="auto">
            <a:xfrm>
              <a:off x="4378525" y="3490887"/>
              <a:ext cx="443846" cy="3203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Text Box 32">
              <a:extLst>
                <a:ext uri="{FF2B5EF4-FFF2-40B4-BE49-F238E27FC236}">
                  <a16:creationId xmlns:a16="http://schemas.microsoft.com/office/drawing/2014/main" id="{DA9F54D5-1B32-4655-BA12-719A885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0164" y="2479477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5" name="Text Box 28">
              <a:extLst>
                <a:ext uri="{FF2B5EF4-FFF2-40B4-BE49-F238E27FC236}">
                  <a16:creationId xmlns:a16="http://schemas.microsoft.com/office/drawing/2014/main" id="{8EEB5094-F40D-4828-B971-EF80943AD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2415" y="2025051"/>
              <a:ext cx="3337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-2</a:t>
              </a:r>
            </a:p>
          </p:txBody>
        </p:sp>
        <p:sp>
          <p:nvSpPr>
            <p:cNvPr id="166" name="Text Box 28">
              <a:extLst>
                <a:ext uri="{FF2B5EF4-FFF2-40B4-BE49-F238E27FC236}">
                  <a16:creationId xmlns:a16="http://schemas.microsoft.com/office/drawing/2014/main" id="{75DC11F5-3591-4D65-8CAE-2F02D7627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812" y="2446349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67" name="Text Box 28">
              <a:extLst>
                <a:ext uri="{FF2B5EF4-FFF2-40B4-BE49-F238E27FC236}">
                  <a16:creationId xmlns:a16="http://schemas.microsoft.com/office/drawing/2014/main" id="{C83CC23D-6C7B-4497-B615-0D13E0B36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3073" y="2661717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68" name="Text Box 25">
              <a:extLst>
                <a:ext uri="{FF2B5EF4-FFF2-40B4-BE49-F238E27FC236}">
                  <a16:creationId xmlns:a16="http://schemas.microsoft.com/office/drawing/2014/main" id="{1E6EF2C3-6E01-4992-9A7F-9986BD223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926" y="2936916"/>
              <a:ext cx="3337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57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編號版面配置區 3">
            <a:extLst>
              <a:ext uri="{FF2B5EF4-FFF2-40B4-BE49-F238E27FC236}">
                <a16:creationId xmlns:a16="http://schemas.microsoft.com/office/drawing/2014/main" id="{A4A9E3B6-0FF3-45FF-971C-193CE0393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1B8F6F-F982-42A0-B1C1-0AF42FC34380}" type="slidenum">
              <a:rPr lang="zh-TW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6109A957-C579-4B47-9FC5-D2E5CB831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Problem 5 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C9D36DE9-5198-4133-B269-FA128731C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1013" y="917575"/>
            <a:ext cx="9224962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5.</a:t>
            </a: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72" name="Text Box 37">
            <a:extLst>
              <a:ext uri="{FF2B5EF4-FFF2-40B4-BE49-F238E27FC236}">
                <a16:creationId xmlns:a16="http://schemas.microsoft.com/office/drawing/2014/main" id="{56AD2829-F934-46A2-BF75-CD1EB4EC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02" y="917575"/>
            <a:ext cx="911519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標楷體" panose="03000509000000000000" pitchFamily="65" charset="-120"/>
              </a:rPr>
              <a:t>[30%] </a:t>
            </a:r>
            <a:r>
              <a:rPr lang="zh-TW" altLang="en-US" sz="1800">
                <a:ea typeface="標楷體" panose="03000509000000000000" pitchFamily="65" charset="-120"/>
              </a:rPr>
              <a:t>請描述一個你認為有趣的「最短路徑」應用問題，應該要敘述清楚</a:t>
            </a:r>
            <a:r>
              <a:rPr lang="zh-TW" altLang="en-US" sz="1800" b="1">
                <a:solidFill>
                  <a:srgbClr val="008000"/>
                </a:solidFill>
                <a:ea typeface="標楷體" panose="03000509000000000000" pitchFamily="65" charset="-120"/>
              </a:rPr>
              <a:t>問題背景</a:t>
            </a:r>
            <a:r>
              <a:rPr lang="zh-TW" altLang="en-US" sz="1800">
                <a:ea typeface="標楷體" panose="03000509000000000000" pitchFamily="65" charset="-120"/>
              </a:rPr>
              <a:t>（</a:t>
            </a:r>
            <a:r>
              <a:rPr lang="en-US" altLang="zh-TW" sz="1800">
                <a:ea typeface="標楷體" panose="03000509000000000000" pitchFamily="65" charset="-120"/>
              </a:rPr>
              <a:t>node</a:t>
            </a:r>
            <a:br>
              <a:rPr lang="en-US" altLang="zh-TW" sz="1800">
                <a:ea typeface="標楷體" panose="03000509000000000000" pitchFamily="65" charset="-120"/>
              </a:rPr>
            </a:br>
            <a:r>
              <a:rPr lang="zh-TW" altLang="en-US" sz="1800">
                <a:ea typeface="標楷體" panose="03000509000000000000" pitchFamily="65" charset="-120"/>
              </a:rPr>
              <a:t>、</a:t>
            </a:r>
            <a:r>
              <a:rPr lang="en-US" altLang="zh-TW" sz="1800">
                <a:ea typeface="標楷體" panose="03000509000000000000" pitchFamily="65" charset="-120"/>
              </a:rPr>
              <a:t>arc</a:t>
            </a:r>
            <a:r>
              <a:rPr lang="zh-TW" altLang="en-US" sz="1800">
                <a:ea typeface="標楷體" panose="03000509000000000000" pitchFamily="65" charset="-120"/>
              </a:rPr>
              <a:t>等）、</a:t>
            </a:r>
            <a:r>
              <a:rPr lang="zh-TW" altLang="en-US" sz="1800" b="1">
                <a:solidFill>
                  <a:srgbClr val="008000"/>
                </a:solidFill>
                <a:ea typeface="標楷體" panose="03000509000000000000" pitchFamily="65" charset="-120"/>
              </a:rPr>
              <a:t>原因</a:t>
            </a:r>
            <a:r>
              <a:rPr lang="en-US" altLang="zh-TW" sz="1800">
                <a:ea typeface="標楷體" panose="03000509000000000000" pitchFamily="65" charset="-120"/>
              </a:rPr>
              <a:t>(</a:t>
            </a:r>
            <a:r>
              <a:rPr lang="zh-TW" altLang="en-US" sz="1800">
                <a:ea typeface="標楷體" panose="03000509000000000000" pitchFamily="65" charset="-120"/>
              </a:rPr>
              <a:t>為何你認為是最短路徑</a:t>
            </a:r>
            <a:r>
              <a:rPr lang="en-US" altLang="zh-TW" sz="1800">
                <a:ea typeface="標楷體" panose="03000509000000000000" pitchFamily="65" charset="-120"/>
              </a:rPr>
              <a:t>)</a:t>
            </a:r>
            <a:r>
              <a:rPr lang="zh-TW" altLang="en-US" sz="1800">
                <a:ea typeface="標楷體" panose="03000509000000000000" pitchFamily="65" charset="-120"/>
              </a:rPr>
              <a:t>、可</a:t>
            </a:r>
            <a:r>
              <a:rPr lang="zh-TW" altLang="en-US" sz="1800" b="1">
                <a:solidFill>
                  <a:srgbClr val="008000"/>
                </a:solidFill>
                <a:ea typeface="標楷體" panose="03000509000000000000" pitchFamily="65" charset="-120"/>
              </a:rPr>
              <a:t>如何求解</a:t>
            </a:r>
            <a:r>
              <a:rPr lang="zh-TW" altLang="en-US" sz="1800">
                <a:ea typeface="標楷體" panose="03000509000000000000" pitchFamily="65" charset="-120"/>
              </a:rPr>
              <a:t>、</a:t>
            </a:r>
            <a:r>
              <a:rPr lang="zh-TW" altLang="en-US" sz="1800" b="1">
                <a:solidFill>
                  <a:srgbClr val="008000"/>
                </a:solidFill>
                <a:ea typeface="標楷體" panose="03000509000000000000" pitchFamily="65" charset="-120"/>
              </a:rPr>
              <a:t>其它補充說明</a:t>
            </a:r>
            <a:r>
              <a:rPr lang="zh-TW" altLang="en-US" sz="1800">
                <a:ea typeface="標楷體" panose="03000509000000000000" pitchFamily="65" charset="-120"/>
              </a:rPr>
              <a:t>等。</a:t>
            </a:r>
            <a:br>
              <a:rPr lang="en-US" altLang="zh-TW" sz="1800">
                <a:ea typeface="標楷體" panose="03000509000000000000" pitchFamily="65" charset="-120"/>
              </a:rPr>
            </a:br>
            <a:r>
              <a:rPr lang="zh-TW" altLang="en-US" sz="1800">
                <a:ea typeface="標楷體" panose="03000509000000000000" pitchFamily="65" charset="-120"/>
              </a:rPr>
              <a:t>譬如：給定一個台北市公車地圖</a:t>
            </a:r>
            <a:r>
              <a:rPr lang="en-US" altLang="zh-TW" sz="1800">
                <a:ea typeface="標楷體" panose="03000509000000000000" pitchFamily="65" charset="-120"/>
              </a:rPr>
              <a:t>G=(N,A)</a:t>
            </a:r>
            <a:r>
              <a:rPr lang="zh-TW" altLang="en-US" sz="1800">
                <a:ea typeface="標楷體" panose="03000509000000000000" pitchFamily="65" charset="-120"/>
              </a:rPr>
              <a:t>，其中</a:t>
            </a:r>
            <a:r>
              <a:rPr lang="en-US" altLang="zh-TW" sz="1800">
                <a:ea typeface="標楷體" panose="03000509000000000000" pitchFamily="65" charset="-120"/>
              </a:rPr>
              <a:t>node</a:t>
            </a:r>
            <a:r>
              <a:rPr lang="zh-TW" altLang="en-US" sz="1800">
                <a:ea typeface="標楷體" panose="03000509000000000000" pitchFamily="65" charset="-120"/>
              </a:rPr>
              <a:t>為公車站、</a:t>
            </a:r>
            <a:r>
              <a:rPr lang="en-US" altLang="zh-TW" sz="1800">
                <a:ea typeface="標楷體" panose="03000509000000000000" pitchFamily="65" charset="-120"/>
              </a:rPr>
              <a:t>arc (i,j)</a:t>
            </a:r>
            <a:r>
              <a:rPr lang="zh-TW" altLang="en-US" sz="1800">
                <a:ea typeface="標楷體" panose="03000509000000000000" pitchFamily="65" charset="-120"/>
              </a:rPr>
              <a:t>為某路線相鄰兩公車站</a:t>
            </a:r>
            <a:r>
              <a:rPr lang="en-US" altLang="zh-TW" sz="1800">
                <a:ea typeface="標楷體" panose="03000509000000000000" pitchFamily="65" charset="-120"/>
              </a:rPr>
              <a:t>i,j</a:t>
            </a:r>
            <a:r>
              <a:rPr lang="zh-TW" altLang="en-US" sz="1800">
                <a:ea typeface="標楷體" panose="03000509000000000000" pitchFamily="65" charset="-120"/>
              </a:rPr>
              <a:t>的連結（自</a:t>
            </a:r>
            <a:r>
              <a:rPr lang="en-US" altLang="zh-TW" sz="1800">
                <a:ea typeface="標楷體" panose="03000509000000000000" pitchFamily="65" charset="-120"/>
              </a:rPr>
              <a:t>i</a:t>
            </a:r>
            <a:r>
              <a:rPr lang="zh-TW" altLang="en-US" sz="1800">
                <a:ea typeface="標楷體" panose="03000509000000000000" pitchFamily="65" charset="-120"/>
              </a:rPr>
              <a:t>至</a:t>
            </a:r>
            <a:r>
              <a:rPr lang="en-US" altLang="zh-TW" sz="1800">
                <a:ea typeface="標楷體" panose="03000509000000000000" pitchFamily="65" charset="-120"/>
              </a:rPr>
              <a:t>j</a:t>
            </a:r>
            <a:r>
              <a:rPr lang="zh-TW" altLang="en-US" sz="1800">
                <a:ea typeface="標楷體" panose="03000509000000000000" pitchFamily="65" charset="-120"/>
              </a:rPr>
              <a:t>，有方向性）、</a:t>
            </a:r>
            <a:r>
              <a:rPr lang="en-US" altLang="zh-TW" sz="1800">
                <a:ea typeface="標楷體" panose="03000509000000000000" pitchFamily="65" charset="-120"/>
              </a:rPr>
              <a:t>arc</a:t>
            </a:r>
            <a:r>
              <a:rPr lang="zh-TW" altLang="en-US" sz="1800">
                <a:ea typeface="標楷體" panose="03000509000000000000" pitchFamily="65" charset="-120"/>
              </a:rPr>
              <a:t>長度</a:t>
            </a:r>
            <a:r>
              <a:rPr lang="en-US" altLang="zh-TW" sz="1800">
                <a:ea typeface="標楷體" panose="03000509000000000000" pitchFamily="65" charset="-120"/>
              </a:rPr>
              <a:t>c</a:t>
            </a:r>
            <a:r>
              <a:rPr lang="en-US" altLang="zh-TW" sz="1800" baseline="-25000">
                <a:ea typeface="標楷體" panose="03000509000000000000" pitchFamily="65" charset="-120"/>
              </a:rPr>
              <a:t>ij</a:t>
            </a:r>
            <a:r>
              <a:rPr lang="zh-TW" altLang="en-US" sz="1800">
                <a:ea typeface="標楷體" panose="03000509000000000000" pitchFamily="65" charset="-120"/>
              </a:rPr>
              <a:t>為其相鄰兩站間的</a:t>
            </a:r>
            <a:r>
              <a:rPr lang="en-US" altLang="zh-TW" sz="1800">
                <a:ea typeface="標楷體" panose="03000509000000000000" pitchFamily="65" charset="-120"/>
              </a:rPr>
              <a:t>travel time</a:t>
            </a:r>
            <a:r>
              <a:rPr lang="zh-TW" altLang="en-US" sz="1800">
                <a:ea typeface="標楷體" panose="03000509000000000000" pitchFamily="65" charset="-120"/>
              </a:rPr>
              <a:t>。</a:t>
            </a:r>
            <a:endParaRPr lang="en-US" altLang="zh-TW" sz="1800"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sz="1800">
                <a:ea typeface="標楷體" panose="03000509000000000000" pitchFamily="65" charset="-120"/>
              </a:rPr>
              <a:t>(</a:t>
            </a: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較低分例子，因為太直覺</a:t>
            </a:r>
            <a:r>
              <a:rPr lang="en-US" altLang="zh-TW" sz="1800">
                <a:ea typeface="標楷體" panose="03000509000000000000" pitchFamily="65" charset="-120"/>
              </a:rPr>
              <a:t>)</a:t>
            </a:r>
            <a:r>
              <a:rPr lang="zh-TW" altLang="en-US" sz="1800">
                <a:ea typeface="標楷體" panose="03000509000000000000" pitchFamily="65" charset="-120"/>
              </a:rPr>
              <a:t>問題：自某站</a:t>
            </a:r>
            <a:r>
              <a:rPr lang="en-US" altLang="zh-TW" sz="1800">
                <a:ea typeface="標楷體" panose="03000509000000000000" pitchFamily="65" charset="-120"/>
              </a:rPr>
              <a:t> s </a:t>
            </a:r>
            <a:r>
              <a:rPr lang="zh-TW" altLang="en-US" sz="1800">
                <a:ea typeface="標楷體" panose="03000509000000000000" pitchFamily="65" charset="-120"/>
              </a:rPr>
              <a:t>欲搭至某站</a:t>
            </a:r>
            <a:r>
              <a:rPr lang="en-US" altLang="zh-TW" sz="1800">
                <a:ea typeface="標楷體" panose="03000509000000000000" pitchFamily="65" charset="-120"/>
              </a:rPr>
              <a:t> t </a:t>
            </a:r>
            <a:r>
              <a:rPr lang="zh-TW" altLang="en-US" sz="1800">
                <a:ea typeface="標楷體" panose="03000509000000000000" pitchFamily="65" charset="-120"/>
              </a:rPr>
              <a:t>的最快搭乘方式（假設忽略等車、轉車時間）為求取 </a:t>
            </a:r>
            <a:r>
              <a:rPr lang="en-US" altLang="zh-TW" sz="1800">
                <a:ea typeface="標楷體" panose="03000509000000000000" pitchFamily="65" charset="-120"/>
              </a:rPr>
              <a:t>s-t </a:t>
            </a:r>
            <a:r>
              <a:rPr lang="zh-TW" altLang="en-US" sz="1800">
                <a:ea typeface="標楷體" panose="03000509000000000000" pitchFamily="65" charset="-120"/>
              </a:rPr>
              <a:t>的最短路徑問題，可用</a:t>
            </a:r>
            <a:r>
              <a:rPr lang="en-US" altLang="zh-TW" sz="1800">
                <a:ea typeface="標楷體" panose="03000509000000000000" pitchFamily="65" charset="-120"/>
              </a:rPr>
              <a:t>Dijkstra</a:t>
            </a:r>
            <a:r>
              <a:rPr lang="zh-TW" altLang="en-US" sz="1800">
                <a:ea typeface="標楷體" panose="03000509000000000000" pitchFamily="65" charset="-120"/>
              </a:rPr>
              <a:t>演算法，因為</a:t>
            </a:r>
            <a:r>
              <a:rPr lang="en-US" altLang="zh-TW" sz="1800">
                <a:ea typeface="標楷體" panose="03000509000000000000" pitchFamily="65" charset="-120"/>
              </a:rPr>
              <a:t>arc</a:t>
            </a:r>
            <a:r>
              <a:rPr lang="zh-TW" altLang="en-US" sz="1800">
                <a:ea typeface="標楷體" panose="03000509000000000000" pitchFamily="65" charset="-120"/>
              </a:rPr>
              <a:t>長度必為正數</a:t>
            </a:r>
            <a:br>
              <a:rPr lang="en-US" altLang="zh-TW" sz="1800">
                <a:ea typeface="標楷體" panose="03000509000000000000" pitchFamily="65" charset="-120"/>
              </a:rPr>
            </a:br>
            <a:br>
              <a:rPr lang="en-US" altLang="zh-TW" sz="1800">
                <a:ea typeface="標楷體" panose="03000509000000000000" pitchFamily="65" charset="-120"/>
              </a:rPr>
            </a:br>
            <a:r>
              <a:rPr lang="en-US" altLang="zh-TW" sz="1800">
                <a:ea typeface="標楷體" panose="03000509000000000000" pitchFamily="65" charset="-120"/>
              </a:rPr>
              <a:t>(</a:t>
            </a: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較高分例子，因為較有變化</a:t>
            </a:r>
            <a:r>
              <a:rPr lang="en-US" altLang="zh-TW" sz="1800">
                <a:ea typeface="標楷體" panose="03000509000000000000" pitchFamily="65" charset="-120"/>
              </a:rPr>
              <a:t>)</a:t>
            </a:r>
            <a:r>
              <a:rPr lang="zh-TW" altLang="en-US" sz="1800">
                <a:ea typeface="標楷體" panose="03000509000000000000" pitchFamily="65" charset="-120"/>
              </a:rPr>
              <a:t>承上但假設在某站 </a:t>
            </a:r>
            <a:r>
              <a:rPr lang="en-US" altLang="zh-TW" sz="1800">
                <a:ea typeface="標楷體" panose="03000509000000000000" pitchFamily="65" charset="-120"/>
              </a:rPr>
              <a:t>i </a:t>
            </a:r>
            <a:r>
              <a:rPr lang="zh-TW" altLang="en-US" sz="1800">
                <a:ea typeface="標楷體" panose="03000509000000000000" pitchFamily="65" charset="-120"/>
              </a:rPr>
              <a:t>自路線</a:t>
            </a:r>
            <a:r>
              <a:rPr lang="en-US" altLang="zh-TW" sz="1800">
                <a:ea typeface="標楷體" panose="03000509000000000000" pitchFamily="65" charset="-120"/>
              </a:rPr>
              <a:t>p</a:t>
            </a:r>
            <a:r>
              <a:rPr lang="zh-TW" altLang="en-US" sz="1800">
                <a:ea typeface="標楷體" panose="03000509000000000000" pitchFamily="65" charset="-120"/>
              </a:rPr>
              <a:t>轉路線</a:t>
            </a:r>
            <a:r>
              <a:rPr lang="en-US" altLang="zh-TW" sz="1800">
                <a:ea typeface="標楷體" panose="03000509000000000000" pitchFamily="65" charset="-120"/>
              </a:rPr>
              <a:t>q</a:t>
            </a:r>
            <a:r>
              <a:rPr lang="zh-TW" altLang="en-US" sz="1800">
                <a:ea typeface="標楷體" panose="03000509000000000000" pitchFamily="65" charset="-120"/>
              </a:rPr>
              <a:t>車之轉車時間為已知常數 </a:t>
            </a:r>
            <a:r>
              <a:rPr lang="en-US" altLang="zh-TW" sz="1800">
                <a:ea typeface="標楷體" panose="03000509000000000000" pitchFamily="65" charset="-120"/>
              </a:rPr>
              <a:t>t</a:t>
            </a:r>
            <a:r>
              <a:rPr lang="en-US" altLang="zh-TW" sz="1800" baseline="-25000">
                <a:ea typeface="標楷體" panose="03000509000000000000" pitchFamily="65" charset="-120"/>
              </a:rPr>
              <a:t>i</a:t>
            </a:r>
            <a:r>
              <a:rPr lang="en-US" altLang="zh-TW" sz="1800" baseline="30000">
                <a:ea typeface="標楷體" panose="03000509000000000000" pitchFamily="65" charset="-120"/>
              </a:rPr>
              <a:t>pq</a:t>
            </a:r>
            <a:br>
              <a:rPr lang="en-US" altLang="zh-TW" sz="1800" baseline="30000">
                <a:ea typeface="標楷體" panose="03000509000000000000" pitchFamily="65" charset="-120"/>
              </a:rPr>
            </a:br>
            <a:r>
              <a:rPr lang="zh-TW" altLang="en-US" sz="1800">
                <a:ea typeface="標楷體" panose="03000509000000000000" pitchFamily="65" charset="-120"/>
              </a:rPr>
              <a:t>求取 </a:t>
            </a:r>
            <a:r>
              <a:rPr lang="en-US" altLang="zh-TW" sz="1800">
                <a:ea typeface="標楷體" panose="03000509000000000000" pitchFamily="65" charset="-120"/>
              </a:rPr>
              <a:t>s-t </a:t>
            </a:r>
            <a:r>
              <a:rPr lang="zh-TW" altLang="en-US" sz="1800">
                <a:ea typeface="標楷體" panose="03000509000000000000" pitchFamily="65" charset="-120"/>
              </a:rPr>
              <a:t>的最短路徑問題，仍可用</a:t>
            </a:r>
            <a:r>
              <a:rPr lang="en-US" altLang="zh-TW" sz="1800">
                <a:ea typeface="標楷體" panose="03000509000000000000" pitchFamily="65" charset="-120"/>
              </a:rPr>
              <a:t>Dijkstra</a:t>
            </a:r>
            <a:r>
              <a:rPr lang="zh-TW" altLang="en-US" sz="1800">
                <a:ea typeface="標楷體" panose="03000509000000000000" pitchFamily="65" charset="-120"/>
              </a:rPr>
              <a:t>演算法，但在網路的建構跟上例不同，可將各路線視為三度空間上獨立不交叉的路徑畫出，再自路線</a:t>
            </a:r>
            <a:r>
              <a:rPr lang="en-US" altLang="zh-TW" sz="1800">
                <a:ea typeface="標楷體" panose="03000509000000000000" pitchFamily="65" charset="-120"/>
              </a:rPr>
              <a:t>p</a:t>
            </a:r>
            <a:r>
              <a:rPr lang="zh-TW" altLang="en-US" sz="1800">
                <a:ea typeface="標楷體" panose="03000509000000000000" pitchFamily="65" charset="-120"/>
              </a:rPr>
              <a:t>上的車站 </a:t>
            </a:r>
            <a:r>
              <a:rPr lang="en-US" altLang="zh-TW" sz="1800">
                <a:ea typeface="標楷體" panose="03000509000000000000" pitchFamily="65" charset="-120"/>
              </a:rPr>
              <a:t>i </a:t>
            </a:r>
            <a:r>
              <a:rPr lang="zh-TW" altLang="en-US" sz="1800">
                <a:ea typeface="標楷體" panose="03000509000000000000" pitchFamily="65" charset="-120"/>
              </a:rPr>
              <a:t>連至該車站在另一路線</a:t>
            </a:r>
            <a:r>
              <a:rPr lang="en-US" altLang="zh-TW" sz="1800">
                <a:ea typeface="標楷體" panose="03000509000000000000" pitchFamily="65" charset="-120"/>
              </a:rPr>
              <a:t>q</a:t>
            </a:r>
            <a:r>
              <a:rPr lang="zh-TW" altLang="en-US" sz="1800">
                <a:ea typeface="標楷體" panose="03000509000000000000" pitchFamily="65" charset="-120"/>
              </a:rPr>
              <a:t>上的分身車站</a:t>
            </a:r>
            <a:r>
              <a:rPr lang="en-US" altLang="zh-TW" sz="1800">
                <a:ea typeface="標楷體" panose="03000509000000000000" pitchFamily="65" charset="-120"/>
              </a:rPr>
              <a:t>i</a:t>
            </a:r>
            <a:r>
              <a:rPr lang="zh-TW" altLang="en-US" sz="1800">
                <a:ea typeface="標楷體" panose="03000509000000000000" pitchFamily="65" charset="-120"/>
              </a:rPr>
              <a:t>，設定該</a:t>
            </a:r>
            <a:r>
              <a:rPr lang="en-US" altLang="zh-TW" sz="1800">
                <a:ea typeface="標楷體" panose="03000509000000000000" pitchFamily="65" charset="-120"/>
              </a:rPr>
              <a:t>arc</a:t>
            </a:r>
            <a:r>
              <a:rPr lang="zh-TW" altLang="en-US" sz="1800">
                <a:ea typeface="標楷體" panose="03000509000000000000" pitchFamily="65" charset="-120"/>
              </a:rPr>
              <a:t>長度為已知常數 </a:t>
            </a:r>
            <a:r>
              <a:rPr lang="en-US" altLang="zh-TW" sz="1800">
                <a:ea typeface="標楷體" panose="03000509000000000000" pitchFamily="65" charset="-120"/>
              </a:rPr>
              <a:t>t</a:t>
            </a:r>
            <a:r>
              <a:rPr lang="en-US" altLang="zh-TW" sz="1800" baseline="-25000">
                <a:ea typeface="標楷體" panose="03000509000000000000" pitchFamily="65" charset="-120"/>
              </a:rPr>
              <a:t>i</a:t>
            </a:r>
            <a:r>
              <a:rPr lang="en-US" altLang="zh-TW" sz="1800" baseline="30000">
                <a:ea typeface="標楷體" panose="03000509000000000000" pitchFamily="65" charset="-120"/>
              </a:rPr>
              <a:t>pq</a:t>
            </a:r>
            <a:r>
              <a:rPr lang="zh-TW" altLang="en-US" sz="1800">
                <a:ea typeface="標楷體" panose="03000509000000000000" pitchFamily="65" charset="-120"/>
              </a:rPr>
              <a:t>；同理，若起訖站亦有多條路線經過的話，可新增一個虛擬的總起站</a:t>
            </a:r>
            <a:r>
              <a:rPr lang="en-US" altLang="zh-TW" sz="1800">
                <a:ea typeface="標楷體" panose="03000509000000000000" pitchFamily="65" charset="-120"/>
              </a:rPr>
              <a:t>node S</a:t>
            </a:r>
            <a:r>
              <a:rPr lang="zh-TW" altLang="en-US" sz="1800">
                <a:ea typeface="標楷體" panose="03000509000000000000" pitchFamily="65" charset="-120"/>
              </a:rPr>
              <a:t>、總訖站</a:t>
            </a:r>
            <a:r>
              <a:rPr lang="en-US" altLang="zh-TW" sz="1800">
                <a:ea typeface="標楷體" panose="03000509000000000000" pitchFamily="65" charset="-120"/>
              </a:rPr>
              <a:t>node T</a:t>
            </a:r>
            <a:r>
              <a:rPr lang="zh-TW" altLang="en-US" sz="1800">
                <a:ea typeface="標楷體" panose="03000509000000000000" pitchFamily="65" charset="-120"/>
              </a:rPr>
              <a:t>，自</a:t>
            </a:r>
            <a:r>
              <a:rPr lang="en-US" altLang="zh-TW" sz="1800">
                <a:ea typeface="標楷體" panose="03000509000000000000" pitchFamily="65" charset="-120"/>
              </a:rPr>
              <a:t>S</a:t>
            </a:r>
            <a:r>
              <a:rPr lang="zh-TW" altLang="en-US" sz="1800">
                <a:ea typeface="標楷體" panose="03000509000000000000" pitchFamily="65" charset="-120"/>
              </a:rPr>
              <a:t>連至其在各路線上的所有分身，且設定這些</a:t>
            </a:r>
            <a:r>
              <a:rPr lang="en-US" altLang="zh-TW" sz="1800">
                <a:ea typeface="標楷體" panose="03000509000000000000" pitchFamily="65" charset="-120"/>
              </a:rPr>
              <a:t>arc</a:t>
            </a:r>
            <a:r>
              <a:rPr lang="zh-TW" altLang="en-US" sz="1800">
                <a:ea typeface="標楷體" panose="03000509000000000000" pitchFamily="65" charset="-120"/>
              </a:rPr>
              <a:t>長度為</a:t>
            </a:r>
            <a:r>
              <a:rPr lang="en-US" altLang="zh-TW" sz="1800">
                <a:ea typeface="標楷體" panose="03000509000000000000" pitchFamily="65" charset="-120"/>
              </a:rPr>
              <a:t>0</a:t>
            </a:r>
            <a:r>
              <a:rPr lang="zh-TW" altLang="en-US" sz="1800">
                <a:ea typeface="標楷體" panose="03000509000000000000" pitchFamily="65" charset="-120"/>
              </a:rPr>
              <a:t>、再自各路線上的所有訖站分身連至虛擬總訖站</a:t>
            </a:r>
            <a:r>
              <a:rPr lang="en-US" altLang="zh-TW" sz="1800">
                <a:ea typeface="標楷體" panose="03000509000000000000" pitchFamily="65" charset="-120"/>
              </a:rPr>
              <a:t>T</a:t>
            </a:r>
            <a:r>
              <a:rPr lang="zh-TW" altLang="en-US" sz="1800">
                <a:ea typeface="標楷體" panose="03000509000000000000" pitchFamily="65" charset="-120"/>
              </a:rPr>
              <a:t>，且設定這些</a:t>
            </a:r>
            <a:r>
              <a:rPr lang="en-US" altLang="zh-TW" sz="1800">
                <a:ea typeface="標楷體" panose="03000509000000000000" pitchFamily="65" charset="-120"/>
              </a:rPr>
              <a:t>arc</a:t>
            </a:r>
            <a:r>
              <a:rPr lang="zh-TW" altLang="en-US" sz="1800">
                <a:ea typeface="標楷體" panose="03000509000000000000" pitchFamily="65" charset="-120"/>
              </a:rPr>
              <a:t>長度為</a:t>
            </a:r>
            <a:r>
              <a:rPr lang="en-US" altLang="zh-TW" sz="1800">
                <a:ea typeface="標楷體" panose="03000509000000000000" pitchFamily="65" charset="-120"/>
              </a:rPr>
              <a:t>0</a:t>
            </a:r>
            <a:r>
              <a:rPr lang="zh-TW" altLang="en-US" sz="1800">
                <a:ea typeface="標楷體" panose="03000509000000000000" pitchFamily="65" charset="-120"/>
              </a:rPr>
              <a:t>，則求解</a:t>
            </a:r>
            <a:r>
              <a:rPr lang="en-US" altLang="zh-TW" sz="1800">
                <a:ea typeface="標楷體" panose="03000509000000000000" pitchFamily="65" charset="-120"/>
              </a:rPr>
              <a:t>S-T</a:t>
            </a:r>
            <a:r>
              <a:rPr lang="zh-TW" altLang="en-US" sz="1800">
                <a:ea typeface="標楷體" panose="03000509000000000000" pitchFamily="65" charset="-120"/>
              </a:rPr>
              <a:t>之最短路徑即可得到考慮所有同站轉車時間的整體最短走法。</a:t>
            </a:r>
            <a:br>
              <a:rPr lang="en-US" altLang="zh-TW" sz="1800">
                <a:ea typeface="標楷體" panose="03000509000000000000" pitchFamily="65" charset="-120"/>
              </a:rPr>
            </a:br>
            <a:br>
              <a:rPr lang="en-US" altLang="zh-TW" sz="1800">
                <a:ea typeface="標楷體" panose="03000509000000000000" pitchFamily="65" charset="-120"/>
              </a:rPr>
            </a:br>
            <a:r>
              <a:rPr lang="zh-TW" altLang="en-US" sz="1800">
                <a:ea typeface="標楷體" panose="03000509000000000000" pitchFamily="65" charset="-120"/>
              </a:rPr>
              <a:t>當然，應該盡量畫圖說明，會更有助於讓別人理解。</a:t>
            </a:r>
            <a:endParaRPr lang="en-US" altLang="zh-TW" sz="1800">
              <a:ea typeface="標楷體" panose="03000509000000000000" pitchFamily="65" charset="-120"/>
            </a:endParaRPr>
          </a:p>
          <a:p>
            <a:pPr eaLnBrk="1" hangingPunct="1"/>
            <a:endParaRPr lang="en-US" altLang="zh-TW" sz="1800"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1800">
                <a:ea typeface="標楷體" panose="03000509000000000000" pitchFamily="65" charset="-120"/>
              </a:rPr>
              <a:t>本題若是用紙筆作答的話，請照相或掃描成</a:t>
            </a:r>
            <a:r>
              <a:rPr lang="en-US" altLang="zh-TW" sz="1800">
                <a:ea typeface="標楷體" panose="03000509000000000000" pitchFamily="65" charset="-120"/>
              </a:rPr>
              <a:t>pdf</a:t>
            </a:r>
            <a:r>
              <a:rPr lang="zh-TW" altLang="en-US" sz="1800">
                <a:ea typeface="標楷體" panose="03000509000000000000" pitchFamily="65" charset="-120"/>
              </a:rPr>
              <a:t>檔上傳，檔名為 </a:t>
            </a:r>
            <a:r>
              <a:rPr lang="en-US" altLang="zh-TW" sz="1800">
                <a:ea typeface="標楷體" panose="03000509000000000000" pitchFamily="65" charset="-120"/>
              </a:rPr>
              <a:t>XXXX_5.pdf</a:t>
            </a:r>
            <a:br>
              <a:rPr lang="en-US" altLang="zh-TW" sz="1800">
                <a:ea typeface="標楷體" panose="03000509000000000000" pitchFamily="65" charset="-120"/>
              </a:rPr>
            </a:br>
            <a:r>
              <a:rPr lang="zh-TW" altLang="en-US" sz="1800">
                <a:ea typeface="標楷體" panose="03000509000000000000" pitchFamily="65" charset="-120"/>
              </a:rPr>
              <a:t>若你是用</a:t>
            </a:r>
            <a:r>
              <a:rPr lang="en-US" altLang="zh-TW" sz="1800">
                <a:ea typeface="標楷體" panose="03000509000000000000" pitchFamily="65" charset="-120"/>
              </a:rPr>
              <a:t>ppt</a:t>
            </a:r>
            <a:r>
              <a:rPr lang="zh-TW" altLang="en-US" sz="1800">
                <a:ea typeface="標楷體" panose="03000509000000000000" pitchFamily="65" charset="-120"/>
              </a:rPr>
              <a:t>或</a:t>
            </a:r>
            <a:r>
              <a:rPr lang="en-US" altLang="zh-TW" sz="1800">
                <a:ea typeface="標楷體" panose="03000509000000000000" pitchFamily="65" charset="-120"/>
              </a:rPr>
              <a:t>word</a:t>
            </a:r>
            <a:r>
              <a:rPr lang="zh-TW" altLang="en-US" sz="1800">
                <a:ea typeface="標楷體" panose="03000509000000000000" pitchFamily="65" charset="-120"/>
              </a:rPr>
              <a:t>之類寫的話，可不用轉成</a:t>
            </a:r>
            <a:r>
              <a:rPr lang="en-US" altLang="zh-TW" sz="1800">
                <a:ea typeface="標楷體" panose="03000509000000000000" pitchFamily="65" charset="-120"/>
              </a:rPr>
              <a:t>pdf</a:t>
            </a:r>
            <a:r>
              <a:rPr lang="zh-TW" altLang="en-US" sz="1800">
                <a:ea typeface="標楷體" panose="03000509000000000000" pitchFamily="65" charset="-120"/>
              </a:rPr>
              <a:t>而是直接用 </a:t>
            </a:r>
            <a:r>
              <a:rPr lang="en-US" altLang="zh-TW" sz="1800">
                <a:ea typeface="標楷體" panose="03000509000000000000" pitchFamily="65" charset="-120"/>
              </a:rPr>
              <a:t>xxxx_5.ppt (or .doc)</a:t>
            </a:r>
          </a:p>
        </p:txBody>
      </p:sp>
    </p:spTree>
    <p:extLst>
      <p:ext uri="{BB962C8B-B14F-4D97-AF65-F5344CB8AC3E}">
        <p14:creationId xmlns:p14="http://schemas.microsoft.com/office/powerpoint/2010/main" val="20502868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67297</TotalTime>
  <Words>614</Words>
  <Application>Microsoft Office PowerPoint</Application>
  <PresentationFormat>A4 紙張 (210x297 公釐)</PresentationFormat>
  <Paragraphs>106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Arial Unicode MS</vt:lpstr>
      <vt:lpstr>휴먼모음T</vt:lpstr>
      <vt:lpstr>新細明體</vt:lpstr>
      <vt:lpstr>標楷體</vt:lpstr>
      <vt:lpstr>Arial</vt:lpstr>
      <vt:lpstr>Tahoma</vt:lpstr>
      <vt:lpstr>Times New Roman</vt:lpstr>
      <vt:lpstr>Wingdings</vt:lpstr>
      <vt:lpstr>Default Design</vt:lpstr>
      <vt:lpstr>Homework</vt:lpstr>
      <vt:lpstr>Problem 1 &amp; 2  </vt:lpstr>
      <vt:lpstr>Problem 3 &amp; 4 </vt:lpstr>
      <vt:lpstr>Problem 5 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王逸琳</cp:lastModifiedBy>
  <cp:revision>470</cp:revision>
  <dcterms:created xsi:type="dcterms:W3CDTF">2001-05-13T18:19:15Z</dcterms:created>
  <dcterms:modified xsi:type="dcterms:W3CDTF">2018-08-24T12:09:53Z</dcterms:modified>
</cp:coreProperties>
</file>