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6" r:id="rId3"/>
    <p:sldId id="317" r:id="rId4"/>
    <p:sldId id="318" r:id="rId5"/>
    <p:sldId id="319" r:id="rId6"/>
    <p:sldId id="334" r:id="rId7"/>
    <p:sldId id="335" r:id="rId8"/>
    <p:sldId id="341" r:id="rId9"/>
    <p:sldId id="336" r:id="rId10"/>
    <p:sldId id="337" r:id="rId11"/>
    <p:sldId id="338" r:id="rId12"/>
    <p:sldId id="346" r:id="rId13"/>
    <p:sldId id="342" r:id="rId14"/>
    <p:sldId id="343" r:id="rId15"/>
    <p:sldId id="347" r:id="rId16"/>
    <p:sldId id="348" r:id="rId17"/>
    <p:sldId id="345" r:id="rId18"/>
    <p:sldId id="340" r:id="rId19"/>
  </p:sldIdLst>
  <p:sldSz cx="12192000" cy="6858000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細明體" panose="02020509000000000000" pitchFamily="49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6FCF6"/>
    <a:srgbClr val="009900"/>
    <a:srgbClr val="0000FF"/>
    <a:srgbClr val="FF0000"/>
    <a:srgbClr val="0066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8" autoAdjust="0"/>
    <p:restoredTop sz="95748" autoAdjust="0"/>
  </p:normalViewPr>
  <p:slideViewPr>
    <p:cSldViewPr>
      <p:cViewPr varScale="1">
        <p:scale>
          <a:sx n="96" d="100"/>
          <a:sy n="96" d="100"/>
        </p:scale>
        <p:origin x="96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4C032C5-4002-4AF0-A8F6-4F961F7AEA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5F61862-2591-45FE-BF12-887C1C7E78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E03EC85-BBE0-4CAD-9B1C-F48700FCB5A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3328147C-9214-4B46-A830-7081DD60AE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7FE9400B-FD01-4E9D-831D-ADF81A3EF7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CDEC98-47C2-4C90-8BCB-A8B989E86D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89FEE7-5FAF-42F7-9457-CCC98D20507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3CC0D81-D302-4A59-AFED-1644485ACAF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9938"/>
            <a:ext cx="6818312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8480B517-4450-4F08-8AB2-04BF9636FF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82BFBCCC-7A5D-4989-ABB8-F4D9DBE999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6AEF00B0-DC0E-4135-BC6D-A8A302979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6575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24" tIns="49512" rIns="99024" bIns="49512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F0F3DF4-B4B1-482E-9F07-14AD16DA3C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D6F17EF-7F39-4F3A-A8C5-DFBD1CE5DE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0F80580E-525C-4357-8A15-A487FA437E8C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56DD132-7998-4DD7-9F55-1102090EE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692CD3B-895F-43D2-9BD6-4BDB1D837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DD15736-3121-4A78-82B1-041B8AD9D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C350762C-DCC8-4085-B169-8FAFF40E7C14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10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106DC306-F684-4262-B92F-52A8465B93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06BF58B-A407-4718-B41C-9402E1CCF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4E99968-D902-4747-AFEE-76D7006237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635DC46C-6943-49E3-9334-03DDDF9915F2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11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5B057CF-5590-4382-9483-407861FA9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8943DFE-2C15-43A6-8FBB-4869046C1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4D2D53D-2DC8-4AAC-8053-F8E28A635A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7600A7B3-5EE4-4098-9B20-A916FBE0993A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12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970BE55C-70C2-4654-ABA2-16AABA9C7A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FEAC736-DEC1-4C98-847D-4EC796D4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>
            <a:extLst>
              <a:ext uri="{FF2B5EF4-FFF2-40B4-BE49-F238E27FC236}">
                <a16:creationId xmlns:a16="http://schemas.microsoft.com/office/drawing/2014/main" id="{E7949B2C-E281-40EC-9172-337290EFA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112779E-1C7C-466F-97E3-21D25FF3D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v </a:t>
            </a:r>
            <a:r>
              <a:rPr lang="zh-TW" altLang="en-US" dirty="0"/>
              <a:t>取代 </a:t>
            </a:r>
            <a:r>
              <a:rPr lang="en-US" altLang="zh-TW" dirty="0"/>
              <a:t>u</a:t>
            </a:r>
          </a:p>
          <a:p>
            <a:pPr marL="171450" indent="-171450">
              <a:buFont typeface="Wingdings" pitchFamily="2" charset="2"/>
              <a:buChar char="è"/>
              <a:defRPr/>
            </a:pPr>
            <a:r>
              <a:rPr lang="zh-TW" altLang="en-US" dirty="0">
                <a:sym typeface="Wingdings" panose="05000000000000000000" pitchFamily="2" charset="2"/>
              </a:rPr>
              <a:t>若 </a:t>
            </a:r>
            <a:r>
              <a:rPr lang="en-US" altLang="zh-TW" dirty="0" err="1">
                <a:sym typeface="Wingdings" panose="05000000000000000000" pitchFamily="2" charset="2"/>
              </a:rPr>
              <a:t>tree.root</a:t>
            </a:r>
            <a:r>
              <a:rPr lang="en-US" altLang="zh-TW" dirty="0">
                <a:sym typeface="Wingdings" panose="05000000000000000000" pitchFamily="2" charset="2"/>
              </a:rPr>
              <a:t>=u, </a:t>
            </a:r>
            <a:r>
              <a:rPr lang="zh-TW" altLang="en-US" dirty="0">
                <a:sym typeface="Wingdings" panose="05000000000000000000" pitchFamily="2" charset="2"/>
              </a:rPr>
              <a:t>將之改為 </a:t>
            </a:r>
            <a:r>
              <a:rPr lang="en-US" altLang="zh-TW" dirty="0">
                <a:sym typeface="Wingdings" panose="05000000000000000000" pitchFamily="2" charset="2"/>
              </a:rPr>
              <a:t>v</a:t>
            </a:r>
          </a:p>
          <a:p>
            <a:pPr marL="171450" indent="-171450">
              <a:buFont typeface="Wingdings" pitchFamily="2" charset="2"/>
              <a:buChar char="è"/>
              <a:defRPr/>
            </a:pPr>
            <a:r>
              <a:rPr lang="zh-TW" altLang="en-US" dirty="0"/>
              <a:t>若</a:t>
            </a:r>
            <a:r>
              <a:rPr lang="en-US" altLang="zh-TW" dirty="0"/>
              <a:t>u</a:t>
            </a:r>
            <a:r>
              <a:rPr lang="zh-TW" altLang="en-US" dirty="0"/>
              <a:t>非</a:t>
            </a:r>
            <a:r>
              <a:rPr lang="en-US" altLang="zh-TW" dirty="0"/>
              <a:t>root, </a:t>
            </a:r>
            <a:r>
              <a:rPr lang="zh-TW" altLang="en-US" dirty="0"/>
              <a:t>告知 </a:t>
            </a:r>
            <a:r>
              <a:rPr lang="en-US" altLang="zh-TW" dirty="0" err="1"/>
              <a:t>u.p</a:t>
            </a:r>
            <a:r>
              <a:rPr lang="en-US" altLang="zh-TW" dirty="0"/>
              <a:t> </a:t>
            </a:r>
            <a:r>
              <a:rPr lang="zh-TW" altLang="en-US" dirty="0"/>
              <a:t>應該要連到 </a:t>
            </a:r>
            <a:r>
              <a:rPr lang="en-US" altLang="zh-TW" dirty="0"/>
              <a:t>v </a:t>
            </a:r>
          </a:p>
          <a:p>
            <a:pPr marL="171450" indent="-171450">
              <a:buFont typeface="Wingdings" pitchFamily="2" charset="2"/>
              <a:buChar char="è"/>
              <a:defRPr/>
            </a:pPr>
            <a:r>
              <a:rPr lang="zh-TW" altLang="en-US" dirty="0"/>
              <a:t>將 </a:t>
            </a:r>
            <a:r>
              <a:rPr lang="en-US" altLang="zh-TW" dirty="0" err="1"/>
              <a:t>v.p</a:t>
            </a:r>
            <a:r>
              <a:rPr lang="en-US" altLang="zh-TW" dirty="0"/>
              <a:t> </a:t>
            </a:r>
            <a:r>
              <a:rPr lang="zh-TW" altLang="en-US" dirty="0"/>
              <a:t>設為 </a:t>
            </a:r>
            <a:r>
              <a:rPr lang="en-US" altLang="zh-TW" dirty="0" err="1"/>
              <a:t>u.p</a:t>
            </a:r>
            <a:endParaRPr lang="zh-TW" altLang="en-US" dirty="0"/>
          </a:p>
        </p:txBody>
      </p:sp>
      <p:sp>
        <p:nvSpPr>
          <p:cNvPr id="30724" name="投影片編號版面配置區 3">
            <a:extLst>
              <a:ext uri="{FF2B5EF4-FFF2-40B4-BE49-F238E27FC236}">
                <a16:creationId xmlns:a16="http://schemas.microsoft.com/office/drawing/2014/main" id="{BECA41DE-15E5-42F1-AB2E-3F51ACF6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36457C70-D055-4B9B-A6CD-15028474FA79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13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>
            <a:extLst>
              <a:ext uri="{FF2B5EF4-FFF2-40B4-BE49-F238E27FC236}">
                <a16:creationId xmlns:a16="http://schemas.microsoft.com/office/drawing/2014/main" id="{7D1548BE-9197-4488-89C1-C9E648CE5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33795" name="備忘稿版面配置區 2">
            <a:extLst>
              <a:ext uri="{FF2B5EF4-FFF2-40B4-BE49-F238E27FC236}">
                <a16:creationId xmlns:a16="http://schemas.microsoft.com/office/drawing/2014/main" id="{80CB2EE6-10DB-45C0-82BF-4954870A2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22CCF09E-A237-4F78-ACEF-9AA6D0BB0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DECEBE54-6844-4BC5-B34E-A46B80329164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15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圖像版面配置區 1">
            <a:extLst>
              <a:ext uri="{FF2B5EF4-FFF2-40B4-BE49-F238E27FC236}">
                <a16:creationId xmlns:a16="http://schemas.microsoft.com/office/drawing/2014/main" id="{7D1548BE-9197-4488-89C1-C9E648CE57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33795" name="備忘稿版面配置區 2">
            <a:extLst>
              <a:ext uri="{FF2B5EF4-FFF2-40B4-BE49-F238E27FC236}">
                <a16:creationId xmlns:a16="http://schemas.microsoft.com/office/drawing/2014/main" id="{80CB2EE6-10DB-45C0-82BF-4954870A2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en-US"/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22CCF09E-A237-4F78-ACEF-9AA6D0BB0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DECEBE54-6844-4BC5-B34E-A46B80329164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16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5602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81CD00F-19BD-4829-A399-316B3C989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B86AE2E0-6E44-4971-BAFB-57B600E01105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18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806766B-2CF2-4CE8-84DA-70817D1FC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3E4098C-3D73-435E-B890-C102F3F78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88AD505E-845B-4DF4-B2FA-D68CC7D8B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F71B144C-70C8-4B56-A04D-895D1F627CC7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3E1A4A0-4FC4-433F-90C0-8DDAD5802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34B088D-BD7F-4C99-AEEF-47AE91E77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FAC2C96-A1D0-4BC8-A0CF-5601AD55D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7DDC9B06-2492-4720-888A-02F843E4E8F6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3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00A82A28-4088-4D51-80CC-0CCFE3692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D86E75D-CF7B-4FED-A346-F5F52214D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EDA3CFC-480A-4021-9DB2-E6D31A6DFB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3FBBE9D0-A9F0-4702-8428-1F865EBF32AE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4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F582396-045C-4705-91B4-3A217B8C8A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8933052-4A5D-4509-AA8F-58791A35F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/>
              <a:t>To show </a:t>
            </a:r>
            <a:r>
              <a:rPr lang="en-US" altLang="zh-TW">
                <a:solidFill>
                  <a:srgbClr val="FF0000"/>
                </a:solidFill>
              </a:rPr>
              <a:t>T(n)≤(c+d)n+c </a:t>
            </a:r>
            <a:r>
              <a:rPr lang="en-US" altLang="zh-TW"/>
              <a:t>by substitution, </a:t>
            </a:r>
          </a:p>
          <a:p>
            <a:pPr eaLnBrk="1" hangingPunct="1"/>
            <a:r>
              <a:rPr lang="en-US" altLang="zh-TW"/>
              <a:t>For n=0, it is easy to know T(0) is a constant, let it be c</a:t>
            </a:r>
          </a:p>
          <a:p>
            <a:pPr eaLnBrk="1" hangingPunct="1"/>
            <a:r>
              <a:rPr lang="en-US" altLang="zh-TW"/>
              <a:t>For n&gt;0, we know T(n)</a:t>
            </a:r>
            <a:r>
              <a:rPr lang="en-US" altLang="zh-TW">
                <a:solidFill>
                  <a:srgbClr val="006600"/>
                </a:solidFill>
              </a:rPr>
              <a:t> ≤T(k)+T(n-k-1)+d for sure, plug-in T(k)</a:t>
            </a:r>
            <a:r>
              <a:rPr lang="en-US" altLang="zh-TW">
                <a:solidFill>
                  <a:srgbClr val="FF0000"/>
                </a:solidFill>
              </a:rPr>
              <a:t> ≤(c+d)k+c and T(n-k-1) ≤(c+d)(n-k-1)+c by induction assumption (i.e. true for input numbers k or n-k-1 that are both &lt; n)</a:t>
            </a:r>
          </a:p>
          <a:p>
            <a:pPr eaLnBrk="1" hangingPunct="1"/>
            <a:r>
              <a:rPr lang="en-US" altLang="zh-TW">
                <a:solidFill>
                  <a:srgbClr val="FF0000"/>
                </a:solidFill>
              </a:rPr>
              <a:t>Then we will get T(n) ≤(c+d)n+c </a:t>
            </a:r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0066688-C674-4DE2-B7F8-E177600469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97A5D023-35B1-4493-8D64-FA1D8F10B020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5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C79DA81-4DDA-4DF0-9613-662F4DAD3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83DCF95-FAB5-4D30-B905-8924EE0A6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A2DF477-1797-4F61-804F-3CD66DD45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1268DB60-1476-4F2C-8B78-F225A66CD2F1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6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90C0B63-03B5-47DC-B7D3-1B6071150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3FC899-AF3A-44F4-A99F-94FD71BC9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7532080-20BA-46C9-A498-B4DAE701B8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AC4FBAA0-3407-457C-A085-8FC2EDF568E2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7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0D2A3B5-938C-4B35-BAF8-5827CDAFF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CBAB4CC-BCA1-4A64-A5F7-E622F00EC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6D65871-04AD-4162-A8F6-CB03587384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06879A0A-2CCA-4EB4-874E-E200C46EFA37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8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51106A4-D415-440E-ACA2-DBCA43694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0392496-3305-45D3-BDA2-34DF9DC56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12CE852-6F40-4ED4-A841-60791F932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細明體" panose="02020509000000000000" pitchFamily="49" charset="-120"/>
              </a:defRPr>
            </a:lvl9pPr>
          </a:lstStyle>
          <a:p>
            <a:fld id="{29F9DB8A-E5EE-40C4-BA84-DD491ECF03EE}" type="slidenum">
              <a:rPr lang="en-US" altLang="zh-TW" smtClean="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9</a:t>
            </a:fld>
            <a:endParaRPr lang="en-US" altLang="zh-TW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896EA92-17B2-4C21-AEEC-A2BA2FD3F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9938"/>
            <a:ext cx="6818312" cy="38354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7515510-C257-404F-B613-79F46FDD8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1D40BC32-EF6C-428D-9352-CB34DDE46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6304486-5752-4D26-A20A-1ACBEAB1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1" y="6400800"/>
            <a:ext cx="948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IIM    </a:t>
            </a:r>
            <a:r>
              <a:rPr kumimoji="1" lang="zh-TW" altLang="en-US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資料結構 </a:t>
            </a:r>
            <a:r>
              <a:rPr kumimoji="1" lang="en-US" altLang="zh-TW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Chapter 12</a:t>
            </a:r>
            <a:endParaRPr lang="en-US" altLang="zh-TW" sz="1600">
              <a:solidFill>
                <a:srgbClr val="006600"/>
              </a:solidFill>
              <a:latin typeface="文鼎古印體" pitchFamily="49" charset="-120"/>
              <a:ea typeface="文鼎古印體" pitchFamily="49" charset="-120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DC8F295-46D7-4968-BE25-96B128723D95}"/>
              </a:ext>
            </a:extLst>
          </p:cNvPr>
          <p:cNvGrpSpPr>
            <a:grpSpLocks/>
          </p:cNvGrpSpPr>
          <p:nvPr/>
        </p:nvGrpSpPr>
        <p:grpSpPr bwMode="auto">
          <a:xfrm>
            <a:off x="0" y="941388"/>
            <a:ext cx="12192000" cy="76200"/>
            <a:chOff x="413" y="888"/>
            <a:chExt cx="5814" cy="48"/>
          </a:xfrm>
        </p:grpSpPr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5641400E-35B4-4C41-ADE4-301907C6962C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01A5B9FF-B0D3-44FF-8444-B80D46C257C1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9" name="Rectangle 12">
            <a:extLst>
              <a:ext uri="{FF2B5EF4-FFF2-40B4-BE49-F238E27FC236}">
                <a16:creationId xmlns:a16="http://schemas.microsoft.com/office/drawing/2014/main" id="{E532F98F-96AB-4806-83E9-71EDF42C4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17" y="114300"/>
            <a:ext cx="109728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r>
              <a:rPr lang="zh-TW" altLang="en-US" sz="5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rPr>
              <a:t>資料結構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17600" y="1219201"/>
            <a:ext cx="10363200" cy="1736725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73BF06B-5E42-4488-A3F0-62DA1509D0B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3E8314C-51DE-4AF4-BB33-41EDD3F8F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5D742CD-EB14-4BF1-A9F9-7A67F131ED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0"/>
            <a:ext cx="2844800" cy="457200"/>
          </a:xfrm>
        </p:spPr>
        <p:txBody>
          <a:bodyPr anchor="b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CD1C1015-9744-4033-9908-6BD2EDA9FA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334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B466BC-0359-4D8A-A2AF-E5FC6D6B41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BAF1F-0EC8-4201-B5E6-C1280C56F1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337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046634" y="114300"/>
            <a:ext cx="2810933" cy="60515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114300"/>
            <a:ext cx="8233833" cy="60515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BC0B5D-C1C9-4196-82B4-BB73EF8AAA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D0FA0-3D55-4CCF-A3DD-165B0C5B6D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847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4417" y="114301"/>
            <a:ext cx="10972800" cy="8667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522384" cy="48974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5185" y="1268413"/>
            <a:ext cx="5522383" cy="48974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1347DE-6F69-451C-A367-F110A6FBA8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8E6962-5B75-4992-B242-076D5BD5381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996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76602B-BD6D-438D-8EFE-25312A7E85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D5915-5920-410D-B295-9739B356E1A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83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10C9CE-3BC4-48E3-9942-F4B92FFDB2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71F6-4253-4DD4-B52A-94A5E4595A2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438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268413"/>
            <a:ext cx="5522384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35185" y="1268413"/>
            <a:ext cx="5522383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291B02-7076-4A35-878E-728FECC667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BD155-652D-4320-8059-6984C9D7524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697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41255-20EF-40B5-A803-72698AC1B0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83097-2D19-405B-B95E-346A3B40F23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824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F40CF45-0BC8-420B-AC50-1E23632C39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84A38-AF55-49F6-9900-2AE91A8B32C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71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D364F498-8F9B-41B8-AE4B-74C1601BFD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A6E40-8704-4D1A-BD87-EC0ECABBDD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033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6B2653F-86FD-4385-A199-D1A3E14B8A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8B8D8-2481-4231-96C6-F883FF7D84C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751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395A0C-FA94-4A4D-97E2-545FE719A2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F7752-6F57-41F1-BD37-4E9A37E2E3A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331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6FC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E95E249-89A6-43D7-9CAD-8FD2EB4E6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114301"/>
            <a:ext cx="1097280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982F262-3516-4F25-A994-5444E3345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68413"/>
            <a:ext cx="11247967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5F713347-3117-486A-93D5-12D4527F5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324600"/>
            <a:ext cx="1127760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C1A4562D-2E20-48E7-88D1-5CDECF98B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1" y="6400800"/>
            <a:ext cx="948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NCKU</a:t>
            </a:r>
            <a:r>
              <a:rPr kumimoji="1" lang="en-US" altLang="ko-KR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</a:rPr>
              <a:t>IIM    </a:t>
            </a:r>
            <a:r>
              <a:rPr kumimoji="1" lang="zh-TW" altLang="en-US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資料結構 </a:t>
            </a:r>
            <a:r>
              <a:rPr kumimoji="1" lang="en-US" altLang="zh-TW" sz="1600" i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標楷體" pitchFamily="65" charset="-120"/>
                <a:ea typeface="標楷體" pitchFamily="65" charset="-120"/>
              </a:rPr>
              <a:t>Chapter 12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BA7A1C79-739B-4828-BC60-E2E2D97725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0"/>
            <a:ext cx="101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D0D4F5B8-F13C-49E4-BAC5-47730D15511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262722C5-E58F-4719-98BB-08D863E2FBC7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12192000" cy="76200"/>
            <a:chOff x="413" y="888"/>
            <a:chExt cx="5814" cy="48"/>
          </a:xfrm>
        </p:grpSpPr>
        <p:sp>
          <p:nvSpPr>
            <p:cNvPr id="1032" name="Line 8">
              <a:extLst>
                <a:ext uri="{FF2B5EF4-FFF2-40B4-BE49-F238E27FC236}">
                  <a16:creationId xmlns:a16="http://schemas.microsoft.com/office/drawing/2014/main" id="{B388AE6E-9C12-4B8E-9A32-023B68B31EAB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1ABB902E-4706-408F-BCBA-76127E1DDAB6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FF549E-2F61-4E8C-947C-044C4ABB873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63750" y="1844675"/>
            <a:ext cx="80645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/>
              <a:t>Binary Search Trees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5E22E5-4B3C-43B2-ACBA-E7E2CE4D18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2135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b="1" u="sng"/>
              <a:t>Contents: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sz="2000" b="1"/>
              <a:t> What is a binary search tree?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sz="2000" b="1"/>
              <a:t> Querying a binary search tree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sz="2000" b="1"/>
              <a:t> Insertion and deletion</a:t>
            </a:r>
          </a:p>
          <a:p>
            <a:pPr eaLnBrk="1" hangingPunct="1">
              <a:buFontTx/>
              <a:buChar char="•"/>
              <a:defRPr/>
            </a:pPr>
            <a:r>
              <a:rPr lang="en-US" altLang="zh-TW" sz="2000" b="1"/>
              <a:t> Randomly built binary search trees (*)</a:t>
            </a:r>
          </a:p>
          <a:p>
            <a:pPr eaLnBrk="1" hangingPunct="1">
              <a:buFontTx/>
              <a:buChar char="•"/>
              <a:defRPr/>
            </a:pPr>
            <a:endParaRPr lang="en-US" altLang="zh-TW" sz="2000" b="1"/>
          </a:p>
          <a:p>
            <a:pPr eaLnBrk="1" hangingPunct="1">
              <a:defRPr/>
            </a:pPr>
            <a:endParaRPr lang="en-US" altLang="zh-TW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編號版面配置區 3">
            <a:extLst>
              <a:ext uri="{FF2B5EF4-FFF2-40B4-BE49-F238E27FC236}">
                <a16:creationId xmlns:a16="http://schemas.microsoft.com/office/drawing/2014/main" id="{D6683BE7-0833-403C-989E-7E80E6BE68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9A9954-9D69-48CC-BB9A-7A5749039F18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96290" name="Rectangle 2">
            <a:extLst>
              <a:ext uri="{FF2B5EF4-FFF2-40B4-BE49-F238E27FC236}">
                <a16:creationId xmlns:a16="http://schemas.microsoft.com/office/drawing/2014/main" id="{8D66079A-B3E1-48F3-AE5D-155E2F632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Insertion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97FC2DB7-6C5A-4CB0-A84C-78FF09395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11" y="1232695"/>
            <a:ext cx="8640763" cy="48974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400" dirty="0">
                <a:effectLst/>
              </a:rPr>
              <a:t>To insert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dirty="0">
                <a:effectLst/>
              </a:rPr>
              <a:t> with </a:t>
            </a:r>
            <a:r>
              <a:rPr lang="en-US" altLang="zh-TW" sz="2400" i="1" dirty="0">
                <a:solidFill>
                  <a:srgbClr val="0000FF"/>
                </a:solidFill>
                <a:effectLst/>
              </a:rPr>
              <a:t>key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 = 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sz="2400" dirty="0">
                <a:effectLst/>
              </a:rPr>
              <a:t>, </a:t>
            </a:r>
            <a:r>
              <a:rPr lang="en-US" altLang="zh-TW" sz="2400" i="1" dirty="0">
                <a:solidFill>
                  <a:srgbClr val="0000FF"/>
                </a:solidFill>
                <a:effectLst/>
              </a:rPr>
              <a:t>left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 = NIL</a:t>
            </a:r>
            <a:r>
              <a:rPr lang="en-US" altLang="zh-TW" sz="2400" dirty="0">
                <a:effectLst/>
              </a:rPr>
              <a:t>, and </a:t>
            </a:r>
            <a:r>
              <a:rPr lang="en-US" altLang="zh-TW" sz="2400" i="1" dirty="0">
                <a:solidFill>
                  <a:srgbClr val="0000FF"/>
                </a:solidFill>
                <a:effectLst/>
              </a:rPr>
              <a:t>right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 = NIL</a:t>
            </a:r>
            <a:endParaRPr lang="en-US" altLang="zh-TW" sz="2400" dirty="0">
              <a:effectLst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400" dirty="0"/>
              <a:t>Idea: for a node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/>
              <a:t>, compare key[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dirty="0"/>
              <a:t>] and key[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/>
              <a:t>]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sym typeface="Wingdings" pitchFamily="2" charset="2"/>
              </a:rPr>
              <a:t>set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lang="en-US" altLang="zh-TW" sz="2000" dirty="0">
                <a:sym typeface="Wingdings" pitchFamily="2" charset="2"/>
              </a:rPr>
              <a:t> = p[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ym typeface="Wingdings" pitchFamily="2" charset="2"/>
              </a:rPr>
              <a:t>],</a:t>
            </a:r>
            <a:endParaRPr lang="en-US" altLang="zh-TW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/>
              <a:t>If </a:t>
            </a:r>
            <a:r>
              <a:rPr lang="en-US" altLang="zh-TW" sz="2000" dirty="0">
                <a:solidFill>
                  <a:srgbClr val="0000FF"/>
                </a:solidFill>
              </a:rPr>
              <a:t>key[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dirty="0">
                <a:solidFill>
                  <a:srgbClr val="0000FF"/>
                </a:solidFill>
              </a:rPr>
              <a:t>] &lt; key[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solidFill>
                  <a:srgbClr val="0000FF"/>
                </a:solidFill>
              </a:rPr>
              <a:t>],</a:t>
            </a:r>
            <a:r>
              <a:rPr lang="en-US" altLang="zh-TW" sz="2000" dirty="0">
                <a:sym typeface="Wingdings" pitchFamily="2" charset="2"/>
              </a:rPr>
              <a:t>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z</a:t>
            </a:r>
            <a:r>
              <a:rPr lang="en-US" altLang="zh-TW" sz="2000" dirty="0">
                <a:sym typeface="Wingdings" pitchFamily="2" charset="2"/>
              </a:rPr>
              <a:t> should be in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ym typeface="Wingdings" pitchFamily="2" charset="2"/>
              </a:rPr>
              <a:t>’s </a:t>
            </a:r>
            <a:r>
              <a:rPr lang="en-US" altLang="zh-TW" sz="2000" dirty="0">
                <a:solidFill>
                  <a:srgbClr val="0000FF"/>
                </a:solidFill>
                <a:sym typeface="Wingdings" pitchFamily="2" charset="2"/>
              </a:rPr>
              <a:t>left</a:t>
            </a:r>
            <a:r>
              <a:rPr lang="en-US" altLang="zh-TW" sz="2000" dirty="0">
                <a:sym typeface="Wingdings" pitchFamily="2" charset="2"/>
              </a:rPr>
              <a:t> subtree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>
                <a:sym typeface="Wingdings" pitchFamily="2" charset="2"/>
              </a:rPr>
              <a:t>	else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z</a:t>
            </a:r>
            <a:r>
              <a:rPr lang="en-US" altLang="zh-TW" sz="2000" dirty="0">
                <a:sym typeface="Wingdings" pitchFamily="2" charset="2"/>
              </a:rPr>
              <a:t> is in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ym typeface="Wingdings" pitchFamily="2" charset="2"/>
              </a:rPr>
              <a:t>’s </a:t>
            </a:r>
            <a:r>
              <a:rPr lang="en-US" altLang="zh-TW" sz="2000" dirty="0">
                <a:solidFill>
                  <a:srgbClr val="0000FF"/>
                </a:solidFill>
                <a:sym typeface="Wingdings" pitchFamily="2" charset="2"/>
              </a:rPr>
              <a:t>right</a:t>
            </a:r>
            <a:r>
              <a:rPr lang="en-US" altLang="zh-TW" sz="2000" dirty="0">
                <a:sym typeface="Wingdings" pitchFamily="2" charset="2"/>
              </a:rPr>
              <a:t> subtree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6600"/>
                </a:solidFill>
                <a:sym typeface="Wingdings" pitchFamily="2" charset="2"/>
              </a:rPr>
              <a:t>Diving</a:t>
            </a:r>
            <a:r>
              <a:rPr lang="en-US" altLang="zh-TW" sz="2000" dirty="0">
                <a:sym typeface="Wingdings" pitchFamily="2" charset="2"/>
              </a:rPr>
              <a:t>: Record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lang="en-US" altLang="zh-TW" sz="2000" dirty="0">
                <a:sym typeface="Wingdings" pitchFamily="2" charset="2"/>
              </a:rPr>
              <a:t> =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ym typeface="Wingdings" pitchFamily="2" charset="2"/>
              </a:rPr>
              <a:t>, </a:t>
            </a:r>
            <a:br>
              <a:rPr lang="en-US" altLang="zh-TW" sz="2000" dirty="0">
                <a:sym typeface="Wingdings" pitchFamily="2" charset="2"/>
              </a:rPr>
            </a:br>
            <a:r>
              <a:rPr lang="en-US" altLang="zh-TW" sz="2000" dirty="0">
                <a:sym typeface="Wingdings" pitchFamily="2" charset="2"/>
              </a:rPr>
              <a:t>dive on the left (or right) subtree of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ym typeface="Wingdings" pitchFamily="2" charset="2"/>
              </a:rPr>
              <a:t> by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olidFill>
                  <a:srgbClr val="0000FF"/>
                </a:solidFill>
                <a:sym typeface="Wingdings" pitchFamily="2" charset="2"/>
              </a:rPr>
              <a:t> = left[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olidFill>
                  <a:srgbClr val="0000FF"/>
                </a:solidFill>
                <a:sym typeface="Wingdings" pitchFamily="2" charset="2"/>
              </a:rPr>
              <a:t>]</a:t>
            </a:r>
            <a:r>
              <a:rPr lang="en-US" altLang="zh-TW" sz="2000" dirty="0">
                <a:sym typeface="Wingdings" pitchFamily="2" charset="2"/>
              </a:rPr>
              <a:t> (or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olidFill>
                  <a:srgbClr val="0000FF"/>
                </a:solidFill>
                <a:sym typeface="Wingdings" pitchFamily="2" charset="2"/>
              </a:rPr>
              <a:t> = right[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olidFill>
                  <a:srgbClr val="0000FF"/>
                </a:solidFill>
                <a:sym typeface="Wingdings" pitchFamily="2" charset="2"/>
              </a:rPr>
              <a:t>]</a:t>
            </a:r>
            <a:r>
              <a:rPr lang="en-US" altLang="zh-TW" sz="2000" dirty="0">
                <a:sym typeface="Wingdings" pitchFamily="2" charset="2"/>
              </a:rPr>
              <a:t>) , </a:t>
            </a:r>
            <a:br>
              <a:rPr lang="en-US" altLang="zh-TW" sz="2000" dirty="0">
                <a:sym typeface="Wingdings" pitchFamily="2" charset="2"/>
              </a:rPr>
            </a:br>
            <a:r>
              <a:rPr lang="en-US" altLang="zh-TW" sz="2000" dirty="0">
                <a:sym typeface="Wingdings" pitchFamily="2" charset="2"/>
              </a:rPr>
              <a:t>thus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lang="en-US" altLang="zh-TW" sz="2000" dirty="0">
                <a:sym typeface="Wingdings" pitchFamily="2" charset="2"/>
              </a:rPr>
              <a:t> = p[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ym typeface="Wingdings" pitchFamily="2" charset="2"/>
              </a:rPr>
              <a:t>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solidFill>
                  <a:srgbClr val="006600"/>
                </a:solidFill>
                <a:sym typeface="Wingdings" pitchFamily="2" charset="2"/>
              </a:rPr>
              <a:t>As long as </a:t>
            </a:r>
            <a:r>
              <a:rPr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</a:t>
            </a:r>
            <a:r>
              <a:rPr lang="en-US" altLang="zh-TW" sz="2000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cs typeface="Arial" charset="0"/>
                <a:sym typeface="Wingdings" pitchFamily="2" charset="2"/>
              </a:rPr>
              <a:t>≠ </a:t>
            </a:r>
            <a:r>
              <a:rPr lang="en-US" altLang="zh-TW" sz="2000" dirty="0">
                <a:solidFill>
                  <a:srgbClr val="006600"/>
                </a:solidFill>
                <a:sym typeface="Wingdings" pitchFamily="2" charset="2"/>
              </a:rPr>
              <a:t>NIL, we keep diving as above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sym typeface="Wingdings" pitchFamily="2" charset="2"/>
              </a:rPr>
              <a:t>Then compare key[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z</a:t>
            </a:r>
            <a:r>
              <a:rPr lang="en-US" altLang="zh-TW" sz="2000" dirty="0">
                <a:sym typeface="Wingdings" pitchFamily="2" charset="2"/>
              </a:rPr>
              <a:t>] and key[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lang="en-US" altLang="zh-TW" sz="2000" dirty="0">
                <a:sym typeface="Wingdings" pitchFamily="2" charset="2"/>
              </a:rPr>
              <a:t>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/>
              <a:t>If </a:t>
            </a:r>
            <a:r>
              <a:rPr lang="en-US" altLang="zh-TW" sz="2000" dirty="0">
                <a:solidFill>
                  <a:srgbClr val="0000FF"/>
                </a:solidFill>
              </a:rPr>
              <a:t>key[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dirty="0">
                <a:solidFill>
                  <a:srgbClr val="0000FF"/>
                </a:solidFill>
              </a:rPr>
              <a:t>] &lt; key[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solidFill>
                  <a:srgbClr val="0000FF"/>
                </a:solidFill>
              </a:rPr>
              <a:t>],</a:t>
            </a:r>
            <a:r>
              <a:rPr lang="en-US" altLang="zh-TW" sz="2000" dirty="0">
                <a:sym typeface="Wingdings" pitchFamily="2" charset="2"/>
              </a:rPr>
              <a:t> then left[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lang="en-US" altLang="zh-TW" sz="2000" dirty="0">
                <a:sym typeface="Wingdings" pitchFamily="2" charset="2"/>
              </a:rPr>
              <a:t>] =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z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sym typeface="Wingdings" pitchFamily="2" charset="2"/>
              </a:rPr>
              <a:t>else right</a:t>
            </a:r>
            <a:r>
              <a:rPr lang="en-US" altLang="zh-TW" sz="2000" dirty="0">
                <a:solidFill>
                  <a:srgbClr val="0000FF"/>
                </a:solidFill>
                <a:sym typeface="Wingdings" pitchFamily="2" charset="2"/>
              </a:rPr>
              <a:t>[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y</a:t>
            </a:r>
            <a:r>
              <a:rPr lang="en-US" altLang="zh-TW" sz="2000" dirty="0">
                <a:solidFill>
                  <a:srgbClr val="0000FF"/>
                </a:solidFill>
                <a:sym typeface="Wingdings" pitchFamily="2" charset="2"/>
              </a:rPr>
              <a:t>] = </a:t>
            </a:r>
            <a:r>
              <a:rPr lang="en-US" altLang="zh-TW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z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TW" sz="2000" dirty="0">
              <a:solidFill>
                <a:srgbClr val="0000FF"/>
              </a:solidFill>
              <a:sym typeface="Wingdings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TW" sz="2000" dirty="0">
                <a:solidFill>
                  <a:srgbClr val="0000FF"/>
                </a:solidFill>
                <a:sym typeface="Wingdings" pitchFamily="2" charset="2"/>
              </a:rPr>
              <a:t>Time: </a:t>
            </a:r>
            <a:r>
              <a:rPr lang="en-US" altLang="zh-TW" sz="2000" i="1" dirty="0">
                <a:solidFill>
                  <a:srgbClr val="FF0000"/>
                </a:solidFill>
                <a:sym typeface="Wingdings" pitchFamily="2" charset="2"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</a:t>
            </a:r>
            <a:r>
              <a:rPr lang="en-US" altLang="zh-TW" sz="2000" dirty="0">
                <a:solidFill>
                  <a:srgbClr val="FF0000"/>
                </a:solidFill>
                <a:sym typeface="Wingdings" pitchFamily="2" charset="2"/>
              </a:rPr>
              <a:t>)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FF3163C6-7671-4FC3-93AF-5F88E52E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296" y="1455737"/>
            <a:ext cx="2740025" cy="3946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TREE-INSERT(</a:t>
            </a:r>
            <a:r>
              <a:rPr kumimoji="0" lang="en-US" altLang="zh-TW" sz="1800" b="1" i="1" dirty="0">
                <a:solidFill>
                  <a:srgbClr val="006600"/>
                </a:solidFill>
                <a:ea typeface="細明體" panose="02020509000000000000" pitchFamily="49" charset="-120"/>
              </a:rPr>
              <a:t>T, </a:t>
            </a:r>
            <a:r>
              <a:rPr kumimoji="0" lang="en-US" altLang="zh-TW" sz="18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NIL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root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T 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while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  <a:cs typeface="Arial" panose="020B0604020202020204" pitchFamily="34" charset="0"/>
              </a:rPr>
              <a:t>≠</a:t>
            </a:r>
            <a:r>
              <a:rPr kumimoji="0" lang="en-US" altLang="zh-TW" sz="1800" dirty="0">
                <a:ea typeface="細明體" panose="02020509000000000000" pitchFamily="49" charset="-120"/>
              </a:rPr>
              <a:t> NIL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  do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       if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key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ea typeface="細明體" panose="02020509000000000000" pitchFamily="49" charset="-120"/>
              </a:rPr>
              <a:t>]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&lt; key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       then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       else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ea typeface="細明體" panose="02020509000000000000" pitchFamily="49" charset="-120"/>
              </a:rPr>
              <a:t>] 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= NIL 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// T was empty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root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T </a:t>
            </a:r>
            <a:r>
              <a:rPr kumimoji="0" lang="en-US" altLang="zh-TW" sz="1800" dirty="0">
                <a:ea typeface="細明體" panose="02020509000000000000" pitchFamily="49" charset="-120"/>
              </a:rPr>
              <a:t>] 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else if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key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ea typeface="細明體" panose="02020509000000000000" pitchFamily="49" charset="-120"/>
              </a:rPr>
              <a:t>]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&lt; key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     then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 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     else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endParaRPr kumimoji="0" lang="en-US" altLang="zh-TW" sz="1800" dirty="0">
              <a:latin typeface="Times New Roman" panose="02020603050405020304" pitchFamily="18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  <p:pic>
        <p:nvPicPr>
          <p:cNvPr id="396296" name="Picture 8">
            <a:extLst>
              <a:ext uri="{FF2B5EF4-FFF2-40B4-BE49-F238E27FC236}">
                <a16:creationId xmlns:a16="http://schemas.microsoft.com/office/drawing/2014/main" id="{D3243EC5-5439-439C-9D10-9495B102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67" y="4610099"/>
            <a:ext cx="30194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6302" name="Picture 14">
            <a:extLst>
              <a:ext uri="{FF2B5EF4-FFF2-40B4-BE49-F238E27FC236}">
                <a16:creationId xmlns:a16="http://schemas.microsoft.com/office/drawing/2014/main" id="{604BE31D-D57C-43D6-9661-01CABBB4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904" y="4610099"/>
            <a:ext cx="288131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60" name="Text Box 16">
            <a:extLst>
              <a:ext uri="{FF2B5EF4-FFF2-40B4-BE49-F238E27FC236}">
                <a16:creationId xmlns:a16="http://schemas.microsoft.com/office/drawing/2014/main" id="{A17F8D84-76B5-41C0-ABD2-3A44C3A0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2561" y="5203366"/>
            <a:ext cx="1766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e.g., INSERT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編號版面配置區 3">
            <a:extLst>
              <a:ext uri="{FF2B5EF4-FFF2-40B4-BE49-F238E27FC236}">
                <a16:creationId xmlns:a16="http://schemas.microsoft.com/office/drawing/2014/main" id="{7745033E-6434-46E4-A931-3F1530FF6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E9AF4A-8B81-4DC7-A78C-C100F69D7611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97314" name="Rectangle 2">
            <a:extLst>
              <a:ext uri="{FF2B5EF4-FFF2-40B4-BE49-F238E27FC236}">
                <a16:creationId xmlns:a16="http://schemas.microsoft.com/office/drawing/2014/main" id="{D1AEDE91-9C26-4D1E-BAAE-A50934A24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Deletion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544948E4-CDE7-4078-9434-F851DF59D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3432" y="1268760"/>
            <a:ext cx="10469769" cy="489743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sz="2400" dirty="0">
                <a:effectLst/>
              </a:rPr>
              <a:t>TREE-DELETE(</a:t>
            </a:r>
            <a:r>
              <a:rPr lang="en-US" altLang="zh-TW" sz="2400" dirty="0" err="1">
                <a:effectLst/>
              </a:rPr>
              <a:t>T,</a:t>
            </a:r>
            <a:r>
              <a:rPr lang="en-US" altLang="zh-TW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dirty="0">
                <a:effectLst/>
              </a:rPr>
              <a:t>) deletes node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dirty="0">
                <a:effectLst/>
              </a:rPr>
              <a:t> from T</a:t>
            </a:r>
          </a:p>
          <a:p>
            <a:pPr eaLnBrk="1" hangingPunct="1">
              <a:defRPr/>
            </a:pPr>
            <a:r>
              <a:rPr lang="en-US" altLang="zh-TW" sz="2400" b="1" dirty="0">
                <a:effectLst/>
              </a:rPr>
              <a:t>Case 1</a:t>
            </a:r>
            <a:r>
              <a:rPr lang="en-US" altLang="zh-TW" sz="2400" dirty="0">
                <a:effectLst/>
              </a:rPr>
              <a:t>: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i="1" dirty="0">
                <a:effectLst/>
              </a:rPr>
              <a:t> </a:t>
            </a:r>
            <a:r>
              <a:rPr lang="en-US" altLang="zh-TW" sz="2400" dirty="0">
                <a:effectLst/>
              </a:rPr>
              <a:t>has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no</a:t>
            </a:r>
            <a:r>
              <a:rPr lang="en-US" altLang="zh-TW" sz="2400" dirty="0">
                <a:effectLst/>
              </a:rPr>
              <a:t> children</a:t>
            </a:r>
          </a:p>
          <a:p>
            <a:pPr lvl="1" eaLnBrk="1" hangingPunct="1">
              <a:defRPr/>
            </a:pPr>
            <a:r>
              <a:rPr lang="en-US" altLang="zh-TW" sz="2000" dirty="0">
                <a:effectLst/>
              </a:rPr>
              <a:t>Delete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by making the parent of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point to NIL, instead of to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defRPr/>
            </a:pPr>
            <a:r>
              <a:rPr lang="en-US" altLang="zh-TW" sz="2400" b="1" dirty="0">
                <a:effectLst/>
              </a:rPr>
              <a:t>Case 2: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i="1" dirty="0">
                <a:effectLst/>
              </a:rPr>
              <a:t> </a:t>
            </a:r>
            <a:r>
              <a:rPr lang="en-US" altLang="zh-TW" sz="2400" dirty="0">
                <a:effectLst/>
              </a:rPr>
              <a:t>has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one</a:t>
            </a:r>
            <a:r>
              <a:rPr lang="en-US" altLang="zh-TW" sz="2400" dirty="0">
                <a:effectLst/>
              </a:rPr>
              <a:t> child</a:t>
            </a:r>
          </a:p>
          <a:p>
            <a:pPr lvl="1" eaLnBrk="1" hangingPunct="1">
              <a:defRPr/>
            </a:pPr>
            <a:r>
              <a:rPr lang="en-US" altLang="zh-TW" sz="2000" dirty="0">
                <a:effectLst/>
              </a:rPr>
              <a:t>Delete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by making the parent of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point to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dirty="0">
                <a:effectLst/>
              </a:rPr>
              <a:t>’s child, instead of to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eaLnBrk="1" hangingPunct="1">
              <a:defRPr/>
            </a:pPr>
            <a:r>
              <a:rPr lang="en-US" altLang="zh-TW" sz="2400" b="1" dirty="0">
                <a:effectLst/>
              </a:rPr>
              <a:t>Case 3: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400" i="1" dirty="0">
                <a:effectLst/>
              </a:rPr>
              <a:t> </a:t>
            </a:r>
            <a:r>
              <a:rPr lang="en-US" altLang="zh-TW" sz="2400" dirty="0">
                <a:effectLst/>
              </a:rPr>
              <a:t>has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two</a:t>
            </a:r>
            <a:r>
              <a:rPr lang="en-US" altLang="zh-TW" sz="2400" dirty="0">
                <a:effectLst/>
              </a:rPr>
              <a:t> children</a:t>
            </a:r>
          </a:p>
          <a:p>
            <a:pPr lvl="1" eaLnBrk="1" hangingPunct="1">
              <a:defRPr/>
            </a:pP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000" i="1" dirty="0">
                <a:effectLst/>
              </a:rPr>
              <a:t>= </a:t>
            </a:r>
            <a:r>
              <a:rPr lang="en-US" altLang="zh-TW" sz="2000" dirty="0">
                <a:effectLst/>
              </a:rPr>
              <a:t>successor[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dirty="0">
                <a:effectLst/>
              </a:rPr>
              <a:t>]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i="1" dirty="0">
                <a:solidFill>
                  <a:srgbClr val="006600"/>
                </a:solidFill>
                <a:effectLst/>
              </a:rPr>
              <a:t>must be </a:t>
            </a:r>
            <a:r>
              <a:rPr lang="en-US" altLang="zh-TW" sz="2000" dirty="0">
                <a:effectLst/>
              </a:rPr>
              <a:t>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dirty="0">
                <a:effectLst/>
              </a:rPr>
              <a:t>’s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right</a:t>
            </a:r>
            <a:r>
              <a:rPr lang="en-US" altLang="zh-TW" sz="2000" dirty="0">
                <a:effectLst/>
              </a:rPr>
              <a:t> </a:t>
            </a:r>
            <a:r>
              <a:rPr lang="en-US" altLang="zh-TW" sz="2000" dirty="0" err="1">
                <a:effectLst/>
              </a:rPr>
              <a:t>subree</a:t>
            </a:r>
            <a:r>
              <a:rPr lang="en-US" altLang="zh-TW" sz="2000" i="1" dirty="0">
                <a:effectLst/>
              </a:rPr>
              <a:t>,</a:t>
            </a:r>
            <a:r>
              <a:rPr lang="en-US" altLang="zh-TW" sz="2000" i="1" dirty="0">
                <a:solidFill>
                  <a:srgbClr val="006600"/>
                </a:solidFill>
                <a:effectLst/>
              </a:rPr>
              <a:t> </a:t>
            </a:r>
            <a:r>
              <a:rPr lang="en-US" altLang="zh-TW" sz="2000" dirty="0">
                <a:effectLst/>
              </a:rPr>
              <a:t>and</a:t>
            </a:r>
            <a:r>
              <a:rPr lang="en-US" altLang="zh-TW" sz="2000" i="1" dirty="0">
                <a:solidFill>
                  <a:srgbClr val="006600"/>
                </a:solidFill>
                <a:effectLst/>
              </a:rPr>
              <a:t> have</a:t>
            </a:r>
            <a:r>
              <a:rPr lang="en-US" altLang="zh-TW" sz="2000" dirty="0">
                <a:effectLst/>
              </a:rPr>
              <a:t> either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no</a:t>
            </a:r>
            <a:r>
              <a:rPr lang="en-US" altLang="zh-TW" sz="2000" dirty="0">
                <a:effectLst/>
              </a:rPr>
              <a:t> children or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one</a:t>
            </a:r>
            <a:r>
              <a:rPr lang="en-US" altLang="zh-TW" sz="2000" dirty="0">
                <a:effectLst/>
              </a:rPr>
              <a:t> child. </a:t>
            </a:r>
            <a:br>
              <a:rPr lang="en-US" altLang="zh-TW" sz="2000" dirty="0">
                <a:effectLst/>
              </a:rPr>
            </a:br>
            <a:r>
              <a:rPr lang="en-US" altLang="zh-TW" sz="2000" dirty="0">
                <a:effectLst/>
              </a:rPr>
              <a:t>(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 the minimum node—with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no left</a:t>
            </a:r>
            <a:r>
              <a:rPr lang="en-US" altLang="zh-TW" sz="2000" dirty="0">
                <a:effectLst/>
              </a:rPr>
              <a:t> child—in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dirty="0">
                <a:effectLst/>
              </a:rPr>
              <a:t>’s right subtree.)</a:t>
            </a:r>
          </a:p>
          <a:p>
            <a:pPr lvl="1" eaLnBrk="1" hangingPunct="1">
              <a:defRPr/>
            </a:pPr>
            <a:r>
              <a:rPr lang="en-US" altLang="zh-TW" sz="2000" dirty="0">
                <a:effectLst/>
              </a:rPr>
              <a:t>Delete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from the tree (via Case 1 or 2).</a:t>
            </a:r>
          </a:p>
          <a:p>
            <a:pPr lvl="1" eaLnBrk="1" hangingPunct="1">
              <a:defRPr/>
            </a:pPr>
            <a:r>
              <a:rPr lang="en-US" altLang="zh-TW" sz="2000" dirty="0">
                <a:effectLst/>
              </a:rPr>
              <a:t>Replace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sz="2000" dirty="0">
                <a:effectLst/>
              </a:rPr>
              <a:t>’s key and satellite data with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’s.</a:t>
            </a:r>
          </a:p>
          <a:p>
            <a:pPr eaLnBrk="1" hangingPunct="1">
              <a:defRPr/>
            </a:pPr>
            <a:endParaRPr lang="en-US" altLang="zh-TW" sz="2400" dirty="0">
              <a:solidFill>
                <a:srgbClr val="0000FF"/>
              </a:solidFill>
              <a:sym typeface="Wingdings" pitchFamily="2" charset="2"/>
            </a:endParaRPr>
          </a:p>
          <a:p>
            <a:pPr eaLnBrk="1" hangingPunct="1">
              <a:defRPr/>
            </a:pPr>
            <a:endParaRPr lang="en-US" altLang="zh-TW" sz="2400" dirty="0">
              <a:solidFill>
                <a:srgbClr val="0000FF"/>
              </a:solidFill>
              <a:sym typeface="Wingdings" pitchFamily="2" charset="2"/>
            </a:endParaRPr>
          </a:p>
        </p:txBody>
      </p:sp>
      <p:sp>
        <p:nvSpPr>
          <p:cNvPr id="25605" name="Text Box 7">
            <a:extLst>
              <a:ext uri="{FF2B5EF4-FFF2-40B4-BE49-F238E27FC236}">
                <a16:creationId xmlns:a16="http://schemas.microsoft.com/office/drawing/2014/main" id="{4526A0E2-9BD7-499C-A902-B6AAB33CE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664" y="5242867"/>
            <a:ext cx="39549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e.g., Case 1: delete K</a:t>
            </a:r>
            <a:br>
              <a:rPr kumimoji="0" lang="en-US" altLang="zh-TW" sz="1800" dirty="0">
                <a:ea typeface="細明體" panose="02020509000000000000" pitchFamily="49" charset="-120"/>
              </a:rPr>
            </a:br>
            <a:r>
              <a:rPr kumimoji="0" lang="en-US" altLang="zh-TW" sz="1800" dirty="0">
                <a:ea typeface="細明體" panose="02020509000000000000" pitchFamily="49" charset="-120"/>
              </a:rPr>
              <a:t>        Case 2: delete H</a:t>
            </a:r>
            <a:br>
              <a:rPr kumimoji="0" lang="en-US" altLang="zh-TW" sz="1800" dirty="0">
                <a:ea typeface="細明體" panose="02020509000000000000" pitchFamily="49" charset="-120"/>
              </a:rPr>
            </a:br>
            <a:r>
              <a:rPr kumimoji="0" lang="en-US" altLang="zh-TW" sz="1800" dirty="0">
                <a:ea typeface="細明體" panose="02020509000000000000" pitchFamily="49" charset="-120"/>
              </a:rPr>
              <a:t>        Case 3: delete B, swap it with C</a:t>
            </a:r>
          </a:p>
        </p:txBody>
      </p:sp>
      <p:pic>
        <p:nvPicPr>
          <p:cNvPr id="397322" name="Picture 10">
            <a:extLst>
              <a:ext uri="{FF2B5EF4-FFF2-40B4-BE49-F238E27FC236}">
                <a16:creationId xmlns:a16="http://schemas.microsoft.com/office/drawing/2014/main" id="{195DCE3D-FC28-42B1-939B-B62DB01C8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169" y="4581872"/>
            <a:ext cx="2881312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7" name="文字方塊 1">
            <a:extLst>
              <a:ext uri="{FF2B5EF4-FFF2-40B4-BE49-F238E27FC236}">
                <a16:creationId xmlns:a16="http://schemas.microsoft.com/office/drawing/2014/main" id="{2BB7040F-874C-4023-B644-426439E0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107950"/>
            <a:ext cx="1608137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from Edition 2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B513A171-2847-40C4-AD06-41200F5E8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456" y="476250"/>
            <a:ext cx="6950075" cy="6143625"/>
          </a:xfrm>
          <a:prstGeom prst="rect">
            <a:avLst/>
          </a:prstGeom>
          <a:solidFill>
            <a:srgbClr val="F6FCF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TREE-DELETE(</a:t>
            </a:r>
            <a:r>
              <a:rPr kumimoji="0" lang="en-US" altLang="zh-TW" sz="1800" b="1" i="1" dirty="0">
                <a:solidFill>
                  <a:srgbClr val="006600"/>
                </a:solidFill>
                <a:ea typeface="細明體" panose="02020509000000000000" pitchFamily="49" charset="-120"/>
              </a:rPr>
              <a:t>T, </a:t>
            </a:r>
            <a:r>
              <a:rPr kumimoji="0" lang="en-US" altLang="zh-TW" sz="18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//Determine which node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solidFill>
                  <a:srgbClr val="0000FF"/>
                </a:solidFill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to splice out: either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i="1" dirty="0">
                <a:solidFill>
                  <a:srgbClr val="0000FF"/>
                </a:solidFill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or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’s successor.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ea typeface="細明體" panose="02020509000000000000" pitchFamily="49" charset="-120"/>
              </a:rPr>
              <a:t>] = NIL </a:t>
            </a:r>
            <a:r>
              <a:rPr kumimoji="0" lang="en-US" altLang="zh-TW" sz="1800" b="1" dirty="0">
                <a:ea typeface="細明體" panose="02020509000000000000" pitchFamily="49" charset="-120"/>
              </a:rPr>
              <a:t>or</a:t>
            </a:r>
            <a:r>
              <a:rPr kumimoji="0" lang="en-US" altLang="zh-TW" sz="1800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ea typeface="細明體" panose="02020509000000000000" pitchFamily="49" charset="-120"/>
              </a:rPr>
              <a:t>] = NIL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//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 has one or zero child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else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TREE-SUCCESSOR(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ea typeface="細明體" panose="02020509000000000000" pitchFamily="49" charset="-120"/>
              </a:rPr>
              <a:t>)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//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 has two children</a:t>
            </a:r>
            <a:endParaRPr kumimoji="0" lang="en-US" altLang="zh-TW" sz="1800" i="1" dirty="0">
              <a:ea typeface="細明體" panose="02020509000000000000" pitchFamily="49" charset="-12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solidFill>
                  <a:srgbClr val="0000FF"/>
                </a:solidFill>
                <a:ea typeface="細明體" panose="02020509000000000000" pitchFamily="49" charset="-120"/>
              </a:rPr>
              <a:t>//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solidFill>
                  <a:srgbClr val="0000FF"/>
                </a:solidFill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is set to a non-NIL child of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, or to NIL if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solidFill>
                  <a:srgbClr val="0000FF"/>
                </a:solidFill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has no children.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 </a:t>
            </a:r>
            <a:r>
              <a:rPr kumimoji="0" lang="en-US" altLang="zh-TW" sz="1800" dirty="0">
                <a:ea typeface="細明體" panose="02020509000000000000" pitchFamily="49" charset="-120"/>
                <a:cs typeface="Arial" panose="020B0604020202020204" pitchFamily="34" charset="0"/>
              </a:rPr>
              <a:t>≠</a:t>
            </a:r>
            <a:r>
              <a:rPr kumimoji="0" lang="en-US" altLang="zh-TW" sz="1800" dirty="0">
                <a:ea typeface="細明體" panose="02020509000000000000" pitchFamily="49" charset="-120"/>
              </a:rPr>
              <a:t> NIL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else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solidFill>
                  <a:srgbClr val="0000FF"/>
                </a:solidFill>
                <a:ea typeface="細明體" panose="02020509000000000000" pitchFamily="49" charset="-120"/>
              </a:rPr>
              <a:t>//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solidFill>
                  <a:srgbClr val="0000FF"/>
                </a:solidFill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is removed from the tree by manipulating pointers of </a:t>
            </a:r>
            <a:r>
              <a:rPr kumimoji="0" lang="en-US" altLang="zh-TW" sz="1800" i="1" dirty="0">
                <a:solidFill>
                  <a:srgbClr val="0000FF"/>
                </a:solidFill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] and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≠</a:t>
            </a:r>
            <a:r>
              <a:rPr kumimoji="0" lang="en-US" altLang="zh-TW" sz="1800" dirty="0">
                <a:ea typeface="細明體" panose="02020509000000000000" pitchFamily="49" charset="-120"/>
              </a:rPr>
              <a:t> NIL   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//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 has 1 child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 ←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 = NIL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//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 is root </a:t>
            </a:r>
            <a:endParaRPr kumimoji="0" lang="en-US" altLang="zh-TW" sz="1800" dirty="0">
              <a:ea typeface="細明體" panose="02020509000000000000" pitchFamily="49" charset="-12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root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T </a:t>
            </a:r>
            <a:r>
              <a:rPr kumimoji="0" lang="en-US" altLang="zh-TW" sz="1800" dirty="0">
                <a:ea typeface="細明體" panose="02020509000000000000" pitchFamily="49" charset="-120"/>
              </a:rPr>
              <a:t>]←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else if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=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]]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//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 is not root</a:t>
            </a:r>
            <a:r>
              <a:rPr kumimoji="0" lang="en-US" altLang="zh-TW" sz="1800" dirty="0">
                <a:ea typeface="細明體" panose="02020509000000000000" pitchFamily="49" charset="-120"/>
              </a:rPr>
              <a:t>,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splice out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     then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]] 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     else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]] 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solidFill>
                  <a:srgbClr val="0000FF"/>
                </a:solidFill>
                <a:ea typeface="細明體" panose="02020509000000000000" pitchFamily="49" charset="-120"/>
              </a:rPr>
              <a:t>// 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If it was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’s successor that was spliced out, copy its data into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≠</a:t>
            </a:r>
            <a:r>
              <a:rPr kumimoji="0" lang="en-US" altLang="zh-TW" sz="1800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key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ea typeface="細明體" panose="02020509000000000000" pitchFamily="49" charset="-120"/>
              </a:rPr>
              <a:t>] ←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key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    copy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’s satellite data into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return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398342" name="Text Box 6">
            <a:extLst>
              <a:ext uri="{FF2B5EF4-FFF2-40B4-BE49-F238E27FC236}">
                <a16:creationId xmlns:a16="http://schemas.microsoft.com/office/drawing/2014/main" id="{655EF9D4-1C6A-4384-8B05-98B2B74E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350" y="5229226"/>
            <a:ext cx="132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Time: </a:t>
            </a:r>
            <a:r>
              <a:rPr kumimoji="1"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O</a:t>
            </a:r>
            <a:r>
              <a:rPr kumimoji="1"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(</a:t>
            </a:r>
            <a:r>
              <a:rPr kumimoji="1"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</a:t>
            </a:r>
            <a:r>
              <a:rPr kumimoji="1"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)</a:t>
            </a:r>
          </a:p>
        </p:txBody>
      </p:sp>
      <p:sp>
        <p:nvSpPr>
          <p:cNvPr id="27652" name="文字方塊 1">
            <a:extLst>
              <a:ext uri="{FF2B5EF4-FFF2-40B4-BE49-F238E27FC236}">
                <a16:creationId xmlns:a16="http://schemas.microsoft.com/office/drawing/2014/main" id="{C2C1BBEB-AB29-44BF-A971-F6F8B3217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4" y="107950"/>
            <a:ext cx="1608137" cy="3683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from Edition 2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156B66-9B6C-441E-85D4-09391C8B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TRANSPLANT(</a:t>
            </a:r>
            <a:r>
              <a:rPr lang="en-US" altLang="zh-TW" i="1" dirty="0" err="1"/>
              <a:t>T,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i="1" dirty="0" err="1"/>
              <a:t>,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D975AD-B1DD-4BA4-954A-A00D66879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1415"/>
            <a:ext cx="11593288" cy="48974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/>
              <a:t>To replace the </a:t>
            </a:r>
            <a:r>
              <a:rPr lang="en-US" altLang="zh-TW" dirty="0" err="1"/>
              <a:t>subtree</a:t>
            </a:r>
            <a:r>
              <a:rPr lang="en-US" altLang="zh-TW" dirty="0"/>
              <a:t> rooted at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/>
              <a:t> to be rooted at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  <a:p>
            <a:pPr lvl="1" eaLnBrk="1" hangingPunct="1">
              <a:defRPr/>
            </a:pPr>
            <a:r>
              <a:rPr lang="en-US" altLang="zh-TW" dirty="0"/>
              <a:t>Makes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/>
              <a:t>’s parent become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/>
              <a:t>’s parent </a:t>
            </a:r>
            <a:br>
              <a:rPr lang="en-US" altLang="zh-TW" dirty="0"/>
            </a:br>
            <a:r>
              <a:rPr lang="en-US" altLang="zh-TW" dirty="0"/>
              <a:t>(unless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/>
              <a:t> is the root, in which case it makes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/>
              <a:t> the root)</a:t>
            </a:r>
          </a:p>
          <a:p>
            <a:pPr lvl="1" eaLnBrk="1" hangingPunct="1">
              <a:defRPr/>
            </a:pP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/>
              <a:t>’s parent gets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zh-TW" dirty="0"/>
              <a:t>as either its left or right child, </a:t>
            </a:r>
            <a:br>
              <a:rPr lang="en-US" altLang="zh-TW" dirty="0"/>
            </a:br>
            <a:r>
              <a:rPr lang="en-US" altLang="zh-TW" dirty="0"/>
              <a:t>depending on whether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 dirty="0"/>
              <a:t> was a left or right child.</a:t>
            </a:r>
          </a:p>
          <a:p>
            <a:pPr lvl="1" eaLnBrk="1" hangingPunct="1">
              <a:defRPr/>
            </a:pPr>
            <a:r>
              <a:rPr lang="en-US" altLang="zh-TW" dirty="0"/>
              <a:t>Doesn’t update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err="1"/>
              <a:t>.left</a:t>
            </a:r>
            <a:r>
              <a:rPr lang="en-US" altLang="zh-TW" dirty="0"/>
              <a:t> or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 dirty="0" err="1"/>
              <a:t>.right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29700" name="投影片編號版面配置區 3">
            <a:extLst>
              <a:ext uri="{FF2B5EF4-FFF2-40B4-BE49-F238E27FC236}">
                <a16:creationId xmlns:a16="http://schemas.microsoft.com/office/drawing/2014/main" id="{5C115B86-6582-419F-AD8C-9F5CDCED9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18DC90-E628-4AC1-8988-5BAE516E4C6F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29701" name="Text Box 4">
            <a:extLst>
              <a:ext uri="{FF2B5EF4-FFF2-40B4-BE49-F238E27FC236}">
                <a16:creationId xmlns:a16="http://schemas.microsoft.com/office/drawing/2014/main" id="{222E6CF3-60A4-472A-B630-5A5561DFA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8049" y="1544993"/>
            <a:ext cx="2578591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TRANSPLANT(</a:t>
            </a:r>
            <a:r>
              <a:rPr kumimoji="0" lang="en-US" altLang="zh-TW" sz="1800" b="1" i="1" dirty="0">
                <a:solidFill>
                  <a:srgbClr val="006600"/>
                </a:solidFill>
                <a:ea typeface="細明體" panose="02020509000000000000" pitchFamily="49" charset="-120"/>
              </a:rPr>
              <a:t>T, </a:t>
            </a:r>
            <a:r>
              <a:rPr kumimoji="0" lang="en-US" altLang="zh-TW" sz="18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b="1" i="1" dirty="0">
                <a:solidFill>
                  <a:srgbClr val="006600"/>
                </a:solidFill>
                <a:ea typeface="細明體" panose="02020509000000000000" pitchFamily="49" charset="-120"/>
              </a:rPr>
              <a:t>, </a:t>
            </a:r>
            <a:r>
              <a:rPr kumimoji="0" lang="en-US" altLang="zh-TW" sz="18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</a:t>
            </a: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i="1" dirty="0" err="1">
                <a:ea typeface="細明體" panose="02020509000000000000" pitchFamily="49" charset="-120"/>
              </a:rPr>
              <a:t>.p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== NIL //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is root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i="1" dirty="0">
                <a:ea typeface="細明體" panose="02020509000000000000" pitchFamily="49" charset="-120"/>
              </a:rPr>
              <a:t>   </a:t>
            </a:r>
            <a:r>
              <a:rPr kumimoji="0" lang="en-US" altLang="zh-TW" sz="1800" i="1" dirty="0" err="1">
                <a:ea typeface="細明體" panose="02020509000000000000" pitchFamily="49" charset="-120"/>
              </a:rPr>
              <a:t>T.root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=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</a:t>
            </a:r>
            <a:endParaRPr kumimoji="0" lang="en-US" altLang="zh-TW" sz="1800" b="1" i="1" dirty="0">
              <a:latin typeface="Times New Roman" panose="02020603050405020304" pitchFamily="18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elseif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== </a:t>
            </a:r>
            <a:r>
              <a:rPr kumimoji="0" lang="en-US" altLang="zh-TW" sz="1800" i="1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i="1" dirty="0" err="1">
                <a:ea typeface="細明體" panose="02020509000000000000" pitchFamily="49" charset="-120"/>
              </a:rPr>
              <a:t>.p.left</a:t>
            </a:r>
            <a:endParaRPr kumimoji="0" lang="en-US" altLang="zh-TW" sz="1800" i="1" dirty="0">
              <a:ea typeface="細明體" panose="02020509000000000000" pitchFamily="49" charset="-12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ea typeface="細明體" panose="02020509000000000000" pitchFamily="49" charset="-120"/>
              </a:rPr>
              <a:t>   </a:t>
            </a:r>
            <a:r>
              <a:rPr kumimoji="0" lang="en-US" altLang="zh-TW" sz="1800" i="1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i="1" dirty="0" err="1">
                <a:ea typeface="細明體" panose="02020509000000000000" pitchFamily="49" charset="-120"/>
              </a:rPr>
              <a:t>.p.left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=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else </a:t>
            </a:r>
            <a:r>
              <a:rPr kumimoji="0" lang="en-US" altLang="zh-TW" sz="1800" dirty="0">
                <a:ea typeface="細明體" panose="02020509000000000000" pitchFamily="49" charset="-120"/>
              </a:rPr>
              <a:t>(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= </a:t>
            </a:r>
            <a:r>
              <a:rPr kumimoji="0" lang="en-US" altLang="zh-TW" sz="1800" i="1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i="1" dirty="0" err="1">
                <a:ea typeface="細明體" panose="02020509000000000000" pitchFamily="49" charset="-120"/>
              </a:rPr>
              <a:t>.p.right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)</a:t>
            </a:r>
            <a:endParaRPr kumimoji="0" lang="en-US" altLang="zh-TW" sz="1800" b="1" dirty="0">
              <a:ea typeface="細明體" panose="02020509000000000000" pitchFamily="49" charset="-12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</a:t>
            </a:r>
            <a:r>
              <a:rPr kumimoji="0" lang="en-US" altLang="zh-TW" sz="1800" i="1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i="1" dirty="0" err="1">
                <a:ea typeface="細明體" panose="02020509000000000000" pitchFamily="49" charset="-120"/>
              </a:rPr>
              <a:t>.p.right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=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  <a:cs typeface="Arial" panose="020B0604020202020204" pitchFamily="34" charset="0"/>
              </a:rPr>
              <a:t>≠</a:t>
            </a:r>
            <a:r>
              <a:rPr kumimoji="0" lang="en-US" altLang="zh-TW" sz="1800" dirty="0">
                <a:ea typeface="細明體" panose="02020509000000000000" pitchFamily="49" charset="-120"/>
              </a:rPr>
              <a:t> NIL</a:t>
            </a:r>
            <a:endParaRPr kumimoji="0" lang="en-US" altLang="zh-TW" sz="1800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</a:t>
            </a:r>
            <a:r>
              <a:rPr kumimoji="0" lang="en-US" altLang="zh-TW" sz="1800" i="1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v</a:t>
            </a:r>
            <a:r>
              <a:rPr kumimoji="0" lang="en-US" altLang="zh-TW" sz="1800" i="1" dirty="0" err="1">
                <a:ea typeface="細明體" panose="02020509000000000000" pitchFamily="49" charset="-120"/>
              </a:rPr>
              <a:t>.p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= </a:t>
            </a:r>
            <a:r>
              <a:rPr kumimoji="0" lang="en-US" altLang="zh-TW" sz="1800" i="1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u</a:t>
            </a:r>
            <a:r>
              <a:rPr kumimoji="0" lang="en-US" altLang="zh-TW" sz="1800" i="1" dirty="0" err="1">
                <a:ea typeface="細明體" panose="02020509000000000000" pitchFamily="49" charset="-120"/>
              </a:rPr>
              <a:t>.p</a:t>
            </a:r>
            <a:endParaRPr kumimoji="0" lang="en-US" altLang="zh-TW" sz="1800" dirty="0">
              <a:ea typeface="細明體" panose="02020509000000000000" pitchFamily="49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F61CFE-7DFE-47B2-B7C7-89B6CB02374F}"/>
              </a:ext>
            </a:extLst>
          </p:cNvPr>
          <p:cNvSpPr txBox="1"/>
          <p:nvPr/>
        </p:nvSpPr>
        <p:spPr>
          <a:xfrm>
            <a:off x="5087888" y="4264109"/>
            <a:ext cx="645240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以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取代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zh-TW" altLang="en-US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TW" sz="1600" dirty="0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(</a:t>
            </a:r>
            <a:r>
              <a:rPr lang="en-US" altLang="zh-TW" sz="16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!</a:t>
            </a: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注意</a:t>
            </a:r>
            <a:r>
              <a:rPr lang="en-US" altLang="zh-TW" sz="16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! </a:t>
            </a: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若</a:t>
            </a:r>
            <a:r>
              <a:rPr lang="en-US" altLang="zh-TW" sz="1600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為</a:t>
            </a:r>
            <a:r>
              <a:rPr lang="en-US" altLang="zh-TW" sz="16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NIL</a:t>
            </a:r>
            <a:r>
              <a:rPr lang="zh-TW" altLang="en-US" sz="1600" dirty="0">
                <a:latin typeface="Arial Unicode MS" panose="020B0604020202020204" pitchFamily="34" charset="-120"/>
                <a:ea typeface="標楷體" panose="03000509000000000000" pitchFamily="65" charset="-120"/>
              </a:rPr>
              <a:t>，則原先並無定義</a:t>
            </a:r>
            <a:r>
              <a:rPr lang="en-US" altLang="zh-TW" sz="1600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sz="1600" dirty="0" err="1">
                <a:latin typeface="Arial Unicode MS" panose="020B0604020202020204" pitchFamily="34" charset="-120"/>
                <a:ea typeface="標楷體" panose="03000509000000000000" pitchFamily="65" charset="-120"/>
              </a:rPr>
              <a:t>.</a:t>
            </a:r>
            <a:r>
              <a:rPr lang="en-US" altLang="zh-TW" sz="1600" i="1" dirty="0" err="1">
                <a:latin typeface="Arial Unicode MS" panose="020B0604020202020204" pitchFamily="34" charset="-120"/>
                <a:ea typeface="標楷體" panose="03000509000000000000" pitchFamily="65" charset="-120"/>
              </a:rPr>
              <a:t>p</a:t>
            </a:r>
            <a:r>
              <a:rPr lang="en-US" altLang="zh-TW" sz="1600" dirty="0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)</a:t>
            </a:r>
            <a:endParaRPr lang="en-US" altLang="zh-TW" sz="1600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" indent="-171450">
              <a:buFont typeface="Wingdings" pitchFamily="2" charset="2"/>
              <a:buChar char="è"/>
              <a:defRPr/>
            </a:pP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若 </a:t>
            </a:r>
            <a:r>
              <a:rPr lang="en-US" altLang="zh-TW" dirty="0" err="1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tree.root</a:t>
            </a: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 =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, 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將 </a:t>
            </a:r>
            <a:r>
              <a:rPr lang="en-US" altLang="zh-TW" dirty="0" err="1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tree.root</a:t>
            </a: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  <a:sym typeface="Wingdings" panose="05000000000000000000" pitchFamily="2" charset="2"/>
              </a:rPr>
              <a:t>改為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</a:p>
          <a:p>
            <a:pPr marL="171450" indent="-171450">
              <a:buFont typeface="Wingdings" pitchFamily="2" charset="2"/>
              <a:buChar char="è"/>
              <a:defRPr/>
            </a:pP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若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非</a:t>
            </a: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root , 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依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為左或右，告知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dirty="0" err="1">
                <a:latin typeface="Arial Unicode MS" panose="020B0604020202020204" pitchFamily="34" charset="-120"/>
                <a:ea typeface="標楷體" panose="03000509000000000000" pitchFamily="65" charset="-120"/>
              </a:rPr>
              <a:t>.</a:t>
            </a:r>
            <a:r>
              <a:rPr lang="en-US" altLang="zh-TW" i="1" dirty="0" err="1">
                <a:latin typeface="Arial Unicode MS" panose="020B0604020202020204" pitchFamily="34" charset="-120"/>
                <a:ea typeface="標楷體" panose="03000509000000000000" pitchFamily="65" charset="-120"/>
              </a:rPr>
              <a:t>p</a:t>
            </a: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應該如何連到 </a:t>
            </a:r>
            <a:r>
              <a:rPr lang="en-US" altLang="zh-TW" i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 </a:t>
            </a:r>
            <a:r>
              <a:rPr lang="en-US" altLang="zh-TW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左或右</a:t>
            </a: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)</a:t>
            </a:r>
            <a:endParaRPr lang="en-US" altLang="zh-TW" i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1450" indent="-171450">
              <a:buFont typeface="Wingdings" pitchFamily="2" charset="2"/>
              <a:buChar char="è"/>
              <a:defRPr/>
            </a:pP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將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</a:t>
            </a:r>
            <a:r>
              <a:rPr lang="en-US" altLang="zh-TW" dirty="0" err="1">
                <a:latin typeface="Arial Unicode MS" panose="020B0604020202020204" pitchFamily="34" charset="-120"/>
                <a:ea typeface="標楷體" panose="03000509000000000000" pitchFamily="65" charset="-120"/>
              </a:rPr>
              <a:t>.</a:t>
            </a:r>
            <a:r>
              <a:rPr lang="en-US" altLang="zh-TW" i="1" dirty="0" err="1">
                <a:latin typeface="Arial Unicode MS" panose="020B0604020202020204" pitchFamily="34" charset="-120"/>
                <a:ea typeface="標楷體" panose="03000509000000000000" pitchFamily="65" charset="-120"/>
              </a:rPr>
              <a:t>p</a:t>
            </a:r>
            <a:r>
              <a:rPr lang="en-US" altLang="zh-TW" dirty="0">
                <a:latin typeface="Arial Unicode MS" panose="020B0604020202020204" pitchFamily="34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Arial Unicode MS" panose="020B0604020202020204" pitchFamily="34" charset="-120"/>
                <a:ea typeface="標楷體" panose="03000509000000000000" pitchFamily="65" charset="-120"/>
              </a:rPr>
              <a:t>設為 </a:t>
            </a:r>
            <a:r>
              <a:rPr lang="en-US" altLang="zh-TW" i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dirty="0" err="1">
                <a:latin typeface="Arial Unicode MS" panose="020B0604020202020204" pitchFamily="34" charset="-120"/>
                <a:ea typeface="標楷體" panose="03000509000000000000" pitchFamily="65" charset="-120"/>
              </a:rPr>
              <a:t>.</a:t>
            </a:r>
            <a:r>
              <a:rPr lang="en-US" altLang="zh-TW" i="1" dirty="0" err="1">
                <a:latin typeface="Arial Unicode MS" panose="020B0604020202020204" pitchFamily="34" charset="-120"/>
                <a:ea typeface="標楷體" panose="03000509000000000000" pitchFamily="65" charset="-120"/>
              </a:rPr>
              <a:t>p</a:t>
            </a:r>
            <a:endParaRPr lang="zh-TW" altLang="en-US" i="1" dirty="0">
              <a:latin typeface="Arial Unicode MS" panose="020B0604020202020204" pitchFamily="34" charset="-120"/>
              <a:ea typeface="標楷體" panose="03000509000000000000" pitchFamily="65" charset="-120"/>
            </a:endParaRPr>
          </a:p>
        </p:txBody>
      </p:sp>
      <p:grpSp>
        <p:nvGrpSpPr>
          <p:cNvPr id="29703" name="群組 7">
            <a:extLst>
              <a:ext uri="{FF2B5EF4-FFF2-40B4-BE49-F238E27FC236}">
                <a16:creationId xmlns:a16="http://schemas.microsoft.com/office/drawing/2014/main" id="{2D14A65D-1FB7-4D00-B8C7-87518EA82929}"/>
              </a:ext>
            </a:extLst>
          </p:cNvPr>
          <p:cNvGrpSpPr>
            <a:grpSpLocks/>
          </p:cNvGrpSpPr>
          <p:nvPr/>
        </p:nvGrpSpPr>
        <p:grpSpPr bwMode="auto">
          <a:xfrm>
            <a:off x="8717909" y="2448271"/>
            <a:ext cx="554038" cy="1008112"/>
            <a:chOff x="5868144" y="3043419"/>
            <a:chExt cx="553714" cy="771162"/>
          </a:xfrm>
        </p:grpSpPr>
        <p:sp>
          <p:nvSpPr>
            <p:cNvPr id="6" name="左大括弧 5">
              <a:extLst>
                <a:ext uri="{FF2B5EF4-FFF2-40B4-BE49-F238E27FC236}">
                  <a16:creationId xmlns:a16="http://schemas.microsoft.com/office/drawing/2014/main" id="{6E6056C2-F1E9-4910-83D8-13D3A9730545}"/>
                </a:ext>
              </a:extLst>
            </p:cNvPr>
            <p:cNvSpPr/>
            <p:nvPr/>
          </p:nvSpPr>
          <p:spPr bwMode="auto">
            <a:xfrm>
              <a:off x="6179112" y="3043419"/>
              <a:ext cx="242746" cy="771162"/>
            </a:xfrm>
            <a:prstGeom prst="leftBrace">
              <a:avLst>
                <a:gd name="adj1" fmla="val 8333"/>
                <a:gd name="adj2" fmla="val 28826"/>
              </a:avLst>
            </a:prstGeom>
            <a:ln>
              <a:solidFill>
                <a:srgbClr val="008000"/>
              </a:solidFill>
              <a:headEnd type="none" w="med" len="med"/>
              <a:tailEnd type="none" w="med" len="med"/>
            </a:ln>
            <a:ex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>
                <a:defRPr/>
              </a:pPr>
              <a:endParaRPr lang="zh-TW" altLang="en-US">
                <a:ea typeface="細明體" pitchFamily="49" charset="-120"/>
              </a:endParaRPr>
            </a:p>
          </p:txBody>
        </p:sp>
        <p:sp>
          <p:nvSpPr>
            <p:cNvPr id="29735" name="向右箭號 6">
              <a:extLst>
                <a:ext uri="{FF2B5EF4-FFF2-40B4-BE49-F238E27FC236}">
                  <a16:creationId xmlns:a16="http://schemas.microsoft.com/office/drawing/2014/main" id="{606D2790-5A28-4038-84F9-B42CB90B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3207127"/>
              <a:ext cx="238375" cy="149865"/>
            </a:xfrm>
            <a:prstGeom prst="rightArrow">
              <a:avLst>
                <a:gd name="adj1" fmla="val 50000"/>
                <a:gd name="adj2" fmla="val 50001"/>
              </a:avLst>
            </a:prstGeom>
            <a:solidFill>
              <a:srgbClr val="008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</p:grpSp>
      <p:grpSp>
        <p:nvGrpSpPr>
          <p:cNvPr id="29704" name="群組 20">
            <a:extLst>
              <a:ext uri="{FF2B5EF4-FFF2-40B4-BE49-F238E27FC236}">
                <a16:creationId xmlns:a16="http://schemas.microsoft.com/office/drawing/2014/main" id="{1B3B66AB-9EEE-4046-A401-9044EEEF9501}"/>
              </a:ext>
            </a:extLst>
          </p:cNvPr>
          <p:cNvGrpSpPr>
            <a:grpSpLocks/>
          </p:cNvGrpSpPr>
          <p:nvPr/>
        </p:nvGrpSpPr>
        <p:grpSpPr bwMode="auto">
          <a:xfrm>
            <a:off x="1649675" y="4130316"/>
            <a:ext cx="1131554" cy="1560959"/>
            <a:chOff x="93146" y="4364652"/>
            <a:chExt cx="1131116" cy="1560076"/>
          </a:xfrm>
        </p:grpSpPr>
        <p:sp>
          <p:nvSpPr>
            <p:cNvPr id="29723" name="橢圓 8">
              <a:extLst>
                <a:ext uri="{FF2B5EF4-FFF2-40B4-BE49-F238E27FC236}">
                  <a16:creationId xmlns:a16="http://schemas.microsoft.com/office/drawing/2014/main" id="{D4863C01-A43D-4C58-ACB1-4F7100F72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0" y="4954271"/>
              <a:ext cx="288032" cy="38339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cxnSp>
          <p:nvCxnSpPr>
            <p:cNvPr id="29724" name="直線接點 10">
              <a:extLst>
                <a:ext uri="{FF2B5EF4-FFF2-40B4-BE49-F238E27FC236}">
                  <a16:creationId xmlns:a16="http://schemas.microsoft.com/office/drawing/2014/main" id="{CBA96551-081D-4920-9C9F-CE6163FC8FA6}"/>
                </a:ext>
              </a:extLst>
            </p:cNvPr>
            <p:cNvCxnSpPr>
              <a:cxnSpLocks noChangeShapeType="1"/>
              <a:stCxn id="29723" idx="3"/>
            </p:cNvCxnSpPr>
            <p:nvPr/>
          </p:nvCxnSpPr>
          <p:spPr bwMode="auto">
            <a:xfrm flipH="1">
              <a:off x="313716" y="5281519"/>
              <a:ext cx="258205" cy="3208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5" name="直線接點 12">
              <a:extLst>
                <a:ext uri="{FF2B5EF4-FFF2-40B4-BE49-F238E27FC236}">
                  <a16:creationId xmlns:a16="http://schemas.microsoft.com/office/drawing/2014/main" id="{E4051837-0D35-4730-9E68-22318376AF83}"/>
                </a:ext>
              </a:extLst>
            </p:cNvPr>
            <p:cNvCxnSpPr>
              <a:cxnSpLocks noChangeShapeType="1"/>
              <a:stCxn id="29723" idx="5"/>
            </p:cNvCxnSpPr>
            <p:nvPr/>
          </p:nvCxnSpPr>
          <p:spPr bwMode="auto">
            <a:xfrm>
              <a:off x="775591" y="5281519"/>
              <a:ext cx="258205" cy="3208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6" name="文字方塊 13">
              <a:extLst>
                <a:ext uri="{FF2B5EF4-FFF2-40B4-BE49-F238E27FC236}">
                  <a16:creationId xmlns:a16="http://schemas.microsoft.com/office/drawing/2014/main" id="{9DD29B3E-FD7F-4F60-89DC-7718F0544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210" y="4968334"/>
              <a:ext cx="299966" cy="369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u</a:t>
              </a:r>
              <a:endParaRPr kumimoji="0" lang="zh-TW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9727" name="直線接點 15">
              <a:extLst>
                <a:ext uri="{FF2B5EF4-FFF2-40B4-BE49-F238E27FC236}">
                  <a16:creationId xmlns:a16="http://schemas.microsoft.com/office/drawing/2014/main" id="{B564538E-11CC-439F-979F-37822C266484}"/>
                </a:ext>
              </a:extLst>
            </p:cNvPr>
            <p:cNvCxnSpPr>
              <a:cxnSpLocks noChangeShapeType="1"/>
              <a:endCxn id="29726" idx="0"/>
            </p:cNvCxnSpPr>
            <p:nvPr/>
          </p:nvCxnSpPr>
          <p:spPr bwMode="auto">
            <a:xfrm>
              <a:off x="686193" y="4737502"/>
              <a:ext cx="0" cy="2308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8" name="橢圓 27">
              <a:extLst>
                <a:ext uri="{FF2B5EF4-FFF2-40B4-BE49-F238E27FC236}">
                  <a16:creationId xmlns:a16="http://schemas.microsoft.com/office/drawing/2014/main" id="{FFE41048-6F5E-4AF7-AF8F-41451ECC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1" y="5541333"/>
              <a:ext cx="387523" cy="38339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29729" name="文字方塊 28">
              <a:extLst>
                <a:ext uri="{FF2B5EF4-FFF2-40B4-BE49-F238E27FC236}">
                  <a16:creationId xmlns:a16="http://schemas.microsoft.com/office/drawing/2014/main" id="{B443CF8D-116F-4BC1-8FA8-CE85A39DB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46" y="5541333"/>
              <a:ext cx="4283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u</a:t>
              </a:r>
              <a:r>
                <a:rPr kumimoji="0" lang="en-US" altLang="zh-TW" sz="1800" dirty="0" err="1">
                  <a:solidFill>
                    <a:srgbClr val="0000FF"/>
                  </a:solidFill>
                  <a:ea typeface="細明體" panose="02020509000000000000" pitchFamily="49" charset="-120"/>
                </a:rPr>
                <a:t>.</a:t>
              </a:r>
              <a:r>
                <a:rPr kumimoji="0" lang="en-US" altLang="zh-TW" sz="1800" i="1" dirty="0" err="1">
                  <a:solidFill>
                    <a:srgbClr val="0000FF"/>
                  </a:solidFill>
                  <a:ea typeface="細明體" panose="02020509000000000000" pitchFamily="49" charset="-120"/>
                </a:rPr>
                <a:t>l</a:t>
              </a:r>
              <a:endParaRPr kumimoji="0" lang="zh-TW" altLang="en-US" sz="1800" i="1" dirty="0">
                <a:solidFill>
                  <a:srgbClr val="0000FF"/>
                </a:solidFill>
                <a:ea typeface="細明體" panose="02020509000000000000" pitchFamily="49" charset="-120"/>
              </a:endParaRPr>
            </a:p>
          </p:txBody>
        </p:sp>
        <p:sp>
          <p:nvSpPr>
            <p:cNvPr id="29730" name="橢圓 29">
              <a:extLst>
                <a:ext uri="{FF2B5EF4-FFF2-40B4-BE49-F238E27FC236}">
                  <a16:creationId xmlns:a16="http://schemas.microsoft.com/office/drawing/2014/main" id="{86B9BF86-84D3-4F46-8098-5F1BEC44D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181" y="5541333"/>
              <a:ext cx="336193" cy="38339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29731" name="文字方塊 30">
              <a:extLst>
                <a:ext uri="{FF2B5EF4-FFF2-40B4-BE49-F238E27FC236}">
                  <a16:creationId xmlns:a16="http://schemas.microsoft.com/office/drawing/2014/main" id="{F364E69A-30C1-4E5B-A9AD-CFB28BB5A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291" y="5555396"/>
              <a:ext cx="45397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i="1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u</a:t>
              </a:r>
              <a:r>
                <a:rPr kumimoji="0" lang="en-US" altLang="zh-TW" sz="1800" dirty="0" err="1">
                  <a:solidFill>
                    <a:srgbClr val="0000FF"/>
                  </a:solidFill>
                  <a:ea typeface="細明體" panose="02020509000000000000" pitchFamily="49" charset="-120"/>
                </a:rPr>
                <a:t>.</a:t>
              </a:r>
              <a:r>
                <a:rPr kumimoji="0" lang="en-US" altLang="zh-TW" sz="1800" i="1" dirty="0" err="1">
                  <a:solidFill>
                    <a:srgbClr val="0000FF"/>
                  </a:solidFill>
                  <a:ea typeface="細明體" panose="02020509000000000000" pitchFamily="49" charset="-120"/>
                </a:rPr>
                <a:t>r</a:t>
              </a:r>
              <a:endParaRPr kumimoji="0" lang="zh-TW" altLang="en-US" sz="1800" i="1" dirty="0">
                <a:solidFill>
                  <a:srgbClr val="0000FF"/>
                </a:solidFill>
                <a:ea typeface="細明體" panose="02020509000000000000" pitchFamily="49" charset="-120"/>
              </a:endParaRPr>
            </a:p>
          </p:txBody>
        </p:sp>
        <p:sp>
          <p:nvSpPr>
            <p:cNvPr id="29732" name="橢圓 31">
              <a:extLst>
                <a:ext uri="{FF2B5EF4-FFF2-40B4-BE49-F238E27FC236}">
                  <a16:creationId xmlns:a16="http://schemas.microsoft.com/office/drawing/2014/main" id="{17F84295-0300-4079-B4C2-64D02C8E0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03" y="4364652"/>
              <a:ext cx="361362" cy="412400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29733" name="文字方塊 32">
              <a:extLst>
                <a:ext uri="{FF2B5EF4-FFF2-40B4-BE49-F238E27FC236}">
                  <a16:creationId xmlns:a16="http://schemas.microsoft.com/office/drawing/2014/main" id="{75FE5944-9CC3-4FF5-A711-F5087EAB7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21" y="4368500"/>
              <a:ext cx="5052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i="1" dirty="0" err="1"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u</a:t>
              </a:r>
              <a:r>
                <a:rPr kumimoji="0" lang="en-US" altLang="zh-TW" sz="1800" dirty="0" err="1">
                  <a:ea typeface="細明體" panose="02020509000000000000" pitchFamily="49" charset="-120"/>
                </a:rPr>
                <a:t>.</a:t>
              </a:r>
              <a:r>
                <a:rPr kumimoji="0" lang="en-US" altLang="zh-TW" sz="1800" i="1" dirty="0" err="1">
                  <a:ea typeface="細明體" panose="02020509000000000000" pitchFamily="49" charset="-120"/>
                </a:rPr>
                <a:t>p</a:t>
              </a:r>
              <a:endParaRPr kumimoji="0" lang="zh-TW" altLang="en-US" sz="1800" i="1" dirty="0">
                <a:ea typeface="細明體" panose="02020509000000000000" pitchFamily="49" charset="-120"/>
              </a:endParaRPr>
            </a:p>
          </p:txBody>
        </p:sp>
      </p:grpSp>
      <p:grpSp>
        <p:nvGrpSpPr>
          <p:cNvPr id="29705" name="群組 34">
            <a:extLst>
              <a:ext uri="{FF2B5EF4-FFF2-40B4-BE49-F238E27FC236}">
                <a16:creationId xmlns:a16="http://schemas.microsoft.com/office/drawing/2014/main" id="{BF13DA2A-2446-4489-9CB6-1523B3193F62}"/>
              </a:ext>
            </a:extLst>
          </p:cNvPr>
          <p:cNvGrpSpPr>
            <a:grpSpLocks/>
          </p:cNvGrpSpPr>
          <p:nvPr/>
        </p:nvGrpSpPr>
        <p:grpSpPr bwMode="auto">
          <a:xfrm>
            <a:off x="3322582" y="4192124"/>
            <a:ext cx="1085490" cy="1530898"/>
            <a:chOff x="118912" y="4393108"/>
            <a:chExt cx="1085264" cy="1531620"/>
          </a:xfrm>
        </p:grpSpPr>
        <p:sp>
          <p:nvSpPr>
            <p:cNvPr id="29712" name="橢圓 35">
              <a:extLst>
                <a:ext uri="{FF2B5EF4-FFF2-40B4-BE49-F238E27FC236}">
                  <a16:creationId xmlns:a16="http://schemas.microsoft.com/office/drawing/2014/main" id="{E7933E5D-6547-478B-8E2F-FE2EF0873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0" y="4954271"/>
              <a:ext cx="288032" cy="38339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cxnSp>
          <p:nvCxnSpPr>
            <p:cNvPr id="29713" name="直線接點 36">
              <a:extLst>
                <a:ext uri="{FF2B5EF4-FFF2-40B4-BE49-F238E27FC236}">
                  <a16:creationId xmlns:a16="http://schemas.microsoft.com/office/drawing/2014/main" id="{36B95C5E-1CFF-435B-ABED-9DCD43328283}"/>
                </a:ext>
              </a:extLst>
            </p:cNvPr>
            <p:cNvCxnSpPr>
              <a:cxnSpLocks noChangeShapeType="1"/>
              <a:stCxn id="29712" idx="3"/>
            </p:cNvCxnSpPr>
            <p:nvPr/>
          </p:nvCxnSpPr>
          <p:spPr bwMode="auto">
            <a:xfrm flipH="1">
              <a:off x="313716" y="5281519"/>
              <a:ext cx="258205" cy="3208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4" name="直線接點 37">
              <a:extLst>
                <a:ext uri="{FF2B5EF4-FFF2-40B4-BE49-F238E27FC236}">
                  <a16:creationId xmlns:a16="http://schemas.microsoft.com/office/drawing/2014/main" id="{188F8BB5-5251-4C16-8247-A12323B462F8}"/>
                </a:ext>
              </a:extLst>
            </p:cNvPr>
            <p:cNvCxnSpPr>
              <a:cxnSpLocks noChangeShapeType="1"/>
              <a:stCxn id="29712" idx="5"/>
            </p:cNvCxnSpPr>
            <p:nvPr/>
          </p:nvCxnSpPr>
          <p:spPr bwMode="auto">
            <a:xfrm>
              <a:off x="775591" y="5281519"/>
              <a:ext cx="258205" cy="32082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5" name="文字方塊 38">
              <a:extLst>
                <a:ext uri="{FF2B5EF4-FFF2-40B4-BE49-F238E27FC236}">
                  <a16:creationId xmlns:a16="http://schemas.microsoft.com/office/drawing/2014/main" id="{A124CC75-7C04-40BF-AFD1-D7D722166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594" y="4968334"/>
              <a:ext cx="287198" cy="369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i="1" dirty="0">
                  <a:solidFill>
                    <a:srgbClr val="008000"/>
                  </a:solidFill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v</a:t>
              </a:r>
              <a:endParaRPr kumimoji="0" lang="zh-TW" altLang="en-US" sz="1800" i="1" dirty="0">
                <a:solidFill>
                  <a:srgbClr val="0080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9716" name="直線接點 39">
              <a:extLst>
                <a:ext uri="{FF2B5EF4-FFF2-40B4-BE49-F238E27FC236}">
                  <a16:creationId xmlns:a16="http://schemas.microsoft.com/office/drawing/2014/main" id="{928398C7-16BE-45CB-9C64-318CDC04476F}"/>
                </a:ext>
              </a:extLst>
            </p:cNvPr>
            <p:cNvCxnSpPr>
              <a:cxnSpLocks noChangeShapeType="1"/>
              <a:endCxn id="29715" idx="0"/>
            </p:cNvCxnSpPr>
            <p:nvPr/>
          </p:nvCxnSpPr>
          <p:spPr bwMode="auto">
            <a:xfrm>
              <a:off x="686193" y="4737502"/>
              <a:ext cx="0" cy="23083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7" name="橢圓 40">
              <a:extLst>
                <a:ext uri="{FF2B5EF4-FFF2-40B4-BE49-F238E27FC236}">
                  <a16:creationId xmlns:a16="http://schemas.microsoft.com/office/drawing/2014/main" id="{D01ABA80-6F0B-4A4A-A98B-F6D0C1922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10" y="5541333"/>
              <a:ext cx="392785" cy="38339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29718" name="文字方塊 41">
              <a:extLst>
                <a:ext uri="{FF2B5EF4-FFF2-40B4-BE49-F238E27FC236}">
                  <a16:creationId xmlns:a16="http://schemas.microsoft.com/office/drawing/2014/main" id="{8F40DC6C-FFAC-4870-859C-6BEE1745C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12" y="5542286"/>
              <a:ext cx="415412" cy="369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i="1" dirty="0" err="1">
                  <a:solidFill>
                    <a:srgbClr val="008000"/>
                  </a:solidFill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v</a:t>
              </a:r>
              <a:r>
                <a:rPr kumimoji="0" lang="en-US" altLang="zh-TW" sz="1800" dirty="0" err="1">
                  <a:solidFill>
                    <a:srgbClr val="008000"/>
                  </a:solidFill>
                  <a:ea typeface="細明體" panose="02020509000000000000" pitchFamily="49" charset="-120"/>
                </a:rPr>
                <a:t>.</a:t>
              </a:r>
              <a:r>
                <a:rPr kumimoji="0" lang="en-US" altLang="zh-TW" sz="1800" i="1" dirty="0" err="1">
                  <a:solidFill>
                    <a:srgbClr val="008000"/>
                  </a:solidFill>
                  <a:ea typeface="細明體" panose="02020509000000000000" pitchFamily="49" charset="-120"/>
                </a:rPr>
                <a:t>l</a:t>
              </a:r>
              <a:endParaRPr kumimoji="0" lang="zh-TW" altLang="en-US" sz="1800" i="1" dirty="0">
                <a:solidFill>
                  <a:srgbClr val="008000"/>
                </a:solidFill>
                <a:ea typeface="細明體" panose="02020509000000000000" pitchFamily="49" charset="-120"/>
              </a:endParaRPr>
            </a:p>
          </p:txBody>
        </p:sp>
        <p:sp>
          <p:nvSpPr>
            <p:cNvPr id="29719" name="橢圓 42">
              <a:extLst>
                <a:ext uri="{FF2B5EF4-FFF2-40B4-BE49-F238E27FC236}">
                  <a16:creationId xmlns:a16="http://schemas.microsoft.com/office/drawing/2014/main" id="{A33A1CED-1489-4BCA-9AA3-B29A79B1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113" y="5541333"/>
              <a:ext cx="386262" cy="38339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29720" name="文字方塊 43">
              <a:extLst>
                <a:ext uri="{FF2B5EF4-FFF2-40B4-BE49-F238E27FC236}">
                  <a16:creationId xmlns:a16="http://schemas.microsoft.com/office/drawing/2014/main" id="{3E6D4002-206B-4B92-9342-638EB1846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22" y="5541205"/>
              <a:ext cx="441054" cy="369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i="1" dirty="0" err="1">
                  <a:solidFill>
                    <a:srgbClr val="008000"/>
                  </a:solidFill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v</a:t>
              </a:r>
              <a:r>
                <a:rPr kumimoji="0" lang="en-US" altLang="zh-TW" sz="1800" dirty="0" err="1">
                  <a:solidFill>
                    <a:srgbClr val="008000"/>
                  </a:solidFill>
                  <a:ea typeface="細明體" panose="02020509000000000000" pitchFamily="49" charset="-120"/>
                </a:rPr>
                <a:t>.</a:t>
              </a:r>
              <a:r>
                <a:rPr kumimoji="0" lang="en-US" altLang="zh-TW" sz="1800" i="1" dirty="0" err="1">
                  <a:solidFill>
                    <a:srgbClr val="008000"/>
                  </a:solidFill>
                  <a:ea typeface="細明體" panose="02020509000000000000" pitchFamily="49" charset="-120"/>
                </a:rPr>
                <a:t>r</a:t>
              </a:r>
              <a:endParaRPr kumimoji="0" lang="zh-TW" altLang="en-US" sz="1800" i="1" dirty="0">
                <a:solidFill>
                  <a:srgbClr val="008000"/>
                </a:solidFill>
                <a:ea typeface="細明體" panose="02020509000000000000" pitchFamily="49" charset="-120"/>
              </a:endParaRPr>
            </a:p>
          </p:txBody>
        </p:sp>
        <p:sp>
          <p:nvSpPr>
            <p:cNvPr id="29721" name="橢圓 44">
              <a:extLst>
                <a:ext uri="{FF2B5EF4-FFF2-40B4-BE49-F238E27FC236}">
                  <a16:creationId xmlns:a16="http://schemas.microsoft.com/office/drawing/2014/main" id="{834CBC18-A8B2-4DAB-93D6-6A18681F6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71" y="4393108"/>
              <a:ext cx="361364" cy="38339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29722" name="文字方塊 45">
              <a:extLst>
                <a:ext uri="{FF2B5EF4-FFF2-40B4-BE49-F238E27FC236}">
                  <a16:creationId xmlns:a16="http://schemas.microsoft.com/office/drawing/2014/main" id="{64E25631-306A-4735-BE39-EADE8D387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59" y="4393154"/>
              <a:ext cx="50526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i="1" dirty="0" err="1"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u</a:t>
              </a:r>
              <a:r>
                <a:rPr kumimoji="0" lang="en-US" altLang="zh-TW" sz="1800" dirty="0" err="1">
                  <a:ea typeface="細明體" panose="02020509000000000000" pitchFamily="49" charset="-120"/>
                </a:rPr>
                <a:t>.</a:t>
              </a:r>
              <a:r>
                <a:rPr kumimoji="0" lang="en-US" altLang="zh-TW" sz="1800" i="1" dirty="0" err="1">
                  <a:ea typeface="細明體" panose="02020509000000000000" pitchFamily="49" charset="-120"/>
                </a:rPr>
                <a:t>p</a:t>
              </a:r>
              <a:endParaRPr kumimoji="0" lang="zh-TW" altLang="en-US" sz="1800" i="1" dirty="0">
                <a:ea typeface="細明體" panose="02020509000000000000" pitchFamily="49" charset="-120"/>
              </a:endParaRPr>
            </a:p>
          </p:txBody>
        </p:sp>
      </p:grpSp>
      <p:sp>
        <p:nvSpPr>
          <p:cNvPr id="29706" name="橢圓 14335">
            <a:extLst>
              <a:ext uri="{FF2B5EF4-FFF2-40B4-BE49-F238E27FC236}">
                <a16:creationId xmlns:a16="http://schemas.microsoft.com/office/drawing/2014/main" id="{002A796D-CD7F-4CEE-BF4F-449DC7B1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24" y="4648284"/>
            <a:ext cx="1189038" cy="1416050"/>
          </a:xfrm>
          <a:prstGeom prst="ellipse">
            <a:avLst/>
          </a:prstGeom>
          <a:noFill/>
          <a:ln w="19050" algn="ctr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29707" name="向右箭號 14336">
            <a:extLst>
              <a:ext uri="{FF2B5EF4-FFF2-40B4-BE49-F238E27FC236}">
                <a16:creationId xmlns:a16="http://schemas.microsoft.com/office/drawing/2014/main" id="{079771E8-6C81-49F7-BD41-FC1BF3B1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699" y="4864185"/>
            <a:ext cx="274638" cy="239713"/>
          </a:xfrm>
          <a:prstGeom prst="rightArrow">
            <a:avLst>
              <a:gd name="adj1" fmla="val 50000"/>
              <a:gd name="adj2" fmla="val 500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29708" name="文字方塊 14338">
            <a:extLst>
              <a:ext uri="{FF2B5EF4-FFF2-40B4-BE49-F238E27FC236}">
                <a16:creationId xmlns:a16="http://schemas.microsoft.com/office/drawing/2014/main" id="{0B776F92-BBBC-4A2F-BF73-CA9594F68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038" y="4437147"/>
            <a:ext cx="492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cut</a:t>
            </a:r>
            <a:endParaRPr kumimoji="0" lang="zh-TW" altLang="en-US" sz="1800">
              <a:solidFill>
                <a:srgbClr val="0000FF"/>
              </a:solidFill>
              <a:ea typeface="細明體" panose="02020509000000000000" pitchFamily="49" charset="-120"/>
            </a:endParaRPr>
          </a:p>
        </p:txBody>
      </p:sp>
      <p:sp>
        <p:nvSpPr>
          <p:cNvPr id="29709" name="橢圓 50">
            <a:extLst>
              <a:ext uri="{FF2B5EF4-FFF2-40B4-BE49-F238E27FC236}">
                <a16:creationId xmlns:a16="http://schemas.microsoft.com/office/drawing/2014/main" id="{F0E4D32F-C412-4C88-85DF-E06B0F546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549" y="4648284"/>
            <a:ext cx="1189038" cy="1416050"/>
          </a:xfrm>
          <a:prstGeom prst="ellipse">
            <a:avLst/>
          </a:prstGeom>
          <a:noFill/>
          <a:ln w="19050" algn="ctr">
            <a:solidFill>
              <a:srgbClr val="008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29710" name="文字方塊 14338">
            <a:extLst>
              <a:ext uri="{FF2B5EF4-FFF2-40B4-BE49-F238E27FC236}">
                <a16:creationId xmlns:a16="http://schemas.microsoft.com/office/drawing/2014/main" id="{162C8EA5-26AC-4301-A653-B64B5FACF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074" y="4408573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8000"/>
                </a:solidFill>
                <a:ea typeface="細明體" panose="02020509000000000000" pitchFamily="49" charset="-120"/>
              </a:rPr>
              <a:t>paste</a:t>
            </a:r>
            <a:endParaRPr kumimoji="0" lang="zh-TW" altLang="en-US" sz="1800">
              <a:solidFill>
                <a:srgbClr val="008000"/>
              </a:solidFill>
              <a:ea typeface="細明體" panose="02020509000000000000" pitchFamily="49" charset="-120"/>
            </a:endParaRPr>
          </a:p>
        </p:txBody>
      </p:sp>
      <p:sp>
        <p:nvSpPr>
          <p:cNvPr id="29711" name="文字方塊 8">
            <a:extLst>
              <a:ext uri="{FF2B5EF4-FFF2-40B4-BE49-F238E27FC236}">
                <a16:creationId xmlns:a16="http://schemas.microsoft.com/office/drawing/2014/main" id="{7176ED73-C241-4447-8F82-01326232E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34925"/>
            <a:ext cx="1608137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from Edition 3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0455F-2147-4DAF-BC39-08E47C28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TREE-DELETE(</a:t>
            </a:r>
            <a:r>
              <a:rPr lang="en-US" altLang="zh-TW" i="1" dirty="0" err="1"/>
              <a:t>T,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)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986BE9-97B3-413D-89AB-51AF000A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8413"/>
            <a:ext cx="11247967" cy="51129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b="1" dirty="0"/>
              <a:t>Case 1</a:t>
            </a:r>
            <a:r>
              <a:rPr lang="en-US" altLang="zh-TW" dirty="0"/>
              <a:t>: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 has </a:t>
            </a:r>
            <a:r>
              <a:rPr lang="en-US" altLang="zh-TW" dirty="0">
                <a:solidFill>
                  <a:srgbClr val="0000FF"/>
                </a:solidFill>
              </a:rPr>
              <a:t>no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left</a:t>
            </a:r>
            <a:r>
              <a:rPr lang="en-US" altLang="zh-TW" dirty="0"/>
              <a:t> child (ignore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’s right child)</a:t>
            </a:r>
          </a:p>
          <a:p>
            <a:pPr marL="400050" lvl="1" indent="0" eaLnBrk="1" hangingPunct="1">
              <a:buNone/>
              <a:defRPr/>
            </a:pP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replace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 by its right child</a:t>
            </a:r>
          </a:p>
          <a:p>
            <a:pPr marL="400050" lvl="1" indent="0" eaLnBrk="1" hangingPunct="1">
              <a:buNone/>
              <a:defRPr/>
            </a:pPr>
            <a:r>
              <a:rPr lang="en-US" altLang="zh-TW" dirty="0"/>
              <a:t>   TRANSPLANT(</a:t>
            </a:r>
            <a:r>
              <a:rPr lang="en-US" altLang="zh-TW" i="1" dirty="0"/>
              <a:t>T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/>
              <a:t>.right</a:t>
            </a:r>
            <a:r>
              <a:rPr lang="en-US" altLang="zh-TW" dirty="0"/>
              <a:t>)</a:t>
            </a:r>
          </a:p>
          <a:p>
            <a:pPr marL="400050" lvl="1" indent="0" eaLnBrk="1" hangingPunct="1"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en-US" altLang="zh-TW" b="1" dirty="0"/>
              <a:t>Case 2</a:t>
            </a:r>
            <a:r>
              <a:rPr lang="en-US" altLang="zh-TW" dirty="0"/>
              <a:t>: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 has 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FF"/>
                </a:solidFill>
              </a:rPr>
              <a:t>left </a:t>
            </a:r>
            <a:r>
              <a:rPr lang="en-US" altLang="zh-TW" dirty="0"/>
              <a:t>child, </a:t>
            </a:r>
            <a:r>
              <a:rPr lang="en-US" altLang="zh-TW" dirty="0">
                <a:solidFill>
                  <a:srgbClr val="0000FF"/>
                </a:solidFill>
              </a:rPr>
              <a:t>no right </a:t>
            </a:r>
            <a:r>
              <a:rPr lang="en-US" altLang="zh-TW" dirty="0"/>
              <a:t>child</a:t>
            </a:r>
          </a:p>
          <a:p>
            <a:pPr marL="400050" lvl="1" indent="0" eaLnBrk="1" hangingPunct="1">
              <a:buNone/>
              <a:defRPr/>
            </a:pPr>
            <a:r>
              <a:rPr lang="en-US" altLang="zh-TW" dirty="0">
                <a:sym typeface="Wingdings" panose="05000000000000000000" pitchFamily="2" charset="2"/>
              </a:rPr>
              <a:t> </a:t>
            </a:r>
            <a:r>
              <a:rPr lang="en-US" altLang="zh-TW" dirty="0"/>
              <a:t>replace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 by its left child</a:t>
            </a:r>
          </a:p>
          <a:p>
            <a:pPr marL="400050" lvl="1" indent="0" eaLnBrk="1" hangingPunct="1">
              <a:buNone/>
              <a:defRPr/>
            </a:pPr>
            <a:r>
              <a:rPr lang="en-US" altLang="zh-TW" dirty="0"/>
              <a:t>   TRANSPLANT(</a:t>
            </a:r>
            <a:r>
              <a:rPr lang="en-US" altLang="zh-TW" i="1" dirty="0"/>
              <a:t>T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/>
              <a:t>.left</a:t>
            </a:r>
            <a:r>
              <a:rPr lang="en-US" altLang="zh-TW" dirty="0"/>
              <a:t>)</a:t>
            </a:r>
          </a:p>
          <a:p>
            <a:pPr marL="400050" lvl="1" indent="0" eaLnBrk="1" hangingPunct="1">
              <a:buNone/>
              <a:defRPr/>
            </a:pPr>
            <a:endParaRPr lang="en-US" altLang="zh-TW" dirty="0"/>
          </a:p>
          <a:p>
            <a:pPr eaLnBrk="1" hangingPunct="1">
              <a:defRPr/>
            </a:pPr>
            <a:r>
              <a:rPr lang="en-US" altLang="zh-TW" b="1" dirty="0"/>
              <a:t>Case 3</a:t>
            </a:r>
            <a:r>
              <a:rPr lang="en-US" altLang="zh-TW" dirty="0"/>
              <a:t>: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 has </a:t>
            </a:r>
            <a:r>
              <a:rPr lang="en-US" altLang="zh-TW" dirty="0">
                <a:solidFill>
                  <a:srgbClr val="0000FF"/>
                </a:solidFill>
              </a:rPr>
              <a:t>2 </a:t>
            </a:r>
            <a:r>
              <a:rPr lang="en-US" altLang="zh-TW" dirty="0"/>
              <a:t>children,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dirty="0"/>
              <a:t>=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/>
              <a:t>.successor</a:t>
            </a:r>
            <a:r>
              <a:rPr lang="en-US" altLang="zh-TW" dirty="0"/>
              <a:t> </a:t>
            </a:r>
          </a:p>
          <a:p>
            <a:pPr marL="400050" lvl="1" indent="0" eaLnBrk="1" hangingPunct="1">
              <a:buNone/>
              <a:defRPr/>
            </a:pPr>
            <a:r>
              <a:rPr lang="en-US" altLang="zh-TW" dirty="0"/>
              <a:t>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</a:t>
            </a:r>
            <a:r>
              <a:rPr lang="en-US" altLang="zh-TW" i="1" dirty="0">
                <a:solidFill>
                  <a:srgbClr val="006600"/>
                </a:solidFill>
              </a:rPr>
              <a:t>must be </a:t>
            </a:r>
            <a:r>
              <a:rPr lang="en-US" altLang="zh-TW" dirty="0"/>
              <a:t>in </a:t>
            </a:r>
            <a:r>
              <a:rPr lang="en-US" altLang="zh-TW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>
                <a:solidFill>
                  <a:srgbClr val="0000FF"/>
                </a:solidFill>
              </a:rPr>
              <a:t>.right</a:t>
            </a:r>
            <a:r>
              <a:rPr lang="en-US" altLang="zh-TW" dirty="0">
                <a:solidFill>
                  <a:srgbClr val="0000FF"/>
                </a:solidFill>
              </a:rPr>
              <a:t> subtree </a:t>
            </a:r>
            <a:r>
              <a:rPr lang="en-US" altLang="zh-TW" dirty="0"/>
              <a:t>&amp; </a:t>
            </a:r>
            <a:r>
              <a:rPr lang="en-US" altLang="zh-TW" dirty="0">
                <a:solidFill>
                  <a:srgbClr val="0000FF"/>
                </a:solidFill>
              </a:rPr>
              <a:t>no left child</a:t>
            </a:r>
          </a:p>
          <a:p>
            <a:pPr marL="400050" lvl="1" indent="0" eaLnBrk="1" hangingPunct="1">
              <a:buNone/>
              <a:defRPr/>
            </a:pPr>
            <a:r>
              <a:rPr lang="en-US" altLang="zh-TW" dirty="0"/>
              <a:t>   i.e.,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dirty="0"/>
              <a:t>= TREE-MINIMUM(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/>
              <a:t>.right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1748" name="投影片編號版面配置區 3">
            <a:extLst>
              <a:ext uri="{FF2B5EF4-FFF2-40B4-BE49-F238E27FC236}">
                <a16:creationId xmlns:a16="http://schemas.microsoft.com/office/drawing/2014/main" id="{61D52345-382A-4BEC-A46B-9A103BF5A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F577E5-7DF9-4537-9954-05F111F92A4B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FF456FCA-57D2-478B-B055-1044A693B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792288"/>
            <a:ext cx="2808288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C5AB1343-6CBC-4AB4-BD98-69996A89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3644900"/>
            <a:ext cx="28400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文字方塊 8">
            <a:extLst>
              <a:ext uri="{FF2B5EF4-FFF2-40B4-BE49-F238E27FC236}">
                <a16:creationId xmlns:a16="http://schemas.microsoft.com/office/drawing/2014/main" id="{134668CA-1817-4BDB-951D-FE958B86E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34925"/>
            <a:ext cx="1608137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from Edition 3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  <p:grpSp>
        <p:nvGrpSpPr>
          <p:cNvPr id="31752" name="群組 9">
            <a:extLst>
              <a:ext uri="{FF2B5EF4-FFF2-40B4-BE49-F238E27FC236}">
                <a16:creationId xmlns:a16="http://schemas.microsoft.com/office/drawing/2014/main" id="{9F0F5EF1-B58B-4505-842A-A8FABDCC35D7}"/>
              </a:ext>
            </a:extLst>
          </p:cNvPr>
          <p:cNvGrpSpPr>
            <a:grpSpLocks/>
          </p:cNvGrpSpPr>
          <p:nvPr/>
        </p:nvGrpSpPr>
        <p:grpSpPr bwMode="auto">
          <a:xfrm>
            <a:off x="7372350" y="4076701"/>
            <a:ext cx="287338" cy="360363"/>
            <a:chOff x="7884368" y="332656"/>
            <a:chExt cx="288032" cy="360040"/>
          </a:xfrm>
        </p:grpSpPr>
        <p:cxnSp>
          <p:nvCxnSpPr>
            <p:cNvPr id="31758" name="直線接點 5">
              <a:extLst>
                <a:ext uri="{FF2B5EF4-FFF2-40B4-BE49-F238E27FC236}">
                  <a16:creationId xmlns:a16="http://schemas.microsoft.com/office/drawing/2014/main" id="{8B3FF623-CE4B-4D2A-8F41-B354E4D732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9" name="直線接點 10">
              <a:extLst>
                <a:ext uri="{FF2B5EF4-FFF2-40B4-BE49-F238E27FC236}">
                  <a16:creationId xmlns:a16="http://schemas.microsoft.com/office/drawing/2014/main" id="{B3FEC98F-9B82-4A88-BBB7-71782CE9DE1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753" name="群組 14">
            <a:extLst>
              <a:ext uri="{FF2B5EF4-FFF2-40B4-BE49-F238E27FC236}">
                <a16:creationId xmlns:a16="http://schemas.microsoft.com/office/drawing/2014/main" id="{F6960C0B-F06E-4A70-B28B-D8073CF568CE}"/>
              </a:ext>
            </a:extLst>
          </p:cNvPr>
          <p:cNvGrpSpPr>
            <a:grpSpLocks/>
          </p:cNvGrpSpPr>
          <p:nvPr/>
        </p:nvGrpSpPr>
        <p:grpSpPr bwMode="auto">
          <a:xfrm>
            <a:off x="7067551" y="2286001"/>
            <a:ext cx="288925" cy="360363"/>
            <a:chOff x="7884368" y="332656"/>
            <a:chExt cx="288032" cy="360040"/>
          </a:xfrm>
        </p:grpSpPr>
        <p:cxnSp>
          <p:nvCxnSpPr>
            <p:cNvPr id="31756" name="直線接點 15">
              <a:extLst>
                <a:ext uri="{FF2B5EF4-FFF2-40B4-BE49-F238E27FC236}">
                  <a16:creationId xmlns:a16="http://schemas.microsoft.com/office/drawing/2014/main" id="{960F00A0-8470-4C3A-A295-FC755F3299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57" name="直線接點 16">
              <a:extLst>
                <a:ext uri="{FF2B5EF4-FFF2-40B4-BE49-F238E27FC236}">
                  <a16:creationId xmlns:a16="http://schemas.microsoft.com/office/drawing/2014/main" id="{2CECECFD-3FE3-4CDC-8AF5-F3048E3C3B0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1754" name="文字方塊 8">
            <a:extLst>
              <a:ext uri="{FF2B5EF4-FFF2-40B4-BE49-F238E27FC236}">
                <a16:creationId xmlns:a16="http://schemas.microsoft.com/office/drawing/2014/main" id="{51793057-428A-4B4B-8B52-E8001F0C5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549775"/>
            <a:ext cx="4171950" cy="3698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Case 1 &amp; 2 are for </a:t>
            </a:r>
            <a:r>
              <a:rPr kumimoji="0" lang="en-US" altLang="zh-TW" sz="1800" i="1" dirty="0">
                <a:solidFill>
                  <a:srgbClr val="0000FF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z</a:t>
            </a:r>
            <a:r>
              <a:rPr kumimoji="0"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 having 0 or 1 child</a:t>
            </a:r>
            <a:endParaRPr kumimoji="0" lang="zh-TW" altLang="en-US" sz="1800" dirty="0">
              <a:solidFill>
                <a:srgbClr val="0000FF"/>
              </a:solidFill>
              <a:ea typeface="細明體" panose="02020509000000000000" pitchFamily="49" charset="-120"/>
            </a:endParaRPr>
          </a:p>
        </p:txBody>
      </p:sp>
      <p:cxnSp>
        <p:nvCxnSpPr>
          <p:cNvPr id="31755" name="直線接點 4">
            <a:extLst>
              <a:ext uri="{FF2B5EF4-FFF2-40B4-BE49-F238E27FC236}">
                <a16:creationId xmlns:a16="http://schemas.microsoft.com/office/drawing/2014/main" id="{E2DC115C-54EA-4996-B6FD-F8D2C6566B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368" y="4978400"/>
            <a:ext cx="10187607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215BF-C765-442A-A14D-6CF95649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TREE-DELETE(</a:t>
            </a:r>
            <a:r>
              <a:rPr lang="en-US" altLang="zh-TW" i="1" dirty="0" err="1"/>
              <a:t>T,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)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4FEEE-6209-47B8-BB6B-CAD8F712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375" y="1195389"/>
            <a:ext cx="8686800" cy="48974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dirty="0"/>
              <a:t>To replace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 by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, splicing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out of its location</a:t>
            </a:r>
          </a:p>
          <a:p>
            <a:pPr eaLnBrk="1" hangingPunct="1">
              <a:defRPr/>
            </a:pPr>
            <a:r>
              <a:rPr lang="en-US" altLang="zh-TW" b="1" dirty="0"/>
              <a:t>Case 3.1</a:t>
            </a:r>
            <a:r>
              <a:rPr lang="en-US" altLang="zh-TW" dirty="0"/>
              <a:t>: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>
                <a:solidFill>
                  <a:srgbClr val="0000FF"/>
                </a:solidFill>
              </a:rPr>
              <a:t>=</a:t>
            </a:r>
            <a:r>
              <a:rPr lang="en-US" altLang="zh-TW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>
                <a:solidFill>
                  <a:srgbClr val="0000FF"/>
                </a:solidFill>
              </a:rPr>
              <a:t>.right</a:t>
            </a:r>
            <a:r>
              <a:rPr lang="en-US" altLang="zh-TW" dirty="0"/>
              <a:t> </a:t>
            </a:r>
          </a:p>
          <a:p>
            <a:pPr lvl="1" eaLnBrk="1" hangingPunct="1">
              <a:defRPr/>
            </a:pPr>
            <a:r>
              <a:rPr lang="en-US" altLang="zh-TW" dirty="0"/>
              <a:t>TRANSPLANT(T,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)   </a:t>
            </a:r>
          </a:p>
          <a:p>
            <a:pPr lvl="1" eaLnBrk="1" hangingPunct="1">
              <a:defRPr/>
            </a:pPr>
            <a:r>
              <a:rPr lang="en-US" altLang="zh-TW" dirty="0"/>
              <a:t>set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.left</a:t>
            </a:r>
            <a:r>
              <a:rPr lang="en-US" altLang="zh-TW" dirty="0"/>
              <a:t>    = 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/>
              <a:t>.left</a:t>
            </a:r>
            <a:r>
              <a:rPr lang="en-US" altLang="zh-TW" dirty="0"/>
              <a:t> (i.e.,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r>
              <a:rPr lang="en-US" altLang="zh-TW" dirty="0"/>
              <a:t>set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.left.p</a:t>
            </a:r>
            <a:r>
              <a:rPr lang="en-US" altLang="zh-TW" dirty="0"/>
              <a:t> (i.e.,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 err="1"/>
              <a:t>.p</a:t>
            </a:r>
            <a:r>
              <a:rPr lang="en-US" altLang="zh-TW" dirty="0"/>
              <a:t>) =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</a:t>
            </a:r>
            <a:endParaRPr lang="en-US" altLang="zh-TW" b="1" dirty="0"/>
          </a:p>
          <a:p>
            <a:pPr eaLnBrk="1" hangingPunct="1">
              <a:defRPr/>
            </a:pPr>
            <a:r>
              <a:rPr lang="en-US" altLang="zh-TW" b="1" dirty="0"/>
              <a:t>Case 3.2</a:t>
            </a:r>
            <a:r>
              <a:rPr lang="en-US" altLang="zh-TW" dirty="0"/>
              <a:t>: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in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’s right subtree but </a:t>
            </a:r>
            <a:r>
              <a:rPr lang="en-US" altLang="zh-TW" dirty="0">
                <a:solidFill>
                  <a:srgbClr val="0000FF"/>
                </a:solidFill>
              </a:rPr>
              <a:t>not </a:t>
            </a:r>
            <a:r>
              <a:rPr lang="en-US" altLang="zh-TW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>
                <a:solidFill>
                  <a:srgbClr val="0000FF"/>
                </a:solidFill>
              </a:rPr>
              <a:t>.right</a:t>
            </a:r>
            <a:endParaRPr lang="en-US" altLang="zh-TW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altLang="zh-TW" dirty="0"/>
              <a:t>TRANSPLANT(T,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,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.right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r>
              <a:rPr lang="en-US" altLang="zh-TW" dirty="0"/>
              <a:t>set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.right</a:t>
            </a:r>
            <a:r>
              <a:rPr lang="en-US" altLang="zh-TW" dirty="0"/>
              <a:t>    = 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/>
              <a:t>.right</a:t>
            </a:r>
            <a:r>
              <a:rPr lang="en-US" altLang="zh-TW" dirty="0"/>
              <a:t> (i.e.,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r>
              <a:rPr lang="en-US" altLang="zh-TW" dirty="0"/>
              <a:t>set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.right.p</a:t>
            </a:r>
            <a:r>
              <a:rPr lang="en-US" altLang="zh-TW" dirty="0"/>
              <a:t> (i.e.,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err="1"/>
              <a:t>.p</a:t>
            </a:r>
            <a:r>
              <a:rPr lang="en-US" altLang="zh-TW" dirty="0"/>
              <a:t>)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</a:t>
            </a:r>
            <a:endParaRPr lang="en-US" altLang="zh-TW" b="1" dirty="0"/>
          </a:p>
          <a:p>
            <a:pPr lvl="1" eaLnBrk="1" hangingPunct="1">
              <a:defRPr/>
            </a:pPr>
            <a:r>
              <a:rPr lang="en-US" altLang="zh-TW" dirty="0"/>
              <a:t>TRANSPLANT(T,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)   </a:t>
            </a:r>
          </a:p>
          <a:p>
            <a:pPr lvl="1" eaLnBrk="1" hangingPunct="1">
              <a:defRPr/>
            </a:pPr>
            <a:r>
              <a:rPr lang="en-US" altLang="zh-TW" dirty="0"/>
              <a:t>set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.left</a:t>
            </a:r>
            <a:r>
              <a:rPr lang="en-US" altLang="zh-TW" dirty="0"/>
              <a:t>    = 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/>
              <a:t>.left</a:t>
            </a:r>
            <a:r>
              <a:rPr lang="en-US" altLang="zh-TW" dirty="0"/>
              <a:t> (i.e.,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r>
              <a:rPr lang="en-US" altLang="zh-TW" dirty="0"/>
              <a:t>set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.left.p</a:t>
            </a:r>
            <a:r>
              <a:rPr lang="en-US" altLang="zh-TW" dirty="0"/>
              <a:t> (i.e.,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 err="1"/>
              <a:t>.p</a:t>
            </a:r>
            <a:r>
              <a:rPr lang="en-US" altLang="zh-TW" dirty="0"/>
              <a:t>)=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</a:t>
            </a:r>
            <a:endParaRPr lang="en-US" altLang="zh-TW" b="1" dirty="0"/>
          </a:p>
        </p:txBody>
      </p:sp>
      <p:sp>
        <p:nvSpPr>
          <p:cNvPr id="32772" name="投影片編號版面配置區 3">
            <a:extLst>
              <a:ext uri="{FF2B5EF4-FFF2-40B4-BE49-F238E27FC236}">
                <a16:creationId xmlns:a16="http://schemas.microsoft.com/office/drawing/2014/main" id="{84C9B848-BC86-40DC-8A4D-73170E93A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0E98FA-D810-4139-8C26-9433E043218D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32773" name="Picture 7">
            <a:extLst>
              <a:ext uri="{FF2B5EF4-FFF2-40B4-BE49-F238E27FC236}">
                <a16:creationId xmlns:a16="http://schemas.microsoft.com/office/drawing/2014/main" id="{ACBB53D2-F915-4540-8ABB-2C8A87EFB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1785938"/>
            <a:ext cx="35052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文字方塊 6">
            <a:extLst>
              <a:ext uri="{FF2B5EF4-FFF2-40B4-BE49-F238E27FC236}">
                <a16:creationId xmlns:a16="http://schemas.microsoft.com/office/drawing/2014/main" id="{B3DD4F50-6C97-4391-A71D-730A9677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34925"/>
            <a:ext cx="1608137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from Edition 3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  <p:grpSp>
        <p:nvGrpSpPr>
          <p:cNvPr id="32775" name="群組 7">
            <a:extLst>
              <a:ext uri="{FF2B5EF4-FFF2-40B4-BE49-F238E27FC236}">
                <a16:creationId xmlns:a16="http://schemas.microsoft.com/office/drawing/2014/main" id="{4DDDCC6C-639E-44B0-937B-6D0412FC8523}"/>
              </a:ext>
            </a:extLst>
          </p:cNvPr>
          <p:cNvGrpSpPr>
            <a:grpSpLocks/>
          </p:cNvGrpSpPr>
          <p:nvPr/>
        </p:nvGrpSpPr>
        <p:grpSpPr bwMode="auto">
          <a:xfrm>
            <a:off x="7069139" y="2224089"/>
            <a:ext cx="288925" cy="358775"/>
            <a:chOff x="7884368" y="332656"/>
            <a:chExt cx="288032" cy="360040"/>
          </a:xfrm>
        </p:grpSpPr>
        <p:cxnSp>
          <p:nvCxnSpPr>
            <p:cNvPr id="32790" name="直線接點 8">
              <a:extLst>
                <a:ext uri="{FF2B5EF4-FFF2-40B4-BE49-F238E27FC236}">
                  <a16:creationId xmlns:a16="http://schemas.microsoft.com/office/drawing/2014/main" id="{AFE90BCD-A5F2-4A74-BC1D-70A764B317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1" name="直線接點 9">
              <a:extLst>
                <a:ext uri="{FF2B5EF4-FFF2-40B4-BE49-F238E27FC236}">
                  <a16:creationId xmlns:a16="http://schemas.microsoft.com/office/drawing/2014/main" id="{A5C28609-63FC-47BB-9565-359C52597F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76" name="手繪多邊形 3">
            <a:extLst>
              <a:ext uri="{FF2B5EF4-FFF2-40B4-BE49-F238E27FC236}">
                <a16:creationId xmlns:a16="http://schemas.microsoft.com/office/drawing/2014/main" id="{8DBA728B-7958-450C-8ED7-939AA0DA93D1}"/>
              </a:ext>
            </a:extLst>
          </p:cNvPr>
          <p:cNvSpPr>
            <a:spLocks/>
          </p:cNvSpPr>
          <p:nvPr/>
        </p:nvSpPr>
        <p:spPr bwMode="auto">
          <a:xfrm>
            <a:off x="7327900" y="2492376"/>
            <a:ext cx="889000" cy="1019175"/>
          </a:xfrm>
          <a:custGeom>
            <a:avLst/>
            <a:gdLst>
              <a:gd name="T0" fmla="*/ 323427 w 888612"/>
              <a:gd name="T1" fmla="*/ 398 h 1018493"/>
              <a:gd name="T2" fmla="*/ 162961 w 888612"/>
              <a:gd name="T3" fmla="*/ 9846 h 1018493"/>
              <a:gd name="T4" fmla="*/ 106325 w 888612"/>
              <a:gd name="T5" fmla="*/ 57073 h 1018493"/>
              <a:gd name="T6" fmla="*/ 68570 w 888612"/>
              <a:gd name="T7" fmla="*/ 66518 h 1018493"/>
              <a:gd name="T8" fmla="*/ 40254 w 888612"/>
              <a:gd name="T9" fmla="*/ 85410 h 1018493"/>
              <a:gd name="T10" fmla="*/ 2496 w 888612"/>
              <a:gd name="T11" fmla="*/ 142085 h 1018493"/>
              <a:gd name="T12" fmla="*/ 30812 w 888612"/>
              <a:gd name="T13" fmla="*/ 330999 h 1018493"/>
              <a:gd name="T14" fmla="*/ 59131 w 888612"/>
              <a:gd name="T15" fmla="*/ 349891 h 1018493"/>
              <a:gd name="T16" fmla="*/ 87448 w 888612"/>
              <a:gd name="T17" fmla="*/ 378229 h 1018493"/>
              <a:gd name="T18" fmla="*/ 144084 w 888612"/>
              <a:gd name="T19" fmla="*/ 416011 h 1018493"/>
              <a:gd name="T20" fmla="*/ 172400 w 888612"/>
              <a:gd name="T21" fmla="*/ 444349 h 1018493"/>
              <a:gd name="T22" fmla="*/ 229036 w 888612"/>
              <a:gd name="T23" fmla="*/ 482132 h 1018493"/>
              <a:gd name="T24" fmla="*/ 238475 w 888612"/>
              <a:gd name="T25" fmla="*/ 510469 h 1018493"/>
              <a:gd name="T26" fmla="*/ 295111 w 888612"/>
              <a:gd name="T27" fmla="*/ 548252 h 1018493"/>
              <a:gd name="T28" fmla="*/ 313988 w 888612"/>
              <a:gd name="T29" fmla="*/ 869408 h 1018493"/>
              <a:gd name="T30" fmla="*/ 342305 w 888612"/>
              <a:gd name="T31" fmla="*/ 897745 h 1018493"/>
              <a:gd name="T32" fmla="*/ 380063 w 888612"/>
              <a:gd name="T33" fmla="*/ 954420 h 1018493"/>
              <a:gd name="T34" fmla="*/ 446137 w 888612"/>
              <a:gd name="T35" fmla="*/ 992203 h 1018493"/>
              <a:gd name="T36" fmla="*/ 474454 w 888612"/>
              <a:gd name="T37" fmla="*/ 1001648 h 1018493"/>
              <a:gd name="T38" fmla="*/ 587723 w 888612"/>
              <a:gd name="T39" fmla="*/ 1011095 h 1018493"/>
              <a:gd name="T40" fmla="*/ 653797 w 888612"/>
              <a:gd name="T41" fmla="*/ 1020540 h 1018493"/>
              <a:gd name="T42" fmla="*/ 767068 w 888612"/>
              <a:gd name="T43" fmla="*/ 1001648 h 1018493"/>
              <a:gd name="T44" fmla="*/ 795385 w 888612"/>
              <a:gd name="T45" fmla="*/ 982757 h 1018493"/>
              <a:gd name="T46" fmla="*/ 842581 w 888612"/>
              <a:gd name="T47" fmla="*/ 926083 h 1018493"/>
              <a:gd name="T48" fmla="*/ 861460 w 888612"/>
              <a:gd name="T49" fmla="*/ 897745 h 1018493"/>
              <a:gd name="T50" fmla="*/ 889776 w 888612"/>
              <a:gd name="T51" fmla="*/ 793842 h 1018493"/>
              <a:gd name="T52" fmla="*/ 880337 w 888612"/>
              <a:gd name="T53" fmla="*/ 595480 h 1018493"/>
              <a:gd name="T54" fmla="*/ 870899 w 888612"/>
              <a:gd name="T55" fmla="*/ 519915 h 1018493"/>
              <a:gd name="T56" fmla="*/ 861460 w 888612"/>
              <a:gd name="T57" fmla="*/ 425458 h 1018493"/>
              <a:gd name="T58" fmla="*/ 842581 w 888612"/>
              <a:gd name="T59" fmla="*/ 368783 h 1018493"/>
              <a:gd name="T60" fmla="*/ 833141 w 888612"/>
              <a:gd name="T61" fmla="*/ 321554 h 1018493"/>
              <a:gd name="T62" fmla="*/ 795385 w 888612"/>
              <a:gd name="T63" fmla="*/ 264879 h 1018493"/>
              <a:gd name="T64" fmla="*/ 767068 w 888612"/>
              <a:gd name="T65" fmla="*/ 245988 h 1018493"/>
              <a:gd name="T66" fmla="*/ 729311 w 888612"/>
              <a:gd name="T67" fmla="*/ 217651 h 1018493"/>
              <a:gd name="T68" fmla="*/ 700994 w 888612"/>
              <a:gd name="T69" fmla="*/ 208204 h 1018493"/>
              <a:gd name="T70" fmla="*/ 634919 w 888612"/>
              <a:gd name="T71" fmla="*/ 170422 h 1018493"/>
              <a:gd name="T72" fmla="*/ 587723 w 888612"/>
              <a:gd name="T73" fmla="*/ 151530 h 1018493"/>
              <a:gd name="T74" fmla="*/ 549967 w 888612"/>
              <a:gd name="T75" fmla="*/ 123192 h 1018493"/>
              <a:gd name="T76" fmla="*/ 521650 w 888612"/>
              <a:gd name="T77" fmla="*/ 104303 h 1018493"/>
              <a:gd name="T78" fmla="*/ 483893 w 888612"/>
              <a:gd name="T79" fmla="*/ 47628 h 1018493"/>
              <a:gd name="T80" fmla="*/ 380063 w 888612"/>
              <a:gd name="T81" fmla="*/ 19290 h 1018493"/>
              <a:gd name="T82" fmla="*/ 323427 w 888612"/>
              <a:gd name="T83" fmla="*/ 398 h 10184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88612" h="1018493">
                <a:moveTo>
                  <a:pt x="323004" y="398"/>
                </a:moveTo>
                <a:cubicBezTo>
                  <a:pt x="286868" y="-1173"/>
                  <a:pt x="215667" y="1887"/>
                  <a:pt x="162748" y="9825"/>
                </a:cubicBezTo>
                <a:cubicBezTo>
                  <a:pt x="140281" y="13195"/>
                  <a:pt x="122586" y="47589"/>
                  <a:pt x="106187" y="56959"/>
                </a:cubicBezTo>
                <a:cubicBezTo>
                  <a:pt x="94938" y="63387"/>
                  <a:pt x="81049" y="63243"/>
                  <a:pt x="68480" y="66385"/>
                </a:cubicBezTo>
                <a:cubicBezTo>
                  <a:pt x="59053" y="72670"/>
                  <a:pt x="47660" y="76713"/>
                  <a:pt x="40200" y="85239"/>
                </a:cubicBezTo>
                <a:cubicBezTo>
                  <a:pt x="25279" y="102292"/>
                  <a:pt x="2493" y="141800"/>
                  <a:pt x="2493" y="141800"/>
                </a:cubicBezTo>
                <a:cubicBezTo>
                  <a:pt x="5421" y="191584"/>
                  <a:pt x="-16247" y="283316"/>
                  <a:pt x="30773" y="330336"/>
                </a:cubicBezTo>
                <a:cubicBezTo>
                  <a:pt x="38784" y="338347"/>
                  <a:pt x="50350" y="341936"/>
                  <a:pt x="59053" y="349189"/>
                </a:cubicBezTo>
                <a:cubicBezTo>
                  <a:pt x="69295" y="357724"/>
                  <a:pt x="76811" y="369285"/>
                  <a:pt x="87334" y="377470"/>
                </a:cubicBezTo>
                <a:cubicBezTo>
                  <a:pt x="105220" y="391381"/>
                  <a:pt x="127873" y="399154"/>
                  <a:pt x="143895" y="415177"/>
                </a:cubicBezTo>
                <a:cubicBezTo>
                  <a:pt x="153322" y="424604"/>
                  <a:pt x="161652" y="435273"/>
                  <a:pt x="172175" y="443458"/>
                </a:cubicBezTo>
                <a:cubicBezTo>
                  <a:pt x="190061" y="457369"/>
                  <a:pt x="228736" y="481165"/>
                  <a:pt x="228736" y="481165"/>
                </a:cubicBezTo>
                <a:cubicBezTo>
                  <a:pt x="231878" y="490592"/>
                  <a:pt x="231137" y="502419"/>
                  <a:pt x="238163" y="509445"/>
                </a:cubicBezTo>
                <a:cubicBezTo>
                  <a:pt x="254186" y="525467"/>
                  <a:pt x="294724" y="547152"/>
                  <a:pt x="294724" y="547152"/>
                </a:cubicBezTo>
                <a:cubicBezTo>
                  <a:pt x="339033" y="680093"/>
                  <a:pt x="263951" y="445853"/>
                  <a:pt x="313577" y="867664"/>
                </a:cubicBezTo>
                <a:cubicBezTo>
                  <a:pt x="315135" y="880904"/>
                  <a:pt x="333673" y="885421"/>
                  <a:pt x="341858" y="895944"/>
                </a:cubicBezTo>
                <a:cubicBezTo>
                  <a:pt x="355769" y="913830"/>
                  <a:pt x="360712" y="939936"/>
                  <a:pt x="379565" y="952505"/>
                </a:cubicBezTo>
                <a:cubicBezTo>
                  <a:pt x="407968" y="971441"/>
                  <a:pt x="412061" y="975859"/>
                  <a:pt x="445552" y="990212"/>
                </a:cubicBezTo>
                <a:cubicBezTo>
                  <a:pt x="454686" y="994126"/>
                  <a:pt x="463983" y="998326"/>
                  <a:pt x="473833" y="999639"/>
                </a:cubicBezTo>
                <a:cubicBezTo>
                  <a:pt x="511339" y="1004640"/>
                  <a:pt x="549324" y="1005105"/>
                  <a:pt x="586954" y="1009066"/>
                </a:cubicBezTo>
                <a:cubicBezTo>
                  <a:pt x="609051" y="1011392"/>
                  <a:pt x="630946" y="1015351"/>
                  <a:pt x="652942" y="1018493"/>
                </a:cubicBezTo>
                <a:cubicBezTo>
                  <a:pt x="679822" y="1015506"/>
                  <a:pt x="734479" y="1015432"/>
                  <a:pt x="766064" y="999639"/>
                </a:cubicBezTo>
                <a:cubicBezTo>
                  <a:pt x="776197" y="994572"/>
                  <a:pt x="784917" y="987070"/>
                  <a:pt x="794344" y="980785"/>
                </a:cubicBezTo>
                <a:cubicBezTo>
                  <a:pt x="841159" y="910565"/>
                  <a:pt x="780988" y="996814"/>
                  <a:pt x="841478" y="924225"/>
                </a:cubicBezTo>
                <a:cubicBezTo>
                  <a:pt x="848731" y="915521"/>
                  <a:pt x="854047" y="905371"/>
                  <a:pt x="860332" y="895944"/>
                </a:cubicBezTo>
                <a:cubicBezTo>
                  <a:pt x="881595" y="810890"/>
                  <a:pt x="870991" y="845112"/>
                  <a:pt x="888612" y="792249"/>
                </a:cubicBezTo>
                <a:cubicBezTo>
                  <a:pt x="885470" y="726261"/>
                  <a:pt x="883730" y="660192"/>
                  <a:pt x="879185" y="594286"/>
                </a:cubicBezTo>
                <a:cubicBezTo>
                  <a:pt x="877442" y="569012"/>
                  <a:pt x="872557" y="544051"/>
                  <a:pt x="869759" y="518872"/>
                </a:cubicBezTo>
                <a:cubicBezTo>
                  <a:pt x="866272" y="487486"/>
                  <a:pt x="866152" y="455642"/>
                  <a:pt x="860332" y="424604"/>
                </a:cubicBezTo>
                <a:cubicBezTo>
                  <a:pt x="856669" y="405071"/>
                  <a:pt x="845376" y="387531"/>
                  <a:pt x="841478" y="368043"/>
                </a:cubicBezTo>
                <a:cubicBezTo>
                  <a:pt x="838336" y="352332"/>
                  <a:pt x="838681" y="335495"/>
                  <a:pt x="832051" y="320909"/>
                </a:cubicBezTo>
                <a:cubicBezTo>
                  <a:pt x="822675" y="300281"/>
                  <a:pt x="813198" y="276917"/>
                  <a:pt x="794344" y="264348"/>
                </a:cubicBezTo>
                <a:cubicBezTo>
                  <a:pt x="784917" y="258064"/>
                  <a:pt x="775283" y="252080"/>
                  <a:pt x="766064" y="245495"/>
                </a:cubicBezTo>
                <a:cubicBezTo>
                  <a:pt x="753279" y="236363"/>
                  <a:pt x="741998" y="225009"/>
                  <a:pt x="728357" y="217214"/>
                </a:cubicBezTo>
                <a:cubicBezTo>
                  <a:pt x="719729" y="212284"/>
                  <a:pt x="708964" y="212231"/>
                  <a:pt x="700076" y="207787"/>
                </a:cubicBezTo>
                <a:cubicBezTo>
                  <a:pt x="578757" y="147129"/>
                  <a:pt x="782830" y="236187"/>
                  <a:pt x="634088" y="170080"/>
                </a:cubicBezTo>
                <a:cubicBezTo>
                  <a:pt x="618625" y="163208"/>
                  <a:pt x="601746" y="159445"/>
                  <a:pt x="586954" y="151227"/>
                </a:cubicBezTo>
                <a:cubicBezTo>
                  <a:pt x="573220" y="143597"/>
                  <a:pt x="562032" y="132078"/>
                  <a:pt x="549247" y="122946"/>
                </a:cubicBezTo>
                <a:cubicBezTo>
                  <a:pt x="540028" y="116361"/>
                  <a:pt x="530394" y="110377"/>
                  <a:pt x="520967" y="104093"/>
                </a:cubicBezTo>
                <a:cubicBezTo>
                  <a:pt x="508398" y="85239"/>
                  <a:pt x="504756" y="54698"/>
                  <a:pt x="483260" y="47532"/>
                </a:cubicBezTo>
                <a:cubicBezTo>
                  <a:pt x="452816" y="37384"/>
                  <a:pt x="412876" y="21472"/>
                  <a:pt x="379565" y="19251"/>
                </a:cubicBezTo>
                <a:cubicBezTo>
                  <a:pt x="348212" y="17161"/>
                  <a:pt x="359140" y="1969"/>
                  <a:pt x="323004" y="398"/>
                </a:cubicBezTo>
                <a:close/>
              </a:path>
            </a:pathLst>
          </a:custGeom>
          <a:noFill/>
          <a:ln w="1905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32777" name="直線單箭頭接點 29">
            <a:extLst>
              <a:ext uri="{FF2B5EF4-FFF2-40B4-BE49-F238E27FC236}">
                <a16:creationId xmlns:a16="http://schemas.microsoft.com/office/drawing/2014/main" id="{7A3218D5-CFBF-42E3-8E80-8742694B984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431088" y="2284414"/>
            <a:ext cx="450850" cy="401637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778" name="Picture 8">
            <a:extLst>
              <a:ext uri="{FF2B5EF4-FFF2-40B4-BE49-F238E27FC236}">
                <a16:creationId xmlns:a16="http://schemas.microsoft.com/office/drawing/2014/main" id="{76223B88-F067-4A42-B385-065704788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4217989"/>
            <a:ext cx="42481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9" name="群組 10">
            <a:extLst>
              <a:ext uri="{FF2B5EF4-FFF2-40B4-BE49-F238E27FC236}">
                <a16:creationId xmlns:a16="http://schemas.microsoft.com/office/drawing/2014/main" id="{51FEABF7-5855-43DB-BD17-181BB937B20A}"/>
              </a:ext>
            </a:extLst>
          </p:cNvPr>
          <p:cNvGrpSpPr>
            <a:grpSpLocks/>
          </p:cNvGrpSpPr>
          <p:nvPr/>
        </p:nvGrpSpPr>
        <p:grpSpPr bwMode="auto">
          <a:xfrm>
            <a:off x="6740525" y="4494213"/>
            <a:ext cx="261938" cy="347662"/>
            <a:chOff x="7884368" y="332656"/>
            <a:chExt cx="288032" cy="360040"/>
          </a:xfrm>
        </p:grpSpPr>
        <p:cxnSp>
          <p:nvCxnSpPr>
            <p:cNvPr id="32788" name="直線接點 11">
              <a:extLst>
                <a:ext uri="{FF2B5EF4-FFF2-40B4-BE49-F238E27FC236}">
                  <a16:creationId xmlns:a16="http://schemas.microsoft.com/office/drawing/2014/main" id="{00C3CC9B-36E9-4A94-9615-56B3E0950A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9" name="直線接點 12">
              <a:extLst>
                <a:ext uri="{FF2B5EF4-FFF2-40B4-BE49-F238E27FC236}">
                  <a16:creationId xmlns:a16="http://schemas.microsoft.com/office/drawing/2014/main" id="{6494F98B-EB59-4E83-9C52-B67F7436B2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780" name="群組 13">
            <a:extLst>
              <a:ext uri="{FF2B5EF4-FFF2-40B4-BE49-F238E27FC236}">
                <a16:creationId xmlns:a16="http://schemas.microsoft.com/office/drawing/2014/main" id="{3D970745-C9D7-4628-B047-D6D3B5B40235}"/>
              </a:ext>
            </a:extLst>
          </p:cNvPr>
          <p:cNvGrpSpPr>
            <a:grpSpLocks/>
          </p:cNvGrpSpPr>
          <p:nvPr/>
        </p:nvGrpSpPr>
        <p:grpSpPr bwMode="auto">
          <a:xfrm>
            <a:off x="8032750" y="4516438"/>
            <a:ext cx="261938" cy="347662"/>
            <a:chOff x="7884368" y="332656"/>
            <a:chExt cx="288032" cy="360040"/>
          </a:xfrm>
        </p:grpSpPr>
        <p:cxnSp>
          <p:nvCxnSpPr>
            <p:cNvPr id="32786" name="直線接點 14">
              <a:extLst>
                <a:ext uri="{FF2B5EF4-FFF2-40B4-BE49-F238E27FC236}">
                  <a16:creationId xmlns:a16="http://schemas.microsoft.com/office/drawing/2014/main" id="{D14F3800-4552-4E0E-979F-8416F868E9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7" name="直線接點 15">
              <a:extLst>
                <a:ext uri="{FF2B5EF4-FFF2-40B4-BE49-F238E27FC236}">
                  <a16:creationId xmlns:a16="http://schemas.microsoft.com/office/drawing/2014/main" id="{4EA7A5CB-2511-41D2-B4BC-50272460CF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781" name="直線單箭頭接點 20">
            <a:extLst>
              <a:ext uri="{FF2B5EF4-FFF2-40B4-BE49-F238E27FC236}">
                <a16:creationId xmlns:a16="http://schemas.microsoft.com/office/drawing/2014/main" id="{84EC0F6C-7715-4735-B6DB-21AEC7B387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16738" y="4702176"/>
            <a:ext cx="0" cy="487363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2" name="直線單箭頭接點 29">
            <a:extLst>
              <a:ext uri="{FF2B5EF4-FFF2-40B4-BE49-F238E27FC236}">
                <a16:creationId xmlns:a16="http://schemas.microsoft.com/office/drawing/2014/main" id="{FA6A8F30-939D-43C8-96DB-A1C753AE21D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002464" y="5330825"/>
            <a:ext cx="225425" cy="285750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3" name="手繪多邊形 22">
            <a:extLst>
              <a:ext uri="{FF2B5EF4-FFF2-40B4-BE49-F238E27FC236}">
                <a16:creationId xmlns:a16="http://schemas.microsoft.com/office/drawing/2014/main" id="{7C637093-4A44-4119-BD98-B94269904AE9}"/>
              </a:ext>
            </a:extLst>
          </p:cNvPr>
          <p:cNvSpPr>
            <a:spLocks/>
          </p:cNvSpPr>
          <p:nvPr/>
        </p:nvSpPr>
        <p:spPr bwMode="auto">
          <a:xfrm>
            <a:off x="6837363" y="5603875"/>
            <a:ext cx="538162" cy="501650"/>
          </a:xfrm>
          <a:custGeom>
            <a:avLst/>
            <a:gdLst>
              <a:gd name="T0" fmla="*/ 52702 w 888612"/>
              <a:gd name="T1" fmla="*/ 25 h 1018493"/>
              <a:gd name="T2" fmla="*/ 26554 w 888612"/>
              <a:gd name="T3" fmla="*/ 621 h 1018493"/>
              <a:gd name="T4" fmla="*/ 17326 w 888612"/>
              <a:gd name="T5" fmla="*/ 3597 h 1018493"/>
              <a:gd name="T6" fmla="*/ 11173 w 888612"/>
              <a:gd name="T7" fmla="*/ 4192 h 1018493"/>
              <a:gd name="T8" fmla="*/ 6559 w 888612"/>
              <a:gd name="T9" fmla="*/ 5382 h 1018493"/>
              <a:gd name="T10" fmla="*/ 407 w 888612"/>
              <a:gd name="T11" fmla="*/ 8954 h 1018493"/>
              <a:gd name="T12" fmla="*/ 5021 w 888612"/>
              <a:gd name="T13" fmla="*/ 20859 h 1018493"/>
              <a:gd name="T14" fmla="*/ 9635 w 888612"/>
              <a:gd name="T15" fmla="*/ 22050 h 1018493"/>
              <a:gd name="T16" fmla="*/ 14250 w 888612"/>
              <a:gd name="T17" fmla="*/ 23836 h 1018493"/>
              <a:gd name="T18" fmla="*/ 23479 w 888612"/>
              <a:gd name="T19" fmla="*/ 26217 h 1018493"/>
              <a:gd name="T20" fmla="*/ 28092 w 888612"/>
              <a:gd name="T21" fmla="*/ 28002 h 1018493"/>
              <a:gd name="T22" fmla="*/ 37321 w 888612"/>
              <a:gd name="T23" fmla="*/ 30383 h 1018493"/>
              <a:gd name="T24" fmla="*/ 38860 w 888612"/>
              <a:gd name="T25" fmla="*/ 32169 h 1018493"/>
              <a:gd name="T26" fmla="*/ 48088 w 888612"/>
              <a:gd name="T27" fmla="*/ 34550 h 1018493"/>
              <a:gd name="T28" fmla="*/ 51164 w 888612"/>
              <a:gd name="T29" fmla="*/ 54789 h 1018493"/>
              <a:gd name="T30" fmla="*/ 55779 w 888612"/>
              <a:gd name="T31" fmla="*/ 56575 h 1018493"/>
              <a:gd name="T32" fmla="*/ 61931 w 888612"/>
              <a:gd name="T33" fmla="*/ 60146 h 1018493"/>
              <a:gd name="T34" fmla="*/ 72698 w 888612"/>
              <a:gd name="T35" fmla="*/ 62527 h 1018493"/>
              <a:gd name="T36" fmla="*/ 77312 w 888612"/>
              <a:gd name="T37" fmla="*/ 63122 h 1018493"/>
              <a:gd name="T38" fmla="*/ 95769 w 888612"/>
              <a:gd name="T39" fmla="*/ 63718 h 1018493"/>
              <a:gd name="T40" fmla="*/ 106536 w 888612"/>
              <a:gd name="T41" fmla="*/ 64313 h 1018493"/>
              <a:gd name="T42" fmla="*/ 124993 w 888612"/>
              <a:gd name="T43" fmla="*/ 63122 h 1018493"/>
              <a:gd name="T44" fmla="*/ 129608 w 888612"/>
              <a:gd name="T45" fmla="*/ 61932 h 1018493"/>
              <a:gd name="T46" fmla="*/ 137298 w 888612"/>
              <a:gd name="T47" fmla="*/ 58360 h 1018493"/>
              <a:gd name="T48" fmla="*/ 140374 w 888612"/>
              <a:gd name="T49" fmla="*/ 56575 h 1018493"/>
              <a:gd name="T50" fmla="*/ 144989 w 888612"/>
              <a:gd name="T51" fmla="*/ 50027 h 1018493"/>
              <a:gd name="T52" fmla="*/ 143451 w 888612"/>
              <a:gd name="T53" fmla="*/ 37526 h 1018493"/>
              <a:gd name="T54" fmla="*/ 141913 w 888612"/>
              <a:gd name="T55" fmla="*/ 32764 h 1018493"/>
              <a:gd name="T56" fmla="*/ 140374 w 888612"/>
              <a:gd name="T57" fmla="*/ 26812 h 1018493"/>
              <a:gd name="T58" fmla="*/ 137298 w 888612"/>
              <a:gd name="T59" fmla="*/ 23240 h 1018493"/>
              <a:gd name="T60" fmla="*/ 135760 w 888612"/>
              <a:gd name="T61" fmla="*/ 20264 h 1018493"/>
              <a:gd name="T62" fmla="*/ 129608 w 888612"/>
              <a:gd name="T63" fmla="*/ 16692 h 1018493"/>
              <a:gd name="T64" fmla="*/ 124993 w 888612"/>
              <a:gd name="T65" fmla="*/ 15502 h 1018493"/>
              <a:gd name="T66" fmla="*/ 118841 w 888612"/>
              <a:gd name="T67" fmla="*/ 13716 h 1018493"/>
              <a:gd name="T68" fmla="*/ 114227 w 888612"/>
              <a:gd name="T69" fmla="*/ 13121 h 1018493"/>
              <a:gd name="T70" fmla="*/ 103460 w 888612"/>
              <a:gd name="T71" fmla="*/ 10740 h 1018493"/>
              <a:gd name="T72" fmla="*/ 95769 w 888612"/>
              <a:gd name="T73" fmla="*/ 9549 h 1018493"/>
              <a:gd name="T74" fmla="*/ 89617 w 888612"/>
              <a:gd name="T75" fmla="*/ 7763 h 1018493"/>
              <a:gd name="T76" fmla="*/ 85003 w 888612"/>
              <a:gd name="T77" fmla="*/ 6573 h 1018493"/>
              <a:gd name="T78" fmla="*/ 78851 w 888612"/>
              <a:gd name="T79" fmla="*/ 3002 h 1018493"/>
              <a:gd name="T80" fmla="*/ 61931 w 888612"/>
              <a:gd name="T81" fmla="*/ 1216 h 1018493"/>
              <a:gd name="T82" fmla="*/ 52702 w 888612"/>
              <a:gd name="T83" fmla="*/ 25 h 10184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88612" h="1018493">
                <a:moveTo>
                  <a:pt x="323004" y="398"/>
                </a:moveTo>
                <a:cubicBezTo>
                  <a:pt x="286868" y="-1173"/>
                  <a:pt x="215667" y="1887"/>
                  <a:pt x="162748" y="9825"/>
                </a:cubicBezTo>
                <a:cubicBezTo>
                  <a:pt x="140281" y="13195"/>
                  <a:pt x="122586" y="47589"/>
                  <a:pt x="106187" y="56959"/>
                </a:cubicBezTo>
                <a:cubicBezTo>
                  <a:pt x="94938" y="63387"/>
                  <a:pt x="81049" y="63243"/>
                  <a:pt x="68480" y="66385"/>
                </a:cubicBezTo>
                <a:cubicBezTo>
                  <a:pt x="59053" y="72670"/>
                  <a:pt x="47660" y="76713"/>
                  <a:pt x="40200" y="85239"/>
                </a:cubicBezTo>
                <a:cubicBezTo>
                  <a:pt x="25279" y="102292"/>
                  <a:pt x="2493" y="141800"/>
                  <a:pt x="2493" y="141800"/>
                </a:cubicBezTo>
                <a:cubicBezTo>
                  <a:pt x="5421" y="191584"/>
                  <a:pt x="-16247" y="283316"/>
                  <a:pt x="30773" y="330336"/>
                </a:cubicBezTo>
                <a:cubicBezTo>
                  <a:pt x="38784" y="338347"/>
                  <a:pt x="50350" y="341936"/>
                  <a:pt x="59053" y="349189"/>
                </a:cubicBezTo>
                <a:cubicBezTo>
                  <a:pt x="69295" y="357724"/>
                  <a:pt x="76811" y="369285"/>
                  <a:pt x="87334" y="377470"/>
                </a:cubicBezTo>
                <a:cubicBezTo>
                  <a:pt x="105220" y="391381"/>
                  <a:pt x="127873" y="399154"/>
                  <a:pt x="143895" y="415177"/>
                </a:cubicBezTo>
                <a:cubicBezTo>
                  <a:pt x="153322" y="424604"/>
                  <a:pt x="161652" y="435273"/>
                  <a:pt x="172175" y="443458"/>
                </a:cubicBezTo>
                <a:cubicBezTo>
                  <a:pt x="190061" y="457369"/>
                  <a:pt x="228736" y="481165"/>
                  <a:pt x="228736" y="481165"/>
                </a:cubicBezTo>
                <a:cubicBezTo>
                  <a:pt x="231878" y="490592"/>
                  <a:pt x="231137" y="502419"/>
                  <a:pt x="238163" y="509445"/>
                </a:cubicBezTo>
                <a:cubicBezTo>
                  <a:pt x="254186" y="525467"/>
                  <a:pt x="294724" y="547152"/>
                  <a:pt x="294724" y="547152"/>
                </a:cubicBezTo>
                <a:cubicBezTo>
                  <a:pt x="339033" y="680093"/>
                  <a:pt x="263951" y="445853"/>
                  <a:pt x="313577" y="867664"/>
                </a:cubicBezTo>
                <a:cubicBezTo>
                  <a:pt x="315135" y="880904"/>
                  <a:pt x="333673" y="885421"/>
                  <a:pt x="341858" y="895944"/>
                </a:cubicBezTo>
                <a:cubicBezTo>
                  <a:pt x="355769" y="913830"/>
                  <a:pt x="360712" y="939936"/>
                  <a:pt x="379565" y="952505"/>
                </a:cubicBezTo>
                <a:cubicBezTo>
                  <a:pt x="407968" y="971441"/>
                  <a:pt x="412061" y="975859"/>
                  <a:pt x="445552" y="990212"/>
                </a:cubicBezTo>
                <a:cubicBezTo>
                  <a:pt x="454686" y="994126"/>
                  <a:pt x="463983" y="998326"/>
                  <a:pt x="473833" y="999639"/>
                </a:cubicBezTo>
                <a:cubicBezTo>
                  <a:pt x="511339" y="1004640"/>
                  <a:pt x="549324" y="1005105"/>
                  <a:pt x="586954" y="1009066"/>
                </a:cubicBezTo>
                <a:cubicBezTo>
                  <a:pt x="609051" y="1011392"/>
                  <a:pt x="630946" y="1015351"/>
                  <a:pt x="652942" y="1018493"/>
                </a:cubicBezTo>
                <a:cubicBezTo>
                  <a:pt x="679822" y="1015506"/>
                  <a:pt x="734479" y="1015432"/>
                  <a:pt x="766064" y="999639"/>
                </a:cubicBezTo>
                <a:cubicBezTo>
                  <a:pt x="776197" y="994572"/>
                  <a:pt x="784917" y="987070"/>
                  <a:pt x="794344" y="980785"/>
                </a:cubicBezTo>
                <a:cubicBezTo>
                  <a:pt x="841159" y="910565"/>
                  <a:pt x="780988" y="996814"/>
                  <a:pt x="841478" y="924225"/>
                </a:cubicBezTo>
                <a:cubicBezTo>
                  <a:pt x="848731" y="915521"/>
                  <a:pt x="854047" y="905371"/>
                  <a:pt x="860332" y="895944"/>
                </a:cubicBezTo>
                <a:cubicBezTo>
                  <a:pt x="881595" y="810890"/>
                  <a:pt x="870991" y="845112"/>
                  <a:pt x="888612" y="792249"/>
                </a:cubicBezTo>
                <a:cubicBezTo>
                  <a:pt x="885470" y="726261"/>
                  <a:pt x="883730" y="660192"/>
                  <a:pt x="879185" y="594286"/>
                </a:cubicBezTo>
                <a:cubicBezTo>
                  <a:pt x="877442" y="569012"/>
                  <a:pt x="872557" y="544051"/>
                  <a:pt x="869759" y="518872"/>
                </a:cubicBezTo>
                <a:cubicBezTo>
                  <a:pt x="866272" y="487486"/>
                  <a:pt x="866152" y="455642"/>
                  <a:pt x="860332" y="424604"/>
                </a:cubicBezTo>
                <a:cubicBezTo>
                  <a:pt x="856669" y="405071"/>
                  <a:pt x="845376" y="387531"/>
                  <a:pt x="841478" y="368043"/>
                </a:cubicBezTo>
                <a:cubicBezTo>
                  <a:pt x="838336" y="352332"/>
                  <a:pt x="838681" y="335495"/>
                  <a:pt x="832051" y="320909"/>
                </a:cubicBezTo>
                <a:cubicBezTo>
                  <a:pt x="822675" y="300281"/>
                  <a:pt x="813198" y="276917"/>
                  <a:pt x="794344" y="264348"/>
                </a:cubicBezTo>
                <a:cubicBezTo>
                  <a:pt x="784917" y="258064"/>
                  <a:pt x="775283" y="252080"/>
                  <a:pt x="766064" y="245495"/>
                </a:cubicBezTo>
                <a:cubicBezTo>
                  <a:pt x="753279" y="236363"/>
                  <a:pt x="741998" y="225009"/>
                  <a:pt x="728357" y="217214"/>
                </a:cubicBezTo>
                <a:cubicBezTo>
                  <a:pt x="719729" y="212284"/>
                  <a:pt x="708964" y="212231"/>
                  <a:pt x="700076" y="207787"/>
                </a:cubicBezTo>
                <a:cubicBezTo>
                  <a:pt x="578757" y="147129"/>
                  <a:pt x="782830" y="236187"/>
                  <a:pt x="634088" y="170080"/>
                </a:cubicBezTo>
                <a:cubicBezTo>
                  <a:pt x="618625" y="163208"/>
                  <a:pt x="601746" y="159445"/>
                  <a:pt x="586954" y="151227"/>
                </a:cubicBezTo>
                <a:cubicBezTo>
                  <a:pt x="573220" y="143597"/>
                  <a:pt x="562032" y="132078"/>
                  <a:pt x="549247" y="122946"/>
                </a:cubicBezTo>
                <a:cubicBezTo>
                  <a:pt x="540028" y="116361"/>
                  <a:pt x="530394" y="110377"/>
                  <a:pt x="520967" y="104093"/>
                </a:cubicBezTo>
                <a:cubicBezTo>
                  <a:pt x="508398" y="85239"/>
                  <a:pt x="504756" y="54698"/>
                  <a:pt x="483260" y="47532"/>
                </a:cubicBezTo>
                <a:cubicBezTo>
                  <a:pt x="452816" y="37384"/>
                  <a:pt x="412876" y="21472"/>
                  <a:pt x="379565" y="19251"/>
                </a:cubicBezTo>
                <a:cubicBezTo>
                  <a:pt x="348212" y="17161"/>
                  <a:pt x="359140" y="1969"/>
                  <a:pt x="323004" y="398"/>
                </a:cubicBezTo>
                <a:close/>
              </a:path>
            </a:pathLst>
          </a:custGeom>
          <a:noFill/>
          <a:ln w="1905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2784" name="手繪多邊形 3">
            <a:extLst>
              <a:ext uri="{FF2B5EF4-FFF2-40B4-BE49-F238E27FC236}">
                <a16:creationId xmlns:a16="http://schemas.microsoft.com/office/drawing/2014/main" id="{5379A51A-43F1-4F65-A8DB-34B7D3E9F393}"/>
              </a:ext>
            </a:extLst>
          </p:cNvPr>
          <p:cNvSpPr>
            <a:spLocks/>
          </p:cNvSpPr>
          <p:nvPr/>
        </p:nvSpPr>
        <p:spPr bwMode="auto">
          <a:xfrm>
            <a:off x="8332296" y="4340549"/>
            <a:ext cx="1046709" cy="1558280"/>
          </a:xfrm>
          <a:custGeom>
            <a:avLst/>
            <a:gdLst>
              <a:gd name="T0" fmla="*/ 465591 w 888612"/>
              <a:gd name="T1" fmla="*/ 978 h 1018493"/>
              <a:gd name="T2" fmla="*/ 234591 w 888612"/>
              <a:gd name="T3" fmla="*/ 24165 h 1018493"/>
              <a:gd name="T4" fmla="*/ 153062 w 888612"/>
              <a:gd name="T5" fmla="*/ 140084 h 1018493"/>
              <a:gd name="T6" fmla="*/ 98709 w 888612"/>
              <a:gd name="T7" fmla="*/ 163266 h 1018493"/>
              <a:gd name="T8" fmla="*/ 57947 w 888612"/>
              <a:gd name="T9" fmla="*/ 209637 h 1018493"/>
              <a:gd name="T10" fmla="*/ 3593 w 888612"/>
              <a:gd name="T11" fmla="*/ 348743 h 1018493"/>
              <a:gd name="T12" fmla="*/ 44357 w 888612"/>
              <a:gd name="T13" fmla="*/ 812428 h 1018493"/>
              <a:gd name="T14" fmla="*/ 85122 w 888612"/>
              <a:gd name="T15" fmla="*/ 858796 h 1018493"/>
              <a:gd name="T16" fmla="*/ 125887 w 888612"/>
              <a:gd name="T17" fmla="*/ 928351 h 1018493"/>
              <a:gd name="T18" fmla="*/ 207416 w 888612"/>
              <a:gd name="T19" fmla="*/ 1021087 h 1018493"/>
              <a:gd name="T20" fmla="*/ 248180 w 888612"/>
              <a:gd name="T21" fmla="*/ 1090642 h 1018493"/>
              <a:gd name="T22" fmla="*/ 329710 w 888612"/>
              <a:gd name="T23" fmla="*/ 1183378 h 1018493"/>
              <a:gd name="T24" fmla="*/ 343297 w 888612"/>
              <a:gd name="T25" fmla="*/ 1252929 h 1018493"/>
              <a:gd name="T26" fmla="*/ 424827 w 888612"/>
              <a:gd name="T27" fmla="*/ 1345665 h 1018493"/>
              <a:gd name="T28" fmla="*/ 452002 w 888612"/>
              <a:gd name="T29" fmla="*/ 2133933 h 1018493"/>
              <a:gd name="T30" fmla="*/ 492767 w 888612"/>
              <a:gd name="T31" fmla="*/ 2203486 h 1018493"/>
              <a:gd name="T32" fmla="*/ 547120 w 888612"/>
              <a:gd name="T33" fmla="*/ 2342592 h 1018493"/>
              <a:gd name="T34" fmla="*/ 642236 w 888612"/>
              <a:gd name="T35" fmla="*/ 2435329 h 1018493"/>
              <a:gd name="T36" fmla="*/ 683001 w 888612"/>
              <a:gd name="T37" fmla="*/ 2458512 h 1018493"/>
              <a:gd name="T38" fmla="*/ 846057 w 888612"/>
              <a:gd name="T39" fmla="*/ 2481700 h 1018493"/>
              <a:gd name="T40" fmla="*/ 941176 w 888612"/>
              <a:gd name="T41" fmla="*/ 2504883 h 1018493"/>
              <a:gd name="T42" fmla="*/ 1104234 w 888612"/>
              <a:gd name="T43" fmla="*/ 2458512 h 1018493"/>
              <a:gd name="T44" fmla="*/ 1144999 w 888612"/>
              <a:gd name="T45" fmla="*/ 2412145 h 1018493"/>
              <a:gd name="T46" fmla="*/ 1212939 w 888612"/>
              <a:gd name="T47" fmla="*/ 2273041 h 1018493"/>
              <a:gd name="T48" fmla="*/ 1240116 w 888612"/>
              <a:gd name="T49" fmla="*/ 2203486 h 1018493"/>
              <a:gd name="T50" fmla="*/ 1280880 w 888612"/>
              <a:gd name="T51" fmla="*/ 1948459 h 1018493"/>
              <a:gd name="T52" fmla="*/ 1267291 w 888612"/>
              <a:gd name="T53" fmla="*/ 1461588 h 1018493"/>
              <a:gd name="T54" fmla="*/ 1253705 w 888612"/>
              <a:gd name="T55" fmla="*/ 1276114 h 1018493"/>
              <a:gd name="T56" fmla="*/ 1240116 w 888612"/>
              <a:gd name="T57" fmla="*/ 1044270 h 1018493"/>
              <a:gd name="T58" fmla="*/ 1212939 w 888612"/>
              <a:gd name="T59" fmla="*/ 905164 h 1018493"/>
              <a:gd name="T60" fmla="*/ 1199350 w 888612"/>
              <a:gd name="T61" fmla="*/ 789245 h 1018493"/>
              <a:gd name="T62" fmla="*/ 1144999 w 888612"/>
              <a:gd name="T63" fmla="*/ 650137 h 1018493"/>
              <a:gd name="T64" fmla="*/ 1104234 w 888612"/>
              <a:gd name="T65" fmla="*/ 603771 h 1018493"/>
              <a:gd name="T66" fmla="*/ 1049882 w 888612"/>
              <a:gd name="T67" fmla="*/ 534216 h 1018493"/>
              <a:gd name="T68" fmla="*/ 1009117 w 888612"/>
              <a:gd name="T69" fmla="*/ 511031 h 1018493"/>
              <a:gd name="T70" fmla="*/ 913999 w 888612"/>
              <a:gd name="T71" fmla="*/ 418295 h 1018493"/>
              <a:gd name="T72" fmla="*/ 846057 w 888612"/>
              <a:gd name="T73" fmla="*/ 371927 h 1018493"/>
              <a:gd name="T74" fmla="*/ 791706 w 888612"/>
              <a:gd name="T75" fmla="*/ 302372 h 1018493"/>
              <a:gd name="T76" fmla="*/ 750941 w 888612"/>
              <a:gd name="T77" fmla="*/ 256007 h 1018493"/>
              <a:gd name="T78" fmla="*/ 696590 w 888612"/>
              <a:gd name="T79" fmla="*/ 116901 h 1018493"/>
              <a:gd name="T80" fmla="*/ 547120 w 888612"/>
              <a:gd name="T81" fmla="*/ 47347 h 1018493"/>
              <a:gd name="T82" fmla="*/ 465591 w 888612"/>
              <a:gd name="T83" fmla="*/ 978 h 10184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88612" h="1018493">
                <a:moveTo>
                  <a:pt x="323004" y="398"/>
                </a:moveTo>
                <a:cubicBezTo>
                  <a:pt x="286868" y="-1173"/>
                  <a:pt x="215667" y="1887"/>
                  <a:pt x="162748" y="9825"/>
                </a:cubicBezTo>
                <a:cubicBezTo>
                  <a:pt x="140281" y="13195"/>
                  <a:pt x="122586" y="47589"/>
                  <a:pt x="106187" y="56959"/>
                </a:cubicBezTo>
                <a:cubicBezTo>
                  <a:pt x="94938" y="63387"/>
                  <a:pt x="81049" y="63243"/>
                  <a:pt x="68480" y="66385"/>
                </a:cubicBezTo>
                <a:cubicBezTo>
                  <a:pt x="59053" y="72670"/>
                  <a:pt x="47660" y="76713"/>
                  <a:pt x="40200" y="85239"/>
                </a:cubicBezTo>
                <a:cubicBezTo>
                  <a:pt x="25279" y="102292"/>
                  <a:pt x="2493" y="141800"/>
                  <a:pt x="2493" y="141800"/>
                </a:cubicBezTo>
                <a:cubicBezTo>
                  <a:pt x="5421" y="191584"/>
                  <a:pt x="-16247" y="283316"/>
                  <a:pt x="30773" y="330336"/>
                </a:cubicBezTo>
                <a:cubicBezTo>
                  <a:pt x="38784" y="338347"/>
                  <a:pt x="50350" y="341936"/>
                  <a:pt x="59053" y="349189"/>
                </a:cubicBezTo>
                <a:cubicBezTo>
                  <a:pt x="69295" y="357724"/>
                  <a:pt x="76811" y="369285"/>
                  <a:pt x="87334" y="377470"/>
                </a:cubicBezTo>
                <a:cubicBezTo>
                  <a:pt x="105220" y="391381"/>
                  <a:pt x="127873" y="399154"/>
                  <a:pt x="143895" y="415177"/>
                </a:cubicBezTo>
                <a:cubicBezTo>
                  <a:pt x="153322" y="424604"/>
                  <a:pt x="161652" y="435273"/>
                  <a:pt x="172175" y="443458"/>
                </a:cubicBezTo>
                <a:cubicBezTo>
                  <a:pt x="190061" y="457369"/>
                  <a:pt x="228736" y="481165"/>
                  <a:pt x="228736" y="481165"/>
                </a:cubicBezTo>
                <a:cubicBezTo>
                  <a:pt x="231878" y="490592"/>
                  <a:pt x="231137" y="502419"/>
                  <a:pt x="238163" y="509445"/>
                </a:cubicBezTo>
                <a:cubicBezTo>
                  <a:pt x="254186" y="525467"/>
                  <a:pt x="294724" y="547152"/>
                  <a:pt x="294724" y="547152"/>
                </a:cubicBezTo>
                <a:cubicBezTo>
                  <a:pt x="339033" y="680093"/>
                  <a:pt x="263951" y="445853"/>
                  <a:pt x="313577" y="867664"/>
                </a:cubicBezTo>
                <a:cubicBezTo>
                  <a:pt x="315135" y="880904"/>
                  <a:pt x="333673" y="885421"/>
                  <a:pt x="341858" y="895944"/>
                </a:cubicBezTo>
                <a:cubicBezTo>
                  <a:pt x="355769" y="913830"/>
                  <a:pt x="360712" y="939936"/>
                  <a:pt x="379565" y="952505"/>
                </a:cubicBezTo>
                <a:cubicBezTo>
                  <a:pt x="407968" y="971441"/>
                  <a:pt x="412061" y="975859"/>
                  <a:pt x="445552" y="990212"/>
                </a:cubicBezTo>
                <a:cubicBezTo>
                  <a:pt x="454686" y="994126"/>
                  <a:pt x="463983" y="998326"/>
                  <a:pt x="473833" y="999639"/>
                </a:cubicBezTo>
                <a:cubicBezTo>
                  <a:pt x="511339" y="1004640"/>
                  <a:pt x="549324" y="1005105"/>
                  <a:pt x="586954" y="1009066"/>
                </a:cubicBezTo>
                <a:cubicBezTo>
                  <a:pt x="609051" y="1011392"/>
                  <a:pt x="630946" y="1015351"/>
                  <a:pt x="652942" y="1018493"/>
                </a:cubicBezTo>
                <a:cubicBezTo>
                  <a:pt x="679822" y="1015506"/>
                  <a:pt x="734479" y="1015432"/>
                  <a:pt x="766064" y="999639"/>
                </a:cubicBezTo>
                <a:cubicBezTo>
                  <a:pt x="776197" y="994572"/>
                  <a:pt x="784917" y="987070"/>
                  <a:pt x="794344" y="980785"/>
                </a:cubicBezTo>
                <a:cubicBezTo>
                  <a:pt x="841159" y="910565"/>
                  <a:pt x="780988" y="996814"/>
                  <a:pt x="841478" y="924225"/>
                </a:cubicBezTo>
                <a:cubicBezTo>
                  <a:pt x="848731" y="915521"/>
                  <a:pt x="854047" y="905371"/>
                  <a:pt x="860332" y="895944"/>
                </a:cubicBezTo>
                <a:cubicBezTo>
                  <a:pt x="881595" y="810890"/>
                  <a:pt x="870991" y="845112"/>
                  <a:pt x="888612" y="792249"/>
                </a:cubicBezTo>
                <a:cubicBezTo>
                  <a:pt x="885470" y="726261"/>
                  <a:pt x="883730" y="660192"/>
                  <a:pt x="879185" y="594286"/>
                </a:cubicBezTo>
                <a:cubicBezTo>
                  <a:pt x="877442" y="569012"/>
                  <a:pt x="872557" y="544051"/>
                  <a:pt x="869759" y="518872"/>
                </a:cubicBezTo>
                <a:cubicBezTo>
                  <a:pt x="866272" y="487486"/>
                  <a:pt x="866152" y="455642"/>
                  <a:pt x="860332" y="424604"/>
                </a:cubicBezTo>
                <a:cubicBezTo>
                  <a:pt x="856669" y="405071"/>
                  <a:pt x="845376" y="387531"/>
                  <a:pt x="841478" y="368043"/>
                </a:cubicBezTo>
                <a:cubicBezTo>
                  <a:pt x="838336" y="352332"/>
                  <a:pt x="838681" y="335495"/>
                  <a:pt x="832051" y="320909"/>
                </a:cubicBezTo>
                <a:cubicBezTo>
                  <a:pt x="822675" y="300281"/>
                  <a:pt x="813198" y="276917"/>
                  <a:pt x="794344" y="264348"/>
                </a:cubicBezTo>
                <a:cubicBezTo>
                  <a:pt x="784917" y="258064"/>
                  <a:pt x="775283" y="252080"/>
                  <a:pt x="766064" y="245495"/>
                </a:cubicBezTo>
                <a:cubicBezTo>
                  <a:pt x="753279" y="236363"/>
                  <a:pt x="741998" y="225009"/>
                  <a:pt x="728357" y="217214"/>
                </a:cubicBezTo>
                <a:cubicBezTo>
                  <a:pt x="719729" y="212284"/>
                  <a:pt x="708964" y="212231"/>
                  <a:pt x="700076" y="207787"/>
                </a:cubicBezTo>
                <a:cubicBezTo>
                  <a:pt x="578757" y="147129"/>
                  <a:pt x="782830" y="236187"/>
                  <a:pt x="634088" y="170080"/>
                </a:cubicBezTo>
                <a:cubicBezTo>
                  <a:pt x="618625" y="163208"/>
                  <a:pt x="601746" y="159445"/>
                  <a:pt x="586954" y="151227"/>
                </a:cubicBezTo>
                <a:cubicBezTo>
                  <a:pt x="573220" y="143597"/>
                  <a:pt x="562032" y="132078"/>
                  <a:pt x="549247" y="122946"/>
                </a:cubicBezTo>
                <a:cubicBezTo>
                  <a:pt x="540028" y="116361"/>
                  <a:pt x="530394" y="110377"/>
                  <a:pt x="520967" y="104093"/>
                </a:cubicBezTo>
                <a:cubicBezTo>
                  <a:pt x="508398" y="85239"/>
                  <a:pt x="504756" y="54698"/>
                  <a:pt x="483260" y="47532"/>
                </a:cubicBezTo>
                <a:cubicBezTo>
                  <a:pt x="452816" y="37384"/>
                  <a:pt x="412876" y="21472"/>
                  <a:pt x="379565" y="19251"/>
                </a:cubicBezTo>
                <a:cubicBezTo>
                  <a:pt x="348212" y="17161"/>
                  <a:pt x="359140" y="1969"/>
                  <a:pt x="323004" y="398"/>
                </a:cubicBezTo>
                <a:close/>
              </a:path>
            </a:pathLst>
          </a:custGeom>
          <a:noFill/>
          <a:ln w="1905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32785" name="直線單箭頭接點 29">
            <a:extLst>
              <a:ext uri="{FF2B5EF4-FFF2-40B4-BE49-F238E27FC236}">
                <a16:creationId xmlns:a16="http://schemas.microsoft.com/office/drawing/2014/main" id="{F758EC88-1A7C-4CA0-961B-9A8E8622784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380412" y="4689477"/>
            <a:ext cx="395288" cy="12699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50E0CD9-731B-4159-8BDE-03E7EB451DA9}"/>
              </a:ext>
            </a:extLst>
          </p:cNvPr>
          <p:cNvSpPr/>
          <p:nvPr/>
        </p:nvSpPr>
        <p:spPr bwMode="auto">
          <a:xfrm>
            <a:off x="2063552" y="2224089"/>
            <a:ext cx="3888432" cy="1348927"/>
          </a:xfrm>
          <a:prstGeom prst="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細明體" pitchFamily="49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E55A13-CBA4-4FD1-A72C-2D4621D41EDA}"/>
              </a:ext>
            </a:extLst>
          </p:cNvPr>
          <p:cNvSpPr/>
          <p:nvPr/>
        </p:nvSpPr>
        <p:spPr bwMode="auto">
          <a:xfrm>
            <a:off x="2043800" y="5348945"/>
            <a:ext cx="3888432" cy="1348927"/>
          </a:xfrm>
          <a:prstGeom prst="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細明體" pitchFamily="49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215BF-C765-442A-A14D-6CF95649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/>
              <a:t>TREE-DELETE(</a:t>
            </a:r>
            <a:r>
              <a:rPr lang="en-US" altLang="zh-TW" i="1" dirty="0" err="1"/>
              <a:t>T,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)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4FEEE-6209-47B8-BB6B-CAD8F712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46" y="1195388"/>
            <a:ext cx="11982661" cy="489743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dirty="0"/>
              <a:t>To replace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 by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, splicing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out of its location,</a:t>
            </a:r>
            <a:r>
              <a:rPr lang="zh-TW" altLang="en-US" dirty="0"/>
              <a:t> </a:t>
            </a:r>
            <a:r>
              <a:rPr lang="en-US" altLang="zh-TW" dirty="0"/>
              <a:t>let</a:t>
            </a:r>
            <a:r>
              <a:rPr lang="zh-TW" altLang="en-US" dirty="0"/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i="1" dirty="0">
                <a:latin typeface="+mj-lt"/>
                <a:cs typeface="Times New Roman" panose="02020603050405020304" pitchFamily="18" charset="0"/>
              </a:rPr>
              <a:t>=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/>
              <a:t>.left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i="1" dirty="0">
                <a:cs typeface="Times New Roman" panose="02020603050405020304" pitchFamily="18" charset="0"/>
              </a:rPr>
              <a:t>=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/>
              <a:t>.right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dirty="0">
                <a:cs typeface="Times New Roman" panose="02020603050405020304" pitchFamily="18" charset="0"/>
              </a:rPr>
              <a:t>=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.right</a:t>
            </a:r>
            <a:r>
              <a:rPr lang="en-US" altLang="zh-TW" dirty="0"/>
              <a:t> </a:t>
            </a:r>
          </a:p>
          <a:p>
            <a:pPr eaLnBrk="1" hangingPunct="1">
              <a:defRPr/>
            </a:pPr>
            <a:r>
              <a:rPr lang="en-US" altLang="zh-TW" b="1" dirty="0"/>
              <a:t>Case 3.1</a:t>
            </a:r>
            <a:r>
              <a:rPr lang="en-US" altLang="zh-TW" dirty="0"/>
              <a:t>: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dirty="0">
                <a:solidFill>
                  <a:srgbClr val="0000FF"/>
                </a:solidFill>
              </a:rPr>
              <a:t>= </a:t>
            </a:r>
            <a:r>
              <a:rPr lang="en-US" altLang="zh-TW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/>
              <a:t> </a:t>
            </a:r>
          </a:p>
          <a:p>
            <a:pPr lvl="1" eaLnBrk="1" hangingPunct="1">
              <a:defRPr/>
            </a:pPr>
            <a:r>
              <a:rPr lang="en-US" altLang="zh-TW" dirty="0"/>
              <a:t>TRANSPLANT(T,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)   </a:t>
            </a:r>
          </a:p>
          <a:p>
            <a:pPr lvl="1" eaLnBrk="1" hangingPunct="1">
              <a:defRPr/>
            </a:pPr>
            <a:r>
              <a:rPr lang="en-US" altLang="zh-TW" dirty="0"/>
              <a:t>set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.left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/>
              <a:t>set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 err="1"/>
              <a:t>.p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</a:t>
            </a:r>
            <a:endParaRPr lang="en-US" altLang="zh-TW" b="1" dirty="0"/>
          </a:p>
          <a:p>
            <a:pPr eaLnBrk="1" hangingPunct="1">
              <a:defRPr/>
            </a:pPr>
            <a:r>
              <a:rPr lang="en-US" altLang="zh-TW" b="1" dirty="0"/>
              <a:t>Case 3.2</a:t>
            </a:r>
            <a:r>
              <a:rPr lang="en-US" altLang="zh-TW" dirty="0"/>
              <a:t>: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in the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’s right subtree but </a:t>
            </a:r>
            <a:r>
              <a:rPr lang="en-US" altLang="zh-TW" dirty="0">
                <a:solidFill>
                  <a:srgbClr val="0000FF"/>
                </a:solidFill>
              </a:rPr>
              <a:t>not </a:t>
            </a:r>
            <a:r>
              <a:rPr lang="en-US" altLang="zh-TW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 err="1">
                <a:solidFill>
                  <a:srgbClr val="0000FF"/>
                </a:solidFill>
              </a:rPr>
              <a:t>.right</a:t>
            </a:r>
            <a:endParaRPr lang="en-US" altLang="zh-TW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en-US" altLang="zh-TW" dirty="0"/>
              <a:t>TRANSPLANT(T,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r>
              <a:rPr lang="en-US" altLang="zh-TW" dirty="0"/>
              <a:t>set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.right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/>
              <a:t>set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err="1"/>
              <a:t>.p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</a:t>
            </a:r>
            <a:endParaRPr lang="en-US" altLang="zh-TW" b="1" dirty="0"/>
          </a:p>
          <a:p>
            <a:pPr lvl="1" eaLnBrk="1" hangingPunct="1">
              <a:defRPr/>
            </a:pPr>
            <a:r>
              <a:rPr lang="en-US" altLang="zh-TW" dirty="0"/>
              <a:t>TRANSPLANT(T,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)   </a:t>
            </a:r>
          </a:p>
          <a:p>
            <a:pPr lvl="1" eaLnBrk="1" hangingPunct="1">
              <a:defRPr/>
            </a:pPr>
            <a:r>
              <a:rPr lang="en-US" altLang="zh-TW" dirty="0"/>
              <a:t>set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 err="1"/>
              <a:t>.left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TW" dirty="0"/>
          </a:p>
          <a:p>
            <a:pPr lvl="1" eaLnBrk="1" hangingPunct="1">
              <a:defRPr/>
            </a:pPr>
            <a:r>
              <a:rPr lang="en-US" altLang="zh-TW" dirty="0"/>
              <a:t>set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dirty="0" err="1"/>
              <a:t>.p</a:t>
            </a:r>
            <a:r>
              <a:rPr lang="en-US" altLang="zh-TW" dirty="0"/>
              <a:t> 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dirty="0"/>
              <a:t> </a:t>
            </a:r>
            <a:endParaRPr lang="en-US" altLang="zh-TW" b="1" dirty="0"/>
          </a:p>
        </p:txBody>
      </p:sp>
      <p:sp>
        <p:nvSpPr>
          <p:cNvPr id="32772" name="投影片編號版面配置區 3">
            <a:extLst>
              <a:ext uri="{FF2B5EF4-FFF2-40B4-BE49-F238E27FC236}">
                <a16:creationId xmlns:a16="http://schemas.microsoft.com/office/drawing/2014/main" id="{84C9B848-BC86-40DC-8A4D-73170E93A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0E98FA-D810-4139-8C26-9433E043218D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32773" name="Picture 7">
            <a:extLst>
              <a:ext uri="{FF2B5EF4-FFF2-40B4-BE49-F238E27FC236}">
                <a16:creationId xmlns:a16="http://schemas.microsoft.com/office/drawing/2014/main" id="{ACBB53D2-F915-4540-8ABB-2C8A87EFB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773238"/>
            <a:ext cx="350520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文字方塊 6">
            <a:extLst>
              <a:ext uri="{FF2B5EF4-FFF2-40B4-BE49-F238E27FC236}">
                <a16:creationId xmlns:a16="http://schemas.microsoft.com/office/drawing/2014/main" id="{B3DD4F50-6C97-4391-A71D-730A96776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34925"/>
            <a:ext cx="1608137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from Edition 3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  <p:grpSp>
        <p:nvGrpSpPr>
          <p:cNvPr id="32775" name="群組 7">
            <a:extLst>
              <a:ext uri="{FF2B5EF4-FFF2-40B4-BE49-F238E27FC236}">
                <a16:creationId xmlns:a16="http://schemas.microsoft.com/office/drawing/2014/main" id="{4DDDCC6C-639E-44B0-937B-6D0412FC8523}"/>
              </a:ext>
            </a:extLst>
          </p:cNvPr>
          <p:cNvGrpSpPr>
            <a:grpSpLocks/>
          </p:cNvGrpSpPr>
          <p:nvPr/>
        </p:nvGrpSpPr>
        <p:grpSpPr bwMode="auto">
          <a:xfrm>
            <a:off x="6210053" y="2211389"/>
            <a:ext cx="288925" cy="358775"/>
            <a:chOff x="7884368" y="332656"/>
            <a:chExt cx="288032" cy="360040"/>
          </a:xfrm>
        </p:grpSpPr>
        <p:cxnSp>
          <p:nvCxnSpPr>
            <p:cNvPr id="32790" name="直線接點 8">
              <a:extLst>
                <a:ext uri="{FF2B5EF4-FFF2-40B4-BE49-F238E27FC236}">
                  <a16:creationId xmlns:a16="http://schemas.microsoft.com/office/drawing/2014/main" id="{AFE90BCD-A5F2-4A74-BC1D-70A764B317D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1" name="直線接點 9">
              <a:extLst>
                <a:ext uri="{FF2B5EF4-FFF2-40B4-BE49-F238E27FC236}">
                  <a16:creationId xmlns:a16="http://schemas.microsoft.com/office/drawing/2014/main" id="{A5C28609-63FC-47BB-9565-359C52597F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76" name="手繪多邊形 3">
            <a:extLst>
              <a:ext uri="{FF2B5EF4-FFF2-40B4-BE49-F238E27FC236}">
                <a16:creationId xmlns:a16="http://schemas.microsoft.com/office/drawing/2014/main" id="{8DBA728B-7958-450C-8ED7-939AA0DA93D1}"/>
              </a:ext>
            </a:extLst>
          </p:cNvPr>
          <p:cNvSpPr>
            <a:spLocks/>
          </p:cNvSpPr>
          <p:nvPr/>
        </p:nvSpPr>
        <p:spPr bwMode="auto">
          <a:xfrm>
            <a:off x="6468814" y="2479676"/>
            <a:ext cx="889000" cy="1019175"/>
          </a:xfrm>
          <a:custGeom>
            <a:avLst/>
            <a:gdLst>
              <a:gd name="T0" fmla="*/ 323427 w 888612"/>
              <a:gd name="T1" fmla="*/ 398 h 1018493"/>
              <a:gd name="T2" fmla="*/ 162961 w 888612"/>
              <a:gd name="T3" fmla="*/ 9846 h 1018493"/>
              <a:gd name="T4" fmla="*/ 106325 w 888612"/>
              <a:gd name="T5" fmla="*/ 57073 h 1018493"/>
              <a:gd name="T6" fmla="*/ 68570 w 888612"/>
              <a:gd name="T7" fmla="*/ 66518 h 1018493"/>
              <a:gd name="T8" fmla="*/ 40254 w 888612"/>
              <a:gd name="T9" fmla="*/ 85410 h 1018493"/>
              <a:gd name="T10" fmla="*/ 2496 w 888612"/>
              <a:gd name="T11" fmla="*/ 142085 h 1018493"/>
              <a:gd name="T12" fmla="*/ 30812 w 888612"/>
              <a:gd name="T13" fmla="*/ 330999 h 1018493"/>
              <a:gd name="T14" fmla="*/ 59131 w 888612"/>
              <a:gd name="T15" fmla="*/ 349891 h 1018493"/>
              <a:gd name="T16" fmla="*/ 87448 w 888612"/>
              <a:gd name="T17" fmla="*/ 378229 h 1018493"/>
              <a:gd name="T18" fmla="*/ 144084 w 888612"/>
              <a:gd name="T19" fmla="*/ 416011 h 1018493"/>
              <a:gd name="T20" fmla="*/ 172400 w 888612"/>
              <a:gd name="T21" fmla="*/ 444349 h 1018493"/>
              <a:gd name="T22" fmla="*/ 229036 w 888612"/>
              <a:gd name="T23" fmla="*/ 482132 h 1018493"/>
              <a:gd name="T24" fmla="*/ 238475 w 888612"/>
              <a:gd name="T25" fmla="*/ 510469 h 1018493"/>
              <a:gd name="T26" fmla="*/ 295111 w 888612"/>
              <a:gd name="T27" fmla="*/ 548252 h 1018493"/>
              <a:gd name="T28" fmla="*/ 313988 w 888612"/>
              <a:gd name="T29" fmla="*/ 869408 h 1018493"/>
              <a:gd name="T30" fmla="*/ 342305 w 888612"/>
              <a:gd name="T31" fmla="*/ 897745 h 1018493"/>
              <a:gd name="T32" fmla="*/ 380063 w 888612"/>
              <a:gd name="T33" fmla="*/ 954420 h 1018493"/>
              <a:gd name="T34" fmla="*/ 446137 w 888612"/>
              <a:gd name="T35" fmla="*/ 992203 h 1018493"/>
              <a:gd name="T36" fmla="*/ 474454 w 888612"/>
              <a:gd name="T37" fmla="*/ 1001648 h 1018493"/>
              <a:gd name="T38" fmla="*/ 587723 w 888612"/>
              <a:gd name="T39" fmla="*/ 1011095 h 1018493"/>
              <a:gd name="T40" fmla="*/ 653797 w 888612"/>
              <a:gd name="T41" fmla="*/ 1020540 h 1018493"/>
              <a:gd name="T42" fmla="*/ 767068 w 888612"/>
              <a:gd name="T43" fmla="*/ 1001648 h 1018493"/>
              <a:gd name="T44" fmla="*/ 795385 w 888612"/>
              <a:gd name="T45" fmla="*/ 982757 h 1018493"/>
              <a:gd name="T46" fmla="*/ 842581 w 888612"/>
              <a:gd name="T47" fmla="*/ 926083 h 1018493"/>
              <a:gd name="T48" fmla="*/ 861460 w 888612"/>
              <a:gd name="T49" fmla="*/ 897745 h 1018493"/>
              <a:gd name="T50" fmla="*/ 889776 w 888612"/>
              <a:gd name="T51" fmla="*/ 793842 h 1018493"/>
              <a:gd name="T52" fmla="*/ 880337 w 888612"/>
              <a:gd name="T53" fmla="*/ 595480 h 1018493"/>
              <a:gd name="T54" fmla="*/ 870899 w 888612"/>
              <a:gd name="T55" fmla="*/ 519915 h 1018493"/>
              <a:gd name="T56" fmla="*/ 861460 w 888612"/>
              <a:gd name="T57" fmla="*/ 425458 h 1018493"/>
              <a:gd name="T58" fmla="*/ 842581 w 888612"/>
              <a:gd name="T59" fmla="*/ 368783 h 1018493"/>
              <a:gd name="T60" fmla="*/ 833141 w 888612"/>
              <a:gd name="T61" fmla="*/ 321554 h 1018493"/>
              <a:gd name="T62" fmla="*/ 795385 w 888612"/>
              <a:gd name="T63" fmla="*/ 264879 h 1018493"/>
              <a:gd name="T64" fmla="*/ 767068 w 888612"/>
              <a:gd name="T65" fmla="*/ 245988 h 1018493"/>
              <a:gd name="T66" fmla="*/ 729311 w 888612"/>
              <a:gd name="T67" fmla="*/ 217651 h 1018493"/>
              <a:gd name="T68" fmla="*/ 700994 w 888612"/>
              <a:gd name="T69" fmla="*/ 208204 h 1018493"/>
              <a:gd name="T70" fmla="*/ 634919 w 888612"/>
              <a:gd name="T71" fmla="*/ 170422 h 1018493"/>
              <a:gd name="T72" fmla="*/ 587723 w 888612"/>
              <a:gd name="T73" fmla="*/ 151530 h 1018493"/>
              <a:gd name="T74" fmla="*/ 549967 w 888612"/>
              <a:gd name="T75" fmla="*/ 123192 h 1018493"/>
              <a:gd name="T76" fmla="*/ 521650 w 888612"/>
              <a:gd name="T77" fmla="*/ 104303 h 1018493"/>
              <a:gd name="T78" fmla="*/ 483893 w 888612"/>
              <a:gd name="T79" fmla="*/ 47628 h 1018493"/>
              <a:gd name="T80" fmla="*/ 380063 w 888612"/>
              <a:gd name="T81" fmla="*/ 19290 h 1018493"/>
              <a:gd name="T82" fmla="*/ 323427 w 888612"/>
              <a:gd name="T83" fmla="*/ 398 h 10184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88612" h="1018493">
                <a:moveTo>
                  <a:pt x="323004" y="398"/>
                </a:moveTo>
                <a:cubicBezTo>
                  <a:pt x="286868" y="-1173"/>
                  <a:pt x="215667" y="1887"/>
                  <a:pt x="162748" y="9825"/>
                </a:cubicBezTo>
                <a:cubicBezTo>
                  <a:pt x="140281" y="13195"/>
                  <a:pt x="122586" y="47589"/>
                  <a:pt x="106187" y="56959"/>
                </a:cubicBezTo>
                <a:cubicBezTo>
                  <a:pt x="94938" y="63387"/>
                  <a:pt x="81049" y="63243"/>
                  <a:pt x="68480" y="66385"/>
                </a:cubicBezTo>
                <a:cubicBezTo>
                  <a:pt x="59053" y="72670"/>
                  <a:pt x="47660" y="76713"/>
                  <a:pt x="40200" y="85239"/>
                </a:cubicBezTo>
                <a:cubicBezTo>
                  <a:pt x="25279" y="102292"/>
                  <a:pt x="2493" y="141800"/>
                  <a:pt x="2493" y="141800"/>
                </a:cubicBezTo>
                <a:cubicBezTo>
                  <a:pt x="5421" y="191584"/>
                  <a:pt x="-16247" y="283316"/>
                  <a:pt x="30773" y="330336"/>
                </a:cubicBezTo>
                <a:cubicBezTo>
                  <a:pt x="38784" y="338347"/>
                  <a:pt x="50350" y="341936"/>
                  <a:pt x="59053" y="349189"/>
                </a:cubicBezTo>
                <a:cubicBezTo>
                  <a:pt x="69295" y="357724"/>
                  <a:pt x="76811" y="369285"/>
                  <a:pt x="87334" y="377470"/>
                </a:cubicBezTo>
                <a:cubicBezTo>
                  <a:pt x="105220" y="391381"/>
                  <a:pt x="127873" y="399154"/>
                  <a:pt x="143895" y="415177"/>
                </a:cubicBezTo>
                <a:cubicBezTo>
                  <a:pt x="153322" y="424604"/>
                  <a:pt x="161652" y="435273"/>
                  <a:pt x="172175" y="443458"/>
                </a:cubicBezTo>
                <a:cubicBezTo>
                  <a:pt x="190061" y="457369"/>
                  <a:pt x="228736" y="481165"/>
                  <a:pt x="228736" y="481165"/>
                </a:cubicBezTo>
                <a:cubicBezTo>
                  <a:pt x="231878" y="490592"/>
                  <a:pt x="231137" y="502419"/>
                  <a:pt x="238163" y="509445"/>
                </a:cubicBezTo>
                <a:cubicBezTo>
                  <a:pt x="254186" y="525467"/>
                  <a:pt x="294724" y="547152"/>
                  <a:pt x="294724" y="547152"/>
                </a:cubicBezTo>
                <a:cubicBezTo>
                  <a:pt x="339033" y="680093"/>
                  <a:pt x="263951" y="445853"/>
                  <a:pt x="313577" y="867664"/>
                </a:cubicBezTo>
                <a:cubicBezTo>
                  <a:pt x="315135" y="880904"/>
                  <a:pt x="333673" y="885421"/>
                  <a:pt x="341858" y="895944"/>
                </a:cubicBezTo>
                <a:cubicBezTo>
                  <a:pt x="355769" y="913830"/>
                  <a:pt x="360712" y="939936"/>
                  <a:pt x="379565" y="952505"/>
                </a:cubicBezTo>
                <a:cubicBezTo>
                  <a:pt x="407968" y="971441"/>
                  <a:pt x="412061" y="975859"/>
                  <a:pt x="445552" y="990212"/>
                </a:cubicBezTo>
                <a:cubicBezTo>
                  <a:pt x="454686" y="994126"/>
                  <a:pt x="463983" y="998326"/>
                  <a:pt x="473833" y="999639"/>
                </a:cubicBezTo>
                <a:cubicBezTo>
                  <a:pt x="511339" y="1004640"/>
                  <a:pt x="549324" y="1005105"/>
                  <a:pt x="586954" y="1009066"/>
                </a:cubicBezTo>
                <a:cubicBezTo>
                  <a:pt x="609051" y="1011392"/>
                  <a:pt x="630946" y="1015351"/>
                  <a:pt x="652942" y="1018493"/>
                </a:cubicBezTo>
                <a:cubicBezTo>
                  <a:pt x="679822" y="1015506"/>
                  <a:pt x="734479" y="1015432"/>
                  <a:pt x="766064" y="999639"/>
                </a:cubicBezTo>
                <a:cubicBezTo>
                  <a:pt x="776197" y="994572"/>
                  <a:pt x="784917" y="987070"/>
                  <a:pt x="794344" y="980785"/>
                </a:cubicBezTo>
                <a:cubicBezTo>
                  <a:pt x="841159" y="910565"/>
                  <a:pt x="780988" y="996814"/>
                  <a:pt x="841478" y="924225"/>
                </a:cubicBezTo>
                <a:cubicBezTo>
                  <a:pt x="848731" y="915521"/>
                  <a:pt x="854047" y="905371"/>
                  <a:pt x="860332" y="895944"/>
                </a:cubicBezTo>
                <a:cubicBezTo>
                  <a:pt x="881595" y="810890"/>
                  <a:pt x="870991" y="845112"/>
                  <a:pt x="888612" y="792249"/>
                </a:cubicBezTo>
                <a:cubicBezTo>
                  <a:pt x="885470" y="726261"/>
                  <a:pt x="883730" y="660192"/>
                  <a:pt x="879185" y="594286"/>
                </a:cubicBezTo>
                <a:cubicBezTo>
                  <a:pt x="877442" y="569012"/>
                  <a:pt x="872557" y="544051"/>
                  <a:pt x="869759" y="518872"/>
                </a:cubicBezTo>
                <a:cubicBezTo>
                  <a:pt x="866272" y="487486"/>
                  <a:pt x="866152" y="455642"/>
                  <a:pt x="860332" y="424604"/>
                </a:cubicBezTo>
                <a:cubicBezTo>
                  <a:pt x="856669" y="405071"/>
                  <a:pt x="845376" y="387531"/>
                  <a:pt x="841478" y="368043"/>
                </a:cubicBezTo>
                <a:cubicBezTo>
                  <a:pt x="838336" y="352332"/>
                  <a:pt x="838681" y="335495"/>
                  <a:pt x="832051" y="320909"/>
                </a:cubicBezTo>
                <a:cubicBezTo>
                  <a:pt x="822675" y="300281"/>
                  <a:pt x="813198" y="276917"/>
                  <a:pt x="794344" y="264348"/>
                </a:cubicBezTo>
                <a:cubicBezTo>
                  <a:pt x="784917" y="258064"/>
                  <a:pt x="775283" y="252080"/>
                  <a:pt x="766064" y="245495"/>
                </a:cubicBezTo>
                <a:cubicBezTo>
                  <a:pt x="753279" y="236363"/>
                  <a:pt x="741998" y="225009"/>
                  <a:pt x="728357" y="217214"/>
                </a:cubicBezTo>
                <a:cubicBezTo>
                  <a:pt x="719729" y="212284"/>
                  <a:pt x="708964" y="212231"/>
                  <a:pt x="700076" y="207787"/>
                </a:cubicBezTo>
                <a:cubicBezTo>
                  <a:pt x="578757" y="147129"/>
                  <a:pt x="782830" y="236187"/>
                  <a:pt x="634088" y="170080"/>
                </a:cubicBezTo>
                <a:cubicBezTo>
                  <a:pt x="618625" y="163208"/>
                  <a:pt x="601746" y="159445"/>
                  <a:pt x="586954" y="151227"/>
                </a:cubicBezTo>
                <a:cubicBezTo>
                  <a:pt x="573220" y="143597"/>
                  <a:pt x="562032" y="132078"/>
                  <a:pt x="549247" y="122946"/>
                </a:cubicBezTo>
                <a:cubicBezTo>
                  <a:pt x="540028" y="116361"/>
                  <a:pt x="530394" y="110377"/>
                  <a:pt x="520967" y="104093"/>
                </a:cubicBezTo>
                <a:cubicBezTo>
                  <a:pt x="508398" y="85239"/>
                  <a:pt x="504756" y="54698"/>
                  <a:pt x="483260" y="47532"/>
                </a:cubicBezTo>
                <a:cubicBezTo>
                  <a:pt x="452816" y="37384"/>
                  <a:pt x="412876" y="21472"/>
                  <a:pt x="379565" y="19251"/>
                </a:cubicBezTo>
                <a:cubicBezTo>
                  <a:pt x="348212" y="17161"/>
                  <a:pt x="359140" y="1969"/>
                  <a:pt x="323004" y="398"/>
                </a:cubicBezTo>
                <a:close/>
              </a:path>
            </a:pathLst>
          </a:custGeom>
          <a:noFill/>
          <a:ln w="1905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32777" name="直線單箭頭接點 29">
            <a:extLst>
              <a:ext uri="{FF2B5EF4-FFF2-40B4-BE49-F238E27FC236}">
                <a16:creationId xmlns:a16="http://schemas.microsoft.com/office/drawing/2014/main" id="{7A3218D5-CFBF-42E3-8E80-8742694B984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572002" y="2271714"/>
            <a:ext cx="450850" cy="401637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778" name="Picture 8">
            <a:extLst>
              <a:ext uri="{FF2B5EF4-FFF2-40B4-BE49-F238E27FC236}">
                <a16:creationId xmlns:a16="http://schemas.microsoft.com/office/drawing/2014/main" id="{76223B88-F067-4A42-B385-065704788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389" y="4205289"/>
            <a:ext cx="424815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9" name="群組 10">
            <a:extLst>
              <a:ext uri="{FF2B5EF4-FFF2-40B4-BE49-F238E27FC236}">
                <a16:creationId xmlns:a16="http://schemas.microsoft.com/office/drawing/2014/main" id="{51FEABF7-5855-43DB-BD17-181BB937B20A}"/>
              </a:ext>
            </a:extLst>
          </p:cNvPr>
          <p:cNvGrpSpPr>
            <a:grpSpLocks/>
          </p:cNvGrpSpPr>
          <p:nvPr/>
        </p:nvGrpSpPr>
        <p:grpSpPr bwMode="auto">
          <a:xfrm>
            <a:off x="5881439" y="4481513"/>
            <a:ext cx="261938" cy="347662"/>
            <a:chOff x="7884368" y="332656"/>
            <a:chExt cx="288032" cy="360040"/>
          </a:xfrm>
        </p:grpSpPr>
        <p:cxnSp>
          <p:nvCxnSpPr>
            <p:cNvPr id="32788" name="直線接點 11">
              <a:extLst>
                <a:ext uri="{FF2B5EF4-FFF2-40B4-BE49-F238E27FC236}">
                  <a16:creationId xmlns:a16="http://schemas.microsoft.com/office/drawing/2014/main" id="{00C3CC9B-36E9-4A94-9615-56B3E0950A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9" name="直線接點 12">
              <a:extLst>
                <a:ext uri="{FF2B5EF4-FFF2-40B4-BE49-F238E27FC236}">
                  <a16:creationId xmlns:a16="http://schemas.microsoft.com/office/drawing/2014/main" id="{6494F98B-EB59-4E83-9C52-B67F7436B2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780" name="群組 13">
            <a:extLst>
              <a:ext uri="{FF2B5EF4-FFF2-40B4-BE49-F238E27FC236}">
                <a16:creationId xmlns:a16="http://schemas.microsoft.com/office/drawing/2014/main" id="{3D970745-C9D7-4628-B047-D6D3B5B40235}"/>
              </a:ext>
            </a:extLst>
          </p:cNvPr>
          <p:cNvGrpSpPr>
            <a:grpSpLocks/>
          </p:cNvGrpSpPr>
          <p:nvPr/>
        </p:nvGrpSpPr>
        <p:grpSpPr bwMode="auto">
          <a:xfrm>
            <a:off x="7173664" y="4503738"/>
            <a:ext cx="261938" cy="347662"/>
            <a:chOff x="7884368" y="332656"/>
            <a:chExt cx="288032" cy="360040"/>
          </a:xfrm>
        </p:grpSpPr>
        <p:cxnSp>
          <p:nvCxnSpPr>
            <p:cNvPr id="32786" name="直線接點 14">
              <a:extLst>
                <a:ext uri="{FF2B5EF4-FFF2-40B4-BE49-F238E27FC236}">
                  <a16:creationId xmlns:a16="http://schemas.microsoft.com/office/drawing/2014/main" id="{D14F3800-4552-4E0E-979F-8416F868E9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7" name="直線接點 15">
              <a:extLst>
                <a:ext uri="{FF2B5EF4-FFF2-40B4-BE49-F238E27FC236}">
                  <a16:creationId xmlns:a16="http://schemas.microsoft.com/office/drawing/2014/main" id="{4EA7A5CB-2511-41D2-B4BC-50272460CF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84368" y="332656"/>
              <a:ext cx="288032" cy="36004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781" name="直線單箭頭接點 20">
            <a:extLst>
              <a:ext uri="{FF2B5EF4-FFF2-40B4-BE49-F238E27FC236}">
                <a16:creationId xmlns:a16="http://schemas.microsoft.com/office/drawing/2014/main" id="{84EC0F6C-7715-4735-B6DB-21AEC7B387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7652" y="4689476"/>
            <a:ext cx="0" cy="487363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2" name="直線單箭頭接點 29">
            <a:extLst>
              <a:ext uri="{FF2B5EF4-FFF2-40B4-BE49-F238E27FC236}">
                <a16:creationId xmlns:a16="http://schemas.microsoft.com/office/drawing/2014/main" id="{FA6A8F30-939D-43C8-96DB-A1C753AE21D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143378" y="5318125"/>
            <a:ext cx="225425" cy="285750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3" name="手繪多邊形 22">
            <a:extLst>
              <a:ext uri="{FF2B5EF4-FFF2-40B4-BE49-F238E27FC236}">
                <a16:creationId xmlns:a16="http://schemas.microsoft.com/office/drawing/2014/main" id="{7C637093-4A44-4119-BD98-B94269904AE9}"/>
              </a:ext>
            </a:extLst>
          </p:cNvPr>
          <p:cNvSpPr>
            <a:spLocks/>
          </p:cNvSpPr>
          <p:nvPr/>
        </p:nvSpPr>
        <p:spPr bwMode="auto">
          <a:xfrm>
            <a:off x="5978277" y="5591175"/>
            <a:ext cx="538162" cy="501650"/>
          </a:xfrm>
          <a:custGeom>
            <a:avLst/>
            <a:gdLst>
              <a:gd name="T0" fmla="*/ 52702 w 888612"/>
              <a:gd name="T1" fmla="*/ 25 h 1018493"/>
              <a:gd name="T2" fmla="*/ 26554 w 888612"/>
              <a:gd name="T3" fmla="*/ 621 h 1018493"/>
              <a:gd name="T4" fmla="*/ 17326 w 888612"/>
              <a:gd name="T5" fmla="*/ 3597 h 1018493"/>
              <a:gd name="T6" fmla="*/ 11173 w 888612"/>
              <a:gd name="T7" fmla="*/ 4192 h 1018493"/>
              <a:gd name="T8" fmla="*/ 6559 w 888612"/>
              <a:gd name="T9" fmla="*/ 5382 h 1018493"/>
              <a:gd name="T10" fmla="*/ 407 w 888612"/>
              <a:gd name="T11" fmla="*/ 8954 h 1018493"/>
              <a:gd name="T12" fmla="*/ 5021 w 888612"/>
              <a:gd name="T13" fmla="*/ 20859 h 1018493"/>
              <a:gd name="T14" fmla="*/ 9635 w 888612"/>
              <a:gd name="T15" fmla="*/ 22050 h 1018493"/>
              <a:gd name="T16" fmla="*/ 14250 w 888612"/>
              <a:gd name="T17" fmla="*/ 23836 h 1018493"/>
              <a:gd name="T18" fmla="*/ 23479 w 888612"/>
              <a:gd name="T19" fmla="*/ 26217 h 1018493"/>
              <a:gd name="T20" fmla="*/ 28092 w 888612"/>
              <a:gd name="T21" fmla="*/ 28002 h 1018493"/>
              <a:gd name="T22" fmla="*/ 37321 w 888612"/>
              <a:gd name="T23" fmla="*/ 30383 h 1018493"/>
              <a:gd name="T24" fmla="*/ 38860 w 888612"/>
              <a:gd name="T25" fmla="*/ 32169 h 1018493"/>
              <a:gd name="T26" fmla="*/ 48088 w 888612"/>
              <a:gd name="T27" fmla="*/ 34550 h 1018493"/>
              <a:gd name="T28" fmla="*/ 51164 w 888612"/>
              <a:gd name="T29" fmla="*/ 54789 h 1018493"/>
              <a:gd name="T30" fmla="*/ 55779 w 888612"/>
              <a:gd name="T31" fmla="*/ 56575 h 1018493"/>
              <a:gd name="T32" fmla="*/ 61931 w 888612"/>
              <a:gd name="T33" fmla="*/ 60146 h 1018493"/>
              <a:gd name="T34" fmla="*/ 72698 w 888612"/>
              <a:gd name="T35" fmla="*/ 62527 h 1018493"/>
              <a:gd name="T36" fmla="*/ 77312 w 888612"/>
              <a:gd name="T37" fmla="*/ 63122 h 1018493"/>
              <a:gd name="T38" fmla="*/ 95769 w 888612"/>
              <a:gd name="T39" fmla="*/ 63718 h 1018493"/>
              <a:gd name="T40" fmla="*/ 106536 w 888612"/>
              <a:gd name="T41" fmla="*/ 64313 h 1018493"/>
              <a:gd name="T42" fmla="*/ 124993 w 888612"/>
              <a:gd name="T43" fmla="*/ 63122 h 1018493"/>
              <a:gd name="T44" fmla="*/ 129608 w 888612"/>
              <a:gd name="T45" fmla="*/ 61932 h 1018493"/>
              <a:gd name="T46" fmla="*/ 137298 w 888612"/>
              <a:gd name="T47" fmla="*/ 58360 h 1018493"/>
              <a:gd name="T48" fmla="*/ 140374 w 888612"/>
              <a:gd name="T49" fmla="*/ 56575 h 1018493"/>
              <a:gd name="T50" fmla="*/ 144989 w 888612"/>
              <a:gd name="T51" fmla="*/ 50027 h 1018493"/>
              <a:gd name="T52" fmla="*/ 143451 w 888612"/>
              <a:gd name="T53" fmla="*/ 37526 h 1018493"/>
              <a:gd name="T54" fmla="*/ 141913 w 888612"/>
              <a:gd name="T55" fmla="*/ 32764 h 1018493"/>
              <a:gd name="T56" fmla="*/ 140374 w 888612"/>
              <a:gd name="T57" fmla="*/ 26812 h 1018493"/>
              <a:gd name="T58" fmla="*/ 137298 w 888612"/>
              <a:gd name="T59" fmla="*/ 23240 h 1018493"/>
              <a:gd name="T60" fmla="*/ 135760 w 888612"/>
              <a:gd name="T61" fmla="*/ 20264 h 1018493"/>
              <a:gd name="T62" fmla="*/ 129608 w 888612"/>
              <a:gd name="T63" fmla="*/ 16692 h 1018493"/>
              <a:gd name="T64" fmla="*/ 124993 w 888612"/>
              <a:gd name="T65" fmla="*/ 15502 h 1018493"/>
              <a:gd name="T66" fmla="*/ 118841 w 888612"/>
              <a:gd name="T67" fmla="*/ 13716 h 1018493"/>
              <a:gd name="T68" fmla="*/ 114227 w 888612"/>
              <a:gd name="T69" fmla="*/ 13121 h 1018493"/>
              <a:gd name="T70" fmla="*/ 103460 w 888612"/>
              <a:gd name="T71" fmla="*/ 10740 h 1018493"/>
              <a:gd name="T72" fmla="*/ 95769 w 888612"/>
              <a:gd name="T73" fmla="*/ 9549 h 1018493"/>
              <a:gd name="T74" fmla="*/ 89617 w 888612"/>
              <a:gd name="T75" fmla="*/ 7763 h 1018493"/>
              <a:gd name="T76" fmla="*/ 85003 w 888612"/>
              <a:gd name="T77" fmla="*/ 6573 h 1018493"/>
              <a:gd name="T78" fmla="*/ 78851 w 888612"/>
              <a:gd name="T79" fmla="*/ 3002 h 1018493"/>
              <a:gd name="T80" fmla="*/ 61931 w 888612"/>
              <a:gd name="T81" fmla="*/ 1216 h 1018493"/>
              <a:gd name="T82" fmla="*/ 52702 w 888612"/>
              <a:gd name="T83" fmla="*/ 25 h 10184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88612" h="1018493">
                <a:moveTo>
                  <a:pt x="323004" y="398"/>
                </a:moveTo>
                <a:cubicBezTo>
                  <a:pt x="286868" y="-1173"/>
                  <a:pt x="215667" y="1887"/>
                  <a:pt x="162748" y="9825"/>
                </a:cubicBezTo>
                <a:cubicBezTo>
                  <a:pt x="140281" y="13195"/>
                  <a:pt x="122586" y="47589"/>
                  <a:pt x="106187" y="56959"/>
                </a:cubicBezTo>
                <a:cubicBezTo>
                  <a:pt x="94938" y="63387"/>
                  <a:pt x="81049" y="63243"/>
                  <a:pt x="68480" y="66385"/>
                </a:cubicBezTo>
                <a:cubicBezTo>
                  <a:pt x="59053" y="72670"/>
                  <a:pt x="47660" y="76713"/>
                  <a:pt x="40200" y="85239"/>
                </a:cubicBezTo>
                <a:cubicBezTo>
                  <a:pt x="25279" y="102292"/>
                  <a:pt x="2493" y="141800"/>
                  <a:pt x="2493" y="141800"/>
                </a:cubicBezTo>
                <a:cubicBezTo>
                  <a:pt x="5421" y="191584"/>
                  <a:pt x="-16247" y="283316"/>
                  <a:pt x="30773" y="330336"/>
                </a:cubicBezTo>
                <a:cubicBezTo>
                  <a:pt x="38784" y="338347"/>
                  <a:pt x="50350" y="341936"/>
                  <a:pt x="59053" y="349189"/>
                </a:cubicBezTo>
                <a:cubicBezTo>
                  <a:pt x="69295" y="357724"/>
                  <a:pt x="76811" y="369285"/>
                  <a:pt x="87334" y="377470"/>
                </a:cubicBezTo>
                <a:cubicBezTo>
                  <a:pt x="105220" y="391381"/>
                  <a:pt x="127873" y="399154"/>
                  <a:pt x="143895" y="415177"/>
                </a:cubicBezTo>
                <a:cubicBezTo>
                  <a:pt x="153322" y="424604"/>
                  <a:pt x="161652" y="435273"/>
                  <a:pt x="172175" y="443458"/>
                </a:cubicBezTo>
                <a:cubicBezTo>
                  <a:pt x="190061" y="457369"/>
                  <a:pt x="228736" y="481165"/>
                  <a:pt x="228736" y="481165"/>
                </a:cubicBezTo>
                <a:cubicBezTo>
                  <a:pt x="231878" y="490592"/>
                  <a:pt x="231137" y="502419"/>
                  <a:pt x="238163" y="509445"/>
                </a:cubicBezTo>
                <a:cubicBezTo>
                  <a:pt x="254186" y="525467"/>
                  <a:pt x="294724" y="547152"/>
                  <a:pt x="294724" y="547152"/>
                </a:cubicBezTo>
                <a:cubicBezTo>
                  <a:pt x="339033" y="680093"/>
                  <a:pt x="263951" y="445853"/>
                  <a:pt x="313577" y="867664"/>
                </a:cubicBezTo>
                <a:cubicBezTo>
                  <a:pt x="315135" y="880904"/>
                  <a:pt x="333673" y="885421"/>
                  <a:pt x="341858" y="895944"/>
                </a:cubicBezTo>
                <a:cubicBezTo>
                  <a:pt x="355769" y="913830"/>
                  <a:pt x="360712" y="939936"/>
                  <a:pt x="379565" y="952505"/>
                </a:cubicBezTo>
                <a:cubicBezTo>
                  <a:pt x="407968" y="971441"/>
                  <a:pt x="412061" y="975859"/>
                  <a:pt x="445552" y="990212"/>
                </a:cubicBezTo>
                <a:cubicBezTo>
                  <a:pt x="454686" y="994126"/>
                  <a:pt x="463983" y="998326"/>
                  <a:pt x="473833" y="999639"/>
                </a:cubicBezTo>
                <a:cubicBezTo>
                  <a:pt x="511339" y="1004640"/>
                  <a:pt x="549324" y="1005105"/>
                  <a:pt x="586954" y="1009066"/>
                </a:cubicBezTo>
                <a:cubicBezTo>
                  <a:pt x="609051" y="1011392"/>
                  <a:pt x="630946" y="1015351"/>
                  <a:pt x="652942" y="1018493"/>
                </a:cubicBezTo>
                <a:cubicBezTo>
                  <a:pt x="679822" y="1015506"/>
                  <a:pt x="734479" y="1015432"/>
                  <a:pt x="766064" y="999639"/>
                </a:cubicBezTo>
                <a:cubicBezTo>
                  <a:pt x="776197" y="994572"/>
                  <a:pt x="784917" y="987070"/>
                  <a:pt x="794344" y="980785"/>
                </a:cubicBezTo>
                <a:cubicBezTo>
                  <a:pt x="841159" y="910565"/>
                  <a:pt x="780988" y="996814"/>
                  <a:pt x="841478" y="924225"/>
                </a:cubicBezTo>
                <a:cubicBezTo>
                  <a:pt x="848731" y="915521"/>
                  <a:pt x="854047" y="905371"/>
                  <a:pt x="860332" y="895944"/>
                </a:cubicBezTo>
                <a:cubicBezTo>
                  <a:pt x="881595" y="810890"/>
                  <a:pt x="870991" y="845112"/>
                  <a:pt x="888612" y="792249"/>
                </a:cubicBezTo>
                <a:cubicBezTo>
                  <a:pt x="885470" y="726261"/>
                  <a:pt x="883730" y="660192"/>
                  <a:pt x="879185" y="594286"/>
                </a:cubicBezTo>
                <a:cubicBezTo>
                  <a:pt x="877442" y="569012"/>
                  <a:pt x="872557" y="544051"/>
                  <a:pt x="869759" y="518872"/>
                </a:cubicBezTo>
                <a:cubicBezTo>
                  <a:pt x="866272" y="487486"/>
                  <a:pt x="866152" y="455642"/>
                  <a:pt x="860332" y="424604"/>
                </a:cubicBezTo>
                <a:cubicBezTo>
                  <a:pt x="856669" y="405071"/>
                  <a:pt x="845376" y="387531"/>
                  <a:pt x="841478" y="368043"/>
                </a:cubicBezTo>
                <a:cubicBezTo>
                  <a:pt x="838336" y="352332"/>
                  <a:pt x="838681" y="335495"/>
                  <a:pt x="832051" y="320909"/>
                </a:cubicBezTo>
                <a:cubicBezTo>
                  <a:pt x="822675" y="300281"/>
                  <a:pt x="813198" y="276917"/>
                  <a:pt x="794344" y="264348"/>
                </a:cubicBezTo>
                <a:cubicBezTo>
                  <a:pt x="784917" y="258064"/>
                  <a:pt x="775283" y="252080"/>
                  <a:pt x="766064" y="245495"/>
                </a:cubicBezTo>
                <a:cubicBezTo>
                  <a:pt x="753279" y="236363"/>
                  <a:pt x="741998" y="225009"/>
                  <a:pt x="728357" y="217214"/>
                </a:cubicBezTo>
                <a:cubicBezTo>
                  <a:pt x="719729" y="212284"/>
                  <a:pt x="708964" y="212231"/>
                  <a:pt x="700076" y="207787"/>
                </a:cubicBezTo>
                <a:cubicBezTo>
                  <a:pt x="578757" y="147129"/>
                  <a:pt x="782830" y="236187"/>
                  <a:pt x="634088" y="170080"/>
                </a:cubicBezTo>
                <a:cubicBezTo>
                  <a:pt x="618625" y="163208"/>
                  <a:pt x="601746" y="159445"/>
                  <a:pt x="586954" y="151227"/>
                </a:cubicBezTo>
                <a:cubicBezTo>
                  <a:pt x="573220" y="143597"/>
                  <a:pt x="562032" y="132078"/>
                  <a:pt x="549247" y="122946"/>
                </a:cubicBezTo>
                <a:cubicBezTo>
                  <a:pt x="540028" y="116361"/>
                  <a:pt x="530394" y="110377"/>
                  <a:pt x="520967" y="104093"/>
                </a:cubicBezTo>
                <a:cubicBezTo>
                  <a:pt x="508398" y="85239"/>
                  <a:pt x="504756" y="54698"/>
                  <a:pt x="483260" y="47532"/>
                </a:cubicBezTo>
                <a:cubicBezTo>
                  <a:pt x="452816" y="37384"/>
                  <a:pt x="412876" y="21472"/>
                  <a:pt x="379565" y="19251"/>
                </a:cubicBezTo>
                <a:cubicBezTo>
                  <a:pt x="348212" y="17161"/>
                  <a:pt x="359140" y="1969"/>
                  <a:pt x="323004" y="398"/>
                </a:cubicBezTo>
                <a:close/>
              </a:path>
            </a:pathLst>
          </a:custGeom>
          <a:noFill/>
          <a:ln w="1905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2784" name="手繪多邊形 3">
            <a:extLst>
              <a:ext uri="{FF2B5EF4-FFF2-40B4-BE49-F238E27FC236}">
                <a16:creationId xmlns:a16="http://schemas.microsoft.com/office/drawing/2014/main" id="{5379A51A-43F1-4F65-A8DB-34B7D3E9F393}"/>
              </a:ext>
            </a:extLst>
          </p:cNvPr>
          <p:cNvSpPr>
            <a:spLocks/>
          </p:cNvSpPr>
          <p:nvPr/>
        </p:nvSpPr>
        <p:spPr bwMode="auto">
          <a:xfrm>
            <a:off x="7473210" y="4327849"/>
            <a:ext cx="1046709" cy="1558280"/>
          </a:xfrm>
          <a:custGeom>
            <a:avLst/>
            <a:gdLst>
              <a:gd name="T0" fmla="*/ 465591 w 888612"/>
              <a:gd name="T1" fmla="*/ 978 h 1018493"/>
              <a:gd name="T2" fmla="*/ 234591 w 888612"/>
              <a:gd name="T3" fmla="*/ 24165 h 1018493"/>
              <a:gd name="T4" fmla="*/ 153062 w 888612"/>
              <a:gd name="T5" fmla="*/ 140084 h 1018493"/>
              <a:gd name="T6" fmla="*/ 98709 w 888612"/>
              <a:gd name="T7" fmla="*/ 163266 h 1018493"/>
              <a:gd name="T8" fmla="*/ 57947 w 888612"/>
              <a:gd name="T9" fmla="*/ 209637 h 1018493"/>
              <a:gd name="T10" fmla="*/ 3593 w 888612"/>
              <a:gd name="T11" fmla="*/ 348743 h 1018493"/>
              <a:gd name="T12" fmla="*/ 44357 w 888612"/>
              <a:gd name="T13" fmla="*/ 812428 h 1018493"/>
              <a:gd name="T14" fmla="*/ 85122 w 888612"/>
              <a:gd name="T15" fmla="*/ 858796 h 1018493"/>
              <a:gd name="T16" fmla="*/ 125887 w 888612"/>
              <a:gd name="T17" fmla="*/ 928351 h 1018493"/>
              <a:gd name="T18" fmla="*/ 207416 w 888612"/>
              <a:gd name="T19" fmla="*/ 1021087 h 1018493"/>
              <a:gd name="T20" fmla="*/ 248180 w 888612"/>
              <a:gd name="T21" fmla="*/ 1090642 h 1018493"/>
              <a:gd name="T22" fmla="*/ 329710 w 888612"/>
              <a:gd name="T23" fmla="*/ 1183378 h 1018493"/>
              <a:gd name="T24" fmla="*/ 343297 w 888612"/>
              <a:gd name="T25" fmla="*/ 1252929 h 1018493"/>
              <a:gd name="T26" fmla="*/ 424827 w 888612"/>
              <a:gd name="T27" fmla="*/ 1345665 h 1018493"/>
              <a:gd name="T28" fmla="*/ 452002 w 888612"/>
              <a:gd name="T29" fmla="*/ 2133933 h 1018493"/>
              <a:gd name="T30" fmla="*/ 492767 w 888612"/>
              <a:gd name="T31" fmla="*/ 2203486 h 1018493"/>
              <a:gd name="T32" fmla="*/ 547120 w 888612"/>
              <a:gd name="T33" fmla="*/ 2342592 h 1018493"/>
              <a:gd name="T34" fmla="*/ 642236 w 888612"/>
              <a:gd name="T35" fmla="*/ 2435329 h 1018493"/>
              <a:gd name="T36" fmla="*/ 683001 w 888612"/>
              <a:gd name="T37" fmla="*/ 2458512 h 1018493"/>
              <a:gd name="T38" fmla="*/ 846057 w 888612"/>
              <a:gd name="T39" fmla="*/ 2481700 h 1018493"/>
              <a:gd name="T40" fmla="*/ 941176 w 888612"/>
              <a:gd name="T41" fmla="*/ 2504883 h 1018493"/>
              <a:gd name="T42" fmla="*/ 1104234 w 888612"/>
              <a:gd name="T43" fmla="*/ 2458512 h 1018493"/>
              <a:gd name="T44" fmla="*/ 1144999 w 888612"/>
              <a:gd name="T45" fmla="*/ 2412145 h 1018493"/>
              <a:gd name="T46" fmla="*/ 1212939 w 888612"/>
              <a:gd name="T47" fmla="*/ 2273041 h 1018493"/>
              <a:gd name="T48" fmla="*/ 1240116 w 888612"/>
              <a:gd name="T49" fmla="*/ 2203486 h 1018493"/>
              <a:gd name="T50" fmla="*/ 1280880 w 888612"/>
              <a:gd name="T51" fmla="*/ 1948459 h 1018493"/>
              <a:gd name="T52" fmla="*/ 1267291 w 888612"/>
              <a:gd name="T53" fmla="*/ 1461588 h 1018493"/>
              <a:gd name="T54" fmla="*/ 1253705 w 888612"/>
              <a:gd name="T55" fmla="*/ 1276114 h 1018493"/>
              <a:gd name="T56" fmla="*/ 1240116 w 888612"/>
              <a:gd name="T57" fmla="*/ 1044270 h 1018493"/>
              <a:gd name="T58" fmla="*/ 1212939 w 888612"/>
              <a:gd name="T59" fmla="*/ 905164 h 1018493"/>
              <a:gd name="T60" fmla="*/ 1199350 w 888612"/>
              <a:gd name="T61" fmla="*/ 789245 h 1018493"/>
              <a:gd name="T62" fmla="*/ 1144999 w 888612"/>
              <a:gd name="T63" fmla="*/ 650137 h 1018493"/>
              <a:gd name="T64" fmla="*/ 1104234 w 888612"/>
              <a:gd name="T65" fmla="*/ 603771 h 1018493"/>
              <a:gd name="T66" fmla="*/ 1049882 w 888612"/>
              <a:gd name="T67" fmla="*/ 534216 h 1018493"/>
              <a:gd name="T68" fmla="*/ 1009117 w 888612"/>
              <a:gd name="T69" fmla="*/ 511031 h 1018493"/>
              <a:gd name="T70" fmla="*/ 913999 w 888612"/>
              <a:gd name="T71" fmla="*/ 418295 h 1018493"/>
              <a:gd name="T72" fmla="*/ 846057 w 888612"/>
              <a:gd name="T73" fmla="*/ 371927 h 1018493"/>
              <a:gd name="T74" fmla="*/ 791706 w 888612"/>
              <a:gd name="T75" fmla="*/ 302372 h 1018493"/>
              <a:gd name="T76" fmla="*/ 750941 w 888612"/>
              <a:gd name="T77" fmla="*/ 256007 h 1018493"/>
              <a:gd name="T78" fmla="*/ 696590 w 888612"/>
              <a:gd name="T79" fmla="*/ 116901 h 1018493"/>
              <a:gd name="T80" fmla="*/ 547120 w 888612"/>
              <a:gd name="T81" fmla="*/ 47347 h 1018493"/>
              <a:gd name="T82" fmla="*/ 465591 w 888612"/>
              <a:gd name="T83" fmla="*/ 978 h 101849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888612" h="1018493">
                <a:moveTo>
                  <a:pt x="323004" y="398"/>
                </a:moveTo>
                <a:cubicBezTo>
                  <a:pt x="286868" y="-1173"/>
                  <a:pt x="215667" y="1887"/>
                  <a:pt x="162748" y="9825"/>
                </a:cubicBezTo>
                <a:cubicBezTo>
                  <a:pt x="140281" y="13195"/>
                  <a:pt x="122586" y="47589"/>
                  <a:pt x="106187" y="56959"/>
                </a:cubicBezTo>
                <a:cubicBezTo>
                  <a:pt x="94938" y="63387"/>
                  <a:pt x="81049" y="63243"/>
                  <a:pt x="68480" y="66385"/>
                </a:cubicBezTo>
                <a:cubicBezTo>
                  <a:pt x="59053" y="72670"/>
                  <a:pt x="47660" y="76713"/>
                  <a:pt x="40200" y="85239"/>
                </a:cubicBezTo>
                <a:cubicBezTo>
                  <a:pt x="25279" y="102292"/>
                  <a:pt x="2493" y="141800"/>
                  <a:pt x="2493" y="141800"/>
                </a:cubicBezTo>
                <a:cubicBezTo>
                  <a:pt x="5421" y="191584"/>
                  <a:pt x="-16247" y="283316"/>
                  <a:pt x="30773" y="330336"/>
                </a:cubicBezTo>
                <a:cubicBezTo>
                  <a:pt x="38784" y="338347"/>
                  <a:pt x="50350" y="341936"/>
                  <a:pt x="59053" y="349189"/>
                </a:cubicBezTo>
                <a:cubicBezTo>
                  <a:pt x="69295" y="357724"/>
                  <a:pt x="76811" y="369285"/>
                  <a:pt x="87334" y="377470"/>
                </a:cubicBezTo>
                <a:cubicBezTo>
                  <a:pt x="105220" y="391381"/>
                  <a:pt x="127873" y="399154"/>
                  <a:pt x="143895" y="415177"/>
                </a:cubicBezTo>
                <a:cubicBezTo>
                  <a:pt x="153322" y="424604"/>
                  <a:pt x="161652" y="435273"/>
                  <a:pt x="172175" y="443458"/>
                </a:cubicBezTo>
                <a:cubicBezTo>
                  <a:pt x="190061" y="457369"/>
                  <a:pt x="228736" y="481165"/>
                  <a:pt x="228736" y="481165"/>
                </a:cubicBezTo>
                <a:cubicBezTo>
                  <a:pt x="231878" y="490592"/>
                  <a:pt x="231137" y="502419"/>
                  <a:pt x="238163" y="509445"/>
                </a:cubicBezTo>
                <a:cubicBezTo>
                  <a:pt x="254186" y="525467"/>
                  <a:pt x="294724" y="547152"/>
                  <a:pt x="294724" y="547152"/>
                </a:cubicBezTo>
                <a:cubicBezTo>
                  <a:pt x="339033" y="680093"/>
                  <a:pt x="263951" y="445853"/>
                  <a:pt x="313577" y="867664"/>
                </a:cubicBezTo>
                <a:cubicBezTo>
                  <a:pt x="315135" y="880904"/>
                  <a:pt x="333673" y="885421"/>
                  <a:pt x="341858" y="895944"/>
                </a:cubicBezTo>
                <a:cubicBezTo>
                  <a:pt x="355769" y="913830"/>
                  <a:pt x="360712" y="939936"/>
                  <a:pt x="379565" y="952505"/>
                </a:cubicBezTo>
                <a:cubicBezTo>
                  <a:pt x="407968" y="971441"/>
                  <a:pt x="412061" y="975859"/>
                  <a:pt x="445552" y="990212"/>
                </a:cubicBezTo>
                <a:cubicBezTo>
                  <a:pt x="454686" y="994126"/>
                  <a:pt x="463983" y="998326"/>
                  <a:pt x="473833" y="999639"/>
                </a:cubicBezTo>
                <a:cubicBezTo>
                  <a:pt x="511339" y="1004640"/>
                  <a:pt x="549324" y="1005105"/>
                  <a:pt x="586954" y="1009066"/>
                </a:cubicBezTo>
                <a:cubicBezTo>
                  <a:pt x="609051" y="1011392"/>
                  <a:pt x="630946" y="1015351"/>
                  <a:pt x="652942" y="1018493"/>
                </a:cubicBezTo>
                <a:cubicBezTo>
                  <a:pt x="679822" y="1015506"/>
                  <a:pt x="734479" y="1015432"/>
                  <a:pt x="766064" y="999639"/>
                </a:cubicBezTo>
                <a:cubicBezTo>
                  <a:pt x="776197" y="994572"/>
                  <a:pt x="784917" y="987070"/>
                  <a:pt x="794344" y="980785"/>
                </a:cubicBezTo>
                <a:cubicBezTo>
                  <a:pt x="841159" y="910565"/>
                  <a:pt x="780988" y="996814"/>
                  <a:pt x="841478" y="924225"/>
                </a:cubicBezTo>
                <a:cubicBezTo>
                  <a:pt x="848731" y="915521"/>
                  <a:pt x="854047" y="905371"/>
                  <a:pt x="860332" y="895944"/>
                </a:cubicBezTo>
                <a:cubicBezTo>
                  <a:pt x="881595" y="810890"/>
                  <a:pt x="870991" y="845112"/>
                  <a:pt x="888612" y="792249"/>
                </a:cubicBezTo>
                <a:cubicBezTo>
                  <a:pt x="885470" y="726261"/>
                  <a:pt x="883730" y="660192"/>
                  <a:pt x="879185" y="594286"/>
                </a:cubicBezTo>
                <a:cubicBezTo>
                  <a:pt x="877442" y="569012"/>
                  <a:pt x="872557" y="544051"/>
                  <a:pt x="869759" y="518872"/>
                </a:cubicBezTo>
                <a:cubicBezTo>
                  <a:pt x="866272" y="487486"/>
                  <a:pt x="866152" y="455642"/>
                  <a:pt x="860332" y="424604"/>
                </a:cubicBezTo>
                <a:cubicBezTo>
                  <a:pt x="856669" y="405071"/>
                  <a:pt x="845376" y="387531"/>
                  <a:pt x="841478" y="368043"/>
                </a:cubicBezTo>
                <a:cubicBezTo>
                  <a:pt x="838336" y="352332"/>
                  <a:pt x="838681" y="335495"/>
                  <a:pt x="832051" y="320909"/>
                </a:cubicBezTo>
                <a:cubicBezTo>
                  <a:pt x="822675" y="300281"/>
                  <a:pt x="813198" y="276917"/>
                  <a:pt x="794344" y="264348"/>
                </a:cubicBezTo>
                <a:cubicBezTo>
                  <a:pt x="784917" y="258064"/>
                  <a:pt x="775283" y="252080"/>
                  <a:pt x="766064" y="245495"/>
                </a:cubicBezTo>
                <a:cubicBezTo>
                  <a:pt x="753279" y="236363"/>
                  <a:pt x="741998" y="225009"/>
                  <a:pt x="728357" y="217214"/>
                </a:cubicBezTo>
                <a:cubicBezTo>
                  <a:pt x="719729" y="212284"/>
                  <a:pt x="708964" y="212231"/>
                  <a:pt x="700076" y="207787"/>
                </a:cubicBezTo>
                <a:cubicBezTo>
                  <a:pt x="578757" y="147129"/>
                  <a:pt x="782830" y="236187"/>
                  <a:pt x="634088" y="170080"/>
                </a:cubicBezTo>
                <a:cubicBezTo>
                  <a:pt x="618625" y="163208"/>
                  <a:pt x="601746" y="159445"/>
                  <a:pt x="586954" y="151227"/>
                </a:cubicBezTo>
                <a:cubicBezTo>
                  <a:pt x="573220" y="143597"/>
                  <a:pt x="562032" y="132078"/>
                  <a:pt x="549247" y="122946"/>
                </a:cubicBezTo>
                <a:cubicBezTo>
                  <a:pt x="540028" y="116361"/>
                  <a:pt x="530394" y="110377"/>
                  <a:pt x="520967" y="104093"/>
                </a:cubicBezTo>
                <a:cubicBezTo>
                  <a:pt x="508398" y="85239"/>
                  <a:pt x="504756" y="54698"/>
                  <a:pt x="483260" y="47532"/>
                </a:cubicBezTo>
                <a:cubicBezTo>
                  <a:pt x="452816" y="37384"/>
                  <a:pt x="412876" y="21472"/>
                  <a:pt x="379565" y="19251"/>
                </a:cubicBezTo>
                <a:cubicBezTo>
                  <a:pt x="348212" y="17161"/>
                  <a:pt x="359140" y="1969"/>
                  <a:pt x="323004" y="398"/>
                </a:cubicBezTo>
                <a:close/>
              </a:path>
            </a:pathLst>
          </a:custGeom>
          <a:noFill/>
          <a:ln w="19050" cap="flat" cmpd="sng" algn="ctr">
            <a:solidFill>
              <a:srgbClr val="008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cxnSp>
        <p:nvCxnSpPr>
          <p:cNvPr id="32785" name="直線單箭頭接點 29">
            <a:extLst>
              <a:ext uri="{FF2B5EF4-FFF2-40B4-BE49-F238E27FC236}">
                <a16:creationId xmlns:a16="http://schemas.microsoft.com/office/drawing/2014/main" id="{F758EC88-1A7C-4CA0-961B-9A8E8622784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521326" y="4676777"/>
            <a:ext cx="395288" cy="12699"/>
          </a:xfrm>
          <a:prstGeom prst="straightConnector1">
            <a:avLst/>
          </a:prstGeom>
          <a:noFill/>
          <a:ln w="44450" algn="ctr">
            <a:solidFill>
              <a:srgbClr val="008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50E0CD9-731B-4159-8BDE-03E7EB451DA9}"/>
              </a:ext>
            </a:extLst>
          </p:cNvPr>
          <p:cNvSpPr/>
          <p:nvPr/>
        </p:nvSpPr>
        <p:spPr bwMode="auto">
          <a:xfrm>
            <a:off x="563241" y="2202092"/>
            <a:ext cx="3888432" cy="1348927"/>
          </a:xfrm>
          <a:prstGeom prst="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細明體" pitchFamily="49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E55A13-CBA4-4FD1-A72C-2D4621D41EDA}"/>
              </a:ext>
            </a:extLst>
          </p:cNvPr>
          <p:cNvSpPr/>
          <p:nvPr/>
        </p:nvSpPr>
        <p:spPr bwMode="auto">
          <a:xfrm>
            <a:off x="559249" y="5384548"/>
            <a:ext cx="3888432" cy="1348927"/>
          </a:xfrm>
          <a:prstGeom prst="rect">
            <a:avLst/>
          </a:prstGeom>
          <a:noFill/>
          <a:ln w="952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細明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85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D3EE0B-2FEF-43C7-89A2-6EEC2C31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err="1"/>
              <a:t>Pseudocode</a:t>
            </a:r>
            <a:r>
              <a:rPr lang="en-US" altLang="zh-TW" dirty="0"/>
              <a:t> of TREE-DELETE(</a:t>
            </a:r>
            <a:r>
              <a:rPr lang="en-US" altLang="zh-TW" i="1" dirty="0" err="1"/>
              <a:t>T</a:t>
            </a:r>
            <a:r>
              <a:rPr lang="en-US" altLang="zh-TW" dirty="0" err="1"/>
              <a:t>,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0C8E53-CDD4-439D-9B6F-39C459ED7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34820" name="投影片編號版面配置區 3">
            <a:extLst>
              <a:ext uri="{FF2B5EF4-FFF2-40B4-BE49-F238E27FC236}">
                <a16:creationId xmlns:a16="http://schemas.microsoft.com/office/drawing/2014/main" id="{21950B03-619A-4F3E-A2F2-6C7E5A2ED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9D0696-A203-4683-BD57-84806AAE76D4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7423094C-1931-45F8-9189-5A24734C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273176"/>
            <a:ext cx="7566025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084A8588-870E-46AD-B74C-CE2EB6F42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738" y="590073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kumimoji="1" lang="en-US" altLang="zh-TW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Time: </a:t>
            </a:r>
            <a:r>
              <a:rPr kumimoji="1" lang="en-US" altLang="zh-TW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sym typeface="Wingdings" pitchFamily="2" charset="2"/>
              </a:rPr>
              <a:t>O(h)</a:t>
            </a:r>
          </a:p>
        </p:txBody>
      </p:sp>
      <p:sp>
        <p:nvSpPr>
          <p:cNvPr id="34823" name="文字方塊 6">
            <a:extLst>
              <a:ext uri="{FF2B5EF4-FFF2-40B4-BE49-F238E27FC236}">
                <a16:creationId xmlns:a16="http://schemas.microsoft.com/office/drawing/2014/main" id="{0C343458-C5EE-46F9-B592-E0AAA180F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34925"/>
            <a:ext cx="1608137" cy="3698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from Edition 3</a:t>
            </a: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34824" name="矩形 7">
            <a:extLst>
              <a:ext uri="{FF2B5EF4-FFF2-40B4-BE49-F238E27FC236}">
                <a16:creationId xmlns:a16="http://schemas.microsoft.com/office/drawing/2014/main" id="{A1C7A744-591B-49D7-9899-DEA803982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4" y="1628776"/>
            <a:ext cx="7775575" cy="504825"/>
          </a:xfrm>
          <a:prstGeom prst="rect">
            <a:avLst/>
          </a:prstGeom>
          <a:noFill/>
          <a:ln w="9525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34825" name="文字方塊 8">
            <a:extLst>
              <a:ext uri="{FF2B5EF4-FFF2-40B4-BE49-F238E27FC236}">
                <a16:creationId xmlns:a16="http://schemas.microsoft.com/office/drawing/2014/main" id="{41758DCB-41C7-43FB-9C91-B41728F6B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350" y="1631950"/>
            <a:ext cx="1125538" cy="3698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Case 1</a:t>
            </a:r>
            <a:endParaRPr kumimoji="0" lang="zh-TW" altLang="en-US" sz="1800">
              <a:solidFill>
                <a:srgbClr val="0000FF"/>
              </a:solidFill>
              <a:ea typeface="細明體" panose="02020509000000000000" pitchFamily="49" charset="-120"/>
            </a:endParaRPr>
          </a:p>
        </p:txBody>
      </p:sp>
      <p:sp>
        <p:nvSpPr>
          <p:cNvPr id="34826" name="矩形 10">
            <a:extLst>
              <a:ext uri="{FF2B5EF4-FFF2-40B4-BE49-F238E27FC236}">
                <a16:creationId xmlns:a16="http://schemas.microsoft.com/office/drawing/2014/main" id="{637AD2E1-0DFF-41BE-9FF2-959184493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4" y="2133600"/>
            <a:ext cx="7781925" cy="503238"/>
          </a:xfrm>
          <a:prstGeom prst="rect">
            <a:avLst/>
          </a:prstGeom>
          <a:noFill/>
          <a:ln w="9525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34827" name="文字方塊 11">
            <a:extLst>
              <a:ext uri="{FF2B5EF4-FFF2-40B4-BE49-F238E27FC236}">
                <a16:creationId xmlns:a16="http://schemas.microsoft.com/office/drawing/2014/main" id="{E01EAD18-FA8E-4CDD-A4BD-FD1B3FA83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2136775"/>
            <a:ext cx="1131888" cy="368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Case 2</a:t>
            </a:r>
            <a:endParaRPr kumimoji="0" lang="zh-TW" altLang="en-US" sz="1800">
              <a:solidFill>
                <a:srgbClr val="0000FF"/>
              </a:solidFill>
              <a:ea typeface="細明體" panose="02020509000000000000" pitchFamily="49" charset="-120"/>
            </a:endParaRPr>
          </a:p>
        </p:txBody>
      </p:sp>
      <p:sp>
        <p:nvSpPr>
          <p:cNvPr id="34828" name="矩形 12">
            <a:extLst>
              <a:ext uri="{FF2B5EF4-FFF2-40B4-BE49-F238E27FC236}">
                <a16:creationId xmlns:a16="http://schemas.microsoft.com/office/drawing/2014/main" id="{35F98D7B-9C00-4E99-BC2D-B1FD3E3B8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4" y="3176588"/>
            <a:ext cx="7781925" cy="2419350"/>
          </a:xfrm>
          <a:prstGeom prst="rect">
            <a:avLst/>
          </a:prstGeom>
          <a:noFill/>
          <a:ln w="9525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34829" name="文字方塊 13">
            <a:extLst>
              <a:ext uri="{FF2B5EF4-FFF2-40B4-BE49-F238E27FC236}">
                <a16:creationId xmlns:a16="http://schemas.microsoft.com/office/drawing/2014/main" id="{DBA4C0C8-940E-45F9-B895-BD33D0A62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9814" y="3181350"/>
            <a:ext cx="1108075" cy="3683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Case 3.2</a:t>
            </a:r>
            <a:endParaRPr kumimoji="0" lang="zh-TW" altLang="en-US" sz="1800">
              <a:solidFill>
                <a:srgbClr val="0000FF"/>
              </a:solidFill>
              <a:ea typeface="細明體" panose="02020509000000000000" pitchFamily="49" charset="-120"/>
            </a:endParaRPr>
          </a:p>
        </p:txBody>
      </p:sp>
      <p:sp>
        <p:nvSpPr>
          <p:cNvPr id="34830" name="矩形 14">
            <a:extLst>
              <a:ext uri="{FF2B5EF4-FFF2-40B4-BE49-F238E27FC236}">
                <a16:creationId xmlns:a16="http://schemas.microsoft.com/office/drawing/2014/main" id="{6CBC3A0F-1872-42CC-9130-4697AFD4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4437063"/>
            <a:ext cx="7419975" cy="1079500"/>
          </a:xfrm>
          <a:prstGeom prst="rect">
            <a:avLst/>
          </a:prstGeom>
          <a:noFill/>
          <a:ln w="9525" algn="ctr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0" lang="zh-TW" altLang="en-US" sz="1800">
              <a:ea typeface="細明體" panose="02020509000000000000" pitchFamily="49" charset="-120"/>
            </a:endParaRPr>
          </a:p>
        </p:txBody>
      </p:sp>
      <p:sp>
        <p:nvSpPr>
          <p:cNvPr id="34831" name="文字方塊 15">
            <a:extLst>
              <a:ext uri="{FF2B5EF4-FFF2-40B4-BE49-F238E27FC236}">
                <a16:creationId xmlns:a16="http://schemas.microsoft.com/office/drawing/2014/main" id="{0DA23A4C-B2C3-483C-808D-A90317FCE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4" y="4437064"/>
            <a:ext cx="1108075" cy="3698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solidFill>
                  <a:srgbClr val="0000FF"/>
                </a:solidFill>
                <a:ea typeface="細明體" panose="02020509000000000000" pitchFamily="49" charset="-120"/>
              </a:rPr>
              <a:t>Case 3.1</a:t>
            </a:r>
            <a:endParaRPr kumimoji="0" lang="zh-TW" altLang="en-US" sz="1800">
              <a:solidFill>
                <a:srgbClr val="0000FF"/>
              </a:solidFill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編號版面配置區 3">
            <a:extLst>
              <a:ext uri="{FF2B5EF4-FFF2-40B4-BE49-F238E27FC236}">
                <a16:creationId xmlns:a16="http://schemas.microsoft.com/office/drawing/2014/main" id="{D57E4A78-A297-4E2D-94B9-8F352B95A3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A61F34-3F5D-4C59-8F17-87CF61755033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99362" name="Rectangle 2">
            <a:extLst>
              <a:ext uri="{FF2B5EF4-FFF2-40B4-BE49-F238E27FC236}">
                <a16:creationId xmlns:a16="http://schemas.microsoft.com/office/drawing/2014/main" id="{8DCA8096-4E58-4F55-BC87-A77211382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Randomly built Binary Search Trees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BCEA950A-8F0C-400D-B5EA-44508182C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dirty="0">
                <a:effectLst/>
              </a:rPr>
              <a:t>Given a set of </a:t>
            </a:r>
            <a:r>
              <a:rPr lang="en-US" altLang="zh-TW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dirty="0">
                <a:effectLst/>
              </a:rPr>
              <a:t> </a:t>
            </a:r>
            <a:r>
              <a:rPr lang="en-US" altLang="zh-TW" dirty="0">
                <a:effectLst/>
              </a:rPr>
              <a:t>distinct keys. Insert them in random order into an initially empty binary search tree</a:t>
            </a:r>
          </a:p>
          <a:p>
            <a:pPr eaLnBrk="1" hangingPunct="1">
              <a:defRPr/>
            </a:pPr>
            <a:r>
              <a:rPr lang="en-US" altLang="zh-TW" dirty="0">
                <a:effectLst/>
              </a:rPr>
              <a:t>Each of the </a:t>
            </a:r>
            <a:r>
              <a:rPr lang="en-US" altLang="zh-TW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!</a:t>
            </a:r>
            <a:r>
              <a:rPr lang="en-US" altLang="zh-TW" dirty="0">
                <a:effectLst/>
              </a:rPr>
              <a:t> permutations is equally likely</a:t>
            </a:r>
          </a:p>
          <a:p>
            <a:pPr eaLnBrk="1" hangingPunct="1">
              <a:defRPr/>
            </a:pPr>
            <a:r>
              <a:rPr lang="en-US" altLang="zh-TW" dirty="0">
                <a:effectLst/>
              </a:rPr>
              <a:t>Different from assuming that every binary search tree on </a:t>
            </a:r>
            <a:r>
              <a:rPr lang="en-US" altLang="zh-TW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dirty="0">
                <a:effectLst/>
              </a:rPr>
              <a:t> </a:t>
            </a:r>
            <a:r>
              <a:rPr lang="en-US" altLang="zh-TW" dirty="0">
                <a:effectLst/>
              </a:rPr>
              <a:t>keys is equally likely</a:t>
            </a:r>
          </a:p>
          <a:p>
            <a:pPr eaLnBrk="1" hangingPunct="1">
              <a:defRPr/>
            </a:pPr>
            <a:r>
              <a:rPr lang="en-US" altLang="zh-TW" dirty="0">
                <a:effectLst/>
              </a:rPr>
              <a:t>the expected height of a randomly built binary search tree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O</a:t>
            </a:r>
            <a:r>
              <a:rPr lang="en-US" altLang="zh-TW" i="1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lg </a:t>
            </a:r>
            <a:r>
              <a:rPr lang="en-US" altLang="zh-TW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i="1" dirty="0">
                <a:solidFill>
                  <a:srgbClr val="FF0000"/>
                </a:solidFill>
                <a:effectLst/>
              </a:rPr>
              <a:t>)</a:t>
            </a:r>
            <a:endParaRPr lang="en-US" altLang="zh-TW" dirty="0">
              <a:solidFill>
                <a:srgbClr val="FF0000"/>
              </a:solidFill>
              <a:effectLst/>
            </a:endParaRPr>
          </a:p>
          <a:p>
            <a:pPr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編號版面配置區 4">
            <a:extLst>
              <a:ext uri="{FF2B5EF4-FFF2-40B4-BE49-F238E27FC236}">
                <a16:creationId xmlns:a16="http://schemas.microsoft.com/office/drawing/2014/main" id="{A7055EED-6BFA-4CDF-B993-EC55E071A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2E1B7F-68B8-41B4-8706-3D300CC2A2DC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2738" name="Rectangle 2">
            <a:extLst>
              <a:ext uri="{FF2B5EF4-FFF2-40B4-BE49-F238E27FC236}">
                <a16:creationId xmlns:a16="http://schemas.microsoft.com/office/drawing/2014/main" id="{DCCA9F4B-DD48-491F-BA65-FE78507F0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Search Trees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3D4CF32-CB61-4717-88E3-E71A48E72B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1425" y="1268414"/>
            <a:ext cx="10685792" cy="4897437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ffectLst/>
              </a:rPr>
              <a:t>Data structures that support many dynamic-set operations</a:t>
            </a:r>
          </a:p>
          <a:p>
            <a:pPr lvl="1" eaLnBrk="1" hangingPunct="1"/>
            <a:r>
              <a:rPr lang="en-US" altLang="zh-TW" sz="2000" dirty="0">
                <a:solidFill>
                  <a:srgbClr val="0000FF"/>
                </a:solidFill>
                <a:effectLst/>
              </a:rPr>
              <a:t>SEARCH, MINIMUM, MAXIMUM, PREDECESSOR, SUCCESSOR, INSERT, DELETE</a:t>
            </a:r>
          </a:p>
          <a:p>
            <a:pPr eaLnBrk="1" hangingPunct="1"/>
            <a:r>
              <a:rPr lang="en-US" altLang="zh-TW" sz="2400" dirty="0">
                <a:effectLst/>
              </a:rPr>
              <a:t>Can be used as both a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dictionary</a:t>
            </a:r>
            <a:r>
              <a:rPr lang="en-US" altLang="zh-TW" sz="2400" dirty="0">
                <a:effectLst/>
              </a:rPr>
              <a:t> and as a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priority queue</a:t>
            </a:r>
            <a:endParaRPr lang="en-US" altLang="zh-TW" sz="2400" dirty="0">
              <a:effectLst/>
            </a:endParaRPr>
          </a:p>
          <a:p>
            <a:pPr eaLnBrk="1" hangingPunct="1"/>
            <a:r>
              <a:rPr lang="en-US" altLang="zh-TW" sz="2400" dirty="0">
                <a:effectLst/>
              </a:rPr>
              <a:t>Basic operations take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time</a:t>
            </a:r>
            <a:r>
              <a:rPr lang="en-US" altLang="zh-TW" sz="2400" dirty="0">
                <a:effectLst/>
              </a:rPr>
              <a:t>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proportional to</a:t>
            </a:r>
            <a:r>
              <a:rPr lang="en-US" altLang="zh-TW" sz="2400" dirty="0">
                <a:effectLst/>
              </a:rPr>
              <a:t> the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height of the tree</a:t>
            </a:r>
            <a:endParaRPr lang="en-US" altLang="zh-TW" sz="2400" dirty="0">
              <a:effectLst/>
            </a:endParaRPr>
          </a:p>
          <a:p>
            <a:pPr eaLnBrk="1" hangingPunct="1"/>
            <a:r>
              <a:rPr lang="en-US" altLang="zh-TW" sz="2400" dirty="0">
                <a:effectLst/>
              </a:rPr>
              <a:t>For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complete binary tree</a:t>
            </a:r>
            <a:r>
              <a:rPr lang="en-US" altLang="zh-TW" sz="2400" dirty="0">
                <a:effectLst/>
              </a:rPr>
              <a:t> with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n</a:t>
            </a:r>
            <a:r>
              <a:rPr lang="en-US" altLang="zh-TW" sz="2400" dirty="0">
                <a:effectLst/>
              </a:rPr>
              <a:t> nodes: worst case</a:t>
            </a:r>
            <a:endParaRPr lang="en-US" altLang="zh-TW" sz="2400" dirty="0">
              <a:solidFill>
                <a:srgbClr val="0000FF"/>
              </a:solidFill>
              <a:effectLst/>
            </a:endParaRPr>
          </a:p>
          <a:p>
            <a:pPr eaLnBrk="1" hangingPunct="1"/>
            <a:r>
              <a:rPr lang="en-US" altLang="zh-TW" sz="2400" dirty="0">
                <a:effectLst/>
              </a:rPr>
              <a:t>For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linear chain</a:t>
            </a:r>
            <a:r>
              <a:rPr lang="en-US" altLang="zh-TW" sz="2400" dirty="0">
                <a:effectLst/>
              </a:rPr>
              <a:t> of </a:t>
            </a:r>
            <a:r>
              <a:rPr lang="en-US" altLang="zh-TW" sz="2400" dirty="0">
                <a:solidFill>
                  <a:srgbClr val="006600"/>
                </a:solidFill>
                <a:effectLst/>
              </a:rPr>
              <a:t>n</a:t>
            </a:r>
            <a:r>
              <a:rPr lang="en-US" altLang="zh-TW" sz="2400" dirty="0">
                <a:effectLst/>
              </a:rPr>
              <a:t> nodes: worst case </a:t>
            </a:r>
          </a:p>
          <a:p>
            <a:pPr eaLnBrk="1" hangingPunct="1"/>
            <a:r>
              <a:rPr lang="en-US" altLang="zh-TW" sz="2400" dirty="0">
                <a:effectLst/>
              </a:rPr>
              <a:t>Different types of search trees include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binary search trees</a:t>
            </a:r>
            <a:r>
              <a:rPr lang="en-US" altLang="zh-TW" sz="2400" dirty="0">
                <a:effectLst/>
              </a:rPr>
              <a:t>,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red-black trees</a:t>
            </a:r>
            <a:r>
              <a:rPr lang="en-US" altLang="zh-TW" sz="2400" dirty="0">
                <a:effectLst/>
              </a:rPr>
              <a:t> (Ch13), and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B-trees</a:t>
            </a:r>
            <a:r>
              <a:rPr lang="en-US" altLang="zh-TW" sz="2400" dirty="0">
                <a:effectLst/>
              </a:rPr>
              <a:t> (Ch18)</a:t>
            </a:r>
          </a:p>
          <a:p>
            <a:pPr eaLnBrk="1" hangingPunct="1"/>
            <a:r>
              <a:rPr lang="en-US" altLang="zh-TW" sz="2400" dirty="0">
                <a:effectLst/>
              </a:rPr>
              <a:t>We will cover binary search trees, tree walks, and operations on binary search trees</a:t>
            </a:r>
          </a:p>
        </p:txBody>
      </p:sp>
      <p:graphicFrame>
        <p:nvGraphicFramePr>
          <p:cNvPr id="7173" name="Object 6">
            <a:extLst>
              <a:ext uri="{FF2B5EF4-FFF2-40B4-BE49-F238E27FC236}">
                <a16:creationId xmlns:a16="http://schemas.microsoft.com/office/drawing/2014/main" id="{19C608C3-0426-4239-BD13-7C403D7908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119465"/>
              </p:ext>
            </p:extLst>
          </p:nvPr>
        </p:nvGraphicFramePr>
        <p:xfrm>
          <a:off x="6744072" y="3429000"/>
          <a:ext cx="6080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7" name="Equation" r:id="rId4" imgW="342751" imgH="203112" progId="Equation.DSMT4">
                  <p:embed/>
                </p:oleObj>
              </mc:Choice>
              <mc:Fallback>
                <p:oleObj name="Equation" r:id="rId4" imgW="342751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3429000"/>
                        <a:ext cx="6080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7">
            <a:extLst>
              <a:ext uri="{FF2B5EF4-FFF2-40B4-BE49-F238E27FC236}">
                <a16:creationId xmlns:a16="http://schemas.microsoft.com/office/drawing/2014/main" id="{A07BE378-CEC8-453F-9795-C39C40E7D87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78613439"/>
              </p:ext>
            </p:extLst>
          </p:nvPr>
        </p:nvGraphicFramePr>
        <p:xfrm>
          <a:off x="8184232" y="3035300"/>
          <a:ext cx="9350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Equation" r:id="rId6" imgW="482391" imgH="203112" progId="Equation.DSMT4">
                  <p:embed/>
                </p:oleObj>
              </mc:Choice>
              <mc:Fallback>
                <p:oleObj name="Equation" r:id="rId6" imgW="48239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4232" y="3035300"/>
                        <a:ext cx="9350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編號版面配置區 3">
            <a:extLst>
              <a:ext uri="{FF2B5EF4-FFF2-40B4-BE49-F238E27FC236}">
                <a16:creationId xmlns:a16="http://schemas.microsoft.com/office/drawing/2014/main" id="{6662A1D0-1385-4510-86B7-080AE7EAA6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4816FD-0D11-49AF-B0D8-8C3BB615CBC2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3762" name="Rectangle 2">
            <a:extLst>
              <a:ext uri="{FF2B5EF4-FFF2-40B4-BE49-F238E27FC236}">
                <a16:creationId xmlns:a16="http://schemas.microsoft.com/office/drawing/2014/main" id="{595C76BD-2F09-499F-B6F4-9BA84A7D2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Binary Search Trees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DF6E20CE-3203-4832-B166-298A9C8F2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sz="2400" dirty="0"/>
              <a:t>Important data structure for dynamic sets</a:t>
            </a:r>
          </a:p>
          <a:p>
            <a:pPr eaLnBrk="1" hangingPunct="1">
              <a:defRPr/>
            </a:pPr>
            <a:r>
              <a:rPr lang="en-US" altLang="zh-TW" sz="2400" dirty="0"/>
              <a:t>Accomplish many dynamic-set operation in </a:t>
            </a:r>
            <a:r>
              <a:rPr lang="en-US" altLang="zh-TW" sz="2400" dirty="0">
                <a:solidFill>
                  <a:srgbClr val="FF0000"/>
                </a:solidFill>
              </a:rPr>
              <a:t>O(</a:t>
            </a: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/>
              <a:t> time</a:t>
            </a:r>
          </a:p>
          <a:p>
            <a:pPr eaLnBrk="1" hangingPunct="1">
              <a:defRPr/>
            </a:pPr>
            <a:r>
              <a:rPr lang="en-US" altLang="zh-TW" sz="2400" dirty="0"/>
              <a:t>Use a linked data structure to represent a binary tree</a:t>
            </a:r>
          </a:p>
          <a:p>
            <a:pPr lvl="1" eaLnBrk="1" hangingPunct="1">
              <a:defRPr/>
            </a:pPr>
            <a:r>
              <a:rPr lang="en-US" altLang="zh-TW" dirty="0"/>
              <a:t>Node : object contains </a:t>
            </a:r>
            <a:r>
              <a:rPr lang="en-US" altLang="zh-TW" dirty="0">
                <a:solidFill>
                  <a:srgbClr val="0000FF"/>
                </a:solidFill>
              </a:rPr>
              <a:t>key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left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right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p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root[T]</a:t>
            </a:r>
            <a:r>
              <a:rPr lang="en-US" altLang="zh-TW" dirty="0"/>
              <a:t> : root of tree T, p[root[T]]=NIL </a:t>
            </a:r>
            <a:endParaRPr lang="en-US" altLang="zh-TW" dirty="0">
              <a:effectLst/>
            </a:endParaRPr>
          </a:p>
          <a:p>
            <a:pPr eaLnBrk="1" hangingPunct="1">
              <a:defRPr/>
            </a:pPr>
            <a:r>
              <a:rPr lang="en-US" altLang="zh-TW" sz="2400" dirty="0">
                <a:effectLst/>
              </a:rPr>
              <a:t>Binary-search-tree property</a:t>
            </a:r>
          </a:p>
          <a:p>
            <a:pPr lvl="1" eaLnBrk="1" hangingPunct="1">
              <a:defRPr/>
            </a:pPr>
            <a:r>
              <a:rPr lang="en-US" altLang="zh-TW" dirty="0">
                <a:effectLst/>
              </a:rPr>
              <a:t>If </a:t>
            </a:r>
            <a:r>
              <a:rPr lang="en-US" altLang="zh-TW" i="1" dirty="0">
                <a:effectLst/>
              </a:rPr>
              <a:t>y </a:t>
            </a:r>
            <a:r>
              <a:rPr lang="en-US" altLang="zh-TW" dirty="0">
                <a:effectLst/>
              </a:rPr>
              <a:t>is in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left</a:t>
            </a:r>
            <a:r>
              <a:rPr lang="en-US" altLang="zh-TW" dirty="0">
                <a:effectLst/>
              </a:rPr>
              <a:t> subtree of </a:t>
            </a:r>
            <a:r>
              <a:rPr lang="en-US" altLang="zh-TW" i="1" dirty="0">
                <a:effectLst/>
              </a:rPr>
              <a:t>x</a:t>
            </a:r>
            <a:r>
              <a:rPr lang="en-US" altLang="zh-TW" dirty="0">
                <a:effectLst/>
              </a:rPr>
              <a:t>, then </a:t>
            </a:r>
            <a:r>
              <a:rPr lang="en-US" altLang="zh-TW" i="1" dirty="0">
                <a:solidFill>
                  <a:srgbClr val="006600"/>
                </a:solidFill>
                <a:effectLst/>
              </a:rPr>
              <a:t>key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[</a:t>
            </a:r>
            <a:r>
              <a:rPr lang="en-US" altLang="zh-TW" i="1" dirty="0">
                <a:solidFill>
                  <a:srgbClr val="006600"/>
                </a:solidFill>
                <a:effectLst/>
              </a:rPr>
              <a:t>y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] ≤ </a:t>
            </a:r>
            <a:r>
              <a:rPr lang="en-US" altLang="zh-TW" i="1" dirty="0">
                <a:solidFill>
                  <a:srgbClr val="006600"/>
                </a:solidFill>
                <a:effectLst/>
              </a:rPr>
              <a:t>key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[</a:t>
            </a:r>
            <a:r>
              <a:rPr lang="en-US" altLang="zh-TW" i="1" dirty="0">
                <a:solidFill>
                  <a:srgbClr val="006600"/>
                </a:solidFill>
                <a:effectLst/>
              </a:rPr>
              <a:t>x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]</a:t>
            </a:r>
          </a:p>
          <a:p>
            <a:pPr lvl="1" eaLnBrk="1" hangingPunct="1">
              <a:defRPr/>
            </a:pPr>
            <a:r>
              <a:rPr lang="en-US" altLang="zh-TW" dirty="0">
                <a:effectLst/>
              </a:rPr>
              <a:t>If </a:t>
            </a:r>
            <a:r>
              <a:rPr lang="en-US" altLang="zh-TW" i="1" dirty="0">
                <a:effectLst/>
              </a:rPr>
              <a:t>y </a:t>
            </a:r>
            <a:r>
              <a:rPr lang="en-US" altLang="zh-TW" dirty="0">
                <a:effectLst/>
              </a:rPr>
              <a:t>is in </a:t>
            </a:r>
            <a:r>
              <a:rPr lang="en-US" altLang="zh-TW" dirty="0">
                <a:solidFill>
                  <a:srgbClr val="0000FF"/>
                </a:solidFill>
                <a:effectLst/>
              </a:rPr>
              <a:t>right</a:t>
            </a:r>
            <a:r>
              <a:rPr lang="en-US" altLang="zh-TW" dirty="0">
                <a:effectLst/>
              </a:rPr>
              <a:t> subtree of </a:t>
            </a:r>
            <a:r>
              <a:rPr lang="en-US" altLang="zh-TW" i="1" dirty="0">
                <a:effectLst/>
              </a:rPr>
              <a:t>x</a:t>
            </a:r>
            <a:r>
              <a:rPr lang="en-US" altLang="zh-TW" dirty="0">
                <a:effectLst/>
              </a:rPr>
              <a:t>, then </a:t>
            </a:r>
            <a:r>
              <a:rPr lang="en-US" altLang="zh-TW" i="1" dirty="0">
                <a:solidFill>
                  <a:srgbClr val="006600"/>
                </a:solidFill>
                <a:effectLst/>
              </a:rPr>
              <a:t>key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[</a:t>
            </a:r>
            <a:r>
              <a:rPr lang="en-US" altLang="zh-TW" i="1" dirty="0">
                <a:solidFill>
                  <a:srgbClr val="006600"/>
                </a:solidFill>
                <a:effectLst/>
              </a:rPr>
              <a:t>y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] ≥ </a:t>
            </a:r>
            <a:r>
              <a:rPr lang="en-US" altLang="zh-TW" i="1" dirty="0">
                <a:solidFill>
                  <a:srgbClr val="006600"/>
                </a:solidFill>
                <a:effectLst/>
              </a:rPr>
              <a:t>key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[</a:t>
            </a:r>
            <a:r>
              <a:rPr lang="en-US" altLang="zh-TW" i="1" dirty="0">
                <a:solidFill>
                  <a:srgbClr val="006600"/>
                </a:solidFill>
                <a:effectLst/>
              </a:rPr>
              <a:t>x</a:t>
            </a:r>
            <a:r>
              <a:rPr lang="en-US" altLang="zh-TW" dirty="0">
                <a:solidFill>
                  <a:srgbClr val="006600"/>
                </a:solidFill>
                <a:effectLst/>
              </a:rPr>
              <a:t>]</a:t>
            </a:r>
            <a:endParaRPr lang="en-US" altLang="zh-TW" dirty="0">
              <a:effectLst/>
            </a:endParaRPr>
          </a:p>
        </p:txBody>
      </p:sp>
      <p:grpSp>
        <p:nvGrpSpPr>
          <p:cNvPr id="9221" name="Group 6">
            <a:extLst>
              <a:ext uri="{FF2B5EF4-FFF2-40B4-BE49-F238E27FC236}">
                <a16:creationId xmlns:a16="http://schemas.microsoft.com/office/drawing/2014/main" id="{8875C5D8-5683-4B3B-9707-0E1C0C11CFDA}"/>
              </a:ext>
            </a:extLst>
          </p:cNvPr>
          <p:cNvGrpSpPr>
            <a:grpSpLocks/>
          </p:cNvGrpSpPr>
          <p:nvPr/>
        </p:nvGrpSpPr>
        <p:grpSpPr bwMode="auto">
          <a:xfrm>
            <a:off x="7464152" y="1343059"/>
            <a:ext cx="1908175" cy="431800"/>
            <a:chOff x="4558" y="845"/>
            <a:chExt cx="1202" cy="272"/>
          </a:xfrm>
        </p:grpSpPr>
        <p:sp>
          <p:nvSpPr>
            <p:cNvPr id="9230" name="Text Box 4">
              <a:extLst>
                <a:ext uri="{FF2B5EF4-FFF2-40B4-BE49-F238E27FC236}">
                  <a16:creationId xmlns:a16="http://schemas.microsoft.com/office/drawing/2014/main" id="{11EA8074-5920-4A57-A8F0-B27FE66A9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845"/>
              <a:ext cx="11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 dirty="0">
                  <a:ea typeface="細明體" panose="02020509000000000000" pitchFamily="49" charset="-120"/>
                </a:rPr>
                <a:t>Height of a tree</a:t>
              </a:r>
            </a:p>
          </p:txBody>
        </p:sp>
        <p:sp>
          <p:nvSpPr>
            <p:cNvPr id="9231" name="Line 5">
              <a:extLst>
                <a:ext uri="{FF2B5EF4-FFF2-40B4-BE49-F238E27FC236}">
                  <a16:creationId xmlns:a16="http://schemas.microsoft.com/office/drawing/2014/main" id="{5DB2059E-10FB-44CB-BD2D-8D1A81D68F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" y="981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9222" name="Group 17">
            <a:extLst>
              <a:ext uri="{FF2B5EF4-FFF2-40B4-BE49-F238E27FC236}">
                <a16:creationId xmlns:a16="http://schemas.microsoft.com/office/drawing/2014/main" id="{CF4B3C8C-F632-495F-88AA-C32B1A5A9FBE}"/>
              </a:ext>
            </a:extLst>
          </p:cNvPr>
          <p:cNvGrpSpPr>
            <a:grpSpLocks/>
          </p:cNvGrpSpPr>
          <p:nvPr/>
        </p:nvGrpSpPr>
        <p:grpSpPr bwMode="auto">
          <a:xfrm>
            <a:off x="2424114" y="4724400"/>
            <a:ext cx="3019425" cy="1517650"/>
            <a:chOff x="567" y="2976"/>
            <a:chExt cx="1902" cy="956"/>
          </a:xfrm>
        </p:grpSpPr>
        <p:sp>
          <p:nvSpPr>
            <p:cNvPr id="9223" name="Text Box 13">
              <a:extLst>
                <a:ext uri="{FF2B5EF4-FFF2-40B4-BE49-F238E27FC236}">
                  <a16:creationId xmlns:a16="http://schemas.microsoft.com/office/drawing/2014/main" id="{B8442CA3-E520-4453-9A8F-9120DF319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97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ea typeface="細明體" panose="02020509000000000000" pitchFamily="49" charset="-120"/>
                </a:rPr>
                <a:t>5</a:t>
              </a:r>
            </a:p>
          </p:txBody>
        </p:sp>
        <p:pic>
          <p:nvPicPr>
            <p:cNvPr id="9224" name="Picture 7">
              <a:extLst>
                <a:ext uri="{FF2B5EF4-FFF2-40B4-BE49-F238E27FC236}">
                  <a16:creationId xmlns:a16="http://schemas.microsoft.com/office/drawing/2014/main" id="{4E8969DB-EC97-4B42-B5CC-335CEA4AF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158"/>
              <a:ext cx="1902" cy="7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225" name="Text Box 9">
              <a:extLst>
                <a:ext uri="{FF2B5EF4-FFF2-40B4-BE49-F238E27FC236}">
                  <a16:creationId xmlns:a16="http://schemas.microsoft.com/office/drawing/2014/main" id="{DCBEE8C0-B40D-4612-9269-B7AA6456C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5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ea typeface="細明體" panose="02020509000000000000" pitchFamily="49" charset="-120"/>
                </a:rPr>
                <a:t>2</a:t>
              </a:r>
            </a:p>
          </p:txBody>
        </p:sp>
        <p:sp>
          <p:nvSpPr>
            <p:cNvPr id="9226" name="Text Box 10">
              <a:extLst>
                <a:ext uri="{FF2B5EF4-FFF2-40B4-BE49-F238E27FC236}">
                  <a16:creationId xmlns:a16="http://schemas.microsoft.com/office/drawing/2014/main" id="{7B3E5612-CA22-4637-BD32-6E7ADE739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3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ea typeface="細明體" panose="02020509000000000000" pitchFamily="49" charset="-120"/>
                </a:rPr>
                <a:t>3</a:t>
              </a:r>
            </a:p>
          </p:txBody>
        </p:sp>
        <p:sp>
          <p:nvSpPr>
            <p:cNvPr id="9227" name="Text Box 11">
              <a:extLst>
                <a:ext uri="{FF2B5EF4-FFF2-40B4-BE49-F238E27FC236}">
                  <a16:creationId xmlns:a16="http://schemas.microsoft.com/office/drawing/2014/main" id="{0F04CBCF-8F24-404A-88E1-6583BD819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9" y="35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ea typeface="細明體" panose="02020509000000000000" pitchFamily="49" charset="-120"/>
                </a:rPr>
                <a:t>5</a:t>
              </a:r>
            </a:p>
          </p:txBody>
        </p:sp>
        <p:sp>
          <p:nvSpPr>
            <p:cNvPr id="9228" name="Text Box 14">
              <a:extLst>
                <a:ext uri="{FF2B5EF4-FFF2-40B4-BE49-F238E27FC236}">
                  <a16:creationId xmlns:a16="http://schemas.microsoft.com/office/drawing/2014/main" id="{ACF73066-2948-420C-9F0C-778937E62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24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ea typeface="細明體" panose="02020509000000000000" pitchFamily="49" charset="-120"/>
                </a:rPr>
                <a:t>7</a:t>
              </a:r>
            </a:p>
          </p:txBody>
        </p:sp>
        <p:sp>
          <p:nvSpPr>
            <p:cNvPr id="9229" name="Text Box 15">
              <a:extLst>
                <a:ext uri="{FF2B5EF4-FFF2-40B4-BE49-F238E27FC236}">
                  <a16:creationId xmlns:a16="http://schemas.microsoft.com/office/drawing/2014/main" id="{736C81FE-2633-4198-AB3A-E1037FC2E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352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800">
                  <a:ea typeface="細明體" panose="02020509000000000000" pitchFamily="49" charset="-120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編號版面配置區 3">
            <a:extLst>
              <a:ext uri="{FF2B5EF4-FFF2-40B4-BE49-F238E27FC236}">
                <a16:creationId xmlns:a16="http://schemas.microsoft.com/office/drawing/2014/main" id="{DC786380-92F9-4024-943A-D5095534A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FE02D0-F6DD-4979-8484-C10234166434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4786" name="Rectangle 2">
            <a:extLst>
              <a:ext uri="{FF2B5EF4-FFF2-40B4-BE49-F238E27FC236}">
                <a16:creationId xmlns:a16="http://schemas.microsoft.com/office/drawing/2014/main" id="{2B9B5E99-C5DB-4C84-A87E-45C546551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Inorder-Tree-Walk 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E9AC616-46D5-4F4C-ABE8-94D289C5F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400" dirty="0">
                <a:effectLst/>
              </a:rPr>
              <a:t>Print keys in a binary search tree in order, recursively</a:t>
            </a:r>
          </a:p>
          <a:p>
            <a:pPr lvl="1" eaLnBrk="1" hangingPunct="1"/>
            <a:r>
              <a:rPr lang="en-US" altLang="zh-TW" sz="2000" dirty="0">
                <a:effectLst/>
              </a:rPr>
              <a:t>Check to make sure that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is not NIL</a:t>
            </a:r>
          </a:p>
          <a:p>
            <a:pPr lvl="1" eaLnBrk="1" hangingPunct="1"/>
            <a:r>
              <a:rPr lang="en-US" altLang="zh-TW" sz="2000" dirty="0">
                <a:effectLst/>
              </a:rPr>
              <a:t>Recursively, print the keys of the nodes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left subtree</a:t>
            </a:r>
          </a:p>
          <a:p>
            <a:pPr lvl="1" eaLnBrk="1" hangingPunct="1"/>
            <a:r>
              <a:rPr lang="en-US" altLang="zh-TW" sz="2000" dirty="0">
                <a:effectLst/>
              </a:rPr>
              <a:t>Print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key</a:t>
            </a:r>
          </a:p>
          <a:p>
            <a:pPr lvl="1" eaLnBrk="1" hangingPunct="1"/>
            <a:r>
              <a:rPr lang="en-US" altLang="zh-TW" sz="2000" dirty="0">
                <a:effectLst/>
              </a:rPr>
              <a:t>Recursively, print the keys of the nodes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right subtree</a:t>
            </a:r>
          </a:p>
        </p:txBody>
      </p:sp>
      <p:sp>
        <p:nvSpPr>
          <p:cNvPr id="11269" name="Text Box 6">
            <a:extLst>
              <a:ext uri="{FF2B5EF4-FFF2-40B4-BE49-F238E27FC236}">
                <a16:creationId xmlns:a16="http://schemas.microsoft.com/office/drawing/2014/main" id="{26DF6EDE-502D-4F60-8303-E6FCB3D7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3860801"/>
            <a:ext cx="155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e.g. ABDFHK</a:t>
            </a:r>
          </a:p>
        </p:txBody>
      </p:sp>
      <p:sp>
        <p:nvSpPr>
          <p:cNvPr id="11270" name="Text Box 7">
            <a:extLst>
              <a:ext uri="{FF2B5EF4-FFF2-40B4-BE49-F238E27FC236}">
                <a16:creationId xmlns:a16="http://schemas.microsoft.com/office/drawing/2014/main" id="{76A6D21C-E484-4B37-9DCA-E331D81FA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091" y="4927867"/>
            <a:ext cx="97938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 b="1" i="1" dirty="0">
                <a:solidFill>
                  <a:srgbClr val="0000FF"/>
                </a:solidFill>
                <a:ea typeface="細明體" panose="02020509000000000000" pitchFamily="49" charset="-120"/>
              </a:rPr>
              <a:t>Correctness:</a:t>
            </a:r>
            <a:r>
              <a:rPr kumimoji="0" lang="en-US" altLang="zh-TW" sz="2000" b="1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ea typeface="細明體" panose="02020509000000000000" pitchFamily="49" charset="-120"/>
              </a:rPr>
              <a:t>by induction directly from the binary-search-tree property</a:t>
            </a:r>
            <a:endParaRPr kumimoji="0" lang="en-US" altLang="zh-TW" sz="2000" b="1" i="1" dirty="0">
              <a:ea typeface="細明體" panose="02020509000000000000" pitchFamily="49" charset="-12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 b="1" i="1" dirty="0">
                <a:solidFill>
                  <a:srgbClr val="0000FF"/>
                </a:solidFill>
                <a:ea typeface="細明體" panose="02020509000000000000" pitchFamily="49" charset="-120"/>
              </a:rPr>
              <a:t>Time:</a:t>
            </a:r>
            <a:r>
              <a:rPr kumimoji="0" lang="en-US" altLang="zh-TW" sz="2000" b="1" i="1" dirty="0">
                <a:ea typeface="細明體" panose="02020509000000000000" pitchFamily="49" charset="-120"/>
              </a:rPr>
              <a:t>  </a:t>
            </a:r>
            <a:r>
              <a:rPr kumimoji="0" lang="en-US" altLang="zh-TW" sz="2000" dirty="0">
                <a:solidFill>
                  <a:srgbClr val="FF0000"/>
                </a:solidFill>
                <a:ea typeface="細明體" panose="02020509000000000000" pitchFamily="49" charset="-120"/>
              </a:rPr>
              <a:t>O(</a:t>
            </a:r>
            <a:r>
              <a:rPr kumimoji="0"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000" dirty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  <a:r>
              <a:rPr kumimoji="0" lang="en-US" altLang="zh-TW" sz="20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ea typeface="細明體" panose="02020509000000000000" pitchFamily="49" charset="-120"/>
              </a:rPr>
              <a:t>time for a tree with </a:t>
            </a:r>
            <a:r>
              <a:rPr kumimoji="0" lang="en-US" altLang="zh-TW" sz="20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0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ea typeface="細明體" panose="02020509000000000000" pitchFamily="49" charset="-120"/>
              </a:rPr>
              <a:t>nodes,  because we visit and print each node once. To show </a:t>
            </a:r>
            <a:r>
              <a:rPr kumimoji="0" lang="en-US" altLang="zh-TW" sz="2000" i="1" dirty="0">
                <a:solidFill>
                  <a:srgbClr val="FF0000"/>
                </a:solidFill>
                <a:ea typeface="細明體" panose="02020509000000000000" pitchFamily="49" charset="-120"/>
              </a:rPr>
              <a:t>T</a:t>
            </a:r>
            <a:r>
              <a:rPr kumimoji="0" lang="en-US" altLang="zh-TW" sz="2000" dirty="0">
                <a:solidFill>
                  <a:srgbClr val="FF0000"/>
                </a:solidFill>
                <a:ea typeface="細明體" panose="02020509000000000000" pitchFamily="49" charset="-120"/>
              </a:rPr>
              <a:t>(</a:t>
            </a:r>
            <a:r>
              <a:rPr kumimoji="0"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000" dirty="0">
                <a:solidFill>
                  <a:srgbClr val="FF0000"/>
                </a:solidFill>
                <a:ea typeface="細明體" panose="02020509000000000000" pitchFamily="49" charset="-120"/>
              </a:rPr>
              <a:t>)≤(</a:t>
            </a:r>
            <a:r>
              <a:rPr kumimoji="0" lang="en-US" altLang="zh-TW" sz="2000" dirty="0" err="1">
                <a:solidFill>
                  <a:srgbClr val="FF0000"/>
                </a:solidFill>
                <a:ea typeface="細明體" panose="02020509000000000000" pitchFamily="49" charset="-120"/>
              </a:rPr>
              <a:t>c+d</a:t>
            </a:r>
            <a:r>
              <a:rPr kumimoji="0" lang="en-US" altLang="zh-TW" sz="2000" dirty="0">
                <a:solidFill>
                  <a:srgbClr val="FF0000"/>
                </a:solidFill>
                <a:ea typeface="細明體" panose="02020509000000000000" pitchFamily="49" charset="-120"/>
              </a:rPr>
              <a:t>)</a:t>
            </a:r>
            <a:r>
              <a:rPr kumimoji="0" lang="en-US" altLang="zh-TW" sz="2000" i="1" dirty="0">
                <a:solidFill>
                  <a:srgbClr val="FF00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n </a:t>
            </a:r>
            <a:r>
              <a:rPr kumimoji="0" lang="en-US" altLang="zh-TW" sz="2000" dirty="0">
                <a:solidFill>
                  <a:srgbClr val="FF0000"/>
                </a:solidFill>
                <a:ea typeface="細明體" panose="02020509000000000000" pitchFamily="49" charset="-120"/>
              </a:rPr>
              <a:t>+c</a:t>
            </a:r>
            <a:r>
              <a:rPr kumimoji="0" lang="en-US" altLang="zh-TW" sz="2000" dirty="0">
                <a:ea typeface="細明體" panose="02020509000000000000" pitchFamily="49" charset="-120"/>
              </a:rPr>
              <a:t>, Let </a:t>
            </a:r>
            <a:r>
              <a:rPr kumimoji="0" lang="en-US" altLang="zh-TW" sz="2000" i="1" dirty="0">
                <a:solidFill>
                  <a:srgbClr val="006600"/>
                </a:solidFill>
                <a:ea typeface="細明體" panose="02020509000000000000" pitchFamily="49" charset="-120"/>
              </a:rPr>
              <a:t>T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(0)=</a:t>
            </a:r>
            <a:r>
              <a:rPr kumimoji="0" lang="en-US" altLang="zh-TW" sz="2000" dirty="0" err="1">
                <a:solidFill>
                  <a:srgbClr val="006600"/>
                </a:solidFill>
                <a:ea typeface="細明體" panose="02020509000000000000" pitchFamily="49" charset="-120"/>
              </a:rPr>
              <a:t>c</a:t>
            </a:r>
            <a:r>
              <a:rPr kumimoji="0" lang="en-US" altLang="zh-TW" sz="2000" dirty="0" err="1">
                <a:ea typeface="細明體" panose="02020509000000000000" pitchFamily="49" charset="-120"/>
              </a:rPr>
              <a:t>,</a:t>
            </a:r>
            <a:r>
              <a:rPr kumimoji="0" lang="en-US" altLang="zh-TW" sz="2000" i="1" dirty="0" err="1">
                <a:solidFill>
                  <a:srgbClr val="006600"/>
                </a:solidFill>
                <a:ea typeface="細明體" panose="02020509000000000000" pitchFamily="49" charset="-120"/>
              </a:rPr>
              <a:t>T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(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) ≤</a:t>
            </a:r>
            <a:r>
              <a:rPr kumimoji="0" lang="en-US" altLang="zh-TW" sz="2000" i="1" dirty="0">
                <a:solidFill>
                  <a:srgbClr val="006600"/>
                </a:solidFill>
                <a:ea typeface="細明體" panose="02020509000000000000" pitchFamily="49" charset="-120"/>
              </a:rPr>
              <a:t>T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(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)+</a:t>
            </a:r>
            <a:r>
              <a:rPr kumimoji="0" lang="en-US" altLang="zh-TW" sz="2000" i="1" dirty="0">
                <a:solidFill>
                  <a:srgbClr val="006600"/>
                </a:solidFill>
                <a:ea typeface="細明體" panose="02020509000000000000" pitchFamily="49" charset="-120"/>
              </a:rPr>
              <a:t>T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(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 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-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k 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-1)+d</a:t>
            </a:r>
            <a:r>
              <a:rPr kumimoji="0" lang="en-US" altLang="zh-TW" sz="2000" dirty="0">
                <a:ea typeface="細明體" panose="02020509000000000000" pitchFamily="49" charset="-120"/>
              </a:rPr>
              <a:t>, then </a:t>
            </a:r>
            <a:r>
              <a:rPr kumimoji="0" lang="en-US" altLang="zh-TW" sz="2000" i="1" dirty="0">
                <a:solidFill>
                  <a:srgbClr val="006600"/>
                </a:solidFill>
                <a:ea typeface="細明體" panose="02020509000000000000" pitchFamily="49" charset="-120"/>
              </a:rPr>
              <a:t>T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(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) ≤ (</a:t>
            </a:r>
            <a:r>
              <a:rPr kumimoji="0" lang="en-US" altLang="zh-TW" sz="2000" dirty="0" err="1">
                <a:solidFill>
                  <a:srgbClr val="006600"/>
                </a:solidFill>
                <a:ea typeface="細明體" panose="02020509000000000000" pitchFamily="49" charset="-120"/>
              </a:rPr>
              <a:t>c+d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2000" dirty="0">
                <a:solidFill>
                  <a:srgbClr val="008000"/>
                </a:solidFill>
                <a:ea typeface="細明體" panose="02020509000000000000" pitchFamily="49" charset="-120"/>
              </a:rPr>
              <a:t> +c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 dirty="0">
                <a:ea typeface="細明體" panose="02020509000000000000" pitchFamily="49" charset="-120"/>
              </a:rPr>
              <a:t>and </a:t>
            </a:r>
            <a:r>
              <a:rPr kumimoji="0" lang="en-US" altLang="zh-TW" sz="2000" i="1" dirty="0">
                <a:solidFill>
                  <a:srgbClr val="006600"/>
                </a:solidFill>
                <a:ea typeface="細明體" panose="02020509000000000000" pitchFamily="49" charset="-120"/>
              </a:rPr>
              <a:t>T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(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 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-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k 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-1) ≤ (</a:t>
            </a:r>
            <a:r>
              <a:rPr kumimoji="0" lang="en-US" altLang="zh-TW" sz="2000" dirty="0" err="1">
                <a:solidFill>
                  <a:srgbClr val="006600"/>
                </a:solidFill>
                <a:ea typeface="細明體" panose="02020509000000000000" pitchFamily="49" charset="-120"/>
              </a:rPr>
              <a:t>c+d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)(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 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-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k 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-1 )</a:t>
            </a:r>
            <a:r>
              <a:rPr kumimoji="0" lang="en-US" altLang="zh-TW" sz="2000" dirty="0">
                <a:solidFill>
                  <a:srgbClr val="008000"/>
                </a:solidFill>
                <a:ea typeface="細明體" panose="02020509000000000000" pitchFamily="49" charset="-120"/>
              </a:rPr>
              <a:t> +c=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 (</a:t>
            </a:r>
            <a:r>
              <a:rPr kumimoji="0" lang="en-US" altLang="zh-TW" sz="2000" dirty="0" err="1">
                <a:solidFill>
                  <a:srgbClr val="006600"/>
                </a:solidFill>
                <a:ea typeface="細明體" panose="02020509000000000000" pitchFamily="49" charset="-120"/>
              </a:rPr>
              <a:t>c+d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)(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 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-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k</a:t>
            </a:r>
            <a:r>
              <a:rPr kumimoji="0" lang="en-US" altLang="zh-TW" sz="2000" dirty="0">
                <a:solidFill>
                  <a:srgbClr val="008000"/>
                </a:solidFill>
                <a:ea typeface="細明體" panose="02020509000000000000" pitchFamily="49" charset="-120"/>
              </a:rPr>
              <a:t>)-d</a:t>
            </a:r>
            <a:r>
              <a:rPr kumimoji="0" lang="en-US" altLang="zh-TW" sz="2000" dirty="0">
                <a:ea typeface="細明體" panose="02020509000000000000" pitchFamily="49" charset="-120"/>
              </a:rPr>
              <a:t>. Thus </a:t>
            </a:r>
            <a:r>
              <a:rPr kumimoji="0" lang="en-US" altLang="zh-TW" sz="2000" i="1" dirty="0">
                <a:solidFill>
                  <a:srgbClr val="006600"/>
                </a:solidFill>
                <a:ea typeface="細明體" panose="02020509000000000000" pitchFamily="49" charset="-120"/>
              </a:rPr>
              <a:t>T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(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) ≤ (</a:t>
            </a:r>
            <a:r>
              <a:rPr kumimoji="0" lang="en-US" altLang="zh-TW" sz="2000" dirty="0" err="1">
                <a:solidFill>
                  <a:srgbClr val="006600"/>
                </a:solidFill>
                <a:ea typeface="細明體" panose="02020509000000000000" pitchFamily="49" charset="-120"/>
              </a:rPr>
              <a:t>c+d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000" dirty="0"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solidFill>
                  <a:srgbClr val="008000"/>
                </a:solidFill>
                <a:ea typeface="細明體" panose="02020509000000000000" pitchFamily="49" charset="-120"/>
              </a:rPr>
              <a:t>+c-d 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≤ (</a:t>
            </a:r>
            <a:r>
              <a:rPr kumimoji="0" lang="en-US" altLang="zh-TW" sz="2000" dirty="0" err="1">
                <a:solidFill>
                  <a:srgbClr val="006600"/>
                </a:solidFill>
                <a:ea typeface="細明體" panose="02020509000000000000" pitchFamily="49" charset="-120"/>
              </a:rPr>
              <a:t>c+d</a:t>
            </a:r>
            <a:r>
              <a:rPr kumimoji="0" lang="en-US" altLang="zh-TW" sz="2000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  <a:r>
              <a:rPr kumimoji="0" lang="en-US" altLang="zh-TW" sz="2000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kumimoji="0" lang="en-US" altLang="zh-TW" sz="2000" dirty="0">
                <a:ea typeface="細明體" panose="02020509000000000000" pitchFamily="49" charset="-120"/>
              </a:rPr>
              <a:t> </a:t>
            </a:r>
            <a:r>
              <a:rPr kumimoji="0" lang="en-US" altLang="zh-TW" sz="2000" dirty="0">
                <a:solidFill>
                  <a:srgbClr val="008000"/>
                </a:solidFill>
                <a:ea typeface="細明體" panose="02020509000000000000" pitchFamily="49" charset="-120"/>
              </a:rPr>
              <a:t>+c </a:t>
            </a:r>
            <a:r>
              <a:rPr kumimoji="0" lang="en-US" altLang="zh-TW" sz="2000" dirty="0">
                <a:ea typeface="細明體" panose="02020509000000000000" pitchFamily="49" charset="-120"/>
              </a:rPr>
              <a:t> </a:t>
            </a:r>
            <a:endParaRPr kumimoji="0" lang="en-US" altLang="zh-TW" sz="1800" dirty="0">
              <a:solidFill>
                <a:srgbClr val="FF0000"/>
              </a:solidFill>
              <a:ea typeface="細明體" panose="02020509000000000000" pitchFamily="49" charset="-120"/>
            </a:endParaRPr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004D1F73-F008-4001-B569-D8423D9F7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3306763"/>
            <a:ext cx="40671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INORDER-TREE-WALK(</a:t>
            </a:r>
            <a:r>
              <a:rPr kumimoji="0" lang="en-US" altLang="zh-TW" sz="18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i="1" dirty="0">
                <a:ea typeface="細明體" panose="02020509000000000000" pitchFamily="49" charset="-120"/>
                <a:cs typeface="Arial" panose="020B0604020202020204" pitchFamily="34" charset="0"/>
              </a:rPr>
              <a:t>≠</a:t>
            </a:r>
            <a:r>
              <a:rPr kumimoji="0" lang="en-US" altLang="zh-TW" sz="1800" dirty="0">
                <a:ea typeface="細明體" panose="02020509000000000000" pitchFamily="49" charset="-120"/>
              </a:rPr>
              <a:t> NIL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</a:t>
            </a:r>
            <a:r>
              <a:rPr kumimoji="0" lang="en-US" altLang="zh-TW" sz="1800" dirty="0">
                <a:ea typeface="細明體" panose="02020509000000000000" pitchFamily="49" charset="-120"/>
              </a:rPr>
              <a:t>INORDER-TREE-WALK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(left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    print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key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ea typeface="細明體" panose="02020509000000000000" pitchFamily="49" charset="-120"/>
              </a:rPr>
              <a:t>         INORDER-TREE-WALK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(right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)</a:t>
            </a:r>
            <a:endParaRPr kumimoji="0" lang="en-US" altLang="zh-TW" sz="1800" dirty="0"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3">
            <a:extLst>
              <a:ext uri="{FF2B5EF4-FFF2-40B4-BE49-F238E27FC236}">
                <a16:creationId xmlns:a16="http://schemas.microsoft.com/office/drawing/2014/main" id="{944C8D5D-06B5-45A6-9552-FEA47B3FC3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A7B1F3-3D7C-40D7-B01C-C5E8CC97F5C7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75810" name="Rectangle 2">
            <a:extLst>
              <a:ext uri="{FF2B5EF4-FFF2-40B4-BE49-F238E27FC236}">
                <a16:creationId xmlns:a16="http://schemas.microsoft.com/office/drawing/2014/main" id="{3778A1E9-1E76-49B4-BF1F-FBD6E9119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Searching a Binary Search Tree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F6B6CB9-A5E6-49ED-815B-878EC6BB2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>
                <a:effectLst/>
              </a:rPr>
              <a:t>Search for the element with key=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effectLst/>
              </a:rPr>
              <a:t>, </a:t>
            </a:r>
            <a:br>
              <a:rPr lang="en-US" altLang="zh-TW" sz="2400" dirty="0">
                <a:effectLst/>
              </a:rPr>
            </a:br>
            <a:r>
              <a:rPr lang="en-US" altLang="zh-TW" sz="2400" dirty="0">
                <a:solidFill>
                  <a:srgbClr val="0000FF"/>
                </a:solidFill>
                <a:effectLst/>
              </a:rPr>
              <a:t>TREE-SEARCH(</a:t>
            </a:r>
            <a:r>
              <a:rPr lang="en-US" altLang="zh-TW" sz="2400" i="1" dirty="0">
                <a:solidFill>
                  <a:srgbClr val="0000FF"/>
                </a:solidFill>
                <a:effectLst/>
              </a:rPr>
              <a:t>root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effectLst/>
              </a:rPr>
              <a:t>T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]</a:t>
            </a:r>
            <a:r>
              <a:rPr lang="en-US" altLang="zh-TW" sz="2400" i="1" dirty="0">
                <a:solidFill>
                  <a:srgbClr val="0000FF"/>
                </a:solidFill>
                <a:effectLst/>
              </a:rPr>
              <a:t>, </a:t>
            </a:r>
            <a:r>
              <a:rPr lang="en-US" altLang="zh-TW" sz="24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)</a:t>
            </a:r>
          </a:p>
          <a:p>
            <a:pPr eaLnBrk="1" hangingPunct="1"/>
            <a:endParaRPr lang="en-US" altLang="zh-TW" sz="2400" i="1" dirty="0">
              <a:solidFill>
                <a:srgbClr val="0000FF"/>
              </a:solidFill>
              <a:effectLst/>
            </a:endParaRPr>
          </a:p>
          <a:p>
            <a:pPr eaLnBrk="1" hangingPunct="1"/>
            <a:endParaRPr lang="en-US" altLang="zh-TW" sz="2400" i="1" dirty="0">
              <a:solidFill>
                <a:srgbClr val="0000FF"/>
              </a:solidFill>
              <a:effectLst/>
            </a:endParaRPr>
          </a:p>
          <a:p>
            <a:pPr eaLnBrk="1" hangingPunct="1"/>
            <a:endParaRPr lang="en-US" altLang="zh-TW" sz="2400" i="1" dirty="0">
              <a:solidFill>
                <a:srgbClr val="0000FF"/>
              </a:solidFill>
              <a:effectLst/>
            </a:endParaRPr>
          </a:p>
          <a:p>
            <a:pPr eaLnBrk="1" hangingPunct="1"/>
            <a:endParaRPr lang="en-US" altLang="zh-TW" sz="2400" i="1" dirty="0">
              <a:solidFill>
                <a:srgbClr val="0000FF"/>
              </a:solidFill>
              <a:effectLst/>
            </a:endParaRPr>
          </a:p>
          <a:p>
            <a:pPr eaLnBrk="1" hangingPunct="1"/>
            <a:endParaRPr lang="en-US" altLang="zh-TW" sz="2400" dirty="0">
              <a:solidFill>
                <a:srgbClr val="0000FF"/>
              </a:solidFill>
              <a:effectLst/>
            </a:endParaRPr>
          </a:p>
          <a:p>
            <a:pPr eaLnBrk="1" hangingPunct="1"/>
            <a:r>
              <a:rPr lang="en-US" altLang="zh-TW" sz="2400" b="1" i="1" dirty="0">
                <a:effectLst/>
              </a:rPr>
              <a:t>Time: </a:t>
            </a:r>
            <a:r>
              <a:rPr lang="en-US" altLang="zh-TW" sz="2400" dirty="0">
                <a:effectLst/>
              </a:rPr>
              <a:t>The algorithm recurs, visiting nodes on a downward path from the root. Thus, running time is </a:t>
            </a:r>
            <a:r>
              <a:rPr lang="en-US" altLang="zh-TW" sz="2400" i="1" dirty="0">
                <a:solidFill>
                  <a:srgbClr val="FF0000"/>
                </a:solidFill>
                <a:effectLst/>
              </a:rPr>
              <a:t>O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TW" sz="24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400" dirty="0">
                <a:solidFill>
                  <a:srgbClr val="FF0000"/>
                </a:solidFill>
                <a:effectLst/>
              </a:rPr>
              <a:t>)</a:t>
            </a:r>
            <a:r>
              <a:rPr lang="en-US" altLang="zh-TW" sz="2400" dirty="0">
                <a:effectLst/>
              </a:rPr>
              <a:t> </a:t>
            </a:r>
          </a:p>
          <a:p>
            <a:pPr eaLnBrk="1" hangingPunct="1"/>
            <a:endParaRPr lang="en-US" altLang="zh-TW" sz="2400" dirty="0">
              <a:effectLst/>
            </a:endParaRPr>
          </a:p>
          <a:p>
            <a:pPr eaLnBrk="1" hangingPunct="1"/>
            <a:endParaRPr lang="en-US" altLang="zh-TW" dirty="0">
              <a:effectLst/>
            </a:endParaRPr>
          </a:p>
        </p:txBody>
      </p:sp>
      <p:sp>
        <p:nvSpPr>
          <p:cNvPr id="13317" name="Text Box 17">
            <a:extLst>
              <a:ext uri="{FF2B5EF4-FFF2-40B4-BE49-F238E27FC236}">
                <a16:creationId xmlns:a16="http://schemas.microsoft.com/office/drawing/2014/main" id="{B9CEA387-FF97-4232-BF3A-A2FACFE8A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2420938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e.g. search for D</a:t>
            </a:r>
          </a:p>
        </p:txBody>
      </p:sp>
      <p:sp>
        <p:nvSpPr>
          <p:cNvPr id="13318" name="Text Box 18">
            <a:extLst>
              <a:ext uri="{FF2B5EF4-FFF2-40B4-BE49-F238E27FC236}">
                <a16:creationId xmlns:a16="http://schemas.microsoft.com/office/drawing/2014/main" id="{59A00CA1-9457-4C58-ACF0-EF3988BCE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2205039"/>
            <a:ext cx="4143375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TREE-SEARCH(</a:t>
            </a:r>
            <a:r>
              <a:rPr kumimoji="0" lang="en-US" altLang="zh-TW" sz="18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b="1" i="1" dirty="0">
                <a:solidFill>
                  <a:srgbClr val="006600"/>
                </a:solidFill>
                <a:ea typeface="細明體" panose="02020509000000000000" pitchFamily="49" charset="-120"/>
              </a:rPr>
              <a:t>, </a:t>
            </a:r>
            <a:r>
              <a:rPr kumimoji="0" lang="en-US" altLang="zh-TW" sz="18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= NIL </a:t>
            </a:r>
            <a:r>
              <a:rPr kumimoji="0" lang="en-US" altLang="zh-TW" sz="1800" b="1" dirty="0">
                <a:ea typeface="細明體" panose="02020509000000000000" pitchFamily="49" charset="-120"/>
              </a:rPr>
              <a:t>or</a:t>
            </a:r>
            <a:r>
              <a:rPr kumimoji="0" lang="en-US" altLang="zh-TW" sz="1800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=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key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return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 </a:t>
            </a:r>
            <a:endParaRPr kumimoji="0" lang="en-US" altLang="zh-TW" sz="1800" i="1" dirty="0">
              <a:ea typeface="細明體" panose="02020509000000000000" pitchFamily="49" charset="-12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&lt; key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return </a:t>
            </a:r>
            <a:r>
              <a:rPr kumimoji="0" lang="en-US" altLang="zh-TW" sz="1800" dirty="0">
                <a:ea typeface="細明體" panose="02020509000000000000" pitchFamily="49" charset="-120"/>
              </a:rPr>
              <a:t>TREE-SEARCH(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,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800" dirty="0">
                <a:ea typeface="細明體" panose="02020509000000000000" pitchFamily="49" charset="-12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else return </a:t>
            </a:r>
            <a:r>
              <a:rPr kumimoji="0" lang="en-US" altLang="zh-TW" sz="1800" dirty="0">
                <a:ea typeface="細明體" panose="02020509000000000000" pitchFamily="49" charset="-120"/>
              </a:rPr>
              <a:t>TREE-SEARCH(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,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k</a:t>
            </a:r>
            <a:r>
              <a:rPr kumimoji="0" lang="en-US" altLang="zh-TW" sz="1800" dirty="0">
                <a:ea typeface="細明體" panose="02020509000000000000" pitchFamily="49" charset="-12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3">
            <a:extLst>
              <a:ext uri="{FF2B5EF4-FFF2-40B4-BE49-F238E27FC236}">
                <a16:creationId xmlns:a16="http://schemas.microsoft.com/office/drawing/2014/main" id="{7C221326-B5AE-41F2-93BE-665788EAC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04B249-92FE-454A-8476-D9F5C08ACBB2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93218" name="Rectangle 2">
            <a:extLst>
              <a:ext uri="{FF2B5EF4-FFF2-40B4-BE49-F238E27FC236}">
                <a16:creationId xmlns:a16="http://schemas.microsoft.com/office/drawing/2014/main" id="{29022F4B-945D-412E-83EA-FB378EC54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Minimum and Maximum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007E4059-2932-4E2C-AAB6-2DF63A77C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TW" sz="2400" dirty="0">
                <a:effectLst/>
              </a:rPr>
              <a:t>The binary-search-tree property guarantees that</a:t>
            </a:r>
          </a:p>
          <a:p>
            <a:pPr eaLnBrk="1" hangingPunct="1">
              <a:defRPr/>
            </a:pPr>
            <a:r>
              <a:rPr lang="en-US" altLang="zh-TW" sz="2400" dirty="0">
                <a:effectLst/>
              </a:rPr>
              <a:t>The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minimum</a:t>
            </a:r>
            <a:r>
              <a:rPr lang="en-US" altLang="zh-TW" sz="2400" dirty="0">
                <a:effectLst/>
              </a:rPr>
              <a:t> (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maximum</a:t>
            </a:r>
            <a:r>
              <a:rPr lang="en-US" altLang="zh-TW" sz="2400" dirty="0">
                <a:effectLst/>
              </a:rPr>
              <a:t>) key of a binary search tree is located at the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leftmost</a:t>
            </a:r>
            <a:r>
              <a:rPr lang="en-US" altLang="zh-TW" sz="2400" dirty="0">
                <a:effectLst/>
              </a:rPr>
              <a:t> (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rightmost</a:t>
            </a:r>
            <a:r>
              <a:rPr lang="en-US" altLang="zh-TW" sz="2400" dirty="0">
                <a:effectLst/>
              </a:rPr>
              <a:t>) node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400" dirty="0">
                <a:effectLst/>
              </a:rPr>
              <a:t>Traverse the appropriate pointers (</a:t>
            </a:r>
            <a:r>
              <a:rPr lang="en-US" altLang="zh-TW" sz="2400" i="1" dirty="0">
                <a:effectLst/>
              </a:rPr>
              <a:t>left </a:t>
            </a:r>
            <a:r>
              <a:rPr lang="en-US" altLang="zh-TW" sz="2400" dirty="0">
                <a:effectLst/>
              </a:rPr>
              <a:t>or </a:t>
            </a:r>
            <a:r>
              <a:rPr lang="en-US" altLang="zh-TW" sz="2400" i="1" dirty="0">
                <a:effectLst/>
              </a:rPr>
              <a:t>right</a:t>
            </a:r>
            <a:r>
              <a:rPr lang="en-US" altLang="zh-TW" sz="2400" dirty="0">
                <a:effectLst/>
              </a:rPr>
              <a:t>) until </a:t>
            </a:r>
            <a:r>
              <a:rPr lang="en-US" altLang="zh-TW" sz="2400" dirty="0">
                <a:solidFill>
                  <a:srgbClr val="0000FF"/>
                </a:solidFill>
                <a:effectLst/>
              </a:rPr>
              <a:t>NIL</a:t>
            </a:r>
            <a:r>
              <a:rPr lang="en-US" altLang="zh-TW" sz="2400" dirty="0">
                <a:effectLst/>
              </a:rPr>
              <a:t> is reached.</a:t>
            </a:r>
          </a:p>
          <a:p>
            <a:pPr eaLnBrk="1" hangingPunct="1">
              <a:defRPr/>
            </a:pPr>
            <a:endParaRPr lang="en-US" altLang="zh-TW" sz="2400" dirty="0"/>
          </a:p>
          <a:p>
            <a:pPr eaLnBrk="1" hangingPunct="1">
              <a:defRPr/>
            </a:pPr>
            <a:endParaRPr lang="en-US" altLang="zh-TW" sz="2400" dirty="0"/>
          </a:p>
          <a:p>
            <a:pPr eaLnBrk="1" hangingPunct="1">
              <a:defRPr/>
            </a:pPr>
            <a:endParaRPr lang="en-US" altLang="zh-TW" sz="2400" dirty="0"/>
          </a:p>
          <a:p>
            <a:pPr eaLnBrk="1" hangingPunct="1">
              <a:buFontTx/>
              <a:buNone/>
              <a:defRPr/>
            </a:pPr>
            <a:endParaRPr lang="en-US" altLang="zh-TW" sz="2400" i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  <a:defRPr/>
            </a:pPr>
            <a:endParaRPr lang="en-US" altLang="zh-TW" sz="2400" i="1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altLang="zh-TW" sz="2400" i="1" dirty="0">
                <a:solidFill>
                  <a:srgbClr val="0000FF"/>
                </a:solidFill>
              </a:rPr>
              <a:t>Time</a:t>
            </a:r>
            <a:r>
              <a:rPr lang="en-US" altLang="zh-TW" sz="2400" dirty="0"/>
              <a:t>: </a:t>
            </a:r>
            <a:r>
              <a:rPr lang="en-US" altLang="zh-TW" sz="2000" dirty="0">
                <a:effectLst/>
              </a:rPr>
              <a:t>Both procedures visit nodes that form a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downward</a:t>
            </a:r>
            <a:r>
              <a:rPr lang="en-US" altLang="zh-TW" sz="2000" dirty="0">
                <a:effectLst/>
              </a:rPr>
              <a:t> path from the root to a leaf.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ffectLst/>
              </a:rPr>
              <a:t>            Both procedures run in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)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time</a:t>
            </a:r>
            <a:endParaRPr lang="en-US" altLang="zh-TW" sz="2400" dirty="0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813436DC-67FF-4CAE-8F18-D0BCECA15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3284984"/>
            <a:ext cx="2869696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 b="1" dirty="0">
                <a:solidFill>
                  <a:srgbClr val="006600"/>
                </a:solidFill>
                <a:ea typeface="細明體" panose="02020509000000000000" pitchFamily="49" charset="-120"/>
              </a:rPr>
              <a:t>TREE-MINIMUM(</a:t>
            </a:r>
            <a:r>
              <a:rPr kumimoji="0" lang="en-US" altLang="zh-TW" sz="24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="1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 b="1" dirty="0">
                <a:ea typeface="細明體" panose="02020509000000000000" pitchFamily="49" charset="-120"/>
              </a:rPr>
              <a:t>while </a:t>
            </a:r>
            <a:r>
              <a:rPr kumimoji="0" lang="en-US" altLang="zh-TW" sz="24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2400" dirty="0">
                <a:ea typeface="細明體" panose="02020509000000000000" pitchFamily="49" charset="-120"/>
              </a:rPr>
              <a:t>[</a:t>
            </a:r>
            <a:r>
              <a:rPr kumimoji="0" lang="en-US" altLang="zh-TW" sz="24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dirty="0">
                <a:ea typeface="細明體" panose="02020509000000000000" pitchFamily="49" charset="-120"/>
              </a:rPr>
              <a:t>] </a:t>
            </a:r>
            <a:r>
              <a:rPr kumimoji="0" lang="en-US" altLang="zh-TW" sz="2400" dirty="0">
                <a:ea typeface="細明體" panose="02020509000000000000" pitchFamily="49" charset="-120"/>
                <a:cs typeface="Arial" panose="020B0604020202020204" pitchFamily="34" charset="0"/>
              </a:rPr>
              <a:t>≠</a:t>
            </a:r>
            <a:r>
              <a:rPr kumimoji="0" lang="en-US" altLang="zh-TW" sz="2400" dirty="0">
                <a:ea typeface="細明體" panose="02020509000000000000" pitchFamily="49" charset="-120"/>
              </a:rPr>
              <a:t> NIL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 b="1" dirty="0">
                <a:ea typeface="細明體" panose="02020509000000000000" pitchFamily="49" charset="-120"/>
              </a:rPr>
              <a:t>do </a:t>
            </a:r>
            <a:r>
              <a:rPr kumimoji="0" lang="en-US" altLang="zh-TW" sz="2400" i="1" dirty="0">
                <a:ea typeface="細明體" panose="02020509000000000000" pitchFamily="49" charset="-120"/>
              </a:rPr>
              <a:t>x </a:t>
            </a:r>
            <a:r>
              <a:rPr kumimoji="0" lang="en-US" altLang="zh-TW" sz="2400" dirty="0">
                <a:ea typeface="細明體" panose="02020509000000000000" pitchFamily="49" charset="-120"/>
              </a:rPr>
              <a:t>← </a:t>
            </a:r>
            <a:r>
              <a:rPr kumimoji="0" lang="en-US" altLang="zh-TW" sz="2400" i="1" dirty="0">
                <a:ea typeface="細明體" panose="02020509000000000000" pitchFamily="49" charset="-120"/>
              </a:rPr>
              <a:t>left</a:t>
            </a:r>
            <a:r>
              <a:rPr kumimoji="0" lang="en-US" altLang="zh-TW" sz="2400" dirty="0">
                <a:ea typeface="細明體" panose="02020509000000000000" pitchFamily="49" charset="-120"/>
              </a:rPr>
              <a:t>[</a:t>
            </a:r>
            <a:r>
              <a:rPr kumimoji="0" lang="en-US" altLang="zh-TW" sz="24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 b="1" dirty="0">
                <a:ea typeface="細明體" panose="02020509000000000000" pitchFamily="49" charset="-120"/>
              </a:rPr>
              <a:t>  return </a:t>
            </a:r>
            <a:r>
              <a:rPr kumimoji="0" lang="en-US" altLang="zh-TW" sz="24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endParaRPr kumimoji="0" lang="en-US" altLang="zh-TW" sz="2400" dirty="0">
              <a:latin typeface="Times New Roman" panose="02020603050405020304" pitchFamily="18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9D0591D8-18E9-46FB-9F64-18511A704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040" y="3284984"/>
            <a:ext cx="2989921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 b="1" dirty="0">
                <a:solidFill>
                  <a:srgbClr val="006600"/>
                </a:solidFill>
                <a:ea typeface="細明體" panose="02020509000000000000" pitchFamily="49" charset="-120"/>
              </a:rPr>
              <a:t>TREE-MAXIMUM(</a:t>
            </a:r>
            <a:r>
              <a:rPr kumimoji="0" lang="en-US" altLang="zh-TW" sz="24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b="1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 b="1" dirty="0">
                <a:ea typeface="細明體" panose="02020509000000000000" pitchFamily="49" charset="-120"/>
              </a:rPr>
              <a:t>while </a:t>
            </a:r>
            <a:r>
              <a:rPr kumimoji="0" lang="en-US" altLang="zh-TW" sz="24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2400" dirty="0">
                <a:ea typeface="細明體" panose="02020509000000000000" pitchFamily="49" charset="-120"/>
              </a:rPr>
              <a:t>[</a:t>
            </a:r>
            <a:r>
              <a:rPr kumimoji="0" lang="en-US" altLang="zh-TW" sz="24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dirty="0">
                <a:ea typeface="細明體" panose="02020509000000000000" pitchFamily="49" charset="-120"/>
              </a:rPr>
              <a:t>] </a:t>
            </a:r>
            <a:r>
              <a:rPr kumimoji="0" lang="en-US" altLang="zh-TW" sz="2400" dirty="0">
                <a:ea typeface="細明體" panose="02020509000000000000" pitchFamily="49" charset="-120"/>
                <a:cs typeface="Arial" panose="020B0604020202020204" pitchFamily="34" charset="0"/>
              </a:rPr>
              <a:t>≠</a:t>
            </a:r>
            <a:r>
              <a:rPr kumimoji="0" lang="en-US" altLang="zh-TW" sz="2400" dirty="0">
                <a:ea typeface="細明體" panose="02020509000000000000" pitchFamily="49" charset="-120"/>
              </a:rPr>
              <a:t> NIL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 b="1" dirty="0">
                <a:ea typeface="細明體" panose="02020509000000000000" pitchFamily="49" charset="-120"/>
              </a:rPr>
              <a:t>do </a:t>
            </a:r>
            <a:r>
              <a:rPr kumimoji="0" lang="en-US" altLang="zh-TW" sz="2400" i="1" dirty="0">
                <a:ea typeface="細明體" panose="02020509000000000000" pitchFamily="49" charset="-120"/>
              </a:rPr>
              <a:t>x </a:t>
            </a:r>
            <a:r>
              <a:rPr kumimoji="0" lang="en-US" altLang="zh-TW" sz="2400" dirty="0">
                <a:ea typeface="細明體" panose="02020509000000000000" pitchFamily="49" charset="-120"/>
              </a:rPr>
              <a:t>← </a:t>
            </a:r>
            <a:r>
              <a:rPr kumimoji="0" lang="en-US" altLang="zh-TW" sz="24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2400" dirty="0">
                <a:ea typeface="細明體" panose="02020509000000000000" pitchFamily="49" charset="-120"/>
              </a:rPr>
              <a:t>[</a:t>
            </a:r>
            <a:r>
              <a:rPr kumimoji="0" lang="en-US" altLang="zh-TW" sz="24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24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400" b="1" dirty="0">
                <a:ea typeface="細明體" panose="02020509000000000000" pitchFamily="49" charset="-120"/>
              </a:rPr>
              <a:t>  return </a:t>
            </a:r>
            <a:r>
              <a:rPr kumimoji="0" lang="en-US" altLang="zh-TW" sz="24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endParaRPr kumimoji="0" lang="en-US" altLang="zh-TW" sz="2400" dirty="0">
              <a:ea typeface="細明體" panose="02020509000000000000" pitchFamily="49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>
            <a:extLst>
              <a:ext uri="{FF2B5EF4-FFF2-40B4-BE49-F238E27FC236}">
                <a16:creationId xmlns:a16="http://schemas.microsoft.com/office/drawing/2014/main" id="{88794BFD-DA5B-4DA1-BD66-2C24835CB0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5E5204-E2F4-4F51-9073-5E3DADBACA56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94242" name="Rectangle 2">
            <a:extLst>
              <a:ext uri="{FF2B5EF4-FFF2-40B4-BE49-F238E27FC236}">
                <a16:creationId xmlns:a16="http://schemas.microsoft.com/office/drawing/2014/main" id="{AE138677-9113-4A38-BE93-712A2265D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Successor and Predecessor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3A6E96C-9CD0-48A3-9940-C6383ED16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153" y="1268760"/>
            <a:ext cx="11953328" cy="5040312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ffectLst/>
              </a:rPr>
              <a:t>Assuming that all keys are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distinct</a:t>
            </a:r>
            <a:r>
              <a:rPr lang="en-US" altLang="zh-TW" sz="2000" dirty="0">
                <a:effectLst/>
              </a:rPr>
              <a:t>, </a:t>
            </a:r>
          </a:p>
          <a:p>
            <a:pPr marL="914400" lvl="1" indent="-457200" eaLnBrk="1" hangingPunct="1"/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= successor[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 </a:t>
            </a:r>
            <a:r>
              <a:rPr lang="en-US" altLang="zh-TW" sz="2000" dirty="0">
                <a:effectLst/>
                <a:sym typeface="Wingdings" panose="05000000000000000000" pitchFamily="2" charset="2"/>
              </a:rPr>
              <a:t></a:t>
            </a:r>
            <a:r>
              <a:rPr lang="en-US" altLang="zh-TW" sz="2000" dirty="0">
                <a:effectLst/>
              </a:rPr>
              <a:t> </a:t>
            </a:r>
            <a:r>
              <a:rPr lang="en-US" altLang="zh-TW" sz="2000" i="1" dirty="0">
                <a:solidFill>
                  <a:srgbClr val="006600"/>
                </a:solidFill>
                <a:effectLst/>
              </a:rPr>
              <a:t>key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[</a:t>
            </a:r>
            <a:r>
              <a:rPr lang="en-US" altLang="zh-TW" sz="20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] </a:t>
            </a:r>
            <a:r>
              <a:rPr lang="en-US" altLang="zh-TW" sz="2000" dirty="0">
                <a:effectLst/>
              </a:rPr>
              <a:t>is the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 smallest key </a:t>
            </a:r>
            <a:r>
              <a:rPr lang="en-US" altLang="zh-TW" sz="2000" i="1" dirty="0">
                <a:solidFill>
                  <a:srgbClr val="006600"/>
                </a:solidFill>
                <a:effectLst/>
              </a:rPr>
              <a:t>&gt; key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[</a:t>
            </a:r>
            <a:r>
              <a:rPr lang="en-US" altLang="zh-TW" sz="20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]</a:t>
            </a:r>
          </a:p>
          <a:p>
            <a:pPr marL="914400" lvl="1" indent="-457200" eaLnBrk="1" hangingPunct="1"/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= predecessor[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 </a:t>
            </a:r>
            <a:r>
              <a:rPr lang="en-US" altLang="zh-TW" sz="2000" dirty="0">
                <a:effectLst/>
                <a:sym typeface="Wingdings" panose="05000000000000000000" pitchFamily="2" charset="2"/>
              </a:rPr>
              <a:t></a:t>
            </a:r>
            <a:r>
              <a:rPr lang="en-US" altLang="zh-TW" sz="2000" dirty="0">
                <a:effectLst/>
              </a:rPr>
              <a:t> </a:t>
            </a:r>
            <a:r>
              <a:rPr lang="en-US" altLang="zh-TW" sz="2000" i="1" dirty="0">
                <a:solidFill>
                  <a:srgbClr val="006600"/>
                </a:solidFill>
                <a:effectLst/>
              </a:rPr>
              <a:t>key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[</a:t>
            </a:r>
            <a:r>
              <a:rPr lang="en-US" altLang="zh-TW" sz="20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] </a:t>
            </a:r>
            <a:r>
              <a:rPr lang="en-US" altLang="zh-TW" sz="2000" dirty="0">
                <a:effectLst/>
              </a:rPr>
              <a:t>is the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 largest key </a:t>
            </a:r>
            <a:r>
              <a:rPr lang="en-US" altLang="zh-TW" sz="2000" i="1" dirty="0">
                <a:solidFill>
                  <a:srgbClr val="006600"/>
                </a:solidFill>
                <a:effectLst/>
              </a:rPr>
              <a:t>&lt; key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[</a:t>
            </a:r>
            <a:r>
              <a:rPr lang="en-US" altLang="zh-TW" sz="20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]</a:t>
            </a:r>
            <a:endParaRPr lang="en-US" altLang="zh-TW" sz="2000" dirty="0">
              <a:effectLst/>
            </a:endParaRPr>
          </a:p>
          <a:p>
            <a:pPr eaLnBrk="1" hangingPunct="1"/>
            <a:r>
              <a:rPr lang="en-US" altLang="zh-TW" sz="2000" dirty="0">
                <a:effectLst/>
              </a:rPr>
              <a:t>We can find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successor based entirely on the tree structure.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No</a:t>
            </a:r>
            <a:r>
              <a:rPr lang="en-US" altLang="zh-TW" sz="2000" dirty="0">
                <a:effectLst/>
              </a:rPr>
              <a:t> key comparisons are necessary</a:t>
            </a:r>
          </a:p>
          <a:p>
            <a:pPr eaLnBrk="1" hangingPunct="1"/>
            <a:r>
              <a:rPr lang="en-US" altLang="zh-TW" sz="2000" dirty="0">
                <a:effectLst/>
              </a:rPr>
              <a:t>If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has the largest key in the binary search tree, then we say that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successor is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NIL</a:t>
            </a:r>
            <a:endParaRPr lang="en-US" altLang="zh-TW" sz="2000" dirty="0">
              <a:effectLst/>
            </a:endParaRPr>
          </a:p>
          <a:p>
            <a:pPr marL="533400" indent="-533400" eaLnBrk="1" hangingPunct="1"/>
            <a:endParaRPr lang="en-US" altLang="zh-TW" sz="800" dirty="0">
              <a:effectLst/>
            </a:endParaRPr>
          </a:p>
          <a:p>
            <a:pPr marL="533400" indent="-533400" eaLnBrk="1" hangingPunct="1">
              <a:buNone/>
            </a:pPr>
            <a:r>
              <a:rPr lang="en-US" altLang="zh-TW" sz="2400" dirty="0">
                <a:effectLst/>
              </a:rPr>
              <a:t>To identify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effectLst/>
              </a:rPr>
              <a:t>, the successor of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effectLst/>
              </a:rPr>
              <a:t>, there are two cases: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000" dirty="0">
                <a:effectLst/>
              </a:rPr>
              <a:t>If node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has a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non-empty right subtree</a:t>
            </a:r>
            <a:r>
              <a:rPr lang="en-US" altLang="zh-TW" sz="2000" dirty="0">
                <a:effectLst/>
              </a:rPr>
              <a:t>, then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 is the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minimum </a:t>
            </a:r>
            <a:r>
              <a:rPr lang="en-US" altLang="zh-TW" sz="2000" dirty="0">
                <a:effectLst/>
              </a:rPr>
              <a:t>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right subtree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 </a:t>
            </a:r>
            <a:br>
              <a:rPr lang="en-US" altLang="zh-TW" sz="2000" dirty="0">
                <a:solidFill>
                  <a:srgbClr val="006600"/>
                </a:solidFill>
                <a:effectLst/>
              </a:rPr>
            </a:br>
            <a:r>
              <a:rPr lang="en-US" altLang="zh-TW" sz="2000" dirty="0">
                <a:effectLst/>
              </a:rPr>
              <a:t>(i.e., the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leftmost</a:t>
            </a:r>
            <a:r>
              <a:rPr lang="en-US" altLang="zh-TW" sz="2000" dirty="0">
                <a:effectLst/>
              </a:rPr>
              <a:t> node in the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right</a:t>
            </a:r>
            <a:r>
              <a:rPr lang="en-US" altLang="zh-TW" sz="2000" dirty="0">
                <a:effectLst/>
              </a:rPr>
              <a:t> subtree)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zh-TW" sz="2000" dirty="0">
                <a:effectLst/>
              </a:rPr>
              <a:t>If node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i="1" dirty="0">
                <a:effectLst/>
              </a:rPr>
              <a:t> </a:t>
            </a:r>
            <a:r>
              <a:rPr lang="en-US" altLang="zh-TW" sz="2000" dirty="0">
                <a:effectLst/>
              </a:rPr>
              <a:t>has an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empty right subtree</a:t>
            </a:r>
            <a:r>
              <a:rPr lang="en-US" altLang="zh-TW" sz="2000" dirty="0">
                <a:effectLst/>
              </a:rPr>
              <a:t>, </a:t>
            </a:r>
          </a:p>
          <a:p>
            <a:pPr marL="914400" lvl="1" indent="-457200" eaLnBrk="1" hangingPunct="1"/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must NOT</a:t>
            </a:r>
            <a:r>
              <a:rPr lang="en-US" altLang="zh-TW" sz="2000" dirty="0">
                <a:effectLst/>
              </a:rPr>
              <a:t> be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’s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right</a:t>
            </a:r>
            <a:r>
              <a:rPr lang="en-US" altLang="zh-TW" sz="2000" dirty="0">
                <a:effectLst/>
              </a:rPr>
              <a:t> subtree, and be the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maximum</a:t>
            </a:r>
            <a:r>
              <a:rPr lang="en-US" altLang="zh-TW" sz="2000" dirty="0">
                <a:effectLst/>
              </a:rPr>
              <a:t>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’s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left</a:t>
            </a:r>
            <a:r>
              <a:rPr lang="en-US" altLang="zh-TW" sz="2000" dirty="0">
                <a:effectLst/>
              </a:rPr>
              <a:t> subtree</a:t>
            </a:r>
          </a:p>
          <a:p>
            <a:pPr marL="914400" lvl="1" indent="-457200" eaLnBrk="1" hangingPunct="1"/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 is the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lowest</a:t>
            </a:r>
            <a:r>
              <a:rPr lang="en-US" altLang="zh-TW" sz="2000" dirty="0">
                <a:effectLst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ancestor</a:t>
            </a:r>
            <a:r>
              <a:rPr lang="en-US" altLang="zh-TW" sz="2000" dirty="0">
                <a:effectLst/>
              </a:rPr>
              <a:t> of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 whose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left child</a:t>
            </a:r>
            <a:r>
              <a:rPr lang="en-US" altLang="zh-TW" sz="2000" dirty="0">
                <a:effectLst/>
              </a:rPr>
              <a:t> is also an 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ancestor</a:t>
            </a:r>
            <a:r>
              <a:rPr lang="en-US" altLang="zh-TW" sz="2000" dirty="0">
                <a:effectLst/>
              </a:rPr>
              <a:t> of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 </a:t>
            </a:r>
          </a:p>
          <a:p>
            <a:pPr marL="914400" lvl="1" indent="-457200" eaLnBrk="1" hangingPunct="1"/>
            <a:r>
              <a:rPr lang="en-US" altLang="zh-TW" sz="2000" dirty="0">
                <a:effectLst/>
              </a:rPr>
              <a:t>i.e., if we move up from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,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 is the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first</a:t>
            </a:r>
            <a:r>
              <a:rPr lang="en-US" altLang="zh-TW" sz="2000" dirty="0">
                <a:effectLst/>
              </a:rPr>
              <a:t> ancestor we encounter when we go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right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編號版面配置區 3">
            <a:extLst>
              <a:ext uri="{FF2B5EF4-FFF2-40B4-BE49-F238E27FC236}">
                <a16:creationId xmlns:a16="http://schemas.microsoft.com/office/drawing/2014/main" id="{59B3E394-CDF0-4DBE-971B-4F77ADB3A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FA9C37-84CB-4065-A4BD-1F431010048F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12674" name="Rectangle 2">
            <a:extLst>
              <a:ext uri="{FF2B5EF4-FFF2-40B4-BE49-F238E27FC236}">
                <a16:creationId xmlns:a16="http://schemas.microsoft.com/office/drawing/2014/main" id="{F32D7D8F-827C-4C56-989D-83C51D118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Searching for Successor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D7C670B-4E17-47CC-832C-D27EA2059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9864" y="1196975"/>
            <a:ext cx="7958137" cy="4897438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400" dirty="0">
                <a:effectLst/>
              </a:rPr>
              <a:t>= successor[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effectLst/>
              </a:rPr>
              <a:t>]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TW" sz="2400" dirty="0">
                <a:effectLst/>
              </a:rPr>
              <a:t>Key points: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TW" sz="2400" dirty="0">
                <a:effectLst/>
                <a:sym typeface="Wingdings" panose="05000000000000000000" pitchFamily="2" charset="2"/>
              </a:rPr>
              <a:t> &gt;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endParaRPr lang="en-US" altLang="zh-TW" sz="24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 is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right subtree (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1</a:t>
            </a:r>
            <a:r>
              <a:rPr lang="en-US" altLang="zh-TW" sz="2000" dirty="0">
                <a:effectLst/>
              </a:rPr>
              <a:t>: the minimum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right subtree)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 is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’s left subtree (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2 </a:t>
            </a:r>
            <a:r>
              <a:rPr lang="en-US" altLang="zh-TW" sz="2000" dirty="0">
                <a:effectLst/>
              </a:rPr>
              <a:t>: the lowest such ancestor)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1 </a:t>
            </a:r>
            <a:r>
              <a:rPr lang="en-US" altLang="zh-TW" sz="2000" dirty="0">
                <a:effectLst/>
              </a:rPr>
              <a:t>&lt;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2</a:t>
            </a:r>
            <a:r>
              <a:rPr lang="en-US" altLang="zh-TW" sz="2000" dirty="0">
                <a:effectLst/>
              </a:rPr>
              <a:t>    </a:t>
            </a:r>
            <a:r>
              <a:rPr lang="en-US" altLang="zh-TW" sz="2000" dirty="0">
                <a:effectLst/>
                <a:sym typeface="Wingdings" panose="05000000000000000000" pitchFamily="2" charset="2"/>
              </a:rPr>
              <a:t> first check the existence of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1</a:t>
            </a:r>
            <a:r>
              <a:rPr lang="en-US" altLang="zh-TW" sz="2000" dirty="0">
                <a:effectLst/>
              </a:rPr>
              <a:t>, then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2</a:t>
            </a:r>
            <a:endParaRPr lang="en-US" altLang="zh-TW" sz="2000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altLang="zh-TW" sz="2400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altLang="zh-TW" sz="2400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TW" sz="2400" dirty="0">
                <a:effectLst/>
              </a:rPr>
              <a:t>= predecessor[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effectLst/>
              </a:rPr>
              <a:t>]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TW" sz="2400" dirty="0">
                <a:effectLst/>
              </a:rPr>
              <a:t>Key points: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TW" sz="2400" dirty="0">
                <a:effectLst/>
                <a:sym typeface="Wingdings" panose="05000000000000000000" pitchFamily="2" charset="2"/>
              </a:rPr>
              <a:t> &lt; </a:t>
            </a:r>
            <a:r>
              <a:rPr lang="en-US" altLang="zh-TW" sz="2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endParaRPr lang="en-US" altLang="zh-TW" sz="240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 is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left subtree (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1</a:t>
            </a:r>
            <a:r>
              <a:rPr lang="en-US" altLang="zh-TW" sz="2000" dirty="0">
                <a:effectLst/>
              </a:rPr>
              <a:t>: the maximum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left subtree)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 is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effectLst/>
              </a:rPr>
              <a:t>’s right subtree (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2 </a:t>
            </a:r>
            <a:r>
              <a:rPr lang="en-US" altLang="zh-TW" sz="2000" dirty="0">
                <a:effectLst/>
              </a:rPr>
              <a:t>: the maximum in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effectLst/>
              </a:rPr>
              <a:t>’s ancestors)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1 </a:t>
            </a:r>
            <a:r>
              <a:rPr lang="en-US" altLang="zh-TW" sz="2000" dirty="0">
                <a:effectLst/>
              </a:rPr>
              <a:t>&lt;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2</a:t>
            </a:r>
            <a:r>
              <a:rPr lang="en-US" altLang="zh-TW" sz="2000" dirty="0">
                <a:effectLst/>
              </a:rPr>
              <a:t>    </a:t>
            </a:r>
            <a:r>
              <a:rPr lang="en-US" altLang="zh-TW" sz="2000" dirty="0">
                <a:effectLst/>
                <a:sym typeface="Wingdings" panose="05000000000000000000" pitchFamily="2" charset="2"/>
              </a:rPr>
              <a:t> first check the existence of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1</a:t>
            </a:r>
            <a:r>
              <a:rPr lang="en-US" altLang="zh-TW" sz="2000" dirty="0">
                <a:effectLst/>
              </a:rPr>
              <a:t>, then </a:t>
            </a:r>
            <a:r>
              <a:rPr lang="en-US" altLang="zh-TW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baseline="-25000" dirty="0">
                <a:effectLst/>
              </a:rPr>
              <a:t>2</a:t>
            </a:r>
            <a:endParaRPr lang="en-US" altLang="zh-TW" sz="2000" dirty="0">
              <a:effectLst/>
            </a:endParaRPr>
          </a:p>
        </p:txBody>
      </p:sp>
      <p:sp>
        <p:nvSpPr>
          <p:cNvPr id="19461" name="Oval 8">
            <a:extLst>
              <a:ext uri="{FF2B5EF4-FFF2-40B4-BE49-F238E27FC236}">
                <a16:creationId xmlns:a16="http://schemas.microsoft.com/office/drawing/2014/main" id="{341B15B6-EC4E-41B2-AEC7-82F86246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781300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細明體" panose="02020509000000000000" pitchFamily="49" charset="-120"/>
              </a:rPr>
              <a:t>x</a:t>
            </a:r>
          </a:p>
        </p:txBody>
      </p:sp>
      <p:grpSp>
        <p:nvGrpSpPr>
          <p:cNvPr id="412681" name="Group 9">
            <a:extLst>
              <a:ext uri="{FF2B5EF4-FFF2-40B4-BE49-F238E27FC236}">
                <a16:creationId xmlns:a16="http://schemas.microsoft.com/office/drawing/2014/main" id="{FD036F65-D464-4055-B58B-B0698A7EA430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133600"/>
            <a:ext cx="719138" cy="649288"/>
            <a:chOff x="1474" y="3203"/>
            <a:chExt cx="453" cy="409"/>
          </a:xfrm>
        </p:grpSpPr>
        <p:sp>
          <p:nvSpPr>
            <p:cNvPr id="19501" name="Oval 10">
              <a:extLst>
                <a:ext uri="{FF2B5EF4-FFF2-40B4-BE49-F238E27FC236}">
                  <a16:creationId xmlns:a16="http://schemas.microsoft.com/office/drawing/2014/main" id="{67109496-42BF-4E5A-8D5A-A4A3378D3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385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zh-TW" sz="1400">
                <a:ea typeface="細明體" panose="02020509000000000000" pitchFamily="49" charset="-120"/>
              </a:endParaRPr>
            </a:p>
          </p:txBody>
        </p:sp>
        <p:sp>
          <p:nvSpPr>
            <p:cNvPr id="19502" name="Oval 11">
              <a:extLst>
                <a:ext uri="{FF2B5EF4-FFF2-40B4-BE49-F238E27FC236}">
                  <a16:creationId xmlns:a16="http://schemas.microsoft.com/office/drawing/2014/main" id="{F4B91237-CE9B-4F81-97B3-3D07B4C69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24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>
                  <a:ea typeface="細明體" panose="02020509000000000000" pitchFamily="49" charset="-120"/>
                </a:rPr>
                <a:t>y</a:t>
              </a:r>
            </a:p>
          </p:txBody>
        </p:sp>
        <p:sp>
          <p:nvSpPr>
            <p:cNvPr id="19503" name="Line 12">
              <a:extLst>
                <a:ext uri="{FF2B5EF4-FFF2-40B4-BE49-F238E27FC236}">
                  <a16:creationId xmlns:a16="http://schemas.microsoft.com/office/drawing/2014/main" id="{24283095-E13C-47C0-9D70-E26C1227E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5" y="3475"/>
              <a:ext cx="18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504" name="Line 13">
              <a:extLst>
                <a:ext uri="{FF2B5EF4-FFF2-40B4-BE49-F238E27FC236}">
                  <a16:creationId xmlns:a16="http://schemas.microsoft.com/office/drawing/2014/main" id="{AB66BFD5-F0E6-41C4-BE82-8082230FC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3339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505" name="Oval 14">
              <a:extLst>
                <a:ext uri="{FF2B5EF4-FFF2-40B4-BE49-F238E27FC236}">
                  <a16:creationId xmlns:a16="http://schemas.microsoft.com/office/drawing/2014/main" id="{5AC2CBB5-C256-4930-B21C-165E60E13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203"/>
              <a:ext cx="453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</p:grpSp>
      <p:grpSp>
        <p:nvGrpSpPr>
          <p:cNvPr id="412687" name="Group 15">
            <a:extLst>
              <a:ext uri="{FF2B5EF4-FFF2-40B4-BE49-F238E27FC236}">
                <a16:creationId xmlns:a16="http://schemas.microsoft.com/office/drawing/2014/main" id="{9A8FE35E-C208-4E86-8D4A-7E17A18884D4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2205038"/>
            <a:ext cx="503238" cy="647700"/>
            <a:chOff x="1973" y="3249"/>
            <a:chExt cx="317" cy="408"/>
          </a:xfrm>
        </p:grpSpPr>
        <p:sp>
          <p:nvSpPr>
            <p:cNvPr id="19498" name="Oval 16">
              <a:extLst>
                <a:ext uri="{FF2B5EF4-FFF2-40B4-BE49-F238E27FC236}">
                  <a16:creationId xmlns:a16="http://schemas.microsoft.com/office/drawing/2014/main" id="{01F3E75E-487D-4D93-BBE7-EDEC8587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3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>
                  <a:ea typeface="細明體" panose="02020509000000000000" pitchFamily="49" charset="-120"/>
                </a:rPr>
                <a:t>y</a:t>
              </a:r>
            </a:p>
          </p:txBody>
        </p:sp>
        <p:sp>
          <p:nvSpPr>
            <p:cNvPr id="19499" name="Line 17">
              <a:extLst>
                <a:ext uri="{FF2B5EF4-FFF2-40B4-BE49-F238E27FC236}">
                  <a16:creationId xmlns:a16="http://schemas.microsoft.com/office/drawing/2014/main" id="{580F4B98-B3CF-4AF5-954E-F6CFF42793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3521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500" name="Oval 18">
              <a:extLst>
                <a:ext uri="{FF2B5EF4-FFF2-40B4-BE49-F238E27FC236}">
                  <a16:creationId xmlns:a16="http://schemas.microsoft.com/office/drawing/2014/main" id="{9AE1B771-68F4-4919-A69D-F1613E68B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249"/>
              <a:ext cx="272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</p:grpSp>
      <p:grpSp>
        <p:nvGrpSpPr>
          <p:cNvPr id="412691" name="Group 19">
            <a:extLst>
              <a:ext uri="{FF2B5EF4-FFF2-40B4-BE49-F238E27FC236}">
                <a16:creationId xmlns:a16="http://schemas.microsoft.com/office/drawing/2014/main" id="{8B6F8BD8-A107-4231-AF7F-9B078201BF49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2997200"/>
            <a:ext cx="719137" cy="719138"/>
            <a:chOff x="1882" y="3657"/>
            <a:chExt cx="453" cy="453"/>
          </a:xfrm>
        </p:grpSpPr>
        <p:sp>
          <p:nvSpPr>
            <p:cNvPr id="19493" name="Oval 20">
              <a:extLst>
                <a:ext uri="{FF2B5EF4-FFF2-40B4-BE49-F238E27FC236}">
                  <a16:creationId xmlns:a16="http://schemas.microsoft.com/office/drawing/2014/main" id="{2A5C0EBF-39B2-4A36-B3B2-C782B6E1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83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>
                  <a:ea typeface="細明體" panose="02020509000000000000" pitchFamily="49" charset="-120"/>
                </a:rPr>
                <a:t>y</a:t>
              </a:r>
            </a:p>
          </p:txBody>
        </p:sp>
        <p:sp>
          <p:nvSpPr>
            <p:cNvPr id="19494" name="Line 21">
              <a:extLst>
                <a:ext uri="{FF2B5EF4-FFF2-40B4-BE49-F238E27FC236}">
                  <a16:creationId xmlns:a16="http://schemas.microsoft.com/office/drawing/2014/main" id="{38D2391A-77F8-4FBE-9CC1-34A11CBED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657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95" name="Oval 22">
              <a:extLst>
                <a:ext uri="{FF2B5EF4-FFF2-40B4-BE49-F238E27FC236}">
                  <a16:creationId xmlns:a16="http://schemas.microsoft.com/office/drawing/2014/main" id="{3CA7475A-3C07-4A84-9637-DA4B3F826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702"/>
              <a:ext cx="453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19496" name="Line 23">
              <a:extLst>
                <a:ext uri="{FF2B5EF4-FFF2-40B4-BE49-F238E27FC236}">
                  <a16:creationId xmlns:a16="http://schemas.microsoft.com/office/drawing/2014/main" id="{968526F5-C22E-4AB9-B546-D313CDE7A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3748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97" name="Line 24">
              <a:extLst>
                <a:ext uri="{FF2B5EF4-FFF2-40B4-BE49-F238E27FC236}">
                  <a16:creationId xmlns:a16="http://schemas.microsoft.com/office/drawing/2014/main" id="{C376BF4A-9187-4718-A498-37CF882FC5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838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412697" name="Group 25">
            <a:extLst>
              <a:ext uri="{FF2B5EF4-FFF2-40B4-BE49-F238E27FC236}">
                <a16:creationId xmlns:a16="http://schemas.microsoft.com/office/drawing/2014/main" id="{C9EDEC2E-480B-49FB-9EAC-4CE80E72C429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2997200"/>
            <a:ext cx="576263" cy="647700"/>
            <a:chOff x="1519" y="3657"/>
            <a:chExt cx="363" cy="408"/>
          </a:xfrm>
        </p:grpSpPr>
        <p:sp>
          <p:nvSpPr>
            <p:cNvPr id="19489" name="Line 26">
              <a:extLst>
                <a:ext uri="{FF2B5EF4-FFF2-40B4-BE49-F238E27FC236}">
                  <a16:creationId xmlns:a16="http://schemas.microsoft.com/office/drawing/2014/main" id="{ED88858F-1171-4F98-93AD-10685BFE2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3657"/>
              <a:ext cx="136" cy="1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90" name="Oval 27">
              <a:extLst>
                <a:ext uri="{FF2B5EF4-FFF2-40B4-BE49-F238E27FC236}">
                  <a16:creationId xmlns:a16="http://schemas.microsoft.com/office/drawing/2014/main" id="{535243BC-12B4-4922-AEEC-CBA7D7A1F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657"/>
              <a:ext cx="272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19491" name="Line 28">
              <a:extLst>
                <a:ext uri="{FF2B5EF4-FFF2-40B4-BE49-F238E27FC236}">
                  <a16:creationId xmlns:a16="http://schemas.microsoft.com/office/drawing/2014/main" id="{24DBF8E0-FD47-465D-BA0C-976844280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48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92" name="Line 29">
              <a:extLst>
                <a:ext uri="{FF2B5EF4-FFF2-40B4-BE49-F238E27FC236}">
                  <a16:creationId xmlns:a16="http://schemas.microsoft.com/office/drawing/2014/main" id="{3E64BA03-4560-4976-AAA5-92034F76E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3748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9466" name="Oval 31">
            <a:extLst>
              <a:ext uri="{FF2B5EF4-FFF2-40B4-BE49-F238E27FC236}">
                <a16:creationId xmlns:a16="http://schemas.microsoft.com/office/drawing/2014/main" id="{DE38CDF6-785E-4E46-963F-B5147E3E7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5280025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>
                <a:ea typeface="細明體" panose="02020509000000000000" pitchFamily="49" charset="-120"/>
              </a:rPr>
              <a:t>x</a:t>
            </a:r>
          </a:p>
        </p:txBody>
      </p:sp>
      <p:grpSp>
        <p:nvGrpSpPr>
          <p:cNvPr id="412704" name="Group 32">
            <a:extLst>
              <a:ext uri="{FF2B5EF4-FFF2-40B4-BE49-F238E27FC236}">
                <a16:creationId xmlns:a16="http://schemas.microsoft.com/office/drawing/2014/main" id="{69980E58-FBF4-4425-94C7-E8519BCD31A4}"/>
              </a:ext>
            </a:extLst>
          </p:cNvPr>
          <p:cNvGrpSpPr>
            <a:grpSpLocks/>
          </p:cNvGrpSpPr>
          <p:nvPr/>
        </p:nvGrpSpPr>
        <p:grpSpPr bwMode="auto">
          <a:xfrm>
            <a:off x="2316164" y="4724400"/>
            <a:ext cx="719137" cy="647700"/>
            <a:chOff x="5012" y="3158"/>
            <a:chExt cx="453" cy="408"/>
          </a:xfrm>
        </p:grpSpPr>
        <p:sp>
          <p:nvSpPr>
            <p:cNvPr id="19484" name="Oval 33">
              <a:extLst>
                <a:ext uri="{FF2B5EF4-FFF2-40B4-BE49-F238E27FC236}">
                  <a16:creationId xmlns:a16="http://schemas.microsoft.com/office/drawing/2014/main" id="{12F17339-A593-4CFA-852F-A84E5D996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333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zh-TW" sz="1400">
                <a:ea typeface="細明體" panose="02020509000000000000" pitchFamily="49" charset="-120"/>
              </a:endParaRPr>
            </a:p>
          </p:txBody>
        </p:sp>
        <p:sp>
          <p:nvSpPr>
            <p:cNvPr id="19485" name="Oval 34">
              <a:extLst>
                <a:ext uri="{FF2B5EF4-FFF2-40B4-BE49-F238E27FC236}">
                  <a16:creationId xmlns:a16="http://schemas.microsoft.com/office/drawing/2014/main" id="{0AEC6A38-9933-483C-8675-6B8F5DE1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3203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>
                  <a:ea typeface="細明體" panose="02020509000000000000" pitchFamily="49" charset="-120"/>
                </a:rPr>
                <a:t>y</a:t>
              </a:r>
            </a:p>
          </p:txBody>
        </p:sp>
        <p:sp>
          <p:nvSpPr>
            <p:cNvPr id="19486" name="Line 35">
              <a:extLst>
                <a:ext uri="{FF2B5EF4-FFF2-40B4-BE49-F238E27FC236}">
                  <a16:creationId xmlns:a16="http://schemas.microsoft.com/office/drawing/2014/main" id="{51C0D30A-B20F-44BE-BC0A-7A9DCCF0E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7" y="343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87" name="Line 36">
              <a:extLst>
                <a:ext uri="{FF2B5EF4-FFF2-40B4-BE49-F238E27FC236}">
                  <a16:creationId xmlns:a16="http://schemas.microsoft.com/office/drawing/2014/main" id="{FA3D1FE2-FD17-41C4-86A5-59B956DB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" y="3294"/>
              <a:ext cx="9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88" name="Oval 37">
              <a:extLst>
                <a:ext uri="{FF2B5EF4-FFF2-40B4-BE49-F238E27FC236}">
                  <a16:creationId xmlns:a16="http://schemas.microsoft.com/office/drawing/2014/main" id="{6910A1AD-0540-4B2F-95EF-8F34908B1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158"/>
              <a:ext cx="453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</p:grpSp>
      <p:grpSp>
        <p:nvGrpSpPr>
          <p:cNvPr id="412710" name="Group 38">
            <a:extLst>
              <a:ext uri="{FF2B5EF4-FFF2-40B4-BE49-F238E27FC236}">
                <a16:creationId xmlns:a16="http://schemas.microsoft.com/office/drawing/2014/main" id="{DEE843E1-9ECC-46B5-9ED8-013AC9761576}"/>
              </a:ext>
            </a:extLst>
          </p:cNvPr>
          <p:cNvGrpSpPr>
            <a:grpSpLocks/>
          </p:cNvGrpSpPr>
          <p:nvPr/>
        </p:nvGrpSpPr>
        <p:grpSpPr bwMode="auto">
          <a:xfrm>
            <a:off x="1666876" y="4724400"/>
            <a:ext cx="504825" cy="647700"/>
            <a:chOff x="4603" y="3158"/>
            <a:chExt cx="318" cy="408"/>
          </a:xfrm>
        </p:grpSpPr>
        <p:sp>
          <p:nvSpPr>
            <p:cNvPr id="19481" name="Oval 39">
              <a:extLst>
                <a:ext uri="{FF2B5EF4-FFF2-40B4-BE49-F238E27FC236}">
                  <a16:creationId xmlns:a16="http://schemas.microsoft.com/office/drawing/2014/main" id="{B5F3A8C2-26EE-45DF-ADEE-C9D7D035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33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>
                  <a:ea typeface="細明體" panose="02020509000000000000" pitchFamily="49" charset="-120"/>
                </a:rPr>
                <a:t>y</a:t>
              </a:r>
            </a:p>
          </p:txBody>
        </p:sp>
        <p:sp>
          <p:nvSpPr>
            <p:cNvPr id="19482" name="Line 40">
              <a:extLst>
                <a:ext uri="{FF2B5EF4-FFF2-40B4-BE49-F238E27FC236}">
                  <a16:creationId xmlns:a16="http://schemas.microsoft.com/office/drawing/2014/main" id="{CEC493F9-D27C-4904-BF2E-0614D6356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5" y="3430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83" name="Oval 41">
              <a:extLst>
                <a:ext uri="{FF2B5EF4-FFF2-40B4-BE49-F238E27FC236}">
                  <a16:creationId xmlns:a16="http://schemas.microsoft.com/office/drawing/2014/main" id="{8D200F2F-EB38-4FFC-B3E1-E885FE7F2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58"/>
              <a:ext cx="272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</p:grpSp>
      <p:grpSp>
        <p:nvGrpSpPr>
          <p:cNvPr id="412714" name="Group 42">
            <a:extLst>
              <a:ext uri="{FF2B5EF4-FFF2-40B4-BE49-F238E27FC236}">
                <a16:creationId xmlns:a16="http://schemas.microsoft.com/office/drawing/2014/main" id="{8DD2EEEB-D94D-41CD-85F4-2464DF1A9C1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445125"/>
            <a:ext cx="719138" cy="647700"/>
            <a:chOff x="4513" y="3612"/>
            <a:chExt cx="453" cy="408"/>
          </a:xfrm>
        </p:grpSpPr>
        <p:sp>
          <p:nvSpPr>
            <p:cNvPr id="19476" name="Oval 43">
              <a:extLst>
                <a:ext uri="{FF2B5EF4-FFF2-40B4-BE49-F238E27FC236}">
                  <a16:creationId xmlns:a16="http://schemas.microsoft.com/office/drawing/2014/main" id="{BAAEC1D3-A234-4FDF-BC66-0885E248C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793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>
                  <a:ea typeface="細明體" panose="02020509000000000000" pitchFamily="49" charset="-120"/>
                </a:rPr>
                <a:t>y</a:t>
              </a:r>
            </a:p>
          </p:txBody>
        </p:sp>
        <p:sp>
          <p:nvSpPr>
            <p:cNvPr id="19477" name="Line 44">
              <a:extLst>
                <a:ext uri="{FF2B5EF4-FFF2-40B4-BE49-F238E27FC236}">
                  <a16:creationId xmlns:a16="http://schemas.microsoft.com/office/drawing/2014/main" id="{92BAF441-6A44-4153-97D2-B032997B59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361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78" name="Oval 45">
              <a:extLst>
                <a:ext uri="{FF2B5EF4-FFF2-40B4-BE49-F238E27FC236}">
                  <a16:creationId xmlns:a16="http://schemas.microsoft.com/office/drawing/2014/main" id="{1EF402AD-FBF0-4FC8-A421-C70364881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612"/>
              <a:ext cx="453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19479" name="Line 46">
              <a:extLst>
                <a:ext uri="{FF2B5EF4-FFF2-40B4-BE49-F238E27FC236}">
                  <a16:creationId xmlns:a16="http://schemas.microsoft.com/office/drawing/2014/main" id="{E775DEAF-6A99-4569-9786-A694B041F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3748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80" name="Line 47">
              <a:extLst>
                <a:ext uri="{FF2B5EF4-FFF2-40B4-BE49-F238E27FC236}">
                  <a16:creationId xmlns:a16="http://schemas.microsoft.com/office/drawing/2014/main" id="{42E4D414-3DEC-4016-952E-E48D930D6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9" y="3657"/>
              <a:ext cx="13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grpSp>
        <p:nvGrpSpPr>
          <p:cNvPr id="412720" name="Group 48">
            <a:extLst>
              <a:ext uri="{FF2B5EF4-FFF2-40B4-BE49-F238E27FC236}">
                <a16:creationId xmlns:a16="http://schemas.microsoft.com/office/drawing/2014/main" id="{BBF41710-0DF8-43B6-B948-F7A61DD65E5C}"/>
              </a:ext>
            </a:extLst>
          </p:cNvPr>
          <p:cNvGrpSpPr>
            <a:grpSpLocks/>
          </p:cNvGrpSpPr>
          <p:nvPr/>
        </p:nvGrpSpPr>
        <p:grpSpPr bwMode="auto">
          <a:xfrm>
            <a:off x="2316163" y="5445125"/>
            <a:ext cx="647700" cy="647700"/>
            <a:chOff x="5012" y="3612"/>
            <a:chExt cx="408" cy="408"/>
          </a:xfrm>
        </p:grpSpPr>
        <p:sp>
          <p:nvSpPr>
            <p:cNvPr id="19472" name="Line 49">
              <a:extLst>
                <a:ext uri="{FF2B5EF4-FFF2-40B4-BE49-F238E27FC236}">
                  <a16:creationId xmlns:a16="http://schemas.microsoft.com/office/drawing/2014/main" id="{B7F7D633-E8E1-438B-9BF3-670BC540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3612"/>
              <a:ext cx="181" cy="9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73" name="Oval 50">
              <a:extLst>
                <a:ext uri="{FF2B5EF4-FFF2-40B4-BE49-F238E27FC236}">
                  <a16:creationId xmlns:a16="http://schemas.microsoft.com/office/drawing/2014/main" id="{6DAD3EEF-AB33-4580-9A9B-1CFA3CB53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3612"/>
              <a:ext cx="272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>
                <a:ea typeface="細明體" panose="02020509000000000000" pitchFamily="49" charset="-120"/>
              </a:endParaRPr>
            </a:p>
          </p:txBody>
        </p:sp>
        <p:sp>
          <p:nvSpPr>
            <p:cNvPr id="19474" name="Line 51">
              <a:extLst>
                <a:ext uri="{FF2B5EF4-FFF2-40B4-BE49-F238E27FC236}">
                  <a16:creationId xmlns:a16="http://schemas.microsoft.com/office/drawing/2014/main" id="{09FD1C5C-85C9-418B-89FD-7C109E462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3703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19475" name="Line 52">
              <a:extLst>
                <a:ext uri="{FF2B5EF4-FFF2-40B4-BE49-F238E27FC236}">
                  <a16:creationId xmlns:a16="http://schemas.microsoft.com/office/drawing/2014/main" id="{08EC2953-7C32-4A4F-A0C1-D2EE57CA6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" y="3703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19471" name="Rectangle 54">
            <a:extLst>
              <a:ext uri="{FF2B5EF4-FFF2-40B4-BE49-F238E27FC236}">
                <a16:creationId xmlns:a16="http://schemas.microsoft.com/office/drawing/2014/main" id="{1A659AF3-BB4E-4C92-892D-FB7038918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2464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>
            <a:extLst>
              <a:ext uri="{FF2B5EF4-FFF2-40B4-BE49-F238E27FC236}">
                <a16:creationId xmlns:a16="http://schemas.microsoft.com/office/drawing/2014/main" id="{DB0FC8D0-6145-48C4-A545-617D7B839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60337FE-BFC5-4E0B-A770-874315C529DA}" type="slidenum">
              <a:rPr kumimoji="0" lang="en-US" altLang="zh-TW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395266" name="Rectangle 2">
            <a:extLst>
              <a:ext uri="{FF2B5EF4-FFF2-40B4-BE49-F238E27FC236}">
                <a16:creationId xmlns:a16="http://schemas.microsoft.com/office/drawing/2014/main" id="{C5C08610-3382-4EF0-9D0F-A64526616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Searching for Successor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A4E8C5FA-F814-411B-B119-585045EBA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9651" y="1268414"/>
            <a:ext cx="8208963" cy="4897437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endParaRPr lang="en-US" altLang="zh-TW" sz="2400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altLang="zh-TW" sz="2400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altLang="zh-TW" sz="2400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altLang="zh-TW" sz="2400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altLang="zh-TW" sz="2400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altLang="zh-TW" sz="2400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TW" sz="2000" dirty="0">
                <a:effectLst/>
              </a:rPr>
              <a:t>Q: the successor of the node with key value 15,6,4,17=? 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TW" sz="2000" dirty="0">
                <a:effectLst/>
              </a:rPr>
              <a:t>Q: the predecessor of the node with key value 15,6,4,17=? 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rgbClr val="0000FF"/>
                </a:solidFill>
                <a:effectLst/>
              </a:rPr>
              <a:t>TREE-PREDECESSOR</a:t>
            </a:r>
            <a:r>
              <a:rPr lang="en-US" altLang="zh-TW" sz="2000" dirty="0">
                <a:effectLst/>
              </a:rPr>
              <a:t> is symmetric to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TREE-SUCCESSOR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TW" sz="2000" dirty="0">
                <a:effectLst/>
              </a:rPr>
              <a:t>i.e., change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right[</a:t>
            </a:r>
            <a:r>
              <a:rPr lang="en-US" altLang="zh-TW" sz="200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]</a:t>
            </a:r>
            <a:r>
              <a:rPr lang="en-US" altLang="zh-TW" sz="2000" dirty="0">
                <a:effectLst/>
              </a:rPr>
              <a:t> by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left[</a:t>
            </a:r>
            <a:r>
              <a:rPr lang="en-US" altLang="zh-TW" sz="2000" i="1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]</a:t>
            </a:r>
            <a:r>
              <a:rPr lang="en-US" altLang="zh-TW" sz="2000" dirty="0">
                <a:effectLst/>
              </a:rPr>
              <a:t> &amp; </a:t>
            </a:r>
            <a:r>
              <a:rPr lang="en-US" altLang="zh-TW" sz="2000" dirty="0">
                <a:solidFill>
                  <a:srgbClr val="0000FF"/>
                </a:solidFill>
                <a:effectLst/>
              </a:rPr>
              <a:t>TREE-MAXIMUM </a:t>
            </a:r>
            <a:r>
              <a:rPr lang="en-US" altLang="zh-TW" sz="2000" dirty="0">
                <a:effectLst/>
              </a:rPr>
              <a:t>by </a:t>
            </a:r>
            <a:r>
              <a:rPr lang="en-US" altLang="zh-TW" sz="2000" dirty="0">
                <a:solidFill>
                  <a:srgbClr val="006600"/>
                </a:solidFill>
                <a:effectLst/>
              </a:rPr>
              <a:t>TREE-MINIMUM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altLang="zh-TW" sz="800" b="1" i="1" dirty="0">
              <a:effectLst/>
            </a:endParaRPr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TW" sz="2000" b="1" i="1" dirty="0">
                <a:effectLst/>
              </a:rPr>
              <a:t>Time: </a:t>
            </a:r>
            <a:r>
              <a:rPr lang="en-US" altLang="zh-TW" sz="2000" i="1" dirty="0">
                <a:solidFill>
                  <a:srgbClr val="FF0000"/>
                </a:solidFill>
                <a:effectLst/>
              </a:rPr>
              <a:t>O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(</a:t>
            </a:r>
            <a:r>
              <a:rPr lang="en-US" altLang="zh-TW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2000" dirty="0">
                <a:solidFill>
                  <a:srgbClr val="FF0000"/>
                </a:solidFill>
                <a:effectLst/>
              </a:rPr>
              <a:t>)</a:t>
            </a:r>
          </a:p>
          <a:p>
            <a:pPr marL="533400" indent="-533400" eaLnBrk="1" hangingPunct="1">
              <a:lnSpc>
                <a:spcPct val="90000"/>
              </a:lnSpc>
              <a:buNone/>
            </a:pPr>
            <a:endParaRPr lang="en-US" altLang="zh-TW" sz="2400" dirty="0">
              <a:solidFill>
                <a:srgbClr val="FF0000"/>
              </a:solidFill>
              <a:effectLst/>
            </a:endParaRPr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9973128C-7F2F-44BD-BA8A-E6392FD4A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1341438"/>
            <a:ext cx="4016375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TREE-SUCCESSOR(</a:t>
            </a:r>
            <a:r>
              <a:rPr kumimoji="0" lang="en-US" altLang="zh-TW" sz="1800" b="1" i="1" dirty="0">
                <a:solidFill>
                  <a:srgbClr val="006600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b="1" dirty="0">
                <a:solidFill>
                  <a:srgbClr val="0066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if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 </a:t>
            </a:r>
            <a:r>
              <a:rPr kumimoji="0" lang="en-US" altLang="zh-TW" sz="1800" dirty="0">
                <a:ea typeface="細明體" panose="02020509000000000000" pitchFamily="49" charset="-120"/>
                <a:cs typeface="Arial" panose="020B0604020202020204" pitchFamily="34" charset="0"/>
              </a:rPr>
              <a:t>≠</a:t>
            </a:r>
            <a:r>
              <a:rPr kumimoji="0" lang="en-US" altLang="zh-TW" sz="1800" dirty="0">
                <a:ea typeface="細明體" panose="02020509000000000000" pitchFamily="49" charset="-120"/>
              </a:rPr>
              <a:t> NIL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then return </a:t>
            </a:r>
            <a:r>
              <a:rPr kumimoji="0" lang="en-US" altLang="zh-TW" sz="1800" dirty="0">
                <a:ea typeface="細明體" panose="02020509000000000000" pitchFamily="49" charset="-120"/>
              </a:rPr>
              <a:t>TREE-MINIMUM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(right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while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≠ NIL </a:t>
            </a:r>
            <a:r>
              <a:rPr kumimoji="0" lang="en-US" altLang="zh-TW" sz="1800" b="1" dirty="0">
                <a:ea typeface="細明體" panose="02020509000000000000" pitchFamily="49" charset="-120"/>
              </a:rPr>
              <a:t>and</a:t>
            </a:r>
            <a:r>
              <a:rPr kumimoji="0" lang="en-US" altLang="zh-TW" sz="1800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x </a:t>
            </a:r>
            <a:r>
              <a:rPr kumimoji="0" lang="en-US" altLang="zh-TW" sz="1800" dirty="0">
                <a:ea typeface="細明體" panose="02020509000000000000" pitchFamily="49" charset="-120"/>
              </a:rPr>
              <a:t>=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right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     do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ea typeface="細明體" panose="02020509000000000000" pitchFamily="49" charset="-120"/>
              </a:rPr>
              <a:t>         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 </a:t>
            </a:r>
            <a:r>
              <a:rPr kumimoji="0" lang="en-US" altLang="zh-TW" sz="1800" dirty="0">
                <a:ea typeface="細明體" panose="02020509000000000000" pitchFamily="49" charset="-120"/>
              </a:rPr>
              <a:t>← </a:t>
            </a:r>
            <a:r>
              <a:rPr kumimoji="0" lang="en-US" altLang="zh-TW" sz="1800" i="1" dirty="0">
                <a:ea typeface="細明體" panose="02020509000000000000" pitchFamily="49" charset="-120"/>
              </a:rPr>
              <a:t>p</a:t>
            </a:r>
            <a:r>
              <a:rPr kumimoji="0" lang="en-US" altLang="zh-TW" sz="1800" dirty="0">
                <a:ea typeface="細明體" panose="02020509000000000000" pitchFamily="49" charset="-120"/>
              </a:rPr>
              <a:t>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b="1" dirty="0">
                <a:ea typeface="細明體" panose="02020509000000000000" pitchFamily="49" charset="-120"/>
              </a:rPr>
              <a:t>return 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</a:p>
        </p:txBody>
      </p:sp>
      <p:pic>
        <p:nvPicPr>
          <p:cNvPr id="21510" name="Picture 5">
            <a:extLst>
              <a:ext uri="{FF2B5EF4-FFF2-40B4-BE49-F238E27FC236}">
                <a16:creationId xmlns:a16="http://schemas.microsoft.com/office/drawing/2014/main" id="{1B6B2079-4A5C-4BB2-B1E1-4BD610CAB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12875"/>
            <a:ext cx="32670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11" name="Text Box 6">
            <a:extLst>
              <a:ext uri="{FF2B5EF4-FFF2-40B4-BE49-F238E27FC236}">
                <a16:creationId xmlns:a16="http://schemas.microsoft.com/office/drawing/2014/main" id="{54CD192A-2C1E-4A16-8DEA-EE07E6DC3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4289" y="3644901"/>
            <a:ext cx="15509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ea typeface="細明體" panose="02020509000000000000" pitchFamily="49" charset="-120"/>
              </a:rPr>
              <a:t>A: 17,7,6,18</a:t>
            </a:r>
          </a:p>
        </p:txBody>
      </p:sp>
      <p:sp>
        <p:nvSpPr>
          <p:cNvPr id="21512" name="Text Box 7">
            <a:extLst>
              <a:ext uri="{FF2B5EF4-FFF2-40B4-BE49-F238E27FC236}">
                <a16:creationId xmlns:a16="http://schemas.microsoft.com/office/drawing/2014/main" id="{9349E35E-804B-4C1D-95A7-27C1AAD80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5725" y="3933826"/>
            <a:ext cx="1550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TW" sz="2000">
                <a:solidFill>
                  <a:srgbClr val="FF0000"/>
                </a:solidFill>
                <a:ea typeface="細明體" panose="02020509000000000000" pitchFamily="49" charset="-120"/>
              </a:rPr>
              <a:t>A: 13,4,3,15</a:t>
            </a:r>
          </a:p>
        </p:txBody>
      </p:sp>
      <p:sp>
        <p:nvSpPr>
          <p:cNvPr id="21513" name="Oval 8">
            <a:extLst>
              <a:ext uri="{FF2B5EF4-FFF2-40B4-BE49-F238E27FC236}">
                <a16:creationId xmlns:a16="http://schemas.microsoft.com/office/drawing/2014/main" id="{C8D8B4F9-432D-402B-A908-E5B462901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848" y="5562618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395294" name="Group 30">
            <a:extLst>
              <a:ext uri="{FF2B5EF4-FFF2-40B4-BE49-F238E27FC236}">
                <a16:creationId xmlns:a16="http://schemas.microsoft.com/office/drawing/2014/main" id="{93EADCC3-C57C-4CD3-A6B5-9F815C91E02B}"/>
              </a:ext>
            </a:extLst>
          </p:cNvPr>
          <p:cNvGrpSpPr>
            <a:grpSpLocks/>
          </p:cNvGrpSpPr>
          <p:nvPr/>
        </p:nvGrpSpPr>
        <p:grpSpPr bwMode="auto">
          <a:xfrm>
            <a:off x="5095585" y="4986357"/>
            <a:ext cx="719138" cy="649287"/>
            <a:chOff x="1474" y="3203"/>
            <a:chExt cx="453" cy="409"/>
          </a:xfrm>
        </p:grpSpPr>
        <p:sp>
          <p:nvSpPr>
            <p:cNvPr id="21555" name="Oval 11">
              <a:extLst>
                <a:ext uri="{FF2B5EF4-FFF2-40B4-BE49-F238E27FC236}">
                  <a16:creationId xmlns:a16="http://schemas.microsoft.com/office/drawing/2014/main" id="{2C22F733-BE56-4A0F-9AB4-DA1F70A98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385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zh-TW" sz="14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1556" name="Oval 12">
              <a:extLst>
                <a:ext uri="{FF2B5EF4-FFF2-40B4-BE49-F238E27FC236}">
                  <a16:creationId xmlns:a16="http://schemas.microsoft.com/office/drawing/2014/main" id="{3575EF5A-F89E-4ED1-B77B-41AA0108B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24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 i="1"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557" name="Line 16">
              <a:extLst>
                <a:ext uri="{FF2B5EF4-FFF2-40B4-BE49-F238E27FC236}">
                  <a16:creationId xmlns:a16="http://schemas.microsoft.com/office/drawing/2014/main" id="{433471B5-1AB6-4A48-A8F7-E7B6D7553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55" y="3475"/>
              <a:ext cx="18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8" name="Line 17">
              <a:extLst>
                <a:ext uri="{FF2B5EF4-FFF2-40B4-BE49-F238E27FC236}">
                  <a16:creationId xmlns:a16="http://schemas.microsoft.com/office/drawing/2014/main" id="{E646AD27-30CC-4905-A376-50C2FA2DA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3339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9" name="Oval 20">
              <a:extLst>
                <a:ext uri="{FF2B5EF4-FFF2-40B4-BE49-F238E27FC236}">
                  <a16:creationId xmlns:a16="http://schemas.microsoft.com/office/drawing/2014/main" id="{8D858B79-8B25-47FB-BC97-A1EB41524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203"/>
              <a:ext cx="453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293" name="Group 29">
            <a:extLst>
              <a:ext uri="{FF2B5EF4-FFF2-40B4-BE49-F238E27FC236}">
                <a16:creationId xmlns:a16="http://schemas.microsoft.com/office/drawing/2014/main" id="{C3088CD7-8505-4053-ABCA-557A69647A07}"/>
              </a:ext>
            </a:extLst>
          </p:cNvPr>
          <p:cNvGrpSpPr>
            <a:grpSpLocks/>
          </p:cNvGrpSpPr>
          <p:nvPr/>
        </p:nvGrpSpPr>
        <p:grpSpPr bwMode="auto">
          <a:xfrm>
            <a:off x="5887749" y="5059381"/>
            <a:ext cx="503237" cy="647700"/>
            <a:chOff x="1973" y="3249"/>
            <a:chExt cx="317" cy="408"/>
          </a:xfrm>
        </p:grpSpPr>
        <p:sp>
          <p:nvSpPr>
            <p:cNvPr id="21552" name="Oval 13">
              <a:extLst>
                <a:ext uri="{FF2B5EF4-FFF2-40B4-BE49-F238E27FC236}">
                  <a16:creationId xmlns:a16="http://schemas.microsoft.com/office/drawing/2014/main" id="{C9363020-31BA-46F8-A2DC-922D43484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43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 i="1"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553" name="Line 15">
              <a:extLst>
                <a:ext uri="{FF2B5EF4-FFF2-40B4-BE49-F238E27FC236}">
                  <a16:creationId xmlns:a16="http://schemas.microsoft.com/office/drawing/2014/main" id="{B26508D7-CFA3-4736-B30F-5CC9CBE52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3" y="3521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4" name="Oval 21">
              <a:extLst>
                <a:ext uri="{FF2B5EF4-FFF2-40B4-BE49-F238E27FC236}">
                  <a16:creationId xmlns:a16="http://schemas.microsoft.com/office/drawing/2014/main" id="{FC0A701B-D30F-43E2-9B92-F9CC7550A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3249"/>
              <a:ext cx="272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292" name="Group 28">
            <a:extLst>
              <a:ext uri="{FF2B5EF4-FFF2-40B4-BE49-F238E27FC236}">
                <a16:creationId xmlns:a16="http://schemas.microsoft.com/office/drawing/2014/main" id="{353E010B-9381-4D4C-A77A-D23FB9907420}"/>
              </a:ext>
            </a:extLst>
          </p:cNvPr>
          <p:cNvGrpSpPr>
            <a:grpSpLocks/>
          </p:cNvGrpSpPr>
          <p:nvPr/>
        </p:nvGrpSpPr>
        <p:grpSpPr bwMode="auto">
          <a:xfrm>
            <a:off x="5743285" y="5707082"/>
            <a:ext cx="719138" cy="719137"/>
            <a:chOff x="1882" y="3657"/>
            <a:chExt cx="453" cy="453"/>
          </a:xfrm>
        </p:grpSpPr>
        <p:sp>
          <p:nvSpPr>
            <p:cNvPr id="21547" name="Oval 10">
              <a:extLst>
                <a:ext uri="{FF2B5EF4-FFF2-40B4-BE49-F238E27FC236}">
                  <a16:creationId xmlns:a16="http://schemas.microsoft.com/office/drawing/2014/main" id="{4886FA95-D2DA-4AE8-AF48-7C6EF50B6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83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 i="1"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548" name="Line 14">
              <a:extLst>
                <a:ext uri="{FF2B5EF4-FFF2-40B4-BE49-F238E27FC236}">
                  <a16:creationId xmlns:a16="http://schemas.microsoft.com/office/drawing/2014/main" id="{98A4999C-B7DD-44FF-B250-B93ED6C8A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657"/>
              <a:ext cx="91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49" name="Oval 22">
              <a:extLst>
                <a:ext uri="{FF2B5EF4-FFF2-40B4-BE49-F238E27FC236}">
                  <a16:creationId xmlns:a16="http://schemas.microsoft.com/office/drawing/2014/main" id="{FF58A7A3-4F03-4DAA-B4C9-2DCCD6062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702"/>
              <a:ext cx="453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1550" name="Line 23">
              <a:extLst>
                <a:ext uri="{FF2B5EF4-FFF2-40B4-BE49-F238E27FC236}">
                  <a16:creationId xmlns:a16="http://schemas.microsoft.com/office/drawing/2014/main" id="{6C01BB12-59B2-4BB8-9445-332E15818C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3748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51" name="Line 24">
              <a:extLst>
                <a:ext uri="{FF2B5EF4-FFF2-40B4-BE49-F238E27FC236}">
                  <a16:creationId xmlns:a16="http://schemas.microsoft.com/office/drawing/2014/main" id="{16C2C416-FF88-4EA2-AA76-B477B3E64A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838"/>
              <a:ext cx="136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291" name="Group 27">
            <a:extLst>
              <a:ext uri="{FF2B5EF4-FFF2-40B4-BE49-F238E27FC236}">
                <a16:creationId xmlns:a16="http://schemas.microsoft.com/office/drawing/2014/main" id="{9CDAA2D0-0889-4F2D-AC10-71990C51F35F}"/>
              </a:ext>
            </a:extLst>
          </p:cNvPr>
          <p:cNvGrpSpPr>
            <a:grpSpLocks/>
          </p:cNvGrpSpPr>
          <p:nvPr/>
        </p:nvGrpSpPr>
        <p:grpSpPr bwMode="auto">
          <a:xfrm>
            <a:off x="5167023" y="5707081"/>
            <a:ext cx="576262" cy="647700"/>
            <a:chOff x="1519" y="3657"/>
            <a:chExt cx="363" cy="408"/>
          </a:xfrm>
        </p:grpSpPr>
        <p:sp>
          <p:nvSpPr>
            <p:cNvPr id="21543" name="Line 18">
              <a:extLst>
                <a:ext uri="{FF2B5EF4-FFF2-40B4-BE49-F238E27FC236}">
                  <a16:creationId xmlns:a16="http://schemas.microsoft.com/office/drawing/2014/main" id="{EA2B7143-0A49-4B09-931F-E47D83BEA5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3657"/>
              <a:ext cx="136" cy="1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44" name="Oval 19">
              <a:extLst>
                <a:ext uri="{FF2B5EF4-FFF2-40B4-BE49-F238E27FC236}">
                  <a16:creationId xmlns:a16="http://schemas.microsoft.com/office/drawing/2014/main" id="{77A8302E-B13D-4E10-B2FD-A8C6F9D3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657"/>
              <a:ext cx="272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1545" name="Line 25">
              <a:extLst>
                <a:ext uri="{FF2B5EF4-FFF2-40B4-BE49-F238E27FC236}">
                  <a16:creationId xmlns:a16="http://schemas.microsoft.com/office/drawing/2014/main" id="{55FE518C-710F-4A36-BE70-78CC4EEDA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3748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46" name="Line 26">
              <a:extLst>
                <a:ext uri="{FF2B5EF4-FFF2-40B4-BE49-F238E27FC236}">
                  <a16:creationId xmlns:a16="http://schemas.microsoft.com/office/drawing/2014/main" id="{1BC1B055-BB4E-4A15-AEC4-331B2A202D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9" y="3748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518" name="Text Box 31">
            <a:extLst>
              <a:ext uri="{FF2B5EF4-FFF2-40B4-BE49-F238E27FC236}">
                <a16:creationId xmlns:a16="http://schemas.microsoft.com/office/drawing/2014/main" id="{5B1331D5-B786-4E18-BFB5-852442827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972" y="5600184"/>
            <a:ext cx="1845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</a:t>
            </a:r>
            <a:r>
              <a:rPr kumimoji="0" lang="en-US" altLang="zh-TW" sz="1800" dirty="0">
                <a:ea typeface="細明體" panose="02020509000000000000" pitchFamily="49" charset="-120"/>
              </a:rPr>
              <a:t> = successor[</a:t>
            </a:r>
            <a:r>
              <a:rPr kumimoji="0" lang="en-US" altLang="zh-TW" sz="1800" i="1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  <a:r>
              <a:rPr kumimoji="0" lang="en-US" altLang="zh-TW" sz="1800" dirty="0">
                <a:ea typeface="細明體" panose="02020509000000000000" pitchFamily="49" charset="-120"/>
              </a:rPr>
              <a:t>]</a:t>
            </a:r>
          </a:p>
        </p:txBody>
      </p:sp>
      <p:sp>
        <p:nvSpPr>
          <p:cNvPr id="21519" name="Oval 32">
            <a:extLst>
              <a:ext uri="{FF2B5EF4-FFF2-40B4-BE49-F238E27FC236}">
                <a16:creationId xmlns:a16="http://schemas.microsoft.com/office/drawing/2014/main" id="{C3D6534F-3A78-4741-A99E-A9363BA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269" y="5565743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4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395323" name="Group 59">
            <a:extLst>
              <a:ext uri="{FF2B5EF4-FFF2-40B4-BE49-F238E27FC236}">
                <a16:creationId xmlns:a16="http://schemas.microsoft.com/office/drawing/2014/main" id="{93B3E89B-61C4-49F3-8843-21742945E1F0}"/>
              </a:ext>
            </a:extLst>
          </p:cNvPr>
          <p:cNvGrpSpPr>
            <a:grpSpLocks/>
          </p:cNvGrpSpPr>
          <p:nvPr/>
        </p:nvGrpSpPr>
        <p:grpSpPr bwMode="auto">
          <a:xfrm>
            <a:off x="9620431" y="5010118"/>
            <a:ext cx="719138" cy="647700"/>
            <a:chOff x="5012" y="3158"/>
            <a:chExt cx="453" cy="408"/>
          </a:xfrm>
        </p:grpSpPr>
        <p:sp>
          <p:nvSpPr>
            <p:cNvPr id="21538" name="Oval 34">
              <a:extLst>
                <a:ext uri="{FF2B5EF4-FFF2-40B4-BE49-F238E27FC236}">
                  <a16:creationId xmlns:a16="http://schemas.microsoft.com/office/drawing/2014/main" id="{57C6D21C-F45E-4413-BBA7-0CC94A631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333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zh-TW" sz="14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1539" name="Oval 35">
              <a:extLst>
                <a:ext uri="{FF2B5EF4-FFF2-40B4-BE49-F238E27FC236}">
                  <a16:creationId xmlns:a16="http://schemas.microsoft.com/office/drawing/2014/main" id="{98EC8E3E-1BFB-4FC0-A929-144AE423C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3203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 i="1"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540" name="Line 36">
              <a:extLst>
                <a:ext uri="{FF2B5EF4-FFF2-40B4-BE49-F238E27FC236}">
                  <a16:creationId xmlns:a16="http://schemas.microsoft.com/office/drawing/2014/main" id="{3BF42B28-ADF9-4363-85EB-7A813C879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7" y="3430"/>
              <a:ext cx="182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41" name="Line 37">
              <a:extLst>
                <a:ext uri="{FF2B5EF4-FFF2-40B4-BE49-F238E27FC236}">
                  <a16:creationId xmlns:a16="http://schemas.microsoft.com/office/drawing/2014/main" id="{3ACB28AC-E09D-4352-9B92-E0760676F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" y="3294"/>
              <a:ext cx="9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42" name="Oval 38">
              <a:extLst>
                <a:ext uri="{FF2B5EF4-FFF2-40B4-BE49-F238E27FC236}">
                  <a16:creationId xmlns:a16="http://schemas.microsoft.com/office/drawing/2014/main" id="{1D997804-77ED-4AF8-9E8C-BE3D4470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3158"/>
              <a:ext cx="453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324" name="Group 60">
            <a:extLst>
              <a:ext uri="{FF2B5EF4-FFF2-40B4-BE49-F238E27FC236}">
                <a16:creationId xmlns:a16="http://schemas.microsoft.com/office/drawing/2014/main" id="{085C2B41-3A77-4406-9DE4-67411CED111D}"/>
              </a:ext>
            </a:extLst>
          </p:cNvPr>
          <p:cNvGrpSpPr>
            <a:grpSpLocks/>
          </p:cNvGrpSpPr>
          <p:nvPr/>
        </p:nvGrpSpPr>
        <p:grpSpPr bwMode="auto">
          <a:xfrm>
            <a:off x="8971145" y="5010118"/>
            <a:ext cx="504825" cy="647700"/>
            <a:chOff x="4603" y="3158"/>
            <a:chExt cx="318" cy="408"/>
          </a:xfrm>
        </p:grpSpPr>
        <p:sp>
          <p:nvSpPr>
            <p:cNvPr id="21535" name="Oval 40">
              <a:extLst>
                <a:ext uri="{FF2B5EF4-FFF2-40B4-BE49-F238E27FC236}">
                  <a16:creationId xmlns:a16="http://schemas.microsoft.com/office/drawing/2014/main" id="{D9CC538D-6B3F-4931-A8D7-3E467EDB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33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 i="1"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536" name="Line 41">
              <a:extLst>
                <a:ext uri="{FF2B5EF4-FFF2-40B4-BE49-F238E27FC236}">
                  <a16:creationId xmlns:a16="http://schemas.microsoft.com/office/drawing/2014/main" id="{A1D5C408-E128-4066-8FAB-8F18F831F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85" y="3430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7" name="Oval 42">
              <a:extLst>
                <a:ext uri="{FF2B5EF4-FFF2-40B4-BE49-F238E27FC236}">
                  <a16:creationId xmlns:a16="http://schemas.microsoft.com/office/drawing/2014/main" id="{2F290D97-EBE9-4E9A-8ECE-9F3DA7CEC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3158"/>
              <a:ext cx="272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322" name="Group 58">
            <a:extLst>
              <a:ext uri="{FF2B5EF4-FFF2-40B4-BE49-F238E27FC236}">
                <a16:creationId xmlns:a16="http://schemas.microsoft.com/office/drawing/2014/main" id="{88AC33AC-0C4D-42B0-9247-9F06BD55B897}"/>
              </a:ext>
            </a:extLst>
          </p:cNvPr>
          <p:cNvGrpSpPr>
            <a:grpSpLocks/>
          </p:cNvGrpSpPr>
          <p:nvPr/>
        </p:nvGrpSpPr>
        <p:grpSpPr bwMode="auto">
          <a:xfrm>
            <a:off x="8828270" y="5730843"/>
            <a:ext cx="719137" cy="647700"/>
            <a:chOff x="4513" y="3612"/>
            <a:chExt cx="453" cy="408"/>
          </a:xfrm>
        </p:grpSpPr>
        <p:sp>
          <p:nvSpPr>
            <p:cNvPr id="21530" name="Oval 44">
              <a:extLst>
                <a:ext uri="{FF2B5EF4-FFF2-40B4-BE49-F238E27FC236}">
                  <a16:creationId xmlns:a16="http://schemas.microsoft.com/office/drawing/2014/main" id="{001311A3-E810-47B2-B89B-E7B1A5589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3793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TW" sz="1400" i="1">
                  <a:latin typeface="Times New Roman" panose="02020603050405020304" pitchFamily="18" charset="0"/>
                  <a:ea typeface="細明體" panose="02020509000000000000" pitchFamily="49" charset="-12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1531" name="Line 45">
              <a:extLst>
                <a:ext uri="{FF2B5EF4-FFF2-40B4-BE49-F238E27FC236}">
                  <a16:creationId xmlns:a16="http://schemas.microsoft.com/office/drawing/2014/main" id="{31609C2B-ACDA-4D20-9DB6-6A8E6FA5E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3612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2" name="Oval 46">
              <a:extLst>
                <a:ext uri="{FF2B5EF4-FFF2-40B4-BE49-F238E27FC236}">
                  <a16:creationId xmlns:a16="http://schemas.microsoft.com/office/drawing/2014/main" id="{EBFABAD9-82BB-4043-A711-34F84A958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3612"/>
              <a:ext cx="453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1533" name="Line 47">
              <a:extLst>
                <a:ext uri="{FF2B5EF4-FFF2-40B4-BE49-F238E27FC236}">
                  <a16:creationId xmlns:a16="http://schemas.microsoft.com/office/drawing/2014/main" id="{A33F027B-6715-45D1-8EEB-FED5C9362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3748"/>
              <a:ext cx="13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4" name="Line 48">
              <a:extLst>
                <a:ext uri="{FF2B5EF4-FFF2-40B4-BE49-F238E27FC236}">
                  <a16:creationId xmlns:a16="http://schemas.microsoft.com/office/drawing/2014/main" id="{1667F112-B81E-4AB9-9A58-51AA969A84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9" y="3657"/>
              <a:ext cx="135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5321" name="Group 57">
            <a:extLst>
              <a:ext uri="{FF2B5EF4-FFF2-40B4-BE49-F238E27FC236}">
                <a16:creationId xmlns:a16="http://schemas.microsoft.com/office/drawing/2014/main" id="{8FDA46D3-0D28-4CA3-9272-B31792FF8602}"/>
              </a:ext>
            </a:extLst>
          </p:cNvPr>
          <p:cNvGrpSpPr>
            <a:grpSpLocks/>
          </p:cNvGrpSpPr>
          <p:nvPr/>
        </p:nvGrpSpPr>
        <p:grpSpPr bwMode="auto">
          <a:xfrm>
            <a:off x="9620431" y="5730843"/>
            <a:ext cx="647700" cy="647700"/>
            <a:chOff x="5012" y="3612"/>
            <a:chExt cx="408" cy="408"/>
          </a:xfrm>
        </p:grpSpPr>
        <p:sp>
          <p:nvSpPr>
            <p:cNvPr id="21526" name="Line 50">
              <a:extLst>
                <a:ext uri="{FF2B5EF4-FFF2-40B4-BE49-F238E27FC236}">
                  <a16:creationId xmlns:a16="http://schemas.microsoft.com/office/drawing/2014/main" id="{398415E2-EADD-4CBC-AD28-051D69F12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3612"/>
              <a:ext cx="181" cy="9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7" name="Oval 51">
              <a:extLst>
                <a:ext uri="{FF2B5EF4-FFF2-40B4-BE49-F238E27FC236}">
                  <a16:creationId xmlns:a16="http://schemas.microsoft.com/office/drawing/2014/main" id="{71E70A25-ACF6-456A-B16C-FEF4B556C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3612"/>
              <a:ext cx="272" cy="408"/>
            </a:xfrm>
            <a:prstGeom prst="ellipse">
              <a:avLst/>
            </a:prstGeom>
            <a:noFill/>
            <a:ln w="9525" cap="rnd">
              <a:solidFill>
                <a:srgbClr val="0000FF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TW" altLang="en-US" sz="1800" i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21528" name="Line 52">
              <a:extLst>
                <a:ext uri="{FF2B5EF4-FFF2-40B4-BE49-F238E27FC236}">
                  <a16:creationId xmlns:a16="http://schemas.microsoft.com/office/drawing/2014/main" id="{E32592A9-2E32-4496-B989-A0DAD5EEA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7" y="3703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9" name="Line 53">
              <a:extLst>
                <a:ext uri="{FF2B5EF4-FFF2-40B4-BE49-F238E27FC236}">
                  <a16:creationId xmlns:a16="http://schemas.microsoft.com/office/drawing/2014/main" id="{1CC2459D-471F-4D55-BD19-4F5BC9771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" y="3703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524" name="Text Box 54">
            <a:extLst>
              <a:ext uri="{FF2B5EF4-FFF2-40B4-BE49-F238E27FC236}">
                <a16:creationId xmlns:a16="http://schemas.microsoft.com/office/drawing/2014/main" id="{C969216C-6C62-46D0-BD85-FB613B3C6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569" y="5593852"/>
            <a:ext cx="16995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y = </a:t>
            </a:r>
            <a:r>
              <a:rPr kumimoji="0" lang="en-US" altLang="zh-TW" sz="1800" dirty="0" err="1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predessor</a:t>
            </a:r>
            <a:r>
              <a:rPr kumimoji="0" lang="en-US" altLang="zh-TW" sz="1800" dirty="0"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[x]</a:t>
            </a:r>
          </a:p>
        </p:txBody>
      </p:sp>
      <p:sp>
        <p:nvSpPr>
          <p:cNvPr id="21525" name="Rectangle 61">
            <a:extLst>
              <a:ext uri="{FF2B5EF4-FFF2-40B4-BE49-F238E27FC236}">
                <a16:creationId xmlns:a16="http://schemas.microsoft.com/office/drawing/2014/main" id="{BCA8C126-CD01-4E76-95C9-F67C2F10D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32464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Char char="•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TW" sz="1800">
                <a:ea typeface="細明體" panose="02020509000000000000" pitchFamily="49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amwork">
  <a:themeElements>
    <a:clrScheme name="1_Teamwork 10">
      <a:dk1>
        <a:srgbClr val="000000"/>
      </a:dk1>
      <a:lt1>
        <a:srgbClr val="FFFFFF"/>
      </a:lt1>
      <a:dk2>
        <a:srgbClr val="BD9D69"/>
      </a:dk2>
      <a:lt2>
        <a:srgbClr val="FFFFCC"/>
      </a:lt2>
      <a:accent1>
        <a:srgbClr val="CDBB77"/>
      </a:accent1>
      <a:accent2>
        <a:srgbClr val="F8EBD0"/>
      </a:accent2>
      <a:accent3>
        <a:srgbClr val="FFFFFF"/>
      </a:accent3>
      <a:accent4>
        <a:srgbClr val="000000"/>
      </a:accent4>
      <a:accent5>
        <a:srgbClr val="E3DABD"/>
      </a:accent5>
      <a:accent6>
        <a:srgbClr val="E1D5BC"/>
      </a:accent6>
      <a:hlink>
        <a:srgbClr val="FF9900"/>
      </a:hlink>
      <a:folHlink>
        <a:srgbClr val="C64B00"/>
      </a:folHlink>
    </a:clrScheme>
    <a:fontScheme name="1_Teamwork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細明體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細明體" pitchFamily="49" charset="-120"/>
          </a:defRPr>
        </a:defPPr>
      </a:lstStyle>
    </a:lnDef>
  </a:objectDefaults>
  <a:extraClrSchemeLst>
    <a:extraClrScheme>
      <a:clrScheme name="1_Teamwork 1">
        <a:dk1>
          <a:srgbClr val="000078"/>
        </a:dk1>
        <a:lt1>
          <a:srgbClr val="FFFFFF"/>
        </a:lt1>
        <a:dk2>
          <a:srgbClr val="000066"/>
        </a:dk2>
        <a:lt2>
          <a:srgbClr val="CCECFF"/>
        </a:lt2>
        <a:accent1>
          <a:srgbClr val="0099CC"/>
        </a:accent1>
        <a:accent2>
          <a:srgbClr val="008080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007373"/>
        </a:accent6>
        <a:hlink>
          <a:srgbClr val="00FF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2">
        <a:dk1>
          <a:srgbClr val="0000A6"/>
        </a:dk1>
        <a:lt1>
          <a:srgbClr val="FFFFFF"/>
        </a:lt1>
        <a:dk2>
          <a:srgbClr val="000099"/>
        </a:dk2>
        <a:lt2>
          <a:srgbClr val="CCFFFF"/>
        </a:lt2>
        <a:accent1>
          <a:srgbClr val="00CCFF"/>
        </a:accent1>
        <a:accent2>
          <a:srgbClr val="FFE701"/>
        </a:accent2>
        <a:accent3>
          <a:srgbClr val="AAAACA"/>
        </a:accent3>
        <a:accent4>
          <a:srgbClr val="DADADA"/>
        </a:accent4>
        <a:accent5>
          <a:srgbClr val="AAE2FF"/>
        </a:accent5>
        <a:accent6>
          <a:srgbClr val="E7D101"/>
        </a:accent6>
        <a:hlink>
          <a:srgbClr val="FFCC66"/>
        </a:hlink>
        <a:folHlink>
          <a:srgbClr val="00CA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3">
        <a:dk1>
          <a:srgbClr val="000000"/>
        </a:dk1>
        <a:lt1>
          <a:srgbClr val="E0EBF6"/>
        </a:lt1>
        <a:dk2>
          <a:srgbClr val="77A4AF"/>
        </a:dk2>
        <a:lt2>
          <a:srgbClr val="F3F7FB"/>
        </a:lt2>
        <a:accent1>
          <a:srgbClr val="B9C4D7"/>
        </a:accent1>
        <a:accent2>
          <a:srgbClr val="B1A1C5"/>
        </a:accent2>
        <a:accent3>
          <a:srgbClr val="EDF3FA"/>
        </a:accent3>
        <a:accent4>
          <a:srgbClr val="000000"/>
        </a:accent4>
        <a:accent5>
          <a:srgbClr val="D9DEE8"/>
        </a:accent5>
        <a:accent6>
          <a:srgbClr val="A091B2"/>
        </a:accent6>
        <a:hlink>
          <a:srgbClr val="3F2FB5"/>
        </a:hlink>
        <a:folHlink>
          <a:srgbClr val="3189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4">
        <a:dk1>
          <a:srgbClr val="006E6B"/>
        </a:dk1>
        <a:lt1>
          <a:srgbClr val="FFFFFF"/>
        </a:lt1>
        <a:dk2>
          <a:srgbClr val="006666"/>
        </a:dk2>
        <a:lt2>
          <a:srgbClr val="B9EFEE"/>
        </a:lt2>
        <a:accent1>
          <a:srgbClr val="33CCCC"/>
        </a:accent1>
        <a:accent2>
          <a:srgbClr val="6AB475"/>
        </a:accent2>
        <a:accent3>
          <a:srgbClr val="AAB8B8"/>
        </a:accent3>
        <a:accent4>
          <a:srgbClr val="DADADA"/>
        </a:accent4>
        <a:accent5>
          <a:srgbClr val="ADE2E2"/>
        </a:accent5>
        <a:accent6>
          <a:srgbClr val="5FA369"/>
        </a:accent6>
        <a:hlink>
          <a:srgbClr val="00FF99"/>
        </a:hlink>
        <a:folHlink>
          <a:srgbClr val="CC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5">
        <a:dk1>
          <a:srgbClr val="8ABA8D"/>
        </a:dk1>
        <a:lt1>
          <a:srgbClr val="FFFFFF"/>
        </a:lt1>
        <a:dk2>
          <a:srgbClr val="6FB56D"/>
        </a:dk2>
        <a:lt2>
          <a:srgbClr val="DCF1F4"/>
        </a:lt2>
        <a:accent1>
          <a:srgbClr val="2E7E2E"/>
        </a:accent1>
        <a:accent2>
          <a:srgbClr val="25735D"/>
        </a:accent2>
        <a:accent3>
          <a:srgbClr val="BBD7BA"/>
        </a:accent3>
        <a:accent4>
          <a:srgbClr val="DADADA"/>
        </a:accent4>
        <a:accent5>
          <a:srgbClr val="ADC0AD"/>
        </a:accent5>
        <a:accent6>
          <a:srgbClr val="206853"/>
        </a:accent6>
        <a:hlink>
          <a:srgbClr val="FFFF00"/>
        </a:hlink>
        <a:folHlink>
          <a:srgbClr val="FFF4B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6">
        <a:dk1>
          <a:srgbClr val="005400"/>
        </a:dk1>
        <a:lt1>
          <a:srgbClr val="FFFFFF"/>
        </a:lt1>
        <a:dk2>
          <a:srgbClr val="004800"/>
        </a:dk2>
        <a:lt2>
          <a:srgbClr val="D6D8C0"/>
        </a:lt2>
        <a:accent1>
          <a:srgbClr val="339933"/>
        </a:accent1>
        <a:accent2>
          <a:srgbClr val="7D8C70"/>
        </a:accent2>
        <a:accent3>
          <a:srgbClr val="AAB1AA"/>
        </a:accent3>
        <a:accent4>
          <a:srgbClr val="DADADA"/>
        </a:accent4>
        <a:accent5>
          <a:srgbClr val="ADCAAD"/>
        </a:accent5>
        <a:accent6>
          <a:srgbClr val="717E65"/>
        </a:accent6>
        <a:hlink>
          <a:srgbClr val="CCCC00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7">
        <a:dk1>
          <a:srgbClr val="000000"/>
        </a:dk1>
        <a:lt1>
          <a:srgbClr val="F5F0BD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9F6DB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8">
        <a:dk1>
          <a:srgbClr val="000000"/>
        </a:dk1>
        <a:lt1>
          <a:srgbClr val="E2DDD4"/>
        </a:lt1>
        <a:dk2>
          <a:srgbClr val="000000"/>
        </a:dk2>
        <a:lt2>
          <a:srgbClr val="EFEBE3"/>
        </a:lt2>
        <a:accent1>
          <a:srgbClr val="F2F2F2"/>
        </a:accent1>
        <a:accent2>
          <a:srgbClr val="C4AD74"/>
        </a:accent2>
        <a:accent3>
          <a:srgbClr val="EEEBE6"/>
        </a:accent3>
        <a:accent4>
          <a:srgbClr val="000000"/>
        </a:accent4>
        <a:accent5>
          <a:srgbClr val="F7F7F7"/>
        </a:accent5>
        <a:accent6>
          <a:srgbClr val="B19C68"/>
        </a:accent6>
        <a:hlink>
          <a:srgbClr val="A46032"/>
        </a:hlink>
        <a:folHlink>
          <a:srgbClr val="8F8E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amwork 9">
        <a:dk1>
          <a:srgbClr val="8A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5831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4AD"/>
        </a:accent5>
        <a:accent6>
          <a:srgbClr val="B24B36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eamwork 10">
        <a:dk1>
          <a:srgbClr val="000000"/>
        </a:dk1>
        <a:lt1>
          <a:srgbClr val="FFFFFF"/>
        </a:lt1>
        <a:dk2>
          <a:srgbClr val="BD9D69"/>
        </a:dk2>
        <a:lt2>
          <a:srgbClr val="FFFFCC"/>
        </a:lt2>
        <a:accent1>
          <a:srgbClr val="CDBB77"/>
        </a:accent1>
        <a:accent2>
          <a:srgbClr val="F8EBD0"/>
        </a:accent2>
        <a:accent3>
          <a:srgbClr val="FFFFFF"/>
        </a:accent3>
        <a:accent4>
          <a:srgbClr val="000000"/>
        </a:accent4>
        <a:accent5>
          <a:srgbClr val="E3DABD"/>
        </a:accent5>
        <a:accent6>
          <a:srgbClr val="E1D5BC"/>
        </a:accent6>
        <a:hlink>
          <a:srgbClr val="FF9900"/>
        </a:hlink>
        <a:folHlink>
          <a:srgbClr val="C64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28999</TotalTime>
  <Words>2753</Words>
  <Application>Microsoft Office PowerPoint</Application>
  <PresentationFormat>寬螢幕</PresentationFormat>
  <Paragraphs>335</Paragraphs>
  <Slides>18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1" baseType="lpstr">
      <vt:lpstr>Arial Unicode MS</vt:lpstr>
      <vt:lpstr>휴먼모음T</vt:lpstr>
      <vt:lpstr>文鼎古印體</vt:lpstr>
      <vt:lpstr>細明體</vt:lpstr>
      <vt:lpstr>新細明體</vt:lpstr>
      <vt:lpstr>標楷體</vt:lpstr>
      <vt:lpstr>Arial</vt:lpstr>
      <vt:lpstr>Garamond</vt:lpstr>
      <vt:lpstr>Tahoma</vt:lpstr>
      <vt:lpstr>Times New Roman</vt:lpstr>
      <vt:lpstr>Wingdings</vt:lpstr>
      <vt:lpstr>1_Teamwork</vt:lpstr>
      <vt:lpstr>Equation</vt:lpstr>
      <vt:lpstr>Binary Search Trees</vt:lpstr>
      <vt:lpstr>Search Trees</vt:lpstr>
      <vt:lpstr>Binary Search Trees</vt:lpstr>
      <vt:lpstr>Inorder-Tree-Walk </vt:lpstr>
      <vt:lpstr>Searching a Binary Search Tree</vt:lpstr>
      <vt:lpstr>Minimum and Maximum</vt:lpstr>
      <vt:lpstr>Successor and Predecessor</vt:lpstr>
      <vt:lpstr>Searching for Successor</vt:lpstr>
      <vt:lpstr>Searching for Successor</vt:lpstr>
      <vt:lpstr>Insertion</vt:lpstr>
      <vt:lpstr>Deletion</vt:lpstr>
      <vt:lpstr>PowerPoint 簡報</vt:lpstr>
      <vt:lpstr>TRANSPLANT(T,u,v)</vt:lpstr>
      <vt:lpstr>TREE-DELETE(T,z) (1/2)</vt:lpstr>
      <vt:lpstr>TREE-DELETE(T,z) (2/2)</vt:lpstr>
      <vt:lpstr>TREE-DELETE(T,z) (2/2)</vt:lpstr>
      <vt:lpstr>Pseudocode of TREE-DELETE(T,z)</vt:lpstr>
      <vt:lpstr>Randomly built Binary Search Trees</vt:lpstr>
    </vt:vector>
  </TitlesOfParts>
  <Company>NCTU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I-Lin Wang</dc:creator>
  <cp:lastModifiedBy>xx</cp:lastModifiedBy>
  <cp:revision>210</cp:revision>
  <dcterms:created xsi:type="dcterms:W3CDTF">2001-09-06T13:56:50Z</dcterms:created>
  <dcterms:modified xsi:type="dcterms:W3CDTF">2020-12-18T01:09:42Z</dcterms:modified>
</cp:coreProperties>
</file>