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15"/>
  </p:notesMasterIdLst>
  <p:handoutMasterIdLst>
    <p:handoutMasterId r:id="rId16"/>
  </p:handoutMasterIdLst>
  <p:sldIdLst>
    <p:sldId id="260" r:id="rId2"/>
    <p:sldId id="256" r:id="rId3"/>
    <p:sldId id="269" r:id="rId4"/>
    <p:sldId id="258" r:id="rId5"/>
    <p:sldId id="259" r:id="rId6"/>
    <p:sldId id="261" r:id="rId7"/>
    <p:sldId id="268" r:id="rId8"/>
    <p:sldId id="262" r:id="rId9"/>
    <p:sldId id="264" r:id="rId10"/>
    <p:sldId id="265" r:id="rId11"/>
    <p:sldId id="266" r:id="rId12"/>
    <p:sldId id="267" r:id="rId13"/>
    <p:sldId id="270" r:id="rId14"/>
  </p:sldIdLst>
  <p:sldSz cx="12192000" cy="6858000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00"/>
    <a:srgbClr val="006600"/>
    <a:srgbClr val="F6F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3" autoAdjust="0"/>
    <p:restoredTop sz="94723" autoAdjust="0"/>
  </p:normalViewPr>
  <p:slideViewPr>
    <p:cSldViewPr>
      <p:cViewPr varScale="1">
        <p:scale>
          <a:sx n="65" d="100"/>
          <a:sy n="65" d="100"/>
        </p:scale>
        <p:origin x="25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5B1D1AD-AF51-45B5-A2B7-C5772CE657E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A8B7552-D53F-4F30-8F09-43BB5DDDBBB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1E91965F-8447-454C-9B77-3A69B1C6029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00623AAC-9BBD-4AB7-8B88-6D6A8E48EEA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Times New Roman" panose="02020603050405020304" pitchFamily="18" charset="0"/>
              </a:defRPr>
            </a:lvl1pPr>
          </a:lstStyle>
          <a:p>
            <a:fld id="{E356622A-0F80-4545-B4FA-7511DA873AE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5DDAD5B-4F39-41AF-B85B-8782BA0EDB8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A425E96-23EF-4351-A647-0D4C98218EB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FEF241B-61A0-55F0-9509-B8C7A7E1457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6CD09E4C-4380-4AE6-9DEB-0EC33F52A9E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338F0AE6-2678-4D0F-ADDF-9EBE3ACB029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657246F4-5E6C-495A-97F6-CF0753A767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Times New Roman" panose="02020603050405020304" pitchFamily="18" charset="0"/>
              </a:defRPr>
            </a:lvl1pPr>
          </a:lstStyle>
          <a:p>
            <a:fld id="{B8951911-FAC2-4223-B3F6-0A2C094326B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28D3FDC3-19A9-F579-3742-E3F24A8C85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884D5F3-E99C-4578-B9BA-E604C6CB04B8}" type="slidenum">
              <a:rPr lang="en-US" altLang="zh-TW" sz="1300"/>
              <a:pPr>
                <a:spcBef>
                  <a:spcPct val="0"/>
                </a:spcBef>
              </a:pPr>
              <a:t>1</a:t>
            </a:fld>
            <a:endParaRPr lang="en-US" altLang="zh-TW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D4C9AA29-6C5B-57F4-B751-866EE86C00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6763"/>
            <a:ext cx="6818312" cy="3836987"/>
          </a:xfrm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D35F789B-2432-37C8-C7B8-E681D57108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59338"/>
            <a:ext cx="5203825" cy="4608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04A81121-1902-6A89-EE70-D267DF7BA6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B266523-613D-49AF-AA38-B9E0C237FE8C}" type="slidenum">
              <a:rPr lang="en-US" altLang="zh-TW" sz="1300"/>
              <a:pPr>
                <a:spcBef>
                  <a:spcPct val="0"/>
                </a:spcBef>
              </a:pPr>
              <a:t>10</a:t>
            </a:fld>
            <a:endParaRPr lang="en-US" altLang="zh-TW" sz="13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1B530249-37E3-16AB-2273-6E937C91DA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E7C9937-2C5E-DD93-6E67-7CA8AF2508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82E34082-B076-41B8-63E0-1A0DB588F4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642F566-771C-40D5-9C64-CEB563F28FCD}" type="slidenum">
              <a:rPr lang="en-US" altLang="zh-TW" sz="1300"/>
              <a:pPr>
                <a:spcBef>
                  <a:spcPct val="0"/>
                </a:spcBef>
              </a:pPr>
              <a:t>11</a:t>
            </a:fld>
            <a:endParaRPr lang="en-US" altLang="zh-TW" sz="13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FCAA2A27-F74A-9AA0-C14C-6DFBDD16E2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B13BFBED-02FA-B548-1D33-0BFBC7FC86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54155736-5DF0-7CBC-30F4-4F55B03CDB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93B0C86-E242-4E46-B7CD-DFF8EF0CC9A7}" type="slidenum">
              <a:rPr lang="en-US" altLang="zh-TW" sz="1300"/>
              <a:pPr>
                <a:spcBef>
                  <a:spcPct val="0"/>
                </a:spcBef>
              </a:pPr>
              <a:t>12</a:t>
            </a:fld>
            <a:endParaRPr lang="en-US" altLang="zh-TW" sz="13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C92E5377-5156-4911-0B2B-34283AE4E0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750FFA2C-16F2-FBC7-D07F-822724936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84902336-799C-700E-B946-84DEBCA881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4383AD8-D063-4BED-9B64-5DE9FB37FFDC}" type="slidenum">
              <a:rPr lang="zh-TW" altLang="en-US" sz="1300"/>
              <a:pPr>
                <a:spcBef>
                  <a:spcPct val="0"/>
                </a:spcBef>
              </a:pPr>
              <a:t>13</a:t>
            </a:fld>
            <a:endParaRPr lang="en-US" altLang="zh-TW" sz="13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B6B318F8-C4F7-B45D-EFE6-4F19ED2BDE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F57FDEDE-4BA9-B784-8098-4FD8C4ECA7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8F3EAEFA-4F8F-F628-D649-B80D8E7AA2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542209A-DC16-4C3B-93FC-97CBF3D2FAF8}" type="slidenum">
              <a:rPr lang="en-US" altLang="zh-TW" sz="1300"/>
              <a:pPr>
                <a:spcBef>
                  <a:spcPct val="0"/>
                </a:spcBef>
              </a:pPr>
              <a:t>2</a:t>
            </a:fld>
            <a:endParaRPr lang="en-US" altLang="zh-TW" sz="13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4702128-2D25-2973-F5BF-8B456C2EC4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D5BB0BAB-DA36-4BCD-512F-F3AEFF273D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8ACAD184-3321-1994-81BD-A559631F58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CCB9A6C-84D2-4432-8962-7B726B8089DA}" type="slidenum">
              <a:rPr lang="en-US" altLang="zh-TW" sz="1300"/>
              <a:pPr>
                <a:spcBef>
                  <a:spcPct val="0"/>
                </a:spcBef>
              </a:pPr>
              <a:t>3</a:t>
            </a:fld>
            <a:endParaRPr lang="en-US" altLang="zh-TW" sz="13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DD3EF34F-605D-8741-FA8D-95454E541A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51E75D0E-5E77-A6FC-432F-B145FC919D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4F7D92D-FD29-1A47-7930-D1F42C180D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58036E2-5706-4AC2-8FCF-1602190B1B6F}" type="slidenum">
              <a:rPr lang="en-US" altLang="zh-TW" sz="1300"/>
              <a:pPr>
                <a:spcBef>
                  <a:spcPct val="0"/>
                </a:spcBef>
              </a:pPr>
              <a:t>4</a:t>
            </a:fld>
            <a:endParaRPr lang="en-US" altLang="zh-TW" sz="13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A2F7521C-9623-387E-7C0A-52970A81C7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8F397475-8FD7-24C4-456F-326788A82E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F6481ECF-E637-FD37-4008-B357679857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E91510D-9F4F-4DCD-A74C-CEA65D230333}" type="slidenum">
              <a:rPr lang="en-US" altLang="zh-TW" sz="1300"/>
              <a:pPr>
                <a:spcBef>
                  <a:spcPct val="0"/>
                </a:spcBef>
              </a:pPr>
              <a:t>5</a:t>
            </a:fld>
            <a:endParaRPr lang="en-US" altLang="zh-TW" sz="13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43635F0-9F54-2524-2372-9445B324D8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4695DC8E-9325-ED73-65F2-51C4317F84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633CAC94-7238-95F9-366B-9E5941F7EB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CBF1DA9-D8C0-44E4-90C4-075C0DA240CD}" type="slidenum">
              <a:rPr lang="en-US" altLang="zh-TW" sz="1300"/>
              <a:pPr>
                <a:spcBef>
                  <a:spcPct val="0"/>
                </a:spcBef>
              </a:pPr>
              <a:t>6</a:t>
            </a:fld>
            <a:endParaRPr lang="en-US" altLang="zh-TW" sz="13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C9CA92ED-8C6C-01E0-196B-033853F72E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B1BCE217-AB39-0779-B228-4D2A148BA5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8517047-1EC5-1F92-D098-E2F9AF2E80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AFCECCD-EF27-46A7-8641-DC86398EE228}" type="slidenum">
              <a:rPr lang="en-US" altLang="zh-TW" sz="1300"/>
              <a:pPr>
                <a:spcBef>
                  <a:spcPct val="0"/>
                </a:spcBef>
              </a:pPr>
              <a:t>7</a:t>
            </a:fld>
            <a:endParaRPr lang="en-US" altLang="zh-TW" sz="13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BBAF8104-1505-1BCC-5256-F7B619E39A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4D16B5F3-7EAD-6D94-5FA1-AD13436545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7E030D7A-874A-9417-A47B-4AD70C9AE2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BCAB2AD-7688-4415-94A2-8D4BBABD2F63}" type="slidenum">
              <a:rPr lang="en-US" altLang="zh-TW" sz="1300"/>
              <a:pPr>
                <a:spcBef>
                  <a:spcPct val="0"/>
                </a:spcBef>
              </a:pPr>
              <a:t>8</a:t>
            </a:fld>
            <a:endParaRPr lang="en-US" altLang="zh-TW" sz="13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9A0E60ED-9EA9-9879-9AB7-7C611D4107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FF22FAB5-655F-27C1-ECB5-04F7CBADAA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2336090C-41CD-CE45-9AB6-73E330FB34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97453A1-8D5F-46C0-A82C-0AA1B1912278}" type="slidenum">
              <a:rPr lang="en-US" altLang="zh-TW" sz="1300"/>
              <a:pPr>
                <a:spcBef>
                  <a:spcPct val="0"/>
                </a:spcBef>
              </a:pPr>
              <a:t>9</a:t>
            </a:fld>
            <a:endParaRPr lang="en-US" altLang="zh-TW" sz="13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2167DC03-E861-77A4-646D-9E835D68B9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FCEC4005-6731-CC67-9E8A-B87B4482DE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31">
            <a:extLst>
              <a:ext uri="{FF2B5EF4-FFF2-40B4-BE49-F238E27FC236}">
                <a16:creationId xmlns:a16="http://schemas.microsoft.com/office/drawing/2014/main" id="{DE2E47FA-629A-21A6-83A6-164C4D0EB76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4400" y="6324600"/>
            <a:ext cx="11277600" cy="0"/>
          </a:xfrm>
          <a:prstGeom prst="line">
            <a:avLst/>
          </a:prstGeom>
          <a:noFill/>
          <a:ln w="9525">
            <a:solidFill>
              <a:srgbClr val="33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" name="Rectangle 1032">
            <a:extLst>
              <a:ext uri="{FF2B5EF4-FFF2-40B4-BE49-F238E27FC236}">
                <a16:creationId xmlns:a16="http://schemas.microsoft.com/office/drawing/2014/main" id="{8BE6920D-4960-8CDE-FDDD-37EA9E4DA3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35200" y="6400800"/>
            <a:ext cx="948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1" hangingPunct="1">
              <a:defRPr/>
            </a:pPr>
            <a:r>
              <a:rPr lang="en-US" altLang="zh-TW" sz="1600">
                <a:effectLst>
                  <a:outerShdw blurRad="38100" dist="38100" dir="2700000" algn="tl">
                    <a:srgbClr val="C0C0C0"/>
                  </a:outerShdw>
                </a:effectLst>
                <a:ea typeface="휴먼모음T" pitchFamily="18" charset="-127"/>
              </a:rPr>
              <a:t>  NCKU</a:t>
            </a:r>
            <a:r>
              <a:rPr lang="en-US" altLang="ko-KR" sz="1600">
                <a:effectLst>
                  <a:outerShdw blurRad="38100" dist="38100" dir="2700000" algn="tl">
                    <a:srgbClr val="C0C0C0"/>
                  </a:outerShdw>
                </a:effectLst>
                <a:ea typeface="휴먼모음T" pitchFamily="18" charset="-127"/>
              </a:rPr>
              <a:t>  </a:t>
            </a:r>
            <a:r>
              <a:rPr lang="en-US" altLang="zh-TW" sz="1600">
                <a:effectLst>
                  <a:outerShdw blurRad="38100" dist="38100" dir="2700000" algn="tl">
                    <a:srgbClr val="C0C0C0"/>
                  </a:outerShdw>
                </a:effectLst>
                <a:ea typeface="휴먼모음T" pitchFamily="18" charset="-127"/>
              </a:rPr>
              <a:t>IIM    </a:t>
            </a:r>
            <a:r>
              <a:rPr lang="zh-TW" altLang="en-US" sz="1600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</a:rPr>
              <a:t>資料結構 </a:t>
            </a:r>
            <a:r>
              <a:rPr lang="en-US" altLang="zh-TW" sz="1600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</a:rPr>
              <a:t>Chapter 1</a:t>
            </a:r>
            <a:endParaRPr kumimoji="0" lang="en-US" altLang="zh-TW" sz="1600" b="0">
              <a:solidFill>
                <a:srgbClr val="006600"/>
              </a:solidFill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4" name="Group 1033">
            <a:extLst>
              <a:ext uri="{FF2B5EF4-FFF2-40B4-BE49-F238E27FC236}">
                <a16:creationId xmlns:a16="http://schemas.microsoft.com/office/drawing/2014/main" id="{E29609B3-B7A4-25F4-F0A9-2AE68D585BB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941388"/>
            <a:ext cx="12192000" cy="76200"/>
            <a:chOff x="413" y="888"/>
            <a:chExt cx="5814" cy="48"/>
          </a:xfrm>
        </p:grpSpPr>
        <p:sp>
          <p:nvSpPr>
            <p:cNvPr id="5" name="Line 1034">
              <a:extLst>
                <a:ext uri="{FF2B5EF4-FFF2-40B4-BE49-F238E27FC236}">
                  <a16:creationId xmlns:a16="http://schemas.microsoft.com/office/drawing/2014/main" id="{DA193D49-5D4D-3536-C51F-CFCF411AEE5B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413" y="936"/>
              <a:ext cx="5814" cy="0"/>
            </a:xfrm>
            <a:prstGeom prst="line">
              <a:avLst/>
            </a:prstGeom>
            <a:noFill/>
            <a:ln w="9525">
              <a:solidFill>
                <a:srgbClr val="3DB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" name="Line 1035">
              <a:extLst>
                <a:ext uri="{FF2B5EF4-FFF2-40B4-BE49-F238E27FC236}">
                  <a16:creationId xmlns:a16="http://schemas.microsoft.com/office/drawing/2014/main" id="{1526AD63-9306-05D3-2C6F-1B97598C4ABA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413" y="888"/>
              <a:ext cx="5814" cy="0"/>
            </a:xfrm>
            <a:prstGeom prst="line">
              <a:avLst/>
            </a:prstGeom>
            <a:noFill/>
            <a:ln w="31750">
              <a:solidFill>
                <a:srgbClr val="3DB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7" name="Rectangle 1036">
            <a:extLst>
              <a:ext uri="{FF2B5EF4-FFF2-40B4-BE49-F238E27FC236}">
                <a16:creationId xmlns:a16="http://schemas.microsoft.com/office/drawing/2014/main" id="{D73F757F-54D1-6EE0-47B5-8B8577BC6DD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3888" y="114300"/>
            <a:ext cx="109728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eaLnBrk="1" hangingPunct="1">
              <a:defRPr/>
            </a:pPr>
            <a:r>
              <a:rPr lang="zh-TW" altLang="en-US" sz="54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</a:rPr>
              <a:t>資料結構</a:t>
            </a:r>
          </a:p>
        </p:txBody>
      </p:sp>
      <p:sp>
        <p:nvSpPr>
          <p:cNvPr id="100354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68476"/>
            <a:ext cx="10363200" cy="1736725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0355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8" name="Rectangle 1028">
            <a:extLst>
              <a:ext uri="{FF2B5EF4-FFF2-40B4-BE49-F238E27FC236}">
                <a16:creationId xmlns:a16="http://schemas.microsoft.com/office/drawing/2014/main" id="{F0441B0B-9197-BDD8-A770-699CE00726A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029">
            <a:extLst>
              <a:ext uri="{FF2B5EF4-FFF2-40B4-BE49-F238E27FC236}">
                <a16:creationId xmlns:a16="http://schemas.microsoft.com/office/drawing/2014/main" id="{88601D57-42BD-483F-23F8-72E9F0665B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1030">
            <a:extLst>
              <a:ext uri="{FF2B5EF4-FFF2-40B4-BE49-F238E27FC236}">
                <a16:creationId xmlns:a16="http://schemas.microsoft.com/office/drawing/2014/main" id="{8CE7AC4C-525E-39CA-CCC7-6E1AFBFDBE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47200" y="0"/>
            <a:ext cx="2844800" cy="457200"/>
          </a:xfrm>
        </p:spPr>
        <p:txBody>
          <a:bodyPr anchor="b"/>
          <a:lstStyle>
            <a:lvl1pPr>
              <a:defRPr sz="1200">
                <a:latin typeface="Garamond" panose="02020404030301010803" pitchFamily="18" charset="0"/>
              </a:defRPr>
            </a:lvl1pPr>
          </a:lstStyle>
          <a:p>
            <a:fld id="{FBFB2286-AA54-44C2-893F-DB617437C38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741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E3F5083-69CD-2170-47A2-46029517B0A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F9921-9DDC-4BDF-B361-E24F90EAB6C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835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46634" y="114300"/>
            <a:ext cx="2810933" cy="60515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1" y="114300"/>
            <a:ext cx="8233833" cy="60515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47B7FF1-960F-AB6D-427D-07B67EBA300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A330FE-5F27-4179-99E1-89E68C9A99A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336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3F9EE13-F813-8508-9DB3-AB52081AED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EDE4E-1ACF-4A9E-B8F5-D0ACAC255E2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152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1EAAF27-FF12-CF40-819F-CD0C030641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C72D7E-88FA-496A-A83B-6A9751D1F09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983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268413"/>
            <a:ext cx="5522384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35185" y="1268413"/>
            <a:ext cx="5522383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2B2DDE2-F8B5-7298-0C9B-8BAFAC0075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65EA53-7CF4-49E3-8A95-D8595EF3A62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807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1F7C3D-D355-D96E-62ED-784F6AD7A03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824A7B-2D98-451F-A1DD-5539C9FC088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110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8992BA7-2A2F-676A-33B5-3D8DD794F4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4D42A-14F5-4D1C-8388-4ABA337D451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84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019B2087-8ED6-F0A5-0192-13427277C17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DC8CC7-BEF1-4398-99C5-FC56C804345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04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B3A6C5C-5A64-2DC5-0A3D-0527FFBF9B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82480E-0A71-4EC1-A92F-46584A35C97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671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D7D5043-69A0-4900-1BB4-AF05DC3DEF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C3AA52-F715-4AF3-AE31-B273F6EC171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21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6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D91B8363-15AF-42A6-A390-73BEAF1105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3888" y="114300"/>
            <a:ext cx="109728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D04BD78C-C87E-4163-95A4-333540FFCB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413"/>
            <a:ext cx="11247438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495B0AA1-280E-FE45-8FD0-018736C073C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4400" y="6324600"/>
            <a:ext cx="11277600" cy="0"/>
          </a:xfrm>
          <a:prstGeom prst="line">
            <a:avLst/>
          </a:prstGeom>
          <a:noFill/>
          <a:ln w="9525">
            <a:solidFill>
              <a:srgbClr val="33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333" name="Rectangle 5">
            <a:extLst>
              <a:ext uri="{FF2B5EF4-FFF2-40B4-BE49-F238E27FC236}">
                <a16:creationId xmlns:a16="http://schemas.microsoft.com/office/drawing/2014/main" id="{75F5B775-C9B8-40B5-98B9-1AC54FCBF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35200" y="6400800"/>
            <a:ext cx="948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1" hangingPunct="1">
              <a:defRPr/>
            </a:pPr>
            <a:r>
              <a:rPr lang="en-US" altLang="zh-TW" sz="1600">
                <a:effectLst>
                  <a:outerShdw blurRad="38100" dist="38100" dir="2700000" algn="tl">
                    <a:srgbClr val="C0C0C0"/>
                  </a:outerShdw>
                </a:effectLst>
                <a:ea typeface="휴먼모음T" pitchFamily="18" charset="-127"/>
              </a:rPr>
              <a:t>   NCKU</a:t>
            </a:r>
            <a:r>
              <a:rPr lang="en-US" altLang="ko-KR" sz="1600">
                <a:effectLst>
                  <a:outerShdw blurRad="38100" dist="38100" dir="2700000" algn="tl">
                    <a:srgbClr val="C0C0C0"/>
                  </a:outerShdw>
                </a:effectLst>
                <a:ea typeface="휴먼모음T" pitchFamily="18" charset="-127"/>
              </a:rPr>
              <a:t>  </a:t>
            </a:r>
            <a:r>
              <a:rPr lang="en-US" altLang="zh-TW" sz="1600">
                <a:effectLst>
                  <a:outerShdw blurRad="38100" dist="38100" dir="2700000" algn="tl">
                    <a:srgbClr val="C0C0C0"/>
                  </a:outerShdw>
                </a:effectLst>
                <a:ea typeface="휴먼모음T" pitchFamily="18" charset="-127"/>
              </a:rPr>
              <a:t>IIM</a:t>
            </a:r>
            <a:r>
              <a:rPr lang="zh-TW" altLang="en-US" sz="1600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</a:rPr>
              <a:t>資料結構 </a:t>
            </a:r>
            <a:r>
              <a:rPr lang="en-US" altLang="zh-TW" sz="1600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</a:rPr>
              <a:t>Chapter 1</a:t>
            </a:r>
          </a:p>
        </p:txBody>
      </p:sp>
      <p:sp>
        <p:nvSpPr>
          <p:cNvPr id="99334" name="Rectangle 6">
            <a:extLst>
              <a:ext uri="{FF2B5EF4-FFF2-40B4-BE49-F238E27FC236}">
                <a16:creationId xmlns:a16="http://schemas.microsoft.com/office/drawing/2014/main" id="{83B4EC9E-FADF-4DFF-86F0-B6F5257519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6000" y="0"/>
            <a:ext cx="101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="0">
                <a:latin typeface="Times New Roman" panose="02020603050405020304" pitchFamily="18" charset="0"/>
              </a:defRPr>
            </a:lvl1pPr>
          </a:lstStyle>
          <a:p>
            <a:fld id="{1106F9EB-5CF4-4009-869B-44B7936E12C0}" type="slidenum">
              <a:rPr lang="en-US" altLang="zh-TW"/>
              <a:pPr/>
              <a:t>‹#›</a:t>
            </a:fld>
            <a:endParaRPr lang="en-US" altLang="zh-TW"/>
          </a:p>
        </p:txBody>
      </p:sp>
      <p:grpSp>
        <p:nvGrpSpPr>
          <p:cNvPr id="1031" name="Group 7">
            <a:extLst>
              <a:ext uri="{FF2B5EF4-FFF2-40B4-BE49-F238E27FC236}">
                <a16:creationId xmlns:a16="http://schemas.microsoft.com/office/drawing/2014/main" id="{B52015E1-BAAB-4E71-A6AA-ACE43B7B578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125538"/>
            <a:ext cx="12192000" cy="76200"/>
            <a:chOff x="413" y="888"/>
            <a:chExt cx="5814" cy="48"/>
          </a:xfrm>
        </p:grpSpPr>
        <p:sp>
          <p:nvSpPr>
            <p:cNvPr id="1032" name="Line 8">
              <a:extLst>
                <a:ext uri="{FF2B5EF4-FFF2-40B4-BE49-F238E27FC236}">
                  <a16:creationId xmlns:a16="http://schemas.microsoft.com/office/drawing/2014/main" id="{A70C80E0-4382-3FEF-6E9B-3DA800482941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413" y="936"/>
              <a:ext cx="5814" cy="0"/>
            </a:xfrm>
            <a:prstGeom prst="line">
              <a:avLst/>
            </a:prstGeom>
            <a:noFill/>
            <a:ln w="9525">
              <a:solidFill>
                <a:srgbClr val="3DB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3" name="Line 9">
              <a:extLst>
                <a:ext uri="{FF2B5EF4-FFF2-40B4-BE49-F238E27FC236}">
                  <a16:creationId xmlns:a16="http://schemas.microsoft.com/office/drawing/2014/main" id="{AA8F01B5-817F-F987-66FE-2BFAC26947A7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413" y="888"/>
              <a:ext cx="5814" cy="0"/>
            </a:xfrm>
            <a:prstGeom prst="line">
              <a:avLst/>
            </a:prstGeom>
            <a:noFill/>
            <a:ln w="31750">
              <a:solidFill>
                <a:srgbClr val="3DB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avid_S._Johnson" TargetMode="External"/><Relationship Id="rId13" Type="http://schemas.openxmlformats.org/officeDocument/2006/relationships/hyperlink" Target="https://en.wikipedia.org/wiki/Michael_Garey" TargetMode="External"/><Relationship Id="rId18" Type="http://schemas.openxmlformats.org/officeDocument/2006/relationships/hyperlink" Target="http://www.cmathematique.com/images/upload/GODEL.jpg" TargetMode="External"/><Relationship Id="rId26" Type="http://schemas.openxmlformats.org/officeDocument/2006/relationships/hyperlink" Target="https://en.wikipedia.org/wiki/Stephen_Cook" TargetMode="External"/><Relationship Id="rId3" Type="http://schemas.openxmlformats.org/officeDocument/2006/relationships/image" Target="../media/image5.jpeg"/><Relationship Id="rId21" Type="http://schemas.openxmlformats.org/officeDocument/2006/relationships/hyperlink" Target="http://www.neuralmachines.com/axon/von-neumann.gif" TargetMode="External"/><Relationship Id="rId7" Type="http://schemas.openxmlformats.org/officeDocument/2006/relationships/image" Target="../media/image7.jpeg"/><Relationship Id="rId12" Type="http://schemas.openxmlformats.org/officeDocument/2006/relationships/hyperlink" Target="https://en.wikipedia.org/wiki/Richard_M._Karp" TargetMode="External"/><Relationship Id="rId17" Type="http://schemas.openxmlformats.org/officeDocument/2006/relationships/hyperlink" Target="https://en.wikipedia.org/wiki/Alan_Turing" TargetMode="External"/><Relationship Id="rId25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9.png"/><Relationship Id="rId20" Type="http://schemas.openxmlformats.org/officeDocument/2006/relationships/hyperlink" Target="https://en.wikipedia.org/wiki/Kurt_G%C3%B6de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earthinstitute.columbia.edu/library/earthmatters/spring1998/images/ralphe.gomory.wc.jpg" TargetMode="External"/><Relationship Id="rId11" Type="http://schemas.openxmlformats.org/officeDocument/2006/relationships/image" Target="../media/image8.jpeg"/><Relationship Id="rId24" Type="http://schemas.openxmlformats.org/officeDocument/2006/relationships/image" Target="../media/image12.png"/><Relationship Id="rId5" Type="http://schemas.openxmlformats.org/officeDocument/2006/relationships/image" Target="../media/image6.jpeg"/><Relationship Id="rId15" Type="http://schemas.openxmlformats.org/officeDocument/2006/relationships/hyperlink" Target="http://www.computer50.org/kgill/people/turpic.gif" TargetMode="External"/><Relationship Id="rId23" Type="http://schemas.openxmlformats.org/officeDocument/2006/relationships/hyperlink" Target="https://en.wikipedia.org/wiki/John_von_Neumann" TargetMode="External"/><Relationship Id="rId10" Type="http://schemas.openxmlformats.org/officeDocument/2006/relationships/hyperlink" Target="http://www.seas.smu.edu/~jlk/images/dad.jpg" TargetMode="External"/><Relationship Id="rId19" Type="http://schemas.openxmlformats.org/officeDocument/2006/relationships/image" Target="../media/image10.jpeg"/><Relationship Id="rId4" Type="http://schemas.openxmlformats.org/officeDocument/2006/relationships/hyperlink" Target="http://math.berkeley.edu/publications/newsletter/1996/F96new_images/Richard%20Karp.jpeg" TargetMode="External"/><Relationship Id="rId9" Type="http://schemas.openxmlformats.org/officeDocument/2006/relationships/hyperlink" Target="https://en.wikipedia.org/wiki/George_Dantzig" TargetMode="External"/><Relationship Id="rId14" Type="http://schemas.openxmlformats.org/officeDocument/2006/relationships/hyperlink" Target="https://en.wikipedia.org/wiki/Ralph_E._Gomory" TargetMode="External"/><Relationship Id="rId2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.uwaterloo.ca/tsp/optimal/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ath.uwaterloo.ca/tsp/" TargetMode="External"/><Relationship Id="rId4" Type="http://schemas.openxmlformats.org/officeDocument/2006/relationships/hyperlink" Target="https://en.wikipedia.org/wiki/Travelling_salesman_proble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4DA61A5A-F4CD-7041-22DE-1DFDB09CD4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0"/>
            <a:ext cx="85344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marL="342900" indent="-342900" algn="l" eaLnBrk="1" hangingPunct="1">
              <a:lnSpc>
                <a:spcPct val="80000"/>
              </a:lnSpc>
              <a:spcBef>
                <a:spcPct val="0"/>
              </a:spcBef>
              <a:buClrTx/>
            </a:pPr>
            <a:endParaRPr lang="en-US" altLang="ko-KR" sz="1800" dirty="0">
              <a:effectLst/>
              <a:ea typeface="Gulim" panose="020B0600000101010101" pitchFamily="34" charset="-127"/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0"/>
              </a:spcBef>
              <a:buClrTx/>
            </a:pPr>
            <a:r>
              <a:rPr lang="en-US" altLang="zh-TW" sz="36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Data Structures &amp; Algorithms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0"/>
              </a:spcBef>
              <a:buClrTx/>
            </a:pPr>
            <a:endParaRPr lang="en-US" altLang="zh-TW" sz="1400" dirty="0"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0"/>
              </a:spcBef>
              <a:buClrTx/>
            </a:pPr>
            <a:r>
              <a:rPr lang="en-US" altLang="zh-TW" sz="28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by</a:t>
            </a:r>
            <a:endParaRPr lang="en-US" altLang="ko-KR" sz="2800" dirty="0"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0"/>
              </a:spcBef>
              <a:buClrTx/>
            </a:pPr>
            <a:endParaRPr lang="en-US" altLang="ko-KR" sz="2800" dirty="0"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0"/>
              </a:spcBef>
              <a:buClrTx/>
            </a:pPr>
            <a:r>
              <a:rPr lang="zh-TW" altLang="en-US" sz="2800" b="1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王 逸 琳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0"/>
              </a:spcBef>
              <a:buClrTx/>
            </a:pPr>
            <a:endParaRPr lang="zh-TW" altLang="en-US" sz="2800" b="1" i="1" dirty="0"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0"/>
              </a:spcBef>
              <a:buClrTx/>
            </a:pPr>
            <a:r>
              <a:rPr lang="en-US" altLang="zh-TW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ilinwang@mail.ncku.edu.tw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0"/>
              </a:spcBef>
              <a:buClrTx/>
            </a:pPr>
            <a:r>
              <a:rPr lang="en-US" altLang="zh-TW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http://ilin.iim.ncku.edu.tw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0"/>
              </a:spcBef>
              <a:buClrTx/>
            </a:pPr>
            <a:endParaRPr lang="en-US" altLang="zh-TW" sz="2800" dirty="0"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0"/>
              </a:spcBef>
              <a:buClrTx/>
            </a:pPr>
            <a:r>
              <a:rPr lang="zh-TW" altLang="en-US" sz="2800" b="1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成功大學工業與資訊管理學系教授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0"/>
              </a:spcBef>
              <a:buClrTx/>
            </a:pPr>
            <a:endParaRPr lang="en-US" altLang="ko-KR" sz="1400" dirty="0">
              <a:effectLst/>
              <a:latin typeface="新細明體" panose="02020500000000000000" pitchFamily="18" charset="-120"/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0"/>
              </a:spcBef>
              <a:buClrTx/>
            </a:pPr>
            <a:endParaRPr lang="en-US" altLang="ko-KR" sz="1800" dirty="0">
              <a:effectLst/>
              <a:latin typeface="新細明體" panose="02020500000000000000" pitchFamily="18" charset="-120"/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0"/>
              </a:spcBef>
              <a:buClrTx/>
            </a:pPr>
            <a:endParaRPr lang="en-US" altLang="ko-KR" sz="1800" dirty="0">
              <a:effectLst/>
              <a:latin typeface="新細明體" panose="02020500000000000000" pitchFamily="18" charset="-120"/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0"/>
              </a:spcBef>
              <a:buClrTx/>
            </a:pPr>
            <a:endParaRPr lang="zh-TW" altLang="en-US" sz="1800" dirty="0">
              <a:effectLst/>
              <a:latin typeface="新細明體" panose="02020500000000000000" pitchFamily="18" charset="-120"/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0"/>
              </a:spcBef>
              <a:buClrTx/>
            </a:pPr>
            <a:endParaRPr lang="en-US" altLang="ko-KR" sz="1800" dirty="0">
              <a:effectLst/>
              <a:latin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5123" name="Text Box 4">
            <a:extLst>
              <a:ext uri="{FF2B5EF4-FFF2-40B4-BE49-F238E27FC236}">
                <a16:creationId xmlns:a16="http://schemas.microsoft.com/office/drawing/2014/main" id="{31A49A40-709B-6503-5A9B-789312832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262" y="4848761"/>
            <a:ext cx="88102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TW" altLang="zh-TW" sz="2000" dirty="0">
                <a:ea typeface="標楷體" panose="03000509000000000000" pitchFamily="65" charset="-120"/>
              </a:rPr>
              <a:t>授課：</a:t>
            </a:r>
            <a:r>
              <a:rPr kumimoji="0" lang="zh-TW" altLang="en-US" sz="2000" dirty="0">
                <a:ea typeface="標楷體" panose="03000509000000000000" pitchFamily="65" charset="-120"/>
              </a:rPr>
              <a:t>二</a:t>
            </a:r>
            <a:r>
              <a:rPr kumimoji="0" lang="en-US" altLang="zh-TW" sz="2000" dirty="0">
                <a:ea typeface="標楷體" panose="03000509000000000000" pitchFamily="65" charset="-120"/>
              </a:rPr>
              <a:t>3</a:t>
            </a:r>
            <a:r>
              <a:rPr kumimoji="0" lang="zh-TW" altLang="zh-TW" sz="2000" dirty="0">
                <a:ea typeface="標楷體" panose="03000509000000000000" pitchFamily="65" charset="-120"/>
              </a:rPr>
              <a:t>~</a:t>
            </a:r>
            <a:r>
              <a:rPr kumimoji="0" lang="en-US" altLang="zh-TW" sz="2000" dirty="0">
                <a:ea typeface="標楷體" panose="03000509000000000000" pitchFamily="65" charset="-120"/>
              </a:rPr>
              <a:t>4</a:t>
            </a:r>
            <a:r>
              <a:rPr kumimoji="0" lang="zh-TW" altLang="zh-TW" sz="2000" dirty="0">
                <a:ea typeface="標楷體" panose="03000509000000000000" pitchFamily="65" charset="-120"/>
              </a:rPr>
              <a:t>、</a:t>
            </a:r>
            <a:r>
              <a:rPr kumimoji="0" lang="zh-TW" altLang="en-US" sz="2000" dirty="0">
                <a:ea typeface="標楷體" panose="03000509000000000000" pitchFamily="65" charset="-120"/>
              </a:rPr>
              <a:t>四</a:t>
            </a:r>
            <a:r>
              <a:rPr kumimoji="0" lang="en-US" altLang="zh-TW" sz="2000" dirty="0">
                <a:ea typeface="標楷體" panose="03000509000000000000" pitchFamily="65" charset="-120"/>
              </a:rPr>
              <a:t>2</a:t>
            </a:r>
            <a:r>
              <a:rPr kumimoji="0" lang="zh-TW" altLang="zh-TW" sz="2000" dirty="0">
                <a:ea typeface="標楷體" panose="03000509000000000000" pitchFamily="65" charset="-120"/>
              </a:rPr>
              <a:t> [6110</a:t>
            </a:r>
            <a:r>
              <a:rPr kumimoji="0" lang="en-US" altLang="zh-TW" sz="2000" dirty="0">
                <a:ea typeface="標楷體" panose="03000509000000000000" pitchFamily="65" charset="-120"/>
              </a:rPr>
              <a:t>1</a:t>
            </a:r>
            <a:r>
              <a:rPr kumimoji="0" lang="zh-TW" altLang="zh-TW" sz="2000" dirty="0">
                <a:ea typeface="標楷體" panose="03000509000000000000" pitchFamily="65" charset="-120"/>
              </a:rPr>
              <a:t>]；實習：</a:t>
            </a:r>
            <a:r>
              <a:rPr kumimoji="0" lang="zh-TW" altLang="en-US" sz="2000" dirty="0">
                <a:ea typeface="標楷體" panose="03000509000000000000" pitchFamily="65" charset="-120"/>
              </a:rPr>
              <a:t>一</a:t>
            </a:r>
            <a:r>
              <a:rPr kumimoji="0" lang="zh-TW" altLang="zh-TW" sz="2000" dirty="0">
                <a:ea typeface="標楷體" panose="03000509000000000000" pitchFamily="65" charset="-120"/>
              </a:rPr>
              <a:t>9[</a:t>
            </a:r>
            <a:r>
              <a:rPr kumimoji="0" lang="en-US" altLang="zh-TW" sz="2000" dirty="0">
                <a:ea typeface="標楷體" panose="03000509000000000000" pitchFamily="65" charset="-120"/>
              </a:rPr>
              <a:t>online 9 groups</a:t>
            </a:r>
            <a:r>
              <a:rPr kumimoji="0" lang="zh-TW" altLang="zh-TW" sz="2000" dirty="0">
                <a:ea typeface="標楷體" panose="03000509000000000000" pitchFamily="65" charset="-120"/>
              </a:rPr>
              <a:t>];</a:t>
            </a:r>
            <a:r>
              <a:rPr kumimoji="0" lang="en-US" altLang="zh-TW" sz="2000" dirty="0">
                <a:ea typeface="標楷體" panose="03000509000000000000" pitchFamily="65" charset="-120"/>
              </a:rPr>
              <a:t> </a:t>
            </a:r>
            <a:r>
              <a:rPr kumimoji="0" lang="zh-TW" altLang="zh-TW" sz="2000" dirty="0">
                <a:ea typeface="標楷體" panose="03000509000000000000" pitchFamily="65" charset="-120"/>
              </a:rPr>
              <a:t>Office hr: </a:t>
            </a:r>
            <a:r>
              <a:rPr kumimoji="0" lang="zh-TW" altLang="en-US" sz="2000" dirty="0">
                <a:ea typeface="標楷體" panose="03000509000000000000" pitchFamily="65" charset="-120"/>
              </a:rPr>
              <a:t>三 </a:t>
            </a:r>
            <a:r>
              <a:rPr kumimoji="0" lang="en-US" altLang="zh-TW" sz="2000" dirty="0">
                <a:ea typeface="標楷體" panose="03000509000000000000" pitchFamily="65" charset="-120"/>
              </a:rPr>
              <a:t>3</a:t>
            </a:r>
            <a:r>
              <a:rPr kumimoji="0" lang="zh-TW" altLang="zh-TW" sz="2000" dirty="0">
                <a:ea typeface="標楷體" panose="03000509000000000000" pitchFamily="65" charset="-120"/>
              </a:rPr>
              <a:t>~</a:t>
            </a:r>
            <a:r>
              <a:rPr kumimoji="0" lang="en-US" altLang="zh-TW" sz="2000" dirty="0">
                <a:ea typeface="標楷體" panose="03000509000000000000" pitchFamily="65" charset="-120"/>
              </a:rPr>
              <a:t>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TW" altLang="en-US" sz="2000" dirty="0">
                <a:ea typeface="標楷體" panose="03000509000000000000" pitchFamily="65" charset="-120"/>
              </a:rPr>
              <a:t>課本：</a:t>
            </a:r>
            <a:r>
              <a:rPr kumimoji="0" lang="en-US" altLang="zh-TW" sz="2000" dirty="0">
                <a:ea typeface="標楷體" panose="03000509000000000000" pitchFamily="65" charset="-120"/>
              </a:rPr>
              <a:t>Introduction to Algorithms, 4</a:t>
            </a:r>
            <a:r>
              <a:rPr kumimoji="0" lang="en-US" altLang="zh-TW" sz="2000" baseline="30000" dirty="0">
                <a:ea typeface="標楷體" panose="03000509000000000000" pitchFamily="65" charset="-120"/>
              </a:rPr>
              <a:t>th</a:t>
            </a:r>
            <a:r>
              <a:rPr kumimoji="0" lang="en-US" altLang="zh-TW" sz="2000" dirty="0">
                <a:ea typeface="標楷體" panose="03000509000000000000" pitchFamily="65" charset="-120"/>
              </a:rPr>
              <a:t> Edition,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TW" sz="2000" dirty="0">
                <a:ea typeface="標楷體" panose="03000509000000000000" pitchFamily="65" charset="-120"/>
              </a:rPr>
              <a:t>           by </a:t>
            </a:r>
            <a:r>
              <a:rPr kumimoji="0" lang="en-US" altLang="zh-TW" sz="2000" dirty="0" err="1">
                <a:ea typeface="標楷體" panose="03000509000000000000" pitchFamily="65" charset="-120"/>
              </a:rPr>
              <a:t>Cormen</a:t>
            </a:r>
            <a:r>
              <a:rPr kumimoji="0" lang="en-US" altLang="zh-TW" sz="2000" dirty="0">
                <a:ea typeface="標楷體" panose="03000509000000000000" pitchFamily="65" charset="-120"/>
              </a:rPr>
              <a:t>, </a:t>
            </a:r>
            <a:r>
              <a:rPr kumimoji="0" lang="en-US" altLang="zh-TW" sz="2000" dirty="0" err="1">
                <a:ea typeface="標楷體" panose="03000509000000000000" pitchFamily="65" charset="-120"/>
              </a:rPr>
              <a:t>Leiserson</a:t>
            </a:r>
            <a:r>
              <a:rPr kumimoji="0" lang="en-US" altLang="zh-TW" sz="2000" dirty="0">
                <a:ea typeface="標楷體" panose="03000509000000000000" pitchFamily="65" charset="-120"/>
              </a:rPr>
              <a:t>, Rivest, and Stein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TW" sz="2000" dirty="0">
                <a:ea typeface="標楷體" panose="03000509000000000000" pitchFamily="65" charset="-120"/>
              </a:rPr>
              <a:t>          (</a:t>
            </a:r>
            <a:r>
              <a:rPr kumimoji="0" lang="zh-TW" altLang="en-US" sz="2000" dirty="0">
                <a:ea typeface="標楷體" panose="03000509000000000000" pitchFamily="65" charset="-120"/>
              </a:rPr>
              <a:t>開發圖書</a:t>
            </a:r>
            <a:r>
              <a:rPr kumimoji="0" lang="en-US" altLang="zh-TW" sz="2000" dirty="0">
                <a:ea typeface="標楷體" panose="03000509000000000000" pitchFamily="65" charset="-120"/>
              </a:rPr>
              <a:t>) </a:t>
            </a:r>
          </a:p>
        </p:txBody>
      </p:sp>
      <p:sp>
        <p:nvSpPr>
          <p:cNvPr id="5124" name="Rectangle 9">
            <a:extLst>
              <a:ext uri="{FF2B5EF4-FFF2-40B4-BE49-F238E27FC236}">
                <a16:creationId xmlns:a16="http://schemas.microsoft.com/office/drawing/2014/main" id="{AC2F93F1-1B30-D7B2-76E1-ACF498972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114300"/>
            <a:ext cx="82296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zh-TW" sz="2400" b="0">
              <a:latin typeface="Times New Roman" panose="02020603050405020304" pitchFamily="18" charset="0"/>
              <a:ea typeface="文鼎粗行楷" pitchFamily="49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1">
            <a:extLst>
              <a:ext uri="{FF2B5EF4-FFF2-40B4-BE49-F238E27FC236}">
                <a16:creationId xmlns:a16="http://schemas.microsoft.com/office/drawing/2014/main" id="{A0E92C66-2AB3-84C0-0CD8-2797B6E099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4DC2B0F-DDAE-4C09-B564-1A833416427F}" type="slidenum">
              <a:rPr kumimoji="0" lang="en-US" altLang="zh-TW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23555" name="Text Box 2">
            <a:extLst>
              <a:ext uri="{FF2B5EF4-FFF2-40B4-BE49-F238E27FC236}">
                <a16:creationId xmlns:a16="http://schemas.microsoft.com/office/drawing/2014/main" id="{AD8946ED-F7F9-BFC7-978E-343331029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657600"/>
            <a:ext cx="7907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2000" b="0">
                <a:latin typeface="Times New Roman" panose="02020603050405020304" pitchFamily="18" charset="0"/>
                <a:ea typeface="Gulim" panose="020B0600000101010101" pitchFamily="34" charset="-127"/>
              </a:rPr>
              <a:t>“</a:t>
            </a:r>
            <a:r>
              <a:rPr lang="en-US" altLang="ko-KR" sz="2000" b="0">
                <a:latin typeface="Times New Roman" panose="02020603050405020304" pitchFamily="18" charset="0"/>
                <a:ea typeface="Gulim" panose="020B0600000101010101" pitchFamily="34" charset="-127"/>
              </a:rPr>
              <a:t>I can’t find an efficient algorithm, because no such algorithm is possible!”</a:t>
            </a:r>
          </a:p>
        </p:txBody>
      </p:sp>
      <p:sp>
        <p:nvSpPr>
          <p:cNvPr id="23556" name="Text Box 3">
            <a:extLst>
              <a:ext uri="{FF2B5EF4-FFF2-40B4-BE49-F238E27FC236}">
                <a16:creationId xmlns:a16="http://schemas.microsoft.com/office/drawing/2014/main" id="{B3CBCBA5-0470-9C7B-7821-3D975F418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419600"/>
            <a:ext cx="5089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b="0">
                <a:latin typeface="Times New Roman" panose="02020603050405020304" pitchFamily="18" charset="0"/>
                <a:ea typeface="Gulim" panose="020B0600000101010101" pitchFamily="34" charset="-127"/>
              </a:rPr>
              <a:t>Unfortunately, proving intractability can be just </a:t>
            </a:r>
          </a:p>
          <a:p>
            <a:pPr eaLnBrk="1" latin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b="0">
                <a:latin typeface="Times New Roman" panose="02020603050405020304" pitchFamily="18" charset="0"/>
                <a:ea typeface="Gulim" panose="020B0600000101010101" pitchFamily="34" charset="-127"/>
              </a:rPr>
              <a:t>as hard as  finding efficient algorithms !!!</a:t>
            </a:r>
          </a:p>
        </p:txBody>
      </p:sp>
      <p:sp>
        <p:nvSpPr>
          <p:cNvPr id="23557" name="Text Box 4">
            <a:extLst>
              <a:ext uri="{FF2B5EF4-FFF2-40B4-BE49-F238E27FC236}">
                <a16:creationId xmlns:a16="http://schemas.microsoft.com/office/drawing/2014/main" id="{AFF25C4B-6160-1C2A-BC41-7FCED9036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334000"/>
            <a:ext cx="165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2000" b="0">
                <a:latin typeface="Times New Roman" panose="02020603050405020304" pitchFamily="18" charset="0"/>
                <a:ea typeface="Gulim" panose="020B0600000101010101" pitchFamily="34" charset="-127"/>
                <a:sym typeface="Symbol" panose="05050102010706020507" pitchFamily="18" charset="2"/>
              </a:rPr>
              <a:t></a:t>
            </a:r>
            <a:r>
              <a:rPr lang="ko-KR" altLang="en-US" sz="2000" b="0">
                <a:latin typeface="Times New Roman" panose="02020603050405020304" pitchFamily="18" charset="0"/>
                <a:ea typeface="Gulim" panose="020B0600000101010101" pitchFamily="34" charset="-127"/>
              </a:rPr>
              <a:t> </a:t>
            </a:r>
            <a:r>
              <a:rPr lang="en-US" altLang="ko-KR" sz="2000" b="0">
                <a:latin typeface="Times New Roman" panose="02020603050405020304" pitchFamily="18" charset="0"/>
                <a:ea typeface="Gulim" panose="020B0600000101010101" pitchFamily="34" charset="-127"/>
              </a:rPr>
              <a:t>No hope !!!</a:t>
            </a:r>
          </a:p>
        </p:txBody>
      </p:sp>
      <p:sp>
        <p:nvSpPr>
          <p:cNvPr id="23558" name="Text Box 5">
            <a:extLst>
              <a:ext uri="{FF2B5EF4-FFF2-40B4-BE49-F238E27FC236}">
                <a16:creationId xmlns:a16="http://schemas.microsoft.com/office/drawing/2014/main" id="{F93AC40B-BB10-D74C-372C-724807135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791200"/>
            <a:ext cx="1096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40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P </a:t>
            </a:r>
            <a:r>
              <a:rPr lang="en-US" altLang="ko-KR" sz="240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Symbol" panose="05050102010706020507" pitchFamily="18" charset="2"/>
              </a:rPr>
              <a:t></a:t>
            </a:r>
            <a:r>
              <a:rPr lang="en-US" altLang="ko-KR" sz="240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NP</a:t>
            </a:r>
            <a:endParaRPr lang="en-US" altLang="ko-KR" sz="2000" b="0">
              <a:solidFill>
                <a:srgbClr val="FF0000"/>
              </a:solidFill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  <p:pic>
        <p:nvPicPr>
          <p:cNvPr id="23559" name="Picture 6" descr="np2">
            <a:extLst>
              <a:ext uri="{FF2B5EF4-FFF2-40B4-BE49-F238E27FC236}">
                <a16:creationId xmlns:a16="http://schemas.microsoft.com/office/drawing/2014/main" id="{8FF130B7-3682-915E-2FB5-3786F2241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8" y="1268413"/>
            <a:ext cx="424815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5" name="Rectangle 7">
            <a:extLst>
              <a:ext uri="{FF2B5EF4-FFF2-40B4-BE49-F238E27FC236}">
                <a16:creationId xmlns:a16="http://schemas.microsoft.com/office/drawing/2014/main" id="{51C4A70E-8E9A-4377-98E8-365BA53BA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1143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eaLnBrk="1" hangingPunct="1">
              <a:defRPr/>
            </a:pPr>
            <a:r>
              <a:rPr lang="en-US" altLang="zh-TW" sz="3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Efficient algorithms? (2)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1">
            <a:extLst>
              <a:ext uri="{FF2B5EF4-FFF2-40B4-BE49-F238E27FC236}">
                <a16:creationId xmlns:a16="http://schemas.microsoft.com/office/drawing/2014/main" id="{FC2A6E9A-79D4-6E88-3F29-C424E3DA4A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A89340A-AE15-4406-9EF3-A3A72190E817}" type="slidenum">
              <a:rPr kumimoji="0" lang="en-US" altLang="zh-TW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25603" name="Text Box 2">
            <a:extLst>
              <a:ext uri="{FF2B5EF4-FFF2-40B4-BE49-F238E27FC236}">
                <a16:creationId xmlns:a16="http://schemas.microsoft.com/office/drawing/2014/main" id="{D89E03FC-4B3C-7873-8A77-C412C6985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622925"/>
            <a:ext cx="7956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2000" b="0">
                <a:latin typeface="Times New Roman" panose="02020603050405020304" pitchFamily="18" charset="0"/>
                <a:ea typeface="Gulim" panose="020B0600000101010101" pitchFamily="34" charset="-127"/>
              </a:rPr>
              <a:t>“</a:t>
            </a:r>
            <a:r>
              <a:rPr lang="en-US" altLang="ko-KR" sz="2000" b="0">
                <a:latin typeface="Times New Roman" panose="02020603050405020304" pitchFamily="18" charset="0"/>
                <a:ea typeface="Gulim" panose="020B0600000101010101" pitchFamily="34" charset="-127"/>
              </a:rPr>
              <a:t>I can’t find an efficient algorithm, but neither can all these famous people”</a:t>
            </a:r>
          </a:p>
        </p:txBody>
      </p:sp>
      <p:pic>
        <p:nvPicPr>
          <p:cNvPr id="25604" name="Picture 3" descr="np3">
            <a:extLst>
              <a:ext uri="{FF2B5EF4-FFF2-40B4-BE49-F238E27FC236}">
                <a16:creationId xmlns:a16="http://schemas.microsoft.com/office/drawing/2014/main" id="{CF3D639B-D6C5-A211-D119-0031B7156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1268413"/>
            <a:ext cx="68580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6" name="Rectangle 4">
            <a:extLst>
              <a:ext uri="{FF2B5EF4-FFF2-40B4-BE49-F238E27FC236}">
                <a16:creationId xmlns:a16="http://schemas.microsoft.com/office/drawing/2014/main" id="{535C7329-A40F-4A99-A679-EEB892B0D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1143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eaLnBrk="1" hangingPunct="1">
              <a:defRPr/>
            </a:pPr>
            <a:r>
              <a:rPr lang="en-US" altLang="zh-TW" sz="3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Efficient algorithms? (3)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1">
            <a:extLst>
              <a:ext uri="{FF2B5EF4-FFF2-40B4-BE49-F238E27FC236}">
                <a16:creationId xmlns:a16="http://schemas.microsoft.com/office/drawing/2014/main" id="{786F6CBA-B8B5-7E32-7F4E-7ADEE1244C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3614EA6-C55B-41BB-BCA1-4971B8611124}" type="slidenum">
              <a:rPr kumimoji="0" lang="en-US" altLang="zh-TW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27651" name="Text Box 2">
            <a:extLst>
              <a:ext uri="{FF2B5EF4-FFF2-40B4-BE49-F238E27FC236}">
                <a16:creationId xmlns:a16="http://schemas.microsoft.com/office/drawing/2014/main" id="{F4445110-88D0-1E7F-5DDE-1C74E4F07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343400"/>
            <a:ext cx="4489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2000" b="0">
                <a:latin typeface="Times New Roman" panose="02020603050405020304" pitchFamily="18" charset="0"/>
                <a:ea typeface="Gulim" panose="020B0600000101010101" pitchFamily="34" charset="-127"/>
              </a:rPr>
              <a:t>“</a:t>
            </a:r>
            <a:r>
              <a:rPr lang="en-US" altLang="ko-KR" sz="2000" b="0">
                <a:latin typeface="Times New Roman" panose="02020603050405020304" pitchFamily="18" charset="0"/>
                <a:ea typeface="Gulim" panose="020B0600000101010101" pitchFamily="34" charset="-127"/>
              </a:rPr>
              <a:t>Anyway, we have to solve this problem. </a:t>
            </a:r>
          </a:p>
          <a:p>
            <a:pPr eaLnBrk="1" latin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b="0">
                <a:latin typeface="Times New Roman" panose="02020603050405020304" pitchFamily="18" charset="0"/>
                <a:ea typeface="Gulim" panose="020B0600000101010101" pitchFamily="34" charset="-127"/>
              </a:rPr>
              <a:t>   Can we satisfy with a good solution ?   “</a:t>
            </a:r>
          </a:p>
        </p:txBody>
      </p:sp>
      <p:pic>
        <p:nvPicPr>
          <p:cNvPr id="27652" name="Picture 3" descr="np4">
            <a:extLst>
              <a:ext uri="{FF2B5EF4-FFF2-40B4-BE49-F238E27FC236}">
                <a16:creationId xmlns:a16="http://schemas.microsoft.com/office/drawing/2014/main" id="{57F57549-E319-251F-9C23-E39BE3D35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1268413"/>
            <a:ext cx="500062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0" name="Rectangle 4">
            <a:extLst>
              <a:ext uri="{FF2B5EF4-FFF2-40B4-BE49-F238E27FC236}">
                <a16:creationId xmlns:a16="http://schemas.microsoft.com/office/drawing/2014/main" id="{834C29C8-8B33-40C5-8A6A-ADF80F791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1143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eaLnBrk="1" hangingPunct="1">
              <a:defRPr/>
            </a:pPr>
            <a:r>
              <a:rPr lang="en-US" altLang="zh-TW" sz="3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Efficient algorithms? (4)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858" name="Picture 2" descr="[PHOTO]">
            <a:extLst>
              <a:ext uri="{FF2B5EF4-FFF2-40B4-BE49-F238E27FC236}">
                <a16:creationId xmlns:a16="http://schemas.microsoft.com/office/drawing/2014/main" id="{26420DA2-3B1B-ADB2-C30D-F0E37D960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"/>
            <a:ext cx="13938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9859" name="Picture 3" descr="Richard%20Karp">
            <a:hlinkClick r:id="rId4"/>
            <a:extLst>
              <a:ext uri="{FF2B5EF4-FFF2-40B4-BE49-F238E27FC236}">
                <a16:creationId xmlns:a16="http://schemas.microsoft.com/office/drawing/2014/main" id="{5161C243-C155-9BA4-DA5D-6B82DD8EC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96863"/>
            <a:ext cx="1646238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9860" name="Picture 4" descr="ralphe">
            <a:hlinkClick r:id="rId6"/>
            <a:extLst>
              <a:ext uri="{FF2B5EF4-FFF2-40B4-BE49-F238E27FC236}">
                <a16:creationId xmlns:a16="http://schemas.microsoft.com/office/drawing/2014/main" id="{321DE818-42AF-09D5-C122-AD5D7876E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733800"/>
            <a:ext cx="1646238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9861" name="Text Box 5">
            <a:extLst>
              <a:ext uri="{FF2B5EF4-FFF2-40B4-BE49-F238E27FC236}">
                <a16:creationId xmlns:a16="http://schemas.microsoft.com/office/drawing/2014/main" id="{B55C51E9-6805-57B4-1CAE-018B37E63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438400"/>
            <a:ext cx="152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2400">
                <a:latin typeface="Tahoma" panose="020B0604030504040204" pitchFamily="34" charset="0"/>
                <a:hlinkClick r:id="rId8"/>
              </a:rPr>
              <a:t>David Johnson</a:t>
            </a:r>
            <a:endParaRPr lang="en-US" altLang="zh-TW" sz="2400">
              <a:latin typeface="Tahoma" panose="020B0604030504040204" pitchFamily="34" charset="0"/>
            </a:endParaRPr>
          </a:p>
        </p:txBody>
      </p:sp>
      <p:sp>
        <p:nvSpPr>
          <p:cNvPr id="249862" name="Text Box 6">
            <a:extLst>
              <a:ext uri="{FF2B5EF4-FFF2-40B4-BE49-F238E27FC236}">
                <a16:creationId xmlns:a16="http://schemas.microsoft.com/office/drawing/2014/main" id="{C88A903E-CE31-C555-C53D-E6F64120C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438400"/>
            <a:ext cx="1447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2400">
                <a:latin typeface="Tahoma" panose="020B0604030504040204" pitchFamily="34" charset="0"/>
                <a:hlinkClick r:id="rId9"/>
              </a:rPr>
              <a:t>George Dantzig</a:t>
            </a:r>
            <a:endParaRPr lang="en-US" altLang="zh-TW" sz="2400">
              <a:latin typeface="Tahoma" panose="020B0604030504040204" pitchFamily="34" charset="0"/>
            </a:endParaRPr>
          </a:p>
        </p:txBody>
      </p:sp>
      <p:pic>
        <p:nvPicPr>
          <p:cNvPr id="249863" name="Picture 7" descr="dad">
            <a:hlinkClick r:id="rId10"/>
            <a:extLst>
              <a:ext uri="{FF2B5EF4-FFF2-40B4-BE49-F238E27FC236}">
                <a16:creationId xmlns:a16="http://schemas.microsoft.com/office/drawing/2014/main" id="{410E3724-08E0-6BB3-F32C-25AECB6D0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85750"/>
            <a:ext cx="1554163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9864" name="Text Box 8">
            <a:extLst>
              <a:ext uri="{FF2B5EF4-FFF2-40B4-BE49-F238E27FC236}">
                <a16:creationId xmlns:a16="http://schemas.microsoft.com/office/drawing/2014/main" id="{FF0AE387-203A-E1EA-1961-99181273D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438400"/>
            <a:ext cx="1447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2400">
                <a:latin typeface="Tahoma" panose="020B0604030504040204" pitchFamily="34" charset="0"/>
                <a:hlinkClick r:id="rId12"/>
              </a:rPr>
              <a:t>Richard Karp</a:t>
            </a:r>
            <a:endParaRPr lang="en-US" altLang="zh-TW" sz="2400">
              <a:latin typeface="Tahoma" panose="020B0604030504040204" pitchFamily="34" charset="0"/>
            </a:endParaRPr>
          </a:p>
        </p:txBody>
      </p:sp>
      <p:sp>
        <p:nvSpPr>
          <p:cNvPr id="249865" name="Text Box 9">
            <a:extLst>
              <a:ext uri="{FF2B5EF4-FFF2-40B4-BE49-F238E27FC236}">
                <a16:creationId xmlns:a16="http://schemas.microsoft.com/office/drawing/2014/main" id="{17DEA513-A4A4-E88E-FB58-942EAB025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761038"/>
            <a:ext cx="1447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2400">
                <a:latin typeface="Tahoma" panose="020B0604030504040204" pitchFamily="34" charset="0"/>
                <a:hlinkClick r:id="rId13"/>
              </a:rPr>
              <a:t>Michael Garey</a:t>
            </a:r>
            <a:endParaRPr lang="en-US" altLang="zh-TW" sz="2400">
              <a:latin typeface="Tahoma" panose="020B0604030504040204" pitchFamily="34" charset="0"/>
            </a:endParaRPr>
          </a:p>
        </p:txBody>
      </p:sp>
      <p:sp>
        <p:nvSpPr>
          <p:cNvPr id="249866" name="Text Box 10">
            <a:extLst>
              <a:ext uri="{FF2B5EF4-FFF2-40B4-BE49-F238E27FC236}">
                <a16:creationId xmlns:a16="http://schemas.microsoft.com/office/drawing/2014/main" id="{A8520140-44ED-2695-35F0-D68EC567D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761038"/>
            <a:ext cx="1447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2400">
                <a:latin typeface="Tahoma" panose="020B0604030504040204" pitchFamily="34" charset="0"/>
                <a:hlinkClick r:id="rId14"/>
              </a:rPr>
              <a:t>Ralph Gomory</a:t>
            </a:r>
            <a:endParaRPr lang="en-US" altLang="zh-TW" sz="2400">
              <a:latin typeface="Tahoma" panose="020B0604030504040204" pitchFamily="34" charset="0"/>
            </a:endParaRPr>
          </a:p>
        </p:txBody>
      </p:sp>
      <p:pic>
        <p:nvPicPr>
          <p:cNvPr id="249867" name="Picture 11" descr="turpic">
            <a:hlinkClick r:id="rId15"/>
            <a:extLst>
              <a:ext uri="{FF2B5EF4-FFF2-40B4-BE49-F238E27FC236}">
                <a16:creationId xmlns:a16="http://schemas.microsoft.com/office/drawing/2014/main" id="{F8659AE6-28E7-B3DD-DD61-0AE60FC46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85750"/>
            <a:ext cx="1303338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9868" name="Text Box 12">
            <a:extLst>
              <a:ext uri="{FF2B5EF4-FFF2-40B4-BE49-F238E27FC236}">
                <a16:creationId xmlns:a16="http://schemas.microsoft.com/office/drawing/2014/main" id="{634929FB-C18E-7D24-C8BB-A99C0C60A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438400"/>
            <a:ext cx="1447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2400">
                <a:latin typeface="Tahoma" panose="020B0604030504040204" pitchFamily="34" charset="0"/>
                <a:hlinkClick r:id="rId17"/>
              </a:rPr>
              <a:t>Alan Turing</a:t>
            </a:r>
            <a:endParaRPr lang="en-US" altLang="zh-TW" sz="2400">
              <a:latin typeface="Tahoma" panose="020B0604030504040204" pitchFamily="34" charset="0"/>
            </a:endParaRPr>
          </a:p>
        </p:txBody>
      </p:sp>
      <p:pic>
        <p:nvPicPr>
          <p:cNvPr id="249869" name="Picture 13" descr="GODEL">
            <a:hlinkClick r:id="rId18"/>
            <a:extLst>
              <a:ext uri="{FF2B5EF4-FFF2-40B4-BE49-F238E27FC236}">
                <a16:creationId xmlns:a16="http://schemas.microsoft.com/office/drawing/2014/main" id="{802A701F-CE62-6100-4647-492103523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581400"/>
            <a:ext cx="13144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9870" name="Text Box 14">
            <a:extLst>
              <a:ext uri="{FF2B5EF4-FFF2-40B4-BE49-F238E27FC236}">
                <a16:creationId xmlns:a16="http://schemas.microsoft.com/office/drawing/2014/main" id="{A1A1ABBF-5CD1-B4B4-5CF6-E83A01B89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761038"/>
            <a:ext cx="1447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2400">
                <a:latin typeface="Tahoma" panose="020B0604030504040204" pitchFamily="34" charset="0"/>
                <a:hlinkClick r:id="rId20"/>
              </a:rPr>
              <a:t>Kurt G</a:t>
            </a:r>
            <a:r>
              <a:rPr lang="en-US" altLang="zh-TW" sz="2400">
                <a:latin typeface="Tahoma" panose="020B0604030504040204" pitchFamily="34" charset="0"/>
                <a:cs typeface="Times New Roman" panose="02020603050405020304" pitchFamily="18" charset="0"/>
                <a:hlinkClick r:id="rId20"/>
              </a:rPr>
              <a:t>ö</a:t>
            </a:r>
            <a:r>
              <a:rPr lang="en-US" altLang="zh-TW" sz="2400">
                <a:latin typeface="Tahoma" panose="020B0604030504040204" pitchFamily="34" charset="0"/>
                <a:hlinkClick r:id="rId20"/>
              </a:rPr>
              <a:t>del</a:t>
            </a:r>
            <a:endParaRPr lang="en-US" altLang="zh-TW" sz="2400">
              <a:latin typeface="Tahoma" panose="020B0604030504040204" pitchFamily="34" charset="0"/>
            </a:endParaRPr>
          </a:p>
        </p:txBody>
      </p:sp>
      <p:pic>
        <p:nvPicPr>
          <p:cNvPr id="249871" name="Picture 15" descr="von-neumann">
            <a:hlinkClick r:id="rId21"/>
            <a:extLst>
              <a:ext uri="{FF2B5EF4-FFF2-40B4-BE49-F238E27FC236}">
                <a16:creationId xmlns:a16="http://schemas.microsoft.com/office/drawing/2014/main" id="{D22C310A-6FBB-E81E-409B-8DFF711A4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475" y="3581400"/>
            <a:ext cx="16351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9872" name="Text Box 16">
            <a:extLst>
              <a:ext uri="{FF2B5EF4-FFF2-40B4-BE49-F238E27FC236}">
                <a16:creationId xmlns:a16="http://schemas.microsoft.com/office/drawing/2014/main" id="{0A4127CB-E1A1-19CC-2647-23815F7DD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1475" y="5761038"/>
            <a:ext cx="17462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2400">
                <a:latin typeface="Tahoma" panose="020B0604030504040204" pitchFamily="34" charset="0"/>
                <a:hlinkClick r:id="rId23"/>
              </a:rPr>
              <a:t>John Von Neumann</a:t>
            </a:r>
            <a:endParaRPr lang="en-US" altLang="zh-TW" sz="2400">
              <a:latin typeface="Tahoma" panose="020B0604030504040204" pitchFamily="34" charset="0"/>
            </a:endParaRPr>
          </a:p>
        </p:txBody>
      </p:sp>
      <p:pic>
        <p:nvPicPr>
          <p:cNvPr id="249873" name="Picture 17">
            <a:extLst>
              <a:ext uri="{FF2B5EF4-FFF2-40B4-BE49-F238E27FC236}">
                <a16:creationId xmlns:a16="http://schemas.microsoft.com/office/drawing/2014/main" id="{510DF421-FFFC-C30D-5EAC-94D9DDA4A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733800"/>
            <a:ext cx="16002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49874" name="Picture 18">
            <a:extLst>
              <a:ext uri="{FF2B5EF4-FFF2-40B4-BE49-F238E27FC236}">
                <a16:creationId xmlns:a16="http://schemas.microsoft.com/office/drawing/2014/main" id="{2AEEDBDA-060E-6EED-17EE-D22095375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3276600"/>
            <a:ext cx="13335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49875" name="Text Box 19">
            <a:extLst>
              <a:ext uri="{FF2B5EF4-FFF2-40B4-BE49-F238E27FC236}">
                <a16:creationId xmlns:a16="http://schemas.microsoft.com/office/drawing/2014/main" id="{85816D22-D7FF-9501-7F5C-3426A5805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5761038"/>
            <a:ext cx="1447800" cy="830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2400">
                <a:latin typeface="Tahoma" panose="020B0604030504040204" pitchFamily="34" charset="0"/>
                <a:hlinkClick r:id="rId26"/>
              </a:rPr>
              <a:t>Steven Cook</a:t>
            </a:r>
            <a:endParaRPr lang="en-US" altLang="zh-TW" sz="2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9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9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9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9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49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9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49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49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49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4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49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4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4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1" grpId="0" build="p" autoUpdateAnimBg="0"/>
      <p:bldP spid="249862" grpId="0" build="p" autoUpdateAnimBg="0"/>
      <p:bldP spid="249864" grpId="0" build="p" autoUpdateAnimBg="0"/>
      <p:bldP spid="249865" grpId="0" build="p" autoUpdateAnimBg="0"/>
      <p:bldP spid="249866" grpId="0" build="p" autoUpdateAnimBg="0"/>
      <p:bldP spid="249868" grpId="0" build="p" autoUpdateAnimBg="0"/>
      <p:bldP spid="249870" grpId="0" build="p" autoUpdateAnimBg="0"/>
      <p:bldP spid="249872" grpId="0" build="p" autoUpdateAnimBg="0"/>
      <p:bldP spid="24987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4A0F765-DD6B-4CA9-9F59-831FED063D6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63750" y="1295400"/>
            <a:ext cx="8070850" cy="1736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200" dirty="0"/>
              <a:t>The Role of the Algorithms in Computer</a:t>
            </a: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432F6922-FEF4-41DB-A7F1-29EF02B5A3E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3886200"/>
            <a:ext cx="6553200" cy="2057400"/>
          </a:xfrm>
        </p:spPr>
        <p:txBody>
          <a:bodyPr/>
          <a:lstStyle/>
          <a:p>
            <a:pPr marL="609600" indent="-609600" algn="l" eaLnBrk="1" hangingPunct="1">
              <a:defRPr/>
            </a:pPr>
            <a:r>
              <a:rPr lang="en-US" altLang="zh-TW" sz="2400" b="1" u="sng" dirty="0"/>
              <a:t>Contents:</a:t>
            </a:r>
          </a:p>
          <a:p>
            <a:pPr marL="609600" indent="-609600" algn="l" eaLnBrk="1" hangingPunct="1">
              <a:buFontTx/>
              <a:buChar char="•"/>
              <a:defRPr/>
            </a:pPr>
            <a:r>
              <a:rPr lang="en-US" altLang="zh-TW" sz="2400" b="1" dirty="0"/>
              <a:t>Algorithms</a:t>
            </a:r>
          </a:p>
          <a:p>
            <a:pPr marL="609600" indent="-609600" algn="l" eaLnBrk="1" hangingPunct="1">
              <a:buFontTx/>
              <a:buChar char="•"/>
              <a:defRPr/>
            </a:pPr>
            <a:r>
              <a:rPr lang="en-US" altLang="zh-TW" sz="2400" b="1" dirty="0"/>
              <a:t>Algorithms as a technology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1">
            <a:extLst>
              <a:ext uri="{FF2B5EF4-FFF2-40B4-BE49-F238E27FC236}">
                <a16:creationId xmlns:a16="http://schemas.microsoft.com/office/drawing/2014/main" id="{04AB08BA-DF63-7792-372D-90948595D8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514EE9E-2633-4CCE-81D4-FCF3C9DB0F7A}" type="slidenum">
              <a:rPr kumimoji="0" lang="en-US" altLang="zh-TW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EE31592-1989-0DE0-A6D9-952D36944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52" y="1268413"/>
            <a:ext cx="11737304" cy="536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ClrTx/>
            </a:pPr>
            <a:r>
              <a:rPr lang="en-US" altLang="zh-CN" sz="2400" b="0" dirty="0">
                <a:ea typeface="SimSun" panose="02010600030101010101" pitchFamily="2" charset="-122"/>
              </a:rPr>
              <a:t>An algorithm is any </a:t>
            </a:r>
            <a:r>
              <a:rPr lang="en-US" altLang="zh-CN" sz="2400" b="0" dirty="0">
                <a:solidFill>
                  <a:srgbClr val="CC0000"/>
                </a:solidFill>
                <a:ea typeface="SimSun" panose="02010600030101010101" pitchFamily="2" charset="-122"/>
              </a:rPr>
              <a:t>well-defined</a:t>
            </a:r>
            <a:r>
              <a:rPr lang="en-US" altLang="zh-CN" sz="2400" b="0" dirty="0">
                <a:ea typeface="SimSun" panose="02010600030101010101" pitchFamily="2" charset="-122"/>
              </a:rPr>
              <a:t> computational procedure that takes some values as </a:t>
            </a:r>
            <a:r>
              <a:rPr lang="en-US" altLang="zh-CN" sz="2400" b="0" dirty="0">
                <a:solidFill>
                  <a:srgbClr val="0033CC"/>
                </a:solidFill>
                <a:ea typeface="SimSun" panose="02010600030101010101" pitchFamily="2" charset="-122"/>
              </a:rPr>
              <a:t>input</a:t>
            </a:r>
            <a:r>
              <a:rPr lang="en-US" altLang="zh-CN" sz="2400" b="0" dirty="0">
                <a:ea typeface="SimSun" panose="02010600030101010101" pitchFamily="2" charset="-122"/>
              </a:rPr>
              <a:t> and produces some values as </a:t>
            </a:r>
            <a:r>
              <a:rPr lang="en-US" altLang="zh-CN" sz="2400" b="0" dirty="0">
                <a:solidFill>
                  <a:srgbClr val="0033CC"/>
                </a:solidFill>
                <a:ea typeface="SimSun" panose="02010600030101010101" pitchFamily="2" charset="-122"/>
              </a:rPr>
              <a:t>output</a:t>
            </a:r>
          </a:p>
          <a:p>
            <a:pPr eaLnBrk="1" hangingPunct="1">
              <a:lnSpc>
                <a:spcPct val="90000"/>
              </a:lnSpc>
              <a:buClrTx/>
            </a:pPr>
            <a:endParaRPr lang="en-US" altLang="zh-CN" b="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ClrTx/>
            </a:pPr>
            <a:endParaRPr lang="en-US" altLang="zh-CN" b="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ClrTx/>
            </a:pPr>
            <a:endParaRPr lang="en-US" altLang="zh-CN" b="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ClrTx/>
            </a:pPr>
            <a:r>
              <a:rPr lang="en-US" altLang="ko-KR" sz="2400" b="0" dirty="0">
                <a:ea typeface="SimSun" panose="02010600030101010101" pitchFamily="2" charset="-122"/>
              </a:rPr>
              <a:t>What “well-defined” means?</a:t>
            </a:r>
          </a:p>
          <a:p>
            <a:pPr lvl="2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ko-KR" sz="2000" dirty="0">
                <a:solidFill>
                  <a:srgbClr val="0033CC"/>
                </a:solidFill>
                <a:ea typeface="SimSun" panose="02010600030101010101" pitchFamily="2" charset="-122"/>
              </a:rPr>
              <a:t>Simplicity</a:t>
            </a:r>
            <a:r>
              <a:rPr lang="en-US" altLang="ko-KR" sz="2000" dirty="0">
                <a:ea typeface="SimSun" panose="02010600030101010101" pitchFamily="2" charset="-122"/>
              </a:rPr>
              <a:t>:</a:t>
            </a:r>
            <a:r>
              <a:rPr lang="en-US" altLang="ko-KR" sz="2000" b="0" dirty="0">
                <a:ea typeface="SimSun" panose="02010600030101010101" pitchFamily="2" charset="-122"/>
              </a:rPr>
              <a:t>     Every instruction (step, statement, …) must be sufficiently </a:t>
            </a:r>
          </a:p>
          <a:p>
            <a:pPr lvl="2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ko-KR" sz="2000" b="0" dirty="0">
                <a:ea typeface="SimSun" panose="02010600030101010101" pitchFamily="2" charset="-122"/>
              </a:rPr>
              <a:t>                            basic so that anyone can follow</a:t>
            </a:r>
            <a:r>
              <a:rPr lang="en-US" altLang="ko-KR" sz="2000" b="0" i="1" dirty="0">
                <a:ea typeface="SimSun" panose="02010600030101010101" pitchFamily="2" charset="-122"/>
              </a:rPr>
              <a:t> </a:t>
            </a:r>
          </a:p>
          <a:p>
            <a:pPr lvl="2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ko-KR" sz="2000" dirty="0">
                <a:solidFill>
                  <a:srgbClr val="0033CC"/>
                </a:solidFill>
                <a:ea typeface="SimSun" panose="02010600030101010101" pitchFamily="2" charset="-122"/>
              </a:rPr>
              <a:t>Definiteness</a:t>
            </a:r>
            <a:r>
              <a:rPr lang="en-US" altLang="ko-KR" sz="2000" dirty="0">
                <a:ea typeface="SimSun" panose="02010600030101010101" pitchFamily="2" charset="-122"/>
              </a:rPr>
              <a:t>:</a:t>
            </a:r>
            <a:r>
              <a:rPr lang="en-US" altLang="ko-KR" sz="2000" b="0" dirty="0">
                <a:ea typeface="SimSun" panose="02010600030101010101" pitchFamily="2" charset="-122"/>
              </a:rPr>
              <a:t> Each instruction must be clear and unambiguous</a:t>
            </a:r>
          </a:p>
          <a:p>
            <a:pPr lvl="2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ko-KR" sz="2000" dirty="0">
                <a:solidFill>
                  <a:srgbClr val="0033CC"/>
                </a:solidFill>
                <a:ea typeface="SimSun" panose="02010600030101010101" pitchFamily="2" charset="-122"/>
              </a:rPr>
              <a:t>Finiteness</a:t>
            </a:r>
            <a:r>
              <a:rPr lang="en-US" altLang="ko-KR" sz="2000" dirty="0">
                <a:ea typeface="SimSun" panose="02010600030101010101" pitchFamily="2" charset="-122"/>
              </a:rPr>
              <a:t>:</a:t>
            </a:r>
            <a:r>
              <a:rPr lang="en-US" altLang="ko-KR" sz="2000" b="0" dirty="0">
                <a:ea typeface="SimSun" panose="02010600030101010101" pitchFamily="2" charset="-122"/>
              </a:rPr>
              <a:t>    The algorithm must terminate after a finite number of steps</a:t>
            </a:r>
          </a:p>
          <a:p>
            <a:pPr lvl="2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zh-CN" sz="2000" b="0" dirty="0">
                <a:ea typeface="SimSun" panose="02010600030101010101" pitchFamily="2" charset="-122"/>
              </a:rPr>
              <a:t>……</a:t>
            </a:r>
          </a:p>
          <a:p>
            <a:pPr eaLnBrk="1" hangingPunct="1">
              <a:lnSpc>
                <a:spcPct val="90000"/>
              </a:lnSpc>
              <a:buClrTx/>
            </a:pPr>
            <a:r>
              <a:rPr lang="en-US" altLang="zh-CN" sz="2400" b="0" dirty="0">
                <a:ea typeface="SimSun" panose="02010600030101010101" pitchFamily="2" charset="-122"/>
              </a:rPr>
              <a:t>An algorithm should be </a:t>
            </a:r>
            <a:r>
              <a:rPr lang="en-US" altLang="zh-CN" sz="2400" b="0" dirty="0">
                <a:solidFill>
                  <a:srgbClr val="FF0000"/>
                </a:solidFill>
                <a:ea typeface="SimSun" panose="02010600030101010101" pitchFamily="2" charset="-122"/>
              </a:rPr>
              <a:t>in</a:t>
            </a:r>
            <a:r>
              <a:rPr lang="en-US" altLang="ko-KR" sz="2400" b="0" dirty="0">
                <a:solidFill>
                  <a:srgbClr val="FF0000"/>
                </a:solidFill>
                <a:ea typeface="SimSun" panose="02010600030101010101" pitchFamily="2" charset="-122"/>
              </a:rPr>
              <a:t>dependent of </a:t>
            </a:r>
            <a:r>
              <a:rPr lang="en-US" altLang="ko-KR" sz="2400" b="0" dirty="0">
                <a:solidFill>
                  <a:srgbClr val="0033CC"/>
                </a:solidFill>
                <a:ea typeface="SimSun" panose="02010600030101010101" pitchFamily="2" charset="-122"/>
              </a:rPr>
              <a:t>computers</a:t>
            </a:r>
            <a:r>
              <a:rPr lang="en-US" altLang="ko-KR" sz="2400" b="0" dirty="0">
                <a:ea typeface="SimSun" panose="02010600030101010101" pitchFamily="2" charset="-122"/>
              </a:rPr>
              <a:t>, but easy to translate into a computer language</a:t>
            </a:r>
            <a:endParaRPr lang="en-US" altLang="zh-CN" sz="2400" b="0" dirty="0">
              <a:ea typeface="SimSun" panose="02010600030101010101" pitchFamily="2" charset="-122"/>
            </a:endParaRPr>
          </a:p>
        </p:txBody>
      </p:sp>
      <p:grpSp>
        <p:nvGrpSpPr>
          <p:cNvPr id="9220" name="Group 3">
            <a:extLst>
              <a:ext uri="{FF2B5EF4-FFF2-40B4-BE49-F238E27FC236}">
                <a16:creationId xmlns:a16="http://schemas.microsoft.com/office/drawing/2014/main" id="{D714CC69-0FD8-574F-20FF-A857FCBE3C73}"/>
              </a:ext>
            </a:extLst>
          </p:cNvPr>
          <p:cNvGrpSpPr>
            <a:grpSpLocks/>
          </p:cNvGrpSpPr>
          <p:nvPr/>
        </p:nvGrpSpPr>
        <p:grpSpPr bwMode="auto">
          <a:xfrm>
            <a:off x="3935413" y="2205038"/>
            <a:ext cx="3886200" cy="1036637"/>
            <a:chOff x="1488" y="1680"/>
            <a:chExt cx="2448" cy="653"/>
          </a:xfrm>
        </p:grpSpPr>
        <p:sp>
          <p:nvSpPr>
            <p:cNvPr id="9222" name="Rectangle 4">
              <a:extLst>
                <a:ext uri="{FF2B5EF4-FFF2-40B4-BE49-F238E27FC236}">
                  <a16:creationId xmlns:a16="http://schemas.microsoft.com/office/drawing/2014/main" id="{081B69DE-45E6-22EA-6B29-97CF0E8BF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680"/>
              <a:ext cx="96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9223" name="Line 5">
              <a:extLst>
                <a:ext uri="{FF2B5EF4-FFF2-40B4-BE49-F238E27FC236}">
                  <a16:creationId xmlns:a16="http://schemas.microsoft.com/office/drawing/2014/main" id="{328C6B58-D11D-97AE-B07A-1B75DA933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77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224" name="Line 6">
              <a:extLst>
                <a:ext uri="{FF2B5EF4-FFF2-40B4-BE49-F238E27FC236}">
                  <a16:creationId xmlns:a16="http://schemas.microsoft.com/office/drawing/2014/main" id="{84804A8B-B79C-130E-DE59-3D4F93729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77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225" name="Text Box 7">
              <a:extLst>
                <a:ext uri="{FF2B5EF4-FFF2-40B4-BE49-F238E27FC236}">
                  <a16:creationId xmlns:a16="http://schemas.microsoft.com/office/drawing/2014/main" id="{ABD46C63-62CB-BB43-79CC-D5AA908C7F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756"/>
              <a:ext cx="78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b="0">
                  <a:latin typeface="Times New Roman" panose="02020603050405020304" pitchFamily="18" charset="0"/>
                  <a:ea typeface="Gulim" panose="020B0600000101010101" pitchFamily="34" charset="-127"/>
                </a:rPr>
                <a:t>Problem</a:t>
              </a:r>
            </a:p>
            <a:p>
              <a:pPr eaLnBrk="1" latin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b="0">
                  <a:latin typeface="Times New Roman" panose="02020603050405020304" pitchFamily="18" charset="0"/>
                  <a:ea typeface="Gulim" panose="020B0600000101010101" pitchFamily="34" charset="-127"/>
                </a:rPr>
                <a:t>Description</a:t>
              </a:r>
            </a:p>
            <a:p>
              <a:pPr eaLnBrk="1" latin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b="0">
                  <a:latin typeface="Times New Roman" panose="02020603050405020304" pitchFamily="18" charset="0"/>
                  <a:ea typeface="Gulim" panose="020B0600000101010101" pitchFamily="34" charset="-127"/>
                </a:rPr>
                <a:t>(input)</a:t>
              </a:r>
            </a:p>
          </p:txBody>
        </p:sp>
        <p:sp>
          <p:nvSpPr>
            <p:cNvPr id="9226" name="Text Box 8">
              <a:extLst>
                <a:ext uri="{FF2B5EF4-FFF2-40B4-BE49-F238E27FC236}">
                  <a16:creationId xmlns:a16="http://schemas.microsoft.com/office/drawing/2014/main" id="{91F30E57-55C7-4330-712A-791C190FD4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2" y="1737"/>
              <a:ext cx="6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b="0">
                  <a:latin typeface="Times New Roman" panose="02020603050405020304" pitchFamily="18" charset="0"/>
                  <a:ea typeface="Gulim" panose="020B0600000101010101" pitchFamily="34" charset="-127"/>
                </a:rPr>
                <a:t>Solution</a:t>
              </a:r>
            </a:p>
            <a:p>
              <a:pPr eaLnBrk="1" latin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b="0">
                  <a:latin typeface="Times New Roman" panose="02020603050405020304" pitchFamily="18" charset="0"/>
                  <a:ea typeface="Gulim" panose="020B0600000101010101" pitchFamily="34" charset="-127"/>
                </a:rPr>
                <a:t>(output)</a:t>
              </a:r>
            </a:p>
          </p:txBody>
        </p:sp>
      </p:grpSp>
      <p:sp>
        <p:nvSpPr>
          <p:cNvPr id="113673" name="Rectangle 9">
            <a:extLst>
              <a:ext uri="{FF2B5EF4-FFF2-40B4-BE49-F238E27FC236}">
                <a16:creationId xmlns:a16="http://schemas.microsoft.com/office/drawing/2014/main" id="{46827B09-50C3-404D-BD7B-888007E40BD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1.1 A</a:t>
            </a:r>
            <a:r>
              <a:rPr lang="en-US" altLang="zh-CN" dirty="0"/>
              <a:t>lgorithm</a:t>
            </a:r>
            <a:r>
              <a:rPr lang="en-US" altLang="zh-TW" dirty="0"/>
              <a:t>s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3">
            <a:extLst>
              <a:ext uri="{FF2B5EF4-FFF2-40B4-BE49-F238E27FC236}">
                <a16:creationId xmlns:a16="http://schemas.microsoft.com/office/drawing/2014/main" id="{123E70D1-EAB1-AF30-B828-AB0FA13C1A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530DA7A-F91F-4585-8C4B-761E8EFF0AFA}" type="slidenum">
              <a:rPr kumimoji="0" lang="en-US" altLang="zh-TW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0303A615-80FE-49DE-A9C1-7F027E61E9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Problems vs. Instances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4457C60-7133-4418-82F9-0C51449161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3352" y="1268413"/>
            <a:ext cx="11809312" cy="48974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rgbClr val="0033CC"/>
                </a:solidFill>
              </a:rPr>
              <a:t>Problem</a:t>
            </a:r>
            <a:r>
              <a:rPr lang="en-US" altLang="zh-CN" sz="2400" dirty="0"/>
              <a:t>: well-defined statement specifies </a:t>
            </a:r>
            <a:r>
              <a:rPr lang="en-US" altLang="zh-CN" sz="2400" dirty="0">
                <a:solidFill>
                  <a:srgbClr val="CC0000"/>
                </a:solidFill>
              </a:rPr>
              <a:t>in general terms</a:t>
            </a:r>
            <a:r>
              <a:rPr lang="en-US" altLang="zh-CN" sz="2400" dirty="0"/>
              <a:t> the desired input/output relationship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200" dirty="0"/>
              <a:t>     e.g., sorting problem: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200" dirty="0"/>
              <a:t>Input: A sequence of 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dirty="0"/>
              <a:t> numbers &lt;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, 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,…, 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dirty="0"/>
              <a:t> &gt;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200" dirty="0"/>
              <a:t>Output: A permutation &lt;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dirty="0"/>
              <a:t>’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, 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dirty="0"/>
              <a:t>’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,…, </a:t>
            </a:r>
            <a:r>
              <a:rPr lang="en-US" altLang="zh-CN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dirty="0" err="1"/>
              <a:t>’</a:t>
            </a:r>
            <a:r>
              <a:rPr lang="en-US" altLang="zh-CN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dirty="0"/>
              <a:t> &gt; of the input sequence such that  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dirty="0"/>
              <a:t>’</a:t>
            </a:r>
            <a:r>
              <a:rPr lang="en-US" altLang="zh-CN" sz="2200" baseline="-25000" dirty="0"/>
              <a:t>1</a:t>
            </a:r>
            <a:r>
              <a:rPr lang="en-US" altLang="zh-TW" sz="2200" dirty="0">
                <a:sym typeface="Math B" pitchFamily="2" charset="2"/>
              </a:rPr>
              <a:t> ≤</a:t>
            </a:r>
            <a:r>
              <a:rPr lang="en-US" altLang="zh-CN" sz="2200" dirty="0"/>
              <a:t> … </a:t>
            </a:r>
            <a:r>
              <a:rPr lang="en-US" altLang="zh-TW" sz="2200" dirty="0">
                <a:sym typeface="Math B" pitchFamily="2" charset="2"/>
              </a:rPr>
              <a:t>≤</a:t>
            </a:r>
            <a:r>
              <a:rPr lang="en-US" altLang="zh-CN" sz="2200" dirty="0"/>
              <a:t> </a:t>
            </a:r>
            <a:r>
              <a:rPr lang="en-US" altLang="zh-CN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dirty="0" err="1"/>
              <a:t>’</a:t>
            </a:r>
            <a:r>
              <a:rPr lang="en-US" altLang="zh-CN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dirty="0"/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zh-CN" sz="1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rgbClr val="0033CC"/>
                </a:solidFill>
              </a:rPr>
              <a:t>Instance</a:t>
            </a:r>
            <a:r>
              <a:rPr lang="en-US" altLang="zh-CN" sz="2400" dirty="0"/>
              <a:t> (of a problem): input values needed to compute a solution to the problem</a:t>
            </a:r>
            <a:r>
              <a:rPr lang="en-US" altLang="zh-TW" sz="2400" dirty="0"/>
              <a:t>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200" dirty="0"/>
              <a:t>     e.g., an instance of a sorting problem: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200" dirty="0"/>
              <a:t>A sequence of numbers &lt;3</a:t>
            </a:r>
            <a:r>
              <a:rPr lang="en-US" altLang="zh-TW" sz="2200" dirty="0"/>
              <a:t>2</a:t>
            </a:r>
            <a:r>
              <a:rPr lang="en-US" altLang="zh-CN" sz="2200" dirty="0"/>
              <a:t>,</a:t>
            </a:r>
            <a:r>
              <a:rPr lang="en-US" altLang="zh-TW" sz="2200" dirty="0"/>
              <a:t>57</a:t>
            </a:r>
            <a:r>
              <a:rPr lang="en-US" altLang="zh-CN" sz="2200" dirty="0"/>
              <a:t>,9</a:t>
            </a:r>
            <a:r>
              <a:rPr lang="en-US" altLang="zh-TW" sz="2200" dirty="0"/>
              <a:t>2</a:t>
            </a:r>
            <a:r>
              <a:rPr lang="en-US" altLang="zh-CN" sz="2200" dirty="0"/>
              <a:t>,</a:t>
            </a:r>
            <a:r>
              <a:rPr lang="en-US" altLang="zh-TW" sz="2200" dirty="0"/>
              <a:t>1</a:t>
            </a:r>
            <a:r>
              <a:rPr lang="en-US" altLang="zh-CN" sz="2200" dirty="0"/>
              <a:t>6,</a:t>
            </a:r>
            <a:r>
              <a:rPr lang="en-US" altLang="zh-TW" sz="2200" dirty="0"/>
              <a:t>32</a:t>
            </a:r>
            <a:r>
              <a:rPr lang="en-US" altLang="zh-CN" sz="2200" dirty="0"/>
              <a:t>,58&gt; (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dirty="0"/>
              <a:t>=6)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200" dirty="0"/>
              <a:t>Output requested: &lt;</a:t>
            </a:r>
            <a:r>
              <a:rPr lang="en-US" altLang="zh-TW" sz="2200" dirty="0"/>
              <a:t>1</a:t>
            </a:r>
            <a:r>
              <a:rPr lang="en-US" altLang="zh-CN" sz="2200" dirty="0"/>
              <a:t>6,3</a:t>
            </a:r>
            <a:r>
              <a:rPr lang="en-US" altLang="zh-TW" sz="2200" dirty="0"/>
              <a:t>2</a:t>
            </a:r>
            <a:r>
              <a:rPr lang="en-US" altLang="zh-CN" sz="2200" dirty="0"/>
              <a:t>,</a:t>
            </a:r>
            <a:r>
              <a:rPr lang="en-US" altLang="zh-TW" sz="2200" dirty="0"/>
              <a:t>32</a:t>
            </a:r>
            <a:r>
              <a:rPr lang="en-US" altLang="zh-CN" sz="2200" dirty="0"/>
              <a:t>,</a:t>
            </a:r>
            <a:r>
              <a:rPr lang="en-US" altLang="zh-TW" sz="2200" dirty="0"/>
              <a:t>57</a:t>
            </a:r>
            <a:r>
              <a:rPr lang="en-US" altLang="zh-CN" sz="2200" dirty="0"/>
              <a:t>,58,9</a:t>
            </a:r>
            <a:r>
              <a:rPr lang="en-US" altLang="zh-TW" sz="2200" dirty="0"/>
              <a:t>2</a:t>
            </a:r>
            <a:r>
              <a:rPr lang="en-US" altLang="zh-CN" sz="2200" dirty="0"/>
              <a:t>&gt; </a:t>
            </a:r>
            <a:endParaRPr lang="en-US" altLang="zh-TW" sz="2200" dirty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/>
              <a:t>An algorithm should </a:t>
            </a:r>
            <a:r>
              <a:rPr lang="en-US" altLang="zh-CN" sz="2400" u="sng" dirty="0"/>
              <a:t>solve a problem</a:t>
            </a:r>
            <a:r>
              <a:rPr lang="en-US" altLang="zh-CN" sz="2400" dirty="0"/>
              <a:t>, i.e., </a:t>
            </a:r>
            <a:r>
              <a:rPr lang="en-US" altLang="zh-CN" sz="2400" u="sng" dirty="0">
                <a:solidFill>
                  <a:srgbClr val="FF0000"/>
                </a:solidFill>
              </a:rPr>
              <a:t>all</a:t>
            </a:r>
            <a:r>
              <a:rPr lang="en-US" altLang="zh-CN" sz="2400" u="sng" dirty="0"/>
              <a:t> the instances</a:t>
            </a:r>
            <a:r>
              <a:rPr lang="en-US" altLang="zh-CN" sz="2400" dirty="0"/>
              <a:t> of a problem</a:t>
            </a:r>
            <a:endParaRPr lang="en-US" altLang="zh-TW" sz="24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400" dirty="0"/>
              <a:t>An algorithm is said to be </a:t>
            </a:r>
            <a:r>
              <a:rPr lang="en-US" altLang="zh-TW" sz="2400" dirty="0">
                <a:solidFill>
                  <a:srgbClr val="FF0000"/>
                </a:solidFill>
              </a:rPr>
              <a:t>correct</a:t>
            </a:r>
            <a:r>
              <a:rPr lang="en-US" altLang="zh-TW" sz="2400" dirty="0"/>
              <a:t> if for every input instance, it produces the </a:t>
            </a:r>
            <a:br>
              <a:rPr lang="en-US" altLang="zh-TW" sz="2400" dirty="0"/>
            </a:br>
            <a:r>
              <a:rPr lang="en-US" altLang="zh-TW" sz="2400" dirty="0"/>
              <a:t>correct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3">
            <a:extLst>
              <a:ext uri="{FF2B5EF4-FFF2-40B4-BE49-F238E27FC236}">
                <a16:creationId xmlns:a16="http://schemas.microsoft.com/office/drawing/2014/main" id="{04CEA26E-380F-66AA-1680-43421EEA44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619D033-C04F-454D-A0E5-8676F2CA93C3}" type="slidenum">
              <a:rPr kumimoji="0" lang="en-US" altLang="zh-TW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26626" name="Rectangle 1026">
            <a:extLst>
              <a:ext uri="{FF2B5EF4-FFF2-40B4-BE49-F238E27FC236}">
                <a16:creationId xmlns:a16="http://schemas.microsoft.com/office/drawing/2014/main" id="{5600CB55-B82D-466D-BA86-05E64AAA55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946" y="0"/>
            <a:ext cx="11449670" cy="112474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What kind of problem can be solved by algorithms?</a:t>
            </a:r>
          </a:p>
        </p:txBody>
      </p:sp>
      <p:sp>
        <p:nvSpPr>
          <p:cNvPr id="26627" name="Rectangle 1027">
            <a:extLst>
              <a:ext uri="{FF2B5EF4-FFF2-40B4-BE49-F238E27FC236}">
                <a16:creationId xmlns:a16="http://schemas.microsoft.com/office/drawing/2014/main" id="{01B15665-940B-4CAD-BFC7-AC7A516AFC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7368" y="1268413"/>
            <a:ext cx="11449670" cy="48974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The Human Genome Project</a:t>
            </a:r>
          </a:p>
          <a:p>
            <a:pPr eaLnBrk="1" hangingPunct="1">
              <a:defRPr/>
            </a:pPr>
            <a:r>
              <a:rPr lang="en-US" altLang="zh-TW" dirty="0"/>
              <a:t>The Internet Applications</a:t>
            </a:r>
          </a:p>
          <a:p>
            <a:pPr eaLnBrk="1" hangingPunct="1">
              <a:defRPr/>
            </a:pPr>
            <a:r>
              <a:rPr lang="en-US" altLang="zh-TW" dirty="0"/>
              <a:t>Electronic Commerce with Public-key cryptography and digital signatures</a:t>
            </a:r>
          </a:p>
          <a:p>
            <a:pPr eaLnBrk="1" hangingPunct="1">
              <a:defRPr/>
            </a:pPr>
            <a:r>
              <a:rPr lang="en-US" altLang="zh-TW" dirty="0"/>
              <a:t>Manufacturing and other commercial settings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3">
            <a:extLst>
              <a:ext uri="{FF2B5EF4-FFF2-40B4-BE49-F238E27FC236}">
                <a16:creationId xmlns:a16="http://schemas.microsoft.com/office/drawing/2014/main" id="{4895C802-EC3D-5133-70F5-3601757DA3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1344082-5223-4F3C-834A-C999BAA1F884}" type="slidenum">
              <a:rPr kumimoji="0" lang="en-US" altLang="zh-TW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5303C843-9BA9-4F21-8F9B-143FD80C5C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Hard Problems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E2F5912F-BAF4-40AA-AE9B-F768005C46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68413"/>
            <a:ext cx="11390313" cy="4897437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zh-TW" dirty="0">
                <a:solidFill>
                  <a:srgbClr val="0033CC"/>
                </a:solidFill>
              </a:rPr>
              <a:t>NP-complete</a:t>
            </a:r>
            <a:r>
              <a:rPr lang="en-US" altLang="zh-TW" dirty="0"/>
              <a:t> problems:</a:t>
            </a:r>
          </a:p>
          <a:p>
            <a:pPr eaLnBrk="1" hangingPunct="1">
              <a:defRPr/>
            </a:pPr>
            <a:r>
              <a:rPr lang="en-US" altLang="zh-TW" dirty="0"/>
              <a:t>It is </a:t>
            </a:r>
            <a:r>
              <a:rPr lang="en-US" altLang="zh-TW" dirty="0">
                <a:solidFill>
                  <a:srgbClr val="FF0000"/>
                </a:solidFill>
              </a:rPr>
              <a:t>unknown</a:t>
            </a:r>
            <a:r>
              <a:rPr lang="en-US" altLang="zh-TW" dirty="0"/>
              <a:t> whether or not efficient algorithms exist for </a:t>
            </a:r>
            <a:br>
              <a:rPr lang="en-US" altLang="zh-TW" dirty="0"/>
            </a:br>
            <a:r>
              <a:rPr lang="en-US" altLang="zh-TW" dirty="0"/>
              <a:t>NP-complete problems</a:t>
            </a:r>
          </a:p>
          <a:p>
            <a:pPr eaLnBrk="1" hangingPunct="1">
              <a:defRPr/>
            </a:pPr>
            <a:r>
              <a:rPr lang="en-US" altLang="zh-TW" dirty="0"/>
              <a:t>If an efficient algorithm exists for any NP-complete problem, then efficient algorithms exist for ALL of the NP-complete problems</a:t>
            </a:r>
          </a:p>
          <a:p>
            <a:pPr eaLnBrk="1" hangingPunct="1">
              <a:defRPr/>
            </a:pPr>
            <a:r>
              <a:rPr lang="en-US" altLang="zh-TW" dirty="0"/>
              <a:t>Several NP-complete problems look similar to (but DIFFERENT from) problems for which we do know of efficient algorithms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3">
            <a:extLst>
              <a:ext uri="{FF2B5EF4-FFF2-40B4-BE49-F238E27FC236}">
                <a16:creationId xmlns:a16="http://schemas.microsoft.com/office/drawing/2014/main" id="{F7649730-9F3F-7FE7-AE9A-616DFFBA9F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4375B27-8FF3-4A3E-9113-7C6CA3CC7202}" type="slidenum">
              <a:rPr kumimoji="0" lang="en-US" altLang="zh-TW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8A4008CB-EA0C-4EBD-B0D1-DE81713F23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Traveling Salesman Problem (TSP)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98E33AB0-D5F9-4446-9CD5-FADD4EB02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1268413"/>
            <a:ext cx="1152128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altLang="zh-TW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Given 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zh-TW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 finite number of "cities" 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zh-TW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the cost of travel between each pair of them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endParaRPr lang="en-US" altLang="zh-TW" sz="800" b="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altLang="zh-TW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Find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zh-TW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the cheapest way of visiting all the cities and returning to your starting point. 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endParaRPr lang="en-US" altLang="zh-TW" sz="800" b="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altLang="zh-TW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hlinkClick r:id="rId3"/>
              </a:rPr>
              <a:t>Largest cases solved to date</a:t>
            </a:r>
            <a:r>
              <a:rPr lang="en-US" altLang="zh-TW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zh-TW" sz="1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(by 2001)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zh-TW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15,112 cities in Germany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zh-TW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110 processors </a:t>
            </a:r>
            <a:r>
              <a:rPr lang="en-US" altLang="zh-TW" sz="16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(Compaq EV6 Alpha at 500 MHz )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zh-TW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total computer time 22.6 years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endParaRPr lang="en-US" altLang="zh-TW" sz="800" b="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altLang="zh-TW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TSP is </a:t>
            </a:r>
            <a:r>
              <a:rPr lang="en-US" altLang="zh-TW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NP hard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zh-TW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Heuristics (Local Search, GA, SA, Tabu search, Ant Colony, …, etc.)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endParaRPr lang="en-US" altLang="zh-TW" sz="2800" b="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13" name="文字方塊 1">
            <a:extLst>
              <a:ext uri="{FF2B5EF4-FFF2-40B4-BE49-F238E27FC236}">
                <a16:creationId xmlns:a16="http://schemas.microsoft.com/office/drawing/2014/main" id="{061C56F3-25BE-B71F-A4BC-0BE68A40D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6088" y="1412875"/>
            <a:ext cx="2074862" cy="830263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latin typeface="Tahoma" panose="020B0604030504040204" pitchFamily="34" charset="0"/>
                <a:hlinkClick r:id="rId4"/>
              </a:rPr>
              <a:t>TSP Wiki</a:t>
            </a:r>
            <a:endParaRPr lang="en-US" altLang="zh-TW" sz="24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latin typeface="Tahoma" panose="020B0604030504040204" pitchFamily="34" charset="0"/>
                <a:hlinkClick r:id="rId5"/>
              </a:rPr>
              <a:t>TSP website</a:t>
            </a:r>
            <a:endParaRPr lang="zh-TW" altLang="en-US" sz="2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3">
            <a:extLst>
              <a:ext uri="{FF2B5EF4-FFF2-40B4-BE49-F238E27FC236}">
                <a16:creationId xmlns:a16="http://schemas.microsoft.com/office/drawing/2014/main" id="{958F0B7C-C19B-EF45-EB49-823D425638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B6CD11-111B-4576-9DE1-6A0148CF01FC}" type="slidenum">
              <a:rPr kumimoji="0" lang="en-US" altLang="zh-TW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7F269F37-E2C8-4B73-837D-BFE712204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1.2 Why study algorithms?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3AFD08C5-4D75-41D6-948E-F159A3D299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Correctness</a:t>
            </a:r>
          </a:p>
          <a:p>
            <a:pPr eaLnBrk="1" hangingPunct="1">
              <a:defRPr/>
            </a:pPr>
            <a:endParaRPr lang="en-US" altLang="zh-TW" dirty="0"/>
          </a:p>
          <a:p>
            <a:pPr eaLnBrk="1" hangingPunct="1">
              <a:defRPr/>
            </a:pPr>
            <a:r>
              <a:rPr lang="en-US" altLang="zh-TW" dirty="0"/>
              <a:t>Efficiency </a:t>
            </a:r>
          </a:p>
          <a:p>
            <a:pPr lvl="1" eaLnBrk="1" hangingPunct="1">
              <a:defRPr/>
            </a:pPr>
            <a:r>
              <a:rPr lang="en-US" altLang="zh-TW" dirty="0"/>
              <a:t>Resource</a:t>
            </a:r>
          </a:p>
          <a:p>
            <a:pPr lvl="1" eaLnBrk="1" hangingPunct="1">
              <a:defRPr/>
            </a:pPr>
            <a:r>
              <a:rPr lang="en-US" altLang="zh-TW" dirty="0"/>
              <a:t>Time</a:t>
            </a:r>
          </a:p>
          <a:p>
            <a:pPr lvl="1" eaLnBrk="1" hangingPunct="1">
              <a:defRPr/>
            </a:pPr>
            <a:endParaRPr lang="en-US" altLang="zh-TW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1">
            <a:extLst>
              <a:ext uri="{FF2B5EF4-FFF2-40B4-BE49-F238E27FC236}">
                <a16:creationId xmlns:a16="http://schemas.microsoft.com/office/drawing/2014/main" id="{505F1FDD-3DBC-700B-D926-4C435F18E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890B747-0757-480F-8967-00AB90ED1F93}" type="slidenum">
              <a:rPr kumimoji="0" lang="en-US" altLang="zh-TW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21507" name="Text Box 2">
            <a:extLst>
              <a:ext uri="{FF2B5EF4-FFF2-40B4-BE49-F238E27FC236}">
                <a16:creationId xmlns:a16="http://schemas.microsoft.com/office/drawing/2014/main" id="{2F6119ED-6A43-834C-A4A2-A3203C1F6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410200"/>
            <a:ext cx="3394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b="0">
                <a:latin typeface="Times New Roman" panose="02020603050405020304" pitchFamily="18" charset="0"/>
                <a:ea typeface="Gulim" panose="020B0600000101010101" pitchFamily="34" charset="-127"/>
              </a:rPr>
              <a:t>Serious damage to your </a:t>
            </a:r>
          </a:p>
          <a:p>
            <a:pPr eaLnBrk="1" latin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b="0">
                <a:latin typeface="Times New Roman" panose="02020603050405020304" pitchFamily="18" charset="0"/>
                <a:ea typeface="Gulim" panose="020B0600000101010101" pitchFamily="34" charset="-127"/>
              </a:rPr>
              <a:t>position within the company !!!</a:t>
            </a:r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DFAC1EEE-6391-E798-7B5A-5D335DC0A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648200"/>
            <a:ext cx="6648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2000" b="0" dirty="0">
                <a:latin typeface="Times New Roman" panose="02020603050405020304" pitchFamily="18" charset="0"/>
                <a:ea typeface="Gulim" panose="020B0600000101010101" pitchFamily="34" charset="-127"/>
              </a:rPr>
              <a:t>“</a:t>
            </a:r>
            <a:r>
              <a:rPr lang="en-US" altLang="ko-KR" sz="2000" b="0" dirty="0">
                <a:latin typeface="Times New Roman" panose="02020603050405020304" pitchFamily="18" charset="0"/>
                <a:ea typeface="Gulim" panose="020B0600000101010101" pitchFamily="34" charset="-127"/>
              </a:rPr>
              <a:t>I can’t find an efficient algorithm, I guess I’m just too dumb.”</a:t>
            </a:r>
          </a:p>
        </p:txBody>
      </p:sp>
      <p:pic>
        <p:nvPicPr>
          <p:cNvPr id="21509" name="Picture 4" descr="np1">
            <a:extLst>
              <a:ext uri="{FF2B5EF4-FFF2-40B4-BE49-F238E27FC236}">
                <a16:creationId xmlns:a16="http://schemas.microsoft.com/office/drawing/2014/main" id="{CB188976-B932-790C-CA92-6EA43DA24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1306513"/>
            <a:ext cx="6029325" cy="303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9" name="Rectangle 5">
            <a:extLst>
              <a:ext uri="{FF2B5EF4-FFF2-40B4-BE49-F238E27FC236}">
                <a16:creationId xmlns:a16="http://schemas.microsoft.com/office/drawing/2014/main" id="{447154EA-19A7-4E97-A545-22134C4C9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1143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eaLnBrk="1" hangingPunct="1">
              <a:defRPr/>
            </a:pPr>
            <a:r>
              <a:rPr lang="en-US" altLang="zh-TW" sz="3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Efficient algorithms? (1)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eamwork">
  <a:themeElements>
    <a:clrScheme name="1_Teamwork 10">
      <a:dk1>
        <a:srgbClr val="000000"/>
      </a:dk1>
      <a:lt1>
        <a:srgbClr val="FFFFFF"/>
      </a:lt1>
      <a:dk2>
        <a:srgbClr val="BD9D69"/>
      </a:dk2>
      <a:lt2>
        <a:srgbClr val="FFFFCC"/>
      </a:lt2>
      <a:accent1>
        <a:srgbClr val="CDBB77"/>
      </a:accent1>
      <a:accent2>
        <a:srgbClr val="F8EBD0"/>
      </a:accent2>
      <a:accent3>
        <a:srgbClr val="FFFFFF"/>
      </a:accent3>
      <a:accent4>
        <a:srgbClr val="000000"/>
      </a:accent4>
      <a:accent5>
        <a:srgbClr val="E3DABD"/>
      </a:accent5>
      <a:accent6>
        <a:srgbClr val="E1D5BC"/>
      </a:accent6>
      <a:hlink>
        <a:srgbClr val="FF9900"/>
      </a:hlink>
      <a:folHlink>
        <a:srgbClr val="C64B00"/>
      </a:folHlink>
    </a:clrScheme>
    <a:fontScheme name="1_Teamwork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Teamwork 1">
        <a:dk1>
          <a:srgbClr val="000078"/>
        </a:dk1>
        <a:lt1>
          <a:srgbClr val="FFFFFF"/>
        </a:lt1>
        <a:dk2>
          <a:srgbClr val="000066"/>
        </a:dk2>
        <a:lt2>
          <a:srgbClr val="CCECFF"/>
        </a:lt2>
        <a:accent1>
          <a:srgbClr val="0099CC"/>
        </a:accent1>
        <a:accent2>
          <a:srgbClr val="008080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007373"/>
        </a:accent6>
        <a:hlink>
          <a:srgbClr val="00FF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mwork 2">
        <a:dk1>
          <a:srgbClr val="0000A6"/>
        </a:dk1>
        <a:lt1>
          <a:srgbClr val="FFFFFF"/>
        </a:lt1>
        <a:dk2>
          <a:srgbClr val="000099"/>
        </a:dk2>
        <a:lt2>
          <a:srgbClr val="CCFFFF"/>
        </a:lt2>
        <a:accent1>
          <a:srgbClr val="00CCFF"/>
        </a:accent1>
        <a:accent2>
          <a:srgbClr val="FFE701"/>
        </a:accent2>
        <a:accent3>
          <a:srgbClr val="AAAACA"/>
        </a:accent3>
        <a:accent4>
          <a:srgbClr val="DADADA"/>
        </a:accent4>
        <a:accent5>
          <a:srgbClr val="AAE2FF"/>
        </a:accent5>
        <a:accent6>
          <a:srgbClr val="E7D101"/>
        </a:accent6>
        <a:hlink>
          <a:srgbClr val="FFCC66"/>
        </a:hlink>
        <a:folHlink>
          <a:srgbClr val="00CA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mwork 3">
        <a:dk1>
          <a:srgbClr val="000000"/>
        </a:dk1>
        <a:lt1>
          <a:srgbClr val="E0EBF6"/>
        </a:lt1>
        <a:dk2>
          <a:srgbClr val="77A4AF"/>
        </a:dk2>
        <a:lt2>
          <a:srgbClr val="F3F7FB"/>
        </a:lt2>
        <a:accent1>
          <a:srgbClr val="B9C4D7"/>
        </a:accent1>
        <a:accent2>
          <a:srgbClr val="B1A1C5"/>
        </a:accent2>
        <a:accent3>
          <a:srgbClr val="EDF3FA"/>
        </a:accent3>
        <a:accent4>
          <a:srgbClr val="000000"/>
        </a:accent4>
        <a:accent5>
          <a:srgbClr val="D9DEE8"/>
        </a:accent5>
        <a:accent6>
          <a:srgbClr val="A091B2"/>
        </a:accent6>
        <a:hlink>
          <a:srgbClr val="3F2FB5"/>
        </a:hlink>
        <a:folHlink>
          <a:srgbClr val="3189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amwork 4">
        <a:dk1>
          <a:srgbClr val="006E6B"/>
        </a:dk1>
        <a:lt1>
          <a:srgbClr val="FFFFFF"/>
        </a:lt1>
        <a:dk2>
          <a:srgbClr val="006666"/>
        </a:dk2>
        <a:lt2>
          <a:srgbClr val="B9EFEE"/>
        </a:lt2>
        <a:accent1>
          <a:srgbClr val="33CCCC"/>
        </a:accent1>
        <a:accent2>
          <a:srgbClr val="6AB475"/>
        </a:accent2>
        <a:accent3>
          <a:srgbClr val="AAB8B8"/>
        </a:accent3>
        <a:accent4>
          <a:srgbClr val="DADADA"/>
        </a:accent4>
        <a:accent5>
          <a:srgbClr val="ADE2E2"/>
        </a:accent5>
        <a:accent6>
          <a:srgbClr val="5FA369"/>
        </a:accent6>
        <a:hlink>
          <a:srgbClr val="00FF99"/>
        </a:hlink>
        <a:folHlink>
          <a:srgbClr val="CC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mwork 5">
        <a:dk1>
          <a:srgbClr val="8ABA8D"/>
        </a:dk1>
        <a:lt1>
          <a:srgbClr val="FFFFFF"/>
        </a:lt1>
        <a:dk2>
          <a:srgbClr val="6FB56D"/>
        </a:dk2>
        <a:lt2>
          <a:srgbClr val="DCF1F4"/>
        </a:lt2>
        <a:accent1>
          <a:srgbClr val="2E7E2E"/>
        </a:accent1>
        <a:accent2>
          <a:srgbClr val="25735D"/>
        </a:accent2>
        <a:accent3>
          <a:srgbClr val="BBD7BA"/>
        </a:accent3>
        <a:accent4>
          <a:srgbClr val="DADADA"/>
        </a:accent4>
        <a:accent5>
          <a:srgbClr val="ADC0AD"/>
        </a:accent5>
        <a:accent6>
          <a:srgbClr val="206853"/>
        </a:accent6>
        <a:hlink>
          <a:srgbClr val="FFFF00"/>
        </a:hlink>
        <a:folHlink>
          <a:srgbClr val="FFF4B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mwork 6">
        <a:dk1>
          <a:srgbClr val="005400"/>
        </a:dk1>
        <a:lt1>
          <a:srgbClr val="FFFFFF"/>
        </a:lt1>
        <a:dk2>
          <a:srgbClr val="004800"/>
        </a:dk2>
        <a:lt2>
          <a:srgbClr val="D6D8C0"/>
        </a:lt2>
        <a:accent1>
          <a:srgbClr val="339933"/>
        </a:accent1>
        <a:accent2>
          <a:srgbClr val="7D8C70"/>
        </a:accent2>
        <a:accent3>
          <a:srgbClr val="AAB1AA"/>
        </a:accent3>
        <a:accent4>
          <a:srgbClr val="DADADA"/>
        </a:accent4>
        <a:accent5>
          <a:srgbClr val="ADCAAD"/>
        </a:accent5>
        <a:accent6>
          <a:srgbClr val="717E65"/>
        </a:accent6>
        <a:hlink>
          <a:srgbClr val="CCCC00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mwork 7">
        <a:dk1>
          <a:srgbClr val="000000"/>
        </a:dk1>
        <a:lt1>
          <a:srgbClr val="F5F0BD"/>
        </a:lt1>
        <a:dk2>
          <a:srgbClr val="BD9D69"/>
        </a:dk2>
        <a:lt2>
          <a:srgbClr val="FFFFCC"/>
        </a:lt2>
        <a:accent1>
          <a:srgbClr val="CDBB77"/>
        </a:accent1>
        <a:accent2>
          <a:srgbClr val="F8EBD0"/>
        </a:accent2>
        <a:accent3>
          <a:srgbClr val="F9F6DB"/>
        </a:accent3>
        <a:accent4>
          <a:srgbClr val="000000"/>
        </a:accent4>
        <a:accent5>
          <a:srgbClr val="E3DABD"/>
        </a:accent5>
        <a:accent6>
          <a:srgbClr val="E1D5BC"/>
        </a:accent6>
        <a:hlink>
          <a:srgbClr val="FF9900"/>
        </a:hlink>
        <a:folHlink>
          <a:srgbClr val="C64B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amwork 8">
        <a:dk1>
          <a:srgbClr val="000000"/>
        </a:dk1>
        <a:lt1>
          <a:srgbClr val="E2DDD4"/>
        </a:lt1>
        <a:dk2>
          <a:srgbClr val="000000"/>
        </a:dk2>
        <a:lt2>
          <a:srgbClr val="EFEBE3"/>
        </a:lt2>
        <a:accent1>
          <a:srgbClr val="F2F2F2"/>
        </a:accent1>
        <a:accent2>
          <a:srgbClr val="C4AD74"/>
        </a:accent2>
        <a:accent3>
          <a:srgbClr val="EEEBE6"/>
        </a:accent3>
        <a:accent4>
          <a:srgbClr val="000000"/>
        </a:accent4>
        <a:accent5>
          <a:srgbClr val="F7F7F7"/>
        </a:accent5>
        <a:accent6>
          <a:srgbClr val="B19C68"/>
        </a:accent6>
        <a:hlink>
          <a:srgbClr val="A46032"/>
        </a:hlink>
        <a:folHlink>
          <a:srgbClr val="8F8E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amwork 9">
        <a:dk1>
          <a:srgbClr val="8A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5831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4AD"/>
        </a:accent5>
        <a:accent6>
          <a:srgbClr val="B24B36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mwork 10">
        <a:dk1>
          <a:srgbClr val="000000"/>
        </a:dk1>
        <a:lt1>
          <a:srgbClr val="FFFFFF"/>
        </a:lt1>
        <a:dk2>
          <a:srgbClr val="BD9D69"/>
        </a:dk2>
        <a:lt2>
          <a:srgbClr val="FFFFCC"/>
        </a:lt2>
        <a:accent1>
          <a:srgbClr val="CDBB77"/>
        </a:accent1>
        <a:accent2>
          <a:srgbClr val="F8EBD0"/>
        </a:accent2>
        <a:accent3>
          <a:srgbClr val="FFFFFF"/>
        </a:accent3>
        <a:accent4>
          <a:srgbClr val="000000"/>
        </a:accent4>
        <a:accent5>
          <a:srgbClr val="E3DABD"/>
        </a:accent5>
        <a:accent6>
          <a:srgbClr val="E1D5BC"/>
        </a:accent6>
        <a:hlink>
          <a:srgbClr val="FF9900"/>
        </a:hlink>
        <a:folHlink>
          <a:srgbClr val="C64B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5068</TotalTime>
  <Words>692</Words>
  <Application>Microsoft Office PowerPoint</Application>
  <PresentationFormat>寬螢幕</PresentationFormat>
  <Paragraphs>133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4" baseType="lpstr">
      <vt:lpstr>Gulim</vt:lpstr>
      <vt:lpstr>Math B</vt:lpstr>
      <vt:lpstr>휴먼모음T</vt:lpstr>
      <vt:lpstr>SimSun</vt:lpstr>
      <vt:lpstr>新細明體</vt:lpstr>
      <vt:lpstr>標楷體</vt:lpstr>
      <vt:lpstr>Arial</vt:lpstr>
      <vt:lpstr>Garamond</vt:lpstr>
      <vt:lpstr>Tahoma</vt:lpstr>
      <vt:lpstr>Times New Roman</vt:lpstr>
      <vt:lpstr>1_Teamwork</vt:lpstr>
      <vt:lpstr>PowerPoint 簡報</vt:lpstr>
      <vt:lpstr>The Role of the Algorithms in Computer</vt:lpstr>
      <vt:lpstr>1.1 Algorithms</vt:lpstr>
      <vt:lpstr>Problems vs. Instances</vt:lpstr>
      <vt:lpstr>What kind of problem can be solved by algorithms?</vt:lpstr>
      <vt:lpstr>Hard Problems</vt:lpstr>
      <vt:lpstr>Traveling Salesman Problem (TSP)</vt:lpstr>
      <vt:lpstr>1.2 Why study algorithms?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NCTU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I-Lin Wang</dc:creator>
  <cp:lastModifiedBy>I-Lin Wang</cp:lastModifiedBy>
  <cp:revision>58</cp:revision>
  <dcterms:created xsi:type="dcterms:W3CDTF">2001-09-06T13:56:50Z</dcterms:created>
  <dcterms:modified xsi:type="dcterms:W3CDTF">2024-10-17T14:12:52Z</dcterms:modified>
</cp:coreProperties>
</file>