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9" r:id="rId4"/>
    <p:sldId id="284" r:id="rId5"/>
    <p:sldId id="270" r:id="rId6"/>
    <p:sldId id="260" r:id="rId7"/>
    <p:sldId id="261" r:id="rId8"/>
    <p:sldId id="297" r:id="rId9"/>
    <p:sldId id="285" r:id="rId10"/>
    <p:sldId id="286" r:id="rId11"/>
    <p:sldId id="287" r:id="rId12"/>
    <p:sldId id="288" r:id="rId13"/>
    <p:sldId id="264" r:id="rId14"/>
    <p:sldId id="276" r:id="rId15"/>
    <p:sldId id="265" r:id="rId16"/>
    <p:sldId id="292" r:id="rId17"/>
    <p:sldId id="289" r:id="rId18"/>
    <p:sldId id="298" r:id="rId19"/>
    <p:sldId id="294" r:id="rId20"/>
    <p:sldId id="269" r:id="rId21"/>
    <p:sldId id="279" r:id="rId22"/>
    <p:sldId id="293" r:id="rId23"/>
    <p:sldId id="296" r:id="rId24"/>
    <p:sldId id="295" r:id="rId25"/>
  </p:sldIdLst>
  <p:sldSz cx="12192000" cy="6858000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細明體" panose="02020509000000000000" pitchFamily="49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細明體" panose="02020509000000000000" pitchFamily="49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細明體" panose="02020509000000000000" pitchFamily="49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細明體" panose="02020509000000000000" pitchFamily="49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細明體" panose="02020509000000000000" pitchFamily="49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細明體" panose="02020509000000000000" pitchFamily="49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細明體" panose="02020509000000000000" pitchFamily="49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細明體" panose="02020509000000000000" pitchFamily="49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66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9" autoAdjust="0"/>
    <p:restoredTop sz="94630" autoAdjust="0"/>
  </p:normalViewPr>
  <p:slideViewPr>
    <p:cSldViewPr>
      <p:cViewPr varScale="1">
        <p:scale>
          <a:sx n="61" d="100"/>
          <a:sy n="61" d="100"/>
        </p:scale>
        <p:origin x="37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7D6934A-4775-4604-8FBF-E2B9D05551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1F2677B-2DDE-488A-B7AD-C7672713838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DF60A62A-115C-4571-A617-9AE22B615EB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9E3ACABA-984C-49AB-BDF7-1D0F84BA227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3438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fld id="{0342888E-3EF5-4A27-982E-25C1B33340C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FF0A9C6-14AD-41DC-9607-1A8886871F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BBC58F5-6A4A-4CD9-BF4E-0ED3B239B0F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8489ACD-AF8B-8DFF-2F89-8B1131B7E11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41288" y="769938"/>
            <a:ext cx="6818312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6A3547AF-F478-4738-A4EA-F3BE7FE0567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8B15589D-CF98-40D6-A5A3-01A086C02E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14F8776B-07A6-4EA3-8FEF-C1C7345724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3438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fld id="{99CF3627-A163-4805-BAC2-9C1D6BC7979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ECB93994-0A4B-94F6-F946-1CE5513A4A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7DA5391B-69E8-412B-92F7-8EEE495426F1}" type="slidenum"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A3BC29A-1005-A681-7F80-F4389EB1F23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B297B9D-0553-ADAE-B7D2-FA1872A75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1616AE85-27F0-33C7-4ADA-94D2173DD4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67652363-F71A-4C39-8DA8-E1FF5CA38207}" type="slidenum"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11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1DE07A63-D79B-9AE8-E4A6-9EB8FD7B6B7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98DB559-A202-DA8C-0BA2-CD850E6AB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9E7304CA-E4C1-AE5C-1CFA-B1C61A5C1F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51D47D57-58EE-45B3-8C57-0E7EB320EFF1}" type="slidenum"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12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17C8E40-A441-CC16-3A99-5478330CB37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FCE8ABA-F5F6-860B-972D-4F18CE978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0BC2309-F82A-5103-4EC4-908989AEDE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B2F345C3-3174-4C03-A688-184A1EBDC6BD}" type="slidenum"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13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72CB2AD-DFD1-85A5-8BC6-3A284D69F5D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C809A44-A9EC-005F-87A2-5AC8E726D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14A24B5-E181-B74B-F96D-335CAD9658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8612F8D2-0439-4139-9D28-8C9C110DF69E}" type="slidenum"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14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76DF2B3-7157-FD04-DA0C-B5B6A772BDB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8660521-2412-9574-B955-80E8C087C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486C0EDE-FB19-C834-4AF2-0AC6E2B899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AFAF3034-EBB6-4209-96FA-B62E5537A52B}" type="slidenum"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15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6A20E65-62A5-1C5B-7A48-4D0DF1720F2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67E918E-11C1-D362-CBC4-F5E844AF8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9092BA5A-1210-73E8-3BF2-A0D6A03D17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5ED3B449-2543-4562-BA8D-4928661C6413}" type="slidenum"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16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7258BC8-8F6A-3931-D321-F286A209F18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FE030A6-7AA0-DCBE-9693-B5171D327F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024A9554-93F3-C3BD-3806-A3137921AC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5D999AF3-B1A2-425B-9728-6997CBFFC3A6}" type="slidenum"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17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02EF9D6-6983-1182-6A3B-4350914DA8B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BB45379-E112-7327-3A5D-47725C43C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圖像版面配置區 1">
            <a:extLst>
              <a:ext uri="{FF2B5EF4-FFF2-40B4-BE49-F238E27FC236}">
                <a16:creationId xmlns:a16="http://schemas.microsoft.com/office/drawing/2014/main" id="{AFE49851-1792-16A2-68AD-8FBC63E91D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備忘稿版面配置區 2">
            <a:extLst>
              <a:ext uri="{FF2B5EF4-FFF2-40B4-BE49-F238E27FC236}">
                <a16:creationId xmlns:a16="http://schemas.microsoft.com/office/drawing/2014/main" id="{839C2FF6-155A-2C9D-3ECE-6CE21AF60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  <p:sp>
        <p:nvSpPr>
          <p:cNvPr id="39940" name="投影片編號版面配置區 3">
            <a:extLst>
              <a:ext uri="{FF2B5EF4-FFF2-40B4-BE49-F238E27FC236}">
                <a16:creationId xmlns:a16="http://schemas.microsoft.com/office/drawing/2014/main" id="{3A1DF7E4-9033-9E29-0010-88A360C696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9212A0DB-75E5-440A-B3FD-51D030F0EEF1}" type="slidenum"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18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EC0D8729-1EE4-E2D2-5921-0FB3608F8A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86F236C4-C4E2-41E7-A244-0D1B8C8CDEE4}" type="slidenum"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19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56CB265-49F5-5140-5E48-B4C4933C600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BF50430-FB5A-D468-56CC-D02AEB728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B16A0C27-E50F-8B60-3972-66971E13F3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AC13C900-6E62-4F5B-9FD1-DE5B36B415D3}" type="slidenum"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20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D775F1ED-9C0A-624A-C848-54CE7E77E03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2687F71-BF5A-CB8E-AB80-9335F9DB2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6D6A28A3-C3F9-0F39-97D5-E069D1B827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A9A630BB-4D4A-4074-98CF-01404BB69ADC}" type="slidenum"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2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AF7E9B3-B4CB-16F7-4B2E-7083706A00A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A4D7D24-982A-DCA1-0600-EEE538039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31FDCE8F-E466-D54E-6248-0B703820B3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D00E9BC9-89A6-47B4-A8FC-E127FA6C30F0}" type="slidenum"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21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B6CFC88F-DD76-3AB0-8A6C-F93D49567FB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17A5153B-9FC0-F6AE-397D-930A5B73E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14D8F19B-989A-9201-E39A-CCB4F5F809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509C77C3-CE26-46CD-9ABC-CD690016F83D}" type="slidenum"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22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9A816AB-89A2-E804-5369-13E75050A4B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9B9BE2D1-BE1A-4923-CA50-689E06FDD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C0ADB170-6E4A-5F5B-4D31-1B0E7EAC93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5F7BAF09-6101-49C9-A91C-22A81E343BE2}" type="slidenum"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23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9902F643-BD31-5E6F-A2B6-17CDF99070E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2A136DD-1503-0D0E-4D67-D2B80BAFD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26885893-5B14-A46C-4C4A-CE86D135A2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395FAEF9-4DCD-4958-B319-1022A4B5B770}" type="slidenum"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24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D070ECDB-ABFF-3A78-A2F5-7C7D73B0E6D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76AC71D7-8777-AB2B-C80E-945F55567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6FDE2E65-9654-391C-3DA3-572E0F17CA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CBC57AD5-0C99-4438-992F-F4F5106AC642}" type="slidenum"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3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233787F-3F77-4205-0172-A435896F023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FCB0A51-3321-57E3-9FCE-3FDE753DB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B487A18-3BF7-7926-8939-E54945DCF1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DAF42BD2-9993-46ED-B541-990294499DD7}" type="slidenum"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4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6E99060-FBE0-9E7A-BA06-02BD650E24B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4141019-AD3D-03C4-3A91-374D403E3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116C782E-D862-AA4B-DD0E-BD19554AE2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F45B55F9-63FA-4B62-9C31-FE78CF697E9B}" type="slidenum"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5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14E53095-DFCA-9B75-500D-5E77F24C860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E531CC5-CC4C-A891-31D7-189CD9527A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4971DEC-029A-EADD-24D7-CAB8AE2A7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E96B72B3-0119-46B5-8B84-539E88AEC83C}" type="slidenum"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6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58B7BEE-04DD-51AA-858F-7ECD94A4E0E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DF711640-4B69-D688-7DCA-D193733A9C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8493DF-C476-160C-36C5-9387BB7F3D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7AC56AD0-7727-497E-8F7D-84968294912A}" type="slidenum"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7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823DCB7-CA40-1A3B-FE2E-F8E03535080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DE257E7-BDFE-9336-E765-7571692C82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027591CA-2099-A15C-CA19-F31ABFBB5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CC417677-380D-474D-9185-CE635566F8D6}" type="slidenum"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9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31DF664E-D611-A5DB-1FE2-195FD770682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68093B2-3483-6231-5C29-A0AD5E62B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29208292-6776-1A6C-09AF-C2DC5C1A7F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289E2693-8EC3-44A2-8E17-C488FFD4DAFC}" type="slidenum">
              <a:rPr lang="en-US" altLang="zh-TW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10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71DBAE0-6623-FD0D-D5EB-77C53636AFC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73594C6-D189-DFB7-A0B6-5F540BBDB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>
            <a:extLst>
              <a:ext uri="{FF2B5EF4-FFF2-40B4-BE49-F238E27FC236}">
                <a16:creationId xmlns:a16="http://schemas.microsoft.com/office/drawing/2014/main" id="{FE8B1B6C-6F0F-89FB-0F66-3F14C2CF969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4400" y="6324600"/>
            <a:ext cx="11277600" cy="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99FF8D77-6473-9D9C-F4E0-962B835DD9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35200" y="6400800"/>
            <a:ext cx="948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</a:rPr>
              <a:t>   NCKU</a:t>
            </a:r>
            <a:r>
              <a:rPr kumimoji="1"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</a:rPr>
              <a:t>  </a:t>
            </a: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</a:rPr>
              <a:t>IIM    </a:t>
            </a:r>
            <a:r>
              <a:rPr kumimoji="1" lang="zh-TW" altLang="en-US" sz="16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資料結構 </a:t>
            </a:r>
            <a:r>
              <a:rPr kumimoji="1" lang="en-US" altLang="zh-TW" sz="16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Chapter 2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362144B0-8AC1-3F67-C424-8CB98FB5BA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941388"/>
            <a:ext cx="12192000" cy="76200"/>
            <a:chOff x="413" y="888"/>
            <a:chExt cx="5814" cy="48"/>
          </a:xfrm>
        </p:grpSpPr>
        <p:sp>
          <p:nvSpPr>
            <p:cNvPr id="5" name="Line 10">
              <a:extLst>
                <a:ext uri="{FF2B5EF4-FFF2-40B4-BE49-F238E27FC236}">
                  <a16:creationId xmlns:a16="http://schemas.microsoft.com/office/drawing/2014/main" id="{BA12180C-661C-ADDA-FCE6-99DA7EFECDAB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936"/>
              <a:ext cx="5814" cy="0"/>
            </a:xfrm>
            <a:prstGeom prst="line">
              <a:avLst/>
            </a:prstGeom>
            <a:noFill/>
            <a:ln w="9525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Line 11">
              <a:extLst>
                <a:ext uri="{FF2B5EF4-FFF2-40B4-BE49-F238E27FC236}">
                  <a16:creationId xmlns:a16="http://schemas.microsoft.com/office/drawing/2014/main" id="{12CA6086-0D23-9357-49AC-8CC01FFCB801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888"/>
              <a:ext cx="5814" cy="0"/>
            </a:xfrm>
            <a:prstGeom prst="line">
              <a:avLst/>
            </a:prstGeom>
            <a:noFill/>
            <a:ln w="31750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" name="Rectangle 12">
            <a:extLst>
              <a:ext uri="{FF2B5EF4-FFF2-40B4-BE49-F238E27FC236}">
                <a16:creationId xmlns:a16="http://schemas.microsoft.com/office/drawing/2014/main" id="{BDD17821-FFF4-B241-9A14-020AAA4B34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3888" y="114300"/>
            <a:ext cx="109728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5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rPr>
              <a:t>資料結構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219201"/>
            <a:ext cx="10363200" cy="1736725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BBCDE61-DD0B-5FC2-2BFC-6D8A7B7A943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0A1E936-49D6-06D2-07DA-BB4E3F6757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62697D9-3885-EAB0-BCB3-67463BACC6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47200" y="0"/>
            <a:ext cx="2844800" cy="457200"/>
          </a:xfrm>
        </p:spPr>
        <p:txBody>
          <a:bodyPr anchor="b"/>
          <a:lstStyle>
            <a:lvl1pPr>
              <a:defRPr sz="1200">
                <a:latin typeface="Garamond" panose="02020404030301010803" pitchFamily="18" charset="0"/>
              </a:defRPr>
            </a:lvl1pPr>
          </a:lstStyle>
          <a:p>
            <a:fld id="{FF70B8A1-3303-45DC-998B-2002F86E60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338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29EDDA1-3529-630D-4DB4-6146B46B1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BB32E-82F6-45E3-A3CE-B64E1E97924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515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46634" y="114300"/>
            <a:ext cx="2810933" cy="60515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114300"/>
            <a:ext cx="8233833" cy="60515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23EC8F2-A8A6-24CC-0EE4-AC11248371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5AD02-8BB9-41EE-8EED-5D4DD909090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019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09600" y="114300"/>
            <a:ext cx="11247967" cy="60515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533D845-5AD7-E114-9E4C-5EC5F286AD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9FD9E1-D92D-45E7-BD07-3C8032BEA8C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5899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114301"/>
            <a:ext cx="10972800" cy="8667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268413"/>
            <a:ext cx="5522384" cy="48974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35185" y="1268413"/>
            <a:ext cx="5522383" cy="48974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31070A8-904C-3DFF-D36E-B13543C1C0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C7E0D8-1B63-49B6-A0D3-B73100C6326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265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79FAFD9-7257-0E0F-F554-B6B4BF3279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FE56E5-2A4D-4AC9-BCBC-31A83E0B538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44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5E189B3-DC65-5E44-8C09-10EB77C64A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5CB74D-4A8C-4631-AF4E-5EECAB95416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166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268413"/>
            <a:ext cx="5522384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35185" y="1268413"/>
            <a:ext cx="5522383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3768C1C-266E-EAB3-EEA3-5FC70FC05D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5EE545-E6B7-4442-B769-04D799E012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838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9045B3-3F60-6B1E-E68E-6D2C7C325AD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5FAFB-8EA3-40FE-820A-A30D87D09A9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434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3DD59F5-B909-EA2F-0DA8-CF57CBC21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1BE86F-6B95-4FEB-91D9-C5606838D9A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519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8C7629B6-CEF9-9F65-6D77-8665FC219E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A5FDE4-6D95-4013-9F6A-5134A484201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13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EA11969-65A3-90FC-261A-09955B5F6D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F97986-E272-4757-AC88-F1F99E7E00A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579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DFF4E4E-AAD8-C7A5-AC81-5460EB2F09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F12B0-A2FB-4524-B7E1-739DAE40014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560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6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DF91D8E5-E590-480B-8A60-01AEBFCB17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3888" y="114300"/>
            <a:ext cx="109728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F74B91C-9A4C-4246-9510-D4386B9AFD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413"/>
            <a:ext cx="11247438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879C173C-1F31-A65F-6393-EA64DA0F3C1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4400" y="6324600"/>
            <a:ext cx="11277600" cy="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D96B36CA-7453-4E44-8864-FDDDCA5403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35200" y="6400800"/>
            <a:ext cx="948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</a:rPr>
              <a:t>   NCKU</a:t>
            </a:r>
            <a:r>
              <a:rPr kumimoji="1"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</a:rPr>
              <a:t>  </a:t>
            </a: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</a:rPr>
              <a:t>IIM    </a:t>
            </a:r>
            <a:r>
              <a:rPr kumimoji="1" lang="zh-TW" altLang="en-US" sz="16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資料結構 </a:t>
            </a:r>
            <a:r>
              <a:rPr kumimoji="1" lang="en-US" altLang="zh-TW" sz="16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Chapter 2</a:t>
            </a:r>
          </a:p>
        </p:txBody>
      </p:sp>
      <p:sp>
        <p:nvSpPr>
          <p:cNvPr id="77830" name="Rectangle 6">
            <a:extLst>
              <a:ext uri="{FF2B5EF4-FFF2-40B4-BE49-F238E27FC236}">
                <a16:creationId xmlns:a16="http://schemas.microsoft.com/office/drawing/2014/main" id="{9A05E016-31C7-4199-A14D-B66A3E55F13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6000" y="0"/>
            <a:ext cx="101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fld id="{5DC78463-7CEC-4201-8F83-A8B3CAAB1706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DBCA0E30-EA7F-7207-BE01-CCEFDD2D244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125538"/>
            <a:ext cx="12192000" cy="76200"/>
            <a:chOff x="413" y="888"/>
            <a:chExt cx="5814" cy="48"/>
          </a:xfrm>
        </p:grpSpPr>
        <p:sp>
          <p:nvSpPr>
            <p:cNvPr id="1032" name="Line 8">
              <a:extLst>
                <a:ext uri="{FF2B5EF4-FFF2-40B4-BE49-F238E27FC236}">
                  <a16:creationId xmlns:a16="http://schemas.microsoft.com/office/drawing/2014/main" id="{BD1C7FAE-60DA-044E-810F-0EA0D7435A1D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936"/>
              <a:ext cx="5814" cy="0"/>
            </a:xfrm>
            <a:prstGeom prst="line">
              <a:avLst/>
            </a:prstGeom>
            <a:noFill/>
            <a:ln w="9525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" name="Line 9">
              <a:extLst>
                <a:ext uri="{FF2B5EF4-FFF2-40B4-BE49-F238E27FC236}">
                  <a16:creationId xmlns:a16="http://schemas.microsoft.com/office/drawing/2014/main" id="{98920590-3425-3664-9A40-9976EB7787AA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888"/>
              <a:ext cx="5814" cy="0"/>
            </a:xfrm>
            <a:prstGeom prst="line">
              <a:avLst/>
            </a:prstGeom>
            <a:noFill/>
            <a:ln w="31750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33.jpe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12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11" Type="http://schemas.openxmlformats.org/officeDocument/2006/relationships/image" Target="../media/image31.jpeg"/><Relationship Id="rId5" Type="http://schemas.openxmlformats.org/officeDocument/2006/relationships/image" Target="../media/image25.jpeg"/><Relationship Id="rId15" Type="http://schemas.openxmlformats.org/officeDocument/2006/relationships/image" Target="../media/image35.jpeg"/><Relationship Id="rId10" Type="http://schemas.openxmlformats.org/officeDocument/2006/relationships/image" Target="../media/image30.jpeg"/><Relationship Id="rId4" Type="http://schemas.openxmlformats.org/officeDocument/2006/relationships/image" Target="../media/image24.jpeg"/><Relationship Id="rId9" Type="http://schemas.openxmlformats.org/officeDocument/2006/relationships/image" Target="../media/image29.jpeg"/><Relationship Id="rId14" Type="http://schemas.openxmlformats.org/officeDocument/2006/relationships/image" Target="../media/image3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6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13" Type="http://schemas.openxmlformats.org/officeDocument/2006/relationships/image" Target="../media/image53.jpeg"/><Relationship Id="rId3" Type="http://schemas.openxmlformats.org/officeDocument/2006/relationships/image" Target="../media/image43.jpeg"/><Relationship Id="rId7" Type="http://schemas.openxmlformats.org/officeDocument/2006/relationships/image" Target="../media/image47.jpeg"/><Relationship Id="rId12" Type="http://schemas.openxmlformats.org/officeDocument/2006/relationships/image" Target="../media/image5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jpeg"/><Relationship Id="rId11" Type="http://schemas.openxmlformats.org/officeDocument/2006/relationships/image" Target="../media/image51.jpeg"/><Relationship Id="rId5" Type="http://schemas.openxmlformats.org/officeDocument/2006/relationships/image" Target="../media/image45.jpeg"/><Relationship Id="rId10" Type="http://schemas.openxmlformats.org/officeDocument/2006/relationships/image" Target="../media/image50.jpeg"/><Relationship Id="rId4" Type="http://schemas.openxmlformats.org/officeDocument/2006/relationships/image" Target="../media/image44.jpeg"/><Relationship Id="rId9" Type="http://schemas.openxmlformats.org/officeDocument/2006/relationships/image" Target="../media/image4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45535F2-10C7-4C7A-9A5E-B3B2B794D1D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33600" y="1524000"/>
            <a:ext cx="7772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Getting started 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616F766-3C80-4AF8-9545-139695CF112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b="1" u="sng" dirty="0"/>
              <a:t>Contents:</a:t>
            </a:r>
          </a:p>
          <a:p>
            <a:pPr eaLnBrk="1" hangingPunct="1">
              <a:buFontTx/>
              <a:buChar char="•"/>
              <a:defRPr/>
            </a:pPr>
            <a:r>
              <a:rPr lang="en-US" altLang="zh-TW" b="1" dirty="0"/>
              <a:t> insertion sort</a:t>
            </a:r>
          </a:p>
          <a:p>
            <a:pPr eaLnBrk="1" hangingPunct="1">
              <a:buFontTx/>
              <a:buChar char="•"/>
              <a:defRPr/>
            </a:pPr>
            <a:r>
              <a:rPr lang="en-US" altLang="zh-TW" b="1" dirty="0"/>
              <a:t> analyzing algorithms</a:t>
            </a:r>
          </a:p>
          <a:p>
            <a:pPr eaLnBrk="1" hangingPunct="1">
              <a:buFontTx/>
              <a:buChar char="•"/>
              <a:defRPr/>
            </a:pPr>
            <a:r>
              <a:rPr lang="en-US" altLang="zh-TW" b="1" dirty="0"/>
              <a:t> designing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>
            <a:extLst>
              <a:ext uri="{FF2B5EF4-FFF2-40B4-BE49-F238E27FC236}">
                <a16:creationId xmlns:a16="http://schemas.microsoft.com/office/drawing/2014/main" id="{CC160488-119C-3A23-EA3B-F525952A48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3F50E1-36E6-46A9-A880-BBF4F8D2C52D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AADC355E-C556-41D2-A0DB-AB2695224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255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C</a:t>
            </a:r>
            <a:r>
              <a:rPr lang="en-US" altLang="zh-CN"/>
              <a:t>omplexity of I</a:t>
            </a:r>
            <a:r>
              <a:rPr lang="en-US" altLang="zh-TW"/>
              <a:t>nsertion-Sort</a:t>
            </a:r>
            <a:endParaRPr lang="en-US" altLang="zh-CN"/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042323D1-4C02-425F-A80B-C3FF83A58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990600"/>
            <a:ext cx="77724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zh-CN" altLang="en-US"/>
          </a:p>
          <a:p>
            <a:pPr eaLnBrk="1" hangingPunct="1">
              <a:lnSpc>
                <a:spcPct val="90000"/>
              </a:lnSpc>
              <a:defRPr/>
            </a:pPr>
            <a:endParaRPr lang="zh-CN" altLang="en-US"/>
          </a:p>
        </p:txBody>
      </p:sp>
      <p:graphicFrame>
        <p:nvGraphicFramePr>
          <p:cNvPr id="22533" name="Object 4">
            <a:extLst>
              <a:ext uri="{FF2B5EF4-FFF2-40B4-BE49-F238E27FC236}">
                <a16:creationId xmlns:a16="http://schemas.microsoft.com/office/drawing/2014/main" id="{6D537C59-9700-CD25-F478-BF1C06207F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969017"/>
              </p:ext>
            </p:extLst>
          </p:nvPr>
        </p:nvGraphicFramePr>
        <p:xfrm>
          <a:off x="479376" y="3346450"/>
          <a:ext cx="11512654" cy="199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32240" imgH="965160" progId="Equation.DSMT4">
                  <p:embed/>
                </p:oleObj>
              </mc:Choice>
              <mc:Fallback>
                <p:oleObj name="Equation" r:id="rId3" imgW="5232240" imgH="965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376" y="3346450"/>
                        <a:ext cx="11512654" cy="1997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5">
            <a:extLst>
              <a:ext uri="{FF2B5EF4-FFF2-40B4-BE49-F238E27FC236}">
                <a16:creationId xmlns:a16="http://schemas.microsoft.com/office/drawing/2014/main" id="{349BF6A9-4F29-89B3-7552-8E34AEFBB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196975"/>
            <a:ext cx="99536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Best case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: Array A is already sorted in non-decreasing order: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altLang="zh-CN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j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=1</a:t>
            </a:r>
          </a:p>
        </p:txBody>
      </p:sp>
      <p:graphicFrame>
        <p:nvGraphicFramePr>
          <p:cNvPr id="22535" name="Object 6">
            <a:extLst>
              <a:ext uri="{FF2B5EF4-FFF2-40B4-BE49-F238E27FC236}">
                <a16:creationId xmlns:a16="http://schemas.microsoft.com/office/drawing/2014/main" id="{153B3772-47BE-D705-2A76-A9D08B243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1700213"/>
          <a:ext cx="752633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16300" imgH="457200" progId="Equation.3">
                  <p:embed/>
                </p:oleObj>
              </mc:Choice>
              <mc:Fallback>
                <p:oleObj name="Equation" r:id="rId5" imgW="34163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1700213"/>
                        <a:ext cx="7526337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7">
            <a:extLst>
              <a:ext uri="{FF2B5EF4-FFF2-40B4-BE49-F238E27FC236}">
                <a16:creationId xmlns:a16="http://schemas.microsoft.com/office/drawing/2014/main" id="{3989E92D-4427-9189-66C6-C546EAC9E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58" y="2823230"/>
            <a:ext cx="95302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Worst case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: Array A is already sorted in non-increasing order: </a:t>
            </a:r>
            <a:r>
              <a:rPr lang="en-US" altLang="zh-CN" i="1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altLang="zh-CN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j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=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j</a:t>
            </a:r>
          </a:p>
        </p:txBody>
      </p:sp>
      <p:sp>
        <p:nvSpPr>
          <p:cNvPr id="22537" name="Text Box 8">
            <a:extLst>
              <a:ext uri="{FF2B5EF4-FFF2-40B4-BE49-F238E27FC236}">
                <a16:creationId xmlns:a16="http://schemas.microsoft.com/office/drawing/2014/main" id="{04EA9E28-C38B-5047-31A3-CC0E5A55C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5344180"/>
            <a:ext cx="800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zh-CN" altLang="en-US" dirty="0">
                <a:ea typeface="SimSun" panose="02010600030101010101" pitchFamily="2" charset="-122"/>
              </a:rPr>
              <a:t> </a:t>
            </a:r>
            <a:r>
              <a:rPr lang="en-US" altLang="zh-TW" dirty="0">
                <a:ea typeface="SimSun" panose="02010600030101010101" pitchFamily="2" charset="-122"/>
              </a:rPr>
              <a:t>Best-case analysis may be </a:t>
            </a:r>
            <a:r>
              <a:rPr lang="en-US" altLang="zh-TW" dirty="0">
                <a:solidFill>
                  <a:srgbClr val="C00000"/>
                </a:solidFill>
                <a:ea typeface="SimSun" panose="02010600030101010101" pitchFamily="2" charset="-122"/>
              </a:rPr>
              <a:t>misleading</a:t>
            </a:r>
            <a:endParaRPr lang="en-US" altLang="zh-CN" dirty="0">
              <a:solidFill>
                <a:srgbClr val="C00000"/>
              </a:solidFill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 descr="img022">
            <a:extLst>
              <a:ext uri="{FF2B5EF4-FFF2-40B4-BE49-F238E27FC236}">
                <a16:creationId xmlns:a16="http://schemas.microsoft.com/office/drawing/2014/main" id="{0C9C0F21-5746-2468-E358-32680D80C357}"/>
              </a:ext>
            </a:extLst>
          </p:cNvPr>
          <p:cNvPicPr>
            <a:picLocks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3763" y="114300"/>
            <a:ext cx="8069262" cy="6051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 descr="img023">
            <a:extLst>
              <a:ext uri="{FF2B5EF4-FFF2-40B4-BE49-F238E27FC236}">
                <a16:creationId xmlns:a16="http://schemas.microsoft.com/office/drawing/2014/main" id="{BA87B872-2348-FAB0-C4D5-2302074F28BC}"/>
              </a:ext>
            </a:extLst>
          </p:cNvPr>
          <p:cNvPicPr>
            <a:picLocks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3763" y="114300"/>
            <a:ext cx="8069262" cy="6051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>
            <a:extLst>
              <a:ext uri="{FF2B5EF4-FFF2-40B4-BE49-F238E27FC236}">
                <a16:creationId xmlns:a16="http://schemas.microsoft.com/office/drawing/2014/main" id="{947E4FD5-52DC-B562-F559-3DD8E401D8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7F00EE0-CE0C-4E8E-B93D-F260E323A93B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8245C67-1844-4E25-A7B4-3C3F5AA34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7368" y="1412875"/>
            <a:ext cx="11449272" cy="489585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zh-TW" dirty="0">
                <a:solidFill>
                  <a:srgbClr val="009900"/>
                </a:solidFill>
              </a:rPr>
              <a:t>Average-case</a:t>
            </a:r>
            <a:r>
              <a:rPr lang="en-US" altLang="zh-TW" dirty="0"/>
              <a:t>: require probability analysis</a:t>
            </a:r>
          </a:p>
          <a:p>
            <a:pPr algn="just" eaLnBrk="1" hangingPunct="1">
              <a:defRPr/>
            </a:pPr>
            <a:r>
              <a:rPr lang="en-US" altLang="zh-TW" dirty="0"/>
              <a:t>Usually, we focus on finding only on the </a:t>
            </a:r>
            <a:r>
              <a:rPr lang="en-US" altLang="zh-TW" b="1" i="1" dirty="0">
                <a:solidFill>
                  <a:srgbClr val="0000FF"/>
                </a:solidFill>
              </a:rPr>
              <a:t>worst-case</a:t>
            </a:r>
            <a:r>
              <a:rPr lang="en-US" altLang="zh-TW" dirty="0"/>
              <a:t> </a:t>
            </a:r>
            <a:r>
              <a:rPr lang="en-US" altLang="zh-TW" b="1" i="1" dirty="0">
                <a:solidFill>
                  <a:srgbClr val="0000FF"/>
                </a:solidFill>
              </a:rPr>
              <a:t>running time</a:t>
            </a:r>
            <a:endParaRPr lang="en-US" altLang="zh-TW" dirty="0"/>
          </a:p>
          <a:p>
            <a:pPr algn="just" eaLnBrk="1" hangingPunct="1">
              <a:defRPr/>
            </a:pPr>
            <a:r>
              <a:rPr lang="en-US" altLang="zh-TW" dirty="0"/>
              <a:t>Reason: </a:t>
            </a:r>
          </a:p>
          <a:p>
            <a:pPr lvl="1" algn="just" eaLnBrk="1" hangingPunct="1">
              <a:defRPr/>
            </a:pPr>
            <a:r>
              <a:rPr lang="en-US" altLang="zh-TW" dirty="0"/>
              <a:t>It is an </a:t>
            </a:r>
            <a:r>
              <a:rPr lang="en-US" altLang="zh-TW" dirty="0">
                <a:solidFill>
                  <a:srgbClr val="0000FF"/>
                </a:solidFill>
              </a:rPr>
              <a:t>upper bound </a:t>
            </a:r>
            <a:r>
              <a:rPr lang="en-US" altLang="zh-TW" dirty="0"/>
              <a:t>on the running time</a:t>
            </a:r>
          </a:p>
          <a:p>
            <a:pPr lvl="1" algn="just" eaLnBrk="1" hangingPunct="1">
              <a:defRPr/>
            </a:pPr>
            <a:r>
              <a:rPr lang="en-US" altLang="zh-TW" dirty="0"/>
              <a:t>The worst case occurs </a:t>
            </a:r>
            <a:r>
              <a:rPr lang="en-US" altLang="zh-TW" dirty="0">
                <a:solidFill>
                  <a:srgbClr val="0000FF"/>
                </a:solidFill>
              </a:rPr>
              <a:t>fair often</a:t>
            </a:r>
          </a:p>
          <a:p>
            <a:pPr lvl="1" algn="just" eaLnBrk="1" hangingPunct="1">
              <a:defRPr/>
            </a:pPr>
            <a:r>
              <a:rPr lang="en-US" altLang="zh-TW" dirty="0"/>
              <a:t>The average case is often as bad as the worst case. </a:t>
            </a:r>
          </a:p>
          <a:p>
            <a:pPr marL="457200" lvl="1" indent="0" algn="just" eaLnBrk="1" hangingPunct="1">
              <a:buNone/>
              <a:defRPr/>
            </a:pPr>
            <a:r>
              <a:rPr lang="en-US" altLang="zh-TW" dirty="0"/>
              <a:t>	For example, the insertion sort with </a:t>
            </a:r>
            <a:r>
              <a:rPr lang="en-US" altLang="zh-TW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b="1" dirty="0">
                <a:solidFill>
                  <a:srgbClr val="FF0000"/>
                </a:solidFill>
              </a:rPr>
              <a:t>=</a:t>
            </a:r>
            <a:r>
              <a:rPr lang="en-US" altLang="zh-TW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b="1" dirty="0">
                <a:solidFill>
                  <a:srgbClr val="FF0000"/>
                </a:solidFill>
              </a:rPr>
              <a:t>/2</a:t>
            </a:r>
            <a:r>
              <a:rPr lang="en-US" altLang="zh-TW" dirty="0"/>
              <a:t>. </a:t>
            </a:r>
          </a:p>
          <a:p>
            <a:pPr marL="457200" lvl="1" indent="0" algn="just" eaLnBrk="1" hangingPunct="1">
              <a:buNone/>
              <a:defRPr/>
            </a:pPr>
            <a:r>
              <a:rPr lang="en-US" altLang="zh-TW" dirty="0"/>
              <a:t>     Again, a quadratic function although with smaller coefficient.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4532BD1F-4405-4975-B137-96483C035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/>
              <a:t>Worst-case and Average-case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>
            <a:extLst>
              <a:ext uri="{FF2B5EF4-FFF2-40B4-BE49-F238E27FC236}">
                <a16:creationId xmlns:a16="http://schemas.microsoft.com/office/drawing/2014/main" id="{88C2899F-21E8-CA73-7D0B-BB471E161D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05CC68-41ED-4DD3-A11C-5577981592E4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865D49C3-3DE2-4F3B-98FF-5BDAE2DFF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Order of Growth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5F546915-E9DA-4440-AA82-7F053C6F1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altLang="zh-TW" dirty="0"/>
              <a:t>In some particular cases, we shall be interested in </a:t>
            </a:r>
            <a:r>
              <a:rPr lang="en-US" altLang="zh-TW" b="1" i="1" dirty="0">
                <a:solidFill>
                  <a:srgbClr val="0000FF"/>
                </a:solidFill>
              </a:rPr>
              <a:t>average-case</a:t>
            </a:r>
            <a:r>
              <a:rPr lang="en-US" altLang="zh-TW" dirty="0"/>
              <a:t>, or </a:t>
            </a:r>
            <a:r>
              <a:rPr lang="en-US" altLang="zh-TW" b="1" i="1" dirty="0">
                <a:solidFill>
                  <a:srgbClr val="0000FF"/>
                </a:solidFill>
              </a:rPr>
              <a:t>expected</a:t>
            </a:r>
            <a:r>
              <a:rPr lang="en-US" altLang="zh-TW" dirty="0"/>
              <a:t> running time of an algorithm. (Chap 5)</a:t>
            </a:r>
          </a:p>
          <a:p>
            <a:pPr algn="just" eaLnBrk="1" hangingPunct="1">
              <a:defRPr/>
            </a:pPr>
            <a:endParaRPr lang="en-US" altLang="zh-TW" dirty="0"/>
          </a:p>
          <a:p>
            <a:pPr algn="just" eaLnBrk="1" hangingPunct="1">
              <a:defRPr/>
            </a:pPr>
            <a:r>
              <a:rPr lang="en-US" altLang="zh-TW" dirty="0"/>
              <a:t>It is the </a:t>
            </a:r>
            <a:r>
              <a:rPr lang="en-US" altLang="zh-TW" b="1" i="1" dirty="0">
                <a:solidFill>
                  <a:srgbClr val="0000FF"/>
                </a:solidFill>
              </a:rPr>
              <a:t>rate of growth</a:t>
            </a:r>
            <a:r>
              <a:rPr lang="en-US" altLang="zh-TW" dirty="0"/>
              <a:t>, or </a:t>
            </a:r>
            <a:r>
              <a:rPr lang="en-US" altLang="zh-TW" b="1" i="1" dirty="0">
                <a:solidFill>
                  <a:srgbClr val="0000FF"/>
                </a:solidFill>
              </a:rPr>
              <a:t>order of growth</a:t>
            </a:r>
            <a:r>
              <a:rPr lang="en-US" altLang="zh-TW" dirty="0"/>
              <a:t>, of the running time that really interests us. </a:t>
            </a:r>
          </a:p>
          <a:p>
            <a:pPr lvl="1" algn="just" eaLnBrk="1" hangingPunct="1">
              <a:defRPr/>
            </a:pPr>
            <a:r>
              <a:rPr lang="en-US" altLang="zh-TW" dirty="0"/>
              <a:t>Only look at the </a:t>
            </a:r>
            <a:r>
              <a:rPr lang="en-US" altLang="zh-TW" dirty="0">
                <a:solidFill>
                  <a:srgbClr val="0000FF"/>
                </a:solidFill>
              </a:rPr>
              <a:t>leading terms </a:t>
            </a:r>
            <a:r>
              <a:rPr lang="en-US" altLang="zh-TW" dirty="0"/>
              <a:t>(drop lower-order terms)</a:t>
            </a:r>
          </a:p>
          <a:p>
            <a:pPr lvl="1" algn="just" eaLnBrk="1" hangingPunct="1">
              <a:defRPr/>
            </a:pPr>
            <a:r>
              <a:rPr lang="en-US" altLang="zh-TW" dirty="0"/>
              <a:t>Ignore the constant coefficient in the leading term</a:t>
            </a:r>
          </a:p>
          <a:p>
            <a:pPr lvl="1" algn="just" eaLnBrk="1" hangingPunct="1">
              <a:defRPr/>
            </a:pPr>
            <a:r>
              <a:rPr lang="en-US" altLang="zh-TW" dirty="0"/>
              <a:t>e.g., insertion sort:</a:t>
            </a:r>
          </a:p>
          <a:p>
            <a:pPr lvl="1" algn="just" eaLnBrk="1" hangingPunct="1">
              <a:defRPr/>
            </a:pPr>
            <a:r>
              <a:rPr lang="en-US" altLang="zh-TW" dirty="0"/>
              <a:t>More on this topic will be taught in Chap 3</a:t>
            </a:r>
          </a:p>
          <a:p>
            <a:pPr eaLnBrk="1" hangingPunct="1">
              <a:defRPr/>
            </a:pPr>
            <a:endParaRPr lang="en-US" altLang="zh-TW" dirty="0"/>
          </a:p>
        </p:txBody>
      </p:sp>
      <p:graphicFrame>
        <p:nvGraphicFramePr>
          <p:cNvPr id="30725" name="Object 4">
            <a:extLst>
              <a:ext uri="{FF2B5EF4-FFF2-40B4-BE49-F238E27FC236}">
                <a16:creationId xmlns:a16="http://schemas.microsoft.com/office/drawing/2014/main" id="{004C5F94-A530-70A8-2E34-CCC72E2BE2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9875" y="4508500"/>
          <a:ext cx="8255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224" imgH="228501" progId="Equation.DSMT4">
                  <p:embed/>
                </p:oleObj>
              </mc:Choice>
              <mc:Fallback>
                <p:oleObj name="Equation" r:id="rId3" imgW="406224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4508500"/>
                        <a:ext cx="8255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>
            <a:extLst>
              <a:ext uri="{FF2B5EF4-FFF2-40B4-BE49-F238E27FC236}">
                <a16:creationId xmlns:a16="http://schemas.microsoft.com/office/drawing/2014/main" id="{794143F5-31B2-EB61-D577-8A72D6C7C5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66C9766-FC3C-49ED-A5EF-135B3129560E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6CDBCB18-4B7B-4D24-BB4B-DB961C247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2.3 Designing Algorithms 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34E4086-5A51-4EA8-B305-DE42E3510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  <a:defRPr/>
            </a:pPr>
            <a:r>
              <a:rPr lang="en-US" altLang="zh-TW" sz="2400"/>
              <a:t>There are many ways to design algorithms:</a:t>
            </a:r>
          </a:p>
          <a:p>
            <a:pPr marL="533400" indent="-533400" algn="just" eaLnBrk="1" hangingPunct="1">
              <a:defRPr/>
            </a:pPr>
            <a:r>
              <a:rPr lang="en-US" altLang="zh-TW" sz="2400" b="1">
                <a:solidFill>
                  <a:srgbClr val="FF0000"/>
                </a:solidFill>
              </a:rPr>
              <a:t>Incremental approach</a:t>
            </a:r>
            <a:r>
              <a:rPr lang="en-US" altLang="zh-TW" sz="2400"/>
              <a:t>: insertion sort</a:t>
            </a:r>
          </a:p>
          <a:p>
            <a:pPr marL="533400" indent="-533400" algn="just" eaLnBrk="1" hangingPunct="1">
              <a:defRPr/>
            </a:pPr>
            <a:r>
              <a:rPr lang="en-US" altLang="zh-TW" sz="2400" b="1">
                <a:solidFill>
                  <a:srgbClr val="FF0000"/>
                </a:solidFill>
              </a:rPr>
              <a:t>Divide-and-conquer</a:t>
            </a:r>
            <a:r>
              <a:rPr lang="en-US" altLang="zh-TW" sz="2400"/>
              <a:t>: merge sort</a:t>
            </a:r>
          </a:p>
          <a:p>
            <a:pPr marL="914400" lvl="1" indent="-457200" eaLnBrk="1" hangingPunct="1">
              <a:defRPr/>
            </a:pPr>
            <a:r>
              <a:rPr lang="en-US" altLang="zh-TW" sz="2000"/>
              <a:t>recursive:  </a:t>
            </a:r>
          </a:p>
          <a:p>
            <a:pPr marL="1371600" lvl="2" indent="-457200" eaLnBrk="1" hangingPunct="1">
              <a:defRPr/>
            </a:pPr>
            <a:r>
              <a:rPr lang="en-US" altLang="zh-TW" sz="2000" i="1"/>
              <a:t>divide  </a:t>
            </a:r>
            <a:r>
              <a:rPr lang="en-US" altLang="zh-TW" sz="2000"/>
              <a:t>    </a:t>
            </a:r>
          </a:p>
          <a:p>
            <a:pPr marL="1371600" lvl="2" indent="-457200" eaLnBrk="1" hangingPunct="1">
              <a:defRPr/>
            </a:pPr>
            <a:r>
              <a:rPr lang="en-US" altLang="zh-TW" sz="2000" i="1"/>
              <a:t>conquer </a:t>
            </a:r>
          </a:p>
          <a:p>
            <a:pPr marL="1371600" lvl="2" indent="-457200" eaLnBrk="1" hangingPunct="1">
              <a:defRPr/>
            </a:pPr>
            <a:r>
              <a:rPr lang="en-US" altLang="zh-TW" sz="2000" i="1"/>
              <a:t>combine</a:t>
            </a:r>
            <a:r>
              <a:rPr lang="en-US" altLang="zh-TW" sz="2000"/>
              <a:t> (</a:t>
            </a:r>
            <a:r>
              <a:rPr lang="en-US" altLang="zh-TW" sz="2000">
                <a:solidFill>
                  <a:srgbClr val="FF0000"/>
                </a:solidFill>
              </a:rPr>
              <a:t>merge</a:t>
            </a:r>
            <a:r>
              <a:rPr lang="en-US" altLang="zh-TW" sz="2000"/>
              <a:t>) </a:t>
            </a:r>
            <a:r>
              <a:rPr lang="en-US" altLang="zh-TW" sz="2000">
                <a:sym typeface="Wingdings" pitchFamily="2" charset="2"/>
              </a:rPr>
              <a:t> key procedure</a:t>
            </a:r>
          </a:p>
          <a:p>
            <a:pPr marL="533400" indent="-533400" eaLnBrk="1" hangingPunct="1">
              <a:defRPr/>
            </a:pPr>
            <a:endParaRPr lang="en-US" altLang="zh-TW" sz="2400"/>
          </a:p>
          <a:p>
            <a:pPr marL="533400" indent="-533400" eaLnBrk="1" hangingPunct="1">
              <a:defRPr/>
            </a:pPr>
            <a:r>
              <a:rPr lang="en-US" altLang="zh-TW" sz="2400"/>
              <a:t>MERGE-SORT (A[1..n])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altLang="zh-TW" sz="2000"/>
              <a:t>If </a:t>
            </a:r>
            <a:r>
              <a:rPr lang="en-US" altLang="zh-TW" sz="2000">
                <a:solidFill>
                  <a:srgbClr val="0000FF"/>
                </a:solidFill>
              </a:rPr>
              <a:t>n=1</a:t>
            </a:r>
            <a:r>
              <a:rPr lang="en-US" altLang="zh-TW" sz="2000"/>
              <a:t>, done!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altLang="zh-TW" sz="2000"/>
              <a:t>Recursively sort </a:t>
            </a:r>
            <a:r>
              <a:rPr lang="en-US" altLang="zh-TW" sz="2000">
                <a:solidFill>
                  <a:srgbClr val="0000FF"/>
                </a:solidFill>
              </a:rPr>
              <a:t>2</a:t>
            </a:r>
            <a:r>
              <a:rPr lang="en-US" altLang="zh-TW" sz="2000"/>
              <a:t> lists: </a:t>
            </a:r>
            <a:r>
              <a:rPr lang="en-US" altLang="zh-TW" sz="2000">
                <a:solidFill>
                  <a:srgbClr val="0000FF"/>
                </a:solidFill>
              </a:rPr>
              <a:t>A[             ]</a:t>
            </a:r>
            <a:r>
              <a:rPr lang="en-US" altLang="zh-TW" sz="2000"/>
              <a:t>  and </a:t>
            </a:r>
            <a:r>
              <a:rPr lang="en-US" altLang="zh-TW" sz="2000">
                <a:solidFill>
                  <a:srgbClr val="0000FF"/>
                </a:solidFill>
              </a:rPr>
              <a:t>A[                ]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altLang="zh-TW" sz="2000">
                <a:solidFill>
                  <a:srgbClr val="FF0000"/>
                </a:solidFill>
              </a:rPr>
              <a:t>Merge</a:t>
            </a:r>
            <a:r>
              <a:rPr lang="en-US" altLang="zh-TW" sz="2000"/>
              <a:t> the </a:t>
            </a:r>
            <a:r>
              <a:rPr lang="en-US" altLang="zh-TW" sz="2000">
                <a:solidFill>
                  <a:srgbClr val="0000FF"/>
                </a:solidFill>
              </a:rPr>
              <a:t>2</a:t>
            </a:r>
            <a:r>
              <a:rPr lang="en-US" altLang="zh-TW" sz="2000"/>
              <a:t> sorted lists</a:t>
            </a:r>
          </a:p>
        </p:txBody>
      </p:sp>
      <p:graphicFrame>
        <p:nvGraphicFramePr>
          <p:cNvPr id="32773" name="Object 4">
            <a:extLst>
              <a:ext uri="{FF2B5EF4-FFF2-40B4-BE49-F238E27FC236}">
                <a16:creationId xmlns:a16="http://schemas.microsoft.com/office/drawing/2014/main" id="{C0D48A11-47C1-3EB4-5B64-23461A2A47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3113" y="5332413"/>
          <a:ext cx="83343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71252" imgH="253890" progId="Equation.DSMT4">
                  <p:embed/>
                </p:oleObj>
              </mc:Choice>
              <mc:Fallback>
                <p:oleObj name="Equation" r:id="rId3" imgW="571252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5332413"/>
                        <a:ext cx="833437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5">
            <a:extLst>
              <a:ext uri="{FF2B5EF4-FFF2-40B4-BE49-F238E27FC236}">
                <a16:creationId xmlns:a16="http://schemas.microsoft.com/office/drawing/2014/main" id="{67901DC3-C92C-257C-129C-C1D6F42B52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3338" y="5324475"/>
          <a:ext cx="11525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74364" imgH="253890" progId="Equation.DSMT4">
                  <p:embed/>
                </p:oleObj>
              </mc:Choice>
              <mc:Fallback>
                <p:oleObj name="Equation" r:id="rId5" imgW="774364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5324475"/>
                        <a:ext cx="11525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7" descr="img026">
            <a:extLst>
              <a:ext uri="{FF2B5EF4-FFF2-40B4-BE49-F238E27FC236}">
                <a16:creationId xmlns:a16="http://schemas.microsoft.com/office/drawing/2014/main" id="{A10B5E96-7CC0-11E7-3F05-548914EAE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8" name="Picture 8" descr="img027">
            <a:extLst>
              <a:ext uri="{FF2B5EF4-FFF2-40B4-BE49-F238E27FC236}">
                <a16:creationId xmlns:a16="http://schemas.microsoft.com/office/drawing/2014/main" id="{2C09DD5C-E33F-38B3-6BDE-967D38E8B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9" name="Picture 9" descr="img028">
            <a:extLst>
              <a:ext uri="{FF2B5EF4-FFF2-40B4-BE49-F238E27FC236}">
                <a16:creationId xmlns:a16="http://schemas.microsoft.com/office/drawing/2014/main" id="{9AC74256-57AF-C637-9B1A-7A09F215D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70" name="Picture 10" descr="img029">
            <a:extLst>
              <a:ext uri="{FF2B5EF4-FFF2-40B4-BE49-F238E27FC236}">
                <a16:creationId xmlns:a16="http://schemas.microsoft.com/office/drawing/2014/main" id="{EA84A2AD-184B-09DA-4E41-90CF6151D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71" name="Picture 11" descr="img030">
            <a:extLst>
              <a:ext uri="{FF2B5EF4-FFF2-40B4-BE49-F238E27FC236}">
                <a16:creationId xmlns:a16="http://schemas.microsoft.com/office/drawing/2014/main" id="{CEFA854C-41F0-E2C2-5DE7-4E4B496B3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72" name="Picture 12" descr="img031">
            <a:extLst>
              <a:ext uri="{FF2B5EF4-FFF2-40B4-BE49-F238E27FC236}">
                <a16:creationId xmlns:a16="http://schemas.microsoft.com/office/drawing/2014/main" id="{F55D5AE8-7D38-5F2A-E2CB-DC7DEFE93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73" name="Picture 13" descr="img032">
            <a:extLst>
              <a:ext uri="{FF2B5EF4-FFF2-40B4-BE49-F238E27FC236}">
                <a16:creationId xmlns:a16="http://schemas.microsoft.com/office/drawing/2014/main" id="{F5369F87-19FF-4B39-16D0-5BCE705B5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74" name="Picture 14" descr="img033">
            <a:extLst>
              <a:ext uri="{FF2B5EF4-FFF2-40B4-BE49-F238E27FC236}">
                <a16:creationId xmlns:a16="http://schemas.microsoft.com/office/drawing/2014/main" id="{879FB833-04EE-7801-BA91-F1C7137BE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75" name="Picture 15" descr="img034">
            <a:extLst>
              <a:ext uri="{FF2B5EF4-FFF2-40B4-BE49-F238E27FC236}">
                <a16:creationId xmlns:a16="http://schemas.microsoft.com/office/drawing/2014/main" id="{7DC6C761-8A00-6624-9A5A-B4F446531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76" name="Picture 16" descr="img035">
            <a:extLst>
              <a:ext uri="{FF2B5EF4-FFF2-40B4-BE49-F238E27FC236}">
                <a16:creationId xmlns:a16="http://schemas.microsoft.com/office/drawing/2014/main" id="{F41BA42E-70EA-2BD6-6526-65FC8839B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77" name="Picture 17" descr="img036">
            <a:extLst>
              <a:ext uri="{FF2B5EF4-FFF2-40B4-BE49-F238E27FC236}">
                <a16:creationId xmlns:a16="http://schemas.microsoft.com/office/drawing/2014/main" id="{0F4F76B9-8DF3-945A-8D1B-D6355F9C8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78" name="Picture 18" descr="img037">
            <a:extLst>
              <a:ext uri="{FF2B5EF4-FFF2-40B4-BE49-F238E27FC236}">
                <a16:creationId xmlns:a16="http://schemas.microsoft.com/office/drawing/2014/main" id="{31FA10A5-F35E-830B-D05B-D9962C468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79" name="Picture 19" descr="img038">
            <a:extLst>
              <a:ext uri="{FF2B5EF4-FFF2-40B4-BE49-F238E27FC236}">
                <a16:creationId xmlns:a16="http://schemas.microsoft.com/office/drawing/2014/main" id="{EB2F7E1F-0922-F9FF-7489-886076365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9F0E38C9-9FA2-4102-95A6-9F113D8A2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1813" y="0"/>
            <a:ext cx="56388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Merge Sort Algorithm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2A60F075-86DD-4FEE-8393-FC6EACDA6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0" y="620713"/>
            <a:ext cx="7272338" cy="6237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b="1"/>
              <a:t>MERGE(A, p, q, r)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/>
              <a:t>   1  n</a:t>
            </a:r>
            <a:r>
              <a:rPr lang="en-US" altLang="zh-CN" sz="2000" baseline="-25000"/>
              <a:t>1</a:t>
            </a:r>
            <a:r>
              <a:rPr lang="en-US" altLang="zh-CN" sz="2000"/>
              <a:t> = q – p + 1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/>
              <a:t>   2  n</a:t>
            </a:r>
            <a:r>
              <a:rPr lang="en-US" altLang="zh-CN" sz="2000" baseline="-25000"/>
              <a:t>2</a:t>
            </a:r>
            <a:r>
              <a:rPr lang="en-US" altLang="zh-CN" sz="2000"/>
              <a:t> = r – q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/>
              <a:t>   3  // create arrays L[1.. n</a:t>
            </a:r>
            <a:r>
              <a:rPr lang="en-US" altLang="zh-CN" sz="2000" baseline="-25000"/>
              <a:t>1</a:t>
            </a:r>
            <a:r>
              <a:rPr lang="en-US" altLang="zh-CN" sz="2000"/>
              <a:t>+1] and R[1.. n</a:t>
            </a:r>
            <a:r>
              <a:rPr lang="en-US" altLang="zh-CN" sz="2000" baseline="-25000"/>
              <a:t>2</a:t>
            </a:r>
            <a:r>
              <a:rPr lang="en-US" altLang="zh-CN" sz="2000"/>
              <a:t>+1]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b="1"/>
              <a:t>   </a:t>
            </a:r>
            <a:r>
              <a:rPr lang="en-US" altLang="zh-CN" sz="2000"/>
              <a:t>4  </a:t>
            </a:r>
            <a:r>
              <a:rPr lang="en-US" altLang="zh-CN" sz="2000" b="1"/>
              <a:t>for</a:t>
            </a:r>
            <a:r>
              <a:rPr lang="en-US" altLang="zh-CN" sz="2000"/>
              <a:t> i=1 to n</a:t>
            </a:r>
            <a:r>
              <a:rPr lang="en-US" altLang="zh-CN" sz="2000" baseline="-25000"/>
              <a:t>1</a:t>
            </a:r>
            <a:r>
              <a:rPr lang="en-US" altLang="zh-CN" sz="200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/>
              <a:t>   5        </a:t>
            </a:r>
            <a:r>
              <a:rPr lang="en-US" altLang="zh-CN" sz="2000" b="1"/>
              <a:t>do</a:t>
            </a:r>
            <a:r>
              <a:rPr lang="en-US" altLang="zh-CN" sz="2000"/>
              <a:t> L[i]=A[p+i – 1]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/>
              <a:t>   6   </a:t>
            </a:r>
            <a:r>
              <a:rPr lang="en-US" altLang="zh-CN" sz="2000" b="1"/>
              <a:t>for</a:t>
            </a:r>
            <a:r>
              <a:rPr lang="en-US" altLang="zh-CN" sz="2000"/>
              <a:t> j=1 to n</a:t>
            </a:r>
            <a:r>
              <a:rPr lang="en-US" altLang="zh-CN" sz="2000" baseline="-25000"/>
              <a:t>2</a:t>
            </a:r>
            <a:r>
              <a:rPr lang="en-US" altLang="zh-CN" sz="200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/>
              <a:t>   7        </a:t>
            </a:r>
            <a:r>
              <a:rPr lang="en-US" altLang="zh-CN" sz="2000" b="1"/>
              <a:t>do</a:t>
            </a:r>
            <a:r>
              <a:rPr lang="en-US" altLang="zh-CN" sz="2000"/>
              <a:t> R[j]=A[q+j]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/>
              <a:t>   8   L[n</a:t>
            </a:r>
            <a:r>
              <a:rPr lang="en-US" altLang="zh-CN" sz="2000" baseline="-25000"/>
              <a:t>1</a:t>
            </a:r>
            <a:r>
              <a:rPr lang="en-US" altLang="zh-CN" sz="2000"/>
              <a:t>+1] = </a:t>
            </a:r>
            <a:r>
              <a:rPr lang="en-US" altLang="zh-TW" sz="2000"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</a:t>
            </a:r>
            <a:endParaRPr lang="en-US" altLang="zh-CN" sz="200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/>
              <a:t>   9   R[n</a:t>
            </a:r>
            <a:r>
              <a:rPr lang="en-US" altLang="zh-CN" sz="2000" baseline="-25000"/>
              <a:t>2</a:t>
            </a:r>
            <a:r>
              <a:rPr lang="en-US" altLang="zh-CN" sz="2000"/>
              <a:t>+1] = </a:t>
            </a:r>
            <a:r>
              <a:rPr lang="en-US" altLang="zh-TW" sz="2000">
                <a:ea typeface="Arial Unicode MS" pitchFamily="34" charset="-120"/>
                <a:cs typeface="Arial Unicode MS" pitchFamily="34" charset="-120"/>
                <a:sym typeface="Symbol" pitchFamily="18" charset="2"/>
              </a:rPr>
              <a:t></a:t>
            </a:r>
            <a:endParaRPr lang="en-US" altLang="zh-CN" sz="200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/>
              <a:t> 10  i=1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/>
              <a:t> 11  j=1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/>
              <a:t> 12  </a:t>
            </a:r>
            <a:r>
              <a:rPr lang="en-US" altLang="zh-CN" sz="2000" b="1"/>
              <a:t>for</a:t>
            </a:r>
            <a:r>
              <a:rPr lang="en-US" altLang="zh-CN" sz="2000"/>
              <a:t> k=p to r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/>
              <a:t> 13        </a:t>
            </a:r>
            <a:r>
              <a:rPr lang="en-US" altLang="zh-CN" sz="2000" b="1"/>
              <a:t>do</a:t>
            </a:r>
            <a:r>
              <a:rPr lang="en-US" altLang="zh-CN" sz="2000"/>
              <a:t> </a:t>
            </a:r>
            <a:r>
              <a:rPr lang="en-US" altLang="zh-CN" sz="2000" b="1"/>
              <a:t>if</a:t>
            </a:r>
            <a:r>
              <a:rPr lang="en-US" altLang="zh-CN" sz="2000"/>
              <a:t> L[i] &lt;= R[j]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/>
              <a:t> 14               </a:t>
            </a:r>
            <a:r>
              <a:rPr lang="en-US" altLang="zh-CN" sz="2000" b="1"/>
              <a:t>then</a:t>
            </a:r>
            <a:r>
              <a:rPr lang="en-US" altLang="zh-CN" sz="2000"/>
              <a:t> A[k] = L[i]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/>
              <a:t> 15                        i=i+1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/>
              <a:t> 16              </a:t>
            </a:r>
            <a:r>
              <a:rPr lang="en-US" altLang="zh-CN" sz="2000" b="1"/>
              <a:t>else  </a:t>
            </a:r>
            <a:r>
              <a:rPr lang="en-US" altLang="zh-CN" sz="2000"/>
              <a:t>A[k] = R[j]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/>
              <a:t> 17                        j=j+1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14F6818C-FD8C-952C-16A0-B88F1587A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8" y="692150"/>
            <a:ext cx="6005512" cy="650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p &lt;= q &lt;r; A[p..q] and A[q+1</a:t>
            </a:r>
            <a:r>
              <a:rPr lang="en-US" altLang="zh-TW" sz="2000">
                <a:ea typeface="SimSun" panose="02010600030101010101" pitchFamily="2" charset="-122"/>
              </a:rPr>
              <a:t>..</a:t>
            </a:r>
            <a:r>
              <a:rPr lang="en-US" altLang="zh-CN" sz="2000">
                <a:ea typeface="SimSun" panose="02010600030101010101" pitchFamily="2" charset="-122"/>
              </a:rPr>
              <a:t>r] are in sorted order;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merges them to a single sorted A[p..r]   </a:t>
            </a:r>
          </a:p>
        </p:txBody>
      </p:sp>
      <p:sp>
        <p:nvSpPr>
          <p:cNvPr id="89093" name="Rectangle 5">
            <a:extLst>
              <a:ext uri="{FF2B5EF4-FFF2-40B4-BE49-F238E27FC236}">
                <a16:creationId xmlns:a16="http://schemas.microsoft.com/office/drawing/2014/main" id="{558F04E6-019B-9C5E-3CDD-F8556400A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133600"/>
            <a:ext cx="5105400" cy="2057400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CN" sz="2000" b="1">
                <a:ea typeface="SimSun" panose="02010600030101010101" pitchFamily="2" charset="-122"/>
              </a:rPr>
              <a:t>MERGE-SORT(A,p,r)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1 </a:t>
            </a:r>
            <a:r>
              <a:rPr lang="en-US" altLang="zh-CN" sz="2000" b="1">
                <a:ea typeface="SimSun" panose="02010600030101010101" pitchFamily="2" charset="-122"/>
              </a:rPr>
              <a:t> if</a:t>
            </a:r>
            <a:r>
              <a:rPr lang="en-US" altLang="zh-CN" sz="2000">
                <a:ea typeface="SimSun" panose="02010600030101010101" pitchFamily="2" charset="-122"/>
              </a:rPr>
              <a:t> p&lt;r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2     </a:t>
            </a:r>
            <a:r>
              <a:rPr lang="en-US" altLang="zh-CN" sz="2000" b="1">
                <a:ea typeface="SimSun" panose="02010600030101010101" pitchFamily="2" charset="-122"/>
              </a:rPr>
              <a:t>then</a:t>
            </a:r>
            <a:r>
              <a:rPr lang="en-US" altLang="zh-CN" sz="2000">
                <a:ea typeface="SimSun" panose="02010600030101010101" pitchFamily="2" charset="-122"/>
              </a:rPr>
              <a:t> q=floor((p+r)/2)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3             MERGE-SORT(A, p, q)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4             MERGE-SORT(A, q+1, r)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5             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MERGE (A, p, q, r)</a:t>
            </a:r>
            <a:endParaRPr lang="zh-CN" altLang="en-US" sz="2000">
              <a:ea typeface="SimSun" panose="02010600030101010101" pitchFamily="2" charset="-122"/>
            </a:endParaRPr>
          </a:p>
        </p:txBody>
      </p:sp>
      <p:sp>
        <p:nvSpPr>
          <p:cNvPr id="89094" name="Rectangle 6">
            <a:extLst>
              <a:ext uri="{FF2B5EF4-FFF2-40B4-BE49-F238E27FC236}">
                <a16:creationId xmlns:a16="http://schemas.microsoft.com/office/drawing/2014/main" id="{1C2188E8-10AA-3071-4732-C10C1DA59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4365625"/>
            <a:ext cx="5364162" cy="3587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MERGE-SORT(A,1,length[A])  gives the order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</a:p>
        </p:txBody>
      </p:sp>
      <p:grpSp>
        <p:nvGrpSpPr>
          <p:cNvPr id="89095" name="Group 7">
            <a:extLst>
              <a:ext uri="{FF2B5EF4-FFF2-40B4-BE49-F238E27FC236}">
                <a16:creationId xmlns:a16="http://schemas.microsoft.com/office/drawing/2014/main" id="{B7C918CB-0142-8AB5-D64E-D6A100C97B4E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868863"/>
            <a:ext cx="5181600" cy="1752600"/>
            <a:chOff x="2352" y="3120"/>
            <a:chExt cx="3264" cy="1104"/>
          </a:xfrm>
        </p:grpSpPr>
        <p:sp>
          <p:nvSpPr>
            <p:cNvPr id="36874" name="Rectangle 8">
              <a:extLst>
                <a:ext uri="{FF2B5EF4-FFF2-40B4-BE49-F238E27FC236}">
                  <a16:creationId xmlns:a16="http://schemas.microsoft.com/office/drawing/2014/main" id="{55982438-F3A1-E8D1-FB71-33A89964B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120"/>
              <a:ext cx="3264" cy="11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buClrTx/>
                <a:buFontTx/>
                <a:buNone/>
              </a:pPr>
              <a:endParaRPr lang="zh-TW" altLang="zh-TW" sz="20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graphicFrame>
          <p:nvGraphicFramePr>
            <p:cNvPr id="36875" name="Object 9">
              <a:extLst>
                <a:ext uri="{FF2B5EF4-FFF2-40B4-BE49-F238E27FC236}">
                  <a16:creationId xmlns:a16="http://schemas.microsoft.com/office/drawing/2014/main" id="{3A24D412-4EF5-1395-EE1E-5C696E2A64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3120"/>
            <a:ext cx="244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943100" imgH="457200" progId="Equation.DSMT4">
                    <p:embed/>
                  </p:oleObj>
                </mc:Choice>
                <mc:Fallback>
                  <p:oleObj name="Equation" r:id="rId3" imgW="1943100" imgH="457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120"/>
                          <a:ext cx="244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098" name="Object 10">
            <a:extLst>
              <a:ext uri="{FF2B5EF4-FFF2-40B4-BE49-F238E27FC236}">
                <a16:creationId xmlns:a16="http://schemas.microsoft.com/office/drawing/2014/main" id="{3D05FE70-A31C-7700-1A2B-32387FC10A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6019800"/>
          <a:ext cx="238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93800" imgH="203200" progId="Equation.3">
                  <p:embed/>
                </p:oleObj>
              </mc:Choice>
              <mc:Fallback>
                <p:oleObj name="Equation" r:id="rId5" imgW="11938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019800"/>
                        <a:ext cx="2387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Line 11">
            <a:extLst>
              <a:ext uri="{FF2B5EF4-FFF2-40B4-BE49-F238E27FC236}">
                <a16:creationId xmlns:a16="http://schemas.microsoft.com/office/drawing/2014/main" id="{6C7E67D7-C1C2-1314-42ED-D3ADFC889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8" y="4005263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nimBg="1" autoUpdateAnimBg="0"/>
      <p:bldP spid="8909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A08B4E-FF9D-48F5-8DAC-F4318C51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An Illustrative Example of MS(A)</a:t>
            </a:r>
            <a:endParaRPr lang="zh-TW" altLang="en-US" dirty="0"/>
          </a:p>
        </p:txBody>
      </p:sp>
      <p:sp>
        <p:nvSpPr>
          <p:cNvPr id="38915" name="投影片編號版面配置區 3">
            <a:extLst>
              <a:ext uri="{FF2B5EF4-FFF2-40B4-BE49-F238E27FC236}">
                <a16:creationId xmlns:a16="http://schemas.microsoft.com/office/drawing/2014/main" id="{834E1A71-527F-10DB-554B-46FE808C3B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7271D6-D4D5-45C3-B5F8-9040196D01C8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0484" name="文字方塊 7">
            <a:extLst>
              <a:ext uri="{FF2B5EF4-FFF2-40B4-BE49-F238E27FC236}">
                <a16:creationId xmlns:a16="http://schemas.microsoft.com/office/drawing/2014/main" id="{65DA563A-7691-559A-CC70-7A9BE11FB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5" y="1628775"/>
            <a:ext cx="2192338" cy="120015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   q=FL((1+2)/2)=1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   MS(A,1,1)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   MS(A,2,2)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   MG(A,1,1,2)</a:t>
            </a: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F1C69628-16EE-328A-DA45-5FDFB8307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2492375"/>
            <a:ext cx="287337" cy="288925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ea typeface="細明體" panose="02020509000000000000" pitchFamily="49" charset="-120"/>
              </a:rPr>
              <a:t>1</a:t>
            </a:r>
            <a:endParaRPr kumimoji="0" lang="zh-TW" altLang="en-US" sz="120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38918" name="文字方塊 39">
            <a:extLst>
              <a:ext uri="{FF2B5EF4-FFF2-40B4-BE49-F238E27FC236}">
                <a16:creationId xmlns:a16="http://schemas.microsoft.com/office/drawing/2014/main" id="{AF34B16D-7819-94D2-05F6-997751ED7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638" y="933450"/>
            <a:ext cx="4291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>
                <a:ea typeface="細明體" panose="02020509000000000000" pitchFamily="49" charset="-120"/>
              </a:rPr>
              <a:t>To sort A=[5,2,4,7,1,3,2,6]</a:t>
            </a:r>
          </a:p>
        </p:txBody>
      </p:sp>
      <p:sp>
        <p:nvSpPr>
          <p:cNvPr id="20487" name="文字方塊 5">
            <a:extLst>
              <a:ext uri="{FF2B5EF4-FFF2-40B4-BE49-F238E27FC236}">
                <a16:creationId xmlns:a16="http://schemas.microsoft.com/office/drawing/2014/main" id="{3CAD8167-FB50-28BE-6868-E2AFEE54D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1782763"/>
            <a:ext cx="2192337" cy="120015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   q=FL((1+4)/2)=2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   MS(A,1,2)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   MS(A,3,4)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   MG(A,1,2,4)</a:t>
            </a: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4EC22115-092E-9C75-5E2F-10884A760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2636838"/>
            <a:ext cx="287338" cy="287337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ea typeface="細明體" panose="02020509000000000000" pitchFamily="49" charset="-120"/>
              </a:rPr>
              <a:t>3</a:t>
            </a:r>
            <a:endParaRPr kumimoji="0" lang="zh-TW" altLang="en-US" sz="120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20489" name="文字方塊 42">
            <a:extLst>
              <a:ext uri="{FF2B5EF4-FFF2-40B4-BE49-F238E27FC236}">
                <a16:creationId xmlns:a16="http://schemas.microsoft.com/office/drawing/2014/main" id="{A0F5731F-6A5A-113C-AD6C-8B682FD3F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2924175"/>
            <a:ext cx="2190750" cy="1201738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   q=FL((3+4)/2)=3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   MS(A,3,3)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   MS(A,4,4)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   MG(A,3,3,4)</a:t>
            </a: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2E7C1D13-A18B-A9A8-00FC-9752BA2CA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3789363"/>
            <a:ext cx="287337" cy="287337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ea typeface="細明體" panose="02020509000000000000" pitchFamily="49" charset="-120"/>
              </a:rPr>
              <a:t>2</a:t>
            </a:r>
            <a:endParaRPr kumimoji="0" lang="zh-TW" altLang="en-US" sz="120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20491" name="文字方塊 44">
            <a:extLst>
              <a:ext uri="{FF2B5EF4-FFF2-40B4-BE49-F238E27FC236}">
                <a16:creationId xmlns:a16="http://schemas.microsoft.com/office/drawing/2014/main" id="{D3C4DD78-6840-CE4B-B104-DBA1501D1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3165475"/>
            <a:ext cx="2190750" cy="120015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   q=FL((5+8)/2)=6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   MS(A,5,6)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   MS(A,7,8)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   MG(A,5,6,8)</a:t>
            </a: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5028940B-E930-9305-6717-F579F03B2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4005263"/>
            <a:ext cx="287338" cy="287337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ea typeface="細明體" panose="02020509000000000000" pitchFamily="49" charset="-120"/>
              </a:rPr>
              <a:t>6</a:t>
            </a:r>
            <a:endParaRPr kumimoji="0" lang="zh-TW" altLang="en-US" sz="120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20493" name="文字方塊 8">
            <a:extLst>
              <a:ext uri="{FF2B5EF4-FFF2-40B4-BE49-F238E27FC236}">
                <a16:creationId xmlns:a16="http://schemas.microsoft.com/office/drawing/2014/main" id="{22A5511E-F899-190D-2666-13A14D90B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4211638"/>
            <a:ext cx="2190750" cy="120015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   q=FL((5+6)/2)=5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   MS(A,5,5)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   MS(A,6,6)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   MG(A,5,5,6)</a:t>
            </a: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BA6F4B41-1D51-58F9-0564-924EA7155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5060950"/>
            <a:ext cx="287337" cy="288925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ea typeface="細明體" panose="02020509000000000000" pitchFamily="49" charset="-120"/>
              </a:rPr>
              <a:t>4</a:t>
            </a:r>
            <a:endParaRPr kumimoji="0" lang="zh-TW" altLang="en-US" sz="120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20495" name="文字方塊 56">
            <a:extLst>
              <a:ext uri="{FF2B5EF4-FFF2-40B4-BE49-F238E27FC236}">
                <a16:creationId xmlns:a16="http://schemas.microsoft.com/office/drawing/2014/main" id="{85AE534F-A8A0-639C-D986-FD2BF3BA1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540375"/>
            <a:ext cx="2192338" cy="1201738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   q=FL((7+8)/2)=7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   MS(A,7,7)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   MS(A,8,8)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   MG(A,7,7,8)</a:t>
            </a:r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E186987C-89D6-9ED9-BABD-97C969A3B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6391275"/>
            <a:ext cx="287337" cy="287338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>
                <a:solidFill>
                  <a:srgbClr val="FF0000"/>
                </a:solidFill>
                <a:ea typeface="細明體" panose="02020509000000000000" pitchFamily="49" charset="-120"/>
              </a:rPr>
              <a:t>5</a:t>
            </a:r>
            <a:endParaRPr kumimoji="0" lang="zh-TW" altLang="en-US" sz="120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38929" name="文字方塊 32">
            <a:extLst>
              <a:ext uri="{FF2B5EF4-FFF2-40B4-BE49-F238E27FC236}">
                <a16:creationId xmlns:a16="http://schemas.microsoft.com/office/drawing/2014/main" id="{2F17D83A-975E-077D-116B-43902902C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1484313"/>
            <a:ext cx="2190750" cy="14779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MS(A,1,8)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   q=FL((1+8)/2)=4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   MS(A,1,4)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   MS(A,5,8)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   MG(A,1,4,8)</a:t>
            </a: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0C7DE35B-4CF0-C486-0A58-E4E09096B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2636838"/>
            <a:ext cx="287337" cy="287337"/>
          </a:xfrm>
          <a:prstGeom prst="ellipse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200" b="1">
                <a:solidFill>
                  <a:srgbClr val="FF0000"/>
                </a:solidFill>
                <a:ea typeface="細明體" panose="02020509000000000000" pitchFamily="49" charset="-120"/>
              </a:rPr>
              <a:t>7</a:t>
            </a:r>
            <a:endParaRPr kumimoji="0" lang="zh-TW" altLang="en-US" sz="1200" b="1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45D0181F-532E-5AC2-7A0B-3453661CB998}"/>
              </a:ext>
            </a:extLst>
          </p:cNvPr>
          <p:cNvGrpSpPr>
            <a:grpSpLocks/>
          </p:cNvGrpSpPr>
          <p:nvPr/>
        </p:nvGrpSpPr>
        <p:grpSpPr bwMode="auto">
          <a:xfrm>
            <a:off x="2073275" y="1989138"/>
            <a:ext cx="2151063" cy="360362"/>
            <a:chOff x="549197" y="1988840"/>
            <a:chExt cx="2150595" cy="360040"/>
          </a:xfrm>
        </p:grpSpPr>
        <p:cxnSp>
          <p:nvCxnSpPr>
            <p:cNvPr id="38956" name="直線接點 19">
              <a:extLst>
                <a:ext uri="{FF2B5EF4-FFF2-40B4-BE49-F238E27FC236}">
                  <a16:creationId xmlns:a16="http://schemas.microsoft.com/office/drawing/2014/main" id="{F086706E-8B15-DC60-26E3-EA567D478B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197" y="2348880"/>
              <a:ext cx="1022156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57" name="直線單箭頭接點 62">
              <a:extLst>
                <a:ext uri="{FF2B5EF4-FFF2-40B4-BE49-F238E27FC236}">
                  <a16:creationId xmlns:a16="http://schemas.microsoft.com/office/drawing/2014/main" id="{41ECB972-36C4-E50A-EE76-E49E33267D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691680" y="1988840"/>
              <a:ext cx="1008112" cy="234608"/>
            </a:xfrm>
            <a:prstGeom prst="straightConnector1">
              <a:avLst/>
            </a:prstGeom>
            <a:noFill/>
            <a:ln w="47625" algn="ctr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CA0DBB04-0D82-3C42-0FD8-9559DA012FC8}"/>
              </a:ext>
            </a:extLst>
          </p:cNvPr>
          <p:cNvGrpSpPr>
            <a:grpSpLocks/>
          </p:cNvGrpSpPr>
          <p:nvPr/>
        </p:nvGrpSpPr>
        <p:grpSpPr bwMode="auto">
          <a:xfrm>
            <a:off x="2073275" y="2492375"/>
            <a:ext cx="2151063" cy="865188"/>
            <a:chOff x="549197" y="2492896"/>
            <a:chExt cx="2150595" cy="864096"/>
          </a:xfrm>
        </p:grpSpPr>
        <p:cxnSp>
          <p:nvCxnSpPr>
            <p:cNvPr id="38954" name="直線接點 23">
              <a:extLst>
                <a:ext uri="{FF2B5EF4-FFF2-40B4-BE49-F238E27FC236}">
                  <a16:creationId xmlns:a16="http://schemas.microsoft.com/office/drawing/2014/main" id="{6F431062-D05F-7D80-ECCC-5479A3BD73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49197" y="2644163"/>
              <a:ext cx="1022156" cy="1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55" name="直線單箭頭接點 63">
              <a:extLst>
                <a:ext uri="{FF2B5EF4-FFF2-40B4-BE49-F238E27FC236}">
                  <a16:creationId xmlns:a16="http://schemas.microsoft.com/office/drawing/2014/main" id="{66511AAF-BA8E-3BD4-1337-55DA19F474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91680" y="2492896"/>
              <a:ext cx="1008112" cy="864096"/>
            </a:xfrm>
            <a:prstGeom prst="straightConnector1">
              <a:avLst/>
            </a:prstGeom>
            <a:noFill/>
            <a:ln w="47625" algn="ctr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81E782B8-302D-5A0C-9ADF-CB93CC35D445}"/>
              </a:ext>
            </a:extLst>
          </p:cNvPr>
          <p:cNvGrpSpPr>
            <a:grpSpLocks/>
          </p:cNvGrpSpPr>
          <p:nvPr/>
        </p:nvGrpSpPr>
        <p:grpSpPr bwMode="auto">
          <a:xfrm>
            <a:off x="4583113" y="1844675"/>
            <a:ext cx="2233612" cy="496888"/>
            <a:chOff x="3059832" y="1844824"/>
            <a:chExt cx="2232922" cy="496841"/>
          </a:xfrm>
        </p:grpSpPr>
        <p:cxnSp>
          <p:nvCxnSpPr>
            <p:cNvPr id="38952" name="直線接點 18">
              <a:extLst>
                <a:ext uri="{FF2B5EF4-FFF2-40B4-BE49-F238E27FC236}">
                  <a16:creationId xmlns:a16="http://schemas.microsoft.com/office/drawing/2014/main" id="{0F4DF345-08E9-6FE3-6679-4DD27AB823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59832" y="2341665"/>
              <a:ext cx="1152000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53" name="直線單箭頭接點 68">
              <a:extLst>
                <a:ext uri="{FF2B5EF4-FFF2-40B4-BE49-F238E27FC236}">
                  <a16:creationId xmlns:a16="http://schemas.microsoft.com/office/drawing/2014/main" id="{D0CD126F-344B-92F6-D772-8BADB3B32A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50335" y="1844824"/>
              <a:ext cx="942419" cy="450632"/>
            </a:xfrm>
            <a:prstGeom prst="straightConnector1">
              <a:avLst/>
            </a:prstGeom>
            <a:noFill/>
            <a:ln w="47625" algn="ctr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05869BA8-CBB6-5FC7-A7F4-44F5C19460BC}"/>
              </a:ext>
            </a:extLst>
          </p:cNvPr>
          <p:cNvGrpSpPr>
            <a:grpSpLocks/>
          </p:cNvGrpSpPr>
          <p:nvPr/>
        </p:nvGrpSpPr>
        <p:grpSpPr bwMode="auto">
          <a:xfrm>
            <a:off x="4583113" y="2541588"/>
            <a:ext cx="2220912" cy="623887"/>
            <a:chOff x="3059832" y="2541097"/>
            <a:chExt cx="2219784" cy="623678"/>
          </a:xfrm>
        </p:grpSpPr>
        <p:cxnSp>
          <p:nvCxnSpPr>
            <p:cNvPr id="38950" name="直線接點 41">
              <a:extLst>
                <a:ext uri="{FF2B5EF4-FFF2-40B4-BE49-F238E27FC236}">
                  <a16:creationId xmlns:a16="http://schemas.microsoft.com/office/drawing/2014/main" id="{35E85EF4-569A-561F-A228-6930C2CFA6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59832" y="2622446"/>
              <a:ext cx="1152000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51" name="直線單箭頭接點 69">
              <a:extLst>
                <a:ext uri="{FF2B5EF4-FFF2-40B4-BE49-F238E27FC236}">
                  <a16:creationId xmlns:a16="http://schemas.microsoft.com/office/drawing/2014/main" id="{6BFACEBE-F1BF-4EEB-695D-01113150EE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50335" y="2541097"/>
              <a:ext cx="929281" cy="623678"/>
            </a:xfrm>
            <a:prstGeom prst="straightConnector1">
              <a:avLst/>
            </a:prstGeom>
            <a:noFill/>
            <a:ln w="47625" algn="ctr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3D2C5DDC-AD29-A65A-9307-CB5CEAD3C258}"/>
              </a:ext>
            </a:extLst>
          </p:cNvPr>
          <p:cNvGrpSpPr>
            <a:grpSpLocks/>
          </p:cNvGrpSpPr>
          <p:nvPr/>
        </p:nvGrpSpPr>
        <p:grpSpPr bwMode="auto">
          <a:xfrm>
            <a:off x="4583113" y="3621088"/>
            <a:ext cx="2233612" cy="744537"/>
            <a:chOff x="3059832" y="3621217"/>
            <a:chExt cx="2232922" cy="743887"/>
          </a:xfrm>
        </p:grpSpPr>
        <p:cxnSp>
          <p:nvCxnSpPr>
            <p:cNvPr id="38948" name="直線接點 46">
              <a:extLst>
                <a:ext uri="{FF2B5EF4-FFF2-40B4-BE49-F238E27FC236}">
                  <a16:creationId xmlns:a16="http://schemas.microsoft.com/office/drawing/2014/main" id="{B1CAEF95-0987-3A41-5473-76CE073A89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59832" y="3717032"/>
              <a:ext cx="1152000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49" name="直線單箭頭接點 74">
              <a:extLst>
                <a:ext uri="{FF2B5EF4-FFF2-40B4-BE49-F238E27FC236}">
                  <a16:creationId xmlns:a16="http://schemas.microsoft.com/office/drawing/2014/main" id="{BF845DD8-BD7F-8FEE-7A2B-7C11D07F67B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55976" y="3621217"/>
              <a:ext cx="936778" cy="743887"/>
            </a:xfrm>
            <a:prstGeom prst="straightConnector1">
              <a:avLst/>
            </a:prstGeom>
            <a:noFill/>
            <a:ln w="47625" algn="ctr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C523E6D5-F605-2E9A-932A-8C988AAF0E16}"/>
              </a:ext>
            </a:extLst>
          </p:cNvPr>
          <p:cNvGrpSpPr>
            <a:grpSpLocks/>
          </p:cNvGrpSpPr>
          <p:nvPr/>
        </p:nvGrpSpPr>
        <p:grpSpPr bwMode="auto">
          <a:xfrm>
            <a:off x="4595813" y="3933825"/>
            <a:ext cx="2208212" cy="1727200"/>
            <a:chOff x="3072589" y="3933056"/>
            <a:chExt cx="2207027" cy="1728192"/>
          </a:xfrm>
        </p:grpSpPr>
        <p:cxnSp>
          <p:nvCxnSpPr>
            <p:cNvPr id="38946" name="直線接點 49">
              <a:extLst>
                <a:ext uri="{FF2B5EF4-FFF2-40B4-BE49-F238E27FC236}">
                  <a16:creationId xmlns:a16="http://schemas.microsoft.com/office/drawing/2014/main" id="{778F6099-52B6-8B43-50D0-D8D0760B39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72589" y="3997813"/>
              <a:ext cx="1152000" cy="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47" name="直線單箭頭接點 75">
              <a:extLst>
                <a:ext uri="{FF2B5EF4-FFF2-40B4-BE49-F238E27FC236}">
                  <a16:creationId xmlns:a16="http://schemas.microsoft.com/office/drawing/2014/main" id="{A44E89AD-A8D8-A85E-2E90-417914D951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55976" y="3933056"/>
              <a:ext cx="923640" cy="1728192"/>
            </a:xfrm>
            <a:prstGeom prst="straightConnector1">
              <a:avLst/>
            </a:prstGeom>
            <a:noFill/>
            <a:ln w="47625" algn="ctr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F30E57E6-8194-18D3-2030-7588F2913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525963"/>
            <a:ext cx="1787525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AutoNum type="arabicPeriod"/>
            </a:pPr>
            <a:r>
              <a:rPr kumimoji="0" lang="en-US" altLang="zh-TW" sz="1800">
                <a:ea typeface="細明體" panose="02020509000000000000" pitchFamily="49" charset="-120"/>
              </a:rPr>
              <a:t>MG(A,1,1,2)</a:t>
            </a:r>
          </a:p>
          <a:p>
            <a:pPr>
              <a:spcBef>
                <a:spcPct val="0"/>
              </a:spcBef>
              <a:buClrTx/>
              <a:buFontTx/>
              <a:buAutoNum type="arabicPeriod"/>
            </a:pPr>
            <a:r>
              <a:rPr kumimoji="0" lang="en-US" altLang="zh-TW" sz="1800">
                <a:ea typeface="細明體" panose="02020509000000000000" pitchFamily="49" charset="-120"/>
              </a:rPr>
              <a:t>MG(A,3,3,4)</a:t>
            </a:r>
          </a:p>
          <a:p>
            <a:pPr>
              <a:spcBef>
                <a:spcPct val="0"/>
              </a:spcBef>
              <a:buClrTx/>
              <a:buFontTx/>
              <a:buAutoNum type="arabicPeriod"/>
            </a:pPr>
            <a:r>
              <a:rPr kumimoji="0" lang="en-US" altLang="zh-TW" sz="1800">
                <a:ea typeface="細明體" panose="02020509000000000000" pitchFamily="49" charset="-120"/>
              </a:rPr>
              <a:t>MG(A,1,2,4)</a:t>
            </a:r>
          </a:p>
          <a:p>
            <a:pPr>
              <a:spcBef>
                <a:spcPct val="0"/>
              </a:spcBef>
              <a:buClrTx/>
              <a:buFontTx/>
              <a:buAutoNum type="arabicPeriod"/>
            </a:pPr>
            <a:r>
              <a:rPr kumimoji="0" lang="en-US" altLang="zh-TW" sz="1800">
                <a:ea typeface="細明體" panose="02020509000000000000" pitchFamily="49" charset="-120"/>
              </a:rPr>
              <a:t>MG(A,5,5,6)</a:t>
            </a:r>
          </a:p>
          <a:p>
            <a:pPr>
              <a:spcBef>
                <a:spcPct val="0"/>
              </a:spcBef>
              <a:buClrTx/>
              <a:buFontTx/>
              <a:buAutoNum type="arabicPeriod"/>
            </a:pPr>
            <a:r>
              <a:rPr kumimoji="0" lang="en-US" altLang="zh-TW" sz="1800">
                <a:ea typeface="細明體" panose="02020509000000000000" pitchFamily="49" charset="-120"/>
              </a:rPr>
              <a:t>MG(A,7,7,8)</a:t>
            </a:r>
          </a:p>
          <a:p>
            <a:pPr>
              <a:spcBef>
                <a:spcPct val="0"/>
              </a:spcBef>
              <a:buClrTx/>
              <a:buFontTx/>
              <a:buAutoNum type="arabicPeriod"/>
            </a:pPr>
            <a:r>
              <a:rPr kumimoji="0" lang="en-US" altLang="zh-TW" sz="1800">
                <a:ea typeface="細明體" panose="02020509000000000000" pitchFamily="49" charset="-120"/>
              </a:rPr>
              <a:t>MG(A,5,6,8)</a:t>
            </a:r>
          </a:p>
          <a:p>
            <a:pPr>
              <a:spcBef>
                <a:spcPct val="0"/>
              </a:spcBef>
              <a:buClrTx/>
              <a:buFontTx/>
              <a:buAutoNum type="arabicPeriod"/>
            </a:pPr>
            <a:r>
              <a:rPr kumimoji="0" lang="en-US" altLang="zh-TW" sz="1800">
                <a:ea typeface="細明體" panose="02020509000000000000" pitchFamily="49" charset="-120"/>
              </a:rPr>
              <a:t>MG(A,1,4,8)</a:t>
            </a: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CF8A3215-BEE8-0B11-0C6E-3D2AE12B5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213" y="4572000"/>
            <a:ext cx="24193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5, 2 </a:t>
            </a:r>
            <a:r>
              <a:rPr kumimoji="0" lang="en-US" altLang="zh-TW" sz="1800">
                <a:ea typeface="細明體" panose="02020509000000000000" pitchFamily="49" charset="-120"/>
                <a:sym typeface="Wingdings" panose="05000000000000000000" pitchFamily="2" charset="2"/>
              </a:rPr>
              <a:t> </a:t>
            </a:r>
            <a:r>
              <a:rPr kumimoji="0" lang="en-US" altLang="zh-TW" sz="1800" u="sng">
                <a:ea typeface="細明體" panose="02020509000000000000" pitchFamily="49" charset="-120"/>
                <a:sym typeface="Wingdings" panose="05000000000000000000" pitchFamily="2" charset="2"/>
              </a:rPr>
              <a:t>2, 5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u="sng">
                <a:ea typeface="細明體" panose="02020509000000000000" pitchFamily="49" charset="-120"/>
                <a:sym typeface="Wingdings" panose="05000000000000000000" pitchFamily="2" charset="2"/>
              </a:rPr>
              <a:t>4, 7 </a:t>
            </a:r>
            <a:r>
              <a:rPr kumimoji="0" lang="en-US" altLang="zh-TW" sz="1800">
                <a:ea typeface="細明體" panose="02020509000000000000" pitchFamily="49" charset="-120"/>
                <a:sym typeface="Wingdings" panose="05000000000000000000" pitchFamily="2" charset="2"/>
              </a:rPr>
              <a:t>(no change)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u="sng">
                <a:ea typeface="細明體" panose="02020509000000000000" pitchFamily="49" charset="-120"/>
                <a:sym typeface="Wingdings" panose="05000000000000000000" pitchFamily="2" charset="2"/>
              </a:rPr>
              <a:t>2, 5</a:t>
            </a:r>
            <a:r>
              <a:rPr kumimoji="0" lang="en-US" altLang="zh-TW" sz="1800">
                <a:ea typeface="細明體" panose="02020509000000000000" pitchFamily="49" charset="-120"/>
                <a:sym typeface="Wingdings" panose="05000000000000000000" pitchFamily="2" charset="2"/>
              </a:rPr>
              <a:t>, </a:t>
            </a:r>
            <a:r>
              <a:rPr kumimoji="0" lang="en-US" altLang="zh-TW" sz="1800" u="sng">
                <a:ea typeface="細明體" panose="02020509000000000000" pitchFamily="49" charset="-120"/>
                <a:sym typeface="Wingdings" panose="05000000000000000000" pitchFamily="2" charset="2"/>
              </a:rPr>
              <a:t>4, 7 </a:t>
            </a:r>
            <a:r>
              <a:rPr kumimoji="0" lang="en-US" altLang="zh-TW" sz="1800">
                <a:ea typeface="細明體" panose="02020509000000000000" pitchFamily="49" charset="-120"/>
                <a:sym typeface="Wingdings" panose="05000000000000000000" pitchFamily="2" charset="2"/>
              </a:rPr>
              <a:t>  </a:t>
            </a:r>
            <a:r>
              <a:rPr kumimoji="0" lang="en-US" altLang="zh-TW" sz="1800" u="sng">
                <a:solidFill>
                  <a:srgbClr val="FF0000"/>
                </a:solidFill>
                <a:ea typeface="細明體" panose="02020509000000000000" pitchFamily="49" charset="-120"/>
                <a:sym typeface="Wingdings" panose="05000000000000000000" pitchFamily="2" charset="2"/>
              </a:rPr>
              <a:t>2, 4, 5, 7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u="sng">
                <a:ea typeface="細明體" panose="02020509000000000000" pitchFamily="49" charset="-120"/>
                <a:sym typeface="Wingdings" panose="05000000000000000000" pitchFamily="2" charset="2"/>
              </a:rPr>
              <a:t>1, 3 </a:t>
            </a:r>
            <a:r>
              <a:rPr kumimoji="0" lang="en-US" altLang="zh-TW" sz="1800">
                <a:ea typeface="細明體" panose="02020509000000000000" pitchFamily="49" charset="-120"/>
                <a:sym typeface="Wingdings" panose="05000000000000000000" pitchFamily="2" charset="2"/>
              </a:rPr>
              <a:t> (no change)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u="sng">
                <a:ea typeface="細明體" panose="02020509000000000000" pitchFamily="49" charset="-120"/>
                <a:sym typeface="Wingdings" panose="05000000000000000000" pitchFamily="2" charset="2"/>
              </a:rPr>
              <a:t>2, 6 </a:t>
            </a:r>
            <a:r>
              <a:rPr kumimoji="0" lang="en-US" altLang="zh-TW" sz="1800">
                <a:ea typeface="細明體" panose="02020509000000000000" pitchFamily="49" charset="-120"/>
                <a:sym typeface="Wingdings" panose="05000000000000000000" pitchFamily="2" charset="2"/>
              </a:rPr>
              <a:t> (no change)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u="sng">
                <a:ea typeface="細明體" panose="02020509000000000000" pitchFamily="49" charset="-120"/>
                <a:sym typeface="Wingdings" panose="05000000000000000000" pitchFamily="2" charset="2"/>
              </a:rPr>
              <a:t>1, 3</a:t>
            </a:r>
            <a:r>
              <a:rPr kumimoji="0" lang="en-US" altLang="zh-TW" sz="1800">
                <a:ea typeface="細明體" panose="02020509000000000000" pitchFamily="49" charset="-120"/>
                <a:sym typeface="Wingdings" panose="05000000000000000000" pitchFamily="2" charset="2"/>
              </a:rPr>
              <a:t>, </a:t>
            </a:r>
            <a:r>
              <a:rPr kumimoji="0" lang="en-US" altLang="zh-TW" sz="1800" u="sng">
                <a:ea typeface="細明體" panose="02020509000000000000" pitchFamily="49" charset="-120"/>
                <a:sym typeface="Wingdings" panose="05000000000000000000" pitchFamily="2" charset="2"/>
              </a:rPr>
              <a:t>2, 6 </a:t>
            </a:r>
            <a:r>
              <a:rPr kumimoji="0" lang="en-US" altLang="zh-TW" sz="1800">
                <a:ea typeface="細明體" panose="02020509000000000000" pitchFamily="49" charset="-120"/>
                <a:sym typeface="Wingdings" panose="05000000000000000000" pitchFamily="2" charset="2"/>
              </a:rPr>
              <a:t>  </a:t>
            </a:r>
            <a:r>
              <a:rPr kumimoji="0" lang="en-US" altLang="zh-TW" sz="1800" u="sng">
                <a:solidFill>
                  <a:srgbClr val="FF0000"/>
                </a:solidFill>
                <a:ea typeface="細明體" panose="02020509000000000000" pitchFamily="49" charset="-120"/>
                <a:sym typeface="Wingdings" panose="05000000000000000000" pitchFamily="2" charset="2"/>
              </a:rPr>
              <a:t>1, 2, 3, 6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u="sng">
                <a:solidFill>
                  <a:srgbClr val="FF0000"/>
                </a:solidFill>
                <a:ea typeface="細明體" panose="02020509000000000000" pitchFamily="49" charset="-120"/>
                <a:sym typeface="Wingdings" panose="05000000000000000000" pitchFamily="2" charset="2"/>
              </a:rPr>
              <a:t>2, 4, 5, 7</a:t>
            </a:r>
            <a:r>
              <a:rPr kumimoji="0" lang="en-US" altLang="zh-TW" sz="1800">
                <a:solidFill>
                  <a:srgbClr val="FF0000"/>
                </a:solidFill>
                <a:ea typeface="細明體" panose="02020509000000000000" pitchFamily="49" charset="-120"/>
                <a:sym typeface="Wingdings" panose="05000000000000000000" pitchFamily="2" charset="2"/>
              </a:rPr>
              <a:t>, </a:t>
            </a:r>
            <a:r>
              <a:rPr kumimoji="0" lang="en-US" altLang="zh-TW" sz="1800" u="sng">
                <a:solidFill>
                  <a:srgbClr val="FF0000"/>
                </a:solidFill>
                <a:ea typeface="細明體" panose="02020509000000000000" pitchFamily="49" charset="-120"/>
                <a:sym typeface="Wingdings" panose="05000000000000000000" pitchFamily="2" charset="2"/>
              </a:rPr>
              <a:t>1, 2, 3, 6</a:t>
            </a:r>
            <a:r>
              <a:rPr kumimoji="0" lang="en-US" altLang="zh-TW" sz="1800">
                <a:ea typeface="細明體" panose="02020509000000000000" pitchFamily="49" charset="-120"/>
                <a:sym typeface="Wingdings" panose="05000000000000000000" pitchFamily="2" charset="2"/>
              </a:rPr>
              <a:t> </a:t>
            </a:r>
            <a:br>
              <a:rPr kumimoji="0" lang="en-US" altLang="zh-TW" sz="1800">
                <a:ea typeface="細明體" panose="02020509000000000000" pitchFamily="49" charset="-120"/>
                <a:sym typeface="Wingdings" panose="05000000000000000000" pitchFamily="2" charset="2"/>
              </a:rPr>
            </a:br>
            <a:r>
              <a:rPr kumimoji="0" lang="en-US" altLang="zh-TW" sz="1800">
                <a:ea typeface="細明體" panose="02020509000000000000" pitchFamily="49" charset="-120"/>
                <a:sym typeface="Wingdings" panose="05000000000000000000" pitchFamily="2" charset="2"/>
              </a:rPr>
              <a:t> </a:t>
            </a:r>
            <a:r>
              <a:rPr kumimoji="0" lang="en-US" altLang="zh-TW" sz="1800" u="sng">
                <a:solidFill>
                  <a:srgbClr val="FF0000"/>
                </a:solidFill>
                <a:ea typeface="細明體" panose="02020509000000000000" pitchFamily="49" charset="-120"/>
                <a:sym typeface="Wingdings" panose="05000000000000000000" pitchFamily="2" charset="2"/>
              </a:rPr>
              <a:t>1, 2, 2, 3, 4, 5, 6, 7</a:t>
            </a:r>
          </a:p>
        </p:txBody>
      </p:sp>
      <p:sp>
        <p:nvSpPr>
          <p:cNvPr id="3" name="圓角矩形 2">
            <a:extLst>
              <a:ext uri="{FF2B5EF4-FFF2-40B4-BE49-F238E27FC236}">
                <a16:creationId xmlns:a16="http://schemas.microsoft.com/office/drawing/2014/main" id="{118B18B5-89D5-5000-F9AE-C339E1439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4581525"/>
            <a:ext cx="792162" cy="3349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40" name="圓角矩形 39">
            <a:extLst>
              <a:ext uri="{FF2B5EF4-FFF2-40B4-BE49-F238E27FC236}">
                <a16:creationId xmlns:a16="http://schemas.microsoft.com/office/drawing/2014/main" id="{444408E7-AFE9-0C95-2618-0C62D9B8C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4905375"/>
            <a:ext cx="1295400" cy="2524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41" name="圓角矩形 40">
            <a:extLst>
              <a:ext uri="{FF2B5EF4-FFF2-40B4-BE49-F238E27FC236}">
                <a16:creationId xmlns:a16="http://schemas.microsoft.com/office/drawing/2014/main" id="{B0492868-E02E-7140-D217-30A407D89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5181600"/>
            <a:ext cx="1295400" cy="3365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42" name="圓角矩形 41">
            <a:extLst>
              <a:ext uri="{FF2B5EF4-FFF2-40B4-BE49-F238E27FC236}">
                <a16:creationId xmlns:a16="http://schemas.microsoft.com/office/drawing/2014/main" id="{3FC1A55E-DDD2-5247-1AC8-10806FDD8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463" y="5445125"/>
            <a:ext cx="1293812" cy="3365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43" name="圓角矩形 42">
            <a:extLst>
              <a:ext uri="{FF2B5EF4-FFF2-40B4-BE49-F238E27FC236}">
                <a16:creationId xmlns:a16="http://schemas.microsoft.com/office/drawing/2014/main" id="{18C0C3F5-7E12-D79A-8997-A52443FE3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5734050"/>
            <a:ext cx="1295400" cy="2873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45" name="圓角矩形 44">
            <a:extLst>
              <a:ext uri="{FF2B5EF4-FFF2-40B4-BE49-F238E27FC236}">
                <a16:creationId xmlns:a16="http://schemas.microsoft.com/office/drawing/2014/main" id="{E7E1175C-FF53-E894-6FAF-73242B491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5949950"/>
            <a:ext cx="1295400" cy="3349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C18468C7-917F-E646-A477-9CDB02170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050" y="6550025"/>
            <a:ext cx="2384425" cy="3349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26" grpId="0" animBg="1"/>
      <p:bldP spid="20487" grpId="0" animBg="1"/>
      <p:bldP spid="27" grpId="0" animBg="1"/>
      <p:bldP spid="20489" grpId="0" animBg="1"/>
      <p:bldP spid="44" grpId="0" animBg="1"/>
      <p:bldP spid="20491" grpId="0" animBg="1"/>
      <p:bldP spid="48" grpId="0" animBg="1"/>
      <p:bldP spid="20493" grpId="0" animBg="1"/>
      <p:bldP spid="53" grpId="0" animBg="1"/>
      <p:bldP spid="20495" grpId="0" animBg="1"/>
      <p:bldP spid="58" grpId="0" animBg="1"/>
      <p:bldP spid="61" grpId="0" animBg="1"/>
      <p:bldP spid="95" grpId="0"/>
      <p:bldP spid="97" grpId="0"/>
      <p:bldP spid="3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 descr="fig2-4">
            <a:extLst>
              <a:ext uri="{FF2B5EF4-FFF2-40B4-BE49-F238E27FC236}">
                <a16:creationId xmlns:a16="http://schemas.microsoft.com/office/drawing/2014/main" id="{34FFC5E0-59A4-2722-DA56-2C6DB5981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76250"/>
            <a:ext cx="8915400" cy="608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3">
            <a:extLst>
              <a:ext uri="{FF2B5EF4-FFF2-40B4-BE49-F238E27FC236}">
                <a16:creationId xmlns:a16="http://schemas.microsoft.com/office/drawing/2014/main" id="{734B12EC-2D62-70D3-5505-B71B902B92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446F55-3B24-4E35-9DC0-05710CEFBA1F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D9D69633-D0C2-496A-AE7B-DEECAB0DA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2.1 Insertion Sort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04E9E7E-CCC4-45D4-B4C2-B7C0476C0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360" y="1628775"/>
            <a:ext cx="11261328" cy="4467225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zh-TW" b="1" dirty="0">
                <a:solidFill>
                  <a:srgbClr val="0000FF"/>
                </a:solidFill>
              </a:rPr>
              <a:t>Example:</a:t>
            </a:r>
            <a:r>
              <a:rPr lang="en-US" altLang="zh-TW" dirty="0"/>
              <a:t>  Sorting problem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Input: A sequence of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/>
              <a:t> numbers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/>
              <a:t> &gt;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/>
              <a:t>Output: A permutation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/>
              <a:t>’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/>
              <a:t>’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err="1"/>
              <a:t>’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/>
              <a:t> &gt; of the input sequence </a:t>
            </a:r>
            <a:br>
              <a:rPr lang="en-US" altLang="zh-CN" sz="2400" dirty="0"/>
            </a:br>
            <a:r>
              <a:rPr lang="en-US" altLang="zh-CN" sz="2400" dirty="0"/>
              <a:t>such that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/>
              <a:t>’</a:t>
            </a:r>
            <a:r>
              <a:rPr lang="en-US" altLang="zh-CN" sz="2400" baseline="-25000" dirty="0"/>
              <a:t>1</a:t>
            </a:r>
            <a:r>
              <a:rPr lang="en-US" altLang="zh-TW" sz="2400" dirty="0">
                <a:sym typeface="Math B" pitchFamily="2" charset="2"/>
              </a:rPr>
              <a:t> ≤</a:t>
            </a:r>
            <a:r>
              <a:rPr lang="en-US" altLang="zh-CN" sz="2400" dirty="0"/>
              <a:t> … </a:t>
            </a:r>
            <a:r>
              <a:rPr lang="en-US" altLang="zh-TW" sz="2400" dirty="0">
                <a:sym typeface="Math B" pitchFamily="2" charset="2"/>
              </a:rPr>
              <a:t>≤</a:t>
            </a:r>
            <a:r>
              <a:rPr lang="en-US" altLang="zh-CN" sz="2400" dirty="0"/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err="1"/>
              <a:t>’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/>
              <a:t> </a:t>
            </a:r>
          </a:p>
          <a:p>
            <a:pPr marL="457200" lvl="1" indent="0" eaLnBrk="1" hangingPunct="1">
              <a:buNone/>
              <a:defRPr/>
            </a:pPr>
            <a:r>
              <a:rPr lang="en-US" altLang="zh-TW" dirty="0"/>
              <a:t>. </a:t>
            </a:r>
          </a:p>
          <a:p>
            <a:pPr lvl="1" eaLnBrk="1" hangingPunct="1">
              <a:buFontTx/>
              <a:buNone/>
              <a:defRPr/>
            </a:pPr>
            <a:endParaRPr lang="en-US" altLang="zh-TW" dirty="0"/>
          </a:p>
          <a:p>
            <a:pPr lvl="1" eaLnBrk="1" hangingPunct="1">
              <a:buFontTx/>
              <a:buNone/>
              <a:defRPr/>
            </a:pPr>
            <a:r>
              <a:rPr lang="en-US" altLang="zh-TW" dirty="0"/>
              <a:t>The number that we wish to sort are known as the </a:t>
            </a:r>
            <a:r>
              <a:rPr lang="en-US" altLang="zh-TW" i="1" dirty="0">
                <a:solidFill>
                  <a:schemeClr val="hlink"/>
                </a:solidFill>
              </a:rPr>
              <a:t>keys</a:t>
            </a:r>
            <a:r>
              <a:rPr lang="en-US" altLang="zh-TW" dirty="0"/>
              <a:t>.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15742A41-5DDF-FEB3-7DF6-E83DCA108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8" y="3271838"/>
            <a:ext cx="9144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217005D4-908B-F451-372D-28A5F2D63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3224213"/>
            <a:ext cx="9144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AC7B1F95-01B1-B840-FF54-6E8F1305E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3" y="3224213"/>
            <a:ext cx="9144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3">
            <a:extLst>
              <a:ext uri="{FF2B5EF4-FFF2-40B4-BE49-F238E27FC236}">
                <a16:creationId xmlns:a16="http://schemas.microsoft.com/office/drawing/2014/main" id="{ADB49493-EE7F-3B13-8F4C-40BF66458D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C980E9-BC1D-4A26-96C9-B14159A97263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7D76082-A708-4950-B726-8C82B4BDC0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/>
              <a:t>Analyzing divide-and-conquer algorithms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400"/>
              <a:t> 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400"/>
              <a:t> 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400"/>
              <a:t>    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400"/>
              <a:t>	</a:t>
            </a:r>
            <a:r>
              <a:rPr lang="en-US" altLang="zh-TW" sz="2400">
                <a:solidFill>
                  <a:srgbClr val="0000FF"/>
                </a:solidFill>
              </a:rPr>
              <a:t>a</a:t>
            </a:r>
            <a:r>
              <a:rPr lang="en-US" altLang="zh-TW" sz="2400"/>
              <a:t> subproblems, each has size </a:t>
            </a:r>
            <a:r>
              <a:rPr lang="en-US" altLang="zh-TW" sz="2400">
                <a:solidFill>
                  <a:srgbClr val="0000FF"/>
                </a:solidFill>
              </a:rPr>
              <a:t>1/b</a:t>
            </a:r>
            <a:r>
              <a:rPr lang="en-US" altLang="zh-TW" sz="2400"/>
              <a:t> of the original problem, </a:t>
            </a:r>
            <a:r>
              <a:rPr lang="en-US" altLang="zh-TW" sz="2400">
                <a:solidFill>
                  <a:srgbClr val="0000FF"/>
                </a:solidFill>
              </a:rPr>
              <a:t>D(n)</a:t>
            </a:r>
            <a:r>
              <a:rPr lang="en-US" altLang="zh-TW" sz="2400"/>
              <a:t> time to divide, </a:t>
            </a:r>
            <a:r>
              <a:rPr lang="en-US" altLang="zh-TW" sz="2400">
                <a:solidFill>
                  <a:srgbClr val="0000FF"/>
                </a:solidFill>
              </a:rPr>
              <a:t>C(n)</a:t>
            </a:r>
            <a:r>
              <a:rPr lang="en-US" altLang="zh-TW" sz="2400"/>
              <a:t> time to combine</a:t>
            </a:r>
            <a:br>
              <a:rPr lang="en-US" altLang="zh-TW" sz="2400"/>
            </a:br>
            <a:r>
              <a:rPr lang="en-US" altLang="zh-TW" sz="2400"/>
              <a:t>See Chapter 4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90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/>
              <a:t>Analysis of merge sort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400"/>
              <a:t> 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400"/>
              <a:t> 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400"/>
              <a:t> 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400"/>
              <a:t>      </a:t>
            </a:r>
          </a:p>
        </p:txBody>
      </p:sp>
      <p:sp>
        <p:nvSpPr>
          <p:cNvPr id="43012" name="Rectangle 5">
            <a:extLst>
              <a:ext uri="{FF2B5EF4-FFF2-40B4-BE49-F238E27FC236}">
                <a16:creationId xmlns:a16="http://schemas.microsoft.com/office/drawing/2014/main" id="{F3527523-9154-2466-937C-4B9AB964A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850" y="3067050"/>
            <a:ext cx="9144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graphicFrame>
        <p:nvGraphicFramePr>
          <p:cNvPr id="43013" name="Object 4">
            <a:extLst>
              <a:ext uri="{FF2B5EF4-FFF2-40B4-BE49-F238E27FC236}">
                <a16:creationId xmlns:a16="http://schemas.microsoft.com/office/drawing/2014/main" id="{9AC660FD-3F04-1606-C31D-B49C7294E8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3" y="1765300"/>
          <a:ext cx="5545137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92400" imgH="457200" progId="Equation.DSMT4">
                  <p:embed/>
                </p:oleObj>
              </mc:Choice>
              <mc:Fallback>
                <p:oleObj name="Equation" r:id="rId3" imgW="26924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1765300"/>
                        <a:ext cx="5545137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7">
            <a:extLst>
              <a:ext uri="{FF2B5EF4-FFF2-40B4-BE49-F238E27FC236}">
                <a16:creationId xmlns:a16="http://schemas.microsoft.com/office/drawing/2014/main" id="{DA18E710-9764-F1F3-3A6B-9F498713F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3067050"/>
            <a:ext cx="9144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graphicFrame>
        <p:nvGraphicFramePr>
          <p:cNvPr id="43015" name="Object 6">
            <a:extLst>
              <a:ext uri="{FF2B5EF4-FFF2-40B4-BE49-F238E27FC236}">
                <a16:creationId xmlns:a16="http://schemas.microsoft.com/office/drawing/2014/main" id="{75230E20-1FE3-D719-CFBA-CECF366D0A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5" y="4724400"/>
          <a:ext cx="478631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987800" imgH="723900" progId="Equation.3">
                  <p:embed/>
                </p:oleObj>
              </mc:Choice>
              <mc:Fallback>
                <p:oleObj r:id="rId5" imgW="3987800" imgH="723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4724400"/>
                        <a:ext cx="4786313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9">
            <a:extLst>
              <a:ext uri="{FF2B5EF4-FFF2-40B4-BE49-F238E27FC236}">
                <a16:creationId xmlns:a16="http://schemas.microsoft.com/office/drawing/2014/main" id="{1ACED38E-9801-4D1E-9309-D7372E7A0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281363"/>
            <a:ext cx="9144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A12F0AD4-3F74-4C90-A610-A4E0AB329E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200"/>
              <a:t>Analyze Divide-and-Conquer Algorithms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4">
            <a:extLst>
              <a:ext uri="{FF2B5EF4-FFF2-40B4-BE49-F238E27FC236}">
                <a16:creationId xmlns:a16="http://schemas.microsoft.com/office/drawing/2014/main" id="{9690F9E3-0137-36B3-08E7-617017D5A5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62FF36-7C87-4072-BB0E-5F4072C81B9B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F28D020A-248F-4F31-AD66-CABA84A49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888" y="114300"/>
            <a:ext cx="10972800" cy="866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Analysis of Merge Sort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6EC21586-E655-4FEB-AFA5-8D7DA72BC6E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268413"/>
            <a:ext cx="8362950" cy="4897437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TW" sz="2400"/>
              <a:t>Let constant </a:t>
            </a:r>
            <a:r>
              <a:rPr lang="en-US" altLang="zh-TW" sz="2400" i="1">
                <a:solidFill>
                  <a:srgbClr val="0000FF"/>
                </a:solidFill>
              </a:rPr>
              <a:t>c</a:t>
            </a:r>
            <a:r>
              <a:rPr lang="en-US" altLang="zh-TW" sz="2400"/>
              <a:t> represents the </a:t>
            </a:r>
            <a:r>
              <a:rPr lang="en-US" altLang="zh-TW" sz="2400">
                <a:solidFill>
                  <a:srgbClr val="0000FF"/>
                </a:solidFill>
              </a:rPr>
              <a:t>time require to solve problems of size 1</a:t>
            </a:r>
            <a:r>
              <a:rPr lang="en-US" altLang="zh-TW" sz="2400"/>
              <a:t> as well as the </a:t>
            </a:r>
            <a:r>
              <a:rPr lang="en-US" altLang="zh-TW" sz="2400">
                <a:solidFill>
                  <a:srgbClr val="0000FF"/>
                </a:solidFill>
              </a:rPr>
              <a:t>time per array element of the divide and combine steps</a:t>
            </a:r>
            <a:r>
              <a:rPr lang="en-US" altLang="zh-TW" sz="2400"/>
              <a:t>.</a:t>
            </a:r>
          </a:p>
        </p:txBody>
      </p:sp>
      <p:graphicFrame>
        <p:nvGraphicFramePr>
          <p:cNvPr id="45061" name="Object 5">
            <a:extLst>
              <a:ext uri="{FF2B5EF4-FFF2-40B4-BE49-F238E27FC236}">
                <a16:creationId xmlns:a16="http://schemas.microsoft.com/office/drawing/2014/main" id="{39324ABA-A38D-0F41-AB7C-48C7A4C0E9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9150" y="2852738"/>
          <a:ext cx="4103688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2184400" imgH="520700" progId="Equation.3">
                  <p:embed/>
                </p:oleObj>
              </mc:Choice>
              <mc:Fallback>
                <p:oleObj name="方程式" r:id="rId3" imgW="2184400" imgH="520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2852738"/>
                        <a:ext cx="4103688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>
            <a:extLst>
              <a:ext uri="{FF2B5EF4-FFF2-40B4-BE49-F238E27FC236}">
                <a16:creationId xmlns:a16="http://schemas.microsoft.com/office/drawing/2014/main" id="{3226E56D-A147-7B7B-9E68-A9869DE25FD6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287713" y="4219575"/>
          <a:ext cx="24479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892300" imgH="292100" progId="Equation.3">
                  <p:embed/>
                </p:oleObj>
              </mc:Choice>
              <mc:Fallback>
                <p:oleObj r:id="rId5" imgW="1892300" imgH="292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4219575"/>
                        <a:ext cx="24479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 descr="img041">
            <a:extLst>
              <a:ext uri="{FF2B5EF4-FFF2-40B4-BE49-F238E27FC236}">
                <a16:creationId xmlns:a16="http://schemas.microsoft.com/office/drawing/2014/main" id="{E2E4323F-CD66-95F9-90A1-578F6BC77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9" name="Picture 5" descr="img042">
            <a:extLst>
              <a:ext uri="{FF2B5EF4-FFF2-40B4-BE49-F238E27FC236}">
                <a16:creationId xmlns:a16="http://schemas.microsoft.com/office/drawing/2014/main" id="{02EA5C87-2E25-9EF3-5F9D-0C7A6AFDD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0" name="Picture 6" descr="img043">
            <a:extLst>
              <a:ext uri="{FF2B5EF4-FFF2-40B4-BE49-F238E27FC236}">
                <a16:creationId xmlns:a16="http://schemas.microsoft.com/office/drawing/2014/main" id="{0751128D-94EC-8BE3-101D-200705BB2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1" name="Picture 7" descr="img044">
            <a:extLst>
              <a:ext uri="{FF2B5EF4-FFF2-40B4-BE49-F238E27FC236}">
                <a16:creationId xmlns:a16="http://schemas.microsoft.com/office/drawing/2014/main" id="{4F1E34B5-FA98-6ACC-0077-C03918A27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2" name="Picture 8" descr="img045">
            <a:extLst>
              <a:ext uri="{FF2B5EF4-FFF2-40B4-BE49-F238E27FC236}">
                <a16:creationId xmlns:a16="http://schemas.microsoft.com/office/drawing/2014/main" id="{48BBC5B7-0A17-ECEE-D403-BFCBBAEBC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3" name="Picture 9" descr="img046">
            <a:extLst>
              <a:ext uri="{FF2B5EF4-FFF2-40B4-BE49-F238E27FC236}">
                <a16:creationId xmlns:a16="http://schemas.microsoft.com/office/drawing/2014/main" id="{9277530E-57AA-9F54-5A8C-785620148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4" name="Picture 10" descr="img047">
            <a:extLst>
              <a:ext uri="{FF2B5EF4-FFF2-40B4-BE49-F238E27FC236}">
                <a16:creationId xmlns:a16="http://schemas.microsoft.com/office/drawing/2014/main" id="{FA5C198D-F364-9C69-DC7A-0B690F9ED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6" name="Picture 12" descr="img048">
            <a:extLst>
              <a:ext uri="{FF2B5EF4-FFF2-40B4-BE49-F238E27FC236}">
                <a16:creationId xmlns:a16="http://schemas.microsoft.com/office/drawing/2014/main" id="{2D71DAD8-A6DE-246B-36A5-57253DED0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7" name="Picture 13" descr="img049">
            <a:extLst>
              <a:ext uri="{FF2B5EF4-FFF2-40B4-BE49-F238E27FC236}">
                <a16:creationId xmlns:a16="http://schemas.microsoft.com/office/drawing/2014/main" id="{CC401B4C-2C3D-74D3-B09C-079D89FA3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8" name="Picture 14" descr="img050">
            <a:extLst>
              <a:ext uri="{FF2B5EF4-FFF2-40B4-BE49-F238E27FC236}">
                <a16:creationId xmlns:a16="http://schemas.microsoft.com/office/drawing/2014/main" id="{CFE3F0B8-4165-95B8-E935-3FFA52261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9" name="Picture 15" descr="img051">
            <a:extLst>
              <a:ext uri="{FF2B5EF4-FFF2-40B4-BE49-F238E27FC236}">
                <a16:creationId xmlns:a16="http://schemas.microsoft.com/office/drawing/2014/main" id="{8804A416-12C8-9C8E-0716-93375A8B5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9D48B7CB-38CD-4777-9665-E12DBF48E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03838" y="188913"/>
            <a:ext cx="4876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200" u="sng"/>
              <a:t>Recursion Tree for Merge Sort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E20D92AE-54B5-4BD0-A44F-7A9CBAD4F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476250"/>
            <a:ext cx="4826000" cy="5867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TW" sz="2400">
                <a:solidFill>
                  <a:srgbClr val="CC0000"/>
                </a:solidFill>
              </a:rPr>
              <a:t>level	nodes/     cost/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400">
                <a:solidFill>
                  <a:srgbClr val="CC0000"/>
                </a:solidFill>
              </a:rPr>
              <a:t>		level 	     level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400"/>
              <a:t>0		2</a:t>
            </a:r>
            <a:r>
              <a:rPr lang="en-US" altLang="zh-TW" sz="2400" baseline="30000"/>
              <a:t>0 </a:t>
            </a:r>
            <a:r>
              <a:rPr lang="en-US" altLang="zh-TW" sz="2400"/>
              <a:t>= 1	     cn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400"/>
              <a:t>1		2</a:t>
            </a:r>
            <a:r>
              <a:rPr lang="en-US" altLang="zh-TW" sz="2400" baseline="30000"/>
              <a:t>1 </a:t>
            </a:r>
            <a:r>
              <a:rPr lang="en-US" altLang="zh-TW" sz="2400"/>
              <a:t>= 2	     cn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400"/>
              <a:t>2		2</a:t>
            </a:r>
            <a:r>
              <a:rPr lang="en-US" altLang="zh-TW" sz="2400" baseline="30000"/>
              <a:t>2 </a:t>
            </a:r>
            <a:r>
              <a:rPr lang="en-US" altLang="zh-TW" sz="2400"/>
              <a:t>= 4	     cn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400"/>
              <a:t>.		.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400"/>
              <a:t>.		.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400"/>
              <a:t>.		.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400"/>
              <a:t>N-1	2</a:t>
            </a:r>
            <a:r>
              <a:rPr lang="en-US" altLang="zh-TW" sz="2400" baseline="30000"/>
              <a:t>N-1</a:t>
            </a:r>
            <a:r>
              <a:rPr lang="en-US" altLang="zh-TW" sz="2400"/>
              <a:t>=n	      cn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400"/>
              <a:t>Since </a:t>
            </a:r>
            <a:r>
              <a:rPr lang="en-US" altLang="zh-TW" sz="2400">
                <a:solidFill>
                  <a:srgbClr val="0000FF"/>
                </a:solidFill>
              </a:rPr>
              <a:t>2</a:t>
            </a:r>
            <a:r>
              <a:rPr lang="en-US" altLang="zh-TW" sz="2400" baseline="30000">
                <a:solidFill>
                  <a:srgbClr val="0000FF"/>
                </a:solidFill>
              </a:rPr>
              <a:t>N-1</a:t>
            </a:r>
            <a:r>
              <a:rPr lang="en-US" altLang="zh-TW" sz="2400">
                <a:solidFill>
                  <a:srgbClr val="0000FF"/>
                </a:solidFill>
              </a:rPr>
              <a:t> = n</a:t>
            </a:r>
            <a:r>
              <a:rPr lang="en-US" altLang="zh-TW" sz="2400"/>
              <a:t>, </a:t>
            </a:r>
            <a:r>
              <a:rPr lang="en-US" altLang="zh-TW" sz="2400">
                <a:solidFill>
                  <a:srgbClr val="0000FF"/>
                </a:solidFill>
              </a:rPr>
              <a:t>lg(2</a:t>
            </a:r>
            <a:r>
              <a:rPr lang="en-US" altLang="zh-TW" sz="2400" baseline="30000">
                <a:solidFill>
                  <a:srgbClr val="0000FF"/>
                </a:solidFill>
              </a:rPr>
              <a:t>N-1</a:t>
            </a:r>
            <a:r>
              <a:rPr lang="en-US" altLang="zh-TW" sz="2400">
                <a:solidFill>
                  <a:srgbClr val="0000FF"/>
                </a:solidFill>
              </a:rPr>
              <a:t>) = lg(n)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400"/>
              <a:t>levels = </a:t>
            </a:r>
            <a:r>
              <a:rPr lang="en-US" altLang="zh-TW" sz="2400">
                <a:solidFill>
                  <a:srgbClr val="0000FF"/>
                </a:solidFill>
              </a:rPr>
              <a:t>N = 1+lg(n)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400"/>
              <a:t>T(n) = total cost = (levels)*(cost/level)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400">
                <a:solidFill>
                  <a:srgbClr val="0000FF"/>
                </a:solidFill>
              </a:rPr>
              <a:t>T(n) = cn [1+lg(n)] = O( n</a:t>
            </a:r>
            <a:r>
              <a:rPr lang="en-US" altLang="zh-TW" sz="240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altLang="zh-TW" sz="2400">
                <a:solidFill>
                  <a:srgbClr val="0000FF"/>
                </a:solidFill>
              </a:rPr>
              <a:t>lg(n) )</a:t>
            </a:r>
          </a:p>
          <a:p>
            <a:pPr eaLnBrk="1" hangingPunct="1">
              <a:buFontTx/>
              <a:buNone/>
              <a:defRPr/>
            </a:pPr>
            <a:endParaRPr lang="en-US" altLang="zh-TW" sz="2400">
              <a:solidFill>
                <a:srgbClr val="0000FF"/>
              </a:solidFill>
            </a:endParaRPr>
          </a:p>
        </p:txBody>
      </p:sp>
      <p:grpSp>
        <p:nvGrpSpPr>
          <p:cNvPr id="49156" name="Group 4">
            <a:extLst>
              <a:ext uri="{FF2B5EF4-FFF2-40B4-BE49-F238E27FC236}">
                <a16:creationId xmlns:a16="http://schemas.microsoft.com/office/drawing/2014/main" id="{97E9F1F7-CB5C-1230-F2D1-393C88DC75D6}"/>
              </a:ext>
            </a:extLst>
          </p:cNvPr>
          <p:cNvGrpSpPr>
            <a:grpSpLocks/>
          </p:cNvGrpSpPr>
          <p:nvPr/>
        </p:nvGrpSpPr>
        <p:grpSpPr bwMode="auto">
          <a:xfrm>
            <a:off x="5808663" y="1628775"/>
            <a:ext cx="4343400" cy="4114800"/>
            <a:chOff x="2640" y="1152"/>
            <a:chExt cx="2736" cy="2592"/>
          </a:xfrm>
        </p:grpSpPr>
        <p:sp>
          <p:nvSpPr>
            <p:cNvPr id="49157" name="Oval 5">
              <a:extLst>
                <a:ext uri="{FF2B5EF4-FFF2-40B4-BE49-F238E27FC236}">
                  <a16:creationId xmlns:a16="http://schemas.microsoft.com/office/drawing/2014/main" id="{B57FE361-4695-66BB-D0B0-DDEF32BDF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152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  <p:sp>
          <p:nvSpPr>
            <p:cNvPr id="49158" name="Oval 6">
              <a:extLst>
                <a:ext uri="{FF2B5EF4-FFF2-40B4-BE49-F238E27FC236}">
                  <a16:creationId xmlns:a16="http://schemas.microsoft.com/office/drawing/2014/main" id="{B331C7C4-60E2-0F6E-42E3-BB9109244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9" y="1440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  <p:sp>
          <p:nvSpPr>
            <p:cNvPr id="49159" name="Oval 7">
              <a:extLst>
                <a:ext uri="{FF2B5EF4-FFF2-40B4-BE49-F238E27FC236}">
                  <a16:creationId xmlns:a16="http://schemas.microsoft.com/office/drawing/2014/main" id="{AE4D040A-12DF-03AC-9960-0976FBC98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1440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  <p:sp>
          <p:nvSpPr>
            <p:cNvPr id="49160" name="Oval 8">
              <a:extLst>
                <a:ext uri="{FF2B5EF4-FFF2-40B4-BE49-F238E27FC236}">
                  <a16:creationId xmlns:a16="http://schemas.microsoft.com/office/drawing/2014/main" id="{1EDB6DD1-E5D7-80B7-D71B-5162DA0B9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" y="1680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  <p:sp>
          <p:nvSpPr>
            <p:cNvPr id="49161" name="Oval 9">
              <a:extLst>
                <a:ext uri="{FF2B5EF4-FFF2-40B4-BE49-F238E27FC236}">
                  <a16:creationId xmlns:a16="http://schemas.microsoft.com/office/drawing/2014/main" id="{50DE46A9-ED76-C256-3B3A-BDBB1AEA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1680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  <p:sp>
          <p:nvSpPr>
            <p:cNvPr id="49162" name="Oval 10">
              <a:extLst>
                <a:ext uri="{FF2B5EF4-FFF2-40B4-BE49-F238E27FC236}">
                  <a16:creationId xmlns:a16="http://schemas.microsoft.com/office/drawing/2014/main" id="{B666F490-4A8D-07B3-3AB8-42A175A8D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" y="1680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  <p:sp>
          <p:nvSpPr>
            <p:cNvPr id="49163" name="Oval 11">
              <a:extLst>
                <a:ext uri="{FF2B5EF4-FFF2-40B4-BE49-F238E27FC236}">
                  <a16:creationId xmlns:a16="http://schemas.microsoft.com/office/drawing/2014/main" id="{4F0C2519-B899-2216-034C-011E7D617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680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TW" altLang="zh-TW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164" name="Oval 12">
              <a:extLst>
                <a:ext uri="{FF2B5EF4-FFF2-40B4-BE49-F238E27FC236}">
                  <a16:creationId xmlns:a16="http://schemas.microsoft.com/office/drawing/2014/main" id="{BCFE4536-F31E-EB5D-C44F-14938F489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  <p:sp>
          <p:nvSpPr>
            <p:cNvPr id="49165" name="Oval 13">
              <a:extLst>
                <a:ext uri="{FF2B5EF4-FFF2-40B4-BE49-F238E27FC236}">
                  <a16:creationId xmlns:a16="http://schemas.microsoft.com/office/drawing/2014/main" id="{DC5C82ED-99FB-9CFE-2E8B-53D9595DA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  <p:sp>
          <p:nvSpPr>
            <p:cNvPr id="49166" name="Oval 14">
              <a:extLst>
                <a:ext uri="{FF2B5EF4-FFF2-40B4-BE49-F238E27FC236}">
                  <a16:creationId xmlns:a16="http://schemas.microsoft.com/office/drawing/2014/main" id="{15948D09-601F-CC2C-3CD0-00CE1B28D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  <p:sp>
          <p:nvSpPr>
            <p:cNvPr id="49167" name="Oval 15">
              <a:extLst>
                <a:ext uri="{FF2B5EF4-FFF2-40B4-BE49-F238E27FC236}">
                  <a16:creationId xmlns:a16="http://schemas.microsoft.com/office/drawing/2014/main" id="{78F31DA1-E507-7D32-C5A2-C66C541FC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2832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  <p:sp>
          <p:nvSpPr>
            <p:cNvPr id="49168" name="Oval 16">
              <a:extLst>
                <a:ext uri="{FF2B5EF4-FFF2-40B4-BE49-F238E27FC236}">
                  <a16:creationId xmlns:a16="http://schemas.microsoft.com/office/drawing/2014/main" id="{2D9A9159-1F4C-BEFF-11AE-9D7DC05FB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" y="2832"/>
              <a:ext cx="12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  <p:sp>
          <p:nvSpPr>
            <p:cNvPr id="49169" name="Oval 17">
              <a:extLst>
                <a:ext uri="{FF2B5EF4-FFF2-40B4-BE49-F238E27FC236}">
                  <a16:creationId xmlns:a16="http://schemas.microsoft.com/office/drawing/2014/main" id="{AB8462D0-98D7-0356-950E-34D1C155D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  <p:sp>
          <p:nvSpPr>
            <p:cNvPr id="49170" name="Oval 18">
              <a:extLst>
                <a:ext uri="{FF2B5EF4-FFF2-40B4-BE49-F238E27FC236}">
                  <a16:creationId xmlns:a16="http://schemas.microsoft.com/office/drawing/2014/main" id="{B0023688-AFA6-6E83-0399-FC225DF05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  <p:sp>
          <p:nvSpPr>
            <p:cNvPr id="49171" name="Oval 19">
              <a:extLst>
                <a:ext uri="{FF2B5EF4-FFF2-40B4-BE49-F238E27FC236}">
                  <a16:creationId xmlns:a16="http://schemas.microsoft.com/office/drawing/2014/main" id="{A00F72C6-CAAF-0DAE-521F-EE7413371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5" y="2832"/>
              <a:ext cx="121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  <p:sp>
          <p:nvSpPr>
            <p:cNvPr id="49172" name="AutoShape 20">
              <a:extLst>
                <a:ext uri="{FF2B5EF4-FFF2-40B4-BE49-F238E27FC236}">
                  <a16:creationId xmlns:a16="http://schemas.microsoft.com/office/drawing/2014/main" id="{50896E8B-6EA2-E4C4-F162-169512CF71DB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851" y="1861"/>
              <a:ext cx="313" cy="2736"/>
            </a:xfrm>
            <a:prstGeom prst="leftBrace">
              <a:avLst>
                <a:gd name="adj1" fmla="val 728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  <p:cxnSp>
          <p:nvCxnSpPr>
            <p:cNvPr id="49173" name="AutoShape 21">
              <a:extLst>
                <a:ext uri="{FF2B5EF4-FFF2-40B4-BE49-F238E27FC236}">
                  <a16:creationId xmlns:a16="http://schemas.microsoft.com/office/drawing/2014/main" id="{BE0D41C8-EB62-6E16-53C7-11A45DF2E151}"/>
                </a:ext>
              </a:extLst>
            </p:cNvPr>
            <p:cNvCxnSpPr>
              <a:cxnSpLocks noChangeShapeType="1"/>
              <a:stCxn id="49157" idx="3"/>
              <a:endCxn id="49158" idx="7"/>
            </p:cNvCxnSpPr>
            <p:nvPr/>
          </p:nvCxnSpPr>
          <p:spPr bwMode="auto">
            <a:xfrm flipH="1">
              <a:off x="3402" y="1275"/>
              <a:ext cx="478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74" name="AutoShape 22">
              <a:extLst>
                <a:ext uri="{FF2B5EF4-FFF2-40B4-BE49-F238E27FC236}">
                  <a16:creationId xmlns:a16="http://schemas.microsoft.com/office/drawing/2014/main" id="{49422E6C-2217-840A-5225-903F6B139A4B}"/>
                </a:ext>
              </a:extLst>
            </p:cNvPr>
            <p:cNvCxnSpPr>
              <a:cxnSpLocks noChangeShapeType="1"/>
              <a:stCxn id="49158" idx="3"/>
              <a:endCxn id="49160" idx="7"/>
            </p:cNvCxnSpPr>
            <p:nvPr/>
          </p:nvCxnSpPr>
          <p:spPr bwMode="auto">
            <a:xfrm flipH="1">
              <a:off x="2960" y="1563"/>
              <a:ext cx="357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75" name="AutoShape 23">
              <a:extLst>
                <a:ext uri="{FF2B5EF4-FFF2-40B4-BE49-F238E27FC236}">
                  <a16:creationId xmlns:a16="http://schemas.microsoft.com/office/drawing/2014/main" id="{2AB5AD50-D3B3-733A-4E87-0661099DC0F7}"/>
                </a:ext>
              </a:extLst>
            </p:cNvPr>
            <p:cNvCxnSpPr>
              <a:cxnSpLocks noChangeShapeType="1"/>
              <a:stCxn id="49158" idx="5"/>
              <a:endCxn id="49161" idx="1"/>
            </p:cNvCxnSpPr>
            <p:nvPr/>
          </p:nvCxnSpPr>
          <p:spPr bwMode="auto">
            <a:xfrm>
              <a:off x="3402" y="1563"/>
              <a:ext cx="277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76" name="AutoShape 24">
              <a:extLst>
                <a:ext uri="{FF2B5EF4-FFF2-40B4-BE49-F238E27FC236}">
                  <a16:creationId xmlns:a16="http://schemas.microsoft.com/office/drawing/2014/main" id="{869649A9-D09E-E6EC-2325-990944F154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698" y="2377"/>
              <a:ext cx="2" cy="4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77" name="AutoShape 25">
              <a:extLst>
                <a:ext uri="{FF2B5EF4-FFF2-40B4-BE49-F238E27FC236}">
                  <a16:creationId xmlns:a16="http://schemas.microsoft.com/office/drawing/2014/main" id="{158A773E-FCB5-8C77-A8A1-4538FDE6EA58}"/>
                </a:ext>
              </a:extLst>
            </p:cNvPr>
            <p:cNvCxnSpPr>
              <a:cxnSpLocks noChangeShapeType="1"/>
              <a:stCxn id="49157" idx="6"/>
              <a:endCxn id="49159" idx="1"/>
            </p:cNvCxnSpPr>
            <p:nvPr/>
          </p:nvCxnSpPr>
          <p:spPr bwMode="auto">
            <a:xfrm>
              <a:off x="3983" y="1224"/>
              <a:ext cx="541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78" name="AutoShape 26">
              <a:extLst>
                <a:ext uri="{FF2B5EF4-FFF2-40B4-BE49-F238E27FC236}">
                  <a16:creationId xmlns:a16="http://schemas.microsoft.com/office/drawing/2014/main" id="{F9B6C749-382D-8EBB-8146-40F48391F225}"/>
                </a:ext>
              </a:extLst>
            </p:cNvPr>
            <p:cNvCxnSpPr>
              <a:cxnSpLocks noChangeShapeType="1"/>
              <a:stCxn id="49159" idx="3"/>
              <a:endCxn id="49162" idx="7"/>
            </p:cNvCxnSpPr>
            <p:nvPr/>
          </p:nvCxnSpPr>
          <p:spPr bwMode="auto">
            <a:xfrm flipH="1">
              <a:off x="4247" y="1563"/>
              <a:ext cx="277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79" name="AutoShape 27">
              <a:extLst>
                <a:ext uri="{FF2B5EF4-FFF2-40B4-BE49-F238E27FC236}">
                  <a16:creationId xmlns:a16="http://schemas.microsoft.com/office/drawing/2014/main" id="{ED2D93F7-7303-D31B-A8B5-8663A0FCF55B}"/>
                </a:ext>
              </a:extLst>
            </p:cNvPr>
            <p:cNvCxnSpPr>
              <a:cxnSpLocks noChangeShapeType="1"/>
              <a:stCxn id="49159" idx="5"/>
              <a:endCxn id="49163" idx="1"/>
            </p:cNvCxnSpPr>
            <p:nvPr/>
          </p:nvCxnSpPr>
          <p:spPr bwMode="auto">
            <a:xfrm>
              <a:off x="4609" y="1563"/>
              <a:ext cx="317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180" name="Text Box 28">
              <a:extLst>
                <a:ext uri="{FF2B5EF4-FFF2-40B4-BE49-F238E27FC236}">
                  <a16:creationId xmlns:a16="http://schemas.microsoft.com/office/drawing/2014/main" id="{C5ED576F-F17F-ADA5-B691-EF065B8E0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1" y="3456"/>
              <a:ext cx="16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2400">
                  <a:latin typeface="Times New Roman" panose="02020603050405020304" pitchFamily="18" charset="0"/>
                </a:rPr>
                <a:t>n nodes at level N-1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 descr="fig2-5">
            <a:extLst>
              <a:ext uri="{FF2B5EF4-FFF2-40B4-BE49-F238E27FC236}">
                <a16:creationId xmlns:a16="http://schemas.microsoft.com/office/drawing/2014/main" id="{033C1156-0A49-BBB2-E38F-6408B4E82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5"/>
          <a:stretch>
            <a:fillRect/>
          </a:stretch>
        </p:blipFill>
        <p:spPr bwMode="auto">
          <a:xfrm>
            <a:off x="4953000" y="0"/>
            <a:ext cx="5715000" cy="659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3" name="Rectangle 5">
            <a:extLst>
              <a:ext uri="{FF2B5EF4-FFF2-40B4-BE49-F238E27FC236}">
                <a16:creationId xmlns:a16="http://schemas.microsoft.com/office/drawing/2014/main" id="{F38E6FAB-5A53-4FE8-80F5-B3C311D85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1484313"/>
            <a:ext cx="3322638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defRPr>
            </a:lvl2pPr>
            <a:lvl3pPr marL="1143000" indent="-228600" algn="l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defRPr>
            </a:lvl4pPr>
            <a:lvl5pPr marL="2057400" indent="-228600" algn="l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000"/>
              <a:t>Each level takes </a:t>
            </a:r>
            <a:r>
              <a:rPr lang="en-US" altLang="zh-TW" sz="2000">
                <a:solidFill>
                  <a:srgbClr val="0000FF"/>
                </a:solidFill>
              </a:rPr>
              <a:t>cn</a:t>
            </a:r>
            <a:r>
              <a:rPr lang="en-US" altLang="zh-TW" sz="2000"/>
              <a:t> time</a:t>
            </a:r>
          </a:p>
          <a:p>
            <a:pPr eaLnBrk="1" hangingPunct="1">
              <a:defRPr/>
            </a:pPr>
            <a:r>
              <a:rPr lang="en-US" altLang="zh-TW" sz="2000"/>
              <a:t>Totally </a:t>
            </a:r>
            <a:r>
              <a:rPr lang="en-US" altLang="zh-TW" sz="2000">
                <a:solidFill>
                  <a:srgbClr val="0000FF"/>
                </a:solidFill>
              </a:rPr>
              <a:t>lg n + 1</a:t>
            </a:r>
            <a:r>
              <a:rPr lang="en-US" altLang="zh-TW" sz="2000"/>
              <a:t> levels</a:t>
            </a:r>
          </a:p>
          <a:p>
            <a:pPr eaLnBrk="1" hangingPunct="1">
              <a:defRPr/>
            </a:pPr>
            <a:r>
              <a:rPr lang="en-US" altLang="zh-TW" sz="2000"/>
              <a:t>Thus total time</a:t>
            </a:r>
            <a:br>
              <a:rPr lang="en-US" altLang="zh-TW" sz="2000"/>
            </a:br>
            <a:r>
              <a:rPr lang="en-US" altLang="zh-TW" sz="2000"/>
              <a:t>= </a:t>
            </a:r>
            <a:r>
              <a:rPr lang="en-US" altLang="zh-TW" sz="2000">
                <a:solidFill>
                  <a:srgbClr val="0000FF"/>
                </a:solidFill>
              </a:rPr>
              <a:t>cn(lg n + 1)</a:t>
            </a:r>
          </a:p>
          <a:p>
            <a:pPr eaLnBrk="1" hangingPunct="1">
              <a:defRPr/>
            </a:pPr>
            <a:r>
              <a:rPr lang="en-US" altLang="zh-TW" sz="2000"/>
              <a:t>Ignoring coefficient and only keep dominating terms, we got</a:t>
            </a:r>
          </a:p>
          <a:p>
            <a:pPr eaLnBrk="1" hangingPunct="1">
              <a:defRPr/>
            </a:pPr>
            <a:r>
              <a:rPr lang="en-US" altLang="zh-TW" sz="2000"/>
              <a:t>Asymptotically better than insertion sort </a:t>
            </a:r>
          </a:p>
          <a:p>
            <a:pPr eaLnBrk="1" hangingPunct="1">
              <a:defRPr/>
            </a:pPr>
            <a:r>
              <a:rPr lang="en-US" altLang="zh-TW" sz="2000"/>
              <a:t>In practice, merge sort beats insertion sort for n&gt;30 or so</a:t>
            </a:r>
          </a:p>
        </p:txBody>
      </p:sp>
      <p:graphicFrame>
        <p:nvGraphicFramePr>
          <p:cNvPr id="51204" name="Object 6">
            <a:extLst>
              <a:ext uri="{FF2B5EF4-FFF2-40B4-BE49-F238E27FC236}">
                <a16:creationId xmlns:a16="http://schemas.microsoft.com/office/drawing/2014/main" id="{41C27D82-B704-0909-1728-D21282F363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2538" y="3500438"/>
          <a:ext cx="11525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3947" imgH="203112" progId="Equation.DSMT4">
                  <p:embed/>
                </p:oleObj>
              </mc:Choice>
              <mc:Fallback>
                <p:oleObj name="Equation" r:id="rId4" imgW="583947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3500438"/>
                        <a:ext cx="11525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>
            <a:extLst>
              <a:ext uri="{FF2B5EF4-FFF2-40B4-BE49-F238E27FC236}">
                <a16:creationId xmlns:a16="http://schemas.microsoft.com/office/drawing/2014/main" id="{BE7ECE88-DEE6-FDFE-79F5-B504BD984A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1CEC69-C494-48F4-A59C-F0D1F91CE56C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EB9FDDC-F6E7-4116-A1FC-D8D9E55AB1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i="1" u="sng"/>
              <a:t>Pseudocode</a:t>
            </a:r>
            <a:r>
              <a:rPr lang="en-US" altLang="zh-TW"/>
              <a:t> 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4DEA71-7F58-4712-B0F5-2C333ED57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97138" y="1341438"/>
            <a:ext cx="8137525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dirty="0">
                <a:cs typeface="Times New Roman" pitchFamily="18" charset="0"/>
              </a:rPr>
              <a:t>  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Insertion sort</a:t>
            </a:r>
            <a:endParaRPr lang="en-US" altLang="zh-TW" dirty="0"/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dirty="0"/>
              <a:t>Insertion-sort(</a:t>
            </a:r>
            <a:r>
              <a:rPr lang="en-US" altLang="zh-TW" i="1" dirty="0"/>
              <a:t>A</a:t>
            </a:r>
            <a:r>
              <a:rPr lang="en-US" altLang="zh-TW" dirty="0"/>
              <a:t>)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dirty="0"/>
              <a:t>1	</a:t>
            </a:r>
            <a:r>
              <a:rPr lang="en-US" altLang="zh-TW" b="1" dirty="0"/>
              <a:t>for</a:t>
            </a:r>
            <a:r>
              <a:rPr lang="en-US" altLang="zh-TW" dirty="0"/>
              <a:t> </a:t>
            </a:r>
            <a:r>
              <a:rPr lang="en-US" altLang="zh-TW" i="1" dirty="0"/>
              <a:t>j</a:t>
            </a:r>
            <a:r>
              <a:rPr lang="en-US" altLang="zh-TW" dirty="0"/>
              <a:t> 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zh-TW" dirty="0"/>
              <a:t>2 </a:t>
            </a:r>
            <a:r>
              <a:rPr lang="en-US" altLang="zh-TW" b="1" dirty="0"/>
              <a:t>to</a:t>
            </a:r>
            <a:r>
              <a:rPr lang="en-US" altLang="zh-TW" dirty="0"/>
              <a:t> length[</a:t>
            </a:r>
            <a:r>
              <a:rPr lang="en-US" altLang="zh-TW" i="1" dirty="0"/>
              <a:t>A</a:t>
            </a:r>
            <a:r>
              <a:rPr lang="en-US" altLang="zh-TW" dirty="0"/>
              <a:t>]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dirty="0"/>
              <a:t>2		</a:t>
            </a:r>
            <a:r>
              <a:rPr lang="en-US" altLang="zh-TW" b="1" dirty="0"/>
              <a:t>do</a:t>
            </a:r>
            <a:r>
              <a:rPr lang="en-US" altLang="zh-TW" dirty="0"/>
              <a:t> </a:t>
            </a:r>
            <a:r>
              <a:rPr lang="en-US" altLang="zh-TW" dirty="0" err="1"/>
              <a:t>key</a:t>
            </a:r>
            <a:r>
              <a:rPr lang="en-US" altLang="zh-TW" dirty="0" err="1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zh-TW" dirty="0" err="1"/>
              <a:t>A</a:t>
            </a:r>
            <a:r>
              <a:rPr lang="en-US" altLang="zh-TW" dirty="0"/>
              <a:t>[</a:t>
            </a:r>
            <a:r>
              <a:rPr lang="en-US" altLang="zh-TW" i="1" dirty="0"/>
              <a:t>j</a:t>
            </a:r>
            <a:r>
              <a:rPr lang="en-US" altLang="zh-TW" dirty="0"/>
              <a:t>]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dirty="0"/>
              <a:t>3	     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</a:t>
            </a:r>
            <a:r>
              <a:rPr lang="en-US" altLang="zh-TW" dirty="0"/>
              <a:t>Insert </a:t>
            </a:r>
            <a:r>
              <a:rPr lang="en-US" altLang="zh-TW" i="1" dirty="0"/>
              <a:t>A</a:t>
            </a:r>
            <a:r>
              <a:rPr lang="en-US" altLang="zh-TW" dirty="0"/>
              <a:t>[</a:t>
            </a:r>
            <a:r>
              <a:rPr lang="en-US" altLang="zh-TW" i="1" dirty="0"/>
              <a:t>j</a:t>
            </a:r>
            <a:r>
              <a:rPr lang="en-US" altLang="zh-TW" dirty="0"/>
              <a:t>] into the sorted sequence </a:t>
            </a:r>
            <a:r>
              <a:rPr lang="en-US" altLang="zh-TW" i="1" dirty="0"/>
              <a:t>A</a:t>
            </a:r>
            <a:r>
              <a:rPr lang="en-US" altLang="zh-TW" dirty="0"/>
              <a:t>[1..</a:t>
            </a:r>
            <a:r>
              <a:rPr lang="en-US" altLang="zh-TW" i="1" dirty="0"/>
              <a:t>j</a:t>
            </a:r>
            <a:r>
              <a:rPr lang="en-US" altLang="zh-TW" dirty="0"/>
              <a:t>-1]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dirty="0"/>
              <a:t>4		    </a:t>
            </a:r>
            <a:r>
              <a:rPr lang="en-US" altLang="zh-TW" i="1" dirty="0" err="1"/>
              <a:t>i</a:t>
            </a:r>
            <a:r>
              <a:rPr lang="en-US" altLang="zh-TW" i="1" dirty="0"/>
              <a:t>  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zh-TW" i="1" dirty="0"/>
              <a:t>j </a:t>
            </a:r>
            <a:r>
              <a:rPr lang="en-US" altLang="zh-TW" dirty="0"/>
              <a:t>- 1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dirty="0"/>
              <a:t>5		    </a:t>
            </a:r>
            <a:r>
              <a:rPr lang="en-US" altLang="zh-TW" b="1" dirty="0"/>
              <a:t>while</a:t>
            </a:r>
            <a:r>
              <a:rPr lang="en-US" altLang="zh-TW" dirty="0"/>
              <a:t> </a:t>
            </a:r>
            <a:r>
              <a:rPr lang="en-US" altLang="zh-TW" i="1" dirty="0" err="1"/>
              <a:t>i</a:t>
            </a:r>
            <a:r>
              <a:rPr lang="en-US" altLang="zh-TW" dirty="0"/>
              <a:t>&gt;0 and </a:t>
            </a:r>
            <a:r>
              <a:rPr lang="en-US" altLang="zh-TW" i="1" dirty="0"/>
              <a:t>A</a:t>
            </a:r>
            <a:r>
              <a:rPr lang="en-US" altLang="zh-TW" dirty="0"/>
              <a:t>[</a:t>
            </a:r>
            <a:r>
              <a:rPr lang="en-US" altLang="zh-TW" i="1" dirty="0" err="1"/>
              <a:t>i</a:t>
            </a:r>
            <a:r>
              <a:rPr lang="en-US" altLang="zh-TW" dirty="0"/>
              <a:t>]&gt;key    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dirty="0"/>
              <a:t>6			</a:t>
            </a:r>
            <a:r>
              <a:rPr lang="en-US" altLang="zh-TW" b="1" dirty="0"/>
              <a:t>do</a:t>
            </a:r>
            <a:r>
              <a:rPr lang="en-US" altLang="zh-TW" dirty="0"/>
              <a:t> </a:t>
            </a:r>
            <a:r>
              <a:rPr lang="en-US" altLang="zh-TW" i="1" dirty="0"/>
              <a:t>A</a:t>
            </a:r>
            <a:r>
              <a:rPr lang="en-US" altLang="zh-TW" dirty="0"/>
              <a:t>[</a:t>
            </a:r>
            <a:r>
              <a:rPr lang="en-US" altLang="zh-TW" i="1" dirty="0"/>
              <a:t>i</a:t>
            </a:r>
            <a:r>
              <a:rPr lang="en-US" altLang="zh-TW" dirty="0"/>
              <a:t>+1] 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zh-TW" i="1" dirty="0"/>
              <a:t>A</a:t>
            </a:r>
            <a:r>
              <a:rPr lang="en-US" altLang="zh-TW" dirty="0"/>
              <a:t>[</a:t>
            </a:r>
            <a:r>
              <a:rPr lang="en-US" altLang="zh-TW" i="1" dirty="0" err="1"/>
              <a:t>i</a:t>
            </a:r>
            <a:r>
              <a:rPr lang="en-US" altLang="zh-TW" dirty="0"/>
              <a:t>]    </a:t>
            </a:r>
            <a:r>
              <a:rPr lang="en-US" altLang="zh-TW" dirty="0">
                <a:solidFill>
                  <a:srgbClr val="FF0000"/>
                </a:solidFill>
              </a:rPr>
              <a:t>(*shift A[</a:t>
            </a:r>
            <a:r>
              <a:rPr lang="en-US" altLang="zh-TW" dirty="0" err="1">
                <a:solidFill>
                  <a:srgbClr val="FF0000"/>
                </a:solidFill>
              </a:rPr>
              <a:t>i</a:t>
            </a:r>
            <a:r>
              <a:rPr lang="en-US" altLang="zh-TW" dirty="0">
                <a:solidFill>
                  <a:srgbClr val="FF0000"/>
                </a:solidFill>
              </a:rPr>
              <a:t>] to the right)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dirty="0"/>
              <a:t>7			</a:t>
            </a:r>
            <a:r>
              <a:rPr lang="en-US" altLang="zh-TW" i="1" dirty="0" err="1"/>
              <a:t>i</a:t>
            </a:r>
            <a:r>
              <a:rPr lang="en-US" altLang="zh-TW" i="1" dirty="0"/>
              <a:t>  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zh-TW" i="1" dirty="0" err="1"/>
              <a:t>i</a:t>
            </a:r>
            <a:r>
              <a:rPr lang="en-US" altLang="zh-TW" i="1" dirty="0"/>
              <a:t> </a:t>
            </a:r>
            <a:r>
              <a:rPr lang="en-US" altLang="zh-TW" dirty="0"/>
              <a:t>- 1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dirty="0"/>
              <a:t>8		    </a:t>
            </a:r>
            <a:r>
              <a:rPr lang="en-US" altLang="zh-TW" i="1" dirty="0"/>
              <a:t>A</a:t>
            </a:r>
            <a:r>
              <a:rPr lang="en-US" altLang="zh-TW" dirty="0"/>
              <a:t>[</a:t>
            </a:r>
            <a:r>
              <a:rPr lang="en-US" altLang="zh-TW" i="1" dirty="0" err="1"/>
              <a:t>i</a:t>
            </a:r>
            <a:r>
              <a:rPr lang="en-US" altLang="zh-TW" i="1" dirty="0"/>
              <a:t> </a:t>
            </a:r>
            <a:r>
              <a:rPr lang="en-US" altLang="zh-TW" dirty="0"/>
              <a:t>+1] 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zh-TW" dirty="0"/>
              <a:t>key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223FECC9-605C-7DB8-E6D3-D85F9A17F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1847850"/>
            <a:ext cx="9144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F3B7A703-A953-0B8C-B6B3-DAEE679E3C36}"/>
              </a:ext>
            </a:extLst>
          </p:cNvPr>
          <p:cNvSpPr>
            <a:spLocks/>
          </p:cNvSpPr>
          <p:nvPr/>
        </p:nvSpPr>
        <p:spPr bwMode="auto">
          <a:xfrm>
            <a:off x="3287713" y="2636838"/>
            <a:ext cx="215900" cy="2736850"/>
          </a:xfrm>
          <a:prstGeom prst="leftBrace">
            <a:avLst>
              <a:gd name="adj1" fmla="val 8334"/>
              <a:gd name="adj2" fmla="val 50000"/>
            </a:avLst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13" name="左大括弧 12">
            <a:extLst>
              <a:ext uri="{FF2B5EF4-FFF2-40B4-BE49-F238E27FC236}">
                <a16:creationId xmlns:a16="http://schemas.microsoft.com/office/drawing/2014/main" id="{6A23CF41-E3EA-6697-FC3C-7AF105561DEC}"/>
              </a:ext>
            </a:extLst>
          </p:cNvPr>
          <p:cNvSpPr>
            <a:spLocks/>
          </p:cNvSpPr>
          <p:nvPr/>
        </p:nvSpPr>
        <p:spPr bwMode="auto">
          <a:xfrm>
            <a:off x="4008438" y="4221163"/>
            <a:ext cx="215900" cy="720725"/>
          </a:xfrm>
          <a:prstGeom prst="leftBrace">
            <a:avLst>
              <a:gd name="adj1" fmla="val 8346"/>
              <a:gd name="adj2" fmla="val 50000"/>
            </a:avLst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id="{D853A1E6-F801-191B-A2B6-37B5F5D23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5" y="5387975"/>
          <a:ext cx="12715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392" imgH="304668" progId="Equation.DSMT4">
                  <p:embed/>
                </p:oleObj>
              </mc:Choice>
              <mc:Fallback>
                <p:oleObj name="Equation" r:id="rId3" imgW="939392" imgH="304668" progId="Equation.DSMT4">
                  <p:embed/>
                  <p:pic>
                    <p:nvPicPr>
                      <p:cNvPr id="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5387975"/>
                        <a:ext cx="127158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id="{86D5A302-FBB2-D2F1-0AD4-4C964AD03B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0275" y="5392738"/>
          <a:ext cx="8255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09336" imgH="304668" progId="Equation.DSMT4">
                  <p:embed/>
                </p:oleObj>
              </mc:Choice>
              <mc:Fallback>
                <p:oleObj name="Equation" r:id="rId5" imgW="609336" imgH="304668" progId="Equation.DSMT4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5" y="5392738"/>
                        <a:ext cx="8255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1FD6CE8F-22AF-A75E-40ED-E648FAB10DDB}"/>
              </a:ext>
            </a:extLst>
          </p:cNvPr>
          <p:cNvCxnSpPr>
            <a:cxnSpLocks noChangeShapeType="1"/>
            <a:endCxn id="9" idx="1"/>
          </p:cNvCxnSpPr>
          <p:nvPr/>
        </p:nvCxnSpPr>
        <p:spPr bwMode="auto">
          <a:xfrm rot="5400000" flipH="1" flipV="1">
            <a:off x="2135188" y="4221163"/>
            <a:ext cx="1368425" cy="936625"/>
          </a:xfrm>
          <a:prstGeom prst="bentConnector2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肘形接點 20">
            <a:extLst>
              <a:ext uri="{FF2B5EF4-FFF2-40B4-BE49-F238E27FC236}">
                <a16:creationId xmlns:a16="http://schemas.microsoft.com/office/drawing/2014/main" id="{3738F508-B429-BA4B-4EED-80DC8B21D271}"/>
              </a:ext>
            </a:extLst>
          </p:cNvPr>
          <p:cNvCxnSpPr>
            <a:cxnSpLocks noChangeShapeType="1"/>
            <a:endCxn id="13" idx="1"/>
          </p:cNvCxnSpPr>
          <p:nvPr/>
        </p:nvCxnSpPr>
        <p:spPr bwMode="auto">
          <a:xfrm rot="5400000" flipH="1" flipV="1">
            <a:off x="3432175" y="4797425"/>
            <a:ext cx="792163" cy="360363"/>
          </a:xfrm>
          <a:prstGeom prst="bentConnector2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3" name="物件 22">
            <a:extLst>
              <a:ext uri="{FF2B5EF4-FFF2-40B4-BE49-F238E27FC236}">
                <a16:creationId xmlns:a16="http://schemas.microsoft.com/office/drawing/2014/main" id="{83FA95FC-2553-2924-B7FE-2D83C1186F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3113" y="5732463"/>
          <a:ext cx="33178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51100" imgH="304800" progId="Equation.DSMT4">
                  <p:embed/>
                </p:oleObj>
              </mc:Choice>
              <mc:Fallback>
                <p:oleObj name="Equation" r:id="rId7" imgW="2451100" imgH="304800" progId="Equation.DSMT4">
                  <p:embed/>
                  <p:pic>
                    <p:nvPicPr>
                      <p:cNvPr id="0" name="物件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3" y="5732463"/>
                        <a:ext cx="33178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肘形接點 25">
            <a:extLst>
              <a:ext uri="{FF2B5EF4-FFF2-40B4-BE49-F238E27FC236}">
                <a16:creationId xmlns:a16="http://schemas.microsoft.com/office/drawing/2014/main" id="{9F767C60-F70F-8F93-7319-FE817D2B095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281363" y="4832350"/>
            <a:ext cx="228600" cy="2028825"/>
          </a:xfrm>
          <a:prstGeom prst="bentConnector2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17" name="直線接點 9216">
            <a:extLst>
              <a:ext uri="{FF2B5EF4-FFF2-40B4-BE49-F238E27FC236}">
                <a16:creationId xmlns:a16="http://schemas.microsoft.com/office/drawing/2014/main" id="{CBAB43B5-1DF6-30C5-3FAA-405CEDDA6D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48075" y="5732463"/>
            <a:ext cx="0" cy="228600"/>
          </a:xfrm>
          <a:prstGeom prst="line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6" descr="img008">
            <a:extLst>
              <a:ext uri="{FF2B5EF4-FFF2-40B4-BE49-F238E27FC236}">
                <a16:creationId xmlns:a16="http://schemas.microsoft.com/office/drawing/2014/main" id="{A65C4078-31C3-0AD8-2660-6734AB088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7" descr="img009">
            <a:extLst>
              <a:ext uri="{FF2B5EF4-FFF2-40B4-BE49-F238E27FC236}">
                <a16:creationId xmlns:a16="http://schemas.microsoft.com/office/drawing/2014/main" id="{5873224C-C26D-4CB0-D5BB-977DBBE9F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8" name="Picture 8" descr="img010">
            <a:extLst>
              <a:ext uri="{FF2B5EF4-FFF2-40B4-BE49-F238E27FC236}">
                <a16:creationId xmlns:a16="http://schemas.microsoft.com/office/drawing/2014/main" id="{7E6F2DF4-4929-D3E6-BA6E-8903831BF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9" name="Picture 9" descr="img011">
            <a:extLst>
              <a:ext uri="{FF2B5EF4-FFF2-40B4-BE49-F238E27FC236}">
                <a16:creationId xmlns:a16="http://schemas.microsoft.com/office/drawing/2014/main" id="{245DE456-C9B0-1CFA-0173-EF1C2B428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0" name="Picture 10" descr="img012">
            <a:extLst>
              <a:ext uri="{FF2B5EF4-FFF2-40B4-BE49-F238E27FC236}">
                <a16:creationId xmlns:a16="http://schemas.microsoft.com/office/drawing/2014/main" id="{8459364B-A518-A7B4-17FB-AC3C1ECC2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1" name="Picture 11" descr="img013">
            <a:extLst>
              <a:ext uri="{FF2B5EF4-FFF2-40B4-BE49-F238E27FC236}">
                <a16:creationId xmlns:a16="http://schemas.microsoft.com/office/drawing/2014/main" id="{3A1A6934-9C13-E114-19C7-FD7233E82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2" name="Picture 12" descr="img014">
            <a:extLst>
              <a:ext uri="{FF2B5EF4-FFF2-40B4-BE49-F238E27FC236}">
                <a16:creationId xmlns:a16="http://schemas.microsoft.com/office/drawing/2014/main" id="{54550D7F-3E1E-1ABD-BEF9-E006185E2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3" name="Picture 13" descr="img015">
            <a:extLst>
              <a:ext uri="{FF2B5EF4-FFF2-40B4-BE49-F238E27FC236}">
                <a16:creationId xmlns:a16="http://schemas.microsoft.com/office/drawing/2014/main" id="{A12A8E08-6D95-C594-743D-0FB4EB29C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4" name="Picture 14" descr="img016">
            <a:extLst>
              <a:ext uri="{FF2B5EF4-FFF2-40B4-BE49-F238E27FC236}">
                <a16:creationId xmlns:a16="http://schemas.microsoft.com/office/drawing/2014/main" id="{A095A7AD-D251-4446-38EE-D742A323A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5" name="Picture 15" descr="img017">
            <a:extLst>
              <a:ext uri="{FF2B5EF4-FFF2-40B4-BE49-F238E27FC236}">
                <a16:creationId xmlns:a16="http://schemas.microsoft.com/office/drawing/2014/main" id="{7D587956-A52F-19C1-147B-92DE09285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6" name="Picture 16" descr="img018">
            <a:extLst>
              <a:ext uri="{FF2B5EF4-FFF2-40B4-BE49-F238E27FC236}">
                <a16:creationId xmlns:a16="http://schemas.microsoft.com/office/drawing/2014/main" id="{1D7022A2-0FE4-C178-1908-B49FCFE5B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000"/>
            <a:ext cx="812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>
            <a:extLst>
              <a:ext uri="{FF2B5EF4-FFF2-40B4-BE49-F238E27FC236}">
                <a16:creationId xmlns:a16="http://schemas.microsoft.com/office/drawing/2014/main" id="{D3B9EA53-0DA6-CE9F-C6ED-7F5B3A6659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3B0C86D-A52A-4F36-A5F3-A09054B6336C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4203FBF5-CD3F-4D9C-B1F3-BD1A2E9FE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TW" altLang="zh-TW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3DC0AF5-21A7-4D98-8ADA-21E090827B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1364" y="1229642"/>
            <a:ext cx="11449272" cy="5223694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/>
              <a:t>Input numbers (Array A) is </a:t>
            </a:r>
            <a:r>
              <a:rPr lang="en-US" altLang="zh-TW" dirty="0">
                <a:solidFill>
                  <a:srgbClr val="0000FF"/>
                </a:solidFill>
              </a:rPr>
              <a:t>Sorted in place</a:t>
            </a:r>
            <a:r>
              <a:rPr lang="en-US" altLang="zh-TW" dirty="0"/>
              <a:t> 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/>
              <a:t>The numbers are rearranged within the array A, with at most a constant number of them sorted outside the array at any time.</a:t>
            </a:r>
            <a:endParaRPr lang="en-US" altLang="zh-TW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>
                <a:solidFill>
                  <a:srgbClr val="0000FF"/>
                </a:solidFill>
              </a:rPr>
              <a:t>Loop invariant</a:t>
            </a:r>
            <a:r>
              <a:rPr lang="en-US" altLang="zh-TW" i="1" dirty="0">
                <a:solidFill>
                  <a:schemeClr val="hlink"/>
                </a:solidFill>
              </a:rPr>
              <a:t> </a:t>
            </a:r>
            <a:r>
              <a:rPr lang="en-US" altLang="zh-TW" dirty="0"/>
              <a:t>: 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>
                <a:solidFill>
                  <a:srgbClr val="009900"/>
                </a:solidFill>
              </a:rPr>
              <a:t>C</a:t>
            </a:r>
            <a:r>
              <a:rPr lang="en-US" altLang="ko-KR" dirty="0">
                <a:solidFill>
                  <a:srgbClr val="009900"/>
                </a:solidFill>
              </a:rPr>
              <a:t>onditions and relationships that are satisfied by the variables and data structures at the start (or end) of each iteration of the loop</a:t>
            </a:r>
            <a:endParaRPr lang="en-US" altLang="zh-TW" dirty="0">
              <a:solidFill>
                <a:srgbClr val="00990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/>
              <a:t>e.g., At the start of each iteration of the “outer” for loop of line 1-8, the subarray A[1..j-1] consists of the elements originally in A[1..j-1] but </a:t>
            </a:r>
            <a:r>
              <a:rPr lang="en-US" altLang="zh-TW" u="sng" dirty="0"/>
              <a:t>in a sorted order</a:t>
            </a:r>
            <a:r>
              <a:rPr lang="en-US" altLang="zh-TW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/>
              <a:t>Correctness of algorithm: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/>
              <a:t>Using loop invariant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/>
              <a:t>Similar to the </a:t>
            </a:r>
            <a:r>
              <a:rPr lang="en-US" altLang="zh-TW" dirty="0">
                <a:solidFill>
                  <a:srgbClr val="0000FF"/>
                </a:solidFill>
              </a:rPr>
              <a:t>math induction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dirty="0">
                <a:solidFill>
                  <a:srgbClr val="0000FF"/>
                </a:solidFill>
              </a:rPr>
              <a:t>Initialization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0000FF"/>
                </a:solidFill>
              </a:rPr>
              <a:t>maintenance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</a:rPr>
              <a:t>termination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>
            <a:extLst>
              <a:ext uri="{FF2B5EF4-FFF2-40B4-BE49-F238E27FC236}">
                <a16:creationId xmlns:a16="http://schemas.microsoft.com/office/drawing/2014/main" id="{DFC0F95D-CAAE-274A-4565-0295376C47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CB8E6D-B9D0-4817-9748-A8637051A942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B7A7224A-783D-407E-BFA5-E379A500C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2.2 Analyzing algorithms 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54D07D4-6117-4A71-8CF2-C3DE3578C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dirty="0"/>
              <a:t>Analyzing an algorithm:</a:t>
            </a:r>
            <a:br>
              <a:rPr lang="en-US" altLang="zh-TW" sz="2400" dirty="0"/>
            </a:br>
            <a:r>
              <a:rPr lang="en-US" altLang="zh-TW" sz="2400" dirty="0"/>
              <a:t>predicting the resources that the algorithm requires.</a:t>
            </a:r>
            <a:endParaRPr lang="en-US" altLang="zh-TW" sz="24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Resources: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memory, communication, bandwidth, logic gate, </a:t>
            </a:r>
            <a:r>
              <a:rPr lang="en-US" altLang="zh-TW" sz="2400" dirty="0">
                <a:solidFill>
                  <a:srgbClr val="FF0000"/>
                </a:solidFill>
              </a:rPr>
              <a:t>time</a:t>
            </a:r>
            <a:r>
              <a:rPr lang="en-US" altLang="zh-TW" sz="2400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Assumptions</a:t>
            </a:r>
            <a:r>
              <a:rPr lang="en-US" altLang="zh-TW" sz="2400" b="1" dirty="0"/>
              <a:t>: </a:t>
            </a:r>
            <a:r>
              <a:rPr lang="en-US" altLang="zh-TW" sz="2400" dirty="0"/>
              <a:t>one processor, random-access machine </a:t>
            </a:r>
            <a:r>
              <a:rPr lang="en-US" altLang="zh-TW" sz="2400" i="1" dirty="0">
                <a:solidFill>
                  <a:srgbClr val="FF0000"/>
                </a:solidFill>
              </a:rPr>
              <a:t>RAM </a:t>
            </a:r>
            <a:br>
              <a:rPr lang="en-US" altLang="zh-TW" sz="2400" i="1" dirty="0">
                <a:solidFill>
                  <a:srgbClr val="FF0000"/>
                </a:solidFill>
              </a:rPr>
            </a:br>
            <a:r>
              <a:rPr lang="en-US" altLang="zh-TW" sz="2200" dirty="0"/>
              <a:t>(how real computers are designed)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200" dirty="0"/>
              <a:t>Instructions are executed one after another (NO concurrent operations)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200" dirty="0"/>
              <a:t>Use common instructions (assume each one takes a constant amount of time): </a:t>
            </a:r>
            <a:br>
              <a:rPr lang="en-US" altLang="zh-TW" sz="2200" dirty="0"/>
            </a:br>
            <a:r>
              <a:rPr lang="en-US" altLang="zh-TW" sz="2200" dirty="0"/>
              <a:t>Arithmetic (+, -, *, /, mod, floor, ceiling, shift right/left), </a:t>
            </a:r>
            <a:br>
              <a:rPr lang="en-US" altLang="zh-TW" sz="2200" dirty="0"/>
            </a:br>
            <a:r>
              <a:rPr lang="en-US" altLang="zh-TW" sz="2200" dirty="0"/>
              <a:t>data movement (load, store, copy), </a:t>
            </a:r>
            <a:br>
              <a:rPr lang="en-US" altLang="zh-TW" sz="2200" dirty="0"/>
            </a:br>
            <a:r>
              <a:rPr lang="en-US" altLang="zh-TW" sz="2200" dirty="0"/>
              <a:t>control (</a:t>
            </a:r>
            <a:r>
              <a:rPr lang="en-US" altLang="zh-TW" sz="2200" dirty="0" err="1"/>
              <a:t>if..else</a:t>
            </a:r>
            <a:r>
              <a:rPr lang="en-US" altLang="zh-TW" sz="2200" dirty="0"/>
              <a:t>, case)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200" dirty="0"/>
              <a:t>Uses integer and floating-point types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200" dirty="0"/>
              <a:t>Never mind precisions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2200" dirty="0"/>
              <a:t>Limit on the word size: inputs of size </a:t>
            </a:r>
            <a:r>
              <a:rPr lang="en-US" altLang="zh-TW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200" dirty="0"/>
              <a:t>, </a:t>
            </a:r>
            <a:br>
              <a:rPr lang="en-US" altLang="zh-TW" sz="2200" dirty="0"/>
            </a:br>
            <a:r>
              <a:rPr lang="en-US" altLang="zh-TW" sz="2200" dirty="0"/>
              <a:t>assume integers are represented by </a:t>
            </a:r>
            <a:r>
              <a:rPr lang="en-US" altLang="zh-TW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200" dirty="0">
                <a:solidFill>
                  <a:srgbClr val="FF0000"/>
                </a:solidFill>
              </a:rPr>
              <a:t> lg </a:t>
            </a:r>
            <a:r>
              <a:rPr lang="en-US" altLang="zh-TW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200" dirty="0"/>
              <a:t> bits (</a:t>
            </a:r>
            <a:r>
              <a:rPr lang="en-US" altLang="zh-TW" sz="2200" b="1" dirty="0"/>
              <a:t>lg </a:t>
            </a:r>
            <a:r>
              <a:rPr lang="en-US" altLang="zh-TW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200" dirty="0"/>
              <a:t> means </a:t>
            </a:r>
            <a:r>
              <a:rPr lang="en-US" altLang="zh-TW" sz="2200" b="1" dirty="0"/>
              <a:t>log</a:t>
            </a:r>
            <a:r>
              <a:rPr lang="en-US" altLang="zh-TW" sz="2200" b="1" baseline="-25000" dirty="0"/>
              <a:t>2</a:t>
            </a:r>
            <a:r>
              <a:rPr lang="en-US" altLang="zh-TW" sz="2200" b="1" dirty="0"/>
              <a:t> </a:t>
            </a:r>
            <a:r>
              <a:rPr lang="en-US" altLang="zh-TW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2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2">
            <a:extLst>
              <a:ext uri="{FF2B5EF4-FFF2-40B4-BE49-F238E27FC236}">
                <a16:creationId xmlns:a16="http://schemas.microsoft.com/office/drawing/2014/main" id="{0C5825DF-594F-4679-EE14-441999163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246D6C-C00D-42AD-834E-2BC2D34EEC12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0CA3380F-84AA-4F53-BCC8-B6FC28419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Analyzing Running Time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E3539B0-D005-4831-8097-4FB52128E81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07368" y="1268413"/>
            <a:ext cx="11377264" cy="4906962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TW" sz="3200" dirty="0"/>
              <a:t>How to analyze an algorithm’s running time?</a:t>
            </a:r>
          </a:p>
          <a:p>
            <a:pPr eaLnBrk="1" hangingPunct="1">
              <a:defRPr/>
            </a:pPr>
            <a:r>
              <a:rPr lang="en-US" altLang="zh-TW" dirty="0"/>
              <a:t>Time taken by an algorithm depends on the </a:t>
            </a:r>
            <a:r>
              <a:rPr lang="en-US" altLang="zh-TW" b="1" dirty="0">
                <a:solidFill>
                  <a:srgbClr val="0000FF"/>
                </a:solidFill>
              </a:rPr>
              <a:t>input</a:t>
            </a:r>
          </a:p>
          <a:p>
            <a:pPr eaLnBrk="1" hangingPunct="1">
              <a:defRPr/>
            </a:pPr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0000FF"/>
                </a:solidFill>
              </a:rPr>
              <a:t>input size</a:t>
            </a:r>
            <a:r>
              <a:rPr lang="en-US" altLang="zh-TW" dirty="0"/>
              <a:t> depends on the problem </a:t>
            </a:r>
          </a:p>
          <a:p>
            <a:pPr lvl="1" eaLnBrk="1" hangingPunct="1">
              <a:defRPr/>
            </a:pPr>
            <a:r>
              <a:rPr lang="en-US" altLang="zh-TW" dirty="0"/>
              <a:t># items, # bits required, more than one input</a:t>
            </a:r>
          </a:p>
          <a:p>
            <a:pPr eaLnBrk="1" hangingPunct="1">
              <a:defRPr/>
            </a:pPr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0000FF"/>
                </a:solidFill>
              </a:rPr>
              <a:t>running time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0000FF"/>
                </a:solidFill>
              </a:rPr>
              <a:t>complexity</a:t>
            </a:r>
            <a:r>
              <a:rPr lang="en-US" altLang="zh-TW" dirty="0"/>
              <a:t>) of an algorithm </a:t>
            </a:r>
            <a:r>
              <a:rPr lang="en-US" altLang="zh-TW" u="sng" dirty="0"/>
              <a:t>on a particular input</a:t>
            </a:r>
            <a:r>
              <a:rPr lang="en-US" altLang="zh-TW" dirty="0"/>
              <a:t> is the </a:t>
            </a:r>
            <a:r>
              <a:rPr lang="en-US" altLang="zh-TW" dirty="0">
                <a:solidFill>
                  <a:srgbClr val="009900"/>
                </a:solidFill>
              </a:rPr>
              <a:t>number of primitive operations</a:t>
            </a:r>
            <a:r>
              <a:rPr lang="en-US" altLang="zh-TW" dirty="0"/>
              <a:t> or “steps” executed. </a:t>
            </a:r>
          </a:p>
          <a:p>
            <a:pPr eaLnBrk="1" hangingPunct="1">
              <a:defRPr/>
            </a:pPr>
            <a:r>
              <a:rPr lang="en-US" altLang="zh-TW" dirty="0"/>
              <a:t>It is convenient to define the notion of step so that it is as </a:t>
            </a:r>
            <a:r>
              <a:rPr lang="en-US" altLang="zh-TW" dirty="0">
                <a:solidFill>
                  <a:srgbClr val="009900"/>
                </a:solidFill>
              </a:rPr>
              <a:t>machine-independent</a:t>
            </a:r>
            <a:r>
              <a:rPr lang="en-US" altLang="zh-TW" dirty="0"/>
              <a:t> as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1933F-A46F-4562-8621-D9D461EA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Analysis on # Steps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24E79E-74CA-474B-9F20-635E49ECC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TW" dirty="0"/>
              <a:t>Single operation: </a:t>
            </a:r>
          </a:p>
          <a:p>
            <a:pPr eaLnBrk="1" hangingPunct="1">
              <a:defRPr/>
            </a:pPr>
            <a:r>
              <a:rPr lang="en-US" altLang="zh-TW" sz="2400" dirty="0"/>
              <a:t>A[5]=2</a:t>
            </a:r>
          </a:p>
          <a:p>
            <a:pPr eaLnBrk="1" hangingPunct="1">
              <a:defRPr/>
            </a:pPr>
            <a:r>
              <a:rPr lang="en-US" altLang="zh-TW" sz="2400" dirty="0"/>
              <a:t>If (x &lt; y) then …..</a:t>
            </a:r>
          </a:p>
          <a:p>
            <a:pPr eaLnBrk="1" hangingPunct="1">
              <a:defRPr/>
            </a:pPr>
            <a:r>
              <a:rPr lang="en-US" altLang="zh-TW" sz="2400" dirty="0"/>
              <a:t>A=A+B*C</a:t>
            </a:r>
          </a:p>
          <a:p>
            <a:pPr marL="0" indent="0" eaLnBrk="1" hangingPunct="1">
              <a:buFontTx/>
              <a:buNone/>
              <a:defRPr/>
            </a:pPr>
            <a:endParaRPr lang="en-US" altLang="zh-TW" dirty="0"/>
          </a:p>
          <a:p>
            <a:pPr marL="0" indent="0" eaLnBrk="1" hangingPunct="1">
              <a:buFontTx/>
              <a:buNone/>
              <a:defRPr/>
            </a:pPr>
            <a:r>
              <a:rPr lang="en-US" altLang="zh-TW" dirty="0"/>
              <a:t>Loops: </a:t>
            </a:r>
          </a:p>
          <a:p>
            <a:pPr eaLnBrk="1" hangingPunct="1">
              <a:defRPr/>
            </a:pPr>
            <a:r>
              <a:rPr lang="en-US" altLang="zh-TW" sz="2400" dirty="0" err="1"/>
              <a:t>i</a:t>
            </a:r>
            <a:r>
              <a:rPr lang="en-US" altLang="zh-TW" sz="2400" dirty="0"/>
              <a:t>=0;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TW" sz="2400" dirty="0"/>
              <a:t>   while (</a:t>
            </a:r>
            <a:r>
              <a:rPr lang="en-US" altLang="zh-TW" sz="2400" dirty="0" err="1"/>
              <a:t>i</a:t>
            </a:r>
            <a:r>
              <a:rPr lang="en-US" altLang="zh-TW" sz="2400" dirty="0"/>
              <a:t>&lt;n) do 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zh-TW" dirty="0"/>
              <a:t>	{ </a:t>
            </a:r>
            <a:r>
              <a:rPr lang="en-US" altLang="zh-TW" dirty="0" err="1"/>
              <a:t>i</a:t>
            </a:r>
            <a:r>
              <a:rPr lang="en-US" altLang="zh-TW" dirty="0"/>
              <a:t>++;  B=</a:t>
            </a:r>
            <a:r>
              <a:rPr lang="en-US" altLang="zh-TW" dirty="0" err="1"/>
              <a:t>B+i</a:t>
            </a:r>
            <a:r>
              <a:rPr lang="en-US" altLang="zh-TW" dirty="0"/>
              <a:t>; }</a:t>
            </a:r>
          </a:p>
          <a:p>
            <a:pPr eaLnBrk="1" hangingPunct="1">
              <a:defRPr/>
            </a:pPr>
            <a:r>
              <a:rPr lang="en-US" altLang="zh-TW" sz="2400" dirty="0"/>
              <a:t>for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= 1 to m do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zh-TW" dirty="0"/>
              <a:t>	{ B=</a:t>
            </a:r>
            <a:r>
              <a:rPr lang="en-US" altLang="zh-TW" dirty="0" err="1"/>
              <a:t>B+i</a:t>
            </a:r>
            <a:r>
              <a:rPr lang="en-US" altLang="zh-TW" dirty="0"/>
              <a:t>; }</a:t>
            </a:r>
          </a:p>
        </p:txBody>
      </p:sp>
      <p:sp>
        <p:nvSpPr>
          <p:cNvPr id="19460" name="投影片編號版面配置區 3">
            <a:extLst>
              <a:ext uri="{FF2B5EF4-FFF2-40B4-BE49-F238E27FC236}">
                <a16:creationId xmlns:a16="http://schemas.microsoft.com/office/drawing/2014/main" id="{8DAFF436-AD96-1EDF-0C81-5CF01B49B7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7CE5B9-4B0D-4948-8AE1-C922E7EBB434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A47A375-C40F-C87C-7D67-E9B83F9D6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8" y="2200275"/>
            <a:ext cx="1671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solidFill>
                  <a:srgbClr val="0000FF"/>
                </a:solidFill>
                <a:ea typeface="細明體" panose="02020509000000000000" pitchFamily="49" charset="-120"/>
              </a:rPr>
              <a:t>Constant Time</a:t>
            </a:r>
            <a:endParaRPr kumimoji="0" lang="zh-TW" altLang="en-US" sz="1800">
              <a:solidFill>
                <a:srgbClr val="0000FF"/>
              </a:solidFill>
              <a:ea typeface="細明體" panose="02020509000000000000" pitchFamily="49" charset="-120"/>
            </a:endParaRPr>
          </a:p>
        </p:txBody>
      </p:sp>
      <p:sp>
        <p:nvSpPr>
          <p:cNvPr id="7" name="左大括弧 6">
            <a:extLst>
              <a:ext uri="{FF2B5EF4-FFF2-40B4-BE49-F238E27FC236}">
                <a16:creationId xmlns:a16="http://schemas.microsoft.com/office/drawing/2014/main" id="{361AB3DD-0D06-47C0-382C-0470795F7D68}"/>
              </a:ext>
            </a:extLst>
          </p:cNvPr>
          <p:cNvSpPr>
            <a:spLocks/>
          </p:cNvSpPr>
          <p:nvPr/>
        </p:nvSpPr>
        <p:spPr bwMode="auto">
          <a:xfrm flipH="1">
            <a:off x="5384800" y="4970463"/>
            <a:ext cx="107950" cy="403225"/>
          </a:xfrm>
          <a:prstGeom prst="leftBrace">
            <a:avLst>
              <a:gd name="adj1" fmla="val 8353"/>
              <a:gd name="adj2" fmla="val 50000"/>
            </a:avLst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251484-35CB-BC31-92CC-A0FF5B2CC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4870450"/>
            <a:ext cx="4895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solidFill>
                  <a:srgbClr val="0000FF"/>
                </a:solidFill>
                <a:ea typeface="細明體" panose="02020509000000000000" pitchFamily="49" charset="-120"/>
              </a:rPr>
              <a:t>{inside} has been executed for </a:t>
            </a:r>
            <a:r>
              <a:rPr kumimoji="0" lang="en-US" altLang="zh-TW" sz="1800" b="1">
                <a:solidFill>
                  <a:srgbClr val="0000FF"/>
                </a:solidFill>
                <a:ea typeface="細明體" panose="02020509000000000000" pitchFamily="49" charset="-120"/>
              </a:rPr>
              <a:t>n</a:t>
            </a:r>
            <a:r>
              <a:rPr kumimoji="0" lang="en-US" altLang="zh-TW" sz="1800">
                <a:solidFill>
                  <a:srgbClr val="0000FF"/>
                </a:solidFill>
                <a:ea typeface="細明體" panose="02020509000000000000" pitchFamily="49" charset="-120"/>
              </a:rPr>
              <a:t> times, but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kumimoji="0" lang="en-US" altLang="zh-TW" sz="1800">
                <a:solidFill>
                  <a:srgbClr val="0000FF"/>
                </a:solidFill>
                <a:ea typeface="細明體" panose="02020509000000000000" pitchFamily="49" charset="-120"/>
              </a:rPr>
              <a:t> has been executed </a:t>
            </a:r>
            <a:r>
              <a:rPr kumimoji="0" lang="en-US" altLang="zh-TW" sz="1800" u="sng">
                <a:solidFill>
                  <a:srgbClr val="0000FF"/>
                </a:solidFill>
                <a:ea typeface="細明體" panose="02020509000000000000" pitchFamily="49" charset="-120"/>
              </a:rPr>
              <a:t>one more time</a:t>
            </a:r>
            <a:endParaRPr kumimoji="0" lang="zh-TW" altLang="en-US" sz="1800" u="sng">
              <a:solidFill>
                <a:srgbClr val="0000FF"/>
              </a:solidFill>
              <a:ea typeface="細明體" panose="02020509000000000000" pitchFamily="49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A5BAFD-9C8B-E7EB-323C-5B4B55F5A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975" y="5662613"/>
            <a:ext cx="48974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solidFill>
                  <a:srgbClr val="0000FF"/>
                </a:solidFill>
                <a:ea typeface="細明體" panose="02020509000000000000" pitchFamily="49" charset="-120"/>
              </a:rPr>
              <a:t>{inside} has been executed for </a:t>
            </a:r>
            <a:r>
              <a:rPr kumimoji="0" lang="en-US" altLang="zh-TW" sz="1800" b="1">
                <a:solidFill>
                  <a:srgbClr val="0000FF"/>
                </a:solidFill>
                <a:ea typeface="細明體" panose="02020509000000000000" pitchFamily="49" charset="-120"/>
              </a:rPr>
              <a:t>m</a:t>
            </a:r>
            <a:r>
              <a:rPr kumimoji="0" lang="en-US" altLang="zh-TW" sz="1800">
                <a:solidFill>
                  <a:srgbClr val="0000FF"/>
                </a:solidFill>
                <a:ea typeface="細明體" panose="02020509000000000000" pitchFamily="49" charset="-120"/>
              </a:rPr>
              <a:t> times, but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kumimoji="0" lang="en-US" altLang="zh-TW" sz="1800">
                <a:solidFill>
                  <a:srgbClr val="0000FF"/>
                </a:solidFill>
                <a:ea typeface="細明體" panose="02020509000000000000" pitchFamily="49" charset="-120"/>
              </a:rPr>
              <a:t> has been executed </a:t>
            </a:r>
            <a:r>
              <a:rPr kumimoji="0" lang="en-US" altLang="zh-TW" sz="1800" u="sng">
                <a:solidFill>
                  <a:srgbClr val="0000FF"/>
                </a:solidFill>
                <a:ea typeface="細明體" panose="02020509000000000000" pitchFamily="49" charset="-120"/>
              </a:rPr>
              <a:t>one more time</a:t>
            </a:r>
            <a:endParaRPr kumimoji="0" lang="zh-TW" altLang="en-US" sz="1800" u="sng">
              <a:solidFill>
                <a:srgbClr val="0000FF"/>
              </a:solidFill>
              <a:ea typeface="細明體" panose="02020509000000000000" pitchFamily="49" charset="-120"/>
            </a:endParaRPr>
          </a:p>
        </p:txBody>
      </p:sp>
      <p:sp>
        <p:nvSpPr>
          <p:cNvPr id="10" name="左大括弧 9">
            <a:extLst>
              <a:ext uri="{FF2B5EF4-FFF2-40B4-BE49-F238E27FC236}">
                <a16:creationId xmlns:a16="http://schemas.microsoft.com/office/drawing/2014/main" id="{8B8D230D-C400-31CB-0434-732C9871A694}"/>
              </a:ext>
            </a:extLst>
          </p:cNvPr>
          <p:cNvSpPr>
            <a:spLocks/>
          </p:cNvSpPr>
          <p:nvPr/>
        </p:nvSpPr>
        <p:spPr bwMode="auto">
          <a:xfrm flipH="1">
            <a:off x="5340350" y="5805488"/>
            <a:ext cx="107950" cy="401637"/>
          </a:xfrm>
          <a:prstGeom prst="leftBrace">
            <a:avLst>
              <a:gd name="adj1" fmla="val 8320"/>
              <a:gd name="adj2" fmla="val 50000"/>
            </a:avLst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06FF183B-8ED0-E3A3-CBC1-8E33D291696A}"/>
              </a:ext>
            </a:extLst>
          </p:cNvPr>
          <p:cNvSpPr>
            <a:spLocks/>
          </p:cNvSpPr>
          <p:nvPr/>
        </p:nvSpPr>
        <p:spPr bwMode="auto">
          <a:xfrm flipH="1">
            <a:off x="4872038" y="1773238"/>
            <a:ext cx="107950" cy="1223962"/>
          </a:xfrm>
          <a:prstGeom prst="leftBrace">
            <a:avLst>
              <a:gd name="adj1" fmla="val 8346"/>
              <a:gd name="adj2" fmla="val 50000"/>
            </a:avLst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0EEA476-476F-4191-8394-82645EBE9500}"/>
              </a:ext>
            </a:extLst>
          </p:cNvPr>
          <p:cNvSpPr/>
          <p:nvPr/>
        </p:nvSpPr>
        <p:spPr bwMode="auto">
          <a:xfrm>
            <a:off x="5492750" y="5194300"/>
            <a:ext cx="4564063" cy="3222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endParaRPr lang="zh-TW" altLang="en-US">
              <a:ln>
                <a:solidFill>
                  <a:schemeClr val="bg1"/>
                </a:solidFill>
              </a:ln>
              <a:latin typeface="Arial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6244F0F-5611-4B35-A1E9-63A056542CE2}"/>
              </a:ext>
            </a:extLst>
          </p:cNvPr>
          <p:cNvSpPr/>
          <p:nvPr/>
        </p:nvSpPr>
        <p:spPr bwMode="auto">
          <a:xfrm>
            <a:off x="5591175" y="5986463"/>
            <a:ext cx="4565650" cy="3222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endParaRPr lang="zh-TW" altLang="en-US">
              <a:ln>
                <a:solidFill>
                  <a:schemeClr val="bg1"/>
                </a:solidFill>
              </a:ln>
              <a:latin typeface="Arial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337C8A0-A94C-36FD-3024-516FE104D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488" y="3330575"/>
            <a:ext cx="1728787" cy="646113"/>
          </a:xfrm>
          <a:prstGeom prst="rect">
            <a:avLst/>
          </a:prstGeom>
          <a:solidFill>
            <a:schemeClr val="bg2">
              <a:alpha val="8196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for i= a to b do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  { XXXX; }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29DA93E-F1F3-4504-5D90-9104E9D32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025" y="3092450"/>
            <a:ext cx="1762125" cy="1200150"/>
          </a:xfrm>
          <a:prstGeom prst="rect">
            <a:avLst/>
          </a:prstGeom>
          <a:solidFill>
            <a:schemeClr val="bg2">
              <a:alpha val="8196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i=a;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while (i&lt;=b) do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  { XXXX;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     i++; }</a:t>
            </a:r>
          </a:p>
        </p:txBody>
      </p:sp>
      <p:sp>
        <p:nvSpPr>
          <p:cNvPr id="22" name="左-右雙向箭號 21">
            <a:extLst>
              <a:ext uri="{FF2B5EF4-FFF2-40B4-BE49-F238E27FC236}">
                <a16:creationId xmlns:a16="http://schemas.microsoft.com/office/drawing/2014/main" id="{A2181196-1297-C6A7-75BB-37F44F211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500438"/>
            <a:ext cx="792163" cy="27146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 animBg="1"/>
      <p:bldP spid="12" grpId="0" animBg="1"/>
      <p:bldP spid="14" grpId="0" animBg="1"/>
      <p:bldP spid="15" grpId="0" animBg="1"/>
      <p:bldP spid="17" grpId="0" animBg="1"/>
      <p:bldP spid="18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>
            <a:extLst>
              <a:ext uri="{FF2B5EF4-FFF2-40B4-BE49-F238E27FC236}">
                <a16:creationId xmlns:a16="http://schemas.microsoft.com/office/drawing/2014/main" id="{8C7A5E1D-FF6E-9E2C-D03E-92AC7A907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B9EAA79-642E-4C27-B466-8C5C8654A2B4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94E6C150-3204-4213-8AA9-068509811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7772400" cy="10525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Running Time</a:t>
            </a:r>
            <a:r>
              <a:rPr lang="en-US" altLang="zh-CN"/>
              <a:t> of </a:t>
            </a:r>
            <a:r>
              <a:rPr lang="en-US" altLang="zh-TW"/>
              <a:t>Insertion-Sort</a:t>
            </a:r>
            <a:endParaRPr lang="en-US" altLang="zh-CN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A04CF17E-1CE0-422D-B015-3B5D38A0A0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0" y="5589588"/>
            <a:ext cx="9648825" cy="72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 i="1" dirty="0" err="1">
                <a:solidFill>
                  <a:srgbClr val="0000FF"/>
                </a:solidFill>
              </a:rPr>
              <a:t>t</a:t>
            </a:r>
            <a:r>
              <a:rPr lang="en-US" altLang="zh-TW" sz="2400" i="1" baseline="-25000" dirty="0" err="1">
                <a:solidFill>
                  <a:srgbClr val="0000FF"/>
                </a:solidFill>
              </a:rPr>
              <a:t>j</a:t>
            </a:r>
            <a:r>
              <a:rPr lang="en-US" altLang="zh-TW" sz="2400" dirty="0"/>
              <a:t>: </a:t>
            </a:r>
            <a:r>
              <a:rPr lang="en-US" altLang="zh-TW" sz="2000" dirty="0"/>
              <a:t>the </a:t>
            </a:r>
            <a:r>
              <a:rPr lang="en-US" altLang="zh-TW" sz="2000" dirty="0">
                <a:solidFill>
                  <a:srgbClr val="0000FF"/>
                </a:solidFill>
              </a:rPr>
              <a:t>number of times</a:t>
            </a:r>
            <a:r>
              <a:rPr lang="en-US" altLang="zh-TW" sz="2000" dirty="0"/>
              <a:t> the </a:t>
            </a:r>
            <a:r>
              <a:rPr lang="en-US" altLang="zh-TW" sz="2000" dirty="0">
                <a:solidFill>
                  <a:srgbClr val="0000FF"/>
                </a:solidFill>
              </a:rPr>
              <a:t>while loop test</a:t>
            </a:r>
            <a:r>
              <a:rPr lang="en-US" altLang="zh-TW" sz="2000" dirty="0"/>
              <a:t> in line 5 is executed for the value of  </a:t>
            </a:r>
            <a:r>
              <a:rPr lang="en-US" altLang="zh-TW" sz="2000" i="1" dirty="0"/>
              <a:t>j</a:t>
            </a:r>
            <a:r>
              <a:rPr lang="en-US" altLang="zh-TW" sz="2000" dirty="0"/>
              <a:t>.</a:t>
            </a:r>
            <a:endParaRPr lang="zh-CN" altLang="en-US" sz="2000" dirty="0"/>
          </a:p>
        </p:txBody>
      </p:sp>
      <p:grpSp>
        <p:nvGrpSpPr>
          <p:cNvPr id="20485" name="Group 8">
            <a:extLst>
              <a:ext uri="{FF2B5EF4-FFF2-40B4-BE49-F238E27FC236}">
                <a16:creationId xmlns:a16="http://schemas.microsoft.com/office/drawing/2014/main" id="{D3EBA404-4E68-A14C-F0F3-7B1314754560}"/>
              </a:ext>
            </a:extLst>
          </p:cNvPr>
          <p:cNvGrpSpPr>
            <a:grpSpLocks/>
          </p:cNvGrpSpPr>
          <p:nvPr/>
        </p:nvGrpSpPr>
        <p:grpSpPr bwMode="auto">
          <a:xfrm>
            <a:off x="1847850" y="1268413"/>
            <a:ext cx="8558213" cy="4186237"/>
            <a:chOff x="204" y="1253"/>
            <a:chExt cx="5391" cy="2637"/>
          </a:xfrm>
        </p:grpSpPr>
        <p:sp>
          <p:nvSpPr>
            <p:cNvPr id="20488" name="Rectangle 4">
              <a:extLst>
                <a:ext uri="{FF2B5EF4-FFF2-40B4-BE49-F238E27FC236}">
                  <a16:creationId xmlns:a16="http://schemas.microsoft.com/office/drawing/2014/main" id="{9FE20E9B-FA4C-6BA4-5BD0-61A4293BE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1298"/>
              <a:ext cx="2928" cy="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buClrTx/>
              </a:pPr>
              <a:r>
                <a:rPr lang="en-US" altLang="zh-CN" sz="2400" b="1">
                  <a:ea typeface="SimSun" panose="02010600030101010101" pitchFamily="2" charset="-122"/>
                </a:rPr>
                <a:t>INSERTION-SORT(array A)</a:t>
              </a:r>
            </a:p>
            <a:p>
              <a:pPr eaLnBrk="1" hangingPunct="1"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   1   </a:t>
              </a:r>
              <a:r>
                <a:rPr lang="en-US" altLang="zh-CN" sz="2400" b="1">
                  <a:ea typeface="SimSun" panose="02010600030101010101" pitchFamily="2" charset="-122"/>
                </a:rPr>
                <a:t>for</a:t>
              </a:r>
              <a:r>
                <a:rPr lang="en-US" altLang="zh-CN" sz="2400">
                  <a:ea typeface="SimSun" panose="02010600030101010101" pitchFamily="2" charset="-122"/>
                </a:rPr>
                <a:t> j=2 to length[A]</a:t>
              </a:r>
            </a:p>
            <a:p>
              <a:pPr eaLnBrk="1" hangingPunct="1"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   2        </a:t>
              </a:r>
              <a:r>
                <a:rPr lang="en-US" altLang="zh-CN" sz="2400" b="1">
                  <a:ea typeface="SimSun" panose="02010600030101010101" pitchFamily="2" charset="-122"/>
                </a:rPr>
                <a:t>do</a:t>
              </a:r>
              <a:r>
                <a:rPr lang="en-US" altLang="zh-CN" sz="2400">
                  <a:ea typeface="SimSun" panose="02010600030101010101" pitchFamily="2" charset="-122"/>
                </a:rPr>
                <a:t> key=A[j]</a:t>
              </a:r>
            </a:p>
            <a:p>
              <a:pPr eaLnBrk="1" hangingPunct="1"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   3        // Insert A[j] to the sorted </a:t>
              </a:r>
            </a:p>
            <a:p>
              <a:pPr eaLnBrk="1" hangingPunct="1"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                 sequence A[1..j-1].</a:t>
              </a:r>
            </a:p>
            <a:p>
              <a:pPr eaLnBrk="1" hangingPunct="1"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   4            i=j-1</a:t>
              </a:r>
            </a:p>
            <a:p>
              <a:pPr eaLnBrk="1" hangingPunct="1"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   5            </a:t>
              </a:r>
              <a:r>
                <a:rPr lang="en-US" altLang="zh-CN" sz="2400" b="1">
                  <a:ea typeface="SimSun" panose="02010600030101010101" pitchFamily="2" charset="-122"/>
                </a:rPr>
                <a:t>while</a:t>
              </a:r>
              <a:r>
                <a:rPr lang="en-US" altLang="zh-CN" sz="2400">
                  <a:ea typeface="SimSun" panose="02010600030101010101" pitchFamily="2" charset="-122"/>
                </a:rPr>
                <a:t> i&gt;0 and A[i]&gt;key</a:t>
              </a:r>
            </a:p>
            <a:p>
              <a:pPr eaLnBrk="1" hangingPunct="1"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   6                   </a:t>
              </a:r>
              <a:r>
                <a:rPr lang="en-US" altLang="zh-CN" sz="2400" b="1">
                  <a:ea typeface="SimSun" panose="02010600030101010101" pitchFamily="2" charset="-122"/>
                </a:rPr>
                <a:t>do</a:t>
              </a:r>
              <a:r>
                <a:rPr lang="en-US" altLang="zh-CN" sz="2400">
                  <a:ea typeface="SimSun" panose="02010600030101010101" pitchFamily="2" charset="-122"/>
                </a:rPr>
                <a:t> A[i+1]=A[i]</a:t>
              </a:r>
            </a:p>
            <a:p>
              <a:pPr eaLnBrk="1" hangingPunct="1"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   7                        i=i-1</a:t>
              </a:r>
            </a:p>
            <a:p>
              <a:pPr eaLnBrk="1" hangingPunct="1"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   8            A[i+1]=key</a:t>
              </a:r>
              <a:r>
                <a:rPr lang="en-US" altLang="zh-CN">
                  <a:latin typeface="Times New Roman" panose="02020603050405020304" pitchFamily="18" charset="0"/>
                  <a:ea typeface="SimSun" panose="02010600030101010101" pitchFamily="2" charset="-122"/>
                </a:rPr>
                <a:t>            </a:t>
              </a:r>
            </a:p>
          </p:txBody>
        </p:sp>
        <p:sp>
          <p:nvSpPr>
            <p:cNvPr id="20489" name="Rectangle 5">
              <a:extLst>
                <a:ext uri="{FF2B5EF4-FFF2-40B4-BE49-F238E27FC236}">
                  <a16:creationId xmlns:a16="http://schemas.microsoft.com/office/drawing/2014/main" id="{76EC1F42-FB06-4C49-E523-058C784B7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253"/>
              <a:ext cx="2352" cy="2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90000"/>
                </a:lnSpc>
                <a:buClrTx/>
                <a:buFontTx/>
                <a:buNone/>
              </a:pPr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Cost     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Best</a:t>
              </a:r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    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SimSun" panose="02010600030101010101" pitchFamily="2" charset="-122"/>
                </a:rPr>
                <a:t>Worst</a:t>
              </a:r>
            </a:p>
            <a:p>
              <a:pPr eaLnBrk="1" hangingPunct="1">
                <a:lnSpc>
                  <a:spcPct val="90000"/>
                </a:lnSpc>
                <a:buClrTx/>
                <a:buFontTx/>
                <a:buNone/>
              </a:pPr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   c</a:t>
              </a:r>
              <a:r>
                <a:rPr lang="en-US" altLang="zh-CN" baseline="-250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         </a:t>
              </a:r>
              <a:r>
                <a:rPr lang="en-US" altLang="zh-CN" i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        </a:t>
              </a:r>
              <a:r>
                <a:rPr lang="en-US" altLang="zh-CN" i="1" dirty="0" err="1">
                  <a:latin typeface="Times New Roman" panose="02020603050405020304" pitchFamily="18" charset="0"/>
                  <a:ea typeface="SimSun" panose="02010600030101010101" pitchFamily="2" charset="-122"/>
                </a:rPr>
                <a:t>n</a:t>
              </a:r>
              <a:endParaRPr lang="en-US" altLang="zh-CN" i="1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eaLnBrk="1" hangingPunct="1">
                <a:lnSpc>
                  <a:spcPct val="90000"/>
                </a:lnSpc>
                <a:buClrTx/>
                <a:buFontTx/>
                <a:buNone/>
              </a:pPr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   c</a:t>
              </a:r>
              <a:r>
                <a:rPr lang="en-US" altLang="zh-CN" baseline="-250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         </a:t>
              </a:r>
              <a:r>
                <a:rPr lang="en-US" altLang="zh-CN" i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-1    </a:t>
              </a:r>
              <a:r>
                <a:rPr lang="en-US" altLang="zh-CN" i="1" dirty="0" err="1">
                  <a:latin typeface="Times New Roman" panose="02020603050405020304" pitchFamily="18" charset="0"/>
                  <a:ea typeface="SimSun" panose="02010600030101010101" pitchFamily="2" charset="-122"/>
                </a:rPr>
                <a:t>n</a:t>
              </a:r>
              <a:r>
                <a:rPr lang="en-US" altLang="zh-CN" dirty="0" err="1">
                  <a:latin typeface="Times New Roman" panose="02020603050405020304" pitchFamily="18" charset="0"/>
                  <a:ea typeface="SimSun" panose="02010600030101010101" pitchFamily="2" charset="-122"/>
                </a:rPr>
                <a:t>-1</a:t>
              </a:r>
              <a:endParaRPr lang="en-US" altLang="zh-CN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eaLnBrk="1" hangingPunct="1">
                <a:lnSpc>
                  <a:spcPct val="90000"/>
                </a:lnSpc>
                <a:buClrTx/>
                <a:buFontTx/>
                <a:buNone/>
              </a:pPr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   0          </a:t>
              </a:r>
              <a:r>
                <a:rPr lang="en-US" altLang="zh-CN" i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-1    </a:t>
              </a:r>
              <a:r>
                <a:rPr lang="en-US" altLang="zh-CN" i="1" dirty="0" err="1">
                  <a:latin typeface="Times New Roman" panose="02020603050405020304" pitchFamily="18" charset="0"/>
                  <a:ea typeface="SimSun" panose="02010600030101010101" pitchFamily="2" charset="-122"/>
                </a:rPr>
                <a:t>n</a:t>
              </a:r>
              <a:r>
                <a:rPr lang="en-US" altLang="zh-CN" dirty="0" err="1">
                  <a:latin typeface="Times New Roman" panose="02020603050405020304" pitchFamily="18" charset="0"/>
                  <a:ea typeface="SimSun" panose="02010600030101010101" pitchFamily="2" charset="-122"/>
                </a:rPr>
                <a:t>-1</a:t>
              </a:r>
              <a:endParaRPr lang="en-US" altLang="zh-CN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eaLnBrk="1" hangingPunct="1">
                <a:lnSpc>
                  <a:spcPct val="90000"/>
                </a:lnSpc>
                <a:buClrTx/>
                <a:buFontTx/>
                <a:buNone/>
              </a:pPr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   c</a:t>
              </a:r>
              <a:r>
                <a:rPr lang="en-US" altLang="zh-CN" baseline="-250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4</a:t>
              </a:r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         </a:t>
              </a:r>
              <a:r>
                <a:rPr lang="en-US" altLang="zh-CN" i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-1    </a:t>
              </a:r>
              <a:r>
                <a:rPr lang="en-US" altLang="zh-CN" i="1" dirty="0" err="1">
                  <a:latin typeface="Times New Roman" panose="02020603050405020304" pitchFamily="18" charset="0"/>
                  <a:ea typeface="SimSun" panose="02010600030101010101" pitchFamily="2" charset="-122"/>
                </a:rPr>
                <a:t>n</a:t>
              </a:r>
              <a:r>
                <a:rPr lang="en-US" altLang="zh-CN" dirty="0" err="1">
                  <a:latin typeface="Times New Roman" panose="02020603050405020304" pitchFamily="18" charset="0"/>
                  <a:ea typeface="SimSun" panose="02010600030101010101" pitchFamily="2" charset="-122"/>
                </a:rPr>
                <a:t>-1</a:t>
              </a:r>
              <a:endParaRPr lang="en-US" altLang="zh-CN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eaLnBrk="1" hangingPunct="1">
                <a:lnSpc>
                  <a:spcPct val="90000"/>
                </a:lnSpc>
                <a:buClrTx/>
                <a:buFontTx/>
                <a:buNone/>
              </a:pPr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   c</a:t>
              </a:r>
              <a:r>
                <a:rPr lang="en-US" altLang="zh-CN" baseline="-250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5 </a:t>
              </a:r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        </a:t>
              </a:r>
              <a:r>
                <a:rPr lang="en-US" altLang="zh-CN" i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-1         </a:t>
              </a:r>
            </a:p>
            <a:p>
              <a:pPr eaLnBrk="1" hangingPunct="1">
                <a:lnSpc>
                  <a:spcPct val="90000"/>
                </a:lnSpc>
                <a:buClrTx/>
                <a:buFontTx/>
                <a:buNone/>
              </a:pPr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   c</a:t>
              </a:r>
              <a:r>
                <a:rPr lang="en-US" altLang="zh-CN" baseline="-250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6 </a:t>
              </a:r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         0</a:t>
              </a:r>
            </a:p>
            <a:p>
              <a:pPr eaLnBrk="1" hangingPunct="1">
                <a:lnSpc>
                  <a:spcPct val="90000"/>
                </a:lnSpc>
                <a:buClrTx/>
                <a:buFontTx/>
                <a:buNone/>
              </a:pPr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   c</a:t>
              </a:r>
              <a:r>
                <a:rPr lang="en-US" altLang="zh-CN" baseline="-250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7              </a:t>
              </a:r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0</a:t>
              </a:r>
            </a:p>
            <a:p>
              <a:pPr eaLnBrk="1" hangingPunct="1">
                <a:lnSpc>
                  <a:spcPct val="90000"/>
                </a:lnSpc>
                <a:buClrTx/>
                <a:buFontTx/>
                <a:buNone/>
              </a:pPr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   c</a:t>
              </a:r>
              <a:r>
                <a:rPr lang="en-US" altLang="zh-CN" baseline="-25000" dirty="0">
                  <a:latin typeface="Times New Roman" panose="02020603050405020304" pitchFamily="18" charset="0"/>
                  <a:ea typeface="SimSun" panose="02010600030101010101" pitchFamily="2" charset="-122"/>
                </a:rPr>
                <a:t>8</a:t>
              </a:r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         </a:t>
              </a:r>
              <a:r>
                <a:rPr lang="en-US" altLang="zh-CN" i="1" dirty="0">
                  <a:latin typeface="Times New Roman" panose="02020603050405020304" pitchFamily="18" charset="0"/>
                  <a:ea typeface="SimSun" panose="02010600030101010101" pitchFamily="2" charset="-122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ea typeface="SimSun" panose="02010600030101010101" pitchFamily="2" charset="-122"/>
                </a:rPr>
                <a:t>-1    </a:t>
              </a:r>
              <a:r>
                <a:rPr lang="en-US" altLang="zh-CN" i="1" dirty="0" err="1">
                  <a:latin typeface="Times New Roman" panose="02020603050405020304" pitchFamily="18" charset="0"/>
                  <a:ea typeface="SimSun" panose="02010600030101010101" pitchFamily="2" charset="-122"/>
                </a:rPr>
                <a:t>n</a:t>
              </a:r>
              <a:r>
                <a:rPr lang="en-US" altLang="zh-CN" dirty="0" err="1">
                  <a:latin typeface="Times New Roman" panose="02020603050405020304" pitchFamily="18" charset="0"/>
                  <a:ea typeface="SimSun" panose="02010600030101010101" pitchFamily="2" charset="-122"/>
                </a:rPr>
                <a:t>-1</a:t>
              </a:r>
              <a:endParaRPr lang="en-US" altLang="zh-CN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graphicFrame>
          <p:nvGraphicFramePr>
            <p:cNvPr id="20490" name="Object 6">
              <a:extLst>
                <a:ext uri="{FF2B5EF4-FFF2-40B4-BE49-F238E27FC236}">
                  <a16:creationId xmlns:a16="http://schemas.microsoft.com/office/drawing/2014/main" id="{F89CD643-DDEF-E689-E33E-2E40488909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4" y="2704"/>
            <a:ext cx="830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774364" imgH="952087" progId="Equation.3">
                    <p:embed/>
                  </p:oleObj>
                </mc:Choice>
                <mc:Fallback>
                  <p:oleObj name="Equation" r:id="rId3" imgW="774364" imgH="952087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2704"/>
                          <a:ext cx="830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左大括弧 8">
            <a:extLst>
              <a:ext uri="{FF2B5EF4-FFF2-40B4-BE49-F238E27FC236}">
                <a16:creationId xmlns:a16="http://schemas.microsoft.com/office/drawing/2014/main" id="{79475AF1-C8A6-72B4-0BB3-56E6B82CFA82}"/>
              </a:ext>
            </a:extLst>
          </p:cNvPr>
          <p:cNvSpPr>
            <a:spLocks/>
          </p:cNvSpPr>
          <p:nvPr/>
        </p:nvSpPr>
        <p:spPr bwMode="auto">
          <a:xfrm>
            <a:off x="2711450" y="2205038"/>
            <a:ext cx="215900" cy="3095625"/>
          </a:xfrm>
          <a:prstGeom prst="leftBrace">
            <a:avLst>
              <a:gd name="adj1" fmla="val 8364"/>
              <a:gd name="adj2" fmla="val 50000"/>
            </a:avLst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10" name="左大括弧 9">
            <a:extLst>
              <a:ext uri="{FF2B5EF4-FFF2-40B4-BE49-F238E27FC236}">
                <a16:creationId xmlns:a16="http://schemas.microsoft.com/office/drawing/2014/main" id="{75630727-4585-AD84-6142-EBC23F920219}"/>
              </a:ext>
            </a:extLst>
          </p:cNvPr>
          <p:cNvSpPr>
            <a:spLocks/>
          </p:cNvSpPr>
          <p:nvPr/>
        </p:nvSpPr>
        <p:spPr bwMode="auto">
          <a:xfrm>
            <a:off x="3432175" y="4149725"/>
            <a:ext cx="215900" cy="719138"/>
          </a:xfrm>
          <a:prstGeom prst="leftBrace">
            <a:avLst>
              <a:gd name="adj1" fmla="val 8327"/>
              <a:gd name="adj2" fmla="val 50000"/>
            </a:avLst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1_Teamwork">
  <a:themeElements>
    <a:clrScheme name="1_Teamwork 10">
      <a:dk1>
        <a:srgbClr val="000000"/>
      </a:dk1>
      <a:lt1>
        <a:srgbClr val="FFFFFF"/>
      </a:lt1>
      <a:dk2>
        <a:srgbClr val="BD9D69"/>
      </a:dk2>
      <a:lt2>
        <a:srgbClr val="FFFFCC"/>
      </a:lt2>
      <a:accent1>
        <a:srgbClr val="CDBB77"/>
      </a:accent1>
      <a:accent2>
        <a:srgbClr val="F8EBD0"/>
      </a:accent2>
      <a:accent3>
        <a:srgbClr val="FFFFFF"/>
      </a:accent3>
      <a:accent4>
        <a:srgbClr val="000000"/>
      </a:accent4>
      <a:accent5>
        <a:srgbClr val="E3DABD"/>
      </a:accent5>
      <a:accent6>
        <a:srgbClr val="E1D5BC"/>
      </a:accent6>
      <a:hlink>
        <a:srgbClr val="FF9900"/>
      </a:hlink>
      <a:folHlink>
        <a:srgbClr val="C64B00"/>
      </a:folHlink>
    </a:clrScheme>
    <a:fontScheme name="1_Teamwork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細明體" pitchFamily="49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細明體" pitchFamily="49" charset="-120"/>
          </a:defRPr>
        </a:defPPr>
      </a:lstStyle>
    </a:lnDef>
  </a:objectDefaults>
  <a:extraClrSchemeLst>
    <a:extraClrScheme>
      <a:clrScheme name="1_Teamwork 1">
        <a:dk1>
          <a:srgbClr val="000078"/>
        </a:dk1>
        <a:lt1>
          <a:srgbClr val="FFFFFF"/>
        </a:lt1>
        <a:dk2>
          <a:srgbClr val="000066"/>
        </a:dk2>
        <a:lt2>
          <a:srgbClr val="CCECFF"/>
        </a:lt2>
        <a:accent1>
          <a:srgbClr val="0099CC"/>
        </a:accent1>
        <a:accent2>
          <a:srgbClr val="008080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007373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mwork 2">
        <a:dk1>
          <a:srgbClr val="0000A6"/>
        </a:dk1>
        <a:lt1>
          <a:srgbClr val="FFFFFF"/>
        </a:lt1>
        <a:dk2>
          <a:srgbClr val="000099"/>
        </a:dk2>
        <a:lt2>
          <a:srgbClr val="CCFFFF"/>
        </a:lt2>
        <a:accent1>
          <a:srgbClr val="00CCFF"/>
        </a:accent1>
        <a:accent2>
          <a:srgbClr val="FFE701"/>
        </a:accent2>
        <a:accent3>
          <a:srgbClr val="AAAACA"/>
        </a:accent3>
        <a:accent4>
          <a:srgbClr val="DADADA"/>
        </a:accent4>
        <a:accent5>
          <a:srgbClr val="AAE2FF"/>
        </a:accent5>
        <a:accent6>
          <a:srgbClr val="E7D101"/>
        </a:accent6>
        <a:hlink>
          <a:srgbClr val="FFCC66"/>
        </a:hlink>
        <a:folHlink>
          <a:srgbClr val="00CA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mwork 3">
        <a:dk1>
          <a:srgbClr val="000000"/>
        </a:dk1>
        <a:lt1>
          <a:srgbClr val="E0EBF6"/>
        </a:lt1>
        <a:dk2>
          <a:srgbClr val="77A4AF"/>
        </a:dk2>
        <a:lt2>
          <a:srgbClr val="F3F7FB"/>
        </a:lt2>
        <a:accent1>
          <a:srgbClr val="B9C4D7"/>
        </a:accent1>
        <a:accent2>
          <a:srgbClr val="B1A1C5"/>
        </a:accent2>
        <a:accent3>
          <a:srgbClr val="EDF3FA"/>
        </a:accent3>
        <a:accent4>
          <a:srgbClr val="000000"/>
        </a:accent4>
        <a:accent5>
          <a:srgbClr val="D9DEE8"/>
        </a:accent5>
        <a:accent6>
          <a:srgbClr val="A091B2"/>
        </a:accent6>
        <a:hlink>
          <a:srgbClr val="3F2FB5"/>
        </a:hlink>
        <a:folHlink>
          <a:srgbClr val="3189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mwork 4">
        <a:dk1>
          <a:srgbClr val="006E6B"/>
        </a:dk1>
        <a:lt1>
          <a:srgbClr val="FFFFFF"/>
        </a:lt1>
        <a:dk2>
          <a:srgbClr val="006666"/>
        </a:dk2>
        <a:lt2>
          <a:srgbClr val="B9EFEE"/>
        </a:lt2>
        <a:accent1>
          <a:srgbClr val="33CCCC"/>
        </a:accent1>
        <a:accent2>
          <a:srgbClr val="6AB475"/>
        </a:accent2>
        <a:accent3>
          <a:srgbClr val="AAB8B8"/>
        </a:accent3>
        <a:accent4>
          <a:srgbClr val="DADADA"/>
        </a:accent4>
        <a:accent5>
          <a:srgbClr val="ADE2E2"/>
        </a:accent5>
        <a:accent6>
          <a:srgbClr val="5FA369"/>
        </a:accent6>
        <a:hlink>
          <a:srgbClr val="00FF99"/>
        </a:hlink>
        <a:folHlink>
          <a:srgbClr val="CC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mwork 5">
        <a:dk1>
          <a:srgbClr val="8ABA8D"/>
        </a:dk1>
        <a:lt1>
          <a:srgbClr val="FFFFFF"/>
        </a:lt1>
        <a:dk2>
          <a:srgbClr val="6FB56D"/>
        </a:dk2>
        <a:lt2>
          <a:srgbClr val="DCF1F4"/>
        </a:lt2>
        <a:accent1>
          <a:srgbClr val="2E7E2E"/>
        </a:accent1>
        <a:accent2>
          <a:srgbClr val="25735D"/>
        </a:accent2>
        <a:accent3>
          <a:srgbClr val="BBD7BA"/>
        </a:accent3>
        <a:accent4>
          <a:srgbClr val="DADADA"/>
        </a:accent4>
        <a:accent5>
          <a:srgbClr val="ADC0AD"/>
        </a:accent5>
        <a:accent6>
          <a:srgbClr val="206853"/>
        </a:accent6>
        <a:hlink>
          <a:srgbClr val="FFFF00"/>
        </a:hlink>
        <a:folHlink>
          <a:srgbClr val="FFF4B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mwork 6">
        <a:dk1>
          <a:srgbClr val="005400"/>
        </a:dk1>
        <a:lt1>
          <a:srgbClr val="FFFFFF"/>
        </a:lt1>
        <a:dk2>
          <a:srgbClr val="004800"/>
        </a:dk2>
        <a:lt2>
          <a:srgbClr val="D6D8C0"/>
        </a:lt2>
        <a:accent1>
          <a:srgbClr val="339933"/>
        </a:accent1>
        <a:accent2>
          <a:srgbClr val="7D8C70"/>
        </a:accent2>
        <a:accent3>
          <a:srgbClr val="AAB1AA"/>
        </a:accent3>
        <a:accent4>
          <a:srgbClr val="DADADA"/>
        </a:accent4>
        <a:accent5>
          <a:srgbClr val="ADCAAD"/>
        </a:accent5>
        <a:accent6>
          <a:srgbClr val="717E65"/>
        </a:accent6>
        <a:hlink>
          <a:srgbClr val="CCCC00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mwork 7">
        <a:dk1>
          <a:srgbClr val="000000"/>
        </a:dk1>
        <a:lt1>
          <a:srgbClr val="F5F0BD"/>
        </a:lt1>
        <a:dk2>
          <a:srgbClr val="BD9D69"/>
        </a:dk2>
        <a:lt2>
          <a:srgbClr val="FFFFCC"/>
        </a:lt2>
        <a:accent1>
          <a:srgbClr val="CDBB77"/>
        </a:accent1>
        <a:accent2>
          <a:srgbClr val="F8EBD0"/>
        </a:accent2>
        <a:accent3>
          <a:srgbClr val="F9F6DB"/>
        </a:accent3>
        <a:accent4>
          <a:srgbClr val="000000"/>
        </a:accent4>
        <a:accent5>
          <a:srgbClr val="E3DABD"/>
        </a:accent5>
        <a:accent6>
          <a:srgbClr val="E1D5BC"/>
        </a:accent6>
        <a:hlink>
          <a:srgbClr val="FF9900"/>
        </a:hlink>
        <a:folHlink>
          <a:srgbClr val="C64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mwork 8">
        <a:dk1>
          <a:srgbClr val="000000"/>
        </a:dk1>
        <a:lt1>
          <a:srgbClr val="E2DDD4"/>
        </a:lt1>
        <a:dk2>
          <a:srgbClr val="000000"/>
        </a:dk2>
        <a:lt2>
          <a:srgbClr val="EFEBE3"/>
        </a:lt2>
        <a:accent1>
          <a:srgbClr val="F2F2F2"/>
        </a:accent1>
        <a:accent2>
          <a:srgbClr val="C4AD74"/>
        </a:accent2>
        <a:accent3>
          <a:srgbClr val="EEEBE6"/>
        </a:accent3>
        <a:accent4>
          <a:srgbClr val="000000"/>
        </a:accent4>
        <a:accent5>
          <a:srgbClr val="F7F7F7"/>
        </a:accent5>
        <a:accent6>
          <a:srgbClr val="B19C68"/>
        </a:accent6>
        <a:hlink>
          <a:srgbClr val="A46032"/>
        </a:hlink>
        <a:folHlink>
          <a:srgbClr val="8F8E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mwork 9">
        <a:dk1>
          <a:srgbClr val="8A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5831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4AD"/>
        </a:accent5>
        <a:accent6>
          <a:srgbClr val="B24B36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mwork 10">
        <a:dk1>
          <a:srgbClr val="000000"/>
        </a:dk1>
        <a:lt1>
          <a:srgbClr val="FFFFFF"/>
        </a:lt1>
        <a:dk2>
          <a:srgbClr val="BD9D69"/>
        </a:dk2>
        <a:lt2>
          <a:srgbClr val="FFFFCC"/>
        </a:lt2>
        <a:accent1>
          <a:srgbClr val="CDBB77"/>
        </a:accent1>
        <a:accent2>
          <a:srgbClr val="F8EBD0"/>
        </a:accent2>
        <a:accent3>
          <a:srgbClr val="FFFFFF"/>
        </a:accent3>
        <a:accent4>
          <a:srgbClr val="000000"/>
        </a:accent4>
        <a:accent5>
          <a:srgbClr val="E3DABD"/>
        </a:accent5>
        <a:accent6>
          <a:srgbClr val="E1D5BC"/>
        </a:accent6>
        <a:hlink>
          <a:srgbClr val="FF9900"/>
        </a:hlink>
        <a:folHlink>
          <a:srgbClr val="C64B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7369</TotalTime>
  <Words>2046</Words>
  <Application>Microsoft Office PowerPoint</Application>
  <PresentationFormat>寬螢幕</PresentationFormat>
  <Paragraphs>278</Paragraphs>
  <Slides>24</Slides>
  <Notes>23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6</vt:i4>
      </vt:variant>
      <vt:variant>
        <vt:lpstr>投影片標題</vt:lpstr>
      </vt:variant>
      <vt:variant>
        <vt:i4>24</vt:i4>
      </vt:variant>
    </vt:vector>
  </HeadingPairs>
  <TitlesOfParts>
    <vt:vector size="43" baseType="lpstr">
      <vt:lpstr>Arial</vt:lpstr>
      <vt:lpstr>細明體</vt:lpstr>
      <vt:lpstr>新細明體</vt:lpstr>
      <vt:lpstr>Times New Roman</vt:lpstr>
      <vt:lpstr>Tahoma</vt:lpstr>
      <vt:lpstr>휴먼모음T</vt:lpstr>
      <vt:lpstr>標楷體</vt:lpstr>
      <vt:lpstr>Garamond</vt:lpstr>
      <vt:lpstr>Symbol</vt:lpstr>
      <vt:lpstr>SimSun</vt:lpstr>
      <vt:lpstr>Wingdings</vt:lpstr>
      <vt:lpstr>Arial Unicode MS</vt:lpstr>
      <vt:lpstr>1_Teamwork</vt:lpstr>
      <vt:lpstr>MathType 6.0 Equation</vt:lpstr>
      <vt:lpstr>Microsoft 公式 3.0</vt:lpstr>
      <vt:lpstr>MathType 7.0 Equation</vt:lpstr>
      <vt:lpstr>MathType 4.0 Equation</vt:lpstr>
      <vt:lpstr>MathType 5.0 Equation</vt:lpstr>
      <vt:lpstr>Microsoft 方程式編輯器 3.0</vt:lpstr>
      <vt:lpstr>Getting started </vt:lpstr>
      <vt:lpstr>2.1 Insertion Sort</vt:lpstr>
      <vt:lpstr>Pseudocode </vt:lpstr>
      <vt:lpstr>PowerPoint 簡報</vt:lpstr>
      <vt:lpstr>PowerPoint 簡報</vt:lpstr>
      <vt:lpstr>2.2 Analyzing algorithms </vt:lpstr>
      <vt:lpstr>Analyzing Running Time</vt:lpstr>
      <vt:lpstr>Analysis on # Steps</vt:lpstr>
      <vt:lpstr>Running Time of Insertion-Sort</vt:lpstr>
      <vt:lpstr>Complexity of Insertion-Sort</vt:lpstr>
      <vt:lpstr>PowerPoint 簡報</vt:lpstr>
      <vt:lpstr>PowerPoint 簡報</vt:lpstr>
      <vt:lpstr>Worst-case and Average-case Analysis</vt:lpstr>
      <vt:lpstr>Order of Growth</vt:lpstr>
      <vt:lpstr>2.3 Designing Algorithms </vt:lpstr>
      <vt:lpstr>PowerPoint 簡報</vt:lpstr>
      <vt:lpstr>Merge Sort Algorithm</vt:lpstr>
      <vt:lpstr>An Illustrative Example of MS(A)</vt:lpstr>
      <vt:lpstr>PowerPoint 簡報</vt:lpstr>
      <vt:lpstr>Analyze Divide-and-Conquer Algorithms</vt:lpstr>
      <vt:lpstr>Analysis of Merge Sort</vt:lpstr>
      <vt:lpstr>PowerPoint 簡報</vt:lpstr>
      <vt:lpstr>Recursion Tree for Merge Sort</vt:lpstr>
      <vt:lpstr>PowerPoint 簡報</vt:lpstr>
    </vt:vector>
  </TitlesOfParts>
  <Company>NCTU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I-Lin Wang</dc:creator>
  <cp:lastModifiedBy>I-Lin Wang</cp:lastModifiedBy>
  <cp:revision>107</cp:revision>
  <dcterms:created xsi:type="dcterms:W3CDTF">2001-09-06T13:56:50Z</dcterms:created>
  <dcterms:modified xsi:type="dcterms:W3CDTF">2024-10-17T14:12:48Z</dcterms:modified>
</cp:coreProperties>
</file>