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6" r:id="rId3"/>
    <p:sldId id="317" r:id="rId4"/>
    <p:sldId id="318" r:id="rId5"/>
    <p:sldId id="319" r:id="rId6"/>
    <p:sldId id="334" r:id="rId7"/>
    <p:sldId id="336" r:id="rId8"/>
    <p:sldId id="320" r:id="rId9"/>
    <p:sldId id="321" r:id="rId10"/>
    <p:sldId id="322" r:id="rId11"/>
    <p:sldId id="324" r:id="rId12"/>
    <p:sldId id="323" r:id="rId13"/>
    <p:sldId id="332" r:id="rId14"/>
    <p:sldId id="325" r:id="rId15"/>
    <p:sldId id="331" r:id="rId16"/>
    <p:sldId id="333" r:id="rId17"/>
    <p:sldId id="326" r:id="rId18"/>
    <p:sldId id="327" r:id="rId19"/>
    <p:sldId id="328" r:id="rId20"/>
    <p:sldId id="329" r:id="rId21"/>
  </p:sldIdLst>
  <p:sldSz cx="12192000" cy="6858000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008000"/>
    <a:srgbClr val="66FF66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3" autoAdjust="0"/>
    <p:restoredTop sz="94630" autoAdjust="0"/>
  </p:normalViewPr>
  <p:slideViewPr>
    <p:cSldViewPr showGuides="1">
      <p:cViewPr varScale="1">
        <p:scale>
          <a:sx n="82" d="100"/>
          <a:sy n="82" d="100"/>
        </p:scale>
        <p:origin x="12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F7DC3FB-0BB9-44EE-A82B-F488BD62AF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E634943-5650-48A6-A570-83068AC90B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595970BB-2490-4C0E-8981-3F868D8E7C2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4F76AA8A-60F0-4064-8EE4-23C81175ADF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3438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6429A78F-72AE-4AB6-B1C1-10532FA636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037E75D-8979-45F5-8BB7-F0A6C5448B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B072DE4-F4B0-41B0-86B7-1BD52B0C721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19981BC-0CEC-42C0-B4AB-64A7CFDCC4C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9938"/>
            <a:ext cx="6818312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30EEEDCA-07CA-46C9-A6F3-2AC45FFE22B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00BE5CCB-C6F4-42E3-A49F-FD003D2C42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A53D5274-4E45-42F9-B719-2A0CDD8B6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3438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5676699-7867-4F2E-ADA1-833DB7B533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23D1A77-21E8-4D54-BDE6-2017785E89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974B1CFA-B6E3-40B1-A834-AAF82562E547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840F917-0B18-4691-85CC-465B06DD0C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E354A35-F1A8-4700-BBA9-84661BA88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3C3935E3-B96D-4116-B19C-B493A80ED5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D0DD45AF-3B0D-428E-AA39-209B6F4C22DC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11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E6713DD-DD8B-4450-9703-9EA9DA1907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4B19686-50C7-4F84-BC70-8D2E70CFD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A4A231B0-7358-4D74-8DD1-31159270A1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D9BEE01B-CBC6-48D6-9EB1-0DE0C5C9851A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12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60E01AF-3DB4-42CC-B8E2-24AF8339AD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EB1C293-39F8-4643-B4F6-95A54488C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41801B95-C345-4DB9-A12A-84079182C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4CCFFC8A-38FE-4F20-8608-9FECFC47735B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13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DDFE93A-7BA5-44B2-A421-6B156DDA8F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4DAB5245-21C6-4E3F-8BD1-F52B2C9C7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7550DB25-6DC3-4D15-BEE8-FFDCF457B0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AC06F731-7EA8-44FE-BBC4-D4FD53DECB2D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14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1DCD044-0771-4E61-B7DD-5C57F65A68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C554EA2-0093-4AD9-89A0-BAC389D8E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F83A801-B841-4171-9162-3DA7D02DCC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F3702D89-2BE7-4B93-B82D-DB0DFC1EFCC0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15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F3BEDC2-1D95-4CBB-97F1-138A8E814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78B3768-5BD7-466E-809A-270AE110E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DA30A97C-B70D-46EE-82FF-BA5AD83C25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5F3C9BE4-6F20-4236-8BD8-F7D6BF433EC8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16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A381CC3-6481-49CE-B3B4-E1712E2B4B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243F0DE-045D-4243-BF4D-858EF8730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F529DCE-59C3-41D7-89C2-383783754A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07644901-4C09-4966-960E-03F15BD3AEF7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17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7B9BFCB-FB49-4CDF-9A2A-80161FF89F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4455071-ACC0-4B02-BDA5-7C0912BCD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3DBB00B-CB6D-4785-B691-15C3B811F7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20B3FEBF-56B1-47E3-AAB1-929031D293B9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18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733C12E-4E72-47A3-B287-4C980C51F3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DDC19A5-C80A-413F-BF2B-76923E903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0F3D782-8FB7-43F6-915A-A8D51A6C7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17528249-91CE-49E0-9BCF-EF97E0698832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19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01787A9-AA3F-4FAC-BC88-6DB63ECF85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9E1BD6B-8584-4F27-858F-C0C8B6129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83A15DD8-6629-4B2A-8315-72F65DE7D5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88F32B14-9489-44F0-8A97-449EF95818EC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20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DF53D0C-2F33-4099-95A2-346E1C28F3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E363344D-0A94-4D4F-800A-0E14DF7C4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If each node allocate fixed memory (e.g. max_deg) for its adjacent nodes, it will waste memory. </a:t>
            </a:r>
          </a:p>
          <a:p>
            <a:pPr eaLnBrk="1" hangingPunct="1"/>
            <a:r>
              <a:rPr lang="en-US" altLang="zh-TW"/>
              <a:t>Using the left-child, right-sibling representation can save much space since it only use O(n) space.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75D3B8AD-46F2-40D7-A13F-E8CEA44A7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2AA837AE-8D08-4FE9-A90F-568301D6A247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2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BC04548-4533-4FC9-ABE7-06E59BEFC1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2963E64-1A61-4A3F-9EFE-C604E4F88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3FFCC28-18A1-4171-87F0-3FFDD21CE4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D32A2C66-DD78-4044-B757-19A9FDB2CBCA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3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1E9EDF1-E64E-4C76-9FE9-2C16C6CDC9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B2266F7-A23D-49A2-B9BB-B97664F04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F25245D-A350-4C8A-BCCB-6EE6F3E09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74FA185F-071B-4C67-ABE1-B4B3D06DF69B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4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F3BAAD5-A711-4F55-9A16-9BD2B40A3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999072E-D1D3-4951-98AF-4B54891B8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FDCB561B-5E4C-441C-BE05-99A649A71C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EB84DF2A-08A0-49D8-A1B5-7FE5EA60A2E8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5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80A2AD0-12A3-4444-AD8F-26BC3AF240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4F3BA2E-F671-4C92-983B-604CA51AB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>
            <a:extLst>
              <a:ext uri="{FF2B5EF4-FFF2-40B4-BE49-F238E27FC236}">
                <a16:creationId xmlns:a16="http://schemas.microsoft.com/office/drawing/2014/main" id="{1AAB1795-367F-474E-A56B-BB96C8824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備忘稿版面配置區 2">
            <a:extLst>
              <a:ext uri="{FF2B5EF4-FFF2-40B4-BE49-F238E27FC236}">
                <a16:creationId xmlns:a16="http://schemas.microsoft.com/office/drawing/2014/main" id="{61FB30F7-E49C-4DCB-9955-FF7FD0A4D6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6388" name="投影片編號版面配置區 3">
            <a:extLst>
              <a:ext uri="{FF2B5EF4-FFF2-40B4-BE49-F238E27FC236}">
                <a16:creationId xmlns:a16="http://schemas.microsoft.com/office/drawing/2014/main" id="{6E8168EB-D627-4D8D-AD35-D118C8051D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5DAD97F5-6B40-4548-AD7A-574970135C02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6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8F88792-1F97-42F7-B2CD-F73E0B9B31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E39145FA-7A62-4144-8200-E6AF8530CCC3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8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5ED92E9-22F8-4279-A938-AE3A2529E6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A155212-CD66-455E-80A2-3D2BA3E1B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91EB285-E3F4-4347-9550-F9ED0DB1F0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35E45C69-2A62-404F-9615-86D7D0192A47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9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DB83DD0-6271-4EE7-BD3E-AB88C525D2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A03082F-577A-4ED3-BA28-65DBA05D4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4D14FF65-99F0-435C-A650-DCDF2A78FF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BF7F69CC-EBC1-46D1-A338-3BFA490BA125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10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623D953-84E3-411C-B39B-338F5B9A38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A7B32A8-0F7D-4E7C-9172-294B8D7AD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4B6D00A9-DBA6-469F-B385-6FA2D04BA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324600"/>
            <a:ext cx="1127760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2610C9-056C-41F2-837E-6CC40308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6400800"/>
            <a:ext cx="948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</a:rPr>
              <a:t>NCKU</a:t>
            </a:r>
            <a:r>
              <a:rPr kumimoji="1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</a:rPr>
              <a:t>IIM    </a:t>
            </a:r>
            <a:r>
              <a:rPr kumimoji="1" lang="zh-TW" altLang="en-US" sz="16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資料結構 </a:t>
            </a:r>
            <a:r>
              <a:rPr kumimoji="1" lang="en-US" altLang="zh-TW" sz="16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Chapter 10</a:t>
            </a:r>
            <a:endParaRPr lang="en-US" altLang="zh-TW" sz="1600">
              <a:solidFill>
                <a:srgbClr val="006600"/>
              </a:solidFill>
              <a:latin typeface="文鼎古印體" pitchFamily="49" charset="-120"/>
              <a:ea typeface="文鼎古印體" pitchFamily="49" charset="-120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2624EC78-723D-42F1-B80E-2BBDE5ADC967}"/>
              </a:ext>
            </a:extLst>
          </p:cNvPr>
          <p:cNvGrpSpPr>
            <a:grpSpLocks/>
          </p:cNvGrpSpPr>
          <p:nvPr/>
        </p:nvGrpSpPr>
        <p:grpSpPr bwMode="auto">
          <a:xfrm>
            <a:off x="0" y="941388"/>
            <a:ext cx="12192000" cy="76200"/>
            <a:chOff x="413" y="888"/>
            <a:chExt cx="5814" cy="48"/>
          </a:xfrm>
        </p:grpSpPr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80697514-1B0E-453D-8434-D32C7DC0099C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1293DC27-AABB-4F71-AD53-DAB203DB3F7C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9" name="Rectangle 12">
            <a:extLst>
              <a:ext uri="{FF2B5EF4-FFF2-40B4-BE49-F238E27FC236}">
                <a16:creationId xmlns:a16="http://schemas.microsoft.com/office/drawing/2014/main" id="{5A25F874-1627-4A39-A9FE-00D492542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114300"/>
            <a:ext cx="109728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5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rPr>
              <a:t>資料結構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219201"/>
            <a:ext cx="10363200" cy="1736725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24C2BEB-5537-48C5-AD8A-ACB7152DF7C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5B691FF-164C-44C1-9013-7E7D720AE1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ECCB5080-6C14-4ED5-B44C-8027AAEA00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47200" y="0"/>
            <a:ext cx="2844800" cy="457200"/>
          </a:xfrm>
        </p:spPr>
        <p:txBody>
          <a:bodyPr anchor="b"/>
          <a:lstStyle>
            <a:lvl1pPr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7073820D-2068-4491-A49B-B2A654D658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088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88CB909-C547-4B15-BE0A-9ADB07A995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EBFE6-D4A3-48A6-A368-A74DDF3270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441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46634" y="114300"/>
            <a:ext cx="2810933" cy="60515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114300"/>
            <a:ext cx="8233833" cy="60515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429B12-6E38-40E7-AF6A-34E0B4C812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E83DD-6C37-4ABC-879C-3EE30E6431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549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8634F35-9F4E-48AE-B53F-075C31B27B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1CEC1-33F8-445B-9D37-12EDC0FBB1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076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294AF2-1CED-4958-ADB3-5A25B33A10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2D86B-30CC-471F-B915-1810708BE6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1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522384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35185" y="1268413"/>
            <a:ext cx="5522383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CFBFE33-4B8B-4FBE-A219-0F5B0FD1F6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18AF3-4479-4583-AC69-4880F46EE4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326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23274-1919-493D-89B0-1C2B874513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27643-6424-4C47-953B-CA0541D9C1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65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1A0D9D3-CF9F-4DF2-B1D4-1508FFE7ED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CDFB4-3124-4425-833C-CF1C616D80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827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9B9C9BE-7982-4E48-9B57-E59E29B6F2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1ED82-603B-4D16-A238-90DD99AB39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817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6FDEC44-7326-4B91-BFB2-A52786F846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C35BD-9DBE-48AF-A7CB-75F0415B33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970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86868E-4B25-49B8-8C8B-EF981E7BF5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C5BF7-4AA0-4558-8A23-C55C09104A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834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6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BCDA2AF-9D88-45F1-A4F0-CDDE9093B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3888" y="114300"/>
            <a:ext cx="109728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5FB7009-92C1-4C12-954D-7C447EE21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1247438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EE36408D-0033-4445-BEC6-8C5366FAE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324600"/>
            <a:ext cx="1127760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AF88B670-9473-4A7B-9DBB-0F850A4F6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6400800"/>
            <a:ext cx="948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</a:rPr>
              <a:t>NCKU</a:t>
            </a:r>
            <a:r>
              <a:rPr kumimoji="1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</a:rPr>
              <a:t>IIM    </a:t>
            </a:r>
            <a:r>
              <a:rPr kumimoji="1" lang="zh-TW" altLang="en-US" sz="16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資料結構 </a:t>
            </a:r>
            <a:r>
              <a:rPr kumimoji="1" lang="en-US" altLang="zh-TW" sz="16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Chapter 10</a:t>
            </a:r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79232862-7626-4AE5-939A-12B8249E09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0"/>
            <a:ext cx="101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0E169186-C192-48A4-B76A-73FCEED92B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644F728D-0DD6-4B34-88CB-66985E55F236}"/>
              </a:ext>
            </a:extLst>
          </p:cNvPr>
          <p:cNvGrpSpPr>
            <a:grpSpLocks/>
          </p:cNvGrpSpPr>
          <p:nvPr/>
        </p:nvGrpSpPr>
        <p:grpSpPr bwMode="auto">
          <a:xfrm>
            <a:off x="0" y="1125538"/>
            <a:ext cx="12192000" cy="76200"/>
            <a:chOff x="413" y="888"/>
            <a:chExt cx="5814" cy="48"/>
          </a:xfrm>
        </p:grpSpPr>
        <p:sp>
          <p:nvSpPr>
            <p:cNvPr id="1032" name="Line 8">
              <a:extLst>
                <a:ext uri="{FF2B5EF4-FFF2-40B4-BE49-F238E27FC236}">
                  <a16:creationId xmlns:a16="http://schemas.microsoft.com/office/drawing/2014/main" id="{F7DF3C78-A3F4-4A12-A22B-DC0DFFD3EE23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" name="Line 9">
              <a:extLst>
                <a:ext uri="{FF2B5EF4-FFF2-40B4-BE49-F238E27FC236}">
                  <a16:creationId xmlns:a16="http://schemas.microsoft.com/office/drawing/2014/main" id="{E55D7A81-2F56-4A31-848A-9502AA0F16AC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B472DA1-8DEC-4887-BA4E-3018B2BCFC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63750" y="1844675"/>
            <a:ext cx="80645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Elementary Data Structures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A20F142-801A-42EA-8B2A-D9B7F7E3561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21351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000" b="1" u="sng"/>
              <a:t>Contents:</a:t>
            </a:r>
          </a:p>
          <a:p>
            <a:pPr eaLnBrk="1" hangingPunct="1">
              <a:buFontTx/>
              <a:buChar char="•"/>
              <a:defRPr/>
            </a:pPr>
            <a:r>
              <a:rPr lang="en-US" altLang="zh-TW" sz="2000" b="1"/>
              <a:t> Stacks &amp; Queues</a:t>
            </a:r>
          </a:p>
          <a:p>
            <a:pPr eaLnBrk="1" hangingPunct="1">
              <a:buFontTx/>
              <a:buChar char="•"/>
              <a:defRPr/>
            </a:pPr>
            <a:r>
              <a:rPr lang="en-US" altLang="zh-TW" sz="2000" b="1"/>
              <a:t> Linked Lists</a:t>
            </a:r>
          </a:p>
          <a:p>
            <a:pPr eaLnBrk="1" hangingPunct="1">
              <a:buFontTx/>
              <a:buChar char="•"/>
              <a:defRPr/>
            </a:pPr>
            <a:r>
              <a:rPr lang="en-US" altLang="zh-TW" sz="2000" b="1"/>
              <a:t> Implementing Pointers and Objects</a:t>
            </a:r>
          </a:p>
          <a:p>
            <a:pPr eaLnBrk="1" hangingPunct="1">
              <a:buFontTx/>
              <a:buChar char="•"/>
              <a:defRPr/>
            </a:pPr>
            <a:r>
              <a:rPr lang="en-US" altLang="zh-TW" sz="2000" b="1"/>
              <a:t> Representing Rooted Trees</a:t>
            </a:r>
          </a:p>
          <a:p>
            <a:pPr eaLnBrk="1" hangingPunct="1">
              <a:defRPr/>
            </a:pPr>
            <a:endParaRPr lang="en-US" altLang="zh-TW" sz="2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>
            <a:extLst>
              <a:ext uri="{FF2B5EF4-FFF2-40B4-BE49-F238E27FC236}">
                <a16:creationId xmlns:a16="http://schemas.microsoft.com/office/drawing/2014/main" id="{853F954A-CA71-4DB9-B087-BD19ED53B1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E29E26-F88E-4478-9E6F-8187A8662E2B}" type="slidenum">
              <a:rPr kumimoji="0" lang="en-US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78882" name="Rectangle 2">
            <a:extLst>
              <a:ext uri="{FF2B5EF4-FFF2-40B4-BE49-F238E27FC236}">
                <a16:creationId xmlns:a16="http://schemas.microsoft.com/office/drawing/2014/main" id="{AB25122F-5D9D-40E9-A9C1-517C9C593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Linked Lists</a:t>
            </a:r>
          </a:p>
        </p:txBody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A4D232AA-9898-4EB3-80B8-6BEA5E72C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7368" y="1268413"/>
            <a:ext cx="11449670" cy="48974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dirty="0">
                <a:effectLst/>
              </a:rPr>
              <a:t>A 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linked list</a:t>
            </a:r>
            <a:r>
              <a:rPr lang="en-US" altLang="zh-TW" sz="2400" dirty="0">
                <a:effectLst/>
              </a:rPr>
              <a:t> is a data structure in which the objects are arranged in a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linear order</a:t>
            </a:r>
            <a:endParaRPr lang="en-US" altLang="zh-TW" sz="2400" dirty="0">
              <a:effectLst/>
            </a:endParaRPr>
          </a:p>
          <a:p>
            <a:pPr eaLnBrk="1" hangingPunct="1">
              <a:defRPr/>
            </a:pPr>
            <a:r>
              <a:rPr lang="en-US" altLang="zh-TW" sz="2400" dirty="0">
                <a:effectLst/>
              </a:rPr>
              <a:t>each element in a 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doubly linked list</a:t>
            </a:r>
            <a:r>
              <a:rPr lang="en-US" altLang="zh-TW" sz="2400" dirty="0">
                <a:effectLst/>
              </a:rPr>
              <a:t> </a:t>
            </a:r>
            <a:r>
              <a:rPr lang="en-US" altLang="zh-TW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400" dirty="0">
                <a:effectLst/>
              </a:rPr>
              <a:t> is an object with a 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key</a:t>
            </a:r>
            <a:r>
              <a:rPr lang="en-US" altLang="zh-TW" sz="2400" dirty="0">
                <a:effectLst/>
              </a:rPr>
              <a:t> field and two other pointer fields: 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next</a:t>
            </a:r>
            <a:r>
              <a:rPr lang="en-US" altLang="zh-TW" sz="2400" dirty="0">
                <a:effectLst/>
              </a:rPr>
              <a:t> and </a:t>
            </a:r>
            <a:r>
              <a:rPr lang="en-US" altLang="zh-TW" sz="2400" dirty="0" err="1">
                <a:solidFill>
                  <a:srgbClr val="006600"/>
                </a:solidFill>
                <a:effectLst/>
              </a:rPr>
              <a:t>prev</a:t>
            </a:r>
            <a:endParaRPr lang="en-US" altLang="zh-TW" sz="2400" dirty="0">
              <a:effectLst/>
            </a:endParaRPr>
          </a:p>
          <a:p>
            <a:pPr eaLnBrk="1" hangingPunct="1">
              <a:defRPr/>
            </a:pPr>
            <a:r>
              <a:rPr lang="en-US" altLang="zh-TW" sz="2400" dirty="0">
                <a:effectLst/>
              </a:rPr>
              <a:t>Given an element </a:t>
            </a:r>
            <a:r>
              <a:rPr lang="en-US" altLang="zh-TW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effectLst/>
              </a:rPr>
              <a:t> in the list</a:t>
            </a:r>
          </a:p>
          <a:p>
            <a:pPr lvl="1" eaLnBrk="1" hangingPunct="1">
              <a:defRPr/>
            </a:pPr>
            <a:r>
              <a:rPr lang="en-US" altLang="zh-TW" dirty="0">
                <a:solidFill>
                  <a:srgbClr val="006600"/>
                </a:solidFill>
                <a:effectLst/>
              </a:rPr>
              <a:t>next[</a:t>
            </a:r>
            <a:r>
              <a:rPr lang="en-US" altLang="zh-TW" i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solidFill>
                  <a:srgbClr val="006600"/>
                </a:solidFill>
                <a:effectLst/>
              </a:rPr>
              <a:t>]</a:t>
            </a:r>
            <a:r>
              <a:rPr lang="en-US" altLang="zh-TW" dirty="0">
                <a:effectLst/>
              </a:rPr>
              <a:t> points to its </a:t>
            </a:r>
            <a:r>
              <a:rPr lang="en-US" altLang="zh-TW" dirty="0">
                <a:solidFill>
                  <a:srgbClr val="0000FF"/>
                </a:solidFill>
                <a:effectLst/>
              </a:rPr>
              <a:t>successor</a:t>
            </a:r>
            <a:r>
              <a:rPr lang="en-US" altLang="zh-TW" dirty="0">
                <a:effectLst/>
              </a:rPr>
              <a:t> in the linked list</a:t>
            </a:r>
          </a:p>
          <a:p>
            <a:pPr lvl="1" eaLnBrk="1" hangingPunct="1">
              <a:defRPr/>
            </a:pPr>
            <a:r>
              <a:rPr lang="en-US" altLang="zh-TW" dirty="0" err="1">
                <a:solidFill>
                  <a:srgbClr val="006600"/>
                </a:solidFill>
                <a:effectLst/>
              </a:rPr>
              <a:t>prev</a:t>
            </a:r>
            <a:r>
              <a:rPr lang="en-US" altLang="zh-TW" dirty="0">
                <a:solidFill>
                  <a:srgbClr val="006600"/>
                </a:solidFill>
                <a:effectLst/>
              </a:rPr>
              <a:t>[</a:t>
            </a:r>
            <a:r>
              <a:rPr lang="en-US" altLang="zh-TW" i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solidFill>
                  <a:srgbClr val="006600"/>
                </a:solidFill>
                <a:effectLst/>
              </a:rPr>
              <a:t>]</a:t>
            </a:r>
            <a:r>
              <a:rPr lang="en-US" altLang="zh-TW" dirty="0">
                <a:effectLst/>
              </a:rPr>
              <a:t> points to its </a:t>
            </a:r>
            <a:r>
              <a:rPr lang="en-US" altLang="zh-TW" dirty="0">
                <a:solidFill>
                  <a:srgbClr val="0000FF"/>
                </a:solidFill>
                <a:effectLst/>
              </a:rPr>
              <a:t>predecessor</a:t>
            </a:r>
            <a:endParaRPr lang="en-US" altLang="zh-TW" dirty="0">
              <a:effectLst/>
            </a:endParaRPr>
          </a:p>
          <a:p>
            <a:pPr eaLnBrk="1" hangingPunct="1">
              <a:defRPr/>
            </a:pPr>
            <a:r>
              <a:rPr lang="en-US" altLang="zh-TW" sz="2400" dirty="0" err="1">
                <a:solidFill>
                  <a:srgbClr val="0000FF"/>
                </a:solidFill>
                <a:effectLst/>
              </a:rPr>
              <a:t>prev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[</a:t>
            </a:r>
            <a:r>
              <a:rPr lang="en-US" altLang="zh-TW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] = NIL</a:t>
            </a:r>
            <a:r>
              <a:rPr lang="en-US" altLang="zh-TW" sz="2400" dirty="0">
                <a:effectLst/>
              </a:rPr>
              <a:t>: </a:t>
            </a:r>
            <a:r>
              <a:rPr lang="en-US" altLang="zh-TW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effectLst/>
              </a:rPr>
              <a:t> has no predecessor, and is the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first</a:t>
            </a:r>
            <a:r>
              <a:rPr lang="en-US" altLang="zh-TW" sz="2400" dirty="0">
                <a:effectLst/>
              </a:rPr>
              <a:t> element, or 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head</a:t>
            </a:r>
          </a:p>
          <a:p>
            <a:pPr eaLnBrk="1" hangingPunct="1">
              <a:defRPr/>
            </a:pPr>
            <a:r>
              <a:rPr lang="en-US" altLang="zh-TW" sz="2400" dirty="0">
                <a:solidFill>
                  <a:srgbClr val="0000FF"/>
                </a:solidFill>
                <a:effectLst/>
              </a:rPr>
              <a:t>next[</a:t>
            </a:r>
            <a:r>
              <a:rPr lang="en-US" altLang="zh-TW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] = NIL</a:t>
            </a:r>
            <a:r>
              <a:rPr lang="en-US" altLang="zh-TW" sz="2400" dirty="0">
                <a:effectLst/>
              </a:rPr>
              <a:t>: </a:t>
            </a:r>
            <a:r>
              <a:rPr lang="en-US" altLang="zh-TW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effectLst/>
              </a:rPr>
              <a:t> has no successor and is the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last</a:t>
            </a:r>
            <a:r>
              <a:rPr lang="en-US" altLang="zh-TW" sz="2400" dirty="0">
                <a:effectLst/>
              </a:rPr>
              <a:t> element, or 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tail</a:t>
            </a:r>
            <a:r>
              <a:rPr lang="en-US" altLang="zh-TW" sz="2400" dirty="0">
                <a:effectLst/>
              </a:rPr>
              <a:t> </a:t>
            </a:r>
          </a:p>
          <a:p>
            <a:pPr eaLnBrk="1" hangingPunct="1">
              <a:defRPr/>
            </a:pPr>
            <a:r>
              <a:rPr lang="en-US" altLang="zh-TW" sz="2400" dirty="0">
                <a:solidFill>
                  <a:srgbClr val="006600"/>
                </a:solidFill>
                <a:effectLst/>
              </a:rPr>
              <a:t>head[</a:t>
            </a:r>
            <a:r>
              <a:rPr lang="en-US" altLang="zh-TW" sz="2400" i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]</a:t>
            </a:r>
            <a:r>
              <a:rPr lang="en-US" altLang="zh-TW" sz="2400" dirty="0">
                <a:effectLst/>
              </a:rPr>
              <a:t> points to the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first</a:t>
            </a:r>
            <a:r>
              <a:rPr lang="en-US" altLang="zh-TW" sz="2400" dirty="0">
                <a:effectLst/>
              </a:rPr>
              <a:t> element of the list</a:t>
            </a:r>
          </a:p>
          <a:p>
            <a:pPr eaLnBrk="1" hangingPunct="1">
              <a:defRPr/>
            </a:pPr>
            <a:r>
              <a:rPr lang="en-US" altLang="zh-TW" sz="2400" dirty="0">
                <a:solidFill>
                  <a:srgbClr val="0000FF"/>
                </a:solidFill>
                <a:effectLst/>
              </a:rPr>
              <a:t>head[</a:t>
            </a:r>
            <a:r>
              <a:rPr lang="en-US" altLang="zh-TW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] = NIL</a:t>
            </a:r>
            <a:r>
              <a:rPr lang="en-US" altLang="zh-TW" sz="2400" dirty="0">
                <a:effectLst/>
              </a:rPr>
              <a:t>: the list is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empty</a:t>
            </a:r>
            <a:endParaRPr lang="en-US" altLang="zh-TW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>
            <a:extLst>
              <a:ext uri="{FF2B5EF4-FFF2-40B4-BE49-F238E27FC236}">
                <a16:creationId xmlns:a16="http://schemas.microsoft.com/office/drawing/2014/main" id="{E9143A73-CF57-48A2-8054-08E394F68A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46CC42-11BA-4C8A-960D-5C162D834726}" type="slidenum">
              <a:rPr kumimoji="0" lang="en-US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80930" name="Rectangle 2">
            <a:extLst>
              <a:ext uri="{FF2B5EF4-FFF2-40B4-BE49-F238E27FC236}">
                <a16:creationId xmlns:a16="http://schemas.microsoft.com/office/drawing/2014/main" id="{E91D2852-B1DF-4E6E-863C-D5377BE4D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Some Linked Lists</a:t>
            </a:r>
          </a:p>
        </p:txBody>
      </p:sp>
      <p:sp>
        <p:nvSpPr>
          <p:cNvPr id="380931" name="Rectangle 3">
            <a:extLst>
              <a:ext uri="{FF2B5EF4-FFF2-40B4-BE49-F238E27FC236}">
                <a16:creationId xmlns:a16="http://schemas.microsoft.com/office/drawing/2014/main" id="{E00C3975-5067-4BBC-9629-0424BBF58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7368" y="1268413"/>
            <a:ext cx="11449670" cy="48974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dirty="0">
                <a:solidFill>
                  <a:srgbClr val="006600"/>
                </a:solidFill>
              </a:rPr>
              <a:t>Singly linked list</a:t>
            </a:r>
            <a:r>
              <a:rPr lang="en-US" altLang="zh-TW" sz="2400" dirty="0"/>
              <a:t> : omit the </a:t>
            </a:r>
            <a:r>
              <a:rPr lang="en-US" altLang="zh-TW" sz="2400" dirty="0" err="1">
                <a:solidFill>
                  <a:srgbClr val="0000FF"/>
                </a:solidFill>
              </a:rPr>
              <a:t>prev</a:t>
            </a:r>
            <a:r>
              <a:rPr lang="en-US" altLang="zh-TW" sz="2400" dirty="0"/>
              <a:t> pointer in each element of the doubly linked list</a:t>
            </a:r>
          </a:p>
          <a:p>
            <a:pPr eaLnBrk="1" hangingPunct="1">
              <a:defRPr/>
            </a:pPr>
            <a:r>
              <a:rPr lang="en-US" altLang="zh-TW" sz="2400" dirty="0">
                <a:solidFill>
                  <a:srgbClr val="006600"/>
                </a:solidFill>
              </a:rPr>
              <a:t>Sorted linked list</a:t>
            </a:r>
            <a:r>
              <a:rPr lang="en-US" altLang="zh-TW" sz="2400" dirty="0"/>
              <a:t> : the linear order of the list corresponds to the linear order of </a:t>
            </a:r>
            <a:r>
              <a:rPr lang="en-US" altLang="zh-TW" sz="2400" dirty="0">
                <a:solidFill>
                  <a:srgbClr val="0000FF"/>
                </a:solidFill>
              </a:rPr>
              <a:t>keys</a:t>
            </a:r>
            <a:r>
              <a:rPr lang="en-US" altLang="zh-TW" sz="2400" dirty="0"/>
              <a:t> stored in elements of the list (thus </a:t>
            </a:r>
            <a:r>
              <a:rPr lang="en-US" altLang="zh-TW" sz="2400" dirty="0">
                <a:solidFill>
                  <a:srgbClr val="0000FF"/>
                </a:solidFill>
              </a:rPr>
              <a:t>head is the minimum element</a:t>
            </a:r>
            <a:r>
              <a:rPr lang="en-US" altLang="zh-TW" sz="2400" dirty="0"/>
              <a:t>, and </a:t>
            </a:r>
            <a:r>
              <a:rPr lang="en-US" altLang="zh-TW" sz="2400" dirty="0">
                <a:solidFill>
                  <a:srgbClr val="0000FF"/>
                </a:solidFill>
              </a:rPr>
              <a:t>tail is the maximum element</a:t>
            </a:r>
            <a:r>
              <a:rPr lang="en-US" altLang="zh-TW" sz="2400" dirty="0"/>
              <a:t>)</a:t>
            </a:r>
          </a:p>
          <a:p>
            <a:pPr eaLnBrk="1" hangingPunct="1">
              <a:defRPr/>
            </a:pPr>
            <a:r>
              <a:rPr lang="en-US" altLang="zh-TW" sz="2400" dirty="0">
                <a:solidFill>
                  <a:srgbClr val="006600"/>
                </a:solidFill>
              </a:rPr>
              <a:t>Unsorted linked list</a:t>
            </a:r>
            <a:r>
              <a:rPr lang="en-US" altLang="zh-TW" sz="2400" dirty="0"/>
              <a:t> : a linked list that is not sorted</a:t>
            </a:r>
          </a:p>
          <a:p>
            <a:pPr eaLnBrk="1" hangingPunct="1">
              <a:defRPr/>
            </a:pPr>
            <a:r>
              <a:rPr lang="en-US" altLang="zh-TW" sz="2400" dirty="0">
                <a:solidFill>
                  <a:srgbClr val="006600"/>
                </a:solidFill>
              </a:rPr>
              <a:t>Circular linked list</a:t>
            </a:r>
            <a:r>
              <a:rPr lang="en-US" altLang="zh-TW" sz="2400" dirty="0"/>
              <a:t> : a doubly linked list with </a:t>
            </a:r>
            <a:r>
              <a:rPr lang="en-US" altLang="zh-TW" sz="2400" dirty="0" err="1">
                <a:solidFill>
                  <a:srgbClr val="FF0000"/>
                </a:solidFill>
              </a:rPr>
              <a:t>prev</a:t>
            </a:r>
            <a:r>
              <a:rPr lang="en-US" altLang="zh-TW" sz="2400" dirty="0">
                <a:solidFill>
                  <a:srgbClr val="FF0000"/>
                </a:solidFill>
              </a:rPr>
              <a:t>[head]=tail , next[tail]=head</a:t>
            </a:r>
          </a:p>
          <a:p>
            <a:pPr eaLnBrk="1" hangingPunct="1">
              <a:defRPr/>
            </a:pPr>
            <a:endParaRPr lang="en-US" altLang="zh-TW" sz="24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TW" sz="2400" dirty="0"/>
              <a:t>In the following discussion, we assume </a:t>
            </a:r>
            <a:r>
              <a:rPr lang="en-US" altLang="zh-TW" sz="2400" u="sng" dirty="0"/>
              <a:t>unsorted</a:t>
            </a:r>
            <a:r>
              <a:rPr lang="en-US" altLang="zh-TW" sz="2400" dirty="0"/>
              <a:t> and </a:t>
            </a:r>
            <a:r>
              <a:rPr lang="en-US" altLang="zh-TW" sz="2400" u="sng" dirty="0"/>
              <a:t>doubly linked lists</a:t>
            </a:r>
            <a:r>
              <a:rPr lang="en-US" altLang="zh-TW" sz="2400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>
            <a:extLst>
              <a:ext uri="{FF2B5EF4-FFF2-40B4-BE49-F238E27FC236}">
                <a16:creationId xmlns:a16="http://schemas.microsoft.com/office/drawing/2014/main" id="{65387A21-DD0C-4D38-989C-264188A1A4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9570F0-CA71-41C7-A601-FBE53E79E7F8}" type="slidenum">
              <a:rPr kumimoji="0" lang="en-US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79906" name="Rectangle 2">
            <a:extLst>
              <a:ext uri="{FF2B5EF4-FFF2-40B4-BE49-F238E27FC236}">
                <a16:creationId xmlns:a16="http://schemas.microsoft.com/office/drawing/2014/main" id="{9C586E1E-7A7C-4FD2-87BC-CA4693F15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Linked List Operations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39546E65-1F6C-425C-9FA2-E306B1C53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1700213"/>
            <a:ext cx="30003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5">
            <a:extLst>
              <a:ext uri="{FF2B5EF4-FFF2-40B4-BE49-F238E27FC236}">
                <a16:creationId xmlns:a16="http://schemas.microsoft.com/office/drawing/2014/main" id="{139E7D05-D7E8-449D-99D6-6F932777D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3933825"/>
            <a:ext cx="26289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0" name="Picture 6">
            <a:extLst>
              <a:ext uri="{FF2B5EF4-FFF2-40B4-BE49-F238E27FC236}">
                <a16:creationId xmlns:a16="http://schemas.microsoft.com/office/drawing/2014/main" id="{6EF09804-CC7A-4AED-A634-BBB16472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3933825"/>
            <a:ext cx="30384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1" name="Text Box 7">
            <a:extLst>
              <a:ext uri="{FF2B5EF4-FFF2-40B4-BE49-F238E27FC236}">
                <a16:creationId xmlns:a16="http://schemas.microsoft.com/office/drawing/2014/main" id="{01B03C92-C7A7-47BA-891F-255BACEDE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1268413"/>
            <a:ext cx="594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Search an object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dirty="0">
                <a:ea typeface="細明體" panose="02020509000000000000" pitchFamily="49" charset="-120"/>
              </a:rPr>
              <a:t> with key=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1800" dirty="0">
                <a:ea typeface="細明體" panose="02020509000000000000" pitchFamily="49" charset="-120"/>
              </a:rPr>
              <a:t> on a list of </a:t>
            </a:r>
            <a:r>
              <a:rPr kumimoji="0" lang="en-US" altLang="zh-TW" sz="1800" i="1" dirty="0">
                <a:solidFill>
                  <a:srgbClr val="FF00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kumimoji="0" lang="en-US" altLang="zh-TW" sz="1800" dirty="0">
                <a:solidFill>
                  <a:srgbClr val="FF0000"/>
                </a:solidFill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ea typeface="細明體" panose="02020509000000000000" pitchFamily="49" charset="-120"/>
              </a:rPr>
              <a:t>objects : </a:t>
            </a:r>
            <a:r>
              <a:rPr kumimoji="0" lang="en-US" altLang="zh-TW" sz="1800" dirty="0">
                <a:solidFill>
                  <a:srgbClr val="FF0000"/>
                </a:solidFill>
                <a:ea typeface="細明體" panose="02020509000000000000" pitchFamily="49" charset="-120"/>
              </a:rPr>
              <a:t>O(</a:t>
            </a:r>
            <a:r>
              <a:rPr kumimoji="0" lang="en-US" altLang="zh-TW" sz="1800" i="1" dirty="0">
                <a:solidFill>
                  <a:srgbClr val="FF00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kumimoji="0" lang="en-US" altLang="zh-TW" sz="1800" dirty="0">
                <a:solidFill>
                  <a:srgbClr val="FF0000"/>
                </a:solidFill>
                <a:ea typeface="細明體" panose="02020509000000000000" pitchFamily="49" charset="-120"/>
              </a:rPr>
              <a:t>)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8C988846-3247-4685-B78F-606369AE3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3500438"/>
            <a:ext cx="257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Insert an object x : </a:t>
            </a:r>
            <a:r>
              <a:rPr kumimoji="0" lang="en-US" altLang="zh-TW" sz="1800">
                <a:solidFill>
                  <a:srgbClr val="FF0000"/>
                </a:solidFill>
                <a:ea typeface="細明體" panose="02020509000000000000" pitchFamily="49" charset="-120"/>
              </a:rPr>
              <a:t>O(1)</a:t>
            </a:r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8C866A8F-9B15-4472-A827-24C3FE4E7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3500438"/>
            <a:ext cx="266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Delete an object x : </a:t>
            </a:r>
            <a:r>
              <a:rPr kumimoji="0" lang="en-US" altLang="zh-TW" sz="1800">
                <a:solidFill>
                  <a:srgbClr val="FF0000"/>
                </a:solidFill>
                <a:ea typeface="細明體" panose="02020509000000000000" pitchFamily="49" charset="-120"/>
              </a:rPr>
              <a:t>O(1)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>
            <a:extLst>
              <a:ext uri="{FF2B5EF4-FFF2-40B4-BE49-F238E27FC236}">
                <a16:creationId xmlns:a16="http://schemas.microsoft.com/office/drawing/2014/main" id="{16451D5F-2908-485C-8F0E-6776ED9D2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Doubly Linked Lists</a:t>
            </a:r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2E879FBA-B5E5-4CCE-871B-23B49F234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"/>
          <a:stretch>
            <a:fillRect/>
          </a:stretch>
        </p:blipFill>
        <p:spPr bwMode="auto">
          <a:xfrm>
            <a:off x="1992313" y="908050"/>
            <a:ext cx="8351837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>
            <a:extLst>
              <a:ext uri="{FF2B5EF4-FFF2-40B4-BE49-F238E27FC236}">
                <a16:creationId xmlns:a16="http://schemas.microsoft.com/office/drawing/2014/main" id="{4BB6B6A1-79A8-42FE-BF7C-914883EAC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3730625"/>
            <a:ext cx="7777163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>
            <a:extLst>
              <a:ext uri="{FF2B5EF4-FFF2-40B4-BE49-F238E27FC236}">
                <a16:creationId xmlns:a16="http://schemas.microsoft.com/office/drawing/2014/main" id="{10C303BA-1D3F-4171-B772-6E37EF11A2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704EC1-7752-49EC-95B6-4EC74C695C1A}" type="slidenum">
              <a:rPr kumimoji="0" lang="en-US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81954" name="Rectangle 2">
            <a:extLst>
              <a:ext uri="{FF2B5EF4-FFF2-40B4-BE49-F238E27FC236}">
                <a16:creationId xmlns:a16="http://schemas.microsoft.com/office/drawing/2014/main" id="{8E7545AA-8B06-4C89-B69C-89E91ABDF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Sentinels </a:t>
            </a:r>
          </a:p>
        </p:txBody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619D3D0A-619C-4887-AF49-100C133AD1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3352" y="1268413"/>
            <a:ext cx="11593686" cy="48974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000" dirty="0">
                <a:solidFill>
                  <a:srgbClr val="006600"/>
                </a:solidFill>
              </a:rPr>
              <a:t>Sentinel</a:t>
            </a:r>
            <a:r>
              <a:rPr lang="en-US" altLang="zh-TW" sz="2000" dirty="0"/>
              <a:t> : a dummy object that simplifies boundary conditions. </a:t>
            </a:r>
          </a:p>
          <a:p>
            <a:pPr eaLnBrk="1" hangingPunct="1">
              <a:defRPr/>
            </a:pPr>
            <a:r>
              <a:rPr lang="en-US" altLang="zh-TW" sz="2000" dirty="0"/>
              <a:t>e.g.,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nil[</a:t>
            </a:r>
            <a:r>
              <a:rPr lang="en-US" altLang="zh-TW" sz="20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]</a:t>
            </a:r>
            <a:r>
              <a:rPr lang="en-US" altLang="zh-TW" sz="2000" dirty="0"/>
              <a:t> that represents NIL, it makes a doubly linked list to be a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circular doubly linked list with a sentinel</a:t>
            </a:r>
          </a:p>
          <a:p>
            <a:pPr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effectLst/>
              </a:rPr>
              <a:t>next[nil[</a:t>
            </a:r>
            <a:r>
              <a:rPr lang="en-US" altLang="zh-TW" sz="20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]]=head[</a:t>
            </a:r>
            <a:r>
              <a:rPr lang="en-US" altLang="zh-TW" sz="20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] </a:t>
            </a:r>
            <a:r>
              <a:rPr lang="en-US" altLang="zh-TW" sz="2000" dirty="0">
                <a:effectLst/>
              </a:rPr>
              <a:t>; </a:t>
            </a:r>
            <a:r>
              <a:rPr lang="en-US" altLang="zh-TW" sz="2000" dirty="0" err="1">
                <a:solidFill>
                  <a:srgbClr val="0000FF"/>
                </a:solidFill>
                <a:effectLst/>
              </a:rPr>
              <a:t>prev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[nil[</a:t>
            </a:r>
            <a:r>
              <a:rPr lang="en-US" altLang="zh-TW" sz="20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]]=tail[</a:t>
            </a:r>
            <a:r>
              <a:rPr lang="en-US" altLang="zh-TW" sz="20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]</a:t>
            </a:r>
            <a:r>
              <a:rPr lang="en-US" altLang="zh-TW" sz="2000" dirty="0">
                <a:effectLst/>
              </a:rPr>
              <a:t> </a:t>
            </a:r>
          </a:p>
          <a:p>
            <a:pPr lvl="1" eaLnBrk="1" hangingPunct="1">
              <a:defRPr/>
            </a:pPr>
            <a:r>
              <a:rPr lang="en-US" altLang="zh-TW" sz="1800" dirty="0">
                <a:effectLst/>
              </a:rPr>
              <a:t>Thus we can replace head[</a:t>
            </a:r>
            <a:r>
              <a:rPr lang="en-US" altLang="zh-TW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1800" dirty="0">
                <a:effectLst/>
              </a:rPr>
              <a:t>] by references to next[nil[</a:t>
            </a:r>
            <a:r>
              <a:rPr lang="en-US" altLang="zh-TW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1800" dirty="0">
                <a:effectLst/>
              </a:rPr>
              <a:t>]]. </a:t>
            </a:r>
          </a:p>
          <a:p>
            <a:pPr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effectLst/>
              </a:rPr>
              <a:t>next[tail[</a:t>
            </a:r>
            <a:r>
              <a:rPr lang="en-US" altLang="zh-TW" sz="20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]]=nil[</a:t>
            </a:r>
            <a:r>
              <a:rPr lang="en-US" altLang="zh-TW" sz="20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]</a:t>
            </a:r>
            <a:r>
              <a:rPr lang="en-US" altLang="zh-TW" sz="2000" dirty="0">
                <a:effectLst/>
              </a:rPr>
              <a:t> ; </a:t>
            </a:r>
            <a:r>
              <a:rPr lang="en-US" altLang="zh-TW" sz="2000" dirty="0" err="1">
                <a:solidFill>
                  <a:srgbClr val="0000FF"/>
                </a:solidFill>
                <a:effectLst/>
              </a:rPr>
              <a:t>prev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[head[</a:t>
            </a:r>
            <a:r>
              <a:rPr lang="en-US" altLang="zh-TW" sz="20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]]=nil[</a:t>
            </a:r>
            <a:r>
              <a:rPr lang="en-US" altLang="zh-TW" sz="20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]</a:t>
            </a:r>
            <a:r>
              <a:rPr lang="en-US" altLang="zh-TW" sz="2000" dirty="0">
                <a:effectLst/>
              </a:rPr>
              <a:t> </a:t>
            </a:r>
          </a:p>
          <a:p>
            <a:pPr lvl="1" eaLnBrk="1" hangingPunct="1">
              <a:defRPr/>
            </a:pPr>
            <a:r>
              <a:rPr lang="en-US" altLang="zh-TW" sz="1800" dirty="0">
                <a:effectLst/>
              </a:rPr>
              <a:t>thus an empty list consists of just the sentinel nil[</a:t>
            </a:r>
            <a:r>
              <a:rPr lang="en-US" altLang="zh-TW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1800" dirty="0">
                <a:effectLst/>
              </a:rPr>
              <a:t>]</a:t>
            </a:r>
          </a:p>
          <a:p>
            <a:pPr eaLnBrk="1" hangingPunct="1">
              <a:defRPr/>
            </a:pPr>
            <a:r>
              <a:rPr lang="en-US" altLang="zh-TW" sz="2000" dirty="0">
                <a:effectLst/>
              </a:rPr>
              <a:t>With sentinel, the operations become simpler:</a:t>
            </a:r>
            <a:br>
              <a:rPr lang="en-US" altLang="zh-TW" sz="2000" dirty="0">
                <a:effectLst/>
              </a:rPr>
            </a:br>
            <a:r>
              <a:rPr lang="en-US" altLang="zh-TW" sz="2000" dirty="0">
                <a:effectLst/>
              </a:rPr>
              <a:t>it does not save much time, but makes codes clearer.</a:t>
            </a:r>
          </a:p>
          <a:p>
            <a:pPr eaLnBrk="1" hangingPunct="1">
              <a:defRPr/>
            </a:pPr>
            <a:endParaRPr lang="en-US" altLang="zh-TW" sz="2000" dirty="0">
              <a:solidFill>
                <a:srgbClr val="0000FF"/>
              </a:solidFill>
            </a:endParaRPr>
          </a:p>
        </p:txBody>
      </p:sp>
      <p:pic>
        <p:nvPicPr>
          <p:cNvPr id="30725" name="Picture 5">
            <a:extLst>
              <a:ext uri="{FF2B5EF4-FFF2-40B4-BE49-F238E27FC236}">
                <a16:creationId xmlns:a16="http://schemas.microsoft.com/office/drawing/2014/main" id="{218B46EA-05DB-4E2C-B38E-AF5D088DC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4581525"/>
            <a:ext cx="24003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6" name="Picture 6">
            <a:extLst>
              <a:ext uri="{FF2B5EF4-FFF2-40B4-BE49-F238E27FC236}">
                <a16:creationId xmlns:a16="http://schemas.microsoft.com/office/drawing/2014/main" id="{D32E0505-5F8D-4279-B0AE-E171680D5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4581525"/>
            <a:ext cx="30670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7" name="Picture 7">
            <a:extLst>
              <a:ext uri="{FF2B5EF4-FFF2-40B4-BE49-F238E27FC236}">
                <a16:creationId xmlns:a16="http://schemas.microsoft.com/office/drawing/2014/main" id="{2113207E-2E70-4B58-8CAC-E6C7ABD04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4581525"/>
            <a:ext cx="22955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8" name="Text Box 9">
            <a:extLst>
              <a:ext uri="{FF2B5EF4-FFF2-40B4-BE49-F238E27FC236}">
                <a16:creationId xmlns:a16="http://schemas.microsoft.com/office/drawing/2014/main" id="{EEC0F6AE-3020-499B-A0FE-43BD3F44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4868863"/>
            <a:ext cx="12255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i="1">
                <a:ea typeface="細明體" panose="02020509000000000000" pitchFamily="49" charset="-120"/>
              </a:rPr>
              <a:t>next</a:t>
            </a:r>
            <a:r>
              <a:rPr kumimoji="0" lang="en-US" altLang="zh-TW" sz="1800">
                <a:ea typeface="細明體" panose="02020509000000000000" pitchFamily="49" charset="-120"/>
              </a:rPr>
              <a:t>[</a:t>
            </a:r>
            <a:r>
              <a:rPr kumimoji="0" lang="en-US" altLang="zh-TW" sz="1800" i="1">
                <a:ea typeface="細明體" panose="02020509000000000000" pitchFamily="49" charset="-120"/>
              </a:rPr>
              <a:t>nil</a:t>
            </a:r>
            <a:r>
              <a:rPr kumimoji="0" lang="en-US" altLang="zh-TW" sz="1800">
                <a:ea typeface="細明體" panose="02020509000000000000" pitchFamily="49" charset="-120"/>
              </a:rPr>
              <a:t>[</a:t>
            </a:r>
            <a:r>
              <a:rPr kumimoji="0" lang="en-US" altLang="zh-TW" sz="1800" i="1">
                <a:ea typeface="細明體" panose="02020509000000000000" pitchFamily="49" charset="-120"/>
              </a:rPr>
              <a:t>L</a:t>
            </a:r>
            <a:r>
              <a:rPr kumimoji="0" lang="en-US" altLang="zh-TW" sz="1800">
                <a:ea typeface="細明體" panose="02020509000000000000" pitchFamily="49" charset="-120"/>
              </a:rPr>
              <a:t>]]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>
            <a:extLst>
              <a:ext uri="{FF2B5EF4-FFF2-40B4-BE49-F238E27FC236}">
                <a16:creationId xmlns:a16="http://schemas.microsoft.com/office/drawing/2014/main" id="{D6F7E3CE-CDBC-4DEB-B3CA-A4A3B1B9BA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5F0E3F-CAFC-4A84-81E2-20319267F1E4}" type="slidenum">
              <a:rPr kumimoji="0" lang="en-US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88098" name="Rectangle 2">
            <a:extLst>
              <a:ext uri="{FF2B5EF4-FFF2-40B4-BE49-F238E27FC236}">
                <a16:creationId xmlns:a16="http://schemas.microsoft.com/office/drawing/2014/main" id="{0B771C3B-75EB-49A8-BFDA-8813CBE9D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Implementing pointers and objects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D9E1B96-5350-45C0-833D-43F138203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344" y="1268413"/>
            <a:ext cx="11953328" cy="5112915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ffectLst/>
              </a:rPr>
              <a:t>To implement pointers and objects in FORTRAN : Use arrays and array indices</a:t>
            </a:r>
          </a:p>
          <a:p>
            <a:pPr eaLnBrk="1" hangingPunct="1"/>
            <a:r>
              <a:rPr lang="en-US" altLang="zh-TW" sz="2000" dirty="0">
                <a:effectLst/>
              </a:rPr>
              <a:t>A </a:t>
            </a:r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Multiple-Array Representation </a:t>
            </a:r>
            <a:r>
              <a:rPr lang="en-US" altLang="zh-TW" sz="2000" dirty="0">
                <a:effectLst/>
              </a:rPr>
              <a:t>of Objects</a:t>
            </a:r>
          </a:p>
          <a:p>
            <a:pPr lvl="1" eaLnBrk="1" hangingPunct="1"/>
            <a:r>
              <a:rPr lang="en-US" altLang="zh-TW" sz="2000" dirty="0">
                <a:effectLst/>
              </a:rPr>
              <a:t>e.g., a doubly linked list with three arrays, thus a pointer x is simply a common index into the key, next, and </a:t>
            </a:r>
            <a:r>
              <a:rPr lang="en-US" altLang="zh-TW" sz="2000" dirty="0" err="1">
                <a:effectLst/>
              </a:rPr>
              <a:t>prev</a:t>
            </a:r>
            <a:endParaRPr lang="en-US" altLang="zh-TW" sz="2000" dirty="0">
              <a:effectLst/>
            </a:endParaRPr>
          </a:p>
          <a:p>
            <a:pPr eaLnBrk="1" hangingPunct="1"/>
            <a:r>
              <a:rPr lang="en-US" altLang="zh-TW" sz="2000" dirty="0">
                <a:effectLst/>
              </a:rPr>
              <a:t>A </a:t>
            </a:r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Single-Array Representation </a:t>
            </a:r>
            <a:r>
              <a:rPr lang="en-US" altLang="zh-TW" sz="2000" dirty="0">
                <a:effectLst/>
              </a:rPr>
              <a:t>of Objects</a:t>
            </a:r>
          </a:p>
          <a:p>
            <a:pPr lvl="1" eaLnBrk="1" hangingPunct="1"/>
            <a:r>
              <a:rPr lang="en-US" altLang="zh-TW" sz="2000" dirty="0">
                <a:effectLst/>
              </a:rPr>
              <a:t>An object occupies a contiguous subarray A[</a:t>
            </a:r>
            <a:r>
              <a:rPr lang="en-US" altLang="zh-TW" sz="2000" dirty="0" err="1">
                <a:effectLst/>
              </a:rPr>
              <a:t>j..k</a:t>
            </a:r>
            <a:r>
              <a:rPr lang="en-US" altLang="zh-TW" sz="2000" dirty="0">
                <a:effectLst/>
              </a:rPr>
              <a:t>]. </a:t>
            </a:r>
          </a:p>
          <a:p>
            <a:pPr lvl="1" eaLnBrk="1" hangingPunct="1"/>
            <a:r>
              <a:rPr lang="en-US" altLang="zh-TW" sz="2000" dirty="0">
                <a:effectLst/>
              </a:rPr>
              <a:t>Each field of the object corresponds to an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offset</a:t>
            </a:r>
            <a:r>
              <a:rPr lang="en-US" altLang="zh-TW" sz="2000" dirty="0">
                <a:effectLst/>
              </a:rPr>
              <a:t> in the range from 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0 to k −j</a:t>
            </a:r>
            <a:r>
              <a:rPr lang="en-US" altLang="zh-TW" sz="2000" dirty="0">
                <a:effectLst/>
              </a:rPr>
              <a:t>, and a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pointer</a:t>
            </a:r>
            <a:r>
              <a:rPr lang="en-US" altLang="zh-TW" sz="2000" dirty="0">
                <a:effectLst/>
              </a:rPr>
              <a:t> to the object is the index 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j</a:t>
            </a:r>
            <a:r>
              <a:rPr lang="en-US" altLang="zh-TW" sz="2000" dirty="0">
                <a:effectLst/>
              </a:rPr>
              <a:t>. </a:t>
            </a:r>
          </a:p>
          <a:p>
            <a:pPr lvl="1" eaLnBrk="1" hangingPunct="1"/>
            <a:r>
              <a:rPr lang="en-US" altLang="zh-TW" sz="2000" dirty="0">
                <a:effectLst/>
              </a:rPr>
              <a:t>e.g., if the offsets corresponding to </a:t>
            </a:r>
            <a:r>
              <a:rPr lang="en-US" altLang="zh-TW" sz="2000" dirty="0">
                <a:solidFill>
                  <a:srgbClr val="006600"/>
                </a:solidFill>
                <a:effectLst/>
              </a:rPr>
              <a:t>key</a:t>
            </a:r>
            <a:r>
              <a:rPr lang="en-US" altLang="zh-TW" sz="2000" dirty="0">
                <a:effectLst/>
              </a:rPr>
              <a:t>, </a:t>
            </a:r>
            <a:r>
              <a:rPr lang="en-US" altLang="zh-TW" sz="2000" dirty="0">
                <a:solidFill>
                  <a:srgbClr val="006600"/>
                </a:solidFill>
                <a:effectLst/>
              </a:rPr>
              <a:t>next</a:t>
            </a:r>
            <a:r>
              <a:rPr lang="en-US" altLang="zh-TW" sz="2000" dirty="0">
                <a:effectLst/>
              </a:rPr>
              <a:t>, and </a:t>
            </a:r>
            <a:r>
              <a:rPr lang="en-US" altLang="zh-TW" sz="2000" dirty="0" err="1">
                <a:solidFill>
                  <a:srgbClr val="006600"/>
                </a:solidFill>
                <a:effectLst/>
              </a:rPr>
              <a:t>prev</a:t>
            </a:r>
            <a:r>
              <a:rPr lang="en-US" altLang="zh-TW" sz="2000" dirty="0">
                <a:effectLst/>
              </a:rPr>
              <a:t> are 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0</a:t>
            </a:r>
            <a:r>
              <a:rPr lang="en-US" altLang="zh-TW" sz="2000" dirty="0">
                <a:effectLst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1</a:t>
            </a:r>
            <a:r>
              <a:rPr lang="en-US" altLang="zh-TW" sz="2000" dirty="0">
                <a:effectLst/>
              </a:rPr>
              <a:t>, and 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2</a:t>
            </a:r>
            <a:r>
              <a:rPr lang="en-US" altLang="zh-TW" sz="2000" dirty="0">
                <a:effectLst/>
              </a:rPr>
              <a:t>, respectively </a:t>
            </a:r>
            <a:br>
              <a:rPr lang="en-US" altLang="zh-TW" sz="2000" dirty="0">
                <a:effectLst/>
              </a:rPr>
            </a:br>
            <a:r>
              <a:rPr lang="en-US" altLang="zh-TW" sz="2000" dirty="0">
                <a:effectLst/>
              </a:rPr>
              <a:t>then, to read the value of </a:t>
            </a:r>
            <a:r>
              <a:rPr lang="en-US" altLang="zh-TW" sz="2000" dirty="0" err="1">
                <a:effectLst/>
              </a:rPr>
              <a:t>prev</a:t>
            </a:r>
            <a:r>
              <a:rPr lang="en-US" altLang="zh-TW" sz="2000" dirty="0">
                <a:effectLst/>
              </a:rPr>
              <a:t>[</a:t>
            </a:r>
            <a:r>
              <a:rPr lang="en-US" altLang="zh-TW" sz="2000" dirty="0" err="1">
                <a:effectLst/>
              </a:rPr>
              <a:t>i</a:t>
            </a:r>
            <a:r>
              <a:rPr lang="en-US" altLang="zh-TW" sz="2000" dirty="0">
                <a:effectLst/>
              </a:rPr>
              <a:t>], we read A[</a:t>
            </a:r>
            <a:r>
              <a:rPr lang="en-US" altLang="zh-TW" sz="2000" dirty="0" err="1">
                <a:effectLst/>
              </a:rPr>
              <a:t>i</a:t>
            </a:r>
            <a:r>
              <a:rPr lang="en-US" altLang="zh-TW" sz="2000" dirty="0">
                <a:effectLst/>
              </a:rPr>
              <a:t> + 2].</a:t>
            </a:r>
          </a:p>
          <a:p>
            <a:pPr lvl="1" eaLnBrk="1" hangingPunct="1"/>
            <a:r>
              <a:rPr lang="en-US" altLang="zh-TW" sz="2000" dirty="0">
                <a:effectLst/>
              </a:rPr>
              <a:t>flexible because it permits objects of different lengths to be stored in the same array. </a:t>
            </a:r>
          </a:p>
          <a:p>
            <a:pPr lvl="1" eaLnBrk="1" hangingPunct="1"/>
            <a:r>
              <a:rPr lang="en-US" altLang="zh-TW" sz="2000" dirty="0">
                <a:effectLst/>
              </a:rPr>
              <a:t>managing heterogeneous objects is more difficult than managing homogeneous ones, where all objects have the same fields.</a:t>
            </a:r>
          </a:p>
          <a:p>
            <a:pPr eaLnBrk="1" hangingPunct="1"/>
            <a:r>
              <a:rPr lang="en-US" altLang="zh-TW" sz="2400" dirty="0">
                <a:effectLst/>
              </a:rPr>
              <a:t>Usually 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multiple-array representation </a:t>
            </a:r>
            <a:r>
              <a:rPr lang="en-US" altLang="zh-TW" sz="2400" dirty="0">
                <a:effectLst/>
              </a:rPr>
              <a:t>is sufficient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76E3222F-33AE-4AC4-A8A3-246C1C96F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Represent Linked Lists by Arrays</a:t>
            </a:r>
          </a:p>
        </p:txBody>
      </p:sp>
      <p:pic>
        <p:nvPicPr>
          <p:cNvPr id="34819" name="Picture 4">
            <a:extLst>
              <a:ext uri="{FF2B5EF4-FFF2-40B4-BE49-F238E27FC236}">
                <a16:creationId xmlns:a16="http://schemas.microsoft.com/office/drawing/2014/main" id="{E5D02075-986A-4076-BEE8-2F7C6163E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3071813" y="981075"/>
            <a:ext cx="5616575" cy="331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Picture 5">
            <a:extLst>
              <a:ext uri="{FF2B5EF4-FFF2-40B4-BE49-F238E27FC236}">
                <a16:creationId xmlns:a16="http://schemas.microsoft.com/office/drawing/2014/main" id="{098CCAA8-D4E3-4873-82F7-96598F9A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4365625"/>
            <a:ext cx="8316912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>
            <a:extLst>
              <a:ext uri="{FF2B5EF4-FFF2-40B4-BE49-F238E27FC236}">
                <a16:creationId xmlns:a16="http://schemas.microsoft.com/office/drawing/2014/main" id="{6CEE26F0-7658-49C8-8D67-71962E31F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A6EBFC-88FE-4636-B778-3A4069F487BC}" type="slidenum">
              <a:rPr kumimoji="0" lang="en-US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82978" name="Rectangle 2">
            <a:extLst>
              <a:ext uri="{FF2B5EF4-FFF2-40B4-BE49-F238E27FC236}">
                <a16:creationId xmlns:a16="http://schemas.microsoft.com/office/drawing/2014/main" id="{23A18BEF-1866-4444-882D-80FFB773E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Allocating and Freeing Objects</a:t>
            </a:r>
          </a:p>
        </p:txBody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0E2F377F-1E27-4889-AACB-DBAAA0317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360" y="1268413"/>
            <a:ext cx="11521678" cy="48974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000" dirty="0">
                <a:effectLst/>
              </a:rPr>
              <a:t>suppose the arrays have length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m</a:t>
            </a:r>
            <a:r>
              <a:rPr lang="en-US" altLang="zh-TW" sz="2000" dirty="0">
                <a:effectLst/>
              </a:rPr>
              <a:t> , and the dynamic set contains </a:t>
            </a:r>
            <a:r>
              <a:rPr lang="en-US" altLang="zh-TW" sz="2000" dirty="0" err="1">
                <a:solidFill>
                  <a:srgbClr val="0000FF"/>
                </a:solidFill>
                <a:effectLst/>
              </a:rPr>
              <a:t>n</a:t>
            </a:r>
            <a:r>
              <a:rPr lang="en-US" altLang="zh-TW" sz="2000" dirty="0" err="1">
                <a:solidFill>
                  <a:srgbClr val="0000FF"/>
                </a:solidFill>
                <a:effectLst/>
                <a:cs typeface="Arial" charset="0"/>
              </a:rPr>
              <a:t>≤</a:t>
            </a:r>
            <a:r>
              <a:rPr lang="en-US" altLang="zh-TW" sz="2000" dirty="0" err="1">
                <a:solidFill>
                  <a:srgbClr val="0000FF"/>
                </a:solidFill>
                <a:effectLst/>
              </a:rPr>
              <a:t>m</a:t>
            </a:r>
            <a:r>
              <a:rPr lang="en-US" altLang="zh-TW" sz="2000" dirty="0">
                <a:effectLst/>
              </a:rPr>
              <a:t> elements. Then the remaining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m−n</a:t>
            </a:r>
            <a:r>
              <a:rPr lang="en-US" altLang="zh-TW" sz="2000" dirty="0">
                <a:effectLst/>
              </a:rPr>
              <a:t> objects are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free</a:t>
            </a:r>
            <a:r>
              <a:rPr lang="en-US" altLang="zh-TW" sz="2000" dirty="0">
                <a:effectLst/>
              </a:rPr>
              <a:t>. </a:t>
            </a:r>
          </a:p>
          <a:p>
            <a:pPr eaLnBrk="1" hangingPunct="1">
              <a:defRPr/>
            </a:pPr>
            <a:r>
              <a:rPr lang="en-US" altLang="zh-TW" sz="2000" dirty="0">
                <a:effectLst/>
              </a:rPr>
              <a:t>keep the free objects in a singly linked list called the </a:t>
            </a:r>
            <a:r>
              <a:rPr lang="en-US" altLang="zh-TW" sz="2000" u="sng" dirty="0">
                <a:effectLst/>
              </a:rPr>
              <a:t>free list</a:t>
            </a:r>
            <a:r>
              <a:rPr lang="en-US" altLang="zh-TW" sz="2000" dirty="0">
                <a:effectLst/>
              </a:rPr>
              <a:t> which uses the next array to store the next pointers within the list. </a:t>
            </a:r>
          </a:p>
          <a:p>
            <a:pPr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effectLst/>
              </a:rPr>
              <a:t>global variable</a:t>
            </a:r>
            <a:r>
              <a:rPr lang="en-US" altLang="zh-TW" sz="2000" dirty="0">
                <a:effectLst/>
              </a:rPr>
              <a:t> </a:t>
            </a:r>
            <a:r>
              <a:rPr lang="en-US" altLang="zh-TW" sz="2000" i="1" dirty="0">
                <a:solidFill>
                  <a:srgbClr val="006600"/>
                </a:solidFill>
                <a:effectLst/>
              </a:rPr>
              <a:t>free</a:t>
            </a:r>
            <a:r>
              <a:rPr lang="en-US" altLang="zh-TW" sz="2000" dirty="0">
                <a:effectLst/>
              </a:rPr>
              <a:t> stores the head of the free list</a:t>
            </a:r>
          </a:p>
          <a:p>
            <a:pPr eaLnBrk="1" hangingPunct="1">
              <a:defRPr/>
            </a:pPr>
            <a:r>
              <a:rPr lang="en-US" altLang="zh-TW" sz="2000" dirty="0">
                <a:effectLst/>
              </a:rPr>
              <a:t>Maintain the free list as a 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stack</a:t>
            </a:r>
            <a:r>
              <a:rPr lang="en-US" altLang="zh-TW" sz="2000" dirty="0">
                <a:effectLst/>
              </a:rPr>
              <a:t>: the next object allocated is the last one freed</a:t>
            </a:r>
          </a:p>
          <a:p>
            <a:pPr eaLnBrk="1" hangingPunct="1">
              <a:defRPr/>
            </a:pPr>
            <a:endParaRPr lang="en-US" altLang="zh-TW" sz="2000" dirty="0"/>
          </a:p>
        </p:txBody>
      </p:sp>
      <p:pic>
        <p:nvPicPr>
          <p:cNvPr id="36869" name="Picture 5">
            <a:extLst>
              <a:ext uri="{FF2B5EF4-FFF2-40B4-BE49-F238E27FC236}">
                <a16:creationId xmlns:a16="http://schemas.microsoft.com/office/drawing/2014/main" id="{52293470-5B34-4A18-B502-D0FD75095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294" y="3571726"/>
            <a:ext cx="34671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0" name="Picture 6">
            <a:extLst>
              <a:ext uri="{FF2B5EF4-FFF2-40B4-BE49-F238E27FC236}">
                <a16:creationId xmlns:a16="http://schemas.microsoft.com/office/drawing/2014/main" id="{D8966625-8C15-4A65-88B2-47806A7AB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82" y="3571726"/>
            <a:ext cx="34004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1" name="Text Box 7">
            <a:extLst>
              <a:ext uri="{FF2B5EF4-FFF2-40B4-BE49-F238E27FC236}">
                <a16:creationId xmlns:a16="http://schemas.microsoft.com/office/drawing/2014/main" id="{8F6B8449-7544-46AB-8134-A7100E3F7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856" y="5013176"/>
            <a:ext cx="66247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zh-TW" sz="1800" dirty="0">
                <a:ea typeface="細明體" panose="02020509000000000000" pitchFamily="49" charset="-120"/>
              </a:rPr>
              <a:t> Both operations take </a:t>
            </a:r>
            <a:r>
              <a:rPr kumimoji="0" lang="en-US" altLang="zh-TW" sz="1800" dirty="0">
                <a:solidFill>
                  <a:srgbClr val="FF0000"/>
                </a:solidFill>
                <a:ea typeface="細明體" panose="02020509000000000000" pitchFamily="49" charset="-120"/>
              </a:rPr>
              <a:t>O(1)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zh-TW" sz="1800" dirty="0">
                <a:ea typeface="細明體" panose="02020509000000000000" pitchFamily="49" charset="-120"/>
              </a:rPr>
              <a:t> We may use a single free list to service several linked lists</a:t>
            </a:r>
          </a:p>
        </p:txBody>
      </p:sp>
      <p:sp>
        <p:nvSpPr>
          <p:cNvPr id="36872" name="文字方塊 1">
            <a:extLst>
              <a:ext uri="{FF2B5EF4-FFF2-40B4-BE49-F238E27FC236}">
                <a16:creationId xmlns:a16="http://schemas.microsoft.com/office/drawing/2014/main" id="{4CD7009C-55E4-4DD7-A3E0-8A738A086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0544" y="3593951"/>
            <a:ext cx="425450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600">
                <a:ea typeface="細明體" panose="02020509000000000000" pitchFamily="49" charset="-120"/>
              </a:rPr>
              <a:t>(x)</a:t>
            </a:r>
            <a:endParaRPr kumimoji="0" lang="zh-TW" altLang="en-US" sz="1600">
              <a:ea typeface="細明體" panose="02020509000000000000" pitchFamily="49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>
            <a:extLst>
              <a:ext uri="{FF2B5EF4-FFF2-40B4-BE49-F238E27FC236}">
                <a16:creationId xmlns:a16="http://schemas.microsoft.com/office/drawing/2014/main" id="{79F90EE5-1A18-4034-8804-9E4911BE59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0FF77C-CCF7-4D25-9C29-CA2B435967B3}" type="slidenum">
              <a:rPr kumimoji="0" lang="en-US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84002" name="Rectangle 2">
            <a:extLst>
              <a:ext uri="{FF2B5EF4-FFF2-40B4-BE49-F238E27FC236}">
                <a16:creationId xmlns:a16="http://schemas.microsoft.com/office/drawing/2014/main" id="{EE648346-1719-4553-A639-5E1F20A28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/>
              <a:t>Examples on Allocating &amp; Freeing Objects</a:t>
            </a: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638DEA1A-C507-4628-B08E-ADE248279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41438"/>
            <a:ext cx="4445000" cy="217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7" name="Picture 5">
            <a:extLst>
              <a:ext uri="{FF2B5EF4-FFF2-40B4-BE49-F238E27FC236}">
                <a16:creationId xmlns:a16="http://schemas.microsoft.com/office/drawing/2014/main" id="{7B1EF023-72E5-440C-BB15-3E4D02ADB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2"/>
          <a:stretch>
            <a:fillRect/>
          </a:stretch>
        </p:blipFill>
        <p:spPr bwMode="auto">
          <a:xfrm>
            <a:off x="5951538" y="1268413"/>
            <a:ext cx="4275137" cy="25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8" name="Picture 6">
            <a:extLst>
              <a:ext uri="{FF2B5EF4-FFF2-40B4-BE49-F238E27FC236}">
                <a16:creationId xmlns:a16="http://schemas.microsoft.com/office/drawing/2014/main" id="{FE089613-D01A-4466-9948-76B762941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4005263"/>
            <a:ext cx="4329112" cy="218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9" name="Text Box 7">
            <a:extLst>
              <a:ext uri="{FF2B5EF4-FFF2-40B4-BE49-F238E27FC236}">
                <a16:creationId xmlns:a16="http://schemas.microsoft.com/office/drawing/2014/main" id="{8372DA4E-95D4-40B2-A800-0B22FCB62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3" y="3429000"/>
            <a:ext cx="32940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LIST-INSERT(L,4), key(4)=25</a:t>
            </a: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EE3AD922-41A6-4BA3-8D8E-F5A32BB1C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429000"/>
            <a:ext cx="432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ALLOCATE-OBJECT( ), return index 4</a:t>
            </a: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5696E0C1-AA71-454C-A688-EFEB79BDE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4868863"/>
            <a:ext cx="218916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LIST-DELETE(L,5)</a:t>
            </a:r>
          </a:p>
          <a:p>
            <a:pPr>
              <a:spcBef>
                <a:spcPct val="0"/>
              </a:spcBef>
              <a:buClrTx/>
            </a:pPr>
            <a:r>
              <a:rPr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FREE-OBJECT(5)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67E378-6558-4267-8C3B-233F76323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663" y="1946275"/>
            <a:ext cx="301625" cy="11525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E62BC6-1F50-4E38-8D0A-A0D781776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2674938"/>
            <a:ext cx="301625" cy="4238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41B60F-39FE-49EC-9694-832A5834F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1946275"/>
            <a:ext cx="301625" cy="4238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ACC2BD-EAD4-4BD5-842C-D7FA6D31E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1484313"/>
            <a:ext cx="301625" cy="4238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EF1A7C-9049-493C-9D30-F483212D3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4581525"/>
            <a:ext cx="301625" cy="4238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618F51-8E14-4B29-9B8A-B26FC839C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81525"/>
            <a:ext cx="301625" cy="10763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7AE5362-3E70-4C55-8E22-AF0F98216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8" y="5310188"/>
            <a:ext cx="301625" cy="4222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49F877-281C-4EF8-8A2D-D73840428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4076700"/>
            <a:ext cx="301625" cy="4238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3">
            <a:extLst>
              <a:ext uri="{FF2B5EF4-FFF2-40B4-BE49-F238E27FC236}">
                <a16:creationId xmlns:a16="http://schemas.microsoft.com/office/drawing/2014/main" id="{14ACA401-2443-4C0A-90C0-B5113F1F98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AC9B9A-F7DF-4A1E-888C-43B6B06145A5}" type="slidenum">
              <a:rPr kumimoji="0" lang="en-US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85026" name="Rectangle 2">
            <a:extLst>
              <a:ext uri="{FF2B5EF4-FFF2-40B4-BE49-F238E27FC236}">
                <a16:creationId xmlns:a16="http://schemas.microsoft.com/office/drawing/2014/main" id="{A5905E2D-69C8-46D4-9F51-EDFA121B1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Representing Rooted Trees</a:t>
            </a:r>
          </a:p>
        </p:txBody>
      </p:sp>
      <p:sp>
        <p:nvSpPr>
          <p:cNvPr id="385027" name="Rectangle 3">
            <a:extLst>
              <a:ext uri="{FF2B5EF4-FFF2-40B4-BE49-F238E27FC236}">
                <a16:creationId xmlns:a16="http://schemas.microsoft.com/office/drawing/2014/main" id="{4B361E38-3C55-4246-BAA3-464DE7D9B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400"/>
              <a:t>Binary trees: use fields </a:t>
            </a:r>
            <a:r>
              <a:rPr lang="en-US" altLang="zh-TW" sz="2400">
                <a:solidFill>
                  <a:srgbClr val="006600"/>
                </a:solidFill>
              </a:rPr>
              <a:t>p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006600"/>
                </a:solidFill>
              </a:rPr>
              <a:t>left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006600"/>
                </a:solidFill>
              </a:rPr>
              <a:t>right</a:t>
            </a:r>
          </a:p>
          <a:p>
            <a:pPr lvl="1" eaLnBrk="1" hangingPunct="1">
              <a:defRPr/>
            </a:pPr>
            <a:r>
              <a:rPr lang="en-US" altLang="zh-TW" sz="2000"/>
              <a:t>p[x]=NIL </a:t>
            </a:r>
            <a:r>
              <a:rPr lang="en-US" altLang="zh-TW" sz="2000">
                <a:sym typeface="Wingdings" pitchFamily="2" charset="2"/>
              </a:rPr>
              <a:t> x is the root, </a:t>
            </a:r>
            <a:r>
              <a:rPr lang="en-US" altLang="zh-TW" sz="2000">
                <a:solidFill>
                  <a:srgbClr val="006600"/>
                </a:solidFill>
                <a:sym typeface="Wingdings" pitchFamily="2" charset="2"/>
              </a:rPr>
              <a:t>root[T]</a:t>
            </a:r>
            <a:endParaRPr lang="en-US" altLang="zh-TW" sz="2000">
              <a:solidFill>
                <a:srgbClr val="006600"/>
              </a:solidFill>
            </a:endParaRPr>
          </a:p>
        </p:txBody>
      </p:sp>
      <p:pic>
        <p:nvPicPr>
          <p:cNvPr id="40965" name="Picture 4">
            <a:extLst>
              <a:ext uri="{FF2B5EF4-FFF2-40B4-BE49-F238E27FC236}">
                <a16:creationId xmlns:a16="http://schemas.microsoft.com/office/drawing/2014/main" id="{606710EB-58BA-4894-BB2C-255AEBAFB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2205038"/>
            <a:ext cx="7129462" cy="406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>
            <a:extLst>
              <a:ext uri="{FF2B5EF4-FFF2-40B4-BE49-F238E27FC236}">
                <a16:creationId xmlns:a16="http://schemas.microsoft.com/office/drawing/2014/main" id="{ABCCF3D0-CE5F-4877-B129-DC917625CE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C1CBCE-9209-4061-80BD-937CDB32DB21}" type="slidenum">
              <a:rPr kumimoji="0" lang="en-US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72738" name="Rectangle 2">
            <a:extLst>
              <a:ext uri="{FF2B5EF4-FFF2-40B4-BE49-F238E27FC236}">
                <a16:creationId xmlns:a16="http://schemas.microsoft.com/office/drawing/2014/main" id="{1AC982C6-A55E-4C5A-B97F-A66714761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Data Structure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6B7F6C3-4AD4-481A-8C5A-FB0AEBA2B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344" y="1268413"/>
            <a:ext cx="12000656" cy="5040907"/>
          </a:xfrm>
        </p:spPr>
        <p:txBody>
          <a:bodyPr/>
          <a:lstStyle/>
          <a:p>
            <a:pPr eaLnBrk="1" hangingPunct="1"/>
            <a:r>
              <a:rPr lang="en-US" altLang="zh-TW" sz="2200" dirty="0">
                <a:effectLst/>
              </a:rPr>
              <a:t>A </a:t>
            </a:r>
            <a:r>
              <a:rPr lang="en-US" altLang="zh-TW" sz="2200" b="1" dirty="0">
                <a:solidFill>
                  <a:srgbClr val="006600"/>
                </a:solidFill>
                <a:effectLst/>
              </a:rPr>
              <a:t>data structure</a:t>
            </a:r>
            <a:r>
              <a:rPr lang="en-US" altLang="zh-TW" sz="2200" b="1" dirty="0">
                <a:effectLst/>
              </a:rPr>
              <a:t> </a:t>
            </a:r>
            <a:r>
              <a:rPr lang="en-US" altLang="zh-TW" sz="2200" dirty="0">
                <a:effectLst/>
              </a:rPr>
              <a:t>is a way to store and organize data in order to facilitate access and modifications.</a:t>
            </a:r>
            <a:endParaRPr lang="en-US" altLang="zh-TW" sz="400" dirty="0">
              <a:effectLst/>
            </a:endParaRPr>
          </a:p>
          <a:p>
            <a:pPr eaLnBrk="1" hangingPunct="1"/>
            <a:r>
              <a:rPr lang="en-US" altLang="zh-TW" sz="2200" dirty="0">
                <a:solidFill>
                  <a:srgbClr val="0000FF"/>
                </a:solidFill>
                <a:effectLst/>
              </a:rPr>
              <a:t>No single data structure works well for all purposes</a:t>
            </a:r>
            <a:endParaRPr lang="en-US" altLang="zh-TW" sz="400" dirty="0">
              <a:solidFill>
                <a:srgbClr val="0000FF"/>
              </a:solidFill>
              <a:effectLst/>
            </a:endParaRPr>
          </a:p>
          <a:p>
            <a:pPr eaLnBrk="1" hangingPunct="1"/>
            <a:r>
              <a:rPr lang="en-US" altLang="zh-TW" sz="2200" dirty="0">
                <a:effectLst/>
              </a:rPr>
              <a:t>A </a:t>
            </a:r>
            <a:r>
              <a:rPr lang="en-US" altLang="zh-TW" sz="2200" b="1" dirty="0">
                <a:solidFill>
                  <a:srgbClr val="006600"/>
                </a:solidFill>
                <a:effectLst/>
              </a:rPr>
              <a:t>dynamic set</a:t>
            </a:r>
            <a:r>
              <a:rPr lang="en-US" altLang="zh-TW" sz="2200" b="1" dirty="0">
                <a:effectLst/>
              </a:rPr>
              <a:t> </a:t>
            </a:r>
            <a:r>
              <a:rPr lang="en-US" altLang="zh-TW" sz="2200" dirty="0">
                <a:effectLst/>
              </a:rPr>
              <a:t>is manipulated by algorithms and can grow, shrink, or change over time.</a:t>
            </a:r>
            <a:endParaRPr lang="en-US" altLang="zh-TW" sz="400" dirty="0">
              <a:effectLst/>
            </a:endParaRPr>
          </a:p>
          <a:p>
            <a:pPr eaLnBrk="1" hangingPunct="1"/>
            <a:r>
              <a:rPr lang="en-US" altLang="zh-TW" sz="2200" dirty="0">
                <a:effectLst/>
              </a:rPr>
              <a:t>A </a:t>
            </a:r>
            <a:r>
              <a:rPr lang="en-US" altLang="zh-TW" sz="2200" b="1" dirty="0">
                <a:solidFill>
                  <a:srgbClr val="006600"/>
                </a:solidFill>
                <a:effectLst/>
              </a:rPr>
              <a:t>dictionary</a:t>
            </a:r>
            <a:r>
              <a:rPr lang="en-US" altLang="zh-TW" sz="2200" dirty="0">
                <a:effectLst/>
              </a:rPr>
              <a:t> is a dynamic set that supports operations to </a:t>
            </a:r>
            <a:r>
              <a:rPr lang="en-US" altLang="zh-TW" sz="2200" u="sng" dirty="0">
                <a:effectLst/>
              </a:rPr>
              <a:t>insert</a:t>
            </a:r>
            <a:r>
              <a:rPr lang="en-US" altLang="zh-TW" sz="2200" dirty="0">
                <a:effectLst/>
              </a:rPr>
              <a:t> elements into, </a:t>
            </a:r>
            <a:r>
              <a:rPr lang="en-US" altLang="zh-TW" sz="2200" u="sng" dirty="0">
                <a:effectLst/>
              </a:rPr>
              <a:t>delete</a:t>
            </a:r>
            <a:r>
              <a:rPr lang="en-US" altLang="zh-TW" sz="2200" dirty="0">
                <a:effectLst/>
              </a:rPr>
              <a:t> elements from, and </a:t>
            </a:r>
            <a:r>
              <a:rPr lang="en-US" altLang="zh-TW" sz="2200" u="sng" dirty="0">
                <a:effectLst/>
              </a:rPr>
              <a:t>test membership</a:t>
            </a:r>
            <a:r>
              <a:rPr lang="en-US" altLang="zh-TW" sz="2200" dirty="0">
                <a:effectLst/>
              </a:rPr>
              <a:t> in the set.</a:t>
            </a:r>
            <a:endParaRPr lang="en-US" altLang="zh-TW" sz="400" dirty="0">
              <a:effectLst/>
            </a:endParaRPr>
          </a:p>
          <a:p>
            <a:pPr eaLnBrk="1" hangingPunct="1"/>
            <a:r>
              <a:rPr lang="en-US" altLang="zh-TW" sz="2200" dirty="0">
                <a:effectLst/>
              </a:rPr>
              <a:t>A </a:t>
            </a:r>
            <a:r>
              <a:rPr lang="en-US" altLang="zh-TW" sz="2200" b="1" dirty="0">
                <a:solidFill>
                  <a:srgbClr val="006600"/>
                </a:solidFill>
                <a:effectLst/>
              </a:rPr>
              <a:t>pointer</a:t>
            </a:r>
            <a:r>
              <a:rPr lang="en-US" altLang="zh-TW" sz="2200" dirty="0">
                <a:effectLst/>
              </a:rPr>
              <a:t> is a reference to an object in memory (usually implemented as a machine address). </a:t>
            </a:r>
            <a:endParaRPr lang="en-US" altLang="zh-TW" sz="400" dirty="0">
              <a:effectLst/>
            </a:endParaRPr>
          </a:p>
          <a:p>
            <a:pPr eaLnBrk="1" hangingPunct="1"/>
            <a:r>
              <a:rPr lang="en-US" altLang="zh-TW" sz="2200" dirty="0">
                <a:effectLst/>
              </a:rPr>
              <a:t>Some kinds of dynamic sets assume that one of the object’s fields is an identifying </a:t>
            </a:r>
            <a:r>
              <a:rPr lang="en-US" altLang="zh-TW" sz="2200" b="1" dirty="0">
                <a:solidFill>
                  <a:srgbClr val="006600"/>
                </a:solidFill>
                <a:effectLst/>
              </a:rPr>
              <a:t>key</a:t>
            </a:r>
            <a:r>
              <a:rPr lang="en-US" altLang="zh-TW" sz="2200" dirty="0">
                <a:effectLst/>
              </a:rPr>
              <a:t> field. If the keys are all different, we can think of the dynamic set as being a set of key values. </a:t>
            </a:r>
            <a:endParaRPr lang="en-US" altLang="zh-TW" sz="400" dirty="0">
              <a:effectLst/>
            </a:endParaRPr>
          </a:p>
          <a:p>
            <a:pPr eaLnBrk="1" hangingPunct="1"/>
            <a:r>
              <a:rPr lang="en-US" altLang="zh-TW" sz="2200" dirty="0">
                <a:effectLst/>
              </a:rPr>
              <a:t>The object may contain </a:t>
            </a:r>
            <a:r>
              <a:rPr lang="en-US" altLang="zh-TW" sz="2200" b="1" dirty="0">
                <a:solidFill>
                  <a:srgbClr val="006600"/>
                </a:solidFill>
                <a:effectLst/>
              </a:rPr>
              <a:t>satellite data</a:t>
            </a:r>
            <a:r>
              <a:rPr lang="en-US" altLang="zh-TW" sz="2200" dirty="0">
                <a:effectLst/>
              </a:rPr>
              <a:t>, which are carried around in other object fields but are otherwise unused by the set implementation. It may also have fields that are manipulated by the set operations; these fields may contain data or pointers to other objects in the set.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3">
            <a:extLst>
              <a:ext uri="{FF2B5EF4-FFF2-40B4-BE49-F238E27FC236}">
                <a16:creationId xmlns:a16="http://schemas.microsoft.com/office/drawing/2014/main" id="{094DA074-E343-4A59-A33F-7E76AE6EF8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7CE48B-BBDC-42B9-85FF-30B901902FAF}" type="slidenum">
              <a:rPr kumimoji="0" lang="en-US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86050" name="Rectangle 2">
            <a:extLst>
              <a:ext uri="{FF2B5EF4-FFF2-40B4-BE49-F238E27FC236}">
                <a16:creationId xmlns:a16="http://schemas.microsoft.com/office/drawing/2014/main" id="{2EB5F2A2-BCD9-4912-A26A-EFFCCD786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/>
              <a:t>Rooted Trees with unbounded Branching</a:t>
            </a:r>
          </a:p>
        </p:txBody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C7F1B17D-9623-42A1-9916-3A31C0F04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400"/>
              <a:t>Binary tree representation can be extended to represent trees with arbitrary # children</a:t>
            </a:r>
          </a:p>
          <a:p>
            <a:pPr lvl="1" eaLnBrk="1" hangingPunct="1">
              <a:defRPr/>
            </a:pPr>
            <a:r>
              <a:rPr lang="en-US" altLang="zh-TW" sz="2000"/>
              <a:t>Using only </a:t>
            </a:r>
            <a:r>
              <a:rPr lang="en-US" altLang="zh-TW" sz="2000">
                <a:solidFill>
                  <a:srgbClr val="FF0000"/>
                </a:solidFill>
              </a:rPr>
              <a:t>O(n)</a:t>
            </a:r>
            <a:r>
              <a:rPr lang="en-US" altLang="zh-TW" sz="2000"/>
              <a:t> space for any n-node rooted tree</a:t>
            </a:r>
          </a:p>
          <a:p>
            <a:pPr lvl="1" eaLnBrk="1" hangingPunct="1">
              <a:defRPr/>
            </a:pPr>
            <a:r>
              <a:rPr lang="en-US" altLang="zh-TW" sz="2000">
                <a:solidFill>
                  <a:srgbClr val="006600"/>
                </a:solidFill>
              </a:rPr>
              <a:t>left-child, right-sibling</a:t>
            </a:r>
            <a:r>
              <a:rPr lang="en-US" altLang="zh-TW" sz="2000"/>
              <a:t> representation : using </a:t>
            </a:r>
          </a:p>
        </p:txBody>
      </p:sp>
      <p:pic>
        <p:nvPicPr>
          <p:cNvPr id="43013" name="Picture 4">
            <a:extLst>
              <a:ext uri="{FF2B5EF4-FFF2-40B4-BE49-F238E27FC236}">
                <a16:creationId xmlns:a16="http://schemas.microsoft.com/office/drawing/2014/main" id="{0A8EAD86-2430-4CAD-A0CD-51468CAFD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2781300"/>
            <a:ext cx="6696075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>
            <a:extLst>
              <a:ext uri="{FF2B5EF4-FFF2-40B4-BE49-F238E27FC236}">
                <a16:creationId xmlns:a16="http://schemas.microsoft.com/office/drawing/2014/main" id="{AFDCFB00-0F51-456E-9D7F-488A62A00F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A0C1DD-D578-4572-81E8-33F465967615}" type="slidenum">
              <a:rPr kumimoji="0" lang="en-US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73762" name="Rectangle 2">
            <a:extLst>
              <a:ext uri="{FF2B5EF4-FFF2-40B4-BE49-F238E27FC236}">
                <a16:creationId xmlns:a16="http://schemas.microsoft.com/office/drawing/2014/main" id="{6467EF6F-A0EC-4E00-85D4-584642863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Operations on Dynamic Sets</a:t>
            </a:r>
          </a:p>
        </p:txBody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30A92465-599C-4F06-B720-A874AFA05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400" dirty="0"/>
              <a:t>2 categories of operations: </a:t>
            </a:r>
          </a:p>
          <a:p>
            <a:pPr lvl="1" eaLnBrk="1" hangingPunct="1">
              <a:defRPr/>
            </a:pPr>
            <a:r>
              <a:rPr lang="en-US" altLang="zh-TW" sz="2000" dirty="0">
                <a:solidFill>
                  <a:srgbClr val="006600"/>
                </a:solidFill>
              </a:rPr>
              <a:t>Queries</a:t>
            </a:r>
            <a:r>
              <a:rPr lang="en-US" altLang="zh-TW" sz="2000" dirty="0"/>
              <a:t>: returns info (e.g. pointer) for the element </a:t>
            </a:r>
            <a:br>
              <a:rPr lang="en-US" altLang="zh-TW" sz="2000" dirty="0"/>
            </a:br>
            <a:r>
              <a:rPr lang="en-US" altLang="zh-TW" sz="2000" dirty="0"/>
              <a:t>SEARCH(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 err="1"/>
              <a:t>,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000" dirty="0"/>
              <a:t>), MINIMUM(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/>
              <a:t>), MAXIMUM(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/>
              <a:t>), SUCCESSOR(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 err="1"/>
              <a:t>,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/>
              <a:t>), PREDECESSOR(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 err="1"/>
              <a:t>,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/>
              <a:t>)</a:t>
            </a:r>
          </a:p>
          <a:p>
            <a:pPr lvl="1" eaLnBrk="1" hangingPunct="1">
              <a:defRPr/>
            </a:pPr>
            <a:r>
              <a:rPr lang="en-US" altLang="zh-TW" sz="2000" dirty="0">
                <a:solidFill>
                  <a:srgbClr val="006600"/>
                </a:solidFill>
              </a:rPr>
              <a:t>Modifying operations</a:t>
            </a:r>
            <a:r>
              <a:rPr lang="en-US" altLang="zh-TW" sz="2000" dirty="0"/>
              <a:t>: INSERT(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 err="1"/>
              <a:t>,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/>
              <a:t>), DELETE(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dirty="0" err="1"/>
              <a:t>,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/>
              <a:t>)</a:t>
            </a:r>
          </a:p>
          <a:p>
            <a:pPr eaLnBrk="1" hangingPunct="1">
              <a:defRPr/>
            </a:pPr>
            <a:endParaRPr lang="en-US" altLang="zh-TW" sz="1000" dirty="0">
              <a:effectLst/>
            </a:endParaRPr>
          </a:p>
          <a:p>
            <a:pPr eaLnBrk="1" hangingPunct="1">
              <a:defRPr/>
            </a:pPr>
            <a:r>
              <a:rPr lang="en-US" altLang="zh-TW" sz="2400" dirty="0">
                <a:effectLst/>
              </a:rPr>
              <a:t>Stacks and queues: dynamic sets where the element removed from the set by the DELETE operation is prespecified.</a:t>
            </a:r>
            <a:endParaRPr lang="en-US" altLang="zh-TW" sz="2400" dirty="0"/>
          </a:p>
          <a:p>
            <a:pPr lvl="1" eaLnBrk="1" hangingPunct="1">
              <a:defRPr/>
            </a:pPr>
            <a:r>
              <a:rPr lang="en-US" altLang="zh-TW" sz="2000" dirty="0"/>
              <a:t>Stacks: </a:t>
            </a:r>
            <a:r>
              <a:rPr lang="en-US" altLang="zh-TW" sz="2000" dirty="0">
                <a:solidFill>
                  <a:srgbClr val="FF0000"/>
                </a:solidFill>
              </a:rPr>
              <a:t>LIFO</a:t>
            </a:r>
            <a:r>
              <a:rPr lang="en-US" altLang="zh-TW" sz="2000" dirty="0"/>
              <a:t> </a:t>
            </a:r>
            <a:br>
              <a:rPr lang="en-US" altLang="zh-TW" sz="2000" dirty="0"/>
            </a:b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006600"/>
                </a:solidFill>
              </a:rPr>
              <a:t>PUSH</a:t>
            </a:r>
            <a:r>
              <a:rPr lang="en-US" altLang="zh-TW" sz="2000" dirty="0"/>
              <a:t>: INSERT operation ; </a:t>
            </a:r>
            <a:r>
              <a:rPr lang="en-US" altLang="zh-TW" sz="2000" dirty="0">
                <a:solidFill>
                  <a:srgbClr val="006600"/>
                </a:solidFill>
              </a:rPr>
              <a:t>POP</a:t>
            </a:r>
            <a:r>
              <a:rPr lang="en-US" altLang="zh-TW" sz="2000" dirty="0"/>
              <a:t>: DELETE operation)</a:t>
            </a:r>
          </a:p>
          <a:p>
            <a:pPr lvl="1" eaLnBrk="1" hangingPunct="1">
              <a:defRPr/>
            </a:pPr>
            <a:r>
              <a:rPr lang="en-US" altLang="zh-TW" sz="2000" dirty="0"/>
              <a:t>Queues: </a:t>
            </a:r>
            <a:r>
              <a:rPr lang="en-US" altLang="zh-TW" sz="2000" dirty="0">
                <a:solidFill>
                  <a:srgbClr val="FF0000"/>
                </a:solidFill>
              </a:rPr>
              <a:t>FIFO</a:t>
            </a:r>
            <a:br>
              <a:rPr lang="en-US" altLang="zh-TW" sz="2000" dirty="0"/>
            </a:b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006600"/>
                </a:solidFill>
              </a:rPr>
              <a:t>ENQUEUE</a:t>
            </a:r>
            <a:r>
              <a:rPr lang="en-US" altLang="zh-TW" sz="2000" dirty="0"/>
              <a:t>:</a:t>
            </a:r>
            <a:r>
              <a:rPr lang="en-US" altLang="zh-TW" sz="2000" dirty="0">
                <a:effectLst/>
              </a:rPr>
              <a:t> INSERT operation ;</a:t>
            </a:r>
            <a:r>
              <a:rPr lang="en-US" altLang="zh-TW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</a:t>
            </a:r>
            <a:r>
              <a:rPr lang="en-US" altLang="zh-TW" sz="2000" dirty="0">
                <a:effectLst/>
              </a:rPr>
              <a:t>: DELETE operation)</a:t>
            </a:r>
            <a:endParaRPr lang="en-US" altLang="zh-TW" sz="2000" dirty="0"/>
          </a:p>
          <a:p>
            <a:pPr eaLnBrk="1" hangingPunct="1">
              <a:defRPr/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>
            <a:extLst>
              <a:ext uri="{FF2B5EF4-FFF2-40B4-BE49-F238E27FC236}">
                <a16:creationId xmlns:a16="http://schemas.microsoft.com/office/drawing/2014/main" id="{4AC17B1E-621C-4FB7-8CB0-DA04F8EA28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287A5F-2E15-4565-946D-7E0861702113}" type="slidenum">
              <a:rPr kumimoji="0" lang="en-US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74786" name="Rectangle 2">
            <a:extLst>
              <a:ext uri="{FF2B5EF4-FFF2-40B4-BE49-F238E27FC236}">
                <a16:creationId xmlns:a16="http://schemas.microsoft.com/office/drawing/2014/main" id="{81B42E08-0B39-44D1-9606-015CB0E55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Stacks </a:t>
            </a:r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410AD3D9-C31E-4388-9A3D-072E0ED1C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400" dirty="0">
                <a:effectLst/>
              </a:rPr>
              <a:t>We can implement a stack of at most </a:t>
            </a:r>
            <a:r>
              <a:rPr lang="en-US" altLang="zh-TW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effectLst/>
              </a:rPr>
              <a:t> elements with an array </a:t>
            </a:r>
            <a:r>
              <a:rPr lang="en-US" altLang="zh-TW" sz="2400" i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[1..</a:t>
            </a:r>
            <a:r>
              <a:rPr lang="en-US" altLang="zh-TW" sz="2400" i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].</a:t>
            </a:r>
            <a:r>
              <a:rPr lang="en-US" altLang="zh-TW" sz="2400" dirty="0">
                <a:effectLst/>
              </a:rPr>
              <a:t> </a:t>
            </a:r>
          </a:p>
          <a:p>
            <a:pPr eaLnBrk="1" hangingPunct="1">
              <a:defRPr/>
            </a:pPr>
            <a:r>
              <a:rPr lang="en-US" altLang="zh-TW" sz="2400" i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[1]</a:t>
            </a:r>
            <a:r>
              <a:rPr lang="en-US" altLang="zh-TW" sz="2400" dirty="0">
                <a:effectLst/>
              </a:rPr>
              <a:t> : the element at the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bottom</a:t>
            </a:r>
            <a:r>
              <a:rPr lang="en-US" altLang="zh-TW" sz="2400" dirty="0">
                <a:effectLst/>
              </a:rPr>
              <a:t> of the stack </a:t>
            </a:r>
            <a:br>
              <a:rPr lang="en-US" altLang="zh-TW" sz="2400" dirty="0">
                <a:effectLst/>
              </a:rPr>
            </a:br>
            <a:r>
              <a:rPr lang="en-US" altLang="zh-TW" sz="2400" i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[top[</a:t>
            </a:r>
            <a:r>
              <a:rPr lang="en-US" altLang="zh-TW" sz="2400" i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]]</a:t>
            </a:r>
            <a:r>
              <a:rPr lang="en-US" altLang="zh-TW" sz="2400" dirty="0">
                <a:effectLst/>
              </a:rPr>
              <a:t> : the element at the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top</a:t>
            </a:r>
            <a:r>
              <a:rPr lang="en-US" altLang="zh-TW" sz="2400" dirty="0">
                <a:effectLst/>
              </a:rPr>
              <a:t> (most recently inserted)</a:t>
            </a:r>
          </a:p>
          <a:p>
            <a:pPr eaLnBrk="1" hangingPunct="1">
              <a:defRPr/>
            </a:pPr>
            <a:r>
              <a:rPr lang="en-US" altLang="zh-TW" sz="2400" dirty="0">
                <a:effectLst/>
              </a:rPr>
              <a:t>When top[</a:t>
            </a:r>
            <a:r>
              <a:rPr lang="en-US" altLang="zh-TW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400" dirty="0">
                <a:effectLst/>
              </a:rPr>
              <a:t>] = 0, the stack contains no elements and is empty. </a:t>
            </a:r>
          </a:p>
          <a:p>
            <a:pPr eaLnBrk="1" hangingPunct="1">
              <a:defRPr/>
            </a:pPr>
            <a:r>
              <a:rPr lang="en-US" altLang="zh-TW" sz="2400" dirty="0">
                <a:effectLst/>
              </a:rPr>
              <a:t>The stack can be tested for emptiness by the query operation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STACK-EMPTY</a:t>
            </a:r>
            <a:r>
              <a:rPr lang="en-US" altLang="zh-TW" sz="2400" dirty="0">
                <a:effectLst/>
              </a:rPr>
              <a:t>. </a:t>
            </a:r>
          </a:p>
          <a:p>
            <a:pPr eaLnBrk="1" hangingPunct="1">
              <a:defRPr/>
            </a:pPr>
            <a:r>
              <a:rPr lang="en-US" altLang="zh-TW" sz="2400" dirty="0">
                <a:effectLst/>
              </a:rPr>
              <a:t>If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an empty stack is popped</a:t>
            </a:r>
            <a:r>
              <a:rPr lang="en-US" altLang="zh-TW" sz="2400" dirty="0">
                <a:effectLst/>
              </a:rPr>
              <a:t>, we say the stack 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underflows</a:t>
            </a:r>
            <a:r>
              <a:rPr lang="en-US" altLang="zh-TW" sz="2400" dirty="0">
                <a:effectLst/>
              </a:rPr>
              <a:t>, normally an error. </a:t>
            </a:r>
          </a:p>
          <a:p>
            <a:pPr eaLnBrk="1" hangingPunct="1">
              <a:defRPr/>
            </a:pPr>
            <a:r>
              <a:rPr lang="en-US" altLang="zh-TW" sz="2400" dirty="0">
                <a:effectLst/>
              </a:rPr>
              <a:t>If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top[</a:t>
            </a:r>
            <a:r>
              <a:rPr lang="en-US" altLang="zh-TW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] exceeds </a:t>
            </a:r>
            <a:r>
              <a:rPr lang="en-US" altLang="zh-TW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effectLst/>
              </a:rPr>
              <a:t>, the stack 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overflows</a:t>
            </a:r>
            <a:r>
              <a:rPr lang="en-US" altLang="zh-TW" sz="2400" dirty="0">
                <a:effectLst/>
              </a:rPr>
              <a:t>, normally an error, too.</a:t>
            </a:r>
          </a:p>
          <a:p>
            <a:pPr eaLnBrk="1" hangingPunct="1">
              <a:defRPr/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A154A044-581A-4A15-9AC5-E26AF0385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Stack Operations</a:t>
            </a:r>
          </a:p>
        </p:txBody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DB0EC525-0256-47F5-A457-889DFBDD81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ffectLst/>
              </a:rPr>
              <a:t>each of the three stack operations takes computational time of </a:t>
            </a:r>
            <a:r>
              <a:rPr lang="en-US" altLang="zh-TW">
                <a:solidFill>
                  <a:srgbClr val="FF0000"/>
                </a:solidFill>
                <a:effectLst/>
              </a:rPr>
              <a:t>O(1).</a:t>
            </a:r>
          </a:p>
          <a:p>
            <a:pPr eaLnBrk="1" hangingPunct="1">
              <a:defRPr/>
            </a:pPr>
            <a:endParaRPr lang="en-US" altLang="zh-TW"/>
          </a:p>
        </p:txBody>
      </p:sp>
      <p:sp>
        <p:nvSpPr>
          <p:cNvPr id="13314" name="投影片編號版面配置區 3">
            <a:extLst>
              <a:ext uri="{FF2B5EF4-FFF2-40B4-BE49-F238E27FC236}">
                <a16:creationId xmlns:a16="http://schemas.microsoft.com/office/drawing/2014/main" id="{BDC09165-4769-4AE2-B299-75FF1FE4CD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907DCC-CFBE-47CC-A618-EE91EA01E5F8}" type="slidenum">
              <a:rPr kumimoji="0" lang="en-US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E483CDEA-B5DB-4E8C-BCF5-3C705F00F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2420938"/>
            <a:ext cx="27368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5">
            <a:extLst>
              <a:ext uri="{FF2B5EF4-FFF2-40B4-BE49-F238E27FC236}">
                <a16:creationId xmlns:a16="http://schemas.microsoft.com/office/drawing/2014/main" id="{73BE3AFE-2773-495E-95F8-97837496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2420938"/>
            <a:ext cx="29527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6">
            <a:extLst>
              <a:ext uri="{FF2B5EF4-FFF2-40B4-BE49-F238E27FC236}">
                <a16:creationId xmlns:a16="http://schemas.microsoft.com/office/drawing/2014/main" id="{D15404A0-8B3E-4C8B-88FC-8FB782843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4221163"/>
            <a:ext cx="3313112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5816" name="Text Box 8">
            <a:extLst>
              <a:ext uri="{FF2B5EF4-FFF2-40B4-BE49-F238E27FC236}">
                <a16:creationId xmlns:a16="http://schemas.microsoft.com/office/drawing/2014/main" id="{127C4242-6C40-43A0-A203-771F695D1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4437063"/>
            <a:ext cx="1019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15,6,2,9</a:t>
            </a:r>
          </a:p>
        </p:txBody>
      </p:sp>
      <p:sp>
        <p:nvSpPr>
          <p:cNvPr id="375817" name="Text Box 9">
            <a:extLst>
              <a:ext uri="{FF2B5EF4-FFF2-40B4-BE49-F238E27FC236}">
                <a16:creationId xmlns:a16="http://schemas.microsoft.com/office/drawing/2014/main" id="{C018A007-2BDE-4E8D-9D39-E0499B76D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4868863"/>
            <a:ext cx="1527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15,6,2,9,17,3</a:t>
            </a:r>
          </a:p>
        </p:txBody>
      </p:sp>
      <p:sp>
        <p:nvSpPr>
          <p:cNvPr id="375818" name="Text Box 10">
            <a:extLst>
              <a:ext uri="{FF2B5EF4-FFF2-40B4-BE49-F238E27FC236}">
                <a16:creationId xmlns:a16="http://schemas.microsoft.com/office/drawing/2014/main" id="{E3BF4CE2-F57E-44C7-B099-F13C63EAD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40767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S</a:t>
            </a:r>
          </a:p>
        </p:txBody>
      </p:sp>
      <p:sp>
        <p:nvSpPr>
          <p:cNvPr id="375819" name="Text Box 11">
            <a:extLst>
              <a:ext uri="{FF2B5EF4-FFF2-40B4-BE49-F238E27FC236}">
                <a16:creationId xmlns:a16="http://schemas.microsoft.com/office/drawing/2014/main" id="{C23D891B-F5F8-452A-B749-CE153B48B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5" y="4437063"/>
            <a:ext cx="1041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top[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kumimoji="0" lang="en-US" altLang="zh-TW" sz="1800" dirty="0">
                <a:ea typeface="細明體" panose="02020509000000000000" pitchFamily="49" charset="-120"/>
              </a:rPr>
              <a:t>]=4</a:t>
            </a:r>
          </a:p>
        </p:txBody>
      </p:sp>
      <p:sp>
        <p:nvSpPr>
          <p:cNvPr id="375820" name="Text Box 12">
            <a:extLst>
              <a:ext uri="{FF2B5EF4-FFF2-40B4-BE49-F238E27FC236}">
                <a16:creationId xmlns:a16="http://schemas.microsoft.com/office/drawing/2014/main" id="{BFBA5A29-480C-4D63-B112-15DE3AF7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650" y="4868863"/>
            <a:ext cx="318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After PUSH(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kumimoji="0" lang="en-US" altLang="zh-TW" sz="1800" dirty="0">
                <a:ea typeface="細明體" panose="02020509000000000000" pitchFamily="49" charset="-120"/>
              </a:rPr>
              <a:t>,17),PUSH(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kumimoji="0" lang="en-US" altLang="zh-TW" sz="1800" dirty="0">
                <a:ea typeface="細明體" panose="02020509000000000000" pitchFamily="49" charset="-120"/>
              </a:rPr>
              <a:t>,3)</a:t>
            </a:r>
          </a:p>
        </p:txBody>
      </p:sp>
      <p:sp>
        <p:nvSpPr>
          <p:cNvPr id="375821" name="Text Box 13">
            <a:extLst>
              <a:ext uri="{FF2B5EF4-FFF2-40B4-BE49-F238E27FC236}">
                <a16:creationId xmlns:a16="http://schemas.microsoft.com/office/drawing/2014/main" id="{A33EB95C-8C51-4B26-816E-0EE30F7FA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5300663"/>
            <a:ext cx="1336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15,6,2,9,17</a:t>
            </a:r>
          </a:p>
        </p:txBody>
      </p:sp>
      <p:sp>
        <p:nvSpPr>
          <p:cNvPr id="375822" name="Text Box 14">
            <a:extLst>
              <a:ext uri="{FF2B5EF4-FFF2-40B4-BE49-F238E27FC236}">
                <a16:creationId xmlns:a16="http://schemas.microsoft.com/office/drawing/2014/main" id="{FA1E4777-FB74-4409-8EC0-A1A44298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650" y="5300663"/>
            <a:ext cx="2965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After POP(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kumimoji="0" lang="en-US" altLang="zh-TW" sz="1800" dirty="0">
                <a:ea typeface="細明體" panose="02020509000000000000" pitchFamily="49" charset="-120"/>
              </a:rPr>
              <a:t>)</a:t>
            </a:r>
            <a:br>
              <a:rPr kumimoji="0" lang="en-US" altLang="zh-TW" sz="1800" dirty="0">
                <a:ea typeface="細明體" panose="02020509000000000000" pitchFamily="49" charset="-120"/>
              </a:rPr>
            </a:br>
            <a:r>
              <a:rPr kumimoji="0" lang="en-US" altLang="zh-TW" sz="1800" dirty="0">
                <a:ea typeface="細明體" panose="02020509000000000000" pitchFamily="49" charset="-120"/>
              </a:rPr>
              <a:t>3 is still in the array, but not</a:t>
            </a:r>
            <a:br>
              <a:rPr kumimoji="0" lang="en-US" altLang="zh-TW" sz="1800" dirty="0">
                <a:ea typeface="細明體" panose="02020509000000000000" pitchFamily="49" charset="-120"/>
              </a:rPr>
            </a:br>
            <a:r>
              <a:rPr kumimoji="0" lang="en-US" altLang="zh-TW" sz="1800" dirty="0">
                <a:ea typeface="細明體" panose="02020509000000000000" pitchFamily="49" charset="-120"/>
              </a:rPr>
              <a:t>in the stack, now top[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kumimoji="0" lang="en-US" altLang="zh-TW" sz="1800" dirty="0">
                <a:ea typeface="細明體" panose="02020509000000000000" pitchFamily="49" charset="-120"/>
              </a:rPr>
              <a:t>]=5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6" grpId="0" animBg="1"/>
      <p:bldP spid="375817" grpId="0" animBg="1"/>
      <p:bldP spid="375818" grpId="0"/>
      <p:bldP spid="375819" grpId="0"/>
      <p:bldP spid="375820" grpId="0"/>
      <p:bldP spid="375821" grpId="0" animBg="1"/>
      <p:bldP spid="3758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0E5BD-1D20-416A-AAF8-0D614B3A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A Stack Example using MS(P)</a:t>
            </a:r>
            <a:endParaRPr lang="zh-TW" altLang="en-US" dirty="0"/>
          </a:p>
        </p:txBody>
      </p:sp>
      <p:sp>
        <p:nvSpPr>
          <p:cNvPr id="15363" name="投影片編號版面配置區 3">
            <a:extLst>
              <a:ext uri="{FF2B5EF4-FFF2-40B4-BE49-F238E27FC236}">
                <a16:creationId xmlns:a16="http://schemas.microsoft.com/office/drawing/2014/main" id="{2925D9FF-8368-48DD-9CB8-D122B47627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CBF6B-B4F2-4821-8D25-61BA24872280}" type="slidenum">
              <a:rPr kumimoji="0" lang="en-US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0484" name="文字方塊 7">
            <a:extLst>
              <a:ext uri="{FF2B5EF4-FFF2-40B4-BE49-F238E27FC236}">
                <a16:creationId xmlns:a16="http://schemas.microsoft.com/office/drawing/2014/main" id="{729EED76-7872-4120-81AB-2C317D35D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9288" y="1628775"/>
            <a:ext cx="2192337" cy="12001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q=FL((1+2)/2)=1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MS(P,1,1)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MS(P,2,2)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MG(P,1,1,2)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3F02E2F9-9A6A-40DB-8A60-F30843B8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2492375"/>
            <a:ext cx="287338" cy="288925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1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15366" name="文字方塊 39">
            <a:extLst>
              <a:ext uri="{FF2B5EF4-FFF2-40B4-BE49-F238E27FC236}">
                <a16:creationId xmlns:a16="http://schemas.microsoft.com/office/drawing/2014/main" id="{242E35E0-E866-4E6F-8722-DE87A5FF0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419" y="933450"/>
            <a:ext cx="43094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dirty="0">
                <a:ea typeface="細明體" panose="02020509000000000000" pitchFamily="49" charset="-120"/>
              </a:rPr>
              <a:t>To sort P=[5,2,4,7,1,3,2,6]</a:t>
            </a:r>
          </a:p>
        </p:txBody>
      </p:sp>
      <p:sp>
        <p:nvSpPr>
          <p:cNvPr id="20487" name="文字方塊 5">
            <a:extLst>
              <a:ext uri="{FF2B5EF4-FFF2-40B4-BE49-F238E27FC236}">
                <a16:creationId xmlns:a16="http://schemas.microsoft.com/office/drawing/2014/main" id="{5AD3C8DC-025C-40F9-9ACB-CF24FE83A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1541463"/>
            <a:ext cx="2192337" cy="12001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q=FL((1+4)/2)=2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MS(P,1,2)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MS(P,3,4)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MG(P,1,2,4)</a:t>
            </a: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31348FD4-5BEC-4FD9-8C5F-47303293E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2395538"/>
            <a:ext cx="287338" cy="287337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3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20489" name="文字方塊 42">
            <a:extLst>
              <a:ext uri="{FF2B5EF4-FFF2-40B4-BE49-F238E27FC236}">
                <a16:creationId xmlns:a16="http://schemas.microsoft.com/office/drawing/2014/main" id="{29194B9E-C3E3-4A5D-958C-2EEE4F630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2924175"/>
            <a:ext cx="2190750" cy="1201738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q=FL((3+4)/2)=3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MS(P,3,3)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MS(P,4,4)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MG(P,3,3,4)</a:t>
            </a: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B4156C8E-EAD5-44C9-A34D-BFBA31921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3789363"/>
            <a:ext cx="287338" cy="287337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2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20491" name="文字方塊 44">
            <a:extLst>
              <a:ext uri="{FF2B5EF4-FFF2-40B4-BE49-F238E27FC236}">
                <a16:creationId xmlns:a16="http://schemas.microsoft.com/office/drawing/2014/main" id="{FA3855ED-EBA7-4586-A70F-78D79BC5E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3165475"/>
            <a:ext cx="2190750" cy="12001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q=FL((5+8)/2)=6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MS(P,5,6)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MS(P,7,8)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MG(P,5,6,8)</a:t>
            </a: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444CE36E-898A-45AF-B83D-B79E19033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4005263"/>
            <a:ext cx="287338" cy="287337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6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20493" name="文字方塊 8">
            <a:extLst>
              <a:ext uri="{FF2B5EF4-FFF2-40B4-BE49-F238E27FC236}">
                <a16:creationId xmlns:a16="http://schemas.microsoft.com/office/drawing/2014/main" id="{9F21424B-61AE-4D61-B236-20604B7E2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4211638"/>
            <a:ext cx="2190750" cy="12001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q=FL((5+6)/2)=5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MS(P,5,5)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MS(P,6,6)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MG(P,5,5,6)</a:t>
            </a: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8D8ACE79-0C60-4D93-9F54-8A3D73331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5060950"/>
            <a:ext cx="287338" cy="288925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4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20495" name="文字方塊 56">
            <a:extLst>
              <a:ext uri="{FF2B5EF4-FFF2-40B4-BE49-F238E27FC236}">
                <a16:creationId xmlns:a16="http://schemas.microsoft.com/office/drawing/2014/main" id="{DE6A72E6-1B60-49CE-B9D6-5D352D4B9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5540375"/>
            <a:ext cx="2192337" cy="1201738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q=FL((7+8)/2)=7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MS(P,7,7)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MS(P,8,8)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MG(P,7,7,8)</a:t>
            </a: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7F2CA74B-9F84-4D69-8BEE-44351CA62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6391275"/>
            <a:ext cx="287338" cy="287338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5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15377" name="文字方塊 32">
            <a:extLst>
              <a:ext uri="{FF2B5EF4-FFF2-40B4-BE49-F238E27FC236}">
                <a16:creationId xmlns:a16="http://schemas.microsoft.com/office/drawing/2014/main" id="{68CD2135-025F-45F8-B10E-EB041F72E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1484313"/>
            <a:ext cx="2190750" cy="14779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MS(P,1,8)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q=FL((1+8)/2)=4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MS(P,1,4)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MS(P,5,8)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MG(P,1,4,8)</a:t>
            </a:r>
            <a:endParaRPr kumimoji="0" lang="zh-TW" altLang="en-US" sz="1800" dirty="0">
              <a:ea typeface="細明體" panose="02020509000000000000" pitchFamily="49" charset="-120"/>
            </a:endParaRP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5C4B63CB-E2C9-4DB9-8626-1263E7CE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75" y="2636838"/>
            <a:ext cx="287338" cy="287337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 b="1">
                <a:solidFill>
                  <a:srgbClr val="FF0000"/>
                </a:solidFill>
                <a:ea typeface="細明體" panose="02020509000000000000" pitchFamily="49" charset="-120"/>
              </a:rPr>
              <a:t>7</a:t>
            </a:r>
            <a:endParaRPr kumimoji="0" lang="zh-TW" altLang="en-US" sz="1200" b="1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054BD3D5-36BF-4DC6-85C0-ABC8E2EFBC4F}"/>
              </a:ext>
            </a:extLst>
          </p:cNvPr>
          <p:cNvGrpSpPr>
            <a:grpSpLocks/>
          </p:cNvGrpSpPr>
          <p:nvPr/>
        </p:nvGrpSpPr>
        <p:grpSpPr bwMode="auto">
          <a:xfrm>
            <a:off x="2073275" y="1989138"/>
            <a:ext cx="2151063" cy="360362"/>
            <a:chOff x="549197" y="1988840"/>
            <a:chExt cx="2150595" cy="360040"/>
          </a:xfrm>
        </p:grpSpPr>
        <p:cxnSp>
          <p:nvCxnSpPr>
            <p:cNvPr id="15416" name="直線接點 19">
              <a:extLst>
                <a:ext uri="{FF2B5EF4-FFF2-40B4-BE49-F238E27FC236}">
                  <a16:creationId xmlns:a16="http://schemas.microsoft.com/office/drawing/2014/main" id="{00E3F2D6-61DE-4189-A599-477BDC2D02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197" y="2348880"/>
              <a:ext cx="1022156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17" name="直線單箭頭接點 62">
              <a:extLst>
                <a:ext uri="{FF2B5EF4-FFF2-40B4-BE49-F238E27FC236}">
                  <a16:creationId xmlns:a16="http://schemas.microsoft.com/office/drawing/2014/main" id="{FEF5E5AF-D0E3-44AD-AF2D-E3828F586F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691680" y="1988840"/>
              <a:ext cx="1008112" cy="234608"/>
            </a:xfrm>
            <a:prstGeom prst="straightConnector1">
              <a:avLst/>
            </a:prstGeom>
            <a:noFill/>
            <a:ln w="47625" algn="ctr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1B532D24-262A-4740-B67A-051F564697E2}"/>
              </a:ext>
            </a:extLst>
          </p:cNvPr>
          <p:cNvGrpSpPr>
            <a:grpSpLocks/>
          </p:cNvGrpSpPr>
          <p:nvPr/>
        </p:nvGrpSpPr>
        <p:grpSpPr bwMode="auto">
          <a:xfrm>
            <a:off x="2073275" y="2492375"/>
            <a:ext cx="2151063" cy="865188"/>
            <a:chOff x="549197" y="2492896"/>
            <a:chExt cx="2150595" cy="864096"/>
          </a:xfrm>
        </p:grpSpPr>
        <p:cxnSp>
          <p:nvCxnSpPr>
            <p:cNvPr id="15414" name="直線接點 23">
              <a:extLst>
                <a:ext uri="{FF2B5EF4-FFF2-40B4-BE49-F238E27FC236}">
                  <a16:creationId xmlns:a16="http://schemas.microsoft.com/office/drawing/2014/main" id="{8C1AF87F-D41D-4AD0-80C0-3A90B7642E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49197" y="2644163"/>
              <a:ext cx="1022156" cy="1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15" name="直線單箭頭接點 63">
              <a:extLst>
                <a:ext uri="{FF2B5EF4-FFF2-40B4-BE49-F238E27FC236}">
                  <a16:creationId xmlns:a16="http://schemas.microsoft.com/office/drawing/2014/main" id="{9114FE2F-2D96-4809-A147-7D8B7FECCC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91680" y="2492896"/>
              <a:ext cx="1008112" cy="864096"/>
            </a:xfrm>
            <a:prstGeom prst="straightConnector1">
              <a:avLst/>
            </a:prstGeom>
            <a:noFill/>
            <a:ln w="47625" algn="ctr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B43950D4-F770-43E6-A5CE-90571C476BC1}"/>
              </a:ext>
            </a:extLst>
          </p:cNvPr>
          <p:cNvGrpSpPr>
            <a:grpSpLocks/>
          </p:cNvGrpSpPr>
          <p:nvPr/>
        </p:nvGrpSpPr>
        <p:grpSpPr bwMode="auto">
          <a:xfrm>
            <a:off x="4583113" y="1847850"/>
            <a:ext cx="2279650" cy="252413"/>
            <a:chOff x="3059832" y="2088571"/>
            <a:chExt cx="2278288" cy="253094"/>
          </a:xfrm>
        </p:grpSpPr>
        <p:cxnSp>
          <p:nvCxnSpPr>
            <p:cNvPr id="15412" name="直線接點 18">
              <a:extLst>
                <a:ext uri="{FF2B5EF4-FFF2-40B4-BE49-F238E27FC236}">
                  <a16:creationId xmlns:a16="http://schemas.microsoft.com/office/drawing/2014/main" id="{474922C6-160A-4F17-866E-0030CCD0F2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59832" y="2341665"/>
              <a:ext cx="1152000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13" name="直線單箭頭接點 68">
              <a:extLst>
                <a:ext uri="{FF2B5EF4-FFF2-40B4-BE49-F238E27FC236}">
                  <a16:creationId xmlns:a16="http://schemas.microsoft.com/office/drawing/2014/main" id="{62EA0483-DD1D-4EB0-AE42-5C6090D34B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276779" y="2088571"/>
              <a:ext cx="1061341" cy="150202"/>
            </a:xfrm>
            <a:prstGeom prst="straightConnector1">
              <a:avLst/>
            </a:prstGeom>
            <a:noFill/>
            <a:ln w="47625" algn="ctr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D3BC454F-08C9-4D63-B2E0-C3EFD76B48E3}"/>
              </a:ext>
            </a:extLst>
          </p:cNvPr>
          <p:cNvGrpSpPr>
            <a:grpSpLocks/>
          </p:cNvGrpSpPr>
          <p:nvPr/>
        </p:nvGrpSpPr>
        <p:grpSpPr bwMode="auto">
          <a:xfrm>
            <a:off x="4583113" y="2300288"/>
            <a:ext cx="2220912" cy="623887"/>
            <a:chOff x="3059832" y="2541097"/>
            <a:chExt cx="2219784" cy="623678"/>
          </a:xfrm>
        </p:grpSpPr>
        <p:cxnSp>
          <p:nvCxnSpPr>
            <p:cNvPr id="15410" name="直線接點 41">
              <a:extLst>
                <a:ext uri="{FF2B5EF4-FFF2-40B4-BE49-F238E27FC236}">
                  <a16:creationId xmlns:a16="http://schemas.microsoft.com/office/drawing/2014/main" id="{222D7018-9A19-4B4E-A6F7-363C0BBFE1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59832" y="2622446"/>
              <a:ext cx="1152000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11" name="直線單箭頭接點 69">
              <a:extLst>
                <a:ext uri="{FF2B5EF4-FFF2-40B4-BE49-F238E27FC236}">
                  <a16:creationId xmlns:a16="http://schemas.microsoft.com/office/drawing/2014/main" id="{9E21873D-2B0E-4DB5-9119-7EA2768CD6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50335" y="2541097"/>
              <a:ext cx="929281" cy="623678"/>
            </a:xfrm>
            <a:prstGeom prst="straightConnector1">
              <a:avLst/>
            </a:prstGeom>
            <a:noFill/>
            <a:ln w="47625" algn="ctr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857AB789-1C24-4415-8E24-CEF4DB1622F7}"/>
              </a:ext>
            </a:extLst>
          </p:cNvPr>
          <p:cNvGrpSpPr>
            <a:grpSpLocks/>
          </p:cNvGrpSpPr>
          <p:nvPr/>
        </p:nvGrpSpPr>
        <p:grpSpPr bwMode="auto">
          <a:xfrm>
            <a:off x="4583113" y="3621088"/>
            <a:ext cx="2233612" cy="744537"/>
            <a:chOff x="3059832" y="3621217"/>
            <a:chExt cx="2232922" cy="743887"/>
          </a:xfrm>
        </p:grpSpPr>
        <p:cxnSp>
          <p:nvCxnSpPr>
            <p:cNvPr id="15408" name="直線接點 46">
              <a:extLst>
                <a:ext uri="{FF2B5EF4-FFF2-40B4-BE49-F238E27FC236}">
                  <a16:creationId xmlns:a16="http://schemas.microsoft.com/office/drawing/2014/main" id="{28D5C1AE-B97C-4DA2-9536-2E908C3560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59832" y="3717032"/>
              <a:ext cx="1152000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09" name="直線單箭頭接點 74">
              <a:extLst>
                <a:ext uri="{FF2B5EF4-FFF2-40B4-BE49-F238E27FC236}">
                  <a16:creationId xmlns:a16="http://schemas.microsoft.com/office/drawing/2014/main" id="{3DFAC78E-702B-4339-9E86-D99E465DC1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55976" y="3621217"/>
              <a:ext cx="936778" cy="743887"/>
            </a:xfrm>
            <a:prstGeom prst="straightConnector1">
              <a:avLst/>
            </a:prstGeom>
            <a:noFill/>
            <a:ln w="47625" algn="ctr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41BA046F-C28B-47A5-9613-A12AE91F5520}"/>
              </a:ext>
            </a:extLst>
          </p:cNvPr>
          <p:cNvGrpSpPr>
            <a:grpSpLocks/>
          </p:cNvGrpSpPr>
          <p:nvPr/>
        </p:nvGrpSpPr>
        <p:grpSpPr bwMode="auto">
          <a:xfrm>
            <a:off x="4595813" y="3933825"/>
            <a:ext cx="2208212" cy="1727200"/>
            <a:chOff x="3072589" y="3933056"/>
            <a:chExt cx="2207027" cy="1728192"/>
          </a:xfrm>
        </p:grpSpPr>
        <p:cxnSp>
          <p:nvCxnSpPr>
            <p:cNvPr id="15406" name="直線接點 49">
              <a:extLst>
                <a:ext uri="{FF2B5EF4-FFF2-40B4-BE49-F238E27FC236}">
                  <a16:creationId xmlns:a16="http://schemas.microsoft.com/office/drawing/2014/main" id="{CD2374B6-C71B-4294-B37F-3E38F91EBB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72589" y="3997813"/>
              <a:ext cx="1152000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07" name="直線單箭頭接點 75">
              <a:extLst>
                <a:ext uri="{FF2B5EF4-FFF2-40B4-BE49-F238E27FC236}">
                  <a16:creationId xmlns:a16="http://schemas.microsoft.com/office/drawing/2014/main" id="{DFE72194-6FC2-444F-8009-2BFBE3CC9C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55976" y="3933056"/>
              <a:ext cx="923640" cy="1728192"/>
            </a:xfrm>
            <a:prstGeom prst="straightConnector1">
              <a:avLst/>
            </a:prstGeom>
            <a:noFill/>
            <a:ln w="47625" algn="ctr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385" name="文字方塊 94">
            <a:extLst>
              <a:ext uri="{FF2B5EF4-FFF2-40B4-BE49-F238E27FC236}">
                <a16:creationId xmlns:a16="http://schemas.microsoft.com/office/drawing/2014/main" id="{139F36DA-1A5B-4C38-86DC-2E3C93510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804" y="4525963"/>
            <a:ext cx="175791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AutoNum type="arabicPeriod"/>
            </a:pPr>
            <a:r>
              <a:rPr kumimoji="0" lang="en-US" altLang="zh-TW" sz="1800" dirty="0">
                <a:ea typeface="細明體" panose="02020509000000000000" pitchFamily="49" charset="-120"/>
              </a:rPr>
              <a:t>MG(P,1,1,2)</a:t>
            </a:r>
          </a:p>
          <a:p>
            <a:pPr algn="ctr">
              <a:spcBef>
                <a:spcPct val="0"/>
              </a:spcBef>
              <a:buClrTx/>
              <a:buFontTx/>
              <a:buAutoNum type="arabicPeriod"/>
            </a:pPr>
            <a:r>
              <a:rPr kumimoji="0" lang="en-US" altLang="zh-TW" sz="1800" dirty="0">
                <a:ea typeface="細明體" panose="02020509000000000000" pitchFamily="49" charset="-120"/>
              </a:rPr>
              <a:t>MG(P,3,3,4)</a:t>
            </a:r>
          </a:p>
          <a:p>
            <a:pPr algn="ctr">
              <a:spcBef>
                <a:spcPct val="0"/>
              </a:spcBef>
              <a:buClrTx/>
              <a:buFontTx/>
              <a:buAutoNum type="arabicPeriod"/>
            </a:pPr>
            <a:r>
              <a:rPr kumimoji="0" lang="en-US" altLang="zh-TW" sz="1800" dirty="0">
                <a:ea typeface="細明體" panose="02020509000000000000" pitchFamily="49" charset="-120"/>
              </a:rPr>
              <a:t>MG(P,1,2,4)</a:t>
            </a:r>
          </a:p>
          <a:p>
            <a:pPr algn="ctr">
              <a:spcBef>
                <a:spcPct val="0"/>
              </a:spcBef>
              <a:buClrTx/>
              <a:buFontTx/>
              <a:buAutoNum type="arabicPeriod"/>
            </a:pPr>
            <a:r>
              <a:rPr kumimoji="0" lang="en-US" altLang="zh-TW" sz="1800" dirty="0">
                <a:ea typeface="細明體" panose="02020509000000000000" pitchFamily="49" charset="-120"/>
              </a:rPr>
              <a:t>MG(P,5,5,6)</a:t>
            </a:r>
          </a:p>
          <a:p>
            <a:pPr algn="ctr">
              <a:spcBef>
                <a:spcPct val="0"/>
              </a:spcBef>
              <a:buClrTx/>
              <a:buFontTx/>
              <a:buAutoNum type="arabicPeriod"/>
            </a:pPr>
            <a:r>
              <a:rPr kumimoji="0" lang="en-US" altLang="zh-TW" sz="1800" dirty="0">
                <a:ea typeface="細明體" panose="02020509000000000000" pitchFamily="49" charset="-120"/>
              </a:rPr>
              <a:t>MG(P,7,7,8)</a:t>
            </a:r>
          </a:p>
          <a:p>
            <a:pPr algn="ctr">
              <a:spcBef>
                <a:spcPct val="0"/>
              </a:spcBef>
              <a:buClrTx/>
              <a:buFontTx/>
              <a:buAutoNum type="arabicPeriod"/>
            </a:pPr>
            <a:r>
              <a:rPr kumimoji="0" lang="en-US" altLang="zh-TW" sz="1800" dirty="0">
                <a:ea typeface="細明體" panose="02020509000000000000" pitchFamily="49" charset="-120"/>
              </a:rPr>
              <a:t>MG(P,5,6,8)</a:t>
            </a:r>
          </a:p>
          <a:p>
            <a:pPr algn="ctr">
              <a:spcBef>
                <a:spcPct val="0"/>
              </a:spcBef>
              <a:buClrTx/>
              <a:buFontTx/>
              <a:buAutoNum type="arabicPeriod"/>
            </a:pPr>
            <a:r>
              <a:rPr kumimoji="0" lang="en-US" altLang="zh-TW" sz="1800" dirty="0">
                <a:ea typeface="細明體" panose="02020509000000000000" pitchFamily="49" charset="-120"/>
              </a:rPr>
              <a:t>MG(P,1,4,8)</a:t>
            </a:r>
          </a:p>
        </p:txBody>
      </p:sp>
      <p:sp>
        <p:nvSpPr>
          <p:cNvPr id="15386" name="文字方塊 96">
            <a:extLst>
              <a:ext uri="{FF2B5EF4-FFF2-40B4-BE49-F238E27FC236}">
                <a16:creationId xmlns:a16="http://schemas.microsoft.com/office/drawing/2014/main" id="{FA6FF311-7909-4F7B-A954-720B62A54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4572000"/>
            <a:ext cx="24193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5, 2 </a:t>
            </a:r>
            <a:r>
              <a:rPr kumimoji="0" lang="en-US" altLang="zh-TW" sz="1800">
                <a:ea typeface="細明體" panose="02020509000000000000" pitchFamily="49" charset="-120"/>
                <a:sym typeface="Wingdings" panose="05000000000000000000" pitchFamily="2" charset="2"/>
              </a:rPr>
              <a:t> </a:t>
            </a:r>
            <a:r>
              <a:rPr kumimoji="0" lang="en-US" altLang="zh-TW" sz="1800" u="sng">
                <a:ea typeface="細明體" panose="02020509000000000000" pitchFamily="49" charset="-120"/>
                <a:sym typeface="Wingdings" panose="05000000000000000000" pitchFamily="2" charset="2"/>
              </a:rPr>
              <a:t>2, 5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u="sng">
                <a:ea typeface="細明體" panose="02020509000000000000" pitchFamily="49" charset="-120"/>
                <a:sym typeface="Wingdings" panose="05000000000000000000" pitchFamily="2" charset="2"/>
              </a:rPr>
              <a:t>4, 7 </a:t>
            </a:r>
            <a:r>
              <a:rPr kumimoji="0" lang="en-US" altLang="zh-TW" sz="1800">
                <a:ea typeface="細明體" panose="02020509000000000000" pitchFamily="49" charset="-120"/>
                <a:sym typeface="Wingdings" panose="05000000000000000000" pitchFamily="2" charset="2"/>
              </a:rPr>
              <a:t>(no change)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u="sng">
                <a:ea typeface="細明體" panose="02020509000000000000" pitchFamily="49" charset="-120"/>
                <a:sym typeface="Wingdings" panose="05000000000000000000" pitchFamily="2" charset="2"/>
              </a:rPr>
              <a:t>2, 5</a:t>
            </a:r>
            <a:r>
              <a:rPr kumimoji="0" lang="en-US" altLang="zh-TW" sz="1800">
                <a:ea typeface="細明體" panose="02020509000000000000" pitchFamily="49" charset="-120"/>
                <a:sym typeface="Wingdings" panose="05000000000000000000" pitchFamily="2" charset="2"/>
              </a:rPr>
              <a:t>, </a:t>
            </a:r>
            <a:r>
              <a:rPr kumimoji="0" lang="en-US" altLang="zh-TW" sz="1800" u="sng">
                <a:ea typeface="細明體" panose="02020509000000000000" pitchFamily="49" charset="-120"/>
                <a:sym typeface="Wingdings" panose="05000000000000000000" pitchFamily="2" charset="2"/>
              </a:rPr>
              <a:t>4, 7 </a:t>
            </a:r>
            <a:r>
              <a:rPr kumimoji="0" lang="en-US" altLang="zh-TW" sz="1800">
                <a:ea typeface="細明體" panose="02020509000000000000" pitchFamily="49" charset="-120"/>
                <a:sym typeface="Wingdings" panose="05000000000000000000" pitchFamily="2" charset="2"/>
              </a:rPr>
              <a:t>  </a:t>
            </a:r>
            <a:r>
              <a:rPr kumimoji="0" lang="en-US" altLang="zh-TW" sz="1800" u="sng">
                <a:solidFill>
                  <a:srgbClr val="FF0000"/>
                </a:solidFill>
                <a:ea typeface="細明體" panose="02020509000000000000" pitchFamily="49" charset="-120"/>
                <a:sym typeface="Wingdings" panose="05000000000000000000" pitchFamily="2" charset="2"/>
              </a:rPr>
              <a:t>2, 4, 5, 7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u="sng">
                <a:ea typeface="細明體" panose="02020509000000000000" pitchFamily="49" charset="-120"/>
                <a:sym typeface="Wingdings" panose="05000000000000000000" pitchFamily="2" charset="2"/>
              </a:rPr>
              <a:t>1, 3 </a:t>
            </a:r>
            <a:r>
              <a:rPr kumimoji="0" lang="en-US" altLang="zh-TW" sz="1800">
                <a:ea typeface="細明體" panose="02020509000000000000" pitchFamily="49" charset="-120"/>
                <a:sym typeface="Wingdings" panose="05000000000000000000" pitchFamily="2" charset="2"/>
              </a:rPr>
              <a:t> (no change)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u="sng">
                <a:ea typeface="細明體" panose="02020509000000000000" pitchFamily="49" charset="-120"/>
                <a:sym typeface="Wingdings" panose="05000000000000000000" pitchFamily="2" charset="2"/>
              </a:rPr>
              <a:t>2, 6 </a:t>
            </a:r>
            <a:r>
              <a:rPr kumimoji="0" lang="en-US" altLang="zh-TW" sz="1800">
                <a:ea typeface="細明體" panose="02020509000000000000" pitchFamily="49" charset="-120"/>
                <a:sym typeface="Wingdings" panose="05000000000000000000" pitchFamily="2" charset="2"/>
              </a:rPr>
              <a:t> (no change)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u="sng">
                <a:ea typeface="細明體" panose="02020509000000000000" pitchFamily="49" charset="-120"/>
                <a:sym typeface="Wingdings" panose="05000000000000000000" pitchFamily="2" charset="2"/>
              </a:rPr>
              <a:t>1, 3</a:t>
            </a:r>
            <a:r>
              <a:rPr kumimoji="0" lang="en-US" altLang="zh-TW" sz="1800">
                <a:ea typeface="細明體" panose="02020509000000000000" pitchFamily="49" charset="-120"/>
                <a:sym typeface="Wingdings" panose="05000000000000000000" pitchFamily="2" charset="2"/>
              </a:rPr>
              <a:t>, </a:t>
            </a:r>
            <a:r>
              <a:rPr kumimoji="0" lang="en-US" altLang="zh-TW" sz="1800" u="sng">
                <a:ea typeface="細明體" panose="02020509000000000000" pitchFamily="49" charset="-120"/>
                <a:sym typeface="Wingdings" panose="05000000000000000000" pitchFamily="2" charset="2"/>
              </a:rPr>
              <a:t>2, 6 </a:t>
            </a:r>
            <a:r>
              <a:rPr kumimoji="0" lang="en-US" altLang="zh-TW" sz="1800">
                <a:ea typeface="細明體" panose="02020509000000000000" pitchFamily="49" charset="-120"/>
                <a:sym typeface="Wingdings" panose="05000000000000000000" pitchFamily="2" charset="2"/>
              </a:rPr>
              <a:t>  </a:t>
            </a:r>
            <a:r>
              <a:rPr kumimoji="0" lang="en-US" altLang="zh-TW" sz="1800" u="sng">
                <a:solidFill>
                  <a:srgbClr val="FF0000"/>
                </a:solidFill>
                <a:ea typeface="細明體" panose="02020509000000000000" pitchFamily="49" charset="-120"/>
                <a:sym typeface="Wingdings" panose="05000000000000000000" pitchFamily="2" charset="2"/>
              </a:rPr>
              <a:t>1, 2, 3, 6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u="sng">
                <a:solidFill>
                  <a:srgbClr val="FF0000"/>
                </a:solidFill>
                <a:ea typeface="細明體" panose="02020509000000000000" pitchFamily="49" charset="-120"/>
                <a:sym typeface="Wingdings" panose="05000000000000000000" pitchFamily="2" charset="2"/>
              </a:rPr>
              <a:t>2, 4, 5, 7</a:t>
            </a:r>
            <a:r>
              <a:rPr kumimoji="0" lang="en-US" altLang="zh-TW" sz="1800">
                <a:solidFill>
                  <a:srgbClr val="FF0000"/>
                </a:solidFill>
                <a:ea typeface="細明體" panose="02020509000000000000" pitchFamily="49" charset="-120"/>
                <a:sym typeface="Wingdings" panose="05000000000000000000" pitchFamily="2" charset="2"/>
              </a:rPr>
              <a:t>, </a:t>
            </a:r>
            <a:r>
              <a:rPr kumimoji="0" lang="en-US" altLang="zh-TW" sz="1800" u="sng">
                <a:solidFill>
                  <a:srgbClr val="FF0000"/>
                </a:solidFill>
                <a:ea typeface="細明體" panose="02020509000000000000" pitchFamily="49" charset="-120"/>
                <a:sym typeface="Wingdings" panose="05000000000000000000" pitchFamily="2" charset="2"/>
              </a:rPr>
              <a:t>1, 2, 3, 6</a:t>
            </a:r>
            <a:r>
              <a:rPr kumimoji="0" lang="en-US" altLang="zh-TW" sz="1800">
                <a:ea typeface="細明體" panose="02020509000000000000" pitchFamily="49" charset="-120"/>
                <a:sym typeface="Wingdings" panose="05000000000000000000" pitchFamily="2" charset="2"/>
              </a:rPr>
              <a:t> </a:t>
            </a:r>
            <a:br>
              <a:rPr kumimoji="0" lang="en-US" altLang="zh-TW" sz="1800">
                <a:ea typeface="細明體" panose="02020509000000000000" pitchFamily="49" charset="-120"/>
                <a:sym typeface="Wingdings" panose="05000000000000000000" pitchFamily="2" charset="2"/>
              </a:rPr>
            </a:br>
            <a:r>
              <a:rPr kumimoji="0" lang="en-US" altLang="zh-TW" sz="1800">
                <a:ea typeface="細明體" panose="02020509000000000000" pitchFamily="49" charset="-120"/>
                <a:sym typeface="Wingdings" panose="05000000000000000000" pitchFamily="2" charset="2"/>
              </a:rPr>
              <a:t> </a:t>
            </a:r>
            <a:r>
              <a:rPr kumimoji="0" lang="en-US" altLang="zh-TW" sz="1800" u="sng">
                <a:solidFill>
                  <a:srgbClr val="FF0000"/>
                </a:solidFill>
                <a:ea typeface="細明體" panose="02020509000000000000" pitchFamily="49" charset="-120"/>
                <a:sym typeface="Wingdings" panose="05000000000000000000" pitchFamily="2" charset="2"/>
              </a:rPr>
              <a:t>1, 2, 2, 3, 4, 5, 6, 7</a:t>
            </a:r>
          </a:p>
        </p:txBody>
      </p:sp>
      <p:sp>
        <p:nvSpPr>
          <p:cNvPr id="15387" name="矩形 3">
            <a:extLst>
              <a:ext uri="{FF2B5EF4-FFF2-40B4-BE49-F238E27FC236}">
                <a16:creationId xmlns:a16="http://schemas.microsoft.com/office/drawing/2014/main" id="{3B5EB87F-A570-42C1-B28E-7EA4ED467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1525" y="2997200"/>
            <a:ext cx="647700" cy="14779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15388" name="文字方塊 4">
            <a:extLst>
              <a:ext uri="{FF2B5EF4-FFF2-40B4-BE49-F238E27FC236}">
                <a16:creationId xmlns:a16="http://schemas.microsoft.com/office/drawing/2014/main" id="{A9FB6F51-F270-4CAF-8918-7E8D83C5C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0088" y="262731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Stack</a:t>
            </a: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15389" name="圓角矩形 64">
            <a:extLst>
              <a:ext uri="{FF2B5EF4-FFF2-40B4-BE49-F238E27FC236}">
                <a16:creationId xmlns:a16="http://schemas.microsoft.com/office/drawing/2014/main" id="{1F177CFA-0ACE-4798-B110-DE2559DAC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5475" y="4365625"/>
            <a:ext cx="827088" cy="149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cxnSp>
        <p:nvCxnSpPr>
          <p:cNvPr id="15390" name="弧形接點 87">
            <a:extLst>
              <a:ext uri="{FF2B5EF4-FFF2-40B4-BE49-F238E27FC236}">
                <a16:creationId xmlns:a16="http://schemas.microsoft.com/office/drawing/2014/main" id="{50B927DB-36B1-43EF-90AC-DF4BBFF3761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9409906" y="4472782"/>
            <a:ext cx="466725" cy="3952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91" name="弧形接點 88">
            <a:extLst>
              <a:ext uri="{FF2B5EF4-FFF2-40B4-BE49-F238E27FC236}">
                <a16:creationId xmlns:a16="http://schemas.microsoft.com/office/drawing/2014/main" id="{EE6446DC-91CC-421A-B78A-F416B2B3EE1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10097294" y="4441032"/>
            <a:ext cx="466725" cy="45878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F77277B7-00F2-4864-9C65-F9E5C735D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25" y="1628775"/>
            <a:ext cx="352425" cy="369888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solidFill>
                  <a:srgbClr val="008000"/>
                </a:solidFill>
                <a:ea typeface="細明體" panose="02020509000000000000" pitchFamily="49" charset="-120"/>
              </a:rPr>
              <a:t>A</a:t>
            </a:r>
            <a:endParaRPr kumimoji="0" lang="zh-TW" altLang="en-US" sz="1800" b="1" dirty="0">
              <a:solidFill>
                <a:srgbClr val="008000"/>
              </a:solidFill>
              <a:ea typeface="細明體" panose="02020509000000000000" pitchFamily="49" charset="-12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1FCEAA6-9370-4CFA-AB3C-A3DA972A7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75" y="2924175"/>
            <a:ext cx="350838" cy="369888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>
                <a:solidFill>
                  <a:srgbClr val="008000"/>
                </a:solidFill>
                <a:ea typeface="細明體" panose="02020509000000000000" pitchFamily="49" charset="-120"/>
              </a:rPr>
              <a:t>B</a:t>
            </a:r>
            <a:endParaRPr kumimoji="0" lang="zh-TW" altLang="en-US" sz="1800" b="1">
              <a:solidFill>
                <a:srgbClr val="008000"/>
              </a:solidFill>
              <a:ea typeface="細明體" panose="02020509000000000000" pitchFamily="49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BCA14F16-0D4A-49F1-9907-F36E3C95B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0" y="1511300"/>
            <a:ext cx="350838" cy="369888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>
                <a:solidFill>
                  <a:srgbClr val="008000"/>
                </a:solidFill>
                <a:ea typeface="細明體" panose="02020509000000000000" pitchFamily="49" charset="-120"/>
              </a:rPr>
              <a:t>C</a:t>
            </a:r>
            <a:endParaRPr kumimoji="0" lang="zh-TW" altLang="en-US" sz="1800" b="1">
              <a:solidFill>
                <a:srgbClr val="008000"/>
              </a:solidFill>
              <a:ea typeface="細明體" panose="02020509000000000000" pitchFamily="49" charset="-12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173523BD-9A53-4EE6-993F-F637AF67A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25" y="5516563"/>
            <a:ext cx="339725" cy="369887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>
                <a:solidFill>
                  <a:srgbClr val="008000"/>
                </a:solidFill>
                <a:ea typeface="細明體" panose="02020509000000000000" pitchFamily="49" charset="-120"/>
              </a:rPr>
              <a:t>E</a:t>
            </a:r>
            <a:endParaRPr kumimoji="0" lang="zh-TW" altLang="en-US" sz="1800" b="1">
              <a:solidFill>
                <a:srgbClr val="008000"/>
              </a:solidFill>
              <a:ea typeface="細明體" panose="02020509000000000000" pitchFamily="49" charset="-12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8BE18969-10C5-43C5-872A-6A493DBB7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25" y="4221163"/>
            <a:ext cx="352425" cy="369887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>
                <a:solidFill>
                  <a:srgbClr val="008000"/>
                </a:solidFill>
                <a:ea typeface="細明體" panose="02020509000000000000" pitchFamily="49" charset="-120"/>
              </a:rPr>
              <a:t>D</a:t>
            </a:r>
            <a:endParaRPr kumimoji="0" lang="zh-TW" altLang="en-US" sz="1800" b="1">
              <a:solidFill>
                <a:srgbClr val="008000"/>
              </a:solidFill>
              <a:ea typeface="細明體" panose="02020509000000000000" pitchFamily="49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51B031D2-7C04-4F41-8D6E-3C879CC39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263" y="3141663"/>
            <a:ext cx="325437" cy="3683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>
                <a:solidFill>
                  <a:srgbClr val="008000"/>
                </a:solidFill>
                <a:ea typeface="細明體" panose="02020509000000000000" pitchFamily="49" charset="-120"/>
              </a:rPr>
              <a:t>F</a:t>
            </a:r>
            <a:endParaRPr kumimoji="0" lang="zh-TW" altLang="en-US" sz="1800" b="1">
              <a:solidFill>
                <a:srgbClr val="008000"/>
              </a:solidFill>
              <a:ea typeface="細明體" panose="02020509000000000000" pitchFamily="49" charset="-120"/>
            </a:endParaRPr>
          </a:p>
        </p:txBody>
      </p:sp>
      <p:sp>
        <p:nvSpPr>
          <p:cNvPr id="15398" name="文字方塊 72">
            <a:extLst>
              <a:ext uri="{FF2B5EF4-FFF2-40B4-BE49-F238E27FC236}">
                <a16:creationId xmlns:a16="http://schemas.microsoft.com/office/drawing/2014/main" id="{5279DA6B-0F27-4B13-8AF4-DA6E81767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1477963"/>
            <a:ext cx="363537" cy="369887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>
                <a:solidFill>
                  <a:srgbClr val="008000"/>
                </a:solidFill>
                <a:ea typeface="細明體" panose="02020509000000000000" pitchFamily="49" charset="-120"/>
              </a:rPr>
              <a:t>G</a:t>
            </a:r>
            <a:endParaRPr kumimoji="0" lang="zh-TW" altLang="en-US" sz="1800" b="1">
              <a:solidFill>
                <a:srgbClr val="008000"/>
              </a:solidFill>
              <a:ea typeface="細明體" panose="02020509000000000000" pitchFamily="49" charset="-12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D3A1CB9-B41A-474A-95CD-5241C0972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2813" y="3055938"/>
            <a:ext cx="365125" cy="3683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>
                <a:solidFill>
                  <a:srgbClr val="008000"/>
                </a:solidFill>
                <a:ea typeface="細明體" panose="02020509000000000000" pitchFamily="49" charset="-120"/>
              </a:rPr>
              <a:t>G</a:t>
            </a:r>
            <a:endParaRPr kumimoji="0" lang="zh-TW" altLang="en-US" sz="1800" b="1">
              <a:solidFill>
                <a:srgbClr val="008000"/>
              </a:solidFill>
              <a:ea typeface="細明體" panose="02020509000000000000" pitchFamily="49" charset="-12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611854C7-2157-458D-9B07-CD7591522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9325" y="3492500"/>
            <a:ext cx="352425" cy="3683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>
                <a:solidFill>
                  <a:srgbClr val="008000"/>
                </a:solidFill>
                <a:ea typeface="細明體" panose="02020509000000000000" pitchFamily="49" charset="-120"/>
              </a:rPr>
              <a:t>C</a:t>
            </a:r>
            <a:endParaRPr kumimoji="0" lang="zh-TW" altLang="en-US" sz="1800" b="1">
              <a:solidFill>
                <a:srgbClr val="008000"/>
              </a:solidFill>
              <a:ea typeface="細明體" panose="02020509000000000000" pitchFamily="49" charset="-12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CC0D026C-92DD-4E00-8363-E9D402337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8688" y="3944938"/>
            <a:ext cx="350837" cy="3683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>
                <a:solidFill>
                  <a:srgbClr val="008000"/>
                </a:solidFill>
                <a:ea typeface="細明體" panose="02020509000000000000" pitchFamily="49" charset="-120"/>
              </a:rPr>
              <a:t>A</a:t>
            </a:r>
            <a:endParaRPr kumimoji="0" lang="zh-TW" altLang="en-US" sz="1800" b="1">
              <a:solidFill>
                <a:srgbClr val="008000"/>
              </a:solidFill>
              <a:ea typeface="細明體" panose="02020509000000000000" pitchFamily="49" charset="-12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AA5AC93-D316-409F-A00E-D9511FED8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0" y="3933825"/>
            <a:ext cx="350838" cy="3683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>
                <a:solidFill>
                  <a:srgbClr val="008000"/>
                </a:solidFill>
                <a:ea typeface="細明體" panose="02020509000000000000" pitchFamily="49" charset="-120"/>
              </a:rPr>
              <a:t>B</a:t>
            </a:r>
            <a:endParaRPr kumimoji="0" lang="zh-TW" altLang="en-US" sz="1800" b="1">
              <a:solidFill>
                <a:srgbClr val="008000"/>
              </a:solidFill>
              <a:ea typeface="細明體" panose="02020509000000000000" pitchFamily="49" charset="-12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716DFEE-7906-4A69-A515-50919EBC9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0913" y="3492500"/>
            <a:ext cx="325437" cy="3683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>
                <a:solidFill>
                  <a:srgbClr val="008000"/>
                </a:solidFill>
                <a:ea typeface="細明體" panose="02020509000000000000" pitchFamily="49" charset="-120"/>
              </a:rPr>
              <a:t>F</a:t>
            </a:r>
            <a:endParaRPr kumimoji="0" lang="zh-TW" altLang="en-US" sz="1800" b="1">
              <a:solidFill>
                <a:srgbClr val="008000"/>
              </a:solidFill>
              <a:ea typeface="細明體" panose="02020509000000000000" pitchFamily="49" charset="-12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DBDB8B70-53EC-4B2D-B80B-FDBE7C0C9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8688" y="3933825"/>
            <a:ext cx="350837" cy="3683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>
                <a:solidFill>
                  <a:srgbClr val="008000"/>
                </a:solidFill>
                <a:ea typeface="細明體" panose="02020509000000000000" pitchFamily="49" charset="-120"/>
              </a:rPr>
              <a:t>D</a:t>
            </a:r>
            <a:endParaRPr kumimoji="0" lang="zh-TW" altLang="en-US" sz="1800" b="1">
              <a:solidFill>
                <a:srgbClr val="008000"/>
              </a:solidFill>
              <a:ea typeface="細明體" panose="02020509000000000000" pitchFamily="49" charset="-12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48F4C43A-7E97-41D5-8959-F89134CEF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0913" y="3933825"/>
            <a:ext cx="338137" cy="3683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>
                <a:solidFill>
                  <a:srgbClr val="008000"/>
                </a:solidFill>
                <a:ea typeface="細明體" panose="02020509000000000000" pitchFamily="49" charset="-120"/>
              </a:rPr>
              <a:t>E</a:t>
            </a:r>
            <a:endParaRPr kumimoji="0" lang="zh-TW" altLang="en-US" sz="1800" b="1">
              <a:solidFill>
                <a:srgbClr val="008000"/>
              </a:solidFill>
              <a:ea typeface="細明體" panose="02020509000000000000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25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2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25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5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2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2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2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25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25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25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25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6" grpId="0" animBg="1"/>
      <p:bldP spid="20487" grpId="0" animBg="1"/>
      <p:bldP spid="27" grpId="0" animBg="1"/>
      <p:bldP spid="20489" grpId="0" animBg="1"/>
      <p:bldP spid="44" grpId="0" animBg="1"/>
      <p:bldP spid="20491" grpId="0" animBg="1"/>
      <p:bldP spid="48" grpId="0" animBg="1"/>
      <p:bldP spid="20493" grpId="0" animBg="1"/>
      <p:bldP spid="53" grpId="0" animBg="1"/>
      <p:bldP spid="20495" grpId="0" animBg="1"/>
      <p:bldP spid="58" grpId="0" animBg="1"/>
      <p:bldP spid="61" grpId="0" animBg="1"/>
      <p:bldP spid="3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3E8396-DC7C-4C20-A954-63FB7DEE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A Stack Example of Fibonacci series</a:t>
            </a:r>
            <a:endParaRPr lang="zh-TW" altLang="en-US" dirty="0"/>
          </a:p>
        </p:txBody>
      </p:sp>
      <p:sp>
        <p:nvSpPr>
          <p:cNvPr id="17411" name="投影片編號版面配置區 2">
            <a:extLst>
              <a:ext uri="{FF2B5EF4-FFF2-40B4-BE49-F238E27FC236}">
                <a16:creationId xmlns:a16="http://schemas.microsoft.com/office/drawing/2014/main" id="{04928DFE-4548-43CB-B696-4316C21443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858889-F8D1-4DAF-BFC4-40C6A3620193}" type="slidenum">
              <a:rPr kumimoji="0" lang="en-US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7412" name="文字方塊 3">
            <a:extLst>
              <a:ext uri="{FF2B5EF4-FFF2-40B4-BE49-F238E27FC236}">
                <a16:creationId xmlns:a16="http://schemas.microsoft.com/office/drawing/2014/main" id="{C3D7FB33-7DD8-428C-B45D-98BADFF6C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379538"/>
            <a:ext cx="2784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2400" dirty="0">
                <a:ea typeface="細明體" panose="02020509000000000000" pitchFamily="49" charset="-120"/>
              </a:rPr>
              <a:t>F(</a:t>
            </a:r>
            <a:r>
              <a:rPr kumimoji="0" lang="en-US" altLang="zh-TW" sz="24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kumimoji="0" lang="en-US" altLang="zh-TW" sz="2400" dirty="0">
                <a:ea typeface="細明體" panose="02020509000000000000" pitchFamily="49" charset="-120"/>
              </a:rPr>
              <a:t>)=F(</a:t>
            </a:r>
            <a:r>
              <a:rPr kumimoji="0" lang="en-US" altLang="zh-TW" sz="24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kumimoji="0" lang="en-US" altLang="zh-TW" sz="2400" dirty="0">
                <a:ea typeface="細明體" panose="02020509000000000000" pitchFamily="49" charset="-120"/>
              </a:rPr>
              <a:t>-2)+F(</a:t>
            </a:r>
            <a:r>
              <a:rPr kumimoji="0" lang="en-US" altLang="zh-TW" sz="24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kumimoji="0" lang="en-US" altLang="zh-TW" sz="2400" dirty="0">
                <a:ea typeface="細明體" panose="02020509000000000000" pitchFamily="49" charset="-120"/>
              </a:rPr>
              <a:t>-1)</a:t>
            </a:r>
            <a:br>
              <a:rPr kumimoji="0" lang="en-US" altLang="zh-TW" sz="2400" dirty="0">
                <a:ea typeface="細明體" panose="02020509000000000000" pitchFamily="49" charset="-120"/>
              </a:rPr>
            </a:br>
            <a:r>
              <a:rPr kumimoji="0" lang="en-US" altLang="zh-TW" sz="2400" dirty="0">
                <a:ea typeface="細明體" panose="02020509000000000000" pitchFamily="49" charset="-120"/>
              </a:rPr>
              <a:t>F(0)=0, F(1)=1</a:t>
            </a:r>
            <a:endParaRPr kumimoji="0" lang="zh-TW" altLang="en-US" sz="2400" dirty="0">
              <a:ea typeface="細明體" panose="02020509000000000000" pitchFamily="49" charset="-120"/>
            </a:endParaRPr>
          </a:p>
        </p:txBody>
      </p:sp>
      <p:sp>
        <p:nvSpPr>
          <p:cNvPr id="17413" name="文字方塊 4">
            <a:extLst>
              <a:ext uri="{FF2B5EF4-FFF2-40B4-BE49-F238E27FC236}">
                <a16:creationId xmlns:a16="http://schemas.microsoft.com/office/drawing/2014/main" id="{CEA3CDAD-DDEF-4556-986A-A88A76FEC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775" y="1379538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F(5);</a:t>
            </a:r>
            <a:r>
              <a:rPr kumimoji="0" lang="en-US" altLang="zh-TW" sz="1800" b="1">
                <a:solidFill>
                  <a:srgbClr val="FF0000"/>
                </a:solidFill>
                <a:ea typeface="細明體" panose="02020509000000000000" pitchFamily="49" charset="-120"/>
              </a:rPr>
              <a:t>o</a:t>
            </a:r>
            <a:endParaRPr kumimoji="0" lang="zh-TW" altLang="en-US" sz="1800" b="1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17414" name="文字方塊 5">
            <a:extLst>
              <a:ext uri="{FF2B5EF4-FFF2-40B4-BE49-F238E27FC236}">
                <a16:creationId xmlns:a16="http://schemas.microsoft.com/office/drawing/2014/main" id="{CB8B9BA6-441B-4661-B813-32C8C31EB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4525" y="4581525"/>
            <a:ext cx="735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F(0);</a:t>
            </a:r>
            <a:r>
              <a:rPr kumimoji="0" lang="en-US" altLang="zh-TW" sz="1800" b="1">
                <a:solidFill>
                  <a:srgbClr val="FF0000"/>
                </a:solidFill>
                <a:ea typeface="細明體" panose="02020509000000000000" pitchFamily="49" charset="-120"/>
              </a:rPr>
              <a:t>j</a:t>
            </a:r>
            <a:endParaRPr kumimoji="0" lang="zh-TW" altLang="en-US" sz="1800" b="1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17415" name="文字方塊 6">
            <a:extLst>
              <a:ext uri="{FF2B5EF4-FFF2-40B4-BE49-F238E27FC236}">
                <a16:creationId xmlns:a16="http://schemas.microsoft.com/office/drawing/2014/main" id="{514EDACB-3680-4A70-B5FD-0C0CD2BDA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0213" y="2246313"/>
            <a:ext cx="80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F(3);</a:t>
            </a:r>
            <a:r>
              <a:rPr kumimoji="0" lang="en-US" altLang="zh-TW" sz="1800" b="1">
                <a:solidFill>
                  <a:srgbClr val="FF0000"/>
                </a:solidFill>
                <a:ea typeface="細明體" panose="02020509000000000000" pitchFamily="49" charset="-120"/>
              </a:rPr>
              <a:t>e</a:t>
            </a:r>
            <a:endParaRPr kumimoji="0" lang="zh-TW" altLang="en-US" sz="1800" b="1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17416" name="文字方塊 7">
            <a:extLst>
              <a:ext uri="{FF2B5EF4-FFF2-40B4-BE49-F238E27FC236}">
                <a16:creationId xmlns:a16="http://schemas.microsoft.com/office/drawing/2014/main" id="{6228EFCC-E65F-4CBC-8860-4F9496854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3789363"/>
            <a:ext cx="812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F(0);</a:t>
            </a:r>
            <a:r>
              <a:rPr kumimoji="0" lang="en-US" altLang="zh-TW" sz="1800" b="1">
                <a:solidFill>
                  <a:srgbClr val="FF0000"/>
                </a:solidFill>
                <a:ea typeface="細明體" panose="02020509000000000000" pitchFamily="49" charset="-120"/>
              </a:rPr>
              <a:t>b</a:t>
            </a:r>
            <a:endParaRPr kumimoji="0" lang="zh-TW" altLang="en-US" sz="1800" b="1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17417" name="文字方塊 8">
            <a:extLst>
              <a:ext uri="{FF2B5EF4-FFF2-40B4-BE49-F238E27FC236}">
                <a16:creationId xmlns:a16="http://schemas.microsoft.com/office/drawing/2014/main" id="{899CCDBE-B2AF-4507-A9A8-C927ED49D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75" y="2986088"/>
            <a:ext cx="812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F(2);</a:t>
            </a:r>
            <a:r>
              <a:rPr kumimoji="0" lang="en-US" altLang="zh-TW" sz="1800" b="1">
                <a:solidFill>
                  <a:srgbClr val="FF0000"/>
                </a:solidFill>
                <a:ea typeface="細明體" panose="02020509000000000000" pitchFamily="49" charset="-120"/>
              </a:rPr>
              <a:t>d</a:t>
            </a:r>
            <a:endParaRPr kumimoji="0" lang="zh-TW" altLang="en-US" sz="1800" b="1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17418" name="文字方塊 9">
            <a:extLst>
              <a:ext uri="{FF2B5EF4-FFF2-40B4-BE49-F238E27FC236}">
                <a16:creationId xmlns:a16="http://schemas.microsoft.com/office/drawing/2014/main" id="{CA86227B-7CEC-4FDA-8F2D-BEFA6C7E6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3" y="3789363"/>
            <a:ext cx="800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F(1);</a:t>
            </a:r>
            <a:r>
              <a:rPr kumimoji="0" lang="en-US" altLang="zh-TW" sz="1800" b="1">
                <a:solidFill>
                  <a:srgbClr val="FF0000"/>
                </a:solidFill>
                <a:ea typeface="細明體" panose="02020509000000000000" pitchFamily="49" charset="-120"/>
              </a:rPr>
              <a:t>c</a:t>
            </a:r>
            <a:endParaRPr kumimoji="0" lang="zh-TW" altLang="en-US" sz="1800" b="1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17419" name="文字方塊 10">
            <a:extLst>
              <a:ext uri="{FF2B5EF4-FFF2-40B4-BE49-F238E27FC236}">
                <a16:creationId xmlns:a16="http://schemas.microsoft.com/office/drawing/2014/main" id="{B61FE154-8F98-4FC2-9149-83D28EB0F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6738" y="4643438"/>
            <a:ext cx="80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F(1);</a:t>
            </a:r>
            <a:r>
              <a:rPr kumimoji="0" lang="en-US" altLang="zh-TW" sz="1800" b="1">
                <a:solidFill>
                  <a:srgbClr val="FF0000"/>
                </a:solidFill>
                <a:ea typeface="細明體" panose="02020509000000000000" pitchFamily="49" charset="-120"/>
              </a:rPr>
              <a:t>k</a:t>
            </a:r>
            <a:endParaRPr kumimoji="0" lang="zh-TW" altLang="en-US" sz="1800" b="1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17420" name="文字方塊 12">
            <a:extLst>
              <a:ext uri="{FF2B5EF4-FFF2-40B4-BE49-F238E27FC236}">
                <a16:creationId xmlns:a16="http://schemas.microsoft.com/office/drawing/2014/main" id="{278B56CF-19B7-48F3-8652-CD5733E57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2998788"/>
            <a:ext cx="80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F(1);</a:t>
            </a:r>
            <a:r>
              <a:rPr kumimoji="0" lang="en-US" altLang="zh-TW" sz="1800" b="1">
                <a:solidFill>
                  <a:srgbClr val="FF0000"/>
                </a:solidFill>
                <a:ea typeface="細明體" panose="02020509000000000000" pitchFamily="49" charset="-120"/>
              </a:rPr>
              <a:t>a</a:t>
            </a:r>
            <a:endParaRPr kumimoji="0" lang="zh-TW" altLang="en-US" sz="1800" b="1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cxnSp>
        <p:nvCxnSpPr>
          <p:cNvPr id="17421" name="直線單箭頭接點 20">
            <a:extLst>
              <a:ext uri="{FF2B5EF4-FFF2-40B4-BE49-F238E27FC236}">
                <a16:creationId xmlns:a16="http://schemas.microsoft.com/office/drawing/2014/main" id="{3E87BE90-D71B-4AD5-8161-6BF4BB4221DC}"/>
              </a:ext>
            </a:extLst>
          </p:cNvPr>
          <p:cNvCxnSpPr>
            <a:cxnSpLocks noChangeShapeType="1"/>
            <a:stCxn id="17413" idx="2"/>
            <a:endCxn id="17415" idx="0"/>
          </p:cNvCxnSpPr>
          <p:nvPr/>
        </p:nvCxnSpPr>
        <p:spPr bwMode="auto">
          <a:xfrm flipH="1">
            <a:off x="4640263" y="1749425"/>
            <a:ext cx="1331912" cy="4968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2" name="直線單箭頭接點 22">
            <a:extLst>
              <a:ext uri="{FF2B5EF4-FFF2-40B4-BE49-F238E27FC236}">
                <a16:creationId xmlns:a16="http://schemas.microsoft.com/office/drawing/2014/main" id="{D5502CF6-35B8-476C-A695-C691BAF78038}"/>
              </a:ext>
            </a:extLst>
          </p:cNvPr>
          <p:cNvCxnSpPr>
            <a:cxnSpLocks noChangeShapeType="1"/>
            <a:stCxn id="17415" idx="2"/>
          </p:cNvCxnSpPr>
          <p:nvPr/>
        </p:nvCxnSpPr>
        <p:spPr bwMode="auto">
          <a:xfrm flipH="1">
            <a:off x="4151313" y="2616200"/>
            <a:ext cx="488950" cy="371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3" name="直線單箭頭接點 27">
            <a:extLst>
              <a:ext uri="{FF2B5EF4-FFF2-40B4-BE49-F238E27FC236}">
                <a16:creationId xmlns:a16="http://schemas.microsoft.com/office/drawing/2014/main" id="{7EF2FC14-15CC-4EC3-9272-091611F5FAC0}"/>
              </a:ext>
            </a:extLst>
          </p:cNvPr>
          <p:cNvCxnSpPr>
            <a:cxnSpLocks noChangeShapeType="1"/>
            <a:stCxn id="17415" idx="2"/>
            <a:endCxn id="17417" idx="0"/>
          </p:cNvCxnSpPr>
          <p:nvPr/>
        </p:nvCxnSpPr>
        <p:spPr bwMode="auto">
          <a:xfrm>
            <a:off x="4640263" y="2616200"/>
            <a:ext cx="303212" cy="3698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4" name="直線單箭頭接點 30">
            <a:extLst>
              <a:ext uri="{FF2B5EF4-FFF2-40B4-BE49-F238E27FC236}">
                <a16:creationId xmlns:a16="http://schemas.microsoft.com/office/drawing/2014/main" id="{205DEFA5-2E13-4826-B2BA-EF64D15321CF}"/>
              </a:ext>
            </a:extLst>
          </p:cNvPr>
          <p:cNvCxnSpPr>
            <a:cxnSpLocks noChangeShapeType="1"/>
            <a:stCxn id="17417" idx="2"/>
            <a:endCxn id="17416" idx="0"/>
          </p:cNvCxnSpPr>
          <p:nvPr/>
        </p:nvCxnSpPr>
        <p:spPr bwMode="auto">
          <a:xfrm flipH="1">
            <a:off x="4527550" y="3354388"/>
            <a:ext cx="415925" cy="434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5" name="直線單箭頭接點 31">
            <a:extLst>
              <a:ext uri="{FF2B5EF4-FFF2-40B4-BE49-F238E27FC236}">
                <a16:creationId xmlns:a16="http://schemas.microsoft.com/office/drawing/2014/main" id="{64221B18-5EC6-4EF7-B1D5-165BD00A4223}"/>
              </a:ext>
            </a:extLst>
          </p:cNvPr>
          <p:cNvCxnSpPr>
            <a:cxnSpLocks noChangeShapeType="1"/>
            <a:stCxn id="17417" idx="2"/>
            <a:endCxn id="17418" idx="0"/>
          </p:cNvCxnSpPr>
          <p:nvPr/>
        </p:nvCxnSpPr>
        <p:spPr bwMode="auto">
          <a:xfrm>
            <a:off x="4943475" y="3354388"/>
            <a:ext cx="541338" cy="434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6" name="文字方塊 32">
            <a:extLst>
              <a:ext uri="{FF2B5EF4-FFF2-40B4-BE49-F238E27FC236}">
                <a16:creationId xmlns:a16="http://schemas.microsoft.com/office/drawing/2014/main" id="{8BDDC1DD-EDEE-4A2C-9D31-CD803A640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0888" y="2165350"/>
            <a:ext cx="81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F(4);</a:t>
            </a:r>
            <a:r>
              <a:rPr kumimoji="0" lang="en-US" altLang="zh-TW" sz="1800" b="1">
                <a:solidFill>
                  <a:srgbClr val="FF0000"/>
                </a:solidFill>
                <a:ea typeface="細明體" panose="02020509000000000000" pitchFamily="49" charset="-120"/>
              </a:rPr>
              <a:t>n</a:t>
            </a:r>
            <a:endParaRPr kumimoji="0" lang="zh-TW" altLang="en-US" sz="1800" b="1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17427" name="文字方塊 33">
            <a:extLst>
              <a:ext uri="{FF2B5EF4-FFF2-40B4-BE49-F238E27FC236}">
                <a16:creationId xmlns:a16="http://schemas.microsoft.com/office/drawing/2014/main" id="{AE6428FF-69D8-468A-B3E5-606E67D93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3789363"/>
            <a:ext cx="812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F(0);</a:t>
            </a:r>
            <a:r>
              <a:rPr kumimoji="0" lang="en-US" altLang="zh-TW" sz="1800" b="1">
                <a:solidFill>
                  <a:srgbClr val="FF0000"/>
                </a:solidFill>
                <a:ea typeface="細明體" panose="02020509000000000000" pitchFamily="49" charset="-120"/>
              </a:rPr>
              <a:t>g</a:t>
            </a:r>
            <a:endParaRPr kumimoji="0" lang="zh-TW" altLang="en-US" sz="1800" b="1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17428" name="文字方塊 34">
            <a:extLst>
              <a:ext uri="{FF2B5EF4-FFF2-40B4-BE49-F238E27FC236}">
                <a16:creationId xmlns:a16="http://schemas.microsoft.com/office/drawing/2014/main" id="{8544859F-8060-4C1C-9FA5-0CFAF8508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9900" y="2906713"/>
            <a:ext cx="87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F(3);</a:t>
            </a:r>
            <a:r>
              <a:rPr kumimoji="0" lang="en-US" altLang="zh-TW" sz="1800" b="1">
                <a:solidFill>
                  <a:srgbClr val="FF0000"/>
                </a:solidFill>
                <a:ea typeface="細明體" panose="02020509000000000000" pitchFamily="49" charset="-120"/>
              </a:rPr>
              <a:t>m</a:t>
            </a:r>
            <a:endParaRPr kumimoji="0" lang="zh-TW" altLang="en-US" sz="1800" b="1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17429" name="文字方塊 35">
            <a:extLst>
              <a:ext uri="{FF2B5EF4-FFF2-40B4-BE49-F238E27FC236}">
                <a16:creationId xmlns:a16="http://schemas.microsoft.com/office/drawing/2014/main" id="{D3DF4027-8965-41B1-8B22-B35DE2041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2225" y="3770313"/>
            <a:ext cx="736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F(2);</a:t>
            </a:r>
            <a:r>
              <a:rPr kumimoji="0" lang="en-US" altLang="zh-TW" sz="1800" b="1">
                <a:solidFill>
                  <a:srgbClr val="FF0000"/>
                </a:solidFill>
                <a:ea typeface="細明體" panose="02020509000000000000" pitchFamily="49" charset="-120"/>
              </a:rPr>
              <a:t>l</a:t>
            </a:r>
            <a:endParaRPr kumimoji="0" lang="zh-TW" altLang="en-US" sz="1800" b="1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17430" name="文字方塊 36">
            <a:extLst>
              <a:ext uri="{FF2B5EF4-FFF2-40B4-BE49-F238E27FC236}">
                <a16:creationId xmlns:a16="http://schemas.microsoft.com/office/drawing/2014/main" id="{E0EACEC0-6027-4006-A663-394B0D912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413" y="2917825"/>
            <a:ext cx="81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F(2);</a:t>
            </a:r>
            <a:r>
              <a:rPr kumimoji="0" lang="en-US" altLang="zh-TW" sz="1800" b="1">
                <a:solidFill>
                  <a:srgbClr val="FF0000"/>
                </a:solidFill>
                <a:ea typeface="細明體" panose="02020509000000000000" pitchFamily="49" charset="-120"/>
              </a:rPr>
              <a:t>h</a:t>
            </a:r>
            <a:endParaRPr kumimoji="0" lang="zh-TW" altLang="en-US" sz="1800" b="1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cxnSp>
        <p:nvCxnSpPr>
          <p:cNvPr id="17431" name="直線單箭頭接點 37">
            <a:extLst>
              <a:ext uri="{FF2B5EF4-FFF2-40B4-BE49-F238E27FC236}">
                <a16:creationId xmlns:a16="http://schemas.microsoft.com/office/drawing/2014/main" id="{9B3D495F-C5BC-4A86-83D4-984ADE30F8A0}"/>
              </a:ext>
            </a:extLst>
          </p:cNvPr>
          <p:cNvCxnSpPr>
            <a:cxnSpLocks noChangeShapeType="1"/>
            <a:stCxn id="17426" idx="2"/>
            <a:endCxn id="17430" idx="0"/>
          </p:cNvCxnSpPr>
          <p:nvPr/>
        </p:nvCxnSpPr>
        <p:spPr bwMode="auto">
          <a:xfrm flipH="1">
            <a:off x="6627813" y="2535238"/>
            <a:ext cx="879475" cy="382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2" name="直線單箭頭接點 38">
            <a:extLst>
              <a:ext uri="{FF2B5EF4-FFF2-40B4-BE49-F238E27FC236}">
                <a16:creationId xmlns:a16="http://schemas.microsoft.com/office/drawing/2014/main" id="{773AD68C-8050-406A-82F1-6F2764BBB2C7}"/>
              </a:ext>
            </a:extLst>
          </p:cNvPr>
          <p:cNvCxnSpPr>
            <a:cxnSpLocks noChangeShapeType="1"/>
            <a:stCxn id="17426" idx="2"/>
            <a:endCxn id="17428" idx="0"/>
          </p:cNvCxnSpPr>
          <p:nvPr/>
        </p:nvCxnSpPr>
        <p:spPr bwMode="auto">
          <a:xfrm>
            <a:off x="7507288" y="2535238"/>
            <a:ext cx="1020762" cy="371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3" name="直線單箭頭接點 39">
            <a:extLst>
              <a:ext uri="{FF2B5EF4-FFF2-40B4-BE49-F238E27FC236}">
                <a16:creationId xmlns:a16="http://schemas.microsoft.com/office/drawing/2014/main" id="{E5CE66B1-DFED-4B91-9913-C617CAC66440}"/>
              </a:ext>
            </a:extLst>
          </p:cNvPr>
          <p:cNvCxnSpPr>
            <a:cxnSpLocks noChangeShapeType="1"/>
            <a:stCxn id="17428" idx="2"/>
            <a:endCxn id="17436" idx="0"/>
          </p:cNvCxnSpPr>
          <p:nvPr/>
        </p:nvCxnSpPr>
        <p:spPr bwMode="auto">
          <a:xfrm flipH="1">
            <a:off x="7664450" y="3275013"/>
            <a:ext cx="863600" cy="514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4" name="直線單箭頭接點 40">
            <a:extLst>
              <a:ext uri="{FF2B5EF4-FFF2-40B4-BE49-F238E27FC236}">
                <a16:creationId xmlns:a16="http://schemas.microsoft.com/office/drawing/2014/main" id="{9DE4E325-B3EE-4EE2-B0B0-D5EE3D29C97C}"/>
              </a:ext>
            </a:extLst>
          </p:cNvPr>
          <p:cNvCxnSpPr>
            <a:cxnSpLocks noChangeShapeType="1"/>
            <a:stCxn id="17428" idx="2"/>
            <a:endCxn id="17429" idx="0"/>
          </p:cNvCxnSpPr>
          <p:nvPr/>
        </p:nvCxnSpPr>
        <p:spPr bwMode="auto">
          <a:xfrm>
            <a:off x="8528050" y="3275013"/>
            <a:ext cx="752475" cy="495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5" name="文字方塊 41">
            <a:extLst>
              <a:ext uri="{FF2B5EF4-FFF2-40B4-BE49-F238E27FC236}">
                <a16:creationId xmlns:a16="http://schemas.microsoft.com/office/drawing/2014/main" id="{A2C10DC2-2CE4-40BC-B4BB-17F625320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725" y="3789363"/>
            <a:ext cx="749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F(0);</a:t>
            </a:r>
            <a:r>
              <a:rPr kumimoji="0" lang="en-US" altLang="zh-TW" sz="1800" b="1">
                <a:solidFill>
                  <a:srgbClr val="FF0000"/>
                </a:solidFill>
                <a:ea typeface="細明體" panose="02020509000000000000" pitchFamily="49" charset="-120"/>
              </a:rPr>
              <a:t>f</a:t>
            </a:r>
            <a:endParaRPr kumimoji="0" lang="zh-TW" altLang="en-US" sz="1800" b="1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17436" name="文字方塊 42">
            <a:extLst>
              <a:ext uri="{FF2B5EF4-FFF2-40B4-BE49-F238E27FC236}">
                <a16:creationId xmlns:a16="http://schemas.microsoft.com/office/drawing/2014/main" id="{8DDFD08D-EB4C-4D79-9837-C3F73893F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3789363"/>
            <a:ext cx="736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F(1);</a:t>
            </a:r>
            <a:r>
              <a:rPr kumimoji="0" lang="en-US" altLang="zh-TW" sz="1800" b="1">
                <a:solidFill>
                  <a:srgbClr val="FF0000"/>
                </a:solidFill>
                <a:ea typeface="細明體" panose="02020509000000000000" pitchFamily="49" charset="-120"/>
              </a:rPr>
              <a:t>i</a:t>
            </a:r>
            <a:endParaRPr kumimoji="0" lang="zh-TW" altLang="en-US" sz="1800" b="1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cxnSp>
        <p:nvCxnSpPr>
          <p:cNvPr id="17437" name="直線單箭頭接點 43">
            <a:extLst>
              <a:ext uri="{FF2B5EF4-FFF2-40B4-BE49-F238E27FC236}">
                <a16:creationId xmlns:a16="http://schemas.microsoft.com/office/drawing/2014/main" id="{8C241445-5D8B-4877-819D-750B80195601}"/>
              </a:ext>
            </a:extLst>
          </p:cNvPr>
          <p:cNvCxnSpPr>
            <a:cxnSpLocks noChangeShapeType="1"/>
            <a:stCxn id="17430" idx="2"/>
            <a:endCxn id="17435" idx="0"/>
          </p:cNvCxnSpPr>
          <p:nvPr/>
        </p:nvCxnSpPr>
        <p:spPr bwMode="auto">
          <a:xfrm flipH="1">
            <a:off x="6175375" y="3287713"/>
            <a:ext cx="452438" cy="501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8" name="直線單箭頭接點 44">
            <a:extLst>
              <a:ext uri="{FF2B5EF4-FFF2-40B4-BE49-F238E27FC236}">
                <a16:creationId xmlns:a16="http://schemas.microsoft.com/office/drawing/2014/main" id="{0A78F937-21C5-4CBA-B8EB-D0B4BAA120AE}"/>
              </a:ext>
            </a:extLst>
          </p:cNvPr>
          <p:cNvCxnSpPr>
            <a:cxnSpLocks noChangeShapeType="1"/>
            <a:stCxn id="17430" idx="2"/>
            <a:endCxn id="17427" idx="0"/>
          </p:cNvCxnSpPr>
          <p:nvPr/>
        </p:nvCxnSpPr>
        <p:spPr bwMode="auto">
          <a:xfrm>
            <a:off x="6627813" y="3287713"/>
            <a:ext cx="392112" cy="501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9" name="直線單箭頭接點 59">
            <a:extLst>
              <a:ext uri="{FF2B5EF4-FFF2-40B4-BE49-F238E27FC236}">
                <a16:creationId xmlns:a16="http://schemas.microsoft.com/office/drawing/2014/main" id="{F5020DCC-8BC3-4E80-9459-DE9820763F11}"/>
              </a:ext>
            </a:extLst>
          </p:cNvPr>
          <p:cNvCxnSpPr>
            <a:cxnSpLocks noChangeShapeType="1"/>
            <a:stCxn id="17413" idx="2"/>
            <a:endCxn id="17426" idx="0"/>
          </p:cNvCxnSpPr>
          <p:nvPr/>
        </p:nvCxnSpPr>
        <p:spPr bwMode="auto">
          <a:xfrm>
            <a:off x="5972175" y="1749425"/>
            <a:ext cx="1535113" cy="415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0" name="直線單箭頭接點 62">
            <a:extLst>
              <a:ext uri="{FF2B5EF4-FFF2-40B4-BE49-F238E27FC236}">
                <a16:creationId xmlns:a16="http://schemas.microsoft.com/office/drawing/2014/main" id="{AC9EFE81-D5CE-4862-9643-4E18BF4A5C06}"/>
              </a:ext>
            </a:extLst>
          </p:cNvPr>
          <p:cNvCxnSpPr>
            <a:cxnSpLocks noChangeShapeType="1"/>
            <a:stCxn id="17429" idx="2"/>
            <a:endCxn id="17414" idx="0"/>
          </p:cNvCxnSpPr>
          <p:nvPr/>
        </p:nvCxnSpPr>
        <p:spPr bwMode="auto">
          <a:xfrm flipH="1">
            <a:off x="8632825" y="4140200"/>
            <a:ext cx="647700" cy="441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41" name="直線單箭頭接點 65">
            <a:extLst>
              <a:ext uri="{FF2B5EF4-FFF2-40B4-BE49-F238E27FC236}">
                <a16:creationId xmlns:a16="http://schemas.microsoft.com/office/drawing/2014/main" id="{455B44C8-15C3-4CF8-AAE2-CE50432FFE7E}"/>
              </a:ext>
            </a:extLst>
          </p:cNvPr>
          <p:cNvCxnSpPr>
            <a:cxnSpLocks noChangeShapeType="1"/>
            <a:stCxn id="17429" idx="2"/>
            <a:endCxn id="17419" idx="0"/>
          </p:cNvCxnSpPr>
          <p:nvPr/>
        </p:nvCxnSpPr>
        <p:spPr bwMode="auto">
          <a:xfrm>
            <a:off x="9280525" y="4140200"/>
            <a:ext cx="576263" cy="503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6" name="橢圓 73">
            <a:extLst>
              <a:ext uri="{FF2B5EF4-FFF2-40B4-BE49-F238E27FC236}">
                <a16:creationId xmlns:a16="http://schemas.microsoft.com/office/drawing/2014/main" id="{B1E15CFD-43AF-4F33-9427-4437E0EC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4005263"/>
            <a:ext cx="287337" cy="287337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h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17443" name="矩形 78">
            <a:extLst>
              <a:ext uri="{FF2B5EF4-FFF2-40B4-BE49-F238E27FC236}">
                <a16:creationId xmlns:a16="http://schemas.microsoft.com/office/drawing/2014/main" id="{9FB767B4-19D8-400C-8A7B-87C762A8D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170238"/>
            <a:ext cx="647700" cy="2025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64F060D8-3033-4755-895F-A41DBAE0B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3284538"/>
            <a:ext cx="287338" cy="287337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 b="1">
                <a:solidFill>
                  <a:srgbClr val="FF0000"/>
                </a:solidFill>
                <a:ea typeface="細明體" panose="02020509000000000000" pitchFamily="49" charset="-120"/>
              </a:rPr>
              <a:t>o</a:t>
            </a:r>
            <a:endParaRPr kumimoji="0" lang="zh-TW" altLang="en-US" sz="1200" b="1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597975E0-565D-405C-A8B7-E58427E0B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3644900"/>
            <a:ext cx="287337" cy="287338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e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B52CBDA7-CCC6-478E-8677-A06045F3B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4013200"/>
            <a:ext cx="287337" cy="288925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a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7BE31F44-6953-4997-B182-156B89028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4005263"/>
            <a:ext cx="287337" cy="287337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d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0B35E310-FFCF-459C-9EF0-81AEFB7EC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392613"/>
            <a:ext cx="287338" cy="287337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b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F62FB165-065A-485D-B0A4-57BF59C7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4386263"/>
            <a:ext cx="287338" cy="288925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c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9C58B0A4-3C55-4B89-B886-F54DB736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3636963"/>
            <a:ext cx="287338" cy="288925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n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17451" name="文字方塊 86">
            <a:extLst>
              <a:ext uri="{FF2B5EF4-FFF2-40B4-BE49-F238E27FC236}">
                <a16:creationId xmlns:a16="http://schemas.microsoft.com/office/drawing/2014/main" id="{6B09DDEE-CD38-4CE8-A654-BFA3651EB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2716213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Stack</a:t>
            </a: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50" name="橢圓 73">
            <a:extLst>
              <a:ext uri="{FF2B5EF4-FFF2-40B4-BE49-F238E27FC236}">
                <a16:creationId xmlns:a16="http://schemas.microsoft.com/office/drawing/2014/main" id="{78E6FBEF-DD89-47FB-BFA4-4DBD403C9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4365625"/>
            <a:ext cx="287338" cy="287338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f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51" name="橢圓 73">
            <a:extLst>
              <a:ext uri="{FF2B5EF4-FFF2-40B4-BE49-F238E27FC236}">
                <a16:creationId xmlns:a16="http://schemas.microsoft.com/office/drawing/2014/main" id="{5BCDF1A4-0421-44C4-AC2E-534FD7B6A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4365625"/>
            <a:ext cx="287338" cy="287338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g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52" name="橢圓 73">
            <a:extLst>
              <a:ext uri="{FF2B5EF4-FFF2-40B4-BE49-F238E27FC236}">
                <a16:creationId xmlns:a16="http://schemas.microsoft.com/office/drawing/2014/main" id="{F165EB6A-6FD4-48BD-8D2A-0F84D27D1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4005263"/>
            <a:ext cx="287338" cy="287337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m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53" name="橢圓 73">
            <a:extLst>
              <a:ext uri="{FF2B5EF4-FFF2-40B4-BE49-F238E27FC236}">
                <a16:creationId xmlns:a16="http://schemas.microsoft.com/office/drawing/2014/main" id="{047E0428-E3C5-4C8D-895B-A03DCF9B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4365625"/>
            <a:ext cx="287338" cy="287338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i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54" name="橢圓 73">
            <a:extLst>
              <a:ext uri="{FF2B5EF4-FFF2-40B4-BE49-F238E27FC236}">
                <a16:creationId xmlns:a16="http://schemas.microsoft.com/office/drawing/2014/main" id="{0872B9C8-6997-4629-9479-A2ECE0979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4365625"/>
            <a:ext cx="254000" cy="287338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l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55" name="橢圓 73">
            <a:extLst>
              <a:ext uri="{FF2B5EF4-FFF2-40B4-BE49-F238E27FC236}">
                <a16:creationId xmlns:a16="http://schemas.microsoft.com/office/drawing/2014/main" id="{DE51E34B-7E5C-4473-97B2-0B02C7A93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4724400"/>
            <a:ext cx="254000" cy="287338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j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56" name="橢圓 73">
            <a:extLst>
              <a:ext uri="{FF2B5EF4-FFF2-40B4-BE49-F238E27FC236}">
                <a16:creationId xmlns:a16="http://schemas.microsoft.com/office/drawing/2014/main" id="{F0E1CA1B-3287-4057-BD63-DA64022D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716463"/>
            <a:ext cx="254000" cy="287337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k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17459" name="圓角矩形 3">
            <a:extLst>
              <a:ext uri="{FF2B5EF4-FFF2-40B4-BE49-F238E27FC236}">
                <a16:creationId xmlns:a16="http://schemas.microsoft.com/office/drawing/2014/main" id="{285B8A05-20F6-4635-A34C-0B2EF16D5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3" y="5157788"/>
            <a:ext cx="827087" cy="149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cxnSp>
        <p:nvCxnSpPr>
          <p:cNvPr id="17460" name="弧形接點 87">
            <a:extLst>
              <a:ext uri="{FF2B5EF4-FFF2-40B4-BE49-F238E27FC236}">
                <a16:creationId xmlns:a16="http://schemas.microsoft.com/office/drawing/2014/main" id="{AC94ABBC-D638-466B-B908-E97B40D323D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064544" y="5264944"/>
            <a:ext cx="466725" cy="39528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1" name="弧形接點 88">
            <a:extLst>
              <a:ext uri="{FF2B5EF4-FFF2-40B4-BE49-F238E27FC236}">
                <a16:creationId xmlns:a16="http://schemas.microsoft.com/office/drawing/2014/main" id="{152F89F8-1E73-4852-AB4D-E9220FAD707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751931" y="5233194"/>
            <a:ext cx="466725" cy="4587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5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25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250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50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25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25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2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2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25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25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2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2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25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25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6" grpId="0" animBg="1"/>
      <p:bldP spid="23586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>
            <a:extLst>
              <a:ext uri="{FF2B5EF4-FFF2-40B4-BE49-F238E27FC236}">
                <a16:creationId xmlns:a16="http://schemas.microsoft.com/office/drawing/2014/main" id="{8953ED9C-FA25-43F9-A4EA-1915A7F9C4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5BFBD52-F523-49E8-9FDE-95226567EC08}" type="slidenum">
              <a:rPr kumimoji="0" lang="en-US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76834" name="Rectangle 2">
            <a:extLst>
              <a:ext uri="{FF2B5EF4-FFF2-40B4-BE49-F238E27FC236}">
                <a16:creationId xmlns:a16="http://schemas.microsoft.com/office/drawing/2014/main" id="{20F68531-0459-4391-AB53-1EC1C3960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Queues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A6FE1C7-0070-464D-877A-73BCDD5BB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7368" y="1268413"/>
            <a:ext cx="11665296" cy="48974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2400" dirty="0">
                <a:effectLst/>
              </a:rPr>
              <a:t>A queue of at most </a:t>
            </a:r>
            <a:r>
              <a:rPr lang="en-US" altLang="zh-TW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−1</a:t>
            </a:r>
            <a:r>
              <a:rPr lang="en-US" altLang="zh-TW" sz="2400" dirty="0">
                <a:effectLst/>
              </a:rPr>
              <a:t> elements can be implemented by an array </a:t>
            </a:r>
            <a:r>
              <a:rPr lang="en-US" altLang="zh-TW" sz="2400" i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[1..</a:t>
            </a:r>
            <a:r>
              <a:rPr lang="en-US" altLang="zh-TW" sz="2400" i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].</a:t>
            </a:r>
            <a:r>
              <a:rPr lang="en-US" altLang="zh-TW" sz="2400" dirty="0">
                <a:effectLst/>
              </a:rPr>
              <a:t> </a:t>
            </a:r>
            <a:endParaRPr lang="en-US" altLang="zh-TW" sz="400" dirty="0">
              <a:effectLst/>
            </a:endParaRPr>
          </a:p>
          <a:p>
            <a:pPr eaLnBrk="1" hangingPunct="1"/>
            <a:r>
              <a:rPr lang="en-US" altLang="zh-TW" sz="2400" dirty="0">
                <a:solidFill>
                  <a:srgbClr val="006600"/>
                </a:solidFill>
                <a:effectLst/>
              </a:rPr>
              <a:t>head[</a:t>
            </a:r>
            <a:r>
              <a:rPr lang="en-US" altLang="zh-TW" sz="2400" i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]</a:t>
            </a:r>
            <a:r>
              <a:rPr lang="en-US" altLang="zh-TW" sz="2400" dirty="0">
                <a:effectLst/>
              </a:rPr>
              <a:t> indexes, or points to, its 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head</a:t>
            </a:r>
            <a:r>
              <a:rPr lang="en-US" altLang="zh-TW" sz="2400" dirty="0">
                <a:effectLst/>
              </a:rPr>
              <a:t>. (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delete from the head</a:t>
            </a:r>
            <a:r>
              <a:rPr lang="en-US" altLang="zh-TW" sz="2400" dirty="0">
                <a:effectLst/>
              </a:rPr>
              <a:t>)</a:t>
            </a:r>
            <a:endParaRPr lang="en-US" altLang="zh-TW" sz="400" dirty="0">
              <a:effectLst/>
            </a:endParaRPr>
          </a:p>
          <a:p>
            <a:pPr eaLnBrk="1" hangingPunct="1"/>
            <a:r>
              <a:rPr lang="en-US" altLang="zh-TW" sz="2400" dirty="0">
                <a:solidFill>
                  <a:srgbClr val="006600"/>
                </a:solidFill>
                <a:effectLst/>
              </a:rPr>
              <a:t>tail[</a:t>
            </a:r>
            <a:r>
              <a:rPr lang="en-US" altLang="zh-TW" sz="2400" i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]</a:t>
            </a:r>
            <a:r>
              <a:rPr lang="en-US" altLang="zh-TW" sz="2400" dirty="0">
                <a:effectLst/>
              </a:rPr>
              <a:t> indexes the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next location</a:t>
            </a:r>
            <a:r>
              <a:rPr lang="en-US" altLang="zh-TW" sz="2400" dirty="0">
                <a:effectLst/>
              </a:rPr>
              <a:t> at which a newly arriving element will be inserted into the queue. (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insert at the tail</a:t>
            </a:r>
            <a:r>
              <a:rPr lang="en-US" altLang="zh-TW" sz="2400" dirty="0">
                <a:effectLst/>
              </a:rPr>
              <a:t>)</a:t>
            </a:r>
            <a:endParaRPr lang="en-US" altLang="zh-TW" sz="400" dirty="0">
              <a:effectLst/>
            </a:endParaRPr>
          </a:p>
          <a:p>
            <a:pPr eaLnBrk="1" hangingPunct="1"/>
            <a:r>
              <a:rPr lang="en-US" altLang="zh-TW" sz="2400" dirty="0">
                <a:effectLst/>
              </a:rPr>
              <a:t>elements in the queue are in locations, 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head[</a:t>
            </a:r>
            <a:r>
              <a:rPr lang="en-US" altLang="zh-TW" sz="2400" i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], head[</a:t>
            </a:r>
            <a:r>
              <a:rPr lang="en-US" altLang="zh-TW" sz="2400" i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] + 1, · · · , tail[</a:t>
            </a:r>
            <a:r>
              <a:rPr lang="en-US" altLang="zh-TW" sz="2400" i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] − 1</a:t>
            </a:r>
            <a:r>
              <a:rPr lang="en-US" altLang="zh-TW" sz="2400" dirty="0">
                <a:effectLst/>
              </a:rPr>
              <a:t>, where we ”wrap around” in the sense that location 1 immediately follows location </a:t>
            </a:r>
            <a:r>
              <a:rPr lang="en-US" altLang="zh-TW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effectLst/>
              </a:rPr>
              <a:t> in a circular order.</a:t>
            </a:r>
            <a:endParaRPr lang="en-US" altLang="zh-TW" sz="400" dirty="0">
              <a:effectLst/>
            </a:endParaRPr>
          </a:p>
          <a:p>
            <a:pPr eaLnBrk="1" hangingPunct="1"/>
            <a:r>
              <a:rPr lang="en-US" altLang="zh-TW" sz="2400" dirty="0">
                <a:effectLst/>
              </a:rPr>
              <a:t>When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head[</a:t>
            </a:r>
            <a:r>
              <a:rPr lang="en-US" altLang="zh-TW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] = tail[</a:t>
            </a:r>
            <a:r>
              <a:rPr lang="en-US" altLang="zh-TW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],</a:t>
            </a:r>
            <a:r>
              <a:rPr lang="en-US" altLang="zh-TW" sz="2400" dirty="0">
                <a:effectLst/>
              </a:rPr>
              <a:t> the queue is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empty</a:t>
            </a:r>
            <a:r>
              <a:rPr lang="en-US" altLang="zh-TW" sz="2400" dirty="0">
                <a:effectLst/>
              </a:rPr>
              <a:t>. </a:t>
            </a:r>
          </a:p>
          <a:p>
            <a:pPr lvl="1" eaLnBrk="1" hangingPunct="1"/>
            <a:r>
              <a:rPr lang="en-US" altLang="zh-TW" sz="2000" dirty="0">
                <a:effectLst/>
              </a:rPr>
              <a:t>Initially, we have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head[</a:t>
            </a:r>
            <a:r>
              <a:rPr lang="en-US" altLang="zh-TW" sz="20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] = tail[</a:t>
            </a:r>
            <a:r>
              <a:rPr lang="en-US" altLang="zh-TW" sz="20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] = 1.</a:t>
            </a:r>
            <a:r>
              <a:rPr lang="en-US" altLang="zh-TW" sz="2000" dirty="0">
                <a:effectLst/>
              </a:rPr>
              <a:t> </a:t>
            </a:r>
          </a:p>
          <a:p>
            <a:pPr lvl="1" eaLnBrk="1" hangingPunct="1"/>
            <a:r>
              <a:rPr lang="en-US" altLang="zh-TW" sz="2000" dirty="0">
                <a:effectLst/>
              </a:rPr>
              <a:t>To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dequeue</a:t>
            </a:r>
            <a:r>
              <a:rPr lang="en-US" altLang="zh-TW" sz="2000" dirty="0">
                <a:effectLst/>
              </a:rPr>
              <a:t> on an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empty</a:t>
            </a:r>
            <a:r>
              <a:rPr lang="en-US" altLang="zh-TW" sz="2000" dirty="0">
                <a:effectLst/>
              </a:rPr>
              <a:t> queue causes the queue to 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underflow</a:t>
            </a:r>
            <a:r>
              <a:rPr lang="en-US" altLang="zh-TW" sz="2000" dirty="0">
                <a:effectLst/>
              </a:rPr>
              <a:t>. </a:t>
            </a:r>
          </a:p>
          <a:p>
            <a:pPr eaLnBrk="1" hangingPunct="1"/>
            <a:endParaRPr lang="en-US" altLang="zh-TW" sz="400" dirty="0">
              <a:effectLst/>
            </a:endParaRPr>
          </a:p>
          <a:p>
            <a:pPr eaLnBrk="1" hangingPunct="1"/>
            <a:r>
              <a:rPr lang="en-US" altLang="zh-TW" sz="2400" dirty="0">
                <a:effectLst/>
              </a:rPr>
              <a:t>When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head[</a:t>
            </a:r>
            <a:r>
              <a:rPr lang="en-US" altLang="zh-TW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] = tail[</a:t>
            </a:r>
            <a:r>
              <a:rPr lang="en-US" altLang="zh-TW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]+1</a:t>
            </a:r>
            <a:r>
              <a:rPr lang="en-US" altLang="zh-TW" sz="2400" dirty="0">
                <a:effectLst/>
              </a:rPr>
              <a:t>, the queue is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full</a:t>
            </a:r>
            <a:r>
              <a:rPr lang="en-US" altLang="zh-TW" sz="2400" dirty="0">
                <a:effectLst/>
              </a:rPr>
              <a:t>, </a:t>
            </a:r>
          </a:p>
          <a:p>
            <a:pPr lvl="1" eaLnBrk="1" hangingPunct="1"/>
            <a:r>
              <a:rPr lang="en-US" altLang="zh-TW" sz="2000" dirty="0">
                <a:effectLst/>
              </a:rPr>
              <a:t>To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enqueue</a:t>
            </a:r>
            <a:r>
              <a:rPr lang="en-US" altLang="zh-TW" sz="2000" dirty="0">
                <a:effectLst/>
              </a:rPr>
              <a:t> on a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full</a:t>
            </a:r>
            <a:r>
              <a:rPr lang="en-US" altLang="zh-TW" sz="2000" dirty="0">
                <a:effectLst/>
              </a:rPr>
              <a:t> queue causes the queue to 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overflow</a:t>
            </a:r>
            <a:r>
              <a:rPr lang="en-US" altLang="zh-TW" sz="2000" dirty="0">
                <a:effectLst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>
            <a:extLst>
              <a:ext uri="{FF2B5EF4-FFF2-40B4-BE49-F238E27FC236}">
                <a16:creationId xmlns:a16="http://schemas.microsoft.com/office/drawing/2014/main" id="{4556AD74-E954-404C-AF45-C8E2C987D9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FE928A-C333-4137-8144-88356191278C}" type="slidenum">
              <a:rPr kumimoji="0" lang="en-US" altLang="zh-TW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77858" name="Rectangle 2">
            <a:extLst>
              <a:ext uri="{FF2B5EF4-FFF2-40B4-BE49-F238E27FC236}">
                <a16:creationId xmlns:a16="http://schemas.microsoft.com/office/drawing/2014/main" id="{C6C7B088-02AA-4E4C-8AE4-5D44CF9D0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Queue Operations</a:t>
            </a:r>
          </a:p>
        </p:txBody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F73C122C-3FBB-42B5-8BEA-4AA7F9775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ffectLst/>
              </a:rPr>
              <a:t>each of the two queue operations takes computational time of </a:t>
            </a:r>
            <a:r>
              <a:rPr lang="en-US" altLang="zh-TW">
                <a:solidFill>
                  <a:srgbClr val="FF0000"/>
                </a:solidFill>
                <a:effectLst/>
              </a:rPr>
              <a:t>O(1).</a:t>
            </a:r>
          </a:p>
          <a:p>
            <a:pPr eaLnBrk="1" hangingPunct="1">
              <a:defRPr/>
            </a:pPr>
            <a:endParaRPr lang="en-US" altLang="zh-TW"/>
          </a:p>
        </p:txBody>
      </p:sp>
      <p:pic>
        <p:nvPicPr>
          <p:cNvPr id="20485" name="Picture 6">
            <a:extLst>
              <a:ext uri="{FF2B5EF4-FFF2-40B4-BE49-F238E27FC236}">
                <a16:creationId xmlns:a16="http://schemas.microsoft.com/office/drawing/2014/main" id="{37AEAF35-A048-477B-AF61-CB7E5053C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276475"/>
            <a:ext cx="4179887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7">
            <a:extLst>
              <a:ext uri="{FF2B5EF4-FFF2-40B4-BE49-F238E27FC236}">
                <a16:creationId xmlns:a16="http://schemas.microsoft.com/office/drawing/2014/main" id="{DAA21F3E-F706-4C1C-A776-D3754ABD5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2276475"/>
            <a:ext cx="398780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7864" name="Text Box 8">
            <a:extLst>
              <a:ext uri="{FF2B5EF4-FFF2-40B4-BE49-F238E27FC236}">
                <a16:creationId xmlns:a16="http://schemas.microsoft.com/office/drawing/2014/main" id="{454D3AB0-3BD3-4C83-9AF6-8494B85B1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4941888"/>
            <a:ext cx="320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</a:t>
            </a:r>
          </a:p>
        </p:txBody>
      </p:sp>
      <p:sp>
        <p:nvSpPr>
          <p:cNvPr id="377866" name="Text Box 10">
            <a:extLst>
              <a:ext uri="{FF2B5EF4-FFF2-40B4-BE49-F238E27FC236}">
                <a16:creationId xmlns:a16="http://schemas.microsoft.com/office/drawing/2014/main" id="{BB311166-6784-4FBE-A292-E72C87EAE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494188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377867" name="Text Box 11">
            <a:extLst>
              <a:ext uri="{FF2B5EF4-FFF2-40B4-BE49-F238E27FC236}">
                <a16:creationId xmlns:a16="http://schemas.microsoft.com/office/drawing/2014/main" id="{BE3329C7-ABAE-4863-B561-073218950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4941888"/>
            <a:ext cx="224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head[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Q</a:t>
            </a:r>
            <a:r>
              <a:rPr kumimoji="0" lang="en-US" altLang="zh-TW" sz="1800" dirty="0">
                <a:ea typeface="細明體" panose="02020509000000000000" pitchFamily="49" charset="-120"/>
              </a:rPr>
              <a:t>]=4, tail[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Q</a:t>
            </a:r>
            <a:r>
              <a:rPr kumimoji="0" lang="en-US" altLang="zh-TW" sz="1800" dirty="0">
                <a:ea typeface="細明體" panose="02020509000000000000" pitchFamily="49" charset="-120"/>
              </a:rPr>
              <a:t>]=7</a:t>
            </a:r>
          </a:p>
        </p:txBody>
      </p:sp>
      <p:sp>
        <p:nvSpPr>
          <p:cNvPr id="377869" name="Text Box 13">
            <a:extLst>
              <a:ext uri="{FF2B5EF4-FFF2-40B4-BE49-F238E27FC236}">
                <a16:creationId xmlns:a16="http://schemas.microsoft.com/office/drawing/2014/main" id="{047073D2-87BC-4FF4-BBF6-19C8D2BB8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575" y="5181600"/>
            <a:ext cx="3241675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600" dirty="0">
                <a:ea typeface="細明體" panose="02020509000000000000" pitchFamily="49" charset="-120"/>
              </a:rPr>
              <a:t>ENQUEUE(</a:t>
            </a:r>
            <a:r>
              <a:rPr kumimoji="0" lang="en-US" altLang="zh-TW" sz="16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Q</a:t>
            </a:r>
            <a:r>
              <a:rPr kumimoji="0" lang="en-US" altLang="zh-TW" sz="1600" dirty="0">
                <a:ea typeface="細明體" panose="02020509000000000000" pitchFamily="49" charset="-120"/>
              </a:rPr>
              <a:t>,2), ENQUEUE(</a:t>
            </a:r>
            <a:r>
              <a:rPr kumimoji="0" lang="en-US" altLang="zh-TW" sz="16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Q</a:t>
            </a:r>
            <a:r>
              <a:rPr kumimoji="0" lang="en-US" altLang="zh-TW" sz="1600" dirty="0">
                <a:ea typeface="細明體" panose="02020509000000000000" pitchFamily="49" charset="-120"/>
              </a:rPr>
              <a:t>,3)</a:t>
            </a:r>
          </a:p>
        </p:txBody>
      </p:sp>
      <p:sp>
        <p:nvSpPr>
          <p:cNvPr id="377870" name="Text Box 14">
            <a:extLst>
              <a:ext uri="{FF2B5EF4-FFF2-40B4-BE49-F238E27FC236}">
                <a16:creationId xmlns:a16="http://schemas.microsoft.com/office/drawing/2014/main" id="{F02220E3-BA45-4698-AC29-E23F1ABC2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75" y="4941888"/>
            <a:ext cx="320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</a:t>
            </a:r>
          </a:p>
        </p:txBody>
      </p:sp>
      <p:sp>
        <p:nvSpPr>
          <p:cNvPr id="377871" name="Text Box 15">
            <a:extLst>
              <a:ext uri="{FF2B5EF4-FFF2-40B4-BE49-F238E27FC236}">
                <a16:creationId xmlns:a16="http://schemas.microsoft.com/office/drawing/2014/main" id="{ED593261-F6DC-4F89-B7BA-CCDBCDEE3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4941888"/>
            <a:ext cx="320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</a:t>
            </a:r>
          </a:p>
        </p:txBody>
      </p:sp>
      <p:sp>
        <p:nvSpPr>
          <p:cNvPr id="377872" name="Text Box 16">
            <a:extLst>
              <a:ext uri="{FF2B5EF4-FFF2-40B4-BE49-F238E27FC236}">
                <a16:creationId xmlns:a16="http://schemas.microsoft.com/office/drawing/2014/main" id="{AE0A4611-F7FB-48BB-9CB9-8260ABFD7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4941888"/>
            <a:ext cx="320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5</a:t>
            </a:r>
          </a:p>
        </p:txBody>
      </p:sp>
      <p:sp>
        <p:nvSpPr>
          <p:cNvPr id="377873" name="Text Box 17">
            <a:extLst>
              <a:ext uri="{FF2B5EF4-FFF2-40B4-BE49-F238E27FC236}">
                <a16:creationId xmlns:a16="http://schemas.microsoft.com/office/drawing/2014/main" id="{41C2D65B-FA75-419F-9BD5-522B17FD8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4941888"/>
            <a:ext cx="320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8</a:t>
            </a:r>
          </a:p>
        </p:txBody>
      </p:sp>
      <p:sp>
        <p:nvSpPr>
          <p:cNvPr id="377874" name="Text Box 18">
            <a:extLst>
              <a:ext uri="{FF2B5EF4-FFF2-40B4-BE49-F238E27FC236}">
                <a16:creationId xmlns:a16="http://schemas.microsoft.com/office/drawing/2014/main" id="{16454C18-6C38-4BFA-AE14-A2875AC1B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4941888"/>
            <a:ext cx="320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1</a:t>
            </a:r>
          </a:p>
        </p:txBody>
      </p:sp>
      <p:sp>
        <p:nvSpPr>
          <p:cNvPr id="377875" name="Text Box 19">
            <a:extLst>
              <a:ext uri="{FF2B5EF4-FFF2-40B4-BE49-F238E27FC236}">
                <a16:creationId xmlns:a16="http://schemas.microsoft.com/office/drawing/2014/main" id="{6D927DE0-87E8-4AC7-B8CC-1EDB10A1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800" y="4941888"/>
            <a:ext cx="320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</a:t>
            </a:r>
          </a:p>
        </p:txBody>
      </p:sp>
      <p:sp>
        <p:nvSpPr>
          <p:cNvPr id="377876" name="Text Box 20">
            <a:extLst>
              <a:ext uri="{FF2B5EF4-FFF2-40B4-BE49-F238E27FC236}">
                <a16:creationId xmlns:a16="http://schemas.microsoft.com/office/drawing/2014/main" id="{44DEA2C1-04C0-4547-A814-F801C617E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5373688"/>
            <a:ext cx="320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3</a:t>
            </a:r>
          </a:p>
        </p:txBody>
      </p:sp>
      <p:sp>
        <p:nvSpPr>
          <p:cNvPr id="377877" name="Text Box 21">
            <a:extLst>
              <a:ext uri="{FF2B5EF4-FFF2-40B4-BE49-F238E27FC236}">
                <a16:creationId xmlns:a16="http://schemas.microsoft.com/office/drawing/2014/main" id="{0245EE75-DD14-4DCD-90B5-D81E75A9A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373688"/>
            <a:ext cx="224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head[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Q</a:t>
            </a:r>
            <a:r>
              <a:rPr kumimoji="0" lang="en-US" altLang="zh-TW" sz="1800" dirty="0">
                <a:ea typeface="細明體" panose="02020509000000000000" pitchFamily="49" charset="-120"/>
              </a:rPr>
              <a:t>]=4, tail[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Q</a:t>
            </a:r>
            <a:r>
              <a:rPr kumimoji="0" lang="en-US" altLang="zh-TW" sz="1800" dirty="0">
                <a:ea typeface="細明體" panose="02020509000000000000" pitchFamily="49" charset="-120"/>
              </a:rPr>
              <a:t>]=2</a:t>
            </a:r>
          </a:p>
        </p:txBody>
      </p:sp>
      <p:sp>
        <p:nvSpPr>
          <p:cNvPr id="377878" name="Text Box 22">
            <a:extLst>
              <a:ext uri="{FF2B5EF4-FFF2-40B4-BE49-F238E27FC236}">
                <a16:creationId xmlns:a16="http://schemas.microsoft.com/office/drawing/2014/main" id="{8795E223-8482-4D06-8BC7-5D6D61757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373688"/>
            <a:ext cx="320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</a:t>
            </a:r>
          </a:p>
        </p:txBody>
      </p:sp>
      <p:sp>
        <p:nvSpPr>
          <p:cNvPr id="377879" name="Text Box 23">
            <a:extLst>
              <a:ext uri="{FF2B5EF4-FFF2-40B4-BE49-F238E27FC236}">
                <a16:creationId xmlns:a16="http://schemas.microsoft.com/office/drawing/2014/main" id="{E417F686-6E96-46B8-A747-F49FF825F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5373688"/>
            <a:ext cx="320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</a:t>
            </a:r>
          </a:p>
        </p:txBody>
      </p:sp>
      <p:sp>
        <p:nvSpPr>
          <p:cNvPr id="377880" name="Text Box 24">
            <a:extLst>
              <a:ext uri="{FF2B5EF4-FFF2-40B4-BE49-F238E27FC236}">
                <a16:creationId xmlns:a16="http://schemas.microsoft.com/office/drawing/2014/main" id="{6F084173-D928-4EBF-8CA5-9A0004BAF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5373688"/>
            <a:ext cx="320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5</a:t>
            </a:r>
          </a:p>
        </p:txBody>
      </p:sp>
      <p:sp>
        <p:nvSpPr>
          <p:cNvPr id="377881" name="Text Box 25">
            <a:extLst>
              <a:ext uri="{FF2B5EF4-FFF2-40B4-BE49-F238E27FC236}">
                <a16:creationId xmlns:a16="http://schemas.microsoft.com/office/drawing/2014/main" id="{F6467BEA-48DF-4936-8241-A91B2A542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5373688"/>
            <a:ext cx="320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8</a:t>
            </a:r>
          </a:p>
        </p:txBody>
      </p:sp>
      <p:sp>
        <p:nvSpPr>
          <p:cNvPr id="377882" name="Text Box 26">
            <a:extLst>
              <a:ext uri="{FF2B5EF4-FFF2-40B4-BE49-F238E27FC236}">
                <a16:creationId xmlns:a16="http://schemas.microsoft.com/office/drawing/2014/main" id="{52B72150-83C7-4724-BB61-F4B83F70B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663" y="5373688"/>
            <a:ext cx="320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1</a:t>
            </a:r>
          </a:p>
        </p:txBody>
      </p:sp>
      <p:sp>
        <p:nvSpPr>
          <p:cNvPr id="377883" name="Text Box 27">
            <a:extLst>
              <a:ext uri="{FF2B5EF4-FFF2-40B4-BE49-F238E27FC236}">
                <a16:creationId xmlns:a16="http://schemas.microsoft.com/office/drawing/2014/main" id="{E9C5B1A0-AF61-41E4-8525-72612B7FD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5373688"/>
            <a:ext cx="320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2</a:t>
            </a:r>
          </a:p>
        </p:txBody>
      </p:sp>
      <p:sp>
        <p:nvSpPr>
          <p:cNvPr id="377884" name="Text Box 28">
            <a:extLst>
              <a:ext uri="{FF2B5EF4-FFF2-40B4-BE49-F238E27FC236}">
                <a16:creationId xmlns:a16="http://schemas.microsoft.com/office/drawing/2014/main" id="{A8AFB7ED-CC90-4140-8B9D-E0A3863DC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5807075"/>
            <a:ext cx="320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3</a:t>
            </a:r>
          </a:p>
        </p:txBody>
      </p:sp>
      <p:sp>
        <p:nvSpPr>
          <p:cNvPr id="377885" name="Text Box 29">
            <a:extLst>
              <a:ext uri="{FF2B5EF4-FFF2-40B4-BE49-F238E27FC236}">
                <a16:creationId xmlns:a16="http://schemas.microsoft.com/office/drawing/2014/main" id="{AEC2A816-A703-4D3D-A911-6146AFA56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807075"/>
            <a:ext cx="224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head[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Q</a:t>
            </a:r>
            <a:r>
              <a:rPr kumimoji="0" lang="en-US" altLang="zh-TW" sz="1800" dirty="0">
                <a:ea typeface="細明體" panose="02020509000000000000" pitchFamily="49" charset="-120"/>
              </a:rPr>
              <a:t>]=6, tail[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Q</a:t>
            </a:r>
            <a:r>
              <a:rPr kumimoji="0" lang="en-US" altLang="zh-TW" sz="1800" dirty="0">
                <a:ea typeface="細明體" panose="02020509000000000000" pitchFamily="49" charset="-120"/>
              </a:rPr>
              <a:t>]=2</a:t>
            </a:r>
          </a:p>
        </p:txBody>
      </p:sp>
      <p:sp>
        <p:nvSpPr>
          <p:cNvPr id="377886" name="Text Box 30">
            <a:extLst>
              <a:ext uri="{FF2B5EF4-FFF2-40B4-BE49-F238E27FC236}">
                <a16:creationId xmlns:a16="http://schemas.microsoft.com/office/drawing/2014/main" id="{0D085C6D-2679-4231-A19F-76FB053EC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807075"/>
            <a:ext cx="320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</a:t>
            </a:r>
          </a:p>
        </p:txBody>
      </p:sp>
      <p:sp>
        <p:nvSpPr>
          <p:cNvPr id="377887" name="Text Box 31">
            <a:extLst>
              <a:ext uri="{FF2B5EF4-FFF2-40B4-BE49-F238E27FC236}">
                <a16:creationId xmlns:a16="http://schemas.microsoft.com/office/drawing/2014/main" id="{F5BC3BAB-C031-4DE9-B29C-23B1D4A71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5807075"/>
            <a:ext cx="320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</a:t>
            </a:r>
          </a:p>
        </p:txBody>
      </p:sp>
      <p:sp>
        <p:nvSpPr>
          <p:cNvPr id="377888" name="Text Box 32">
            <a:extLst>
              <a:ext uri="{FF2B5EF4-FFF2-40B4-BE49-F238E27FC236}">
                <a16:creationId xmlns:a16="http://schemas.microsoft.com/office/drawing/2014/main" id="{5B59FE5D-B366-418F-8DA6-DE31B006C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5807075"/>
            <a:ext cx="320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5</a:t>
            </a:r>
          </a:p>
        </p:txBody>
      </p:sp>
      <p:sp>
        <p:nvSpPr>
          <p:cNvPr id="377889" name="Text Box 33">
            <a:extLst>
              <a:ext uri="{FF2B5EF4-FFF2-40B4-BE49-F238E27FC236}">
                <a16:creationId xmlns:a16="http://schemas.microsoft.com/office/drawing/2014/main" id="{F710981E-59E5-4C17-BF33-BE67D7C27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5807075"/>
            <a:ext cx="320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8</a:t>
            </a:r>
          </a:p>
        </p:txBody>
      </p:sp>
      <p:sp>
        <p:nvSpPr>
          <p:cNvPr id="377890" name="Text Box 34">
            <a:extLst>
              <a:ext uri="{FF2B5EF4-FFF2-40B4-BE49-F238E27FC236}">
                <a16:creationId xmlns:a16="http://schemas.microsoft.com/office/drawing/2014/main" id="{F228CB57-7963-4E9E-9C33-175851023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663" y="5807075"/>
            <a:ext cx="320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1</a:t>
            </a:r>
          </a:p>
        </p:txBody>
      </p:sp>
      <p:sp>
        <p:nvSpPr>
          <p:cNvPr id="377891" name="Text Box 35">
            <a:extLst>
              <a:ext uri="{FF2B5EF4-FFF2-40B4-BE49-F238E27FC236}">
                <a16:creationId xmlns:a16="http://schemas.microsoft.com/office/drawing/2014/main" id="{E15EBBDB-6246-4752-9B19-5361E7756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5807075"/>
            <a:ext cx="320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2</a:t>
            </a:r>
          </a:p>
        </p:txBody>
      </p:sp>
      <p:sp>
        <p:nvSpPr>
          <p:cNvPr id="377892" name="Text Box 36">
            <a:extLst>
              <a:ext uri="{FF2B5EF4-FFF2-40B4-BE49-F238E27FC236}">
                <a16:creationId xmlns:a16="http://schemas.microsoft.com/office/drawing/2014/main" id="{2EC1B401-F9B5-4C87-9129-7B93A7921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575" y="5591175"/>
            <a:ext cx="2009775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600" dirty="0">
                <a:ea typeface="細明體" panose="02020509000000000000" pitchFamily="49" charset="-120"/>
              </a:rPr>
              <a:t>DEQUEUE(</a:t>
            </a:r>
            <a:r>
              <a:rPr kumimoji="0" lang="en-US" altLang="zh-TW" sz="16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Q</a:t>
            </a:r>
            <a:r>
              <a:rPr kumimoji="0" lang="en-US" altLang="zh-TW" sz="1600" dirty="0">
                <a:ea typeface="細明體" panose="02020509000000000000" pitchFamily="49" charset="-120"/>
              </a:rPr>
              <a:t>) twice</a:t>
            </a:r>
          </a:p>
        </p:txBody>
      </p:sp>
      <p:sp>
        <p:nvSpPr>
          <p:cNvPr id="377893" name="Text Box 37">
            <a:extLst>
              <a:ext uri="{FF2B5EF4-FFF2-40B4-BE49-F238E27FC236}">
                <a16:creationId xmlns:a16="http://schemas.microsoft.com/office/drawing/2014/main" id="{FDC3A183-52B2-47CA-8FC2-95E09660B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3022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377894" name="Text Box 38">
            <a:extLst>
              <a:ext uri="{FF2B5EF4-FFF2-40B4-BE49-F238E27FC236}">
                <a16:creationId xmlns:a16="http://schemas.microsoft.com/office/drawing/2014/main" id="{797C4A9D-D3B2-4B90-B5FA-50338ED62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340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377895" name="Line 39">
            <a:extLst>
              <a:ext uri="{FF2B5EF4-FFF2-40B4-BE49-F238E27FC236}">
                <a16:creationId xmlns:a16="http://schemas.microsoft.com/office/drawing/2014/main" id="{079E9CE9-EB0C-4DEA-83A0-46E7DF550F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2038" y="5373688"/>
            <a:ext cx="2232025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7896" name="Line 40">
            <a:extLst>
              <a:ext uri="{FF2B5EF4-FFF2-40B4-BE49-F238E27FC236}">
                <a16:creationId xmlns:a16="http://schemas.microsoft.com/office/drawing/2014/main" id="{6913359D-8EEE-4467-8F89-68B45B060E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2038" y="5768975"/>
            <a:ext cx="2232025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4" grpId="0" animBg="1"/>
      <p:bldP spid="377866" grpId="0"/>
      <p:bldP spid="377867" grpId="0"/>
      <p:bldP spid="377869" grpId="0" animBg="1"/>
      <p:bldP spid="377870" grpId="0" animBg="1"/>
      <p:bldP spid="377871" grpId="0" animBg="1"/>
      <p:bldP spid="377872" grpId="0" animBg="1"/>
      <p:bldP spid="377873" grpId="0" animBg="1"/>
      <p:bldP spid="377874" grpId="0" animBg="1"/>
      <p:bldP spid="377875" grpId="0" animBg="1"/>
      <p:bldP spid="377876" grpId="0" animBg="1"/>
      <p:bldP spid="377877" grpId="0"/>
      <p:bldP spid="377878" grpId="0" animBg="1"/>
      <p:bldP spid="377879" grpId="0" animBg="1"/>
      <p:bldP spid="377880" grpId="0" animBg="1"/>
      <p:bldP spid="377881" grpId="0" animBg="1"/>
      <p:bldP spid="377882" grpId="0" animBg="1"/>
      <p:bldP spid="377883" grpId="0" animBg="1"/>
      <p:bldP spid="377884" grpId="0" animBg="1"/>
      <p:bldP spid="377885" grpId="0"/>
      <p:bldP spid="377886" grpId="0" animBg="1"/>
      <p:bldP spid="377887" grpId="0" animBg="1"/>
      <p:bldP spid="377888" grpId="0" animBg="1"/>
      <p:bldP spid="377889" grpId="0" animBg="1"/>
      <p:bldP spid="377890" grpId="0" animBg="1"/>
      <p:bldP spid="377891" grpId="0" animBg="1"/>
      <p:bldP spid="377892" grpId="0" animBg="1"/>
      <p:bldP spid="377893" grpId="0"/>
      <p:bldP spid="377894" grpId="0"/>
    </p:bldLst>
  </p:timing>
</p:sld>
</file>

<file path=ppt/theme/theme1.xml><?xml version="1.0" encoding="utf-8"?>
<a:theme xmlns:a="http://schemas.openxmlformats.org/drawingml/2006/main" name="1_Teamwork">
  <a:themeElements>
    <a:clrScheme name="1_Teamwork 10">
      <a:dk1>
        <a:srgbClr val="000000"/>
      </a:dk1>
      <a:lt1>
        <a:srgbClr val="FFFFFF"/>
      </a:lt1>
      <a:dk2>
        <a:srgbClr val="BD9D69"/>
      </a:dk2>
      <a:lt2>
        <a:srgbClr val="FFFFCC"/>
      </a:lt2>
      <a:accent1>
        <a:srgbClr val="CDBB77"/>
      </a:accent1>
      <a:accent2>
        <a:srgbClr val="F8EBD0"/>
      </a:accent2>
      <a:accent3>
        <a:srgbClr val="FFFFFF"/>
      </a:accent3>
      <a:accent4>
        <a:srgbClr val="000000"/>
      </a:accent4>
      <a:accent5>
        <a:srgbClr val="E3DABD"/>
      </a:accent5>
      <a:accent6>
        <a:srgbClr val="E1D5BC"/>
      </a:accent6>
      <a:hlink>
        <a:srgbClr val="FF9900"/>
      </a:hlink>
      <a:folHlink>
        <a:srgbClr val="C64B00"/>
      </a:folHlink>
    </a:clrScheme>
    <a:fontScheme name="1_Teamwork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細明體" pitchFamily="49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細明體" pitchFamily="49" charset="-120"/>
          </a:defRPr>
        </a:defPPr>
      </a:lstStyle>
    </a:lnDef>
  </a:objectDefaults>
  <a:extraClrSchemeLst>
    <a:extraClrScheme>
      <a:clrScheme name="1_Teamwork 1">
        <a:dk1>
          <a:srgbClr val="000078"/>
        </a:dk1>
        <a:lt1>
          <a:srgbClr val="FFFFFF"/>
        </a:lt1>
        <a:dk2>
          <a:srgbClr val="000066"/>
        </a:dk2>
        <a:lt2>
          <a:srgbClr val="CCECFF"/>
        </a:lt2>
        <a:accent1>
          <a:srgbClr val="0099CC"/>
        </a:accent1>
        <a:accent2>
          <a:srgbClr val="008080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007373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2">
        <a:dk1>
          <a:srgbClr val="0000A6"/>
        </a:dk1>
        <a:lt1>
          <a:srgbClr val="FFFFFF"/>
        </a:lt1>
        <a:dk2>
          <a:srgbClr val="000099"/>
        </a:dk2>
        <a:lt2>
          <a:srgbClr val="CCFFFF"/>
        </a:lt2>
        <a:accent1>
          <a:srgbClr val="00CCFF"/>
        </a:accent1>
        <a:accent2>
          <a:srgbClr val="FFE701"/>
        </a:accent2>
        <a:accent3>
          <a:srgbClr val="AAAACA"/>
        </a:accent3>
        <a:accent4>
          <a:srgbClr val="DADADA"/>
        </a:accent4>
        <a:accent5>
          <a:srgbClr val="AAE2FF"/>
        </a:accent5>
        <a:accent6>
          <a:srgbClr val="E7D101"/>
        </a:accent6>
        <a:hlink>
          <a:srgbClr val="FFCC66"/>
        </a:hlink>
        <a:folHlink>
          <a:srgbClr val="00C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3">
        <a:dk1>
          <a:srgbClr val="000000"/>
        </a:dk1>
        <a:lt1>
          <a:srgbClr val="E0EBF6"/>
        </a:lt1>
        <a:dk2>
          <a:srgbClr val="77A4AF"/>
        </a:dk2>
        <a:lt2>
          <a:srgbClr val="F3F7FB"/>
        </a:lt2>
        <a:accent1>
          <a:srgbClr val="B9C4D7"/>
        </a:accent1>
        <a:accent2>
          <a:srgbClr val="B1A1C5"/>
        </a:accent2>
        <a:accent3>
          <a:srgbClr val="EDF3FA"/>
        </a:accent3>
        <a:accent4>
          <a:srgbClr val="000000"/>
        </a:accent4>
        <a:accent5>
          <a:srgbClr val="D9DEE8"/>
        </a:accent5>
        <a:accent6>
          <a:srgbClr val="A091B2"/>
        </a:accent6>
        <a:hlink>
          <a:srgbClr val="3F2FB5"/>
        </a:hlink>
        <a:folHlink>
          <a:srgbClr val="3189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mwork 4">
        <a:dk1>
          <a:srgbClr val="006E6B"/>
        </a:dk1>
        <a:lt1>
          <a:srgbClr val="FFFFFF"/>
        </a:lt1>
        <a:dk2>
          <a:srgbClr val="006666"/>
        </a:dk2>
        <a:lt2>
          <a:srgbClr val="B9EFEE"/>
        </a:lt2>
        <a:accent1>
          <a:srgbClr val="33CCCC"/>
        </a:accent1>
        <a:accent2>
          <a:srgbClr val="6AB475"/>
        </a:accent2>
        <a:accent3>
          <a:srgbClr val="AAB8B8"/>
        </a:accent3>
        <a:accent4>
          <a:srgbClr val="DADADA"/>
        </a:accent4>
        <a:accent5>
          <a:srgbClr val="ADE2E2"/>
        </a:accent5>
        <a:accent6>
          <a:srgbClr val="5FA369"/>
        </a:accent6>
        <a:hlink>
          <a:srgbClr val="00FF99"/>
        </a:hlink>
        <a:folHlink>
          <a:srgbClr val="CC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5">
        <a:dk1>
          <a:srgbClr val="8ABA8D"/>
        </a:dk1>
        <a:lt1>
          <a:srgbClr val="FFFFFF"/>
        </a:lt1>
        <a:dk2>
          <a:srgbClr val="6FB56D"/>
        </a:dk2>
        <a:lt2>
          <a:srgbClr val="DCF1F4"/>
        </a:lt2>
        <a:accent1>
          <a:srgbClr val="2E7E2E"/>
        </a:accent1>
        <a:accent2>
          <a:srgbClr val="25735D"/>
        </a:accent2>
        <a:accent3>
          <a:srgbClr val="BBD7BA"/>
        </a:accent3>
        <a:accent4>
          <a:srgbClr val="DADADA"/>
        </a:accent4>
        <a:accent5>
          <a:srgbClr val="ADC0AD"/>
        </a:accent5>
        <a:accent6>
          <a:srgbClr val="206853"/>
        </a:accent6>
        <a:hlink>
          <a:srgbClr val="FFFF00"/>
        </a:hlink>
        <a:folHlink>
          <a:srgbClr val="FFF4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6">
        <a:dk1>
          <a:srgbClr val="005400"/>
        </a:dk1>
        <a:lt1>
          <a:srgbClr val="FFFFFF"/>
        </a:lt1>
        <a:dk2>
          <a:srgbClr val="004800"/>
        </a:dk2>
        <a:lt2>
          <a:srgbClr val="D6D8C0"/>
        </a:lt2>
        <a:accent1>
          <a:srgbClr val="339933"/>
        </a:accent1>
        <a:accent2>
          <a:srgbClr val="7D8C70"/>
        </a:accent2>
        <a:accent3>
          <a:srgbClr val="AAB1AA"/>
        </a:accent3>
        <a:accent4>
          <a:srgbClr val="DADADA"/>
        </a:accent4>
        <a:accent5>
          <a:srgbClr val="ADCAAD"/>
        </a:accent5>
        <a:accent6>
          <a:srgbClr val="717E65"/>
        </a:accent6>
        <a:hlink>
          <a:srgbClr val="CCCC00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7">
        <a:dk1>
          <a:srgbClr val="000000"/>
        </a:dk1>
        <a:lt1>
          <a:srgbClr val="F5F0BD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9F6DB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mwork 8">
        <a:dk1>
          <a:srgbClr val="000000"/>
        </a:dk1>
        <a:lt1>
          <a:srgbClr val="E2DDD4"/>
        </a:lt1>
        <a:dk2>
          <a:srgbClr val="000000"/>
        </a:dk2>
        <a:lt2>
          <a:srgbClr val="EFEBE3"/>
        </a:lt2>
        <a:accent1>
          <a:srgbClr val="F2F2F2"/>
        </a:accent1>
        <a:accent2>
          <a:srgbClr val="C4AD74"/>
        </a:accent2>
        <a:accent3>
          <a:srgbClr val="EEEBE6"/>
        </a:accent3>
        <a:accent4>
          <a:srgbClr val="000000"/>
        </a:accent4>
        <a:accent5>
          <a:srgbClr val="F7F7F7"/>
        </a:accent5>
        <a:accent6>
          <a:srgbClr val="B19C68"/>
        </a:accent6>
        <a:hlink>
          <a:srgbClr val="A46032"/>
        </a:hlink>
        <a:folHlink>
          <a:srgbClr val="8F8E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mwork 9">
        <a:dk1>
          <a:srgbClr val="8A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5831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4AD"/>
        </a:accent5>
        <a:accent6>
          <a:srgbClr val="B24B36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10">
        <a:dk1>
          <a:srgbClr val="000000"/>
        </a:dk1>
        <a:lt1>
          <a:srgbClr val="FFFFFF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FFFFF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Teamwork 10">
    <a:dk1>
      <a:srgbClr val="000000"/>
    </a:dk1>
    <a:lt1>
      <a:srgbClr val="FFFFFF"/>
    </a:lt1>
    <a:dk2>
      <a:srgbClr val="BD9D69"/>
    </a:dk2>
    <a:lt2>
      <a:srgbClr val="FFFFCC"/>
    </a:lt2>
    <a:accent1>
      <a:srgbClr val="CDBB77"/>
    </a:accent1>
    <a:accent2>
      <a:srgbClr val="F8EBD0"/>
    </a:accent2>
    <a:accent3>
      <a:srgbClr val="FFFFFF"/>
    </a:accent3>
    <a:accent4>
      <a:srgbClr val="000000"/>
    </a:accent4>
    <a:accent5>
      <a:srgbClr val="E3DABD"/>
    </a:accent5>
    <a:accent6>
      <a:srgbClr val="E1D5BC"/>
    </a:accent6>
    <a:hlink>
      <a:srgbClr val="FF9900"/>
    </a:hlink>
    <a:folHlink>
      <a:srgbClr val="C64B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18155</TotalTime>
  <Words>2182</Words>
  <Application>Microsoft Office PowerPoint</Application>
  <PresentationFormat>寬螢幕</PresentationFormat>
  <Paragraphs>281</Paragraphs>
  <Slides>20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휴먼모음T</vt:lpstr>
      <vt:lpstr>文鼎古印體</vt:lpstr>
      <vt:lpstr>細明體</vt:lpstr>
      <vt:lpstr>新細明體</vt:lpstr>
      <vt:lpstr>標楷體</vt:lpstr>
      <vt:lpstr>Arial</vt:lpstr>
      <vt:lpstr>Garamond</vt:lpstr>
      <vt:lpstr>Tahoma</vt:lpstr>
      <vt:lpstr>Times New Roman</vt:lpstr>
      <vt:lpstr>Wingdings</vt:lpstr>
      <vt:lpstr>1_Teamwork</vt:lpstr>
      <vt:lpstr>Elementary Data Structures</vt:lpstr>
      <vt:lpstr>Data Structure</vt:lpstr>
      <vt:lpstr>Operations on Dynamic Sets</vt:lpstr>
      <vt:lpstr>Stacks </vt:lpstr>
      <vt:lpstr>Stack Operations</vt:lpstr>
      <vt:lpstr>A Stack Example using MS(P)</vt:lpstr>
      <vt:lpstr>A Stack Example of Fibonacci series</vt:lpstr>
      <vt:lpstr>Queues</vt:lpstr>
      <vt:lpstr>Queue Operations</vt:lpstr>
      <vt:lpstr>Linked Lists</vt:lpstr>
      <vt:lpstr>Some Linked Lists</vt:lpstr>
      <vt:lpstr>Linked List Operations</vt:lpstr>
      <vt:lpstr>Doubly Linked Lists</vt:lpstr>
      <vt:lpstr>Sentinels </vt:lpstr>
      <vt:lpstr>Implementing pointers and objects</vt:lpstr>
      <vt:lpstr>Represent Linked Lists by Arrays</vt:lpstr>
      <vt:lpstr>Allocating and Freeing Objects</vt:lpstr>
      <vt:lpstr>Examples on Allocating &amp; Freeing Objects</vt:lpstr>
      <vt:lpstr>Representing Rooted Trees</vt:lpstr>
      <vt:lpstr>Rooted Trees with unbounded Branching</vt:lpstr>
    </vt:vector>
  </TitlesOfParts>
  <Company>NCTU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I-Lin Wang</dc:creator>
  <cp:lastModifiedBy>xx</cp:lastModifiedBy>
  <cp:revision>163</cp:revision>
  <dcterms:created xsi:type="dcterms:W3CDTF">2001-09-06T13:56:50Z</dcterms:created>
  <dcterms:modified xsi:type="dcterms:W3CDTF">2024-10-22T02:07:18Z</dcterms:modified>
</cp:coreProperties>
</file>