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2" r:id="rId2"/>
    <p:sldId id="436" r:id="rId3"/>
    <p:sldId id="437" r:id="rId4"/>
    <p:sldId id="405" r:id="rId5"/>
    <p:sldId id="404" r:id="rId6"/>
    <p:sldId id="409" r:id="rId7"/>
    <p:sldId id="412" r:id="rId8"/>
    <p:sldId id="403" r:id="rId9"/>
    <p:sldId id="406" r:id="rId10"/>
    <p:sldId id="407" r:id="rId11"/>
    <p:sldId id="410" r:id="rId12"/>
    <p:sldId id="414" r:id="rId13"/>
    <p:sldId id="413" r:id="rId14"/>
    <p:sldId id="411" r:id="rId15"/>
    <p:sldId id="416" r:id="rId16"/>
    <p:sldId id="417" r:id="rId17"/>
    <p:sldId id="418" r:id="rId18"/>
    <p:sldId id="419" r:id="rId19"/>
    <p:sldId id="420" r:id="rId20"/>
    <p:sldId id="463" r:id="rId21"/>
    <p:sldId id="423" r:id="rId22"/>
    <p:sldId id="434" r:id="rId23"/>
    <p:sldId id="421" r:id="rId24"/>
    <p:sldId id="424" r:id="rId25"/>
    <p:sldId id="435" r:id="rId26"/>
    <p:sldId id="425" r:id="rId27"/>
    <p:sldId id="433" r:id="rId28"/>
    <p:sldId id="426" r:id="rId29"/>
    <p:sldId id="427" r:id="rId30"/>
    <p:sldId id="428" r:id="rId31"/>
    <p:sldId id="429" r:id="rId32"/>
    <p:sldId id="431" r:id="rId33"/>
    <p:sldId id="430" r:id="rId34"/>
  </p:sldIdLst>
  <p:sldSz cx="9906000" cy="6858000" type="A4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9900"/>
    <a:srgbClr val="339933"/>
    <a:srgbClr val="FF0000"/>
    <a:srgbClr val="00CC66"/>
    <a:srgbClr val="FF6600"/>
    <a:srgbClr val="99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5148" autoAdjust="0"/>
  </p:normalViewPr>
  <p:slideViewPr>
    <p:cSldViewPr snapToGrid="0">
      <p:cViewPr varScale="1">
        <p:scale>
          <a:sx n="121" d="100"/>
          <a:sy n="121" d="100"/>
        </p:scale>
        <p:origin x="960" y="10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F6EFDE-1FA1-4751-89CD-11E136C2E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7E7D2-E998-47E9-94C8-75774A58D0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5E7C0E8-A300-4DFC-8109-CB80AF1DC9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BE59A0-8D1A-40C5-9ECD-5737FC20F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A48C28-A5A6-4CC2-A817-B06AA2F38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AA0E7-7559-4CA4-B298-B6C3C93E6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AFA97-83B3-4970-BBC9-C993ECAAB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1F961C-9518-4392-B883-2753BA3BDE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E5334-EC52-4E4B-B240-2357E2D0BC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FFA13F-E49A-4A5E-9396-1818BBA662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3C2B3B7-B8C0-4657-9ABC-E65F98C9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9FA38-A151-4928-BFDD-6E9FD8DBFE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EA64220-9D48-46F4-9A7C-D1A97517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E2BA2-97C9-4C65-8B56-F690AD3F12A8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424540-E4C0-448F-8D09-B63D40C1D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719B61-B331-46D7-AAE0-3AA4A851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DA1618C-A5DB-4234-BA8A-48F780CB8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67EA3-AF9B-4BC9-8C13-5A519FA1018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4CB429-7781-46DD-A65D-B7DCE19A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D90D33-10BD-4582-8EAA-293C95A6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|T|=o means T is an empty set which is of course a subset of any tree T including Tm.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BD7DC06-B402-46CE-BEC1-DF55E9D4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21C65-5518-4A45-95CC-CFC70CFAE03F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CEBA6E-8EB6-434E-8E24-2D4BD170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FBBBBE-146C-49E3-8C46-D2671A72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6DEF2-31BB-43AD-857E-D19D1C056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6B78A-6A01-4BF1-B1F1-61204BFFD853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1F96C9-243E-44CA-A325-FDF202C9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F23B03B-E8D5-474D-9F55-E053C27D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0D49CC-922A-450C-8D17-13A24DE50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30C16B-8F6D-4CC3-BCA1-7FA1E3E049C6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29CB82-FF11-4D64-9B7C-EF5FA6064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0668BAB-D3CF-4A65-87D0-6425C625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806834-1AC0-43F3-ACF1-CFF3F9A1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2377A-17E4-4565-B221-3F537A032465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552668-B214-47D6-93B4-EB78507B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C499F8-84F5-4E98-B800-D7D0E76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72673C-204F-4C90-8469-BE8DC5FD0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FB3B9-0E58-4C44-896B-47FB3DA12556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E7AE90-AB9D-45D1-BB9B-E45C0294B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3A89D8-5512-4782-8EAD-AB110FF7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18B5145-B97F-4696-B393-4D441543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0CF1C3-2582-46A4-B3D5-CD757E1D9F3F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D32868-0273-4D62-9F49-1737C18F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04E3A-ED23-4EA9-B321-63192707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4120C0-1829-4E2B-A6F2-7FE1D2B3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C60DD8-97F4-4C3B-A8C2-C9E297C7ABE3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B393E2-2050-4918-882B-A8ED8059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CE601A-4775-4952-B7AF-EAD5D166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7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7DCCCE-A951-4E7A-A506-5379F055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892CE-6674-4137-9E7E-31BC1F040F71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495C68-B90A-4ADA-8EB5-F78D0B06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2DAD0-1B6C-49AA-B1BD-698FA4DD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Time to detect a bridge: O(m)+O(m^2) where O(m) for first DFS, and then for each edge we remove it and run a DFS (thus O(m^2))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EEF0CB2-00C7-4145-AC26-91F6F3086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D66A3-9B08-4CED-AE24-ABFF6AAA4577}" type="slidenum">
              <a:rPr lang="zh-TW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BE8D51-BA5B-4470-96C4-F24A1BE03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221FF9B-F84D-43F2-87EA-C60424050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Show Thm5.8:</a:t>
            </a:r>
          </a:p>
          <a:p>
            <a:pPr eaLnBrk="1" hangingPunct="1"/>
            <a:r>
              <a:rPr lang="en-US" altLang="zh-TW"/>
              <a:t>Suppose there is a directed path between 1 and k</a:t>
            </a:r>
          </a:p>
          <a:p>
            <a:pPr eaLnBrk="1" hangingPunct="1"/>
            <a:r>
              <a:rPr lang="en-US" altLang="zh-TW"/>
              <a:t>Trivial when k=1, suppose it’s true for all l such that 1&lt;=l&lt;k</a:t>
            </a:r>
          </a:p>
          <a:p>
            <a:pPr eaLnBrk="1" hangingPunct="1"/>
            <a:r>
              <a:rPr lang="en-US" altLang="zh-TW"/>
              <a:t>Suppose DFS label l immediately before k (so l&lt;k), it’s trivial that there exists a path from 1 to k (i.e. 1-&gt;l plus (l,k))</a:t>
            </a:r>
          </a:p>
          <a:p>
            <a:pPr eaLnBrk="1" hangingPunct="1"/>
            <a:r>
              <a:rPr lang="en-US" altLang="zh-TW"/>
              <a:t>To show: there exists a path from k to 1</a:t>
            </a:r>
          </a:p>
          <a:p>
            <a:pPr eaLnBrk="1" hangingPunct="1"/>
            <a:r>
              <a:rPr lang="en-US" altLang="zh-TW"/>
              <a:t>Case 1: DFS starts backtracking immediately after labeling k</a:t>
            </a:r>
          </a:p>
          <a:p>
            <a:pPr eaLnBrk="1" hangingPunct="1"/>
            <a:r>
              <a:rPr lang="en-US" altLang="zh-TW"/>
              <a:t>Observation(1): all vertices adjacent to k have already been labeled (i.e. their labels&lt;k) why?</a:t>
            </a:r>
          </a:p>
          <a:p>
            <a:pPr eaLnBrk="1" hangingPunct="1"/>
            <a:r>
              <a:rPr lang="en-US" altLang="zh-TW"/>
              <a:t>Observation(2):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924A252F-C9E7-44BD-BEC2-E7E7115F9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B8C8A305-74E6-439E-B366-2E5816E4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18327935-C4E0-4D3E-9080-B6EF3EE69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D36486-2A86-4BAB-9E36-04E100EFBAC8}" type="slidenum">
              <a:rPr lang="zh-TW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影像版面配置區 1">
            <a:extLst>
              <a:ext uri="{FF2B5EF4-FFF2-40B4-BE49-F238E27FC236}">
                <a16:creationId xmlns:a16="http://schemas.microsoft.com/office/drawing/2014/main" id="{7E95B876-2D28-4F3D-A1F9-65CB88B9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>
            <a:extLst>
              <a:ext uri="{FF2B5EF4-FFF2-40B4-BE49-F238E27FC236}">
                <a16:creationId xmlns:a16="http://schemas.microsoft.com/office/drawing/2014/main" id="{24D20DC4-4E50-4598-9428-31E337252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1620" name="投影片編號版面配置區 3">
            <a:extLst>
              <a:ext uri="{FF2B5EF4-FFF2-40B4-BE49-F238E27FC236}">
                <a16:creationId xmlns:a16="http://schemas.microsoft.com/office/drawing/2014/main" id="{E5C3D300-591E-49C8-BDCB-3DFA804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FA226-ACCB-46F0-9DEB-0991824F65DB}" type="slidenum">
              <a:rPr lang="zh-TW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6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E68211-58AA-4A63-9783-28C51FF59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28DBD-D6D0-4B79-809E-B5778518003E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24616E-0650-4DF7-B953-3A558C0B3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538C02-22EA-4961-ACFA-BE433218A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03A0AD-D96A-4024-A922-E41D03AC4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BAFA22-807A-4110-BDBF-0D438778FD33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B4E637-C0FE-4E01-8589-6F0B4DCB6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7F7CDB-B22F-4602-9ABE-EADF77F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2D4FFA5-17A5-4650-AF28-DA86F51E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3A154F-A8BA-4A31-9268-741B55DFDD34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26CFA21-9FF4-4152-8EBD-30161298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FAF2CD6-461E-40C1-BEC0-EEDA333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118A271-B3E2-4F55-A74F-520AF3E60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C8040-DEC4-46DC-AFCA-E5848BE2E731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4DC822-8240-4213-BBF7-0BA5009C3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851AE5-C3A2-40A1-B3F9-3D8ED267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A7B115-6201-46FC-8553-F778E0D7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082EF0-0B3D-436C-AEAE-A38321CFF3D3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41FD45-0102-413D-AE65-7CF4E196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870E2-AC36-412B-8E10-5F5BF183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影像版面配置區 1">
            <a:extLst>
              <a:ext uri="{FF2B5EF4-FFF2-40B4-BE49-F238E27FC236}">
                <a16:creationId xmlns:a16="http://schemas.microsoft.com/office/drawing/2014/main" id="{E267B153-5D20-4B48-96EB-7A657153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38B018CD-26BE-4A07-A6D8-5D49743F1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E9BADFD-4F9B-401D-BB06-45A562932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DF1220-1125-4D25-A719-51B63C594451}" type="slidenum">
              <a:rPr lang="zh-TW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7C91DB0-4135-42EE-B2DD-2D29D009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9FD55-EF02-41C1-9ABB-24ED8FE1B106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788E7F2-529D-4517-9C39-05B9F9FE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F7A5AB0-557F-4288-85EF-95F12992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908F780-D279-4252-B693-6918FB50C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35CDC-4B21-4089-BC94-4DCA99485F6C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B82066F-3984-4BC1-944D-E17A1EB53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8DAB25-EF67-4072-9A6D-AD6C7CFB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B85EBFF-53C2-4BEC-989D-40F3ACE6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773EE-35D6-46E7-B33D-5E2E7A6B36C8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1CCC02-10F2-475D-8F73-1F530BA1D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9826B96-AD6C-4B20-8C03-588FCBF2B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226A3729-2C0E-4561-A454-D98C5CCAA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1DA6E13-3296-437C-9B96-A24DA5E9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F13718C-C32D-45AD-AEE1-C496F6DE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53632B-C149-45B1-A2BC-29EC0714F229}" type="slidenum">
              <a:rPr lang="zh-TW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73F45AE-5B99-4D6D-AB96-AD21AC4EA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675475-5DD7-4F76-8D04-CA503DF48A93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7408C7-9E88-4934-9CC0-63F746AB8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1A6B1F-1C58-40C3-AC00-85E7A63B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28312FD-67FD-4F76-B401-B8B212F09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1E492-CF94-480B-90BE-516F91312BD7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325338-C1AC-4D2E-8C88-A65C73745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115E6-8AD0-4D94-8083-46DD8E34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575941-53D1-4B80-BA2C-06C7D9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A170F-05A1-4242-9E25-AF7DBCB67C41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34F4F7-EC9D-4669-BA00-3F8A75D3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2A9A315-1247-42EC-B14A-C0B786ED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307575-3895-4BE2-9C75-B0B1A1726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9D1567-E343-4DCA-BB1C-8B0AE02402FA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682477-8BBC-438E-8C72-394329A3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9EC381-9981-4227-BDF0-6E428FBD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n=13, m=13-1=12</a:t>
            </a:r>
          </a:p>
          <a:p>
            <a:pPr eaLnBrk="1" hangingPunct="1"/>
            <a:r>
              <a:rPr lang="en-US" altLang="zh-TW"/>
              <a:t>4*3+3*4+6*1=2m, m=15!=12 -&gt;&lt;-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E20EAE8-CD49-4F52-BFBD-10BE304A9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8B14AA-48A7-4ABE-A6C8-48795CE9159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CB516-C410-4B7F-A485-D5E0016B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44006F-7778-4662-9A6D-C3AD08CA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CE4EBA-131F-4DAB-8712-15308B1DF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3CB863-8EFC-4C68-9039-734D7BDCDAE7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B6B0595-9ADA-4998-99C7-1C7F3E14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F9565C-16DA-46E6-AE5F-F42060E6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9B7C6B-EAA9-43BB-B15D-02CC097B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EB918-762D-4598-A623-09889C74E330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E2F2A23-1531-4291-81E4-95D8FFED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44ED20-1832-463F-9196-547C803C2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Optimality conditioin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(b) Stay connected  prim</a:t>
            </a:r>
          </a:p>
          <a:p>
            <a:pPr eaLnBrk="1" hangingPunct="1"/>
            <a:r>
              <a:rPr lang="en-US" altLang="zh-TW"/>
              <a:t>(c) Choose best edge in a cut </a:t>
            </a:r>
            <a:r>
              <a:rPr lang="en-US" altLang="zh-TW">
                <a:sym typeface="Wingdings" panose="05000000000000000000" pitchFamily="2" charset="2"/>
              </a:rPr>
              <a:t> kruskal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o.w. (k.l) in T will make a smaller weighting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EE638EA-F7A3-4228-8110-C4CA4A906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8275A7-BE30-43F3-978A-D02ACC70C220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7BA982-3C80-4FA8-A935-97740B4C0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3A04CB-B04E-4340-8686-8604A909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Using heaps:</a:t>
            </a:r>
          </a:p>
          <a:p>
            <a:pPr eaLnBrk="1" hangingPunct="1"/>
            <a:r>
              <a:rPr lang="en-US" altLang="zh-TW"/>
              <a:t>Maintain V\LIST as a min-heap with key equal to infinity or c_ij for each vertex j in V\LIST adjacent to each vertex i in LIST  </a:t>
            </a:r>
          </a:p>
          <a:p>
            <a:pPr eaLnBrk="1" hangingPunct="1"/>
            <a:r>
              <a:rPr lang="en-US" altLang="zh-TW"/>
              <a:t>Time= Time(V times of extract-min) + Time(E times of update key)</a:t>
            </a:r>
          </a:p>
          <a:p>
            <a:pPr eaLnBrk="1" hangingPunct="1"/>
            <a:r>
              <a:rPr lang="en-US" altLang="zh-TW"/>
              <a:t>=VlogV+ElogV=ElogV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6D79A49-AD48-49CC-8D48-20780520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5B330-2E66-4466-B37C-02C86D748F9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11162F-6956-4BCB-8489-E3A7E7B6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2491E8-6446-40F5-91E0-9CE46E38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26844C-F8C3-419C-8D81-E91339312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6D05-445D-4AD6-86BE-CBBC9D38F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2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6F332-A08E-451E-8577-54C0A6B7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FE78-77EB-40EF-9E7F-7E78F95DA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1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E38597-2BEC-4706-894E-6ABA5A18A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1788-2736-49E7-95B3-569A6EE6D5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68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69343-23CD-4D66-A6DD-5A73F3EF4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7E9-ACE5-40EE-9853-66AB724A39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085ED-8163-400F-9D7E-F9F85EE89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C444-4822-4198-BA34-7C4790EB4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4D31A-2929-408D-9906-1220C6052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32-A5A4-4D65-BE64-A1D93686F6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B7F05-07C0-44B0-BF2D-C41149725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B481-443F-4FBF-B115-E29CF11B67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DC78-D1BF-4626-955F-D240B03D32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6B96-6CDC-4820-9DD5-0FC33ADB2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ACE9D4-6479-4E61-9C44-313F8F08D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F86-A537-4E87-AEB2-93C916B522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9EB043-59C9-475F-B2E4-11DA4DBDD0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4302-57A5-4FCB-BAC9-7D24FA0F9F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9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94B35-D6F1-4FC4-8092-BAE9ABBEF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44F8-0C35-4268-8C76-4B98CDF519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C0A96-9C63-429C-80BE-BA865621D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1DD3-9D58-40F5-AFE5-A62325A337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3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BD3B-ADB3-432E-AAD3-FC3644DCE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65F63-32D8-45A2-AD78-E580A26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FBC35-97F0-4834-9871-52A8AEE6D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D24373-3AA3-4A12-91FC-F5ACB45BD1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24CEE54-AC07-4B32-B011-ED24D69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5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537F48-9F4C-41DD-A292-DBEDB0A98ACF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F70664E-35C0-4F56-8DBA-DD241B4DC34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7866A2BE-3F8D-4AC9-8B06-0A38742FB9B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3D04D545-54F6-48F7-9B28-465F7351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pth_First_Search.p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C139768-FC9C-415C-89F2-6E77AC59F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D4C601-65D9-4226-BEB3-372B7267EEEB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CB76D4-ABCF-49E2-9C50-9E43E58C92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Trees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BD351B0-6A1F-490D-9E34-C01DB5DA2A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84600"/>
            <a:ext cx="7181850" cy="24066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Properties of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Spanning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Depth-First Search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Rooted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Binary Trees and Traversals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Optimal Binary Trees and Binary Search Trees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813DA92-4FFC-47CE-98CB-89192E3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75432A7A-FEB8-4CFE-86CA-7BD911E1B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7D8499-66F3-46DE-AFDC-73369EB313BE}" type="slidenum">
              <a:rPr lang="zh-TW" altLang="en-US" sz="14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DCA942-002A-4A04-9CB0-39E41407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Correctness of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Show Prim’s algorithm will correctly give an MST for graph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G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Use math induction, try to show that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each step of Prim’s algorithm gives a tree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which is a subgraph of some MST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</a:p>
              <a:p>
                <a:r>
                  <a:rPr lang="en-US" altLang="zh-TW" sz="8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when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|=0, it’s always true.(why?) Suppose the statement is also true for |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That is,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of </a:t>
                </a:r>
                <a:r>
                  <a:rPr lang="en-US" altLang="zh-TW" sz="2000" i="1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edges is a subgraph of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Now, in the next step, the algorithm identifies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is not,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and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any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</a:t>
                </a:r>
              </a:p>
              <a:p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Let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∪{(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’)}. 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we are done. Otherwise,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is NOT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 subgraph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then there must exist a path in 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’ which contains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where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 (why?).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By Prim’s algorithm, we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know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k’</a:t>
                </a:r>
                <a:r>
                  <a:rPr lang="en-US" altLang="zh-TW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g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thus, for the new spanning tree </a:t>
                </a:r>
              </a:p>
              <a:p>
                <a:r>
                  <a:rPr lang="en-US" altLang="zh-TW" sz="2000" i="1" dirty="0">
                    <a:ea typeface="新細明體" panose="02020500000000000000" pitchFamily="18" charset="-120"/>
                  </a:rPr>
                  <a:t>   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(</a:t>
                </a:r>
                <a:r>
                  <a:rPr lang="en-US" altLang="zh-TW" sz="2000" i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\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)})</a:t>
                </a:r>
                <a:r>
                  <a:rPr lang="en-US" altLang="zh-TW" sz="2000" i="1" baseline="-25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∪ {(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’)},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and 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the weight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.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Since </a:t>
                </a:r>
                <a:r>
                  <a:rPr lang="en-US" altLang="zh-TW" sz="2000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already a minimum spanning 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must also be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 MST with the same weights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Thus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is a subgraph of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another </a:t>
                </a:r>
                <a:r>
                  <a:rPr lang="en-US" altLang="zh-TW" sz="200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MST </a:t>
                </a:r>
                <a:r>
                  <a:rPr lang="en-US" altLang="zh-TW" sz="2000" b="1" i="1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By math induction, we are done.</a:t>
                </a:r>
              </a:p>
            </p:txBody>
          </p:sp>
        </mc:Choice>
        <mc:Fallback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" y="923925"/>
                <a:ext cx="9791700" cy="5410200"/>
              </a:xfrm>
              <a:blipFill>
                <a:blip r:embed="rId3"/>
                <a:stretch>
                  <a:fillRect l="-933" t="-789" r="-1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Text Box 5">
            <a:extLst>
              <a:ext uri="{FF2B5EF4-FFF2-40B4-BE49-F238E27FC236}">
                <a16:creationId xmlns:a16="http://schemas.microsoft.com/office/drawing/2014/main" id="{7DDB5F54-0DCA-4417-A998-9B8B3EC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7FE9E1FA-7558-4432-B3E5-F8856659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65FC5-A7AC-41D9-A62F-32666E591225}" type="slidenum">
              <a:rPr lang="zh-TW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2C8113-871D-4073-A914-5439421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(simplified)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013253-E3CE-439C-B51C-A1E9FA790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66776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adding best edges </a:t>
            </a:r>
            <a:r>
              <a:rPr lang="en-US" altLang="zh-TW" sz="2000" dirty="0">
                <a:ea typeface="新細明體" panose="02020500000000000000" pitchFamily="18" charset="-120"/>
              </a:rPr>
              <a:t>as long as the subgraph </a:t>
            </a:r>
            <a:r>
              <a:rPr lang="en-US" altLang="zh-TW" sz="2000">
                <a:ea typeface="新細明體" panose="02020500000000000000" pitchFamily="18" charset="-120"/>
              </a:rPr>
              <a:t>contains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NO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cycle</a:t>
            </a:r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FA200609-CED8-4148-8159-7A9D838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4" y="5611700"/>
            <a:ext cx="94107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connected,   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 connected</a:t>
            </a:r>
          </a:p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Q: How to detect whether 2 vertices belong to the same component? Merge components?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585" name="Text Box 5">
            <a:extLst>
              <a:ext uri="{FF2B5EF4-FFF2-40B4-BE49-F238E27FC236}">
                <a16:creationId xmlns:a16="http://schemas.microsoft.com/office/drawing/2014/main" id="{10508C91-03E3-4D3A-9DC6-105FA37E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1" y="1358900"/>
            <a:ext cx="917564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  <a:endParaRPr lang="en-US" altLang="zh-TW" sz="18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=∅ 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 </a:t>
            </a:r>
            <a:r>
              <a:rPr lang="en-US" altLang="zh-TW" sz="2000" b="1">
                <a:ea typeface="新細明體" panose="02020500000000000000" pitchFamily="18" charset="-120"/>
              </a:rPr>
              <a:t>and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≠∅ 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select an edge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dirty="0" err="1">
                <a:ea typeface="新細明體" panose="02020500000000000000" pitchFamily="18" charset="-120"/>
              </a:rPr>
              <a:t>arg</a:t>
            </a:r>
            <a:r>
              <a:rPr lang="en-US" altLang="zh-TW" sz="2000" dirty="0">
                <a:ea typeface="新細明體" panose="02020500000000000000" pitchFamily="18" charset="-120"/>
              </a:rPr>
              <a:t> min{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&amp; 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 in different components};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∪(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);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\{(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)};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the graph </a:t>
            </a:r>
            <a:r>
              <a:rPr lang="en-US" altLang="zh-TW" sz="2000">
                <a:ea typeface="新細明體" panose="02020500000000000000" pitchFamily="18" charset="-120"/>
              </a:rPr>
              <a:t>is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2000" dirty="0">
                <a:ea typeface="新細明體" panose="02020500000000000000" pitchFamily="18" charset="-120"/>
              </a:rPr>
              <a:t>, thus it </a:t>
            </a:r>
            <a:r>
              <a:rPr lang="en-US" altLang="zh-TW" sz="2000">
                <a:ea typeface="新細明體" panose="02020500000000000000" pitchFamily="18" charset="-120"/>
              </a:rPr>
              <a:t>has NO MST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 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is an MST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8F36509-7E97-4A90-B19E-4CD43E12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34" y="2662362"/>
            <a:ext cx="5178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  Such a selection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guarantees NO 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cycle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              it is a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greedy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24587" name="Line 8">
            <a:extLst>
              <a:ext uri="{FF2B5EF4-FFF2-40B4-BE49-F238E27FC236}">
                <a16:creationId xmlns:a16="http://schemas.microsoft.com/office/drawing/2014/main" id="{CCC3ED45-2C28-4022-97DE-CD98EAFD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49" y="2548475"/>
            <a:ext cx="111917" cy="2058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5EEE82CC-9469-457E-A159-150E3F68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053" y="3183197"/>
            <a:ext cx="209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Merge 2 components</a:t>
            </a:r>
          </a:p>
        </p:txBody>
      </p:sp>
      <p:sp>
        <p:nvSpPr>
          <p:cNvPr id="24589" name="Freeform 17">
            <a:extLst>
              <a:ext uri="{FF2B5EF4-FFF2-40B4-BE49-F238E27FC236}">
                <a16:creationId xmlns:a16="http://schemas.microsoft.com/office/drawing/2014/main" id="{A7B07A67-CDD0-4F40-B50C-00FF95849FBB}"/>
              </a:ext>
            </a:extLst>
          </p:cNvPr>
          <p:cNvSpPr>
            <a:spLocks/>
          </p:cNvSpPr>
          <p:nvPr/>
        </p:nvSpPr>
        <p:spPr bwMode="auto">
          <a:xfrm flipV="1">
            <a:off x="2976957" y="2795586"/>
            <a:ext cx="731443" cy="480479"/>
          </a:xfrm>
          <a:custGeom>
            <a:avLst/>
            <a:gdLst>
              <a:gd name="T0" fmla="*/ 60 w 841"/>
              <a:gd name="T1" fmla="*/ 0 h 192"/>
              <a:gd name="T2" fmla="*/ 60 w 841"/>
              <a:gd name="T3" fmla="*/ 264848 h 192"/>
              <a:gd name="T4" fmla="*/ 0 w 841"/>
              <a:gd name="T5" fmla="*/ 26484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25">
            <a:extLst>
              <a:ext uri="{FF2B5EF4-FFF2-40B4-BE49-F238E27FC236}">
                <a16:creationId xmlns:a16="http://schemas.microsoft.com/office/drawing/2014/main" id="{AB4AC8F1-4F5B-4348-9EB1-EB30361B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805" y="1865725"/>
            <a:ext cx="316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Requires a sorting preprocessing</a:t>
            </a:r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04CC06F6-BD57-49A4-8DC8-3CFAA5AB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4" y="2111375"/>
            <a:ext cx="377825" cy="233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28">
            <a:extLst>
              <a:ext uri="{FF2B5EF4-FFF2-40B4-BE49-F238E27FC236}">
                <a16:creationId xmlns:a16="http://schemas.microsoft.com/office/drawing/2014/main" id="{D5AB6C23-1F6F-40A7-B563-8FE63A0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6" y="5200764"/>
            <a:ext cx="892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2000" dirty="0">
                <a:ea typeface="新細明體" panose="02020500000000000000" pitchFamily="18" charset="-120"/>
              </a:rPr>
              <a:t>: sort edge length in nondecreasing order: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4" name="Text Box 30">
            <a:extLst>
              <a:ext uri="{FF2B5EF4-FFF2-40B4-BE49-F238E27FC236}">
                <a16:creationId xmlns:a16="http://schemas.microsoft.com/office/drawing/2014/main" id="{61C29DD8-B0C2-4023-8DF8-1329B802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B2B375-9F0E-40A0-8B2D-C4FC72B18723}"/>
              </a:ext>
            </a:extLst>
          </p:cNvPr>
          <p:cNvGrpSpPr/>
          <p:nvPr/>
        </p:nvGrpSpPr>
        <p:grpSpPr>
          <a:xfrm>
            <a:off x="0" y="2315712"/>
            <a:ext cx="1479934" cy="966018"/>
            <a:chOff x="0" y="2315712"/>
            <a:chExt cx="1479934" cy="966018"/>
          </a:xfrm>
        </p:grpSpPr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ABD0ADC-DFBA-42D6-AC16-A1B64AB46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38258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9900CC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solidFill>
                    <a:srgbClr val="FF6600"/>
                  </a:solidFill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 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24A7A9B-7DEE-4B40-8AFC-23867D71C586}"/>
                </a:ext>
              </a:extLst>
            </p:cNvPr>
            <p:cNvSpPr/>
            <p:nvPr/>
          </p:nvSpPr>
          <p:spPr bwMode="auto">
            <a:xfrm>
              <a:off x="1327515" y="2315712"/>
              <a:ext cx="152419" cy="96601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 animBg="1"/>
      <p:bldP spid="24588" grpId="0"/>
      <p:bldP spid="24589" grpId="0" animBg="1"/>
      <p:bldP spid="24592" grpId="0"/>
      <p:bldP spid="24593" grpId="0" animBg="1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D12DBD70-2405-41EF-8476-7B027438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7402C-A96C-4968-AFD2-0F2B68577536}" type="slidenum">
              <a:rPr lang="zh-TW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BBBF67-3B1B-43CD-B4B8-F5D82DAF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(detailed)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7332EE44-7418-4AC6-A0C2-E780D4E5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355725"/>
            <a:ext cx="76422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(assume 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is connected, and vertex is numbered from 1 to |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; 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]=1 for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sort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by nondecreasing order of length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1800" dirty="0">
                <a:ea typeface="新細明體" panose="02020500000000000000" pitchFamily="18" charset="-120"/>
              </a:rPr>
              <a:t>  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|-1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while</a:t>
            </a:r>
            <a:r>
              <a:rPr lang="en-US" altLang="zh-TW" sz="1800" dirty="0">
                <a:ea typeface="新細明體" panose="02020500000000000000" pitchFamily="18" charset="-120"/>
              </a:rPr>
              <a:t> the 1st edge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from S  has  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800" dirty="0">
                <a:ea typeface="新細明體" panose="02020500000000000000" pitchFamily="18" charset="-120"/>
              </a:rPr>
              <a:t>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	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E0F80778-E085-4592-8663-3E189AB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55" y="2781497"/>
            <a:ext cx="34817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</a:t>
            </a:r>
          </a:p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When this while loop is stopped, </a:t>
            </a:r>
            <a:b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we have identified 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dirty="0" err="1">
                <a:ea typeface="新細明體" panose="02020500000000000000" pitchFamily="18" charset="-120"/>
              </a:rPr>
              <a:t>,</a:t>
            </a:r>
            <a:r>
              <a:rPr lang="en-US" altLang="zh-TW" sz="14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 with IC[</a:t>
            </a:r>
            <a:r>
              <a:rPr lang="en-US" altLang="zh-TW" sz="14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≠ </a:t>
            </a:r>
            <a:r>
              <a:rPr lang="en-US" altLang="zh-TW" sz="1400">
                <a:solidFill>
                  <a:schemeClr val="accent2"/>
                </a:solidFill>
                <a:ea typeface="新細明體" panose="02020500000000000000" pitchFamily="18" charset="-120"/>
              </a:rPr>
              <a:t>IC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k’’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72351A2-BD1A-4F86-8669-AE814B9DF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5824" y="2781497"/>
            <a:ext cx="615926" cy="774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BC808D3D-C748-4CFC-9056-62C17E0A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930275"/>
            <a:ext cx="451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91008827-1AA6-4933-A658-F216B38F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938213"/>
            <a:ext cx="447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NC[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33" name="Group 10">
            <a:extLst>
              <a:ext uri="{FF2B5EF4-FFF2-40B4-BE49-F238E27FC236}">
                <a16:creationId xmlns:a16="http://schemas.microsoft.com/office/drawing/2014/main" id="{E2E54F85-034C-403F-A7B5-81FEBEED4876}"/>
              </a:ext>
            </a:extLst>
          </p:cNvPr>
          <p:cNvGrpSpPr>
            <a:grpSpLocks/>
          </p:cNvGrpSpPr>
          <p:nvPr/>
        </p:nvGrpSpPr>
        <p:grpSpPr bwMode="auto">
          <a:xfrm>
            <a:off x="7704930" y="4048799"/>
            <a:ext cx="2764399" cy="804862"/>
            <a:chOff x="4556" y="2758"/>
            <a:chExt cx="1372" cy="570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0D7BF36-20B3-4FF9-9433-5FB91820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2928"/>
              <a:ext cx="13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chemeClr val="accent2"/>
                  </a:solidFill>
                  <a:ea typeface="新細明體" panose="02020500000000000000" pitchFamily="18" charset="-120"/>
                </a:rPr>
                <a:t>Merge 2 components</a:t>
              </a:r>
            </a:p>
          </p:txBody>
        </p:sp>
        <p:sp>
          <p:nvSpPr>
            <p:cNvPr id="26640" name="Freeform 12">
              <a:extLst>
                <a:ext uri="{FF2B5EF4-FFF2-40B4-BE49-F238E27FC236}">
                  <a16:creationId xmlns:a16="http://schemas.microsoft.com/office/drawing/2014/main" id="{D761F44C-FF07-4F92-84E6-40F9E425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136"/>
              <a:ext cx="826" cy="192"/>
            </a:xfrm>
            <a:custGeom>
              <a:avLst/>
              <a:gdLst>
                <a:gd name="T0" fmla="*/ 841 w 841"/>
                <a:gd name="T1" fmla="*/ 0 h 192"/>
                <a:gd name="T2" fmla="*/ 841 w 841"/>
                <a:gd name="T3" fmla="*/ 192 h 192"/>
                <a:gd name="T4" fmla="*/ 0 w 841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Freeform 13">
              <a:extLst>
                <a:ext uri="{FF2B5EF4-FFF2-40B4-BE49-F238E27FC236}">
                  <a16:creationId xmlns:a16="http://schemas.microsoft.com/office/drawing/2014/main" id="{8E5D07CA-0F14-44C6-AB26-816856FE1B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6" y="2758"/>
              <a:ext cx="832" cy="191"/>
            </a:xfrm>
            <a:custGeom>
              <a:avLst/>
              <a:gdLst>
                <a:gd name="T0" fmla="*/ 771 w 841"/>
                <a:gd name="T1" fmla="*/ 0 h 192"/>
                <a:gd name="T2" fmla="*/ 771 w 841"/>
                <a:gd name="T3" fmla="*/ 184 h 192"/>
                <a:gd name="T4" fmla="*/ 0 w 841"/>
                <a:gd name="T5" fmla="*/ 1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6" name="Freeform 17">
            <a:extLst>
              <a:ext uri="{FF2B5EF4-FFF2-40B4-BE49-F238E27FC236}">
                <a16:creationId xmlns:a16="http://schemas.microsoft.com/office/drawing/2014/main" id="{EFF4A4DB-8544-49BE-B98F-2CE75DC8C0BA}"/>
              </a:ext>
            </a:extLst>
          </p:cNvPr>
          <p:cNvSpPr>
            <a:spLocks/>
          </p:cNvSpPr>
          <p:nvPr/>
        </p:nvSpPr>
        <p:spPr bwMode="auto">
          <a:xfrm flipV="1">
            <a:off x="7679021" y="3617909"/>
            <a:ext cx="1702280" cy="1019175"/>
          </a:xfrm>
          <a:custGeom>
            <a:avLst/>
            <a:gdLst>
              <a:gd name="T0" fmla="*/ 2147483646 w 841"/>
              <a:gd name="T1" fmla="*/ 0 h 192"/>
              <a:gd name="T2" fmla="*/ 2147483646 w 841"/>
              <a:gd name="T3" fmla="*/ 2147483646 h 192"/>
              <a:gd name="T4" fmla="*/ 0 w 841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23">
            <a:extLst>
              <a:ext uri="{FF2B5EF4-FFF2-40B4-BE49-F238E27FC236}">
                <a16:creationId xmlns:a16="http://schemas.microsoft.com/office/drawing/2014/main" id="{43F27037-022D-42A9-BD5E-61E6B49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8711A7-D2D6-4D79-B7D3-38EFCB4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17912"/>
            <a:ext cx="1458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iteration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adds an MST 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</a:t>
            </a: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lang="en-US" altLang="zh-TW" sz="16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dirty="0" err="1">
                <a:ea typeface="新細明體" panose="02020500000000000000" pitchFamily="18" charset="-120"/>
              </a:rPr>
              <a:t>,</a:t>
            </a:r>
            <a:r>
              <a:rPr lang="en-US" altLang="zh-TW" sz="16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)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B69059FD-F5A2-49D9-A038-91C0D4D41C60}"/>
              </a:ext>
            </a:extLst>
          </p:cNvPr>
          <p:cNvSpPr/>
          <p:nvPr/>
        </p:nvSpPr>
        <p:spPr bwMode="auto">
          <a:xfrm>
            <a:off x="1843261" y="2664371"/>
            <a:ext cx="214139" cy="2516685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63DACD48-B671-4C48-A7B7-7CF1A7924180}"/>
              </a:ext>
            </a:extLst>
          </p:cNvPr>
          <p:cNvSpPr/>
          <p:nvPr/>
        </p:nvSpPr>
        <p:spPr bwMode="auto">
          <a:xfrm>
            <a:off x="2034190" y="2650135"/>
            <a:ext cx="172419" cy="576519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6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E23FD977-3CC8-429F-856D-D1F904E7B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2D457D-2540-4880-B716-3A774F48982F}" type="slidenum">
              <a:rPr lang="zh-TW" altLang="en-US" sz="14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0294CD-643A-4DFE-A66E-C5D36EB3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Kruskal’s Algorithm</a:t>
            </a:r>
          </a:p>
        </p:txBody>
      </p:sp>
      <p:grpSp>
        <p:nvGrpSpPr>
          <p:cNvPr id="548868" name="Group 4">
            <a:extLst>
              <a:ext uri="{FF2B5EF4-FFF2-40B4-BE49-F238E27FC236}">
                <a16:creationId xmlns:a16="http://schemas.microsoft.com/office/drawing/2014/main" id="{F98C9EAF-38EA-4CE5-B7B5-87DAB9945055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3597276"/>
            <a:ext cx="3105150" cy="2649538"/>
            <a:chOff x="2064" y="2275"/>
            <a:chExt cx="1956" cy="1669"/>
          </a:xfrm>
        </p:grpSpPr>
        <p:grpSp>
          <p:nvGrpSpPr>
            <p:cNvPr id="28808" name="Group 5">
              <a:extLst>
                <a:ext uri="{FF2B5EF4-FFF2-40B4-BE49-F238E27FC236}">
                  <a16:creationId xmlns:a16="http://schemas.microsoft.com/office/drawing/2014/main" id="{971578D9-8EFC-4C13-B0AF-8DBF685D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8810" name="AutoShape 6">
                <a:extLst>
                  <a:ext uri="{FF2B5EF4-FFF2-40B4-BE49-F238E27FC236}">
                    <a16:creationId xmlns:a16="http://schemas.microsoft.com/office/drawing/2014/main" id="{37B1D089-CD5B-454A-8A2A-9AFBE929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811" name="AutoShape 7">
                <a:extLst>
                  <a:ext uri="{FF2B5EF4-FFF2-40B4-BE49-F238E27FC236}">
                    <a16:creationId xmlns:a16="http://schemas.microsoft.com/office/drawing/2014/main" id="{AE3075D9-8A9F-4BFD-AFEA-C2B87927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12" name="AutoShape 8">
                <a:extLst>
                  <a:ext uri="{FF2B5EF4-FFF2-40B4-BE49-F238E27FC236}">
                    <a16:creationId xmlns:a16="http://schemas.microsoft.com/office/drawing/2014/main" id="{EA703AE9-734B-430C-9B29-CA5BCC71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13" name="AutoShape 9">
                <a:extLst>
                  <a:ext uri="{FF2B5EF4-FFF2-40B4-BE49-F238E27FC236}">
                    <a16:creationId xmlns:a16="http://schemas.microsoft.com/office/drawing/2014/main" id="{77FCE348-D683-4E92-90A5-FA2B0D70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14" name="AutoShape 10">
                <a:extLst>
                  <a:ext uri="{FF2B5EF4-FFF2-40B4-BE49-F238E27FC236}">
                    <a16:creationId xmlns:a16="http://schemas.microsoft.com/office/drawing/2014/main" id="{886AF792-1D90-45F2-8A51-F72BFD132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815" name="AutoShape 11">
                <a:extLst>
                  <a:ext uri="{FF2B5EF4-FFF2-40B4-BE49-F238E27FC236}">
                    <a16:creationId xmlns:a16="http://schemas.microsoft.com/office/drawing/2014/main" id="{EFEF170A-26FD-4390-914E-AFEE4168FAF5}"/>
                  </a:ext>
                </a:extLst>
              </p:cNvPr>
              <p:cNvCxnSpPr>
                <a:cxnSpLocks noChangeShapeType="1"/>
                <a:stCxn id="28810" idx="4"/>
                <a:endCxn id="288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6" name="AutoShape 12">
                <a:extLst>
                  <a:ext uri="{FF2B5EF4-FFF2-40B4-BE49-F238E27FC236}">
                    <a16:creationId xmlns:a16="http://schemas.microsoft.com/office/drawing/2014/main" id="{ACFB7583-8E74-4150-91AA-65BF83E02CE4}"/>
                  </a:ext>
                </a:extLst>
              </p:cNvPr>
              <p:cNvCxnSpPr>
                <a:cxnSpLocks noChangeShapeType="1"/>
                <a:stCxn id="28812" idx="4"/>
                <a:endCxn id="288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7" name="AutoShape 13">
                <a:extLst>
                  <a:ext uri="{FF2B5EF4-FFF2-40B4-BE49-F238E27FC236}">
                    <a16:creationId xmlns:a16="http://schemas.microsoft.com/office/drawing/2014/main" id="{F5F56BF9-642E-433B-9C6F-D48C9009E36A}"/>
                  </a:ext>
                </a:extLst>
              </p:cNvPr>
              <p:cNvCxnSpPr>
                <a:cxnSpLocks noChangeShapeType="1"/>
                <a:stCxn id="28813" idx="0"/>
                <a:endCxn id="288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8" name="AutoShape 14">
                <a:extLst>
                  <a:ext uri="{FF2B5EF4-FFF2-40B4-BE49-F238E27FC236}">
                    <a16:creationId xmlns:a16="http://schemas.microsoft.com/office/drawing/2014/main" id="{6CABAECD-2E90-4501-A679-C04871A08C57}"/>
                  </a:ext>
                </a:extLst>
              </p:cNvPr>
              <p:cNvCxnSpPr>
                <a:cxnSpLocks noChangeShapeType="1"/>
                <a:stCxn id="28810" idx="6"/>
                <a:endCxn id="288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9" name="AutoShape 15">
                <a:extLst>
                  <a:ext uri="{FF2B5EF4-FFF2-40B4-BE49-F238E27FC236}">
                    <a16:creationId xmlns:a16="http://schemas.microsoft.com/office/drawing/2014/main" id="{36A18C33-21BC-472A-B9B9-A6178650ED9A}"/>
                  </a:ext>
                </a:extLst>
              </p:cNvPr>
              <p:cNvCxnSpPr>
                <a:cxnSpLocks noChangeShapeType="1"/>
                <a:stCxn id="28811" idx="6"/>
                <a:endCxn id="288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0" name="Text Box 16">
                <a:extLst>
                  <a:ext uri="{FF2B5EF4-FFF2-40B4-BE49-F238E27FC236}">
                    <a16:creationId xmlns:a16="http://schemas.microsoft.com/office/drawing/2014/main" id="{031D92AB-1733-4967-BE5B-B67DB9C7B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21" name="Text Box 17">
                <a:extLst>
                  <a:ext uri="{FF2B5EF4-FFF2-40B4-BE49-F238E27FC236}">
                    <a16:creationId xmlns:a16="http://schemas.microsoft.com/office/drawing/2014/main" id="{022E2828-829D-4A54-A2DC-1B5DA97A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22" name="Text Box 18">
                <a:extLst>
                  <a:ext uri="{FF2B5EF4-FFF2-40B4-BE49-F238E27FC236}">
                    <a16:creationId xmlns:a16="http://schemas.microsoft.com/office/drawing/2014/main" id="{29E4EB1C-BC96-4768-8C50-94E7A9DF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823" name="AutoShape 19">
                <a:extLst>
                  <a:ext uri="{FF2B5EF4-FFF2-40B4-BE49-F238E27FC236}">
                    <a16:creationId xmlns:a16="http://schemas.microsoft.com/office/drawing/2014/main" id="{C5157342-DCA3-4C88-90D5-E83F4D849EDA}"/>
                  </a:ext>
                </a:extLst>
              </p:cNvPr>
              <p:cNvCxnSpPr>
                <a:cxnSpLocks noChangeShapeType="1"/>
                <a:stCxn id="28811" idx="2"/>
                <a:endCxn id="288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4" name="AutoShape 20">
                <a:extLst>
                  <a:ext uri="{FF2B5EF4-FFF2-40B4-BE49-F238E27FC236}">
                    <a16:creationId xmlns:a16="http://schemas.microsoft.com/office/drawing/2014/main" id="{632A403A-1FA8-491E-85BC-B65B2B626B48}"/>
                  </a:ext>
                </a:extLst>
              </p:cNvPr>
              <p:cNvCxnSpPr>
                <a:cxnSpLocks noChangeShapeType="1"/>
                <a:stCxn id="28814" idx="2"/>
                <a:endCxn id="288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5" name="Text Box 21">
                <a:extLst>
                  <a:ext uri="{FF2B5EF4-FFF2-40B4-BE49-F238E27FC236}">
                    <a16:creationId xmlns:a16="http://schemas.microsoft.com/office/drawing/2014/main" id="{FBE6CBED-6347-46F3-BC30-390ECD51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26" name="Text Box 22">
                <a:extLst>
                  <a:ext uri="{FF2B5EF4-FFF2-40B4-BE49-F238E27FC236}">
                    <a16:creationId xmlns:a16="http://schemas.microsoft.com/office/drawing/2014/main" id="{9ECD9E34-0184-4F83-8B69-EA1B1748F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27" name="AutoShape 23">
                <a:extLst>
                  <a:ext uri="{FF2B5EF4-FFF2-40B4-BE49-F238E27FC236}">
                    <a16:creationId xmlns:a16="http://schemas.microsoft.com/office/drawing/2014/main" id="{03E93F1E-E1AD-4D20-AB63-F5ED647A94AE}"/>
                  </a:ext>
                </a:extLst>
              </p:cNvPr>
              <p:cNvCxnSpPr>
                <a:cxnSpLocks noChangeShapeType="1"/>
                <a:stCxn id="28814" idx="1"/>
                <a:endCxn id="288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8" name="AutoShape 24">
                <a:extLst>
                  <a:ext uri="{FF2B5EF4-FFF2-40B4-BE49-F238E27FC236}">
                    <a16:creationId xmlns:a16="http://schemas.microsoft.com/office/drawing/2014/main" id="{6D9BD98A-3DBD-42A7-994B-4EE7FFE749D8}"/>
                  </a:ext>
                </a:extLst>
              </p:cNvPr>
              <p:cNvCxnSpPr>
                <a:cxnSpLocks noChangeShapeType="1"/>
                <a:stCxn id="28813" idx="7"/>
                <a:endCxn id="288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9" name="Text Box 25">
                <a:extLst>
                  <a:ext uri="{FF2B5EF4-FFF2-40B4-BE49-F238E27FC236}">
                    <a16:creationId xmlns:a16="http://schemas.microsoft.com/office/drawing/2014/main" id="{C1A59E0B-E516-49B1-9174-694D9D14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30" name="Text Box 26">
                <a:extLst>
                  <a:ext uri="{FF2B5EF4-FFF2-40B4-BE49-F238E27FC236}">
                    <a16:creationId xmlns:a16="http://schemas.microsoft.com/office/drawing/2014/main" id="{659AFEFA-EE13-4A90-B90B-B7029EFA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31" name="Text Box 27">
                <a:extLst>
                  <a:ext uri="{FF2B5EF4-FFF2-40B4-BE49-F238E27FC236}">
                    <a16:creationId xmlns:a16="http://schemas.microsoft.com/office/drawing/2014/main" id="{8A8ACC38-912E-4567-B178-3468B364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32" name="Text Box 28">
                <a:extLst>
                  <a:ext uri="{FF2B5EF4-FFF2-40B4-BE49-F238E27FC236}">
                    <a16:creationId xmlns:a16="http://schemas.microsoft.com/office/drawing/2014/main" id="{315EB570-2C31-494F-9341-1CE38152C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809" name="Text Box 29">
              <a:extLst>
                <a:ext uri="{FF2B5EF4-FFF2-40B4-BE49-F238E27FC236}">
                  <a16:creationId xmlns:a16="http://schemas.microsoft.com/office/drawing/2014/main" id="{64533EF1-5DF0-4360-BBFC-DF000470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9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),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(4,5),(4,3),(1,2),(2,4)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|T|=4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IC[1]=IC[2]=IC[4]=5, NC[5]=5, Done!</a:t>
              </a:r>
            </a:p>
          </p:txBody>
        </p:sp>
      </p:grpSp>
      <p:grpSp>
        <p:nvGrpSpPr>
          <p:cNvPr id="548894" name="Group 30">
            <a:extLst>
              <a:ext uri="{FF2B5EF4-FFF2-40B4-BE49-F238E27FC236}">
                <a16:creationId xmlns:a16="http://schemas.microsoft.com/office/drawing/2014/main" id="{BD985C69-B417-4D6C-98B8-3148F0691C2E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3575050"/>
            <a:ext cx="2695575" cy="2362200"/>
            <a:chOff x="4157" y="2261"/>
            <a:chExt cx="1698" cy="1488"/>
          </a:xfrm>
        </p:grpSpPr>
        <p:grpSp>
          <p:nvGrpSpPr>
            <p:cNvPr id="28783" name="Group 31">
              <a:extLst>
                <a:ext uri="{FF2B5EF4-FFF2-40B4-BE49-F238E27FC236}">
                  <a16:creationId xmlns:a16="http://schemas.microsoft.com/office/drawing/2014/main" id="{C12E87DE-63C7-48DD-97B8-07D3CE8C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8785" name="AutoShape 32">
                <a:extLst>
                  <a:ext uri="{FF2B5EF4-FFF2-40B4-BE49-F238E27FC236}">
                    <a16:creationId xmlns:a16="http://schemas.microsoft.com/office/drawing/2014/main" id="{8C72CCD9-F8BB-402A-B978-5CEE9E67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86" name="AutoShape 33">
                <a:extLst>
                  <a:ext uri="{FF2B5EF4-FFF2-40B4-BE49-F238E27FC236}">
                    <a16:creationId xmlns:a16="http://schemas.microsoft.com/office/drawing/2014/main" id="{428257C0-AE25-4491-B0E3-EC7D9ECF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87" name="AutoShape 34">
                <a:extLst>
                  <a:ext uri="{FF2B5EF4-FFF2-40B4-BE49-F238E27FC236}">
                    <a16:creationId xmlns:a16="http://schemas.microsoft.com/office/drawing/2014/main" id="{901CC9E2-723F-4E04-B99A-4506964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8" name="AutoShape 35">
                <a:extLst>
                  <a:ext uri="{FF2B5EF4-FFF2-40B4-BE49-F238E27FC236}">
                    <a16:creationId xmlns:a16="http://schemas.microsoft.com/office/drawing/2014/main" id="{0A4E100F-E46E-421D-807E-297278D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9" name="AutoShape 36">
                <a:extLst>
                  <a:ext uri="{FF2B5EF4-FFF2-40B4-BE49-F238E27FC236}">
                    <a16:creationId xmlns:a16="http://schemas.microsoft.com/office/drawing/2014/main" id="{A2C1744D-E3BD-462A-A535-B3F3548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90" name="AutoShape 37">
                <a:extLst>
                  <a:ext uri="{FF2B5EF4-FFF2-40B4-BE49-F238E27FC236}">
                    <a16:creationId xmlns:a16="http://schemas.microsoft.com/office/drawing/2014/main" id="{1211EEF6-B2EA-42D6-B6AC-84B948E16420}"/>
                  </a:ext>
                </a:extLst>
              </p:cNvPr>
              <p:cNvCxnSpPr>
                <a:cxnSpLocks noChangeShapeType="1"/>
                <a:stCxn id="28785" idx="4"/>
                <a:endCxn id="287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1" name="AutoShape 38">
                <a:extLst>
                  <a:ext uri="{FF2B5EF4-FFF2-40B4-BE49-F238E27FC236}">
                    <a16:creationId xmlns:a16="http://schemas.microsoft.com/office/drawing/2014/main" id="{ECACA68F-DA16-4DE1-8C7B-75D44E240A84}"/>
                  </a:ext>
                </a:extLst>
              </p:cNvPr>
              <p:cNvCxnSpPr>
                <a:cxnSpLocks noChangeShapeType="1"/>
                <a:stCxn id="28787" idx="4"/>
                <a:endCxn id="287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2" name="AutoShape 39">
                <a:extLst>
                  <a:ext uri="{FF2B5EF4-FFF2-40B4-BE49-F238E27FC236}">
                    <a16:creationId xmlns:a16="http://schemas.microsoft.com/office/drawing/2014/main" id="{97826E76-6878-49CE-B317-9354D3B1E8C7}"/>
                  </a:ext>
                </a:extLst>
              </p:cNvPr>
              <p:cNvCxnSpPr>
                <a:cxnSpLocks noChangeShapeType="1"/>
                <a:stCxn id="28788" idx="0"/>
                <a:endCxn id="287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3" name="AutoShape 40">
                <a:extLst>
                  <a:ext uri="{FF2B5EF4-FFF2-40B4-BE49-F238E27FC236}">
                    <a16:creationId xmlns:a16="http://schemas.microsoft.com/office/drawing/2014/main" id="{3532BE6B-8106-463E-9B43-08ED8778787C}"/>
                  </a:ext>
                </a:extLst>
              </p:cNvPr>
              <p:cNvCxnSpPr>
                <a:cxnSpLocks noChangeShapeType="1"/>
                <a:stCxn id="28785" idx="6"/>
                <a:endCxn id="287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4" name="AutoShape 41">
                <a:extLst>
                  <a:ext uri="{FF2B5EF4-FFF2-40B4-BE49-F238E27FC236}">
                    <a16:creationId xmlns:a16="http://schemas.microsoft.com/office/drawing/2014/main" id="{617C35AE-3D32-409C-A5DD-49D32785BEC9}"/>
                  </a:ext>
                </a:extLst>
              </p:cNvPr>
              <p:cNvCxnSpPr>
                <a:cxnSpLocks noChangeShapeType="1"/>
                <a:stCxn id="28786" idx="6"/>
                <a:endCxn id="287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95" name="Text Box 42">
                <a:extLst>
                  <a:ext uri="{FF2B5EF4-FFF2-40B4-BE49-F238E27FC236}">
                    <a16:creationId xmlns:a16="http://schemas.microsoft.com/office/drawing/2014/main" id="{13118133-27EF-4AA5-8AFA-711FE1601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96" name="Text Box 43">
                <a:extLst>
                  <a:ext uri="{FF2B5EF4-FFF2-40B4-BE49-F238E27FC236}">
                    <a16:creationId xmlns:a16="http://schemas.microsoft.com/office/drawing/2014/main" id="{AF55C981-86BE-46C3-BA49-DF5EC6D2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97" name="Text Box 44">
                <a:extLst>
                  <a:ext uri="{FF2B5EF4-FFF2-40B4-BE49-F238E27FC236}">
                    <a16:creationId xmlns:a16="http://schemas.microsoft.com/office/drawing/2014/main" id="{D34324F3-DB50-415C-BE31-AAEFA614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98" name="AutoShape 45">
                <a:extLst>
                  <a:ext uri="{FF2B5EF4-FFF2-40B4-BE49-F238E27FC236}">
                    <a16:creationId xmlns:a16="http://schemas.microsoft.com/office/drawing/2014/main" id="{27E9F14E-EB23-495B-B03F-ABED96EA6901}"/>
                  </a:ext>
                </a:extLst>
              </p:cNvPr>
              <p:cNvCxnSpPr>
                <a:cxnSpLocks noChangeShapeType="1"/>
                <a:stCxn id="28786" idx="2"/>
                <a:endCxn id="287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9" name="AutoShape 46">
                <a:extLst>
                  <a:ext uri="{FF2B5EF4-FFF2-40B4-BE49-F238E27FC236}">
                    <a16:creationId xmlns:a16="http://schemas.microsoft.com/office/drawing/2014/main" id="{6A6A541E-4AD6-401A-9273-94FA87888BE0}"/>
                  </a:ext>
                </a:extLst>
              </p:cNvPr>
              <p:cNvCxnSpPr>
                <a:cxnSpLocks noChangeShapeType="1"/>
                <a:stCxn id="28789" idx="2"/>
                <a:endCxn id="287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0" name="Text Box 47">
                <a:extLst>
                  <a:ext uri="{FF2B5EF4-FFF2-40B4-BE49-F238E27FC236}">
                    <a16:creationId xmlns:a16="http://schemas.microsoft.com/office/drawing/2014/main" id="{D794513C-BE41-485A-94CB-B282B25D7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1" name="Text Box 48">
                <a:extLst>
                  <a:ext uri="{FF2B5EF4-FFF2-40B4-BE49-F238E27FC236}">
                    <a16:creationId xmlns:a16="http://schemas.microsoft.com/office/drawing/2014/main" id="{17251263-9FE5-4AB2-ACC9-677536C2E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02" name="AutoShape 49">
                <a:extLst>
                  <a:ext uri="{FF2B5EF4-FFF2-40B4-BE49-F238E27FC236}">
                    <a16:creationId xmlns:a16="http://schemas.microsoft.com/office/drawing/2014/main" id="{93B966C9-81E7-48A1-86D5-7BEF1419A45E}"/>
                  </a:ext>
                </a:extLst>
              </p:cNvPr>
              <p:cNvCxnSpPr>
                <a:cxnSpLocks noChangeShapeType="1"/>
                <a:stCxn id="28789" idx="1"/>
                <a:endCxn id="287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03" name="AutoShape 50">
                <a:extLst>
                  <a:ext uri="{FF2B5EF4-FFF2-40B4-BE49-F238E27FC236}">
                    <a16:creationId xmlns:a16="http://schemas.microsoft.com/office/drawing/2014/main" id="{0A54789C-416E-41F4-AA41-1C80E51AAD18}"/>
                  </a:ext>
                </a:extLst>
              </p:cNvPr>
              <p:cNvCxnSpPr>
                <a:cxnSpLocks noChangeShapeType="1"/>
                <a:stCxn id="28788" idx="7"/>
                <a:endCxn id="287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4" name="Text Box 51">
                <a:extLst>
                  <a:ext uri="{FF2B5EF4-FFF2-40B4-BE49-F238E27FC236}">
                    <a16:creationId xmlns:a16="http://schemas.microsoft.com/office/drawing/2014/main" id="{0B72CB1B-3E85-4F1B-A30A-A30334B31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05" name="Text Box 52">
                <a:extLst>
                  <a:ext uri="{FF2B5EF4-FFF2-40B4-BE49-F238E27FC236}">
                    <a16:creationId xmlns:a16="http://schemas.microsoft.com/office/drawing/2014/main" id="{8AE9CC6F-CA78-4F21-AAB9-455BEFEC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6" name="Text Box 53">
                <a:extLst>
                  <a:ext uri="{FF2B5EF4-FFF2-40B4-BE49-F238E27FC236}">
                    <a16:creationId xmlns:a16="http://schemas.microsoft.com/office/drawing/2014/main" id="{52017409-B214-4748-BDD5-8FADC4CC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07" name="Text Box 54">
                <a:extLst>
                  <a:ext uri="{FF2B5EF4-FFF2-40B4-BE49-F238E27FC236}">
                    <a16:creationId xmlns:a16="http://schemas.microsoft.com/office/drawing/2014/main" id="{6E443F94-F06D-43F3-A3B9-39F1BC17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84" name="Text Box 55">
              <a:extLst>
                <a:ext uri="{FF2B5EF4-FFF2-40B4-BE49-F238E27FC236}">
                  <a16:creationId xmlns:a16="http://schemas.microsoft.com/office/drawing/2014/main" id="{9293BD3C-663D-463D-AD10-4093231F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</p:txBody>
        </p:sp>
      </p:grpSp>
      <p:grpSp>
        <p:nvGrpSpPr>
          <p:cNvPr id="549032" name="Group 168">
            <a:extLst>
              <a:ext uri="{FF2B5EF4-FFF2-40B4-BE49-F238E27FC236}">
                <a16:creationId xmlns:a16="http://schemas.microsoft.com/office/drawing/2014/main" id="{2048530D-7FC0-4759-90AA-4F48FCD44FD9}"/>
              </a:ext>
            </a:extLst>
          </p:cNvPr>
          <p:cNvGrpSpPr>
            <a:grpSpLocks/>
          </p:cNvGrpSpPr>
          <p:nvPr/>
        </p:nvGrpSpPr>
        <p:grpSpPr bwMode="auto">
          <a:xfrm>
            <a:off x="3676651" y="947738"/>
            <a:ext cx="2754313" cy="2449512"/>
            <a:chOff x="2169" y="597"/>
            <a:chExt cx="1735" cy="1543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1D872EC7-F4D8-4ACC-97F5-9E358941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81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IC[4]=IC[5]=5, NC[5]=2</a:t>
              </a:r>
            </a:p>
          </p:txBody>
        </p:sp>
        <p:grpSp>
          <p:nvGrpSpPr>
            <p:cNvPr id="28759" name="Group 83">
              <a:extLst>
                <a:ext uri="{FF2B5EF4-FFF2-40B4-BE49-F238E27FC236}">
                  <a16:creationId xmlns:a16="http://schemas.microsoft.com/office/drawing/2014/main" id="{A675BDA5-7F9B-4E6A-A8FA-1E872208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597"/>
              <a:ext cx="1363" cy="1245"/>
              <a:chOff x="235" y="675"/>
              <a:chExt cx="1363" cy="1245"/>
            </a:xfrm>
          </p:grpSpPr>
          <p:sp>
            <p:nvSpPr>
              <p:cNvPr id="28760" name="AutoShape 84">
                <a:extLst>
                  <a:ext uri="{FF2B5EF4-FFF2-40B4-BE49-F238E27FC236}">
                    <a16:creationId xmlns:a16="http://schemas.microsoft.com/office/drawing/2014/main" id="{FC9A7F4D-8299-47B8-B027-B6C8D056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61" name="AutoShape 85">
                <a:extLst>
                  <a:ext uri="{FF2B5EF4-FFF2-40B4-BE49-F238E27FC236}">
                    <a16:creationId xmlns:a16="http://schemas.microsoft.com/office/drawing/2014/main" id="{F75F2E7B-1B40-4630-A5D8-2207CCDB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62" name="AutoShape 86">
                <a:extLst>
                  <a:ext uri="{FF2B5EF4-FFF2-40B4-BE49-F238E27FC236}">
                    <a16:creationId xmlns:a16="http://schemas.microsoft.com/office/drawing/2014/main" id="{FA8A0F1E-BCB8-4F25-91A3-966D355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63" name="AutoShape 87">
                <a:extLst>
                  <a:ext uri="{FF2B5EF4-FFF2-40B4-BE49-F238E27FC236}">
                    <a16:creationId xmlns:a16="http://schemas.microsoft.com/office/drawing/2014/main" id="{51C7122F-071E-45CB-B7E3-DAC88CCF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64" name="AutoShape 88">
                <a:extLst>
                  <a:ext uri="{FF2B5EF4-FFF2-40B4-BE49-F238E27FC236}">
                    <a16:creationId xmlns:a16="http://schemas.microsoft.com/office/drawing/2014/main" id="{CE5D7231-38EA-4ADC-825A-CE7DBA76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65" name="AutoShape 89">
                <a:extLst>
                  <a:ext uri="{FF2B5EF4-FFF2-40B4-BE49-F238E27FC236}">
                    <a16:creationId xmlns:a16="http://schemas.microsoft.com/office/drawing/2014/main" id="{B40C8CE4-D70F-4DCD-BE79-FC12B4D8ABF2}"/>
                  </a:ext>
                </a:extLst>
              </p:cNvPr>
              <p:cNvCxnSpPr>
                <a:cxnSpLocks noChangeShapeType="1"/>
                <a:stCxn id="28760" idx="4"/>
                <a:endCxn id="2876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6" name="AutoShape 90">
                <a:extLst>
                  <a:ext uri="{FF2B5EF4-FFF2-40B4-BE49-F238E27FC236}">
                    <a16:creationId xmlns:a16="http://schemas.microsoft.com/office/drawing/2014/main" id="{00A0D52F-B697-4506-8129-E393A0CB72CB}"/>
                  </a:ext>
                </a:extLst>
              </p:cNvPr>
              <p:cNvCxnSpPr>
                <a:cxnSpLocks noChangeShapeType="1"/>
                <a:stCxn id="28762" idx="4"/>
                <a:endCxn id="2876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7" name="AutoShape 91">
                <a:extLst>
                  <a:ext uri="{FF2B5EF4-FFF2-40B4-BE49-F238E27FC236}">
                    <a16:creationId xmlns:a16="http://schemas.microsoft.com/office/drawing/2014/main" id="{26E55391-7F08-44B8-94EB-0CD9832539D0}"/>
                  </a:ext>
                </a:extLst>
              </p:cNvPr>
              <p:cNvCxnSpPr>
                <a:cxnSpLocks noChangeShapeType="1"/>
                <a:stCxn id="28763" idx="0"/>
                <a:endCxn id="2876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8" name="AutoShape 92">
                <a:extLst>
                  <a:ext uri="{FF2B5EF4-FFF2-40B4-BE49-F238E27FC236}">
                    <a16:creationId xmlns:a16="http://schemas.microsoft.com/office/drawing/2014/main" id="{53DC5228-47E2-4CE9-9E95-606C8F62D508}"/>
                  </a:ext>
                </a:extLst>
              </p:cNvPr>
              <p:cNvCxnSpPr>
                <a:cxnSpLocks noChangeShapeType="1"/>
                <a:stCxn id="28760" idx="6"/>
                <a:endCxn id="2876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9" name="AutoShape 93">
                <a:extLst>
                  <a:ext uri="{FF2B5EF4-FFF2-40B4-BE49-F238E27FC236}">
                    <a16:creationId xmlns:a16="http://schemas.microsoft.com/office/drawing/2014/main" id="{B690522C-1C5B-4A0B-99BC-64D42C98C5AA}"/>
                  </a:ext>
                </a:extLst>
              </p:cNvPr>
              <p:cNvCxnSpPr>
                <a:cxnSpLocks noChangeShapeType="1"/>
                <a:stCxn id="28761" idx="6"/>
                <a:endCxn id="2876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0" name="Text Box 94">
                <a:extLst>
                  <a:ext uri="{FF2B5EF4-FFF2-40B4-BE49-F238E27FC236}">
                    <a16:creationId xmlns:a16="http://schemas.microsoft.com/office/drawing/2014/main" id="{BEC80DD1-993B-4D40-B0AF-0E2557F6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71" name="Text Box 95">
                <a:extLst>
                  <a:ext uri="{FF2B5EF4-FFF2-40B4-BE49-F238E27FC236}">
                    <a16:creationId xmlns:a16="http://schemas.microsoft.com/office/drawing/2014/main" id="{841F190F-8A97-4E41-A5D0-3DA35022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72" name="Text Box 96">
                <a:extLst>
                  <a:ext uri="{FF2B5EF4-FFF2-40B4-BE49-F238E27FC236}">
                    <a16:creationId xmlns:a16="http://schemas.microsoft.com/office/drawing/2014/main" id="{E52EE171-2D70-45B6-91F5-70352343C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73" name="AutoShape 97">
                <a:extLst>
                  <a:ext uri="{FF2B5EF4-FFF2-40B4-BE49-F238E27FC236}">
                    <a16:creationId xmlns:a16="http://schemas.microsoft.com/office/drawing/2014/main" id="{482933C4-74FE-44EE-BD06-C4E4C6ADAE33}"/>
                  </a:ext>
                </a:extLst>
              </p:cNvPr>
              <p:cNvCxnSpPr>
                <a:cxnSpLocks noChangeShapeType="1"/>
                <a:stCxn id="28761" idx="2"/>
                <a:endCxn id="2876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4" name="AutoShape 98">
                <a:extLst>
                  <a:ext uri="{FF2B5EF4-FFF2-40B4-BE49-F238E27FC236}">
                    <a16:creationId xmlns:a16="http://schemas.microsoft.com/office/drawing/2014/main" id="{ADBE230D-5972-4DDA-80B7-5EF8574B5819}"/>
                  </a:ext>
                </a:extLst>
              </p:cNvPr>
              <p:cNvCxnSpPr>
                <a:cxnSpLocks noChangeShapeType="1"/>
                <a:stCxn id="28764" idx="2"/>
                <a:endCxn id="2876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5" name="Text Box 99">
                <a:extLst>
                  <a:ext uri="{FF2B5EF4-FFF2-40B4-BE49-F238E27FC236}">
                    <a16:creationId xmlns:a16="http://schemas.microsoft.com/office/drawing/2014/main" id="{9717BFCC-93B6-4CF6-A5E2-0864A0D83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76" name="Text Box 100">
                <a:extLst>
                  <a:ext uri="{FF2B5EF4-FFF2-40B4-BE49-F238E27FC236}">
                    <a16:creationId xmlns:a16="http://schemas.microsoft.com/office/drawing/2014/main" id="{6B8DB447-D75F-4DC9-A14A-10909A0ED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77" name="AutoShape 101">
                <a:extLst>
                  <a:ext uri="{FF2B5EF4-FFF2-40B4-BE49-F238E27FC236}">
                    <a16:creationId xmlns:a16="http://schemas.microsoft.com/office/drawing/2014/main" id="{875A115D-2E39-4F5E-BC95-D44BE5225EB4}"/>
                  </a:ext>
                </a:extLst>
              </p:cNvPr>
              <p:cNvCxnSpPr>
                <a:cxnSpLocks noChangeShapeType="1"/>
                <a:stCxn id="28764" idx="1"/>
                <a:endCxn id="2876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8" name="AutoShape 102">
                <a:extLst>
                  <a:ext uri="{FF2B5EF4-FFF2-40B4-BE49-F238E27FC236}">
                    <a16:creationId xmlns:a16="http://schemas.microsoft.com/office/drawing/2014/main" id="{4976C858-E8C5-4768-8DF8-BC265ED73C18}"/>
                  </a:ext>
                </a:extLst>
              </p:cNvPr>
              <p:cNvCxnSpPr>
                <a:cxnSpLocks noChangeShapeType="1"/>
                <a:stCxn id="28763" idx="7"/>
                <a:endCxn id="2876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9" name="Text Box 103">
                <a:extLst>
                  <a:ext uri="{FF2B5EF4-FFF2-40B4-BE49-F238E27FC236}">
                    <a16:creationId xmlns:a16="http://schemas.microsoft.com/office/drawing/2014/main" id="{446AD85B-AC7D-42E5-81EF-C0B8B96B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0" name="Text Box 104">
                <a:extLst>
                  <a:ext uri="{FF2B5EF4-FFF2-40B4-BE49-F238E27FC236}">
                    <a16:creationId xmlns:a16="http://schemas.microsoft.com/office/drawing/2014/main" id="{03BB204E-D7E4-452D-8513-BA6B222AB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81" name="Text Box 105">
                <a:extLst>
                  <a:ext uri="{FF2B5EF4-FFF2-40B4-BE49-F238E27FC236}">
                    <a16:creationId xmlns:a16="http://schemas.microsoft.com/office/drawing/2014/main" id="{D919120F-C2A6-400B-8BB4-313F8E752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2" name="Text Box 106">
                <a:extLst>
                  <a:ext uri="{FF2B5EF4-FFF2-40B4-BE49-F238E27FC236}">
                    <a16:creationId xmlns:a16="http://schemas.microsoft.com/office/drawing/2014/main" id="{6EECFB68-E307-49F5-8E79-D2C0EE6A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</p:grpSp>
      <p:grpSp>
        <p:nvGrpSpPr>
          <p:cNvPr id="548973" name="Group 109">
            <a:extLst>
              <a:ext uri="{FF2B5EF4-FFF2-40B4-BE49-F238E27FC236}">
                <a16:creationId xmlns:a16="http://schemas.microsoft.com/office/drawing/2014/main" id="{1CD3179D-4CE5-49F9-A2ED-F6B08E86EFD6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968375"/>
            <a:ext cx="2976563" cy="2420938"/>
            <a:chOff x="4042" y="619"/>
            <a:chExt cx="1875" cy="1525"/>
          </a:xfrm>
        </p:grpSpPr>
        <p:grpSp>
          <p:nvGrpSpPr>
            <p:cNvPr id="28733" name="Group 110">
              <a:extLst>
                <a:ext uri="{FF2B5EF4-FFF2-40B4-BE49-F238E27FC236}">
                  <a16:creationId xmlns:a16="http://schemas.microsoft.com/office/drawing/2014/main" id="{04404FCB-BC2E-4F19-AC24-EFCA59DD3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619"/>
              <a:ext cx="1363" cy="1245"/>
              <a:chOff x="235" y="675"/>
              <a:chExt cx="1363" cy="1245"/>
            </a:xfrm>
          </p:grpSpPr>
          <p:sp>
            <p:nvSpPr>
              <p:cNvPr id="28735" name="AutoShape 111">
                <a:extLst>
                  <a:ext uri="{FF2B5EF4-FFF2-40B4-BE49-F238E27FC236}">
                    <a16:creationId xmlns:a16="http://schemas.microsoft.com/office/drawing/2014/main" id="{BB9828B7-D6C0-4CE0-8829-7A5B3132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36" name="AutoShape 112">
                <a:extLst>
                  <a:ext uri="{FF2B5EF4-FFF2-40B4-BE49-F238E27FC236}">
                    <a16:creationId xmlns:a16="http://schemas.microsoft.com/office/drawing/2014/main" id="{5FF933A5-FF9A-4A25-B653-B8170A6F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37" name="AutoShape 113">
                <a:extLst>
                  <a:ext uri="{FF2B5EF4-FFF2-40B4-BE49-F238E27FC236}">
                    <a16:creationId xmlns:a16="http://schemas.microsoft.com/office/drawing/2014/main" id="{5A2D7D85-F4F5-4194-9116-4DFB918A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8" name="AutoShape 114">
                <a:extLst>
                  <a:ext uri="{FF2B5EF4-FFF2-40B4-BE49-F238E27FC236}">
                    <a16:creationId xmlns:a16="http://schemas.microsoft.com/office/drawing/2014/main" id="{D7749314-1667-4F84-A3E1-1B6E641F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9" name="AutoShape 115">
                <a:extLst>
                  <a:ext uri="{FF2B5EF4-FFF2-40B4-BE49-F238E27FC236}">
                    <a16:creationId xmlns:a16="http://schemas.microsoft.com/office/drawing/2014/main" id="{7E8411CF-8E99-4318-99D7-783E4881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40" name="AutoShape 116">
                <a:extLst>
                  <a:ext uri="{FF2B5EF4-FFF2-40B4-BE49-F238E27FC236}">
                    <a16:creationId xmlns:a16="http://schemas.microsoft.com/office/drawing/2014/main" id="{6691526C-D8EF-4711-956B-3323264FCE67}"/>
                  </a:ext>
                </a:extLst>
              </p:cNvPr>
              <p:cNvCxnSpPr>
                <a:cxnSpLocks noChangeShapeType="1"/>
                <a:stCxn id="28735" idx="4"/>
                <a:endCxn id="2873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1" name="AutoShape 117">
                <a:extLst>
                  <a:ext uri="{FF2B5EF4-FFF2-40B4-BE49-F238E27FC236}">
                    <a16:creationId xmlns:a16="http://schemas.microsoft.com/office/drawing/2014/main" id="{EF39F05E-5356-494F-8D7F-95E6F4F01AB2}"/>
                  </a:ext>
                </a:extLst>
              </p:cNvPr>
              <p:cNvCxnSpPr>
                <a:cxnSpLocks noChangeShapeType="1"/>
                <a:stCxn id="28737" idx="4"/>
                <a:endCxn id="2873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2" name="AutoShape 118">
                <a:extLst>
                  <a:ext uri="{FF2B5EF4-FFF2-40B4-BE49-F238E27FC236}">
                    <a16:creationId xmlns:a16="http://schemas.microsoft.com/office/drawing/2014/main" id="{CF80861C-267A-4152-B9D6-CED98A700BA4}"/>
                  </a:ext>
                </a:extLst>
              </p:cNvPr>
              <p:cNvCxnSpPr>
                <a:cxnSpLocks noChangeShapeType="1"/>
                <a:stCxn id="28738" idx="0"/>
                <a:endCxn id="2873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3" name="AutoShape 119">
                <a:extLst>
                  <a:ext uri="{FF2B5EF4-FFF2-40B4-BE49-F238E27FC236}">
                    <a16:creationId xmlns:a16="http://schemas.microsoft.com/office/drawing/2014/main" id="{7E8E2E9F-AA7B-42DC-8546-39DF25534699}"/>
                  </a:ext>
                </a:extLst>
              </p:cNvPr>
              <p:cNvCxnSpPr>
                <a:cxnSpLocks noChangeShapeType="1"/>
                <a:stCxn id="28735" idx="6"/>
                <a:endCxn id="2873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4" name="AutoShape 120">
                <a:extLst>
                  <a:ext uri="{FF2B5EF4-FFF2-40B4-BE49-F238E27FC236}">
                    <a16:creationId xmlns:a16="http://schemas.microsoft.com/office/drawing/2014/main" id="{C6355049-5673-4ACF-A927-04C45F4C9069}"/>
                  </a:ext>
                </a:extLst>
              </p:cNvPr>
              <p:cNvCxnSpPr>
                <a:cxnSpLocks noChangeShapeType="1"/>
                <a:stCxn id="28736" idx="6"/>
                <a:endCxn id="2873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45" name="Text Box 121">
                <a:extLst>
                  <a:ext uri="{FF2B5EF4-FFF2-40B4-BE49-F238E27FC236}">
                    <a16:creationId xmlns:a16="http://schemas.microsoft.com/office/drawing/2014/main" id="{42CDAEEF-F370-4700-A038-DF2E61994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46" name="Text Box 122">
                <a:extLst>
                  <a:ext uri="{FF2B5EF4-FFF2-40B4-BE49-F238E27FC236}">
                    <a16:creationId xmlns:a16="http://schemas.microsoft.com/office/drawing/2014/main" id="{D76ECF57-2978-46D7-B7D7-941A9387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47" name="Text Box 123">
                <a:extLst>
                  <a:ext uri="{FF2B5EF4-FFF2-40B4-BE49-F238E27FC236}">
                    <a16:creationId xmlns:a16="http://schemas.microsoft.com/office/drawing/2014/main" id="{8C28D79B-FBE8-4777-877E-82047312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48" name="AutoShape 124">
                <a:extLst>
                  <a:ext uri="{FF2B5EF4-FFF2-40B4-BE49-F238E27FC236}">
                    <a16:creationId xmlns:a16="http://schemas.microsoft.com/office/drawing/2014/main" id="{0AB1CEB8-960B-4C17-9DFE-2040823A3011}"/>
                  </a:ext>
                </a:extLst>
              </p:cNvPr>
              <p:cNvCxnSpPr>
                <a:cxnSpLocks noChangeShapeType="1"/>
                <a:stCxn id="28736" idx="2"/>
                <a:endCxn id="2873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9" name="AutoShape 125">
                <a:extLst>
                  <a:ext uri="{FF2B5EF4-FFF2-40B4-BE49-F238E27FC236}">
                    <a16:creationId xmlns:a16="http://schemas.microsoft.com/office/drawing/2014/main" id="{23218C31-FE58-4AC5-966C-2F73A85304D5}"/>
                  </a:ext>
                </a:extLst>
              </p:cNvPr>
              <p:cNvCxnSpPr>
                <a:cxnSpLocks noChangeShapeType="1"/>
                <a:stCxn id="28739" idx="2"/>
                <a:endCxn id="2873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0" name="Text Box 126">
                <a:extLst>
                  <a:ext uri="{FF2B5EF4-FFF2-40B4-BE49-F238E27FC236}">
                    <a16:creationId xmlns:a16="http://schemas.microsoft.com/office/drawing/2014/main" id="{166628E1-A452-4902-A5F3-5233065F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1" name="Text Box 127">
                <a:extLst>
                  <a:ext uri="{FF2B5EF4-FFF2-40B4-BE49-F238E27FC236}">
                    <a16:creationId xmlns:a16="http://schemas.microsoft.com/office/drawing/2014/main" id="{9DD3AB5F-6CFA-4858-BD44-FEBC0AE54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52" name="AutoShape 128">
                <a:extLst>
                  <a:ext uri="{FF2B5EF4-FFF2-40B4-BE49-F238E27FC236}">
                    <a16:creationId xmlns:a16="http://schemas.microsoft.com/office/drawing/2014/main" id="{34DD1877-F908-42CB-A18E-96A469E12FE7}"/>
                  </a:ext>
                </a:extLst>
              </p:cNvPr>
              <p:cNvCxnSpPr>
                <a:cxnSpLocks noChangeShapeType="1"/>
                <a:stCxn id="28739" idx="1"/>
                <a:endCxn id="2873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53" name="AutoShape 129">
                <a:extLst>
                  <a:ext uri="{FF2B5EF4-FFF2-40B4-BE49-F238E27FC236}">
                    <a16:creationId xmlns:a16="http://schemas.microsoft.com/office/drawing/2014/main" id="{CC44B500-B067-4CCE-8A2B-A06565545773}"/>
                  </a:ext>
                </a:extLst>
              </p:cNvPr>
              <p:cNvCxnSpPr>
                <a:cxnSpLocks noChangeShapeType="1"/>
                <a:stCxn id="28738" idx="7"/>
                <a:endCxn id="2873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4" name="Text Box 130">
                <a:extLst>
                  <a:ext uri="{FF2B5EF4-FFF2-40B4-BE49-F238E27FC236}">
                    <a16:creationId xmlns:a16="http://schemas.microsoft.com/office/drawing/2014/main" id="{4985086D-42E2-451D-89F5-30D2D67D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55" name="Text Box 131">
                <a:extLst>
                  <a:ext uri="{FF2B5EF4-FFF2-40B4-BE49-F238E27FC236}">
                    <a16:creationId xmlns:a16="http://schemas.microsoft.com/office/drawing/2014/main" id="{BE6EABA3-0C6B-43FA-9D88-39AB86F5C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6" name="Text Box 132">
                <a:extLst>
                  <a:ext uri="{FF2B5EF4-FFF2-40B4-BE49-F238E27FC236}">
                    <a16:creationId xmlns:a16="http://schemas.microsoft.com/office/drawing/2014/main" id="{62759D7D-81EA-4E42-A428-67F5424B6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57" name="Text Box 133">
                <a:extLst>
                  <a:ext uri="{FF2B5EF4-FFF2-40B4-BE49-F238E27FC236}">
                    <a16:creationId xmlns:a16="http://schemas.microsoft.com/office/drawing/2014/main" id="{22F5D49E-22FC-4B53-9B4F-39898C996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34" name="Text Box 134">
              <a:extLst>
                <a:ext uri="{FF2B5EF4-FFF2-40B4-BE49-F238E27FC236}">
                  <a16:creationId xmlns:a16="http://schemas.microsoft.com/office/drawing/2014/main" id="{CBE88247-C560-4E4C-9C9D-3998B9A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814"/>
              <a:ext cx="18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IC[3]=IC[4]=5, NC[5]=3</a:t>
              </a:r>
            </a:p>
          </p:txBody>
        </p:sp>
      </p:grpSp>
      <p:grpSp>
        <p:nvGrpSpPr>
          <p:cNvPr id="549033" name="Group 169">
            <a:extLst>
              <a:ext uri="{FF2B5EF4-FFF2-40B4-BE49-F238E27FC236}">
                <a16:creationId xmlns:a16="http://schemas.microsoft.com/office/drawing/2014/main" id="{D8D3BFE0-857B-4648-8EC4-68512E4A84B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3632201"/>
            <a:ext cx="3394075" cy="2620963"/>
            <a:chOff x="151" y="2288"/>
            <a:chExt cx="2138" cy="1651"/>
          </a:xfrm>
        </p:grpSpPr>
        <p:grpSp>
          <p:nvGrpSpPr>
            <p:cNvPr id="28708" name="Group 138">
              <a:extLst>
                <a:ext uri="{FF2B5EF4-FFF2-40B4-BE49-F238E27FC236}">
                  <a16:creationId xmlns:a16="http://schemas.microsoft.com/office/drawing/2014/main" id="{070A4AAB-68A1-4135-8DD7-C3F284F5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2288"/>
              <a:ext cx="1363" cy="1245"/>
              <a:chOff x="235" y="675"/>
              <a:chExt cx="1363" cy="1245"/>
            </a:xfrm>
          </p:grpSpPr>
          <p:sp>
            <p:nvSpPr>
              <p:cNvPr id="28710" name="AutoShape 139">
                <a:extLst>
                  <a:ext uri="{FF2B5EF4-FFF2-40B4-BE49-F238E27FC236}">
                    <a16:creationId xmlns:a16="http://schemas.microsoft.com/office/drawing/2014/main" id="{C5A6FF0F-E376-4A6C-A1AA-A157FC2F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11" name="AutoShape 140">
                <a:extLst>
                  <a:ext uri="{FF2B5EF4-FFF2-40B4-BE49-F238E27FC236}">
                    <a16:creationId xmlns:a16="http://schemas.microsoft.com/office/drawing/2014/main" id="{757A8B07-D7BA-4338-9522-0E0141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12" name="AutoShape 141">
                <a:extLst>
                  <a:ext uri="{FF2B5EF4-FFF2-40B4-BE49-F238E27FC236}">
                    <a16:creationId xmlns:a16="http://schemas.microsoft.com/office/drawing/2014/main" id="{9105EF85-5224-44EB-BE91-BBB20B55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13" name="AutoShape 142">
                <a:extLst>
                  <a:ext uri="{FF2B5EF4-FFF2-40B4-BE49-F238E27FC236}">
                    <a16:creationId xmlns:a16="http://schemas.microsoft.com/office/drawing/2014/main" id="{7340393F-62F6-45F7-A49C-DADB2377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14" name="AutoShape 143">
                <a:extLst>
                  <a:ext uri="{FF2B5EF4-FFF2-40B4-BE49-F238E27FC236}">
                    <a16:creationId xmlns:a16="http://schemas.microsoft.com/office/drawing/2014/main" id="{53B6D700-F7A0-4A3E-BE43-DC513D886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15" name="AutoShape 144">
                <a:extLst>
                  <a:ext uri="{FF2B5EF4-FFF2-40B4-BE49-F238E27FC236}">
                    <a16:creationId xmlns:a16="http://schemas.microsoft.com/office/drawing/2014/main" id="{EEC07C17-1969-4645-86A0-2DD8E0591D1D}"/>
                  </a:ext>
                </a:extLst>
              </p:cNvPr>
              <p:cNvCxnSpPr>
                <a:cxnSpLocks noChangeShapeType="1"/>
                <a:stCxn id="28710" idx="4"/>
                <a:endCxn id="287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6" name="AutoShape 145">
                <a:extLst>
                  <a:ext uri="{FF2B5EF4-FFF2-40B4-BE49-F238E27FC236}">
                    <a16:creationId xmlns:a16="http://schemas.microsoft.com/office/drawing/2014/main" id="{7EB66985-86C0-4BDA-BB8E-30A95C3539BA}"/>
                  </a:ext>
                </a:extLst>
              </p:cNvPr>
              <p:cNvCxnSpPr>
                <a:cxnSpLocks noChangeShapeType="1"/>
                <a:stCxn id="28712" idx="4"/>
                <a:endCxn id="287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7" name="AutoShape 146">
                <a:extLst>
                  <a:ext uri="{FF2B5EF4-FFF2-40B4-BE49-F238E27FC236}">
                    <a16:creationId xmlns:a16="http://schemas.microsoft.com/office/drawing/2014/main" id="{1DCD1659-86CE-4DEF-A68B-C3C7AD924C1F}"/>
                  </a:ext>
                </a:extLst>
              </p:cNvPr>
              <p:cNvCxnSpPr>
                <a:cxnSpLocks noChangeShapeType="1"/>
                <a:stCxn id="28713" idx="0"/>
                <a:endCxn id="287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8" name="AutoShape 147">
                <a:extLst>
                  <a:ext uri="{FF2B5EF4-FFF2-40B4-BE49-F238E27FC236}">
                    <a16:creationId xmlns:a16="http://schemas.microsoft.com/office/drawing/2014/main" id="{4F22BE43-D5F2-48A0-99B2-BACEA36A5A50}"/>
                  </a:ext>
                </a:extLst>
              </p:cNvPr>
              <p:cNvCxnSpPr>
                <a:cxnSpLocks noChangeShapeType="1"/>
                <a:stCxn id="28710" idx="6"/>
                <a:endCxn id="287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9" name="AutoShape 148">
                <a:extLst>
                  <a:ext uri="{FF2B5EF4-FFF2-40B4-BE49-F238E27FC236}">
                    <a16:creationId xmlns:a16="http://schemas.microsoft.com/office/drawing/2014/main" id="{7843AD74-F21D-47F9-938B-F323318E3535}"/>
                  </a:ext>
                </a:extLst>
              </p:cNvPr>
              <p:cNvCxnSpPr>
                <a:cxnSpLocks noChangeShapeType="1"/>
                <a:stCxn id="28711" idx="6"/>
                <a:endCxn id="287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0" name="Text Box 149">
                <a:extLst>
                  <a:ext uri="{FF2B5EF4-FFF2-40B4-BE49-F238E27FC236}">
                    <a16:creationId xmlns:a16="http://schemas.microsoft.com/office/drawing/2014/main" id="{DEE2E3CF-5FBE-4B05-AD1A-0B255CD5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21" name="Text Box 150">
                <a:extLst>
                  <a:ext uri="{FF2B5EF4-FFF2-40B4-BE49-F238E27FC236}">
                    <a16:creationId xmlns:a16="http://schemas.microsoft.com/office/drawing/2014/main" id="{2CD86755-7B1A-4208-8632-0ECCC2B8D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22" name="Text Box 151">
                <a:extLst>
                  <a:ext uri="{FF2B5EF4-FFF2-40B4-BE49-F238E27FC236}">
                    <a16:creationId xmlns:a16="http://schemas.microsoft.com/office/drawing/2014/main" id="{8D5498EE-E10C-4312-B20F-389CBB8AA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23" name="AutoShape 152">
                <a:extLst>
                  <a:ext uri="{FF2B5EF4-FFF2-40B4-BE49-F238E27FC236}">
                    <a16:creationId xmlns:a16="http://schemas.microsoft.com/office/drawing/2014/main" id="{E985736B-2B5E-4247-9BCC-CE6DE3F2820F}"/>
                  </a:ext>
                </a:extLst>
              </p:cNvPr>
              <p:cNvCxnSpPr>
                <a:cxnSpLocks noChangeShapeType="1"/>
                <a:stCxn id="28711" idx="2"/>
                <a:endCxn id="287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4" name="AutoShape 153">
                <a:extLst>
                  <a:ext uri="{FF2B5EF4-FFF2-40B4-BE49-F238E27FC236}">
                    <a16:creationId xmlns:a16="http://schemas.microsoft.com/office/drawing/2014/main" id="{FD86816C-EF15-4335-BA95-4F0E299FF76B}"/>
                  </a:ext>
                </a:extLst>
              </p:cNvPr>
              <p:cNvCxnSpPr>
                <a:cxnSpLocks noChangeShapeType="1"/>
                <a:stCxn id="28714" idx="2"/>
                <a:endCxn id="287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5" name="Text Box 154">
                <a:extLst>
                  <a:ext uri="{FF2B5EF4-FFF2-40B4-BE49-F238E27FC236}">
                    <a16:creationId xmlns:a16="http://schemas.microsoft.com/office/drawing/2014/main" id="{0AB538D1-93C5-4C9C-A434-42C682C42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26" name="Text Box 155">
                <a:extLst>
                  <a:ext uri="{FF2B5EF4-FFF2-40B4-BE49-F238E27FC236}">
                    <a16:creationId xmlns:a16="http://schemas.microsoft.com/office/drawing/2014/main" id="{897BB657-92EF-428E-98DD-8393CA0E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27" name="AutoShape 156">
                <a:extLst>
                  <a:ext uri="{FF2B5EF4-FFF2-40B4-BE49-F238E27FC236}">
                    <a16:creationId xmlns:a16="http://schemas.microsoft.com/office/drawing/2014/main" id="{2C5C9763-5240-4404-AF95-9BC2D4BE0D78}"/>
                  </a:ext>
                </a:extLst>
              </p:cNvPr>
              <p:cNvCxnSpPr>
                <a:cxnSpLocks noChangeShapeType="1"/>
                <a:stCxn id="28714" idx="1"/>
                <a:endCxn id="287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8" name="AutoShape 157">
                <a:extLst>
                  <a:ext uri="{FF2B5EF4-FFF2-40B4-BE49-F238E27FC236}">
                    <a16:creationId xmlns:a16="http://schemas.microsoft.com/office/drawing/2014/main" id="{FD6FDAC4-381F-4039-94B0-165A4D57A0F1}"/>
                  </a:ext>
                </a:extLst>
              </p:cNvPr>
              <p:cNvCxnSpPr>
                <a:cxnSpLocks noChangeShapeType="1"/>
                <a:stCxn id="28713" idx="7"/>
                <a:endCxn id="287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9" name="Text Box 158">
                <a:extLst>
                  <a:ext uri="{FF2B5EF4-FFF2-40B4-BE49-F238E27FC236}">
                    <a16:creationId xmlns:a16="http://schemas.microsoft.com/office/drawing/2014/main" id="{87841103-F772-48C5-8281-FB6B0E7B2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0" name="Text Box 159">
                <a:extLst>
                  <a:ext uri="{FF2B5EF4-FFF2-40B4-BE49-F238E27FC236}">
                    <a16:creationId xmlns:a16="http://schemas.microsoft.com/office/drawing/2014/main" id="{0DCC7AE8-F16A-4BD1-8E0E-E5F01C57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31" name="Text Box 160">
                <a:extLst>
                  <a:ext uri="{FF2B5EF4-FFF2-40B4-BE49-F238E27FC236}">
                    <a16:creationId xmlns:a16="http://schemas.microsoft.com/office/drawing/2014/main" id="{B821F3D4-13F1-4AFB-A3AF-83A6AE3D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2" name="Text Box 161">
                <a:extLst>
                  <a:ext uri="{FF2B5EF4-FFF2-40B4-BE49-F238E27FC236}">
                    <a16:creationId xmlns:a16="http://schemas.microsoft.com/office/drawing/2014/main" id="{18E66CF7-32E5-4F0C-87CC-8FBFBBAD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09" name="Text Box 162">
              <a:extLst>
                <a:ext uri="{FF2B5EF4-FFF2-40B4-BE49-F238E27FC236}">
                  <a16:creationId xmlns:a16="http://schemas.microsoft.com/office/drawing/2014/main" id="{243229DB-D5DA-408E-989B-A2A3E7ED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474"/>
              <a:ext cx="21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Skip (3,5) since IC[3]=IC[5]=5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(1,</a:t>
              </a:r>
              <a:r>
                <a:rPr lang="en-US" altLang="zh-TW" sz="140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(4,5),(4,3),(1,2)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IC[1]=IC[2]=2, NC[2]=2</a:t>
              </a:r>
            </a:p>
          </p:txBody>
        </p:sp>
      </p:grpSp>
      <p:grpSp>
        <p:nvGrpSpPr>
          <p:cNvPr id="28681" name="Group 167">
            <a:extLst>
              <a:ext uri="{FF2B5EF4-FFF2-40B4-BE49-F238E27FC236}">
                <a16:creationId xmlns:a16="http://schemas.microsoft.com/office/drawing/2014/main" id="{DF44DF44-D5BC-4A89-8A15-5101F54CC069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969963"/>
            <a:ext cx="3468687" cy="2355850"/>
            <a:chOff x="137" y="611"/>
            <a:chExt cx="2185" cy="1484"/>
          </a:xfrm>
        </p:grpSpPr>
        <p:grpSp>
          <p:nvGrpSpPr>
            <p:cNvPr id="28683" name="Group 56">
              <a:extLst>
                <a:ext uri="{FF2B5EF4-FFF2-40B4-BE49-F238E27FC236}">
                  <a16:creationId xmlns:a16="http://schemas.microsoft.com/office/drawing/2014/main" id="{9226977D-A02F-4A17-9843-99376C11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11"/>
              <a:ext cx="1363" cy="1245"/>
              <a:chOff x="235" y="675"/>
              <a:chExt cx="1363" cy="1245"/>
            </a:xfrm>
          </p:grpSpPr>
          <p:sp>
            <p:nvSpPr>
              <p:cNvPr id="28685" name="AutoShape 57">
                <a:extLst>
                  <a:ext uri="{FF2B5EF4-FFF2-40B4-BE49-F238E27FC236}">
                    <a16:creationId xmlns:a16="http://schemas.microsoft.com/office/drawing/2014/main" id="{A7EBFAA5-DB5E-484B-A983-83B1D995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686" name="AutoShape 58">
                <a:extLst>
                  <a:ext uri="{FF2B5EF4-FFF2-40B4-BE49-F238E27FC236}">
                    <a16:creationId xmlns:a16="http://schemas.microsoft.com/office/drawing/2014/main" id="{994A0073-7457-4BA6-BA5C-9C097AF4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87" name="AutoShape 59">
                <a:extLst>
                  <a:ext uri="{FF2B5EF4-FFF2-40B4-BE49-F238E27FC236}">
                    <a16:creationId xmlns:a16="http://schemas.microsoft.com/office/drawing/2014/main" id="{8094BB26-C42A-40A1-B4B9-64C05469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88" name="AutoShape 60">
                <a:extLst>
                  <a:ext uri="{FF2B5EF4-FFF2-40B4-BE49-F238E27FC236}">
                    <a16:creationId xmlns:a16="http://schemas.microsoft.com/office/drawing/2014/main" id="{2C085BEE-F546-44E3-A1C4-2FB66CAA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99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689" name="AutoShape 61">
                <a:extLst>
                  <a:ext uri="{FF2B5EF4-FFF2-40B4-BE49-F238E27FC236}">
                    <a16:creationId xmlns:a16="http://schemas.microsoft.com/office/drawing/2014/main" id="{81D85122-C256-43B0-AB2D-9E442EBB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690" name="AutoShape 62">
                <a:extLst>
                  <a:ext uri="{FF2B5EF4-FFF2-40B4-BE49-F238E27FC236}">
                    <a16:creationId xmlns:a16="http://schemas.microsoft.com/office/drawing/2014/main" id="{AE67BA27-51B9-4F54-9922-9F7342F2549C}"/>
                  </a:ext>
                </a:extLst>
              </p:cNvPr>
              <p:cNvCxnSpPr>
                <a:cxnSpLocks noChangeShapeType="1"/>
                <a:stCxn id="28685" idx="4"/>
                <a:endCxn id="286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1" name="AutoShape 63">
                <a:extLst>
                  <a:ext uri="{FF2B5EF4-FFF2-40B4-BE49-F238E27FC236}">
                    <a16:creationId xmlns:a16="http://schemas.microsoft.com/office/drawing/2014/main" id="{5EDAB596-CFD8-4B37-9373-1A92572F19EF}"/>
                  </a:ext>
                </a:extLst>
              </p:cNvPr>
              <p:cNvCxnSpPr>
                <a:cxnSpLocks noChangeShapeType="1"/>
                <a:stCxn id="28687" idx="4"/>
                <a:endCxn id="286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AutoShape 64">
                <a:extLst>
                  <a:ext uri="{FF2B5EF4-FFF2-40B4-BE49-F238E27FC236}">
                    <a16:creationId xmlns:a16="http://schemas.microsoft.com/office/drawing/2014/main" id="{606FC9F9-5F03-4FF6-8BF3-0898DEA42A1A}"/>
                  </a:ext>
                </a:extLst>
              </p:cNvPr>
              <p:cNvCxnSpPr>
                <a:cxnSpLocks noChangeShapeType="1"/>
                <a:stCxn id="28688" idx="0"/>
                <a:endCxn id="286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3" name="AutoShape 65">
                <a:extLst>
                  <a:ext uri="{FF2B5EF4-FFF2-40B4-BE49-F238E27FC236}">
                    <a16:creationId xmlns:a16="http://schemas.microsoft.com/office/drawing/2014/main" id="{2CB217AB-7E70-4E5C-96BC-D600769191C2}"/>
                  </a:ext>
                </a:extLst>
              </p:cNvPr>
              <p:cNvCxnSpPr>
                <a:cxnSpLocks noChangeShapeType="1"/>
                <a:stCxn id="28685" idx="6"/>
                <a:endCxn id="286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4" name="AutoShape 66">
                <a:extLst>
                  <a:ext uri="{FF2B5EF4-FFF2-40B4-BE49-F238E27FC236}">
                    <a16:creationId xmlns:a16="http://schemas.microsoft.com/office/drawing/2014/main" id="{8AEDBE8D-4E0F-443C-8A97-AD2AB813DAC5}"/>
                  </a:ext>
                </a:extLst>
              </p:cNvPr>
              <p:cNvCxnSpPr>
                <a:cxnSpLocks noChangeShapeType="1"/>
                <a:stCxn id="28686" idx="6"/>
                <a:endCxn id="286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5" name="Text Box 67">
                <a:extLst>
                  <a:ext uri="{FF2B5EF4-FFF2-40B4-BE49-F238E27FC236}">
                    <a16:creationId xmlns:a16="http://schemas.microsoft.com/office/drawing/2014/main" id="{737EB0DD-20C2-41D9-8440-4F59E4AC5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96" name="Text Box 68">
                <a:extLst>
                  <a:ext uri="{FF2B5EF4-FFF2-40B4-BE49-F238E27FC236}">
                    <a16:creationId xmlns:a16="http://schemas.microsoft.com/office/drawing/2014/main" id="{C5941C87-C6E3-4F5A-938D-7AEF7D56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97" name="Text Box 69">
                <a:extLst>
                  <a:ext uri="{FF2B5EF4-FFF2-40B4-BE49-F238E27FC236}">
                    <a16:creationId xmlns:a16="http://schemas.microsoft.com/office/drawing/2014/main" id="{C2416D06-7E74-4023-8A8A-3A19A2911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698" name="AutoShape 70">
                <a:extLst>
                  <a:ext uri="{FF2B5EF4-FFF2-40B4-BE49-F238E27FC236}">
                    <a16:creationId xmlns:a16="http://schemas.microsoft.com/office/drawing/2014/main" id="{740A639F-96F3-4776-B792-9E2E04F5D090}"/>
                  </a:ext>
                </a:extLst>
              </p:cNvPr>
              <p:cNvCxnSpPr>
                <a:cxnSpLocks noChangeShapeType="1"/>
                <a:stCxn id="28686" idx="2"/>
                <a:endCxn id="286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AutoShape 71">
                <a:extLst>
                  <a:ext uri="{FF2B5EF4-FFF2-40B4-BE49-F238E27FC236}">
                    <a16:creationId xmlns:a16="http://schemas.microsoft.com/office/drawing/2014/main" id="{F0C6BA6F-28B8-4D84-A765-379A82DAFDF5}"/>
                  </a:ext>
                </a:extLst>
              </p:cNvPr>
              <p:cNvCxnSpPr>
                <a:cxnSpLocks noChangeShapeType="1"/>
                <a:stCxn id="28689" idx="2"/>
                <a:endCxn id="286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Text Box 72">
                <a:extLst>
                  <a:ext uri="{FF2B5EF4-FFF2-40B4-BE49-F238E27FC236}">
                    <a16:creationId xmlns:a16="http://schemas.microsoft.com/office/drawing/2014/main" id="{51C38C83-6674-421C-9DFB-CD95505C5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1" name="Text Box 73">
                <a:extLst>
                  <a:ext uri="{FF2B5EF4-FFF2-40B4-BE49-F238E27FC236}">
                    <a16:creationId xmlns:a16="http://schemas.microsoft.com/office/drawing/2014/main" id="{072F9B5D-46DD-415F-91B8-77E24C5A2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02" name="AutoShape 74">
                <a:extLst>
                  <a:ext uri="{FF2B5EF4-FFF2-40B4-BE49-F238E27FC236}">
                    <a16:creationId xmlns:a16="http://schemas.microsoft.com/office/drawing/2014/main" id="{B866B003-E38A-4F36-A7AE-6499DF44786E}"/>
                  </a:ext>
                </a:extLst>
              </p:cNvPr>
              <p:cNvCxnSpPr>
                <a:cxnSpLocks noChangeShapeType="1"/>
                <a:stCxn id="28689" idx="1"/>
                <a:endCxn id="286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3" name="AutoShape 75">
                <a:extLst>
                  <a:ext uri="{FF2B5EF4-FFF2-40B4-BE49-F238E27FC236}">
                    <a16:creationId xmlns:a16="http://schemas.microsoft.com/office/drawing/2014/main" id="{40820E90-D7FA-4779-BB77-ED4C761036DB}"/>
                  </a:ext>
                </a:extLst>
              </p:cNvPr>
              <p:cNvCxnSpPr>
                <a:cxnSpLocks noChangeShapeType="1"/>
                <a:stCxn id="28688" idx="7"/>
                <a:endCxn id="286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4" name="Text Box 76">
                <a:extLst>
                  <a:ext uri="{FF2B5EF4-FFF2-40B4-BE49-F238E27FC236}">
                    <a16:creationId xmlns:a16="http://schemas.microsoft.com/office/drawing/2014/main" id="{E6A7B8A7-8583-4256-8FD4-738E1BA8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05" name="Text Box 77">
                <a:extLst>
                  <a:ext uri="{FF2B5EF4-FFF2-40B4-BE49-F238E27FC236}">
                    <a16:creationId xmlns:a16="http://schemas.microsoft.com/office/drawing/2014/main" id="{BDFB4972-83AE-4641-865C-0208E6ED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6" name="Text Box 78">
                <a:extLst>
                  <a:ext uri="{FF2B5EF4-FFF2-40B4-BE49-F238E27FC236}">
                    <a16:creationId xmlns:a16="http://schemas.microsoft.com/office/drawing/2014/main" id="{F8A17F31-9EB4-4C66-91FC-3FDFBA22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07" name="Text Box 79">
                <a:extLst>
                  <a:ext uri="{FF2B5EF4-FFF2-40B4-BE49-F238E27FC236}">
                    <a16:creationId xmlns:a16="http://schemas.microsoft.com/office/drawing/2014/main" id="{4D60458A-AB7A-4AD6-BC08-908C3BF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684" name="Text Box 166">
              <a:extLst>
                <a:ext uri="{FF2B5EF4-FFF2-40B4-BE49-F238E27FC236}">
                  <a16:creationId xmlns:a16="http://schemas.microsoft.com/office/drawing/2014/main" id="{8BFE71DE-830F-4304-9C1B-9D882F4D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65"/>
              <a:ext cx="2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Sort edge length in nondecreasing order: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(4,5),(4,3),(3,5),(1,2),(2,4),(2,5),(1,4),(1,5)</a:t>
              </a:r>
            </a:p>
          </p:txBody>
        </p:sp>
      </p:grpSp>
      <p:sp>
        <p:nvSpPr>
          <p:cNvPr id="28682" name="Text Box 170">
            <a:extLst>
              <a:ext uri="{FF2B5EF4-FFF2-40B4-BE49-F238E27FC236}">
                <a16:creationId xmlns:a16="http://schemas.microsoft.com/office/drawing/2014/main" id="{094E1CBA-E4B8-425D-BED3-B7621221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C282F03F-31DF-4D2B-A7D8-D3A7C8E0C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868FA-AF3C-4304-8D6C-C0C0DE0723F2}" type="slidenum">
              <a:rPr lang="zh-TW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A44E3-6A01-41FB-B715-6FE3CE76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Kruskal’s Algorithm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3AAA74-0F81-48C4-B62A-42F6B8ED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952" y="885825"/>
            <a:ext cx="9569669" cy="5322887"/>
          </a:xfrm>
        </p:spPr>
        <p:txBody>
          <a:bodyPr/>
          <a:lstStyle/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Let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set of vertices </a:t>
            </a:r>
            <a:r>
              <a:rPr lang="en-US" altLang="zh-TW" sz="1800" dirty="0">
                <a:ea typeface="新細明體" panose="02020500000000000000" pitchFamily="18" charset="-120"/>
              </a:rPr>
              <a:t>of the component containing vertex </a:t>
            </a:r>
            <a:r>
              <a:rPr lang="en-US" altLang="zh-TW" sz="1800" i="1" dirty="0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|COMP[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]|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800" dirty="0">
                <a:ea typeface="新細明體" panose="02020500000000000000" pitchFamily="18" charset="-120"/>
              </a:rPr>
              <a:t> of the component (i.e. </a:t>
            </a:r>
            <a:r>
              <a:rPr lang="en-US" altLang="zh-TW" sz="1800" dirty="0">
                <a:solidFill>
                  <a:srgbClr val="339933"/>
                </a:solidFill>
                <a:ea typeface="新細明體" panose="02020500000000000000" pitchFamily="18" charset="-120"/>
              </a:rPr>
              <a:t># vertices </a:t>
            </a:r>
            <a:r>
              <a:rPr lang="en-US" altLang="zh-TW" sz="1800" dirty="0">
                <a:ea typeface="新細明體" panose="02020500000000000000" pitchFamily="18" charset="-120"/>
              </a:rPr>
              <a:t>in COMP[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1800" dirty="0">
                <a:ea typeface="新細明體" panose="02020500000000000000" pitchFamily="18" charset="-120"/>
              </a:rPr>
              <a:t>: sorting edge length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verifying whether adding an edge will create a cycle or not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   In any iteration, once the 1st edge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, say,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is selected to verify whether both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are in the same component or not,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will NOT be selected any more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overall, each edge is verified </a:t>
            </a:r>
            <a:r>
              <a:rPr lang="en-US" altLang="zh-TW" sz="1800" u="sng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at most once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 and each checking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O(1)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time,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 totally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for verifying whether adding an edge will create a cycle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merging components and relabeling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When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is selected to merge 2 components, say, COMP[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&amp; COMP[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], </a:t>
            </a:r>
            <a:r>
              <a:rPr lang="en-US" altLang="zh-TW" sz="1800" dirty="0" err="1">
                <a:ea typeface="新細明體" panose="02020500000000000000" pitchFamily="18" charset="-120"/>
              </a:rPr>
              <a:t>w.l.o.g</a:t>
            </a:r>
            <a:r>
              <a:rPr lang="en-US" altLang="zh-TW" sz="1800" dirty="0">
                <a:ea typeface="新細明體" panose="02020500000000000000" pitchFamily="18" charset="-120"/>
              </a:rPr>
              <a:t>., assume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]. Then the new merged component, COMP’, will have size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|COMP’| ≧ 2*NC[</a:t>
            </a:r>
            <a:r>
              <a:rPr lang="en-US" altLang="zh-TW" sz="18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merger makes the new component at least twice as large as the smaller one.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    So suppose a vertex is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relabled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times, then 2</a:t>
            </a:r>
            <a:r>
              <a:rPr lang="en-US" altLang="zh-TW" sz="18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≦ |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thus for each vertex, there are at most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times of merging &amp; relabeling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There are totally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vertices, so the </a:t>
            </a:r>
            <a:r>
              <a:rPr lang="en-US" altLang="zh-TW" sz="1800" b="1" dirty="0">
                <a:ea typeface="新細明體" panose="02020500000000000000" pitchFamily="18" charset="-120"/>
              </a:rPr>
              <a:t>total # of relabeling is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 Thus the algorithm spent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 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in merging components and relabeling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Therefore, this implementation of Kruskal’s algorithm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>
                <a:ea typeface="新細明體" panose="02020500000000000000" pitchFamily="18" charset="-120"/>
              </a:rPr>
              <a:t>time,</a:t>
            </a:r>
          </a:p>
          <a:p>
            <a:pPr marL="533400" indent="-533400"/>
            <a:r>
              <a:rPr lang="en-US" altLang="zh-TW" sz="1800">
                <a:ea typeface="新細明體" panose="02020500000000000000" pitchFamily="18" charset="-120"/>
              </a:rPr>
              <a:t>i.e.,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>
                <a:ea typeface="新細明體" panose="02020500000000000000" pitchFamily="18" charset="-120"/>
              </a:rPr>
              <a:t> by 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comparison sorting, </a:t>
            </a:r>
            <a:r>
              <a:rPr lang="en-US" altLang="zh-TW" sz="1800">
                <a:ea typeface="新細明體" panose="02020500000000000000" pitchFamily="18" charset="-120"/>
              </a:rPr>
              <a:t>or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>
                <a:ea typeface="新細明體" panose="02020500000000000000" pitchFamily="18" charset="-120"/>
              </a:rPr>
              <a:t>by 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linear sorting </a:t>
            </a:r>
            <a:r>
              <a:rPr lang="en-US" altLang="zh-TW" sz="1800">
                <a:ea typeface="新細明體" panose="02020500000000000000" pitchFamily="18" charset="-120"/>
              </a:rPr>
              <a:t>in preprocessing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8A12866-4D07-472D-A0E1-28C5AB6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EB42ABFA-DC72-4A77-8C37-EDB373EB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4CC507-DA9B-4407-990C-FA3668695AFE}" type="slidenum">
              <a:rPr lang="zh-TW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20D6B9-94BC-4488-8829-6C4EA2C6B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32623-EED0-49FE-8361-83C225A203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193" y="889000"/>
            <a:ext cx="9459309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reachable </a:t>
            </a:r>
            <a:r>
              <a:rPr lang="en-US" altLang="zh-TW" sz="1800" dirty="0">
                <a:ea typeface="新細明體" panose="02020500000000000000" pitchFamily="18" charset="-120"/>
              </a:rPr>
              <a:t>from a specific vertex (source), say,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: depth-first search numbering, the order of being visited for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by DFS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2AB16B-90A9-485A-84F3-17DFF00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" y="1680944"/>
            <a:ext cx="8396288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Set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]=0 for each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=0;  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=1;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]=k;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]=NULL;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is not empty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a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 there exists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with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  then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	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  <a:r>
              <a:rPr lang="en-US" altLang="zh-TW" sz="1800" dirty="0">
                <a:ea typeface="新細明體" panose="02020500000000000000" pitchFamily="18" charset="-120"/>
              </a:rPr>
              <a:t> 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exhausted, </a:t>
            </a:r>
            <a:r>
              <a:rPr lang="en-US" altLang="zh-TW" sz="1800" dirty="0">
                <a:ea typeface="新細明體" panose="02020500000000000000" pitchFamily="18" charset="-120"/>
              </a:rPr>
              <a:t>i.e., for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every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in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has been checked)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remove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LIST;</a:t>
            </a:r>
            <a:endParaRPr lang="en-US" altLang="zh-TW" sz="1800" b="1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551942" name="Group 6">
            <a:extLst>
              <a:ext uri="{FF2B5EF4-FFF2-40B4-BE49-F238E27FC236}">
                <a16:creationId xmlns:a16="http://schemas.microsoft.com/office/drawing/2014/main" id="{7EB118F9-6543-4C32-B680-323FDC3988E0}"/>
              </a:ext>
            </a:extLst>
          </p:cNvPr>
          <p:cNvGrpSpPr>
            <a:grpSpLocks/>
          </p:cNvGrpSpPr>
          <p:nvPr/>
        </p:nvGrpSpPr>
        <p:grpSpPr bwMode="auto">
          <a:xfrm>
            <a:off x="4790281" y="3046194"/>
            <a:ext cx="3754438" cy="366712"/>
            <a:chOff x="3423" y="1797"/>
            <a:chExt cx="2365" cy="231"/>
          </a:xfrm>
        </p:grpSpPr>
        <p:sp>
          <p:nvSpPr>
            <p:cNvPr id="32788" name="Line 7">
              <a:extLst>
                <a:ext uri="{FF2B5EF4-FFF2-40B4-BE49-F238E27FC236}">
                  <a16:creationId xmlns:a16="http://schemas.microsoft.com/office/drawing/2014/main" id="{8E9E757E-8246-40D0-AFB4-6551164F8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8">
              <a:extLst>
                <a:ext uri="{FF2B5EF4-FFF2-40B4-BE49-F238E27FC236}">
                  <a16:creationId xmlns:a16="http://schemas.microsoft.com/office/drawing/2014/main" id="{5CEC374C-449C-4DCF-9253-8099517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2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Vertex Selection </a:t>
              </a: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(not removal</a:t>
              </a:r>
              <a:r>
                <a:rPr lang="en-US" altLang="zh-TW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551951" name="Group 15">
            <a:extLst>
              <a:ext uri="{FF2B5EF4-FFF2-40B4-BE49-F238E27FC236}">
                <a16:creationId xmlns:a16="http://schemas.microsoft.com/office/drawing/2014/main" id="{D0855BC4-1B7C-4F2E-B1E2-CA474B9C95D3}"/>
              </a:ext>
            </a:extLst>
          </p:cNvPr>
          <p:cNvGrpSpPr>
            <a:grpSpLocks/>
          </p:cNvGrpSpPr>
          <p:nvPr/>
        </p:nvGrpSpPr>
        <p:grpSpPr bwMode="auto">
          <a:xfrm>
            <a:off x="5963444" y="2274669"/>
            <a:ext cx="1574800" cy="801687"/>
            <a:chOff x="4272" y="1229"/>
            <a:chExt cx="992" cy="505"/>
          </a:xfrm>
        </p:grpSpPr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36C3766A-BDF9-4CC6-A1A6-C048691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8"/>
              <a:ext cx="9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LIST is a </a:t>
              </a: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stack </a:t>
              </a:r>
              <a:b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(LIFO or FILO)</a:t>
              </a:r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5C1E51AD-2AAE-4FFF-B1BC-3D0DD8E6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720CEDCC-475C-4789-8D65-523C6B135CB1}"/>
              </a:ext>
            </a:extLst>
          </p:cNvPr>
          <p:cNvGrpSpPr>
            <a:grpSpLocks/>
          </p:cNvGrpSpPr>
          <p:nvPr/>
        </p:nvGrpSpPr>
        <p:grpSpPr bwMode="auto">
          <a:xfrm>
            <a:off x="8106569" y="2115919"/>
            <a:ext cx="515937" cy="849312"/>
            <a:chOff x="5339" y="1321"/>
            <a:chExt cx="325" cy="535"/>
          </a:xfrm>
        </p:grpSpPr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346376C6-6351-4E86-A523-F3106D7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2784" name="Freeform 19">
              <a:extLst>
                <a:ext uri="{FF2B5EF4-FFF2-40B4-BE49-F238E27FC236}">
                  <a16:creationId xmlns:a16="http://schemas.microsoft.com/office/drawing/2014/main" id="{C951C1AC-7A61-4B02-BFA0-B5156949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Freeform 20">
              <a:extLst>
                <a:ext uri="{FF2B5EF4-FFF2-40B4-BE49-F238E27FC236}">
                  <a16:creationId xmlns:a16="http://schemas.microsoft.com/office/drawing/2014/main" id="{D87BE907-A739-4A7E-9555-C4E77604A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45" y="1321"/>
              <a:ext cx="119" cy="100"/>
            </a:xfrm>
            <a:custGeom>
              <a:avLst/>
              <a:gdLst>
                <a:gd name="T0" fmla="*/ 0 w 128"/>
                <a:gd name="T1" fmla="*/ 0 h 100"/>
                <a:gd name="T2" fmla="*/ 46 w 128"/>
                <a:gd name="T3" fmla="*/ 18 h 100"/>
                <a:gd name="T4" fmla="*/ 72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Text Box 24">
            <a:extLst>
              <a:ext uri="{FF2B5EF4-FFF2-40B4-BE49-F238E27FC236}">
                <a16:creationId xmlns:a16="http://schemas.microsoft.com/office/drawing/2014/main" id="{7DA52929-D898-4C50-AC7B-AD32799A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195" y="3658040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Scan each edge (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800" b="1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51966" name="Group 30">
            <a:extLst>
              <a:ext uri="{FF2B5EF4-FFF2-40B4-BE49-F238E27FC236}">
                <a16:creationId xmlns:a16="http://schemas.microsoft.com/office/drawing/2014/main" id="{47EBEECE-9EAD-43D6-8302-B2BB4532EA67}"/>
              </a:ext>
            </a:extLst>
          </p:cNvPr>
          <p:cNvGrpSpPr>
            <a:grpSpLocks/>
          </p:cNvGrpSpPr>
          <p:nvPr/>
        </p:nvGrpSpPr>
        <p:grpSpPr bwMode="auto">
          <a:xfrm>
            <a:off x="4171156" y="4808319"/>
            <a:ext cx="3227388" cy="641350"/>
            <a:chOff x="3423" y="1797"/>
            <a:chExt cx="2033" cy="404"/>
          </a:xfrm>
        </p:grpSpPr>
        <p:sp>
          <p:nvSpPr>
            <p:cNvPr id="32781" name="Line 31">
              <a:extLst>
                <a:ext uri="{FF2B5EF4-FFF2-40B4-BE49-F238E27FC236}">
                  <a16:creationId xmlns:a16="http://schemas.microsoft.com/office/drawing/2014/main" id="{069BC8C4-B98D-48F1-9C21-16EB8603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32">
              <a:extLst>
                <a:ext uri="{FF2B5EF4-FFF2-40B4-BE49-F238E27FC236}">
                  <a16:creationId xmlns:a16="http://schemas.microsoft.com/office/drawing/2014/main" id="{242D2EE3-C4BF-462E-8111-60214EAA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Backtrack, go up 1 level</a:t>
              </a:r>
              <a:b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scan edges from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pred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[</a:t>
              </a:r>
              <a:r>
                <a:rPr lang="en-US" altLang="zh-TW" sz="1800" b="1" i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]</a:t>
              </a:r>
            </a:p>
          </p:txBody>
        </p:sp>
      </p:grpSp>
      <p:sp>
        <p:nvSpPr>
          <p:cNvPr id="32780" name="Text Box 33">
            <a:extLst>
              <a:ext uri="{FF2B5EF4-FFF2-40B4-BE49-F238E27FC236}">
                <a16:creationId xmlns:a16="http://schemas.microsoft.com/office/drawing/2014/main" id="{58C1B766-E1E7-4658-95FD-6696BCB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58857B58-3CE3-4E49-970B-CC3A05E2B890}"/>
              </a:ext>
            </a:extLst>
          </p:cNvPr>
          <p:cNvSpPr/>
          <p:nvPr/>
        </p:nvSpPr>
        <p:spPr bwMode="auto">
          <a:xfrm flipH="1">
            <a:off x="6511573" y="3489514"/>
            <a:ext cx="306622" cy="997904"/>
          </a:xfrm>
          <a:prstGeom prst="leftBrace">
            <a:avLst>
              <a:gd name="adj1" fmla="val 8333"/>
              <a:gd name="adj2" fmla="val 5034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F96B66-9A34-489E-A496-3357DA2C166E}"/>
              </a:ext>
            </a:extLst>
          </p:cNvPr>
          <p:cNvSpPr txBox="1"/>
          <p:nvPr/>
        </p:nvSpPr>
        <p:spPr>
          <a:xfrm>
            <a:off x="7742315" y="5374984"/>
            <a:ext cx="138025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 action="ppaction://hlinkpres?slideindex=1&amp;slidetitle="/>
              </a:rPr>
              <a:t>DFS Animation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64BED0F0-79EA-4CAE-92B7-035332CCD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5CD7CA-D895-4741-923F-7A99C8C306FB}" type="slidenum">
              <a:rPr lang="zh-TW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B04DBCE-3780-4625-ABE4-FE205C07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1F7FE9-ED2F-4C43-B74C-99150423E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1090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Exhausted vertex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when we have scanned all edges (i,j) for vertex i, we say vertex i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exhausted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Scan edge (i,j)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r>
              <a:rPr lang="en-US" altLang="zh-TW" sz="1800">
                <a:ea typeface="新細明體" panose="02020500000000000000" pitchFamily="18" charset="-120"/>
              </a:rPr>
              <a:t> when order[i]=k, check whether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order[j]=0</a:t>
            </a:r>
            <a:r>
              <a:rPr lang="en-US" altLang="zh-TW" sz="1800">
                <a:ea typeface="新細明體" panose="02020500000000000000" pitchFamily="18" charset="-120"/>
              </a:rPr>
              <a:t> or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order[j]=0</a:t>
            </a:r>
            <a:r>
              <a:rPr lang="en-US" altLang="zh-TW" sz="1800">
                <a:ea typeface="新細明體" panose="02020500000000000000" pitchFamily="18" charset="-120"/>
              </a:rPr>
              <a:t> then  update the order label of vertex j  by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	order[j]=k+1;    pred[j]=i;    add j into LIST;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else  order[j]&gt;0  </a:t>
            </a:r>
            <a:r>
              <a:rPr lang="en-US" altLang="zh-TW" sz="1600">
                <a:ea typeface="新細明體" panose="02020500000000000000" pitchFamily="18" charset="-120"/>
              </a:rPr>
              <a:t>(i.e.  j has been visited)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		go to scan next edge (i,j)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Two major operations: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Vertex Selection</a:t>
            </a:r>
            <a:r>
              <a:rPr lang="en-US" altLang="zh-TW" sz="1800">
                <a:ea typeface="新細明體" panose="02020500000000000000" pitchFamily="18" charset="-120"/>
              </a:rPr>
              <a:t>: each vertex enters LIST at most once. once vertex i is 			     “exhausted”, we no longer need to scan any edge (i,j) from i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i.e. total # of vertex selection=|V|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Edge Scanning</a:t>
            </a:r>
            <a:r>
              <a:rPr lang="en-US" altLang="zh-TW" sz="1800">
                <a:ea typeface="新細明體" panose="02020500000000000000" pitchFamily="18" charset="-120"/>
              </a:rPr>
              <a:t>: each edge is scanned at most once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i.e. total # of edge scanning operations=|E|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Complexity: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O(|V|+|E|)=O(|E|)</a:t>
            </a: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Connectivity</a:t>
            </a:r>
            <a:r>
              <a:rPr lang="en-US" altLang="zh-TW" sz="1800">
                <a:ea typeface="新細明體" panose="02020500000000000000" pitchFamily="18" charset="-120"/>
              </a:rPr>
              <a:t>:  after DFS, if there is any vertex i with order[i]=0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 not connected</a:t>
            </a: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DFS search tree</a:t>
            </a:r>
            <a:r>
              <a:rPr lang="en-US" altLang="zh-TW" sz="1800">
                <a:ea typeface="新細明體" panose="02020500000000000000" pitchFamily="18" charset="-120"/>
              </a:rPr>
              <a:t>, which connects every vertex of the same component, can be constructed by pred[] . 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non-tree edge</a:t>
            </a:r>
            <a:r>
              <a:rPr lang="en-US" altLang="zh-TW" sz="1800">
                <a:ea typeface="新細明體" panose="02020500000000000000" pitchFamily="18" charset="-120"/>
              </a:rPr>
              <a:t> is called a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back edge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D0E7F646-AAF6-47EB-8CE3-1411E512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77B650C8-6DBC-431D-96D6-A2A68BB7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463B6E-CD32-4330-A6AB-E221CEA69468}" type="slidenum">
              <a:rPr lang="zh-TW" altLang="en-US" sz="14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6E6E9-DFFA-48FA-B8FC-FB09C7B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DFS Algorithm</a:t>
            </a:r>
          </a:p>
        </p:txBody>
      </p:sp>
      <p:grpSp>
        <p:nvGrpSpPr>
          <p:cNvPr id="36868" name="Group 231">
            <a:extLst>
              <a:ext uri="{FF2B5EF4-FFF2-40B4-BE49-F238E27FC236}">
                <a16:creationId xmlns:a16="http://schemas.microsoft.com/office/drawing/2014/main" id="{5FA9F141-7601-431E-958E-AC4C4557BDB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214438"/>
            <a:ext cx="2892425" cy="1720850"/>
            <a:chOff x="36" y="573"/>
            <a:chExt cx="1822" cy="1084"/>
          </a:xfrm>
        </p:grpSpPr>
        <p:sp>
          <p:nvSpPr>
            <p:cNvPr id="36905" name="AutoShape 163">
              <a:extLst>
                <a:ext uri="{FF2B5EF4-FFF2-40B4-BE49-F238E27FC236}">
                  <a16:creationId xmlns:a16="http://schemas.microsoft.com/office/drawing/2014/main" id="{E238CFCB-9E6A-4055-A3A8-B3A02A76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38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906" name="AutoShape 164">
              <a:extLst>
                <a:ext uri="{FF2B5EF4-FFF2-40B4-BE49-F238E27FC236}">
                  <a16:creationId xmlns:a16="http://schemas.microsoft.com/office/drawing/2014/main" id="{3186FA91-3208-4AED-AAC1-6FAFC81A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" y="103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6907" name="AutoShape 165">
              <a:extLst>
                <a:ext uri="{FF2B5EF4-FFF2-40B4-BE49-F238E27FC236}">
                  <a16:creationId xmlns:a16="http://schemas.microsoft.com/office/drawing/2014/main" id="{8E1A00A3-7A98-46AA-B836-D5BC5A2F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730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908" name="AutoShape 166">
              <a:extLst>
                <a:ext uri="{FF2B5EF4-FFF2-40B4-BE49-F238E27FC236}">
                  <a16:creationId xmlns:a16="http://schemas.microsoft.com/office/drawing/2014/main" id="{41C50319-E9D9-462D-951C-488F498B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34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909" name="AutoShape 167">
              <a:extLst>
                <a:ext uri="{FF2B5EF4-FFF2-40B4-BE49-F238E27FC236}">
                  <a16:creationId xmlns:a16="http://schemas.microsoft.com/office/drawing/2014/main" id="{B357977D-A5A8-4894-8639-B64DE49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5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910" name="AutoShape 168">
              <a:extLst>
                <a:ext uri="{FF2B5EF4-FFF2-40B4-BE49-F238E27FC236}">
                  <a16:creationId xmlns:a16="http://schemas.microsoft.com/office/drawing/2014/main" id="{06B810B7-1F74-4D5C-A240-CD2C327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99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36911" name="AutoShape 169">
              <a:extLst>
                <a:ext uri="{FF2B5EF4-FFF2-40B4-BE49-F238E27FC236}">
                  <a16:creationId xmlns:a16="http://schemas.microsoft.com/office/drawing/2014/main" id="{6EB947D0-9B4E-4996-8C17-A848C618743D}"/>
                </a:ext>
              </a:extLst>
            </p:cNvPr>
            <p:cNvCxnSpPr>
              <a:cxnSpLocks noChangeShapeType="1"/>
              <a:endCxn id="36908" idx="0"/>
            </p:cNvCxnSpPr>
            <p:nvPr/>
          </p:nvCxnSpPr>
          <p:spPr bwMode="auto">
            <a:xfrm>
              <a:off x="573" y="869"/>
              <a:ext cx="24" cy="4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170">
              <a:extLst>
                <a:ext uri="{FF2B5EF4-FFF2-40B4-BE49-F238E27FC236}">
                  <a16:creationId xmlns:a16="http://schemas.microsoft.com/office/drawing/2014/main" id="{A981487A-DBF2-4FD3-AB63-BAED6A613621}"/>
                </a:ext>
              </a:extLst>
            </p:cNvPr>
            <p:cNvCxnSpPr>
              <a:cxnSpLocks noChangeShapeType="1"/>
              <a:stCxn id="36906" idx="5"/>
              <a:endCxn id="36908" idx="1"/>
            </p:cNvCxnSpPr>
            <p:nvPr/>
          </p:nvCxnSpPr>
          <p:spPr bwMode="auto">
            <a:xfrm>
              <a:off x="250" y="1136"/>
              <a:ext cx="29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3" name="AutoShape 171">
              <a:extLst>
                <a:ext uri="{FF2B5EF4-FFF2-40B4-BE49-F238E27FC236}">
                  <a16:creationId xmlns:a16="http://schemas.microsoft.com/office/drawing/2014/main" id="{5DF96860-30A4-419A-B16F-B7B7B7F07A9E}"/>
                </a:ext>
              </a:extLst>
            </p:cNvPr>
            <p:cNvCxnSpPr>
              <a:cxnSpLocks noChangeShapeType="1"/>
              <a:stCxn id="36908" idx="7"/>
              <a:endCxn id="36907" idx="3"/>
            </p:cNvCxnSpPr>
            <p:nvPr/>
          </p:nvCxnSpPr>
          <p:spPr bwMode="auto">
            <a:xfrm flipV="1">
              <a:off x="647" y="836"/>
              <a:ext cx="504" cy="5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4" name="AutoShape 172">
              <a:extLst>
                <a:ext uri="{FF2B5EF4-FFF2-40B4-BE49-F238E27FC236}">
                  <a16:creationId xmlns:a16="http://schemas.microsoft.com/office/drawing/2014/main" id="{0777FD4F-DE26-4C56-8DDF-9BF4F60000EB}"/>
                </a:ext>
              </a:extLst>
            </p:cNvPr>
            <p:cNvCxnSpPr>
              <a:cxnSpLocks noChangeShapeType="1"/>
              <a:stCxn id="36908" idx="6"/>
              <a:endCxn id="36909" idx="2"/>
            </p:cNvCxnSpPr>
            <p:nvPr/>
          </p:nvCxnSpPr>
          <p:spPr bwMode="auto">
            <a:xfrm>
              <a:off x="667" y="1407"/>
              <a:ext cx="48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5" name="AutoShape 173">
              <a:extLst>
                <a:ext uri="{FF2B5EF4-FFF2-40B4-BE49-F238E27FC236}">
                  <a16:creationId xmlns:a16="http://schemas.microsoft.com/office/drawing/2014/main" id="{D6887304-65D6-49B9-9F3E-6634CFD31488}"/>
                </a:ext>
              </a:extLst>
            </p:cNvPr>
            <p:cNvCxnSpPr>
              <a:cxnSpLocks noChangeShapeType="1"/>
              <a:stCxn id="36905" idx="6"/>
              <a:endCxn id="36907" idx="2"/>
            </p:cNvCxnSpPr>
            <p:nvPr/>
          </p:nvCxnSpPr>
          <p:spPr bwMode="auto">
            <a:xfrm flipV="1">
              <a:off x="644" y="792"/>
              <a:ext cx="486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6" name="AutoShape 174">
              <a:extLst>
                <a:ext uri="{FF2B5EF4-FFF2-40B4-BE49-F238E27FC236}">
                  <a16:creationId xmlns:a16="http://schemas.microsoft.com/office/drawing/2014/main" id="{DB0C62A1-2AD9-45D8-98AA-74F5A2393EF6}"/>
                </a:ext>
              </a:extLst>
            </p:cNvPr>
            <p:cNvCxnSpPr>
              <a:cxnSpLocks noChangeShapeType="1"/>
              <a:stCxn id="36907" idx="6"/>
              <a:endCxn id="36910" idx="1"/>
            </p:cNvCxnSpPr>
            <p:nvPr/>
          </p:nvCxnSpPr>
          <p:spPr bwMode="auto">
            <a:xfrm>
              <a:off x="1270" y="792"/>
              <a:ext cx="2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7" name="AutoShape 175">
              <a:extLst>
                <a:ext uri="{FF2B5EF4-FFF2-40B4-BE49-F238E27FC236}">
                  <a16:creationId xmlns:a16="http://schemas.microsoft.com/office/drawing/2014/main" id="{03BB4200-0C1E-465E-885C-04513B431A5E}"/>
                </a:ext>
              </a:extLst>
            </p:cNvPr>
            <p:cNvCxnSpPr>
              <a:cxnSpLocks noChangeShapeType="1"/>
              <a:stCxn id="36906" idx="7"/>
              <a:endCxn id="36905" idx="3"/>
            </p:cNvCxnSpPr>
            <p:nvPr/>
          </p:nvCxnSpPr>
          <p:spPr bwMode="auto">
            <a:xfrm flipV="1">
              <a:off x="250" y="844"/>
              <a:ext cx="274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8" name="AutoShape 182">
              <a:extLst>
                <a:ext uri="{FF2B5EF4-FFF2-40B4-BE49-F238E27FC236}">
                  <a16:creationId xmlns:a16="http://schemas.microsoft.com/office/drawing/2014/main" id="{3DFDEB91-624E-4F45-AD68-A068D763E9D3}"/>
                </a:ext>
              </a:extLst>
            </p:cNvPr>
            <p:cNvCxnSpPr>
              <a:cxnSpLocks noChangeShapeType="1"/>
              <a:stCxn id="36907" idx="4"/>
              <a:endCxn id="36909" idx="0"/>
            </p:cNvCxnSpPr>
            <p:nvPr/>
          </p:nvCxnSpPr>
          <p:spPr bwMode="auto">
            <a:xfrm>
              <a:off x="1200" y="854"/>
              <a:ext cx="19" cy="4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9" name="AutoShape 183">
              <a:extLst>
                <a:ext uri="{FF2B5EF4-FFF2-40B4-BE49-F238E27FC236}">
                  <a16:creationId xmlns:a16="http://schemas.microsoft.com/office/drawing/2014/main" id="{2E2A06E9-1946-4EA8-ABCF-BD07F9076B1F}"/>
                </a:ext>
              </a:extLst>
            </p:cNvPr>
            <p:cNvCxnSpPr>
              <a:cxnSpLocks noChangeShapeType="1"/>
              <a:stCxn id="36910" idx="3"/>
              <a:endCxn id="36909" idx="7"/>
            </p:cNvCxnSpPr>
            <p:nvPr/>
          </p:nvCxnSpPr>
          <p:spPr bwMode="auto">
            <a:xfrm flipH="1">
              <a:off x="1268" y="1102"/>
              <a:ext cx="293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0" name="Text Box 188">
              <a:extLst>
                <a:ext uri="{FF2B5EF4-FFF2-40B4-BE49-F238E27FC236}">
                  <a16:creationId xmlns:a16="http://schemas.microsoft.com/office/drawing/2014/main" id="{9E114BF4-F260-482C-AC46-0A30C0D6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573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 [B]</a:t>
              </a:r>
            </a:p>
          </p:txBody>
        </p:sp>
        <p:sp>
          <p:nvSpPr>
            <p:cNvPr id="36921" name="Text Box 189">
              <a:extLst>
                <a:ext uri="{FF2B5EF4-FFF2-40B4-BE49-F238E27FC236}">
                  <a16:creationId xmlns:a16="http://schemas.microsoft.com/office/drawing/2014/main" id="{5C8B042D-86A3-43A2-9B6A-944466C3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586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 [s]</a:t>
              </a:r>
            </a:p>
          </p:txBody>
        </p:sp>
        <p:sp>
          <p:nvSpPr>
            <p:cNvPr id="36922" name="Text Box 190">
              <a:extLst>
                <a:ext uri="{FF2B5EF4-FFF2-40B4-BE49-F238E27FC236}">
                  <a16:creationId xmlns:a16="http://schemas.microsoft.com/office/drawing/2014/main" id="{8CFBD677-D75D-46F1-BE46-2FB1196E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465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 [C]</a:t>
              </a:r>
            </a:p>
          </p:txBody>
        </p:sp>
        <p:sp>
          <p:nvSpPr>
            <p:cNvPr id="36923" name="Text Box 191">
              <a:extLst>
                <a:ext uri="{FF2B5EF4-FFF2-40B4-BE49-F238E27FC236}">
                  <a16:creationId xmlns:a16="http://schemas.microsoft.com/office/drawing/2014/main" id="{92B564E5-40B7-4734-8B1C-BF0FC2A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8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 [D]</a:t>
              </a:r>
            </a:p>
          </p:txBody>
        </p:sp>
        <p:sp>
          <p:nvSpPr>
            <p:cNvPr id="36924" name="Text Box 192">
              <a:extLst>
                <a:ext uri="{FF2B5EF4-FFF2-40B4-BE49-F238E27FC236}">
                  <a16:creationId xmlns:a16="http://schemas.microsoft.com/office/drawing/2014/main" id="{C6380241-A359-4A66-91C5-C1E95225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465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 [A]</a:t>
              </a:r>
            </a:p>
          </p:txBody>
        </p:sp>
        <p:sp>
          <p:nvSpPr>
            <p:cNvPr id="36925" name="Text Box 193">
              <a:extLst>
                <a:ext uri="{FF2B5EF4-FFF2-40B4-BE49-F238E27FC236}">
                  <a16:creationId xmlns:a16="http://schemas.microsoft.com/office/drawing/2014/main" id="{6ADF713F-4E9D-4277-9899-33CBC2086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131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 [-]</a:t>
              </a:r>
            </a:p>
          </p:txBody>
        </p:sp>
      </p:grpSp>
      <p:grpSp>
        <p:nvGrpSpPr>
          <p:cNvPr id="36869" name="Group 230">
            <a:extLst>
              <a:ext uri="{FF2B5EF4-FFF2-40B4-BE49-F238E27FC236}">
                <a16:creationId xmlns:a16="http://schemas.microsoft.com/office/drawing/2014/main" id="{6BE3A0D1-8AD3-489C-A1E2-E6128947B7F2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165225"/>
            <a:ext cx="2435225" cy="1981200"/>
            <a:chOff x="2219" y="806"/>
            <a:chExt cx="1534" cy="1248"/>
          </a:xfrm>
        </p:grpSpPr>
        <p:sp>
          <p:nvSpPr>
            <p:cNvPr id="36873" name="AutoShape 194">
              <a:extLst>
                <a:ext uri="{FF2B5EF4-FFF2-40B4-BE49-F238E27FC236}">
                  <a16:creationId xmlns:a16="http://schemas.microsoft.com/office/drawing/2014/main" id="{F623AC9A-B67E-4CE0-A63F-69EB92B1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6874" name="Group 229">
              <a:extLst>
                <a:ext uri="{FF2B5EF4-FFF2-40B4-BE49-F238E27FC236}">
                  <a16:creationId xmlns:a16="http://schemas.microsoft.com/office/drawing/2014/main" id="{68EBCD4C-BD22-41BD-ACB2-CB18F246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36901" name="AutoShape 195">
                <a:extLst>
                  <a:ext uri="{FF2B5EF4-FFF2-40B4-BE49-F238E27FC236}">
                    <a16:creationId xmlns:a16="http://schemas.microsoft.com/office/drawing/2014/main" id="{45FEA966-E6C6-45E8-A28C-58236A4E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6902" name="AutoShape 202">
                <a:extLst>
                  <a:ext uri="{FF2B5EF4-FFF2-40B4-BE49-F238E27FC236}">
                    <a16:creationId xmlns:a16="http://schemas.microsoft.com/office/drawing/2014/main" id="{35CE2CBB-C7F9-4F87-B936-07BF3EC8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36903" name="AutoShape 203">
                <a:extLst>
                  <a:ext uri="{FF2B5EF4-FFF2-40B4-BE49-F238E27FC236}">
                    <a16:creationId xmlns:a16="http://schemas.microsoft.com/office/drawing/2014/main" id="{F54DABE7-ECD5-479F-965F-F144A101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36904" name="AutoShape 206">
                <a:extLst>
                  <a:ext uri="{FF2B5EF4-FFF2-40B4-BE49-F238E27FC236}">
                    <a16:creationId xmlns:a16="http://schemas.microsoft.com/office/drawing/2014/main" id="{56244D40-30CD-439D-81A9-804BD7594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36875" name="Group 228">
              <a:extLst>
                <a:ext uri="{FF2B5EF4-FFF2-40B4-BE49-F238E27FC236}">
                  <a16:creationId xmlns:a16="http://schemas.microsoft.com/office/drawing/2014/main" id="{5DAB2853-925E-4EC7-B121-D7D638F5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36895" name="AutoShape 196">
                <a:extLst>
                  <a:ext uri="{FF2B5EF4-FFF2-40B4-BE49-F238E27FC236}">
                    <a16:creationId xmlns:a16="http://schemas.microsoft.com/office/drawing/2014/main" id="{59077F55-EAED-4017-9C77-7C0A36FB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6896" name="AutoShape 198">
                <a:extLst>
                  <a:ext uri="{FF2B5EF4-FFF2-40B4-BE49-F238E27FC236}">
                    <a16:creationId xmlns:a16="http://schemas.microsoft.com/office/drawing/2014/main" id="{C01ABAFC-9E3D-4F9D-8120-7233DADE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6897" name="AutoShape 201">
                <a:extLst>
                  <a:ext uri="{FF2B5EF4-FFF2-40B4-BE49-F238E27FC236}">
                    <a16:creationId xmlns:a16="http://schemas.microsoft.com/office/drawing/2014/main" id="{82E38903-FB9C-40BE-8B10-5E071196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36898" name="AutoShape 204">
                <a:extLst>
                  <a:ext uri="{FF2B5EF4-FFF2-40B4-BE49-F238E27FC236}">
                    <a16:creationId xmlns:a16="http://schemas.microsoft.com/office/drawing/2014/main" id="{44914D7E-C5E7-444C-9B40-59AA4AFB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36899" name="AutoShape 205">
                <a:extLst>
                  <a:ext uri="{FF2B5EF4-FFF2-40B4-BE49-F238E27FC236}">
                    <a16:creationId xmlns:a16="http://schemas.microsoft.com/office/drawing/2014/main" id="{775576C7-72DA-498C-B380-BFDD1CA0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36900" name="AutoShape 207">
                <a:extLst>
                  <a:ext uri="{FF2B5EF4-FFF2-40B4-BE49-F238E27FC236}">
                    <a16:creationId xmlns:a16="http://schemas.microsoft.com/office/drawing/2014/main" id="{EEB8D401-F3D4-455D-A1A1-36A37491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36876" name="Group 227">
              <a:extLst>
                <a:ext uri="{FF2B5EF4-FFF2-40B4-BE49-F238E27FC236}">
                  <a16:creationId xmlns:a16="http://schemas.microsoft.com/office/drawing/2014/main" id="{BE0EA1B2-4E94-4825-8E61-502650A3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36891" name="AutoShape 197">
                <a:extLst>
                  <a:ext uri="{FF2B5EF4-FFF2-40B4-BE49-F238E27FC236}">
                    <a16:creationId xmlns:a16="http://schemas.microsoft.com/office/drawing/2014/main" id="{E759FC4B-90FB-4000-9677-8FB98C2E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6892" name="AutoShape 199">
                <a:extLst>
                  <a:ext uri="{FF2B5EF4-FFF2-40B4-BE49-F238E27FC236}">
                    <a16:creationId xmlns:a16="http://schemas.microsoft.com/office/drawing/2014/main" id="{BCA8E2C7-479D-4C6E-9EE0-BC3B7D1A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6893" name="AutoShape 200">
                <a:extLst>
                  <a:ext uri="{FF2B5EF4-FFF2-40B4-BE49-F238E27FC236}">
                    <a16:creationId xmlns:a16="http://schemas.microsoft.com/office/drawing/2014/main" id="{088B8131-1D30-48A7-95F3-9186934E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6894" name="AutoShape 208">
                <a:extLst>
                  <a:ext uri="{FF2B5EF4-FFF2-40B4-BE49-F238E27FC236}">
                    <a16:creationId xmlns:a16="http://schemas.microsoft.com/office/drawing/2014/main" id="{3025195B-6BAE-4CD3-ACEA-FF6969C3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36877" name="AutoShape 210">
              <a:extLst>
                <a:ext uri="{FF2B5EF4-FFF2-40B4-BE49-F238E27FC236}">
                  <a16:creationId xmlns:a16="http://schemas.microsoft.com/office/drawing/2014/main" id="{0B2822CC-7C73-43FF-9BD6-C0B2E34DAED0}"/>
                </a:ext>
              </a:extLst>
            </p:cNvPr>
            <p:cNvCxnSpPr>
              <a:cxnSpLocks noChangeShapeType="1"/>
              <a:stCxn id="36901" idx="7"/>
              <a:endCxn id="36873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211">
              <a:extLst>
                <a:ext uri="{FF2B5EF4-FFF2-40B4-BE49-F238E27FC236}">
                  <a16:creationId xmlns:a16="http://schemas.microsoft.com/office/drawing/2014/main" id="{45853C3C-86B6-4785-A0EE-4457CBA3FBC1}"/>
                </a:ext>
              </a:extLst>
            </p:cNvPr>
            <p:cNvCxnSpPr>
              <a:cxnSpLocks noChangeShapeType="1"/>
              <a:stCxn id="36895" idx="7"/>
              <a:endCxn id="36901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212">
              <a:extLst>
                <a:ext uri="{FF2B5EF4-FFF2-40B4-BE49-F238E27FC236}">
                  <a16:creationId xmlns:a16="http://schemas.microsoft.com/office/drawing/2014/main" id="{D8A68572-746B-42F9-AC4B-F5C26797C787}"/>
                </a:ext>
              </a:extLst>
            </p:cNvPr>
            <p:cNvCxnSpPr>
              <a:cxnSpLocks noChangeShapeType="1"/>
              <a:stCxn id="36891" idx="0"/>
              <a:endCxn id="36895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213">
              <a:extLst>
                <a:ext uri="{FF2B5EF4-FFF2-40B4-BE49-F238E27FC236}">
                  <a16:creationId xmlns:a16="http://schemas.microsoft.com/office/drawing/2014/main" id="{7FC79F39-12A7-415A-A8A0-5E4E3BFA95DD}"/>
                </a:ext>
              </a:extLst>
            </p:cNvPr>
            <p:cNvCxnSpPr>
              <a:cxnSpLocks noChangeShapeType="1"/>
              <a:stCxn id="36896" idx="0"/>
              <a:endCxn id="36901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214">
              <a:extLst>
                <a:ext uri="{FF2B5EF4-FFF2-40B4-BE49-F238E27FC236}">
                  <a16:creationId xmlns:a16="http://schemas.microsoft.com/office/drawing/2014/main" id="{5883CBBD-AD69-4267-BED4-2A659D25EFEC}"/>
                </a:ext>
              </a:extLst>
            </p:cNvPr>
            <p:cNvCxnSpPr>
              <a:cxnSpLocks noChangeShapeType="1"/>
              <a:stCxn id="36896" idx="4"/>
              <a:endCxn id="36892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215">
              <a:extLst>
                <a:ext uri="{FF2B5EF4-FFF2-40B4-BE49-F238E27FC236}">
                  <a16:creationId xmlns:a16="http://schemas.microsoft.com/office/drawing/2014/main" id="{11690B81-AE6B-4DB0-A04F-0E17E06039C8}"/>
                </a:ext>
              </a:extLst>
            </p:cNvPr>
            <p:cNvCxnSpPr>
              <a:cxnSpLocks noChangeShapeType="1"/>
              <a:stCxn id="36893" idx="1"/>
              <a:endCxn id="36896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216">
              <a:extLst>
                <a:ext uri="{FF2B5EF4-FFF2-40B4-BE49-F238E27FC236}">
                  <a16:creationId xmlns:a16="http://schemas.microsoft.com/office/drawing/2014/main" id="{1EA531B4-4431-40AC-BE56-01B5029FB237}"/>
                </a:ext>
              </a:extLst>
            </p:cNvPr>
            <p:cNvCxnSpPr>
              <a:cxnSpLocks noChangeShapeType="1"/>
              <a:stCxn id="36897" idx="1"/>
              <a:endCxn id="36901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17">
              <a:extLst>
                <a:ext uri="{FF2B5EF4-FFF2-40B4-BE49-F238E27FC236}">
                  <a16:creationId xmlns:a16="http://schemas.microsoft.com/office/drawing/2014/main" id="{F7AF5322-66A9-4B80-8215-0F7E3D954444}"/>
                </a:ext>
              </a:extLst>
            </p:cNvPr>
            <p:cNvCxnSpPr>
              <a:cxnSpLocks noChangeShapeType="1"/>
              <a:stCxn id="36902" idx="0"/>
              <a:endCxn id="36873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8">
              <a:extLst>
                <a:ext uri="{FF2B5EF4-FFF2-40B4-BE49-F238E27FC236}">
                  <a16:creationId xmlns:a16="http://schemas.microsoft.com/office/drawing/2014/main" id="{3C672E8E-23B7-4924-AEF9-F13CCBF60414}"/>
                </a:ext>
              </a:extLst>
            </p:cNvPr>
            <p:cNvCxnSpPr>
              <a:cxnSpLocks noChangeShapeType="1"/>
              <a:stCxn id="36903" idx="1"/>
              <a:endCxn id="36873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19">
              <a:extLst>
                <a:ext uri="{FF2B5EF4-FFF2-40B4-BE49-F238E27FC236}">
                  <a16:creationId xmlns:a16="http://schemas.microsoft.com/office/drawing/2014/main" id="{CF8F9BA6-E19F-4130-A99F-894C0EFBFBF4}"/>
                </a:ext>
              </a:extLst>
            </p:cNvPr>
            <p:cNvCxnSpPr>
              <a:cxnSpLocks noChangeShapeType="1"/>
              <a:stCxn id="36898" idx="0"/>
              <a:endCxn id="36903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220">
              <a:extLst>
                <a:ext uri="{FF2B5EF4-FFF2-40B4-BE49-F238E27FC236}">
                  <a16:creationId xmlns:a16="http://schemas.microsoft.com/office/drawing/2014/main" id="{761A786E-3A81-4418-9DA7-87472CE80C5F}"/>
                </a:ext>
              </a:extLst>
            </p:cNvPr>
            <p:cNvCxnSpPr>
              <a:cxnSpLocks noChangeShapeType="1"/>
              <a:stCxn id="36899" idx="0"/>
              <a:endCxn id="36903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221">
              <a:extLst>
                <a:ext uri="{FF2B5EF4-FFF2-40B4-BE49-F238E27FC236}">
                  <a16:creationId xmlns:a16="http://schemas.microsoft.com/office/drawing/2014/main" id="{6A542234-AAD0-4409-A1B8-3932019C1E24}"/>
                </a:ext>
              </a:extLst>
            </p:cNvPr>
            <p:cNvCxnSpPr>
              <a:cxnSpLocks noChangeShapeType="1"/>
              <a:stCxn id="36904" idx="1"/>
              <a:endCxn id="36873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222">
              <a:extLst>
                <a:ext uri="{FF2B5EF4-FFF2-40B4-BE49-F238E27FC236}">
                  <a16:creationId xmlns:a16="http://schemas.microsoft.com/office/drawing/2014/main" id="{A5DA2332-48FC-4540-98A8-71205E194C5E}"/>
                </a:ext>
              </a:extLst>
            </p:cNvPr>
            <p:cNvCxnSpPr>
              <a:cxnSpLocks noChangeShapeType="1"/>
              <a:endCxn id="36904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223">
              <a:extLst>
                <a:ext uri="{FF2B5EF4-FFF2-40B4-BE49-F238E27FC236}">
                  <a16:creationId xmlns:a16="http://schemas.microsoft.com/office/drawing/2014/main" id="{2BFD8185-4A2C-4BC1-8155-177D865EF653}"/>
                </a:ext>
              </a:extLst>
            </p:cNvPr>
            <p:cNvCxnSpPr>
              <a:cxnSpLocks noChangeShapeType="1"/>
              <a:stCxn id="36894" idx="0"/>
              <a:endCxn id="36900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Text Box 443">
            <a:extLst>
              <a:ext uri="{FF2B5EF4-FFF2-40B4-BE49-F238E27FC236}">
                <a16:creationId xmlns:a16="http://schemas.microsoft.com/office/drawing/2014/main" id="{69E52AA9-910D-4AC8-87FB-5DF5A929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5091113"/>
            <a:ext cx="6678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5.7     apply DFS algorithm on a graph G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(a) The edges scanned by DFS form a tree  (DFS tree)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(b) If G is connected, the tree is a spanning tree</a:t>
            </a:r>
          </a:p>
        </p:txBody>
      </p:sp>
      <p:sp>
        <p:nvSpPr>
          <p:cNvPr id="36871" name="Text Box 444">
            <a:extLst>
              <a:ext uri="{FF2B5EF4-FFF2-40B4-BE49-F238E27FC236}">
                <a16:creationId xmlns:a16="http://schemas.microsoft.com/office/drawing/2014/main" id="{8319AAA8-0B73-4419-AC0F-D5DE4436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3654425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Example 5.16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Example 5.17</a:t>
            </a:r>
          </a:p>
        </p:txBody>
      </p:sp>
      <p:sp>
        <p:nvSpPr>
          <p:cNvPr id="36872" name="Text Box 445">
            <a:extLst>
              <a:ext uri="{FF2B5EF4-FFF2-40B4-BE49-F238E27FC236}">
                <a16:creationId xmlns:a16="http://schemas.microsoft.com/office/drawing/2014/main" id="{0150AA0E-7A97-423D-A071-68844A2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66705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57E97685-012C-4C95-917A-6FC67C6D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5AE1D8-E84F-4F2E-AB70-C0178235EB30}" type="slidenum">
              <a:rPr lang="zh-TW" altLang="en-US" sz="140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9842F-293D-4FAF-890D-414FE534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Connectivity-1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004B5B1-F24F-4EC4-9ED3-98CE4F078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(di)graph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there exists a (directed) path from any vertex to any other vertex</a:t>
            </a:r>
          </a:p>
          <a:p>
            <a:pPr marL="0" indent="0"/>
            <a:endParaRPr lang="en-US" altLang="zh-TW" sz="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A graph has a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>
                <a:ea typeface="新細明體" panose="02020500000000000000" pitchFamily="18" charset="-120"/>
              </a:rPr>
              <a:t> if it is possible to assign a direction to each edge such that the resulting digraph is strongly connected.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e.g.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one-way street</a:t>
            </a:r>
            <a:br>
              <a:rPr lang="en-US" altLang="zh-TW" sz="1800">
                <a:ea typeface="新細明體" panose="02020500000000000000" pitchFamily="18" charset="-120"/>
              </a:rPr>
            </a:br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Bridge</a:t>
            </a:r>
            <a:r>
              <a:rPr lang="en-US" altLang="zh-TW" sz="2000">
                <a:ea typeface="新細明體" panose="02020500000000000000" pitchFamily="18" charset="-120"/>
              </a:rPr>
              <a:t>  (or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cut edge</a:t>
            </a:r>
            <a:r>
              <a:rPr lang="en-US" altLang="zh-TW" sz="2000">
                <a:ea typeface="新細明體" panose="02020500000000000000" pitchFamily="18" charset="-120"/>
              </a:rPr>
              <a:t>) of a connected graph G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an edge e such that G\{e} is not connected</a:t>
            </a: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detect a bridge for a given G?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	by DFS (or BFS, or MST), the bridge must be on the spanning tree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then check each tree edge by deleting it and check connectivity of resulting graph</a:t>
            </a: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know a given G has a strongly connected orientation?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(a) G has a strongly connected orientation  iff  G is connected and has no bridge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(b) if   G has a strongly connected orientation, 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      then   each edge of G must be part of a circuit</a:t>
            </a: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9A105DDE-30E9-4F94-9F68-FA5F68949C2F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2824163"/>
            <a:ext cx="887413" cy="582612"/>
            <a:chOff x="3703" y="1705"/>
            <a:chExt cx="559" cy="367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A5F1762D-D688-4D4A-BAB7-E72F8698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80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246456BB-5411-4F03-A343-2DFA58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47205351-59F1-40F0-B7ED-8FDB243C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91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C50C5F41-0D09-46AE-9711-02704637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7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63140FA2-E364-49F0-803C-7E1429F8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9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4" name="Oval 10">
              <a:extLst>
                <a:ext uri="{FF2B5EF4-FFF2-40B4-BE49-F238E27FC236}">
                  <a16:creationId xmlns:a16="http://schemas.microsoft.com/office/drawing/2014/main" id="{2A4624B3-70BF-4393-8A06-5C228FE9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85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38925" name="AutoShape 12">
              <a:extLst>
                <a:ext uri="{FF2B5EF4-FFF2-40B4-BE49-F238E27FC236}">
                  <a16:creationId xmlns:a16="http://schemas.microsoft.com/office/drawing/2014/main" id="{29326026-D945-476D-9940-E0244EC2B438}"/>
                </a:ext>
              </a:extLst>
            </p:cNvPr>
            <p:cNvCxnSpPr>
              <a:cxnSpLocks noChangeShapeType="1"/>
              <a:stCxn id="38919" idx="4"/>
              <a:endCxn id="38920" idx="0"/>
            </p:cNvCxnSpPr>
            <p:nvPr/>
          </p:nvCxnSpPr>
          <p:spPr bwMode="auto">
            <a:xfrm>
              <a:off x="3731" y="1857"/>
              <a:ext cx="2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3">
              <a:extLst>
                <a:ext uri="{FF2B5EF4-FFF2-40B4-BE49-F238E27FC236}">
                  <a16:creationId xmlns:a16="http://schemas.microsoft.com/office/drawing/2014/main" id="{9F0CA6FA-E8AF-4C11-A262-38BCD4953BDE}"/>
                </a:ext>
              </a:extLst>
            </p:cNvPr>
            <p:cNvCxnSpPr>
              <a:cxnSpLocks noChangeShapeType="1"/>
              <a:stCxn id="38919" idx="5"/>
              <a:endCxn id="38921" idx="2"/>
            </p:cNvCxnSpPr>
            <p:nvPr/>
          </p:nvCxnSpPr>
          <p:spPr bwMode="auto">
            <a:xfrm>
              <a:off x="3751" y="1849"/>
              <a:ext cx="117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4">
              <a:extLst>
                <a:ext uri="{FF2B5EF4-FFF2-40B4-BE49-F238E27FC236}">
                  <a16:creationId xmlns:a16="http://schemas.microsoft.com/office/drawing/2014/main" id="{541CEF7F-2AA6-4A57-9D47-B7CEC1982F4A}"/>
                </a:ext>
              </a:extLst>
            </p:cNvPr>
            <p:cNvCxnSpPr>
              <a:cxnSpLocks noChangeShapeType="1"/>
              <a:stCxn id="38921" idx="3"/>
              <a:endCxn id="38920" idx="7"/>
            </p:cNvCxnSpPr>
            <p:nvPr/>
          </p:nvCxnSpPr>
          <p:spPr bwMode="auto">
            <a:xfrm flipH="1">
              <a:off x="3774" y="1959"/>
              <a:ext cx="102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5">
              <a:extLst>
                <a:ext uri="{FF2B5EF4-FFF2-40B4-BE49-F238E27FC236}">
                  <a16:creationId xmlns:a16="http://schemas.microsoft.com/office/drawing/2014/main" id="{89CAAC73-67EC-4540-AE8F-C958471B50E9}"/>
                </a:ext>
              </a:extLst>
            </p:cNvPr>
            <p:cNvCxnSpPr>
              <a:cxnSpLocks noChangeShapeType="1"/>
              <a:stCxn id="38922" idx="3"/>
              <a:endCxn id="38924" idx="0"/>
            </p:cNvCxnSpPr>
            <p:nvPr/>
          </p:nvCxnSpPr>
          <p:spPr bwMode="auto">
            <a:xfrm flipH="1">
              <a:off x="4074" y="1753"/>
              <a:ext cx="80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6">
              <a:extLst>
                <a:ext uri="{FF2B5EF4-FFF2-40B4-BE49-F238E27FC236}">
                  <a16:creationId xmlns:a16="http://schemas.microsoft.com/office/drawing/2014/main" id="{70972064-C6B4-4210-A60B-1C2F540C15F2}"/>
                </a:ext>
              </a:extLst>
            </p:cNvPr>
            <p:cNvCxnSpPr>
              <a:cxnSpLocks noChangeShapeType="1"/>
              <a:stCxn id="38924" idx="5"/>
              <a:endCxn id="38923" idx="2"/>
            </p:cNvCxnSpPr>
            <p:nvPr/>
          </p:nvCxnSpPr>
          <p:spPr bwMode="auto">
            <a:xfrm>
              <a:off x="4094" y="1899"/>
              <a:ext cx="11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7">
              <a:extLst>
                <a:ext uri="{FF2B5EF4-FFF2-40B4-BE49-F238E27FC236}">
                  <a16:creationId xmlns:a16="http://schemas.microsoft.com/office/drawing/2014/main" id="{B6F84EA4-49BE-4F79-8243-25007383B3BC}"/>
                </a:ext>
              </a:extLst>
            </p:cNvPr>
            <p:cNvCxnSpPr>
              <a:cxnSpLocks noChangeShapeType="1"/>
              <a:stCxn id="38922" idx="4"/>
              <a:endCxn id="38923" idx="1"/>
            </p:cNvCxnSpPr>
            <p:nvPr/>
          </p:nvCxnSpPr>
          <p:spPr bwMode="auto">
            <a:xfrm>
              <a:off x="4174" y="1761"/>
              <a:ext cx="4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8">
              <a:extLst>
                <a:ext uri="{FF2B5EF4-FFF2-40B4-BE49-F238E27FC236}">
                  <a16:creationId xmlns:a16="http://schemas.microsoft.com/office/drawing/2014/main" id="{587895B0-732F-4042-AC30-C98444E49813}"/>
                </a:ext>
              </a:extLst>
            </p:cNvPr>
            <p:cNvCxnSpPr>
              <a:cxnSpLocks noChangeShapeType="1"/>
              <a:stCxn id="38921" idx="6"/>
              <a:endCxn id="38924" idx="2"/>
            </p:cNvCxnSpPr>
            <p:nvPr/>
          </p:nvCxnSpPr>
          <p:spPr bwMode="auto">
            <a:xfrm flipV="1">
              <a:off x="3924" y="1879"/>
              <a:ext cx="122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8" name="Text Box 21">
            <a:extLst>
              <a:ext uri="{FF2B5EF4-FFF2-40B4-BE49-F238E27FC236}">
                <a16:creationId xmlns:a16="http://schemas.microsoft.com/office/drawing/2014/main" id="{43B9633E-856B-4EB7-ACF0-01593D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1282B190-8516-4D4F-B1FA-EDBAC7E9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C46EAC-D1E0-40AF-B410-24477FE4C105}" type="slidenum">
              <a:rPr lang="zh-TW" altLang="en-US" sz="14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3A2A64-3735-49B7-87B0-C547FC9D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Connectivity-2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086D72-F0B3-43C2-AD5D-BB59E1A08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assign “strongly connected orientations” to edges of  a given G that is known to be connected and contain no bridge?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Method 1</a:t>
            </a:r>
            <a:r>
              <a:rPr lang="en-US" altLang="zh-TW" sz="1800">
                <a:ea typeface="新細明體" panose="02020500000000000000" pitchFamily="18" charset="-120"/>
              </a:rPr>
              <a:t>: constructing directed circuits C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,C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,…C</a:t>
            </a:r>
            <a:r>
              <a:rPr lang="en-US" altLang="zh-TW" sz="1800" baseline="-25000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 until all edges are covered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After constructing C</a:t>
            </a:r>
            <a:r>
              <a:rPr lang="en-US" altLang="zh-TW" sz="1800" baseline="-25000">
                <a:ea typeface="新細明體" panose="02020500000000000000" pitchFamily="18" charset="-120"/>
              </a:rPr>
              <a:t>i </a:t>
            </a:r>
            <a:r>
              <a:rPr lang="en-US" altLang="zh-TW" sz="1800">
                <a:ea typeface="新細明體" panose="02020500000000000000" pitchFamily="18" charset="-120"/>
              </a:rPr>
              <a:t>, if there exists vertex u not in some circuit yet, but is adjacent to some vertex v of C</a:t>
            </a:r>
            <a:r>
              <a:rPr lang="en-US" altLang="zh-TW" sz="1800" baseline="-25000">
                <a:ea typeface="新細明體" panose="02020500000000000000" pitchFamily="18" charset="-120"/>
              </a:rPr>
              <a:t>i </a:t>
            </a:r>
            <a:r>
              <a:rPr lang="en-US" altLang="zh-TW" sz="1800">
                <a:ea typeface="新細明體" panose="02020500000000000000" pitchFamily="18" charset="-120"/>
              </a:rPr>
              <a:t>, then we construct circuit C</a:t>
            </a:r>
            <a:r>
              <a:rPr lang="en-US" altLang="zh-TW" sz="1800" baseline="-25000">
                <a:ea typeface="新細明體" panose="02020500000000000000" pitchFamily="18" charset="-120"/>
              </a:rPr>
              <a:t>i+1</a:t>
            </a:r>
            <a:r>
              <a:rPr lang="en-US" altLang="zh-TW" sz="1800">
                <a:ea typeface="新細明體" panose="02020500000000000000" pitchFamily="18" charset="-120"/>
              </a:rPr>
              <a:t> which contains edge (u,v).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If C</a:t>
            </a:r>
            <a:r>
              <a:rPr lang="en-US" altLang="zh-TW" sz="1800" baseline="-25000">
                <a:ea typeface="新細明體" panose="02020500000000000000" pitchFamily="18" charset="-120"/>
              </a:rPr>
              <a:t>i+1</a:t>
            </a:r>
            <a:r>
              <a:rPr lang="en-US" altLang="zh-TW" sz="1800">
                <a:ea typeface="新細明體" panose="02020500000000000000" pitchFamily="18" charset="-120"/>
              </a:rPr>
              <a:t> overlaps with circuit C</a:t>
            </a:r>
            <a:r>
              <a:rPr lang="en-US" altLang="zh-TW" sz="1800" baseline="-25000"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 we keep the orientation of those overlapped edges in C</a:t>
            </a:r>
            <a:r>
              <a:rPr lang="en-US" altLang="zh-TW" sz="1800" baseline="-25000">
                <a:ea typeface="新細明體" panose="02020500000000000000" pitchFamily="18" charset="-120"/>
              </a:rPr>
              <a:t>i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Method 2:</a:t>
            </a:r>
            <a:r>
              <a:rPr lang="en-US" altLang="zh-TW" sz="1800">
                <a:ea typeface="新細明體" panose="02020500000000000000" pitchFamily="18" charset="-120"/>
              </a:rPr>
              <a:t> Apply DFS.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For edges in DFS-tree, assign direction from lower indexed vertex to higher one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For non-tree edges, assign direction from higher indexed vertex to lower one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Thm 5.8    G is connected and has no bridge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assign direction to edges of G by Method 2, the resulting digraph is strongly connected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Pf: </a:t>
            </a:r>
            <a:r>
              <a:rPr lang="en-US" altLang="zh-TW" sz="1800">
                <a:ea typeface="新細明體" panose="02020500000000000000" pitchFamily="18" charset="-120"/>
              </a:rPr>
              <a:t>(to show there exists directed path from any vertex k’ to 1, by math induction)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key: 1. there is NO bridge!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2.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when DFS backtracks at vertex k, it means all vertices reachable from k </a:t>
            </a:r>
            <a:b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	   have already been visited (thus labeled)</a:t>
            </a:r>
          </a:p>
        </p:txBody>
      </p:sp>
      <p:grpSp>
        <p:nvGrpSpPr>
          <p:cNvPr id="40965" name="Group 54">
            <a:extLst>
              <a:ext uri="{FF2B5EF4-FFF2-40B4-BE49-F238E27FC236}">
                <a16:creationId xmlns:a16="http://schemas.microsoft.com/office/drawing/2014/main" id="{35AA4C14-ACE8-417A-951F-E40503A04907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759075"/>
            <a:ext cx="1828800" cy="901700"/>
            <a:chOff x="3178" y="1400"/>
            <a:chExt cx="1152" cy="568"/>
          </a:xfrm>
        </p:grpSpPr>
        <p:sp>
          <p:nvSpPr>
            <p:cNvPr id="40984" name="AutoShape 28">
              <a:extLst>
                <a:ext uri="{FF2B5EF4-FFF2-40B4-BE49-F238E27FC236}">
                  <a16:creationId xmlns:a16="http://schemas.microsoft.com/office/drawing/2014/main" id="{30C96472-FAFA-496E-BDA8-F24B53DD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5" name="AutoShape 29">
              <a:extLst>
                <a:ext uri="{FF2B5EF4-FFF2-40B4-BE49-F238E27FC236}">
                  <a16:creationId xmlns:a16="http://schemas.microsoft.com/office/drawing/2014/main" id="{8B42BAB5-56E1-4B96-ACA7-3D699B39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86" name="AutoShape 30">
              <a:extLst>
                <a:ext uri="{FF2B5EF4-FFF2-40B4-BE49-F238E27FC236}">
                  <a16:creationId xmlns:a16="http://schemas.microsoft.com/office/drawing/2014/main" id="{5F97292C-2F21-4AAB-BDB5-05CD333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87" name="AutoShape 35">
              <a:extLst>
                <a:ext uri="{FF2B5EF4-FFF2-40B4-BE49-F238E27FC236}">
                  <a16:creationId xmlns:a16="http://schemas.microsoft.com/office/drawing/2014/main" id="{6D874135-6F30-42F7-A377-6F9DE54A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8" name="AutoShape 36">
              <a:extLst>
                <a:ext uri="{FF2B5EF4-FFF2-40B4-BE49-F238E27FC236}">
                  <a16:creationId xmlns:a16="http://schemas.microsoft.com/office/drawing/2014/main" id="{6B6446FF-5E72-4AA4-9171-FBC2DE2E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89" name="AutoShape 37">
              <a:extLst>
                <a:ext uri="{FF2B5EF4-FFF2-40B4-BE49-F238E27FC236}">
                  <a16:creationId xmlns:a16="http://schemas.microsoft.com/office/drawing/2014/main" id="{E98A8E7F-4AAD-42BF-8DCF-1654D9D8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90" name="AutoShape 40">
              <a:extLst>
                <a:ext uri="{FF2B5EF4-FFF2-40B4-BE49-F238E27FC236}">
                  <a16:creationId xmlns:a16="http://schemas.microsoft.com/office/drawing/2014/main" id="{FEB9A26C-1EDB-4E26-93A4-33415A46FF1F}"/>
                </a:ext>
              </a:extLst>
            </p:cNvPr>
            <p:cNvCxnSpPr>
              <a:cxnSpLocks noChangeShapeType="1"/>
              <a:stCxn id="40984" idx="4"/>
              <a:endCxn id="40988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41">
              <a:extLst>
                <a:ext uri="{FF2B5EF4-FFF2-40B4-BE49-F238E27FC236}">
                  <a16:creationId xmlns:a16="http://schemas.microsoft.com/office/drawing/2014/main" id="{F4DF5CE5-6D60-4491-B496-EC7794B88DD5}"/>
                </a:ext>
              </a:extLst>
            </p:cNvPr>
            <p:cNvCxnSpPr>
              <a:cxnSpLocks noChangeShapeType="1"/>
              <a:stCxn id="40987" idx="0"/>
              <a:endCxn id="40984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42">
              <a:extLst>
                <a:ext uri="{FF2B5EF4-FFF2-40B4-BE49-F238E27FC236}">
                  <a16:creationId xmlns:a16="http://schemas.microsoft.com/office/drawing/2014/main" id="{55342A83-480A-4712-8EA7-D8B29A7265BB}"/>
                </a:ext>
              </a:extLst>
            </p:cNvPr>
            <p:cNvCxnSpPr>
              <a:cxnSpLocks noChangeShapeType="1"/>
              <a:stCxn id="40985" idx="2"/>
              <a:endCxn id="40984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43">
              <a:extLst>
                <a:ext uri="{FF2B5EF4-FFF2-40B4-BE49-F238E27FC236}">
                  <a16:creationId xmlns:a16="http://schemas.microsoft.com/office/drawing/2014/main" id="{350017F6-48E2-49AB-85A4-EAECB1D1BD9F}"/>
                </a:ext>
              </a:extLst>
            </p:cNvPr>
            <p:cNvCxnSpPr>
              <a:cxnSpLocks noChangeShapeType="1"/>
              <a:stCxn id="40987" idx="6"/>
              <a:endCxn id="40988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44">
              <a:extLst>
                <a:ext uri="{FF2B5EF4-FFF2-40B4-BE49-F238E27FC236}">
                  <a16:creationId xmlns:a16="http://schemas.microsoft.com/office/drawing/2014/main" id="{D70B14D8-A107-4C96-B50A-0BA56A1EEED8}"/>
                </a:ext>
              </a:extLst>
            </p:cNvPr>
            <p:cNvCxnSpPr>
              <a:cxnSpLocks noChangeShapeType="1"/>
              <a:stCxn id="40989" idx="2"/>
              <a:endCxn id="40988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45">
              <a:extLst>
                <a:ext uri="{FF2B5EF4-FFF2-40B4-BE49-F238E27FC236}">
                  <a16:creationId xmlns:a16="http://schemas.microsoft.com/office/drawing/2014/main" id="{C814A8BD-CB59-4ACF-ADC4-25AECF5BAE63}"/>
                </a:ext>
              </a:extLst>
            </p:cNvPr>
            <p:cNvCxnSpPr>
              <a:cxnSpLocks noChangeShapeType="1"/>
              <a:stCxn id="40989" idx="1"/>
              <a:endCxn id="40985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52">
              <a:extLst>
                <a:ext uri="{FF2B5EF4-FFF2-40B4-BE49-F238E27FC236}">
                  <a16:creationId xmlns:a16="http://schemas.microsoft.com/office/drawing/2014/main" id="{C5CCDA6B-5EFC-4B86-BDA0-07C24A04319A}"/>
                </a:ext>
              </a:extLst>
            </p:cNvPr>
            <p:cNvCxnSpPr>
              <a:cxnSpLocks noChangeShapeType="1"/>
              <a:stCxn id="40986" idx="1"/>
              <a:endCxn id="40985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3">
              <a:extLst>
                <a:ext uri="{FF2B5EF4-FFF2-40B4-BE49-F238E27FC236}">
                  <a16:creationId xmlns:a16="http://schemas.microsoft.com/office/drawing/2014/main" id="{37F2F012-C136-45BC-A9EC-360D5EB610EA}"/>
                </a:ext>
              </a:extLst>
            </p:cNvPr>
            <p:cNvCxnSpPr>
              <a:cxnSpLocks noChangeShapeType="1"/>
              <a:stCxn id="40986" idx="3"/>
              <a:endCxn id="40989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55">
            <a:extLst>
              <a:ext uri="{FF2B5EF4-FFF2-40B4-BE49-F238E27FC236}">
                <a16:creationId xmlns:a16="http://schemas.microsoft.com/office/drawing/2014/main" id="{3E0B5881-FE26-472F-ACA8-23682EBF0B72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2797175"/>
            <a:ext cx="1828800" cy="901700"/>
            <a:chOff x="3178" y="1400"/>
            <a:chExt cx="1152" cy="568"/>
          </a:xfrm>
        </p:grpSpPr>
        <p:sp>
          <p:nvSpPr>
            <p:cNvPr id="40970" name="AutoShape 56">
              <a:extLst>
                <a:ext uri="{FF2B5EF4-FFF2-40B4-BE49-F238E27FC236}">
                  <a16:creationId xmlns:a16="http://schemas.microsoft.com/office/drawing/2014/main" id="{C81D4668-CB3E-4B4B-B09C-03203985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1" name="AutoShape 57">
              <a:extLst>
                <a:ext uri="{FF2B5EF4-FFF2-40B4-BE49-F238E27FC236}">
                  <a16:creationId xmlns:a16="http://schemas.microsoft.com/office/drawing/2014/main" id="{B115BD80-04F3-4B9B-ABE5-1E1F37DB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72" name="AutoShape 58">
              <a:extLst>
                <a:ext uri="{FF2B5EF4-FFF2-40B4-BE49-F238E27FC236}">
                  <a16:creationId xmlns:a16="http://schemas.microsoft.com/office/drawing/2014/main" id="{EB4D50DE-1FD8-4F93-B56D-B5E996D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73" name="AutoShape 59">
              <a:extLst>
                <a:ext uri="{FF2B5EF4-FFF2-40B4-BE49-F238E27FC236}">
                  <a16:creationId xmlns:a16="http://schemas.microsoft.com/office/drawing/2014/main" id="{E27876AE-713E-44A0-BE53-6DB5460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74" name="AutoShape 60">
              <a:extLst>
                <a:ext uri="{FF2B5EF4-FFF2-40B4-BE49-F238E27FC236}">
                  <a16:creationId xmlns:a16="http://schemas.microsoft.com/office/drawing/2014/main" id="{97F59195-F31B-4CFA-822F-CD7DA543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75" name="AutoShape 61">
              <a:extLst>
                <a:ext uri="{FF2B5EF4-FFF2-40B4-BE49-F238E27FC236}">
                  <a16:creationId xmlns:a16="http://schemas.microsoft.com/office/drawing/2014/main" id="{D7419D7C-8B38-4802-9BF2-8A23123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76" name="AutoShape 62">
              <a:extLst>
                <a:ext uri="{FF2B5EF4-FFF2-40B4-BE49-F238E27FC236}">
                  <a16:creationId xmlns:a16="http://schemas.microsoft.com/office/drawing/2014/main" id="{5953E9EA-9953-4295-8F74-926E729E8D38}"/>
                </a:ext>
              </a:extLst>
            </p:cNvPr>
            <p:cNvCxnSpPr>
              <a:cxnSpLocks noChangeShapeType="1"/>
              <a:stCxn id="40970" idx="4"/>
              <a:endCxn id="40974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63">
              <a:extLst>
                <a:ext uri="{FF2B5EF4-FFF2-40B4-BE49-F238E27FC236}">
                  <a16:creationId xmlns:a16="http://schemas.microsoft.com/office/drawing/2014/main" id="{9D396CDD-1FC1-4F7C-8417-FE232CE3527E}"/>
                </a:ext>
              </a:extLst>
            </p:cNvPr>
            <p:cNvCxnSpPr>
              <a:cxnSpLocks noChangeShapeType="1"/>
              <a:stCxn id="40973" idx="0"/>
              <a:endCxn id="40970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64">
              <a:extLst>
                <a:ext uri="{FF2B5EF4-FFF2-40B4-BE49-F238E27FC236}">
                  <a16:creationId xmlns:a16="http://schemas.microsoft.com/office/drawing/2014/main" id="{CA970754-D678-4375-B4A3-65D5CF0B8D2B}"/>
                </a:ext>
              </a:extLst>
            </p:cNvPr>
            <p:cNvCxnSpPr>
              <a:cxnSpLocks noChangeShapeType="1"/>
              <a:stCxn id="40971" idx="2"/>
              <a:endCxn id="40970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65">
              <a:extLst>
                <a:ext uri="{FF2B5EF4-FFF2-40B4-BE49-F238E27FC236}">
                  <a16:creationId xmlns:a16="http://schemas.microsoft.com/office/drawing/2014/main" id="{3B4307BC-78A5-4C00-9DC7-5AECC303D5FC}"/>
                </a:ext>
              </a:extLst>
            </p:cNvPr>
            <p:cNvCxnSpPr>
              <a:cxnSpLocks noChangeShapeType="1"/>
              <a:stCxn id="40973" idx="6"/>
              <a:endCxn id="40974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66">
              <a:extLst>
                <a:ext uri="{FF2B5EF4-FFF2-40B4-BE49-F238E27FC236}">
                  <a16:creationId xmlns:a16="http://schemas.microsoft.com/office/drawing/2014/main" id="{1781A7B0-0199-46A4-A671-0B6478578641}"/>
                </a:ext>
              </a:extLst>
            </p:cNvPr>
            <p:cNvCxnSpPr>
              <a:cxnSpLocks noChangeShapeType="1"/>
              <a:stCxn id="40975" idx="2"/>
              <a:endCxn id="40974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67">
              <a:extLst>
                <a:ext uri="{FF2B5EF4-FFF2-40B4-BE49-F238E27FC236}">
                  <a16:creationId xmlns:a16="http://schemas.microsoft.com/office/drawing/2014/main" id="{6FB4A568-D7A6-4434-8129-25B094D21CF4}"/>
                </a:ext>
              </a:extLst>
            </p:cNvPr>
            <p:cNvCxnSpPr>
              <a:cxnSpLocks noChangeShapeType="1"/>
              <a:stCxn id="40975" idx="1"/>
              <a:endCxn id="40971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68">
              <a:extLst>
                <a:ext uri="{FF2B5EF4-FFF2-40B4-BE49-F238E27FC236}">
                  <a16:creationId xmlns:a16="http://schemas.microsoft.com/office/drawing/2014/main" id="{B5072D55-17CC-4AB0-A928-FD10EE850879}"/>
                </a:ext>
              </a:extLst>
            </p:cNvPr>
            <p:cNvCxnSpPr>
              <a:cxnSpLocks noChangeShapeType="1"/>
              <a:stCxn id="40972" idx="1"/>
              <a:endCxn id="40971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69">
              <a:extLst>
                <a:ext uri="{FF2B5EF4-FFF2-40B4-BE49-F238E27FC236}">
                  <a16:creationId xmlns:a16="http://schemas.microsoft.com/office/drawing/2014/main" id="{424DFE23-445A-45B9-8F2D-2FE1F4769F03}"/>
                </a:ext>
              </a:extLst>
            </p:cNvPr>
            <p:cNvCxnSpPr>
              <a:cxnSpLocks noChangeShapeType="1"/>
              <a:stCxn id="40972" idx="3"/>
              <a:endCxn id="40975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7" name="Text Box 70">
            <a:extLst>
              <a:ext uri="{FF2B5EF4-FFF2-40B4-BE49-F238E27FC236}">
                <a16:creationId xmlns:a16="http://schemas.microsoft.com/office/drawing/2014/main" id="{4E45E3B2-8451-4355-B814-8A53B11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3162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By Method 1</a:t>
            </a:r>
          </a:p>
        </p:txBody>
      </p:sp>
      <p:sp>
        <p:nvSpPr>
          <p:cNvPr id="40968" name="Text Box 71">
            <a:extLst>
              <a:ext uri="{FF2B5EF4-FFF2-40B4-BE49-F238E27FC236}">
                <a16:creationId xmlns:a16="http://schemas.microsoft.com/office/drawing/2014/main" id="{A236B433-2FD4-45A1-840A-22FCA97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3670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By Method 2</a:t>
            </a:r>
          </a:p>
        </p:txBody>
      </p:sp>
      <p:sp>
        <p:nvSpPr>
          <p:cNvPr id="40969" name="Text Box 72">
            <a:extLst>
              <a:ext uri="{FF2B5EF4-FFF2-40B4-BE49-F238E27FC236}">
                <a16:creationId xmlns:a16="http://schemas.microsoft.com/office/drawing/2014/main" id="{A339A03D-0FA7-4AF0-871E-86B6347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2C6EABD-CC45-46A1-869E-1EBB17756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(1/3)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ea typeface="新細明體" panose="02020500000000000000" pitchFamily="18" charset="-120"/>
                  </a:rPr>
                  <a:t>Given a telecommunication network, how to use the minimum # of edges so that each vertex communicates with each other?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tree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: a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connected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graph which contains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 cycles</a:t>
                </a:r>
              </a:p>
              <a:p>
                <a:endParaRPr lang="en-US" altLang="zh-TW" sz="2000"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5.1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There is exactly one simple path from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u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to vertex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contradiction (suppose not, then it contains a cycle)</a:t>
                </a:r>
              </a:p>
              <a:p>
                <a:endParaRPr lang="en-US" altLang="zh-TW" sz="20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5.2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In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with 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there are at least 2 vertices of degree 1 (these 2 vertices are called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leaves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Suppose not, then some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may contain 0 or 1 vertex of degree 1. For those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00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we will have either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or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vertices with degree ≥ 2, which means</a:t>
                </a:r>
                <a: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b="1">
                    <a:solidFill>
                      <a:srgbClr val="006600"/>
                    </a:solidFill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≥ 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or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2(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-1)+1=2</a:t>
                </a:r>
                <a:r>
                  <a:rPr lang="en-US" altLang="zh-TW" sz="2000" b="1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-1 --------(1)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 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    Since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edges, and 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= 2(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-1)  </a:t>
                </a:r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&lt;</a:t>
                </a:r>
                <a:r>
                  <a:rPr lang="zh-TW" altLang="en-US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or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together with (1), 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&lt; 2n-1 or 2n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  <m:r>
                      <a:rPr lang="en-US" altLang="zh-TW" sz="2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>
                  <a:ea typeface="新細明體" panose="02020500000000000000" pitchFamily="18" charset="-120"/>
                </a:endParaRPr>
              </a:p>
              <a:p>
                <a:endParaRPr lang="en-US" altLang="zh-TW" sz="80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b="-1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608BCD7C-6A0D-468A-B962-90C76314B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B09BB-F2AB-4654-AAD9-5335B43B4B22}" type="slidenum">
              <a:rPr lang="zh-TW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1FE1442A-1806-4D6A-BACE-A4B4D50A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>
            <a:extLst>
              <a:ext uri="{FF2B5EF4-FFF2-40B4-BE49-F238E27FC236}">
                <a16:creationId xmlns:a16="http://schemas.microsoft.com/office/drawing/2014/main" id="{3D2B9A9D-CD13-4D95-88E6-388E1CFB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Exercise of DFS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10595" name="投影片編號版面配置區 3">
            <a:extLst>
              <a:ext uri="{FF2B5EF4-FFF2-40B4-BE49-F238E27FC236}">
                <a16:creationId xmlns:a16="http://schemas.microsoft.com/office/drawing/2014/main" id="{03EDB3AE-5D54-427A-93B8-BA9E1FF86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39E06B-6300-4B2C-B69E-0C52241D51DD}" type="slidenum">
              <a:rPr lang="zh-TW" altLang="en-US" sz="14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0596" name="圖片 4">
            <a:extLst>
              <a:ext uri="{FF2B5EF4-FFF2-40B4-BE49-F238E27FC236}">
                <a16:creationId xmlns:a16="http://schemas.microsoft.com/office/drawing/2014/main" id="{02EAB6DC-2C63-41C1-9627-73A40C97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01713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圖片 5">
            <a:extLst>
              <a:ext uri="{FF2B5EF4-FFF2-40B4-BE49-F238E27FC236}">
                <a16:creationId xmlns:a16="http://schemas.microsoft.com/office/drawing/2014/main" id="{A70343EF-A533-4EB4-B292-8C21079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圖片 6">
            <a:extLst>
              <a:ext uri="{FF2B5EF4-FFF2-40B4-BE49-F238E27FC236}">
                <a16:creationId xmlns:a16="http://schemas.microsoft.com/office/drawing/2014/main" id="{B3299BE2-D496-4D06-A329-D0E80F0C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45">
            <a:extLst>
              <a:ext uri="{FF2B5EF4-FFF2-40B4-BE49-F238E27FC236}">
                <a16:creationId xmlns:a16="http://schemas.microsoft.com/office/drawing/2014/main" id="{67CEA1FA-B3E3-443C-B64F-C44337A5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97587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37C5893E-032B-428E-BD22-4CBA681D5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EE423-9883-412E-ABA7-6B4FC5D128E1}" type="slidenum">
              <a:rPr lang="zh-TW" altLang="en-US" sz="14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325EFF6-6C5B-4631-B13C-FB2B16B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(1/2)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E2646F1-170D-4923-B03C-39AB9EF87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Use mathematical induction: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Trivial when k=1, suppose it’s true for k=1,2,..,k’-1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Suppose DFS label t’ immediately before k’ (so t’=k’-1),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it’s trivial that there exists a path from 1 to k’ (i.e. 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a typeface="新細明體" panose="02020500000000000000" pitchFamily="18" charset="-120"/>
              </a:rPr>
              <a:t>t’ plus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 cases, depending on whether k’ is a leaf (Case 1) or a branch node (Case 2)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endParaRPr lang="en-US" altLang="zh-TW" sz="1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Case 1: DFS starts backtracking immediately after labeling k’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(a): all vertices adjacent to k’, if exist, have already been labeled (with labels&lt;k’)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  why? Suppose not, then DFS will go to label that adjacent unlabeled vertex with label=k’+1,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and then there will be NO backtracking at k’ at all!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(b): there must exist some vertex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adjacent to k’ with 1≦t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why? O.W.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Thus there must exist a 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nontree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edge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&lt;k’, and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U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is a 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</p:txBody>
      </p:sp>
      <p:sp>
        <p:nvSpPr>
          <p:cNvPr id="40965" name="Oval 40">
            <a:extLst>
              <a:ext uri="{FF2B5EF4-FFF2-40B4-BE49-F238E27FC236}">
                <a16:creationId xmlns:a16="http://schemas.microsoft.com/office/drawing/2014/main" id="{7BB1D0EE-B0ED-4BD4-8DA1-B2111889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6" name="Oval 41">
            <a:extLst>
              <a:ext uri="{FF2B5EF4-FFF2-40B4-BE49-F238E27FC236}">
                <a16:creationId xmlns:a16="http://schemas.microsoft.com/office/drawing/2014/main" id="{9CA63CCC-C0C4-4DB3-A878-6B1CD3DE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7" name="Oval 42">
            <a:extLst>
              <a:ext uri="{FF2B5EF4-FFF2-40B4-BE49-F238E27FC236}">
                <a16:creationId xmlns:a16="http://schemas.microsoft.com/office/drawing/2014/main" id="{C4EB8975-8C03-4701-8AB8-17816D4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8" name="Oval 43">
            <a:extLst>
              <a:ext uri="{FF2B5EF4-FFF2-40B4-BE49-F238E27FC236}">
                <a16:creationId xmlns:a16="http://schemas.microsoft.com/office/drawing/2014/main" id="{6E8EC08E-F8FF-4291-B8F4-7F32A860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17" name="AutoShape 47">
            <a:extLst>
              <a:ext uri="{FF2B5EF4-FFF2-40B4-BE49-F238E27FC236}">
                <a16:creationId xmlns:a16="http://schemas.microsoft.com/office/drawing/2014/main" id="{F19862E1-756E-4B82-B9A1-32C553679A60}"/>
              </a:ext>
            </a:extLst>
          </p:cNvPr>
          <p:cNvCxnSpPr>
            <a:cxnSpLocks noChangeShapeType="1"/>
            <a:stCxn id="40965" idx="7"/>
            <a:endCxn id="40966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AutoShape 49">
            <a:extLst>
              <a:ext uri="{FF2B5EF4-FFF2-40B4-BE49-F238E27FC236}">
                <a16:creationId xmlns:a16="http://schemas.microsoft.com/office/drawing/2014/main" id="{3125BF03-69FC-41CB-AF7D-9A149E0A2C32}"/>
              </a:ext>
            </a:extLst>
          </p:cNvPr>
          <p:cNvCxnSpPr>
            <a:cxnSpLocks noChangeShapeType="1"/>
            <a:stCxn id="40967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Oval 53">
            <a:extLst>
              <a:ext uri="{FF2B5EF4-FFF2-40B4-BE49-F238E27FC236}">
                <a16:creationId xmlns:a16="http://schemas.microsoft.com/office/drawing/2014/main" id="{8872D836-4A03-4EDC-8C89-D843E7A9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78" name="Text Box 54">
            <a:extLst>
              <a:ext uri="{FF2B5EF4-FFF2-40B4-BE49-F238E27FC236}">
                <a16:creationId xmlns:a16="http://schemas.microsoft.com/office/drawing/2014/main" id="{1B1C6578-5A6B-4DCD-85F9-7CCD7BE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79" name="Text Box 55">
            <a:extLst>
              <a:ext uri="{FF2B5EF4-FFF2-40B4-BE49-F238E27FC236}">
                <a16:creationId xmlns:a16="http://schemas.microsoft.com/office/drawing/2014/main" id="{DCA4BFA7-0B43-4FB9-8A2D-70D47E0C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0982" name="Text Box 58">
            <a:extLst>
              <a:ext uri="{FF2B5EF4-FFF2-40B4-BE49-F238E27FC236}">
                <a16:creationId xmlns:a16="http://schemas.microsoft.com/office/drawing/2014/main" id="{0CC906A0-4338-42FA-8A0D-DF04C3D2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8" y="1382713"/>
            <a:ext cx="3032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1400" baseline="-25000" dirty="0">
                <a:latin typeface="+mn-lt"/>
                <a:ea typeface="新細明體" panose="02020500000000000000" pitchFamily="18" charset="-120"/>
              </a:rPr>
              <a:t>1</a:t>
            </a:r>
            <a:endParaRPr lang="en-US" altLang="zh-TW" sz="1400" dirty="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23" name="AutoShape 61">
            <a:extLst>
              <a:ext uri="{FF2B5EF4-FFF2-40B4-BE49-F238E27FC236}">
                <a16:creationId xmlns:a16="http://schemas.microsoft.com/office/drawing/2014/main" id="{A4D45874-39EE-42BC-A095-A260B20E28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353425" y="1674813"/>
            <a:ext cx="415925" cy="1762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8FAAA9C3-ADBD-4D36-97C1-7445C6379CD5}"/>
              </a:ext>
            </a:extLst>
          </p:cNvPr>
          <p:cNvCxnSpPr>
            <a:cxnSpLocks noChangeShapeType="1"/>
            <a:endCxn id="40977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25" name="AutoShape 69">
            <a:extLst>
              <a:ext uri="{FF2B5EF4-FFF2-40B4-BE49-F238E27FC236}">
                <a16:creationId xmlns:a16="http://schemas.microsoft.com/office/drawing/2014/main" id="{4DDA3A66-D4D0-4829-B3E5-E8D73CEC80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6" name="Text Box 74">
            <a:extLst>
              <a:ext uri="{FF2B5EF4-FFF2-40B4-BE49-F238E27FC236}">
                <a16:creationId xmlns:a16="http://schemas.microsoft.com/office/drawing/2014/main" id="{2D77441C-19E4-40F3-B6AF-8869937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7D94F9AB-02D5-4E7F-89F5-E9DDAA4F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5" y="1766888"/>
            <a:ext cx="314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k’</a:t>
            </a:r>
          </a:p>
        </p:txBody>
      </p:sp>
      <p:cxnSp>
        <p:nvCxnSpPr>
          <p:cNvPr id="43028" name="AutoShape 49">
            <a:extLst>
              <a:ext uri="{FF2B5EF4-FFF2-40B4-BE49-F238E27FC236}">
                <a16:creationId xmlns:a16="http://schemas.microsoft.com/office/drawing/2014/main" id="{52F4063F-065D-4EA1-80A1-5883CABF7F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49">
            <a:extLst>
              <a:ext uri="{FF2B5EF4-FFF2-40B4-BE49-F238E27FC236}">
                <a16:creationId xmlns:a16="http://schemas.microsoft.com/office/drawing/2014/main" id="{6B074725-F816-470B-BFB1-7DF82B03ACC4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3">
            <a:extLst>
              <a:ext uri="{FF2B5EF4-FFF2-40B4-BE49-F238E27FC236}">
                <a16:creationId xmlns:a16="http://schemas.microsoft.com/office/drawing/2014/main" id="{2DC445F6-EA96-4E70-AC0B-05B6D02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4" name="Oval 53">
            <a:extLst>
              <a:ext uri="{FF2B5EF4-FFF2-40B4-BE49-F238E27FC236}">
                <a16:creationId xmlns:a16="http://schemas.microsoft.com/office/drawing/2014/main" id="{38D58998-8917-4E7B-9908-DAC99094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2" name="AutoShape 49">
            <a:extLst>
              <a:ext uri="{FF2B5EF4-FFF2-40B4-BE49-F238E27FC236}">
                <a16:creationId xmlns:a16="http://schemas.microsoft.com/office/drawing/2014/main" id="{1E3E6297-D64C-45DF-B715-EF579FDCBD58}"/>
              </a:ext>
            </a:extLst>
          </p:cNvPr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60">
            <a:extLst>
              <a:ext uri="{FF2B5EF4-FFF2-40B4-BE49-F238E27FC236}">
                <a16:creationId xmlns:a16="http://schemas.microsoft.com/office/drawing/2014/main" id="{2DF89741-360E-4A05-BC22-9AE90B60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1430338"/>
            <a:ext cx="274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t’</a:t>
            </a:r>
          </a:p>
        </p:txBody>
      </p:sp>
      <p:sp>
        <p:nvSpPr>
          <p:cNvPr id="84" name="Oval 43">
            <a:extLst>
              <a:ext uri="{FF2B5EF4-FFF2-40B4-BE49-F238E27FC236}">
                <a16:creationId xmlns:a16="http://schemas.microsoft.com/office/drawing/2014/main" id="{B47272F7-4F1F-483B-BA72-007271C7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15986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5" name="AutoShape 69">
            <a:extLst>
              <a:ext uri="{FF2B5EF4-FFF2-40B4-BE49-F238E27FC236}">
                <a16:creationId xmlns:a16="http://schemas.microsoft.com/office/drawing/2014/main" id="{7C18BE8B-D424-4F43-9B33-34F2DC4AC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3125" y="1390650"/>
            <a:ext cx="1492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69">
            <a:extLst>
              <a:ext uri="{FF2B5EF4-FFF2-40B4-BE49-F238E27FC236}">
                <a16:creationId xmlns:a16="http://schemas.microsoft.com/office/drawing/2014/main" id="{AB292DD8-EAF4-4553-8021-025F34EE819A}"/>
              </a:ext>
            </a:extLst>
          </p:cNvPr>
          <p:cNvCxnSpPr>
            <a:cxnSpLocks noChangeShapeType="1"/>
            <a:stCxn id="84" idx="0"/>
          </p:cNvCxnSpPr>
          <p:nvPr/>
        </p:nvCxnSpPr>
        <p:spPr bwMode="auto">
          <a:xfrm flipV="1">
            <a:off x="8967788" y="1425575"/>
            <a:ext cx="104775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7" name="文字方塊 53">
            <a:extLst>
              <a:ext uri="{FF2B5EF4-FFF2-40B4-BE49-F238E27FC236}">
                <a16:creationId xmlns:a16="http://schemas.microsoft.com/office/drawing/2014/main" id="{1F7FC8B5-5F96-42BF-9EA5-63412C6B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2162175"/>
            <a:ext cx="164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1: k’ is a leaf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723D38DA-08D1-4764-BAED-46A1E99C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556F5-4F9F-49B8-B224-22F6596CBA52}" type="slidenum">
              <a:rPr lang="zh-TW" altLang="en-US" sz="140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4A9A5E-887A-4D95-B304-CA3C6F3F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(2/2)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2EF7CD-D71A-4E22-84F3-9CD0644277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Case 2: DFS continues after labeling k’, k’+1,…until all vertices </a:t>
            </a:r>
            <a:b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           reachable from k’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branch node)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are labeled, let the last labeled vertex be k’+s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Observation (c): there must exist a vertex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 adjacent to some vertex in the set {k’,…,k’+s}</a:t>
            </a:r>
          </a:p>
          <a:p>
            <a:pPr marL="0" indent="0">
              <a:lnSpc>
                <a:spcPct val="80000"/>
              </a:lnSpc>
            </a:pP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why? Suppose not, then the path in G from k’+s to t’ must pass (k’,t’),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      i.e. (k’,t’) is a bridge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Thus there must exist a nontree edge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&lt;k’, s’≦s, 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and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k’+s’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path U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U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 forms a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By Observation (a)(b) for case 1, and (c) for case 2, we conclude there exists a directed path from k’ to 1, DONE!</a:t>
            </a:r>
          </a:p>
        </p:txBody>
      </p:sp>
      <p:sp>
        <p:nvSpPr>
          <p:cNvPr id="45061" name="Oval 40">
            <a:extLst>
              <a:ext uri="{FF2B5EF4-FFF2-40B4-BE49-F238E27FC236}">
                <a16:creationId xmlns:a16="http://schemas.microsoft.com/office/drawing/2014/main" id="{C985B3BC-C019-422D-AFEE-56ED406B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2" name="Oval 41">
            <a:extLst>
              <a:ext uri="{FF2B5EF4-FFF2-40B4-BE49-F238E27FC236}">
                <a16:creationId xmlns:a16="http://schemas.microsoft.com/office/drawing/2014/main" id="{2D0CF395-8CCF-4E7E-A828-0FFFF14D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3" name="Oval 42">
            <a:extLst>
              <a:ext uri="{FF2B5EF4-FFF2-40B4-BE49-F238E27FC236}">
                <a16:creationId xmlns:a16="http://schemas.microsoft.com/office/drawing/2014/main" id="{42788348-F93E-443A-844A-EC00EB6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4" name="Oval 43">
            <a:extLst>
              <a:ext uri="{FF2B5EF4-FFF2-40B4-BE49-F238E27FC236}">
                <a16:creationId xmlns:a16="http://schemas.microsoft.com/office/drawing/2014/main" id="{747E0829-6548-428E-8A15-2D4CD8E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5" name="Oval 44">
            <a:extLst>
              <a:ext uri="{FF2B5EF4-FFF2-40B4-BE49-F238E27FC236}">
                <a16:creationId xmlns:a16="http://schemas.microsoft.com/office/drawing/2014/main" id="{ED1D03AD-5ADC-4629-88D1-8398E66B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3065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6" name="Oval 45">
            <a:extLst>
              <a:ext uri="{FF2B5EF4-FFF2-40B4-BE49-F238E27FC236}">
                <a16:creationId xmlns:a16="http://schemas.microsoft.com/office/drawing/2014/main" id="{3974222D-5F7B-4169-8219-73FC2371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3" y="10826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7" name="Oval 46">
            <a:extLst>
              <a:ext uri="{FF2B5EF4-FFF2-40B4-BE49-F238E27FC236}">
                <a16:creationId xmlns:a16="http://schemas.microsoft.com/office/drawing/2014/main" id="{6B9E78C4-67BC-49B1-967E-026BC16E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38" y="10318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68" name="AutoShape 47">
            <a:extLst>
              <a:ext uri="{FF2B5EF4-FFF2-40B4-BE49-F238E27FC236}">
                <a16:creationId xmlns:a16="http://schemas.microsoft.com/office/drawing/2014/main" id="{259C1D98-FB2D-4458-A245-16195A77D1BE}"/>
              </a:ext>
            </a:extLst>
          </p:cNvPr>
          <p:cNvCxnSpPr>
            <a:cxnSpLocks noChangeShapeType="1"/>
            <a:stCxn id="45061" idx="7"/>
            <a:endCxn id="45062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49">
            <a:extLst>
              <a:ext uri="{FF2B5EF4-FFF2-40B4-BE49-F238E27FC236}">
                <a16:creationId xmlns:a16="http://schemas.microsoft.com/office/drawing/2014/main" id="{C96B7CEC-08D4-421C-8E3A-6CA40137464B}"/>
              </a:ext>
            </a:extLst>
          </p:cNvPr>
          <p:cNvCxnSpPr>
            <a:cxnSpLocks noChangeShapeType="1"/>
            <a:stCxn id="45063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50">
            <a:extLst>
              <a:ext uri="{FF2B5EF4-FFF2-40B4-BE49-F238E27FC236}">
                <a16:creationId xmlns:a16="http://schemas.microsoft.com/office/drawing/2014/main" id="{DEDD351D-5108-4724-ADA6-BC4AB21E068E}"/>
              </a:ext>
            </a:extLst>
          </p:cNvPr>
          <p:cNvCxnSpPr>
            <a:cxnSpLocks noChangeShapeType="1"/>
            <a:stCxn id="45064" idx="7"/>
            <a:endCxn id="45065" idx="3"/>
          </p:cNvCxnSpPr>
          <p:nvPr/>
        </p:nvCxnSpPr>
        <p:spPr bwMode="auto">
          <a:xfrm flipV="1">
            <a:off x="8526463" y="1382713"/>
            <a:ext cx="133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51">
            <a:extLst>
              <a:ext uri="{FF2B5EF4-FFF2-40B4-BE49-F238E27FC236}">
                <a16:creationId xmlns:a16="http://schemas.microsoft.com/office/drawing/2014/main" id="{4D0A176C-184F-4E1A-8BFC-623345055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07438" y="1243013"/>
            <a:ext cx="150812" cy="93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52">
            <a:extLst>
              <a:ext uri="{FF2B5EF4-FFF2-40B4-BE49-F238E27FC236}">
                <a16:creationId xmlns:a16="http://schemas.microsoft.com/office/drawing/2014/main" id="{49FBBADF-E42F-4019-85A1-FDBC2B1609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5725" y="1120775"/>
            <a:ext cx="15081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Oval 53">
            <a:extLst>
              <a:ext uri="{FF2B5EF4-FFF2-40B4-BE49-F238E27FC236}">
                <a16:creationId xmlns:a16="http://schemas.microsoft.com/office/drawing/2014/main" id="{109AF693-7D88-4094-9E3D-0B826426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74" name="Text Box 54">
            <a:extLst>
              <a:ext uri="{FF2B5EF4-FFF2-40B4-BE49-F238E27FC236}">
                <a16:creationId xmlns:a16="http://schemas.microsoft.com/office/drawing/2014/main" id="{FEF5429F-76FA-4765-8AD8-B55CD539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5075" name="Text Box 55">
            <a:extLst>
              <a:ext uri="{FF2B5EF4-FFF2-40B4-BE49-F238E27FC236}">
                <a16:creationId xmlns:a16="http://schemas.microsoft.com/office/drawing/2014/main" id="{A7AED776-A06E-4186-8723-E65F6DB6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76" name="Text Box 56">
            <a:extLst>
              <a:ext uri="{FF2B5EF4-FFF2-40B4-BE49-F238E27FC236}">
                <a16:creationId xmlns:a16="http://schemas.microsoft.com/office/drawing/2014/main" id="{0660A393-8182-4750-BDF6-CABC0FBF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5097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77" name="Text Box 57">
            <a:extLst>
              <a:ext uri="{FF2B5EF4-FFF2-40B4-BE49-F238E27FC236}">
                <a16:creationId xmlns:a16="http://schemas.microsoft.com/office/drawing/2014/main" id="{316F6A06-BE40-415F-8465-032C37D9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10652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</a:t>
            </a:r>
          </a:p>
        </p:txBody>
      </p:sp>
      <p:sp>
        <p:nvSpPr>
          <p:cNvPr id="45078" name="Text Box 59">
            <a:extLst>
              <a:ext uri="{FF2B5EF4-FFF2-40B4-BE49-F238E27FC236}">
                <a16:creationId xmlns:a16="http://schemas.microsoft.com/office/drawing/2014/main" id="{15FD5440-E861-4183-8578-1561594D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0" y="1111250"/>
            <a:ext cx="501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</a:t>
            </a:r>
          </a:p>
        </p:txBody>
      </p:sp>
      <p:sp>
        <p:nvSpPr>
          <p:cNvPr id="45079" name="Text Box 60">
            <a:extLst>
              <a:ext uri="{FF2B5EF4-FFF2-40B4-BE49-F238E27FC236}">
                <a16:creationId xmlns:a16="http://schemas.microsoft.com/office/drawing/2014/main" id="{AF6F1EB3-B538-4449-A445-B3EB02FC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12239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t’</a:t>
            </a:r>
          </a:p>
        </p:txBody>
      </p:sp>
      <p:cxnSp>
        <p:nvCxnSpPr>
          <p:cNvPr id="45080" name="AutoShape 63">
            <a:extLst>
              <a:ext uri="{FF2B5EF4-FFF2-40B4-BE49-F238E27FC236}">
                <a16:creationId xmlns:a16="http://schemas.microsoft.com/office/drawing/2014/main" id="{0668792F-86F8-48DD-A9EF-291F189CB45D}"/>
              </a:ext>
            </a:extLst>
          </p:cNvPr>
          <p:cNvCxnSpPr>
            <a:cxnSpLocks noChangeShapeType="1"/>
            <a:stCxn id="45086" idx="0"/>
            <a:endCxn id="45073" idx="5"/>
          </p:cNvCxnSpPr>
          <p:nvPr/>
        </p:nvCxnSpPr>
        <p:spPr bwMode="auto">
          <a:xfrm rot="-5400000" flipH="1" flipV="1">
            <a:off x="8270875" y="941388"/>
            <a:ext cx="749300" cy="1104900"/>
          </a:xfrm>
          <a:prstGeom prst="curvedConnector5">
            <a:avLst>
              <a:gd name="adj1" fmla="val 11389"/>
              <a:gd name="adj2" fmla="val -14801"/>
              <a:gd name="adj3" fmla="val 138722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66">
            <a:extLst>
              <a:ext uri="{FF2B5EF4-FFF2-40B4-BE49-F238E27FC236}">
                <a16:creationId xmlns:a16="http://schemas.microsoft.com/office/drawing/2014/main" id="{9AD26B59-1428-4E28-93F6-7623B7D76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58313" y="1060450"/>
            <a:ext cx="173037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2" name="Text Box 67">
            <a:extLst>
              <a:ext uri="{FF2B5EF4-FFF2-40B4-BE49-F238E27FC236}">
                <a16:creationId xmlns:a16="http://schemas.microsoft.com/office/drawing/2014/main" id="{BB64ED81-234F-4051-A00E-55F18590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8413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k’+s’</a:t>
            </a:r>
          </a:p>
        </p:txBody>
      </p: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BE416850-B3F1-4D25-A1A9-4762FF7F9DD9}"/>
              </a:ext>
            </a:extLst>
          </p:cNvPr>
          <p:cNvCxnSpPr>
            <a:cxnSpLocks noChangeShapeType="1"/>
            <a:endCxn id="45073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84" name="AutoShape 69">
            <a:extLst>
              <a:ext uri="{FF2B5EF4-FFF2-40B4-BE49-F238E27FC236}">
                <a16:creationId xmlns:a16="http://schemas.microsoft.com/office/drawing/2014/main" id="{7FB66CEF-8798-4059-8750-CE58E01429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5" name="Line 71">
            <a:extLst>
              <a:ext uri="{FF2B5EF4-FFF2-40B4-BE49-F238E27FC236}">
                <a16:creationId xmlns:a16="http://schemas.microsoft.com/office/drawing/2014/main" id="{F840F530-8437-4778-B28C-11018782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313" y="1190625"/>
            <a:ext cx="144462" cy="58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6" name="Line 72">
            <a:extLst>
              <a:ext uri="{FF2B5EF4-FFF2-40B4-BE49-F238E27FC236}">
                <a16:creationId xmlns:a16="http://schemas.microsoft.com/office/drawing/2014/main" id="{E0F6E30B-23BE-409A-B0C6-DBFF87988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1089025"/>
            <a:ext cx="188913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7" name="Text Box 74">
            <a:extLst>
              <a:ext uri="{FF2B5EF4-FFF2-40B4-BE49-F238E27FC236}">
                <a16:creationId xmlns:a16="http://schemas.microsoft.com/office/drawing/2014/main" id="{5C26EBFE-F00A-4363-95B1-FEA9E8EB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cxnSp>
        <p:nvCxnSpPr>
          <p:cNvPr id="45088" name="AutoShape 49">
            <a:extLst>
              <a:ext uri="{FF2B5EF4-FFF2-40B4-BE49-F238E27FC236}">
                <a16:creationId xmlns:a16="http://schemas.microsoft.com/office/drawing/2014/main" id="{7ECA2B40-73AA-4F60-9A77-0F830C214A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49">
            <a:extLst>
              <a:ext uri="{FF2B5EF4-FFF2-40B4-BE49-F238E27FC236}">
                <a16:creationId xmlns:a16="http://schemas.microsoft.com/office/drawing/2014/main" id="{46693784-6D0C-49D0-8524-0BD972A6B723}"/>
              </a:ext>
            </a:extLst>
          </p:cNvPr>
          <p:cNvCxnSpPr>
            <a:cxnSpLocks noChangeShapeType="1"/>
            <a:stCxn id="45091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0" name="Oval 53">
            <a:extLst>
              <a:ext uri="{FF2B5EF4-FFF2-40B4-BE49-F238E27FC236}">
                <a16:creationId xmlns:a16="http://schemas.microsoft.com/office/drawing/2014/main" id="{B973C5B7-213A-4256-9783-BAAFB100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3" y="16033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1" name="Oval 53">
            <a:extLst>
              <a:ext uri="{FF2B5EF4-FFF2-40B4-BE49-F238E27FC236}">
                <a16:creationId xmlns:a16="http://schemas.microsoft.com/office/drawing/2014/main" id="{9800060E-50C3-4AC4-989C-2CAE17B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2" name="Oval 53">
            <a:extLst>
              <a:ext uri="{FF2B5EF4-FFF2-40B4-BE49-F238E27FC236}">
                <a16:creationId xmlns:a16="http://schemas.microsoft.com/office/drawing/2014/main" id="{38872663-55AE-493E-B78C-AA40523A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93" name="AutoShape 49">
            <a:extLst>
              <a:ext uri="{FF2B5EF4-FFF2-40B4-BE49-F238E27FC236}">
                <a16:creationId xmlns:a16="http://schemas.microsoft.com/office/drawing/2014/main" id="{86B13B8A-2C39-43DD-8915-181BD3B0DDB4}"/>
              </a:ext>
            </a:extLst>
          </p:cNvPr>
          <p:cNvCxnSpPr>
            <a:cxnSpLocks noChangeShapeType="1"/>
            <a:stCxn id="45091" idx="4"/>
            <a:endCxn id="45092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4" name="文字方塊 44">
            <a:extLst>
              <a:ext uri="{FF2B5EF4-FFF2-40B4-BE49-F238E27FC236}">
                <a16:creationId xmlns:a16="http://schemas.microsoft.com/office/drawing/2014/main" id="{8687F98A-9789-4F70-8557-E83A594C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62175"/>
            <a:ext cx="239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2: k’ is a branch node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4391585D-D84B-4E3E-9F27-703BE581E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DE258-AD9E-4B6B-B3D9-1AA83CBD61D9}" type="slidenum">
              <a:rPr lang="zh-TW" altLang="en-US" sz="140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45F102-0569-4208-81E9-114FD9D6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Rooted Trees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689039-6E6C-4942-9CD3-1B4D53DB2B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2000">
                <a:ea typeface="新細明體" panose="02020500000000000000" pitchFamily="18" charset="-120"/>
              </a:rPr>
              <a:t>: 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digraph</a:t>
            </a:r>
            <a:r>
              <a:rPr lang="en-US" altLang="zh-TW" sz="2000">
                <a:ea typeface="新細明體" panose="02020500000000000000" pitchFamily="18" charset="-120"/>
              </a:rPr>
              <a:t> T satisfying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(1) when ignoring the directions of edges in T, the resulting graph is a tree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(2) T has a unique vertex r whose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indeg=0</a:t>
            </a:r>
            <a:r>
              <a:rPr lang="en-US" altLang="zh-TW" sz="2000">
                <a:ea typeface="新細明體" panose="02020500000000000000" pitchFamily="18" charset="-120"/>
              </a:rPr>
              <a:t>, and all other vertices have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indeg=1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r is called the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sz="2000">
                <a:ea typeface="新細明體" panose="02020500000000000000" pitchFamily="18" charset="-120"/>
              </a:rPr>
              <a:t> of T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5.9    in a rooted tree T=(V,E)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(a) |V|=|E|+1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(b) T contains NO directed cycles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(c) there is a unique simple directed path from the root to every other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If there exists a directed edge (u,v), then u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2000">
                <a:ea typeface="新細明體" panose="02020500000000000000" pitchFamily="18" charset="-120"/>
              </a:rPr>
              <a:t> of v, and v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on the unique simple directed path from root r to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ancestors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reachable from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descendents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descendents of u forms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rooted at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vertices with a common parent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siblings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terminal vertex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000">
                <a:ea typeface="新細明體" panose="02020500000000000000" pitchFamily="18" charset="-120"/>
              </a:rPr>
              <a:t>) in T is a vertex with no children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vertex that is not a leaf in T is an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branch</a:t>
            </a:r>
            <a:r>
              <a:rPr lang="en-US" altLang="zh-TW" sz="2000">
                <a:ea typeface="新細明體" panose="02020500000000000000" pitchFamily="18" charset="-120"/>
              </a:rPr>
              <a:t>)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5.10  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DFS tree forms a rooted tree, if the direction on each tree edge is assigned from the lower indexed vertex to the higher one    (so does BFS tree)</a:t>
            </a:r>
          </a:p>
        </p:txBody>
      </p:sp>
      <p:grpSp>
        <p:nvGrpSpPr>
          <p:cNvPr id="47109" name="Group 19">
            <a:extLst>
              <a:ext uri="{FF2B5EF4-FFF2-40B4-BE49-F238E27FC236}">
                <a16:creationId xmlns:a16="http://schemas.microsoft.com/office/drawing/2014/main" id="{5085D46E-597D-4D78-BA6C-FAB69783E424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3762375"/>
            <a:ext cx="2216150" cy="1662113"/>
            <a:chOff x="2219" y="806"/>
            <a:chExt cx="1534" cy="1248"/>
          </a:xfrm>
        </p:grpSpPr>
        <p:sp>
          <p:nvSpPr>
            <p:cNvPr id="47111" name="AutoShape 20">
              <a:extLst>
                <a:ext uri="{FF2B5EF4-FFF2-40B4-BE49-F238E27FC236}">
                  <a16:creationId xmlns:a16="http://schemas.microsoft.com/office/drawing/2014/main" id="{DF690157-4BB9-4439-9C6B-C55F36D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47112" name="Group 21">
              <a:extLst>
                <a:ext uri="{FF2B5EF4-FFF2-40B4-BE49-F238E27FC236}">
                  <a16:creationId xmlns:a16="http://schemas.microsoft.com/office/drawing/2014/main" id="{054C90E3-B598-4199-BFA0-5191A1FE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47139" name="AutoShape 22">
                <a:extLst>
                  <a:ext uri="{FF2B5EF4-FFF2-40B4-BE49-F238E27FC236}">
                    <a16:creationId xmlns:a16="http://schemas.microsoft.com/office/drawing/2014/main" id="{667DCF71-5D3D-4D4C-96D2-1FF4545E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40" name="AutoShape 23">
                <a:extLst>
                  <a:ext uri="{FF2B5EF4-FFF2-40B4-BE49-F238E27FC236}">
                    <a16:creationId xmlns:a16="http://schemas.microsoft.com/office/drawing/2014/main" id="{A91734A6-5908-4BB8-8585-3C524151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47141" name="AutoShape 24">
                <a:extLst>
                  <a:ext uri="{FF2B5EF4-FFF2-40B4-BE49-F238E27FC236}">
                    <a16:creationId xmlns:a16="http://schemas.microsoft.com/office/drawing/2014/main" id="{3D88F25F-A999-45EF-BD61-B75AA45B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47142" name="AutoShape 25">
                <a:extLst>
                  <a:ext uri="{FF2B5EF4-FFF2-40B4-BE49-F238E27FC236}">
                    <a16:creationId xmlns:a16="http://schemas.microsoft.com/office/drawing/2014/main" id="{EED20C69-A0D1-4E7B-B909-24728E04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47113" name="Group 26">
              <a:extLst>
                <a:ext uri="{FF2B5EF4-FFF2-40B4-BE49-F238E27FC236}">
                  <a16:creationId xmlns:a16="http://schemas.microsoft.com/office/drawing/2014/main" id="{8EDD3E04-81DB-47CF-9A79-310BA205F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47133" name="AutoShape 27">
                <a:extLst>
                  <a:ext uri="{FF2B5EF4-FFF2-40B4-BE49-F238E27FC236}">
                    <a16:creationId xmlns:a16="http://schemas.microsoft.com/office/drawing/2014/main" id="{FC44D878-FAA5-4D8A-9115-6B56ABE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34" name="AutoShape 28">
                <a:extLst>
                  <a:ext uri="{FF2B5EF4-FFF2-40B4-BE49-F238E27FC236}">
                    <a16:creationId xmlns:a16="http://schemas.microsoft.com/office/drawing/2014/main" id="{D1210E20-086E-4A24-B207-8AFE6FD5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47135" name="AutoShape 29">
                <a:extLst>
                  <a:ext uri="{FF2B5EF4-FFF2-40B4-BE49-F238E27FC236}">
                    <a16:creationId xmlns:a16="http://schemas.microsoft.com/office/drawing/2014/main" id="{6570E679-A496-49EE-AA3C-C19DD1D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47136" name="AutoShape 30">
                <a:extLst>
                  <a:ext uri="{FF2B5EF4-FFF2-40B4-BE49-F238E27FC236}">
                    <a16:creationId xmlns:a16="http://schemas.microsoft.com/office/drawing/2014/main" id="{E108426B-F06E-415C-A83D-81C83D49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47137" name="AutoShape 31">
                <a:extLst>
                  <a:ext uri="{FF2B5EF4-FFF2-40B4-BE49-F238E27FC236}">
                    <a16:creationId xmlns:a16="http://schemas.microsoft.com/office/drawing/2014/main" id="{3A2066FA-1E54-48F0-B530-D55B34D1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47138" name="AutoShape 32">
                <a:extLst>
                  <a:ext uri="{FF2B5EF4-FFF2-40B4-BE49-F238E27FC236}">
                    <a16:creationId xmlns:a16="http://schemas.microsoft.com/office/drawing/2014/main" id="{5120CF4A-3BA7-4635-A1BB-557D9D2C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47114" name="Group 33">
              <a:extLst>
                <a:ext uri="{FF2B5EF4-FFF2-40B4-BE49-F238E27FC236}">
                  <a16:creationId xmlns:a16="http://schemas.microsoft.com/office/drawing/2014/main" id="{B6D74853-59F3-4FF6-A4BF-373DF64D5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47129" name="AutoShape 34">
                <a:extLst>
                  <a:ext uri="{FF2B5EF4-FFF2-40B4-BE49-F238E27FC236}">
                    <a16:creationId xmlns:a16="http://schemas.microsoft.com/office/drawing/2014/main" id="{9BB7C6FB-642F-4CFC-9A0B-4DEC8102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47130" name="AutoShape 35">
                <a:extLst>
                  <a:ext uri="{FF2B5EF4-FFF2-40B4-BE49-F238E27FC236}">
                    <a16:creationId xmlns:a16="http://schemas.microsoft.com/office/drawing/2014/main" id="{5BB0FF00-6F8E-4169-994A-CDA83824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47131" name="AutoShape 36">
                <a:extLst>
                  <a:ext uri="{FF2B5EF4-FFF2-40B4-BE49-F238E27FC236}">
                    <a16:creationId xmlns:a16="http://schemas.microsoft.com/office/drawing/2014/main" id="{3E05EEAA-FF8D-4CE6-84F3-9D825718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47132" name="AutoShape 37">
                <a:extLst>
                  <a:ext uri="{FF2B5EF4-FFF2-40B4-BE49-F238E27FC236}">
                    <a16:creationId xmlns:a16="http://schemas.microsoft.com/office/drawing/2014/main" id="{9AC15080-C79A-4C0D-B2CB-F150E0C2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47115" name="AutoShape 38">
              <a:extLst>
                <a:ext uri="{FF2B5EF4-FFF2-40B4-BE49-F238E27FC236}">
                  <a16:creationId xmlns:a16="http://schemas.microsoft.com/office/drawing/2014/main" id="{FB36EDC6-5F89-470C-929F-71D6C40F65C1}"/>
                </a:ext>
              </a:extLst>
            </p:cNvPr>
            <p:cNvCxnSpPr>
              <a:cxnSpLocks noChangeShapeType="1"/>
              <a:stCxn id="47139" idx="7"/>
              <a:endCxn id="47111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39">
              <a:extLst>
                <a:ext uri="{FF2B5EF4-FFF2-40B4-BE49-F238E27FC236}">
                  <a16:creationId xmlns:a16="http://schemas.microsoft.com/office/drawing/2014/main" id="{0394D3AF-808F-4D59-B5EA-D4744B89F51E}"/>
                </a:ext>
              </a:extLst>
            </p:cNvPr>
            <p:cNvCxnSpPr>
              <a:cxnSpLocks noChangeShapeType="1"/>
              <a:stCxn id="47133" idx="7"/>
              <a:endCxn id="47139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40">
              <a:extLst>
                <a:ext uri="{FF2B5EF4-FFF2-40B4-BE49-F238E27FC236}">
                  <a16:creationId xmlns:a16="http://schemas.microsoft.com/office/drawing/2014/main" id="{DB61C276-85F7-406C-B224-ABB0DE20F022}"/>
                </a:ext>
              </a:extLst>
            </p:cNvPr>
            <p:cNvCxnSpPr>
              <a:cxnSpLocks noChangeShapeType="1"/>
              <a:stCxn id="47129" idx="0"/>
              <a:endCxn id="47133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41">
              <a:extLst>
                <a:ext uri="{FF2B5EF4-FFF2-40B4-BE49-F238E27FC236}">
                  <a16:creationId xmlns:a16="http://schemas.microsoft.com/office/drawing/2014/main" id="{05475863-CA07-4B49-8AA8-16CFB4F79AC2}"/>
                </a:ext>
              </a:extLst>
            </p:cNvPr>
            <p:cNvCxnSpPr>
              <a:cxnSpLocks noChangeShapeType="1"/>
              <a:stCxn id="47134" idx="0"/>
              <a:endCxn id="47139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42">
              <a:extLst>
                <a:ext uri="{FF2B5EF4-FFF2-40B4-BE49-F238E27FC236}">
                  <a16:creationId xmlns:a16="http://schemas.microsoft.com/office/drawing/2014/main" id="{9FE6EBEF-BE8A-485A-9A6A-6612C398E34F}"/>
                </a:ext>
              </a:extLst>
            </p:cNvPr>
            <p:cNvCxnSpPr>
              <a:cxnSpLocks noChangeShapeType="1"/>
              <a:stCxn id="47134" idx="4"/>
              <a:endCxn id="47130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43">
              <a:extLst>
                <a:ext uri="{FF2B5EF4-FFF2-40B4-BE49-F238E27FC236}">
                  <a16:creationId xmlns:a16="http://schemas.microsoft.com/office/drawing/2014/main" id="{457584E7-F329-4517-BAD5-1B6CC1613644}"/>
                </a:ext>
              </a:extLst>
            </p:cNvPr>
            <p:cNvCxnSpPr>
              <a:cxnSpLocks noChangeShapeType="1"/>
              <a:stCxn id="47131" idx="1"/>
              <a:endCxn id="47134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44">
              <a:extLst>
                <a:ext uri="{FF2B5EF4-FFF2-40B4-BE49-F238E27FC236}">
                  <a16:creationId xmlns:a16="http://schemas.microsoft.com/office/drawing/2014/main" id="{910DBFD6-C0A3-44D2-8B69-42C5789CDB93}"/>
                </a:ext>
              </a:extLst>
            </p:cNvPr>
            <p:cNvCxnSpPr>
              <a:cxnSpLocks noChangeShapeType="1"/>
              <a:stCxn id="47135" idx="1"/>
              <a:endCxn id="47139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45">
              <a:extLst>
                <a:ext uri="{FF2B5EF4-FFF2-40B4-BE49-F238E27FC236}">
                  <a16:creationId xmlns:a16="http://schemas.microsoft.com/office/drawing/2014/main" id="{863A68D2-A149-4BB2-8BC5-CA3222A4DE14}"/>
                </a:ext>
              </a:extLst>
            </p:cNvPr>
            <p:cNvCxnSpPr>
              <a:cxnSpLocks noChangeShapeType="1"/>
              <a:stCxn id="47140" idx="0"/>
              <a:endCxn id="47111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3" name="AutoShape 46">
              <a:extLst>
                <a:ext uri="{FF2B5EF4-FFF2-40B4-BE49-F238E27FC236}">
                  <a16:creationId xmlns:a16="http://schemas.microsoft.com/office/drawing/2014/main" id="{BE6B6BE3-61E2-4A6B-A6E9-16831C4CD262}"/>
                </a:ext>
              </a:extLst>
            </p:cNvPr>
            <p:cNvCxnSpPr>
              <a:cxnSpLocks noChangeShapeType="1"/>
              <a:stCxn id="47141" idx="1"/>
              <a:endCxn id="47111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4" name="AutoShape 47">
              <a:extLst>
                <a:ext uri="{FF2B5EF4-FFF2-40B4-BE49-F238E27FC236}">
                  <a16:creationId xmlns:a16="http://schemas.microsoft.com/office/drawing/2014/main" id="{B302152C-ED25-4AB4-9314-9078E956004C}"/>
                </a:ext>
              </a:extLst>
            </p:cNvPr>
            <p:cNvCxnSpPr>
              <a:cxnSpLocks noChangeShapeType="1"/>
              <a:stCxn id="47136" idx="0"/>
              <a:endCxn id="47141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5" name="AutoShape 48">
              <a:extLst>
                <a:ext uri="{FF2B5EF4-FFF2-40B4-BE49-F238E27FC236}">
                  <a16:creationId xmlns:a16="http://schemas.microsoft.com/office/drawing/2014/main" id="{27709824-EB7D-4BD1-837C-A0E6B9C79FC3}"/>
                </a:ext>
              </a:extLst>
            </p:cNvPr>
            <p:cNvCxnSpPr>
              <a:cxnSpLocks noChangeShapeType="1"/>
              <a:stCxn id="47137" idx="0"/>
              <a:endCxn id="47141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6" name="AutoShape 49">
              <a:extLst>
                <a:ext uri="{FF2B5EF4-FFF2-40B4-BE49-F238E27FC236}">
                  <a16:creationId xmlns:a16="http://schemas.microsoft.com/office/drawing/2014/main" id="{092AD923-FC13-41F8-A88D-A4CA69C5DD9B}"/>
                </a:ext>
              </a:extLst>
            </p:cNvPr>
            <p:cNvCxnSpPr>
              <a:cxnSpLocks noChangeShapeType="1"/>
              <a:stCxn id="47142" idx="1"/>
              <a:endCxn id="47111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7" name="AutoShape 50">
              <a:extLst>
                <a:ext uri="{FF2B5EF4-FFF2-40B4-BE49-F238E27FC236}">
                  <a16:creationId xmlns:a16="http://schemas.microsoft.com/office/drawing/2014/main" id="{6B7E9548-4474-467D-8DE2-8F75411D788C}"/>
                </a:ext>
              </a:extLst>
            </p:cNvPr>
            <p:cNvCxnSpPr>
              <a:cxnSpLocks noChangeShapeType="1"/>
              <a:endCxn id="47142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8" name="AutoShape 51">
              <a:extLst>
                <a:ext uri="{FF2B5EF4-FFF2-40B4-BE49-F238E27FC236}">
                  <a16:creationId xmlns:a16="http://schemas.microsoft.com/office/drawing/2014/main" id="{FB2B47FA-C754-4261-B6A7-8FB351AAA168}"/>
                </a:ext>
              </a:extLst>
            </p:cNvPr>
            <p:cNvCxnSpPr>
              <a:cxnSpLocks noChangeShapeType="1"/>
              <a:stCxn id="47132" idx="0"/>
              <a:endCxn id="47138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0" name="Text Box 52">
            <a:extLst>
              <a:ext uri="{FF2B5EF4-FFF2-40B4-BE49-F238E27FC236}">
                <a16:creationId xmlns:a16="http://schemas.microsoft.com/office/drawing/2014/main" id="{59C9F5C8-C660-4FED-8C93-EA7AE390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5.4: Rooted Trees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A372ADDE-C178-42DE-A76A-3DA7B7C14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FB13F1-C4E2-4522-9358-AAB6C8A9A98F}" type="slidenum">
              <a:rPr lang="zh-TW" altLang="en-US" sz="140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381C0D-4BEC-4A7A-A97A-DE9790B8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&amp; Traversals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AD478C-D19F-4616-867E-E8EE150B7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Binary Tree</a:t>
            </a:r>
            <a:r>
              <a:rPr lang="en-US" altLang="zh-TW" sz="1800">
                <a:ea typeface="新細明體" panose="02020500000000000000" pitchFamily="18" charset="-120"/>
              </a:rPr>
              <a:t>: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1800">
                <a:ea typeface="新細明體" panose="02020500000000000000" pitchFamily="18" charset="-120"/>
              </a:rPr>
              <a:t> T where each vertex has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at most 2</a:t>
            </a:r>
            <a:r>
              <a:rPr lang="en-US" altLang="zh-TW" sz="1800">
                <a:ea typeface="新細明體" panose="02020500000000000000" pitchFamily="18" charset="-120"/>
              </a:rPr>
              <a:t> children (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1800">
                <a:ea typeface="新細明體" panose="02020500000000000000" pitchFamily="18" charset="-120"/>
              </a:rPr>
              <a:t> &amp; right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of u</a:t>
            </a:r>
            <a:r>
              <a:rPr lang="en-US" altLang="zh-TW" sz="1800">
                <a:ea typeface="新細明體" panose="02020500000000000000" pitchFamily="18" charset="-120"/>
              </a:rPr>
              <a:t>: a subtree rooted at the left (right) child of u in a binary tree T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Expression tree</a:t>
            </a:r>
            <a:r>
              <a:rPr lang="en-US" altLang="zh-TW" sz="1800">
                <a:ea typeface="新細明體" panose="02020500000000000000" pitchFamily="18" charset="-120"/>
              </a:rPr>
              <a:t>: a binary tree with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operators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internal vertices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 5.25, 5.26, 5.27</a:t>
            </a:r>
          </a:p>
          <a:p>
            <a:pPr marL="0" indent="0">
              <a:lnSpc>
                <a:spcPct val="9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Traversal</a:t>
            </a:r>
            <a:r>
              <a:rPr lang="en-US" altLang="zh-TW" sz="1800">
                <a:ea typeface="新細明體" panose="02020500000000000000" pitchFamily="18" charset="-120"/>
              </a:rPr>
              <a:t>: search procedure that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visits each vertex</a:t>
            </a:r>
            <a:r>
              <a:rPr lang="en-US" altLang="zh-TW" sz="1800">
                <a:ea typeface="新細明體" panose="02020500000000000000" pitchFamily="18" charset="-120"/>
              </a:rPr>
              <a:t> of a graph exactly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once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e.g. BFS, DFS, each vertex is labeled exactly once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Traversal of a binary tree: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Preorder Traversal</a:t>
            </a:r>
            <a:r>
              <a:rPr lang="en-US" altLang="zh-TW" sz="1800"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Prefix form (Polish notation): a preorder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Postorder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right child 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Postfix form (reverse Polish notation): a postorder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lastly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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before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after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6D313F8-17A6-4852-B71F-3C011A0B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9502F0A4-7E7F-424A-BA2B-ED1F1EFD6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Traversal on Expression Tree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4B2020E3-F44D-4C2D-9398-D0ABBC3F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Not necessarily a unique binary tree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e.g., Fig.5.52: (a+b*c)-(f-d/e)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Preorder: - + a * b c - f / d 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Postorder: a b c * + f d e / - -                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Inorder:    a + b * c – f – d / e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                 ((a + (b * c)) – (f – (d / e)))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C441D19-AA7F-4180-A6EC-0DEC971CC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EA15CC-D126-475D-9934-1518237B35CF}" type="slidenum">
              <a:rPr lang="zh-TW" altLang="en-US" sz="140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DDE713-D53C-492F-9FA1-BE5AAC710A72}"/>
              </a:ext>
            </a:extLst>
          </p:cNvPr>
          <p:cNvGraphicFramePr>
            <a:graphicFrameLocks noGrp="1"/>
          </p:cNvGraphicFramePr>
          <p:nvPr/>
        </p:nvGraphicFramePr>
        <p:xfrm>
          <a:off x="871538" y="2738438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136089059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824502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495923022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20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4F8D4-6C0E-45B9-B16C-5F73BE4F947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4019550"/>
          <a:ext cx="1204913" cy="45402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508299716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305749008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62386402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257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C66205-A58A-4718-80FB-4B652A6C904D}"/>
              </a:ext>
            </a:extLst>
          </p:cNvPr>
          <p:cNvGraphicFramePr>
            <a:graphicFrameLocks noGrp="1"/>
          </p:cNvGraphicFramePr>
          <p:nvPr/>
        </p:nvGraphicFramePr>
        <p:xfrm>
          <a:off x="830263" y="5318125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61506276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28186511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26664431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5434"/>
                  </a:ext>
                </a:extLst>
              </a:tr>
            </a:tbl>
          </a:graphicData>
        </a:graphic>
      </p:graphicFrame>
      <p:pic>
        <p:nvPicPr>
          <p:cNvPr id="51235" name="圖片 7">
            <a:extLst>
              <a:ext uri="{FF2B5EF4-FFF2-40B4-BE49-F238E27FC236}">
                <a16:creationId xmlns:a16="http://schemas.microsoft.com/office/drawing/2014/main" id="{428A78AC-9136-418E-9279-0FEE2AF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676400"/>
            <a:ext cx="29940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6" name="矩形 8">
            <a:extLst>
              <a:ext uri="{FF2B5EF4-FFF2-40B4-BE49-F238E27FC236}">
                <a16:creationId xmlns:a16="http://schemas.microsoft.com/office/drawing/2014/main" id="{ECB6C027-9841-4FE7-9937-A0646452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3241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7" name="矩形 9">
            <a:extLst>
              <a:ext uri="{FF2B5EF4-FFF2-40B4-BE49-F238E27FC236}">
                <a16:creationId xmlns:a16="http://schemas.microsoft.com/office/drawing/2014/main" id="{8C1954FE-FFCB-48AF-8335-406C5741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246313"/>
            <a:ext cx="1335087" cy="561975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8" name="矩形 10">
            <a:extLst>
              <a:ext uri="{FF2B5EF4-FFF2-40B4-BE49-F238E27FC236}">
                <a16:creationId xmlns:a16="http://schemas.microsoft.com/office/drawing/2014/main" id="{FD3B896A-F760-4006-933D-6489EA3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343150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9" name="矩形 11">
            <a:extLst>
              <a:ext uri="{FF2B5EF4-FFF2-40B4-BE49-F238E27FC236}">
                <a16:creationId xmlns:a16="http://schemas.microsoft.com/office/drawing/2014/main" id="{5AD584FD-DD2C-4A74-8B7C-D21C025A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2239963"/>
            <a:ext cx="1204912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0" name="矩形 12">
            <a:extLst>
              <a:ext uri="{FF2B5EF4-FFF2-40B4-BE49-F238E27FC236}">
                <a16:creationId xmlns:a16="http://schemas.microsoft.com/office/drawing/2014/main" id="{686A27B2-47E7-4BD4-81FA-B273F4D7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63763"/>
            <a:ext cx="2913062" cy="720725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1" name="矩形 13">
            <a:extLst>
              <a:ext uri="{FF2B5EF4-FFF2-40B4-BE49-F238E27FC236}">
                <a16:creationId xmlns:a16="http://schemas.microsoft.com/office/drawing/2014/main" id="{9917A7DD-D0D0-4B87-BF94-CD0F1AA2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602038"/>
            <a:ext cx="719138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2" name="矩形 14">
            <a:extLst>
              <a:ext uri="{FF2B5EF4-FFF2-40B4-BE49-F238E27FC236}">
                <a16:creationId xmlns:a16="http://schemas.microsoft.com/office/drawing/2014/main" id="{BDD5A7A9-BFA0-4125-B011-FD2E2E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532188"/>
            <a:ext cx="1335088" cy="563562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3" name="矩形 15">
            <a:extLst>
              <a:ext uri="{FF2B5EF4-FFF2-40B4-BE49-F238E27FC236}">
                <a16:creationId xmlns:a16="http://schemas.microsoft.com/office/drawing/2014/main" id="{DF0E9C58-26F9-4298-B611-EE7BF32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621088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4" name="矩形 16">
            <a:extLst>
              <a:ext uri="{FF2B5EF4-FFF2-40B4-BE49-F238E27FC236}">
                <a16:creationId xmlns:a16="http://schemas.microsoft.com/office/drawing/2014/main" id="{1C059AA4-5A5A-4F1A-9E32-3C3DD0D9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530600"/>
            <a:ext cx="1204913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5" name="矩形 17">
            <a:extLst>
              <a:ext uri="{FF2B5EF4-FFF2-40B4-BE49-F238E27FC236}">
                <a16:creationId xmlns:a16="http://schemas.microsoft.com/office/drawing/2014/main" id="{764E68A8-B1CC-4379-80A2-F40A8DD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454400"/>
            <a:ext cx="2913062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6" name="矩形 18">
            <a:extLst>
              <a:ext uri="{FF2B5EF4-FFF2-40B4-BE49-F238E27FC236}">
                <a16:creationId xmlns:a16="http://schemas.microsoft.com/office/drawing/2014/main" id="{2B7441D5-C877-42C8-A8C8-F8F397E0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48768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7" name="矩形 19">
            <a:extLst>
              <a:ext uri="{FF2B5EF4-FFF2-40B4-BE49-F238E27FC236}">
                <a16:creationId xmlns:a16="http://schemas.microsoft.com/office/drawing/2014/main" id="{54D1FB44-B9D0-4B71-A5F0-24E79CCC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887913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8" name="矩形 20">
            <a:extLst>
              <a:ext uri="{FF2B5EF4-FFF2-40B4-BE49-F238E27FC236}">
                <a16:creationId xmlns:a16="http://schemas.microsoft.com/office/drawing/2014/main" id="{434D78CB-355C-4163-A361-66B996D9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94250"/>
            <a:ext cx="1335087" cy="563563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9" name="矩形 21">
            <a:extLst>
              <a:ext uri="{FF2B5EF4-FFF2-40B4-BE49-F238E27FC236}">
                <a16:creationId xmlns:a16="http://schemas.microsoft.com/office/drawing/2014/main" id="{31AFFFC8-0B6A-4A1F-8EE7-1799BF83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4775200"/>
            <a:ext cx="1335087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50" name="矩形 22">
            <a:extLst>
              <a:ext uri="{FF2B5EF4-FFF2-40B4-BE49-F238E27FC236}">
                <a16:creationId xmlns:a16="http://schemas.microsoft.com/office/drawing/2014/main" id="{B34D8361-B5E2-42C8-ABE7-719D84F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699000"/>
            <a:ext cx="3159125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>
            <a:extLst>
              <a:ext uri="{FF2B5EF4-FFF2-40B4-BE49-F238E27FC236}">
                <a16:creationId xmlns:a16="http://schemas.microsoft.com/office/drawing/2014/main" id="{2AE02288-503F-4EB8-9D72-FAC697C65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6A1994-0D99-4C40-9EC6-01A5352901AF}" type="slidenum">
              <a:rPr lang="zh-TW" altLang="en-US" sz="14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5D5507-3D88-42DA-8279-1CE218F6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Exercise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D8DA89-B43E-46AC-8DE8-880C25360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In-class exercise: exercise 5.5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Q6,8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Q51,53,55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Q57,59,60,61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   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Let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leaf (0-outdeg),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1-outdeg vertices,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2-outdeg vertices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to show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+1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Pf: </a:t>
            </a:r>
            <a:b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|V|=|E|+1;     |E|=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+2n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541FE69-E449-4EE5-92F1-3D836C63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F2F1B1-225D-4C48-BC01-41320EB0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070100"/>
            <a:ext cx="2012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5EB338-2E59-4E11-80C5-1389B4F4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01700"/>
            <a:ext cx="254635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圖片 3">
            <a:extLst>
              <a:ext uri="{FF2B5EF4-FFF2-40B4-BE49-F238E27FC236}">
                <a16:creationId xmlns:a16="http://schemas.microsoft.com/office/drawing/2014/main" id="{95917AC9-91B0-4030-9F25-23DC65C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5051425"/>
            <a:ext cx="22145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FBDCA-379F-483A-B64E-7D84D4945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517900"/>
            <a:ext cx="28416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標題 1">
            <a:extLst>
              <a:ext uri="{FF2B5EF4-FFF2-40B4-BE49-F238E27FC236}">
                <a16:creationId xmlns:a16="http://schemas.microsoft.com/office/drawing/2014/main" id="{FE9D0F9C-3B4F-4A3C-B9EB-1B502605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9" name="內容版面配置區 2">
            <a:extLst>
              <a:ext uri="{FF2B5EF4-FFF2-40B4-BE49-F238E27FC236}">
                <a16:creationId xmlns:a16="http://schemas.microsoft.com/office/drawing/2014/main" id="{B2AA8B5A-6499-444F-8FBB-EE87445E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Q6: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(((4*2)/3)-(6-7))+(((8-9)*8)/5)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Q52: polish notation for *+B-DF+*ACE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Q54: reverse-polish notation for ED-A+BC-F*+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Q56: preorder: ECADBFGH, 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inorder: ACDEFBGH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投影片編號版面配置區 3">
            <a:extLst>
              <a:ext uri="{FF2B5EF4-FFF2-40B4-BE49-F238E27FC236}">
                <a16:creationId xmlns:a16="http://schemas.microsoft.com/office/drawing/2014/main" id="{D02D88CA-F63F-453B-AA55-D75745C26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A21C09-97FD-4402-9FDD-34A6CA278A32}" type="slidenum">
              <a:rPr lang="zh-TW" altLang="en-US" sz="14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68079-5E8F-4142-8378-09B48053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76538"/>
            <a:ext cx="604838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0A4FF-CD24-4F5A-834A-A79C9368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2709863"/>
            <a:ext cx="1076325" cy="515937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A9B0A-C2E9-498A-8F0B-0D2EFE3F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771775"/>
            <a:ext cx="604837" cy="3794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21C03-776A-427A-8BE3-9CFFFBE0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03513"/>
            <a:ext cx="1025525" cy="515937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611AE-DCD4-4C07-856B-8617A8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655888"/>
            <a:ext cx="2379662" cy="6350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64D8-4490-4298-856D-4F121F9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21088"/>
            <a:ext cx="627063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4183C0-FBBD-4394-85F4-DCC9928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562350"/>
            <a:ext cx="1092200" cy="515938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F9227-E40F-493E-90B6-70EB0D1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633788"/>
            <a:ext cx="604838" cy="377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86B1C-20F7-4D06-B113-B1BCBAB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62350"/>
            <a:ext cx="990600" cy="515938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8611AC-B280-4F1F-A8AB-75BFD39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3613"/>
            <a:ext cx="2325688" cy="633412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006C-B3A1-494F-A263-1314084B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92601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53C0-EE36-40C7-9195-D3B23F8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33876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9263EC-115D-4B4E-BF58-BD23CF9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926013"/>
            <a:ext cx="271463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935D8-996C-4AE5-B55B-7CDFFC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338763"/>
            <a:ext cx="215900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1A752C-1217-472E-9ACD-BD82058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269875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3BDE70-F831-4516-A99D-45F71DF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346700"/>
            <a:ext cx="271462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37DE9-86A5-46EF-ACAF-6342492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932363"/>
            <a:ext cx="271463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B9EEB3-0011-4678-A49C-3748CB47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5346700"/>
            <a:ext cx="269875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4">
            <a:extLst>
              <a:ext uri="{FF2B5EF4-FFF2-40B4-BE49-F238E27FC236}">
                <a16:creationId xmlns:a16="http://schemas.microsoft.com/office/drawing/2014/main" id="{262E3613-DF67-4495-A518-6D238CC6E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436C99-E60C-4300-97BB-5C94747E4AE5}" type="slidenum">
              <a:rPr lang="zh-TW" altLang="en-US" sz="14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DE44D71-80D1-4AD3-99B8-3D3DF4E3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F30B02-A47A-4D49-A203-2025190D8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Data Compression: 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computer represents symbols by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codewords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(i.e. 0s and 1s)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	Given a text, let L={w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,i=1,…,n} be the set of all words in the text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suppose word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appears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times, and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has length 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bits,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length of the text=Σf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how to store the text that minimized the compressed text length?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e.g. L={a,b,c} with frequencies 3,2, and 1, we can greedily represent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 by the bit string 0, b by 1, and c by 00.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do we decode 00? Is it “aa” or “c”?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Prefix property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no codeword is the first part (prefix) of any other codeword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set of codewords, we can construct a binary tree as follows: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From a parent, assign 0 to the edge to its left child, and 1 to right child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For each codeword, construct a path from the root in the order of the bits of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leaf represents a codeword. Since no leaf is a parent of other leaves, the prefix property holds.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There is a unique path from root to any leaf whose length represents the length of the specific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to encode the word so that the resulting text has minimized compressed text length?</a:t>
            </a:r>
          </a:p>
        </p:txBody>
      </p:sp>
      <p:grpSp>
        <p:nvGrpSpPr>
          <p:cNvPr id="56325" name="Group 55">
            <a:extLst>
              <a:ext uri="{FF2B5EF4-FFF2-40B4-BE49-F238E27FC236}">
                <a16:creationId xmlns:a16="http://schemas.microsoft.com/office/drawing/2014/main" id="{19B8AD2B-D7D9-4D06-9A96-63ACEF89CBEC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409825"/>
            <a:ext cx="903287" cy="993775"/>
            <a:chOff x="5217" y="1262"/>
            <a:chExt cx="569" cy="626"/>
          </a:xfrm>
        </p:grpSpPr>
        <p:sp>
          <p:nvSpPr>
            <p:cNvPr id="56327" name="Oval 39">
              <a:extLst>
                <a:ext uri="{FF2B5EF4-FFF2-40B4-BE49-F238E27FC236}">
                  <a16:creationId xmlns:a16="http://schemas.microsoft.com/office/drawing/2014/main" id="{900B6B00-BF8A-4116-9CDB-E012EB35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128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8" name="Oval 40">
              <a:extLst>
                <a:ext uri="{FF2B5EF4-FFF2-40B4-BE49-F238E27FC236}">
                  <a16:creationId xmlns:a16="http://schemas.microsoft.com/office/drawing/2014/main" id="{BB582ABC-A196-429D-AAB5-EC762C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49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9" name="Oval 41">
              <a:extLst>
                <a:ext uri="{FF2B5EF4-FFF2-40B4-BE49-F238E27FC236}">
                  <a16:creationId xmlns:a16="http://schemas.microsoft.com/office/drawing/2014/main" id="{9555C46F-E673-4030-98D8-FEEF6F78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" y="1481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0" name="Oval 42">
              <a:extLst>
                <a:ext uri="{FF2B5EF4-FFF2-40B4-BE49-F238E27FC236}">
                  <a16:creationId xmlns:a16="http://schemas.microsoft.com/office/drawing/2014/main" id="{D0A8B233-EFDC-4AB6-BEE3-4E6B3A50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1" name="Oval 43">
              <a:extLst>
                <a:ext uri="{FF2B5EF4-FFF2-40B4-BE49-F238E27FC236}">
                  <a16:creationId xmlns:a16="http://schemas.microsoft.com/office/drawing/2014/main" id="{DECB35E5-8E5D-46B8-9924-556BFEF1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56332" name="AutoShape 44">
              <a:extLst>
                <a:ext uri="{FF2B5EF4-FFF2-40B4-BE49-F238E27FC236}">
                  <a16:creationId xmlns:a16="http://schemas.microsoft.com/office/drawing/2014/main" id="{6A07F5DC-7CBC-4605-973D-123294D3C4FD}"/>
                </a:ext>
              </a:extLst>
            </p:cNvPr>
            <p:cNvCxnSpPr>
              <a:cxnSpLocks noChangeShapeType="1"/>
              <a:stCxn id="56327" idx="4"/>
              <a:endCxn id="56328" idx="7"/>
            </p:cNvCxnSpPr>
            <p:nvPr/>
          </p:nvCxnSpPr>
          <p:spPr bwMode="auto">
            <a:xfrm flipH="1">
              <a:off x="5429" y="1345"/>
              <a:ext cx="76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45">
              <a:extLst>
                <a:ext uri="{FF2B5EF4-FFF2-40B4-BE49-F238E27FC236}">
                  <a16:creationId xmlns:a16="http://schemas.microsoft.com/office/drawing/2014/main" id="{68A22875-D09D-440C-8720-0AF42EACB063}"/>
                </a:ext>
              </a:extLst>
            </p:cNvPr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311" y="1543"/>
              <a:ext cx="7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46">
              <a:extLst>
                <a:ext uri="{FF2B5EF4-FFF2-40B4-BE49-F238E27FC236}">
                  <a16:creationId xmlns:a16="http://schemas.microsoft.com/office/drawing/2014/main" id="{BFED5467-4429-4B6B-AFBF-3471FC3184DB}"/>
                </a:ext>
              </a:extLst>
            </p:cNvPr>
            <p:cNvCxnSpPr>
              <a:cxnSpLocks noChangeShapeType="1"/>
              <a:stCxn id="56328" idx="5"/>
              <a:endCxn id="56331" idx="1"/>
            </p:cNvCxnSpPr>
            <p:nvPr/>
          </p:nvCxnSpPr>
          <p:spPr bwMode="auto">
            <a:xfrm>
              <a:off x="5429" y="1543"/>
              <a:ext cx="10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5" name="AutoShape 47">
              <a:extLst>
                <a:ext uri="{FF2B5EF4-FFF2-40B4-BE49-F238E27FC236}">
                  <a16:creationId xmlns:a16="http://schemas.microsoft.com/office/drawing/2014/main" id="{DBEAB420-F0C1-40F3-B7F0-44B6A55973B1}"/>
                </a:ext>
              </a:extLst>
            </p:cNvPr>
            <p:cNvCxnSpPr>
              <a:cxnSpLocks noChangeShapeType="1"/>
              <a:stCxn id="56327" idx="5"/>
              <a:endCxn id="56329" idx="1"/>
            </p:cNvCxnSpPr>
            <p:nvPr/>
          </p:nvCxnSpPr>
          <p:spPr bwMode="auto">
            <a:xfrm>
              <a:off x="5525" y="1337"/>
              <a:ext cx="15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6" name="Text Box 48">
              <a:extLst>
                <a:ext uri="{FF2B5EF4-FFF2-40B4-BE49-F238E27FC236}">
                  <a16:creationId xmlns:a16="http://schemas.microsoft.com/office/drawing/2014/main" id="{FF0D14C5-44A6-40B8-9F79-837E3EEBB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" y="12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37" name="Text Box 49">
              <a:extLst>
                <a:ext uri="{FF2B5EF4-FFF2-40B4-BE49-F238E27FC236}">
                  <a16:creationId xmlns:a16="http://schemas.microsoft.com/office/drawing/2014/main" id="{74ECA197-309A-46CC-8C5E-2F9B7D7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3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8" name="Text Box 50">
              <a:extLst>
                <a:ext uri="{FF2B5EF4-FFF2-40B4-BE49-F238E27FC236}">
                  <a16:creationId xmlns:a16="http://schemas.microsoft.com/office/drawing/2014/main" id="{ED43239F-5F24-4577-AD5E-96F28232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5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9" name="Text Box 51">
              <a:extLst>
                <a:ext uri="{FF2B5EF4-FFF2-40B4-BE49-F238E27FC236}">
                  <a16:creationId xmlns:a16="http://schemas.microsoft.com/office/drawing/2014/main" id="{28E4AA72-A843-4D4D-A0C3-72D75D24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14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40" name="Text Box 52">
              <a:extLst>
                <a:ext uri="{FF2B5EF4-FFF2-40B4-BE49-F238E27FC236}">
                  <a16:creationId xmlns:a16="http://schemas.microsoft.com/office/drawing/2014/main" id="{FAB0DF67-53DF-4F83-96EE-FE9D316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" y="149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6341" name="Text Box 53">
              <a:extLst>
                <a:ext uri="{FF2B5EF4-FFF2-40B4-BE49-F238E27FC236}">
                  <a16:creationId xmlns:a16="http://schemas.microsoft.com/office/drawing/2014/main" id="{4BB1DAFD-2C7A-47FE-9815-A71AD7D7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" y="16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6342" name="Text Box 54">
              <a:extLst>
                <a:ext uri="{FF2B5EF4-FFF2-40B4-BE49-F238E27FC236}">
                  <a16:creationId xmlns:a16="http://schemas.microsoft.com/office/drawing/2014/main" id="{6D7559E6-2C43-42DE-98A2-9B816C785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6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56326" name="Text Box 56">
            <a:extLst>
              <a:ext uri="{FF2B5EF4-FFF2-40B4-BE49-F238E27FC236}">
                <a16:creationId xmlns:a16="http://schemas.microsoft.com/office/drawing/2014/main" id="{28FD623F-8ED6-41AA-A863-79F3707A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>
            <a:extLst>
              <a:ext uri="{FF2B5EF4-FFF2-40B4-BE49-F238E27FC236}">
                <a16:creationId xmlns:a16="http://schemas.microsoft.com/office/drawing/2014/main" id="{C12F666B-41EA-48C5-89CB-B41402302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7BFE1-CF4E-4F45-8C39-1E1BAA02A538}" type="slidenum">
              <a:rPr lang="zh-TW" altLang="en-US" sz="14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863F0A-EC21-41A7-8BB7-535FD87E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Huffman’s Optimal Binary Tree Algorithm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87D6E4E-1083-40E5-8797-721D04F5D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text, how to construct the optimal binary tree: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For each leaf, the bit on each edge along the path from the root represents its codeword</a:t>
            </a:r>
          </a:p>
          <a:p>
            <a:pPr marL="0" indent="0" eaLnBrk="1" hangingPunct="1"/>
            <a:r>
              <a:rPr lang="en-US" altLang="zh-TW" sz="1800">
                <a:ea typeface="新細明體" panose="02020500000000000000" pitchFamily="18" charset="-120"/>
              </a:rPr>
              <a:t>Complexity: 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O(nlog n)</a:t>
            </a:r>
            <a:r>
              <a:rPr lang="en-US" altLang="zh-TW" sz="1800">
                <a:ea typeface="新細明體" panose="02020500000000000000" pitchFamily="18" charset="-120"/>
              </a:rPr>
              <a:t> by heap 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ea typeface="新細明體" panose="02020500000000000000" pitchFamily="18" charset="-120"/>
              </a:rPr>
              <a:t> merges, each takes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1800">
                <a:ea typeface="新細明體" panose="02020500000000000000" pitchFamily="18" charset="-120"/>
              </a:rPr>
              <a:t> to identify 2 trees)</a:t>
            </a:r>
          </a:p>
          <a:p>
            <a:pPr lvl="1" eaLnBrk="1" hangingPunct="1"/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Create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, inserting/deleting an element from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O(log n)</a:t>
            </a:r>
          </a:p>
          <a:p>
            <a:pPr marL="0" indent="0"/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B3C3B29-A33E-4262-847D-D18DA65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1560513"/>
            <a:ext cx="80184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sort the words in L in nondecreasing order of frequency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for each word w in L, create a rooted tree consisting of an isolated vertex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 labeled with its frequency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denote the resulting set of trees by S</a:t>
            </a:r>
            <a:r>
              <a:rPr lang="en-US" altLang="zh-TW" sz="1800" b="1">
                <a:ea typeface="新細明體" panose="02020500000000000000" pitchFamily="18" charset="-120"/>
              </a:rPr>
              <a:t>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S contains more than one tree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select 2 trees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which have the 2 smallest frequencies from 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suppose 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merge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by assigning a new root with label=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+f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remove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from S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F1272D7-B462-49E8-86C2-873095FB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2154B6-1EED-4F89-AA62-498D283A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(2/3)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</p:spPr>
            <p:txBody>
              <a:bodyPr/>
              <a:lstStyle/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5.3 (modified)  Suppose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connected graph with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   iff  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exactly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edges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use math induction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: suppose true for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=1,…,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cases, check the case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+1. remove a leaf with its edge (such a leaf always exists by Thm5.2), then it reduces to the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 (i.e., with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edges); add back the removed leaf/edge. It remains connected without a cycle, with (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+1)-1=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done!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   to show: 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if T is NOT a tree (i.e., contains a cycle) then # edges is NOT </a:t>
                </a:r>
                <a:r>
                  <a:rPr lang="en-US" altLang="zh-TW" sz="2000" i="1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 </a:t>
                </a:r>
                <a:b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suppose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has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 with a cycle. Deleting an edge on a cycle in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would still make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connected. Thus we keep deleting edges (say, totally deleting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</a:t>
                </a:r>
                <a:r>
                  <a:rPr lang="en-US" altLang="zh-TW" sz="2000" i="1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1) on cycles until finally we obtain a connected graph without cycle, which is a tree, but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with (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-1)-</a:t>
                </a:r>
                <a:r>
                  <a:rPr lang="en-US" altLang="zh-TW" sz="2000" i="1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(so, fewer than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-1 edges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TW" sz="8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 5.4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(a)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removing any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from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connected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   (b)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adding a new edge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to a tree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b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zh-TW" altLang="en-US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　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contains a cycle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>
                    <a:ea typeface="新細明體" panose="02020500000000000000" pitchFamily="18" charset="-120"/>
                  </a:rPr>
                  <a:t>Pf:  by Thm 5.3</a:t>
                </a:r>
              </a:p>
              <a:p>
                <a:endParaRPr lang="en-US" altLang="zh-TW" sz="200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endParaRPr lang="zh-TW" altLang="en-US" sz="200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892175"/>
                <a:ext cx="9710738" cy="5410200"/>
              </a:xfrm>
              <a:blipFill>
                <a:blip r:embed="rId3"/>
                <a:stretch>
                  <a:fillRect l="-628" t="-450" r="-753" b="-1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C0BDD917-DE46-4936-9B16-EC1DA01C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B1D7C-C9C5-4605-857C-02D0D0E56799}" type="slidenum">
              <a:rPr lang="zh-TW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A729153-5B28-494E-9E88-0FEF29FC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4">
            <a:extLst>
              <a:ext uri="{FF2B5EF4-FFF2-40B4-BE49-F238E27FC236}">
                <a16:creationId xmlns:a16="http://schemas.microsoft.com/office/drawing/2014/main" id="{B8D72D03-2EF7-4A88-8F8D-07A0D834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4133EA-CC01-4EFE-8BB7-9E47939F3EB9}" type="slidenum">
              <a:rPr lang="zh-TW" altLang="en-US" sz="140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8CBAED-CAA6-4DAF-B930-431709CB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 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30414F-2106-48F1-B06D-5DB54848A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for the set of weights {8,9,12,14,16,19}, construct an optimal binary prefix code. How many bits are needed for this prefix code?  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construct Huffman Binary codes for the following 6 messages whose probabilities of appearance are A:0.29, B:0.25, C:0.14, D:0.13, E:0.11, F:0.1. suppose E is encoded as 010, D is 101, What are A and F encoded?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72479" name="Group 63">
            <a:extLst>
              <a:ext uri="{FF2B5EF4-FFF2-40B4-BE49-F238E27FC236}">
                <a16:creationId xmlns:a16="http://schemas.microsoft.com/office/drawing/2014/main" id="{665F72F5-E8E2-46A1-A082-BE96C4DD2D0E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711325"/>
            <a:ext cx="7104063" cy="1503363"/>
            <a:chOff x="469" y="1132"/>
            <a:chExt cx="4475" cy="947"/>
          </a:xfrm>
        </p:grpSpPr>
        <p:grpSp>
          <p:nvGrpSpPr>
            <p:cNvPr id="60452" name="Group 61">
              <a:extLst>
                <a:ext uri="{FF2B5EF4-FFF2-40B4-BE49-F238E27FC236}">
                  <a16:creationId xmlns:a16="http://schemas.microsoft.com/office/drawing/2014/main" id="{5F43B361-DC4C-404F-B9A0-139B1C23D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" y="1132"/>
              <a:ext cx="1438" cy="947"/>
              <a:chOff x="469" y="1132"/>
              <a:chExt cx="1438" cy="947"/>
            </a:xfrm>
          </p:grpSpPr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55EBDA07-F1FB-4DC6-B70A-3B72AAB15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1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60455" name="Text Box 40">
                <a:extLst>
                  <a:ext uri="{FF2B5EF4-FFF2-40B4-BE49-F238E27FC236}">
                    <a16:creationId xmlns:a16="http://schemas.microsoft.com/office/drawing/2014/main" id="{BB9E9866-2821-4CE5-971D-528F24F7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" y="188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60456" name="Text Box 41">
                <a:extLst>
                  <a:ext uri="{FF2B5EF4-FFF2-40B4-BE49-F238E27FC236}">
                    <a16:creationId xmlns:a16="http://schemas.microsoft.com/office/drawing/2014/main" id="{C08CA58D-57FC-4F7B-97BC-D4BC13E41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16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60457" name="Text Box 42">
                <a:extLst>
                  <a:ext uri="{FF2B5EF4-FFF2-40B4-BE49-F238E27FC236}">
                    <a16:creationId xmlns:a16="http://schemas.microsoft.com/office/drawing/2014/main" id="{67B29455-8843-434E-B00B-D00E74C5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" y="18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60458" name="Text Box 43">
                <a:extLst>
                  <a:ext uri="{FF2B5EF4-FFF2-40B4-BE49-F238E27FC236}">
                    <a16:creationId xmlns:a16="http://schemas.microsoft.com/office/drawing/2014/main" id="{91CD0177-1924-49C2-9E3A-C62BE72AE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8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  <p:sp>
            <p:nvSpPr>
              <p:cNvPr id="60459" name="Text Box 44">
                <a:extLst>
                  <a:ext uri="{FF2B5EF4-FFF2-40B4-BE49-F238E27FC236}">
                    <a16:creationId xmlns:a16="http://schemas.microsoft.com/office/drawing/2014/main" id="{F5BD5627-A5E0-4863-81CC-072C74ADA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162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26</a:t>
                </a:r>
              </a:p>
            </p:txBody>
          </p:sp>
          <p:sp>
            <p:nvSpPr>
              <p:cNvPr id="60460" name="Text Box 45">
                <a:extLst>
                  <a:ext uri="{FF2B5EF4-FFF2-40B4-BE49-F238E27FC236}">
                    <a16:creationId xmlns:a16="http://schemas.microsoft.com/office/drawing/2014/main" id="{8B05855F-EBBB-426B-9E31-8F2FEB7DE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13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60461" name="Text Box 46">
                <a:extLst>
                  <a:ext uri="{FF2B5EF4-FFF2-40B4-BE49-F238E27FC236}">
                    <a16:creationId xmlns:a16="http://schemas.microsoft.com/office/drawing/2014/main" id="{F9B6E78E-B588-402F-91F5-0ED7EFFC0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" y="165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16</a:t>
                </a:r>
              </a:p>
            </p:txBody>
          </p:sp>
          <p:sp>
            <p:nvSpPr>
              <p:cNvPr id="60462" name="Text Box 47">
                <a:extLst>
                  <a:ext uri="{FF2B5EF4-FFF2-40B4-BE49-F238E27FC236}">
                    <a16:creationId xmlns:a16="http://schemas.microsoft.com/office/drawing/2014/main" id="{7499D847-0DB1-4D97-8801-6337CDC46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" y="161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  <p:sp>
            <p:nvSpPr>
              <p:cNvPr id="60463" name="Text Box 48">
                <a:extLst>
                  <a:ext uri="{FF2B5EF4-FFF2-40B4-BE49-F238E27FC236}">
                    <a16:creationId xmlns:a16="http://schemas.microsoft.com/office/drawing/2014/main" id="{8DAD34CE-0FD1-4872-ACA6-FAAFD16F6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38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60464" name="Text Box 49">
                <a:extLst>
                  <a:ext uri="{FF2B5EF4-FFF2-40B4-BE49-F238E27FC236}">
                    <a16:creationId xmlns:a16="http://schemas.microsoft.com/office/drawing/2014/main" id="{C9DCD336-D46A-4084-9274-9EEBF7523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13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78</a:t>
                </a:r>
              </a:p>
            </p:txBody>
          </p:sp>
          <p:cxnSp>
            <p:nvCxnSpPr>
              <p:cNvPr id="60465" name="AutoShape 50">
                <a:extLst>
                  <a:ext uri="{FF2B5EF4-FFF2-40B4-BE49-F238E27FC236}">
                    <a16:creationId xmlns:a16="http://schemas.microsoft.com/office/drawing/2014/main" id="{DE5DFD31-84F9-4770-857B-D41818B8594C}"/>
                  </a:ext>
                </a:extLst>
              </p:cNvPr>
              <p:cNvCxnSpPr>
                <a:cxnSpLocks noChangeShapeType="1"/>
                <a:stCxn id="60464" idx="2"/>
                <a:endCxn id="60460" idx="0"/>
              </p:cNvCxnSpPr>
              <p:nvPr/>
            </p:nvCxnSpPr>
            <p:spPr bwMode="auto">
              <a:xfrm flipH="1">
                <a:off x="760" y="1324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6" name="AutoShape 51">
                <a:extLst>
                  <a:ext uri="{FF2B5EF4-FFF2-40B4-BE49-F238E27FC236}">
                    <a16:creationId xmlns:a16="http://schemas.microsoft.com/office/drawing/2014/main" id="{2D8D4774-1FE8-4C95-8E06-90430423511C}"/>
                  </a:ext>
                </a:extLst>
              </p:cNvPr>
              <p:cNvCxnSpPr>
                <a:cxnSpLocks noChangeShapeType="1"/>
                <a:stCxn id="60461" idx="0"/>
                <a:endCxn id="60460" idx="2"/>
              </p:cNvCxnSpPr>
              <p:nvPr/>
            </p:nvCxnSpPr>
            <p:spPr bwMode="auto">
              <a:xfrm flipV="1">
                <a:off x="583" y="1591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7" name="AutoShape 52">
                <a:extLst>
                  <a:ext uri="{FF2B5EF4-FFF2-40B4-BE49-F238E27FC236}">
                    <a16:creationId xmlns:a16="http://schemas.microsoft.com/office/drawing/2014/main" id="{87EFF01D-5BA1-426D-A70C-762002B1AF83}"/>
                  </a:ext>
                </a:extLst>
              </p:cNvPr>
              <p:cNvCxnSpPr>
                <a:cxnSpLocks noChangeShapeType="1"/>
                <a:stCxn id="60464" idx="2"/>
                <a:endCxn id="60463" idx="0"/>
              </p:cNvCxnSpPr>
              <p:nvPr/>
            </p:nvCxnSpPr>
            <p:spPr bwMode="auto">
              <a:xfrm>
                <a:off x="1163" y="1324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8" name="AutoShape 53">
                <a:extLst>
                  <a:ext uri="{FF2B5EF4-FFF2-40B4-BE49-F238E27FC236}">
                    <a16:creationId xmlns:a16="http://schemas.microsoft.com/office/drawing/2014/main" id="{D74852C4-80D2-4171-A8A9-C1532FD66824}"/>
                  </a:ext>
                </a:extLst>
              </p:cNvPr>
              <p:cNvCxnSpPr>
                <a:cxnSpLocks noChangeShapeType="1"/>
                <a:stCxn id="60456" idx="0"/>
                <a:endCxn id="60460" idx="2"/>
              </p:cNvCxnSpPr>
              <p:nvPr/>
            </p:nvCxnSpPr>
            <p:spPr bwMode="auto">
              <a:xfrm flipH="1" flipV="1">
                <a:off x="760" y="1591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9" name="AutoShape 54">
                <a:extLst>
                  <a:ext uri="{FF2B5EF4-FFF2-40B4-BE49-F238E27FC236}">
                    <a16:creationId xmlns:a16="http://schemas.microsoft.com/office/drawing/2014/main" id="{889F8588-AEFA-4E9A-9A75-02CB293E6891}"/>
                  </a:ext>
                </a:extLst>
              </p:cNvPr>
              <p:cNvCxnSpPr>
                <a:cxnSpLocks noChangeShapeType="1"/>
                <a:stCxn id="60459" idx="0"/>
                <a:endCxn id="60463" idx="2"/>
              </p:cNvCxnSpPr>
              <p:nvPr/>
            </p:nvCxnSpPr>
            <p:spPr bwMode="auto">
              <a:xfrm flipV="1">
                <a:off x="1386" y="1576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0" name="AutoShape 55">
                <a:extLst>
                  <a:ext uri="{FF2B5EF4-FFF2-40B4-BE49-F238E27FC236}">
                    <a16:creationId xmlns:a16="http://schemas.microsoft.com/office/drawing/2014/main" id="{2F466744-9F6F-4FF9-B5C3-DF0B403AC3E6}"/>
                  </a:ext>
                </a:extLst>
              </p:cNvPr>
              <p:cNvCxnSpPr>
                <a:cxnSpLocks noChangeShapeType="1"/>
                <a:stCxn id="60462" idx="0"/>
                <a:endCxn id="60463" idx="2"/>
              </p:cNvCxnSpPr>
              <p:nvPr/>
            </p:nvCxnSpPr>
            <p:spPr bwMode="auto">
              <a:xfrm flipH="1" flipV="1">
                <a:off x="1588" y="1576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1" name="AutoShape 56">
                <a:extLst>
                  <a:ext uri="{FF2B5EF4-FFF2-40B4-BE49-F238E27FC236}">
                    <a16:creationId xmlns:a16="http://schemas.microsoft.com/office/drawing/2014/main" id="{9723FC52-1D4C-437B-8113-1065DAB45A60}"/>
                  </a:ext>
                </a:extLst>
              </p:cNvPr>
              <p:cNvCxnSpPr>
                <a:cxnSpLocks noChangeShapeType="1"/>
                <a:stCxn id="60457" idx="0"/>
                <a:endCxn id="60459" idx="2"/>
              </p:cNvCxnSpPr>
              <p:nvPr/>
            </p:nvCxnSpPr>
            <p:spPr bwMode="auto">
              <a:xfrm flipV="1">
                <a:off x="1285" y="1815"/>
                <a:ext cx="101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2" name="AutoShape 57">
                <a:extLst>
                  <a:ext uri="{FF2B5EF4-FFF2-40B4-BE49-F238E27FC236}">
                    <a16:creationId xmlns:a16="http://schemas.microsoft.com/office/drawing/2014/main" id="{9B9DB343-3A85-47C7-8124-A9823764AF78}"/>
                  </a:ext>
                </a:extLst>
              </p:cNvPr>
              <p:cNvCxnSpPr>
                <a:cxnSpLocks noChangeShapeType="1"/>
                <a:stCxn id="60458" idx="0"/>
                <a:endCxn id="60459" idx="2"/>
              </p:cNvCxnSpPr>
              <p:nvPr/>
            </p:nvCxnSpPr>
            <p:spPr bwMode="auto">
              <a:xfrm flipH="1" flipV="1">
                <a:off x="1386" y="1815"/>
                <a:ext cx="114" cy="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3" name="AutoShape 58">
                <a:extLst>
                  <a:ext uri="{FF2B5EF4-FFF2-40B4-BE49-F238E27FC236}">
                    <a16:creationId xmlns:a16="http://schemas.microsoft.com/office/drawing/2014/main" id="{D27B623A-6898-4E87-89E1-D101485A2F8A}"/>
                  </a:ext>
                </a:extLst>
              </p:cNvPr>
              <p:cNvCxnSpPr>
                <a:cxnSpLocks noChangeShapeType="1"/>
                <a:stCxn id="60456" idx="2"/>
                <a:endCxn id="60454" idx="0"/>
              </p:cNvCxnSpPr>
              <p:nvPr/>
            </p:nvCxnSpPr>
            <p:spPr bwMode="auto">
              <a:xfrm flipH="1">
                <a:off x="759" y="1837"/>
                <a:ext cx="128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4" name="AutoShape 59">
                <a:extLst>
                  <a:ext uri="{FF2B5EF4-FFF2-40B4-BE49-F238E27FC236}">
                    <a16:creationId xmlns:a16="http://schemas.microsoft.com/office/drawing/2014/main" id="{DA4AB6CC-5F0C-4011-9784-D0E0B719855A}"/>
                  </a:ext>
                </a:extLst>
              </p:cNvPr>
              <p:cNvCxnSpPr>
                <a:cxnSpLocks noChangeShapeType="1"/>
                <a:stCxn id="60456" idx="2"/>
                <a:endCxn id="60455" idx="0"/>
              </p:cNvCxnSpPr>
              <p:nvPr/>
            </p:nvCxnSpPr>
            <p:spPr bwMode="auto">
              <a:xfrm>
                <a:off x="887" y="1837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53" name="Text Box 62">
              <a:extLst>
                <a:ext uri="{FF2B5EF4-FFF2-40B4-BE49-F238E27FC236}">
                  <a16:creationId xmlns:a16="http://schemas.microsoft.com/office/drawing/2014/main" id="{A3D48DBD-7C05-4003-8F02-644E7ED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27"/>
              <a:ext cx="28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1600">
                  <a:ea typeface="新細明體" panose="02020500000000000000" pitchFamily="18" charset="-120"/>
                </a:rPr>
                <a:t>8: 010      9: 011    16:00</a:t>
              </a:r>
              <a:br>
                <a:rPr lang="en-US" altLang="zh-TW" sz="1600">
                  <a:ea typeface="新細明體" panose="02020500000000000000" pitchFamily="18" charset="-120"/>
                </a:rPr>
              </a:br>
              <a:r>
                <a:rPr lang="en-US" altLang="zh-TW" sz="1600">
                  <a:ea typeface="新細明體" panose="02020500000000000000" pitchFamily="18" charset="-120"/>
                </a:rPr>
                <a:t>12: 100    14: 101    19:11</a:t>
              </a:r>
            </a:p>
            <a:p>
              <a:pPr eaLnBrk="1" hangingPunct="1"/>
              <a:endParaRPr lang="en-US" altLang="zh-TW" sz="1600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</a:rPr>
                <a:t>Height of the binary tree is 3</a:t>
              </a:r>
              <a:r>
                <a:rPr lang="en-US" altLang="zh-TW" sz="1600">
                  <a:ea typeface="新細明體" panose="02020500000000000000" pitchFamily="18" charset="-120"/>
                  <a:sym typeface="Wingdings" panose="05000000000000000000" pitchFamily="2" charset="2"/>
                </a:rPr>
                <a:t>3bits are needed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72511" name="Group 95">
            <a:extLst>
              <a:ext uri="{FF2B5EF4-FFF2-40B4-BE49-F238E27FC236}">
                <a16:creationId xmlns:a16="http://schemas.microsoft.com/office/drawing/2014/main" id="{F459A328-0BE2-4771-968B-930316CECCB8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316413"/>
            <a:ext cx="2416175" cy="1730375"/>
            <a:chOff x="548" y="2719"/>
            <a:chExt cx="1522" cy="1090"/>
          </a:xfrm>
        </p:grpSpPr>
        <p:grpSp>
          <p:nvGrpSpPr>
            <p:cNvPr id="60424" name="Group 88">
              <a:extLst>
                <a:ext uri="{FF2B5EF4-FFF2-40B4-BE49-F238E27FC236}">
                  <a16:creationId xmlns:a16="http://schemas.microsoft.com/office/drawing/2014/main" id="{8A218921-01A6-4791-8879-3AA218E5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719"/>
              <a:ext cx="1522" cy="961"/>
              <a:chOff x="548" y="2719"/>
              <a:chExt cx="1522" cy="961"/>
            </a:xfrm>
          </p:grpSpPr>
          <p:sp>
            <p:nvSpPr>
              <p:cNvPr id="60431" name="Text Box 66">
                <a:extLst>
                  <a:ext uri="{FF2B5EF4-FFF2-40B4-BE49-F238E27FC236}">
                    <a16:creationId xmlns:a16="http://schemas.microsoft.com/office/drawing/2014/main" id="{4CBF0772-5E3C-4683-9D75-228B769C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0.11</a:t>
                </a:r>
              </a:p>
            </p:txBody>
          </p:sp>
          <p:sp>
            <p:nvSpPr>
              <p:cNvPr id="60432" name="Text Box 67">
                <a:extLst>
                  <a:ext uri="{FF2B5EF4-FFF2-40B4-BE49-F238E27FC236}">
                    <a16:creationId xmlns:a16="http://schemas.microsoft.com/office/drawing/2014/main" id="{21FEDA8C-9FC2-44F3-B934-171D0F8B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3474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</a:t>
                </a:r>
              </a:p>
            </p:txBody>
          </p:sp>
          <p:sp>
            <p:nvSpPr>
              <p:cNvPr id="60433" name="Text Box 68">
                <a:extLst>
                  <a:ext uri="{FF2B5EF4-FFF2-40B4-BE49-F238E27FC236}">
                    <a16:creationId xmlns:a16="http://schemas.microsoft.com/office/drawing/2014/main" id="{7CED8E26-2025-457B-AC05-D1A2CB97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323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0.21</a:t>
                </a:r>
              </a:p>
            </p:txBody>
          </p:sp>
          <p:sp>
            <p:nvSpPr>
              <p:cNvPr id="60434" name="Text Box 69">
                <a:extLst>
                  <a:ext uri="{FF2B5EF4-FFF2-40B4-BE49-F238E27FC236}">
                    <a16:creationId xmlns:a16="http://schemas.microsoft.com/office/drawing/2014/main" id="{A853A6B7-5D69-41DB-9642-D1CAE613D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3484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0.14</a:t>
                </a:r>
              </a:p>
            </p:txBody>
          </p:sp>
          <p:sp>
            <p:nvSpPr>
              <p:cNvPr id="60435" name="Text Box 70">
                <a:extLst>
                  <a:ext uri="{FF2B5EF4-FFF2-40B4-BE49-F238E27FC236}">
                    <a16:creationId xmlns:a16="http://schemas.microsoft.com/office/drawing/2014/main" id="{3E6241DB-0B71-4F06-A970-1264CE4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0.13</a:t>
                </a:r>
              </a:p>
            </p:txBody>
          </p:sp>
          <p:sp>
            <p:nvSpPr>
              <p:cNvPr id="60436" name="Text Box 71">
                <a:extLst>
                  <a:ext uri="{FF2B5EF4-FFF2-40B4-BE49-F238E27FC236}">
                    <a16:creationId xmlns:a16="http://schemas.microsoft.com/office/drawing/2014/main" id="{72DAFF03-AADA-4948-B99D-3E451995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3210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0.27</a:t>
                </a:r>
              </a:p>
            </p:txBody>
          </p:sp>
          <p:sp>
            <p:nvSpPr>
              <p:cNvPr id="60437" name="Text Box 72">
                <a:extLst>
                  <a:ext uri="{FF2B5EF4-FFF2-40B4-BE49-F238E27FC236}">
                    <a16:creationId xmlns:a16="http://schemas.microsoft.com/office/drawing/2014/main" id="{8D6E2842-B5E8-4411-9666-E1A21563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98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0.46</a:t>
                </a:r>
              </a:p>
            </p:txBody>
          </p:sp>
          <p:sp>
            <p:nvSpPr>
              <p:cNvPr id="60438" name="Text Box 73">
                <a:extLst>
                  <a:ext uri="{FF2B5EF4-FFF2-40B4-BE49-F238E27FC236}">
                    <a16:creationId xmlns:a16="http://schemas.microsoft.com/office/drawing/2014/main" id="{119A964A-9823-4CA9-984E-64342F5AD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" y="324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0.25</a:t>
                </a:r>
              </a:p>
            </p:txBody>
          </p:sp>
          <p:sp>
            <p:nvSpPr>
              <p:cNvPr id="60439" name="Text Box 74">
                <a:extLst>
                  <a:ext uri="{FF2B5EF4-FFF2-40B4-BE49-F238E27FC236}">
                    <a16:creationId xmlns:a16="http://schemas.microsoft.com/office/drawing/2014/main" id="{22B11DA0-F261-4B3C-8BF9-340EF7E0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205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0.29</a:t>
                </a:r>
              </a:p>
            </p:txBody>
          </p:sp>
          <p:sp>
            <p:nvSpPr>
              <p:cNvPr id="60440" name="Text Box 75">
                <a:extLst>
                  <a:ext uri="{FF2B5EF4-FFF2-40B4-BE49-F238E27FC236}">
                    <a16:creationId xmlns:a16="http://schemas.microsoft.com/office/drawing/2014/main" id="{2AD1A5C2-46C7-4B16-A499-F05B94E6B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971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0.56</a:t>
                </a:r>
              </a:p>
            </p:txBody>
          </p:sp>
          <p:sp>
            <p:nvSpPr>
              <p:cNvPr id="60441" name="Text Box 76">
                <a:extLst>
                  <a:ext uri="{FF2B5EF4-FFF2-40B4-BE49-F238E27FC236}">
                    <a16:creationId xmlns:a16="http://schemas.microsoft.com/office/drawing/2014/main" id="{C4F3010D-C4D4-49F7-BCF3-63AEE3F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2719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1.02</a:t>
                </a:r>
              </a:p>
            </p:txBody>
          </p:sp>
          <p:cxnSp>
            <p:nvCxnSpPr>
              <p:cNvPr id="60442" name="AutoShape 77">
                <a:extLst>
                  <a:ext uri="{FF2B5EF4-FFF2-40B4-BE49-F238E27FC236}">
                    <a16:creationId xmlns:a16="http://schemas.microsoft.com/office/drawing/2014/main" id="{BA8897A1-9906-4CEB-9FB6-BCD5D15D31DA}"/>
                  </a:ext>
                </a:extLst>
              </p:cNvPr>
              <p:cNvCxnSpPr>
                <a:cxnSpLocks noChangeShapeType="1"/>
                <a:stCxn id="60441" idx="2"/>
                <a:endCxn id="60437" idx="0"/>
              </p:cNvCxnSpPr>
              <p:nvPr/>
            </p:nvCxnSpPr>
            <p:spPr bwMode="auto">
              <a:xfrm flipH="1">
                <a:off x="839" y="2911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3" name="AutoShape 78">
                <a:extLst>
                  <a:ext uri="{FF2B5EF4-FFF2-40B4-BE49-F238E27FC236}">
                    <a16:creationId xmlns:a16="http://schemas.microsoft.com/office/drawing/2014/main" id="{465014AF-E1DD-4FFF-A39F-C0CE4665FFCE}"/>
                  </a:ext>
                </a:extLst>
              </p:cNvPr>
              <p:cNvCxnSpPr>
                <a:cxnSpLocks noChangeShapeType="1"/>
                <a:stCxn id="60438" idx="0"/>
                <a:endCxn id="60437" idx="2"/>
              </p:cNvCxnSpPr>
              <p:nvPr/>
            </p:nvCxnSpPr>
            <p:spPr bwMode="auto">
              <a:xfrm flipV="1">
                <a:off x="662" y="3178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4" name="AutoShape 79">
                <a:extLst>
                  <a:ext uri="{FF2B5EF4-FFF2-40B4-BE49-F238E27FC236}">
                    <a16:creationId xmlns:a16="http://schemas.microsoft.com/office/drawing/2014/main" id="{EA299400-9221-4714-AFBE-50258FDD8728}"/>
                  </a:ext>
                </a:extLst>
              </p:cNvPr>
              <p:cNvCxnSpPr>
                <a:cxnSpLocks noChangeShapeType="1"/>
                <a:stCxn id="60441" idx="2"/>
                <a:endCxn id="60440" idx="0"/>
              </p:cNvCxnSpPr>
              <p:nvPr/>
            </p:nvCxnSpPr>
            <p:spPr bwMode="auto">
              <a:xfrm>
                <a:off x="1242" y="2911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5" name="AutoShape 80">
                <a:extLst>
                  <a:ext uri="{FF2B5EF4-FFF2-40B4-BE49-F238E27FC236}">
                    <a16:creationId xmlns:a16="http://schemas.microsoft.com/office/drawing/2014/main" id="{086CBDFF-E241-490B-BC5B-73D210D4639B}"/>
                  </a:ext>
                </a:extLst>
              </p:cNvPr>
              <p:cNvCxnSpPr>
                <a:cxnSpLocks noChangeShapeType="1"/>
                <a:stCxn id="60433" idx="0"/>
                <a:endCxn id="60437" idx="2"/>
              </p:cNvCxnSpPr>
              <p:nvPr/>
            </p:nvCxnSpPr>
            <p:spPr bwMode="auto">
              <a:xfrm flipH="1" flipV="1">
                <a:off x="839" y="3178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6" name="AutoShape 81">
                <a:extLst>
                  <a:ext uri="{FF2B5EF4-FFF2-40B4-BE49-F238E27FC236}">
                    <a16:creationId xmlns:a16="http://schemas.microsoft.com/office/drawing/2014/main" id="{10060ED9-2BAF-4985-9112-EB6C8598FB44}"/>
                  </a:ext>
                </a:extLst>
              </p:cNvPr>
              <p:cNvCxnSpPr>
                <a:cxnSpLocks noChangeShapeType="1"/>
                <a:stCxn id="60436" idx="0"/>
                <a:endCxn id="60440" idx="2"/>
              </p:cNvCxnSpPr>
              <p:nvPr/>
            </p:nvCxnSpPr>
            <p:spPr bwMode="auto">
              <a:xfrm flipV="1">
                <a:off x="1465" y="3163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7" name="AutoShape 82">
                <a:extLst>
                  <a:ext uri="{FF2B5EF4-FFF2-40B4-BE49-F238E27FC236}">
                    <a16:creationId xmlns:a16="http://schemas.microsoft.com/office/drawing/2014/main" id="{CC7EFB84-7965-4E53-8D16-A4A1566B0210}"/>
                  </a:ext>
                </a:extLst>
              </p:cNvPr>
              <p:cNvCxnSpPr>
                <a:cxnSpLocks noChangeShapeType="1"/>
                <a:stCxn id="60439" idx="0"/>
                <a:endCxn id="60440" idx="2"/>
              </p:cNvCxnSpPr>
              <p:nvPr/>
            </p:nvCxnSpPr>
            <p:spPr bwMode="auto">
              <a:xfrm flipH="1" flipV="1">
                <a:off x="1667" y="3163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8" name="AutoShape 83">
                <a:extLst>
                  <a:ext uri="{FF2B5EF4-FFF2-40B4-BE49-F238E27FC236}">
                    <a16:creationId xmlns:a16="http://schemas.microsoft.com/office/drawing/2014/main" id="{6B981ADF-338D-48DB-A339-CED1DD89D52E}"/>
                  </a:ext>
                </a:extLst>
              </p:cNvPr>
              <p:cNvCxnSpPr>
                <a:cxnSpLocks noChangeShapeType="1"/>
                <a:stCxn id="60434" idx="0"/>
                <a:endCxn id="60436" idx="2"/>
              </p:cNvCxnSpPr>
              <p:nvPr/>
            </p:nvCxnSpPr>
            <p:spPr bwMode="auto">
              <a:xfrm flipV="1">
                <a:off x="1350" y="3402"/>
                <a:ext cx="157" cy="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9" name="AutoShape 84">
                <a:extLst>
                  <a:ext uri="{FF2B5EF4-FFF2-40B4-BE49-F238E27FC236}">
                    <a16:creationId xmlns:a16="http://schemas.microsoft.com/office/drawing/2014/main" id="{080DCF84-46B9-4919-9792-FCBB653E1ADD}"/>
                  </a:ext>
                </a:extLst>
              </p:cNvPr>
              <p:cNvCxnSpPr>
                <a:cxnSpLocks noChangeShapeType="1"/>
                <a:stCxn id="60435" idx="0"/>
                <a:endCxn id="60436" idx="2"/>
              </p:cNvCxnSpPr>
              <p:nvPr/>
            </p:nvCxnSpPr>
            <p:spPr bwMode="auto">
              <a:xfrm flipH="1" flipV="1">
                <a:off x="1507" y="3402"/>
                <a:ext cx="177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0" name="AutoShape 85">
                <a:extLst>
                  <a:ext uri="{FF2B5EF4-FFF2-40B4-BE49-F238E27FC236}">
                    <a16:creationId xmlns:a16="http://schemas.microsoft.com/office/drawing/2014/main" id="{18B82039-B243-4017-9F90-8FA79709443B}"/>
                  </a:ext>
                </a:extLst>
              </p:cNvPr>
              <p:cNvCxnSpPr>
                <a:cxnSpLocks noChangeShapeType="1"/>
                <a:stCxn id="60433" idx="2"/>
                <a:endCxn id="60431" idx="0"/>
              </p:cNvCxnSpPr>
              <p:nvPr/>
            </p:nvCxnSpPr>
            <p:spPr bwMode="auto">
              <a:xfrm flipH="1">
                <a:off x="835" y="3424"/>
                <a:ext cx="173" cy="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1" name="AutoShape 86">
                <a:extLst>
                  <a:ext uri="{FF2B5EF4-FFF2-40B4-BE49-F238E27FC236}">
                    <a16:creationId xmlns:a16="http://schemas.microsoft.com/office/drawing/2014/main" id="{739584CB-B0C9-46D7-BB4A-1C2374F40160}"/>
                  </a:ext>
                </a:extLst>
              </p:cNvPr>
              <p:cNvCxnSpPr>
                <a:cxnSpLocks noChangeShapeType="1"/>
                <a:stCxn id="60433" idx="2"/>
                <a:endCxn id="60432" idx="0"/>
              </p:cNvCxnSpPr>
              <p:nvPr/>
            </p:nvCxnSpPr>
            <p:spPr bwMode="auto">
              <a:xfrm>
                <a:off x="1008" y="3424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25" name="Text Box 89">
              <a:extLst>
                <a:ext uri="{FF2B5EF4-FFF2-40B4-BE49-F238E27FC236}">
                  <a16:creationId xmlns:a16="http://schemas.microsoft.com/office/drawing/2014/main" id="{E0613F72-4287-485F-A402-8527DAB4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3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6" name="Text Box 90">
              <a:extLst>
                <a:ext uri="{FF2B5EF4-FFF2-40B4-BE49-F238E27FC236}">
                  <a16:creationId xmlns:a16="http://schemas.microsoft.com/office/drawing/2014/main" id="{FF74A358-E840-41E8-8CC4-BF2DE5F39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336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7" name="Text Box 91">
              <a:extLst>
                <a:ext uri="{FF2B5EF4-FFF2-40B4-BE49-F238E27FC236}">
                  <a16:creationId xmlns:a16="http://schemas.microsoft.com/office/drawing/2014/main" id="{9FC771D5-2256-4749-A291-D3A7867C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60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8" name="Text Box 92">
              <a:extLst>
                <a:ext uri="{FF2B5EF4-FFF2-40B4-BE49-F238E27FC236}">
                  <a16:creationId xmlns:a16="http://schemas.microsoft.com/office/drawing/2014/main" id="{FF6A3406-BD3E-44BF-BF57-6DAD5C8EF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3617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9" name="Text Box 93">
              <a:extLst>
                <a:ext uri="{FF2B5EF4-FFF2-40B4-BE49-F238E27FC236}">
                  <a16:creationId xmlns:a16="http://schemas.microsoft.com/office/drawing/2014/main" id="{D69587C2-4D0F-43EA-BCB1-6BBAE54A7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360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60430" name="Text Box 94">
              <a:extLst>
                <a:ext uri="{FF2B5EF4-FFF2-40B4-BE49-F238E27FC236}">
                  <a16:creationId xmlns:a16="http://schemas.microsoft.com/office/drawing/2014/main" id="{231F44D7-EA65-4791-B95B-739359EE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60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60423" name="Text Box 96">
            <a:extLst>
              <a:ext uri="{FF2B5EF4-FFF2-40B4-BE49-F238E27FC236}">
                <a16:creationId xmlns:a16="http://schemas.microsoft.com/office/drawing/2014/main" id="{792C7AD5-3455-4728-924E-E91EE20C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4">
            <a:extLst>
              <a:ext uri="{FF2B5EF4-FFF2-40B4-BE49-F238E27FC236}">
                <a16:creationId xmlns:a16="http://schemas.microsoft.com/office/drawing/2014/main" id="{BE7C8861-3B1C-4C1A-8D12-7BE4104F4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713FDA-11BE-4444-A1E8-F9CB84D0EB8E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E65D71-251D-4EB5-A218-2CA33F3A7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20E9011-3D12-45B8-AF71-474E6B29B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89000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Binary search tree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 a binary tree which may be empty. If it’s not empty then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Every element (vertex) has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unique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key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&lt;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&gt;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left &amp; right subtrees are also binary search trees</a:t>
            </a:r>
          </a:p>
          <a:p>
            <a:pPr marL="0" indent="0">
              <a:buFontTx/>
              <a:buChar char="•"/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n vertices with key 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,…,a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the following algorithm constructs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2469" name="Text Box 22">
            <a:extLst>
              <a:ext uri="{FF2B5EF4-FFF2-40B4-BE49-F238E27FC236}">
                <a16:creationId xmlns:a16="http://schemas.microsoft.com/office/drawing/2014/main" id="{E1233CF4-AF22-4E21-B725-3A1609E7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011488"/>
            <a:ext cx="70167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construct the root of the binary tree,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 k=1;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k&lt;n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V=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k=k+1;</a:t>
            </a:r>
            <a:br>
              <a:rPr lang="en-US" altLang="zh-TW" sz="16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while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construct a l.c.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  construct a r.c.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2470" name="Text Box 23">
            <a:extLst>
              <a:ext uri="{FF2B5EF4-FFF2-40B4-BE49-F238E27FC236}">
                <a16:creationId xmlns:a16="http://schemas.microsoft.com/office/drawing/2014/main" id="{0D73635B-8E07-4D71-9EFF-C0366213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3084513"/>
            <a:ext cx="2179637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2471" name="Text Box 24">
            <a:extLst>
              <a:ext uri="{FF2B5EF4-FFF2-40B4-BE49-F238E27FC236}">
                <a16:creationId xmlns:a16="http://schemas.microsoft.com/office/drawing/2014/main" id="{3DDCE5FC-F080-442B-B71F-40839A1D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>
            <a:extLst>
              <a:ext uri="{FF2B5EF4-FFF2-40B4-BE49-F238E27FC236}">
                <a16:creationId xmlns:a16="http://schemas.microsoft.com/office/drawing/2014/main" id="{BF2AEE15-9939-4A57-917E-66BE2A34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149BF8-10CD-4BD2-A2D7-825F4549C6F3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8C976D-D895-45F7-96BC-2946D2E6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470900" cy="6858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Exercise in Constructing Binary Search Trees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9C17B6-7F30-400C-AC4D-8D3A439361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construct a binary search tree for the list 5,9,8,1,2,4,10,6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insert a new node 3 to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B.S.T. of ex1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64517" name="Text Box 11">
            <a:extLst>
              <a:ext uri="{FF2B5EF4-FFF2-40B4-BE49-F238E27FC236}">
                <a16:creationId xmlns:a16="http://schemas.microsoft.com/office/drawing/2014/main" id="{3FC4C314-91EF-4BFE-973F-17CE2364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35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grpSp>
        <p:nvGrpSpPr>
          <p:cNvPr id="578721" name="Group 161">
            <a:extLst>
              <a:ext uri="{FF2B5EF4-FFF2-40B4-BE49-F238E27FC236}">
                <a16:creationId xmlns:a16="http://schemas.microsoft.com/office/drawing/2014/main" id="{A6D4135C-6294-4E54-95C0-F4BC8E3FC09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365250"/>
            <a:ext cx="673100" cy="862013"/>
            <a:chOff x="1749" y="823"/>
            <a:chExt cx="424" cy="543"/>
          </a:xfrm>
        </p:grpSpPr>
        <p:sp>
          <p:nvSpPr>
            <p:cNvPr id="64605" name="Text Box 66">
              <a:extLst>
                <a:ext uri="{FF2B5EF4-FFF2-40B4-BE49-F238E27FC236}">
                  <a16:creationId xmlns:a16="http://schemas.microsoft.com/office/drawing/2014/main" id="{07EB1A89-27E2-4615-8767-8C130AD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3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6" name="Text Box 67">
              <a:extLst>
                <a:ext uri="{FF2B5EF4-FFF2-40B4-BE49-F238E27FC236}">
                  <a16:creationId xmlns:a16="http://schemas.microsoft.com/office/drawing/2014/main" id="{B35C77DB-7313-40D6-8417-4EFE28D9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7" name="AutoShape 74">
              <a:extLst>
                <a:ext uri="{FF2B5EF4-FFF2-40B4-BE49-F238E27FC236}">
                  <a16:creationId xmlns:a16="http://schemas.microsoft.com/office/drawing/2014/main" id="{D69CDDB2-2CE8-406F-BC80-5FD6E267AFF4}"/>
                </a:ext>
              </a:extLst>
            </p:cNvPr>
            <p:cNvCxnSpPr>
              <a:cxnSpLocks noChangeShapeType="1"/>
              <a:stCxn id="64605" idx="0"/>
              <a:endCxn id="64606" idx="2"/>
            </p:cNvCxnSpPr>
            <p:nvPr/>
          </p:nvCxnSpPr>
          <p:spPr bwMode="auto">
            <a:xfrm flipH="1" flipV="1">
              <a:off x="1835" y="104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722" name="Group 162">
            <a:extLst>
              <a:ext uri="{FF2B5EF4-FFF2-40B4-BE49-F238E27FC236}">
                <a16:creationId xmlns:a16="http://schemas.microsoft.com/office/drawing/2014/main" id="{96FA1240-AFFC-4747-AA80-3E5FF4625F8B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352550"/>
            <a:ext cx="673100" cy="1296988"/>
            <a:chOff x="2700" y="833"/>
            <a:chExt cx="424" cy="817"/>
          </a:xfrm>
        </p:grpSpPr>
        <p:sp>
          <p:nvSpPr>
            <p:cNvPr id="64600" name="Text Box 98">
              <a:extLst>
                <a:ext uri="{FF2B5EF4-FFF2-40B4-BE49-F238E27FC236}">
                  <a16:creationId xmlns:a16="http://schemas.microsoft.com/office/drawing/2014/main" id="{1B24F9DB-A184-4A12-9495-19F5BDC6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1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1" name="Text Box 99">
              <a:extLst>
                <a:ext uri="{FF2B5EF4-FFF2-40B4-BE49-F238E27FC236}">
                  <a16:creationId xmlns:a16="http://schemas.microsoft.com/office/drawing/2014/main" id="{B70F99EF-7FF2-4CBE-8D48-9EA60952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8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2" name="AutoShape 104">
              <a:extLst>
                <a:ext uri="{FF2B5EF4-FFF2-40B4-BE49-F238E27FC236}">
                  <a16:creationId xmlns:a16="http://schemas.microsoft.com/office/drawing/2014/main" id="{9BDB3527-1600-48A7-82DC-7B1942CAE8F7}"/>
                </a:ext>
              </a:extLst>
            </p:cNvPr>
            <p:cNvCxnSpPr>
              <a:cxnSpLocks noChangeShapeType="1"/>
              <a:stCxn id="64604" idx="0"/>
              <a:endCxn id="64600" idx="2"/>
            </p:cNvCxnSpPr>
            <p:nvPr/>
          </p:nvCxnSpPr>
          <p:spPr bwMode="auto">
            <a:xfrm flipV="1">
              <a:off x="2909" y="1337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603" name="AutoShape 106">
              <a:extLst>
                <a:ext uri="{FF2B5EF4-FFF2-40B4-BE49-F238E27FC236}">
                  <a16:creationId xmlns:a16="http://schemas.microsoft.com/office/drawing/2014/main" id="{CFA99ECB-55F3-47E6-A868-C95978BDFB9E}"/>
                </a:ext>
              </a:extLst>
            </p:cNvPr>
            <p:cNvCxnSpPr>
              <a:cxnSpLocks noChangeShapeType="1"/>
              <a:stCxn id="64600" idx="0"/>
              <a:endCxn id="64601" idx="2"/>
            </p:cNvCxnSpPr>
            <p:nvPr/>
          </p:nvCxnSpPr>
          <p:spPr bwMode="auto">
            <a:xfrm flipH="1" flipV="1">
              <a:off x="2786" y="105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604" name="Text Box 110">
              <a:extLst>
                <a:ext uri="{FF2B5EF4-FFF2-40B4-BE49-F238E27FC236}">
                  <a16:creationId xmlns:a16="http://schemas.microsoft.com/office/drawing/2014/main" id="{EAB7731F-F2AF-46B8-B165-3E7928E0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1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4" name="Group 164">
            <a:extLst>
              <a:ext uri="{FF2B5EF4-FFF2-40B4-BE49-F238E27FC236}">
                <a16:creationId xmlns:a16="http://schemas.microsoft.com/office/drawing/2014/main" id="{6E2B406B-F3CA-474C-A2D2-B7904ABE1E5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1336675"/>
            <a:ext cx="1514475" cy="1506538"/>
            <a:chOff x="2946" y="760"/>
            <a:chExt cx="954" cy="949"/>
          </a:xfrm>
        </p:grpSpPr>
        <p:sp>
          <p:nvSpPr>
            <p:cNvPr id="64591" name="Text Box 130">
              <a:extLst>
                <a:ext uri="{FF2B5EF4-FFF2-40B4-BE49-F238E27FC236}">
                  <a16:creationId xmlns:a16="http://schemas.microsoft.com/office/drawing/2014/main" id="{50C7FDA9-E79D-4746-8E0F-79951FCC8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92" name="Text Box 131">
              <a:extLst>
                <a:ext uri="{FF2B5EF4-FFF2-40B4-BE49-F238E27FC236}">
                  <a16:creationId xmlns:a16="http://schemas.microsoft.com/office/drawing/2014/main" id="{5200F3B8-633C-4915-8254-4D9CC74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93" name="AutoShape 134">
              <a:extLst>
                <a:ext uri="{FF2B5EF4-FFF2-40B4-BE49-F238E27FC236}">
                  <a16:creationId xmlns:a16="http://schemas.microsoft.com/office/drawing/2014/main" id="{6D339C7A-1A47-449F-AC68-29BDB48EA03B}"/>
                </a:ext>
              </a:extLst>
            </p:cNvPr>
            <p:cNvCxnSpPr>
              <a:cxnSpLocks noChangeShapeType="1"/>
              <a:stCxn id="64598" idx="0"/>
              <a:endCxn id="64597" idx="2"/>
            </p:cNvCxnSpPr>
            <p:nvPr/>
          </p:nvCxnSpPr>
          <p:spPr bwMode="auto">
            <a:xfrm flipH="1" flipV="1">
              <a:off x="3060" y="1443"/>
              <a:ext cx="118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4" name="AutoShape 136">
              <a:extLst>
                <a:ext uri="{FF2B5EF4-FFF2-40B4-BE49-F238E27FC236}">
                  <a16:creationId xmlns:a16="http://schemas.microsoft.com/office/drawing/2014/main" id="{60AE788B-6ECB-4192-9464-88666ACC6D46}"/>
                </a:ext>
              </a:extLst>
            </p:cNvPr>
            <p:cNvCxnSpPr>
              <a:cxnSpLocks noChangeShapeType="1"/>
              <a:stCxn id="64599" idx="0"/>
              <a:endCxn id="64591" idx="2"/>
            </p:cNvCxnSpPr>
            <p:nvPr/>
          </p:nvCxnSpPr>
          <p:spPr bwMode="auto">
            <a:xfrm flipV="1">
              <a:off x="3685" y="1264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5" name="AutoShape 137">
              <a:extLst>
                <a:ext uri="{FF2B5EF4-FFF2-40B4-BE49-F238E27FC236}">
                  <a16:creationId xmlns:a16="http://schemas.microsoft.com/office/drawing/2014/main" id="{46529BA3-B70A-42A3-87E7-6A5690F6054C}"/>
                </a:ext>
              </a:extLst>
            </p:cNvPr>
            <p:cNvCxnSpPr>
              <a:cxnSpLocks noChangeShapeType="1"/>
              <a:stCxn id="64597" idx="0"/>
              <a:endCxn id="64592" idx="2"/>
            </p:cNvCxnSpPr>
            <p:nvPr/>
          </p:nvCxnSpPr>
          <p:spPr bwMode="auto">
            <a:xfrm flipV="1">
              <a:off x="3060" y="983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6" name="AutoShape 138">
              <a:extLst>
                <a:ext uri="{FF2B5EF4-FFF2-40B4-BE49-F238E27FC236}">
                  <a16:creationId xmlns:a16="http://schemas.microsoft.com/office/drawing/2014/main" id="{3E294C6D-AAA0-45E0-9D4F-D1F722A82DB8}"/>
                </a:ext>
              </a:extLst>
            </p:cNvPr>
            <p:cNvCxnSpPr>
              <a:cxnSpLocks noChangeShapeType="1"/>
              <a:stCxn id="64591" idx="0"/>
              <a:endCxn id="64592" idx="2"/>
            </p:cNvCxnSpPr>
            <p:nvPr/>
          </p:nvCxnSpPr>
          <p:spPr bwMode="auto">
            <a:xfrm flipH="1" flipV="1">
              <a:off x="3562" y="983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97" name="Text Box 139">
              <a:extLst>
                <a:ext uri="{FF2B5EF4-FFF2-40B4-BE49-F238E27FC236}">
                  <a16:creationId xmlns:a16="http://schemas.microsoft.com/office/drawing/2014/main" id="{05F2E54D-A71E-48CA-8AC6-BF9D60BE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25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8" name="Text Box 141">
              <a:extLst>
                <a:ext uri="{FF2B5EF4-FFF2-40B4-BE49-F238E27FC236}">
                  <a16:creationId xmlns:a16="http://schemas.microsoft.com/office/drawing/2014/main" id="{BD803ABD-3A62-433D-AD07-362E0BFB7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4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99" name="Text Box 142">
              <a:extLst>
                <a:ext uri="{FF2B5EF4-FFF2-40B4-BE49-F238E27FC236}">
                  <a16:creationId xmlns:a16="http://schemas.microsoft.com/office/drawing/2014/main" id="{67B1A4FB-DDC6-4324-8AA1-8CC29A0B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134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3" name="Group 163">
            <a:extLst>
              <a:ext uri="{FF2B5EF4-FFF2-40B4-BE49-F238E27FC236}">
                <a16:creationId xmlns:a16="http://schemas.microsoft.com/office/drawing/2014/main" id="{4A81C951-75B7-4DF8-93F4-3AA7EA508702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360488"/>
            <a:ext cx="1514475" cy="1296987"/>
            <a:chOff x="1854" y="792"/>
            <a:chExt cx="954" cy="817"/>
          </a:xfrm>
        </p:grpSpPr>
        <p:sp>
          <p:nvSpPr>
            <p:cNvPr id="64584" name="Text Box 146">
              <a:extLst>
                <a:ext uri="{FF2B5EF4-FFF2-40B4-BE49-F238E27FC236}">
                  <a16:creationId xmlns:a16="http://schemas.microsoft.com/office/drawing/2014/main" id="{0CA6790A-0239-4279-8659-EF856AB3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10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85" name="Text Box 147">
              <a:extLst>
                <a:ext uri="{FF2B5EF4-FFF2-40B4-BE49-F238E27FC236}">
                  <a16:creationId xmlns:a16="http://schemas.microsoft.com/office/drawing/2014/main" id="{C0156E64-EBD6-4312-8B4B-00E3381A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7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86" name="AutoShape 152">
              <a:extLst>
                <a:ext uri="{FF2B5EF4-FFF2-40B4-BE49-F238E27FC236}">
                  <a16:creationId xmlns:a16="http://schemas.microsoft.com/office/drawing/2014/main" id="{55D67A7E-56FB-4853-A991-7CFF5A623CBC}"/>
                </a:ext>
              </a:extLst>
            </p:cNvPr>
            <p:cNvCxnSpPr>
              <a:cxnSpLocks noChangeShapeType="1"/>
              <a:stCxn id="64590" idx="0"/>
              <a:endCxn id="64584" idx="2"/>
            </p:cNvCxnSpPr>
            <p:nvPr/>
          </p:nvCxnSpPr>
          <p:spPr bwMode="auto">
            <a:xfrm flipV="1">
              <a:off x="2593" y="1296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7" name="AutoShape 153">
              <a:extLst>
                <a:ext uri="{FF2B5EF4-FFF2-40B4-BE49-F238E27FC236}">
                  <a16:creationId xmlns:a16="http://schemas.microsoft.com/office/drawing/2014/main" id="{7DA550F5-F3D7-4517-8C08-F882063DCD29}"/>
                </a:ext>
              </a:extLst>
            </p:cNvPr>
            <p:cNvCxnSpPr>
              <a:cxnSpLocks noChangeShapeType="1"/>
              <a:stCxn id="64589" idx="0"/>
              <a:endCxn id="64585" idx="2"/>
            </p:cNvCxnSpPr>
            <p:nvPr/>
          </p:nvCxnSpPr>
          <p:spPr bwMode="auto">
            <a:xfrm flipV="1">
              <a:off x="1968" y="1015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8" name="AutoShape 154">
              <a:extLst>
                <a:ext uri="{FF2B5EF4-FFF2-40B4-BE49-F238E27FC236}">
                  <a16:creationId xmlns:a16="http://schemas.microsoft.com/office/drawing/2014/main" id="{480AB9A7-754E-40E2-9D92-858D5CDC9673}"/>
                </a:ext>
              </a:extLst>
            </p:cNvPr>
            <p:cNvCxnSpPr>
              <a:cxnSpLocks noChangeShapeType="1"/>
              <a:stCxn id="64584" idx="0"/>
              <a:endCxn id="64585" idx="2"/>
            </p:cNvCxnSpPr>
            <p:nvPr/>
          </p:nvCxnSpPr>
          <p:spPr bwMode="auto">
            <a:xfrm flipH="1" flipV="1">
              <a:off x="2470" y="1015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89" name="Text Box 155">
              <a:extLst>
                <a:ext uri="{FF2B5EF4-FFF2-40B4-BE49-F238E27FC236}">
                  <a16:creationId xmlns:a16="http://schemas.microsoft.com/office/drawing/2014/main" id="{57DCA8DE-5300-4DE3-AD4E-06485179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28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0" name="Text Box 158">
              <a:extLst>
                <a:ext uri="{FF2B5EF4-FFF2-40B4-BE49-F238E27FC236}">
                  <a16:creationId xmlns:a16="http://schemas.microsoft.com/office/drawing/2014/main" id="{FB987C0C-EE3C-4A01-B915-2616DD0E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3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64522" name="Group 287">
            <a:extLst>
              <a:ext uri="{FF2B5EF4-FFF2-40B4-BE49-F238E27FC236}">
                <a16:creationId xmlns:a16="http://schemas.microsoft.com/office/drawing/2014/main" id="{E164C6A3-8D22-4950-99A2-1BAB90409C13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4416425"/>
            <a:ext cx="1882775" cy="1952625"/>
            <a:chOff x="2398" y="2645"/>
            <a:chExt cx="1378" cy="1477"/>
          </a:xfrm>
        </p:grpSpPr>
        <p:sp>
          <p:nvSpPr>
            <p:cNvPr id="64567" name="Text Box 231">
              <a:extLst>
                <a:ext uri="{FF2B5EF4-FFF2-40B4-BE49-F238E27FC236}">
                  <a16:creationId xmlns:a16="http://schemas.microsoft.com/office/drawing/2014/main" id="{6D69E816-1CF8-4336-9866-88BCF5FA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845"/>
              <a:ext cx="16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4568" name="Text Box 200">
              <a:extLst>
                <a:ext uri="{FF2B5EF4-FFF2-40B4-BE49-F238E27FC236}">
                  <a16:creationId xmlns:a16="http://schemas.microsoft.com/office/drawing/2014/main" id="{484A80B9-A4A2-44ED-9CFA-3B2B735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5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69" name="Text Box 201">
              <a:extLst>
                <a:ext uri="{FF2B5EF4-FFF2-40B4-BE49-F238E27FC236}">
                  <a16:creationId xmlns:a16="http://schemas.microsoft.com/office/drawing/2014/main" id="{2F093847-1A07-4DD8-937D-3C2108AE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645"/>
              <a:ext cx="21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70" name="AutoShape 202">
              <a:extLst>
                <a:ext uri="{FF2B5EF4-FFF2-40B4-BE49-F238E27FC236}">
                  <a16:creationId xmlns:a16="http://schemas.microsoft.com/office/drawing/2014/main" id="{8EE23B40-011E-4E04-B291-EDA6BCBBED8D}"/>
                </a:ext>
              </a:extLst>
            </p:cNvPr>
            <p:cNvCxnSpPr>
              <a:cxnSpLocks noChangeShapeType="1"/>
              <a:stCxn id="64579" idx="2"/>
              <a:endCxn id="64578" idx="0"/>
            </p:cNvCxnSpPr>
            <p:nvPr/>
          </p:nvCxnSpPr>
          <p:spPr bwMode="auto">
            <a:xfrm>
              <a:off x="2712" y="3548"/>
              <a:ext cx="161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1" name="AutoShape 203">
              <a:extLst>
                <a:ext uri="{FF2B5EF4-FFF2-40B4-BE49-F238E27FC236}">
                  <a16:creationId xmlns:a16="http://schemas.microsoft.com/office/drawing/2014/main" id="{F4250F80-C333-4FCF-BD12-F9E3C4005AF7}"/>
                </a:ext>
              </a:extLst>
            </p:cNvPr>
            <p:cNvCxnSpPr>
              <a:cxnSpLocks noChangeShapeType="1"/>
              <a:stCxn id="64581" idx="0"/>
              <a:endCxn id="64568" idx="2"/>
            </p:cNvCxnSpPr>
            <p:nvPr/>
          </p:nvCxnSpPr>
          <p:spPr bwMode="auto">
            <a:xfrm flipH="1" flipV="1">
              <a:off x="3485" y="318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2" name="AutoShape 204">
              <a:extLst>
                <a:ext uri="{FF2B5EF4-FFF2-40B4-BE49-F238E27FC236}">
                  <a16:creationId xmlns:a16="http://schemas.microsoft.com/office/drawing/2014/main" id="{0C056BC1-603C-4723-9F32-6D4F69BB6D26}"/>
                </a:ext>
              </a:extLst>
            </p:cNvPr>
            <p:cNvCxnSpPr>
              <a:cxnSpLocks noChangeShapeType="1"/>
              <a:stCxn id="64579" idx="0"/>
              <a:endCxn id="64577" idx="2"/>
            </p:cNvCxnSpPr>
            <p:nvPr/>
          </p:nvCxnSpPr>
          <p:spPr bwMode="auto">
            <a:xfrm flipH="1" flipV="1">
              <a:off x="2512" y="3275"/>
              <a:ext cx="200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3" name="AutoShape 205">
              <a:extLst>
                <a:ext uri="{FF2B5EF4-FFF2-40B4-BE49-F238E27FC236}">
                  <a16:creationId xmlns:a16="http://schemas.microsoft.com/office/drawing/2014/main" id="{E5225E64-F486-4DF5-BED1-EA07301CE823}"/>
                </a:ext>
              </a:extLst>
            </p:cNvPr>
            <p:cNvCxnSpPr>
              <a:cxnSpLocks noChangeShapeType="1"/>
              <a:stCxn id="64582" idx="0"/>
              <a:endCxn id="64580" idx="2"/>
            </p:cNvCxnSpPr>
            <p:nvPr/>
          </p:nvCxnSpPr>
          <p:spPr bwMode="auto">
            <a:xfrm flipV="1">
              <a:off x="3286" y="346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4" name="AutoShape 206">
              <a:extLst>
                <a:ext uri="{FF2B5EF4-FFF2-40B4-BE49-F238E27FC236}">
                  <a16:creationId xmlns:a16="http://schemas.microsoft.com/office/drawing/2014/main" id="{9F50CD89-556F-4053-80B8-EF223884E04C}"/>
                </a:ext>
              </a:extLst>
            </p:cNvPr>
            <p:cNvCxnSpPr>
              <a:cxnSpLocks noChangeShapeType="1"/>
              <a:stCxn id="64580" idx="0"/>
              <a:endCxn id="64568" idx="2"/>
            </p:cNvCxnSpPr>
            <p:nvPr/>
          </p:nvCxnSpPr>
          <p:spPr bwMode="auto">
            <a:xfrm flipV="1">
              <a:off x="3384" y="318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5" name="AutoShape 207">
              <a:extLst>
                <a:ext uri="{FF2B5EF4-FFF2-40B4-BE49-F238E27FC236}">
                  <a16:creationId xmlns:a16="http://schemas.microsoft.com/office/drawing/2014/main" id="{593178A9-2095-4830-9F0A-CA21E4FEF36B}"/>
                </a:ext>
              </a:extLst>
            </p:cNvPr>
            <p:cNvCxnSpPr>
              <a:cxnSpLocks noChangeShapeType="1"/>
              <a:stCxn id="64577" idx="0"/>
              <a:endCxn id="64569" idx="2"/>
            </p:cNvCxnSpPr>
            <p:nvPr/>
          </p:nvCxnSpPr>
          <p:spPr bwMode="auto">
            <a:xfrm flipV="1">
              <a:off x="2512" y="2876"/>
              <a:ext cx="757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208">
              <a:extLst>
                <a:ext uri="{FF2B5EF4-FFF2-40B4-BE49-F238E27FC236}">
                  <a16:creationId xmlns:a16="http://schemas.microsoft.com/office/drawing/2014/main" id="{077B0CD5-256C-4C80-8988-52E9215FD6F4}"/>
                </a:ext>
              </a:extLst>
            </p:cNvPr>
            <p:cNvCxnSpPr>
              <a:cxnSpLocks noChangeShapeType="1"/>
              <a:stCxn id="64568" idx="0"/>
              <a:endCxn id="64569" idx="2"/>
            </p:cNvCxnSpPr>
            <p:nvPr/>
          </p:nvCxnSpPr>
          <p:spPr bwMode="auto">
            <a:xfrm flipH="1" flipV="1">
              <a:off x="3269" y="287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77" name="Text Box 209">
              <a:extLst>
                <a:ext uri="{FF2B5EF4-FFF2-40B4-BE49-F238E27FC236}">
                  <a16:creationId xmlns:a16="http://schemas.microsoft.com/office/drawing/2014/main" id="{3DB5898A-F282-4E34-B0EA-EA808E1E5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04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78" name="Text Box 210">
              <a:extLst>
                <a:ext uri="{FF2B5EF4-FFF2-40B4-BE49-F238E27FC236}">
                  <a16:creationId xmlns:a16="http://schemas.microsoft.com/office/drawing/2014/main" id="{321271D7-6733-4DFB-900A-F5631498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568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4579" name="Text Box 211">
              <a:extLst>
                <a:ext uri="{FF2B5EF4-FFF2-40B4-BE49-F238E27FC236}">
                  <a16:creationId xmlns:a16="http://schemas.microsoft.com/office/drawing/2014/main" id="{2499ADBE-AA3C-4602-9C19-72195450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31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80" name="Text Box 212">
              <a:extLst>
                <a:ext uri="{FF2B5EF4-FFF2-40B4-BE49-F238E27FC236}">
                  <a16:creationId xmlns:a16="http://schemas.microsoft.com/office/drawing/2014/main" id="{0EF581AE-7390-4CE7-A6F1-7BAEFFC9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230"/>
              <a:ext cx="22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81" name="Text Box 213">
              <a:extLst>
                <a:ext uri="{FF2B5EF4-FFF2-40B4-BE49-F238E27FC236}">
                  <a16:creationId xmlns:a16="http://schemas.microsoft.com/office/drawing/2014/main" id="{9545E2B6-B12D-4371-B82B-6D6E59F6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236"/>
              <a:ext cx="2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82" name="Text Box 214">
              <a:extLst>
                <a:ext uri="{FF2B5EF4-FFF2-40B4-BE49-F238E27FC236}">
                  <a16:creationId xmlns:a16="http://schemas.microsoft.com/office/drawing/2014/main" id="{86117B8A-041E-49A7-B9E7-4303D6FA2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352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64583" name="AutoShape 232">
              <a:extLst>
                <a:ext uri="{FF2B5EF4-FFF2-40B4-BE49-F238E27FC236}">
                  <a16:creationId xmlns:a16="http://schemas.microsoft.com/office/drawing/2014/main" id="{EE88074F-1816-410C-A156-EEC1E0FEB83A}"/>
                </a:ext>
              </a:extLst>
            </p:cNvPr>
            <p:cNvCxnSpPr>
              <a:cxnSpLocks noChangeShapeType="1"/>
              <a:stCxn id="64578" idx="2"/>
              <a:endCxn id="64567" idx="0"/>
            </p:cNvCxnSpPr>
            <p:nvPr/>
          </p:nvCxnSpPr>
          <p:spPr bwMode="auto">
            <a:xfrm flipH="1">
              <a:off x="2671" y="3800"/>
              <a:ext cx="202" cy="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841" name="Group 281">
            <a:extLst>
              <a:ext uri="{FF2B5EF4-FFF2-40B4-BE49-F238E27FC236}">
                <a16:creationId xmlns:a16="http://schemas.microsoft.com/office/drawing/2014/main" id="{7CC69EA5-069A-44C7-9367-70678785EDB3}"/>
              </a:ext>
            </a:extLst>
          </p:cNvPr>
          <p:cNvGrpSpPr>
            <a:grpSpLocks/>
          </p:cNvGrpSpPr>
          <p:nvPr/>
        </p:nvGrpSpPr>
        <p:grpSpPr bwMode="auto">
          <a:xfrm>
            <a:off x="6861175" y="2644775"/>
            <a:ext cx="1824038" cy="1947863"/>
            <a:chOff x="4359" y="1685"/>
            <a:chExt cx="1149" cy="1227"/>
          </a:xfrm>
        </p:grpSpPr>
        <p:sp>
          <p:nvSpPr>
            <p:cNvPr id="64552" name="Text Box 234">
              <a:extLst>
                <a:ext uri="{FF2B5EF4-FFF2-40B4-BE49-F238E27FC236}">
                  <a16:creationId xmlns:a16="http://schemas.microsoft.com/office/drawing/2014/main" id="{953EE3D2-15CD-4BFC-9C0B-3A41E5A0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99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53" name="Text Box 235">
              <a:extLst>
                <a:ext uri="{FF2B5EF4-FFF2-40B4-BE49-F238E27FC236}">
                  <a16:creationId xmlns:a16="http://schemas.microsoft.com/office/drawing/2014/main" id="{8DB1B28A-18FF-4A59-A49B-FAC0E9F2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16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54" name="AutoShape 236">
              <a:extLst>
                <a:ext uri="{FF2B5EF4-FFF2-40B4-BE49-F238E27FC236}">
                  <a16:creationId xmlns:a16="http://schemas.microsoft.com/office/drawing/2014/main" id="{AE81D9DB-EC8C-4D65-B0A4-34A3034150F6}"/>
                </a:ext>
              </a:extLst>
            </p:cNvPr>
            <p:cNvCxnSpPr>
              <a:cxnSpLocks noChangeShapeType="1"/>
              <a:stCxn id="64562" idx="2"/>
              <a:endCxn id="64566" idx="0"/>
            </p:cNvCxnSpPr>
            <p:nvPr/>
          </p:nvCxnSpPr>
          <p:spPr bwMode="auto">
            <a:xfrm>
              <a:off x="4609" y="2634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5" name="AutoShape 237">
              <a:extLst>
                <a:ext uri="{FF2B5EF4-FFF2-40B4-BE49-F238E27FC236}">
                  <a16:creationId xmlns:a16="http://schemas.microsoft.com/office/drawing/2014/main" id="{C771A4A7-0F12-4C3C-B9FD-9A7E12078856}"/>
                </a:ext>
              </a:extLst>
            </p:cNvPr>
            <p:cNvCxnSpPr>
              <a:cxnSpLocks noChangeShapeType="1"/>
              <a:stCxn id="64564" idx="0"/>
              <a:endCxn id="64552" idx="2"/>
            </p:cNvCxnSpPr>
            <p:nvPr/>
          </p:nvCxnSpPr>
          <p:spPr bwMode="auto">
            <a:xfrm flipH="1" flipV="1">
              <a:off x="5217" y="222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6" name="AutoShape 238">
              <a:extLst>
                <a:ext uri="{FF2B5EF4-FFF2-40B4-BE49-F238E27FC236}">
                  <a16:creationId xmlns:a16="http://schemas.microsoft.com/office/drawing/2014/main" id="{40BA3963-0486-422E-A04D-C2E3118A6E98}"/>
                </a:ext>
              </a:extLst>
            </p:cNvPr>
            <p:cNvCxnSpPr>
              <a:cxnSpLocks noChangeShapeType="1"/>
              <a:stCxn id="64562" idx="0"/>
              <a:endCxn id="64561" idx="2"/>
            </p:cNvCxnSpPr>
            <p:nvPr/>
          </p:nvCxnSpPr>
          <p:spPr bwMode="auto">
            <a:xfrm flipH="1" flipV="1">
              <a:off x="4473" y="2361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7" name="AutoShape 239">
              <a:extLst>
                <a:ext uri="{FF2B5EF4-FFF2-40B4-BE49-F238E27FC236}">
                  <a16:creationId xmlns:a16="http://schemas.microsoft.com/office/drawing/2014/main" id="{26798031-05F7-495B-9A92-C1550BF2289C}"/>
                </a:ext>
              </a:extLst>
            </p:cNvPr>
            <p:cNvCxnSpPr>
              <a:cxnSpLocks noChangeShapeType="1"/>
              <a:stCxn id="64565" idx="0"/>
              <a:endCxn id="64563" idx="2"/>
            </p:cNvCxnSpPr>
            <p:nvPr/>
          </p:nvCxnSpPr>
          <p:spPr bwMode="auto">
            <a:xfrm flipV="1">
              <a:off x="5018" y="250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8" name="AutoShape 240">
              <a:extLst>
                <a:ext uri="{FF2B5EF4-FFF2-40B4-BE49-F238E27FC236}">
                  <a16:creationId xmlns:a16="http://schemas.microsoft.com/office/drawing/2014/main" id="{63364DE1-9385-4C99-B7EE-F2BC152A838F}"/>
                </a:ext>
              </a:extLst>
            </p:cNvPr>
            <p:cNvCxnSpPr>
              <a:cxnSpLocks noChangeShapeType="1"/>
              <a:stCxn id="64563" idx="0"/>
              <a:endCxn id="64552" idx="2"/>
            </p:cNvCxnSpPr>
            <p:nvPr/>
          </p:nvCxnSpPr>
          <p:spPr bwMode="auto">
            <a:xfrm flipV="1">
              <a:off x="5116" y="222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9" name="AutoShape 241">
              <a:extLst>
                <a:ext uri="{FF2B5EF4-FFF2-40B4-BE49-F238E27FC236}">
                  <a16:creationId xmlns:a16="http://schemas.microsoft.com/office/drawing/2014/main" id="{0BF394BE-9C23-4BA3-9FF1-2FC832A3E572}"/>
                </a:ext>
              </a:extLst>
            </p:cNvPr>
            <p:cNvCxnSpPr>
              <a:cxnSpLocks noChangeShapeType="1"/>
              <a:stCxn id="64561" idx="0"/>
              <a:endCxn id="64553" idx="2"/>
            </p:cNvCxnSpPr>
            <p:nvPr/>
          </p:nvCxnSpPr>
          <p:spPr bwMode="auto">
            <a:xfrm flipV="1">
              <a:off x="4473" y="1916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60" name="AutoShape 242">
              <a:extLst>
                <a:ext uri="{FF2B5EF4-FFF2-40B4-BE49-F238E27FC236}">
                  <a16:creationId xmlns:a16="http://schemas.microsoft.com/office/drawing/2014/main" id="{CDE11136-7B37-4D6C-8663-091E2582FA81}"/>
                </a:ext>
              </a:extLst>
            </p:cNvPr>
            <p:cNvCxnSpPr>
              <a:cxnSpLocks noChangeShapeType="1"/>
              <a:stCxn id="64552" idx="0"/>
              <a:endCxn id="64553" idx="2"/>
            </p:cNvCxnSpPr>
            <p:nvPr/>
          </p:nvCxnSpPr>
          <p:spPr bwMode="auto">
            <a:xfrm flipH="1" flipV="1">
              <a:off x="5001" y="191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61" name="Text Box 243">
              <a:extLst>
                <a:ext uri="{FF2B5EF4-FFF2-40B4-BE49-F238E27FC236}">
                  <a16:creationId xmlns:a16="http://schemas.microsoft.com/office/drawing/2014/main" id="{5FF691C0-85A2-4AE0-BAF4-BA498F0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3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62" name="Text Box 244">
              <a:extLst>
                <a:ext uri="{FF2B5EF4-FFF2-40B4-BE49-F238E27FC236}">
                  <a16:creationId xmlns:a16="http://schemas.microsoft.com/office/drawing/2014/main" id="{8A0E9391-A895-4020-8B37-8D484E60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0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63" name="Text Box 245">
              <a:extLst>
                <a:ext uri="{FF2B5EF4-FFF2-40B4-BE49-F238E27FC236}">
                  <a16:creationId xmlns:a16="http://schemas.microsoft.com/office/drawing/2014/main" id="{489A4C2F-541C-47E9-85C1-F2A46BD8F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27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64" name="Text Box 246">
              <a:extLst>
                <a:ext uri="{FF2B5EF4-FFF2-40B4-BE49-F238E27FC236}">
                  <a16:creationId xmlns:a16="http://schemas.microsoft.com/office/drawing/2014/main" id="{19299D33-1B96-4B91-8224-C58B20E0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275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65" name="Text Box 247">
              <a:extLst>
                <a:ext uri="{FF2B5EF4-FFF2-40B4-BE49-F238E27FC236}">
                  <a16:creationId xmlns:a16="http://schemas.microsoft.com/office/drawing/2014/main" id="{9067B40D-9DFA-44B2-BEDD-EF1AF6B1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56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4566" name="Text Box 249">
              <a:extLst>
                <a:ext uri="{FF2B5EF4-FFF2-40B4-BE49-F238E27FC236}">
                  <a16:creationId xmlns:a16="http://schemas.microsoft.com/office/drawing/2014/main" id="{356CBC8F-EF85-4EB0-B447-03BA75BA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8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3" name="Group 283">
            <a:extLst>
              <a:ext uri="{FF2B5EF4-FFF2-40B4-BE49-F238E27FC236}">
                <a16:creationId xmlns:a16="http://schemas.microsoft.com/office/drawing/2014/main" id="{92C3852B-A725-4045-BE45-A9459E0BF0B5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2640013"/>
            <a:ext cx="1824037" cy="1947862"/>
            <a:chOff x="2681" y="1672"/>
            <a:chExt cx="1149" cy="1227"/>
          </a:xfrm>
        </p:grpSpPr>
        <p:sp>
          <p:nvSpPr>
            <p:cNvPr id="64539" name="Text Box 250">
              <a:extLst>
                <a:ext uri="{FF2B5EF4-FFF2-40B4-BE49-F238E27FC236}">
                  <a16:creationId xmlns:a16="http://schemas.microsoft.com/office/drawing/2014/main" id="{E1F1FA41-1ED4-4535-BCDB-326E3CD4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9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40" name="Text Box 251">
              <a:extLst>
                <a:ext uri="{FF2B5EF4-FFF2-40B4-BE49-F238E27FC236}">
                  <a16:creationId xmlns:a16="http://schemas.microsoft.com/office/drawing/2014/main" id="{C74A3FD9-1D37-454D-A525-FFF6C7B0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6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41" name="AutoShape 252">
              <a:extLst>
                <a:ext uri="{FF2B5EF4-FFF2-40B4-BE49-F238E27FC236}">
                  <a16:creationId xmlns:a16="http://schemas.microsoft.com/office/drawing/2014/main" id="{9A01DE48-10EF-41CD-965F-0EC3C16D4BC6}"/>
                </a:ext>
              </a:extLst>
            </p:cNvPr>
            <p:cNvCxnSpPr>
              <a:cxnSpLocks noChangeShapeType="1"/>
              <a:stCxn id="64548" idx="2"/>
              <a:endCxn id="64551" idx="0"/>
            </p:cNvCxnSpPr>
            <p:nvPr/>
          </p:nvCxnSpPr>
          <p:spPr bwMode="auto">
            <a:xfrm>
              <a:off x="2931" y="2621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2" name="AutoShape 253">
              <a:extLst>
                <a:ext uri="{FF2B5EF4-FFF2-40B4-BE49-F238E27FC236}">
                  <a16:creationId xmlns:a16="http://schemas.microsoft.com/office/drawing/2014/main" id="{48D8C1B4-33CE-4683-9414-F31A15201B6C}"/>
                </a:ext>
              </a:extLst>
            </p:cNvPr>
            <p:cNvCxnSpPr>
              <a:cxnSpLocks noChangeShapeType="1"/>
              <a:stCxn id="64550" idx="0"/>
              <a:endCxn id="64539" idx="2"/>
            </p:cNvCxnSpPr>
            <p:nvPr/>
          </p:nvCxnSpPr>
          <p:spPr bwMode="auto">
            <a:xfrm flipH="1" flipV="1">
              <a:off x="3539" y="2215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3" name="AutoShape 254">
              <a:extLst>
                <a:ext uri="{FF2B5EF4-FFF2-40B4-BE49-F238E27FC236}">
                  <a16:creationId xmlns:a16="http://schemas.microsoft.com/office/drawing/2014/main" id="{90C47C3A-AB66-4E53-8C97-694E1B3528E3}"/>
                </a:ext>
              </a:extLst>
            </p:cNvPr>
            <p:cNvCxnSpPr>
              <a:cxnSpLocks noChangeShapeType="1"/>
              <a:stCxn id="64548" idx="0"/>
              <a:endCxn id="64547" idx="2"/>
            </p:cNvCxnSpPr>
            <p:nvPr/>
          </p:nvCxnSpPr>
          <p:spPr bwMode="auto">
            <a:xfrm flipH="1" flipV="1">
              <a:off x="2795" y="2348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256">
              <a:extLst>
                <a:ext uri="{FF2B5EF4-FFF2-40B4-BE49-F238E27FC236}">
                  <a16:creationId xmlns:a16="http://schemas.microsoft.com/office/drawing/2014/main" id="{63329F25-3016-432A-A0A5-D19FB36558C0}"/>
                </a:ext>
              </a:extLst>
            </p:cNvPr>
            <p:cNvCxnSpPr>
              <a:cxnSpLocks noChangeShapeType="1"/>
              <a:stCxn id="64549" idx="0"/>
              <a:endCxn id="64539" idx="2"/>
            </p:cNvCxnSpPr>
            <p:nvPr/>
          </p:nvCxnSpPr>
          <p:spPr bwMode="auto">
            <a:xfrm flipV="1">
              <a:off x="3438" y="2215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5" name="AutoShape 257">
              <a:extLst>
                <a:ext uri="{FF2B5EF4-FFF2-40B4-BE49-F238E27FC236}">
                  <a16:creationId xmlns:a16="http://schemas.microsoft.com/office/drawing/2014/main" id="{090D0ECA-6BE7-4EB5-B944-C84E554128D7}"/>
                </a:ext>
              </a:extLst>
            </p:cNvPr>
            <p:cNvCxnSpPr>
              <a:cxnSpLocks noChangeShapeType="1"/>
              <a:stCxn id="64547" idx="0"/>
              <a:endCxn id="64540" idx="2"/>
            </p:cNvCxnSpPr>
            <p:nvPr/>
          </p:nvCxnSpPr>
          <p:spPr bwMode="auto">
            <a:xfrm flipV="1">
              <a:off x="2795" y="1903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258">
              <a:extLst>
                <a:ext uri="{FF2B5EF4-FFF2-40B4-BE49-F238E27FC236}">
                  <a16:creationId xmlns:a16="http://schemas.microsoft.com/office/drawing/2014/main" id="{5C843C1D-6866-40E2-B34C-8FB61C5340C9}"/>
                </a:ext>
              </a:extLst>
            </p:cNvPr>
            <p:cNvCxnSpPr>
              <a:cxnSpLocks noChangeShapeType="1"/>
              <a:stCxn id="64539" idx="0"/>
              <a:endCxn id="64540" idx="2"/>
            </p:cNvCxnSpPr>
            <p:nvPr/>
          </p:nvCxnSpPr>
          <p:spPr bwMode="auto">
            <a:xfrm flipH="1" flipV="1">
              <a:off x="3323" y="1903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7" name="Text Box 259">
              <a:extLst>
                <a:ext uri="{FF2B5EF4-FFF2-40B4-BE49-F238E27FC236}">
                  <a16:creationId xmlns:a16="http://schemas.microsoft.com/office/drawing/2014/main" id="{140ED8FD-FCBC-417C-B351-DE958C6D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211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48" name="Text Box 260">
              <a:extLst>
                <a:ext uri="{FF2B5EF4-FFF2-40B4-BE49-F238E27FC236}">
                  <a16:creationId xmlns:a16="http://schemas.microsoft.com/office/drawing/2014/main" id="{1B27B536-DE8E-4CAB-9E54-96421649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239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49" name="Text Box 261">
              <a:extLst>
                <a:ext uri="{FF2B5EF4-FFF2-40B4-BE49-F238E27FC236}">
                  <a16:creationId xmlns:a16="http://schemas.microsoft.com/office/drawing/2014/main" id="{C4D7C0EE-E00B-417D-9E4D-FB869EEDF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50" name="Text Box 262">
              <a:extLst>
                <a:ext uri="{FF2B5EF4-FFF2-40B4-BE49-F238E27FC236}">
                  <a16:creationId xmlns:a16="http://schemas.microsoft.com/office/drawing/2014/main" id="{8BE507DE-2171-4661-B9FD-376B7A80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26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51" name="Text Box 264">
              <a:extLst>
                <a:ext uri="{FF2B5EF4-FFF2-40B4-BE49-F238E27FC236}">
                  <a16:creationId xmlns:a16="http://schemas.microsoft.com/office/drawing/2014/main" id="{4F7581DD-BAF6-4A15-BD4E-EEF7B5FE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0" name="Group 280">
            <a:extLst>
              <a:ext uri="{FF2B5EF4-FFF2-40B4-BE49-F238E27FC236}">
                <a16:creationId xmlns:a16="http://schemas.microsoft.com/office/drawing/2014/main" id="{EADF0CC7-868E-4865-BDEC-61A98C9AC1F8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595563"/>
            <a:ext cx="1543050" cy="1947862"/>
            <a:chOff x="1301" y="1580"/>
            <a:chExt cx="972" cy="1227"/>
          </a:xfrm>
        </p:grpSpPr>
        <p:sp>
          <p:nvSpPr>
            <p:cNvPr id="64528" name="Text Box 265">
              <a:extLst>
                <a:ext uri="{FF2B5EF4-FFF2-40B4-BE49-F238E27FC236}">
                  <a16:creationId xmlns:a16="http://schemas.microsoft.com/office/drawing/2014/main" id="{F2460880-69BA-4CC6-A416-22F9D69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8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29" name="Text Box 266">
              <a:extLst>
                <a:ext uri="{FF2B5EF4-FFF2-40B4-BE49-F238E27FC236}">
                  <a16:creationId xmlns:a16="http://schemas.microsoft.com/office/drawing/2014/main" id="{F292EDD5-A10D-4F27-A73F-889C1883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30" name="AutoShape 267">
              <a:extLst>
                <a:ext uri="{FF2B5EF4-FFF2-40B4-BE49-F238E27FC236}">
                  <a16:creationId xmlns:a16="http://schemas.microsoft.com/office/drawing/2014/main" id="{1FF3B202-46CD-4A09-A0EF-408A67D14276}"/>
                </a:ext>
              </a:extLst>
            </p:cNvPr>
            <p:cNvCxnSpPr>
              <a:cxnSpLocks noChangeShapeType="1"/>
              <a:stCxn id="64536" idx="2"/>
              <a:endCxn id="64538" idx="0"/>
            </p:cNvCxnSpPr>
            <p:nvPr/>
          </p:nvCxnSpPr>
          <p:spPr bwMode="auto">
            <a:xfrm>
              <a:off x="1551" y="2529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1" name="AutoShape 269">
              <a:extLst>
                <a:ext uri="{FF2B5EF4-FFF2-40B4-BE49-F238E27FC236}">
                  <a16:creationId xmlns:a16="http://schemas.microsoft.com/office/drawing/2014/main" id="{1F16C351-5217-4E2A-BB28-9681F729DD72}"/>
                </a:ext>
              </a:extLst>
            </p:cNvPr>
            <p:cNvCxnSpPr>
              <a:cxnSpLocks noChangeShapeType="1"/>
              <a:stCxn id="64536" idx="0"/>
              <a:endCxn id="64535" idx="2"/>
            </p:cNvCxnSpPr>
            <p:nvPr/>
          </p:nvCxnSpPr>
          <p:spPr bwMode="auto">
            <a:xfrm flipH="1" flipV="1">
              <a:off x="1415" y="2256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271">
              <a:extLst>
                <a:ext uri="{FF2B5EF4-FFF2-40B4-BE49-F238E27FC236}">
                  <a16:creationId xmlns:a16="http://schemas.microsoft.com/office/drawing/2014/main" id="{922ED0C3-3298-4D7A-9AA8-57B3A78D7759}"/>
                </a:ext>
              </a:extLst>
            </p:cNvPr>
            <p:cNvCxnSpPr>
              <a:cxnSpLocks noChangeShapeType="1"/>
              <a:stCxn id="64537" idx="0"/>
              <a:endCxn id="64528" idx="2"/>
            </p:cNvCxnSpPr>
            <p:nvPr/>
          </p:nvCxnSpPr>
          <p:spPr bwMode="auto">
            <a:xfrm flipV="1">
              <a:off x="2058" y="2123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3" name="AutoShape 272">
              <a:extLst>
                <a:ext uri="{FF2B5EF4-FFF2-40B4-BE49-F238E27FC236}">
                  <a16:creationId xmlns:a16="http://schemas.microsoft.com/office/drawing/2014/main" id="{23E8ADB1-737B-4E3C-B16C-CD43DA57E552}"/>
                </a:ext>
              </a:extLst>
            </p:cNvPr>
            <p:cNvCxnSpPr>
              <a:cxnSpLocks noChangeShapeType="1"/>
              <a:stCxn id="64535" idx="0"/>
              <a:endCxn id="64529" idx="2"/>
            </p:cNvCxnSpPr>
            <p:nvPr/>
          </p:nvCxnSpPr>
          <p:spPr bwMode="auto">
            <a:xfrm flipV="1">
              <a:off x="1415" y="1811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4" name="AutoShape 273">
              <a:extLst>
                <a:ext uri="{FF2B5EF4-FFF2-40B4-BE49-F238E27FC236}">
                  <a16:creationId xmlns:a16="http://schemas.microsoft.com/office/drawing/2014/main" id="{3A3F479D-A67A-473F-9C21-19939AB8FB00}"/>
                </a:ext>
              </a:extLst>
            </p:cNvPr>
            <p:cNvCxnSpPr>
              <a:cxnSpLocks noChangeShapeType="1"/>
              <a:stCxn id="64528" idx="0"/>
              <a:endCxn id="64529" idx="2"/>
            </p:cNvCxnSpPr>
            <p:nvPr/>
          </p:nvCxnSpPr>
          <p:spPr bwMode="auto">
            <a:xfrm flipH="1" flipV="1">
              <a:off x="1943" y="1811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5" name="Text Box 274">
              <a:extLst>
                <a:ext uri="{FF2B5EF4-FFF2-40B4-BE49-F238E27FC236}">
                  <a16:creationId xmlns:a16="http://schemas.microsoft.com/office/drawing/2014/main" id="{53C707A3-8B5D-44F9-A079-071B1BFF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02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6" name="Text Box 275">
              <a:extLst>
                <a:ext uri="{FF2B5EF4-FFF2-40B4-BE49-F238E27FC236}">
                  <a16:creationId xmlns:a16="http://schemas.microsoft.com/office/drawing/2014/main" id="{5BF27E56-B65D-4F34-A886-5E126FD0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9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37" name="Text Box 276">
              <a:extLst>
                <a:ext uri="{FF2B5EF4-FFF2-40B4-BE49-F238E27FC236}">
                  <a16:creationId xmlns:a16="http://schemas.microsoft.com/office/drawing/2014/main" id="{AC2ED558-9970-4833-B080-DE1A9E66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6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38" name="Text Box 279">
              <a:extLst>
                <a:ext uri="{FF2B5EF4-FFF2-40B4-BE49-F238E27FC236}">
                  <a16:creationId xmlns:a16="http://schemas.microsoft.com/office/drawing/2014/main" id="{0C4B574E-1FF8-4741-805E-0504C26E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57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64526" name="Text Box 286">
            <a:extLst>
              <a:ext uri="{FF2B5EF4-FFF2-40B4-BE49-F238E27FC236}">
                <a16:creationId xmlns:a16="http://schemas.microsoft.com/office/drawing/2014/main" id="{561BD1AF-BD9C-4773-A3E8-1E0A5A14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237163"/>
            <a:ext cx="313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Applying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>
                <a:ea typeface="新細明體" panose="02020500000000000000" pitchFamily="18" charset="-120"/>
              </a:rPr>
              <a:t>1,2,3,4,5,6,8,9,10</a:t>
            </a:r>
          </a:p>
        </p:txBody>
      </p:sp>
      <p:sp>
        <p:nvSpPr>
          <p:cNvPr id="64527" name="Text Box 288">
            <a:extLst>
              <a:ext uri="{FF2B5EF4-FFF2-40B4-BE49-F238E27FC236}">
                <a16:creationId xmlns:a16="http://schemas.microsoft.com/office/drawing/2014/main" id="{78FD1E39-6AB2-4E23-BDA3-DA467BD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4">
            <a:extLst>
              <a:ext uri="{FF2B5EF4-FFF2-40B4-BE49-F238E27FC236}">
                <a16:creationId xmlns:a16="http://schemas.microsoft.com/office/drawing/2014/main" id="{7144A039-C97A-4F5C-853F-06B7DC26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E8A165-C8B3-4165-912F-FE1C420A5F5C}" type="slidenum">
              <a:rPr lang="zh-TW" altLang="en-US" sz="140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744EBD2-335A-4657-9084-8F4297147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0"/>
            <a:ext cx="877728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 Search Algorithm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BCF0E2-9075-48C3-B08E-F2A8CA55E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60425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binary search tree, and an element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check whether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is in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Applying the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the B.S.T. yields the “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increasing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order</a:t>
            </a:r>
            <a:endParaRPr lang="en-US" altLang="zh-TW" sz="1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Insert a new element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apply the search algorithm                     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 leaf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easy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an internal node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1.Identify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the largest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left subtree, or smallest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right subtree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2.If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has a child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, put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be a child of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parent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Why W has at most 1 child?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3.Replace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with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FDC6CEC-6C62-4A8F-9BCF-2671387D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27150"/>
            <a:ext cx="6218238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let V be the root of the B.S.T.;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(a=V)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found a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a is not in the tree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11445A89-A805-4338-8DF4-5828F9F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03363"/>
            <a:ext cx="2917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h: height of B.S.T.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O(h)</a:t>
            </a:r>
          </a:p>
          <a:p>
            <a:pPr eaLnBrk="1" hangingPunct="1"/>
            <a:endParaRPr lang="en-US" altLang="zh-TW" sz="2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h is as large as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O(n)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, but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O(log n) </a:t>
            </a:r>
            <a:r>
              <a:rPr lang="en-US" altLang="zh-TW" sz="2000">
                <a:ea typeface="新細明體" panose="02020500000000000000" pitchFamily="18" charset="-120"/>
              </a:rPr>
              <a:t>in average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id="{C5D910A5-4164-4B84-88C2-663BE8C0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BF6368EF-886A-41A6-BF6E-E047E804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AA33BC-744C-4EDF-88A2-BB2A0CD2ECCD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</p:spPr>
            <p:txBody>
              <a:bodyPr/>
              <a:lstStyle/>
              <a:p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5.5 the following statements are equivalent for a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graph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 tree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b)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c)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no cycles, 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d) there is exactly one simple path between each pair of vertices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in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 </a:t>
                </a:r>
                <a:r>
                  <a:rPr lang="en-US" altLang="zh-TW" sz="2000" i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connected. Removing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any edge of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results in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 graph that is not connected</a:t>
                </a:r>
              </a:p>
              <a:p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f)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has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no cycle. Adding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any </a:t>
                </a:r>
                <a:r>
                  <a:rPr lang="en-US" altLang="zh-TW" sz="200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edge between 2 nonadjacent vertices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results in a graph with a cycle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exercise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Ex1: can a tree with 13 vertices have 4 vertices of degree 3, 3 vertices of degree 4, and 6 vertices of degree 1? </a:t>
                </a:r>
              </a:p>
              <a:p>
                <a:pPr eaLnBrk="1" hangingPunct="1"/>
                <a:r>
                  <a:rPr lang="en-US" altLang="zh-TW" sz="20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   No!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since</a:t>
                </a:r>
                <a:r>
                  <a:rPr lang="en-US" altLang="zh-TW" sz="20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n=13, m=13-1=12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, by checking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i="1"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 , we get</a:t>
                </a:r>
                <a:br>
                  <a:rPr lang="en-US" altLang="zh-TW" sz="2000">
                    <a:ea typeface="新細明體" panose="02020500000000000000" pitchFamily="18" charset="-120"/>
                  </a:rPr>
                </a:br>
                <a:r>
                  <a:rPr lang="en-US" altLang="zh-TW" sz="2000">
                    <a:ea typeface="新細明體" panose="02020500000000000000" pitchFamily="18" charset="-120"/>
                  </a:rPr>
                  <a:t>4*3+3*4+6*1=2m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m</a:t>
                </a:r>
                <a:r>
                  <a:rPr lang="en-US" altLang="zh-TW" sz="2000">
                    <a:ea typeface="新細明體" panose="02020500000000000000" pitchFamily="18" charset="-120"/>
                  </a:rPr>
                  <a:t>=15, which is NOT equal to 12, </a:t>
                </a:r>
                <a:r>
                  <a:rPr lang="en-US" altLang="zh-TW" sz="200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>
                  <a:ea typeface="新細明體" panose="02020500000000000000" pitchFamily="18" charset="-120"/>
                </a:endParaRPr>
              </a:p>
              <a:p>
                <a:endParaRPr lang="en-US" altLang="zh-TW" sz="8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Ex2: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 tree T of n vertices, how many distinct paths does T have?  </a:t>
                </a:r>
                <a:endParaRPr lang="en-US" altLang="zh-TW" sz="20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359" y="990600"/>
                <a:ext cx="9719441" cy="5410200"/>
              </a:xfrm>
              <a:blipFill>
                <a:blip r:embed="rId3"/>
                <a:stretch>
                  <a:fillRect l="-627" t="-564" r="-2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/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5356" y="5386362"/>
                <a:ext cx="425144" cy="412721"/>
              </a:xfrm>
              <a:prstGeom prst="rect">
                <a:avLst/>
              </a:prstGeom>
              <a:blipFill>
                <a:blip r:embed="rId4"/>
                <a:stretch>
                  <a:fillRect r="-1429" b="-29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Text Box 9">
            <a:extLst>
              <a:ext uri="{FF2B5EF4-FFF2-40B4-BE49-F238E27FC236}">
                <a16:creationId xmlns:a16="http://schemas.microsoft.com/office/drawing/2014/main" id="{206A7E11-AE4E-48A6-83DF-384AD497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  <p:sp>
        <p:nvSpPr>
          <p:cNvPr id="10247" name="標題 2">
            <a:extLst>
              <a:ext uri="{FF2B5EF4-FFF2-40B4-BE49-F238E27FC236}">
                <a16:creationId xmlns:a16="http://schemas.microsoft.com/office/drawing/2014/main" id="{1210166E-4490-4E39-BC3A-DD54422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(3/3)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45E2CCBB-16BC-415C-8E08-F401B4DFA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A7135F-132E-4FF9-95A3-0B60227CCFA3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777E08-DF39-46F1-BA0F-18673444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Spanning Trees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7E3D2F-A697-49E3-855D-796A5D15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901700"/>
            <a:ext cx="9667875" cy="5507038"/>
          </a:xfrm>
        </p:spPr>
        <p:txBody>
          <a:bodyPr/>
          <a:lstStyle/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Spanning tree of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 subgraph of </a:t>
            </a:r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which is a tree containing all the vertices of </a:t>
            </a:r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</a:p>
          <a:p>
            <a:pPr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</a:rPr>
              <a:t>If </a:t>
            </a:r>
            <a:r>
              <a:rPr lang="en-US" altLang="zh-TW" sz="1800" i="1">
                <a:ea typeface="新細明體" panose="02020500000000000000" pitchFamily="18" charset="-120"/>
              </a:rPr>
              <a:t>G</a:t>
            </a:r>
            <a:r>
              <a:rPr lang="en-US" altLang="zh-TW" sz="1800">
                <a:ea typeface="新細明體" panose="02020500000000000000" pitchFamily="18" charset="-120"/>
              </a:rPr>
              <a:t> is a tree, then its spanning tree is itself</a:t>
            </a:r>
          </a:p>
          <a:p>
            <a:pPr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</a:rPr>
              <a:t>A graph may have more than one spanning tree</a:t>
            </a:r>
          </a:p>
          <a:p>
            <a:pPr>
              <a:buFontTx/>
              <a:buChar char="•"/>
            </a:pPr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1800">
                <a:ea typeface="新細明體" panose="02020500000000000000" pitchFamily="18" charset="-120"/>
              </a:rPr>
              <a:t>There are many ways to generate a spanning tree, e.g. BFS algorithm  (why?)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5.6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 graph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is connected    iff     it has a spanning tree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T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Pf: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 the spanning tree 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is a subgraph of 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. By definition of spanning tree, 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is connected, so, 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is connected</a:t>
            </a:r>
          </a:p>
          <a:p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     by BFS, or 1-ALL shortest path algorithms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Weighted graph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graph where each edge (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) has a weight </a:t>
            </a:r>
            <a:r>
              <a:rPr lang="en-US" altLang="zh-TW" sz="1800" i="1"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i="1" baseline="-25000"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 of a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sum of all the weights of the edge in the tree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least weight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Maximum spanning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largest weight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Algorithms to compute minimum spanning tree: </a:t>
            </a:r>
            <a:b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Prim’s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algorithm:     selecting best edges to grow a tree (stay connected)</a:t>
            </a:r>
            <a:b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Kruskal’s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algorithm: selecting best edges as long as no cycle (merge components)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D79645C-78B7-4CFE-9F4F-E0A42F2A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3E282341-4BD7-4F06-AEFE-61FC280CA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30F6E9-C989-4DC6-AD2E-CE74606FA38B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78C7777-9E33-4B47-B0A8-B29B08D9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Number of Spanning Trees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E5F66-146E-4AA3-A1AB-AAD6F1B6A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990600"/>
            <a:ext cx="9340850" cy="54102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many spanning trees does a connected graph have?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Gustav Kirchhoff in 1847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be the matrix obtained from the adjacency matrix of a connected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changing all 1’s to -1’s, and each diagonal 0 to the degree of the corresponding vertex. Then the # of spanning trees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equal to the value of any cofactor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Ex.: an adjacency matrix 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for a complete graph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vertices,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labeled spanning trees for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n-2</a:t>
            </a:r>
            <a:endParaRPr lang="en-US" altLang="zh-TW" i="1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21E50F5-5BC2-4719-A499-1BD3E7151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1715"/>
              </p:ext>
            </p:extLst>
          </p:nvPr>
        </p:nvGraphicFramePr>
        <p:xfrm>
          <a:off x="3157682" y="2950523"/>
          <a:ext cx="17145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4" imgW="1714500" imgH="1358900" progId="Equation.DSMT4">
                  <p:embed/>
                </p:oleObj>
              </mc:Choice>
              <mc:Fallback>
                <p:oleObj name="Equation" r:id="rId4" imgW="17145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682" y="2950523"/>
                        <a:ext cx="17145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1B178F6-3BDC-47EB-9B3E-EF7B2150B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8894"/>
              </p:ext>
            </p:extLst>
          </p:nvPr>
        </p:nvGraphicFramePr>
        <p:xfrm>
          <a:off x="5306736" y="2950522"/>
          <a:ext cx="22352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6" imgW="2235200" imgH="1358900" progId="Equation.DSMT4">
                  <p:embed/>
                </p:oleObj>
              </mc:Choice>
              <mc:Fallback>
                <p:oleObj name="Equation" r:id="rId6" imgW="2235200" imgH="135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736" y="2950522"/>
                        <a:ext cx="22352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/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1,1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(2,3)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       (3,4)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</m:t>
                      </m:r>
                    </m:oMath>
                  </m:oMathPara>
                </a14:m>
                <a:br>
                  <a:rPr lang="zh-TW" altLang="en-US" sz="1800" i="0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sz="18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891" y="4358527"/>
                <a:ext cx="9120581" cy="1155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9">
            <a:extLst>
              <a:ext uri="{FF2B5EF4-FFF2-40B4-BE49-F238E27FC236}">
                <a16:creationId xmlns:a16="http://schemas.microsoft.com/office/drawing/2014/main" id="{52380248-19D1-4FB7-8A25-4DF454C5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0EDB9CC6-6F1D-4F35-8BD4-F0DEE82EB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CFF49-007B-42CA-A6DD-F0D080E26117}" type="slidenum">
              <a:rPr lang="zh-TW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C1F39C-E8ED-4898-B176-B6AEF374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42863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Minimum Spanning Trees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C2BE1A4-769F-4918-9FB4-1FE0EBA98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760" y="847828"/>
            <a:ext cx="9796710" cy="5497512"/>
          </a:xfrm>
        </p:spPr>
        <p:txBody>
          <a:bodyPr/>
          <a:lstStyle/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 problems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MST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are usually for undirected graphs 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to obtain a spanning tree whose weights is the minimum of all spanning trees?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 enumeration takes O(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which is too inefficient!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Forest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a graph having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NO circuit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(i.e., a collection of node-disjoint trees)</a:t>
            </a:r>
          </a:p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Cut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An edge set denoted as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b="1" dirty="0">
                <a:solidFill>
                  <a:srgbClr val="0033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Optimality condition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the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followings are equivalent, suppose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’s spanning tree </a:t>
            </a:r>
            <a:endParaRPr lang="en-US" altLang="zh-TW" sz="9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is an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MST</a:t>
            </a: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nontree edge (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i="1" baseline="-25000">
                <a:solidFill>
                  <a:schemeClr val="accent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kl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≥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tree edge 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on the unique path from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i="1" dirty="0"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>
                <a:ea typeface="新細明體" panose="02020500000000000000" pitchFamily="18" charset="-120"/>
                <a:sym typeface="Wingdings" panose="05000000000000000000" pitchFamily="2" charset="2"/>
              </a:rPr>
              <a:t>* </a:t>
            </a: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For every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tree edge 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suppose deleting (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forms a cut [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2000" i="1" baseline="30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],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we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have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≥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baseline="-25000">
                <a:solidFill>
                  <a:schemeClr val="accent6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nontree edge (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in the cut [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</a:t>
            </a:r>
            <a:r>
              <a:rPr lang="en-US" altLang="zh-TW" sz="2000" i="1" baseline="30000" dirty="0" err="1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]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/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]={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18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blipFill>
                <a:blip r:embed="rId3"/>
                <a:stretch>
                  <a:fillRect b="-36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7CF99BDF-8FCC-4435-BE6E-D54B849CF946}"/>
              </a:ext>
            </a:extLst>
          </p:cNvPr>
          <p:cNvGrpSpPr>
            <a:grpSpLocks/>
          </p:cNvGrpSpPr>
          <p:nvPr/>
        </p:nvGrpSpPr>
        <p:grpSpPr bwMode="auto">
          <a:xfrm>
            <a:off x="7455148" y="2435818"/>
            <a:ext cx="2143125" cy="1323975"/>
            <a:chOff x="712" y="1768"/>
            <a:chExt cx="1350" cy="834"/>
          </a:xfrm>
        </p:grpSpPr>
        <p:sp>
          <p:nvSpPr>
            <p:cNvPr id="16431" name="Oval 9">
              <a:extLst>
                <a:ext uri="{FF2B5EF4-FFF2-40B4-BE49-F238E27FC236}">
                  <a16:creationId xmlns:a16="http://schemas.microsoft.com/office/drawing/2014/main" id="{7E3A5BF6-B531-43B9-8A82-D2CC1CBD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20"/>
              <a:ext cx="430" cy="677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2" name="Oval 10">
              <a:extLst>
                <a:ext uri="{FF2B5EF4-FFF2-40B4-BE49-F238E27FC236}">
                  <a16:creationId xmlns:a16="http://schemas.microsoft.com/office/drawing/2014/main" id="{CEA1E9B4-808D-4C98-A207-6421703D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5"/>
              <a:ext cx="430" cy="67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3" name="Text Box 11">
              <a:extLst>
                <a:ext uri="{FF2B5EF4-FFF2-40B4-BE49-F238E27FC236}">
                  <a16:creationId xmlns:a16="http://schemas.microsoft.com/office/drawing/2014/main" id="{7B91C8F8-D526-4F77-B2EA-DF8FFB09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21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4" name="Text Box 12">
              <a:extLst>
                <a:ext uri="{FF2B5EF4-FFF2-40B4-BE49-F238E27FC236}">
                  <a16:creationId xmlns:a16="http://schemas.microsoft.com/office/drawing/2014/main" id="{9A9E5D8D-B5DB-4519-A8E3-A900801D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14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5" name="Line 13">
              <a:extLst>
                <a:ext uri="{FF2B5EF4-FFF2-40B4-BE49-F238E27FC236}">
                  <a16:creationId xmlns:a16="http://schemas.microsoft.com/office/drawing/2014/main" id="{B11F7B4D-5906-4443-BF34-FF089B2B1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057"/>
              <a:ext cx="311" cy="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14">
              <a:extLst>
                <a:ext uri="{FF2B5EF4-FFF2-40B4-BE49-F238E27FC236}">
                  <a16:creationId xmlns:a16="http://schemas.microsoft.com/office/drawing/2014/main" id="{55460A54-49D6-4158-B44F-284873C8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77"/>
              <a:ext cx="366" cy="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15">
              <a:extLst>
                <a:ext uri="{FF2B5EF4-FFF2-40B4-BE49-F238E27FC236}">
                  <a16:creationId xmlns:a16="http://schemas.microsoft.com/office/drawing/2014/main" id="{582DAC59-9535-4E06-8666-C3823BC21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2185"/>
              <a:ext cx="329" cy="27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16">
              <a:extLst>
                <a:ext uri="{FF2B5EF4-FFF2-40B4-BE49-F238E27FC236}">
                  <a16:creationId xmlns:a16="http://schemas.microsoft.com/office/drawing/2014/main" id="{02A58C8B-B8F8-4BA1-8085-27C9CF9B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194"/>
              <a:ext cx="292" cy="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9" name="Line 17">
              <a:extLst>
                <a:ext uri="{FF2B5EF4-FFF2-40B4-BE49-F238E27FC236}">
                  <a16:creationId xmlns:a16="http://schemas.microsoft.com/office/drawing/2014/main" id="{6C5F102E-51C3-44E8-91A4-3E07DE71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331"/>
              <a:ext cx="320" cy="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Freeform 19">
              <a:extLst>
                <a:ext uri="{FF2B5EF4-FFF2-40B4-BE49-F238E27FC236}">
                  <a16:creationId xmlns:a16="http://schemas.microsoft.com/office/drawing/2014/main" id="{02D3B004-962A-4CEF-82C7-E1861772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847"/>
              <a:ext cx="530" cy="220"/>
            </a:xfrm>
            <a:custGeom>
              <a:avLst/>
              <a:gdLst>
                <a:gd name="T0" fmla="*/ 530 w 530"/>
                <a:gd name="T1" fmla="*/ 220 h 220"/>
                <a:gd name="T2" fmla="*/ 530 w 530"/>
                <a:gd name="T3" fmla="*/ 0 h 220"/>
                <a:gd name="T4" fmla="*/ 0 w 530"/>
                <a:gd name="T5" fmla="*/ 0 h 2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0" h="220">
                  <a:moveTo>
                    <a:pt x="530" y="220"/>
                  </a:moveTo>
                  <a:lnTo>
                    <a:pt x="53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/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blipFill>
                  <a:blip r:embed="rId4"/>
                  <a:stretch>
                    <a:fillRect r="-35443" b="-604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91" name="Group 84">
            <a:extLst>
              <a:ext uri="{FF2B5EF4-FFF2-40B4-BE49-F238E27FC236}">
                <a16:creationId xmlns:a16="http://schemas.microsoft.com/office/drawing/2014/main" id="{7426A22C-358D-45FA-9BB2-BBF03241957D}"/>
              </a:ext>
            </a:extLst>
          </p:cNvPr>
          <p:cNvGrpSpPr>
            <a:grpSpLocks/>
          </p:cNvGrpSpPr>
          <p:nvPr/>
        </p:nvGrpSpPr>
        <p:grpSpPr bwMode="auto">
          <a:xfrm>
            <a:off x="475237" y="3178175"/>
            <a:ext cx="3411538" cy="1162050"/>
            <a:chOff x="581" y="1855"/>
            <a:chExt cx="2149" cy="979"/>
          </a:xfrm>
        </p:grpSpPr>
        <p:sp>
          <p:nvSpPr>
            <p:cNvPr id="16395" name="AutoShape 25">
              <a:extLst>
                <a:ext uri="{FF2B5EF4-FFF2-40B4-BE49-F238E27FC236}">
                  <a16:creationId xmlns:a16="http://schemas.microsoft.com/office/drawing/2014/main" id="{257E4D75-4B76-4AFC-BC66-B86F082B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99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396" name="AutoShape 26">
              <a:extLst>
                <a:ext uri="{FF2B5EF4-FFF2-40B4-BE49-F238E27FC236}">
                  <a16:creationId xmlns:a16="http://schemas.microsoft.com/office/drawing/2014/main" id="{33980456-B930-40A5-8037-8ED42880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92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397" name="AutoShape 27">
              <a:extLst>
                <a:ext uri="{FF2B5EF4-FFF2-40B4-BE49-F238E27FC236}">
                  <a16:creationId xmlns:a16="http://schemas.microsoft.com/office/drawing/2014/main" id="{B34DDE23-33E6-4729-9F59-7673C02E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991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398" name="AutoShape 28">
              <a:extLst>
                <a:ext uri="{FF2B5EF4-FFF2-40B4-BE49-F238E27FC236}">
                  <a16:creationId xmlns:a16="http://schemas.microsoft.com/office/drawing/2014/main" id="{73BBA1EA-171A-4349-9061-5DF608EA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06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16399" name="AutoShape 29">
              <a:extLst>
                <a:ext uri="{FF2B5EF4-FFF2-40B4-BE49-F238E27FC236}">
                  <a16:creationId xmlns:a16="http://schemas.microsoft.com/office/drawing/2014/main" id="{FAE10398-94C0-4AE9-AF11-E9551D0E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1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16400" name="AutoShape 30">
              <a:extLst>
                <a:ext uri="{FF2B5EF4-FFF2-40B4-BE49-F238E27FC236}">
                  <a16:creationId xmlns:a16="http://schemas.microsoft.com/office/drawing/2014/main" id="{20AC864F-F760-4053-BB55-5481872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5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16401" name="AutoShape 31">
              <a:extLst>
                <a:ext uri="{FF2B5EF4-FFF2-40B4-BE49-F238E27FC236}">
                  <a16:creationId xmlns:a16="http://schemas.microsoft.com/office/drawing/2014/main" id="{FDE35C57-4168-43F6-833A-93634CA96E74}"/>
                </a:ext>
              </a:extLst>
            </p:cNvPr>
            <p:cNvCxnSpPr>
              <a:cxnSpLocks noChangeShapeType="1"/>
              <a:stCxn id="16414" idx="4"/>
              <a:endCxn id="16398" idx="7"/>
            </p:cNvCxnSpPr>
            <p:nvPr/>
          </p:nvCxnSpPr>
          <p:spPr bwMode="auto">
            <a:xfrm flipH="1">
              <a:off x="1367" y="2390"/>
              <a:ext cx="86" cy="234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>
              <a:extLst>
                <a:ext uri="{FF2B5EF4-FFF2-40B4-BE49-F238E27FC236}">
                  <a16:creationId xmlns:a16="http://schemas.microsoft.com/office/drawing/2014/main" id="{68DE11B3-1815-45B4-9CC2-D77001ED930C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971" y="2397"/>
              <a:ext cx="298" cy="2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>
              <a:extLst>
                <a:ext uri="{FF2B5EF4-FFF2-40B4-BE49-F238E27FC236}">
                  <a16:creationId xmlns:a16="http://schemas.microsoft.com/office/drawing/2014/main" id="{01EF00A4-1FA8-452C-BAC7-DA7EABB01D94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1522" y="2328"/>
              <a:ext cx="21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34">
              <a:extLst>
                <a:ext uri="{FF2B5EF4-FFF2-40B4-BE49-F238E27FC236}">
                  <a16:creationId xmlns:a16="http://schemas.microsoft.com/office/drawing/2014/main" id="{4F41727A-0F0E-4C28-9540-1921DBCBDEC3}"/>
                </a:ext>
              </a:extLst>
            </p:cNvPr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1388" y="2668"/>
              <a:ext cx="482" cy="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35">
              <a:extLst>
                <a:ext uri="{FF2B5EF4-FFF2-40B4-BE49-F238E27FC236}">
                  <a16:creationId xmlns:a16="http://schemas.microsoft.com/office/drawing/2014/main" id="{48594079-C844-4083-9F86-E6E06D45408F}"/>
                </a:ext>
              </a:extLst>
            </p:cNvPr>
            <p:cNvCxnSpPr>
              <a:cxnSpLocks noChangeShapeType="1"/>
              <a:stCxn id="16395" idx="6"/>
              <a:endCxn id="16397" idx="2"/>
            </p:cNvCxnSpPr>
            <p:nvPr/>
          </p:nvCxnSpPr>
          <p:spPr bwMode="auto">
            <a:xfrm flipV="1">
              <a:off x="1365" y="2053"/>
              <a:ext cx="486" cy="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36">
              <a:extLst>
                <a:ext uri="{FF2B5EF4-FFF2-40B4-BE49-F238E27FC236}">
                  <a16:creationId xmlns:a16="http://schemas.microsoft.com/office/drawing/2014/main" id="{C35F9C3B-DDC7-4F51-92FE-D3627A18A4BF}"/>
                </a:ext>
              </a:extLst>
            </p:cNvPr>
            <p:cNvCxnSpPr>
              <a:cxnSpLocks noChangeShapeType="1"/>
              <a:stCxn id="16397" idx="6"/>
              <a:endCxn id="16400" idx="1"/>
            </p:cNvCxnSpPr>
            <p:nvPr/>
          </p:nvCxnSpPr>
          <p:spPr bwMode="auto">
            <a:xfrm>
              <a:off x="1991" y="2053"/>
              <a:ext cx="328" cy="2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37">
              <a:extLst>
                <a:ext uri="{FF2B5EF4-FFF2-40B4-BE49-F238E27FC236}">
                  <a16:creationId xmlns:a16="http://schemas.microsoft.com/office/drawing/2014/main" id="{C666F701-24BE-4DB8-BDAB-89EDC6EBFBA6}"/>
                </a:ext>
              </a:extLst>
            </p:cNvPr>
            <p:cNvCxnSpPr>
              <a:cxnSpLocks noChangeShapeType="1"/>
              <a:stCxn id="16396" idx="7"/>
              <a:endCxn id="16395" idx="3"/>
            </p:cNvCxnSpPr>
            <p:nvPr/>
          </p:nvCxnSpPr>
          <p:spPr bwMode="auto">
            <a:xfrm flipV="1">
              <a:off x="971" y="2105"/>
              <a:ext cx="274" cy="2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44">
              <a:extLst>
                <a:ext uri="{FF2B5EF4-FFF2-40B4-BE49-F238E27FC236}">
                  <a16:creationId xmlns:a16="http://schemas.microsoft.com/office/drawing/2014/main" id="{7C0F9D85-2CAE-492D-8E2F-8B922A9A09AF}"/>
                </a:ext>
              </a:extLst>
            </p:cNvPr>
            <p:cNvCxnSpPr>
              <a:cxnSpLocks noChangeShapeType="1"/>
              <a:stCxn id="16415" idx="4"/>
              <a:endCxn id="16399" idx="0"/>
            </p:cNvCxnSpPr>
            <p:nvPr/>
          </p:nvCxnSpPr>
          <p:spPr bwMode="auto">
            <a:xfrm>
              <a:off x="1802" y="2390"/>
              <a:ext cx="138" cy="22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45">
              <a:extLst>
                <a:ext uri="{FF2B5EF4-FFF2-40B4-BE49-F238E27FC236}">
                  <a16:creationId xmlns:a16="http://schemas.microsoft.com/office/drawing/2014/main" id="{C45E687E-C4E9-4349-A5C3-507D41643669}"/>
                </a:ext>
              </a:extLst>
            </p:cNvPr>
            <p:cNvCxnSpPr>
              <a:cxnSpLocks noChangeShapeType="1"/>
              <a:stCxn id="16400" idx="3"/>
              <a:endCxn id="16399" idx="7"/>
            </p:cNvCxnSpPr>
            <p:nvPr/>
          </p:nvCxnSpPr>
          <p:spPr bwMode="auto">
            <a:xfrm flipH="1">
              <a:off x="1989" y="2363"/>
              <a:ext cx="330" cy="26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0" name="AutoShape 55">
              <a:extLst>
                <a:ext uri="{FF2B5EF4-FFF2-40B4-BE49-F238E27FC236}">
                  <a16:creationId xmlns:a16="http://schemas.microsoft.com/office/drawing/2014/main" id="{4230D880-D94A-4E36-BF88-44F388A5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60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11" name="AutoShape 56">
              <a:extLst>
                <a:ext uri="{FF2B5EF4-FFF2-40B4-BE49-F238E27FC236}">
                  <a16:creationId xmlns:a16="http://schemas.microsoft.com/office/drawing/2014/main" id="{F4DE49C4-3EC9-4471-8784-F39ABDAD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595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12" name="AutoShape 57">
              <a:extLst>
                <a:ext uri="{FF2B5EF4-FFF2-40B4-BE49-F238E27FC236}">
                  <a16:creationId xmlns:a16="http://schemas.microsoft.com/office/drawing/2014/main" id="{85FFB763-EEAA-47C0-9430-F824BB7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96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13" name="AutoShape 58">
              <a:extLst>
                <a:ext uri="{FF2B5EF4-FFF2-40B4-BE49-F238E27FC236}">
                  <a16:creationId xmlns:a16="http://schemas.microsoft.com/office/drawing/2014/main" id="{6E9D8E01-F2A4-4475-BDE5-BF206CB5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05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14" name="AutoShape 59">
              <a:extLst>
                <a:ext uri="{FF2B5EF4-FFF2-40B4-BE49-F238E27FC236}">
                  <a16:creationId xmlns:a16="http://schemas.microsoft.com/office/drawing/2014/main" id="{4089918A-FAD2-4D69-9CCF-8621073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66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15" name="AutoShape 60">
              <a:extLst>
                <a:ext uri="{FF2B5EF4-FFF2-40B4-BE49-F238E27FC236}">
                  <a16:creationId xmlns:a16="http://schemas.microsoft.com/office/drawing/2014/main" id="{2B4E9849-E1FB-480A-99B5-A447670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16416" name="AutoShape 61">
              <a:extLst>
                <a:ext uri="{FF2B5EF4-FFF2-40B4-BE49-F238E27FC236}">
                  <a16:creationId xmlns:a16="http://schemas.microsoft.com/office/drawing/2014/main" id="{E48BE4D4-70EF-4ABF-954B-EE579B4670D0}"/>
                </a:ext>
              </a:extLst>
            </p:cNvPr>
            <p:cNvCxnSpPr>
              <a:cxnSpLocks noChangeShapeType="1"/>
              <a:stCxn id="16395" idx="2"/>
              <a:endCxn id="16410" idx="6"/>
            </p:cNvCxnSpPr>
            <p:nvPr/>
          </p:nvCxnSpPr>
          <p:spPr bwMode="auto">
            <a:xfrm flipH="1" flipV="1">
              <a:off x="1006" y="2022"/>
              <a:ext cx="219" cy="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62">
              <a:extLst>
                <a:ext uri="{FF2B5EF4-FFF2-40B4-BE49-F238E27FC236}">
                  <a16:creationId xmlns:a16="http://schemas.microsoft.com/office/drawing/2014/main" id="{7A92084D-609B-4A0D-A0F6-224A00B1494C}"/>
                </a:ext>
              </a:extLst>
            </p:cNvPr>
            <p:cNvCxnSpPr>
              <a:cxnSpLocks noChangeShapeType="1"/>
              <a:stCxn id="16413" idx="7"/>
              <a:endCxn id="16395" idx="4"/>
            </p:cNvCxnSpPr>
            <p:nvPr/>
          </p:nvCxnSpPr>
          <p:spPr bwMode="auto">
            <a:xfrm flipV="1">
              <a:off x="956" y="2123"/>
              <a:ext cx="339" cy="5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63">
              <a:extLst>
                <a:ext uri="{FF2B5EF4-FFF2-40B4-BE49-F238E27FC236}">
                  <a16:creationId xmlns:a16="http://schemas.microsoft.com/office/drawing/2014/main" id="{EC304F67-D77A-4DCE-B76C-204FB801B3D3}"/>
                </a:ext>
              </a:extLst>
            </p:cNvPr>
            <p:cNvCxnSpPr>
              <a:cxnSpLocks noChangeShapeType="1"/>
              <a:stCxn id="16395" idx="5"/>
              <a:endCxn id="16414" idx="0"/>
            </p:cNvCxnSpPr>
            <p:nvPr/>
          </p:nvCxnSpPr>
          <p:spPr bwMode="auto">
            <a:xfrm>
              <a:off x="1344" y="2105"/>
              <a:ext cx="10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64">
              <a:extLst>
                <a:ext uri="{FF2B5EF4-FFF2-40B4-BE49-F238E27FC236}">
                  <a16:creationId xmlns:a16="http://schemas.microsoft.com/office/drawing/2014/main" id="{7995BC54-4877-4E0C-8D9D-D87B9CF68F6F}"/>
                </a:ext>
              </a:extLst>
            </p:cNvPr>
            <p:cNvCxnSpPr>
              <a:cxnSpLocks noChangeShapeType="1"/>
              <a:stCxn id="16397" idx="4"/>
              <a:endCxn id="16415" idx="0"/>
            </p:cNvCxnSpPr>
            <p:nvPr/>
          </p:nvCxnSpPr>
          <p:spPr bwMode="auto">
            <a:xfrm flipH="1">
              <a:off x="1802" y="2115"/>
              <a:ext cx="119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5">
              <a:extLst>
                <a:ext uri="{FF2B5EF4-FFF2-40B4-BE49-F238E27FC236}">
                  <a16:creationId xmlns:a16="http://schemas.microsoft.com/office/drawing/2014/main" id="{562872B2-933F-4817-95C8-7BDF44602A10}"/>
                </a:ext>
              </a:extLst>
            </p:cNvPr>
            <p:cNvCxnSpPr>
              <a:cxnSpLocks noChangeShapeType="1"/>
              <a:stCxn id="16398" idx="7"/>
              <a:endCxn id="16400" idx="2"/>
            </p:cNvCxnSpPr>
            <p:nvPr/>
          </p:nvCxnSpPr>
          <p:spPr bwMode="auto">
            <a:xfrm flipV="1">
              <a:off x="1367" y="2319"/>
              <a:ext cx="932" cy="3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6">
              <a:extLst>
                <a:ext uri="{FF2B5EF4-FFF2-40B4-BE49-F238E27FC236}">
                  <a16:creationId xmlns:a16="http://schemas.microsoft.com/office/drawing/2014/main" id="{4D21EC31-258E-4EA6-8C78-60731A7462C6}"/>
                </a:ext>
              </a:extLst>
            </p:cNvPr>
            <p:cNvCxnSpPr>
              <a:cxnSpLocks noChangeShapeType="1"/>
              <a:stCxn id="16395" idx="6"/>
              <a:endCxn id="16399" idx="1"/>
            </p:cNvCxnSpPr>
            <p:nvPr/>
          </p:nvCxnSpPr>
          <p:spPr bwMode="auto">
            <a:xfrm>
              <a:off x="1365" y="2061"/>
              <a:ext cx="525" cy="56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7">
              <a:extLst>
                <a:ext uri="{FF2B5EF4-FFF2-40B4-BE49-F238E27FC236}">
                  <a16:creationId xmlns:a16="http://schemas.microsoft.com/office/drawing/2014/main" id="{279757A0-BF1C-4420-9F29-1A682316AC27}"/>
                </a:ext>
              </a:extLst>
            </p:cNvPr>
            <p:cNvCxnSpPr>
              <a:cxnSpLocks noChangeShapeType="1"/>
              <a:stCxn id="16412" idx="3"/>
              <a:endCxn id="16415" idx="7"/>
            </p:cNvCxnSpPr>
            <p:nvPr/>
          </p:nvCxnSpPr>
          <p:spPr bwMode="auto">
            <a:xfrm flipH="1">
              <a:off x="1851" y="2066"/>
              <a:ext cx="471" cy="2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8">
              <a:extLst>
                <a:ext uri="{FF2B5EF4-FFF2-40B4-BE49-F238E27FC236}">
                  <a16:creationId xmlns:a16="http://schemas.microsoft.com/office/drawing/2014/main" id="{7D3E9698-D34A-4323-8C44-2D0A652003A0}"/>
                </a:ext>
              </a:extLst>
            </p:cNvPr>
            <p:cNvCxnSpPr>
              <a:cxnSpLocks noChangeShapeType="1"/>
              <a:stCxn id="16396" idx="0"/>
              <a:endCxn id="16410" idx="4"/>
            </p:cNvCxnSpPr>
            <p:nvPr/>
          </p:nvCxnSpPr>
          <p:spPr bwMode="auto">
            <a:xfrm flipV="1">
              <a:off x="922" y="2084"/>
              <a:ext cx="15" cy="20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9">
              <a:extLst>
                <a:ext uri="{FF2B5EF4-FFF2-40B4-BE49-F238E27FC236}">
                  <a16:creationId xmlns:a16="http://schemas.microsoft.com/office/drawing/2014/main" id="{814AF720-AE84-4CAA-8827-08EFDEBC9268}"/>
                </a:ext>
              </a:extLst>
            </p:cNvPr>
            <p:cNvCxnSpPr>
              <a:cxnSpLocks noChangeShapeType="1"/>
              <a:stCxn id="16397" idx="5"/>
              <a:endCxn id="16411" idx="1"/>
            </p:cNvCxnSpPr>
            <p:nvPr/>
          </p:nvCxnSpPr>
          <p:spPr bwMode="auto">
            <a:xfrm>
              <a:off x="1970" y="2097"/>
              <a:ext cx="340" cy="516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72">
              <a:extLst>
                <a:ext uri="{FF2B5EF4-FFF2-40B4-BE49-F238E27FC236}">
                  <a16:creationId xmlns:a16="http://schemas.microsoft.com/office/drawing/2014/main" id="{DEC2AF61-9A52-4941-8A1F-521A1E7FEFE2}"/>
                </a:ext>
              </a:extLst>
            </p:cNvPr>
            <p:cNvCxnSpPr>
              <a:cxnSpLocks noChangeShapeType="1"/>
              <a:stCxn id="16413" idx="6"/>
              <a:endCxn id="16414" idx="2"/>
            </p:cNvCxnSpPr>
            <p:nvPr/>
          </p:nvCxnSpPr>
          <p:spPr bwMode="auto">
            <a:xfrm flipV="1">
              <a:off x="976" y="2328"/>
              <a:ext cx="407" cy="3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75">
              <a:extLst>
                <a:ext uri="{FF2B5EF4-FFF2-40B4-BE49-F238E27FC236}">
                  <a16:creationId xmlns:a16="http://schemas.microsoft.com/office/drawing/2014/main" id="{842F3296-ACCF-4690-A020-CDE8C2636079}"/>
                </a:ext>
              </a:extLst>
            </p:cNvPr>
            <p:cNvCxnSpPr>
              <a:cxnSpLocks noChangeShapeType="1"/>
              <a:stCxn id="16411" idx="6"/>
              <a:endCxn id="16412" idx="6"/>
            </p:cNvCxnSpPr>
            <p:nvPr/>
          </p:nvCxnSpPr>
          <p:spPr bwMode="auto">
            <a:xfrm flipV="1">
              <a:off x="2429" y="2022"/>
              <a:ext cx="12" cy="635"/>
            </a:xfrm>
            <a:prstGeom prst="curvedConnector3">
              <a:avLst>
                <a:gd name="adj1" fmla="val 13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76">
              <a:extLst>
                <a:ext uri="{FF2B5EF4-FFF2-40B4-BE49-F238E27FC236}">
                  <a16:creationId xmlns:a16="http://schemas.microsoft.com/office/drawing/2014/main" id="{2DFFE9CE-BF44-4138-920C-010A07CA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874"/>
              <a:ext cx="915" cy="96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 dirty="0">
                <a:ea typeface="新細明體" panose="02020500000000000000" pitchFamily="18" charset="-120"/>
              </a:endParaRPr>
            </a:p>
          </p:txBody>
        </p:sp>
        <p:sp>
          <p:nvSpPr>
            <p:cNvPr id="16428" name="Oval 77">
              <a:extLst>
                <a:ext uri="{FF2B5EF4-FFF2-40B4-BE49-F238E27FC236}">
                  <a16:creationId xmlns:a16="http://schemas.microsoft.com/office/drawing/2014/main" id="{F3F76CD6-5BF4-4D3C-9435-061579A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855"/>
              <a:ext cx="1006" cy="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>
                <a:ea typeface="新細明體" panose="02020500000000000000" pitchFamily="18" charset="-120"/>
              </a:endParaRPr>
            </a:p>
          </p:txBody>
        </p:sp>
        <p:sp>
          <p:nvSpPr>
            <p:cNvPr id="16429" name="Text Box 78">
              <a:extLst>
                <a:ext uri="{FF2B5EF4-FFF2-40B4-BE49-F238E27FC236}">
                  <a16:creationId xmlns:a16="http://schemas.microsoft.com/office/drawing/2014/main" id="{6F990327-2120-496B-8AB5-E8175C9E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860"/>
              <a:ext cx="17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0" name="Text Box 79">
              <a:extLst>
                <a:ext uri="{FF2B5EF4-FFF2-40B4-BE49-F238E27FC236}">
                  <a16:creationId xmlns:a16="http://schemas.microsoft.com/office/drawing/2014/main" id="{2F9257A7-8663-4AE6-A101-E50AA713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855"/>
              <a:ext cx="2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i="1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/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cut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blipFill>
                <a:blip r:embed="rId5"/>
                <a:stretch>
                  <a:fillRect b="-613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83">
            <a:extLst>
              <a:ext uri="{FF2B5EF4-FFF2-40B4-BE49-F238E27FC236}">
                <a16:creationId xmlns:a16="http://schemas.microsoft.com/office/drawing/2014/main" id="{1C728DC9-F69B-4FFB-9943-567B7D5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0" y="3148855"/>
            <a:ext cx="3390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Tree edge</a:t>
            </a:r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:      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red solid line</a:t>
            </a:r>
          </a:p>
          <a:p>
            <a:pPr eaLnBrk="1" hangingPunct="1"/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Nontree edge</a:t>
            </a:r>
            <a:r>
              <a:rPr lang="en-US" altLang="zh-TW" sz="1800">
                <a:latin typeface="+mn-lt"/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blue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dashed line</a:t>
            </a:r>
          </a:p>
        </p:txBody>
      </p:sp>
      <p:sp>
        <p:nvSpPr>
          <p:cNvPr id="16394" name="Text Box 85">
            <a:extLst>
              <a:ext uri="{FF2B5EF4-FFF2-40B4-BE49-F238E27FC236}">
                <a16:creationId xmlns:a16="http://schemas.microsoft.com/office/drawing/2014/main" id="{18C26372-E234-4C82-A07F-716DCCE3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75225258-5457-498E-A20D-0F934E988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444543-8967-4ED1-B4DC-A5E94D871385}" type="slidenum">
              <a:rPr lang="zh-TW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DED2BC-78AC-42A4-8438-1BCECBB03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Prim’s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D4AABB-71A0-4BE9-B52F-5AF535D24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It grows an MST by adding new edges 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 to a connected tree (subgraph)</a:t>
            </a:r>
          </a:p>
        </p:txBody>
      </p:sp>
      <p:sp>
        <p:nvSpPr>
          <p:cNvPr id="18437" name="Text Box 13">
            <a:extLst>
              <a:ext uri="{FF2B5EF4-FFF2-40B4-BE49-F238E27FC236}">
                <a16:creationId xmlns:a16="http://schemas.microsoft.com/office/drawing/2014/main" id="{A3D0A133-E8A9-44DA-ADFD-6BD168F3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0" y="1439069"/>
            <a:ext cx="774065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 ∅ ;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arbitrarily select a vertex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, add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; </a:t>
            </a:r>
            <a:r>
              <a:rPr lang="en-US" altLang="zh-TW" sz="18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there exists edge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) where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\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among all such edges, choose the one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) with least weight	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∪(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’);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∪{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ea typeface="新細明體" panose="02020500000000000000" pitchFamily="18" charset="-120"/>
              </a:rPr>
              <a:t> |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| &lt; 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 </a:t>
            </a:r>
            <a:r>
              <a:rPr lang="en-US" altLang="zh-TW" sz="18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   the graph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180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  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is an MST</a:t>
            </a:r>
            <a:endParaRPr lang="en-US" altLang="zh-TW" sz="18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8438" name="Group 28">
            <a:extLst>
              <a:ext uri="{FF2B5EF4-FFF2-40B4-BE49-F238E27FC236}">
                <a16:creationId xmlns:a16="http://schemas.microsoft.com/office/drawing/2014/main" id="{2939F3EE-BB99-4800-A09C-30BF65FEAD83}"/>
              </a:ext>
            </a:extLst>
          </p:cNvPr>
          <p:cNvGrpSpPr>
            <a:grpSpLocks/>
          </p:cNvGrpSpPr>
          <p:nvPr/>
        </p:nvGrpSpPr>
        <p:grpSpPr bwMode="auto">
          <a:xfrm>
            <a:off x="4789489" y="2792416"/>
            <a:ext cx="4089401" cy="830263"/>
            <a:chOff x="3017" y="1759"/>
            <a:chExt cx="2576" cy="523"/>
          </a:xfrm>
        </p:grpSpPr>
        <p:sp>
          <p:nvSpPr>
            <p:cNvPr id="18445" name="Text Box 25">
              <a:extLst>
                <a:ext uri="{FF2B5EF4-FFF2-40B4-BE49-F238E27FC236}">
                  <a16:creationId xmlns:a16="http://schemas.microsoft.com/office/drawing/2014/main" id="{A4820ADA-1DBF-46D6-9E8D-F756751C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759"/>
              <a:ext cx="23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Edge selection:  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Such a selection guarantees NO cycle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it is a </a:t>
              </a:r>
              <a:r>
                <a:rPr lang="en-US" altLang="zh-TW" sz="1600">
                  <a:solidFill>
                    <a:srgbClr val="C00000"/>
                  </a:solidFill>
                  <a:latin typeface="+mn-lt"/>
                  <a:ea typeface="新細明體" panose="02020500000000000000" pitchFamily="18" charset="-120"/>
                </a:rPr>
                <a:t>greedy</a:t>
              </a: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 algorithm</a:t>
              </a:r>
            </a:p>
          </p:txBody>
        </p:sp>
        <p:sp>
          <p:nvSpPr>
            <p:cNvPr id="18446" name="Line 26">
              <a:extLst>
                <a:ext uri="{FF2B5EF4-FFF2-40B4-BE49-F238E27FC236}">
                  <a16:creationId xmlns:a16="http://schemas.microsoft.com/office/drawing/2014/main" id="{5532B2D2-5325-49C7-8078-7BCC5F719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17"/>
              <a:ext cx="269" cy="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9" name="Text Box 29">
            <a:extLst>
              <a:ext uri="{FF2B5EF4-FFF2-40B4-BE49-F238E27FC236}">
                <a16:creationId xmlns:a16="http://schemas.microsoft.com/office/drawing/2014/main" id="{37AA6136-3E92-4FF8-97F7-C54EB37B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187157"/>
            <a:ext cx="920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Total # iterations: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O(|V|)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Each iteration: edge selection takes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O(|E|) </a:t>
            </a:r>
            <a:r>
              <a:rPr lang="en-US" altLang="zh-TW" sz="2000">
                <a:ea typeface="新細明體" panose="02020500000000000000" pitchFamily="18" charset="-120"/>
              </a:rPr>
              <a:t>comparison</a:t>
            </a:r>
          </a:p>
        </p:txBody>
      </p:sp>
      <p:sp>
        <p:nvSpPr>
          <p:cNvPr id="18440" name="Text Box 30">
            <a:extLst>
              <a:ext uri="{FF2B5EF4-FFF2-40B4-BE49-F238E27FC236}">
                <a16:creationId xmlns:a16="http://schemas.microsoft.com/office/drawing/2014/main" id="{3F1C3ECD-48B4-452A-9C69-F87211E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544740"/>
            <a:ext cx="8743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O(|V||E|) </a:t>
            </a:r>
            <a:r>
              <a:rPr lang="en-US" altLang="zh-TW" sz="2000">
                <a:ea typeface="新細明體" panose="02020500000000000000" pitchFamily="18" charset="-120"/>
              </a:rPr>
              <a:t>or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                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it can be improved by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</a:p>
        </p:txBody>
      </p:sp>
      <p:sp>
        <p:nvSpPr>
          <p:cNvPr id="18442" name="Text Box 34">
            <a:extLst>
              <a:ext uri="{FF2B5EF4-FFF2-40B4-BE49-F238E27FC236}">
                <a16:creationId xmlns:a16="http://schemas.microsoft.com/office/drawing/2014/main" id="{8536CC7B-88CB-49A6-88DA-13098BED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99FFE9-A506-463C-9DE8-9EC48FF8181E}"/>
              </a:ext>
            </a:extLst>
          </p:cNvPr>
          <p:cNvGrpSpPr/>
          <p:nvPr/>
        </p:nvGrpSpPr>
        <p:grpSpPr>
          <a:xfrm>
            <a:off x="-27596" y="2522908"/>
            <a:ext cx="1725240" cy="1030341"/>
            <a:chOff x="0" y="2466556"/>
            <a:chExt cx="1725240" cy="1030341"/>
          </a:xfrm>
        </p:grpSpPr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414C448D-33F3-4FBB-A8B4-522C99AC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6622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008000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5B6BA6BA-6B49-45EF-9EC0-523BCF0DC8B6}"/>
                </a:ext>
              </a:extLst>
            </p:cNvPr>
            <p:cNvSpPr/>
            <p:nvPr/>
          </p:nvSpPr>
          <p:spPr bwMode="auto">
            <a:xfrm>
              <a:off x="1511530" y="2466556"/>
              <a:ext cx="213710" cy="1030341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15E64356-14E7-46A9-B983-A37C3C68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D61F20-7022-4CE5-8EA9-C007E4523D8F}" type="slidenum">
              <a:rPr lang="zh-TW" altLang="en-US" sz="14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FEC699-89F9-4C7B-ACDF-3F58AE21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Prim’s Algorithm</a:t>
            </a:r>
          </a:p>
        </p:txBody>
      </p:sp>
      <p:grpSp>
        <p:nvGrpSpPr>
          <p:cNvPr id="541871" name="Group 175">
            <a:extLst>
              <a:ext uri="{FF2B5EF4-FFF2-40B4-BE49-F238E27FC236}">
                <a16:creationId xmlns:a16="http://schemas.microsoft.com/office/drawing/2014/main" id="{CCE27BAF-F036-42EF-9D01-83AC84FAD83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11564"/>
            <a:ext cx="2473325" cy="2649538"/>
            <a:chOff x="2064" y="2275"/>
            <a:chExt cx="1558" cy="1669"/>
          </a:xfrm>
        </p:grpSpPr>
        <p:grpSp>
          <p:nvGrpSpPr>
            <p:cNvPr id="20623" name="Group 122">
              <a:extLst>
                <a:ext uri="{FF2B5EF4-FFF2-40B4-BE49-F238E27FC236}">
                  <a16:creationId xmlns:a16="http://schemas.microsoft.com/office/drawing/2014/main" id="{B70C0756-27AA-4350-9FDA-8809D06F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0625" name="AutoShape 123">
                <a:extLst>
                  <a:ext uri="{FF2B5EF4-FFF2-40B4-BE49-F238E27FC236}">
                    <a16:creationId xmlns:a16="http://schemas.microsoft.com/office/drawing/2014/main" id="{7146846B-3F77-4A0F-AC38-8340471A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26" name="AutoShape 124">
                <a:extLst>
                  <a:ext uri="{FF2B5EF4-FFF2-40B4-BE49-F238E27FC236}">
                    <a16:creationId xmlns:a16="http://schemas.microsoft.com/office/drawing/2014/main" id="{01D9306D-9D24-476E-A86B-83990A85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27" name="AutoShape 125">
                <a:extLst>
                  <a:ext uri="{FF2B5EF4-FFF2-40B4-BE49-F238E27FC236}">
                    <a16:creationId xmlns:a16="http://schemas.microsoft.com/office/drawing/2014/main" id="{E4AE3678-3DDF-45A9-9A12-1A2F3859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28" name="AutoShape 126">
                <a:extLst>
                  <a:ext uri="{FF2B5EF4-FFF2-40B4-BE49-F238E27FC236}">
                    <a16:creationId xmlns:a16="http://schemas.microsoft.com/office/drawing/2014/main" id="{1D690F56-2EA0-4044-A613-38A61FDF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29" name="AutoShape 127">
                <a:extLst>
                  <a:ext uri="{FF2B5EF4-FFF2-40B4-BE49-F238E27FC236}">
                    <a16:creationId xmlns:a16="http://schemas.microsoft.com/office/drawing/2014/main" id="{3D79E92E-D6A5-4CC3-96FE-976CFA69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30" name="AutoShape 128">
                <a:extLst>
                  <a:ext uri="{FF2B5EF4-FFF2-40B4-BE49-F238E27FC236}">
                    <a16:creationId xmlns:a16="http://schemas.microsoft.com/office/drawing/2014/main" id="{B277AF61-186E-466F-85F5-E3A94F24FFC6}"/>
                  </a:ext>
                </a:extLst>
              </p:cNvPr>
              <p:cNvCxnSpPr>
                <a:cxnSpLocks noChangeShapeType="1"/>
                <a:stCxn id="20625" idx="4"/>
                <a:endCxn id="2062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1" name="AutoShape 129">
                <a:extLst>
                  <a:ext uri="{FF2B5EF4-FFF2-40B4-BE49-F238E27FC236}">
                    <a16:creationId xmlns:a16="http://schemas.microsoft.com/office/drawing/2014/main" id="{E8A30663-D56B-4937-AC4F-94B3FC86131D}"/>
                  </a:ext>
                </a:extLst>
              </p:cNvPr>
              <p:cNvCxnSpPr>
                <a:cxnSpLocks noChangeShapeType="1"/>
                <a:stCxn id="20627" idx="4"/>
                <a:endCxn id="2062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2" name="AutoShape 130">
                <a:extLst>
                  <a:ext uri="{FF2B5EF4-FFF2-40B4-BE49-F238E27FC236}">
                    <a16:creationId xmlns:a16="http://schemas.microsoft.com/office/drawing/2014/main" id="{DA7BECE9-59A4-46BD-BB84-4C2BF566D995}"/>
                  </a:ext>
                </a:extLst>
              </p:cNvPr>
              <p:cNvCxnSpPr>
                <a:cxnSpLocks noChangeShapeType="1"/>
                <a:stCxn id="20628" idx="0"/>
                <a:endCxn id="2062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3" name="AutoShape 131">
                <a:extLst>
                  <a:ext uri="{FF2B5EF4-FFF2-40B4-BE49-F238E27FC236}">
                    <a16:creationId xmlns:a16="http://schemas.microsoft.com/office/drawing/2014/main" id="{65E5A611-87EE-45A0-BF83-609A4582F6C2}"/>
                  </a:ext>
                </a:extLst>
              </p:cNvPr>
              <p:cNvCxnSpPr>
                <a:cxnSpLocks noChangeShapeType="1"/>
                <a:stCxn id="20625" idx="6"/>
                <a:endCxn id="2062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4" name="AutoShape 132">
                <a:extLst>
                  <a:ext uri="{FF2B5EF4-FFF2-40B4-BE49-F238E27FC236}">
                    <a16:creationId xmlns:a16="http://schemas.microsoft.com/office/drawing/2014/main" id="{BAC4213B-10FA-44CC-BD96-24F02CCF15A9}"/>
                  </a:ext>
                </a:extLst>
              </p:cNvPr>
              <p:cNvCxnSpPr>
                <a:cxnSpLocks noChangeShapeType="1"/>
                <a:stCxn id="20626" idx="6"/>
                <a:endCxn id="2062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35" name="Text Box 133">
                <a:extLst>
                  <a:ext uri="{FF2B5EF4-FFF2-40B4-BE49-F238E27FC236}">
                    <a16:creationId xmlns:a16="http://schemas.microsoft.com/office/drawing/2014/main" id="{E940E392-CDDF-42CE-8B09-F3DCAC01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36" name="Text Box 134">
                <a:extLst>
                  <a:ext uri="{FF2B5EF4-FFF2-40B4-BE49-F238E27FC236}">
                    <a16:creationId xmlns:a16="http://schemas.microsoft.com/office/drawing/2014/main" id="{FC31141F-A7B3-42C4-B10B-111D5C5C0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37" name="Text Box 135">
                <a:extLst>
                  <a:ext uri="{FF2B5EF4-FFF2-40B4-BE49-F238E27FC236}">
                    <a16:creationId xmlns:a16="http://schemas.microsoft.com/office/drawing/2014/main" id="{CEAC8747-F264-436A-82D1-D56337603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38" name="AutoShape 136">
                <a:extLst>
                  <a:ext uri="{FF2B5EF4-FFF2-40B4-BE49-F238E27FC236}">
                    <a16:creationId xmlns:a16="http://schemas.microsoft.com/office/drawing/2014/main" id="{DB3D4BD3-16B9-458F-A7E4-F33977BC55C1}"/>
                  </a:ext>
                </a:extLst>
              </p:cNvPr>
              <p:cNvCxnSpPr>
                <a:cxnSpLocks noChangeShapeType="1"/>
                <a:stCxn id="20626" idx="2"/>
                <a:endCxn id="2062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9" name="AutoShape 137">
                <a:extLst>
                  <a:ext uri="{FF2B5EF4-FFF2-40B4-BE49-F238E27FC236}">
                    <a16:creationId xmlns:a16="http://schemas.microsoft.com/office/drawing/2014/main" id="{2E71CBDF-0BED-4C21-8CF5-E85131ED86AE}"/>
                  </a:ext>
                </a:extLst>
              </p:cNvPr>
              <p:cNvCxnSpPr>
                <a:cxnSpLocks noChangeShapeType="1"/>
                <a:stCxn id="20629" idx="2"/>
                <a:endCxn id="2062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0" name="Text Box 138">
                <a:extLst>
                  <a:ext uri="{FF2B5EF4-FFF2-40B4-BE49-F238E27FC236}">
                    <a16:creationId xmlns:a16="http://schemas.microsoft.com/office/drawing/2014/main" id="{189FF325-D972-4986-B999-7314C1CC9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1" name="Text Box 139">
                <a:extLst>
                  <a:ext uri="{FF2B5EF4-FFF2-40B4-BE49-F238E27FC236}">
                    <a16:creationId xmlns:a16="http://schemas.microsoft.com/office/drawing/2014/main" id="{22DF4637-FB48-4F64-AFD6-CC231EF4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42" name="AutoShape 140">
                <a:extLst>
                  <a:ext uri="{FF2B5EF4-FFF2-40B4-BE49-F238E27FC236}">
                    <a16:creationId xmlns:a16="http://schemas.microsoft.com/office/drawing/2014/main" id="{1BFF31A8-C123-4AFE-872B-1EE66D9A780E}"/>
                  </a:ext>
                </a:extLst>
              </p:cNvPr>
              <p:cNvCxnSpPr>
                <a:cxnSpLocks noChangeShapeType="1"/>
                <a:stCxn id="20629" idx="1"/>
                <a:endCxn id="2062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43" name="AutoShape 141">
                <a:extLst>
                  <a:ext uri="{FF2B5EF4-FFF2-40B4-BE49-F238E27FC236}">
                    <a16:creationId xmlns:a16="http://schemas.microsoft.com/office/drawing/2014/main" id="{226A7610-A567-45E7-A314-99340FC58F40}"/>
                  </a:ext>
                </a:extLst>
              </p:cNvPr>
              <p:cNvCxnSpPr>
                <a:cxnSpLocks noChangeShapeType="1"/>
                <a:stCxn id="20628" idx="7"/>
                <a:endCxn id="2062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4" name="Text Box 142">
                <a:extLst>
                  <a:ext uri="{FF2B5EF4-FFF2-40B4-BE49-F238E27FC236}">
                    <a16:creationId xmlns:a16="http://schemas.microsoft.com/office/drawing/2014/main" id="{599BAC5B-6A58-4756-A2D0-7A21CEA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45" name="Text Box 143">
                <a:extLst>
                  <a:ext uri="{FF2B5EF4-FFF2-40B4-BE49-F238E27FC236}">
                    <a16:creationId xmlns:a16="http://schemas.microsoft.com/office/drawing/2014/main" id="{5981DC28-88E7-4E15-BC43-C0CB1DD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6" name="Text Box 144">
                <a:extLst>
                  <a:ext uri="{FF2B5EF4-FFF2-40B4-BE49-F238E27FC236}">
                    <a16:creationId xmlns:a16="http://schemas.microsoft.com/office/drawing/2014/main" id="{88DFEA68-3CDA-4D14-B0EE-4DB82B48D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47" name="Text Box 145">
                <a:extLst>
                  <a:ext uri="{FF2B5EF4-FFF2-40B4-BE49-F238E27FC236}">
                    <a16:creationId xmlns:a16="http://schemas.microsoft.com/office/drawing/2014/main" id="{062993FE-AA2F-47B7-8ACC-DF0E0971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624" name="Text Box 146">
              <a:extLst>
                <a:ext uri="{FF2B5EF4-FFF2-40B4-BE49-F238E27FC236}">
                  <a16:creationId xmlns:a16="http://schemas.microsoft.com/office/drawing/2014/main" id="{CD5F07C9-2644-40E9-9B3E-43965B2A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536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(D,E),(D,C),(D,B),(B,A)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LIST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D,E,C,B,A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Done!</a:t>
              </a:r>
            </a:p>
          </p:txBody>
        </p:sp>
      </p:grpSp>
      <p:grpSp>
        <p:nvGrpSpPr>
          <p:cNvPr id="541872" name="Group 176">
            <a:extLst>
              <a:ext uri="{FF2B5EF4-FFF2-40B4-BE49-F238E27FC236}">
                <a16:creationId xmlns:a16="http://schemas.microsoft.com/office/drawing/2014/main" id="{5C47EB01-D52A-43C1-8A95-080253431FA2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589338"/>
            <a:ext cx="2860675" cy="2581275"/>
            <a:chOff x="4157" y="2261"/>
            <a:chExt cx="1802" cy="1626"/>
          </a:xfrm>
        </p:grpSpPr>
        <p:grpSp>
          <p:nvGrpSpPr>
            <p:cNvPr id="20598" name="Group 147">
              <a:extLst>
                <a:ext uri="{FF2B5EF4-FFF2-40B4-BE49-F238E27FC236}">
                  <a16:creationId xmlns:a16="http://schemas.microsoft.com/office/drawing/2014/main" id="{F1047081-53C5-4C51-8513-1C13ECEF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0600" name="AutoShape 148">
                <a:extLst>
                  <a:ext uri="{FF2B5EF4-FFF2-40B4-BE49-F238E27FC236}">
                    <a16:creationId xmlns:a16="http://schemas.microsoft.com/office/drawing/2014/main" id="{39153AE4-347A-464A-8B6C-872988E2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01" name="AutoShape 149">
                <a:extLst>
                  <a:ext uri="{FF2B5EF4-FFF2-40B4-BE49-F238E27FC236}">
                    <a16:creationId xmlns:a16="http://schemas.microsoft.com/office/drawing/2014/main" id="{9D53C401-3CD5-4A49-838F-370740C7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02" name="AutoShape 150">
                <a:extLst>
                  <a:ext uri="{FF2B5EF4-FFF2-40B4-BE49-F238E27FC236}">
                    <a16:creationId xmlns:a16="http://schemas.microsoft.com/office/drawing/2014/main" id="{B92262CD-D1C8-478B-91BC-85590E4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03" name="AutoShape 151">
                <a:extLst>
                  <a:ext uri="{FF2B5EF4-FFF2-40B4-BE49-F238E27FC236}">
                    <a16:creationId xmlns:a16="http://schemas.microsoft.com/office/drawing/2014/main" id="{B297EA90-5AAD-4ABE-969D-ECFA2CA5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04" name="AutoShape 152">
                <a:extLst>
                  <a:ext uri="{FF2B5EF4-FFF2-40B4-BE49-F238E27FC236}">
                    <a16:creationId xmlns:a16="http://schemas.microsoft.com/office/drawing/2014/main" id="{3ABB025A-9F47-46A2-8E8C-3B5724B1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05" name="AutoShape 153">
                <a:extLst>
                  <a:ext uri="{FF2B5EF4-FFF2-40B4-BE49-F238E27FC236}">
                    <a16:creationId xmlns:a16="http://schemas.microsoft.com/office/drawing/2014/main" id="{22451EFB-EFE8-4512-A2A3-E94AF2EC2821}"/>
                  </a:ext>
                </a:extLst>
              </p:cNvPr>
              <p:cNvCxnSpPr>
                <a:cxnSpLocks noChangeShapeType="1"/>
                <a:stCxn id="20600" idx="4"/>
                <a:endCxn id="2060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6" name="AutoShape 154">
                <a:extLst>
                  <a:ext uri="{FF2B5EF4-FFF2-40B4-BE49-F238E27FC236}">
                    <a16:creationId xmlns:a16="http://schemas.microsoft.com/office/drawing/2014/main" id="{C79D746B-301F-4B87-97B6-361D4E116BBF}"/>
                  </a:ext>
                </a:extLst>
              </p:cNvPr>
              <p:cNvCxnSpPr>
                <a:cxnSpLocks noChangeShapeType="1"/>
                <a:stCxn id="20602" idx="4"/>
                <a:endCxn id="2060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7" name="AutoShape 155">
                <a:extLst>
                  <a:ext uri="{FF2B5EF4-FFF2-40B4-BE49-F238E27FC236}">
                    <a16:creationId xmlns:a16="http://schemas.microsoft.com/office/drawing/2014/main" id="{4DDC2609-0AAC-4F8F-97DF-70087B300D0B}"/>
                  </a:ext>
                </a:extLst>
              </p:cNvPr>
              <p:cNvCxnSpPr>
                <a:cxnSpLocks noChangeShapeType="1"/>
                <a:stCxn id="20603" idx="0"/>
                <a:endCxn id="2060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8" name="AutoShape 156">
                <a:extLst>
                  <a:ext uri="{FF2B5EF4-FFF2-40B4-BE49-F238E27FC236}">
                    <a16:creationId xmlns:a16="http://schemas.microsoft.com/office/drawing/2014/main" id="{0AD86DB6-DF1B-4E86-B9BD-71EC30784E72}"/>
                  </a:ext>
                </a:extLst>
              </p:cNvPr>
              <p:cNvCxnSpPr>
                <a:cxnSpLocks noChangeShapeType="1"/>
                <a:stCxn id="20600" idx="6"/>
                <a:endCxn id="2060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9" name="AutoShape 157">
                <a:extLst>
                  <a:ext uri="{FF2B5EF4-FFF2-40B4-BE49-F238E27FC236}">
                    <a16:creationId xmlns:a16="http://schemas.microsoft.com/office/drawing/2014/main" id="{16A2EBE7-083D-4C6C-BDB7-C0829A431260}"/>
                  </a:ext>
                </a:extLst>
              </p:cNvPr>
              <p:cNvCxnSpPr>
                <a:cxnSpLocks noChangeShapeType="1"/>
                <a:stCxn id="20601" idx="6"/>
                <a:endCxn id="2060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0" name="Text Box 158">
                <a:extLst>
                  <a:ext uri="{FF2B5EF4-FFF2-40B4-BE49-F238E27FC236}">
                    <a16:creationId xmlns:a16="http://schemas.microsoft.com/office/drawing/2014/main" id="{AB57D445-345D-4FA2-9322-5E6C75A5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11" name="Text Box 159">
                <a:extLst>
                  <a:ext uri="{FF2B5EF4-FFF2-40B4-BE49-F238E27FC236}">
                    <a16:creationId xmlns:a16="http://schemas.microsoft.com/office/drawing/2014/main" id="{3CD05345-CB7A-4106-BEF3-63241A8C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12" name="Text Box 160">
                <a:extLst>
                  <a:ext uri="{FF2B5EF4-FFF2-40B4-BE49-F238E27FC236}">
                    <a16:creationId xmlns:a16="http://schemas.microsoft.com/office/drawing/2014/main" id="{50D1FF5D-B47D-4985-82C9-3E3C12E4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13" name="AutoShape 161">
                <a:extLst>
                  <a:ext uri="{FF2B5EF4-FFF2-40B4-BE49-F238E27FC236}">
                    <a16:creationId xmlns:a16="http://schemas.microsoft.com/office/drawing/2014/main" id="{6E01E764-418E-4ED9-B8CD-0530FD4F7ECF}"/>
                  </a:ext>
                </a:extLst>
              </p:cNvPr>
              <p:cNvCxnSpPr>
                <a:cxnSpLocks noChangeShapeType="1"/>
                <a:stCxn id="20601" idx="2"/>
                <a:endCxn id="2060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4" name="AutoShape 162">
                <a:extLst>
                  <a:ext uri="{FF2B5EF4-FFF2-40B4-BE49-F238E27FC236}">
                    <a16:creationId xmlns:a16="http://schemas.microsoft.com/office/drawing/2014/main" id="{63322EF7-EF3D-4892-AE51-1BEB8BAD5484}"/>
                  </a:ext>
                </a:extLst>
              </p:cNvPr>
              <p:cNvCxnSpPr>
                <a:cxnSpLocks noChangeShapeType="1"/>
                <a:stCxn id="20604" idx="2"/>
                <a:endCxn id="2060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5" name="Text Box 163">
                <a:extLst>
                  <a:ext uri="{FF2B5EF4-FFF2-40B4-BE49-F238E27FC236}">
                    <a16:creationId xmlns:a16="http://schemas.microsoft.com/office/drawing/2014/main" id="{BACF0CE0-C998-4DE1-8D49-B1B8A3319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16" name="Text Box 164">
                <a:extLst>
                  <a:ext uri="{FF2B5EF4-FFF2-40B4-BE49-F238E27FC236}">
                    <a16:creationId xmlns:a16="http://schemas.microsoft.com/office/drawing/2014/main" id="{14748D51-F337-4492-80BB-F06F2A184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17" name="AutoShape 165">
                <a:extLst>
                  <a:ext uri="{FF2B5EF4-FFF2-40B4-BE49-F238E27FC236}">
                    <a16:creationId xmlns:a16="http://schemas.microsoft.com/office/drawing/2014/main" id="{560BC339-45F5-438E-84D6-B513AA9E7D55}"/>
                  </a:ext>
                </a:extLst>
              </p:cNvPr>
              <p:cNvCxnSpPr>
                <a:cxnSpLocks noChangeShapeType="1"/>
                <a:stCxn id="20604" idx="1"/>
                <a:endCxn id="2060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8" name="AutoShape 166">
                <a:extLst>
                  <a:ext uri="{FF2B5EF4-FFF2-40B4-BE49-F238E27FC236}">
                    <a16:creationId xmlns:a16="http://schemas.microsoft.com/office/drawing/2014/main" id="{65096CC0-41E2-4408-B1D6-6081B8A38A85}"/>
                  </a:ext>
                </a:extLst>
              </p:cNvPr>
              <p:cNvCxnSpPr>
                <a:cxnSpLocks noChangeShapeType="1"/>
                <a:stCxn id="20603" idx="7"/>
                <a:endCxn id="2060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9" name="Text Box 167">
                <a:extLst>
                  <a:ext uri="{FF2B5EF4-FFF2-40B4-BE49-F238E27FC236}">
                    <a16:creationId xmlns:a16="http://schemas.microsoft.com/office/drawing/2014/main" id="{24632EF5-D6D6-427E-8171-7992B8156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20" name="Text Box 168">
                <a:extLst>
                  <a:ext uri="{FF2B5EF4-FFF2-40B4-BE49-F238E27FC236}">
                    <a16:creationId xmlns:a16="http://schemas.microsoft.com/office/drawing/2014/main" id="{2E0FDC7F-ED9A-415C-8743-AAAF87F70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21" name="Text Box 169">
                <a:extLst>
                  <a:ext uri="{FF2B5EF4-FFF2-40B4-BE49-F238E27FC236}">
                    <a16:creationId xmlns:a16="http://schemas.microsoft.com/office/drawing/2014/main" id="{5075E3B7-2299-4832-86A5-F5E1A158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22" name="Text Box 170">
                <a:extLst>
                  <a:ext uri="{FF2B5EF4-FFF2-40B4-BE49-F238E27FC236}">
                    <a16:creationId xmlns:a16="http://schemas.microsoft.com/office/drawing/2014/main" id="{5D43AE53-5A09-4800-936A-CA4317C76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599" name="Text Box 171">
              <a:extLst>
                <a:ext uri="{FF2B5EF4-FFF2-40B4-BE49-F238E27FC236}">
                  <a16:creationId xmlns:a16="http://schemas.microsoft.com/office/drawing/2014/main" id="{F313E164-37B1-42AA-9957-8B6F25E1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Wingdings" panose="05000000000000000000" pitchFamily="2" charset="2"/>
                </a:rPr>
                <a:t> There may exist multiple MSTs</a:t>
              </a:r>
              <a:endParaRPr lang="en-US" altLang="zh-TW" sz="14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Group 46">
            <a:extLst>
              <a:ext uri="{FF2B5EF4-FFF2-40B4-BE49-F238E27FC236}">
                <a16:creationId xmlns:a16="http://schemas.microsoft.com/office/drawing/2014/main" id="{1AB975B4-1910-467F-AC1A-20C8059E791E}"/>
              </a:ext>
            </a:extLst>
          </p:cNvPr>
          <p:cNvGrpSpPr>
            <a:grpSpLocks/>
          </p:cNvGrpSpPr>
          <p:nvPr/>
        </p:nvGrpSpPr>
        <p:grpSpPr bwMode="auto">
          <a:xfrm>
            <a:off x="373063" y="984250"/>
            <a:ext cx="2163762" cy="1976438"/>
            <a:chOff x="235" y="675"/>
            <a:chExt cx="1363" cy="1245"/>
          </a:xfrm>
        </p:grpSpPr>
        <p:sp>
          <p:nvSpPr>
            <p:cNvPr id="20575" name="AutoShape 9">
              <a:extLst>
                <a:ext uri="{FF2B5EF4-FFF2-40B4-BE49-F238E27FC236}">
                  <a16:creationId xmlns:a16="http://schemas.microsoft.com/office/drawing/2014/main" id="{7D8C2E57-8CD4-403E-867D-8AEAC34C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67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A</a:t>
              </a:r>
            </a:p>
          </p:txBody>
        </p:sp>
        <p:sp>
          <p:nvSpPr>
            <p:cNvPr id="20576" name="AutoShape 11">
              <a:extLst>
                <a:ext uri="{FF2B5EF4-FFF2-40B4-BE49-F238E27FC236}">
                  <a16:creationId xmlns:a16="http://schemas.microsoft.com/office/drawing/2014/main" id="{4E3CDFF2-0CB6-4763-885F-D18A591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417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C</a:t>
              </a:r>
            </a:p>
          </p:txBody>
        </p:sp>
        <p:sp>
          <p:nvSpPr>
            <p:cNvPr id="20577" name="AutoShape 12">
              <a:extLst>
                <a:ext uri="{FF2B5EF4-FFF2-40B4-BE49-F238E27FC236}">
                  <a16:creationId xmlns:a16="http://schemas.microsoft.com/office/drawing/2014/main" id="{13F84EBA-68A1-4D20-B73C-5CD3DA7D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053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B</a:t>
              </a:r>
            </a:p>
          </p:txBody>
        </p:sp>
        <p:sp>
          <p:nvSpPr>
            <p:cNvPr id="20578" name="AutoShape 13">
              <a:extLst>
                <a:ext uri="{FF2B5EF4-FFF2-40B4-BE49-F238E27FC236}">
                  <a16:creationId xmlns:a16="http://schemas.microsoft.com/office/drawing/2014/main" id="{DC9A6515-93A8-4F07-BF99-FB664ED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680"/>
              <a:ext cx="139" cy="124"/>
            </a:xfrm>
            <a:prstGeom prst="flowChartConnector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 b="1" dirty="0">
                  <a:solidFill>
                    <a:srgbClr val="006600"/>
                  </a:solidFill>
                  <a:latin typeface="+mn-ea"/>
                </a:rPr>
                <a:t>D</a:t>
              </a:r>
            </a:p>
          </p:txBody>
        </p:sp>
        <p:sp>
          <p:nvSpPr>
            <p:cNvPr id="20579" name="AutoShape 14">
              <a:extLst>
                <a:ext uri="{FF2B5EF4-FFF2-40B4-BE49-F238E27FC236}">
                  <a16:creationId xmlns:a16="http://schemas.microsoft.com/office/drawing/2014/main" id="{AAA12917-AD2A-4209-B39C-556D036F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68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E</a:t>
              </a:r>
            </a:p>
          </p:txBody>
        </p:sp>
        <p:cxnSp>
          <p:nvCxnSpPr>
            <p:cNvPr id="20580" name="AutoShape 15">
              <a:extLst>
                <a:ext uri="{FF2B5EF4-FFF2-40B4-BE49-F238E27FC236}">
                  <a16:creationId xmlns:a16="http://schemas.microsoft.com/office/drawing/2014/main" id="{7D482A9E-073E-40DD-82E0-9703B23F9700}"/>
                </a:ext>
              </a:extLst>
            </p:cNvPr>
            <p:cNvCxnSpPr>
              <a:cxnSpLocks noChangeShapeType="1"/>
              <a:stCxn id="20575" idx="4"/>
              <a:endCxn id="20577" idx="0"/>
            </p:cNvCxnSpPr>
            <p:nvPr/>
          </p:nvCxnSpPr>
          <p:spPr bwMode="auto">
            <a:xfrm>
              <a:off x="885" y="799"/>
              <a:ext cx="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1" name="AutoShape 17">
              <a:extLst>
                <a:ext uri="{FF2B5EF4-FFF2-40B4-BE49-F238E27FC236}">
                  <a16:creationId xmlns:a16="http://schemas.microsoft.com/office/drawing/2014/main" id="{DD30DC69-A6BB-4B63-8376-C4FF16D189D8}"/>
                </a:ext>
              </a:extLst>
            </p:cNvPr>
            <p:cNvCxnSpPr>
              <a:cxnSpLocks noChangeShapeType="1"/>
              <a:stCxn id="20577" idx="4"/>
              <a:endCxn id="20576" idx="0"/>
            </p:cNvCxnSpPr>
            <p:nvPr/>
          </p:nvCxnSpPr>
          <p:spPr bwMode="auto">
            <a:xfrm>
              <a:off x="890" y="1177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2" name="AutoShape 18">
              <a:extLst>
                <a:ext uri="{FF2B5EF4-FFF2-40B4-BE49-F238E27FC236}">
                  <a16:creationId xmlns:a16="http://schemas.microsoft.com/office/drawing/2014/main" id="{1AA18ADB-5164-4366-A0AC-AA8DC5569387}"/>
                </a:ext>
              </a:extLst>
            </p:cNvPr>
            <p:cNvCxnSpPr>
              <a:cxnSpLocks noChangeShapeType="1"/>
              <a:stCxn id="20578" idx="0"/>
              <a:endCxn id="20575" idx="2"/>
            </p:cNvCxnSpPr>
            <p:nvPr/>
          </p:nvCxnSpPr>
          <p:spPr bwMode="auto">
            <a:xfrm flipV="1">
              <a:off x="305" y="737"/>
              <a:ext cx="510" cy="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" name="AutoShape 19">
              <a:extLst>
                <a:ext uri="{FF2B5EF4-FFF2-40B4-BE49-F238E27FC236}">
                  <a16:creationId xmlns:a16="http://schemas.microsoft.com/office/drawing/2014/main" id="{833039DF-26E8-4C83-A937-6FEA4B388AA9}"/>
                </a:ext>
              </a:extLst>
            </p:cNvPr>
            <p:cNvCxnSpPr>
              <a:cxnSpLocks noChangeShapeType="1"/>
              <a:stCxn id="20575" idx="6"/>
              <a:endCxn id="20579" idx="0"/>
            </p:cNvCxnSpPr>
            <p:nvPr/>
          </p:nvCxnSpPr>
          <p:spPr bwMode="auto">
            <a:xfrm>
              <a:off x="955" y="737"/>
              <a:ext cx="574" cy="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" name="AutoShape 20">
              <a:extLst>
                <a:ext uri="{FF2B5EF4-FFF2-40B4-BE49-F238E27FC236}">
                  <a16:creationId xmlns:a16="http://schemas.microsoft.com/office/drawing/2014/main" id="{A957E08D-A3A4-40F0-B0F5-87B585DB7960}"/>
                </a:ext>
              </a:extLst>
            </p:cNvPr>
            <p:cNvCxnSpPr>
              <a:cxnSpLocks noChangeShapeType="1"/>
              <a:stCxn id="20576" idx="6"/>
              <a:endCxn id="20579" idx="1"/>
            </p:cNvCxnSpPr>
            <p:nvPr/>
          </p:nvCxnSpPr>
          <p:spPr bwMode="auto">
            <a:xfrm>
              <a:off x="960" y="1479"/>
              <a:ext cx="519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5" name="Text Box 24">
              <a:extLst>
                <a:ext uri="{FF2B5EF4-FFF2-40B4-BE49-F238E27FC236}">
                  <a16:creationId xmlns:a16="http://schemas.microsoft.com/office/drawing/2014/main" id="{B7D5C007-23CE-4F6D-B760-19EC46D1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6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3</a:t>
              </a:r>
            </a:p>
          </p:txBody>
        </p:sp>
        <p:sp>
          <p:nvSpPr>
            <p:cNvPr id="20586" name="Text Box 26">
              <a:extLst>
                <a:ext uri="{FF2B5EF4-FFF2-40B4-BE49-F238E27FC236}">
                  <a16:creationId xmlns:a16="http://schemas.microsoft.com/office/drawing/2014/main" id="{EA26585A-6F21-4E71-89B5-9291DCE0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64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87" name="Text Box 27">
              <a:extLst>
                <a:ext uri="{FF2B5EF4-FFF2-40B4-BE49-F238E27FC236}">
                  <a16:creationId xmlns:a16="http://schemas.microsoft.com/office/drawing/2014/main" id="{E9D38789-1C66-4696-BC57-F624D234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21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6</a:t>
              </a:r>
            </a:p>
          </p:txBody>
        </p:sp>
        <p:cxnSp>
          <p:nvCxnSpPr>
            <p:cNvPr id="20588" name="AutoShape 28">
              <a:extLst>
                <a:ext uri="{FF2B5EF4-FFF2-40B4-BE49-F238E27FC236}">
                  <a16:creationId xmlns:a16="http://schemas.microsoft.com/office/drawing/2014/main" id="{5F78B6DE-1EA3-4B16-AFFB-A8AA6CE984D6}"/>
                </a:ext>
              </a:extLst>
            </p:cNvPr>
            <p:cNvCxnSpPr>
              <a:cxnSpLocks noChangeShapeType="1"/>
              <a:stCxn id="20576" idx="2"/>
              <a:endCxn id="20578" idx="7"/>
            </p:cNvCxnSpPr>
            <p:nvPr/>
          </p:nvCxnSpPr>
          <p:spPr bwMode="auto">
            <a:xfrm flipH="1">
              <a:off x="354" y="1479"/>
              <a:ext cx="466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9" name="AutoShape 29">
              <a:extLst>
                <a:ext uri="{FF2B5EF4-FFF2-40B4-BE49-F238E27FC236}">
                  <a16:creationId xmlns:a16="http://schemas.microsoft.com/office/drawing/2014/main" id="{7A4FE053-D9B4-4797-B7DB-71F2EDABCD2B}"/>
                </a:ext>
              </a:extLst>
            </p:cNvPr>
            <p:cNvCxnSpPr>
              <a:cxnSpLocks noChangeShapeType="1"/>
              <a:stCxn id="20579" idx="2"/>
              <a:endCxn id="20578" idx="6"/>
            </p:cNvCxnSpPr>
            <p:nvPr/>
          </p:nvCxnSpPr>
          <p:spPr bwMode="auto">
            <a:xfrm flipH="1" flipV="1">
              <a:off x="374" y="1742"/>
              <a:ext cx="108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0" name="Text Box 30">
              <a:extLst>
                <a:ext uri="{FF2B5EF4-FFF2-40B4-BE49-F238E27FC236}">
                  <a16:creationId xmlns:a16="http://schemas.microsoft.com/office/drawing/2014/main" id="{E092DA3B-97B8-4A00-BA81-603185D5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05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1" name="Text Box 32">
              <a:extLst>
                <a:ext uri="{FF2B5EF4-FFF2-40B4-BE49-F238E27FC236}">
                  <a16:creationId xmlns:a16="http://schemas.microsoft.com/office/drawing/2014/main" id="{6938ED80-54AA-4823-B665-79284E18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50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cxnSp>
          <p:nvCxnSpPr>
            <p:cNvPr id="20592" name="AutoShape 39">
              <a:extLst>
                <a:ext uri="{FF2B5EF4-FFF2-40B4-BE49-F238E27FC236}">
                  <a16:creationId xmlns:a16="http://schemas.microsoft.com/office/drawing/2014/main" id="{FC932AD8-18A0-4122-BBB0-123746A50A9B}"/>
                </a:ext>
              </a:extLst>
            </p:cNvPr>
            <p:cNvCxnSpPr>
              <a:cxnSpLocks noChangeShapeType="1"/>
              <a:stCxn id="20579" idx="1"/>
              <a:endCxn id="20577" idx="6"/>
            </p:cNvCxnSpPr>
            <p:nvPr/>
          </p:nvCxnSpPr>
          <p:spPr bwMode="auto">
            <a:xfrm flipH="1" flipV="1">
              <a:off x="960" y="1115"/>
              <a:ext cx="519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93" name="AutoShape 40">
              <a:extLst>
                <a:ext uri="{FF2B5EF4-FFF2-40B4-BE49-F238E27FC236}">
                  <a16:creationId xmlns:a16="http://schemas.microsoft.com/office/drawing/2014/main" id="{16FC3B5F-B467-4ECE-B8D5-DB3E5CEB38A7}"/>
                </a:ext>
              </a:extLst>
            </p:cNvPr>
            <p:cNvCxnSpPr>
              <a:cxnSpLocks noChangeShapeType="1"/>
              <a:stCxn id="20578" idx="7"/>
              <a:endCxn id="20577" idx="2"/>
            </p:cNvCxnSpPr>
            <p:nvPr/>
          </p:nvCxnSpPr>
          <p:spPr bwMode="auto">
            <a:xfrm flipV="1">
              <a:off x="354" y="1115"/>
              <a:ext cx="466" cy="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4" name="Text Box 41">
              <a:extLst>
                <a:ext uri="{FF2B5EF4-FFF2-40B4-BE49-F238E27FC236}">
                  <a16:creationId xmlns:a16="http://schemas.microsoft.com/office/drawing/2014/main" id="{5B90D427-27D1-4044-83F2-4D856BD9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502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95" name="Text Box 42">
              <a:extLst>
                <a:ext uri="{FF2B5EF4-FFF2-40B4-BE49-F238E27FC236}">
                  <a16:creationId xmlns:a16="http://schemas.microsoft.com/office/drawing/2014/main" id="{757D423D-0CA9-461A-BE18-FFF48BB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01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6" name="Text Box 43">
              <a:extLst>
                <a:ext uri="{FF2B5EF4-FFF2-40B4-BE49-F238E27FC236}">
                  <a16:creationId xmlns:a16="http://schemas.microsoft.com/office/drawing/2014/main" id="{FCADF2A6-6160-4AC8-B2AB-C45E93FD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9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4</a:t>
              </a:r>
            </a:p>
          </p:txBody>
        </p:sp>
        <p:sp>
          <p:nvSpPr>
            <p:cNvPr id="20597" name="Text Box 45">
              <a:extLst>
                <a:ext uri="{FF2B5EF4-FFF2-40B4-BE49-F238E27FC236}">
                  <a16:creationId xmlns:a16="http://schemas.microsoft.com/office/drawing/2014/main" id="{5EBA83B7-FBFA-4839-9C7A-89A5EC6A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72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1</a:t>
              </a:r>
            </a:p>
          </p:txBody>
        </p:sp>
      </p:grpSp>
      <p:grpSp>
        <p:nvGrpSpPr>
          <p:cNvPr id="541878" name="Group 182">
            <a:extLst>
              <a:ext uri="{FF2B5EF4-FFF2-40B4-BE49-F238E27FC236}">
                <a16:creationId xmlns:a16="http://schemas.microsoft.com/office/drawing/2014/main" id="{A4CFAF62-1CE5-41AA-867A-1899D74376EB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962025"/>
            <a:ext cx="3533775" cy="2259013"/>
            <a:chOff x="1798" y="606"/>
            <a:chExt cx="2226" cy="1423"/>
          </a:xfrm>
        </p:grpSpPr>
        <p:grpSp>
          <p:nvGrpSpPr>
            <p:cNvPr id="20548" name="Group 172">
              <a:extLst>
                <a:ext uri="{FF2B5EF4-FFF2-40B4-BE49-F238E27FC236}">
                  <a16:creationId xmlns:a16="http://schemas.microsoft.com/office/drawing/2014/main" id="{BF59E320-1BC7-41E6-B515-199C1CF9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606"/>
              <a:ext cx="2226" cy="1423"/>
              <a:chOff x="1798" y="606"/>
              <a:chExt cx="2226" cy="1423"/>
            </a:xfrm>
          </p:grpSpPr>
          <p:sp>
            <p:nvSpPr>
              <p:cNvPr id="20550" name="Text Box 47">
                <a:extLst>
                  <a:ext uri="{FF2B5EF4-FFF2-40B4-BE49-F238E27FC236}">
                    <a16:creationId xmlns:a16="http://schemas.microsoft.com/office/drawing/2014/main" id="{ABEB92C0-C2AF-46C5-B9BA-E790CA243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1837"/>
                <a:ext cx="2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}, 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  <p:grpSp>
            <p:nvGrpSpPr>
              <p:cNvPr id="20551" name="Group 48">
                <a:extLst>
                  <a:ext uri="{FF2B5EF4-FFF2-40B4-BE49-F238E27FC236}">
                    <a16:creationId xmlns:a16="http://schemas.microsoft.com/office/drawing/2014/main" id="{26A62535-A0C6-47F1-8B44-7EF730173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606"/>
                <a:ext cx="1363" cy="1245"/>
                <a:chOff x="235" y="675"/>
                <a:chExt cx="1363" cy="1245"/>
              </a:xfrm>
            </p:grpSpPr>
            <p:sp>
              <p:nvSpPr>
                <p:cNvPr id="20552" name="AutoShape 49">
                  <a:extLst>
                    <a:ext uri="{FF2B5EF4-FFF2-40B4-BE49-F238E27FC236}">
                      <a16:creationId xmlns:a16="http://schemas.microsoft.com/office/drawing/2014/main" id="{29FB7AE7-6018-452C-9D00-8A0F0347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53" name="AutoShape 50">
                  <a:extLst>
                    <a:ext uri="{FF2B5EF4-FFF2-40B4-BE49-F238E27FC236}">
                      <a16:creationId xmlns:a16="http://schemas.microsoft.com/office/drawing/2014/main" id="{1466DDC3-EC3E-4F67-A561-AF1782788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54" name="AutoShape 51">
                  <a:extLst>
                    <a:ext uri="{FF2B5EF4-FFF2-40B4-BE49-F238E27FC236}">
                      <a16:creationId xmlns:a16="http://schemas.microsoft.com/office/drawing/2014/main" id="{B3577D89-5D2C-4139-9FDE-5DB737BF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55" name="AutoShape 52">
                  <a:extLst>
                    <a:ext uri="{FF2B5EF4-FFF2-40B4-BE49-F238E27FC236}">
                      <a16:creationId xmlns:a16="http://schemas.microsoft.com/office/drawing/2014/main" id="{399222B1-28AF-4FCB-9EFC-34473F64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56" name="AutoShape 53">
                  <a:extLst>
                    <a:ext uri="{FF2B5EF4-FFF2-40B4-BE49-F238E27FC236}">
                      <a16:creationId xmlns:a16="http://schemas.microsoft.com/office/drawing/2014/main" id="{BF430BD8-2738-4E21-8538-79A07F3A3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57" name="AutoShape 54">
                  <a:extLst>
                    <a:ext uri="{FF2B5EF4-FFF2-40B4-BE49-F238E27FC236}">
                      <a16:creationId xmlns:a16="http://schemas.microsoft.com/office/drawing/2014/main" id="{E1408F99-B12A-4936-BB7B-312E6BB2C129}"/>
                    </a:ext>
                  </a:extLst>
                </p:cNvPr>
                <p:cNvCxnSpPr>
                  <a:cxnSpLocks noChangeShapeType="1"/>
                  <a:stCxn id="20552" idx="4"/>
                  <a:endCxn id="20554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8" name="AutoShape 55">
                  <a:extLst>
                    <a:ext uri="{FF2B5EF4-FFF2-40B4-BE49-F238E27FC236}">
                      <a16:creationId xmlns:a16="http://schemas.microsoft.com/office/drawing/2014/main" id="{967A5E2A-AD8E-431A-A039-46E7BCF50D7A}"/>
                    </a:ext>
                  </a:extLst>
                </p:cNvPr>
                <p:cNvCxnSpPr>
                  <a:cxnSpLocks noChangeShapeType="1"/>
                  <a:stCxn id="20554" idx="4"/>
                  <a:endCxn id="20553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9" name="AutoShape 56">
                  <a:extLst>
                    <a:ext uri="{FF2B5EF4-FFF2-40B4-BE49-F238E27FC236}">
                      <a16:creationId xmlns:a16="http://schemas.microsoft.com/office/drawing/2014/main" id="{D32ED712-84EA-4133-9D6E-6EBE793323D8}"/>
                    </a:ext>
                  </a:extLst>
                </p:cNvPr>
                <p:cNvCxnSpPr>
                  <a:cxnSpLocks noChangeShapeType="1"/>
                  <a:stCxn id="20555" idx="0"/>
                  <a:endCxn id="20552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0" name="AutoShape 57">
                  <a:extLst>
                    <a:ext uri="{FF2B5EF4-FFF2-40B4-BE49-F238E27FC236}">
                      <a16:creationId xmlns:a16="http://schemas.microsoft.com/office/drawing/2014/main" id="{4C1682B0-7DCC-4228-9AAD-0DADD7734126}"/>
                    </a:ext>
                  </a:extLst>
                </p:cNvPr>
                <p:cNvCxnSpPr>
                  <a:cxnSpLocks noChangeShapeType="1"/>
                  <a:stCxn id="20552" idx="6"/>
                  <a:endCxn id="20556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1" name="AutoShape 58">
                  <a:extLst>
                    <a:ext uri="{FF2B5EF4-FFF2-40B4-BE49-F238E27FC236}">
                      <a16:creationId xmlns:a16="http://schemas.microsoft.com/office/drawing/2014/main" id="{21D76338-82A5-4FD1-925A-C5082FD9F9F7}"/>
                    </a:ext>
                  </a:extLst>
                </p:cNvPr>
                <p:cNvCxnSpPr>
                  <a:cxnSpLocks noChangeShapeType="1"/>
                  <a:stCxn id="20553" idx="6"/>
                  <a:endCxn id="20556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2" name="Text Box 59">
                  <a:extLst>
                    <a:ext uri="{FF2B5EF4-FFF2-40B4-BE49-F238E27FC236}">
                      <a16:creationId xmlns:a16="http://schemas.microsoft.com/office/drawing/2014/main" id="{A231FEFD-6958-46A6-A74D-99589811C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63" name="Text Box 60">
                  <a:extLst>
                    <a:ext uri="{FF2B5EF4-FFF2-40B4-BE49-F238E27FC236}">
                      <a16:creationId xmlns:a16="http://schemas.microsoft.com/office/drawing/2014/main" id="{DCA6FC8D-EEAF-47C9-80BE-6EA3606E4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64" name="Text Box 61">
                  <a:extLst>
                    <a:ext uri="{FF2B5EF4-FFF2-40B4-BE49-F238E27FC236}">
                      <a16:creationId xmlns:a16="http://schemas.microsoft.com/office/drawing/2014/main" id="{5BB89009-E5A0-4059-9924-F6A47C4F4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65" name="AutoShape 62">
                  <a:extLst>
                    <a:ext uri="{FF2B5EF4-FFF2-40B4-BE49-F238E27FC236}">
                      <a16:creationId xmlns:a16="http://schemas.microsoft.com/office/drawing/2014/main" id="{ACA4244D-2B94-4C2A-8ECB-6838F1EE2676}"/>
                    </a:ext>
                  </a:extLst>
                </p:cNvPr>
                <p:cNvCxnSpPr>
                  <a:cxnSpLocks noChangeShapeType="1"/>
                  <a:stCxn id="20553" idx="2"/>
                  <a:endCxn id="20555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6" name="AutoShape 63">
                  <a:extLst>
                    <a:ext uri="{FF2B5EF4-FFF2-40B4-BE49-F238E27FC236}">
                      <a16:creationId xmlns:a16="http://schemas.microsoft.com/office/drawing/2014/main" id="{7F15B5B0-C8FB-4B44-9FD3-08FB37BB7764}"/>
                    </a:ext>
                  </a:extLst>
                </p:cNvPr>
                <p:cNvCxnSpPr>
                  <a:cxnSpLocks noChangeShapeType="1"/>
                  <a:stCxn id="20556" idx="2"/>
                  <a:endCxn id="20555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7" name="Text Box 64">
                  <a:extLst>
                    <a:ext uri="{FF2B5EF4-FFF2-40B4-BE49-F238E27FC236}">
                      <a16:creationId xmlns:a16="http://schemas.microsoft.com/office/drawing/2014/main" id="{27E922DC-349C-4F5A-8D9D-7DB875B3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68" name="Text Box 65">
                  <a:extLst>
                    <a:ext uri="{FF2B5EF4-FFF2-40B4-BE49-F238E27FC236}">
                      <a16:creationId xmlns:a16="http://schemas.microsoft.com/office/drawing/2014/main" id="{CD1A86D8-85AF-49A9-9D2F-99C7820B6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69" name="AutoShape 66">
                  <a:extLst>
                    <a:ext uri="{FF2B5EF4-FFF2-40B4-BE49-F238E27FC236}">
                      <a16:creationId xmlns:a16="http://schemas.microsoft.com/office/drawing/2014/main" id="{FE7EAAEF-7C22-41DD-B201-4EBD8FF9EA7F}"/>
                    </a:ext>
                  </a:extLst>
                </p:cNvPr>
                <p:cNvCxnSpPr>
                  <a:cxnSpLocks noChangeShapeType="1"/>
                  <a:stCxn id="20556" idx="1"/>
                  <a:endCxn id="20554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70" name="AutoShape 67">
                  <a:extLst>
                    <a:ext uri="{FF2B5EF4-FFF2-40B4-BE49-F238E27FC236}">
                      <a16:creationId xmlns:a16="http://schemas.microsoft.com/office/drawing/2014/main" id="{C6FA9CC2-C621-4254-97CC-EC2B19287E22}"/>
                    </a:ext>
                  </a:extLst>
                </p:cNvPr>
                <p:cNvCxnSpPr>
                  <a:cxnSpLocks noChangeShapeType="1"/>
                  <a:stCxn id="20555" idx="7"/>
                  <a:endCxn id="20554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71" name="Text Box 68">
                  <a:extLst>
                    <a:ext uri="{FF2B5EF4-FFF2-40B4-BE49-F238E27FC236}">
                      <a16:creationId xmlns:a16="http://schemas.microsoft.com/office/drawing/2014/main" id="{1CD01C4C-BA39-41F4-A3EA-205731544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72" name="Text Box 69">
                  <a:extLst>
                    <a:ext uri="{FF2B5EF4-FFF2-40B4-BE49-F238E27FC236}">
                      <a16:creationId xmlns:a16="http://schemas.microsoft.com/office/drawing/2014/main" id="{F318FDFC-96F5-4654-A8CF-06BFAB473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73" name="Text Box 70">
                  <a:extLst>
                    <a:ext uri="{FF2B5EF4-FFF2-40B4-BE49-F238E27FC236}">
                      <a16:creationId xmlns:a16="http://schemas.microsoft.com/office/drawing/2014/main" id="{FB44176A-B52B-4F4D-B393-41D776C2C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74" name="Text Box 71">
                  <a:extLst>
                    <a:ext uri="{FF2B5EF4-FFF2-40B4-BE49-F238E27FC236}">
                      <a16:creationId xmlns:a16="http://schemas.microsoft.com/office/drawing/2014/main" id="{8338C24D-60FA-41B9-80E7-A5CAFA377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</p:grpSp>
        <p:sp>
          <p:nvSpPr>
            <p:cNvPr id="20549" name="Freeform 178">
              <a:extLst>
                <a:ext uri="{FF2B5EF4-FFF2-40B4-BE49-F238E27FC236}">
                  <a16:creationId xmlns:a16="http://schemas.microsoft.com/office/drawing/2014/main" id="{770A101A-8ABF-48B4-8E6A-17D63B97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491"/>
              <a:ext cx="1335" cy="130"/>
            </a:xfrm>
            <a:custGeom>
              <a:avLst/>
              <a:gdLst>
                <a:gd name="T0" fmla="*/ 0 w 1381"/>
                <a:gd name="T1" fmla="*/ 31 h 121"/>
                <a:gd name="T2" fmla="*/ 516 w 1381"/>
                <a:gd name="T3" fmla="*/ 211 h 121"/>
                <a:gd name="T4" fmla="*/ 1053 w 1381"/>
                <a:gd name="T5" fmla="*/ 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1" h="121">
                  <a:moveTo>
                    <a:pt x="0" y="18"/>
                  </a:moveTo>
                  <a:cubicBezTo>
                    <a:pt x="223" y="69"/>
                    <a:pt x="447" y="121"/>
                    <a:pt x="677" y="118"/>
                  </a:cubicBezTo>
                  <a:cubicBezTo>
                    <a:pt x="907" y="115"/>
                    <a:pt x="1144" y="57"/>
                    <a:pt x="1381" y="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79" name="Group 183">
            <a:extLst>
              <a:ext uri="{FF2B5EF4-FFF2-40B4-BE49-F238E27FC236}">
                <a16:creationId xmlns:a16="http://schemas.microsoft.com/office/drawing/2014/main" id="{BCA69697-C583-47FC-AD77-4EEADE4BB5E5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982663"/>
            <a:ext cx="3149600" cy="2420937"/>
            <a:chOff x="4042" y="619"/>
            <a:chExt cx="1984" cy="1525"/>
          </a:xfrm>
        </p:grpSpPr>
        <p:grpSp>
          <p:nvGrpSpPr>
            <p:cNvPr id="20521" name="Group 173">
              <a:extLst>
                <a:ext uri="{FF2B5EF4-FFF2-40B4-BE49-F238E27FC236}">
                  <a16:creationId xmlns:a16="http://schemas.microsoft.com/office/drawing/2014/main" id="{F1ED7238-7D35-49A1-B045-BECB2BF15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" y="619"/>
              <a:ext cx="1984" cy="1525"/>
              <a:chOff x="4042" y="619"/>
              <a:chExt cx="1984" cy="1525"/>
            </a:xfrm>
          </p:grpSpPr>
          <p:grpSp>
            <p:nvGrpSpPr>
              <p:cNvPr id="20523" name="Group 72">
                <a:extLst>
                  <a:ext uri="{FF2B5EF4-FFF2-40B4-BE49-F238E27FC236}">
                    <a16:creationId xmlns:a16="http://schemas.microsoft.com/office/drawing/2014/main" id="{139CDEA8-9E98-4DF7-B085-4BDCF2B7D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619"/>
                <a:ext cx="1363" cy="1245"/>
                <a:chOff x="235" y="675"/>
                <a:chExt cx="1363" cy="1245"/>
              </a:xfrm>
            </p:grpSpPr>
            <p:sp>
              <p:nvSpPr>
                <p:cNvPr id="20525" name="AutoShape 73">
                  <a:extLst>
                    <a:ext uri="{FF2B5EF4-FFF2-40B4-BE49-F238E27FC236}">
                      <a16:creationId xmlns:a16="http://schemas.microsoft.com/office/drawing/2014/main" id="{7C1A1AC4-C723-4768-8FF8-353E0C22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26" name="AutoShape 74">
                  <a:extLst>
                    <a:ext uri="{FF2B5EF4-FFF2-40B4-BE49-F238E27FC236}">
                      <a16:creationId xmlns:a16="http://schemas.microsoft.com/office/drawing/2014/main" id="{70C3F3CE-CA8F-42EF-BB48-D90BF404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27" name="AutoShape 75">
                  <a:extLst>
                    <a:ext uri="{FF2B5EF4-FFF2-40B4-BE49-F238E27FC236}">
                      <a16:creationId xmlns:a16="http://schemas.microsoft.com/office/drawing/2014/main" id="{64AF01AA-F65B-4E39-9577-DDE995AF9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28" name="AutoShape 76">
                  <a:extLst>
                    <a:ext uri="{FF2B5EF4-FFF2-40B4-BE49-F238E27FC236}">
                      <a16:creationId xmlns:a16="http://schemas.microsoft.com/office/drawing/2014/main" id="{7F00702E-8EE6-4E20-A693-FE23AD4B3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29" name="AutoShape 77">
                  <a:extLst>
                    <a:ext uri="{FF2B5EF4-FFF2-40B4-BE49-F238E27FC236}">
                      <a16:creationId xmlns:a16="http://schemas.microsoft.com/office/drawing/2014/main" id="{51737205-DC42-48F0-BDB0-E9DDF7481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30" name="AutoShape 78">
                  <a:extLst>
                    <a:ext uri="{FF2B5EF4-FFF2-40B4-BE49-F238E27FC236}">
                      <a16:creationId xmlns:a16="http://schemas.microsoft.com/office/drawing/2014/main" id="{78B811E6-565E-477A-89FF-93DDCFFF4040}"/>
                    </a:ext>
                  </a:extLst>
                </p:cNvPr>
                <p:cNvCxnSpPr>
                  <a:cxnSpLocks noChangeShapeType="1"/>
                  <a:stCxn id="20525" idx="4"/>
                  <a:endCxn id="20527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1" name="AutoShape 79">
                  <a:extLst>
                    <a:ext uri="{FF2B5EF4-FFF2-40B4-BE49-F238E27FC236}">
                      <a16:creationId xmlns:a16="http://schemas.microsoft.com/office/drawing/2014/main" id="{64A41DE4-E985-4147-A0BA-8E851B9357C9}"/>
                    </a:ext>
                  </a:extLst>
                </p:cNvPr>
                <p:cNvCxnSpPr>
                  <a:cxnSpLocks noChangeShapeType="1"/>
                  <a:stCxn id="20527" idx="4"/>
                  <a:endCxn id="20526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2" name="AutoShape 80">
                  <a:extLst>
                    <a:ext uri="{FF2B5EF4-FFF2-40B4-BE49-F238E27FC236}">
                      <a16:creationId xmlns:a16="http://schemas.microsoft.com/office/drawing/2014/main" id="{0BFCBF5F-E58A-4B77-BA2A-E08261FA8A76}"/>
                    </a:ext>
                  </a:extLst>
                </p:cNvPr>
                <p:cNvCxnSpPr>
                  <a:cxnSpLocks noChangeShapeType="1"/>
                  <a:stCxn id="20528" idx="0"/>
                  <a:endCxn id="20525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3" name="AutoShape 81">
                  <a:extLst>
                    <a:ext uri="{FF2B5EF4-FFF2-40B4-BE49-F238E27FC236}">
                      <a16:creationId xmlns:a16="http://schemas.microsoft.com/office/drawing/2014/main" id="{E3E4B413-2648-4910-B931-D1761D280FF6}"/>
                    </a:ext>
                  </a:extLst>
                </p:cNvPr>
                <p:cNvCxnSpPr>
                  <a:cxnSpLocks noChangeShapeType="1"/>
                  <a:stCxn id="20525" idx="6"/>
                  <a:endCxn id="20529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4" name="AutoShape 82">
                  <a:extLst>
                    <a:ext uri="{FF2B5EF4-FFF2-40B4-BE49-F238E27FC236}">
                      <a16:creationId xmlns:a16="http://schemas.microsoft.com/office/drawing/2014/main" id="{AE6A1DFD-0433-4461-B070-0EF1465BDE74}"/>
                    </a:ext>
                  </a:extLst>
                </p:cNvPr>
                <p:cNvCxnSpPr>
                  <a:cxnSpLocks noChangeShapeType="1"/>
                  <a:stCxn id="20526" idx="6"/>
                  <a:endCxn id="20529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35" name="Text Box 83">
                  <a:extLst>
                    <a:ext uri="{FF2B5EF4-FFF2-40B4-BE49-F238E27FC236}">
                      <a16:creationId xmlns:a16="http://schemas.microsoft.com/office/drawing/2014/main" id="{18D77D34-1E4D-4A24-B41A-7CD96A3D7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36" name="Text Box 84">
                  <a:extLst>
                    <a:ext uri="{FF2B5EF4-FFF2-40B4-BE49-F238E27FC236}">
                      <a16:creationId xmlns:a16="http://schemas.microsoft.com/office/drawing/2014/main" id="{0C043F3C-F524-4C44-87BA-9D381DDFA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37" name="Text Box 85">
                  <a:extLst>
                    <a:ext uri="{FF2B5EF4-FFF2-40B4-BE49-F238E27FC236}">
                      <a16:creationId xmlns:a16="http://schemas.microsoft.com/office/drawing/2014/main" id="{7BF664C6-BE67-4AE0-B7A5-51B717241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38" name="AutoShape 86">
                  <a:extLst>
                    <a:ext uri="{FF2B5EF4-FFF2-40B4-BE49-F238E27FC236}">
                      <a16:creationId xmlns:a16="http://schemas.microsoft.com/office/drawing/2014/main" id="{CCD5D3D8-6DE9-4939-B756-2AD5364FA807}"/>
                    </a:ext>
                  </a:extLst>
                </p:cNvPr>
                <p:cNvCxnSpPr>
                  <a:cxnSpLocks noChangeShapeType="1"/>
                  <a:stCxn id="20526" idx="2"/>
                  <a:endCxn id="20528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9" name="AutoShape 87">
                  <a:extLst>
                    <a:ext uri="{FF2B5EF4-FFF2-40B4-BE49-F238E27FC236}">
                      <a16:creationId xmlns:a16="http://schemas.microsoft.com/office/drawing/2014/main" id="{C41CFE3C-F06A-41AC-8E8D-273F473286B4}"/>
                    </a:ext>
                  </a:extLst>
                </p:cNvPr>
                <p:cNvCxnSpPr>
                  <a:cxnSpLocks noChangeShapeType="1"/>
                  <a:stCxn id="20529" idx="2"/>
                  <a:endCxn id="20528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0" name="Text Box 88">
                  <a:extLst>
                    <a:ext uri="{FF2B5EF4-FFF2-40B4-BE49-F238E27FC236}">
                      <a16:creationId xmlns:a16="http://schemas.microsoft.com/office/drawing/2014/main" id="{790B97E7-5B4F-4EF8-B001-1D2E093BB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1" name="Text Box 89">
                  <a:extLst>
                    <a:ext uri="{FF2B5EF4-FFF2-40B4-BE49-F238E27FC236}">
                      <a16:creationId xmlns:a16="http://schemas.microsoft.com/office/drawing/2014/main" id="{3658F013-65E3-4A33-A633-1020D5B96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42" name="AutoShape 90">
                  <a:extLst>
                    <a:ext uri="{FF2B5EF4-FFF2-40B4-BE49-F238E27FC236}">
                      <a16:creationId xmlns:a16="http://schemas.microsoft.com/office/drawing/2014/main" id="{3F394C4D-B636-4854-AC82-650EE68E5654}"/>
                    </a:ext>
                  </a:extLst>
                </p:cNvPr>
                <p:cNvCxnSpPr>
                  <a:cxnSpLocks noChangeShapeType="1"/>
                  <a:stCxn id="20529" idx="1"/>
                  <a:endCxn id="20527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43" name="AutoShape 91">
                  <a:extLst>
                    <a:ext uri="{FF2B5EF4-FFF2-40B4-BE49-F238E27FC236}">
                      <a16:creationId xmlns:a16="http://schemas.microsoft.com/office/drawing/2014/main" id="{DCE37541-703D-417D-B06F-6E152C040848}"/>
                    </a:ext>
                  </a:extLst>
                </p:cNvPr>
                <p:cNvCxnSpPr>
                  <a:cxnSpLocks noChangeShapeType="1"/>
                  <a:stCxn id="20528" idx="7"/>
                  <a:endCxn id="20527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4" name="Text Box 92">
                  <a:extLst>
                    <a:ext uri="{FF2B5EF4-FFF2-40B4-BE49-F238E27FC236}">
                      <a16:creationId xmlns:a16="http://schemas.microsoft.com/office/drawing/2014/main" id="{C6530397-1EF0-44B8-86C4-3B8A5859D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45" name="Text Box 93">
                  <a:extLst>
                    <a:ext uri="{FF2B5EF4-FFF2-40B4-BE49-F238E27FC236}">
                      <a16:creationId xmlns:a16="http://schemas.microsoft.com/office/drawing/2014/main" id="{56E5C20F-0498-471B-BCE3-D54B1B00E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6" name="Text Box 94">
                  <a:extLst>
                    <a:ext uri="{FF2B5EF4-FFF2-40B4-BE49-F238E27FC236}">
                      <a16:creationId xmlns:a16="http://schemas.microsoft.com/office/drawing/2014/main" id="{9736E18A-CAE2-43FC-9B86-DA50BA5D6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47" name="Text Box 95">
                  <a:extLst>
                    <a:ext uri="{FF2B5EF4-FFF2-40B4-BE49-F238E27FC236}">
                      <a16:creationId xmlns:a16="http://schemas.microsoft.com/office/drawing/2014/main" id="{BBA83AE5-2BF8-4856-B1B3-57845D45B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  <p:sp>
            <p:nvSpPr>
              <p:cNvPr id="20524" name="Text Box 96">
                <a:extLst>
                  <a:ext uri="{FF2B5EF4-FFF2-40B4-BE49-F238E27FC236}">
                    <a16:creationId xmlns:a16="http://schemas.microsoft.com/office/drawing/2014/main" id="{E3322EFE-B094-4D1F-9EDC-C3BC8270B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1814"/>
                <a:ext cx="19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(D,C)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(D,E),(D,C)</a:t>
                </a:r>
                <a:r>
                  <a:rPr lang="en-US" altLang="zh-TW" sz="1400">
                    <a:latin typeface="+mn-ea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D,E,C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</p:grpSp>
        <p:sp>
          <p:nvSpPr>
            <p:cNvPr id="20522" name="Freeform 179">
              <a:extLst>
                <a:ext uri="{FF2B5EF4-FFF2-40B4-BE49-F238E27FC236}">
                  <a16:creationId xmlns:a16="http://schemas.microsoft.com/office/drawing/2014/main" id="{BCD62CD1-E8EA-4477-8E15-F9CF85FF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051"/>
              <a:ext cx="1115" cy="213"/>
            </a:xfrm>
            <a:custGeom>
              <a:avLst/>
              <a:gdLst>
                <a:gd name="T0" fmla="*/ 0 w 1115"/>
                <a:gd name="T1" fmla="*/ 0 h 213"/>
                <a:gd name="T2" fmla="*/ 594 w 1115"/>
                <a:gd name="T3" fmla="*/ 183 h 213"/>
                <a:gd name="T4" fmla="*/ 1115 w 1115"/>
                <a:gd name="T5" fmla="*/ 183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5" h="213">
                  <a:moveTo>
                    <a:pt x="0" y="0"/>
                  </a:moveTo>
                  <a:cubicBezTo>
                    <a:pt x="204" y="76"/>
                    <a:pt x="408" y="153"/>
                    <a:pt x="594" y="183"/>
                  </a:cubicBezTo>
                  <a:cubicBezTo>
                    <a:pt x="780" y="213"/>
                    <a:pt x="947" y="198"/>
                    <a:pt x="1115" y="183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80" name="Group 184">
            <a:extLst>
              <a:ext uri="{FF2B5EF4-FFF2-40B4-BE49-F238E27FC236}">
                <a16:creationId xmlns:a16="http://schemas.microsoft.com/office/drawing/2014/main" id="{3B6C9923-F625-4CFC-9A26-93415AC56082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646487"/>
            <a:ext cx="2163763" cy="2635249"/>
            <a:chOff x="176" y="2297"/>
            <a:chExt cx="1363" cy="1660"/>
          </a:xfrm>
        </p:grpSpPr>
        <p:grpSp>
          <p:nvGrpSpPr>
            <p:cNvPr id="20494" name="Group 174">
              <a:extLst>
                <a:ext uri="{FF2B5EF4-FFF2-40B4-BE49-F238E27FC236}">
                  <a16:creationId xmlns:a16="http://schemas.microsoft.com/office/drawing/2014/main" id="{32A86AB3-AA80-4322-A994-1B5BE663D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2297"/>
              <a:ext cx="1363" cy="1660"/>
              <a:chOff x="176" y="2297"/>
              <a:chExt cx="1363" cy="1660"/>
            </a:xfrm>
          </p:grpSpPr>
          <p:grpSp>
            <p:nvGrpSpPr>
              <p:cNvPr id="20496" name="Group 97">
                <a:extLst>
                  <a:ext uri="{FF2B5EF4-FFF2-40B4-BE49-F238E27FC236}">
                    <a16:creationId xmlns:a16="http://schemas.microsoft.com/office/drawing/2014/main" id="{70EA5FDA-87AA-4449-B0B5-D5F81E752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297"/>
                <a:ext cx="1363" cy="1245"/>
                <a:chOff x="235" y="675"/>
                <a:chExt cx="1363" cy="1245"/>
              </a:xfrm>
            </p:grpSpPr>
            <p:sp>
              <p:nvSpPr>
                <p:cNvPr id="20498" name="AutoShape 98">
                  <a:extLst>
                    <a:ext uri="{FF2B5EF4-FFF2-40B4-BE49-F238E27FC236}">
                      <a16:creationId xmlns:a16="http://schemas.microsoft.com/office/drawing/2014/main" id="{BA08621F-2D07-469D-A728-2B02B50C9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20499" name="AutoShape 99">
                  <a:extLst>
                    <a:ext uri="{FF2B5EF4-FFF2-40B4-BE49-F238E27FC236}">
                      <a16:creationId xmlns:a16="http://schemas.microsoft.com/office/drawing/2014/main" id="{DF776F1E-F468-4248-BCAF-0D5B92363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20500" name="AutoShape 100">
                  <a:extLst>
                    <a:ext uri="{FF2B5EF4-FFF2-40B4-BE49-F238E27FC236}">
                      <a16:creationId xmlns:a16="http://schemas.microsoft.com/office/drawing/2014/main" id="{C5C6753D-0883-4001-804A-77247F0F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20501" name="AutoShape 101">
                  <a:extLst>
                    <a:ext uri="{FF2B5EF4-FFF2-40B4-BE49-F238E27FC236}">
                      <a16:creationId xmlns:a16="http://schemas.microsoft.com/office/drawing/2014/main" id="{3AC20B9E-7F7E-4932-BB64-6AAB58D2E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20502" name="AutoShape 102">
                  <a:extLst>
                    <a:ext uri="{FF2B5EF4-FFF2-40B4-BE49-F238E27FC236}">
                      <a16:creationId xmlns:a16="http://schemas.microsoft.com/office/drawing/2014/main" id="{E8768F7B-38AB-434C-938B-F85BF3184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20503" name="AutoShape 103">
                  <a:extLst>
                    <a:ext uri="{FF2B5EF4-FFF2-40B4-BE49-F238E27FC236}">
                      <a16:creationId xmlns:a16="http://schemas.microsoft.com/office/drawing/2014/main" id="{D4A931C3-466F-47A9-81C2-8264A6A2CB15}"/>
                    </a:ext>
                  </a:extLst>
                </p:cNvPr>
                <p:cNvCxnSpPr>
                  <a:cxnSpLocks noChangeShapeType="1"/>
                  <a:stCxn id="20498" idx="4"/>
                  <a:endCxn id="20500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4" name="AutoShape 104">
                  <a:extLst>
                    <a:ext uri="{FF2B5EF4-FFF2-40B4-BE49-F238E27FC236}">
                      <a16:creationId xmlns:a16="http://schemas.microsoft.com/office/drawing/2014/main" id="{5E69FCB5-B62F-4A71-BA69-B6182C8F1CA7}"/>
                    </a:ext>
                  </a:extLst>
                </p:cNvPr>
                <p:cNvCxnSpPr>
                  <a:cxnSpLocks noChangeShapeType="1"/>
                  <a:stCxn id="20500" idx="4"/>
                  <a:endCxn id="20499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5" name="AutoShape 105">
                  <a:extLst>
                    <a:ext uri="{FF2B5EF4-FFF2-40B4-BE49-F238E27FC236}">
                      <a16:creationId xmlns:a16="http://schemas.microsoft.com/office/drawing/2014/main" id="{299A6546-A57A-42DC-B6BC-8101C7A91458}"/>
                    </a:ext>
                  </a:extLst>
                </p:cNvPr>
                <p:cNvCxnSpPr>
                  <a:cxnSpLocks noChangeShapeType="1"/>
                  <a:stCxn id="20501" idx="0"/>
                  <a:endCxn id="20498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6" name="AutoShape 106">
                  <a:extLst>
                    <a:ext uri="{FF2B5EF4-FFF2-40B4-BE49-F238E27FC236}">
                      <a16:creationId xmlns:a16="http://schemas.microsoft.com/office/drawing/2014/main" id="{8880EB97-1EAF-4E56-A4C7-2736759AC708}"/>
                    </a:ext>
                  </a:extLst>
                </p:cNvPr>
                <p:cNvCxnSpPr>
                  <a:cxnSpLocks noChangeShapeType="1"/>
                  <a:stCxn id="20498" idx="6"/>
                  <a:endCxn id="20502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7" name="AutoShape 107">
                  <a:extLst>
                    <a:ext uri="{FF2B5EF4-FFF2-40B4-BE49-F238E27FC236}">
                      <a16:creationId xmlns:a16="http://schemas.microsoft.com/office/drawing/2014/main" id="{0E3AB23C-B0B2-4675-A717-D1CECA585963}"/>
                    </a:ext>
                  </a:extLst>
                </p:cNvPr>
                <p:cNvCxnSpPr>
                  <a:cxnSpLocks noChangeShapeType="1"/>
                  <a:stCxn id="20499" idx="6"/>
                  <a:endCxn id="20502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08" name="Text Box 108">
                  <a:extLst>
                    <a:ext uri="{FF2B5EF4-FFF2-40B4-BE49-F238E27FC236}">
                      <a16:creationId xmlns:a16="http://schemas.microsoft.com/office/drawing/2014/main" id="{B9B65AE1-BB52-456A-BD7C-D005C268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20509" name="Text Box 109">
                  <a:extLst>
                    <a:ext uri="{FF2B5EF4-FFF2-40B4-BE49-F238E27FC236}">
                      <a16:creationId xmlns:a16="http://schemas.microsoft.com/office/drawing/2014/main" id="{8747D359-FC69-4F0E-B69D-2E5F0C127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0" name="Text Box 110">
                  <a:extLst>
                    <a:ext uri="{FF2B5EF4-FFF2-40B4-BE49-F238E27FC236}">
                      <a16:creationId xmlns:a16="http://schemas.microsoft.com/office/drawing/2014/main" id="{59135240-6C72-47E8-90B4-B19B4601E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20511" name="AutoShape 111">
                  <a:extLst>
                    <a:ext uri="{FF2B5EF4-FFF2-40B4-BE49-F238E27FC236}">
                      <a16:creationId xmlns:a16="http://schemas.microsoft.com/office/drawing/2014/main" id="{BE727CE0-EA9C-4803-9A4A-4322FE8A4080}"/>
                    </a:ext>
                  </a:extLst>
                </p:cNvPr>
                <p:cNvCxnSpPr>
                  <a:cxnSpLocks noChangeShapeType="1"/>
                  <a:stCxn id="20499" idx="2"/>
                  <a:endCxn id="20501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2" name="AutoShape 112">
                  <a:extLst>
                    <a:ext uri="{FF2B5EF4-FFF2-40B4-BE49-F238E27FC236}">
                      <a16:creationId xmlns:a16="http://schemas.microsoft.com/office/drawing/2014/main" id="{10AD6868-E7DC-4D3D-A89B-339BD3595A02}"/>
                    </a:ext>
                  </a:extLst>
                </p:cNvPr>
                <p:cNvCxnSpPr>
                  <a:cxnSpLocks noChangeShapeType="1"/>
                  <a:stCxn id="20502" idx="2"/>
                  <a:endCxn id="20501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3" name="Text Box 113">
                  <a:extLst>
                    <a:ext uri="{FF2B5EF4-FFF2-40B4-BE49-F238E27FC236}">
                      <a16:creationId xmlns:a16="http://schemas.microsoft.com/office/drawing/2014/main" id="{611D4E35-AA18-4877-A83D-F514D91549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4" name="Text Box 114">
                  <a:extLst>
                    <a:ext uri="{FF2B5EF4-FFF2-40B4-BE49-F238E27FC236}">
                      <a16:creationId xmlns:a16="http://schemas.microsoft.com/office/drawing/2014/main" id="{E7C93948-0252-47BF-A417-9467EA5A6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cxnSp>
              <p:nvCxnSpPr>
                <p:cNvPr id="20515" name="AutoShape 115">
                  <a:extLst>
                    <a:ext uri="{FF2B5EF4-FFF2-40B4-BE49-F238E27FC236}">
                      <a16:creationId xmlns:a16="http://schemas.microsoft.com/office/drawing/2014/main" id="{2D7F52BE-CE52-42C0-96B5-481D3444782E}"/>
                    </a:ext>
                  </a:extLst>
                </p:cNvPr>
                <p:cNvCxnSpPr>
                  <a:cxnSpLocks noChangeShapeType="1"/>
                  <a:stCxn id="20502" idx="1"/>
                  <a:endCxn id="20500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6" name="AutoShape 116">
                  <a:extLst>
                    <a:ext uri="{FF2B5EF4-FFF2-40B4-BE49-F238E27FC236}">
                      <a16:creationId xmlns:a16="http://schemas.microsoft.com/office/drawing/2014/main" id="{FB00B6F4-7E10-4497-B544-55B19FCD5B88}"/>
                    </a:ext>
                  </a:extLst>
                </p:cNvPr>
                <p:cNvCxnSpPr>
                  <a:cxnSpLocks noChangeShapeType="1"/>
                  <a:stCxn id="20501" idx="7"/>
                  <a:endCxn id="20500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7" name="Text Box 117">
                  <a:extLst>
                    <a:ext uri="{FF2B5EF4-FFF2-40B4-BE49-F238E27FC236}">
                      <a16:creationId xmlns:a16="http://schemas.microsoft.com/office/drawing/2014/main" id="{1EA68747-8030-4112-BA60-71D2B4CD1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8" name="Text Box 118">
                  <a:extLst>
                    <a:ext uri="{FF2B5EF4-FFF2-40B4-BE49-F238E27FC236}">
                      <a16:creationId xmlns:a16="http://schemas.microsoft.com/office/drawing/2014/main" id="{C0B7B50F-08A7-41CC-8F74-551D35320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9" name="Text Box 119">
                  <a:extLst>
                    <a:ext uri="{FF2B5EF4-FFF2-40B4-BE49-F238E27FC236}">
                      <a16:creationId xmlns:a16="http://schemas.microsoft.com/office/drawing/2014/main" id="{AD5353E8-58A9-47FC-ABF1-79C3B6E3A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520" name="Text Box 120">
                  <a:extLst>
                    <a:ext uri="{FF2B5EF4-FFF2-40B4-BE49-F238E27FC236}">
                      <a16:creationId xmlns:a16="http://schemas.microsoft.com/office/drawing/2014/main" id="{64FBCEC2-0FAB-45AA-B03A-2C339B9B8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0497" name="Text Box 121">
                <a:extLst>
                  <a:ext uri="{FF2B5EF4-FFF2-40B4-BE49-F238E27FC236}">
                    <a16:creationId xmlns:a16="http://schemas.microsoft.com/office/drawing/2014/main" id="{01D39337-6539-446A-99B7-0A947423D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" y="3492"/>
                <a:ext cx="1247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, </a:t>
                </a:r>
                <a:br>
                  <a:rPr lang="en-US" altLang="zh-TW" sz="1400">
                    <a:latin typeface="+mn-lt"/>
                    <a:ea typeface="新細明體" panose="02020500000000000000" pitchFamily="18" charset="-120"/>
                  </a:rPr>
                </a:b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(D,E),(D,C),(D,B)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D,E,C,B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20495" name="Freeform 180">
              <a:extLst>
                <a:ext uri="{FF2B5EF4-FFF2-40B4-BE49-F238E27FC236}">
                  <a16:creationId xmlns:a16="http://schemas.microsoft.com/office/drawing/2014/main" id="{7102AAC0-9D06-4830-B8E1-1FE88D8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2472"/>
              <a:ext cx="869" cy="106"/>
            </a:xfrm>
            <a:custGeom>
              <a:avLst/>
              <a:gdLst>
                <a:gd name="T0" fmla="*/ 0 w 814"/>
                <a:gd name="T1" fmla="*/ 70 h 106"/>
                <a:gd name="T2" fmla="*/ 725 w 814"/>
                <a:gd name="T3" fmla="*/ 6 h 106"/>
                <a:gd name="T4" fmla="*/ 1373 w 814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4" h="106">
                  <a:moveTo>
                    <a:pt x="0" y="70"/>
                  </a:moveTo>
                  <a:cubicBezTo>
                    <a:pt x="147" y="35"/>
                    <a:pt x="294" y="0"/>
                    <a:pt x="430" y="6"/>
                  </a:cubicBezTo>
                  <a:cubicBezTo>
                    <a:pt x="566" y="12"/>
                    <a:pt x="690" y="59"/>
                    <a:pt x="814" y="106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541883" name="Group 187">
            <a:extLst>
              <a:ext uri="{FF2B5EF4-FFF2-40B4-BE49-F238E27FC236}">
                <a16:creationId xmlns:a16="http://schemas.microsoft.com/office/drawing/2014/main" id="{7B4FAC38-8648-4D23-8004-E6586041CFC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133600"/>
            <a:ext cx="2357438" cy="1308100"/>
            <a:chOff x="210" y="1344"/>
            <a:chExt cx="1485" cy="824"/>
          </a:xfrm>
        </p:grpSpPr>
        <p:sp>
          <p:nvSpPr>
            <p:cNvPr id="20492" name="Freeform 177">
              <a:extLst>
                <a:ext uri="{FF2B5EF4-FFF2-40B4-BE49-F238E27FC236}">
                  <a16:creationId xmlns:a16="http://schemas.microsoft.com/office/drawing/2014/main" id="{A899F8BA-8DBC-4AD5-ACBF-B18D10DC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1344"/>
              <a:ext cx="404" cy="530"/>
            </a:xfrm>
            <a:custGeom>
              <a:avLst/>
              <a:gdLst>
                <a:gd name="T0" fmla="*/ 0 w 404"/>
                <a:gd name="T1" fmla="*/ 0 h 530"/>
                <a:gd name="T2" fmla="*/ 339 w 404"/>
                <a:gd name="T3" fmla="*/ 183 h 530"/>
                <a:gd name="T4" fmla="*/ 393 w 404"/>
                <a:gd name="T5" fmla="*/ 530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" h="530">
                  <a:moveTo>
                    <a:pt x="0" y="0"/>
                  </a:moveTo>
                  <a:cubicBezTo>
                    <a:pt x="137" y="47"/>
                    <a:pt x="274" y="95"/>
                    <a:pt x="339" y="183"/>
                  </a:cubicBezTo>
                  <a:cubicBezTo>
                    <a:pt x="404" y="271"/>
                    <a:pt x="398" y="400"/>
                    <a:pt x="393" y="53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0493" name="Text Box 185">
              <a:extLst>
                <a:ext uri="{FF2B5EF4-FFF2-40B4-BE49-F238E27FC236}">
                  <a16:creationId xmlns:a16="http://schemas.microsoft.com/office/drawing/2014/main" id="{CCDDB048-2B96-40A7-A73A-4676DC4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838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Cut: [LIST,LIST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] where</a:t>
              </a:r>
              <a:br>
                <a:rPr lang="en-US" altLang="zh-TW" sz="1400">
                  <a:latin typeface="+mn-ea"/>
                </a:rPr>
              </a:br>
              <a:r>
                <a:rPr lang="en-US" altLang="zh-TW" sz="1400">
                  <a:latin typeface="+mn-ea"/>
                </a:rPr>
                <a:t>LIST={</a:t>
              </a:r>
              <a:r>
                <a:rPr lang="en-US" altLang="zh-TW" sz="1400">
                  <a:solidFill>
                    <a:srgbClr val="008000"/>
                  </a:solidFill>
                  <a:latin typeface="+mn-ea"/>
                </a:rPr>
                <a:t>D</a:t>
              </a:r>
              <a:r>
                <a:rPr lang="en-US" altLang="zh-TW" sz="1400">
                  <a:latin typeface="+mn-ea"/>
                </a:rPr>
                <a:t>},LIST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={A,B,C,E}</a:t>
              </a:r>
            </a:p>
          </p:txBody>
        </p:sp>
      </p:grpSp>
      <p:sp>
        <p:nvSpPr>
          <p:cNvPr id="20491" name="Text Box 188">
            <a:extLst>
              <a:ext uri="{FF2B5EF4-FFF2-40B4-BE49-F238E27FC236}">
                <a16:creationId xmlns:a16="http://schemas.microsoft.com/office/drawing/2014/main" id="{EE37D0E1-DC1C-430F-8E1E-AD24F72E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80158</TotalTime>
  <Words>7828</Words>
  <Application>Microsoft Office PowerPoint</Application>
  <PresentationFormat>A4 紙張 (210x297 公釐)</PresentationFormat>
  <Paragraphs>967</Paragraphs>
  <Slides>33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휴먼모음T</vt:lpstr>
      <vt:lpstr>Palladius</vt:lpstr>
      <vt:lpstr>新細明體</vt:lpstr>
      <vt:lpstr>標楷體</vt:lpstr>
      <vt:lpstr>Arial</vt:lpstr>
      <vt:lpstr>Cambria Math</vt:lpstr>
      <vt:lpstr>Tahoma</vt:lpstr>
      <vt:lpstr>Times New Roman</vt:lpstr>
      <vt:lpstr>Wingdings</vt:lpstr>
      <vt:lpstr>Default Design</vt:lpstr>
      <vt:lpstr>Equation</vt:lpstr>
      <vt:lpstr>Trees</vt:lpstr>
      <vt:lpstr>Properties of Trees (1/3)</vt:lpstr>
      <vt:lpstr>Properties of Trees (2/3)</vt:lpstr>
      <vt:lpstr>Properties of Trees (3/3)</vt:lpstr>
      <vt:lpstr>Spanning Trees</vt:lpstr>
      <vt:lpstr>Number of Spanning Trees</vt:lpstr>
      <vt:lpstr>Minimum Spanning Trees</vt:lpstr>
      <vt:lpstr>Prim’s Algorithm</vt:lpstr>
      <vt:lpstr>Example of Prim’s Algorithm</vt:lpstr>
      <vt:lpstr>Correctness of Prim’s Algorithm</vt:lpstr>
      <vt:lpstr>Kruskal’s Algorithm (simplified)</vt:lpstr>
      <vt:lpstr>Kruskal’s Algorithm (detailed)</vt:lpstr>
      <vt:lpstr>Example of Kruskal’s Algorithm</vt:lpstr>
      <vt:lpstr>Complexity of Kruskal’s Algorithm</vt:lpstr>
      <vt:lpstr>Depth-First Search</vt:lpstr>
      <vt:lpstr>Complexity of Depth-First Search</vt:lpstr>
      <vt:lpstr>Example of DFS Algorithm</vt:lpstr>
      <vt:lpstr>Bridge &amp; Strong Connectivity-1</vt:lpstr>
      <vt:lpstr>Bridge &amp; Strong Connectivity-2</vt:lpstr>
      <vt:lpstr>Exercise of DFS</vt:lpstr>
      <vt:lpstr>Proof of Thm 5.8 (1/2)</vt:lpstr>
      <vt:lpstr>Proof of Thm 5.8 (2/2)</vt:lpstr>
      <vt:lpstr>Rooted Trees</vt:lpstr>
      <vt:lpstr>Binary Trees &amp; Traversals</vt:lpstr>
      <vt:lpstr>Traversal on Expression Tree</vt:lpstr>
      <vt:lpstr>Binary Trees Exercise</vt:lpstr>
      <vt:lpstr>PowerPoint 簡報</vt:lpstr>
      <vt:lpstr>Optimal Binary Trees</vt:lpstr>
      <vt:lpstr>Huffman’s Optimal Binary Tree Algorithm</vt:lpstr>
      <vt:lpstr>Optimal Binary Trees Exercise</vt:lpstr>
      <vt:lpstr>Binary Search Trees</vt:lpstr>
      <vt:lpstr>Exercise in Constructing Binary Search Trees</vt:lpstr>
      <vt:lpstr>Binary Search Tree Search Algorithm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</cp:lastModifiedBy>
  <cp:revision>489</cp:revision>
  <dcterms:created xsi:type="dcterms:W3CDTF">2001-05-13T18:19:15Z</dcterms:created>
  <dcterms:modified xsi:type="dcterms:W3CDTF">2020-06-13T05:46:21Z</dcterms:modified>
</cp:coreProperties>
</file>