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22" r:id="rId2"/>
    <p:sldId id="38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2" r:id="rId15"/>
    <p:sldId id="401" r:id="rId16"/>
    <p:sldId id="403" r:id="rId17"/>
    <p:sldId id="404" r:id="rId18"/>
    <p:sldId id="405" r:id="rId19"/>
    <p:sldId id="407" r:id="rId20"/>
    <p:sldId id="406" r:id="rId21"/>
    <p:sldId id="408" r:id="rId22"/>
    <p:sldId id="415" r:id="rId23"/>
    <p:sldId id="409" r:id="rId24"/>
    <p:sldId id="410" r:id="rId25"/>
    <p:sldId id="416" r:id="rId26"/>
    <p:sldId id="411" r:id="rId27"/>
    <p:sldId id="417" r:id="rId28"/>
    <p:sldId id="412" r:id="rId29"/>
    <p:sldId id="413" r:id="rId30"/>
    <p:sldId id="423" r:id="rId31"/>
    <p:sldId id="424" r:id="rId32"/>
    <p:sldId id="419" r:id="rId33"/>
    <p:sldId id="414" r:id="rId34"/>
    <p:sldId id="418" r:id="rId35"/>
    <p:sldId id="420" r:id="rId36"/>
    <p:sldId id="421" r:id="rId37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33CC33"/>
    <a:srgbClr val="9900CC"/>
    <a:srgbClr val="00CC66"/>
    <a:srgbClr val="CCFFCC"/>
    <a:srgbClr val="FF33C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74707" autoAdjust="0"/>
  </p:normalViewPr>
  <p:slideViewPr>
    <p:cSldViewPr snapToGrid="0">
      <p:cViewPr varScale="1">
        <p:scale>
          <a:sx n="78" d="100"/>
          <a:sy n="78" d="100"/>
        </p:scale>
        <p:origin x="844" y="76"/>
      </p:cViewPr>
      <p:guideLst>
        <p:guide orient="horz" pos="2160"/>
        <p:guide pos="37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5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9.wmf"/><Relationship Id="rId4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0D44430-6037-41A4-9975-880041385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25" tIns="48612" rIns="97225" bIns="48612" numCol="1" anchor="t" anchorCtr="0" compatLnSpc="1">
            <a:prstTxWarp prst="textNoShape">
              <a:avLst/>
            </a:prstTxWarp>
          </a:bodyPr>
          <a:lstStyle>
            <a:lvl1pPr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4060CE6-1634-4FAF-9E69-1096A3BD24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25" tIns="48612" rIns="97225" bIns="48612" numCol="1" anchor="t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B2E83E3-F7CD-4075-A400-BC553DDA816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25" tIns="48612" rIns="97225" bIns="48612" numCol="1" anchor="b" anchorCtr="0" compatLnSpc="1">
            <a:prstTxWarp prst="textNoShape">
              <a:avLst/>
            </a:prstTxWarp>
          </a:bodyPr>
          <a:lstStyle>
            <a:lvl1pPr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2C4245D-78D9-45DB-8203-B4D229152B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739A0E6-8F38-4C30-A9F7-CB287510FBA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74D4557-4500-4521-8393-015F7FBA5F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25" tIns="48612" rIns="97225" bIns="48612" numCol="1" anchor="t" anchorCtr="0" compatLnSpc="1">
            <a:prstTxWarp prst="textNoShape">
              <a:avLst/>
            </a:prstTxWarp>
          </a:bodyPr>
          <a:lstStyle>
            <a:lvl1pPr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54E3B1-45E2-45CA-B6ED-64C519FE9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25" tIns="48612" rIns="97225" bIns="48612" numCol="1" anchor="t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85206B-D2A3-4AFD-AD14-62093B370F0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67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7AA2107-838B-4B7F-B5B9-B48BAD2059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25" tIns="48612" rIns="97225" bIns="48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7FAE536-0ABD-4329-AFDB-99EC90267F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25" tIns="48612" rIns="97225" bIns="48612" numCol="1" anchor="b" anchorCtr="0" compatLnSpc="1">
            <a:prstTxWarp prst="textNoShape">
              <a:avLst/>
            </a:prstTxWarp>
          </a:bodyPr>
          <a:lstStyle>
            <a:lvl1pPr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97BCAD5-F8A1-4B0A-9248-F5777E440E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7B25F47-A477-4BBA-9888-323C56506E8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74CF2F1-8717-450F-BE2C-C3E1945AF4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46DF8C-9288-4761-B998-231254005D64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en-US" altLang="zh-TW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1FB7220-9C5C-4A25-9E82-0E291F3787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11BF860-A1B1-4311-93E0-A5F770CA2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B57CE07-5447-4399-A813-F4003EA50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EF6DD5-C5AD-4040-AA05-943EA58F30B8}" type="slidenum">
              <a:rPr lang="zh-TW" altLang="en-US" sz="1300" smtClean="0"/>
              <a:pPr>
                <a:spcBef>
                  <a:spcPct val="0"/>
                </a:spcBef>
              </a:pPr>
              <a:t>10</a:t>
            </a:fld>
            <a:endParaRPr lang="en-US" altLang="zh-TW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53E72C9-0C0A-48CE-9D79-A62392D76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EB6DE3A-B6CA-49A6-BA7C-CE45A30B8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 		</a:t>
            </a:r>
            <a:r>
              <a:rPr lang="en-US" altLang="zh-TW" sz="1000">
                <a:solidFill>
                  <a:schemeClr val="accent2"/>
                </a:solidFill>
                <a:sym typeface="Symbol" panose="05050102010706020507" pitchFamily="18" charset="2"/>
              </a:rPr>
              <a:t>Quotient set of S</a:t>
            </a:r>
            <a:r>
              <a:rPr lang="en-US" altLang="zh-TW" sz="900">
                <a:sym typeface="Symbol" panose="05050102010706020507" pitchFamily="18" charset="2"/>
              </a:rPr>
              <a:t>:  </a:t>
            </a:r>
            <a:r>
              <a:rPr lang="en-US" altLang="zh-TW" sz="900">
                <a:solidFill>
                  <a:srgbClr val="008000"/>
                </a:solidFill>
                <a:sym typeface="Symbol" panose="05050102010706020507" pitchFamily="18" charset="2"/>
              </a:rPr>
              <a:t>S/</a:t>
            </a:r>
            <a:r>
              <a:rPr lang="en-US" altLang="zh-TW" sz="900" i="1">
                <a:solidFill>
                  <a:srgbClr val="008000"/>
                </a:solidFill>
                <a:sym typeface="Symbol" panose="05050102010706020507" pitchFamily="18" charset="2"/>
              </a:rPr>
              <a:t>R</a:t>
            </a:r>
            <a:r>
              <a:rPr lang="en-US" altLang="zh-TW" sz="900">
                <a:sym typeface="Symbol" panose="05050102010706020507" pitchFamily="18" charset="2"/>
              </a:rPr>
              <a:t>={[x]:x</a:t>
            </a:r>
            <a:r>
              <a:rPr lang="en-US" altLang="zh-TW" sz="9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∊S</a:t>
            </a:r>
            <a:r>
              <a:rPr lang="en-US" altLang="zh-TW" sz="900">
                <a:sym typeface="Symbol" panose="05050102010706020507" pitchFamily="18" charset="2"/>
              </a:rPr>
              <a:t>}     is a partition of S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E103DAC9-25B7-4BC0-B2B4-2CCB56E67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EEE9FE-9913-47D2-95E1-72202D3BCB3A}" type="slidenum">
              <a:rPr lang="zh-TW" altLang="en-US" sz="1300" smtClean="0"/>
              <a:pPr>
                <a:spcBef>
                  <a:spcPct val="0"/>
                </a:spcBef>
              </a:pPr>
              <a:t>11</a:t>
            </a:fld>
            <a:endParaRPr lang="en-US" altLang="zh-TW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72F992F-37BA-4B88-941A-4A84E0B543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0DDA197-1136-4B23-8905-35FD565A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1000">
                <a:solidFill>
                  <a:schemeClr val="accent2"/>
                </a:solidFill>
                <a:sym typeface="Symbol" panose="05050102010706020507" pitchFamily="18" charset="2"/>
              </a:rPr>
              <a:t>Quotient set of S</a:t>
            </a:r>
            <a:r>
              <a:rPr lang="en-US" altLang="zh-TW" sz="900">
                <a:sym typeface="Symbol" panose="05050102010706020507" pitchFamily="18" charset="2"/>
              </a:rPr>
              <a:t>:  </a:t>
            </a:r>
            <a:r>
              <a:rPr lang="en-US" altLang="zh-TW" sz="900">
                <a:solidFill>
                  <a:srgbClr val="008000"/>
                </a:solidFill>
                <a:sym typeface="Symbol" panose="05050102010706020507" pitchFamily="18" charset="2"/>
              </a:rPr>
              <a:t>S/</a:t>
            </a:r>
            <a:r>
              <a:rPr lang="en-US" altLang="zh-TW" sz="900" i="1">
                <a:solidFill>
                  <a:srgbClr val="008000"/>
                </a:solidFill>
                <a:sym typeface="Symbol" panose="05050102010706020507" pitchFamily="18" charset="2"/>
              </a:rPr>
              <a:t>R</a:t>
            </a:r>
            <a:r>
              <a:rPr lang="en-US" altLang="zh-TW" sz="900">
                <a:sym typeface="Symbol" panose="05050102010706020507" pitchFamily="18" charset="2"/>
              </a:rPr>
              <a:t>={[x]:x</a:t>
            </a:r>
            <a:r>
              <a:rPr lang="en-US" altLang="zh-TW" sz="9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∊S</a:t>
            </a:r>
            <a:r>
              <a:rPr lang="en-US" altLang="zh-TW" sz="900">
                <a:sym typeface="Symbol" panose="05050102010706020507" pitchFamily="18" charset="2"/>
              </a:rPr>
              <a:t>}     is a </a:t>
            </a:r>
            <a:r>
              <a:rPr lang="en-US" altLang="zh-TW" sz="900">
                <a:solidFill>
                  <a:schemeClr val="accent2"/>
                </a:solidFill>
                <a:sym typeface="Symbol" panose="05050102010706020507" pitchFamily="18" charset="2"/>
              </a:rPr>
              <a:t>partition</a:t>
            </a:r>
            <a:r>
              <a:rPr lang="en-US" altLang="zh-TW" sz="900">
                <a:sym typeface="Symbol" panose="05050102010706020507" pitchFamily="18" charset="2"/>
              </a:rPr>
              <a:t> of S</a:t>
            </a:r>
          </a:p>
          <a:p>
            <a:pPr eaLnBrk="1" hangingPunct="1"/>
            <a:r>
              <a:rPr lang="en-US" altLang="zh-TW" sz="900">
                <a:ea typeface="Arial Unicode MS" pitchFamily="34" charset="-120"/>
                <a:sym typeface="Symbol" panose="05050102010706020507" pitchFamily="18" charset="2"/>
              </a:rPr>
              <a:t>For the example, S/</a:t>
            </a:r>
            <a:r>
              <a:rPr lang="en-US" altLang="zh-TW" sz="9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900">
                <a:ea typeface="Arial Unicode MS" pitchFamily="34" charset="-120"/>
                <a:sym typeface="Symbol" panose="05050102010706020507" pitchFamily="18" charset="2"/>
              </a:rPr>
              <a:t>={[1],[2],[5]}</a:t>
            </a:r>
            <a:endParaRPr lang="en-US" altLang="zh-TW" sz="900">
              <a:sym typeface="Symbol" panose="05050102010706020507" pitchFamily="18" charset="2"/>
            </a:endParaRPr>
          </a:p>
          <a:p>
            <a:pPr eaLnBrk="1" hangingPunct="1"/>
            <a:endParaRPr lang="en-US" altLang="zh-TW" sz="900">
              <a:sym typeface="Symbol" panose="05050102010706020507" pitchFamily="18" charset="2"/>
            </a:endParaRP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0C9EA0A-C49A-4F07-A062-0A1B16A09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D3C471-58EF-449A-88E9-2327DAE910E8}" type="slidenum">
              <a:rPr lang="zh-TW" altLang="en-US" sz="1300" smtClean="0"/>
              <a:pPr>
                <a:spcBef>
                  <a:spcPct val="0"/>
                </a:spcBef>
              </a:pPr>
              <a:t>12</a:t>
            </a:fld>
            <a:endParaRPr lang="en-US" altLang="zh-TW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8D79110-73F3-4BF9-B6D5-2DD6C0053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BDAF338-D94C-441A-96AC-404758744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 		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446ED93-8142-4414-93BF-FA9790269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9ECC11-02B0-4453-B221-B2A7A3AFDA95}" type="slidenum">
              <a:rPr lang="zh-TW" altLang="en-US" sz="1300" smtClean="0"/>
              <a:pPr>
                <a:spcBef>
                  <a:spcPct val="0"/>
                </a:spcBef>
              </a:pPr>
              <a:t>13</a:t>
            </a:fld>
            <a:endParaRPr lang="en-US" altLang="zh-TW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78DCB69-E824-49F6-888F-9CAFBB4220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04C84E4-B4AE-4D2F-AB3F-C4326CF3F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 ex3: </a:t>
            </a:r>
            <a:br>
              <a:rPr lang="en-US" altLang="zh-TW"/>
            </a:br>
            <a:r>
              <a:rPr lang="en-US" altLang="zh-TW"/>
              <a:t>1:{1,2,3,4}, </a:t>
            </a:r>
            <a:br>
              <a:rPr lang="en-US" altLang="zh-TW"/>
            </a:br>
            <a:endParaRPr lang="en-US" altLang="zh-TW"/>
          </a:p>
          <a:p>
            <a:pPr eaLnBrk="1" hangingPunct="1"/>
            <a:r>
              <a:rPr lang="en-US" altLang="zh-TW"/>
              <a:t>4:{1,2,3}{4},{1,2,4}{3},{1,3,4}{2},{2,3,4}{1}, </a:t>
            </a:r>
            <a:br>
              <a:rPr lang="en-US" altLang="zh-TW"/>
            </a:br>
            <a:endParaRPr lang="en-US" altLang="zh-TW"/>
          </a:p>
          <a:p>
            <a:pPr eaLnBrk="1" hangingPunct="1"/>
            <a:r>
              <a:rPr lang="en-US" altLang="zh-TW"/>
              <a:t>3:{1,2}{3,4},{1,3}{2,4},{1,4}{2,3},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3:{1,2}{3}{4},{1,3}{2}{4},{1,4}{2}{3},</a:t>
            </a:r>
            <a:br>
              <a:rPr lang="en-US" altLang="zh-TW"/>
            </a:br>
            <a:r>
              <a:rPr lang="en-US" altLang="zh-TW"/>
              <a:t>3:{1}{2}{3,4},{1}{3}{2,4},{1}{4}{2,3}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1:{1}{2}{3}{4}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E28F1B0-BE4C-4BB0-8888-18097B993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65E0A6-0780-407A-B73D-733A992212E1}" type="slidenum">
              <a:rPr lang="zh-TW" altLang="en-US" sz="1300" smtClean="0"/>
              <a:pPr>
                <a:spcBef>
                  <a:spcPct val="0"/>
                </a:spcBef>
              </a:pPr>
              <a:t>14</a:t>
            </a:fld>
            <a:endParaRPr lang="en-US" altLang="zh-TW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7D19515-1AFF-4198-83C8-47533A74DC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5C02B7E-CAF2-4012-85A2-E302D9B47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 		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41B5D98-41CB-4207-A552-D2A785553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13E6E3-6497-48DB-BEFC-2D071F358A2F}" type="slidenum">
              <a:rPr lang="zh-TW" altLang="en-US" sz="1300" smtClean="0"/>
              <a:pPr>
                <a:spcBef>
                  <a:spcPct val="0"/>
                </a:spcBef>
              </a:pPr>
              <a:t>15</a:t>
            </a:fld>
            <a:endParaRPr lang="en-US" altLang="zh-TW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88CC456-0F82-432C-AA7E-57DF99712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0BCA437-CE82-4254-A6A3-50C22B906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Thm 2.6</a:t>
            </a:r>
          </a:p>
          <a:p>
            <a:pPr eaLnBrk="1" hangingPunct="1"/>
            <a:r>
              <a:rPr lang="en-US" altLang="zh-TW"/>
              <a:t>To show (a), show (x+y)-(x’+y’) is divisible by m</a:t>
            </a:r>
          </a:p>
          <a:p>
            <a:pPr eaLnBrk="1" hangingPunct="1"/>
            <a:r>
              <a:rPr lang="en-US" altLang="zh-TW"/>
              <a:t>To show (b), show xy-x’y’ is divisible by m 		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B679381-4C8F-4DC9-89E0-58703573F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62E6D8-1B1A-461D-82AA-B2970E9D9B3A}" type="slidenum">
              <a:rPr lang="zh-TW" altLang="en-US" sz="1300" smtClean="0"/>
              <a:pPr>
                <a:spcBef>
                  <a:spcPct val="0"/>
                </a:spcBef>
              </a:pPr>
              <a:t>16</a:t>
            </a:fld>
            <a:endParaRPr lang="en-US" altLang="zh-TW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2463217-F846-42D9-883A-E13023A6D8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119EEFB-40CF-4DF5-BADA-560C68E3E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Thm 2.6</a:t>
            </a:r>
          </a:p>
          <a:p>
            <a:pPr eaLnBrk="1" hangingPunct="1"/>
            <a:r>
              <a:rPr lang="en-US" altLang="zh-TW"/>
              <a:t>To show (a), show (x+y)-(x’+y’) is divisible by m</a:t>
            </a:r>
          </a:p>
          <a:p>
            <a:pPr eaLnBrk="1" hangingPunct="1"/>
            <a:r>
              <a:rPr lang="en-US" altLang="zh-TW"/>
              <a:t>To show (b), show xy-x’y’ is divisible by m 		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CCF53029-AA32-43A0-9B72-A259CB4D3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26EAB0-3895-405C-BBBC-36C8970FBAEB}" type="slidenum">
              <a:rPr lang="zh-TW" altLang="en-US" sz="1300" smtClean="0"/>
              <a:pPr>
                <a:spcBef>
                  <a:spcPct val="0"/>
                </a:spcBef>
              </a:pPr>
              <a:t>17</a:t>
            </a:fld>
            <a:endParaRPr lang="en-US" altLang="zh-TW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2E621D0-E759-45C1-9667-B9A7CBB58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508C1B4-25AB-47E2-A55C-5C4038EA4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D88AC59-2098-4832-91AB-D2112883F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E82CF1-2C1B-4551-A57B-9CD74BE7FFB7}" type="slidenum">
              <a:rPr lang="zh-TW" altLang="en-US" sz="1300" smtClean="0"/>
              <a:pPr>
                <a:spcBef>
                  <a:spcPct val="0"/>
                </a:spcBef>
              </a:pPr>
              <a:t>18</a:t>
            </a:fld>
            <a:endParaRPr lang="en-US" altLang="zh-TW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B42CD33-65C5-479C-98FE-F3C09171E1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9F5FA5D-A96F-41CC-8D1F-1DEB34758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Ex1: partial order</a:t>
            </a:r>
          </a:p>
          <a:p>
            <a:pPr eaLnBrk="1" hangingPunct="1"/>
            <a:r>
              <a:rPr lang="en-US" altLang="zh-TW"/>
              <a:t>Ex2: partial order</a:t>
            </a:r>
          </a:p>
          <a:p>
            <a:pPr eaLnBrk="1" hangingPunct="1"/>
            <a:r>
              <a:rPr lang="en-US" altLang="zh-TW"/>
              <a:t>Ex3: partial order, partial order</a:t>
            </a:r>
          </a:p>
          <a:p>
            <a:pPr eaLnBrk="1" hangingPunct="1"/>
            <a:r>
              <a:rPr lang="en-US" altLang="zh-TW"/>
              <a:t>Ex4: NOT antisymmetric</a:t>
            </a:r>
          </a:p>
          <a:p>
            <a:pPr eaLnBrk="1" hangingPunct="1"/>
            <a:r>
              <a:rPr lang="en-US" altLang="zh-TW"/>
              <a:t>Ex5: diagonal can be 0 or 1, thus 2^n, </a:t>
            </a:r>
            <a:br>
              <a:rPr lang="en-US" altLang="zh-TW"/>
            </a:br>
            <a:r>
              <a:rPr lang="en-US" altLang="zh-TW"/>
              <a:t>half of the entries (n^2-n)/2 can be either 0 or 1 but not the same time. </a:t>
            </a:r>
            <a:br>
              <a:rPr lang="en-US" altLang="zh-TW"/>
            </a:br>
            <a:r>
              <a:rPr lang="en-US" altLang="zh-TW"/>
              <a:t>i.e. ((i,j),(j,i)) can be (0,0),(0,1),or(1,0) , since otherwise, even if i&lt;&gt;j, (i,j) can be 1 -&gt;&lt;-</a:t>
            </a:r>
          </a:p>
          <a:p>
            <a:pPr eaLnBrk="1" hangingPunct="1"/>
            <a:r>
              <a:rPr lang="en-US" altLang="zh-TW"/>
              <a:t>(remember, for antisymmetric, (i,j)=1 and (j,i)=1 only when i=j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C6B3974-0FD7-4C96-9F5B-02579C0DD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F68A90-04B7-426B-8C78-489CF37B2BF2}" type="slidenum">
              <a:rPr lang="zh-TW" altLang="en-US" sz="1300" smtClean="0"/>
              <a:pPr>
                <a:spcBef>
                  <a:spcPct val="0"/>
                </a:spcBef>
              </a:pPr>
              <a:t>19</a:t>
            </a:fld>
            <a:endParaRPr lang="en-US" altLang="zh-TW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9A8DF63-7F75-45B5-A94C-D7D2D5EF9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C90A860-68A9-4009-8352-FBE07C7EC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0EF2EF4-1100-479F-80D9-E4AE7A0B19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C640B6-F39B-4463-96F6-DE528BCB8A9A}" type="slidenum">
              <a:rPr lang="zh-TW" altLang="en-US" sz="1300" smtClean="0"/>
              <a:pPr>
                <a:spcBef>
                  <a:spcPct val="0"/>
                </a:spcBef>
              </a:pPr>
              <a:t>2</a:t>
            </a:fld>
            <a:endParaRPr lang="en-US" altLang="zh-TW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3FCD216-A90F-487C-8BF6-0A63A1C35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EC77793-12EB-45A2-B4E7-EB2BDAE35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5468450-60CB-453D-844C-5CD9BC8FD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F6C8B6-A2C7-4460-B13D-71EA8632C0E8}" type="slidenum">
              <a:rPr lang="zh-TW" altLang="en-US" sz="1300" smtClean="0"/>
              <a:pPr>
                <a:spcBef>
                  <a:spcPct val="0"/>
                </a:spcBef>
              </a:pPr>
              <a:t>20</a:t>
            </a:fld>
            <a:endParaRPr lang="en-US" altLang="zh-TW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915E634-6208-4E73-BC08-B16A5B2C5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692DACF-C547-4B35-AE73-90700CE4D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skp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3D02B61-ED9A-4701-B33F-3DA574F51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D26159-4767-4AB4-A2AA-5C0A3801EB2A}" type="slidenum">
              <a:rPr lang="zh-TW" altLang="en-US" sz="1300" smtClean="0"/>
              <a:pPr>
                <a:spcBef>
                  <a:spcPct val="0"/>
                </a:spcBef>
              </a:pPr>
              <a:t>21</a:t>
            </a:fld>
            <a:endParaRPr lang="en-US" altLang="zh-TW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7AA95F2-EBC3-4106-B9A9-AB9626E5AE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E20FCF7-5751-4E5F-ABA6-B6EB0B38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7D0589D-EEAA-4983-A6EF-0C3D467E8E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951A50-7F04-49BE-B815-31811096FABF}" type="slidenum">
              <a:rPr lang="zh-TW" altLang="en-US" sz="1300" smtClean="0"/>
              <a:pPr>
                <a:spcBef>
                  <a:spcPct val="0"/>
                </a:spcBef>
              </a:pPr>
              <a:t>22</a:t>
            </a:fld>
            <a:endParaRPr lang="en-US" altLang="zh-TW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CC65B95-9699-4328-8293-0A0E8176B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9B9800D-9450-4C9C-9BFE-13E8F1DB7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Ex2: 1-1,5-1,5,8</a:t>
            </a:r>
          </a:p>
          <a:p>
            <a:pPr eaLnBrk="1" hangingPunct="1"/>
            <a:r>
              <a:rPr lang="en-US" altLang="zh-TW"/>
              <a:t>         \</a:t>
            </a:r>
          </a:p>
          <a:p>
            <a:pPr eaLnBrk="1" hangingPunct="1"/>
            <a:r>
              <a:rPr lang="en-US" altLang="zh-TW"/>
              <a:t>        2-1,2</a:t>
            </a:r>
          </a:p>
          <a:p>
            <a:pPr eaLnBrk="1" hangingPunct="1"/>
            <a:r>
              <a:rPr lang="en-US" altLang="zh-TW"/>
              <a:t>        3-3,6-0,3,6-0,3,4,6</a:t>
            </a:r>
          </a:p>
          <a:p>
            <a:pPr eaLnBrk="1" hangingPunct="1"/>
            <a:r>
              <a:rPr lang="en-US" altLang="zh-TW"/>
              <a:t>                       /</a:t>
            </a:r>
          </a:p>
          <a:p>
            <a:pPr eaLnBrk="1" hangingPunct="1"/>
            <a:r>
              <a:rPr lang="en-US" altLang="zh-TW"/>
              <a:t>        4-4,6</a:t>
            </a:r>
          </a:p>
          <a:p>
            <a:pPr eaLnBrk="1" hangingPunct="1"/>
            <a:r>
              <a:rPr lang="en-US" altLang="zh-TW"/>
              <a:t>Ex3: 2-4</a:t>
            </a:r>
          </a:p>
          <a:p>
            <a:pPr eaLnBrk="1" hangingPunct="1"/>
            <a:r>
              <a:rPr lang="en-US" altLang="zh-TW"/>
              <a:t>        3-1</a:t>
            </a:r>
          </a:p>
          <a:p>
            <a:pPr eaLnBrk="1" hangingPunct="1"/>
            <a:r>
              <a:rPr lang="en-US" altLang="zh-TW"/>
              <a:t>Ex4: 3-1</a:t>
            </a:r>
          </a:p>
          <a:p>
            <a:pPr eaLnBrk="1" hangingPunct="1"/>
            <a:r>
              <a:rPr lang="en-US" altLang="zh-TW"/>
              <a:t>         /</a:t>
            </a:r>
          </a:p>
          <a:p>
            <a:pPr eaLnBrk="1" hangingPunct="1"/>
            <a:r>
              <a:rPr lang="en-US" altLang="zh-TW"/>
              <a:t>        2</a:t>
            </a:r>
          </a:p>
          <a:p>
            <a:pPr eaLnBrk="1" hangingPunct="1"/>
            <a:r>
              <a:rPr lang="en-US" altLang="zh-TW"/>
              <a:t>Ex5: S={2,3,6,12}, R={2,2),(3,3),(6,6),(12,12),(2,6),(2,12),(3,6),(3,12),(6,12)}</a:t>
            </a:r>
          </a:p>
          <a:p>
            <a:pPr eaLnBrk="1" hangingPunct="1"/>
            <a:r>
              <a:rPr lang="en-US" altLang="zh-TW"/>
              <a:t>Ex6: S={a,b,c,d}, R={(a,a),(b,b),(c,c),(d,d),(c,b),(c,a),(d,a),(b,a)}</a:t>
            </a:r>
          </a:p>
          <a:p>
            <a:pPr eaLnBrk="1" hangingPunct="1"/>
            <a:r>
              <a:rPr lang="en-US" altLang="zh-TW"/>
              <a:t>Ex7: S={2,0,x,a}, R={(2,2),(0,0),(x,x),(a,a),(x,2)}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AF2EBEB-2B79-47D4-A4D4-D7FA9F3089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1B8F4B-111C-4E2D-B442-7FEA855FFBBB}" type="slidenum">
              <a:rPr lang="zh-TW" altLang="en-US" sz="1300" smtClean="0"/>
              <a:pPr>
                <a:spcBef>
                  <a:spcPct val="0"/>
                </a:spcBef>
              </a:pPr>
              <a:t>23</a:t>
            </a:fld>
            <a:endParaRPr lang="en-US" altLang="zh-TW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39F25CF-C524-46A4-A674-D54AB3E50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1B5BF38-FE22-43B4-8277-7C1D5FEC3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49FF70C-E350-4917-8294-626B914E84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5AE837-3710-41C4-92E8-3DD1452D9072}" type="slidenum">
              <a:rPr lang="zh-TW" altLang="en-US" sz="1300" smtClean="0"/>
              <a:pPr>
                <a:spcBef>
                  <a:spcPct val="0"/>
                </a:spcBef>
              </a:pPr>
              <a:t>24</a:t>
            </a:fld>
            <a:endParaRPr lang="en-US" altLang="zh-TW" sz="13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4277190-F4D5-47C7-8930-CE717BE7D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1D2C830-111B-4CED-894F-A163B089B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To determine infimum or supremum, we can use Hasse diagram. i.e. to find the first common factor either going downwards (for infimum) or upwards (for supremum)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D196673-0A91-4984-B53A-BB421DA4E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A5FD64-F5BA-4254-892F-212854EA1AAE}" type="slidenum">
              <a:rPr lang="zh-TW" altLang="en-US" sz="1300" smtClean="0"/>
              <a:pPr>
                <a:spcBef>
                  <a:spcPct val="0"/>
                </a:spcBef>
              </a:pPr>
              <a:t>25</a:t>
            </a:fld>
            <a:endParaRPr lang="en-US" altLang="zh-TW" sz="13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5DDD08E-B426-4DC4-83AC-8C347B608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9E7E57A-24B7-44B5-871D-565EA0E2F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Why unique? From condition  (2)</a:t>
            </a:r>
          </a:p>
          <a:p>
            <a:pPr eaLnBrk="1" hangingPunct="1"/>
            <a:r>
              <a:rPr lang="en-US" altLang="zh-TW"/>
              <a:t>Ex1: a,b has no infimum or supremum since the 2</a:t>
            </a:r>
            <a:r>
              <a:rPr lang="en-US" altLang="zh-TW" baseline="30000"/>
              <a:t>nd</a:t>
            </a:r>
            <a:r>
              <a:rPr lang="en-US" altLang="zh-TW"/>
              <a:t> condition on page 22 is violated.</a:t>
            </a:r>
          </a:p>
          <a:p>
            <a:pPr eaLnBrk="1" hangingPunct="1"/>
            <a:r>
              <a:rPr lang="en-US" altLang="zh-TW"/>
              <a:t>       So, not a lattice since no unique infimum/supremum</a:t>
            </a:r>
          </a:p>
          <a:p>
            <a:pPr eaLnBrk="1" hangingPunct="1"/>
            <a:r>
              <a:rPr lang="en-US" altLang="zh-TW"/>
              <a:t>Ex2: not reflexive since (0,0) is false; not antisym since (1,0)(2,0) are true but 1!=2;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90637CA-E28C-4162-9517-47ECBA07DC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9F1892-BC72-493A-9712-6A7018D2934F}" type="slidenum">
              <a:rPr lang="zh-TW" altLang="en-US" sz="1300" smtClean="0"/>
              <a:pPr>
                <a:spcBef>
                  <a:spcPct val="0"/>
                </a:spcBef>
              </a:pPr>
              <a:t>26</a:t>
            </a:fld>
            <a:endParaRPr lang="en-US" altLang="zh-TW" sz="13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4873382-0D6B-4140-AB74-9E2FF14CE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4592323-1E70-46C9-95C4-4872E5BFA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D8733EE-AEAE-4A7A-A3E2-CE99EF07F2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FE089F-B4CA-4CBF-B02C-B135EE7549A8}" type="slidenum">
              <a:rPr lang="zh-TW" altLang="en-US" sz="1300" smtClean="0"/>
              <a:pPr>
                <a:spcBef>
                  <a:spcPct val="0"/>
                </a:spcBef>
              </a:pPr>
              <a:t>27</a:t>
            </a:fld>
            <a:endParaRPr lang="en-US" altLang="zh-TW" sz="13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7B905CA-0E49-4E1C-BBAD-0EB0836B2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A62D757-3072-44D8-80DD-708F71E39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4899875-D0E4-43E0-9989-AE298766A1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105393-E9A6-4EB2-B7D1-35C583021EA2}" type="slidenum">
              <a:rPr lang="zh-TW" altLang="en-US" sz="1300" smtClean="0"/>
              <a:pPr>
                <a:spcBef>
                  <a:spcPct val="0"/>
                </a:spcBef>
              </a:pPr>
              <a:t>28</a:t>
            </a:fld>
            <a:endParaRPr lang="en-US" altLang="zh-TW" sz="13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2571BD2-D78E-48A1-8820-C4726D10D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88E4DE3-DC55-4783-93E3-B91BEF024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A0733A4-B6BD-4D71-93DE-0F9190865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CDF6BD-42E4-449B-AD18-17C61854D934}" type="slidenum">
              <a:rPr lang="zh-TW" altLang="en-US" sz="1300" smtClean="0"/>
              <a:pPr>
                <a:spcBef>
                  <a:spcPct val="0"/>
                </a:spcBef>
              </a:pPr>
              <a:t>29</a:t>
            </a:fld>
            <a:endParaRPr lang="en-US" altLang="zh-TW" sz="13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0B077CF-5FD8-46F4-A755-344C75051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AB9EC56-B733-441A-93AD-9727E97FA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Ex2: to show onto: for any y in R, there is a x in R such that y=f(x)</a:t>
            </a:r>
          </a:p>
          <a:p>
            <a:pPr eaLnBrk="1" hangingPunct="1"/>
            <a:r>
              <a:rPr lang="en-US" altLang="zh-TW"/>
              <a:t>  i.e. take x=(y+3)/2 which is in R, we can show f(x)=y</a:t>
            </a:r>
          </a:p>
          <a:p>
            <a:pPr eaLnBrk="1" hangingPunct="1"/>
            <a:r>
              <a:rPr lang="en-US" altLang="zh-TW"/>
              <a:t>Ex3: there are 3 steps:</a:t>
            </a:r>
          </a:p>
          <a:p>
            <a:pPr eaLnBrk="1" hangingPunct="1"/>
            <a:r>
              <a:rPr lang="en-US" altLang="zh-TW"/>
              <a:t>1.show this function is well-defined, i.e. for EACH x in X, is f(x) in Y?</a:t>
            </a:r>
          </a:p>
          <a:p>
            <a:pPr eaLnBrk="1" hangingPunct="1"/>
            <a:r>
              <a:rPr lang="en-US" altLang="zh-TW"/>
              <a:t>2.show 1-1: if a,b in X, let f(a)=f(b) show a=b</a:t>
            </a:r>
          </a:p>
          <a:p>
            <a:pPr eaLnBrk="1" hangingPunct="1"/>
            <a:r>
              <a:rPr lang="en-US" altLang="zh-TW"/>
              <a:t>3.show onto: solve y=f(x), express x by y, then check whether using y’s range, the corresponding x is in X? if yes, we have shown that for each y can be expressed by such a x (expressed by y), and f(x)=y</a:t>
            </a:r>
          </a:p>
          <a:p>
            <a:pPr eaLnBrk="1" hangingPunct="1"/>
            <a:r>
              <a:rPr lang="en-US" altLang="zh-TW"/>
              <a:t>To be more specific, y+y|x|=x, </a:t>
            </a:r>
          </a:p>
          <a:p>
            <a:pPr eaLnBrk="1" hangingPunct="1"/>
            <a:r>
              <a:rPr lang="en-US" altLang="zh-TW"/>
              <a:t>if x&gt;=0, then x=y/(1-y)&gt;=0 </a:t>
            </a:r>
            <a:r>
              <a:rPr lang="en-US" altLang="zh-TW">
                <a:sym typeface="Wingdings" panose="05000000000000000000" pitchFamily="2" charset="2"/>
              </a:rPr>
              <a:t> y in [0,1), f(x)=y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if x&lt;0, then x=y/(1+y)&lt;0  y in (-1,0), f(x)=y</a:t>
            </a:r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58FFC50-19C4-4B9F-9E2A-F75BDA4C0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CCDA8B-057F-411D-BC47-66C3BF01B8F4}" type="slidenum">
              <a:rPr lang="zh-TW" altLang="en-US" sz="1300" smtClean="0"/>
              <a:pPr>
                <a:spcBef>
                  <a:spcPct val="0"/>
                </a:spcBef>
              </a:pPr>
              <a:t>3</a:t>
            </a:fld>
            <a:endParaRPr lang="en-US" altLang="zh-TW" sz="13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46401FF-E2E0-46D7-94C9-A56739438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DE11C30-C086-4CC4-8240-467928151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 		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F8BF25C-02E9-455A-A938-F5FE905BF7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17D837-83BF-480C-8EDB-8AF23F108972}" type="slidenum">
              <a:rPr lang="zh-TW" altLang="en-US" sz="1300" smtClean="0"/>
              <a:pPr>
                <a:spcBef>
                  <a:spcPct val="0"/>
                </a:spcBef>
              </a:pPr>
              <a:t>32</a:t>
            </a:fld>
            <a:endParaRPr lang="en-US" altLang="zh-TW" sz="13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8754FFB-15DF-4372-A95C-E63F2493A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84713DB-5FDD-4C24-9AAB-B0D056AF3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Ex1: gf(x)=g(1)=a, gf(y)=g(2)=c, gf(z)=g(1)=a, thus {(x,a),(y,c),(z,a)}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DA9BC8E-C8AC-405E-BAF0-91A707F6B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3948F3-8090-492E-8FA5-B5846F551B6B}" type="slidenum">
              <a:rPr lang="zh-TW" altLang="en-US" sz="1300" smtClean="0"/>
              <a:pPr>
                <a:spcBef>
                  <a:spcPct val="0"/>
                </a:spcBef>
              </a:pPr>
              <a:t>33</a:t>
            </a:fld>
            <a:endParaRPr lang="en-US" altLang="zh-TW" sz="13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FCF39F3-2E66-4C18-A203-0C3546B1F2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3A6A7DC-70AE-4340-9333-760DA43B9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388152F-2726-480D-9976-4145B624AF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BDF3EB-6E6E-419A-907E-00F4B23F4A60}" type="slidenum">
              <a:rPr lang="zh-TW" altLang="en-US" sz="1300" smtClean="0"/>
              <a:pPr>
                <a:spcBef>
                  <a:spcPct val="0"/>
                </a:spcBef>
              </a:pPr>
              <a:t>34</a:t>
            </a:fld>
            <a:endParaRPr lang="en-US" altLang="zh-TW" sz="13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B941686-81E4-4E74-822D-AB133B2A7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83EDF6E-FD61-462F-B632-FD2E00DB7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EDA097C-511F-46B0-A439-B590698DE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68CCED-3D30-4BA1-BA22-9272E7E53363}" type="slidenum">
              <a:rPr lang="zh-TW" altLang="en-US" sz="1300" smtClean="0"/>
              <a:pPr>
                <a:spcBef>
                  <a:spcPct val="0"/>
                </a:spcBef>
              </a:pPr>
              <a:t>35</a:t>
            </a:fld>
            <a:endParaRPr lang="en-US" altLang="zh-TW" sz="13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D8B444C-1F34-4CEA-A706-47D05291F8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843B8DC-E29B-4818-B0F6-F1F7D8CBB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4A8C933A-7703-4E44-A5F7-A192E45EB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0D97DF-C376-4F79-8F2C-D8ECF996DB58}" type="slidenum">
              <a:rPr lang="zh-TW" altLang="en-US" sz="1300" smtClean="0"/>
              <a:pPr>
                <a:spcBef>
                  <a:spcPct val="0"/>
                </a:spcBef>
              </a:pPr>
              <a:t>36</a:t>
            </a:fld>
            <a:endParaRPr lang="en-US" altLang="zh-TW" sz="13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251F6F1-EC7A-470C-B922-24F3161C66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03FEB41-9165-4E99-8A6F-EB4EDCAF4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Ex3: suppose true for n=1~k, </a:t>
            </a:r>
          </a:p>
          <a:p>
            <a:pPr eaLnBrk="1" hangingPunct="1"/>
            <a:r>
              <a:rPr lang="en-US" altLang="zh-TW" dirty="0"/>
              <a:t>when n=k+1, if k+1 is prime, done!</a:t>
            </a:r>
          </a:p>
          <a:p>
            <a:pPr eaLnBrk="1" hangingPunct="1"/>
            <a:r>
              <a:rPr lang="en-US" altLang="zh-TW" dirty="0" err="1"/>
              <a:t>o.w</a:t>
            </a:r>
            <a:r>
              <a:rPr lang="en-US" altLang="zh-TW" dirty="0"/>
              <a:t>. k+1=</a:t>
            </a:r>
            <a:r>
              <a:rPr lang="en-US" altLang="zh-TW" dirty="0" err="1"/>
              <a:t>pq</a:t>
            </a:r>
            <a:r>
              <a:rPr lang="en-US" altLang="zh-TW" dirty="0"/>
              <a:t>, where </a:t>
            </a:r>
            <a:r>
              <a:rPr lang="en-US" altLang="zh-TW" dirty="0" err="1"/>
              <a:t>p,q</a:t>
            </a:r>
            <a:r>
              <a:rPr lang="en-US" altLang="zh-TW" dirty="0"/>
              <a:t>&lt;=k, by math induction, </a:t>
            </a:r>
            <a:r>
              <a:rPr lang="en-US" altLang="zh-TW" dirty="0" err="1"/>
              <a:t>p,q</a:t>
            </a:r>
            <a:r>
              <a:rPr lang="en-US" altLang="zh-TW" dirty="0"/>
              <a:t> are either prime or a product of primes.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52D5E61-85AB-4221-ACAE-051ED1359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07337C-C794-45E0-B309-EF8D640B3D8B}" type="slidenum">
              <a:rPr lang="zh-TW" altLang="en-US" sz="1300" smtClean="0"/>
              <a:pPr>
                <a:spcBef>
                  <a:spcPct val="0"/>
                </a:spcBef>
              </a:pPr>
              <a:t>4</a:t>
            </a:fld>
            <a:endParaRPr lang="en-US" altLang="zh-TW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BFB50B0-745A-4272-AA7A-EC7E94AA9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ED9E169-CC27-4BDB-8736-6F2A4B053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 		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AEC9D36-A420-4132-8A08-3B9822E07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7F208B-6548-4833-97E5-B1B1A8184975}" type="slidenum">
              <a:rPr lang="zh-TW" altLang="en-US" sz="1300" smtClean="0"/>
              <a:pPr>
                <a:spcBef>
                  <a:spcPct val="0"/>
                </a:spcBef>
              </a:pPr>
              <a:t>5</a:t>
            </a:fld>
            <a:endParaRPr lang="en-US" altLang="zh-TW" sz="13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B293635-AD96-463F-85CA-D80EDC39E9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AEF27FE-528F-42D9-9018-F9B372F46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 when listing the elements of a set, the order in which the elements are written is immaterial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CCF1472-B016-4CC8-8504-EF9E14A62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4C79C9-D25E-4577-993A-770775F98A8A}" type="slidenum">
              <a:rPr lang="zh-TW" altLang="en-US" sz="1300" smtClean="0"/>
              <a:pPr>
                <a:spcBef>
                  <a:spcPct val="0"/>
                </a:spcBef>
              </a:pPr>
              <a:t>6</a:t>
            </a:fld>
            <a:endParaRPr lang="en-US" altLang="zh-TW" sz="13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35A5EAB-97FE-4445-8F66-ED456947AA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1584A46-7133-42E1-A23E-8ABA0FF79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 		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D91881C-9449-4D7B-9BA7-124A76490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A3FC9B-BABE-40CE-9FDB-D2650B978177}" type="slidenum">
              <a:rPr lang="zh-TW" altLang="en-US" sz="1300" smtClean="0"/>
              <a:pPr>
                <a:spcBef>
                  <a:spcPct val="0"/>
                </a:spcBef>
              </a:pPr>
              <a:t>7</a:t>
            </a:fld>
            <a:endParaRPr lang="en-US" altLang="zh-TW" sz="13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501986E-6414-4C71-AC06-FE396545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99488E6-46C6-445F-8071-2C9D72052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 		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6D3C5D3-3E6E-4CAD-B9E7-C2EDEAF19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202A71-6978-497B-88C3-97E03EF142CA}" type="slidenum">
              <a:rPr lang="zh-TW" altLang="en-US" sz="1300" smtClean="0"/>
              <a:pPr>
                <a:spcBef>
                  <a:spcPct val="0"/>
                </a:spcBef>
              </a:pPr>
              <a:t>8</a:t>
            </a:fld>
            <a:endParaRPr lang="en-US" altLang="zh-TW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A216EDC-205C-44E8-946A-A4F45D22B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8E08532-FB28-4374-8C0A-95377B4BF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 		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0C9E02F-B5D4-4260-8B3F-991004A4F3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AF274B-EC48-48B1-8EEC-11845081C17C}" type="slidenum">
              <a:rPr lang="zh-TW" altLang="en-US" sz="1300" smtClean="0"/>
              <a:pPr>
                <a:spcBef>
                  <a:spcPct val="0"/>
                </a:spcBef>
              </a:pPr>
              <a:t>9</a:t>
            </a:fld>
            <a:endParaRPr lang="en-US" altLang="zh-TW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C37CBBF-DF81-4236-9F81-FA1DDD4A90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6725" cy="38354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6BA7990-981F-496B-BCF6-C3DEC5E96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 		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931D27-A8AB-418C-838A-686665D92D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CE215-48C5-4C81-B351-51FEDF606EE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390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796E28-2F3C-494F-95B2-858043E308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122B9-718F-4453-98F9-0BD21DA62BA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69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1" y="0"/>
            <a:ext cx="2794000" cy="6400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0"/>
            <a:ext cx="8194431" cy="6400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CC60FF-2147-4C1F-BA66-22B7E5C1EF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70B1E-E8BF-40B2-9406-1B248A399E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167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0"/>
            <a:ext cx="95504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1385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55C22B-93A8-4741-B9BE-F2B62036E7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BF0B0-7AEC-4F59-B029-4E613C9069A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241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C7FA1A-64BF-43FE-ADFB-4413B1D6F2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99B6E-E3EE-446D-9216-164FE66772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5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C3D84E-5987-44D5-9084-15D43A6B89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F2EBA-6927-436B-9BD6-262352E80A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25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1385" y="990600"/>
            <a:ext cx="549421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5E3769-6B45-4798-86D9-B9A0F513E0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0A141-A3A5-4558-9F66-22D590FDFFB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365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0355CD-CEC1-4CEF-8F5E-F4C94677DD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131E2-2DE3-4E0B-A71A-9BF20F5E99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143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C1421D7-16C1-47C6-93C7-81127F8831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F4908-3937-498A-B441-471F24EB513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56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8B63DEF-AD83-4E77-88E7-AF37B5A12A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58781-394E-4E9B-8901-B05CBA6D86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653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F4BB66-16AC-47F8-BA24-4B2AF12AF4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336F0-01E7-43F7-B081-D9F102326FE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85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69A814-FE2F-4274-BAFB-1CBF905886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A2C2-7EE6-4FEB-B40B-F849673F71B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464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91369D-5EE6-4B81-B449-7E54B2E42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0"/>
            <a:ext cx="955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BA94EC-3224-4649-9A6A-F2077D4B8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1176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254CD13-13CA-42AA-BA6B-1712AFE0FD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0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34CCA8D-1DEB-4EA2-A8AA-7526097420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44FDEB8-CC52-43BB-8E5A-D80B2217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6400800"/>
            <a:ext cx="94878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zh-TW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離散數學 </a:t>
            </a:r>
            <a:r>
              <a:rPr kumimoji="1" lang="en-US" altLang="zh-TW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Chapter 2</a:t>
            </a:r>
            <a:endParaRPr lang="en-US" altLang="zh-TW" sz="1600">
              <a:solidFill>
                <a:schemeClr val="accent2"/>
              </a:solidFill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68561589-2134-4183-9469-8794E47DCE91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12192000" cy="76200"/>
            <a:chOff x="413" y="888"/>
            <a:chExt cx="5814" cy="48"/>
          </a:xfrm>
        </p:grpSpPr>
        <p:sp>
          <p:nvSpPr>
            <p:cNvPr id="3" name="Line 11">
              <a:extLst>
                <a:ext uri="{FF2B5EF4-FFF2-40B4-BE49-F238E27FC236}">
                  <a16:creationId xmlns:a16="http://schemas.microsoft.com/office/drawing/2014/main" id="{98BEBCD8-7F65-45FE-B5B9-E82379A84D4F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1033" name="Line 12">
              <a:extLst>
                <a:ext uri="{FF2B5EF4-FFF2-40B4-BE49-F238E27FC236}">
                  <a16:creationId xmlns:a16="http://schemas.microsoft.com/office/drawing/2014/main" id="{1DDFBE07-B26D-462A-84A3-F1D7EE931A55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600"/>
            </a:p>
          </p:txBody>
        </p:sp>
      </p:grpSp>
      <p:sp>
        <p:nvSpPr>
          <p:cNvPr id="1031" name="Line 14">
            <a:extLst>
              <a:ext uri="{FF2B5EF4-FFF2-40B4-BE49-F238E27FC236}">
                <a16:creationId xmlns:a16="http://schemas.microsoft.com/office/drawing/2014/main" id="{4337829D-FC0D-4FCF-B647-537ED2EFF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wmf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9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9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49.bin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30.wmf"/><Relationship Id="rId7" Type="http://schemas.openxmlformats.org/officeDocument/2006/relationships/image" Target="../media/image25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9.wmf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50.bin"/><Relationship Id="rId23" Type="http://schemas.openxmlformats.org/officeDocument/2006/relationships/image" Target="../media/image31.wmf"/><Relationship Id="rId10" Type="http://schemas.openxmlformats.org/officeDocument/2006/relationships/oleObject" Target="../embeddings/oleObject47.bin"/><Relationship Id="rId19" Type="http://schemas.openxmlformats.org/officeDocument/2006/relationships/oleObject" Target="../embeddings/oleObject53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6.wmf"/><Relationship Id="rId14" Type="http://schemas.openxmlformats.org/officeDocument/2006/relationships/image" Target="../media/image28.wmf"/><Relationship Id="rId22" Type="http://schemas.openxmlformats.org/officeDocument/2006/relationships/oleObject" Target="../embeddings/oleObject5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3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3" Type="http://schemas.openxmlformats.org/officeDocument/2006/relationships/oleObject" Target="../embeddings/oleObject66.bin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10" Type="http://schemas.openxmlformats.org/officeDocument/2006/relationships/image" Target="../media/image45.emf"/><Relationship Id="rId4" Type="http://schemas.openxmlformats.org/officeDocument/2006/relationships/image" Target="../media/image39.wmf"/><Relationship Id="rId9" Type="http://schemas.openxmlformats.org/officeDocument/2006/relationships/image" Target="../media/image44.emf"/><Relationship Id="rId14" Type="http://schemas.openxmlformats.org/officeDocument/2006/relationships/image" Target="../media/image4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7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7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5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7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>
            <a:extLst>
              <a:ext uri="{FF2B5EF4-FFF2-40B4-BE49-F238E27FC236}">
                <a16:creationId xmlns:a16="http://schemas.microsoft.com/office/drawing/2014/main" id="{5B01ADDB-E9AB-41EA-8DA5-2C4F1F694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78255A-0504-4288-A831-C6E78A3EAE57}" type="slidenum">
              <a:rPr lang="zh-TW" altLang="en-US" sz="1400">
                <a:latin typeface="Times New Roman" panose="02020603050405020304" pitchFamily="18" charset="0"/>
              </a:rPr>
              <a:pPr/>
              <a:t>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375099E-9098-44A1-A020-529C3BEADF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03400" y="1524000"/>
            <a:ext cx="8420100" cy="1066800"/>
          </a:xfrm>
        </p:spPr>
        <p:txBody>
          <a:bodyPr/>
          <a:lstStyle/>
          <a:p>
            <a:pPr eaLnBrk="1" hangingPunct="1"/>
            <a:r>
              <a:rPr lang="en-US" altLang="zh-TW" sz="4000" b="1">
                <a:latin typeface="Arial" panose="020B0604020202020204" pitchFamily="34" charset="0"/>
                <a:ea typeface="新細明體" panose="02020500000000000000" pitchFamily="18" charset="-120"/>
              </a:rPr>
              <a:t>Sets, Relations, and Functions</a:t>
            </a:r>
            <a:endParaRPr lang="en-US" altLang="zh-TW" sz="4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15F11A0-FFAC-4B15-A66A-B3BE9A8C98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28900" y="3784600"/>
            <a:ext cx="7181850" cy="240665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TW" sz="2400" b="1" u="sng">
                <a:ea typeface="新細明體" panose="02020500000000000000" pitchFamily="18" charset="-120"/>
              </a:rPr>
              <a:t>Contents: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 sz="2000" b="1">
                <a:ea typeface="新細明體" panose="02020500000000000000" pitchFamily="18" charset="-120"/>
              </a:rPr>
              <a:t> set operations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 sz="2000" b="1">
                <a:ea typeface="新細明體" panose="02020500000000000000" pitchFamily="18" charset="-120"/>
              </a:rPr>
              <a:t> equivalence relations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 sz="2000" b="1">
                <a:ea typeface="新細明體" panose="02020500000000000000" pitchFamily="18" charset="-120"/>
              </a:rPr>
              <a:t> congruence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 sz="2000" b="1">
                <a:ea typeface="新細明體" panose="02020500000000000000" pitchFamily="18" charset="-120"/>
              </a:rPr>
              <a:t> partial ordering relations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 sz="2000" b="1">
                <a:ea typeface="新細明體" panose="02020500000000000000" pitchFamily="18" charset="-120"/>
              </a:rPr>
              <a:t> functions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 sz="2000" b="1">
                <a:ea typeface="新細明體" panose="02020500000000000000" pitchFamily="18" charset="-120"/>
              </a:rPr>
              <a:t> mathematical induction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 sz="2000" b="1">
                <a:ea typeface="新細明體" panose="02020500000000000000" pitchFamily="18" charset="-120"/>
              </a:rPr>
              <a:t> applications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CB29A868-C031-41BC-BBB6-796BC932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0"/>
            <a:ext cx="8172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zh-TW" altLang="en-US" sz="44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離 散 數 學</a:t>
            </a:r>
            <a:r>
              <a:rPr lang="en-US" altLang="zh-TW" sz="4400">
                <a:solidFill>
                  <a:schemeClr val="tx2"/>
                </a:solidFill>
                <a:latin typeface="Palladius" pitchFamily="18" charset="0"/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4">
            <a:extLst>
              <a:ext uri="{FF2B5EF4-FFF2-40B4-BE49-F238E27FC236}">
                <a16:creationId xmlns:a16="http://schemas.microsoft.com/office/drawing/2014/main" id="{32D5E856-5FB9-41FD-8848-4121DB228F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2AD51E2-9EF6-4C7A-8DF6-CED485164C83}" type="slidenum">
              <a:rPr lang="zh-TW" altLang="en-US" sz="1400">
                <a:latin typeface="Times New Roman" panose="02020603050405020304" pitchFamily="18" charset="0"/>
              </a:rPr>
              <a:pPr/>
              <a:t>10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54CDC1F-EA93-4CA3-9028-485C688B3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Equivalence Relation / Class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27C65E7-EDB7-4643-9F1F-D125E5890F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2AB1D797-B6EC-4A88-9DBC-97E3265D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Equivalence relation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: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A relation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on a nonempty set S that is </a:t>
            </a:r>
            <a:r>
              <a:rPr lang="en-US" altLang="zh-TW" sz="2000" u="sng">
                <a:ea typeface="新細明體" panose="02020500000000000000" pitchFamily="18" charset="-120"/>
                <a:sym typeface="Symbol" panose="05050102010706020507" pitchFamily="18" charset="2"/>
              </a:rPr>
              <a:t>reflexive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b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			</a:t>
            </a:r>
            <a:r>
              <a:rPr lang="en-US" altLang="zh-TW" sz="2000" u="sng">
                <a:ea typeface="新細明體" panose="02020500000000000000" pitchFamily="18" charset="-120"/>
                <a:sym typeface="Symbol" panose="05050102010706020507" pitchFamily="18" charset="2"/>
              </a:rPr>
              <a:t>symmetric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, and </a:t>
            </a:r>
            <a:r>
              <a:rPr lang="en-US" altLang="zh-TW" sz="2000" u="sng">
                <a:ea typeface="新細明體" panose="02020500000000000000" pitchFamily="18" charset="-120"/>
                <a:sym typeface="Symbol" panose="05050102010706020507" pitchFamily="18" charset="2"/>
              </a:rPr>
              <a:t>transitive</a:t>
            </a:r>
          </a:p>
          <a:p>
            <a:endParaRPr lang="en-US" altLang="zh-TW" sz="2000" u="sng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e.g. any relation “=“ of equality on any set S </a:t>
            </a:r>
          </a:p>
          <a:p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ex1: define one person to be related to another whenever they have the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same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last name</a:t>
            </a:r>
          </a:p>
          <a:p>
            <a:endParaRPr lang="en-US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Equivalence class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: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[x]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={y</a:t>
            </a:r>
            <a:r>
              <a:rPr lang="en-US" altLang="zh-TW" sz="20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   S: y</a:t>
            </a:r>
            <a:r>
              <a:rPr lang="en-US" altLang="zh-TW" sz="2000" i="1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x, where </a:t>
            </a:r>
            <a:r>
              <a:rPr lang="en-US" altLang="zh-TW" sz="2000" i="1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 is an equivalence relation}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		        [x]: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an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equivalence class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of x in S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		       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any y   </a:t>
            </a:r>
            <a:r>
              <a:rPr lang="en-US" altLang="zh-TW" sz="2000">
                <a:ea typeface="MS Gothic" panose="020B0609070205080204" pitchFamily="49" charset="-128"/>
                <a:sym typeface="Symbol" panose="05050102010706020507" pitchFamily="18" charset="2"/>
              </a:rPr>
              <a:t>[x] is called a</a:t>
            </a:r>
            <a:r>
              <a:rPr lang="en-US" altLang="zh-TW" sz="20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chemeClr val="accent2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representative</a:t>
            </a:r>
            <a:r>
              <a:rPr lang="en-US" altLang="zh-TW" sz="20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 </a:t>
            </a:r>
            <a:r>
              <a:rPr lang="en-US" altLang="zh-TW" sz="2000">
                <a:ea typeface="MS Gothic" panose="020B0609070205080204" pitchFamily="49" charset="-128"/>
                <a:sym typeface="Symbol" panose="05050102010706020507" pitchFamily="18" charset="2"/>
              </a:rPr>
              <a:t>of [x]</a:t>
            </a:r>
            <a:endParaRPr lang="en-US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sz="2000">
              <a:solidFill>
                <a:srgbClr val="00800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sz="2000">
              <a:solidFill>
                <a:srgbClr val="00800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Thm 2.3 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Let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be an equivalence relation on a set S</a:t>
            </a: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if 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   S, 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   S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, then </a:t>
            </a:r>
            <a:b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   x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y  iff    [x]=[y]</a:t>
            </a: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two equivalence classes of R are either </a:t>
            </a:r>
            <a:r>
              <a:rPr lang="en-US" altLang="zh-TW" sz="24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equal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or </a:t>
            </a:r>
            <a:r>
              <a:rPr lang="en-US" altLang="zh-TW" sz="24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disjoint</a:t>
            </a:r>
            <a:endParaRPr lang="en-US" altLang="zh-TW" sz="2400">
              <a:solidFill>
                <a:srgbClr val="008000"/>
              </a:solidFill>
              <a:ea typeface="Arial Unicode MS" pitchFamily="34" charset="-120"/>
              <a:sym typeface="Symbol" panose="05050102010706020507" pitchFamily="18" charset="2"/>
            </a:endParaRPr>
          </a:p>
        </p:txBody>
      </p:sp>
      <p:graphicFrame>
        <p:nvGraphicFramePr>
          <p:cNvPr id="22534" name="Object 70">
            <a:extLst>
              <a:ext uri="{FF2B5EF4-FFF2-40B4-BE49-F238E27FC236}">
                <a16:creationId xmlns:a16="http://schemas.microsoft.com/office/drawing/2014/main" id="{5892BE2A-748E-4B3F-B458-4F03CE567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0950" y="3367088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4" imgW="164885" imgH="164885" progId="Equation.DSMT4">
                  <p:embed/>
                </p:oleObj>
              </mc:Choice>
              <mc:Fallback>
                <p:oleObj name="Equation" r:id="rId4" imgW="164885" imgH="164885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3367088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1">
            <a:extLst>
              <a:ext uri="{FF2B5EF4-FFF2-40B4-BE49-F238E27FC236}">
                <a16:creationId xmlns:a16="http://schemas.microsoft.com/office/drawing/2014/main" id="{470AC482-B890-4538-BAD0-DC9A571F1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4563" y="4019550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6" imgW="164885" imgH="164885" progId="Equation.DSMT4">
                  <p:embed/>
                </p:oleObj>
              </mc:Choice>
              <mc:Fallback>
                <p:oleObj name="Equation" r:id="rId6" imgW="164885" imgH="164885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4019550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72">
            <a:extLst>
              <a:ext uri="{FF2B5EF4-FFF2-40B4-BE49-F238E27FC236}">
                <a16:creationId xmlns:a16="http://schemas.microsoft.com/office/drawing/2014/main" id="{3F9F21F3-DB3A-43B8-9633-42678690E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3425" y="5311775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7" imgW="164885" imgH="164885" progId="Equation.DSMT4">
                  <p:embed/>
                </p:oleObj>
              </mc:Choice>
              <mc:Fallback>
                <p:oleObj name="Equation" r:id="rId7" imgW="164885" imgH="164885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5311775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73">
            <a:extLst>
              <a:ext uri="{FF2B5EF4-FFF2-40B4-BE49-F238E27FC236}">
                <a16:creationId xmlns:a16="http://schemas.microsoft.com/office/drawing/2014/main" id="{79EFE74F-E87A-4D3E-95EE-F1A7B7919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5" y="5305425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8" imgW="164885" imgH="164885" progId="Equation.DSMT4">
                  <p:embed/>
                </p:oleObj>
              </mc:Choice>
              <mc:Fallback>
                <p:oleObj name="Equation" r:id="rId8" imgW="164885" imgH="164885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5305425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74">
            <a:extLst>
              <a:ext uri="{FF2B5EF4-FFF2-40B4-BE49-F238E27FC236}">
                <a16:creationId xmlns:a16="http://schemas.microsoft.com/office/drawing/2014/main" id="{A65A326A-74E1-4A28-8D6F-2195DE0BC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2417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2.2: Equivalence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4">
            <a:extLst>
              <a:ext uri="{FF2B5EF4-FFF2-40B4-BE49-F238E27FC236}">
                <a16:creationId xmlns:a16="http://schemas.microsoft.com/office/drawing/2014/main" id="{3B39D315-1CBC-42AE-9484-67489D255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D71AA13-3619-4921-8AD9-0A5E1DE53D4D}" type="slidenum">
              <a:rPr lang="zh-TW" altLang="en-US" sz="1400">
                <a:latin typeface="Times New Roman" panose="02020603050405020304" pitchFamily="18" charset="0"/>
              </a:rPr>
              <a:pPr/>
              <a:t>11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0A288BB-D015-40E2-87DB-991AF932E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Partition of 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4AFAF6A-6B58-4A2B-9401-F3784A7F41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C767C283-8A0C-4073-8293-F11F4473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990600"/>
            <a:ext cx="95694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[x] divide S into disjoint subsets. </a:t>
            </a:r>
            <a:b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</a:br>
            <a:endParaRPr lang="en-US" altLang="zh-TW" sz="1200">
              <a:ea typeface="Arial Unicode MS" pitchFamily="34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endParaRPr lang="en-US" altLang="zh-TW" sz="12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Partition of S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: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P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=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A family of subsets satisfying the following properties:</a:t>
            </a:r>
          </a:p>
          <a:p>
            <a:pPr lvl="1" eaLnBrk="1" hangingPunct="1">
              <a:buFontTx/>
              <a:buAutoNum type="arabicParenBoth"/>
            </a:pP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No subset is empty</a:t>
            </a:r>
          </a:p>
          <a:p>
            <a:pPr lvl="1" eaLnBrk="1" hangingPunct="1">
              <a:buFontTx/>
              <a:buAutoNum type="arabicParenBoth"/>
            </a:pP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Each element of S belongs to some subset</a:t>
            </a:r>
          </a:p>
          <a:p>
            <a:pPr lvl="1" eaLnBrk="1" hangingPunct="1">
              <a:buFontTx/>
              <a:buAutoNum type="arabicParenBoth"/>
            </a:pP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Two distinct subsets are disjoint</a:t>
            </a:r>
          </a:p>
          <a:p>
            <a:endParaRPr lang="en-US" altLang="zh-TW" sz="16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e.g. A={</a:t>
            </a:r>
            <a:r>
              <a:rPr lang="en-US" altLang="zh-TW" sz="2000">
                <a:solidFill>
                  <a:srgbClr val="CC3300"/>
                </a:solidFill>
                <a:ea typeface="Arial Unicode MS" pitchFamily="34" charset="-120"/>
                <a:sym typeface="Symbol" panose="05050102010706020507" pitchFamily="18" charset="2"/>
              </a:rPr>
              <a:t>1,3,4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}, B={</a:t>
            </a:r>
            <a:r>
              <a:rPr lang="en-US" altLang="zh-TW" sz="2000">
                <a:solidFill>
                  <a:srgbClr val="00CC66"/>
                </a:solidFill>
                <a:ea typeface="Arial Unicode MS" pitchFamily="34" charset="-120"/>
                <a:sym typeface="Symbol" panose="05050102010706020507" pitchFamily="18" charset="2"/>
              </a:rPr>
              <a:t>2,6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}, C={</a:t>
            </a:r>
            <a:r>
              <a:rPr lang="en-US" altLang="zh-TW" sz="2000">
                <a:solidFill>
                  <a:srgbClr val="9900CC"/>
                </a:solidFill>
                <a:ea typeface="Arial Unicode MS" pitchFamily="34" charset="-120"/>
                <a:sym typeface="Symbol" panose="05050102010706020507" pitchFamily="18" charset="2"/>
              </a:rPr>
              <a:t>5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}, then 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P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={</a:t>
            </a:r>
            <a:r>
              <a:rPr lang="en-US" altLang="zh-TW" sz="20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A,B,C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} is a partition of S={1,2,3,4,5,6}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endParaRPr lang="en-US" altLang="zh-TW" sz="1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      Conversely, if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P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is a partition of S, 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we can also define an 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equivalence relation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on S as 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={</a:t>
            </a:r>
            <a:r>
              <a:rPr lang="en-US" altLang="zh-TW" sz="2000">
                <a:solidFill>
                  <a:srgbClr val="CC3300"/>
                </a:solidFill>
                <a:ea typeface="Arial Unicode MS" pitchFamily="34" charset="-120"/>
                <a:sym typeface="Symbol" panose="05050102010706020507" pitchFamily="18" charset="2"/>
              </a:rPr>
              <a:t>(1,1),(1,3),(1,4),(3,1),(3,3),(3,4),(4,1),(4,3),(4,4)</a:t>
            </a:r>
            <a:r>
              <a:rPr lang="en-US" altLang="zh-TW" sz="20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,</a:t>
            </a:r>
            <a:r>
              <a:rPr lang="en-US" altLang="zh-TW" sz="2000">
                <a:solidFill>
                  <a:srgbClr val="00CC66"/>
                </a:solidFill>
                <a:ea typeface="Arial Unicode MS" pitchFamily="34" charset="-120"/>
                <a:sym typeface="Symbol" panose="05050102010706020507" pitchFamily="18" charset="2"/>
              </a:rPr>
              <a:t>(2,2),(2,6),(6,2),(6,6),</a:t>
            </a:r>
            <a:r>
              <a:rPr lang="en-US" altLang="zh-TW" sz="2000">
                <a:solidFill>
                  <a:srgbClr val="9900CC"/>
                </a:solidFill>
                <a:ea typeface="Arial Unicode MS" pitchFamily="34" charset="-120"/>
                <a:sym typeface="Symbol" panose="05050102010706020507" pitchFamily="18" charset="2"/>
              </a:rPr>
              <a:t>(5,5)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}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endParaRPr lang="en-US" altLang="zh-TW" sz="1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i.e. there are 3 disjoint equivalence classes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rgbClr val="CC3300"/>
                </a:solidFill>
                <a:ea typeface="Arial Unicode MS" pitchFamily="34" charset="-120"/>
                <a:sym typeface="Symbol" panose="05050102010706020507" pitchFamily="18" charset="2"/>
              </a:rPr>
              <a:t>[1]=[3]=[4]={1,3,4}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,  </a:t>
            </a:r>
            <a:r>
              <a:rPr lang="en-US" altLang="zh-TW" sz="2000">
                <a:solidFill>
                  <a:srgbClr val="33CC33"/>
                </a:solidFill>
                <a:ea typeface="Arial Unicode MS" pitchFamily="34" charset="-120"/>
                <a:sym typeface="Symbol" panose="05050102010706020507" pitchFamily="18" charset="2"/>
              </a:rPr>
              <a:t>[2]=[6]={2,6}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, and  </a:t>
            </a:r>
            <a:r>
              <a:rPr lang="en-US" altLang="zh-TW" sz="2000">
                <a:solidFill>
                  <a:srgbClr val="9900CC"/>
                </a:solidFill>
                <a:ea typeface="Arial Unicode MS" pitchFamily="34" charset="-120"/>
                <a:sym typeface="Symbol" panose="05050102010706020507" pitchFamily="18" charset="2"/>
              </a:rPr>
              <a:t>[5]={5}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  </a:t>
            </a:r>
            <a:endParaRPr lang="en-US" altLang="zh-TW" sz="20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72FA45D8-D89A-4D58-889B-8DE352268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47678B7F-764B-4D01-9A4E-67BA14CB0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9168823F-4B14-479B-8771-1194369A5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2501D99A-FAEA-41FA-A3C5-03D3512FB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37338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C4E9F332-F853-40E0-8A71-36CEA3DED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6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72A9C554-C10A-4109-A447-AE29BFB52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386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6CEB4D27-41E4-4B3C-A6EF-22B4E8F9D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1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BBEABC82-B797-4E1E-8154-E190B0624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0" name="Line 14">
            <a:extLst>
              <a:ext uri="{FF2B5EF4-FFF2-40B4-BE49-F238E27FC236}">
                <a16:creationId xmlns:a16="http://schemas.microsoft.com/office/drawing/2014/main" id="{4BC3EEF5-6455-4802-99E6-C8ACF683A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0386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573CB057-8CA1-4F7F-A1BB-BED4B50D8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31165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22163189-DF13-4915-8B86-AB3FE695A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31165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EC2ABBA9-086D-4347-AFDC-F9D2859FA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5847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632E900D-61FE-47AB-BF3C-4DC7988F7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5847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5" name="Line 19">
            <a:extLst>
              <a:ext uri="{FF2B5EF4-FFF2-40B4-BE49-F238E27FC236}">
                <a16:creationId xmlns:a16="http://schemas.microsoft.com/office/drawing/2014/main" id="{1442401D-94E8-47B2-BA71-0415EB466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6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6" name="Line 20">
            <a:extLst>
              <a:ext uri="{FF2B5EF4-FFF2-40B4-BE49-F238E27FC236}">
                <a16:creationId xmlns:a16="http://schemas.microsoft.com/office/drawing/2014/main" id="{2B40291B-4C4C-4B8E-9EAD-1264359F4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1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7" name="Line 21">
            <a:extLst>
              <a:ext uri="{FF2B5EF4-FFF2-40B4-BE49-F238E27FC236}">
                <a16:creationId xmlns:a16="http://schemas.microsoft.com/office/drawing/2014/main" id="{127C1083-E436-4789-B253-7F4E2DE54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4598" name="Group 29">
            <a:extLst>
              <a:ext uri="{FF2B5EF4-FFF2-40B4-BE49-F238E27FC236}">
                <a16:creationId xmlns:a16="http://schemas.microsoft.com/office/drawing/2014/main" id="{599E0489-16FE-43D8-B2FB-188AAC80269F}"/>
              </a:ext>
            </a:extLst>
          </p:cNvPr>
          <p:cNvGrpSpPr>
            <a:grpSpLocks/>
          </p:cNvGrpSpPr>
          <p:nvPr/>
        </p:nvGrpSpPr>
        <p:grpSpPr bwMode="auto">
          <a:xfrm>
            <a:off x="8801100" y="1028700"/>
            <a:ext cx="1498600" cy="787400"/>
            <a:chOff x="4376" y="952"/>
            <a:chExt cx="1352" cy="592"/>
          </a:xfrm>
        </p:grpSpPr>
        <p:sp>
          <p:nvSpPr>
            <p:cNvPr id="24607" name="Oval 22">
              <a:extLst>
                <a:ext uri="{FF2B5EF4-FFF2-40B4-BE49-F238E27FC236}">
                  <a16:creationId xmlns:a16="http://schemas.microsoft.com/office/drawing/2014/main" id="{E83B64AD-6A69-48C1-B541-F6DF420CF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952"/>
              <a:ext cx="1352" cy="5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600">
                <a:ea typeface="新細明體" panose="02020500000000000000" pitchFamily="18" charset="-120"/>
              </a:endParaRPr>
            </a:p>
          </p:txBody>
        </p:sp>
        <p:sp>
          <p:nvSpPr>
            <p:cNvPr id="24608" name="Freeform 25">
              <a:extLst>
                <a:ext uri="{FF2B5EF4-FFF2-40B4-BE49-F238E27FC236}">
                  <a16:creationId xmlns:a16="http://schemas.microsoft.com/office/drawing/2014/main" id="{11D27F4D-77C0-40A0-AE7C-25DDE9AA3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" y="1000"/>
              <a:ext cx="304" cy="472"/>
            </a:xfrm>
            <a:custGeom>
              <a:avLst/>
              <a:gdLst>
                <a:gd name="T0" fmla="*/ 72 w 304"/>
                <a:gd name="T1" fmla="*/ 0 h 472"/>
                <a:gd name="T2" fmla="*/ 80 w 304"/>
                <a:gd name="T3" fmla="*/ 152 h 472"/>
                <a:gd name="T4" fmla="*/ 144 w 304"/>
                <a:gd name="T5" fmla="*/ 208 h 472"/>
                <a:gd name="T6" fmla="*/ 248 w 304"/>
                <a:gd name="T7" fmla="*/ 200 h 472"/>
                <a:gd name="T8" fmla="*/ 296 w 304"/>
                <a:gd name="T9" fmla="*/ 184 h 472"/>
                <a:gd name="T10" fmla="*/ 304 w 304"/>
                <a:gd name="T11" fmla="*/ 208 h 472"/>
                <a:gd name="T12" fmla="*/ 296 w 304"/>
                <a:gd name="T13" fmla="*/ 296 h 472"/>
                <a:gd name="T14" fmla="*/ 48 w 304"/>
                <a:gd name="T15" fmla="*/ 352 h 472"/>
                <a:gd name="T16" fmla="*/ 0 w 304"/>
                <a:gd name="T17" fmla="*/ 472 h 4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04" h="472">
                  <a:moveTo>
                    <a:pt x="72" y="0"/>
                  </a:moveTo>
                  <a:cubicBezTo>
                    <a:pt x="75" y="51"/>
                    <a:pt x="73" y="102"/>
                    <a:pt x="80" y="152"/>
                  </a:cubicBezTo>
                  <a:cubicBezTo>
                    <a:pt x="84" y="180"/>
                    <a:pt x="144" y="208"/>
                    <a:pt x="144" y="208"/>
                  </a:cubicBezTo>
                  <a:cubicBezTo>
                    <a:pt x="179" y="205"/>
                    <a:pt x="214" y="205"/>
                    <a:pt x="248" y="200"/>
                  </a:cubicBezTo>
                  <a:cubicBezTo>
                    <a:pt x="265" y="197"/>
                    <a:pt x="296" y="184"/>
                    <a:pt x="296" y="184"/>
                  </a:cubicBezTo>
                  <a:cubicBezTo>
                    <a:pt x="299" y="192"/>
                    <a:pt x="304" y="200"/>
                    <a:pt x="304" y="208"/>
                  </a:cubicBezTo>
                  <a:cubicBezTo>
                    <a:pt x="304" y="237"/>
                    <a:pt x="302" y="267"/>
                    <a:pt x="296" y="296"/>
                  </a:cubicBezTo>
                  <a:cubicBezTo>
                    <a:pt x="281" y="364"/>
                    <a:pt x="55" y="352"/>
                    <a:pt x="48" y="352"/>
                  </a:cubicBezTo>
                  <a:cubicBezTo>
                    <a:pt x="7" y="393"/>
                    <a:pt x="0" y="414"/>
                    <a:pt x="0" y="4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9" name="Freeform 26">
              <a:extLst>
                <a:ext uri="{FF2B5EF4-FFF2-40B4-BE49-F238E27FC236}">
                  <a16:creationId xmlns:a16="http://schemas.microsoft.com/office/drawing/2014/main" id="{519950A4-77D5-41C0-A509-EB951D59C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0" y="960"/>
              <a:ext cx="296" cy="296"/>
            </a:xfrm>
            <a:custGeom>
              <a:avLst/>
              <a:gdLst>
                <a:gd name="T0" fmla="*/ 0 w 296"/>
                <a:gd name="T1" fmla="*/ 391 h 280"/>
                <a:gd name="T2" fmla="*/ 56 w 296"/>
                <a:gd name="T3" fmla="*/ 369 h 280"/>
                <a:gd name="T4" fmla="*/ 136 w 296"/>
                <a:gd name="T5" fmla="*/ 347 h 280"/>
                <a:gd name="T6" fmla="*/ 232 w 296"/>
                <a:gd name="T7" fmla="*/ 235 h 280"/>
                <a:gd name="T8" fmla="*/ 296 w 296"/>
                <a:gd name="T9" fmla="*/ 0 h 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80">
                  <a:moveTo>
                    <a:pt x="0" y="280"/>
                  </a:moveTo>
                  <a:cubicBezTo>
                    <a:pt x="19" y="275"/>
                    <a:pt x="37" y="268"/>
                    <a:pt x="56" y="264"/>
                  </a:cubicBezTo>
                  <a:cubicBezTo>
                    <a:pt x="82" y="258"/>
                    <a:pt x="136" y="248"/>
                    <a:pt x="136" y="248"/>
                  </a:cubicBezTo>
                  <a:cubicBezTo>
                    <a:pt x="171" y="224"/>
                    <a:pt x="197" y="192"/>
                    <a:pt x="232" y="168"/>
                  </a:cubicBezTo>
                  <a:cubicBezTo>
                    <a:pt x="273" y="107"/>
                    <a:pt x="296" y="75"/>
                    <a:pt x="2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0" name="Freeform 27">
              <a:extLst>
                <a:ext uri="{FF2B5EF4-FFF2-40B4-BE49-F238E27FC236}">
                  <a16:creationId xmlns:a16="http://schemas.microsoft.com/office/drawing/2014/main" id="{D42DF7B7-B77E-42DF-AC16-DE5671CDA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1274"/>
              <a:ext cx="640" cy="214"/>
            </a:xfrm>
            <a:custGeom>
              <a:avLst/>
              <a:gdLst>
                <a:gd name="T0" fmla="*/ 0 w 640"/>
                <a:gd name="T1" fmla="*/ 70 h 214"/>
                <a:gd name="T2" fmla="*/ 72 w 640"/>
                <a:gd name="T3" fmla="*/ 94 h 214"/>
                <a:gd name="T4" fmla="*/ 96 w 640"/>
                <a:gd name="T5" fmla="*/ 102 h 214"/>
                <a:gd name="T6" fmla="*/ 280 w 640"/>
                <a:gd name="T7" fmla="*/ 86 h 214"/>
                <a:gd name="T8" fmla="*/ 328 w 640"/>
                <a:gd name="T9" fmla="*/ 54 h 214"/>
                <a:gd name="T10" fmla="*/ 352 w 640"/>
                <a:gd name="T11" fmla="*/ 38 h 214"/>
                <a:gd name="T12" fmla="*/ 416 w 640"/>
                <a:gd name="T13" fmla="*/ 22 h 214"/>
                <a:gd name="T14" fmla="*/ 536 w 640"/>
                <a:gd name="T15" fmla="*/ 134 h 214"/>
                <a:gd name="T16" fmla="*/ 584 w 640"/>
                <a:gd name="T17" fmla="*/ 174 h 214"/>
                <a:gd name="T18" fmla="*/ 640 w 640"/>
                <a:gd name="T19" fmla="*/ 214 h 2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40" h="214">
                  <a:moveTo>
                    <a:pt x="0" y="70"/>
                  </a:moveTo>
                  <a:cubicBezTo>
                    <a:pt x="24" y="78"/>
                    <a:pt x="48" y="86"/>
                    <a:pt x="72" y="94"/>
                  </a:cubicBezTo>
                  <a:cubicBezTo>
                    <a:pt x="80" y="97"/>
                    <a:pt x="96" y="102"/>
                    <a:pt x="96" y="102"/>
                  </a:cubicBezTo>
                  <a:cubicBezTo>
                    <a:pt x="157" y="99"/>
                    <a:pt x="226" y="116"/>
                    <a:pt x="280" y="86"/>
                  </a:cubicBezTo>
                  <a:cubicBezTo>
                    <a:pt x="297" y="77"/>
                    <a:pt x="312" y="65"/>
                    <a:pt x="328" y="54"/>
                  </a:cubicBezTo>
                  <a:cubicBezTo>
                    <a:pt x="336" y="49"/>
                    <a:pt x="352" y="38"/>
                    <a:pt x="352" y="38"/>
                  </a:cubicBezTo>
                  <a:cubicBezTo>
                    <a:pt x="374" y="5"/>
                    <a:pt x="382" y="0"/>
                    <a:pt x="416" y="22"/>
                  </a:cubicBezTo>
                  <a:cubicBezTo>
                    <a:pt x="435" y="80"/>
                    <a:pt x="487" y="102"/>
                    <a:pt x="536" y="134"/>
                  </a:cubicBezTo>
                  <a:cubicBezTo>
                    <a:pt x="589" y="169"/>
                    <a:pt x="532" y="148"/>
                    <a:pt x="584" y="174"/>
                  </a:cubicBezTo>
                  <a:cubicBezTo>
                    <a:pt x="609" y="186"/>
                    <a:pt x="626" y="187"/>
                    <a:pt x="640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1" name="Freeform 28">
              <a:extLst>
                <a:ext uri="{FF2B5EF4-FFF2-40B4-BE49-F238E27FC236}">
                  <a16:creationId xmlns:a16="http://schemas.microsoft.com/office/drawing/2014/main" id="{4DE4981B-3646-4C58-8F8A-E817829E4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32"/>
              <a:ext cx="208" cy="328"/>
            </a:xfrm>
            <a:custGeom>
              <a:avLst/>
              <a:gdLst>
                <a:gd name="T0" fmla="*/ 0 w 200"/>
                <a:gd name="T1" fmla="*/ 480 h 304"/>
                <a:gd name="T2" fmla="*/ 131 w 200"/>
                <a:gd name="T3" fmla="*/ 217 h 304"/>
                <a:gd name="T4" fmla="*/ 202 w 200"/>
                <a:gd name="T5" fmla="*/ 114 h 304"/>
                <a:gd name="T6" fmla="*/ 243 w 200"/>
                <a:gd name="T7" fmla="*/ 38 h 304"/>
                <a:gd name="T8" fmla="*/ 253 w 20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304">
                  <a:moveTo>
                    <a:pt x="0" y="304"/>
                  </a:moveTo>
                  <a:cubicBezTo>
                    <a:pt x="21" y="240"/>
                    <a:pt x="63" y="189"/>
                    <a:pt x="104" y="136"/>
                  </a:cubicBezTo>
                  <a:cubicBezTo>
                    <a:pt x="154" y="71"/>
                    <a:pt x="114" y="103"/>
                    <a:pt x="160" y="72"/>
                  </a:cubicBezTo>
                  <a:cubicBezTo>
                    <a:pt x="171" y="56"/>
                    <a:pt x="181" y="40"/>
                    <a:pt x="192" y="24"/>
                  </a:cubicBezTo>
                  <a:cubicBezTo>
                    <a:pt x="197" y="17"/>
                    <a:pt x="200" y="0"/>
                    <a:pt x="2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599" name="Group 39">
            <a:extLst>
              <a:ext uri="{FF2B5EF4-FFF2-40B4-BE49-F238E27FC236}">
                <a16:creationId xmlns:a16="http://schemas.microsoft.com/office/drawing/2014/main" id="{E0FD4294-261C-41C7-BB90-A7ACA520C224}"/>
              </a:ext>
            </a:extLst>
          </p:cNvPr>
          <p:cNvGrpSpPr>
            <a:grpSpLocks/>
          </p:cNvGrpSpPr>
          <p:nvPr/>
        </p:nvGrpSpPr>
        <p:grpSpPr bwMode="auto">
          <a:xfrm>
            <a:off x="8255000" y="3746500"/>
            <a:ext cx="2146300" cy="939800"/>
            <a:chOff x="4584" y="2960"/>
            <a:chExt cx="1352" cy="592"/>
          </a:xfrm>
        </p:grpSpPr>
        <p:sp>
          <p:nvSpPr>
            <p:cNvPr id="24601" name="Oval 31">
              <a:extLst>
                <a:ext uri="{FF2B5EF4-FFF2-40B4-BE49-F238E27FC236}">
                  <a16:creationId xmlns:a16="http://schemas.microsoft.com/office/drawing/2014/main" id="{1B7722B7-3B17-4160-9125-C79ABCF8B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2960"/>
              <a:ext cx="1352" cy="5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600">
                <a:ea typeface="新細明體" panose="02020500000000000000" pitchFamily="18" charset="-120"/>
              </a:endParaRPr>
            </a:p>
          </p:txBody>
        </p:sp>
        <p:sp>
          <p:nvSpPr>
            <p:cNvPr id="24602" name="Freeform 32">
              <a:extLst>
                <a:ext uri="{FF2B5EF4-FFF2-40B4-BE49-F238E27FC236}">
                  <a16:creationId xmlns:a16="http://schemas.microsoft.com/office/drawing/2014/main" id="{D64243B0-1C2C-4E25-8CC4-D8F45DC9C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" y="3008"/>
              <a:ext cx="304" cy="472"/>
            </a:xfrm>
            <a:custGeom>
              <a:avLst/>
              <a:gdLst>
                <a:gd name="T0" fmla="*/ 72 w 304"/>
                <a:gd name="T1" fmla="*/ 0 h 472"/>
                <a:gd name="T2" fmla="*/ 80 w 304"/>
                <a:gd name="T3" fmla="*/ 152 h 472"/>
                <a:gd name="T4" fmla="*/ 144 w 304"/>
                <a:gd name="T5" fmla="*/ 208 h 472"/>
                <a:gd name="T6" fmla="*/ 248 w 304"/>
                <a:gd name="T7" fmla="*/ 200 h 472"/>
                <a:gd name="T8" fmla="*/ 296 w 304"/>
                <a:gd name="T9" fmla="*/ 184 h 472"/>
                <a:gd name="T10" fmla="*/ 304 w 304"/>
                <a:gd name="T11" fmla="*/ 208 h 472"/>
                <a:gd name="T12" fmla="*/ 296 w 304"/>
                <a:gd name="T13" fmla="*/ 296 h 472"/>
                <a:gd name="T14" fmla="*/ 48 w 304"/>
                <a:gd name="T15" fmla="*/ 352 h 472"/>
                <a:gd name="T16" fmla="*/ 0 w 304"/>
                <a:gd name="T17" fmla="*/ 472 h 4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04" h="472">
                  <a:moveTo>
                    <a:pt x="72" y="0"/>
                  </a:moveTo>
                  <a:cubicBezTo>
                    <a:pt x="75" y="51"/>
                    <a:pt x="73" y="102"/>
                    <a:pt x="80" y="152"/>
                  </a:cubicBezTo>
                  <a:cubicBezTo>
                    <a:pt x="84" y="180"/>
                    <a:pt x="144" y="208"/>
                    <a:pt x="144" y="208"/>
                  </a:cubicBezTo>
                  <a:cubicBezTo>
                    <a:pt x="179" y="205"/>
                    <a:pt x="214" y="205"/>
                    <a:pt x="248" y="200"/>
                  </a:cubicBezTo>
                  <a:cubicBezTo>
                    <a:pt x="265" y="197"/>
                    <a:pt x="296" y="184"/>
                    <a:pt x="296" y="184"/>
                  </a:cubicBezTo>
                  <a:cubicBezTo>
                    <a:pt x="299" y="192"/>
                    <a:pt x="304" y="200"/>
                    <a:pt x="304" y="208"/>
                  </a:cubicBezTo>
                  <a:cubicBezTo>
                    <a:pt x="304" y="237"/>
                    <a:pt x="302" y="267"/>
                    <a:pt x="296" y="296"/>
                  </a:cubicBezTo>
                  <a:cubicBezTo>
                    <a:pt x="281" y="364"/>
                    <a:pt x="55" y="352"/>
                    <a:pt x="48" y="352"/>
                  </a:cubicBezTo>
                  <a:cubicBezTo>
                    <a:pt x="7" y="393"/>
                    <a:pt x="0" y="414"/>
                    <a:pt x="0" y="4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3" name="Freeform 33">
              <a:extLst>
                <a:ext uri="{FF2B5EF4-FFF2-40B4-BE49-F238E27FC236}">
                  <a16:creationId xmlns:a16="http://schemas.microsoft.com/office/drawing/2014/main" id="{6AD76F8B-9C0A-4AA9-82F7-1CCEBD5150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" y="2968"/>
              <a:ext cx="152" cy="560"/>
            </a:xfrm>
            <a:custGeom>
              <a:avLst/>
              <a:gdLst>
                <a:gd name="T0" fmla="*/ 0 w 296"/>
                <a:gd name="T1" fmla="*/ 17920 h 280"/>
                <a:gd name="T2" fmla="*/ 1 w 296"/>
                <a:gd name="T3" fmla="*/ 16896 h 280"/>
                <a:gd name="T4" fmla="*/ 3 w 296"/>
                <a:gd name="T5" fmla="*/ 15872 h 280"/>
                <a:gd name="T6" fmla="*/ 4 w 296"/>
                <a:gd name="T7" fmla="*/ 10752 h 280"/>
                <a:gd name="T8" fmla="*/ 6 w 296"/>
                <a:gd name="T9" fmla="*/ 0 h 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80">
                  <a:moveTo>
                    <a:pt x="0" y="280"/>
                  </a:moveTo>
                  <a:cubicBezTo>
                    <a:pt x="19" y="275"/>
                    <a:pt x="37" y="268"/>
                    <a:pt x="56" y="264"/>
                  </a:cubicBezTo>
                  <a:cubicBezTo>
                    <a:pt x="82" y="258"/>
                    <a:pt x="136" y="248"/>
                    <a:pt x="136" y="248"/>
                  </a:cubicBezTo>
                  <a:cubicBezTo>
                    <a:pt x="171" y="224"/>
                    <a:pt x="197" y="192"/>
                    <a:pt x="232" y="168"/>
                  </a:cubicBezTo>
                  <a:cubicBezTo>
                    <a:pt x="273" y="107"/>
                    <a:pt x="296" y="75"/>
                    <a:pt x="2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4" name="Text Box 36">
              <a:extLst>
                <a:ext uri="{FF2B5EF4-FFF2-40B4-BE49-F238E27FC236}">
                  <a16:creationId xmlns:a16="http://schemas.microsoft.com/office/drawing/2014/main" id="{EC35A1D5-2B61-47DE-A13E-E8E863A95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4" y="3125"/>
              <a:ext cx="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000">
                  <a:solidFill>
                    <a:srgbClr val="CC3300"/>
                  </a:solidFill>
                  <a:ea typeface="新細明體" panose="02020500000000000000" pitchFamily="18" charset="-120"/>
                </a:rPr>
                <a:t>A</a:t>
              </a:r>
              <a:br>
                <a:rPr lang="en-US" altLang="zh-TW" sz="1000">
                  <a:solidFill>
                    <a:srgbClr val="CC3300"/>
                  </a:solidFill>
                  <a:ea typeface="新細明體" panose="02020500000000000000" pitchFamily="18" charset="-120"/>
                </a:rPr>
              </a:br>
              <a:r>
                <a:rPr lang="en-US" altLang="zh-TW" sz="1000">
                  <a:solidFill>
                    <a:srgbClr val="CC3300"/>
                  </a:solidFill>
                  <a:ea typeface="新細明體" panose="02020500000000000000" pitchFamily="18" charset="-120"/>
                </a:rPr>
                <a:t>1,3,4</a:t>
              </a:r>
            </a:p>
          </p:txBody>
        </p:sp>
        <p:sp>
          <p:nvSpPr>
            <p:cNvPr id="24605" name="Text Box 37">
              <a:extLst>
                <a:ext uri="{FF2B5EF4-FFF2-40B4-BE49-F238E27FC236}">
                  <a16:creationId xmlns:a16="http://schemas.microsoft.com/office/drawing/2014/main" id="{91C24D5A-21C0-464D-9315-189AFC861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" y="3125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000">
                  <a:solidFill>
                    <a:srgbClr val="00CC66"/>
                  </a:solidFill>
                  <a:ea typeface="新細明體" panose="02020500000000000000" pitchFamily="18" charset="-120"/>
                </a:rPr>
                <a:t>B</a:t>
              </a:r>
              <a:br>
                <a:rPr lang="en-US" altLang="zh-TW" sz="1000">
                  <a:solidFill>
                    <a:srgbClr val="00CC66"/>
                  </a:solidFill>
                  <a:ea typeface="新細明體" panose="02020500000000000000" pitchFamily="18" charset="-120"/>
                </a:rPr>
              </a:br>
              <a:r>
                <a:rPr lang="en-US" altLang="zh-TW" sz="1000">
                  <a:solidFill>
                    <a:srgbClr val="00CC66"/>
                  </a:solidFill>
                  <a:ea typeface="新細明體" panose="02020500000000000000" pitchFamily="18" charset="-120"/>
                </a:rPr>
                <a:t>2, 6</a:t>
              </a:r>
            </a:p>
          </p:txBody>
        </p:sp>
        <p:sp>
          <p:nvSpPr>
            <p:cNvPr id="24606" name="Text Box 38">
              <a:extLst>
                <a:ext uri="{FF2B5EF4-FFF2-40B4-BE49-F238E27FC236}">
                  <a16:creationId xmlns:a16="http://schemas.microsoft.com/office/drawing/2014/main" id="{E6C9A944-7359-4EA0-97E1-A43DD6E20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" y="3101"/>
              <a:ext cx="1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000">
                  <a:solidFill>
                    <a:srgbClr val="9900CC"/>
                  </a:solidFill>
                  <a:ea typeface="新細明體" panose="02020500000000000000" pitchFamily="18" charset="-120"/>
                </a:rPr>
                <a:t>C</a:t>
              </a:r>
              <a:br>
                <a:rPr lang="en-US" altLang="zh-TW" sz="1000">
                  <a:solidFill>
                    <a:srgbClr val="9900CC"/>
                  </a:solidFill>
                  <a:ea typeface="新細明體" panose="02020500000000000000" pitchFamily="18" charset="-120"/>
                </a:rPr>
              </a:br>
              <a:r>
                <a:rPr lang="en-US" altLang="zh-TW" sz="1000">
                  <a:solidFill>
                    <a:srgbClr val="9900CC"/>
                  </a:solidFill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24600" name="Text Box 40">
            <a:extLst>
              <a:ext uri="{FF2B5EF4-FFF2-40B4-BE49-F238E27FC236}">
                <a16:creationId xmlns:a16="http://schemas.microsoft.com/office/drawing/2014/main" id="{1E7C4B37-F018-4020-B627-2DD51C95E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2417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2.2: Equivalence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>
            <a:extLst>
              <a:ext uri="{FF2B5EF4-FFF2-40B4-BE49-F238E27FC236}">
                <a16:creationId xmlns:a16="http://schemas.microsoft.com/office/drawing/2014/main" id="{FE20A3B4-9FF1-42D0-B247-5E137E663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562C53D-0089-4412-9F52-5834DB84C0AB}" type="slidenum">
              <a:rPr lang="zh-TW" altLang="en-US" sz="1400">
                <a:latin typeface="Times New Roman" panose="02020603050405020304" pitchFamily="18" charset="0"/>
              </a:rPr>
              <a:pPr/>
              <a:t>12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97EAE54-ED14-475D-A4CB-545403C8F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Partition &amp; Equivalence Classes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475DBA6-8511-4470-9006-F2D4F08F41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D2A56773-CFE6-4013-8046-3FA5865C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Thm 2.4</a:t>
            </a:r>
          </a:p>
          <a:p>
            <a:pPr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An equivalence relation </a:t>
            </a:r>
            <a:r>
              <a:rPr lang="en-US" altLang="zh-TW" sz="20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gives rise to a partition </a:t>
            </a:r>
            <a:r>
              <a:rPr lang="en-US" altLang="zh-TW" sz="20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P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</a:t>
            </a:r>
            <a:b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where the members of </a:t>
            </a:r>
            <a:r>
              <a:rPr lang="en-US" altLang="zh-TW" sz="20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P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are the equivalence classes of </a:t>
            </a:r>
            <a:r>
              <a:rPr lang="en-US" altLang="zh-TW" sz="20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</a:p>
          <a:p>
            <a:pPr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 partition </a:t>
            </a:r>
            <a:r>
              <a:rPr lang="en-US" altLang="zh-TW" sz="20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P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induces an equivalence relation </a:t>
            </a:r>
            <a:r>
              <a:rPr lang="en-US" altLang="zh-TW" sz="20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</a:t>
            </a:r>
            <a:b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where two elements are related by </a:t>
            </a:r>
            <a:r>
              <a:rPr lang="en-US" altLang="zh-TW" sz="20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whenever they lie in the same members of </a:t>
            </a:r>
            <a:r>
              <a:rPr lang="en-US" altLang="zh-TW" sz="20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P</a:t>
            </a:r>
            <a:b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Moreover, the equivalence classes of this relation are the members of </a:t>
            </a:r>
            <a:r>
              <a:rPr lang="en-US" altLang="zh-TW" sz="20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P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</a:t>
            </a:r>
            <a:b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(check the example in previous page)</a:t>
            </a:r>
          </a:p>
          <a:p>
            <a:pPr>
              <a:buFontTx/>
              <a:buChar char="•"/>
            </a:pPr>
            <a:endParaRPr lang="en-US" altLang="zh-TW" sz="1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Ex1: let </a:t>
            </a:r>
            <a:r>
              <a:rPr lang="en-US" altLang="zh-TW" sz="18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 be the following equivalence relation on the set S={1,2,3,4,5,6}</a:t>
            </a:r>
          </a:p>
          <a:p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      </a:t>
            </a:r>
            <a:r>
              <a:rPr lang="en-US" altLang="zh-TW" sz="18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={(1,1),(1,5),(2,2),(2,3),(2,6),(3,2),(3,3),(3,6),(4,4),(5,1),(5,5),(6,2),(6,3),(6,6)}</a:t>
            </a:r>
          </a:p>
          <a:p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      Find the partitions (equivalence classes) of S induced by </a:t>
            </a:r>
            <a:r>
              <a:rPr lang="en-US" altLang="zh-TW" sz="1800" i="1">
                <a:ea typeface="Arial Unicode MS" pitchFamily="34" charset="-120"/>
                <a:sym typeface="Symbol" panose="05050102010706020507" pitchFamily="18" charset="2"/>
              </a:rPr>
              <a:t>R</a:t>
            </a:r>
          </a:p>
          <a:p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Ans:</a:t>
            </a:r>
          </a:p>
          <a:p>
            <a:endParaRPr lang="en-US" altLang="zh-TW" sz="18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12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1200" i="1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Ex2: write the equivalence relation on {1,2,3,4,5} that is induced by the partition with {1,5},{2,4}, and {3} as its partitioning subsets</a:t>
            </a:r>
          </a:p>
          <a:p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Ans:</a:t>
            </a:r>
          </a:p>
        </p:txBody>
      </p:sp>
      <p:sp>
        <p:nvSpPr>
          <p:cNvPr id="402467" name="Text Box 35">
            <a:extLst>
              <a:ext uri="{FF2B5EF4-FFF2-40B4-BE49-F238E27FC236}">
                <a16:creationId xmlns:a16="http://schemas.microsoft.com/office/drawing/2014/main" id="{85E30C6B-4F2F-4929-8DE0-9A28941DB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4672013"/>
            <a:ext cx="7156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[1]=[5]={1,5},  [2]=[3]=[6]={2,3,6},  [4]={4}</a:t>
            </a:r>
            <a:b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{{1,5},{2,3,6},{4}} is the partition </a:t>
            </a:r>
            <a:r>
              <a:rPr lang="en-US" altLang="zh-TW" sz="18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(Quotient Set S/R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) of S induced by </a:t>
            </a:r>
            <a:r>
              <a:rPr lang="en-US" altLang="zh-TW" sz="18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endParaRPr lang="zh-TW" altLang="en-US" sz="2400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  <p:sp>
        <p:nvSpPr>
          <p:cNvPr id="402468" name="Text Box 36">
            <a:extLst>
              <a:ext uri="{FF2B5EF4-FFF2-40B4-BE49-F238E27FC236}">
                <a16:creationId xmlns:a16="http://schemas.microsoft.com/office/drawing/2014/main" id="{FFD3B626-9776-436A-9DFD-47CF0D74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5988051"/>
            <a:ext cx="5499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8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={(1,1),(1,5),(5,1),(5,5), (2,2),(2,4),(4,2),(4,4), (3,3)}</a:t>
            </a:r>
            <a:endParaRPr lang="zh-TW" altLang="en-US" sz="2400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  <p:sp>
        <p:nvSpPr>
          <p:cNvPr id="26632" name="Text Box 37">
            <a:extLst>
              <a:ext uri="{FF2B5EF4-FFF2-40B4-BE49-F238E27FC236}">
                <a16:creationId xmlns:a16="http://schemas.microsoft.com/office/drawing/2014/main" id="{2065CB16-03B9-43A1-AAD1-47D43C21C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2417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2.2: Equivalence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7" grpId="0" autoUpdateAnimBg="0"/>
      <p:bldP spid="40246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4">
            <a:extLst>
              <a:ext uri="{FF2B5EF4-FFF2-40B4-BE49-F238E27FC236}">
                <a16:creationId xmlns:a16="http://schemas.microsoft.com/office/drawing/2014/main" id="{A6D70FCC-410A-44D7-BA40-9D8FEE970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1C81F90-619C-48D1-8FF2-94C9EB5280E2}" type="slidenum">
              <a:rPr lang="zh-TW" altLang="en-US" sz="1400">
                <a:latin typeface="Times New Roman" panose="02020603050405020304" pitchFamily="18" charset="0"/>
              </a:rPr>
              <a:pPr/>
              <a:t>13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5226D73-B3ED-4E5A-9E88-E6B07B8C2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More exercises on partitions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AB376DA-F7E6-4268-B364-0AA457CDDC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C2346D1-58D4-4803-8C37-650B864BA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Ex3: How many partitions are there of a set containing 4 elements</a:t>
            </a:r>
          </a:p>
          <a:p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Ans:</a:t>
            </a:r>
          </a:p>
          <a:p>
            <a:endParaRPr lang="en-US" altLang="zh-TW" sz="1800" baseline="-250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1800" baseline="-250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1800" baseline="-250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800" i="1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18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18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18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18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Ex4: Let S={1,2,3,…,9} and let ~ be the relation on SxS defined by</a:t>
            </a:r>
            <a:b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 (a,b)~(c,d)  if  a+d=b+c</a:t>
            </a:r>
          </a:p>
          <a:p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     (a) show that ~ is an equivalence relation</a:t>
            </a:r>
          </a:p>
          <a:p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     (b) Find [(2,5)]  (i.e. the equivalence class of (2,5)</a:t>
            </a:r>
          </a:p>
          <a:p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Ans:</a:t>
            </a:r>
          </a:p>
        </p:txBody>
      </p:sp>
      <p:sp>
        <p:nvSpPr>
          <p:cNvPr id="404505" name="Text Box 25">
            <a:extLst>
              <a:ext uri="{FF2B5EF4-FFF2-40B4-BE49-F238E27FC236}">
                <a16:creationId xmlns:a16="http://schemas.microsoft.com/office/drawing/2014/main" id="{327A0E71-09A5-4DBD-B818-2797ACE9F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9" y="1592263"/>
            <a:ext cx="701198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r>
              <a:rPr lang="en-US" altLang="zh-TW" sz="18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4</a:t>
            </a:r>
            <a:r>
              <a:rPr lang="en-US" altLang="zh-TW" sz="18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4 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+ C</a:t>
            </a:r>
            <a:r>
              <a:rPr lang="en-US" altLang="zh-TW" sz="18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4</a:t>
            </a:r>
            <a:r>
              <a:rPr lang="en-US" altLang="zh-TW" sz="18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3 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r>
              <a:rPr lang="en-US" altLang="zh-TW" sz="18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18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 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+ ½*C</a:t>
            </a:r>
            <a:r>
              <a:rPr lang="en-US" altLang="zh-TW" sz="18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4</a:t>
            </a:r>
            <a:r>
              <a:rPr lang="en-US" altLang="zh-TW" sz="18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 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r>
              <a:rPr lang="en-US" altLang="zh-TW" sz="18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18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 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+ ½*C</a:t>
            </a:r>
            <a:r>
              <a:rPr lang="en-US" altLang="zh-TW" sz="18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4</a:t>
            </a:r>
            <a:r>
              <a:rPr lang="en-US" altLang="zh-TW" sz="18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 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r>
              <a:rPr lang="en-US" altLang="zh-TW" sz="18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18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r>
              <a:rPr lang="en-US" altLang="zh-TW" sz="18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18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 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+ (1/4!)*C</a:t>
            </a:r>
            <a:r>
              <a:rPr lang="en-US" altLang="zh-TW" sz="18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4</a:t>
            </a:r>
            <a:r>
              <a:rPr lang="en-US" altLang="zh-TW" sz="18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 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r>
              <a:rPr lang="en-US" altLang="zh-TW" sz="18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3</a:t>
            </a:r>
            <a:r>
              <a:rPr lang="en-US" altLang="zh-TW" sz="18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 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r>
              <a:rPr lang="en-US" altLang="zh-TW" sz="18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18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 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r>
              <a:rPr lang="en-US" altLang="zh-TW" sz="18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18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 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=15</a:t>
            </a:r>
            <a:b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18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18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: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{1,2,3,4}  </a:t>
            </a:r>
            <a:r>
              <a:rPr lang="en-US" altLang="zh-TW" sz="1800">
                <a:ea typeface="新細明體" panose="02020500000000000000" pitchFamily="18" charset="-120"/>
              </a:rPr>
              <a:t>      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800">
                <a:ea typeface="新細明體" panose="02020500000000000000" pitchFamily="18" charset="-120"/>
              </a:rPr>
              <a:t>: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{1,2,3}{4},{1,2,4}{3},{1,3,4}{2},{2,3,4}{1}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800">
                <a:ea typeface="新細明體" panose="02020500000000000000" pitchFamily="18" charset="-120"/>
              </a:rPr>
              <a:t>: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{1,2}{3,4},{1,3}{2,4},{1,4}{2,3}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6</a:t>
            </a:r>
            <a:r>
              <a:rPr lang="en-US" altLang="zh-TW" sz="1800">
                <a:ea typeface="新細明體" panose="02020500000000000000" pitchFamily="18" charset="-120"/>
              </a:rPr>
              <a:t>: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{1,2}{3}{4},{1,3}{2}{4},{1,4}{2}{3},  {1}{2}{3,4},{1}{3}{2,4},{1}{4}{2,3}</a:t>
            </a:r>
          </a:p>
          <a:p>
            <a:pPr eaLnBrk="1" hangingPunct="1"/>
            <a:r>
              <a:rPr lang="zh-TW" altLang="en-US" sz="180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  <a:r>
              <a:rPr lang="zh-TW" altLang="en-US" sz="1800">
                <a:ea typeface="新細明體" panose="02020500000000000000" pitchFamily="18" charset="-120"/>
              </a:rPr>
              <a:t>:</a:t>
            </a:r>
            <a:r>
              <a:rPr lang="zh-TW" altLang="en-US" sz="1800">
                <a:solidFill>
                  <a:srgbClr val="008000"/>
                </a:solidFill>
                <a:ea typeface="新細明體" panose="02020500000000000000" pitchFamily="18" charset="-120"/>
              </a:rPr>
              <a:t>{1}{2}{3}{4}</a:t>
            </a:r>
          </a:p>
        </p:txBody>
      </p:sp>
      <p:grpSp>
        <p:nvGrpSpPr>
          <p:cNvPr id="404507" name="Group 27">
            <a:extLst>
              <a:ext uri="{FF2B5EF4-FFF2-40B4-BE49-F238E27FC236}">
                <a16:creationId xmlns:a16="http://schemas.microsoft.com/office/drawing/2014/main" id="{BE55B775-353E-4887-9A5A-B7D85BD0C10E}"/>
              </a:ext>
            </a:extLst>
          </p:cNvPr>
          <p:cNvGrpSpPr>
            <a:grpSpLocks/>
          </p:cNvGrpSpPr>
          <p:nvPr/>
        </p:nvGrpSpPr>
        <p:grpSpPr bwMode="auto">
          <a:xfrm>
            <a:off x="2317750" y="4583113"/>
            <a:ext cx="6883400" cy="1739900"/>
            <a:chOff x="548" y="2422"/>
            <a:chExt cx="4336" cy="1096"/>
          </a:xfrm>
        </p:grpSpPr>
        <p:graphicFrame>
          <p:nvGraphicFramePr>
            <p:cNvPr id="28681" name="Object 22">
              <a:extLst>
                <a:ext uri="{FF2B5EF4-FFF2-40B4-BE49-F238E27FC236}">
                  <a16:creationId xmlns:a16="http://schemas.microsoft.com/office/drawing/2014/main" id="{F59D6877-646C-4485-87A1-8605874A23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4" y="2629"/>
            <a:ext cx="76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4" name="Equation" r:id="rId4" imgW="1205977" imgH="266584" progId="Equation.DSMT4">
                    <p:embed/>
                  </p:oleObj>
                </mc:Choice>
                <mc:Fallback>
                  <p:oleObj name="Equation" r:id="rId4" imgW="1205977" imgH="266584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2629"/>
                          <a:ext cx="76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Object 24">
              <a:extLst>
                <a:ext uri="{FF2B5EF4-FFF2-40B4-BE49-F238E27FC236}">
                  <a16:creationId xmlns:a16="http://schemas.microsoft.com/office/drawing/2014/main" id="{E0ECC9DC-F538-4680-A7C3-693CD43AD0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3" y="3144"/>
            <a:ext cx="66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5" name="Equation" r:id="rId6" imgW="1053643" imgH="266584" progId="Equation.DSMT4">
                    <p:embed/>
                  </p:oleObj>
                </mc:Choice>
                <mc:Fallback>
                  <p:oleObj name="Equation" r:id="rId6" imgW="1053643" imgH="266584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3" y="3144"/>
                          <a:ext cx="66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3" name="Text Box 26">
              <a:extLst>
                <a:ext uri="{FF2B5EF4-FFF2-40B4-BE49-F238E27FC236}">
                  <a16:creationId xmlns:a16="http://schemas.microsoft.com/office/drawing/2014/main" id="{74606C83-31CD-46D5-A9DA-C12161CDD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22"/>
              <a:ext cx="433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800">
                  <a:solidFill>
                    <a:srgbClr val="008000"/>
                  </a:solidFill>
                  <a:ea typeface="Arial Unicode MS" pitchFamily="34" charset="-120"/>
                  <a:sym typeface="Symbol" panose="05050102010706020507" pitchFamily="18" charset="2"/>
                </a:rPr>
                <a:t> a-b=c-d</a:t>
              </a:r>
              <a:br>
                <a:rPr lang="en-US" altLang="zh-TW" sz="1800">
                  <a:solidFill>
                    <a:srgbClr val="008000"/>
                  </a:solidFill>
                  <a:ea typeface="Arial Unicode MS" pitchFamily="34" charset="-120"/>
                  <a:sym typeface="Symbol" panose="05050102010706020507" pitchFamily="18" charset="2"/>
                </a:rPr>
              </a:br>
              <a:r>
                <a:rPr lang="en-US" altLang="zh-TW" sz="1800">
                  <a:solidFill>
                    <a:srgbClr val="008000"/>
                  </a:solidFill>
                  <a:ea typeface="Arial Unicode MS" pitchFamily="34" charset="-120"/>
                  <a:sym typeface="Symbol" panose="05050102010706020507" pitchFamily="18" charset="2"/>
                </a:rPr>
                <a:t>(a)1.                        </a:t>
              </a:r>
              <a:r>
                <a:rPr lang="en-US" altLang="zh-TW" sz="1800">
                  <a:solidFill>
                    <a:srgbClr val="008000"/>
                  </a:solidFill>
                  <a:ea typeface="MS Gothic" panose="020B0609070205080204" pitchFamily="49" charset="-128"/>
                  <a:sym typeface="Symbol" panose="05050102010706020507" pitchFamily="18" charset="2"/>
                </a:rPr>
                <a:t>a-b=a-b, thus (a,b)~(a,b)</a:t>
              </a:r>
              <a:br>
                <a:rPr lang="en-US" altLang="zh-TW" sz="1800">
                  <a:solidFill>
                    <a:srgbClr val="008000"/>
                  </a:solidFill>
                  <a:ea typeface="MS Gothic" panose="020B0609070205080204" pitchFamily="49" charset="-128"/>
                  <a:sym typeface="Symbol" panose="05050102010706020507" pitchFamily="18" charset="2"/>
                </a:rPr>
              </a:br>
              <a:r>
                <a:rPr lang="en-US" altLang="zh-TW" sz="1800">
                  <a:solidFill>
                    <a:srgbClr val="008000"/>
                  </a:solidFill>
                  <a:ea typeface="MS Gothic" panose="020B0609070205080204" pitchFamily="49" charset="-128"/>
                  <a:sym typeface="Symbol" panose="05050102010706020507" pitchFamily="18" charset="2"/>
                </a:rPr>
                <a:t>    2.</a:t>
              </a:r>
              <a:r>
                <a:rPr lang="en-US" altLang="zh-TW" sz="1800">
                  <a:solidFill>
                    <a:srgbClr val="008000"/>
                  </a:solidFill>
                  <a:ea typeface="Arial Unicode MS" pitchFamily="34" charset="-120"/>
                  <a:sym typeface="Symbol" panose="05050102010706020507" pitchFamily="18" charset="2"/>
                </a:rPr>
                <a:t> if (a,b)~(c,d), then a-b=c-d, so c-d=a-b, thus (c,d)~(a,b)</a:t>
              </a:r>
              <a:br>
                <a:rPr lang="en-US" altLang="zh-TW" sz="1800">
                  <a:solidFill>
                    <a:srgbClr val="008000"/>
                  </a:solidFill>
                  <a:ea typeface="Arial Unicode MS" pitchFamily="34" charset="-120"/>
                  <a:sym typeface="Symbol" panose="05050102010706020507" pitchFamily="18" charset="2"/>
                </a:rPr>
              </a:br>
              <a:r>
                <a:rPr lang="en-US" altLang="zh-TW" sz="1800">
                  <a:solidFill>
                    <a:srgbClr val="008000"/>
                  </a:solidFill>
                  <a:ea typeface="Arial Unicode MS" pitchFamily="34" charset="-120"/>
                  <a:sym typeface="Symbol" panose="05050102010706020507" pitchFamily="18" charset="2"/>
                </a:rPr>
                <a:t>    3. if (a,b)~(c,d) and (c,d)~(e,f), then a-b=c-d=e-f, thus (a,b)~(e,f)</a:t>
              </a:r>
              <a:br>
                <a:rPr lang="en-US" altLang="zh-TW" sz="1800">
                  <a:solidFill>
                    <a:srgbClr val="008000"/>
                  </a:solidFill>
                  <a:ea typeface="Arial Unicode MS" pitchFamily="34" charset="-120"/>
                  <a:sym typeface="Symbol" panose="05050102010706020507" pitchFamily="18" charset="2"/>
                </a:rPr>
              </a:br>
              <a:r>
                <a:rPr lang="en-US" altLang="zh-TW" sz="1800">
                  <a:solidFill>
                    <a:srgbClr val="008000"/>
                  </a:solidFill>
                  <a:ea typeface="Arial Unicode MS" pitchFamily="34" charset="-120"/>
                  <a:sym typeface="Symbol" panose="05050102010706020507" pitchFamily="18" charset="2"/>
                </a:rPr>
                <a:t>(b) [(2,5)]={(a,b): a-b=-3,                      </a:t>
              </a:r>
              <a:r>
                <a:rPr lang="en-US" altLang="zh-TW" sz="1800">
                  <a:solidFill>
                    <a:srgbClr val="008000"/>
                  </a:solidFill>
                  <a:ea typeface="MS Gothic" panose="020B0609070205080204" pitchFamily="49" charset="-128"/>
                  <a:sym typeface="Symbol" panose="05050102010706020507" pitchFamily="18" charset="2"/>
                </a:rPr>
                <a:t>}</a:t>
              </a:r>
              <a:br>
                <a:rPr lang="en-US" altLang="zh-TW" sz="1800">
                  <a:solidFill>
                    <a:srgbClr val="008000"/>
                  </a:solidFill>
                  <a:ea typeface="MS Gothic" panose="020B0609070205080204" pitchFamily="49" charset="-128"/>
                  <a:sym typeface="Symbol" panose="05050102010706020507" pitchFamily="18" charset="2"/>
                </a:rPr>
              </a:br>
              <a:r>
                <a:rPr lang="en-US" altLang="zh-TW" sz="1800">
                  <a:solidFill>
                    <a:srgbClr val="008000"/>
                  </a:solidFill>
                  <a:ea typeface="MS Gothic" panose="020B0609070205080204" pitchFamily="49" charset="-128"/>
                  <a:sym typeface="Symbol" panose="05050102010706020507" pitchFamily="18" charset="2"/>
                </a:rPr>
                <a:t>  =</a:t>
              </a:r>
              <a:r>
                <a:rPr lang="en-US" altLang="zh-TW" sz="1800">
                  <a:solidFill>
                    <a:srgbClr val="008000"/>
                  </a:solidFill>
                  <a:ea typeface="Arial Unicode MS" pitchFamily="34" charset="-120"/>
                  <a:sym typeface="Symbol" panose="05050102010706020507" pitchFamily="18" charset="2"/>
                </a:rPr>
                <a:t>{(1,4),(2,5),(3,6),(4,7), (5,8),(6,9)}</a:t>
              </a:r>
              <a:endParaRPr lang="zh-TW" altLang="en-US" sz="2400">
                <a:solidFill>
                  <a:srgbClr val="008000"/>
                </a:solidFill>
                <a:ea typeface="新細明體" panose="02020500000000000000" pitchFamily="18" charset="-120"/>
              </a:endParaRPr>
            </a:p>
          </p:txBody>
        </p:sp>
      </p:grpSp>
      <p:sp>
        <p:nvSpPr>
          <p:cNvPr id="28680" name="Text Box 28">
            <a:extLst>
              <a:ext uri="{FF2B5EF4-FFF2-40B4-BE49-F238E27FC236}">
                <a16:creationId xmlns:a16="http://schemas.microsoft.com/office/drawing/2014/main" id="{61807EEB-4B33-469C-84D9-2FF5C7B8A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2417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2.2: Equivalence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0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4">
            <a:extLst>
              <a:ext uri="{FF2B5EF4-FFF2-40B4-BE49-F238E27FC236}">
                <a16:creationId xmlns:a16="http://schemas.microsoft.com/office/drawing/2014/main" id="{10ADD824-05D9-417B-9E43-729AA95AB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9555F10-7E61-4B85-B0E2-EE56D6D89571}" type="slidenum">
              <a:rPr lang="zh-TW" altLang="en-US" sz="1400">
                <a:latin typeface="Times New Roman" panose="02020603050405020304" pitchFamily="18" charset="0"/>
              </a:rPr>
              <a:pPr/>
              <a:t>14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2DDFD3A-FE24-4BF5-85EC-A420F4EA0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Congruence-1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9740788-07C4-49BA-8ECD-785B1C37BA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2CE668AB-8418-4371-8D78-43AA54E63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Division algorithm:   n=mq+r , where r</a:t>
            </a:r>
            <a:r>
              <a:rPr lang="en-US" altLang="zh-TW" sz="24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   [0,m)</a:t>
            </a:r>
            <a:br>
              <a:rPr lang="en-US" altLang="zh-TW" sz="24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chemeClr val="accent2"/>
                </a:solidFill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quotient</a:t>
            </a:r>
            <a:r>
              <a:rPr lang="en-US" altLang="zh-TW" sz="24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:    q</a:t>
            </a:r>
            <a:br>
              <a:rPr lang="en-US" altLang="zh-TW" sz="24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chemeClr val="accent2"/>
                </a:solidFill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remainder</a:t>
            </a:r>
            <a:r>
              <a:rPr lang="en-US" altLang="zh-TW" sz="24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 : r</a:t>
            </a:r>
          </a:p>
          <a:p>
            <a:r>
              <a:rPr lang="en-US" altLang="zh-TW" sz="24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If r=0, then we say “</a:t>
            </a:r>
            <a:r>
              <a:rPr lang="en-US" altLang="zh-TW" sz="2400">
                <a:solidFill>
                  <a:schemeClr val="accent2"/>
                </a:solidFill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n is divisible by m</a:t>
            </a:r>
            <a:r>
              <a:rPr lang="en-US" altLang="zh-TW" sz="24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” or “</a:t>
            </a:r>
            <a:r>
              <a:rPr lang="en-US" altLang="zh-TW" sz="2400">
                <a:solidFill>
                  <a:schemeClr val="accent2"/>
                </a:solidFill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m divides n</a:t>
            </a:r>
            <a:r>
              <a:rPr lang="en-US" altLang="zh-TW" sz="24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”</a:t>
            </a:r>
          </a:p>
          <a:p>
            <a:endParaRPr lang="en-US" altLang="zh-TW" sz="2400">
              <a:ea typeface="MS Gothic" panose="020B0609070205080204" pitchFamily="49" charset="-128"/>
              <a:cs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Let m&gt;1 be an integer, if both x &amp; y are integers, we say</a:t>
            </a:r>
            <a:br>
              <a:rPr lang="en-US" altLang="zh-TW" sz="24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chemeClr val="accent2"/>
                </a:solidFill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x is congruent to y modulo m</a:t>
            </a:r>
            <a:r>
              <a:rPr lang="en-US" altLang="zh-TW" sz="24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       if     x-y is divisible by m</a:t>
            </a:r>
            <a:br>
              <a:rPr lang="en-US" altLang="zh-TW" sz="24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i.e.   </a:t>
            </a: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≡y (mod m)</a:t>
            </a:r>
            <a:b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400"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such a relation is called “</a:t>
            </a:r>
            <a:r>
              <a:rPr lang="en-US" altLang="zh-TW" sz="2400">
                <a:solidFill>
                  <a:schemeClr val="accent2"/>
                </a:solidFill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congruence modulo m</a:t>
            </a:r>
            <a:r>
              <a:rPr lang="en-US" altLang="zh-TW" sz="2400"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</a:p>
          <a:p>
            <a:endParaRPr lang="en-US" altLang="zh-TW" sz="2400">
              <a:ea typeface="MS Gothic" panose="020B0609070205080204" pitchFamily="49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sz="2400"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e.g. –75 (mod 23)=?    -57 (mod –11)=?   </a:t>
            </a:r>
          </a:p>
          <a:p>
            <a:r>
              <a:rPr lang="en-US" altLang="zh-TW" sz="2400"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	-75=(-4)*23+</a:t>
            </a: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17</a:t>
            </a:r>
            <a:r>
              <a:rPr lang="en-US" altLang="zh-TW" sz="2400"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 ,  -57=(6)*(-11)+</a:t>
            </a: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  <a:p>
            <a:endParaRPr lang="en-US" altLang="zh-TW" sz="2400">
              <a:ea typeface="MS Gothic" panose="020B0609070205080204" pitchFamily="49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0726" name="Object 22">
            <a:extLst>
              <a:ext uri="{FF2B5EF4-FFF2-40B4-BE49-F238E27FC236}">
                <a16:creationId xmlns:a16="http://schemas.microsoft.com/office/drawing/2014/main" id="{0689E570-E21D-4375-93B0-F78E52F4CE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5138" y="1162050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4" imgW="164885" imgH="164885" progId="Equation.DSMT4">
                  <p:embed/>
                </p:oleObj>
              </mc:Choice>
              <mc:Fallback>
                <p:oleObj name="Equation" r:id="rId4" imgW="164885" imgH="16488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1162050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23">
            <a:extLst>
              <a:ext uri="{FF2B5EF4-FFF2-40B4-BE49-F238E27FC236}">
                <a16:creationId xmlns:a16="http://schemas.microsoft.com/office/drawing/2014/main" id="{745B4C28-2680-41D7-8C9A-96C80A640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157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3.1: Congruence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4">
            <a:extLst>
              <a:ext uri="{FF2B5EF4-FFF2-40B4-BE49-F238E27FC236}">
                <a16:creationId xmlns:a16="http://schemas.microsoft.com/office/drawing/2014/main" id="{6EE00945-FD8C-400C-AFBE-AC5281912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0559714-8D3E-4F81-BF2D-176D95DDCFEB}" type="slidenum">
              <a:rPr lang="zh-TW" altLang="en-US" sz="1400">
                <a:latin typeface="Times New Roman" panose="02020603050405020304" pitchFamily="18" charset="0"/>
              </a:rPr>
              <a:pPr/>
              <a:t>15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79920C9-0342-4100-9C71-DF3CA03B7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Congruence-2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E5BE8E7-B05E-4382-AE90-EC79F8CD27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120F0877-2244-439B-B642-C4F7EC32A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Thm 3.1</a:t>
            </a:r>
            <a:b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Congruence modulo m    is an equivalence relation</a:t>
            </a:r>
          </a:p>
          <a:p>
            <a:endParaRPr lang="en-US" altLang="zh-TW" sz="2400">
              <a:solidFill>
                <a:srgbClr val="008000"/>
              </a:solidFill>
              <a:ea typeface="MS Gothic" panose="020B0609070205080204" pitchFamily="49" charset="-128"/>
              <a:sym typeface="Symbol" panose="05050102010706020507" pitchFamily="18" charset="2"/>
            </a:endParaRPr>
          </a:p>
          <a:p>
            <a:r>
              <a:rPr lang="en-US" altLang="zh-TW" sz="2400">
                <a:ea typeface="MS Gothic" panose="020B0609070205080204" pitchFamily="49" charset="-128"/>
                <a:sym typeface="Symbol" panose="05050102010706020507" pitchFamily="18" charset="2"/>
              </a:rPr>
              <a:t>Such equivalence classes, </a:t>
            </a: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Z</a:t>
            </a:r>
            <a:r>
              <a:rPr lang="en-US" altLang="zh-TW" sz="2400" baseline="-250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m</a:t>
            </a:r>
            <a:r>
              <a:rPr lang="en-US" altLang="zh-TW" sz="2400">
                <a:ea typeface="MS Gothic" panose="020B0609070205080204" pitchFamily="49" charset="-128"/>
                <a:sym typeface="Symbol" panose="05050102010706020507" pitchFamily="18" charset="2"/>
              </a:rPr>
              <a:t>, are called “</a:t>
            </a:r>
            <a:r>
              <a:rPr lang="en-US" altLang="zh-TW" sz="2400">
                <a:solidFill>
                  <a:schemeClr val="accent2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congruence classes modulo m</a:t>
            </a:r>
            <a:r>
              <a:rPr lang="en-US" altLang="zh-TW" sz="2400">
                <a:ea typeface="MS Gothic" panose="020B0609070205080204" pitchFamily="49" charset="-128"/>
                <a:sym typeface="Symbol" panose="05050102010706020507" pitchFamily="18" charset="2"/>
              </a:rPr>
              <a:t>” </a:t>
            </a: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If r is the remainder in the division of x by m, then</a:t>
            </a:r>
          </a:p>
          <a:p>
            <a:pPr>
              <a:buFontTx/>
              <a:buChar char="•"/>
            </a:pP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[x]=[r]  in  Z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m</a:t>
            </a:r>
          </a:p>
          <a:p>
            <a:pPr>
              <a:buFontTx/>
              <a:buChar char="•"/>
            </a:pP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There are m distinct congruence classes in Z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m</a:t>
            </a:r>
            <a:b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i.e. [0],[1],[2],…,[m-1]</a:t>
            </a:r>
          </a:p>
          <a:p>
            <a:pPr>
              <a:buFontTx/>
              <a:buChar char="•"/>
            </a:pPr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e.g. In Z</a:t>
            </a:r>
            <a:r>
              <a:rPr lang="en-US" altLang="zh-TW" sz="2000" baseline="-25000">
                <a:ea typeface="Arial Unicode MS" pitchFamily="34" charset="-120"/>
                <a:sym typeface="Symbol" panose="05050102010706020507" pitchFamily="18" charset="2"/>
              </a:rPr>
              <a:t>3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, [0]=[3]=[9]=[-12],     [2]=[-4]=[11]=[32]</a:t>
            </a: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32774" name="Text Box 22">
            <a:extLst>
              <a:ext uri="{FF2B5EF4-FFF2-40B4-BE49-F238E27FC236}">
                <a16:creationId xmlns:a16="http://schemas.microsoft.com/office/drawing/2014/main" id="{3D320EEF-2383-45B6-AE2D-351172C0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157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3.1: Congruence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4">
            <a:extLst>
              <a:ext uri="{FF2B5EF4-FFF2-40B4-BE49-F238E27FC236}">
                <a16:creationId xmlns:a16="http://schemas.microsoft.com/office/drawing/2014/main" id="{2DF51879-680D-455D-BD52-48DDE7A9EA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CA5BF04-6169-4426-A13B-BE52E29B749D}" type="slidenum">
              <a:rPr lang="zh-TW" altLang="en-US" sz="1400">
                <a:latin typeface="Times New Roman" panose="02020603050405020304" pitchFamily="18" charset="0"/>
              </a:rPr>
              <a:pPr/>
              <a:t>16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5B0F116-148C-4D4A-BEE4-7585B35BC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Congruence-3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1827F6B-4E79-4DA9-AD04-3F78C7ECBE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58D9E5CA-37F7-4AA8-9836-E4A05703C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Thm 3.2</a:t>
            </a:r>
          </a:p>
          <a:p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	if x</a:t>
            </a: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≡x’ (mod m)   and 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≡y’ (mod m) then</a:t>
            </a:r>
            <a:b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(a) x+y≡x’+y’ (mod m)</a:t>
            </a:r>
          </a:p>
          <a:p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	(b) xy≡x’y’ (mod m)</a:t>
            </a:r>
            <a:endParaRPr lang="en-US" altLang="zh-TW" sz="2400">
              <a:solidFill>
                <a:srgbClr val="008000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endParaRPr lang="en-US" altLang="zh-TW" sz="1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e.g. In Z</a:t>
            </a:r>
            <a:r>
              <a:rPr lang="en-US" altLang="zh-TW" sz="2000" baseline="-25000">
                <a:ea typeface="Arial Unicode MS" pitchFamily="34" charset="-120"/>
                <a:sym typeface="Symbol" panose="05050102010706020507" pitchFamily="18" charset="2"/>
              </a:rPr>
              <a:t>6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, [5]+[3]=[8]=[2],     [5][3]=[15]=[3],        [5]</a:t>
            </a:r>
            <a:r>
              <a:rPr lang="en-US" altLang="zh-TW" sz="2000" baseline="30000">
                <a:ea typeface="Arial Unicode MS" pitchFamily="34" charset="-120"/>
                <a:sym typeface="Symbol" panose="05050102010706020507" pitchFamily="18" charset="2"/>
              </a:rPr>
              <a:t>9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=[-1]</a:t>
            </a:r>
            <a:r>
              <a:rPr lang="en-US" altLang="zh-TW" sz="2000" baseline="30000">
                <a:ea typeface="Arial Unicode MS" pitchFamily="34" charset="-120"/>
                <a:sym typeface="Symbol" panose="05050102010706020507" pitchFamily="18" charset="2"/>
              </a:rPr>
              <a:t>9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=[(-1)</a:t>
            </a:r>
            <a:r>
              <a:rPr lang="en-US" altLang="zh-TW" sz="2000" baseline="30000">
                <a:ea typeface="Arial Unicode MS" pitchFamily="34" charset="-120"/>
                <a:sym typeface="Symbol" panose="05050102010706020507" pitchFamily="18" charset="2"/>
              </a:rPr>
              <a:t>9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]=[-1]=[5]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11 </a:t>
            </a:r>
            <a:r>
              <a:rPr lang="en-US" altLang="zh-TW" sz="2000">
                <a:ea typeface="MS Gothic" panose="020B0609070205080204" pitchFamily="49" charset="-128"/>
                <a:sym typeface="Symbol" panose="05050102010706020507" pitchFamily="18" charset="2"/>
              </a:rPr>
              <a:t>≡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3 (mod 8),  28 </a:t>
            </a:r>
            <a:r>
              <a:rPr lang="en-US" altLang="zh-TW" sz="2000">
                <a:ea typeface="MS Gothic" panose="020B0609070205080204" pitchFamily="49" charset="-128"/>
                <a:sym typeface="Symbol" panose="05050102010706020507" pitchFamily="18" charset="2"/>
              </a:rPr>
              <a:t>≡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4 (mod 8)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br>
              <a:rPr lang="en-US" altLang="zh-TW" sz="8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in Z</a:t>
            </a:r>
            <a:r>
              <a:rPr lang="en-US" altLang="zh-TW" sz="2000" baseline="-25000">
                <a:ea typeface="Arial Unicode MS" pitchFamily="34" charset="-120"/>
                <a:sym typeface="Symbol" panose="05050102010706020507" pitchFamily="18" charset="2"/>
              </a:rPr>
              <a:t>10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, last digit of 2</a:t>
            </a:r>
            <a:r>
              <a:rPr lang="en-US" altLang="zh-TW" sz="2000" baseline="30000">
                <a:ea typeface="Arial Unicode MS" pitchFamily="34" charset="-120"/>
                <a:sym typeface="Symbol" panose="05050102010706020507" pitchFamily="18" charset="2"/>
              </a:rPr>
              <a:t>30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=[2</a:t>
            </a:r>
            <a:r>
              <a:rPr lang="en-US" altLang="zh-TW" sz="2000" baseline="30000">
                <a:ea typeface="Arial Unicode MS" pitchFamily="34" charset="-120"/>
                <a:sym typeface="Symbol" panose="05050102010706020507" pitchFamily="18" charset="2"/>
              </a:rPr>
              <a:t>30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]=[2</a:t>
            </a:r>
            <a:r>
              <a:rPr lang="en-US" altLang="zh-TW" sz="2000" baseline="30000">
                <a:ea typeface="Arial Unicode MS" pitchFamily="34" charset="-120"/>
                <a:sym typeface="Symbol" panose="05050102010706020507" pitchFamily="18" charset="2"/>
              </a:rPr>
              <a:t>6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]</a:t>
            </a:r>
            <a:r>
              <a:rPr lang="en-US" altLang="zh-TW" sz="2000" baseline="30000">
                <a:ea typeface="Arial Unicode MS" pitchFamily="34" charset="-120"/>
                <a:sym typeface="Symbol" panose="05050102010706020507" pitchFamily="18" charset="2"/>
              </a:rPr>
              <a:t>5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=[64]</a:t>
            </a:r>
            <a:r>
              <a:rPr lang="en-US" altLang="zh-TW" sz="2000" baseline="30000">
                <a:ea typeface="Arial Unicode MS" pitchFamily="34" charset="-120"/>
                <a:sym typeface="Symbol" panose="05050102010706020507" pitchFamily="18" charset="2"/>
              </a:rPr>
              <a:t>5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=[4]</a:t>
            </a:r>
            <a:r>
              <a:rPr lang="en-US" altLang="zh-TW" sz="2000" baseline="30000">
                <a:ea typeface="Arial Unicode MS" pitchFamily="34" charset="-120"/>
                <a:sym typeface="Symbol" panose="05050102010706020507" pitchFamily="18" charset="2"/>
              </a:rPr>
              <a:t>5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=[1024]=4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in Z</a:t>
            </a:r>
            <a:r>
              <a:rPr lang="en-US" altLang="zh-TW" sz="2000" baseline="-25000">
                <a:ea typeface="Arial Unicode MS" pitchFamily="34" charset="-120"/>
                <a:sym typeface="Symbol" panose="05050102010706020507" pitchFamily="18" charset="2"/>
              </a:rPr>
              <a:t>15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, [13</a:t>
            </a:r>
            <a:r>
              <a:rPr lang="en-US" altLang="zh-TW" sz="2000" baseline="30000">
                <a:ea typeface="Arial Unicode MS" pitchFamily="34" charset="-120"/>
                <a:sym typeface="Symbol" panose="05050102010706020507" pitchFamily="18" charset="2"/>
              </a:rPr>
              <a:t>6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]=[(-2) </a:t>
            </a:r>
            <a:r>
              <a:rPr lang="en-US" altLang="zh-TW" sz="2000" baseline="30000">
                <a:ea typeface="Arial Unicode MS" pitchFamily="34" charset="-120"/>
                <a:sym typeface="Symbol" panose="05050102010706020507" pitchFamily="18" charset="2"/>
              </a:rPr>
              <a:t>6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]=[64]=4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e.g. in Z</a:t>
            </a:r>
            <a:r>
              <a:rPr lang="en-US" altLang="zh-TW" sz="2000" baseline="-25000">
                <a:ea typeface="Arial Unicode MS" pitchFamily="34" charset="-120"/>
                <a:sym typeface="Symbol" panose="05050102010706020507" pitchFamily="18" charset="2"/>
              </a:rPr>
              <a:t>8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, which of the following congruence classes are equal?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[2],[7],[10],[16],[39],[45],[-1],[-3],[-6],[-17],[-23]</a:t>
            </a: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Ans: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</a:t>
            </a:r>
            <a:b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</a:br>
            <a:endParaRPr lang="en-US" altLang="zh-TW" sz="2000">
              <a:solidFill>
                <a:srgbClr val="008000"/>
              </a:solidFill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34822" name="Text Box 22">
            <a:extLst>
              <a:ext uri="{FF2B5EF4-FFF2-40B4-BE49-F238E27FC236}">
                <a16:creationId xmlns:a16="http://schemas.microsoft.com/office/drawing/2014/main" id="{729BEE05-B789-4802-BBFE-2A450A58B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6" y="5022851"/>
            <a:ext cx="22018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[2]=[10]=[-6]</a:t>
            </a:r>
            <a:b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[7]=[39]=[-1]=[-17]</a:t>
            </a:r>
            <a:b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[45]=[-3]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34823" name="Text Box 23">
            <a:extLst>
              <a:ext uri="{FF2B5EF4-FFF2-40B4-BE49-F238E27FC236}">
                <a16:creationId xmlns:a16="http://schemas.microsoft.com/office/drawing/2014/main" id="{AC9A387E-6483-446E-961A-D1FE701F6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157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3.1: Congruence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4">
            <a:extLst>
              <a:ext uri="{FF2B5EF4-FFF2-40B4-BE49-F238E27FC236}">
                <a16:creationId xmlns:a16="http://schemas.microsoft.com/office/drawing/2014/main" id="{90A7A75B-12B1-4804-9E86-FA83977F17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5A5F725-1BE5-4A46-8DD2-A3073CCCC1DD}" type="slidenum">
              <a:rPr lang="zh-TW" altLang="en-US" sz="1400">
                <a:latin typeface="Times New Roman" panose="02020603050405020304" pitchFamily="18" charset="0"/>
              </a:rPr>
              <a:pPr/>
              <a:t>17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C98AD79-D2A1-413F-97A8-224E4BA02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Antisymmetric Relations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51DAC79-99C7-4036-8881-C4A002AFD3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D9B0B1E9-B1F2-4EA3-BCC3-8ACC45E32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72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2.3: Partial Ordering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913DE0BE-F82D-44F1-AB10-D1BF1C75B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8890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PERT: in Sec 1.1, we can determine the critical path &amp; the project time.</a:t>
            </a:r>
            <a:b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Now, we ask “in what sequence should the tasks be performed”.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			</a:t>
            </a:r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(Ans: by topological sorting)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The sequencing creates a relation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on the set of tasks </a:t>
            </a:r>
            <a:b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S={A,B,C,D,E,F,G,H,I,J,K}</a:t>
            </a:r>
            <a:b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</a:br>
            <a:endParaRPr lang="en-US" altLang="zh-TW" sz="1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where  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means</a:t>
            </a:r>
          </a:p>
          <a:p>
            <a:pPr lvl="1" eaLnBrk="1" hangingPunct="1"/>
            <a:r>
              <a:rPr lang="en-US" altLang="zh-TW" sz="2400">
                <a:solidFill>
                  <a:schemeClr val="accent2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X=Y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    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or</a:t>
            </a:r>
          </a:p>
          <a:p>
            <a:pPr lvl="1" eaLnBrk="1" hangingPunct="1"/>
            <a:r>
              <a:rPr lang="en-US" altLang="zh-TW" sz="2400">
                <a:solidFill>
                  <a:schemeClr val="accent2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Y can not be started before X is completed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</a:t>
            </a: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R is </a:t>
            </a:r>
            <a:r>
              <a:rPr lang="en-US" altLang="zh-TW" sz="2400" u="sng">
                <a:ea typeface="Arial Unicode MS" pitchFamily="34" charset="-120"/>
                <a:sym typeface="Symbol" panose="05050102010706020507" pitchFamily="18" charset="2"/>
              </a:rPr>
              <a:t>reflexive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, </a:t>
            </a:r>
            <a:r>
              <a:rPr lang="en-US" altLang="zh-TW" sz="2400" u="sng">
                <a:ea typeface="Arial Unicode MS" pitchFamily="34" charset="-120"/>
                <a:sym typeface="Symbol" panose="05050102010706020507" pitchFamily="18" charset="2"/>
              </a:rPr>
              <a:t>transitive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, but </a:t>
            </a:r>
            <a:r>
              <a:rPr lang="en-US" altLang="zh-TW" sz="24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NOT </a:t>
            </a:r>
            <a:r>
              <a:rPr lang="en-US" altLang="zh-TW" sz="2400" u="sng">
                <a:ea typeface="Arial Unicode MS" pitchFamily="34" charset="-120"/>
                <a:sym typeface="Symbol" panose="05050102010706020507" pitchFamily="18" charset="2"/>
              </a:rPr>
              <a:t>symmetric</a:t>
            </a:r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However, if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Y and Y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X hold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, then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X=Y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 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 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Wingdings" panose="05000000000000000000" pitchFamily="2" charset="2"/>
              </a:rPr>
              <a:t>antisymmetric</a:t>
            </a:r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</p:txBody>
      </p:sp>
      <p:grpSp>
        <p:nvGrpSpPr>
          <p:cNvPr id="413719" name="Group 23">
            <a:extLst>
              <a:ext uri="{FF2B5EF4-FFF2-40B4-BE49-F238E27FC236}">
                <a16:creationId xmlns:a16="http://schemas.microsoft.com/office/drawing/2014/main" id="{D86921BA-023E-452F-AF46-56DC0E97CBDA}"/>
              </a:ext>
            </a:extLst>
          </p:cNvPr>
          <p:cNvGrpSpPr>
            <a:grpSpLocks/>
          </p:cNvGrpSpPr>
          <p:nvPr/>
        </p:nvGrpSpPr>
        <p:grpSpPr bwMode="auto">
          <a:xfrm>
            <a:off x="7227888" y="3038475"/>
            <a:ext cx="3581400" cy="1600200"/>
            <a:chOff x="1968" y="912"/>
            <a:chExt cx="2256" cy="1008"/>
          </a:xfrm>
        </p:grpSpPr>
        <p:sp>
          <p:nvSpPr>
            <p:cNvPr id="36872" name="AutoShape 24">
              <a:extLst>
                <a:ext uri="{FF2B5EF4-FFF2-40B4-BE49-F238E27FC236}">
                  <a16:creationId xmlns:a16="http://schemas.microsoft.com/office/drawing/2014/main" id="{A52AC8C9-DB98-4EB7-BEE3-3232CDB67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6873" name="AutoShape 25">
              <a:extLst>
                <a:ext uri="{FF2B5EF4-FFF2-40B4-BE49-F238E27FC236}">
                  <a16:creationId xmlns:a16="http://schemas.microsoft.com/office/drawing/2014/main" id="{228169BE-44F8-4256-BCA0-E459AA695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6874" name="AutoShape 26">
              <a:extLst>
                <a:ext uri="{FF2B5EF4-FFF2-40B4-BE49-F238E27FC236}">
                  <a16:creationId xmlns:a16="http://schemas.microsoft.com/office/drawing/2014/main" id="{7C335143-3E0C-4A51-94BE-6BBFE2A2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6875" name="AutoShape 27">
              <a:extLst>
                <a:ext uri="{FF2B5EF4-FFF2-40B4-BE49-F238E27FC236}">
                  <a16:creationId xmlns:a16="http://schemas.microsoft.com/office/drawing/2014/main" id="{81B5EC1F-4038-4290-81CC-49FEAA0CB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6876" name="AutoShape 28">
              <a:extLst>
                <a:ext uri="{FF2B5EF4-FFF2-40B4-BE49-F238E27FC236}">
                  <a16:creationId xmlns:a16="http://schemas.microsoft.com/office/drawing/2014/main" id="{2C30F1E9-F04E-4928-9705-2706CB8A6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6877" name="AutoShape 29">
              <a:extLst>
                <a:ext uri="{FF2B5EF4-FFF2-40B4-BE49-F238E27FC236}">
                  <a16:creationId xmlns:a16="http://schemas.microsoft.com/office/drawing/2014/main" id="{C5B3DF9E-FF32-4E20-A5E0-4B76915C8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6878" name="AutoShape 30">
              <a:extLst>
                <a:ext uri="{FF2B5EF4-FFF2-40B4-BE49-F238E27FC236}">
                  <a16:creationId xmlns:a16="http://schemas.microsoft.com/office/drawing/2014/main" id="{D0E6193A-EC67-4663-9DBF-6ABBA8BC7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6879" name="AutoShape 31">
              <a:extLst>
                <a:ext uri="{FF2B5EF4-FFF2-40B4-BE49-F238E27FC236}">
                  <a16:creationId xmlns:a16="http://schemas.microsoft.com/office/drawing/2014/main" id="{4B1F3626-780A-44BA-BF09-4A9AAAB0C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6880" name="AutoShape 32">
              <a:extLst>
                <a:ext uri="{FF2B5EF4-FFF2-40B4-BE49-F238E27FC236}">
                  <a16:creationId xmlns:a16="http://schemas.microsoft.com/office/drawing/2014/main" id="{97218C34-C7DF-44CE-9682-6EAE4041E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9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36881" name="AutoShape 33">
              <a:extLst>
                <a:ext uri="{FF2B5EF4-FFF2-40B4-BE49-F238E27FC236}">
                  <a16:creationId xmlns:a16="http://schemas.microsoft.com/office/drawing/2014/main" id="{47E8A5E4-E6F4-4CCD-AC80-606D2D97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6882" name="AutoShape 34">
              <a:extLst>
                <a:ext uri="{FF2B5EF4-FFF2-40B4-BE49-F238E27FC236}">
                  <a16:creationId xmlns:a16="http://schemas.microsoft.com/office/drawing/2014/main" id="{0EA5E123-B2F1-4275-B0FF-C2FD5D1EB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3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10</a:t>
              </a:r>
            </a:p>
          </p:txBody>
        </p:sp>
        <p:cxnSp>
          <p:nvCxnSpPr>
            <p:cNvPr id="36883" name="AutoShape 35">
              <a:extLst>
                <a:ext uri="{FF2B5EF4-FFF2-40B4-BE49-F238E27FC236}">
                  <a16:creationId xmlns:a16="http://schemas.microsoft.com/office/drawing/2014/main" id="{E2F0CCCF-EA4A-4F06-9A71-71C182BF6E19}"/>
                </a:ext>
              </a:extLst>
            </p:cNvPr>
            <p:cNvCxnSpPr>
              <a:cxnSpLocks noChangeShapeType="1"/>
              <a:stCxn id="36872" idx="5"/>
              <a:endCxn id="36875" idx="1"/>
            </p:cNvCxnSpPr>
            <p:nvPr/>
          </p:nvCxnSpPr>
          <p:spPr bwMode="auto">
            <a:xfrm>
              <a:off x="2139" y="1371"/>
              <a:ext cx="23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AutoShape 36">
              <a:extLst>
                <a:ext uri="{FF2B5EF4-FFF2-40B4-BE49-F238E27FC236}">
                  <a16:creationId xmlns:a16="http://schemas.microsoft.com/office/drawing/2014/main" id="{7D5DEAD1-01D9-4940-AE37-AF52B98D8CF1}"/>
                </a:ext>
              </a:extLst>
            </p:cNvPr>
            <p:cNvCxnSpPr>
              <a:cxnSpLocks noChangeShapeType="1"/>
              <a:stCxn id="36873" idx="6"/>
              <a:endCxn id="36875" idx="3"/>
            </p:cNvCxnSpPr>
            <p:nvPr/>
          </p:nvCxnSpPr>
          <p:spPr bwMode="auto">
            <a:xfrm flipV="1">
              <a:off x="2160" y="1611"/>
              <a:ext cx="213" cy="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5" name="AutoShape 37">
              <a:extLst>
                <a:ext uri="{FF2B5EF4-FFF2-40B4-BE49-F238E27FC236}">
                  <a16:creationId xmlns:a16="http://schemas.microsoft.com/office/drawing/2014/main" id="{3822AE3B-0C3F-4B60-8BC7-930417AF2EF1}"/>
                </a:ext>
              </a:extLst>
            </p:cNvPr>
            <p:cNvCxnSpPr>
              <a:cxnSpLocks noChangeShapeType="1"/>
              <a:stCxn id="36875" idx="7"/>
              <a:endCxn id="36874" idx="3"/>
            </p:cNvCxnSpPr>
            <p:nvPr/>
          </p:nvCxnSpPr>
          <p:spPr bwMode="auto">
            <a:xfrm flipV="1">
              <a:off x="2475" y="1179"/>
              <a:ext cx="282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6" name="AutoShape 38">
              <a:extLst>
                <a:ext uri="{FF2B5EF4-FFF2-40B4-BE49-F238E27FC236}">
                  <a16:creationId xmlns:a16="http://schemas.microsoft.com/office/drawing/2014/main" id="{BA312B07-0FE9-45B8-9F25-7CE6A75A1420}"/>
                </a:ext>
              </a:extLst>
            </p:cNvPr>
            <p:cNvCxnSpPr>
              <a:cxnSpLocks noChangeShapeType="1"/>
              <a:stCxn id="36875" idx="6"/>
              <a:endCxn id="36876" idx="2"/>
            </p:cNvCxnSpPr>
            <p:nvPr/>
          </p:nvCxnSpPr>
          <p:spPr bwMode="auto">
            <a:xfrm flipV="1">
              <a:off x="2496" y="1512"/>
              <a:ext cx="288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7" name="AutoShape 39">
              <a:extLst>
                <a:ext uri="{FF2B5EF4-FFF2-40B4-BE49-F238E27FC236}">
                  <a16:creationId xmlns:a16="http://schemas.microsoft.com/office/drawing/2014/main" id="{A55DF663-4B4A-46D9-8333-1DC8826536F8}"/>
                </a:ext>
              </a:extLst>
            </p:cNvPr>
            <p:cNvCxnSpPr>
              <a:cxnSpLocks noChangeShapeType="1"/>
              <a:stCxn id="36875" idx="5"/>
              <a:endCxn id="36878" idx="2"/>
            </p:cNvCxnSpPr>
            <p:nvPr/>
          </p:nvCxnSpPr>
          <p:spPr bwMode="auto">
            <a:xfrm>
              <a:off x="2475" y="1611"/>
              <a:ext cx="309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8" name="AutoShape 40">
              <a:extLst>
                <a:ext uri="{FF2B5EF4-FFF2-40B4-BE49-F238E27FC236}">
                  <a16:creationId xmlns:a16="http://schemas.microsoft.com/office/drawing/2014/main" id="{A695F6AC-BE88-4B3D-9A10-6DF334D41ECC}"/>
                </a:ext>
              </a:extLst>
            </p:cNvPr>
            <p:cNvCxnSpPr>
              <a:cxnSpLocks noChangeShapeType="1"/>
              <a:stCxn id="36874" idx="6"/>
              <a:endCxn id="36877" idx="1"/>
            </p:cNvCxnSpPr>
            <p:nvPr/>
          </p:nvCxnSpPr>
          <p:spPr bwMode="auto">
            <a:xfrm>
              <a:off x="2880" y="1128"/>
              <a:ext cx="309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9" name="AutoShape 41">
              <a:extLst>
                <a:ext uri="{FF2B5EF4-FFF2-40B4-BE49-F238E27FC236}">
                  <a16:creationId xmlns:a16="http://schemas.microsoft.com/office/drawing/2014/main" id="{FFED6F59-3043-49E5-9AC3-FFE9F9D733E6}"/>
                </a:ext>
              </a:extLst>
            </p:cNvPr>
            <p:cNvCxnSpPr>
              <a:cxnSpLocks noChangeShapeType="1"/>
              <a:stCxn id="36876" idx="6"/>
              <a:endCxn id="36877" idx="2"/>
            </p:cNvCxnSpPr>
            <p:nvPr/>
          </p:nvCxnSpPr>
          <p:spPr bwMode="auto">
            <a:xfrm flipV="1">
              <a:off x="2928" y="1368"/>
              <a:ext cx="24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0" name="AutoShape 42">
              <a:extLst>
                <a:ext uri="{FF2B5EF4-FFF2-40B4-BE49-F238E27FC236}">
                  <a16:creationId xmlns:a16="http://schemas.microsoft.com/office/drawing/2014/main" id="{07BF3CD3-629B-43BF-BDBB-86F7F993DB3B}"/>
                </a:ext>
              </a:extLst>
            </p:cNvPr>
            <p:cNvCxnSpPr>
              <a:cxnSpLocks noChangeShapeType="1"/>
              <a:stCxn id="36878" idx="6"/>
              <a:endCxn id="36879" idx="2"/>
            </p:cNvCxnSpPr>
            <p:nvPr/>
          </p:nvCxnSpPr>
          <p:spPr bwMode="auto">
            <a:xfrm>
              <a:off x="2928" y="184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1" name="AutoShape 43">
              <a:extLst>
                <a:ext uri="{FF2B5EF4-FFF2-40B4-BE49-F238E27FC236}">
                  <a16:creationId xmlns:a16="http://schemas.microsoft.com/office/drawing/2014/main" id="{C23CD460-B329-4EC4-B762-66A5A3EB8AAD}"/>
                </a:ext>
              </a:extLst>
            </p:cNvPr>
            <p:cNvCxnSpPr>
              <a:cxnSpLocks noChangeShapeType="1"/>
              <a:stCxn id="36877" idx="6"/>
              <a:endCxn id="36880" idx="2"/>
            </p:cNvCxnSpPr>
            <p:nvPr/>
          </p:nvCxnSpPr>
          <p:spPr bwMode="auto">
            <a:xfrm>
              <a:off x="3312" y="1368"/>
              <a:ext cx="28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2" name="AutoShape 44">
              <a:extLst>
                <a:ext uri="{FF2B5EF4-FFF2-40B4-BE49-F238E27FC236}">
                  <a16:creationId xmlns:a16="http://schemas.microsoft.com/office/drawing/2014/main" id="{C0AB7FA7-FAAF-4C5D-965B-2A7F86D16485}"/>
                </a:ext>
              </a:extLst>
            </p:cNvPr>
            <p:cNvCxnSpPr>
              <a:cxnSpLocks noChangeShapeType="1"/>
              <a:stCxn id="36879" idx="6"/>
              <a:endCxn id="36881" idx="2"/>
            </p:cNvCxnSpPr>
            <p:nvPr/>
          </p:nvCxnSpPr>
          <p:spPr bwMode="auto">
            <a:xfrm>
              <a:off x="3408" y="1848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3" name="AutoShape 45">
              <a:extLst>
                <a:ext uri="{FF2B5EF4-FFF2-40B4-BE49-F238E27FC236}">
                  <a16:creationId xmlns:a16="http://schemas.microsoft.com/office/drawing/2014/main" id="{775226BA-4719-41B4-804D-B4B80760B386}"/>
                </a:ext>
              </a:extLst>
            </p:cNvPr>
            <p:cNvCxnSpPr>
              <a:cxnSpLocks noChangeShapeType="1"/>
              <a:stCxn id="36880" idx="5"/>
              <a:endCxn id="36881" idx="1"/>
            </p:cNvCxnSpPr>
            <p:nvPr/>
          </p:nvCxnSpPr>
          <p:spPr bwMode="auto">
            <a:xfrm>
              <a:off x="3723" y="1515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4" name="AutoShape 46">
              <a:extLst>
                <a:ext uri="{FF2B5EF4-FFF2-40B4-BE49-F238E27FC236}">
                  <a16:creationId xmlns:a16="http://schemas.microsoft.com/office/drawing/2014/main" id="{D1BFFED3-3370-43FD-92F8-97AD628EF800}"/>
                </a:ext>
              </a:extLst>
            </p:cNvPr>
            <p:cNvCxnSpPr>
              <a:cxnSpLocks noChangeShapeType="1"/>
              <a:stCxn id="36881" idx="6"/>
              <a:endCxn id="36882" idx="3"/>
            </p:cNvCxnSpPr>
            <p:nvPr/>
          </p:nvCxnSpPr>
          <p:spPr bwMode="auto">
            <a:xfrm flipV="1">
              <a:off x="3984" y="1659"/>
              <a:ext cx="117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5" name="Text Box 47">
              <a:extLst>
                <a:ext uri="{FF2B5EF4-FFF2-40B4-BE49-F238E27FC236}">
                  <a16:creationId xmlns:a16="http://schemas.microsoft.com/office/drawing/2014/main" id="{2F4B5A00-0B5C-4E57-BBDF-3B62B980C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104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6896" name="Text Box 48">
              <a:extLst>
                <a:ext uri="{FF2B5EF4-FFF2-40B4-BE49-F238E27FC236}">
                  <a16:creationId xmlns:a16="http://schemas.microsoft.com/office/drawing/2014/main" id="{5B400251-3171-44EF-B7E8-254434473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6897" name="Text Box 49">
              <a:extLst>
                <a:ext uri="{FF2B5EF4-FFF2-40B4-BE49-F238E27FC236}">
                  <a16:creationId xmlns:a16="http://schemas.microsoft.com/office/drawing/2014/main" id="{EB31AA75-9341-4E73-93C5-E61F32A2F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4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6898" name="Text Box 50">
              <a:extLst>
                <a:ext uri="{FF2B5EF4-FFF2-40B4-BE49-F238E27FC236}">
                  <a16:creationId xmlns:a16="http://schemas.microsoft.com/office/drawing/2014/main" id="{5DBF7A16-196B-4FB9-B7E7-93B983C14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1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36899" name="Text Box 51">
              <a:extLst>
                <a:ext uri="{FF2B5EF4-FFF2-40B4-BE49-F238E27FC236}">
                  <a16:creationId xmlns:a16="http://schemas.microsoft.com/office/drawing/2014/main" id="{C17BDD4D-A739-44F1-838C-F8F1C13F3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9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36900" name="Text Box 52">
              <a:extLst>
                <a:ext uri="{FF2B5EF4-FFF2-40B4-BE49-F238E27FC236}">
                  <a16:creationId xmlns:a16="http://schemas.microsoft.com/office/drawing/2014/main" id="{E6A2AB9E-CA15-458B-9FDE-ABE45E2B2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152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F</a:t>
              </a:r>
            </a:p>
          </p:txBody>
        </p:sp>
        <p:sp>
          <p:nvSpPr>
            <p:cNvPr id="36901" name="Text Box 53">
              <a:extLst>
                <a:ext uri="{FF2B5EF4-FFF2-40B4-BE49-F238E27FC236}">
                  <a16:creationId xmlns:a16="http://schemas.microsoft.com/office/drawing/2014/main" id="{497E44BB-4CE9-4E7C-B17E-D11BCD637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632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36902" name="Text Box 54">
              <a:extLst>
                <a:ext uri="{FF2B5EF4-FFF2-40B4-BE49-F238E27FC236}">
                  <a16:creationId xmlns:a16="http://schemas.microsoft.com/office/drawing/2014/main" id="{D2112DDE-9DDF-4A54-9314-FB954E4E4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3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36903" name="Text Box 55">
              <a:extLst>
                <a:ext uri="{FF2B5EF4-FFF2-40B4-BE49-F238E27FC236}">
                  <a16:creationId xmlns:a16="http://schemas.microsoft.com/office/drawing/2014/main" id="{5D0ED786-CDF2-4CC2-A2D2-32E47FE91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48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36904" name="Text Box 56">
              <a:extLst>
                <a:ext uri="{FF2B5EF4-FFF2-40B4-BE49-F238E27FC236}">
                  <a16:creationId xmlns:a16="http://schemas.microsoft.com/office/drawing/2014/main" id="{5F0F0B69-1E2F-4C1C-A744-932E875FE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36905" name="Text Box 57">
              <a:extLst>
                <a:ext uri="{FF2B5EF4-FFF2-40B4-BE49-F238E27FC236}">
                  <a16:creationId xmlns:a16="http://schemas.microsoft.com/office/drawing/2014/main" id="{6B50A8F4-1663-448A-9A69-9AFBC511E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392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4">
            <a:extLst>
              <a:ext uri="{FF2B5EF4-FFF2-40B4-BE49-F238E27FC236}">
                <a16:creationId xmlns:a16="http://schemas.microsoft.com/office/drawing/2014/main" id="{A5DA37EA-E7E2-4313-95EC-DCAF8648DC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79C95D2-E9C7-4D4D-A758-C2B27BC96B49}" type="slidenum">
              <a:rPr lang="zh-TW" altLang="en-US" sz="1400">
                <a:latin typeface="Times New Roman" panose="02020603050405020304" pitchFamily="18" charset="0"/>
              </a:rPr>
              <a:pPr/>
              <a:t>18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C3ED46-7F2F-49E7-A925-66085459A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Partial Ordering Relation-1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90C08A4-440A-402D-976A-E148DF5F73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F9CD2469-EB4A-4B9C-A2FF-6094C70CB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8890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A relation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on a set S is a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partial order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, if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is </a:t>
            </a:r>
            <a:r>
              <a:rPr lang="en-US" altLang="zh-TW" sz="2400" u="sng">
                <a:ea typeface="Arial Unicode MS" pitchFamily="34" charset="-120"/>
                <a:sym typeface="Symbol" panose="05050102010706020507" pitchFamily="18" charset="2"/>
              </a:rPr>
              <a:t>reflexive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, </a:t>
            </a:r>
            <a:r>
              <a:rPr lang="en-US" altLang="zh-TW" sz="2400" i="1" u="sng">
                <a:ea typeface="Arial Unicode MS" pitchFamily="34" charset="-120"/>
                <a:sym typeface="Symbol" panose="05050102010706020507" pitchFamily="18" charset="2"/>
              </a:rPr>
              <a:t>antisymmetric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, and </a:t>
            </a:r>
            <a:r>
              <a:rPr lang="en-US" altLang="zh-TW" sz="2400" u="sng">
                <a:ea typeface="Arial Unicode MS" pitchFamily="34" charset="-120"/>
                <a:sym typeface="Symbol" panose="05050102010706020507" pitchFamily="18" charset="2"/>
              </a:rPr>
              <a:t>transitive</a:t>
            </a: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A set S together with a partial ordering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is called a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partially ordered set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, or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poset 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denoted by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 (S,</a:t>
            </a:r>
            <a:r>
              <a:rPr lang="en-US" altLang="zh-TW" sz="2400" i="1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)</a:t>
            </a: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Ex1: equal relation      (is it symmetric? equivalence relation?)</a:t>
            </a: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Ex2: S: a collection of sets. For A, B   S, define A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B to mean A    B</a:t>
            </a:r>
          </a:p>
          <a:p>
            <a:endParaRPr lang="en-US" altLang="zh-TW" sz="1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Ex3: N: natural number, For A, B   N, define A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B to mean A    B</a:t>
            </a: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       		       		        define A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B to mean A divides B</a:t>
            </a:r>
          </a:p>
          <a:p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Ex4: congruence modulo m ? </a:t>
            </a: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Ex5: total # of distinct antisymmetric relations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on a set S of n elements = ?</a:t>
            </a:r>
          </a:p>
        </p:txBody>
      </p:sp>
      <p:graphicFrame>
        <p:nvGraphicFramePr>
          <p:cNvPr id="38918" name="Object 58">
            <a:extLst>
              <a:ext uri="{FF2B5EF4-FFF2-40B4-BE49-F238E27FC236}">
                <a16:creationId xmlns:a16="http://schemas.microsoft.com/office/drawing/2014/main" id="{F523259C-6D9E-4A7F-A6A7-E1C437AAE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0088" y="3808413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4" imgW="164885" imgH="164885" progId="Equation.DSMT4">
                  <p:embed/>
                </p:oleObj>
              </mc:Choice>
              <mc:Fallback>
                <p:oleObj name="Equation" r:id="rId4" imgW="164885" imgH="164885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3808413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59">
            <a:extLst>
              <a:ext uri="{FF2B5EF4-FFF2-40B4-BE49-F238E27FC236}">
                <a16:creationId xmlns:a16="http://schemas.microsoft.com/office/drawing/2014/main" id="{520B21A8-FC61-44C4-A1DE-AC02C2D68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7138" y="3778250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6" imgW="228501" imgH="215806" progId="Equation.DSMT4">
                  <p:embed/>
                </p:oleObj>
              </mc:Choice>
              <mc:Fallback>
                <p:oleObj name="Equation" r:id="rId6" imgW="228501" imgH="215806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7138" y="3778250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60">
            <a:extLst>
              <a:ext uri="{FF2B5EF4-FFF2-40B4-BE49-F238E27FC236}">
                <a16:creationId xmlns:a16="http://schemas.microsoft.com/office/drawing/2014/main" id="{373FE832-7E49-46D7-9228-A5ACC1069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5188" y="4329113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8" imgW="164957" imgH="190335" progId="Equation.DSMT4">
                  <p:embed/>
                </p:oleObj>
              </mc:Choice>
              <mc:Fallback>
                <p:oleObj name="Equation" r:id="rId8" imgW="164957" imgH="190335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88" y="4329113"/>
                        <a:ext cx="1651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61">
            <a:extLst>
              <a:ext uri="{FF2B5EF4-FFF2-40B4-BE49-F238E27FC236}">
                <a16:creationId xmlns:a16="http://schemas.microsoft.com/office/drawing/2014/main" id="{27ACA779-1302-41B3-8D36-1F0BB8424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324350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Equation" r:id="rId10" imgW="164885" imgH="164885" progId="Equation.DSMT4">
                  <p:embed/>
                </p:oleObj>
              </mc:Choice>
              <mc:Fallback>
                <p:oleObj name="Equation" r:id="rId10" imgW="164885" imgH="164885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324350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806" name="Text Box 62">
            <a:extLst>
              <a:ext uri="{FF2B5EF4-FFF2-40B4-BE49-F238E27FC236}">
                <a16:creationId xmlns:a16="http://schemas.microsoft.com/office/drawing/2014/main" id="{C1C73D4B-65A6-41EF-91B2-59305795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4986338"/>
            <a:ext cx="469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If m=5, then 3</a:t>
            </a:r>
            <a:r>
              <a:rPr lang="en-US" altLang="zh-TW" sz="18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≡8 (mod 5), and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8</a:t>
            </a:r>
            <a:r>
              <a:rPr lang="en-US" altLang="zh-TW" sz="18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≡3 (mod 5)</a:t>
            </a:r>
            <a:br>
              <a:rPr lang="en-US" altLang="zh-TW" sz="18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</a:br>
            <a:r>
              <a:rPr lang="en-US" altLang="zh-TW" sz="18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however, 3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≠</a:t>
            </a:r>
            <a:r>
              <a:rPr lang="en-US" altLang="zh-TW" sz="18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415807" name="Text Box 63">
            <a:extLst>
              <a:ext uri="{FF2B5EF4-FFF2-40B4-BE49-F238E27FC236}">
                <a16:creationId xmlns:a16="http://schemas.microsoft.com/office/drawing/2014/main" id="{C62ACE9A-D50D-4E2E-93EF-AF3011513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3432176"/>
            <a:ext cx="948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Concepts of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 symmetric relation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and an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 antisymmetric relation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are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 independent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of each other</a:t>
            </a:r>
          </a:p>
        </p:txBody>
      </p:sp>
      <p:graphicFrame>
        <p:nvGraphicFramePr>
          <p:cNvPr id="415808" name="Object 64">
            <a:extLst>
              <a:ext uri="{FF2B5EF4-FFF2-40B4-BE49-F238E27FC236}">
                <a16:creationId xmlns:a16="http://schemas.microsoft.com/office/drawing/2014/main" id="{DAB378A2-D37F-455A-848F-FCC0775F4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0" y="5753101"/>
          <a:ext cx="12065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Equation" r:id="rId11" imgW="787058" imgH="355446" progId="Equation.DSMT4">
                  <p:embed/>
                </p:oleObj>
              </mc:Choice>
              <mc:Fallback>
                <p:oleObj name="Equation" r:id="rId11" imgW="787058" imgH="355446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5753101"/>
                        <a:ext cx="12065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66">
            <a:extLst>
              <a:ext uri="{FF2B5EF4-FFF2-40B4-BE49-F238E27FC236}">
                <a16:creationId xmlns:a16="http://schemas.microsoft.com/office/drawing/2014/main" id="{09292D67-4D45-4A4F-AE7C-915DCD6D8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72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2.3: Partial Ordering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806" grpId="0" autoUpdateAnimBg="0"/>
      <p:bldP spid="41580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4">
            <a:extLst>
              <a:ext uri="{FF2B5EF4-FFF2-40B4-BE49-F238E27FC236}">
                <a16:creationId xmlns:a16="http://schemas.microsoft.com/office/drawing/2014/main" id="{A0CC4C48-5101-4CB8-A91E-477C353F3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8FB86AA-8F46-4935-B5A0-79DC886D01CC}" type="slidenum">
              <a:rPr lang="zh-TW" altLang="en-US" sz="1400">
                <a:latin typeface="Times New Roman" panose="02020603050405020304" pitchFamily="18" charset="0"/>
              </a:rPr>
              <a:pPr/>
              <a:t>19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E2BB54B-109B-46F8-B67A-CBE72AA3A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Partial Ordering Relation-2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6D1FC20-2A4E-4811-8F21-9687440649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DC52C949-13CA-4152-AB06-7AD1ED0E4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If (S,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 is a poset, x,y    S, </a:t>
            </a:r>
            <a:b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x and y are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comparable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  iff      x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Ry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or  y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x</a:t>
            </a: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Why called “partial order” on S ?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	some elements of S can not be compared. 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(i.e. not </a:t>
            </a:r>
            <a:r>
              <a:rPr lang="en-US" altLang="zh-TW" sz="20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comparable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)</a:t>
            </a:r>
            <a:b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</a:br>
            <a:endParaRPr lang="en-US" altLang="zh-TW" sz="1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e.g. let S be the power set of {1,2,3,4},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be      , then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is a partial order on S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let A={1,2}, B={3,4}, then A and B can </a:t>
            </a:r>
            <a:r>
              <a:rPr lang="en-US" altLang="zh-TW" sz="20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NOT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be compared  </a:t>
            </a: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A partial order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on set S is a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total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(or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linear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order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on S, if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every pair of elements 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in S can be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compared</a:t>
            </a:r>
          </a:p>
          <a:p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i.e. </a:t>
            </a:r>
          </a:p>
          <a:p>
            <a:endParaRPr lang="en-US" altLang="zh-TW" sz="1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e.g. let S be the set of all real numbers,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be     , then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is a total order</a:t>
            </a: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      let S be the set of all natural numbers,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be “divides”, then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is </a:t>
            </a:r>
            <a:r>
              <a:rPr lang="en-US" altLang="zh-TW" sz="20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NOT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a total order</a:t>
            </a:r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56CDC5D2-2321-4AB8-A189-E71E30BA7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3335F8C7-E779-4816-9EFC-710AFD526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8" name="Line 8">
            <a:extLst>
              <a:ext uri="{FF2B5EF4-FFF2-40B4-BE49-F238E27FC236}">
                <a16:creationId xmlns:a16="http://schemas.microsoft.com/office/drawing/2014/main" id="{93531401-DE6B-4D3B-9552-34AB7E29E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9" name="Line 9">
            <a:extLst>
              <a:ext uri="{FF2B5EF4-FFF2-40B4-BE49-F238E27FC236}">
                <a16:creationId xmlns:a16="http://schemas.microsoft.com/office/drawing/2014/main" id="{5F37D38C-C3FA-4758-98D0-E7BF96709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37338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0" name="Line 10">
            <a:extLst>
              <a:ext uri="{FF2B5EF4-FFF2-40B4-BE49-F238E27FC236}">
                <a16:creationId xmlns:a16="http://schemas.microsoft.com/office/drawing/2014/main" id="{051F3669-A5F9-418D-B187-2FEB83A59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6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1" name="Line 11">
            <a:extLst>
              <a:ext uri="{FF2B5EF4-FFF2-40B4-BE49-F238E27FC236}">
                <a16:creationId xmlns:a16="http://schemas.microsoft.com/office/drawing/2014/main" id="{F52FEB49-DEAC-4CCE-AE7B-4391E0FFF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386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2" name="Line 12">
            <a:extLst>
              <a:ext uri="{FF2B5EF4-FFF2-40B4-BE49-F238E27FC236}">
                <a16:creationId xmlns:a16="http://schemas.microsoft.com/office/drawing/2014/main" id="{14FAA68E-4AAF-4C10-9AA0-20691E5D2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1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FE8FAB04-10C8-4D43-A36C-346E15B93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4" name="Line 14">
            <a:extLst>
              <a:ext uri="{FF2B5EF4-FFF2-40B4-BE49-F238E27FC236}">
                <a16:creationId xmlns:a16="http://schemas.microsoft.com/office/drawing/2014/main" id="{F5A3D426-767E-4F49-AF1B-2E72325BD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0386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D3B5B445-D8BB-4A7E-A8D4-7D4B2DA07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31165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6" name="Line 16">
            <a:extLst>
              <a:ext uri="{FF2B5EF4-FFF2-40B4-BE49-F238E27FC236}">
                <a16:creationId xmlns:a16="http://schemas.microsoft.com/office/drawing/2014/main" id="{97722093-C84E-4E3E-A9BC-419E4E117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31165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5339DA39-CE53-4859-A37F-C1F07B60B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5847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8" name="Line 18">
            <a:extLst>
              <a:ext uri="{FF2B5EF4-FFF2-40B4-BE49-F238E27FC236}">
                <a16:creationId xmlns:a16="http://schemas.microsoft.com/office/drawing/2014/main" id="{EA7414B4-7B8C-4CE4-AE51-7E4567DC2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5847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9" name="Line 19">
            <a:extLst>
              <a:ext uri="{FF2B5EF4-FFF2-40B4-BE49-F238E27FC236}">
                <a16:creationId xmlns:a16="http://schemas.microsoft.com/office/drawing/2014/main" id="{5C80329A-B1AA-4B76-9140-62D044D7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6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80" name="Line 20">
            <a:extLst>
              <a:ext uri="{FF2B5EF4-FFF2-40B4-BE49-F238E27FC236}">
                <a16:creationId xmlns:a16="http://schemas.microsoft.com/office/drawing/2014/main" id="{526321CC-6860-4D92-8003-9BA5369FB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1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81" name="Line 21">
            <a:extLst>
              <a:ext uri="{FF2B5EF4-FFF2-40B4-BE49-F238E27FC236}">
                <a16:creationId xmlns:a16="http://schemas.microsoft.com/office/drawing/2014/main" id="{04391A62-2E31-4E9A-96C3-1B74093A8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0982" name="Object 27">
            <a:extLst>
              <a:ext uri="{FF2B5EF4-FFF2-40B4-BE49-F238E27FC236}">
                <a16:creationId xmlns:a16="http://schemas.microsoft.com/office/drawing/2014/main" id="{86FE16F2-F688-483B-BC08-2DF5C01A3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0" y="3052763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4" imgW="228501" imgH="215806" progId="Equation.DSMT4">
                  <p:embed/>
                </p:oleObj>
              </mc:Choice>
              <mc:Fallback>
                <p:oleObj name="Equation" r:id="rId4" imgW="228501" imgH="215806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052763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8">
            <a:extLst>
              <a:ext uri="{FF2B5EF4-FFF2-40B4-BE49-F238E27FC236}">
                <a16:creationId xmlns:a16="http://schemas.microsoft.com/office/drawing/2014/main" id="{CA8E010B-4741-40CE-AEC3-4C4D16412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513" y="4783139"/>
          <a:ext cx="29273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6" imgW="2298700" imgH="266700" progId="Equation.DSMT4">
                  <p:embed/>
                </p:oleObj>
              </mc:Choice>
              <mc:Fallback>
                <p:oleObj name="Equation" r:id="rId6" imgW="2298700" imgH="2667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4783139"/>
                        <a:ext cx="29273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29">
            <a:extLst>
              <a:ext uri="{FF2B5EF4-FFF2-40B4-BE49-F238E27FC236}">
                <a16:creationId xmlns:a16="http://schemas.microsoft.com/office/drawing/2014/main" id="{28F2578C-CEDB-48E0-B964-BB181953A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5450" y="5265738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8" imgW="177569" imgH="215619" progId="Equation.DSMT4">
                  <p:embed/>
                </p:oleObj>
              </mc:Choice>
              <mc:Fallback>
                <p:oleObj name="Equation" r:id="rId8" imgW="177569" imgH="215619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5265738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31">
            <a:extLst>
              <a:ext uri="{FF2B5EF4-FFF2-40B4-BE49-F238E27FC236}">
                <a16:creationId xmlns:a16="http://schemas.microsoft.com/office/drawing/2014/main" id="{B5C72B98-7E01-4F5C-8165-0BF798188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5513" y="1138238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10" imgW="164885" imgH="164885" progId="Equation.DSMT4">
                  <p:embed/>
                </p:oleObj>
              </mc:Choice>
              <mc:Fallback>
                <p:oleObj name="Equation" r:id="rId10" imgW="164885" imgH="16488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1138238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6" name="Text Box 32">
            <a:extLst>
              <a:ext uri="{FF2B5EF4-FFF2-40B4-BE49-F238E27FC236}">
                <a16:creationId xmlns:a16="http://schemas.microsoft.com/office/drawing/2014/main" id="{89623695-AD22-4EFD-B309-70C8B61C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72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2.3: Partial Ordering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>
            <a:extLst>
              <a:ext uri="{FF2B5EF4-FFF2-40B4-BE49-F238E27FC236}">
                <a16:creationId xmlns:a16="http://schemas.microsoft.com/office/drawing/2014/main" id="{1201AF33-F0A0-4635-93FC-C005F22FC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9C6CF9E-BA31-447B-B14F-9155CD07063F}" type="slidenum">
              <a:rPr lang="zh-TW" altLang="en-US" sz="1400">
                <a:latin typeface="Times New Roman" panose="02020603050405020304" pitchFamily="18" charset="0"/>
              </a:rPr>
              <a:pPr/>
              <a:t>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F65AF40-543A-4A23-8A5C-D114ABDEA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Introduction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1E9D957-7968-4EB5-BBAC-EF294DB75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Discrete Math deals with problems where # possibilities is finite</a:t>
            </a:r>
          </a:p>
          <a:p>
            <a:pPr>
              <a:buFontTx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Using sets, it is easier to solve the problem </a:t>
            </a:r>
          </a:p>
          <a:p>
            <a:pPr lvl="1" eaLnBrk="1" hangingPunct="1"/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e.g. knapsack problem (2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buFontTx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Relations between the element of sets</a:t>
            </a:r>
          </a:p>
          <a:p>
            <a:pPr lvl="1" eaLnBrk="1" hangingPunct="1"/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using the math ideas of relations &amp; functions.</a:t>
            </a:r>
          </a:p>
          <a:p>
            <a:pPr>
              <a:buFontTx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Principle of mathematical induction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D04EC368-173B-4D04-83E8-2915A7AD2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2760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Sets, Relations, and Functions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4">
            <a:extLst>
              <a:ext uri="{FF2B5EF4-FFF2-40B4-BE49-F238E27FC236}">
                <a16:creationId xmlns:a16="http://schemas.microsoft.com/office/drawing/2014/main" id="{0E759E15-56EF-4810-8520-B534913D5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9433F16-5099-4EF6-8C09-2F1E72366CA2}" type="slidenum">
              <a:rPr lang="zh-TW" altLang="en-US" sz="1400">
                <a:latin typeface="Times New Roman" panose="02020603050405020304" pitchFamily="18" charset="0"/>
              </a:rPr>
              <a:pPr/>
              <a:t>20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56ADDC8-E54A-4FE4-A494-25B86CF3B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Lexicographic Order Relation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2FC6429-7318-45A6-8D60-D0AFC94C31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ED579AE5-189D-48D9-A26C-0F86E0976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Given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posets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(S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,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 and (S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,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), </a:t>
            </a:r>
            <a:b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a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lexicogrphic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(or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dictionary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order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on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xS</a:t>
            </a:r>
            <a:r>
              <a:rPr lang="en-US" altLang="zh-TW" sz="24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is defined by</a:t>
            </a:r>
            <a:b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(a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,a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 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(b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,b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   iff   one of the following is true: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				     (1) a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≠b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and   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			     (2) 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1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= b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and   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e.g. S</a:t>
            </a:r>
            <a:r>
              <a:rPr lang="en-US" altLang="zh-TW" sz="2000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={A,B},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 i="1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on S</a:t>
            </a:r>
            <a:r>
              <a:rPr lang="en-US" altLang="zh-TW" sz="2000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is an alphabetical order,  </a:t>
            </a:r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(so, (S</a:t>
            </a:r>
            <a:r>
              <a:rPr lang="en-US" altLang="zh-TW" sz="1800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,</a:t>
            </a:r>
            <a:r>
              <a:rPr lang="en-US" altLang="zh-TW" sz="18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1800" i="1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) is a poset)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000" baseline="-2500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={1,2,3},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 i="1" baseline="-2500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on S</a:t>
            </a:r>
            <a:r>
              <a:rPr lang="en-US" altLang="zh-TW" sz="2000" baseline="-2500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is “   ” </a:t>
            </a:r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(so, (S</a:t>
            </a:r>
            <a:r>
              <a:rPr lang="en-US" altLang="zh-TW" sz="1800" baseline="-2500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,</a:t>
            </a:r>
            <a:r>
              <a:rPr lang="en-US" altLang="zh-TW" sz="18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1800" i="1" baseline="-2500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) is a poset)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then,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={(A,1),(A,2),(A,3),(B,1),(B,2),(B,3)} is a lexicographic order on S</a:t>
            </a:r>
            <a:r>
              <a:rPr lang="en-US" altLang="zh-TW" sz="2000" baseline="-2500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xS</a:t>
            </a:r>
            <a:r>
              <a:rPr lang="en-US" altLang="zh-TW" sz="2000" baseline="-25000">
                <a:ea typeface="Arial Unicode MS" pitchFamily="34" charset="-120"/>
                <a:sym typeface="Symbol" panose="05050102010706020507" pitchFamily="18" charset="2"/>
              </a:rPr>
              <a:t>2</a:t>
            </a:r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Thm 2.5</a:t>
            </a:r>
          </a:p>
          <a:p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	if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is a partial order on S</a:t>
            </a:r>
            <a:r>
              <a:rPr lang="en-US" altLang="zh-TW" sz="24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 i="1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is a partial order on S</a:t>
            </a:r>
            <a:r>
              <a:rPr lang="en-US" altLang="zh-TW" sz="24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, </a:t>
            </a:r>
            <a:b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rgbClr val="008000"/>
                </a:solidFill>
                <a:ea typeface="MS Gothic" panose="020B0609070205080204" pitchFamily="49" charset="-128"/>
                <a:sym typeface="Symbol" panose="05050102010706020507" pitchFamily="18" charset="2"/>
              </a:rPr>
              <a:t>then the lexicographic order is a partial order on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xS</a:t>
            </a:r>
            <a:r>
              <a:rPr lang="en-US" altLang="zh-TW" sz="24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</a:t>
            </a:r>
          </a:p>
        </p:txBody>
      </p:sp>
      <p:graphicFrame>
        <p:nvGraphicFramePr>
          <p:cNvPr id="43014" name="Object 27">
            <a:extLst>
              <a:ext uri="{FF2B5EF4-FFF2-40B4-BE49-F238E27FC236}">
                <a16:creationId xmlns:a16="http://schemas.microsoft.com/office/drawing/2014/main" id="{B01E4E7A-369E-4D18-84B9-1A0964EF7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6189" y="1065214"/>
          <a:ext cx="29416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4" imgW="2451100" imgH="292100" progId="Equation.DSMT4">
                  <p:embed/>
                </p:oleObj>
              </mc:Choice>
              <mc:Fallback>
                <p:oleObj name="Equation" r:id="rId4" imgW="2451100" imgH="2921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9" y="1065214"/>
                        <a:ext cx="2941637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28">
            <a:extLst>
              <a:ext uri="{FF2B5EF4-FFF2-40B4-BE49-F238E27FC236}">
                <a16:creationId xmlns:a16="http://schemas.microsoft.com/office/drawing/2014/main" id="{92785F6A-9D66-4032-A107-CC3F1B8C9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9513" y="3646488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6" imgW="164957" imgH="190335" progId="Equation.DSMT4">
                  <p:embed/>
                </p:oleObj>
              </mc:Choice>
              <mc:Fallback>
                <p:oleObj name="Equation" r:id="rId6" imgW="164957" imgH="190335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3646488"/>
                        <a:ext cx="1651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29">
            <a:extLst>
              <a:ext uri="{FF2B5EF4-FFF2-40B4-BE49-F238E27FC236}">
                <a16:creationId xmlns:a16="http://schemas.microsoft.com/office/drawing/2014/main" id="{B457824B-C455-4DE9-A4D3-C78F8C8E9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72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2.3: Partial Ordering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  <p:sp>
        <p:nvSpPr>
          <p:cNvPr id="43017" name="Text Box 30">
            <a:extLst>
              <a:ext uri="{FF2B5EF4-FFF2-40B4-BE49-F238E27FC236}">
                <a16:creationId xmlns:a16="http://schemas.microsoft.com/office/drawing/2014/main" id="{C83AB775-AAF9-424C-AA91-5B9BDF50F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0300" y="350838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b="1">
                <a:solidFill>
                  <a:srgbClr val="FF0000"/>
                </a:solidFill>
                <a:ea typeface="新細明體" panose="02020500000000000000" pitchFamily="18" charset="-120"/>
              </a:rPr>
              <a:t>Skip!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4">
            <a:extLst>
              <a:ext uri="{FF2B5EF4-FFF2-40B4-BE49-F238E27FC236}">
                <a16:creationId xmlns:a16="http://schemas.microsoft.com/office/drawing/2014/main" id="{D9873043-1120-4E75-943F-DB32EDB13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8E7707D-61E1-46BE-BF2F-9900014C6F68}" type="slidenum">
              <a:rPr lang="zh-TW" altLang="en-US" sz="1400">
                <a:latin typeface="Times New Roman" panose="02020603050405020304" pitchFamily="18" charset="0"/>
              </a:rPr>
              <a:pPr/>
              <a:t>21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08D3CC9-62F9-4EFD-A247-486394D2F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Hasse Diagram-1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B487488-DB9F-4465-B4E6-E1D9A85475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062294A0-174E-46BE-9E75-BFC301AFE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Hasse diagram </a:t>
            </a:r>
            <a:r>
              <a:rPr lang="en-US" altLang="zh-TW" sz="1600">
                <a:ea typeface="Arial Unicode MS" pitchFamily="34" charset="-120"/>
                <a:sym typeface="Symbol" panose="05050102010706020507" pitchFamily="18" charset="2"/>
              </a:rPr>
              <a:t>(German number theorist, 1898-1979)</a:t>
            </a:r>
          </a:p>
          <a:p>
            <a:pPr>
              <a:buFontTx/>
              <a:buChar char="•"/>
            </a:pP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Used to picture a poset (S,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)</a:t>
            </a:r>
          </a:p>
          <a:p>
            <a:pPr>
              <a:buFontTx/>
              <a:buChar char="•"/>
            </a:pP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Draw a vertex for each element of S</a:t>
            </a:r>
          </a:p>
          <a:p>
            <a:pPr>
              <a:buFontTx/>
              <a:buChar char="•"/>
            </a:pP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               , if a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b, then put vertex b </a:t>
            </a:r>
            <a:r>
              <a:rPr lang="en-US" altLang="zh-TW" sz="20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higher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than vertex a</a:t>
            </a:r>
          </a:p>
          <a:p>
            <a:pPr>
              <a:buFontTx/>
              <a:buChar char="•"/>
            </a:pP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                  , if a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b, and </a:t>
            </a:r>
            <a:r>
              <a:rPr lang="en-US" altLang="zh-TW" sz="20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NO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c such that a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c and c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b, 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    then draw a line from a to b </a:t>
            </a:r>
            <a:r>
              <a:rPr lang="en-US" altLang="zh-TW" sz="1800">
                <a:ea typeface="Arial Unicode MS" pitchFamily="34" charset="-120"/>
                <a:sym typeface="Symbol" panose="05050102010706020507" pitchFamily="18" charset="2"/>
              </a:rPr>
              <a:t>(pointing upwards)</a:t>
            </a:r>
          </a:p>
          <a:p>
            <a:pPr>
              <a:buFontTx/>
              <a:buChar char="•"/>
            </a:pPr>
            <a:endParaRPr lang="en-US" altLang="zh-TW" sz="18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Ex1: PERT                          	     	Hasse diagram</a:t>
            </a:r>
          </a:p>
        </p:txBody>
      </p:sp>
      <p:sp>
        <p:nvSpPr>
          <p:cNvPr id="45062" name="Line 6">
            <a:extLst>
              <a:ext uri="{FF2B5EF4-FFF2-40B4-BE49-F238E27FC236}">
                <a16:creationId xmlns:a16="http://schemas.microsoft.com/office/drawing/2014/main" id="{690E3B68-8DB2-4C9A-A9B3-A1F94542A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2EAA8F19-3406-4839-8F48-B859354C3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6419FE95-AAB4-4E95-98C2-4AC8A4735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5" name="Line 9">
            <a:extLst>
              <a:ext uri="{FF2B5EF4-FFF2-40B4-BE49-F238E27FC236}">
                <a16:creationId xmlns:a16="http://schemas.microsoft.com/office/drawing/2014/main" id="{7CA34689-8624-4F58-9C64-BF28B9A1B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37338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6" name="Line 10">
            <a:extLst>
              <a:ext uri="{FF2B5EF4-FFF2-40B4-BE49-F238E27FC236}">
                <a16:creationId xmlns:a16="http://schemas.microsoft.com/office/drawing/2014/main" id="{00165B48-E208-4200-8AAD-4EAE3CEA1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6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7" name="Line 11">
            <a:extLst>
              <a:ext uri="{FF2B5EF4-FFF2-40B4-BE49-F238E27FC236}">
                <a16:creationId xmlns:a16="http://schemas.microsoft.com/office/drawing/2014/main" id="{FBBC38EB-5D45-4A6A-8485-03033E79E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386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C8679083-10D9-4682-A98B-48291A73D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1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0176FB8F-FBCE-4B68-AA14-2A3B73DEE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70" name="Line 14">
            <a:extLst>
              <a:ext uri="{FF2B5EF4-FFF2-40B4-BE49-F238E27FC236}">
                <a16:creationId xmlns:a16="http://schemas.microsoft.com/office/drawing/2014/main" id="{D31FF6BD-85A9-4956-92E0-BEAE4FCA3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0386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71" name="Line 15">
            <a:extLst>
              <a:ext uri="{FF2B5EF4-FFF2-40B4-BE49-F238E27FC236}">
                <a16:creationId xmlns:a16="http://schemas.microsoft.com/office/drawing/2014/main" id="{13E626D9-D3B3-4496-8626-677BF0E2C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31165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3D84C102-E8B2-4503-99DA-B454A4E55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31165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9DB17495-6CCB-4F92-8FD2-91516C72B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5847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7C6EA0E5-6668-4594-AD45-F7FCC8FDD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5847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8EE5A80A-21F9-40B2-B5C5-38BA0DE7D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6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DEC04FE0-F62A-4544-A314-44017B866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1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489A0D59-8AC7-46EA-9797-D7EF19F97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5078" name="Object 22">
            <a:extLst>
              <a:ext uri="{FF2B5EF4-FFF2-40B4-BE49-F238E27FC236}">
                <a16:creationId xmlns:a16="http://schemas.microsoft.com/office/drawing/2014/main" id="{64950D85-16F0-4BC3-89EF-A50D9E97E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4889" y="2025651"/>
          <a:ext cx="1036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0" name="Equation" r:id="rId4" imgW="863225" imgH="266584" progId="Equation.DSMT4">
                  <p:embed/>
                </p:oleObj>
              </mc:Choice>
              <mc:Fallback>
                <p:oleObj name="Equation" r:id="rId4" imgW="863225" imgH="266584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9" y="2025651"/>
                        <a:ext cx="103663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4">
            <a:extLst>
              <a:ext uri="{FF2B5EF4-FFF2-40B4-BE49-F238E27FC236}">
                <a16:creationId xmlns:a16="http://schemas.microsoft.com/office/drawing/2014/main" id="{F65C946B-11F3-444B-89C0-A75AC019E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2336801"/>
          <a:ext cx="12192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1" name="Equation" r:id="rId6" imgW="1015559" imgH="266584" progId="Equation.DSMT4">
                  <p:embed/>
                </p:oleObj>
              </mc:Choice>
              <mc:Fallback>
                <p:oleObj name="Equation" r:id="rId6" imgW="1015559" imgH="266584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336801"/>
                        <a:ext cx="12192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0" name="AutoShape 26">
            <a:extLst>
              <a:ext uri="{FF2B5EF4-FFF2-40B4-BE49-F238E27FC236}">
                <a16:creationId xmlns:a16="http://schemas.microsoft.com/office/drawing/2014/main" id="{64C042D2-4942-4062-B51E-F5676B1EA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094163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5081" name="AutoShape 27">
            <a:extLst>
              <a:ext uri="{FF2B5EF4-FFF2-40B4-BE49-F238E27FC236}">
                <a16:creationId xmlns:a16="http://schemas.microsoft.com/office/drawing/2014/main" id="{9BAF3DC4-7400-40FF-83B2-C81AEF5CC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779963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5082" name="AutoShape 28">
            <a:extLst>
              <a:ext uri="{FF2B5EF4-FFF2-40B4-BE49-F238E27FC236}">
                <a16:creationId xmlns:a16="http://schemas.microsoft.com/office/drawing/2014/main" id="{09432235-5987-4F7F-85EC-1E889CCE3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3" y="3789363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45083" name="AutoShape 29">
            <a:extLst>
              <a:ext uri="{FF2B5EF4-FFF2-40B4-BE49-F238E27FC236}">
                <a16:creationId xmlns:a16="http://schemas.microsoft.com/office/drawing/2014/main" id="{BD1B1E1B-56DE-4014-95C0-B7C1C3789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4475163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5084" name="AutoShape 30">
            <a:extLst>
              <a:ext uri="{FF2B5EF4-FFF2-40B4-BE49-F238E27FC236}">
                <a16:creationId xmlns:a16="http://schemas.microsoft.com/office/drawing/2014/main" id="{3D0FD5A5-DAEB-45A9-BB4D-5974627F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4398963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5085" name="AutoShape 31">
            <a:extLst>
              <a:ext uri="{FF2B5EF4-FFF2-40B4-BE49-F238E27FC236}">
                <a16:creationId xmlns:a16="http://schemas.microsoft.com/office/drawing/2014/main" id="{79659E31-BB42-4F15-8345-B6483EA10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4170363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5086" name="AutoShape 32">
            <a:extLst>
              <a:ext uri="{FF2B5EF4-FFF2-40B4-BE49-F238E27FC236}">
                <a16:creationId xmlns:a16="http://schemas.microsoft.com/office/drawing/2014/main" id="{1C369FA3-6914-45CA-9138-4A5DE583E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4932363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5087" name="AutoShape 33">
            <a:extLst>
              <a:ext uri="{FF2B5EF4-FFF2-40B4-BE49-F238E27FC236}">
                <a16:creationId xmlns:a16="http://schemas.microsoft.com/office/drawing/2014/main" id="{6457E063-DB30-4D1E-AE7D-8A227AE70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4932363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5088" name="AutoShape 34">
            <a:extLst>
              <a:ext uri="{FF2B5EF4-FFF2-40B4-BE49-F238E27FC236}">
                <a16:creationId xmlns:a16="http://schemas.microsoft.com/office/drawing/2014/main" id="{0CFACD3F-50B7-435F-A61D-EEE5823F3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4322763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45089" name="AutoShape 35">
            <a:extLst>
              <a:ext uri="{FF2B5EF4-FFF2-40B4-BE49-F238E27FC236}">
                <a16:creationId xmlns:a16="http://schemas.microsoft.com/office/drawing/2014/main" id="{E9FECBE5-D5F8-46EC-9006-0E5AE0AC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4932363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5090" name="AutoShape 36">
            <a:extLst>
              <a:ext uri="{FF2B5EF4-FFF2-40B4-BE49-F238E27FC236}">
                <a16:creationId xmlns:a16="http://schemas.microsoft.com/office/drawing/2014/main" id="{BE8597A0-7286-4FEF-9B6C-E19F73C2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4551363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10</a:t>
            </a:r>
          </a:p>
        </p:txBody>
      </p:sp>
      <p:cxnSp>
        <p:nvCxnSpPr>
          <p:cNvPr id="45091" name="AutoShape 37">
            <a:extLst>
              <a:ext uri="{FF2B5EF4-FFF2-40B4-BE49-F238E27FC236}">
                <a16:creationId xmlns:a16="http://schemas.microsoft.com/office/drawing/2014/main" id="{60A5AFD2-9381-453A-B8C2-211BDE37CE81}"/>
              </a:ext>
            </a:extLst>
          </p:cNvPr>
          <p:cNvCxnSpPr>
            <a:cxnSpLocks noChangeShapeType="1"/>
            <a:stCxn id="45080" idx="5"/>
            <a:endCxn id="45083" idx="1"/>
          </p:cNvCxnSpPr>
          <p:nvPr/>
        </p:nvCxnSpPr>
        <p:spPr bwMode="auto">
          <a:xfrm>
            <a:off x="2403476" y="4289426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2" name="AutoShape 38">
            <a:extLst>
              <a:ext uri="{FF2B5EF4-FFF2-40B4-BE49-F238E27FC236}">
                <a16:creationId xmlns:a16="http://schemas.microsoft.com/office/drawing/2014/main" id="{1713DA90-D6A2-496F-AE74-7698E984D212}"/>
              </a:ext>
            </a:extLst>
          </p:cNvPr>
          <p:cNvCxnSpPr>
            <a:cxnSpLocks noChangeShapeType="1"/>
            <a:stCxn id="45081" idx="6"/>
            <a:endCxn id="45083" idx="3"/>
          </p:cNvCxnSpPr>
          <p:nvPr/>
        </p:nvCxnSpPr>
        <p:spPr bwMode="auto">
          <a:xfrm flipV="1">
            <a:off x="2436814" y="4670425"/>
            <a:ext cx="338137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3" name="AutoShape 39">
            <a:extLst>
              <a:ext uri="{FF2B5EF4-FFF2-40B4-BE49-F238E27FC236}">
                <a16:creationId xmlns:a16="http://schemas.microsoft.com/office/drawing/2014/main" id="{4821F6CE-F7D3-4C5D-BEB5-784BB60A7114}"/>
              </a:ext>
            </a:extLst>
          </p:cNvPr>
          <p:cNvCxnSpPr>
            <a:cxnSpLocks noChangeShapeType="1"/>
            <a:stCxn id="45083" idx="7"/>
            <a:endCxn id="45082" idx="3"/>
          </p:cNvCxnSpPr>
          <p:nvPr/>
        </p:nvCxnSpPr>
        <p:spPr bwMode="auto">
          <a:xfrm flipV="1">
            <a:off x="2936876" y="3984626"/>
            <a:ext cx="4476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4" name="AutoShape 40">
            <a:extLst>
              <a:ext uri="{FF2B5EF4-FFF2-40B4-BE49-F238E27FC236}">
                <a16:creationId xmlns:a16="http://schemas.microsoft.com/office/drawing/2014/main" id="{F34B5DBB-BC6F-4928-BA70-741B9143CF1D}"/>
              </a:ext>
            </a:extLst>
          </p:cNvPr>
          <p:cNvCxnSpPr>
            <a:cxnSpLocks noChangeShapeType="1"/>
            <a:stCxn id="45083" idx="6"/>
            <a:endCxn id="45084" idx="2"/>
          </p:cNvCxnSpPr>
          <p:nvPr/>
        </p:nvCxnSpPr>
        <p:spPr bwMode="auto">
          <a:xfrm flipV="1">
            <a:off x="2970213" y="4513263"/>
            <a:ext cx="457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5" name="AutoShape 41">
            <a:extLst>
              <a:ext uri="{FF2B5EF4-FFF2-40B4-BE49-F238E27FC236}">
                <a16:creationId xmlns:a16="http://schemas.microsoft.com/office/drawing/2014/main" id="{CDC5E658-371C-492E-9034-6E00BB0C8125}"/>
              </a:ext>
            </a:extLst>
          </p:cNvPr>
          <p:cNvCxnSpPr>
            <a:cxnSpLocks noChangeShapeType="1"/>
            <a:stCxn id="45083" idx="5"/>
            <a:endCxn id="45086" idx="2"/>
          </p:cNvCxnSpPr>
          <p:nvPr/>
        </p:nvCxnSpPr>
        <p:spPr bwMode="auto">
          <a:xfrm>
            <a:off x="2936875" y="4670425"/>
            <a:ext cx="49053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6" name="AutoShape 42">
            <a:extLst>
              <a:ext uri="{FF2B5EF4-FFF2-40B4-BE49-F238E27FC236}">
                <a16:creationId xmlns:a16="http://schemas.microsoft.com/office/drawing/2014/main" id="{9FD80C74-AB69-4300-8A0C-E4DDCD7D1FA6}"/>
              </a:ext>
            </a:extLst>
          </p:cNvPr>
          <p:cNvCxnSpPr>
            <a:cxnSpLocks noChangeShapeType="1"/>
            <a:stCxn id="45082" idx="6"/>
            <a:endCxn id="45085" idx="1"/>
          </p:cNvCxnSpPr>
          <p:nvPr/>
        </p:nvCxnSpPr>
        <p:spPr bwMode="auto">
          <a:xfrm>
            <a:off x="3579814" y="3903664"/>
            <a:ext cx="490537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7" name="AutoShape 43">
            <a:extLst>
              <a:ext uri="{FF2B5EF4-FFF2-40B4-BE49-F238E27FC236}">
                <a16:creationId xmlns:a16="http://schemas.microsoft.com/office/drawing/2014/main" id="{E91BA182-98B4-4F17-9CF6-370ABE1D9313}"/>
              </a:ext>
            </a:extLst>
          </p:cNvPr>
          <p:cNvCxnSpPr>
            <a:cxnSpLocks noChangeShapeType="1"/>
            <a:stCxn id="45084" idx="6"/>
            <a:endCxn id="45085" idx="2"/>
          </p:cNvCxnSpPr>
          <p:nvPr/>
        </p:nvCxnSpPr>
        <p:spPr bwMode="auto">
          <a:xfrm flipV="1">
            <a:off x="3656013" y="4284663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8" name="AutoShape 44">
            <a:extLst>
              <a:ext uri="{FF2B5EF4-FFF2-40B4-BE49-F238E27FC236}">
                <a16:creationId xmlns:a16="http://schemas.microsoft.com/office/drawing/2014/main" id="{A4B989EC-70B7-4F7B-B7E6-008E316EEC00}"/>
              </a:ext>
            </a:extLst>
          </p:cNvPr>
          <p:cNvCxnSpPr>
            <a:cxnSpLocks noChangeShapeType="1"/>
            <a:stCxn id="45086" idx="6"/>
            <a:endCxn id="45087" idx="2"/>
          </p:cNvCxnSpPr>
          <p:nvPr/>
        </p:nvCxnSpPr>
        <p:spPr bwMode="auto">
          <a:xfrm>
            <a:off x="3656013" y="5046663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9" name="AutoShape 45">
            <a:extLst>
              <a:ext uri="{FF2B5EF4-FFF2-40B4-BE49-F238E27FC236}">
                <a16:creationId xmlns:a16="http://schemas.microsoft.com/office/drawing/2014/main" id="{6DECA7E7-91F5-447C-8FB5-9DFDC003DA91}"/>
              </a:ext>
            </a:extLst>
          </p:cNvPr>
          <p:cNvCxnSpPr>
            <a:cxnSpLocks noChangeShapeType="1"/>
            <a:stCxn id="45085" idx="6"/>
            <a:endCxn id="45088" idx="2"/>
          </p:cNvCxnSpPr>
          <p:nvPr/>
        </p:nvCxnSpPr>
        <p:spPr bwMode="auto">
          <a:xfrm>
            <a:off x="4265613" y="4284663"/>
            <a:ext cx="457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00" name="AutoShape 46">
            <a:extLst>
              <a:ext uri="{FF2B5EF4-FFF2-40B4-BE49-F238E27FC236}">
                <a16:creationId xmlns:a16="http://schemas.microsoft.com/office/drawing/2014/main" id="{89FEBA4D-9072-4FBF-8FAD-88FC63E8204A}"/>
              </a:ext>
            </a:extLst>
          </p:cNvPr>
          <p:cNvCxnSpPr>
            <a:cxnSpLocks noChangeShapeType="1"/>
            <a:stCxn id="45087" idx="6"/>
            <a:endCxn id="45089" idx="2"/>
          </p:cNvCxnSpPr>
          <p:nvPr/>
        </p:nvCxnSpPr>
        <p:spPr bwMode="auto">
          <a:xfrm>
            <a:off x="4418013" y="504666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01" name="AutoShape 47">
            <a:extLst>
              <a:ext uri="{FF2B5EF4-FFF2-40B4-BE49-F238E27FC236}">
                <a16:creationId xmlns:a16="http://schemas.microsoft.com/office/drawing/2014/main" id="{08D38F0B-2DBA-485D-9DFD-FD899009201E}"/>
              </a:ext>
            </a:extLst>
          </p:cNvPr>
          <p:cNvCxnSpPr>
            <a:cxnSpLocks noChangeShapeType="1"/>
            <a:stCxn id="45088" idx="5"/>
            <a:endCxn id="45089" idx="1"/>
          </p:cNvCxnSpPr>
          <p:nvPr/>
        </p:nvCxnSpPr>
        <p:spPr bwMode="auto">
          <a:xfrm>
            <a:off x="4918076" y="4518026"/>
            <a:ext cx="2190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02" name="AutoShape 48">
            <a:extLst>
              <a:ext uri="{FF2B5EF4-FFF2-40B4-BE49-F238E27FC236}">
                <a16:creationId xmlns:a16="http://schemas.microsoft.com/office/drawing/2014/main" id="{668F82CE-05D6-443C-90AE-C2A0042DD489}"/>
              </a:ext>
            </a:extLst>
          </p:cNvPr>
          <p:cNvCxnSpPr>
            <a:cxnSpLocks noChangeShapeType="1"/>
            <a:stCxn id="45089" idx="6"/>
            <a:endCxn id="45090" idx="3"/>
          </p:cNvCxnSpPr>
          <p:nvPr/>
        </p:nvCxnSpPr>
        <p:spPr bwMode="auto">
          <a:xfrm flipV="1">
            <a:off x="5332414" y="4746625"/>
            <a:ext cx="185737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03" name="Text Box 49">
            <a:extLst>
              <a:ext uri="{FF2B5EF4-FFF2-40B4-BE49-F238E27FC236}">
                <a16:creationId xmlns:a16="http://schemas.microsoft.com/office/drawing/2014/main" id="{277FDE93-94C1-44C3-9841-B1D0E1859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3865563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5104" name="Text Box 50">
            <a:extLst>
              <a:ext uri="{FF2B5EF4-FFF2-40B4-BE49-F238E27FC236}">
                <a16:creationId xmlns:a16="http://schemas.microsoft.com/office/drawing/2014/main" id="{35F3AD77-9828-411A-BB9C-A0697FDFD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4551363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45105" name="Text Box 51">
            <a:extLst>
              <a:ext uri="{FF2B5EF4-FFF2-40B4-BE49-F238E27FC236}">
                <a16:creationId xmlns:a16="http://schemas.microsoft.com/office/drawing/2014/main" id="{85FC6751-02C2-4AF9-BE6D-4BF9754D3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4" y="4246563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45106" name="Text Box 52">
            <a:extLst>
              <a:ext uri="{FF2B5EF4-FFF2-40B4-BE49-F238E27FC236}">
                <a16:creationId xmlns:a16="http://schemas.microsoft.com/office/drawing/2014/main" id="{A1825545-331D-4A7E-9E56-324062342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4" y="3560763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45107" name="Text Box 53">
            <a:extLst>
              <a:ext uri="{FF2B5EF4-FFF2-40B4-BE49-F238E27FC236}">
                <a16:creationId xmlns:a16="http://schemas.microsoft.com/office/drawing/2014/main" id="{A86693A8-767F-4614-A61B-A09E52402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4170363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45108" name="Text Box 54">
            <a:extLst>
              <a:ext uri="{FF2B5EF4-FFF2-40B4-BE49-F238E27FC236}">
                <a16:creationId xmlns:a16="http://schemas.microsoft.com/office/drawing/2014/main" id="{93D46B44-7483-4CB1-BF38-D4588182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013" y="394176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45109" name="Text Box 55">
            <a:extLst>
              <a:ext uri="{FF2B5EF4-FFF2-40B4-BE49-F238E27FC236}">
                <a16:creationId xmlns:a16="http://schemas.microsoft.com/office/drawing/2014/main" id="{40B8A255-CA2D-4D1F-9F2E-B4193492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4703763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45110" name="Text Box 56">
            <a:extLst>
              <a:ext uri="{FF2B5EF4-FFF2-40B4-BE49-F238E27FC236}">
                <a16:creationId xmlns:a16="http://schemas.microsoft.com/office/drawing/2014/main" id="{AEC8DAA8-404F-4F46-A90C-8C3223CF1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4" y="4703763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45111" name="Text Box 57">
            <a:extLst>
              <a:ext uri="{FF2B5EF4-FFF2-40B4-BE49-F238E27FC236}">
                <a16:creationId xmlns:a16="http://schemas.microsoft.com/office/drawing/2014/main" id="{809D67D8-D5B2-42F5-8C6C-3D672570D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13" y="4094163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45112" name="Text Box 58">
            <a:extLst>
              <a:ext uri="{FF2B5EF4-FFF2-40B4-BE49-F238E27FC236}">
                <a16:creationId xmlns:a16="http://schemas.microsoft.com/office/drawing/2014/main" id="{2CA5B8BE-BBFD-484F-A0DE-04EEA7671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3" y="47037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45113" name="Text Box 59">
            <a:extLst>
              <a:ext uri="{FF2B5EF4-FFF2-40B4-BE49-F238E27FC236}">
                <a16:creationId xmlns:a16="http://schemas.microsoft.com/office/drawing/2014/main" id="{0743D5C1-6E14-484D-A6A5-563DF62EF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4322763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K</a:t>
            </a:r>
          </a:p>
        </p:txBody>
      </p:sp>
      <p:grpSp>
        <p:nvGrpSpPr>
          <p:cNvPr id="45114" name="Group 85">
            <a:extLst>
              <a:ext uri="{FF2B5EF4-FFF2-40B4-BE49-F238E27FC236}">
                <a16:creationId xmlns:a16="http://schemas.microsoft.com/office/drawing/2014/main" id="{5DD18670-7EAE-43F3-8109-E3404D652CC9}"/>
              </a:ext>
            </a:extLst>
          </p:cNvPr>
          <p:cNvGrpSpPr>
            <a:grpSpLocks/>
          </p:cNvGrpSpPr>
          <p:nvPr/>
        </p:nvGrpSpPr>
        <p:grpSpPr bwMode="auto">
          <a:xfrm>
            <a:off x="6945314" y="3559175"/>
            <a:ext cx="1050925" cy="2692400"/>
            <a:chOff x="4176" y="2096"/>
            <a:chExt cx="662" cy="1696"/>
          </a:xfrm>
        </p:grpSpPr>
        <p:sp>
          <p:nvSpPr>
            <p:cNvPr id="45117" name="AutoShape 60">
              <a:extLst>
                <a:ext uri="{FF2B5EF4-FFF2-40B4-BE49-F238E27FC236}">
                  <a16:creationId xmlns:a16="http://schemas.microsoft.com/office/drawing/2014/main" id="{9C5A781F-018A-4750-80F8-39DA8CD97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5118" name="AutoShape 61">
              <a:extLst>
                <a:ext uri="{FF2B5EF4-FFF2-40B4-BE49-F238E27FC236}">
                  <a16:creationId xmlns:a16="http://schemas.microsoft.com/office/drawing/2014/main" id="{FF67FA17-1E68-41B3-ACD2-D40A62D6C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64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5119" name="AutoShape 62">
              <a:extLst>
                <a:ext uri="{FF2B5EF4-FFF2-40B4-BE49-F238E27FC236}">
                  <a16:creationId xmlns:a16="http://schemas.microsoft.com/office/drawing/2014/main" id="{E0D5DD48-AE0B-4EAD-8249-46D7C39AA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3429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45120" name="AutoShape 63">
              <a:extLst>
                <a:ext uri="{FF2B5EF4-FFF2-40B4-BE49-F238E27FC236}">
                  <a16:creationId xmlns:a16="http://schemas.microsoft.com/office/drawing/2014/main" id="{EAF736E7-E5C4-430A-9638-22604C550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3167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45121" name="AutoShape 64">
              <a:extLst>
                <a:ext uri="{FF2B5EF4-FFF2-40B4-BE49-F238E27FC236}">
                  <a16:creationId xmlns:a16="http://schemas.microsoft.com/office/drawing/2014/main" id="{1C9EA4C1-490E-4618-AAC9-3FF7AF0C3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3153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45122" name="AutoShape 65">
              <a:extLst>
                <a:ext uri="{FF2B5EF4-FFF2-40B4-BE49-F238E27FC236}">
                  <a16:creationId xmlns:a16="http://schemas.microsoft.com/office/drawing/2014/main" id="{C3E2B076-E58B-46D8-855A-28E34426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2875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F</a:t>
              </a:r>
            </a:p>
          </p:txBody>
        </p:sp>
        <p:sp>
          <p:nvSpPr>
            <p:cNvPr id="45123" name="AutoShape 66">
              <a:extLst>
                <a:ext uri="{FF2B5EF4-FFF2-40B4-BE49-F238E27FC236}">
                  <a16:creationId xmlns:a16="http://schemas.microsoft.com/office/drawing/2014/main" id="{AB640C49-7337-43CB-95EF-EE2ACB1A8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315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45124" name="AutoShape 67">
              <a:extLst>
                <a:ext uri="{FF2B5EF4-FFF2-40B4-BE49-F238E27FC236}">
                  <a16:creationId xmlns:a16="http://schemas.microsoft.com/office/drawing/2014/main" id="{FF6498F0-CDE8-4F8F-ADFA-27C26758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85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45125" name="AutoShape 68">
              <a:extLst>
                <a:ext uri="{FF2B5EF4-FFF2-40B4-BE49-F238E27FC236}">
                  <a16:creationId xmlns:a16="http://schemas.microsoft.com/office/drawing/2014/main" id="{F5F7C133-C645-4F15-8F63-28C2C5B1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85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45126" name="AutoShape 70">
              <a:extLst>
                <a:ext uri="{FF2B5EF4-FFF2-40B4-BE49-F238E27FC236}">
                  <a16:creationId xmlns:a16="http://schemas.microsoft.com/office/drawing/2014/main" id="{049D77DD-6815-4250-A8E8-108C0D5D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349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45127" name="AutoShape 71">
              <a:extLst>
                <a:ext uri="{FF2B5EF4-FFF2-40B4-BE49-F238E27FC236}">
                  <a16:creationId xmlns:a16="http://schemas.microsoft.com/office/drawing/2014/main" id="{80A3D2B5-FA16-47B1-9893-A20386175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09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K</a:t>
              </a:r>
            </a:p>
          </p:txBody>
        </p:sp>
        <p:cxnSp>
          <p:nvCxnSpPr>
            <p:cNvPr id="45128" name="AutoShape 73">
              <a:extLst>
                <a:ext uri="{FF2B5EF4-FFF2-40B4-BE49-F238E27FC236}">
                  <a16:creationId xmlns:a16="http://schemas.microsoft.com/office/drawing/2014/main" id="{03FB4DBF-5472-4717-BA59-9626EF56BFCE}"/>
                </a:ext>
              </a:extLst>
            </p:cNvPr>
            <p:cNvCxnSpPr>
              <a:cxnSpLocks noChangeShapeType="1"/>
              <a:stCxn id="45117" idx="7"/>
              <a:endCxn id="45119" idx="3"/>
            </p:cNvCxnSpPr>
            <p:nvPr/>
          </p:nvCxnSpPr>
          <p:spPr bwMode="auto">
            <a:xfrm flipV="1">
              <a:off x="4336" y="3552"/>
              <a:ext cx="145" cy="1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29" name="AutoShape 74">
              <a:extLst>
                <a:ext uri="{FF2B5EF4-FFF2-40B4-BE49-F238E27FC236}">
                  <a16:creationId xmlns:a16="http://schemas.microsoft.com/office/drawing/2014/main" id="{F8C5C0C8-173E-4196-A63B-02CF31829FC2}"/>
                </a:ext>
              </a:extLst>
            </p:cNvPr>
            <p:cNvCxnSpPr>
              <a:cxnSpLocks noChangeShapeType="1"/>
              <a:stCxn id="45125" idx="7"/>
              <a:endCxn id="45126" idx="3"/>
            </p:cNvCxnSpPr>
            <p:nvPr/>
          </p:nvCxnSpPr>
          <p:spPr bwMode="auto">
            <a:xfrm flipV="1">
              <a:off x="4299" y="2472"/>
              <a:ext cx="117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30" name="AutoShape 75">
              <a:extLst>
                <a:ext uri="{FF2B5EF4-FFF2-40B4-BE49-F238E27FC236}">
                  <a16:creationId xmlns:a16="http://schemas.microsoft.com/office/drawing/2014/main" id="{DBD9997F-89D3-44E2-B275-789D262CC0EB}"/>
                </a:ext>
              </a:extLst>
            </p:cNvPr>
            <p:cNvCxnSpPr>
              <a:cxnSpLocks noChangeShapeType="1"/>
              <a:stCxn id="45124" idx="0"/>
              <a:endCxn id="45126" idx="5"/>
            </p:cNvCxnSpPr>
            <p:nvPr/>
          </p:nvCxnSpPr>
          <p:spPr bwMode="auto">
            <a:xfrm flipH="1" flipV="1">
              <a:off x="4518" y="2472"/>
              <a:ext cx="21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31" name="AutoShape 76">
              <a:extLst>
                <a:ext uri="{FF2B5EF4-FFF2-40B4-BE49-F238E27FC236}">
                  <a16:creationId xmlns:a16="http://schemas.microsoft.com/office/drawing/2014/main" id="{B784641B-4C40-440A-859A-0CF822AD6316}"/>
                </a:ext>
              </a:extLst>
            </p:cNvPr>
            <p:cNvCxnSpPr>
              <a:cxnSpLocks noChangeShapeType="1"/>
              <a:stCxn id="45123" idx="0"/>
              <a:endCxn id="45124" idx="4"/>
            </p:cNvCxnSpPr>
            <p:nvPr/>
          </p:nvCxnSpPr>
          <p:spPr bwMode="auto">
            <a:xfrm flipH="1" flipV="1">
              <a:off x="4737" y="3000"/>
              <a:ext cx="14" cy="1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32" name="AutoShape 77">
              <a:extLst>
                <a:ext uri="{FF2B5EF4-FFF2-40B4-BE49-F238E27FC236}">
                  <a16:creationId xmlns:a16="http://schemas.microsoft.com/office/drawing/2014/main" id="{1395D5F8-A112-4CA1-9B26-4B01164F7ACC}"/>
                </a:ext>
              </a:extLst>
            </p:cNvPr>
            <p:cNvCxnSpPr>
              <a:cxnSpLocks noChangeShapeType="1"/>
              <a:stCxn id="45118" idx="1"/>
              <a:endCxn id="45119" idx="5"/>
            </p:cNvCxnSpPr>
            <p:nvPr/>
          </p:nvCxnSpPr>
          <p:spPr bwMode="auto">
            <a:xfrm flipH="1" flipV="1">
              <a:off x="4583" y="3552"/>
              <a:ext cx="132" cy="1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33" name="AutoShape 78">
              <a:extLst>
                <a:ext uri="{FF2B5EF4-FFF2-40B4-BE49-F238E27FC236}">
                  <a16:creationId xmlns:a16="http://schemas.microsoft.com/office/drawing/2014/main" id="{3C791997-8F2D-4972-8B58-F653F994CEF3}"/>
                </a:ext>
              </a:extLst>
            </p:cNvPr>
            <p:cNvCxnSpPr>
              <a:cxnSpLocks noChangeShapeType="1"/>
              <a:stCxn id="45126" idx="0"/>
              <a:endCxn id="45127" idx="4"/>
            </p:cNvCxnSpPr>
            <p:nvPr/>
          </p:nvCxnSpPr>
          <p:spPr bwMode="auto">
            <a:xfrm flipH="1" flipV="1">
              <a:off x="4454" y="2240"/>
              <a:ext cx="13" cy="1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34" name="AutoShape 79">
              <a:extLst>
                <a:ext uri="{FF2B5EF4-FFF2-40B4-BE49-F238E27FC236}">
                  <a16:creationId xmlns:a16="http://schemas.microsoft.com/office/drawing/2014/main" id="{84A6BA70-FC4D-4AC4-89E1-541ACA703CDA}"/>
                </a:ext>
              </a:extLst>
            </p:cNvPr>
            <p:cNvCxnSpPr>
              <a:cxnSpLocks noChangeShapeType="1"/>
              <a:stCxn id="45119" idx="0"/>
              <a:endCxn id="45121" idx="4"/>
            </p:cNvCxnSpPr>
            <p:nvPr/>
          </p:nvCxnSpPr>
          <p:spPr bwMode="auto">
            <a:xfrm flipH="1" flipV="1">
              <a:off x="4514" y="3297"/>
              <a:ext cx="18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35" name="AutoShape 80">
              <a:extLst>
                <a:ext uri="{FF2B5EF4-FFF2-40B4-BE49-F238E27FC236}">
                  <a16:creationId xmlns:a16="http://schemas.microsoft.com/office/drawing/2014/main" id="{A1DC9056-CE2D-4C1D-822F-5E4408AA6E51}"/>
                </a:ext>
              </a:extLst>
            </p:cNvPr>
            <p:cNvCxnSpPr>
              <a:cxnSpLocks noChangeShapeType="1"/>
              <a:stCxn id="45119" idx="6"/>
              <a:endCxn id="45123" idx="4"/>
            </p:cNvCxnSpPr>
            <p:nvPr/>
          </p:nvCxnSpPr>
          <p:spPr bwMode="auto">
            <a:xfrm flipV="1">
              <a:off x="4604" y="3298"/>
              <a:ext cx="147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36" name="AutoShape 81">
              <a:extLst>
                <a:ext uri="{FF2B5EF4-FFF2-40B4-BE49-F238E27FC236}">
                  <a16:creationId xmlns:a16="http://schemas.microsoft.com/office/drawing/2014/main" id="{2DB87C28-61FA-4E24-A1CE-E16B685B424C}"/>
                </a:ext>
              </a:extLst>
            </p:cNvPr>
            <p:cNvCxnSpPr>
              <a:cxnSpLocks noChangeShapeType="1"/>
              <a:stCxn id="45121" idx="1"/>
              <a:endCxn id="45122" idx="5"/>
            </p:cNvCxnSpPr>
            <p:nvPr/>
          </p:nvCxnSpPr>
          <p:spPr bwMode="auto">
            <a:xfrm flipH="1" flipV="1">
              <a:off x="4312" y="2998"/>
              <a:ext cx="151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37" name="AutoShape 82">
              <a:extLst>
                <a:ext uri="{FF2B5EF4-FFF2-40B4-BE49-F238E27FC236}">
                  <a16:creationId xmlns:a16="http://schemas.microsoft.com/office/drawing/2014/main" id="{E40E5CE2-F92B-4447-A732-5A9028E756EE}"/>
                </a:ext>
              </a:extLst>
            </p:cNvPr>
            <p:cNvCxnSpPr>
              <a:cxnSpLocks noChangeShapeType="1"/>
              <a:stCxn id="45119" idx="1"/>
              <a:endCxn id="45120" idx="4"/>
            </p:cNvCxnSpPr>
            <p:nvPr/>
          </p:nvCxnSpPr>
          <p:spPr bwMode="auto">
            <a:xfrm flipH="1" flipV="1">
              <a:off x="4271" y="3311"/>
              <a:ext cx="210" cy="1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38" name="AutoShape 83">
              <a:extLst>
                <a:ext uri="{FF2B5EF4-FFF2-40B4-BE49-F238E27FC236}">
                  <a16:creationId xmlns:a16="http://schemas.microsoft.com/office/drawing/2014/main" id="{1F068434-0040-4485-BA05-C35D54870670}"/>
                </a:ext>
              </a:extLst>
            </p:cNvPr>
            <p:cNvCxnSpPr>
              <a:cxnSpLocks noChangeShapeType="1"/>
              <a:stCxn id="45122" idx="0"/>
              <a:endCxn id="45125" idx="4"/>
            </p:cNvCxnSpPr>
            <p:nvPr/>
          </p:nvCxnSpPr>
          <p:spPr bwMode="auto">
            <a:xfrm flipH="1" flipV="1">
              <a:off x="4248" y="2729"/>
              <a:ext cx="13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39" name="AutoShape 84">
              <a:extLst>
                <a:ext uri="{FF2B5EF4-FFF2-40B4-BE49-F238E27FC236}">
                  <a16:creationId xmlns:a16="http://schemas.microsoft.com/office/drawing/2014/main" id="{30867F86-1964-4D11-AECB-A78127FC2252}"/>
                </a:ext>
              </a:extLst>
            </p:cNvPr>
            <p:cNvCxnSpPr>
              <a:cxnSpLocks noChangeShapeType="1"/>
              <a:stCxn id="45120" idx="0"/>
              <a:endCxn id="45122" idx="4"/>
            </p:cNvCxnSpPr>
            <p:nvPr/>
          </p:nvCxnSpPr>
          <p:spPr bwMode="auto">
            <a:xfrm flipH="1" flipV="1">
              <a:off x="4261" y="3019"/>
              <a:ext cx="10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115" name="Text Box 86">
            <a:extLst>
              <a:ext uri="{FF2B5EF4-FFF2-40B4-BE49-F238E27FC236}">
                <a16:creationId xmlns:a16="http://schemas.microsoft.com/office/drawing/2014/main" id="{7F6C7DC2-4D9A-4049-8F3E-13D267A6A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388" y="4070350"/>
            <a:ext cx="234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minimal element: </a:t>
            </a:r>
            <a:r>
              <a:rPr lang="en-US" altLang="zh-TW" sz="1800">
                <a:ea typeface="新細明體" panose="02020500000000000000" pitchFamily="18" charset="-120"/>
              </a:rPr>
              <a:t>A,B</a:t>
            </a:r>
          </a:p>
          <a:p>
            <a:pPr eaLnBrk="1" hangingPunct="1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maximal element: </a:t>
            </a:r>
            <a:r>
              <a:rPr lang="en-US" altLang="zh-TW" sz="1800"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45116" name="Text Box 87">
            <a:extLst>
              <a:ext uri="{FF2B5EF4-FFF2-40B4-BE49-F238E27FC236}">
                <a16:creationId xmlns:a16="http://schemas.microsoft.com/office/drawing/2014/main" id="{CBF1C818-AB99-4243-8202-3BB2D74B0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72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2.3: Partial Ordering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4">
            <a:extLst>
              <a:ext uri="{FF2B5EF4-FFF2-40B4-BE49-F238E27FC236}">
                <a16:creationId xmlns:a16="http://schemas.microsoft.com/office/drawing/2014/main" id="{AE8AF4F9-6565-4D93-9B80-697ABC53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779CFC6-E850-41C1-BC50-81DB9AC11F11}" type="slidenum">
              <a:rPr lang="zh-TW" altLang="en-US" sz="1400">
                <a:latin typeface="Times New Roman" panose="02020603050405020304" pitchFamily="18" charset="0"/>
              </a:rPr>
              <a:pPr/>
              <a:t>22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1026">
            <a:extLst>
              <a:ext uri="{FF2B5EF4-FFF2-40B4-BE49-F238E27FC236}">
                <a16:creationId xmlns:a16="http://schemas.microsoft.com/office/drawing/2014/main" id="{639E85E5-F361-47ED-9205-76F7CBF42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Hasse Diagram-2</a:t>
            </a:r>
          </a:p>
        </p:txBody>
      </p:sp>
      <p:sp>
        <p:nvSpPr>
          <p:cNvPr id="47108" name="Rectangle 1027">
            <a:extLst>
              <a:ext uri="{FF2B5EF4-FFF2-40B4-BE49-F238E27FC236}">
                <a16:creationId xmlns:a16="http://schemas.microsoft.com/office/drawing/2014/main" id="{290E850B-EE5F-4301-9265-F076B8E5F2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47109" name="Rectangle 1029">
            <a:extLst>
              <a:ext uri="{FF2B5EF4-FFF2-40B4-BE49-F238E27FC236}">
                <a16:creationId xmlns:a16="http://schemas.microsoft.com/office/drawing/2014/main" id="{2EB682A1-CC94-4B56-8C37-AC24765C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Draw Hasse diagram for the following exercises:</a:t>
            </a:r>
          </a:p>
          <a:p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Ex2: S={{1},{2},{3},{4},{1,2},{1,5},{3,6},{4,6},{0,3,6},{1,5,8},{0,3,4,6}}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	           ,  a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b: a is a subset of b</a:t>
            </a: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Ex3: S={1,2,3,4},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={(1,1),(2,2),(3,3),(4,4),(2,4),(3,1)}</a:t>
            </a: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Ex4: S={1,2,3},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={(1,1),(3,1),(2,1),(2,2),(3,3)}</a:t>
            </a: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Given a Hasse diagram, write down the poset (S,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):</a:t>
            </a:r>
          </a:p>
          <a:p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Ex5: 			Ex6: 			Ex7:</a:t>
            </a:r>
          </a:p>
        </p:txBody>
      </p:sp>
      <p:graphicFrame>
        <p:nvGraphicFramePr>
          <p:cNvPr id="47110" name="Object 1046">
            <a:extLst>
              <a:ext uri="{FF2B5EF4-FFF2-40B4-BE49-F238E27FC236}">
                <a16:creationId xmlns:a16="http://schemas.microsoft.com/office/drawing/2014/main" id="{A79C2CAC-4FA4-4ACF-AE32-ECAD44F85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0439" y="1820864"/>
          <a:ext cx="1036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4" imgW="863225" imgH="266584" progId="Equation.DSMT4">
                  <p:embed/>
                </p:oleObj>
              </mc:Choice>
              <mc:Fallback>
                <p:oleObj name="Equation" r:id="rId4" imgW="863225" imgH="266584" progId="Equation.DSMT4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9" y="1820864"/>
                        <a:ext cx="103663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1" name="Group 1131">
            <a:extLst>
              <a:ext uri="{FF2B5EF4-FFF2-40B4-BE49-F238E27FC236}">
                <a16:creationId xmlns:a16="http://schemas.microsoft.com/office/drawing/2014/main" id="{072BF36C-9D6C-49A0-AE4E-3810516B3846}"/>
              </a:ext>
            </a:extLst>
          </p:cNvPr>
          <p:cNvGrpSpPr>
            <a:grpSpLocks/>
          </p:cNvGrpSpPr>
          <p:nvPr/>
        </p:nvGrpSpPr>
        <p:grpSpPr bwMode="auto">
          <a:xfrm>
            <a:off x="2119314" y="4679951"/>
            <a:ext cx="1158875" cy="1260475"/>
            <a:chOff x="1072" y="2701"/>
            <a:chExt cx="730" cy="794"/>
          </a:xfrm>
        </p:grpSpPr>
        <p:sp>
          <p:nvSpPr>
            <p:cNvPr id="47127" name="Text Box 1108">
              <a:extLst>
                <a:ext uri="{FF2B5EF4-FFF2-40B4-BE49-F238E27FC236}">
                  <a16:creationId xmlns:a16="http://schemas.microsoft.com/office/drawing/2014/main" id="{2E8B662F-3768-4E10-BB5F-CB85210F0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270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47128" name="Text Box 1109">
              <a:extLst>
                <a:ext uri="{FF2B5EF4-FFF2-40B4-BE49-F238E27FC236}">
                  <a16:creationId xmlns:a16="http://schemas.microsoft.com/office/drawing/2014/main" id="{681F2741-CB51-44E1-A8C7-4729EE446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6" y="29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7129" name="Text Box 1112">
              <a:extLst>
                <a:ext uri="{FF2B5EF4-FFF2-40B4-BE49-F238E27FC236}">
                  <a16:creationId xmlns:a16="http://schemas.microsoft.com/office/drawing/2014/main" id="{D2464AAE-5291-41AA-BA6D-2DF32AA97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6" y="325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7130" name="Text Box 1115">
              <a:extLst>
                <a:ext uri="{FF2B5EF4-FFF2-40B4-BE49-F238E27FC236}">
                  <a16:creationId xmlns:a16="http://schemas.microsoft.com/office/drawing/2014/main" id="{CB6DED6B-9A2A-4CC4-A42A-EA18D3621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" y="32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7131" name="Line 1128">
              <a:extLst>
                <a:ext uri="{FF2B5EF4-FFF2-40B4-BE49-F238E27FC236}">
                  <a16:creationId xmlns:a16="http://schemas.microsoft.com/office/drawing/2014/main" id="{C350FD4C-5B57-458F-9951-11735CC92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8" y="312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2" name="Line 1129">
              <a:extLst>
                <a:ext uri="{FF2B5EF4-FFF2-40B4-BE49-F238E27FC236}">
                  <a16:creationId xmlns:a16="http://schemas.microsoft.com/office/drawing/2014/main" id="{854CBF45-BDD7-4BF2-A1B0-2E74B6669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6" y="3126"/>
              <a:ext cx="238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3" name="Line 1130">
              <a:extLst>
                <a:ext uri="{FF2B5EF4-FFF2-40B4-BE49-F238E27FC236}">
                  <a16:creationId xmlns:a16="http://schemas.microsoft.com/office/drawing/2014/main" id="{DE569D9D-DA03-41E9-A51F-3E42D7667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6" y="2879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2" name="Group 1149">
            <a:extLst>
              <a:ext uri="{FF2B5EF4-FFF2-40B4-BE49-F238E27FC236}">
                <a16:creationId xmlns:a16="http://schemas.microsoft.com/office/drawing/2014/main" id="{504E3E4D-8E6B-40DF-874E-2B16C0F2BA66}"/>
              </a:ext>
            </a:extLst>
          </p:cNvPr>
          <p:cNvGrpSpPr>
            <a:grpSpLocks/>
          </p:cNvGrpSpPr>
          <p:nvPr/>
        </p:nvGrpSpPr>
        <p:grpSpPr bwMode="auto">
          <a:xfrm>
            <a:off x="8089901" y="4813300"/>
            <a:ext cx="885825" cy="838200"/>
            <a:chOff x="4038" y="3205"/>
            <a:chExt cx="558" cy="528"/>
          </a:xfrm>
        </p:grpSpPr>
        <p:sp>
          <p:nvSpPr>
            <p:cNvPr id="47122" name="Text Box 1133">
              <a:extLst>
                <a:ext uri="{FF2B5EF4-FFF2-40B4-BE49-F238E27FC236}">
                  <a16:creationId xmlns:a16="http://schemas.microsoft.com/office/drawing/2014/main" id="{0D6F2981-2842-448E-9C68-6705CF355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34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47123" name="Text Box 1134">
              <a:extLst>
                <a:ext uri="{FF2B5EF4-FFF2-40B4-BE49-F238E27FC236}">
                  <a16:creationId xmlns:a16="http://schemas.microsoft.com/office/drawing/2014/main" id="{DB337C69-A9C4-4C05-A911-30F93170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34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7124" name="Text Box 1135">
              <a:extLst>
                <a:ext uri="{FF2B5EF4-FFF2-40B4-BE49-F238E27FC236}">
                  <a16:creationId xmlns:a16="http://schemas.microsoft.com/office/drawing/2014/main" id="{D7517A1B-B51B-40BC-80CE-8E9268614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35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47125" name="Text Box 1136">
              <a:extLst>
                <a:ext uri="{FF2B5EF4-FFF2-40B4-BE49-F238E27FC236}">
                  <a16:creationId xmlns:a16="http://schemas.microsoft.com/office/drawing/2014/main" id="{14909B45-D7F8-4EAF-88C8-455AB349D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32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7126" name="Line 1139">
              <a:extLst>
                <a:ext uri="{FF2B5EF4-FFF2-40B4-BE49-F238E27FC236}">
                  <a16:creationId xmlns:a16="http://schemas.microsoft.com/office/drawing/2014/main" id="{B84E4DF8-2DC5-44DF-B649-682128DCB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5" y="3405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3" name="Group 1141">
            <a:extLst>
              <a:ext uri="{FF2B5EF4-FFF2-40B4-BE49-F238E27FC236}">
                <a16:creationId xmlns:a16="http://schemas.microsoft.com/office/drawing/2014/main" id="{D66A4D98-84CF-4B7F-88C2-A9C8D042EACA}"/>
              </a:ext>
            </a:extLst>
          </p:cNvPr>
          <p:cNvGrpSpPr>
            <a:grpSpLocks/>
          </p:cNvGrpSpPr>
          <p:nvPr/>
        </p:nvGrpSpPr>
        <p:grpSpPr bwMode="auto">
          <a:xfrm>
            <a:off x="5400676" y="4759326"/>
            <a:ext cx="1171575" cy="1331913"/>
            <a:chOff x="2567" y="3195"/>
            <a:chExt cx="738" cy="839"/>
          </a:xfrm>
        </p:grpSpPr>
        <p:sp>
          <p:nvSpPr>
            <p:cNvPr id="47115" name="Text Box 1142">
              <a:extLst>
                <a:ext uri="{FF2B5EF4-FFF2-40B4-BE49-F238E27FC236}">
                  <a16:creationId xmlns:a16="http://schemas.microsoft.com/office/drawing/2014/main" id="{9A4CCC5A-B6A0-4FFA-946F-C8BCEA9EF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0" y="38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47116" name="Text Box 1143">
              <a:extLst>
                <a:ext uri="{FF2B5EF4-FFF2-40B4-BE49-F238E27FC236}">
                  <a16:creationId xmlns:a16="http://schemas.microsoft.com/office/drawing/2014/main" id="{E6063C55-E638-4AB8-AA9D-D11FF7258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19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7117" name="Text Box 1144">
              <a:extLst>
                <a:ext uri="{FF2B5EF4-FFF2-40B4-BE49-F238E27FC236}">
                  <a16:creationId xmlns:a16="http://schemas.microsoft.com/office/drawing/2014/main" id="{6F22BC10-4398-4AE6-9678-D7B012F3A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350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47118" name="Text Box 1145">
              <a:extLst>
                <a:ext uri="{FF2B5EF4-FFF2-40B4-BE49-F238E27FC236}">
                  <a16:creationId xmlns:a16="http://schemas.microsoft.com/office/drawing/2014/main" id="{BDD68D17-863E-40B0-AAC6-BB6DF8CC8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35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7119" name="Line 1146">
              <a:extLst>
                <a:ext uri="{FF2B5EF4-FFF2-40B4-BE49-F238E27FC236}">
                  <a16:creationId xmlns:a16="http://schemas.microsoft.com/office/drawing/2014/main" id="{7B44C98C-F62E-4203-843F-FA831220D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3" y="337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0" name="Line 1147">
              <a:extLst>
                <a:ext uri="{FF2B5EF4-FFF2-40B4-BE49-F238E27FC236}">
                  <a16:creationId xmlns:a16="http://schemas.microsoft.com/office/drawing/2014/main" id="{CE16EB3F-0338-4631-8CE1-668971924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1" y="3378"/>
              <a:ext cx="238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1" name="Line 1148">
              <a:extLst>
                <a:ext uri="{FF2B5EF4-FFF2-40B4-BE49-F238E27FC236}">
                  <a16:creationId xmlns:a16="http://schemas.microsoft.com/office/drawing/2014/main" id="{CD4F67D8-DB24-4EC2-8D6D-C4FC62FDA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8" y="3716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7114" name="Text Box 1150">
            <a:extLst>
              <a:ext uri="{FF2B5EF4-FFF2-40B4-BE49-F238E27FC236}">
                <a16:creationId xmlns:a16="http://schemas.microsoft.com/office/drawing/2014/main" id="{9A60B8D9-7B82-4B7A-AAF9-9310496E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72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2.3: Partial Ordering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4">
            <a:extLst>
              <a:ext uri="{FF2B5EF4-FFF2-40B4-BE49-F238E27FC236}">
                <a16:creationId xmlns:a16="http://schemas.microsoft.com/office/drawing/2014/main" id="{40C2574E-0DF9-438C-9754-E0E4F46CA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A750D45-E2FF-41A6-80A4-49F501EE057D}" type="slidenum">
              <a:rPr lang="zh-TW" altLang="en-US" sz="1400">
                <a:latin typeface="Times New Roman" panose="02020603050405020304" pitchFamily="18" charset="0"/>
              </a:rPr>
              <a:pPr/>
              <a:t>23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18A5AE7-AEF7-47D8-94E3-F04A669F5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50" y="0"/>
            <a:ext cx="8223250" cy="685800"/>
          </a:xfrm>
        </p:spPr>
        <p:txBody>
          <a:bodyPr/>
          <a:lstStyle/>
          <a:p>
            <a:pPr eaLnBrk="1" hangingPunct="1"/>
            <a:r>
              <a:rPr lang="en-US" altLang="zh-TW" sz="3600">
                <a:latin typeface="Arial" panose="020B0604020202020204" pitchFamily="34" charset="0"/>
                <a:ea typeface="新細明體" panose="02020500000000000000" pitchFamily="18" charset="-120"/>
              </a:rPr>
              <a:t>Minimal, Maximal, Infimum, Supremum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EF5B25D-CD3E-413E-800F-25444973EC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009ECC2C-FCE9-49F0-9437-15A0D7F16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990600"/>
            <a:ext cx="93662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An element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of a poset (S,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 is</a:t>
            </a:r>
            <a:b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minimal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 iff   </a:t>
            </a: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		i.e  the only element s   S satisfying s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is 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itself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br>
              <a:rPr lang="en-US" altLang="zh-TW" sz="8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maximal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 iff   </a:t>
            </a: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		i.e  the only element s   S satisfying 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s is 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itself</a:t>
            </a:r>
          </a:p>
          <a:p>
            <a:r>
              <a:rPr lang="en-US" altLang="zh-TW" sz="8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	</a:t>
            </a:r>
            <a:br>
              <a:rPr lang="en-US" altLang="zh-TW" sz="8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minimum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(or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least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element) iff   </a:t>
            </a: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		i.e  the only element s   S satisfying s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is 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itself      (if exist </a:t>
            </a:r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20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unique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)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br>
              <a:rPr lang="en-US" altLang="zh-TW" sz="8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maximum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(or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greatest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element) iff   </a:t>
            </a: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		i.e  the only element s   S satisfying 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s is 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itself      (if exist </a:t>
            </a:r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20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unique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)</a:t>
            </a:r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800">
              <a:solidFill>
                <a:schemeClr val="accent2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	  : a greatest lower bound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(or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glb, infimum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 of element </a:t>
            </a:r>
            <a:r>
              <a:rPr lang="en-US" altLang="zh-TW" sz="2400">
                <a:solidFill>
                  <a:srgbClr val="9900CC"/>
                </a:solidFill>
                <a:ea typeface="Arial Unicode MS" pitchFamily="34" charset="-120"/>
                <a:sym typeface="Symbol" panose="05050102010706020507" pitchFamily="18" charset="2"/>
              </a:rPr>
              <a:t>x,y,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iff   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		(1) 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g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rgbClr val="9900CC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, 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g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rgbClr val="9900CC"/>
                </a:solidFill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	(2) if z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rgbClr val="9900CC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and z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rgbClr val="9900CC"/>
                </a:solidFill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for some z   S,  then  z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g</a:t>
            </a:r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800">
              <a:solidFill>
                <a:srgbClr val="008000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	  : a least upper bound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(or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lub, supremum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 of element </a:t>
            </a:r>
            <a:r>
              <a:rPr lang="en-US" altLang="zh-TW" sz="2400">
                <a:solidFill>
                  <a:srgbClr val="9900CC"/>
                </a:solidFill>
                <a:ea typeface="Arial Unicode MS" pitchFamily="34" charset="-120"/>
                <a:sym typeface="Symbol" panose="05050102010706020507" pitchFamily="18" charset="2"/>
              </a:rPr>
              <a:t>x,y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iff   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		(1) </a:t>
            </a:r>
            <a:r>
              <a:rPr lang="en-US" altLang="zh-TW" sz="2400">
                <a:solidFill>
                  <a:srgbClr val="9900CC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l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, </a:t>
            </a:r>
            <a:r>
              <a:rPr lang="en-US" altLang="zh-TW" sz="2400">
                <a:solidFill>
                  <a:srgbClr val="9900CC"/>
                </a:solidFill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l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	(2) if </a:t>
            </a:r>
            <a:r>
              <a:rPr lang="en-US" altLang="zh-TW" sz="2400">
                <a:solidFill>
                  <a:srgbClr val="9900CC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z and </a:t>
            </a:r>
            <a:r>
              <a:rPr lang="en-US" altLang="zh-TW" sz="2400">
                <a:solidFill>
                  <a:srgbClr val="9900CC"/>
                </a:solidFill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z for some z   S,  then  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l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z</a:t>
            </a:r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</p:txBody>
      </p:sp>
      <p:graphicFrame>
        <p:nvGraphicFramePr>
          <p:cNvPr id="49158" name="Object 22">
            <a:extLst>
              <a:ext uri="{FF2B5EF4-FFF2-40B4-BE49-F238E27FC236}">
                <a16:creationId xmlns:a16="http://schemas.microsoft.com/office/drawing/2014/main" id="{415B5ABF-956B-45E0-AB69-C87F3545F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2438" y="1435101"/>
          <a:ext cx="29273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3" name="Equation" r:id="rId4" imgW="2438400" imgH="266700" progId="Equation.DSMT4">
                  <p:embed/>
                </p:oleObj>
              </mc:Choice>
              <mc:Fallback>
                <p:oleObj name="Equation" r:id="rId4" imgW="2438400" imgH="2667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435101"/>
                        <a:ext cx="29273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23">
            <a:extLst>
              <a:ext uri="{FF2B5EF4-FFF2-40B4-BE49-F238E27FC236}">
                <a16:creationId xmlns:a16="http://schemas.microsoft.com/office/drawing/2014/main" id="{6C201A01-C1E2-46F8-A99D-838A758C7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844675"/>
          <a:ext cx="19843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4" name="Equation" r:id="rId6" imgW="164885" imgH="164885" progId="Equation.DSMT4">
                  <p:embed/>
                </p:oleObj>
              </mc:Choice>
              <mc:Fallback>
                <p:oleObj name="Equation" r:id="rId6" imgW="164885" imgH="16488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44675"/>
                        <a:ext cx="198438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3">
            <a:extLst>
              <a:ext uri="{FF2B5EF4-FFF2-40B4-BE49-F238E27FC236}">
                <a16:creationId xmlns:a16="http://schemas.microsoft.com/office/drawing/2014/main" id="{F7891DE5-AC9B-4A96-8661-7466ABEDE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50" y="2270126"/>
          <a:ext cx="29273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5" name="Equation" r:id="rId8" imgW="2438400" imgH="266700" progId="Equation.DSMT4">
                  <p:embed/>
                </p:oleObj>
              </mc:Choice>
              <mc:Fallback>
                <p:oleObj name="Equation" r:id="rId8" imgW="2438400" imgH="2667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270126"/>
                        <a:ext cx="29273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84">
            <a:extLst>
              <a:ext uri="{FF2B5EF4-FFF2-40B4-BE49-F238E27FC236}">
                <a16:creationId xmlns:a16="http://schemas.microsoft.com/office/drawing/2014/main" id="{7EF11961-C0FA-44BD-9D36-208CEB9C0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1125" y="2635250"/>
          <a:ext cx="19843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Equation" r:id="rId10" imgW="164885" imgH="164885" progId="Equation.DSMT4">
                  <p:embed/>
                </p:oleObj>
              </mc:Choice>
              <mc:Fallback>
                <p:oleObj name="Equation" r:id="rId10" imgW="164885" imgH="164885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2635250"/>
                        <a:ext cx="198438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85">
            <a:extLst>
              <a:ext uri="{FF2B5EF4-FFF2-40B4-BE49-F238E27FC236}">
                <a16:creationId xmlns:a16="http://schemas.microsoft.com/office/drawing/2014/main" id="{436269D5-0449-48FB-BBC9-1BDE275B0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3839" y="3052764"/>
          <a:ext cx="1495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7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9" y="3052764"/>
                        <a:ext cx="14954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86">
            <a:extLst>
              <a:ext uri="{FF2B5EF4-FFF2-40B4-BE49-F238E27FC236}">
                <a16:creationId xmlns:a16="http://schemas.microsoft.com/office/drawing/2014/main" id="{09E0DB29-B8DA-4FA3-9911-923CDF0B5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6576" y="3786189"/>
          <a:ext cx="1495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name="Equation" r:id="rId13" imgW="1244600" imgH="228600" progId="Equation.DSMT4">
                  <p:embed/>
                </p:oleObj>
              </mc:Choice>
              <mc:Fallback>
                <p:oleObj name="Equation" r:id="rId13" imgW="1244600" imgH="2286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6" y="3786189"/>
                        <a:ext cx="14954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87">
            <a:extLst>
              <a:ext uri="{FF2B5EF4-FFF2-40B4-BE49-F238E27FC236}">
                <a16:creationId xmlns:a16="http://schemas.microsoft.com/office/drawing/2014/main" id="{60632463-0414-42EA-89D7-2F8E4A797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5339" y="5041901"/>
          <a:ext cx="198437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Equation" r:id="rId15" imgW="164885" imgH="164885" progId="Equation.DSMT4">
                  <p:embed/>
                </p:oleObj>
              </mc:Choice>
              <mc:Fallback>
                <p:oleObj name="Equation" r:id="rId15" imgW="164885" imgH="164885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339" y="5041901"/>
                        <a:ext cx="198437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89">
            <a:extLst>
              <a:ext uri="{FF2B5EF4-FFF2-40B4-BE49-F238E27FC236}">
                <a16:creationId xmlns:a16="http://schemas.microsoft.com/office/drawing/2014/main" id="{46DBAADE-C6C3-449A-A7E8-B1F78B4EF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35975" y="5891213"/>
          <a:ext cx="198438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Equation" r:id="rId17" imgW="164885" imgH="164885" progId="Equation.DSMT4">
                  <p:embed/>
                </p:oleObj>
              </mc:Choice>
              <mc:Fallback>
                <p:oleObj name="Equation" r:id="rId17" imgW="164885" imgH="164885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975" y="5891213"/>
                        <a:ext cx="198438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90">
            <a:extLst>
              <a:ext uri="{FF2B5EF4-FFF2-40B4-BE49-F238E27FC236}">
                <a16:creationId xmlns:a16="http://schemas.microsoft.com/office/drawing/2014/main" id="{25143D3F-1156-4F74-9786-05CEF02F3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2075" y="3440113"/>
          <a:ext cx="198438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Equation" r:id="rId18" imgW="164885" imgH="164885" progId="Equation.DSMT4">
                  <p:embed/>
                </p:oleObj>
              </mc:Choice>
              <mc:Fallback>
                <p:oleObj name="Equation" r:id="rId18" imgW="164885" imgH="164885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440113"/>
                        <a:ext cx="198438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91">
            <a:extLst>
              <a:ext uri="{FF2B5EF4-FFF2-40B4-BE49-F238E27FC236}">
                <a16:creationId xmlns:a16="http://schemas.microsoft.com/office/drawing/2014/main" id="{8424CB98-3CDD-431B-88A8-9ED34BA33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5725" y="4186238"/>
          <a:ext cx="198438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Equation" r:id="rId19" imgW="164885" imgH="164885" progId="Equation.DSMT4">
                  <p:embed/>
                </p:oleObj>
              </mc:Choice>
              <mc:Fallback>
                <p:oleObj name="Equation" r:id="rId19" imgW="164885" imgH="164885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4186238"/>
                        <a:ext cx="198438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92">
            <a:extLst>
              <a:ext uri="{FF2B5EF4-FFF2-40B4-BE49-F238E27FC236}">
                <a16:creationId xmlns:a16="http://schemas.microsoft.com/office/drawing/2014/main" id="{10D2BD77-0D9C-42F2-BB60-FC445FAAC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4314" y="4648201"/>
          <a:ext cx="8350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Equation" r:id="rId20" imgW="520474" imgH="215806" progId="Equation.DSMT4">
                  <p:embed/>
                </p:oleObj>
              </mc:Choice>
              <mc:Fallback>
                <p:oleObj name="Equation" r:id="rId20" imgW="520474" imgH="215806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4" y="4648201"/>
                        <a:ext cx="8350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93">
            <a:extLst>
              <a:ext uri="{FF2B5EF4-FFF2-40B4-BE49-F238E27FC236}">
                <a16:creationId xmlns:a16="http://schemas.microsoft.com/office/drawing/2014/main" id="{D89620AA-05EB-4F16-84B7-6796AC198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6" y="5467351"/>
          <a:ext cx="8350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4" name="Equation" r:id="rId22" imgW="520474" imgH="215806" progId="Equation.DSMT4">
                  <p:embed/>
                </p:oleObj>
              </mc:Choice>
              <mc:Fallback>
                <p:oleObj name="Equation" r:id="rId22" imgW="520474" imgH="215806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6" y="5467351"/>
                        <a:ext cx="8350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0" name="Text Box 94">
            <a:extLst>
              <a:ext uri="{FF2B5EF4-FFF2-40B4-BE49-F238E27FC236}">
                <a16:creationId xmlns:a16="http://schemas.microsoft.com/office/drawing/2014/main" id="{591D6942-47D9-4467-BDBB-DC00D9077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4930776"/>
            <a:ext cx="1309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(x meet y)</a:t>
            </a:r>
          </a:p>
        </p:txBody>
      </p:sp>
      <p:sp>
        <p:nvSpPr>
          <p:cNvPr id="49171" name="Text Box 95">
            <a:extLst>
              <a:ext uri="{FF2B5EF4-FFF2-40B4-BE49-F238E27FC236}">
                <a16:creationId xmlns:a16="http://schemas.microsoft.com/office/drawing/2014/main" id="{CB18D59D-6319-4B1A-8B8D-F30AEC638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5765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(x join y)</a:t>
            </a:r>
          </a:p>
        </p:txBody>
      </p:sp>
      <p:sp>
        <p:nvSpPr>
          <p:cNvPr id="49172" name="Text Box 96">
            <a:extLst>
              <a:ext uri="{FF2B5EF4-FFF2-40B4-BE49-F238E27FC236}">
                <a16:creationId xmlns:a16="http://schemas.microsoft.com/office/drawing/2014/main" id="{9D09451E-55AC-487F-BC50-77D26F8BA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72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2.3: Partial Ordering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4">
            <a:extLst>
              <a:ext uri="{FF2B5EF4-FFF2-40B4-BE49-F238E27FC236}">
                <a16:creationId xmlns:a16="http://schemas.microsoft.com/office/drawing/2014/main" id="{BDCB0994-0D25-4089-B88F-4EF5EF2B1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BADEC21-9169-4FE6-8E39-B4D91D9F92F1}" type="slidenum">
              <a:rPr lang="zh-TW" altLang="en-US" sz="1400">
                <a:latin typeface="Times New Roman" panose="02020603050405020304" pitchFamily="18" charset="0"/>
              </a:rPr>
              <a:pPr/>
              <a:t>24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5B62FC5-9EFC-48A4-BB4D-F4423AB9F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Exercise for a Poset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01BEEDB-EE61-448A-8ABB-B5DB3387A9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A570BEC5-E865-4D27-8138-7CC5D25B9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974725"/>
            <a:ext cx="9702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Ex1: Given a poset ({2,4,6,9,12,18,27,36,48,60,72},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|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     Hasse diagram:</a:t>
            </a: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Ex2: A={a,b,c}, B={{a},{b},{c},{a,c}}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poset(2</a:t>
            </a:r>
            <a:r>
              <a:rPr lang="en-US" altLang="zh-TW" sz="2000" baseline="30000"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,   ), minimum element:              maximum element:  </a:t>
            </a: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	poset(B,   ), minimum element:               maximum element: </a:t>
            </a:r>
            <a:endParaRPr lang="en-US" altLang="zh-TW" sz="2000">
              <a:solidFill>
                <a:schemeClr val="accent2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1600">
              <a:solidFill>
                <a:schemeClr val="accent2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Lattice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: </a:t>
            </a:r>
            <a:b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A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poset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(S,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 in which </a:t>
            </a:r>
            <a:r>
              <a:rPr lang="en-US" altLang="zh-TW" sz="24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every 2 elements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meet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and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join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each other</a:t>
            </a:r>
          </a:p>
        </p:txBody>
      </p:sp>
      <p:grpSp>
        <p:nvGrpSpPr>
          <p:cNvPr id="427067" name="Group 59">
            <a:extLst>
              <a:ext uri="{FF2B5EF4-FFF2-40B4-BE49-F238E27FC236}">
                <a16:creationId xmlns:a16="http://schemas.microsoft.com/office/drawing/2014/main" id="{85484B8E-DE63-4B8D-99BF-AA24FD98C55D}"/>
              </a:ext>
            </a:extLst>
          </p:cNvPr>
          <p:cNvGrpSpPr>
            <a:grpSpLocks/>
          </p:cNvGrpSpPr>
          <p:nvPr/>
        </p:nvGrpSpPr>
        <p:grpSpPr bwMode="auto">
          <a:xfrm>
            <a:off x="1973263" y="1892300"/>
            <a:ext cx="1866900" cy="2033588"/>
            <a:chOff x="3997" y="1093"/>
            <a:chExt cx="1176" cy="1281"/>
          </a:xfrm>
        </p:grpSpPr>
        <p:sp>
          <p:nvSpPr>
            <p:cNvPr id="51224" name="Text Box 32">
              <a:extLst>
                <a:ext uri="{FF2B5EF4-FFF2-40B4-BE49-F238E27FC236}">
                  <a16:creationId xmlns:a16="http://schemas.microsoft.com/office/drawing/2014/main" id="{D9A50F01-4EEA-4363-B86D-3E015A39B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" y="109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72</a:t>
              </a:r>
            </a:p>
          </p:txBody>
        </p:sp>
        <p:sp>
          <p:nvSpPr>
            <p:cNvPr id="51225" name="Text Box 33">
              <a:extLst>
                <a:ext uri="{FF2B5EF4-FFF2-40B4-BE49-F238E27FC236}">
                  <a16:creationId xmlns:a16="http://schemas.microsoft.com/office/drawing/2014/main" id="{AE68768D-4761-45F7-BC33-B0920AA8A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9" y="134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36</a:t>
              </a:r>
            </a:p>
          </p:txBody>
        </p:sp>
        <p:sp>
          <p:nvSpPr>
            <p:cNvPr id="51226" name="Text Box 34">
              <a:extLst>
                <a:ext uri="{FF2B5EF4-FFF2-40B4-BE49-F238E27FC236}">
                  <a16:creationId xmlns:a16="http://schemas.microsoft.com/office/drawing/2014/main" id="{877E13BA-5321-435E-A446-FB99BE17D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134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48</a:t>
              </a:r>
            </a:p>
          </p:txBody>
        </p:sp>
        <p:sp>
          <p:nvSpPr>
            <p:cNvPr id="51227" name="Text Box 35">
              <a:extLst>
                <a:ext uri="{FF2B5EF4-FFF2-40B4-BE49-F238E27FC236}">
                  <a16:creationId xmlns:a16="http://schemas.microsoft.com/office/drawing/2014/main" id="{AAF1DAFB-3653-415A-B827-5E7AC5C7F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135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60</a:t>
              </a:r>
            </a:p>
          </p:txBody>
        </p:sp>
        <p:sp>
          <p:nvSpPr>
            <p:cNvPr id="51228" name="Text Box 36">
              <a:extLst>
                <a:ext uri="{FF2B5EF4-FFF2-40B4-BE49-F238E27FC236}">
                  <a16:creationId xmlns:a16="http://schemas.microsoft.com/office/drawing/2014/main" id="{D5CB21DC-50E6-482E-B04C-660EFB2DC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7" y="164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27</a:t>
              </a:r>
            </a:p>
          </p:txBody>
        </p:sp>
        <p:sp>
          <p:nvSpPr>
            <p:cNvPr id="51229" name="Text Box 37">
              <a:extLst>
                <a:ext uri="{FF2B5EF4-FFF2-40B4-BE49-F238E27FC236}">
                  <a16:creationId xmlns:a16="http://schemas.microsoft.com/office/drawing/2014/main" id="{BCF3FF92-AB48-4CA1-AAB9-E9560C53B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164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18</a:t>
              </a:r>
            </a:p>
          </p:txBody>
        </p:sp>
        <p:sp>
          <p:nvSpPr>
            <p:cNvPr id="51230" name="Text Box 38">
              <a:extLst>
                <a:ext uri="{FF2B5EF4-FFF2-40B4-BE49-F238E27FC236}">
                  <a16:creationId xmlns:a16="http://schemas.microsoft.com/office/drawing/2014/main" id="{D70251EF-068E-435C-90F5-18390FDA4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6" y="189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51231" name="Text Box 39">
              <a:extLst>
                <a:ext uri="{FF2B5EF4-FFF2-40B4-BE49-F238E27FC236}">
                  <a16:creationId xmlns:a16="http://schemas.microsoft.com/office/drawing/2014/main" id="{99345BF1-50F9-404C-BCAD-037EDA801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" y="165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51232" name="Text Box 40">
              <a:extLst>
                <a:ext uri="{FF2B5EF4-FFF2-40B4-BE49-F238E27FC236}">
                  <a16:creationId xmlns:a16="http://schemas.microsoft.com/office/drawing/2014/main" id="{2BBE0E00-5CA2-41EE-99CC-447C48586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8" y="190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51233" name="Text Box 41">
              <a:extLst>
                <a:ext uri="{FF2B5EF4-FFF2-40B4-BE49-F238E27FC236}">
                  <a16:creationId xmlns:a16="http://schemas.microsoft.com/office/drawing/2014/main" id="{621DABB6-F026-4FDD-8F2D-1D1A01339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19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51234" name="Text Box 42">
              <a:extLst>
                <a:ext uri="{FF2B5EF4-FFF2-40B4-BE49-F238E27FC236}">
                  <a16:creationId xmlns:a16="http://schemas.microsoft.com/office/drawing/2014/main" id="{1D21D209-A75D-452E-9D65-AEC4EBD56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214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en-US" sz="18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51235" name="Line 45">
              <a:extLst>
                <a:ext uri="{FF2B5EF4-FFF2-40B4-BE49-F238E27FC236}">
                  <a16:creationId xmlns:a16="http://schemas.microsoft.com/office/drawing/2014/main" id="{B2ABA773-0BED-4570-B538-CD13636D5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90" y="2085"/>
              <a:ext cx="13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6" name="Line 46">
              <a:extLst>
                <a:ext uri="{FF2B5EF4-FFF2-40B4-BE49-F238E27FC236}">
                  <a16:creationId xmlns:a16="http://schemas.microsoft.com/office/drawing/2014/main" id="{77B12141-A04F-484D-878B-CB93630C9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2" y="2085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7" name="Line 48">
              <a:extLst>
                <a:ext uri="{FF2B5EF4-FFF2-40B4-BE49-F238E27FC236}">
                  <a16:creationId xmlns:a16="http://schemas.microsoft.com/office/drawing/2014/main" id="{9767B494-B994-424A-86FC-52E3334C6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80" y="1829"/>
              <a:ext cx="55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8" name="Line 49">
              <a:extLst>
                <a:ext uri="{FF2B5EF4-FFF2-40B4-BE49-F238E27FC236}">
                  <a16:creationId xmlns:a16="http://schemas.microsoft.com/office/drawing/2014/main" id="{B48ED3CA-F360-4471-9F7D-8ED398F95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73" y="18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9" name="Line 50">
              <a:extLst>
                <a:ext uri="{FF2B5EF4-FFF2-40B4-BE49-F238E27FC236}">
                  <a16:creationId xmlns:a16="http://schemas.microsoft.com/office/drawing/2014/main" id="{093B444D-DF3F-40AD-A5DD-8083F205B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26" y="1810"/>
              <a:ext cx="201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0" name="Line 51">
              <a:extLst>
                <a:ext uri="{FF2B5EF4-FFF2-40B4-BE49-F238E27FC236}">
                  <a16:creationId xmlns:a16="http://schemas.microsoft.com/office/drawing/2014/main" id="{5E5C615B-2A99-4996-9697-CAEC973B6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9" y="1819"/>
              <a:ext cx="16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1" name="Line 52">
              <a:extLst>
                <a:ext uri="{FF2B5EF4-FFF2-40B4-BE49-F238E27FC236}">
                  <a16:creationId xmlns:a16="http://schemas.microsoft.com/office/drawing/2014/main" id="{A40E3098-1D67-47F5-9D63-8595CD40D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19" y="1819"/>
              <a:ext cx="1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2" name="Line 54">
              <a:extLst>
                <a:ext uri="{FF2B5EF4-FFF2-40B4-BE49-F238E27FC236}">
                  <a16:creationId xmlns:a16="http://schemas.microsoft.com/office/drawing/2014/main" id="{5DD5E4B3-59EC-47AE-A097-50505509E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9" y="1527"/>
              <a:ext cx="220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3" name="Line 55">
              <a:extLst>
                <a:ext uri="{FF2B5EF4-FFF2-40B4-BE49-F238E27FC236}">
                  <a16:creationId xmlns:a16="http://schemas.microsoft.com/office/drawing/2014/main" id="{D91FA705-3C38-4D44-B20A-AEF012917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3" y="1490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4" name="Line 56">
              <a:extLst>
                <a:ext uri="{FF2B5EF4-FFF2-40B4-BE49-F238E27FC236}">
                  <a16:creationId xmlns:a16="http://schemas.microsoft.com/office/drawing/2014/main" id="{07A7A557-FB40-4C13-BE67-0B1D69B1A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7" y="151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5" name="Line 57">
              <a:extLst>
                <a:ext uri="{FF2B5EF4-FFF2-40B4-BE49-F238E27FC236}">
                  <a16:creationId xmlns:a16="http://schemas.microsoft.com/office/drawing/2014/main" id="{53202779-410A-44B5-A2B6-F1CF11D12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1518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6" name="Line 58">
              <a:extLst>
                <a:ext uri="{FF2B5EF4-FFF2-40B4-BE49-F238E27FC236}">
                  <a16:creationId xmlns:a16="http://schemas.microsoft.com/office/drawing/2014/main" id="{C1D253A4-FFDA-4DB5-9E9A-9E6F8BB03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1271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07" name="Text Box 60">
            <a:extLst>
              <a:ext uri="{FF2B5EF4-FFF2-40B4-BE49-F238E27FC236}">
                <a16:creationId xmlns:a16="http://schemas.microsoft.com/office/drawing/2014/main" id="{206FF40B-5C42-4BC4-820D-A9C343340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1627189"/>
            <a:ext cx="2862262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minimal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elements:  </a:t>
            </a:r>
          </a:p>
          <a:p>
            <a:r>
              <a:rPr lang="en-US" altLang="zh-TW" sz="20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maximal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elements:</a:t>
            </a:r>
          </a:p>
          <a:p>
            <a:r>
              <a:rPr lang="en-US" altLang="zh-TW" sz="20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minimum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:</a:t>
            </a:r>
          </a:p>
          <a:p>
            <a:r>
              <a:rPr lang="en-US" altLang="zh-TW" sz="20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maximum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:</a:t>
            </a:r>
          </a:p>
          <a:p>
            <a:r>
              <a:rPr lang="en-US" altLang="zh-TW" sz="20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lower bound of {60,72} 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:</a:t>
            </a:r>
            <a:endParaRPr lang="en-US" altLang="zh-TW" sz="2000">
              <a:solidFill>
                <a:schemeClr val="accent2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infimum of {60,72} 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:</a:t>
            </a:r>
            <a:endParaRPr lang="en-US" altLang="zh-TW" sz="2000">
              <a:solidFill>
                <a:schemeClr val="accent2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upper bound of {9,18} 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:</a:t>
            </a:r>
            <a:endParaRPr lang="en-US" altLang="zh-TW" sz="2000">
              <a:solidFill>
                <a:schemeClr val="accent2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supremum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of {2,9} 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: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51208" name="Text Box 61">
            <a:extLst>
              <a:ext uri="{FF2B5EF4-FFF2-40B4-BE49-F238E27FC236}">
                <a16:creationId xmlns:a16="http://schemas.microsoft.com/office/drawing/2014/main" id="{D5D2EAD3-1FB8-4866-AD73-2BE40CC11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638" y="1041401"/>
            <a:ext cx="2265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m|n : m divides n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27070" name="Text Box 62">
            <a:extLst>
              <a:ext uri="{FF2B5EF4-FFF2-40B4-BE49-F238E27FC236}">
                <a16:creationId xmlns:a16="http://schemas.microsoft.com/office/drawing/2014/main" id="{645CC47F-5DF5-4C4D-B9F5-89C8E7120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839" y="1636714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2,9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427071" name="Text Box 63">
            <a:extLst>
              <a:ext uri="{FF2B5EF4-FFF2-40B4-BE49-F238E27FC236}">
                <a16:creationId xmlns:a16="http://schemas.microsoft.com/office/drawing/2014/main" id="{44AF1CBC-726D-4710-91EF-DD672F405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988" y="1947864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27,48,60,72</a:t>
            </a:r>
            <a:endParaRPr lang="zh-TW" altLang="en-US" sz="20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427072" name="Text Box 64">
            <a:extLst>
              <a:ext uri="{FF2B5EF4-FFF2-40B4-BE49-F238E27FC236}">
                <a16:creationId xmlns:a16="http://schemas.microsoft.com/office/drawing/2014/main" id="{D5DF40A6-E7D6-43FD-8B90-DC63FAA9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2252664"/>
            <a:ext cx="989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NONE!</a:t>
            </a:r>
            <a:endParaRPr lang="zh-TW" altLang="en-US" sz="20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427073" name="Text Box 65">
            <a:extLst>
              <a:ext uri="{FF2B5EF4-FFF2-40B4-BE49-F238E27FC236}">
                <a16:creationId xmlns:a16="http://schemas.microsoft.com/office/drawing/2014/main" id="{B03AAB5C-DBB0-4183-BFAA-6710AE6A2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3" y="2540001"/>
            <a:ext cx="989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NONE!</a:t>
            </a:r>
            <a:endParaRPr lang="zh-TW" altLang="en-US" sz="20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427074" name="Text Box 66">
            <a:extLst>
              <a:ext uri="{FF2B5EF4-FFF2-40B4-BE49-F238E27FC236}">
                <a16:creationId xmlns:a16="http://schemas.microsoft.com/office/drawing/2014/main" id="{97EBDD10-EED7-4606-BF37-922B95F31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9" y="2860676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12,4,6,2</a:t>
            </a:r>
            <a:endParaRPr lang="zh-TW" altLang="en-US" sz="20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427075" name="Text Box 67">
            <a:extLst>
              <a:ext uri="{FF2B5EF4-FFF2-40B4-BE49-F238E27FC236}">
                <a16:creationId xmlns:a16="http://schemas.microsoft.com/office/drawing/2014/main" id="{D9E24661-C01E-4092-A3C8-89BE2EE23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4" y="3179764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12</a:t>
            </a:r>
            <a:endParaRPr lang="zh-TW" altLang="en-US" sz="20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427076" name="Text Box 68">
            <a:extLst>
              <a:ext uri="{FF2B5EF4-FFF2-40B4-BE49-F238E27FC236}">
                <a16:creationId xmlns:a16="http://schemas.microsoft.com/office/drawing/2014/main" id="{E718B323-A2D6-45A2-9B74-97D7F9736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9" y="3486151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18,36,72</a:t>
            </a:r>
            <a:endParaRPr lang="zh-TW" altLang="en-US" sz="20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427077" name="Text Box 69">
            <a:extLst>
              <a:ext uri="{FF2B5EF4-FFF2-40B4-BE49-F238E27FC236}">
                <a16:creationId xmlns:a16="http://schemas.microsoft.com/office/drawing/2014/main" id="{ABAA6ADC-EBFC-4DAA-9D90-A4DB0103C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164" y="3803651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18</a:t>
            </a:r>
            <a:endParaRPr lang="zh-TW" altLang="en-US" sz="2000">
              <a:ea typeface="Arial Unicode MS" pitchFamily="34" charset="-120"/>
              <a:sym typeface="Symbol" panose="05050102010706020507" pitchFamily="18" charset="2"/>
            </a:endParaRPr>
          </a:p>
        </p:txBody>
      </p:sp>
      <p:graphicFrame>
        <p:nvGraphicFramePr>
          <p:cNvPr id="51217" name="Object 70">
            <a:extLst>
              <a:ext uri="{FF2B5EF4-FFF2-40B4-BE49-F238E27FC236}">
                <a16:creationId xmlns:a16="http://schemas.microsoft.com/office/drawing/2014/main" id="{2CB6BC7B-7629-4D76-8591-E5CE40A89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4689475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Equation" r:id="rId4" imgW="228501" imgH="215806" progId="Equation.DSMT4">
                  <p:embed/>
                </p:oleObj>
              </mc:Choice>
              <mc:Fallback>
                <p:oleObj name="Equation" r:id="rId4" imgW="228501" imgH="215806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4689475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71">
            <a:extLst>
              <a:ext uri="{FF2B5EF4-FFF2-40B4-BE49-F238E27FC236}">
                <a16:creationId xmlns:a16="http://schemas.microsoft.com/office/drawing/2014/main" id="{897E2044-AA54-4260-9CA1-E5D72A1972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3863" y="4999038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3" name="Equation" r:id="rId6" imgW="228501" imgH="215806" progId="Equation.DSMT4">
                  <p:embed/>
                </p:oleObj>
              </mc:Choice>
              <mc:Fallback>
                <p:oleObj name="Equation" r:id="rId6" imgW="228501" imgH="215806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4999038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80" name="Object 72">
            <a:extLst>
              <a:ext uri="{FF2B5EF4-FFF2-40B4-BE49-F238E27FC236}">
                <a16:creationId xmlns:a16="http://schemas.microsoft.com/office/drawing/2014/main" id="{4256389B-B82E-4992-9985-A5FD57046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9913" y="465613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4656138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82" name="Text Box 74">
            <a:extLst>
              <a:ext uri="{FF2B5EF4-FFF2-40B4-BE49-F238E27FC236}">
                <a16:creationId xmlns:a16="http://schemas.microsoft.com/office/drawing/2014/main" id="{C49533A7-629A-4996-9082-C4282D066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4597401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27083" name="Text Box 75">
            <a:extLst>
              <a:ext uri="{FF2B5EF4-FFF2-40B4-BE49-F238E27FC236}">
                <a16:creationId xmlns:a16="http://schemas.microsoft.com/office/drawing/2014/main" id="{FD340E83-AAD4-4E64-9220-AA2105B9E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4918076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none</a:t>
            </a:r>
          </a:p>
        </p:txBody>
      </p:sp>
      <p:sp>
        <p:nvSpPr>
          <p:cNvPr id="427084" name="Text Box 76">
            <a:extLst>
              <a:ext uri="{FF2B5EF4-FFF2-40B4-BE49-F238E27FC236}">
                <a16:creationId xmlns:a16="http://schemas.microsoft.com/office/drawing/2014/main" id="{9636E75F-2B63-479E-9739-0023D90B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3313" y="4894264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none</a:t>
            </a:r>
          </a:p>
        </p:txBody>
      </p:sp>
      <p:sp>
        <p:nvSpPr>
          <p:cNvPr id="51223" name="Text Box 77">
            <a:extLst>
              <a:ext uri="{FF2B5EF4-FFF2-40B4-BE49-F238E27FC236}">
                <a16:creationId xmlns:a16="http://schemas.microsoft.com/office/drawing/2014/main" id="{EE6D9271-5387-471B-9E51-E416961FF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72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2.3: Partial Ordering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70" grpId="0" autoUpdateAnimBg="0"/>
      <p:bldP spid="427071" grpId="0" autoUpdateAnimBg="0"/>
      <p:bldP spid="427072" grpId="0" autoUpdateAnimBg="0"/>
      <p:bldP spid="427073" grpId="0" autoUpdateAnimBg="0"/>
      <p:bldP spid="427074" grpId="0" autoUpdateAnimBg="0"/>
      <p:bldP spid="427075" grpId="0" autoUpdateAnimBg="0"/>
      <p:bldP spid="427076" grpId="0" autoUpdateAnimBg="0"/>
      <p:bldP spid="427077" grpId="0" autoUpdateAnimBg="0"/>
      <p:bldP spid="427082" grpId="0" autoUpdateAnimBg="0"/>
      <p:bldP spid="427083" grpId="0" autoUpdateAnimBg="0"/>
      <p:bldP spid="42708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4">
            <a:extLst>
              <a:ext uri="{FF2B5EF4-FFF2-40B4-BE49-F238E27FC236}">
                <a16:creationId xmlns:a16="http://schemas.microsoft.com/office/drawing/2014/main" id="{1ECEFC9A-EDE2-417F-9699-793FD7ECA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B63FEDD-A08A-424C-A394-FCCE2EFA96E8}" type="slidenum">
              <a:rPr lang="zh-TW" altLang="en-US" sz="1400">
                <a:latin typeface="Times New Roman" panose="02020603050405020304" pitchFamily="18" charset="0"/>
              </a:rPr>
              <a:pPr/>
              <a:t>25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1026">
            <a:extLst>
              <a:ext uri="{FF2B5EF4-FFF2-40B4-BE49-F238E27FC236}">
                <a16:creationId xmlns:a16="http://schemas.microsoft.com/office/drawing/2014/main" id="{9238FC56-2E8B-411E-8715-98DCFD3B9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Exercise for Lattice</a:t>
            </a:r>
          </a:p>
        </p:txBody>
      </p:sp>
      <p:sp>
        <p:nvSpPr>
          <p:cNvPr id="440323" name="Rectangle 1027">
            <a:extLst>
              <a:ext uri="{FF2B5EF4-FFF2-40B4-BE49-F238E27FC236}">
                <a16:creationId xmlns:a16="http://schemas.microsoft.com/office/drawing/2014/main" id="{9F162FDD-40A5-4AC3-B3FF-938D239411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53253" name="Rectangle 1029">
            <a:extLst>
              <a:ext uri="{FF2B5EF4-FFF2-40B4-BE49-F238E27FC236}">
                <a16:creationId xmlns:a16="http://schemas.microsoft.com/office/drawing/2014/main" id="{13834AA0-7E0E-4CFC-96A5-47D3580D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How to determine whether a poset is a lattice?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 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a poset=a lattice   iff   </a:t>
            </a:r>
            <a:r>
              <a:rPr lang="en-US" altLang="zh-TW" sz="20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every 2 elements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(</a:t>
            </a:r>
            <a:r>
              <a:rPr lang="en-US" altLang="zh-TW" sz="20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uniquely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) 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meet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and </a:t>
            </a:r>
            <a:r>
              <a:rPr lang="en-US" altLang="zh-TW" sz="2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join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each other</a:t>
            </a:r>
          </a:p>
          <a:p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Ex1:</a:t>
            </a: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1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1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1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Ex2: Let N={0,1,2,…} be the set of nonnegative integer,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={(x,y): x divides y} is a relation defined on N. Is (N,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) a poset?          a lattice?</a:t>
            </a: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Ex3:	Given a poset with Hasse diagram: 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		    lub{2,3}= 6 , lub{3,6}=6 , lub{5,7}=35 , lub{7,11}=385 , 			    lub{11,35}=385 , glb{3,6}=3 , glb{2,12}=2 , glb{35,385}=35</a:t>
            </a: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				Is it a lattice?</a:t>
            </a:r>
          </a:p>
        </p:txBody>
      </p:sp>
      <p:sp>
        <p:nvSpPr>
          <p:cNvPr id="440380" name="Text Box 1084">
            <a:extLst>
              <a:ext uri="{FF2B5EF4-FFF2-40B4-BE49-F238E27FC236}">
                <a16:creationId xmlns:a16="http://schemas.microsoft.com/office/drawing/2014/main" id="{5825B7CE-02AC-41CE-9188-0DF0AB66F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63" y="3394076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NO!</a:t>
            </a:r>
          </a:p>
        </p:txBody>
      </p:sp>
      <p:sp>
        <p:nvSpPr>
          <p:cNvPr id="440381" name="Text Box 1085">
            <a:extLst>
              <a:ext uri="{FF2B5EF4-FFF2-40B4-BE49-F238E27FC236}">
                <a16:creationId xmlns:a16="http://schemas.microsoft.com/office/drawing/2014/main" id="{B9F0FC30-44B9-46C5-9A02-9AA473E09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7425" y="3398839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NO!</a:t>
            </a:r>
          </a:p>
        </p:txBody>
      </p:sp>
      <p:grpSp>
        <p:nvGrpSpPr>
          <p:cNvPr id="53256" name="Group 1087">
            <a:extLst>
              <a:ext uri="{FF2B5EF4-FFF2-40B4-BE49-F238E27FC236}">
                <a16:creationId xmlns:a16="http://schemas.microsoft.com/office/drawing/2014/main" id="{C79908C5-8E31-4E61-939F-2E95912BD042}"/>
              </a:ext>
            </a:extLst>
          </p:cNvPr>
          <p:cNvGrpSpPr>
            <a:grpSpLocks/>
          </p:cNvGrpSpPr>
          <p:nvPr/>
        </p:nvGrpSpPr>
        <p:grpSpPr bwMode="auto">
          <a:xfrm>
            <a:off x="2363788" y="1993900"/>
            <a:ext cx="817562" cy="882650"/>
            <a:chOff x="806" y="1567"/>
            <a:chExt cx="515" cy="556"/>
          </a:xfrm>
        </p:grpSpPr>
        <p:sp>
          <p:nvSpPr>
            <p:cNvPr id="53282" name="Text Box 1049">
              <a:extLst>
                <a:ext uri="{FF2B5EF4-FFF2-40B4-BE49-F238E27FC236}">
                  <a16:creationId xmlns:a16="http://schemas.microsoft.com/office/drawing/2014/main" id="{7003994E-9786-4CCB-8327-F0524D8E7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156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53283" name="Text Box 1050">
              <a:extLst>
                <a:ext uri="{FF2B5EF4-FFF2-40B4-BE49-F238E27FC236}">
                  <a16:creationId xmlns:a16="http://schemas.microsoft.com/office/drawing/2014/main" id="{A6040F44-2DD3-47D8-9B2A-C4EE01C6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5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3284" name="Text Box 1052">
              <a:extLst>
                <a:ext uri="{FF2B5EF4-FFF2-40B4-BE49-F238E27FC236}">
                  <a16:creationId xmlns:a16="http://schemas.microsoft.com/office/drawing/2014/main" id="{8EC91F48-7F68-4CBC-A26A-D450353ED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188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53285" name="Text Box 1054">
              <a:extLst>
                <a:ext uri="{FF2B5EF4-FFF2-40B4-BE49-F238E27FC236}">
                  <a16:creationId xmlns:a16="http://schemas.microsoft.com/office/drawing/2014/main" id="{452A472B-FA3F-41E5-9119-A1283CF42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" y="18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53286" name="Line 1065">
              <a:extLst>
                <a:ext uri="{FF2B5EF4-FFF2-40B4-BE49-F238E27FC236}">
                  <a16:creationId xmlns:a16="http://schemas.microsoft.com/office/drawing/2014/main" id="{819E9219-4746-4980-8A6B-7A161031D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51" y="1763"/>
              <a:ext cx="21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7" name="Line 1066">
              <a:extLst>
                <a:ext uri="{FF2B5EF4-FFF2-40B4-BE49-F238E27FC236}">
                  <a16:creationId xmlns:a16="http://schemas.microsoft.com/office/drawing/2014/main" id="{04E0695F-58C5-4E27-B2C1-0CA733910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7" y="1744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8" name="Line 1067">
              <a:extLst>
                <a:ext uri="{FF2B5EF4-FFF2-40B4-BE49-F238E27FC236}">
                  <a16:creationId xmlns:a16="http://schemas.microsoft.com/office/drawing/2014/main" id="{EC3CAC2C-66A6-4C2E-849D-21FE81512A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1" y="1744"/>
              <a:ext cx="219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9" name="Line 1086">
              <a:extLst>
                <a:ext uri="{FF2B5EF4-FFF2-40B4-BE49-F238E27FC236}">
                  <a16:creationId xmlns:a16="http://schemas.microsoft.com/office/drawing/2014/main" id="{AFDB0314-786C-4966-8C3F-8B42E5E59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8" y="1748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3257" name="Text Box 1088">
            <a:extLst>
              <a:ext uri="{FF2B5EF4-FFF2-40B4-BE49-F238E27FC236}">
                <a16:creationId xmlns:a16="http://schemas.microsoft.com/office/drawing/2014/main" id="{5933021D-CB50-486C-A646-9BA006D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4" y="2130426"/>
            <a:ext cx="2370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Infimum of a, b?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Supremum of c,d?</a:t>
            </a:r>
            <a:r>
              <a:rPr lang="en-US" altLang="zh-TW" sz="1600">
                <a:ea typeface="新細明體" panose="02020500000000000000" pitchFamily="18" charset="-120"/>
              </a:rPr>
              <a:t>  </a:t>
            </a:r>
          </a:p>
        </p:txBody>
      </p:sp>
      <p:sp>
        <p:nvSpPr>
          <p:cNvPr id="53258" name="Text Box 1089">
            <a:extLst>
              <a:ext uri="{FF2B5EF4-FFF2-40B4-BE49-F238E27FC236}">
                <a16:creationId xmlns:a16="http://schemas.microsoft.com/office/drawing/2014/main" id="{1BA781BF-378E-4C4A-AA16-5BC7370F5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3" y="2274889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Lattice?</a:t>
            </a:r>
          </a:p>
        </p:txBody>
      </p:sp>
      <p:sp>
        <p:nvSpPr>
          <p:cNvPr id="440386" name="Text Box 1090">
            <a:extLst>
              <a:ext uri="{FF2B5EF4-FFF2-40B4-BE49-F238E27FC236}">
                <a16:creationId xmlns:a16="http://schemas.microsoft.com/office/drawing/2014/main" id="{B6867EC0-B1AD-49A1-9E11-C78AE0363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2114551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none</a:t>
            </a:r>
          </a:p>
        </p:txBody>
      </p:sp>
      <p:sp>
        <p:nvSpPr>
          <p:cNvPr id="440387" name="Text Box 1091">
            <a:extLst>
              <a:ext uri="{FF2B5EF4-FFF2-40B4-BE49-F238E27FC236}">
                <a16:creationId xmlns:a16="http://schemas.microsoft.com/office/drawing/2014/main" id="{54045734-93F6-4374-BD3E-BE145A5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2413001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none</a:t>
            </a:r>
          </a:p>
        </p:txBody>
      </p:sp>
      <p:sp>
        <p:nvSpPr>
          <p:cNvPr id="440388" name="Text Box 1092">
            <a:extLst>
              <a:ext uri="{FF2B5EF4-FFF2-40B4-BE49-F238E27FC236}">
                <a16:creationId xmlns:a16="http://schemas.microsoft.com/office/drawing/2014/main" id="{275F2FB8-7177-4E49-9C31-5ED2FB70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463" y="2266951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NO!</a:t>
            </a:r>
          </a:p>
        </p:txBody>
      </p:sp>
      <p:grpSp>
        <p:nvGrpSpPr>
          <p:cNvPr id="53262" name="Group 1111">
            <a:extLst>
              <a:ext uri="{FF2B5EF4-FFF2-40B4-BE49-F238E27FC236}">
                <a16:creationId xmlns:a16="http://schemas.microsoft.com/office/drawing/2014/main" id="{A9A51C97-AC64-4D62-BEFF-8492B83B42BF}"/>
              </a:ext>
            </a:extLst>
          </p:cNvPr>
          <p:cNvGrpSpPr>
            <a:grpSpLocks/>
          </p:cNvGrpSpPr>
          <p:nvPr/>
        </p:nvGrpSpPr>
        <p:grpSpPr bwMode="auto">
          <a:xfrm>
            <a:off x="2024063" y="4497389"/>
            <a:ext cx="1809750" cy="1222375"/>
            <a:chOff x="1488" y="2961"/>
            <a:chExt cx="1140" cy="770"/>
          </a:xfrm>
        </p:grpSpPr>
        <p:sp>
          <p:nvSpPr>
            <p:cNvPr id="53265" name="Text Box 1106">
              <a:extLst>
                <a:ext uri="{FF2B5EF4-FFF2-40B4-BE49-F238E27FC236}">
                  <a16:creationId xmlns:a16="http://schemas.microsoft.com/office/drawing/2014/main" id="{6E843ED1-6795-4EE0-A422-98797B4D1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49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>
                  <a:ea typeface="新細明體" panose="02020500000000000000" pitchFamily="18" charset="-120"/>
                </a:rPr>
                <a:t>11</a:t>
              </a:r>
            </a:p>
          </p:txBody>
        </p:sp>
        <p:grpSp>
          <p:nvGrpSpPr>
            <p:cNvPr id="53266" name="Group 1110">
              <a:extLst>
                <a:ext uri="{FF2B5EF4-FFF2-40B4-BE49-F238E27FC236}">
                  <a16:creationId xmlns:a16="http://schemas.microsoft.com/office/drawing/2014/main" id="{CCE9A1AB-BA17-4C36-A9EB-9277DB254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961"/>
              <a:ext cx="1024" cy="770"/>
              <a:chOff x="564" y="2568"/>
              <a:chExt cx="1024" cy="770"/>
            </a:xfrm>
          </p:grpSpPr>
          <p:sp>
            <p:nvSpPr>
              <p:cNvPr id="53267" name="Text Box 1094">
                <a:extLst>
                  <a:ext uri="{FF2B5EF4-FFF2-40B4-BE49-F238E27FC236}">
                    <a16:creationId xmlns:a16="http://schemas.microsoft.com/office/drawing/2014/main" id="{DED17378-F263-45F3-90E1-7746C42E9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256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53268" name="Text Box 1095">
                <a:extLst>
                  <a:ext uri="{FF2B5EF4-FFF2-40B4-BE49-F238E27FC236}">
                    <a16:creationId xmlns:a16="http://schemas.microsoft.com/office/drawing/2014/main" id="{EEE5759B-2BC7-4000-AF9B-4BA368478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83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53269" name="Text Box 1096">
                <a:extLst>
                  <a:ext uri="{FF2B5EF4-FFF2-40B4-BE49-F238E27FC236}">
                    <a16:creationId xmlns:a16="http://schemas.microsoft.com/office/drawing/2014/main" id="{BC28DAA1-A145-4736-95A6-A674E230B2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" y="309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53270" name="Text Box 1097">
                <a:extLst>
                  <a:ext uri="{FF2B5EF4-FFF2-40B4-BE49-F238E27FC236}">
                    <a16:creationId xmlns:a16="http://schemas.microsoft.com/office/drawing/2014/main" id="{FDC732F3-E4FD-456F-B6FD-E1CAE72D5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" y="308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53271" name="Line 1098">
                <a:extLst>
                  <a:ext uri="{FF2B5EF4-FFF2-40B4-BE49-F238E27FC236}">
                    <a16:creationId xmlns:a16="http://schemas.microsoft.com/office/drawing/2014/main" id="{409C7761-F7C3-4B09-866F-4E226757E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36" y="3011"/>
                <a:ext cx="82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2" name="Line 1099">
                <a:extLst>
                  <a:ext uri="{FF2B5EF4-FFF2-40B4-BE49-F238E27FC236}">
                    <a16:creationId xmlns:a16="http://schemas.microsoft.com/office/drawing/2014/main" id="{59DC9DF2-16F7-4131-8AB7-4AE3ABDA7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9" y="2746"/>
                <a:ext cx="0" cy="1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3" name="Line 1100">
                <a:extLst>
                  <a:ext uri="{FF2B5EF4-FFF2-40B4-BE49-F238E27FC236}">
                    <a16:creationId xmlns:a16="http://schemas.microsoft.com/office/drawing/2014/main" id="{0D651618-63F6-4A09-AA00-32C34A3A8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2" y="3001"/>
                <a:ext cx="82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4" name="Line 1101">
                <a:extLst>
                  <a:ext uri="{FF2B5EF4-FFF2-40B4-BE49-F238E27FC236}">
                    <a16:creationId xmlns:a16="http://schemas.microsoft.com/office/drawing/2014/main" id="{FFFEC7E9-C1C1-451D-8189-944B29C03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2" y="3023"/>
                <a:ext cx="73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5" name="Text Box 1102">
                <a:extLst>
                  <a:ext uri="{FF2B5EF4-FFF2-40B4-BE49-F238E27FC236}">
                    <a16:creationId xmlns:a16="http://schemas.microsoft.com/office/drawing/2014/main" id="{115EA452-9383-469B-87EA-ACCD9DE43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" y="309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53276" name="Text Box 1103">
                <a:extLst>
                  <a:ext uri="{FF2B5EF4-FFF2-40B4-BE49-F238E27FC236}">
                    <a16:creationId xmlns:a16="http://schemas.microsoft.com/office/drawing/2014/main" id="{5777127E-65F4-4B1C-A5D7-066F58FC9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2" y="284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ea typeface="新細明體" panose="02020500000000000000" pitchFamily="18" charset="-120"/>
                  </a:rPr>
                  <a:t>35</a:t>
                </a:r>
              </a:p>
            </p:txBody>
          </p:sp>
          <p:sp>
            <p:nvSpPr>
              <p:cNvPr id="53277" name="Text Box 1104">
                <a:extLst>
                  <a:ext uri="{FF2B5EF4-FFF2-40B4-BE49-F238E27FC236}">
                    <a16:creationId xmlns:a16="http://schemas.microsoft.com/office/drawing/2014/main" id="{3A1349FC-0453-4CAF-939B-E4EB0C94F6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310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53278" name="Text Box 1105">
                <a:extLst>
                  <a:ext uri="{FF2B5EF4-FFF2-40B4-BE49-F238E27FC236}">
                    <a16:creationId xmlns:a16="http://schemas.microsoft.com/office/drawing/2014/main" id="{1FD138C1-CD6C-49F3-BF4B-3ED1B9FB0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2" y="2590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ea typeface="新細明體" panose="02020500000000000000" pitchFamily="18" charset="-120"/>
                  </a:rPr>
                  <a:t>385</a:t>
                </a:r>
              </a:p>
            </p:txBody>
          </p:sp>
          <p:sp>
            <p:nvSpPr>
              <p:cNvPr id="53279" name="Line 1107">
                <a:extLst>
                  <a:ext uri="{FF2B5EF4-FFF2-40B4-BE49-F238E27FC236}">
                    <a16:creationId xmlns:a16="http://schemas.microsoft.com/office/drawing/2014/main" id="{86046F5C-DE4C-4257-89B2-1FB0EA5BD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52" y="3016"/>
                <a:ext cx="82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80" name="Line 1108">
                <a:extLst>
                  <a:ext uri="{FF2B5EF4-FFF2-40B4-BE49-F238E27FC236}">
                    <a16:creationId xmlns:a16="http://schemas.microsoft.com/office/drawing/2014/main" id="{30AF219A-3BC4-4482-BADB-CFDBF3F27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98" y="2759"/>
                <a:ext cx="146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81" name="Line 1109">
                <a:extLst>
                  <a:ext uri="{FF2B5EF4-FFF2-40B4-BE49-F238E27FC236}">
                    <a16:creationId xmlns:a16="http://schemas.microsoft.com/office/drawing/2014/main" id="{CDDF4322-A72D-4883-8D1A-81C4263B1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83" y="2771"/>
                <a:ext cx="73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440408" name="Text Box 1112">
            <a:extLst>
              <a:ext uri="{FF2B5EF4-FFF2-40B4-BE49-F238E27FC236}">
                <a16:creationId xmlns:a16="http://schemas.microsoft.com/office/drawing/2014/main" id="{8C43C321-ACFB-48C1-83CF-E4273B804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1" y="5613401"/>
            <a:ext cx="548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NO! no glb{5,7}, glb{11,35}, glb{3,35}, lub{3,35}</a:t>
            </a:r>
          </a:p>
        </p:txBody>
      </p:sp>
      <p:sp>
        <p:nvSpPr>
          <p:cNvPr id="53264" name="Text Box 1113">
            <a:extLst>
              <a:ext uri="{FF2B5EF4-FFF2-40B4-BE49-F238E27FC236}">
                <a16:creationId xmlns:a16="http://schemas.microsoft.com/office/drawing/2014/main" id="{D1D0A926-5A66-40FC-AC7B-F6168A290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72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2.3: Partial Ordering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 autoUpdateAnimBg="0"/>
      <p:bldP spid="440380" grpId="0" autoUpdateAnimBg="0"/>
      <p:bldP spid="440381" grpId="0" autoUpdateAnimBg="0"/>
      <p:bldP spid="440386" grpId="0" autoUpdateAnimBg="0"/>
      <p:bldP spid="440387" grpId="0" autoUpdateAnimBg="0"/>
      <p:bldP spid="440388" grpId="0" autoUpdateAnimBg="0"/>
      <p:bldP spid="44040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4">
            <a:extLst>
              <a:ext uri="{FF2B5EF4-FFF2-40B4-BE49-F238E27FC236}">
                <a16:creationId xmlns:a16="http://schemas.microsoft.com/office/drawing/2014/main" id="{FCC98B50-0D86-4A8F-A2C2-1FB42053A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9C317B9-523D-46B2-B38C-1B8FE8B6D2F9}" type="slidenum">
              <a:rPr lang="zh-TW" altLang="en-US" sz="1400">
                <a:latin typeface="Times New Roman" panose="02020603050405020304" pitchFamily="18" charset="0"/>
              </a:rPr>
              <a:pPr/>
              <a:t>26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A574AC8-7A9B-4A59-9472-29D805FAA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Topological Sorting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9A7CBB6-2EF7-4CEA-A97E-3333B527DE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ED733FC8-9A8A-45B8-AE8E-6E3CE9757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55302" name="Rectangle 56">
            <a:extLst>
              <a:ext uri="{FF2B5EF4-FFF2-40B4-BE49-F238E27FC236}">
                <a16:creationId xmlns:a16="http://schemas.microsoft.com/office/drawing/2014/main" id="{E4E7EFE0-3A4B-4469-9607-F7455FAFD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911225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55303" name="Rectangle 57">
            <a:extLst>
              <a:ext uri="{FF2B5EF4-FFF2-40B4-BE49-F238E27FC236}">
                <a16:creationId xmlns:a16="http://schemas.microsoft.com/office/drawing/2014/main" id="{0DD8DFCE-20A4-431A-9914-30085F29D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968375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PERT: The tasks must be performed sequentially, thus we are seeking a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total order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T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on the set of tasks containing the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partial order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(by Hasse diagram). Such a process is called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topological sorting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.</a:t>
            </a:r>
          </a:p>
          <a:p>
            <a:endParaRPr lang="en-US" altLang="zh-TW" sz="1000">
              <a:ea typeface="Batang" panose="02030600000101010101" pitchFamily="18" charset="-127"/>
            </a:endParaRPr>
          </a:p>
          <a:p>
            <a:r>
              <a:rPr lang="en-US" altLang="zh-TW" sz="2400">
                <a:ea typeface="Batang" panose="02030600000101010101" pitchFamily="18" charset="-127"/>
              </a:rPr>
              <a:t>Topological sorting algorithm: </a:t>
            </a:r>
            <a:br>
              <a:rPr lang="en-US" altLang="zh-TW" sz="2400">
                <a:ea typeface="Batang" panose="02030600000101010101" pitchFamily="18" charset="-127"/>
              </a:rPr>
            </a:br>
            <a:r>
              <a:rPr lang="en-US" altLang="zh-TW" sz="2000">
                <a:ea typeface="Batang" panose="02030600000101010101" pitchFamily="18" charset="-127"/>
              </a:rPr>
              <a:t>given a poset (S,</a:t>
            </a:r>
            <a:r>
              <a:rPr lang="en-US" altLang="zh-TW" sz="2000" i="1">
                <a:solidFill>
                  <a:srgbClr val="008000"/>
                </a:solidFill>
                <a:ea typeface="Batang" panose="02030600000101010101" pitchFamily="18" charset="-127"/>
              </a:rPr>
              <a:t>R</a:t>
            </a:r>
            <a:r>
              <a:rPr lang="en-US" altLang="zh-TW" sz="2000">
                <a:ea typeface="Batang" panose="02030600000101010101" pitchFamily="18" charset="-127"/>
              </a:rPr>
              <a:t>), to produce a total order </a:t>
            </a:r>
            <a:r>
              <a:rPr lang="en-US" altLang="zh-TW" sz="2000" i="1">
                <a:solidFill>
                  <a:srgbClr val="008000"/>
                </a:solidFill>
                <a:ea typeface="Batang" panose="02030600000101010101" pitchFamily="18" charset="-127"/>
              </a:rPr>
              <a:t>T</a:t>
            </a:r>
            <a:r>
              <a:rPr lang="en-US" altLang="zh-TW" sz="2000">
                <a:ea typeface="Batang" panose="02030600000101010101" pitchFamily="18" charset="-127"/>
              </a:rPr>
              <a:t> such that x</a:t>
            </a:r>
            <a:r>
              <a:rPr lang="en-US" altLang="zh-TW" sz="2000" i="1">
                <a:solidFill>
                  <a:srgbClr val="008000"/>
                </a:solidFill>
                <a:ea typeface="Batang" panose="02030600000101010101" pitchFamily="18" charset="-127"/>
              </a:rPr>
              <a:t>R</a:t>
            </a:r>
            <a:r>
              <a:rPr lang="en-US" altLang="zh-TW" sz="2000">
                <a:ea typeface="Batang" panose="02030600000101010101" pitchFamily="18" charset="-127"/>
              </a:rPr>
              <a:t>y implies x</a:t>
            </a:r>
            <a:r>
              <a:rPr lang="en-US" altLang="zh-TW" sz="2000" i="1">
                <a:solidFill>
                  <a:srgbClr val="008000"/>
                </a:solidFill>
                <a:ea typeface="Batang" panose="02030600000101010101" pitchFamily="18" charset="-127"/>
              </a:rPr>
              <a:t>T</a:t>
            </a:r>
            <a:r>
              <a:rPr lang="en-US" altLang="zh-TW" sz="2000">
                <a:ea typeface="Batang" panose="02030600000101010101" pitchFamily="18" charset="-127"/>
              </a:rPr>
              <a:t>y</a:t>
            </a:r>
          </a:p>
          <a:p>
            <a:pPr lvl="1" eaLnBrk="1" hangingPunct="1">
              <a:buFontTx/>
              <a:buNone/>
            </a:pPr>
            <a:endParaRPr lang="en-US" altLang="zh-TW" sz="2400">
              <a:latin typeface="Arial" panose="020B0604020202020204" pitchFamily="34" charset="0"/>
              <a:ea typeface="Batang" panose="02030600000101010101" pitchFamily="18" charset="-127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55304" name="Text Box 58">
            <a:extLst>
              <a:ext uri="{FF2B5EF4-FFF2-40B4-BE49-F238E27FC236}">
                <a16:creationId xmlns:a16="http://schemas.microsoft.com/office/drawing/2014/main" id="{6FD7B6B5-7970-48EF-8D2B-EC54825A2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6" y="3362325"/>
            <a:ext cx="6296025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initialization: Set S’=S, k=1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     while</a:t>
            </a:r>
            <a:r>
              <a:rPr lang="en-US" altLang="zh-TW" sz="2000">
                <a:ea typeface="新細明體" panose="02020500000000000000" pitchFamily="18" charset="-120"/>
              </a:rPr>
              <a:t> S’ is not empty </a:t>
            </a:r>
            <a:r>
              <a:rPr lang="en-US" altLang="zh-TW" sz="20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	choose any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minimal element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solidFill>
                  <a:schemeClr val="accent2"/>
                </a:solidFill>
                <a:ea typeface="Batang" panose="02030600000101010101" pitchFamily="18" charset="-127"/>
                <a:sym typeface="Wingdings" panose="05000000000000000000" pitchFamily="2" charset="2"/>
              </a:rPr>
              <a:t>s</a:t>
            </a:r>
            <a:r>
              <a:rPr lang="en-US" altLang="zh-TW" sz="2000" baseline="-25000">
                <a:solidFill>
                  <a:schemeClr val="accent2"/>
                </a:solidFill>
                <a:ea typeface="Batang" panose="02030600000101010101" pitchFamily="18" charset="-127"/>
                <a:sym typeface="Wingdings" panose="05000000000000000000" pitchFamily="2" charset="2"/>
              </a:rPr>
              <a:t>k</a:t>
            </a:r>
            <a:r>
              <a:rPr lang="en-US" altLang="zh-TW" sz="2000">
                <a:solidFill>
                  <a:schemeClr val="accent2"/>
                </a:solidFill>
                <a:ea typeface="Batang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zh-TW" sz="2000">
                <a:ea typeface="Batang" panose="02030600000101010101" pitchFamily="18" charset="-127"/>
                <a:sym typeface="Wingdings" panose="05000000000000000000" pitchFamily="2" charset="2"/>
              </a:rPr>
              <a:t>of poset (S’,</a:t>
            </a:r>
            <a:r>
              <a:rPr lang="en-US" altLang="zh-TW" sz="2000" i="1">
                <a:solidFill>
                  <a:srgbClr val="008000"/>
                </a:solidFill>
                <a:ea typeface="Batang" panose="02030600000101010101" pitchFamily="18" charset="-127"/>
                <a:sym typeface="Wingdings" panose="05000000000000000000" pitchFamily="2" charset="2"/>
              </a:rPr>
              <a:t>R</a:t>
            </a:r>
            <a:r>
              <a:rPr lang="en-US" altLang="zh-TW" sz="2000">
                <a:ea typeface="Batang" panose="02030600000101010101" pitchFamily="18" charset="-127"/>
                <a:sym typeface="Wingdings" panose="05000000000000000000" pitchFamily="2" charset="2"/>
              </a:rPr>
              <a:t>)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	delete </a:t>
            </a:r>
            <a:r>
              <a:rPr lang="en-US" altLang="zh-TW" sz="2000">
                <a:solidFill>
                  <a:schemeClr val="accent2"/>
                </a:solidFill>
                <a:ea typeface="Batang" panose="02030600000101010101" pitchFamily="18" charset="-127"/>
                <a:sym typeface="Wingdings" panose="05000000000000000000" pitchFamily="2" charset="2"/>
              </a:rPr>
              <a:t>s</a:t>
            </a:r>
            <a:r>
              <a:rPr lang="en-US" altLang="zh-TW" sz="2000" baseline="-25000">
                <a:solidFill>
                  <a:schemeClr val="accent2"/>
                </a:solidFill>
                <a:ea typeface="Batang" panose="02030600000101010101" pitchFamily="18" charset="-127"/>
                <a:sym typeface="Wingdings" panose="05000000000000000000" pitchFamily="2" charset="2"/>
              </a:rPr>
              <a:t>k</a:t>
            </a:r>
            <a:r>
              <a:rPr lang="en-US" altLang="zh-TW" sz="2000">
                <a:solidFill>
                  <a:schemeClr val="accent2"/>
                </a:solidFill>
                <a:ea typeface="Batang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zh-TW" sz="2000">
                <a:ea typeface="Batang" panose="02030600000101010101" pitchFamily="18" charset="-127"/>
                <a:sym typeface="Wingdings" panose="05000000000000000000" pitchFamily="2" charset="2"/>
              </a:rPr>
              <a:t>from S’</a:t>
            </a:r>
          </a:p>
          <a:p>
            <a:pPr eaLnBrk="1" hangingPunct="1"/>
            <a:r>
              <a:rPr lang="en-US" altLang="zh-TW" sz="2000">
                <a:ea typeface="Batang" panose="02030600000101010101" pitchFamily="18" charset="-127"/>
                <a:sym typeface="Wingdings" panose="05000000000000000000" pitchFamily="2" charset="2"/>
              </a:rPr>
              <a:t>	k=k+1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define the total order </a:t>
            </a:r>
            <a:r>
              <a:rPr lang="en-US" altLang="zh-TW" sz="2000" i="1">
                <a:solidFill>
                  <a:srgbClr val="008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 on S by </a:t>
            </a:r>
            <a:r>
              <a:rPr lang="en-US" altLang="zh-TW" sz="2000">
                <a:solidFill>
                  <a:schemeClr val="accent2"/>
                </a:solidFill>
                <a:ea typeface="Batang" panose="02030600000101010101" pitchFamily="18" charset="-127"/>
                <a:sym typeface="Wingdings" panose="05000000000000000000" pitchFamily="2" charset="2"/>
              </a:rPr>
              <a:t>s</a:t>
            </a:r>
            <a:r>
              <a:rPr lang="en-US" altLang="zh-TW" sz="2000" baseline="-25000">
                <a:solidFill>
                  <a:schemeClr val="accent2"/>
                </a:solidFill>
                <a:ea typeface="Batang" panose="02030600000101010101" pitchFamily="18" charset="-127"/>
                <a:sym typeface="Wingdings" panose="05000000000000000000" pitchFamily="2" charset="2"/>
              </a:rPr>
              <a:t>i</a:t>
            </a:r>
            <a:r>
              <a:rPr lang="en-US" altLang="zh-TW" sz="2000" i="1">
                <a:solidFill>
                  <a:srgbClr val="008000"/>
                </a:solidFill>
                <a:ea typeface="Batang" panose="02030600000101010101" pitchFamily="18" charset="-127"/>
                <a:sym typeface="Wingdings" panose="05000000000000000000" pitchFamily="2" charset="2"/>
              </a:rPr>
              <a:t>T</a:t>
            </a:r>
            <a:r>
              <a:rPr lang="en-US" altLang="zh-TW" sz="2000">
                <a:solidFill>
                  <a:schemeClr val="accent2"/>
                </a:solidFill>
                <a:ea typeface="Batang" panose="02030600000101010101" pitchFamily="18" charset="-127"/>
                <a:sym typeface="Wingdings" panose="05000000000000000000" pitchFamily="2" charset="2"/>
              </a:rPr>
              <a:t>s</a:t>
            </a:r>
            <a:r>
              <a:rPr lang="en-US" altLang="zh-TW" sz="2000" baseline="-25000">
                <a:solidFill>
                  <a:schemeClr val="accent2"/>
                </a:solidFill>
                <a:ea typeface="Batang" panose="02030600000101010101" pitchFamily="18" charset="-127"/>
                <a:sym typeface="Wingdings" panose="05000000000000000000" pitchFamily="2" charset="2"/>
              </a:rPr>
              <a:t>j</a:t>
            </a:r>
            <a:r>
              <a:rPr lang="en-US" altLang="zh-TW" sz="2000">
                <a:solidFill>
                  <a:schemeClr val="accent2"/>
                </a:solidFill>
                <a:ea typeface="Batang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zh-TW" sz="2000">
                <a:ea typeface="Batang" panose="02030600000101010101" pitchFamily="18" charset="-127"/>
                <a:sym typeface="Wingdings" panose="05000000000000000000" pitchFamily="2" charset="2"/>
              </a:rPr>
              <a:t>iff  i </a:t>
            </a:r>
            <a:r>
              <a:rPr lang="en-US" altLang="zh-TW" sz="2000">
                <a:ea typeface="新細明體" panose="02020500000000000000" pitchFamily="18" charset="-120"/>
              </a:rPr>
              <a:t>≤ j </a:t>
            </a:r>
            <a:endParaRPr lang="en-US" altLang="zh-TW" sz="2000" baseline="30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end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55305" name="Text Box 59">
            <a:extLst>
              <a:ext uri="{FF2B5EF4-FFF2-40B4-BE49-F238E27FC236}">
                <a16:creationId xmlns:a16="http://schemas.microsoft.com/office/drawing/2014/main" id="{F58D78C9-FD61-47E8-AE90-4955DBDD9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72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2.3: Partial Ordering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4">
            <a:extLst>
              <a:ext uri="{FF2B5EF4-FFF2-40B4-BE49-F238E27FC236}">
                <a16:creationId xmlns:a16="http://schemas.microsoft.com/office/drawing/2014/main" id="{0E5AA61F-3FBB-4851-8A52-E428D5861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A7FA633-0537-4090-BA6B-8A6183325304}" type="slidenum">
              <a:rPr lang="zh-TW" altLang="en-US" sz="1400">
                <a:latin typeface="Times New Roman" panose="02020603050405020304" pitchFamily="18" charset="0"/>
              </a:rPr>
              <a:pPr/>
              <a:t>27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BB8EB57-F469-4BE2-A402-75D314288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0264" y="0"/>
            <a:ext cx="8123237" cy="685800"/>
          </a:xfrm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Exercise on Topological Sorting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1B8E75D-08D1-4D74-86DC-51B833E7DA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410700" cy="5410200"/>
          </a:xfrm>
        </p:spPr>
        <p:txBody>
          <a:bodyPr/>
          <a:lstStyle/>
          <a:p>
            <a:pPr marL="0" indent="0"/>
            <a:r>
              <a:rPr lang="en-US" altLang="zh-TW" sz="2400">
                <a:ea typeface="新細明體" panose="02020500000000000000" pitchFamily="18" charset="-120"/>
              </a:rPr>
              <a:t> Hasse diagram of PERT:</a:t>
            </a:r>
          </a:p>
          <a:p>
            <a:pPr marL="0" indent="0"/>
            <a:endParaRPr lang="en-US" altLang="zh-TW" sz="2400">
              <a:ea typeface="新細明體" panose="02020500000000000000" pitchFamily="18" charset="-120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</a:endParaRPr>
          </a:p>
        </p:txBody>
      </p:sp>
      <p:grpSp>
        <p:nvGrpSpPr>
          <p:cNvPr id="57349" name="Group 5">
            <a:extLst>
              <a:ext uri="{FF2B5EF4-FFF2-40B4-BE49-F238E27FC236}">
                <a16:creationId xmlns:a16="http://schemas.microsoft.com/office/drawing/2014/main" id="{6126646A-A6F6-4DBD-B2D0-7CBA82592BFF}"/>
              </a:ext>
            </a:extLst>
          </p:cNvPr>
          <p:cNvGrpSpPr>
            <a:grpSpLocks/>
          </p:cNvGrpSpPr>
          <p:nvPr/>
        </p:nvGrpSpPr>
        <p:grpSpPr bwMode="auto">
          <a:xfrm>
            <a:off x="2111376" y="1554163"/>
            <a:ext cx="1050925" cy="2692400"/>
            <a:chOff x="4176" y="2096"/>
            <a:chExt cx="662" cy="1696"/>
          </a:xfrm>
        </p:grpSpPr>
        <p:sp>
          <p:nvSpPr>
            <p:cNvPr id="57354" name="AutoShape 6">
              <a:extLst>
                <a:ext uri="{FF2B5EF4-FFF2-40B4-BE49-F238E27FC236}">
                  <a16:creationId xmlns:a16="http://schemas.microsoft.com/office/drawing/2014/main" id="{80E56E1F-281F-4955-8997-4FFEAC9C8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7355" name="AutoShape 7">
              <a:extLst>
                <a:ext uri="{FF2B5EF4-FFF2-40B4-BE49-F238E27FC236}">
                  <a16:creationId xmlns:a16="http://schemas.microsoft.com/office/drawing/2014/main" id="{D930283B-4198-40EE-A030-8BC90E002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64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57356" name="AutoShape 8">
              <a:extLst>
                <a:ext uri="{FF2B5EF4-FFF2-40B4-BE49-F238E27FC236}">
                  <a16:creationId xmlns:a16="http://schemas.microsoft.com/office/drawing/2014/main" id="{E944206F-1F80-4B8B-85F2-99BDBC575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3429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57357" name="AutoShape 9">
              <a:extLst>
                <a:ext uri="{FF2B5EF4-FFF2-40B4-BE49-F238E27FC236}">
                  <a16:creationId xmlns:a16="http://schemas.microsoft.com/office/drawing/2014/main" id="{3B5FB6AB-E845-4F3F-A3B1-97640845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3167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57358" name="AutoShape 10">
              <a:extLst>
                <a:ext uri="{FF2B5EF4-FFF2-40B4-BE49-F238E27FC236}">
                  <a16:creationId xmlns:a16="http://schemas.microsoft.com/office/drawing/2014/main" id="{571D0C03-C634-4E31-85B6-70ABBEA60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3153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57359" name="AutoShape 11">
              <a:extLst>
                <a:ext uri="{FF2B5EF4-FFF2-40B4-BE49-F238E27FC236}">
                  <a16:creationId xmlns:a16="http://schemas.microsoft.com/office/drawing/2014/main" id="{3E3FB902-C34E-4BF0-AD27-F2F5E502E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2875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F</a:t>
              </a:r>
            </a:p>
          </p:txBody>
        </p:sp>
        <p:sp>
          <p:nvSpPr>
            <p:cNvPr id="57360" name="AutoShape 12">
              <a:extLst>
                <a:ext uri="{FF2B5EF4-FFF2-40B4-BE49-F238E27FC236}">
                  <a16:creationId xmlns:a16="http://schemas.microsoft.com/office/drawing/2014/main" id="{3A049042-B4FD-4042-BC2E-C3EA75AFE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315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57361" name="AutoShape 13">
              <a:extLst>
                <a:ext uri="{FF2B5EF4-FFF2-40B4-BE49-F238E27FC236}">
                  <a16:creationId xmlns:a16="http://schemas.microsoft.com/office/drawing/2014/main" id="{D5CC39C1-53E9-4B76-94BC-B8C235DF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85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57362" name="AutoShape 14">
              <a:extLst>
                <a:ext uri="{FF2B5EF4-FFF2-40B4-BE49-F238E27FC236}">
                  <a16:creationId xmlns:a16="http://schemas.microsoft.com/office/drawing/2014/main" id="{39FD3A87-1BEC-4F8B-BD2F-0398E13B7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85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57363" name="AutoShape 15">
              <a:extLst>
                <a:ext uri="{FF2B5EF4-FFF2-40B4-BE49-F238E27FC236}">
                  <a16:creationId xmlns:a16="http://schemas.microsoft.com/office/drawing/2014/main" id="{7B6932D3-1F5C-42A8-B601-AF5F63B7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349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57364" name="AutoShape 16">
              <a:extLst>
                <a:ext uri="{FF2B5EF4-FFF2-40B4-BE49-F238E27FC236}">
                  <a16:creationId xmlns:a16="http://schemas.microsoft.com/office/drawing/2014/main" id="{36256744-38BA-4C98-A603-C8D18C6F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09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K</a:t>
              </a:r>
            </a:p>
          </p:txBody>
        </p:sp>
        <p:cxnSp>
          <p:nvCxnSpPr>
            <p:cNvPr id="57365" name="AutoShape 17">
              <a:extLst>
                <a:ext uri="{FF2B5EF4-FFF2-40B4-BE49-F238E27FC236}">
                  <a16:creationId xmlns:a16="http://schemas.microsoft.com/office/drawing/2014/main" id="{BA6518AF-F412-4536-9C6E-3F57020724C8}"/>
                </a:ext>
              </a:extLst>
            </p:cNvPr>
            <p:cNvCxnSpPr>
              <a:cxnSpLocks noChangeShapeType="1"/>
              <a:stCxn id="57354" idx="7"/>
              <a:endCxn id="57356" idx="3"/>
            </p:cNvCxnSpPr>
            <p:nvPr/>
          </p:nvCxnSpPr>
          <p:spPr bwMode="auto">
            <a:xfrm flipV="1">
              <a:off x="4336" y="3552"/>
              <a:ext cx="145" cy="1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66" name="AutoShape 18">
              <a:extLst>
                <a:ext uri="{FF2B5EF4-FFF2-40B4-BE49-F238E27FC236}">
                  <a16:creationId xmlns:a16="http://schemas.microsoft.com/office/drawing/2014/main" id="{63842A4F-24AC-49AB-8F1C-38261539DD9C}"/>
                </a:ext>
              </a:extLst>
            </p:cNvPr>
            <p:cNvCxnSpPr>
              <a:cxnSpLocks noChangeShapeType="1"/>
              <a:stCxn id="57362" idx="7"/>
              <a:endCxn id="57363" idx="3"/>
            </p:cNvCxnSpPr>
            <p:nvPr/>
          </p:nvCxnSpPr>
          <p:spPr bwMode="auto">
            <a:xfrm flipV="1">
              <a:off x="4299" y="2472"/>
              <a:ext cx="117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67" name="AutoShape 19">
              <a:extLst>
                <a:ext uri="{FF2B5EF4-FFF2-40B4-BE49-F238E27FC236}">
                  <a16:creationId xmlns:a16="http://schemas.microsoft.com/office/drawing/2014/main" id="{92B54B69-BBBE-4456-B61A-64B6D8718A49}"/>
                </a:ext>
              </a:extLst>
            </p:cNvPr>
            <p:cNvCxnSpPr>
              <a:cxnSpLocks noChangeShapeType="1"/>
              <a:stCxn id="57361" idx="0"/>
              <a:endCxn id="57363" idx="5"/>
            </p:cNvCxnSpPr>
            <p:nvPr/>
          </p:nvCxnSpPr>
          <p:spPr bwMode="auto">
            <a:xfrm flipH="1" flipV="1">
              <a:off x="4518" y="2472"/>
              <a:ext cx="21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68" name="AutoShape 20">
              <a:extLst>
                <a:ext uri="{FF2B5EF4-FFF2-40B4-BE49-F238E27FC236}">
                  <a16:creationId xmlns:a16="http://schemas.microsoft.com/office/drawing/2014/main" id="{EA0D8E9C-175D-4345-B87C-BAD5722F711B}"/>
                </a:ext>
              </a:extLst>
            </p:cNvPr>
            <p:cNvCxnSpPr>
              <a:cxnSpLocks noChangeShapeType="1"/>
              <a:stCxn id="57360" idx="0"/>
              <a:endCxn id="57361" idx="4"/>
            </p:cNvCxnSpPr>
            <p:nvPr/>
          </p:nvCxnSpPr>
          <p:spPr bwMode="auto">
            <a:xfrm flipH="1" flipV="1">
              <a:off x="4737" y="3000"/>
              <a:ext cx="14" cy="1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69" name="AutoShape 21">
              <a:extLst>
                <a:ext uri="{FF2B5EF4-FFF2-40B4-BE49-F238E27FC236}">
                  <a16:creationId xmlns:a16="http://schemas.microsoft.com/office/drawing/2014/main" id="{3E6A4F60-DA44-4106-BA4A-87C1F90ED05B}"/>
                </a:ext>
              </a:extLst>
            </p:cNvPr>
            <p:cNvCxnSpPr>
              <a:cxnSpLocks noChangeShapeType="1"/>
              <a:stCxn id="57355" idx="1"/>
              <a:endCxn id="57356" idx="5"/>
            </p:cNvCxnSpPr>
            <p:nvPr/>
          </p:nvCxnSpPr>
          <p:spPr bwMode="auto">
            <a:xfrm flipH="1" flipV="1">
              <a:off x="4583" y="3552"/>
              <a:ext cx="132" cy="1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70" name="AutoShape 22">
              <a:extLst>
                <a:ext uri="{FF2B5EF4-FFF2-40B4-BE49-F238E27FC236}">
                  <a16:creationId xmlns:a16="http://schemas.microsoft.com/office/drawing/2014/main" id="{479DFF38-E1C7-4D50-8F03-01CF90186743}"/>
                </a:ext>
              </a:extLst>
            </p:cNvPr>
            <p:cNvCxnSpPr>
              <a:cxnSpLocks noChangeShapeType="1"/>
              <a:stCxn id="57363" idx="0"/>
              <a:endCxn id="57364" idx="4"/>
            </p:cNvCxnSpPr>
            <p:nvPr/>
          </p:nvCxnSpPr>
          <p:spPr bwMode="auto">
            <a:xfrm flipH="1" flipV="1">
              <a:off x="4454" y="2240"/>
              <a:ext cx="13" cy="1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71" name="AutoShape 23">
              <a:extLst>
                <a:ext uri="{FF2B5EF4-FFF2-40B4-BE49-F238E27FC236}">
                  <a16:creationId xmlns:a16="http://schemas.microsoft.com/office/drawing/2014/main" id="{59ADD6C2-426A-4DE3-92FA-DC5C4E3F7FED}"/>
                </a:ext>
              </a:extLst>
            </p:cNvPr>
            <p:cNvCxnSpPr>
              <a:cxnSpLocks noChangeShapeType="1"/>
              <a:stCxn id="57356" idx="0"/>
              <a:endCxn id="57358" idx="4"/>
            </p:cNvCxnSpPr>
            <p:nvPr/>
          </p:nvCxnSpPr>
          <p:spPr bwMode="auto">
            <a:xfrm flipH="1" flipV="1">
              <a:off x="4514" y="3297"/>
              <a:ext cx="18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72" name="AutoShape 24">
              <a:extLst>
                <a:ext uri="{FF2B5EF4-FFF2-40B4-BE49-F238E27FC236}">
                  <a16:creationId xmlns:a16="http://schemas.microsoft.com/office/drawing/2014/main" id="{A4811850-FFA5-4975-97D4-84E44853AF90}"/>
                </a:ext>
              </a:extLst>
            </p:cNvPr>
            <p:cNvCxnSpPr>
              <a:cxnSpLocks noChangeShapeType="1"/>
              <a:stCxn id="57356" idx="6"/>
              <a:endCxn id="57360" idx="4"/>
            </p:cNvCxnSpPr>
            <p:nvPr/>
          </p:nvCxnSpPr>
          <p:spPr bwMode="auto">
            <a:xfrm flipV="1">
              <a:off x="4604" y="3298"/>
              <a:ext cx="147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73" name="AutoShape 25">
              <a:extLst>
                <a:ext uri="{FF2B5EF4-FFF2-40B4-BE49-F238E27FC236}">
                  <a16:creationId xmlns:a16="http://schemas.microsoft.com/office/drawing/2014/main" id="{2C41612B-3EEE-4414-84B4-82E786942DCF}"/>
                </a:ext>
              </a:extLst>
            </p:cNvPr>
            <p:cNvCxnSpPr>
              <a:cxnSpLocks noChangeShapeType="1"/>
              <a:stCxn id="57358" idx="1"/>
              <a:endCxn id="57359" idx="5"/>
            </p:cNvCxnSpPr>
            <p:nvPr/>
          </p:nvCxnSpPr>
          <p:spPr bwMode="auto">
            <a:xfrm flipH="1" flipV="1">
              <a:off x="4312" y="2998"/>
              <a:ext cx="151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74" name="AutoShape 26">
              <a:extLst>
                <a:ext uri="{FF2B5EF4-FFF2-40B4-BE49-F238E27FC236}">
                  <a16:creationId xmlns:a16="http://schemas.microsoft.com/office/drawing/2014/main" id="{882864CE-9917-47F5-92CA-977381DFB548}"/>
                </a:ext>
              </a:extLst>
            </p:cNvPr>
            <p:cNvCxnSpPr>
              <a:cxnSpLocks noChangeShapeType="1"/>
              <a:stCxn id="57356" idx="1"/>
              <a:endCxn id="57357" idx="4"/>
            </p:cNvCxnSpPr>
            <p:nvPr/>
          </p:nvCxnSpPr>
          <p:spPr bwMode="auto">
            <a:xfrm flipH="1" flipV="1">
              <a:off x="4271" y="3311"/>
              <a:ext cx="210" cy="1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75" name="AutoShape 27">
              <a:extLst>
                <a:ext uri="{FF2B5EF4-FFF2-40B4-BE49-F238E27FC236}">
                  <a16:creationId xmlns:a16="http://schemas.microsoft.com/office/drawing/2014/main" id="{024DF79B-435C-4DFA-BEB1-8EF3A96CD354}"/>
                </a:ext>
              </a:extLst>
            </p:cNvPr>
            <p:cNvCxnSpPr>
              <a:cxnSpLocks noChangeShapeType="1"/>
              <a:stCxn id="57359" idx="0"/>
              <a:endCxn id="57362" idx="4"/>
            </p:cNvCxnSpPr>
            <p:nvPr/>
          </p:nvCxnSpPr>
          <p:spPr bwMode="auto">
            <a:xfrm flipH="1" flipV="1">
              <a:off x="4248" y="2729"/>
              <a:ext cx="13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76" name="AutoShape 28">
              <a:extLst>
                <a:ext uri="{FF2B5EF4-FFF2-40B4-BE49-F238E27FC236}">
                  <a16:creationId xmlns:a16="http://schemas.microsoft.com/office/drawing/2014/main" id="{1A023969-2738-4E00-AA7C-60F93B4B6D79}"/>
                </a:ext>
              </a:extLst>
            </p:cNvPr>
            <p:cNvCxnSpPr>
              <a:cxnSpLocks noChangeShapeType="1"/>
              <a:stCxn id="57357" idx="0"/>
              <a:endCxn id="57359" idx="4"/>
            </p:cNvCxnSpPr>
            <p:nvPr/>
          </p:nvCxnSpPr>
          <p:spPr bwMode="auto">
            <a:xfrm flipH="1" flipV="1">
              <a:off x="4261" y="3019"/>
              <a:ext cx="10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350" name="Text Box 29">
            <a:extLst>
              <a:ext uri="{FF2B5EF4-FFF2-40B4-BE49-F238E27FC236}">
                <a16:creationId xmlns:a16="http://schemas.microsoft.com/office/drawing/2014/main" id="{40B1B236-628B-439F-BAC2-E79E229D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1444625"/>
            <a:ext cx="28575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k=1: choose A (or B)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k=2: choose B (or A)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k=3: choose C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k=4: choose D (or E, or G)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k=5: choose E (or G)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k=6: choose F (or G)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k=7: choose I (or G)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k=8: choose G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k=9: choose H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k=10: choose J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k=11: choose K</a:t>
            </a:r>
          </a:p>
        </p:txBody>
      </p:sp>
      <p:sp>
        <p:nvSpPr>
          <p:cNvPr id="57351" name="Text Box 30">
            <a:extLst>
              <a:ext uri="{FF2B5EF4-FFF2-40B4-BE49-F238E27FC236}">
                <a16:creationId xmlns:a16="http://schemas.microsoft.com/office/drawing/2014/main" id="{73FF1220-8344-4C72-A807-8C280C0BE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1154114"/>
            <a:ext cx="178435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Total Order</a:t>
            </a:r>
            <a:r>
              <a:rPr lang="en-US" altLang="zh-TW" sz="1800">
                <a:ea typeface="新細明體" panose="02020500000000000000" pitchFamily="18" charset="-120"/>
              </a:rPr>
              <a:t>: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A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AB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ABC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ABCD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ABCDE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ABCDEF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ABCDEFI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ABCDEFIG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ABCDEFIGH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ABCDEFIGHJ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ABCDEFIGHJK</a:t>
            </a:r>
          </a:p>
        </p:txBody>
      </p:sp>
      <p:sp>
        <p:nvSpPr>
          <p:cNvPr id="57352" name="Text Box 31">
            <a:extLst>
              <a:ext uri="{FF2B5EF4-FFF2-40B4-BE49-F238E27FC236}">
                <a16:creationId xmlns:a16="http://schemas.microsoft.com/office/drawing/2014/main" id="{D7C7DAD0-B359-45C0-97E7-5F0705DF4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4" y="4622801"/>
            <a:ext cx="89693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There are many other possible sequences: 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BACGHEDFIJK,  ABCEDFGIHJK,  ABCDGHEFIJK, ….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Define a poset: Each sequence corresponds to a total order of the tasks in S that contains the given partial order R in which XRY  iff  X=Y or X occurs before Y in the sequence</a:t>
            </a:r>
          </a:p>
        </p:txBody>
      </p:sp>
      <p:sp>
        <p:nvSpPr>
          <p:cNvPr id="57353" name="Text Box 32">
            <a:extLst>
              <a:ext uri="{FF2B5EF4-FFF2-40B4-BE49-F238E27FC236}">
                <a16:creationId xmlns:a16="http://schemas.microsoft.com/office/drawing/2014/main" id="{F2B89CBF-B305-4DAC-9F59-A575B367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272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2.3: Partial Ordering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編號版面配置區 4">
            <a:extLst>
              <a:ext uri="{FF2B5EF4-FFF2-40B4-BE49-F238E27FC236}">
                <a16:creationId xmlns:a16="http://schemas.microsoft.com/office/drawing/2014/main" id="{DDC014A6-F59A-4924-A6EC-E5251F778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8EAD15A-0192-4CB7-A539-77F0A02A6E58}" type="slidenum">
              <a:rPr lang="zh-TW" altLang="en-US" sz="1400">
                <a:latin typeface="Times New Roman" panose="02020603050405020304" pitchFamily="18" charset="0"/>
              </a:rPr>
              <a:pPr/>
              <a:t>28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77E62D3-CFEC-42D9-B7BD-56E49AEA2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Functions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950F417-1DE8-4317-8390-E16DF204A8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FAAA4AEA-6832-475F-BC7F-B46213797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138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2.4: Functions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  <p:sp>
        <p:nvSpPr>
          <p:cNvPr id="59398" name="Rectangle 5">
            <a:extLst>
              <a:ext uri="{FF2B5EF4-FFF2-40B4-BE49-F238E27FC236}">
                <a16:creationId xmlns:a16="http://schemas.microsoft.com/office/drawing/2014/main" id="{127E21B6-91B4-4C3B-A48C-E074274D9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59399" name="Rectangle 22">
            <a:extLst>
              <a:ext uri="{FF2B5EF4-FFF2-40B4-BE49-F238E27FC236}">
                <a16:creationId xmlns:a16="http://schemas.microsoft.com/office/drawing/2014/main" id="{C06B8A6E-1F2F-4BC0-A3DF-DDA116DE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911225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59400" name="Rectangle 23">
            <a:extLst>
              <a:ext uri="{FF2B5EF4-FFF2-40B4-BE49-F238E27FC236}">
                <a16:creationId xmlns:a16="http://schemas.microsoft.com/office/drawing/2014/main" id="{6A0C9EB4-78C7-48A7-B106-8307502F0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1" y="968375"/>
            <a:ext cx="94011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Function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from set X to set Y : 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: X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Y  </a:t>
            </a:r>
          </a:p>
          <a:p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Wingdings" panose="05000000000000000000" pitchFamily="2" charset="2"/>
              </a:rPr>
              <a:t>domain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 of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 : X</a:t>
            </a:r>
          </a:p>
          <a:p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Wingdings" panose="05000000000000000000" pitchFamily="2" charset="2"/>
              </a:rPr>
              <a:t>codomain 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(or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Wingdings" panose="05000000000000000000" pitchFamily="2" charset="2"/>
              </a:rPr>
              <a:t> target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) of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 : Y</a:t>
            </a:r>
            <a:endParaRPr lang="en-US" altLang="zh-TW" sz="2400">
              <a:solidFill>
                <a:schemeClr val="accent2"/>
              </a:solidFill>
              <a:ea typeface="Arial Unicode MS" pitchFamily="34" charset="-120"/>
              <a:sym typeface="Wingdings" panose="05000000000000000000" pitchFamily="2" charset="2"/>
            </a:endParaRPr>
          </a:p>
          <a:p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Wingdings" panose="05000000000000000000" pitchFamily="2" charset="2"/>
              </a:rPr>
              <a:t>Range 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(or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Wingdings" panose="05000000000000000000" pitchFamily="2" charset="2"/>
              </a:rPr>
              <a:t> image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) of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: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rng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= </a:t>
            </a:r>
            <a:endParaRPr lang="en-US" altLang="zh-TW" sz="2400">
              <a:solidFill>
                <a:srgbClr val="008000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800" i="1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 f(x)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: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image of x under </a:t>
            </a:r>
            <a:r>
              <a:rPr lang="en-US" altLang="zh-TW" sz="2400" i="1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 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(the </a:t>
            </a:r>
            <a:r>
              <a:rPr lang="en-US" altLang="zh-TW" sz="20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unique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 element of Y such that x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y )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     i.e.   y=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f(x)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 (x,y)   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f</a:t>
            </a:r>
            <a:b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</a:br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is a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relation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from X to Y such that</a:t>
            </a:r>
            <a:b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</a:br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	i.e.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is a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subset S of XxY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such that 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</a:t>
            </a:r>
          </a:p>
          <a:p>
            <a:endParaRPr lang="en-US" altLang="zh-TW" sz="800" i="1">
              <a:ea typeface="Arial Unicode MS" pitchFamily="34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f(x)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must be defined </a:t>
            </a:r>
            <a:r>
              <a:rPr lang="en-US" altLang="zh-TW" sz="24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for all x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in X</a:t>
            </a:r>
            <a:b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e.g. if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f(x)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=1/x, can the domain X be all nonnegative real number? </a:t>
            </a:r>
          </a:p>
          <a:p>
            <a:pPr>
              <a:buFontTx/>
              <a:buChar char="•"/>
            </a:pPr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</p:txBody>
      </p:sp>
      <p:graphicFrame>
        <p:nvGraphicFramePr>
          <p:cNvPr id="59401" name="Object 51">
            <a:extLst>
              <a:ext uri="{FF2B5EF4-FFF2-40B4-BE49-F238E27FC236}">
                <a16:creationId xmlns:a16="http://schemas.microsoft.com/office/drawing/2014/main" id="{D51DD705-7DC3-40E5-811C-F1704521A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7301" y="3817938"/>
          <a:ext cx="51165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Equation" r:id="rId4" imgW="3810000" imgH="266700" progId="Equation.DSMT4">
                  <p:embed/>
                </p:oleObj>
              </mc:Choice>
              <mc:Fallback>
                <p:oleObj name="Equation" r:id="rId4" imgW="3810000" imgH="2667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1" y="3817938"/>
                        <a:ext cx="51165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52">
            <a:extLst>
              <a:ext uri="{FF2B5EF4-FFF2-40B4-BE49-F238E27FC236}">
                <a16:creationId xmlns:a16="http://schemas.microsoft.com/office/drawing/2014/main" id="{1C647FF3-55D1-42DE-8B84-C4E19981C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7464" y="4546600"/>
          <a:ext cx="48656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name="Equation" r:id="rId6" imgW="3606800" imgH="266700" progId="Equation.DSMT4">
                  <p:embed/>
                </p:oleObj>
              </mc:Choice>
              <mc:Fallback>
                <p:oleObj name="Equation" r:id="rId6" imgW="3606800" imgH="2667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4" y="4546600"/>
                        <a:ext cx="48656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Text Box 54">
            <a:extLst>
              <a:ext uri="{FF2B5EF4-FFF2-40B4-BE49-F238E27FC236}">
                <a16:creationId xmlns:a16="http://schemas.microsoft.com/office/drawing/2014/main" id="{3F00F101-CE85-4869-8696-E49855C79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5150" y="5292726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No!</a:t>
            </a:r>
          </a:p>
        </p:txBody>
      </p:sp>
      <p:graphicFrame>
        <p:nvGraphicFramePr>
          <p:cNvPr id="59404" name="Object 55">
            <a:extLst>
              <a:ext uri="{FF2B5EF4-FFF2-40B4-BE49-F238E27FC236}">
                <a16:creationId xmlns:a16="http://schemas.microsoft.com/office/drawing/2014/main" id="{D1B78ABE-3F91-4BE8-BE27-1F3B42F04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2122489"/>
          <a:ext cx="54371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8" name="Equation" r:id="rId8" imgW="4305300" imgH="266700" progId="Equation.DSMT4">
                  <p:embed/>
                </p:oleObj>
              </mc:Choice>
              <mc:Fallback>
                <p:oleObj name="Equation" r:id="rId8" imgW="4305300" imgH="2667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122489"/>
                        <a:ext cx="54371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56">
            <a:extLst>
              <a:ext uri="{FF2B5EF4-FFF2-40B4-BE49-F238E27FC236}">
                <a16:creationId xmlns:a16="http://schemas.microsoft.com/office/drawing/2014/main" id="{1F6B88B5-D7F3-42A7-A110-5EA26364D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7588" y="3078163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9" name="Equation" r:id="rId10" imgW="164885" imgH="164885" progId="Equation.DSMT4">
                  <p:embed/>
                </p:oleObj>
              </mc:Choice>
              <mc:Fallback>
                <p:oleObj name="Equation" r:id="rId10" imgW="164885" imgH="164885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3078163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4">
            <a:extLst>
              <a:ext uri="{FF2B5EF4-FFF2-40B4-BE49-F238E27FC236}">
                <a16:creationId xmlns:a16="http://schemas.microsoft.com/office/drawing/2014/main" id="{FC3552FC-5B57-4221-98C4-293D59F539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7673BA0-A3B3-49C2-B290-8E96F23CB53C}" type="slidenum">
              <a:rPr lang="zh-TW" altLang="en-US" sz="1400">
                <a:latin typeface="Times New Roman" panose="02020603050405020304" pitchFamily="18" charset="0"/>
              </a:rPr>
              <a:pPr/>
              <a:t>29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B8DC18F-05C3-434E-A7C7-8A0F603AA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One-to-one &amp; Onto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974309E-61F2-433D-8E7E-62DD017E90D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07389F93-34B3-43E5-9528-A8F3BFB61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61446" name="Rectangle 22">
            <a:extLst>
              <a:ext uri="{FF2B5EF4-FFF2-40B4-BE49-F238E27FC236}">
                <a16:creationId xmlns:a16="http://schemas.microsoft.com/office/drawing/2014/main" id="{F15C48A1-0110-45CC-B1A1-2B56A672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911225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61447" name="Rectangle 23">
            <a:extLst>
              <a:ext uri="{FF2B5EF4-FFF2-40B4-BE49-F238E27FC236}">
                <a16:creationId xmlns:a16="http://schemas.microsoft.com/office/drawing/2014/main" id="{E3F2A3A5-D247-4101-9CA9-1B909ABF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866775"/>
            <a:ext cx="950436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Function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is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one-to-one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(or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injective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   iff    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if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f(x</a:t>
            </a:r>
            <a:r>
              <a:rPr lang="en-US" altLang="zh-TW" sz="2400" i="1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)=f(x</a:t>
            </a:r>
            <a:r>
              <a:rPr lang="en-US" altLang="zh-TW" sz="2400" i="1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)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, then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 i="1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=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 i="1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</a:t>
            </a:r>
            <a:endParaRPr lang="en-US" altLang="zh-TW" sz="2400">
              <a:solidFill>
                <a:srgbClr val="008000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				 	                 (i.e.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if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 i="1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≠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 i="1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then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f(x</a:t>
            </a:r>
            <a:r>
              <a:rPr lang="en-US" altLang="zh-TW" sz="2400" i="1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)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≠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f(x</a:t>
            </a:r>
            <a:r>
              <a:rPr lang="en-US" altLang="zh-TW" sz="2400" i="1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)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Function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is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onto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(or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surjective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   if   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rng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=Y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					           (i.e.                                                )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Function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is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one-to-one correspondence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(or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bijective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)   if </a:t>
            </a:r>
            <a:b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it is both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injective 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and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surjective</a:t>
            </a: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Identity function on X: a bijective function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I</a:t>
            </a:r>
            <a:r>
              <a:rPr lang="en-US" altLang="zh-TW" sz="2400" baseline="-25000"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:X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X defined by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I</a:t>
            </a:r>
            <a:r>
              <a:rPr lang="en-US" altLang="zh-TW" sz="2400" baseline="-25000">
                <a:ea typeface="Arial Unicode MS" pitchFamily="34" charset="-120"/>
                <a:sym typeface="Wingdings" panose="05000000000000000000" pitchFamily="2" charset="2"/>
              </a:rPr>
              <a:t>X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(x)=x</a:t>
            </a:r>
            <a:endParaRPr lang="en-US" altLang="zh-TW" sz="2400">
              <a:solidFill>
                <a:srgbClr val="008000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0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Ex1: X={-1,0,1,2}, Y={-4,-2,0,2},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: X</a:t>
            </a:r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Y defined by </a:t>
            </a:r>
            <a:r>
              <a:rPr lang="en-US" altLang="zh-TW" sz="2000" i="1">
                <a:ea typeface="Arial Unicode MS" pitchFamily="34" charset="-120"/>
                <a:sym typeface="Wingdings" panose="05000000000000000000" pitchFamily="2" charset="2"/>
              </a:rPr>
              <a:t>f(x)</a:t>
            </a:r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=x</a:t>
            </a:r>
            <a:r>
              <a:rPr lang="en-US" altLang="zh-TW" sz="2000" baseline="30000">
                <a:ea typeface="Arial Unicode MS" pitchFamily="34" charset="-120"/>
                <a:sym typeface="Wingdings" panose="05000000000000000000" pitchFamily="2" charset="2"/>
              </a:rPr>
              <a:t>2</a:t>
            </a:r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-x</a:t>
            </a:r>
            <a:b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</a:br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rng </a:t>
            </a:r>
            <a:r>
              <a:rPr lang="en-US" altLang="zh-TW" sz="2000" i="1">
                <a:ea typeface="Arial Unicode MS" pitchFamily="34" charset="-120"/>
                <a:sym typeface="Wingdings" panose="05000000000000000000" pitchFamily="2" charset="2"/>
              </a:rPr>
              <a:t>f</a:t>
            </a:r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={0,2}, NOT one-to-one, NOT onto</a:t>
            </a:r>
          </a:p>
          <a:p>
            <a:endParaRPr lang="en-US" altLang="zh-TW" sz="800">
              <a:ea typeface="Arial Unicode MS" pitchFamily="34" charset="-120"/>
              <a:sym typeface="Wingdings" panose="05000000000000000000" pitchFamily="2" charset="2"/>
            </a:endParaRPr>
          </a:p>
          <a:p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Ex2: X: set of real numbers, </a:t>
            </a:r>
            <a:r>
              <a:rPr lang="en-US" altLang="zh-TW" sz="2000" i="1"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ea typeface="Arial Unicode MS" pitchFamily="34" charset="-120"/>
                <a:sym typeface="Symbol" panose="05050102010706020507" pitchFamily="18" charset="2"/>
              </a:rPr>
              <a:t>: X</a:t>
            </a:r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X defined by </a:t>
            </a:r>
            <a:r>
              <a:rPr lang="en-US" altLang="zh-TW" sz="2000" i="1">
                <a:ea typeface="Arial Unicode MS" pitchFamily="34" charset="-120"/>
                <a:sym typeface="Wingdings" panose="05000000000000000000" pitchFamily="2" charset="2"/>
              </a:rPr>
              <a:t>f(x)</a:t>
            </a:r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=2x-3</a:t>
            </a:r>
            <a:b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</a:br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show it’s one-to-one  &amp; onto</a:t>
            </a:r>
          </a:p>
          <a:p>
            <a:endParaRPr lang="en-US" altLang="zh-TW" sz="800">
              <a:ea typeface="Arial Unicode MS" pitchFamily="34" charset="-120"/>
              <a:sym typeface="Wingdings" panose="05000000000000000000" pitchFamily="2" charset="2"/>
            </a:endParaRPr>
          </a:p>
          <a:p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Ex3: X: set of real numbers,                                    define </a:t>
            </a:r>
            <a:r>
              <a:rPr lang="en-US" altLang="zh-TW" sz="2000" i="1">
                <a:ea typeface="Arial Unicode MS" pitchFamily="34" charset="-120"/>
                <a:sym typeface="Wingdings" panose="05000000000000000000" pitchFamily="2" charset="2"/>
              </a:rPr>
              <a:t>f </a:t>
            </a:r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: XY by </a:t>
            </a:r>
          </a:p>
          <a:p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	show it’s a one-to-one correspondence</a:t>
            </a:r>
          </a:p>
        </p:txBody>
      </p:sp>
      <p:graphicFrame>
        <p:nvGraphicFramePr>
          <p:cNvPr id="61448" name="Object 28">
            <a:extLst>
              <a:ext uri="{FF2B5EF4-FFF2-40B4-BE49-F238E27FC236}">
                <a16:creationId xmlns:a16="http://schemas.microsoft.com/office/drawing/2014/main" id="{C07759BF-10C6-48F5-874F-8B6CE3A41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2564" y="2124076"/>
          <a:ext cx="39592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Equation" r:id="rId4" imgW="3378200" imgH="266700" progId="Equation.DSMT4">
                  <p:embed/>
                </p:oleObj>
              </mc:Choice>
              <mc:Fallback>
                <p:oleObj name="Equation" r:id="rId4" imgW="3378200" imgH="2667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4" y="2124076"/>
                        <a:ext cx="395922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29">
            <a:extLst>
              <a:ext uri="{FF2B5EF4-FFF2-40B4-BE49-F238E27FC236}">
                <a16:creationId xmlns:a16="http://schemas.microsoft.com/office/drawing/2014/main" id="{ACA28DAA-F255-4D6B-B30C-55484B8FF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1238" y="5657851"/>
          <a:ext cx="20828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Equation" r:id="rId6" imgW="1777229" imgH="266584" progId="Equation.DSMT4">
                  <p:embed/>
                </p:oleObj>
              </mc:Choice>
              <mc:Fallback>
                <p:oleObj name="Equation" r:id="rId6" imgW="1777229" imgH="266584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5657851"/>
                        <a:ext cx="20828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30">
            <a:extLst>
              <a:ext uri="{FF2B5EF4-FFF2-40B4-BE49-F238E27FC236}">
                <a16:creationId xmlns:a16="http://schemas.microsoft.com/office/drawing/2014/main" id="{61990BCC-DDF6-4468-BA41-1F3411972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4788" y="5411789"/>
          <a:ext cx="12509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Equation" r:id="rId8" imgW="1130300" imgH="647700" progId="Equation.DSMT4">
                  <p:embed/>
                </p:oleObj>
              </mc:Choice>
              <mc:Fallback>
                <p:oleObj name="Equation" r:id="rId8" imgW="1130300" imgH="647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4788" y="5411789"/>
                        <a:ext cx="12509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Text Box 31">
            <a:extLst>
              <a:ext uri="{FF2B5EF4-FFF2-40B4-BE49-F238E27FC236}">
                <a16:creationId xmlns:a16="http://schemas.microsoft.com/office/drawing/2014/main" id="{66329FF3-9544-46BD-A69D-7F53748B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138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2.4: Functions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4">
            <a:extLst>
              <a:ext uri="{FF2B5EF4-FFF2-40B4-BE49-F238E27FC236}">
                <a16:creationId xmlns:a16="http://schemas.microsoft.com/office/drawing/2014/main" id="{9BE331B3-8801-4B8A-AF0A-0FA179F7F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C14B25C-0C8E-45E0-A501-57C067763D95}" type="slidenum">
              <a:rPr lang="zh-TW" altLang="en-US" sz="1400">
                <a:latin typeface="Times New Roman" panose="02020603050405020304" pitchFamily="18" charset="0"/>
              </a:rPr>
              <a:pPr/>
              <a:t>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0909BD3-6521-43FF-B561-D2B1EC8F8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Set Operations-1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AC77008-2497-4496-AE4B-2181E2F0D9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BABC1EA5-5B25-4BD1-96D8-6A6CAB164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179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2.1: Set Operations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  <p:sp>
        <p:nvSpPr>
          <p:cNvPr id="8198" name="Rectangle 650">
            <a:extLst>
              <a:ext uri="{FF2B5EF4-FFF2-40B4-BE49-F238E27FC236}">
                <a16:creationId xmlns:a16="http://schemas.microsoft.com/office/drawing/2014/main" id="{3531B41F-6296-49E4-BEEE-FF4D51A7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890588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∪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: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union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of set A and B</a:t>
            </a:r>
            <a:r>
              <a:rPr lang="en-US" altLang="zh-TW" sz="200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</a:rPr>
              <a:t> </a:t>
            </a:r>
          </a:p>
          <a:p>
            <a:pPr lvl="1" eaLnBrk="1" hangingPunct="1"/>
            <a:endParaRPr lang="en-US" altLang="zh-TW" sz="1000">
              <a:latin typeface="Arial" panose="020B0604020202020204" pitchFamily="34" charset="0"/>
              <a:ea typeface="MS Gothic" panose="020B0609070205080204" pitchFamily="49" charset="-128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∩B</a:t>
            </a:r>
            <a:r>
              <a:rPr lang="en-US" altLang="zh-TW" sz="2400">
                <a:ea typeface="Arial Unicode MS" pitchFamily="34" charset="-120"/>
              </a:rPr>
              <a:t>: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</a:rPr>
              <a:t>intersection</a:t>
            </a:r>
            <a:r>
              <a:rPr lang="en-US" altLang="zh-TW" sz="2400">
                <a:ea typeface="Arial Unicode MS" pitchFamily="34" charset="-120"/>
              </a:rPr>
              <a:t> of set A and B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</a:rPr>
              <a:t> </a:t>
            </a:r>
          </a:p>
          <a:p>
            <a:pPr>
              <a:buFontTx/>
              <a:buChar char="•"/>
            </a:pPr>
            <a:endParaRPr lang="en-US" altLang="zh-TW" sz="1000">
              <a:ea typeface="Arial Unicode MS" pitchFamily="34" charset="-120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A-B</a:t>
            </a:r>
            <a:r>
              <a:rPr lang="en-US" altLang="zh-TW" sz="2400">
                <a:ea typeface="Arial Unicode MS" pitchFamily="34" charset="-120"/>
              </a:rPr>
              <a:t>: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</a:rPr>
              <a:t>difference</a:t>
            </a:r>
            <a:r>
              <a:rPr lang="en-US" altLang="zh-TW" sz="2400">
                <a:ea typeface="Arial Unicode MS" pitchFamily="34" charset="-120"/>
              </a:rPr>
              <a:t> of sets A and B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endParaRPr lang="en-US" altLang="zh-TW" sz="2000">
              <a:latin typeface="Arial" panose="020B0604020202020204" pitchFamily="34" charset="0"/>
              <a:ea typeface="Arial Unicode MS" pitchFamily="34" charset="-120"/>
            </a:endParaRPr>
          </a:p>
          <a:p>
            <a:pPr lvl="1" eaLnBrk="1" hangingPunct="1"/>
            <a:endParaRPr lang="en-US" altLang="zh-TW" sz="1000">
              <a:latin typeface="Arial" panose="020B0604020202020204" pitchFamily="34" charset="0"/>
              <a:ea typeface="Arial Unicode MS" pitchFamily="34" charset="-120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A   B</a:t>
            </a:r>
            <a:r>
              <a:rPr lang="en-US" altLang="zh-TW" sz="2400">
                <a:ea typeface="Arial Unicode MS" pitchFamily="34" charset="-120"/>
              </a:rPr>
              <a:t>: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</a:rPr>
              <a:t>symmetric difference</a:t>
            </a:r>
            <a:r>
              <a:rPr lang="en-US" altLang="zh-TW" sz="2400">
                <a:ea typeface="Arial Unicode MS" pitchFamily="34" charset="-120"/>
              </a:rPr>
              <a:t> of sets A and B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</a:rPr>
              <a:t>(A-B)</a:t>
            </a: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∪(</a:t>
            </a: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</a:rPr>
              <a:t>B-A</a:t>
            </a: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endParaRPr lang="en-US" altLang="zh-TW" sz="1000">
              <a:latin typeface="Arial" panose="020B0604020202020204" pitchFamily="34" charset="0"/>
              <a:ea typeface="Arial Unicode MS" pitchFamily="34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U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: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Universal set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: a set that contains all of the elements of interests</a:t>
            </a:r>
          </a:p>
          <a:p>
            <a:pPr>
              <a:buFontTx/>
              <a:buChar char="•"/>
            </a:pPr>
            <a:endParaRPr lang="en-US" altLang="zh-TW" sz="1000">
              <a:ea typeface="Arial Unicode MS" pitchFamily="34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: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Complement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of set A=U-A  (or A)</a:t>
            </a:r>
          </a:p>
          <a:p>
            <a:pPr>
              <a:buFontTx/>
              <a:buChar char="•"/>
            </a:pPr>
            <a:endParaRPr lang="en-US" altLang="zh-TW" sz="1000">
              <a:ea typeface="Arial Unicode MS" pitchFamily="34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: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Power set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of A: the class of all subsets of A</a:t>
            </a:r>
          </a:p>
        </p:txBody>
      </p:sp>
      <p:sp>
        <p:nvSpPr>
          <p:cNvPr id="340619" name="Text Box 651">
            <a:extLst>
              <a:ext uri="{FF2B5EF4-FFF2-40B4-BE49-F238E27FC236}">
                <a16:creationId xmlns:a16="http://schemas.microsoft.com/office/drawing/2014/main" id="{AF6A4CDE-4F2B-4C99-8034-C2DA2014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2220914"/>
            <a:ext cx="355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A and B are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disjoint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: </a:t>
            </a:r>
            <a:r>
              <a:rPr lang="en-US" altLang="zh-TW" sz="2000">
                <a:ea typeface="新細明體" panose="02020500000000000000" pitchFamily="18" charset="-120"/>
              </a:rPr>
              <a:t>A∩B=∅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340623" name="Text Box 655">
            <a:extLst>
              <a:ext uri="{FF2B5EF4-FFF2-40B4-BE49-F238E27FC236}">
                <a16:creationId xmlns:a16="http://schemas.microsoft.com/office/drawing/2014/main" id="{EC0F8E14-ED44-4EB4-BA92-A3D5EC74A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92425"/>
            <a:ext cx="13278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A-B≠B-A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8201" name="Line 657">
            <a:extLst>
              <a:ext uri="{FF2B5EF4-FFF2-40B4-BE49-F238E27FC236}">
                <a16:creationId xmlns:a16="http://schemas.microsoft.com/office/drawing/2014/main" id="{5124018B-3494-4B26-9DAD-1A8F86476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5478463"/>
            <a:ext cx="1825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8202" name="Object 658">
            <a:extLst>
              <a:ext uri="{FF2B5EF4-FFF2-40B4-BE49-F238E27FC236}">
                <a16:creationId xmlns:a16="http://schemas.microsoft.com/office/drawing/2014/main" id="{B2677CAD-E325-4150-BB75-2539114D8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1501775"/>
          <a:ext cx="4914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4" imgW="4914900" imgH="266700" progId="Equation.DSMT4">
                  <p:embed/>
                </p:oleObj>
              </mc:Choice>
              <mc:Fallback>
                <p:oleObj name="Equation" r:id="rId4" imgW="4914900" imgH="266700" progId="Equation.DSMT4">
                  <p:embed/>
                  <p:pic>
                    <p:nvPicPr>
                      <p:cNvPr id="0" name="Object 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501775"/>
                        <a:ext cx="49149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659">
            <a:extLst>
              <a:ext uri="{FF2B5EF4-FFF2-40B4-BE49-F238E27FC236}">
                <a16:creationId xmlns:a16="http://schemas.microsoft.com/office/drawing/2014/main" id="{0BC96368-BE05-46C5-87DD-73A21C6AA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3163" y="2422525"/>
          <a:ext cx="149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6" imgW="1497950" imgH="266584" progId="Equation.DSMT4">
                  <p:embed/>
                </p:oleObj>
              </mc:Choice>
              <mc:Fallback>
                <p:oleObj name="Equation" r:id="rId6" imgW="1497950" imgH="266584" progId="Equation.DSMT4">
                  <p:embed/>
                  <p:pic>
                    <p:nvPicPr>
                      <p:cNvPr id="0" name="Object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2422525"/>
                        <a:ext cx="1498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660">
            <a:extLst>
              <a:ext uri="{FF2B5EF4-FFF2-40B4-BE49-F238E27FC236}">
                <a16:creationId xmlns:a16="http://schemas.microsoft.com/office/drawing/2014/main" id="{6794FB28-7954-4D5C-AE88-3C91DD3D2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3314700"/>
          <a:ext cx="149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8" imgW="1497950" imgH="266584" progId="Equation.DSMT4">
                  <p:embed/>
                </p:oleObj>
              </mc:Choice>
              <mc:Fallback>
                <p:oleObj name="Equation" r:id="rId8" imgW="1497950" imgH="266584" progId="Equation.DSMT4">
                  <p:embed/>
                  <p:pic>
                    <p:nvPicPr>
                      <p:cNvPr id="0" name="Object 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314700"/>
                        <a:ext cx="1498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661">
            <a:extLst>
              <a:ext uri="{FF2B5EF4-FFF2-40B4-BE49-F238E27FC236}">
                <a16:creationId xmlns:a16="http://schemas.microsoft.com/office/drawing/2014/main" id="{8EA2A8FA-E11E-4FBC-8A15-5E6E13396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3463" y="37338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0" imgW="190335" imgH="215713" progId="Equation.DSMT4">
                  <p:embed/>
                </p:oleObj>
              </mc:Choice>
              <mc:Fallback>
                <p:oleObj name="Equation" r:id="rId10" imgW="190335" imgH="215713" progId="Equation.DSMT4">
                  <p:embed/>
                  <p:pic>
                    <p:nvPicPr>
                      <p:cNvPr id="0" name="Object 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37338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619" grpId="0" autoUpdateAnimBg="0"/>
      <p:bldP spid="34062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>
            <a:extLst>
              <a:ext uri="{FF2B5EF4-FFF2-40B4-BE49-F238E27FC236}">
                <a16:creationId xmlns:a16="http://schemas.microsoft.com/office/drawing/2014/main" id="{F2FCD5F6-5418-4C5C-BDAF-E93ABD5DF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3491" name="內容版面配置區 2">
            <a:extLst>
              <a:ext uri="{FF2B5EF4-FFF2-40B4-BE49-F238E27FC236}">
                <a16:creationId xmlns:a16="http://schemas.microsoft.com/office/drawing/2014/main" id="{04EE38D6-EEEA-45A9-9304-920E9DB5F0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Ex3: X: set of real numbers,                                    define </a:t>
            </a:r>
            <a:r>
              <a:rPr lang="en-US" altLang="zh-TW" sz="2000" i="1">
                <a:ea typeface="Arial Unicode MS" pitchFamily="34" charset="-120"/>
                <a:sym typeface="Wingdings" panose="05000000000000000000" pitchFamily="2" charset="2"/>
              </a:rPr>
              <a:t>f </a:t>
            </a:r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: XY by </a:t>
            </a:r>
          </a:p>
          <a:p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	show it’s a one-to-one correspondence</a:t>
            </a:r>
          </a:p>
          <a:p>
            <a:r>
              <a:rPr lang="en-US" altLang="zh-TW" sz="2000">
                <a:ea typeface="Arial Unicode MS" pitchFamily="34" charset="-120"/>
                <a:sym typeface="Wingdings" panose="05000000000000000000" pitchFamily="2" charset="2"/>
              </a:rPr>
              <a:t>Sol</a:t>
            </a:r>
            <a:r>
              <a:rPr lang="zh-TW" altLang="en-US" sz="2000">
                <a:ea typeface="Arial Unicode MS" pitchFamily="34" charset="-120"/>
                <a:sym typeface="Wingdings" panose="05000000000000000000" pitchFamily="2" charset="2"/>
              </a:rPr>
              <a:t>：</a:t>
            </a:r>
            <a:endParaRPr lang="en-US" altLang="zh-TW" sz="2000">
              <a:ea typeface="Arial Unicode MS" pitchFamily="34" charset="-120"/>
              <a:sym typeface="Wingdings" panose="05000000000000000000" pitchFamily="2" charset="2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1. To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show this function is well-defined</a:t>
            </a:r>
            <a:r>
              <a:rPr lang="en-US" altLang="zh-TW" sz="2000">
                <a:ea typeface="新細明體" panose="02020500000000000000" pitchFamily="18" charset="-120"/>
              </a:rPr>
              <a:t>, i.e., for EACH x in X, is f(x) in Y?</a:t>
            </a:r>
          </a:p>
          <a:p>
            <a:pPr eaLnBrk="1" hangingPunct="1"/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r>
              <a:rPr lang="zh-TW" altLang="en-US" sz="2000">
                <a:ea typeface="新細明體" panose="02020500000000000000" pitchFamily="18" charset="-120"/>
              </a:rPr>
              <a:t>                                               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2. To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show 1-1</a:t>
            </a:r>
            <a:r>
              <a:rPr lang="en-US" altLang="zh-TW" sz="2000">
                <a:ea typeface="新細明體" panose="02020500000000000000" pitchFamily="18" charset="-120"/>
              </a:rPr>
              <a:t>: if a,b in X, let f(a)=f(b), to show a=b</a:t>
            </a:r>
          </a:p>
          <a:p>
            <a:pPr eaLnBrk="1" hangingPunct="1"/>
            <a:endParaRPr lang="en-US" altLang="zh-TW" sz="2000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3492" name="投影片編號版面配置區 3">
            <a:extLst>
              <a:ext uri="{FF2B5EF4-FFF2-40B4-BE49-F238E27FC236}">
                <a16:creationId xmlns:a16="http://schemas.microsoft.com/office/drawing/2014/main" id="{37420E7F-745F-4F21-9F98-44478C974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326DB54-48C6-46A9-B8D4-728005F88FDA}" type="slidenum">
              <a:rPr lang="zh-TW" altLang="en-US" sz="1400">
                <a:latin typeface="Times New Roman" panose="02020603050405020304" pitchFamily="18" charset="0"/>
              </a:rPr>
              <a:pPr/>
              <a:t>30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graphicFrame>
        <p:nvGraphicFramePr>
          <p:cNvPr id="63493" name="Object 30">
            <a:extLst>
              <a:ext uri="{FF2B5EF4-FFF2-40B4-BE49-F238E27FC236}">
                <a16:creationId xmlns:a16="http://schemas.microsoft.com/office/drawing/2014/main" id="{B6B4CBAB-209F-4556-ACAF-36622BD0A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354350"/>
              </p:ext>
            </p:extLst>
          </p:nvPr>
        </p:nvGraphicFramePr>
        <p:xfrm>
          <a:off x="8597900" y="834231"/>
          <a:ext cx="12509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Equation" r:id="rId3" imgW="1130300" imgH="647700" progId="Equation.DSMT4">
                  <p:embed/>
                </p:oleObj>
              </mc:Choice>
              <mc:Fallback>
                <p:oleObj name="Equation" r:id="rId3" imgW="1130300" imgH="647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7900" y="834231"/>
                        <a:ext cx="12509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0C5FD40B-3452-4D38-8355-35A1BA6B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160839"/>
            <a:ext cx="240823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B47C9D-877E-4356-BDCC-14829528C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211638"/>
            <a:ext cx="2586038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53BAA6B-D087-45A5-86D8-932A61A3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75" y="4265613"/>
            <a:ext cx="23193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FB91980-B63A-4E09-93EF-9AA495854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6" y="4405313"/>
            <a:ext cx="1204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B306970-26CF-4A9A-8968-273F2EB9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9" y="5257801"/>
            <a:ext cx="2052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F38795-5FDC-45FC-B38B-65754637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4" y="5254626"/>
            <a:ext cx="6148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FC0F29C-BC2A-4C99-BEBE-3AC6E84F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9" y="4395788"/>
            <a:ext cx="274637" cy="233362"/>
          </a:xfrm>
          <a:prstGeom prst="rightArrow">
            <a:avLst>
              <a:gd name="adj1" fmla="val 50000"/>
              <a:gd name="adj2" fmla="val 499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7FBCD858-A4D1-45B9-A2C2-4694FA879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76" y="4446588"/>
            <a:ext cx="276225" cy="233362"/>
          </a:xfrm>
          <a:prstGeom prst="rightArrow">
            <a:avLst>
              <a:gd name="adj1" fmla="val 50000"/>
              <a:gd name="adj2" fmla="val 50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4779DC6-9046-405F-9ED6-A683CA8DB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6" y="4446588"/>
            <a:ext cx="276225" cy="233362"/>
          </a:xfrm>
          <a:prstGeom prst="rightArrow">
            <a:avLst>
              <a:gd name="adj1" fmla="val 50000"/>
              <a:gd name="adj2" fmla="val 50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31A54171-5AF3-427F-8B5D-5B6E3625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1" y="5303838"/>
            <a:ext cx="276225" cy="234950"/>
          </a:xfrm>
          <a:prstGeom prst="rightArrow">
            <a:avLst>
              <a:gd name="adj1" fmla="val 50000"/>
              <a:gd name="adj2" fmla="val 4986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7F09A107-0CBA-4741-8D46-81DD96AE2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5324476"/>
            <a:ext cx="274638" cy="233363"/>
          </a:xfrm>
          <a:prstGeom prst="rightArrow">
            <a:avLst>
              <a:gd name="adj1" fmla="val 50000"/>
              <a:gd name="adj2" fmla="val 499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52EF7ED-35BE-4D90-A553-CF7431414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38" y="2292350"/>
            <a:ext cx="16049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E58932D-50D8-43C8-BB7B-A045662C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2747963"/>
            <a:ext cx="3835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16DC61F-2D89-41C8-BABD-F48E2FE7B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259139"/>
            <a:ext cx="2586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BFD1666-2377-4AA6-A010-B184C4C7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3086101"/>
            <a:ext cx="19177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0C13B91-6A2F-41E6-9435-3EA431C8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3297239"/>
            <a:ext cx="17843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6E105141-FE4E-4940-976B-F2598136D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6" y="3311525"/>
            <a:ext cx="276225" cy="234950"/>
          </a:xfrm>
          <a:prstGeom prst="rightArrow">
            <a:avLst>
              <a:gd name="adj1" fmla="val 50000"/>
              <a:gd name="adj2" fmla="val 4986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54DEA605-0CAA-4007-8D3D-EF1E2F2D6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3346451"/>
            <a:ext cx="274637" cy="233363"/>
          </a:xfrm>
          <a:prstGeom prst="rightArrow">
            <a:avLst>
              <a:gd name="adj1" fmla="val 50000"/>
              <a:gd name="adj2" fmla="val 499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7A392820-D494-42BE-9674-573A9C077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39" y="3297238"/>
            <a:ext cx="276225" cy="234950"/>
          </a:xfrm>
          <a:prstGeom prst="rightArrow">
            <a:avLst>
              <a:gd name="adj1" fmla="val 50000"/>
              <a:gd name="adj2" fmla="val 4986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  <p:graphicFrame>
        <p:nvGraphicFramePr>
          <p:cNvPr id="63513" name="Object 29">
            <a:extLst>
              <a:ext uri="{FF2B5EF4-FFF2-40B4-BE49-F238E27FC236}">
                <a16:creationId xmlns:a16="http://schemas.microsoft.com/office/drawing/2014/main" id="{8339F9B5-447A-448D-9CF4-668B80F1E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5409"/>
              </p:ext>
            </p:extLst>
          </p:nvPr>
        </p:nvGraphicFramePr>
        <p:xfrm>
          <a:off x="3855925" y="1043781"/>
          <a:ext cx="20828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9" name="Equation" r:id="rId16" imgW="1777229" imgH="266584" progId="Equation.DSMT4">
                  <p:embed/>
                </p:oleObj>
              </mc:Choice>
              <mc:Fallback>
                <p:oleObj name="Equation" r:id="rId16" imgW="1777229" imgH="266584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925" y="1043781"/>
                        <a:ext cx="20828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橢圓 1">
            <a:extLst>
              <a:ext uri="{FF2B5EF4-FFF2-40B4-BE49-F238E27FC236}">
                <a16:creationId xmlns:a16="http://schemas.microsoft.com/office/drawing/2014/main" id="{374C86B3-6418-4E08-AFF6-0777D6CF8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9" y="2270126"/>
            <a:ext cx="554037" cy="434975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E67FE8F-1652-412A-80B3-79C589067843}"/>
              </a:ext>
            </a:extLst>
          </p:cNvPr>
          <p:cNvSpPr/>
          <p:nvPr/>
        </p:nvSpPr>
        <p:spPr bwMode="auto">
          <a:xfrm>
            <a:off x="4292600" y="2293939"/>
            <a:ext cx="387350" cy="434975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E17697AA-385F-477D-BEEC-B6799AAFB75E}"/>
              </a:ext>
            </a:extLst>
          </p:cNvPr>
          <p:cNvSpPr/>
          <p:nvPr/>
        </p:nvSpPr>
        <p:spPr bwMode="auto">
          <a:xfrm>
            <a:off x="4197351" y="2747964"/>
            <a:ext cx="379413" cy="434975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44DDDA5F-3B69-4589-916A-235439EC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2757489"/>
            <a:ext cx="554038" cy="434975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  <p:bldP spid="27" grpId="0" animBg="1"/>
      <p:bldP spid="29" grpId="0" animBg="1"/>
      <p:bldP spid="2" grpId="0" animBg="1"/>
      <p:bldP spid="28" grpId="0" animBg="1"/>
      <p:bldP spid="30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>
            <a:extLst>
              <a:ext uri="{FF2B5EF4-FFF2-40B4-BE49-F238E27FC236}">
                <a16:creationId xmlns:a16="http://schemas.microsoft.com/office/drawing/2014/main" id="{B0F4FCF9-90B6-4707-B976-617167D9F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4515" name="內容版面配置區 2">
            <a:extLst>
              <a:ext uri="{FF2B5EF4-FFF2-40B4-BE49-F238E27FC236}">
                <a16:creationId xmlns:a16="http://schemas.microsoft.com/office/drawing/2014/main" id="{A3796FC7-60F9-4285-8B7F-009EB65DE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ea typeface="Arial Unicode MS" pitchFamily="34" charset="-120"/>
                <a:sym typeface="Wingdings" panose="05000000000000000000" pitchFamily="2" charset="2"/>
              </a:rPr>
              <a:t>Ex3: X: set of real numbers,                                    define </a:t>
            </a:r>
            <a:r>
              <a:rPr lang="en-US" altLang="zh-TW" sz="2000" i="1" dirty="0">
                <a:ea typeface="Arial Unicode MS" pitchFamily="34" charset="-120"/>
                <a:sym typeface="Wingdings" panose="05000000000000000000" pitchFamily="2" charset="2"/>
              </a:rPr>
              <a:t>f </a:t>
            </a:r>
            <a:r>
              <a:rPr lang="en-US" altLang="zh-TW" sz="2000" dirty="0">
                <a:ea typeface="Arial Unicode MS" pitchFamily="34" charset="-120"/>
                <a:sym typeface="Wingdings" panose="05000000000000000000" pitchFamily="2" charset="2"/>
              </a:rPr>
              <a:t>: XY by </a:t>
            </a:r>
          </a:p>
          <a:p>
            <a:r>
              <a:rPr lang="en-US" altLang="zh-TW" sz="2000" dirty="0">
                <a:ea typeface="Arial Unicode MS" pitchFamily="34" charset="-120"/>
                <a:sym typeface="Wingdings" panose="05000000000000000000" pitchFamily="2" charset="2"/>
              </a:rPr>
              <a:t>	show it’s a one-to-one correspondence</a:t>
            </a:r>
          </a:p>
          <a:p>
            <a:endParaRPr lang="en-US" altLang="zh-TW" sz="2000" dirty="0">
              <a:ea typeface="Arial Unicode MS" pitchFamily="34" charset="-120"/>
              <a:sym typeface="Wingdings" panose="05000000000000000000" pitchFamily="2" charset="2"/>
            </a:endParaRPr>
          </a:p>
          <a:p>
            <a:r>
              <a:rPr lang="en-US" altLang="zh-TW" sz="2000" dirty="0">
                <a:ea typeface="Arial Unicode MS" pitchFamily="34" charset="-120"/>
                <a:sym typeface="Wingdings" panose="05000000000000000000" pitchFamily="2" charset="2"/>
              </a:rPr>
              <a:t>Sol</a:t>
            </a:r>
            <a:r>
              <a:rPr lang="zh-TW" altLang="en-US" sz="2000" dirty="0">
                <a:ea typeface="Arial Unicode MS" pitchFamily="34" charset="-120"/>
                <a:sym typeface="Wingdings" panose="05000000000000000000" pitchFamily="2" charset="2"/>
              </a:rPr>
              <a:t>：</a:t>
            </a:r>
            <a:endParaRPr lang="en-US" altLang="zh-TW" sz="2000" dirty="0">
              <a:ea typeface="Arial Unicode MS" pitchFamily="34" charset="-120"/>
              <a:sym typeface="Wingdings" panose="05000000000000000000" pitchFamily="2" charset="2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3. To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show onto</a:t>
            </a:r>
            <a:r>
              <a:rPr lang="en-US" altLang="zh-TW" sz="2000" dirty="0">
                <a:ea typeface="新細明體" panose="02020500000000000000" pitchFamily="18" charset="-120"/>
              </a:rPr>
              <a:t>: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solve y=f(x), express x by y,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then check whether using y’s range, the corresponding x is in X or not?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if yes, we have shown that for each y can be expressed by such a x (expressed by y), and f(x)=y</a:t>
            </a:r>
          </a:p>
          <a:p>
            <a:pPr eaLnBrk="1" hangingPunct="1"/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To be more specific, let </a:t>
            </a:r>
            <a:r>
              <a:rPr lang="en-US" altLang="zh-TW" sz="2000" dirty="0" err="1">
                <a:ea typeface="新細明體" panose="02020500000000000000" pitchFamily="18" charset="-120"/>
              </a:rPr>
              <a:t>y+y|x</a:t>
            </a:r>
            <a:r>
              <a:rPr lang="en-US" altLang="zh-TW" sz="2000" dirty="0">
                <a:ea typeface="新細明體" panose="02020500000000000000" pitchFamily="18" charset="-120"/>
              </a:rPr>
              <a:t>|=x, 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if x ≥ 0, then x=y/(1-y) ≥ 0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 y in [0,1), f(x)=y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    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if x &lt; 0, then x=y/(1+y) &lt; 0  y in (-1,0), f(x)=y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Arial Unicode MS" pitchFamily="34" charset="-120"/>
              <a:sym typeface="Wingdings" panose="05000000000000000000" pitchFamily="2" charset="2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64516" name="投影片編號版面配置區 3">
            <a:extLst>
              <a:ext uri="{FF2B5EF4-FFF2-40B4-BE49-F238E27FC236}">
                <a16:creationId xmlns:a16="http://schemas.microsoft.com/office/drawing/2014/main" id="{AA1FFFD6-E417-4AA2-AF35-0F0DFDFFF6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1B010C4-2359-4C05-A2E2-8B9E264883F8}" type="slidenum">
              <a:rPr lang="zh-TW" altLang="en-US" sz="1400">
                <a:latin typeface="Times New Roman" panose="02020603050405020304" pitchFamily="18" charset="0"/>
              </a:rPr>
              <a:pPr/>
              <a:t>31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graphicFrame>
        <p:nvGraphicFramePr>
          <p:cNvPr id="64517" name="Object 29">
            <a:extLst>
              <a:ext uri="{FF2B5EF4-FFF2-40B4-BE49-F238E27FC236}">
                <a16:creationId xmlns:a16="http://schemas.microsoft.com/office/drawing/2014/main" id="{73AFF601-931B-4753-98E6-7CA2E08D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329875"/>
              </p:ext>
            </p:extLst>
          </p:nvPr>
        </p:nvGraphicFramePr>
        <p:xfrm>
          <a:off x="4114800" y="1022350"/>
          <a:ext cx="20828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Equation" r:id="rId3" imgW="1777229" imgH="266584" progId="Equation.DSMT4">
                  <p:embed/>
                </p:oleObj>
              </mc:Choice>
              <mc:Fallback>
                <p:oleObj name="Equation" r:id="rId3" imgW="1777229" imgH="266584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022350"/>
                        <a:ext cx="20828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30">
            <a:extLst>
              <a:ext uri="{FF2B5EF4-FFF2-40B4-BE49-F238E27FC236}">
                <a16:creationId xmlns:a16="http://schemas.microsoft.com/office/drawing/2014/main" id="{16CAAFE1-8186-4C2E-AC65-394A218340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540250"/>
              </p:ext>
            </p:extLst>
          </p:nvPr>
        </p:nvGraphicFramePr>
        <p:xfrm>
          <a:off x="8451850" y="834231"/>
          <a:ext cx="12509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Equation" r:id="rId5" imgW="1130300" imgH="647700" progId="Equation.DSMT4">
                  <p:embed/>
                </p:oleObj>
              </mc:Choice>
              <mc:Fallback>
                <p:oleObj name="Equation" r:id="rId5" imgW="1130300" imgH="647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850" y="834231"/>
                        <a:ext cx="12509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右大括弧 7">
            <a:extLst>
              <a:ext uri="{FF2B5EF4-FFF2-40B4-BE49-F238E27FC236}">
                <a16:creationId xmlns:a16="http://schemas.microsoft.com/office/drawing/2014/main" id="{FE6B09FC-4748-4A2D-9C4A-9FD6443233AF}"/>
              </a:ext>
            </a:extLst>
          </p:cNvPr>
          <p:cNvSpPr>
            <a:spLocks/>
          </p:cNvSpPr>
          <p:nvPr/>
        </p:nvSpPr>
        <p:spPr bwMode="auto">
          <a:xfrm>
            <a:off x="7277101" y="4386264"/>
            <a:ext cx="309563" cy="1131887"/>
          </a:xfrm>
          <a:prstGeom prst="rightBrace">
            <a:avLst>
              <a:gd name="adj1" fmla="val 8345"/>
              <a:gd name="adj2" fmla="val 50000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64520" name="文字方塊 8">
            <a:extLst>
              <a:ext uri="{FF2B5EF4-FFF2-40B4-BE49-F238E27FC236}">
                <a16:creationId xmlns:a16="http://schemas.microsoft.com/office/drawing/2014/main" id="{CE0D94C7-9E67-4FA3-A1D2-64F606D722D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13664" y="4262439"/>
            <a:ext cx="333533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008000"/>
                </a:solidFill>
                <a:ea typeface="新細明體" panose="02020500000000000000" pitchFamily="18" charset="-120"/>
              </a:rPr>
              <a:t>For each y in Y, depending on y in </a:t>
            </a:r>
            <a:r>
              <a:rPr lang="en-US" altLang="zh-TW" sz="16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[0,1) or (-1,0), we can always find a corresponding unique x in X </a:t>
            </a:r>
            <a:br>
              <a:rPr lang="en-US" altLang="zh-TW" sz="16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6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(</a:t>
            </a:r>
            <a:r>
              <a:rPr lang="en-US" altLang="zh-TW" sz="1600">
                <a:solidFill>
                  <a:srgbClr val="008000"/>
                </a:solidFill>
                <a:ea typeface="新細明體" panose="02020500000000000000" pitchFamily="18" charset="-120"/>
              </a:rPr>
              <a:t>x=y/(1-y) or </a:t>
            </a:r>
            <a:r>
              <a:rPr lang="en-US" altLang="zh-TW" sz="16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x=y/(1+y))</a:t>
            </a:r>
          </a:p>
          <a:p>
            <a:pPr eaLnBrk="1" hangingPunct="1"/>
            <a:r>
              <a:rPr lang="en-US" altLang="zh-TW" sz="16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So, f(x) is onto</a:t>
            </a:r>
            <a:endParaRPr lang="zh-TW" altLang="en-US" sz="1600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編號版面配置區 4">
            <a:extLst>
              <a:ext uri="{FF2B5EF4-FFF2-40B4-BE49-F238E27FC236}">
                <a16:creationId xmlns:a16="http://schemas.microsoft.com/office/drawing/2014/main" id="{F456B018-D1D5-4ADD-A7B7-2A7485F5E7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2C98D30-8C12-4DC3-A787-181E0C01109D}" type="slidenum">
              <a:rPr lang="zh-TW" altLang="en-US" sz="1400">
                <a:latin typeface="Times New Roman" panose="02020603050405020304" pitchFamily="18" charset="0"/>
              </a:rPr>
              <a:pPr/>
              <a:t>32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915D620-A613-4338-ACDC-4FAD47D59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Composition of Functions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A3C2330-C9F9-4FD0-BCEB-9CE1762357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CC52F459-853B-457B-A89B-8CEB1A477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65542" name="Rectangle 22">
            <a:extLst>
              <a:ext uri="{FF2B5EF4-FFF2-40B4-BE49-F238E27FC236}">
                <a16:creationId xmlns:a16="http://schemas.microsoft.com/office/drawing/2014/main" id="{0266854B-2248-4F64-9310-14C04E991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911225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65543" name="Rectangle 23">
            <a:extLst>
              <a:ext uri="{FF2B5EF4-FFF2-40B4-BE49-F238E27FC236}">
                <a16:creationId xmlns:a16="http://schemas.microsoft.com/office/drawing/2014/main" id="{F891369F-E948-4ABC-9261-253073B1E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6" y="968375"/>
            <a:ext cx="95472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If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: X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Y and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g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: Y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Z are functions, then the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composition of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g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&amp;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f 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denoted by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gf(x)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,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         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, 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or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g(f(x))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,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 is a function 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Z for all x in X</a:t>
            </a:r>
          </a:p>
          <a:p>
            <a:r>
              <a:rPr lang="en-US" altLang="zh-TW" sz="1000">
                <a:ea typeface="Arial Unicode MS" pitchFamily="34" charset="-120"/>
                <a:sym typeface="Wingdings" panose="05000000000000000000" pitchFamily="2" charset="2"/>
              </a:rPr>
              <a:t> </a:t>
            </a:r>
          </a:p>
          <a:p>
            <a:pPr>
              <a:buFontTx/>
              <a:buChar char="•"/>
            </a:pP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If X=Z, we may also define function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fg(x) </a:t>
            </a:r>
            <a:endParaRPr lang="en-US" altLang="zh-TW" sz="2400">
              <a:ea typeface="Arial Unicode MS" pitchFamily="34" charset="-120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zh-TW" sz="2400" i="1">
                <a:solidFill>
                  <a:schemeClr val="accent2"/>
                </a:solidFill>
                <a:ea typeface="Arial Unicode MS" pitchFamily="34" charset="-120"/>
                <a:sym typeface="Wingdings" panose="05000000000000000000" pitchFamily="2" charset="2"/>
              </a:rPr>
              <a:t>f=g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   iff 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Wingdings" panose="05000000000000000000" pitchFamily="2" charset="2"/>
              </a:rPr>
              <a:t>dom f=dom g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,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Wingdings" panose="05000000000000000000" pitchFamily="2" charset="2"/>
              </a:rPr>
              <a:t>codom f=codom g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, </a:t>
            </a:r>
            <a:r>
              <a:rPr lang="en-US" altLang="zh-TW" sz="2400" i="1">
                <a:solidFill>
                  <a:schemeClr val="accent2"/>
                </a:solidFill>
                <a:ea typeface="Arial Unicode MS" pitchFamily="34" charset="-120"/>
                <a:sym typeface="Wingdings" panose="05000000000000000000" pitchFamily="2" charset="2"/>
              </a:rPr>
              <a:t>f(x)=g(x)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 </a:t>
            </a:r>
          </a:p>
          <a:p>
            <a:pPr>
              <a:buFontTx/>
              <a:buChar char="•"/>
            </a:pP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In general,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gf(x)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≠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fg(x) </a:t>
            </a:r>
            <a:endParaRPr lang="en-US" altLang="zh-TW" sz="2400">
              <a:ea typeface="Arial Unicode MS" pitchFamily="34" charset="-120"/>
              <a:sym typeface="Wingdings" panose="05000000000000000000" pitchFamily="2" charset="2"/>
            </a:endParaRPr>
          </a:p>
          <a:p>
            <a:endParaRPr lang="en-US" altLang="zh-TW" sz="2400">
              <a:ea typeface="Arial Unicode MS" pitchFamily="34" charset="-120"/>
              <a:sym typeface="Wingdings" panose="05000000000000000000" pitchFamily="2" charset="2"/>
            </a:endParaRPr>
          </a:p>
          <a:p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Ex1: X={x,y,z},Y={1,2},Z={a,b,c}, if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:XY,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g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:YZ as</a:t>
            </a:r>
            <a:b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</a:b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={(x,1),(y,2),(z,1)},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g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={(1,a),(2,c)},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gf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=?</a:t>
            </a:r>
          </a:p>
          <a:p>
            <a:endParaRPr lang="en-US" altLang="zh-TW" sz="2400">
              <a:ea typeface="Arial Unicode MS" pitchFamily="34" charset="-120"/>
              <a:sym typeface="Wingdings" panose="05000000000000000000" pitchFamily="2" charset="2"/>
            </a:endParaRPr>
          </a:p>
          <a:p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Ex2: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 and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g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 are both RR by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f(x)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=2x-3,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g(x)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=x</a:t>
            </a:r>
            <a:r>
              <a:rPr lang="en-US" altLang="zh-TW" sz="2400" baseline="30000">
                <a:ea typeface="Arial Unicode MS" pitchFamily="34" charset="-120"/>
                <a:sym typeface="Wingdings" panose="05000000000000000000" pitchFamily="2" charset="2"/>
              </a:rPr>
              <a:t>2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+1,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gf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=?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fg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=?</a:t>
            </a:r>
          </a:p>
          <a:p>
            <a:endParaRPr lang="en-US" altLang="zh-TW" sz="2400">
              <a:ea typeface="Arial Unicode MS" pitchFamily="34" charset="-120"/>
              <a:sym typeface="Wingdings" panose="05000000000000000000" pitchFamily="2" charset="2"/>
            </a:endParaRPr>
          </a:p>
          <a:p>
            <a:endParaRPr lang="en-US" altLang="zh-TW" sz="1000">
              <a:ea typeface="Arial Unicode MS" pitchFamily="34" charset="-120"/>
              <a:sym typeface="Wingdings" panose="05000000000000000000" pitchFamily="2" charset="2"/>
            </a:endParaRPr>
          </a:p>
          <a:p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Ex3: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 : RR by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f(x)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=2x-3, g: R\{1}R by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g(x)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=x/(x-1),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gf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=?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fg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=?</a:t>
            </a:r>
          </a:p>
          <a:p>
            <a:endParaRPr lang="en-US" altLang="zh-TW" sz="2400">
              <a:ea typeface="Arial Unicode MS" pitchFamily="34" charset="-120"/>
              <a:sym typeface="Wingdings" panose="05000000000000000000" pitchFamily="2" charset="2"/>
            </a:endParaRPr>
          </a:p>
          <a:p>
            <a:endParaRPr lang="en-US" altLang="zh-TW" sz="2400">
              <a:ea typeface="Arial Unicode MS" pitchFamily="34" charset="-120"/>
              <a:sym typeface="Wingdings" panose="05000000000000000000" pitchFamily="2" charset="2"/>
            </a:endParaRPr>
          </a:p>
        </p:txBody>
      </p:sp>
      <p:sp>
        <p:nvSpPr>
          <p:cNvPr id="447514" name="Text Box 26">
            <a:extLst>
              <a:ext uri="{FF2B5EF4-FFF2-40B4-BE49-F238E27FC236}">
                <a16:creationId xmlns:a16="http://schemas.microsoft.com/office/drawing/2014/main" id="{998CA846-A14E-4EB8-837E-A4CC2249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3651250"/>
            <a:ext cx="236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{(x,a),(y,c),(z,a)}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7515" name="Text Box 27">
            <a:extLst>
              <a:ext uri="{FF2B5EF4-FFF2-40B4-BE49-F238E27FC236}">
                <a16:creationId xmlns:a16="http://schemas.microsoft.com/office/drawing/2014/main" id="{78FA0E8E-BB40-4AD3-A8B5-4BE46C2DC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51" y="4760913"/>
            <a:ext cx="444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gf(x)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=(2x-3)</a:t>
            </a:r>
            <a:r>
              <a:rPr lang="en-US" altLang="zh-TW" sz="24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+1,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fg(x)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=2(x</a:t>
            </a:r>
            <a:r>
              <a:rPr lang="en-US" altLang="zh-TW" sz="24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+1)-3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7516" name="Text Box 28">
            <a:extLst>
              <a:ext uri="{FF2B5EF4-FFF2-40B4-BE49-F238E27FC236}">
                <a16:creationId xmlns:a16="http://schemas.microsoft.com/office/drawing/2014/main" id="{EAD79F77-832E-43F6-8689-24607AA5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9" y="5681663"/>
            <a:ext cx="4884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gf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 is not defined, 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fg(x)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=2(x/(x-1))-3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65547" name="Object 29">
            <a:extLst>
              <a:ext uri="{FF2B5EF4-FFF2-40B4-BE49-F238E27FC236}">
                <a16:creationId xmlns:a16="http://schemas.microsoft.com/office/drawing/2014/main" id="{BE7756F6-05D0-41AE-8B51-6D1174133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59863" y="2346325"/>
          <a:ext cx="144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Equation" r:id="rId4" imgW="1447172" imgH="342751" progId="Equation.DSMT4">
                  <p:embed/>
                </p:oleObj>
              </mc:Choice>
              <mc:Fallback>
                <p:oleObj name="Equation" r:id="rId4" imgW="1447172" imgH="34275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9863" y="2346325"/>
                        <a:ext cx="144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30">
            <a:extLst>
              <a:ext uri="{FF2B5EF4-FFF2-40B4-BE49-F238E27FC236}">
                <a16:creationId xmlns:a16="http://schemas.microsoft.com/office/drawing/2014/main" id="{912BAE45-CF69-4C9D-8238-FE4D6B740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6125" y="1392238"/>
          <a:ext cx="8397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Equation" r:id="rId6" imgW="1028254" imgH="342751" progId="Equation.DSMT4">
                  <p:embed/>
                </p:oleObj>
              </mc:Choice>
              <mc:Fallback>
                <p:oleObj name="Equation" r:id="rId6" imgW="1028254" imgH="342751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1392238"/>
                        <a:ext cx="8397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Text Box 31">
            <a:extLst>
              <a:ext uri="{FF2B5EF4-FFF2-40B4-BE49-F238E27FC236}">
                <a16:creationId xmlns:a16="http://schemas.microsoft.com/office/drawing/2014/main" id="{56176039-D122-496E-8027-31C863623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138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2.4: Functions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14" grpId="0" autoUpdateAnimBg="0"/>
      <p:bldP spid="447515" grpId="0" autoUpdateAnimBg="0"/>
      <p:bldP spid="44751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編號版面配置區 4">
            <a:extLst>
              <a:ext uri="{FF2B5EF4-FFF2-40B4-BE49-F238E27FC236}">
                <a16:creationId xmlns:a16="http://schemas.microsoft.com/office/drawing/2014/main" id="{FB13864C-344D-4BD8-8333-F7D4CB879F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E95C618-501D-4E6B-A68D-518F0B6B54B3}" type="slidenum">
              <a:rPr lang="zh-TW" altLang="en-US" sz="1400">
                <a:latin typeface="Times New Roman" panose="02020603050405020304" pitchFamily="18" charset="0"/>
              </a:rPr>
              <a:pPr/>
              <a:t>33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ABDCCEA-B539-4ADE-ACBB-1FA203448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Inverse of a Function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1A3B9D1-E300-41C8-BA7E-2EB0F58A911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2BA0943D-9B2E-49A2-96AA-A62363D6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67590" name="Rectangle 22">
            <a:extLst>
              <a:ext uri="{FF2B5EF4-FFF2-40B4-BE49-F238E27FC236}">
                <a16:creationId xmlns:a16="http://schemas.microsoft.com/office/drawing/2014/main" id="{3B21E345-EAF7-42CF-B583-7E2573732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911225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67591" name="Rectangle 23">
            <a:extLst>
              <a:ext uri="{FF2B5EF4-FFF2-40B4-BE49-F238E27FC236}">
                <a16:creationId xmlns:a16="http://schemas.microsoft.com/office/drawing/2014/main" id="{232628BB-51E1-48B3-B603-104AB695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1" y="968375"/>
            <a:ext cx="94964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A function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: X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Y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has an inverse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  the set obtained by reversing the ordered pairs of 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is a function Y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X</a:t>
            </a:r>
          </a:p>
          <a:p>
            <a:endParaRPr lang="en-US" altLang="zh-TW" sz="2400">
              <a:ea typeface="Arial Unicode MS" pitchFamily="34" charset="-120"/>
              <a:sym typeface="Wingdings" panose="05000000000000000000" pitchFamily="2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If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has an inverse, then the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inverse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of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:</a:t>
            </a: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A function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: X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Y </a:t>
            </a:r>
            <a:r>
              <a:rPr lang="en-US" altLang="zh-TW" sz="2400" i="1">
                <a:ea typeface="Arial Unicode MS" pitchFamily="34" charset="-120"/>
                <a:sym typeface="Wingdings" panose="05000000000000000000" pitchFamily="2" charset="2"/>
              </a:rPr>
              <a:t>has an inverse</a:t>
            </a:r>
            <a:r>
              <a:rPr lang="en-US" altLang="zh-TW" sz="2400">
                <a:ea typeface="Arial Unicode MS" pitchFamily="34" charset="-120"/>
                <a:sym typeface="Wingdings" panose="05000000000000000000" pitchFamily="2" charset="2"/>
              </a:rPr>
              <a:t> 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is </a:t>
            </a:r>
            <a:r>
              <a:rPr lang="en-US" altLang="zh-TW" sz="240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one-to-one correspondence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</a:t>
            </a:r>
          </a:p>
          <a:p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i.e. if 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ea typeface="Arial Unicode MS" pitchFamily="34" charset="-120"/>
                <a:sym typeface="Symbol" panose="05050102010706020507" pitchFamily="18" charset="2"/>
              </a:rPr>
              <a:t>  has an inverse, </a:t>
            </a: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Thm 2.7: Let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: X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Y be a one-to-one correspondence, then</a:t>
            </a:r>
          </a:p>
          <a:p>
            <a:pPr>
              <a:buFontTx/>
              <a:buAutoNum type="alphaLcParenBoth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f 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-1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: YX is a one-to-one correspondence</a:t>
            </a:r>
          </a:p>
          <a:p>
            <a:pPr>
              <a:buFontTx/>
              <a:buAutoNum type="alphaLcParenBoth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The inverse function of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f 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-1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is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 </a:t>
            </a:r>
            <a:endParaRPr lang="en-US" altLang="zh-TW" sz="2400">
              <a:solidFill>
                <a:srgbClr val="008000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pPr>
              <a:buFontTx/>
              <a:buAutoNum type="alphaLcParenBoth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For all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in X,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f 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-1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f(x)=x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; for all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y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in Y,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f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-1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(y)=y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</a:t>
            </a:r>
            <a:b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</a:b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i.e.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f 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-1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=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I</a:t>
            </a:r>
            <a:r>
              <a:rPr lang="en-US" altLang="zh-TW" sz="24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, and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f 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-1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Wingdings" panose="05000000000000000000" pitchFamily="2" charset="2"/>
              </a:rPr>
              <a:t> =</a:t>
            </a:r>
            <a:r>
              <a:rPr lang="en-US" altLang="zh-TW" sz="2400" i="1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I</a:t>
            </a:r>
            <a:r>
              <a:rPr lang="en-US" altLang="zh-TW" sz="2400" baseline="-25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2400" i="1">
                <a:ea typeface="Arial Unicode MS" pitchFamily="34" charset="-120"/>
                <a:sym typeface="Symbol" panose="05050102010706020507" pitchFamily="18" charset="2"/>
              </a:rPr>
              <a:t>  </a:t>
            </a:r>
            <a:endParaRPr lang="en-US" altLang="zh-TW" sz="2400" i="1">
              <a:solidFill>
                <a:srgbClr val="008000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</p:txBody>
      </p:sp>
      <p:graphicFrame>
        <p:nvGraphicFramePr>
          <p:cNvPr id="67592" name="Object 27">
            <a:extLst>
              <a:ext uri="{FF2B5EF4-FFF2-40B4-BE49-F238E27FC236}">
                <a16:creationId xmlns:a16="http://schemas.microsoft.com/office/drawing/2014/main" id="{58230D73-BF9C-46DF-9A06-7C932DC20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3614" y="2074864"/>
          <a:ext cx="32861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Equation" r:id="rId4" imgW="2984500" imgH="406400" progId="Equation.DSMT4">
                  <p:embed/>
                </p:oleObj>
              </mc:Choice>
              <mc:Fallback>
                <p:oleObj name="Equation" r:id="rId4" imgW="2984500" imgH="406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4" y="2074864"/>
                        <a:ext cx="32861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28">
            <a:extLst>
              <a:ext uri="{FF2B5EF4-FFF2-40B4-BE49-F238E27FC236}">
                <a16:creationId xmlns:a16="http://schemas.microsoft.com/office/drawing/2014/main" id="{FBEB95C6-18D9-4CA5-A1FE-405984E8B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9300" y="3186113"/>
          <a:ext cx="628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6" name="Equation" r:id="rId6" imgW="6286500" imgH="406400" progId="Equation.DSMT4">
                  <p:embed/>
                </p:oleObj>
              </mc:Choice>
              <mc:Fallback>
                <p:oleObj name="Equation" r:id="rId6" imgW="6286500" imgH="406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186113"/>
                        <a:ext cx="628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29">
            <a:extLst>
              <a:ext uri="{FF2B5EF4-FFF2-40B4-BE49-F238E27FC236}">
                <a16:creationId xmlns:a16="http://schemas.microsoft.com/office/drawing/2014/main" id="{D1217B60-2563-44D7-B456-7EA0C0645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138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2.4: Functions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編號版面配置區 4">
            <a:extLst>
              <a:ext uri="{FF2B5EF4-FFF2-40B4-BE49-F238E27FC236}">
                <a16:creationId xmlns:a16="http://schemas.microsoft.com/office/drawing/2014/main" id="{40E41F9A-0D42-4EE3-BE35-8EB7347E6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E05D02C-5680-49AE-B40F-D42EE77CBA21}" type="slidenum">
              <a:rPr lang="zh-TW" altLang="en-US" sz="1400">
                <a:latin typeface="Times New Roman" panose="02020603050405020304" pitchFamily="18" charset="0"/>
              </a:rPr>
              <a:pPr/>
              <a:t>34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DDEB52C-D05F-4146-8CCB-A3D7FEEF9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8650" y="0"/>
            <a:ext cx="8324850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Exercises for Inverse of a Function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47C9A1B-7294-4AD3-9DAC-CB5797F2C2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27163" y="881063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0FA3C9F0-2342-4DE0-8B38-6A4F00C9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881063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69638" name="Rectangle 22">
            <a:extLst>
              <a:ext uri="{FF2B5EF4-FFF2-40B4-BE49-F238E27FC236}">
                <a16:creationId xmlns:a16="http://schemas.microsoft.com/office/drawing/2014/main" id="{F17D919E-EE27-4EDB-9759-227FBA580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801688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69639" name="Rectangle 23">
            <a:extLst>
              <a:ext uri="{FF2B5EF4-FFF2-40B4-BE49-F238E27FC236}">
                <a16:creationId xmlns:a16="http://schemas.microsoft.com/office/drawing/2014/main" id="{8A16C3C7-BEAC-4AFA-B561-51BA3F8EF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858838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Ex1:</a:t>
            </a:r>
          </a:p>
          <a:p>
            <a:endParaRPr lang="en-US" altLang="zh-TW" sz="2400" dirty="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Ex2: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={1,2,3,4},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={</a:t>
            </a:r>
            <a:r>
              <a:rPr lang="en-US" altLang="zh-TW" sz="2400" dirty="0" err="1">
                <a:ea typeface="Arial Unicode MS" pitchFamily="34" charset="-120"/>
                <a:sym typeface="Symbol" panose="05050102010706020507" pitchFamily="18" charset="2"/>
              </a:rPr>
              <a:t>a,b,c,d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},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={(1,a),(2,b),(3,c),(4,d)},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f </a:t>
            </a:r>
            <a:r>
              <a:rPr lang="en-US" altLang="zh-TW" sz="2400" baseline="30000" dirty="0">
                <a:ea typeface="Arial Unicode MS" pitchFamily="34" charset="-120"/>
                <a:sym typeface="Symbol" panose="05050102010706020507" pitchFamily="18" charset="2"/>
              </a:rPr>
              <a:t>-1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)=?</a:t>
            </a:r>
          </a:p>
          <a:p>
            <a:endParaRPr lang="en-US" altLang="zh-TW" sz="2400" dirty="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Ex3:</a:t>
            </a:r>
          </a:p>
          <a:p>
            <a:endParaRPr lang="en-US" altLang="zh-TW" sz="2400" dirty="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 dirty="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Ex4: </a:t>
            </a:r>
          </a:p>
          <a:p>
            <a:endParaRPr lang="en-US" altLang="zh-TW" sz="2400" dirty="0">
              <a:ea typeface="Arial Unicode MS" pitchFamily="34" charset="-120"/>
              <a:sym typeface="Symbol" panose="05050102010706020507" pitchFamily="18" charset="2"/>
            </a:endParaRPr>
          </a:p>
          <a:p>
            <a:pPr>
              <a:buFontTx/>
              <a:buAutoNum type="alphaLcParenBoth"/>
            </a:pP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Is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one-to-one? onto? (b) </a:t>
            </a:r>
            <a:r>
              <a:rPr lang="en-US" altLang="zh-TW" sz="2400" dirty="0" err="1">
                <a:ea typeface="Arial Unicode MS" pitchFamily="34" charset="-120"/>
                <a:sym typeface="Symbol" panose="05050102010706020507" pitchFamily="18" charset="2"/>
              </a:rPr>
              <a:t>rng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=? </a:t>
            </a:r>
          </a:p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(c)  Define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g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: </a:t>
            </a:r>
            <a:r>
              <a:rPr lang="en-US" altLang="zh-TW" sz="2400" i="1" dirty="0" err="1">
                <a:latin typeface="+mj-lt"/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 dirty="0" err="1">
                <a:ea typeface="Arial Unicode MS" pitchFamily="34" charset="-120"/>
                <a:sym typeface="Wingdings" panose="05000000000000000000" pitchFamily="2" charset="2"/>
              </a:rPr>
              <a:t>rng</a:t>
            </a:r>
            <a:r>
              <a:rPr lang="en-US" altLang="zh-TW" sz="2400" dirty="0">
                <a:ea typeface="Arial Unicode MS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Wingdings" panose="05000000000000000000" pitchFamily="2" charset="2"/>
              </a:rPr>
              <a:t>f</a:t>
            </a:r>
            <a:r>
              <a:rPr lang="en-US" altLang="zh-TW" sz="2400" dirty="0">
                <a:ea typeface="Arial Unicode MS" pitchFamily="34" charset="-120"/>
                <a:sym typeface="Wingdings" panose="05000000000000000000" pitchFamily="2" charset="2"/>
              </a:rPr>
              <a:t> by 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Wingdings" panose="05000000000000000000" pitchFamily="2" charset="2"/>
              </a:rPr>
              <a:t>g</a:t>
            </a:r>
            <a:r>
              <a:rPr lang="en-US" altLang="zh-TW" sz="2400" dirty="0">
                <a:ea typeface="Arial Unicode MS" pitchFamily="34" charset="-120"/>
                <a:sym typeface="Wingdings" panose="05000000000000000000" pitchFamily="2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Wingdings" panose="05000000000000000000" pitchFamily="2" charset="2"/>
              </a:rPr>
              <a:t>x</a:t>
            </a:r>
            <a:r>
              <a:rPr lang="en-US" altLang="zh-TW" sz="2400" dirty="0">
                <a:ea typeface="Arial Unicode MS" pitchFamily="34" charset="-120"/>
                <a:sym typeface="Wingdings" panose="05000000000000000000" pitchFamily="2" charset="2"/>
              </a:rPr>
              <a:t>)= 4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Wingdings" panose="05000000000000000000" pitchFamily="2" charset="2"/>
              </a:rPr>
              <a:t>x</a:t>
            </a:r>
            <a:r>
              <a:rPr lang="en-US" altLang="zh-TW" sz="2400" dirty="0">
                <a:ea typeface="Arial Unicode MS" pitchFamily="34" charset="-120"/>
                <a:sym typeface="Wingdings" panose="05000000000000000000" pitchFamily="2" charset="2"/>
              </a:rPr>
              <a:t>/(2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Wingdings" panose="05000000000000000000" pitchFamily="2" charset="2"/>
              </a:rPr>
              <a:t>x</a:t>
            </a:r>
            <a:r>
              <a:rPr lang="en-US" altLang="zh-TW" sz="2400" dirty="0">
                <a:ea typeface="Arial Unicode MS" pitchFamily="34" charset="-120"/>
                <a:sym typeface="Wingdings" panose="05000000000000000000" pitchFamily="2" charset="2"/>
              </a:rPr>
              <a:t>-1)   then </a:t>
            </a:r>
            <a:br>
              <a:rPr lang="en-US" altLang="zh-TW" sz="2400" dirty="0">
                <a:ea typeface="Arial Unicode MS" pitchFamily="34" charset="-120"/>
                <a:sym typeface="Wingdings" panose="05000000000000000000" pitchFamily="2" charset="2"/>
              </a:rPr>
            </a:br>
            <a:r>
              <a:rPr lang="en-US" altLang="zh-TW" sz="2400" dirty="0">
                <a:ea typeface="Arial Unicode MS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g</a:t>
            </a:r>
            <a:r>
              <a:rPr lang="en-US" altLang="zh-TW" sz="2400" i="1" dirty="0">
                <a:ea typeface="Arial Unicode MS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aseline="30000" dirty="0">
                <a:ea typeface="Arial Unicode MS" pitchFamily="34" charset="-120"/>
                <a:sym typeface="Wingdings" panose="05000000000000000000" pitchFamily="2" charset="2"/>
              </a:rPr>
              <a:t>-1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)=? </a:t>
            </a:r>
            <a:r>
              <a:rPr lang="en-US" altLang="zh-TW" sz="2400" dirty="0" err="1">
                <a:ea typeface="Arial Unicode MS" pitchFamily="34" charset="-120"/>
                <a:sym typeface="Symbol" panose="05050102010706020507" pitchFamily="18" charset="2"/>
              </a:rPr>
              <a:t>dom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g</a:t>
            </a:r>
            <a:r>
              <a:rPr lang="en-US" altLang="zh-TW" sz="2400" i="1" dirty="0"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baseline="30000" dirty="0">
                <a:ea typeface="Arial Unicode MS" pitchFamily="34" charset="-120"/>
                <a:sym typeface="Wingdings" panose="05000000000000000000" pitchFamily="2" charset="2"/>
              </a:rPr>
              <a:t>-1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=? </a:t>
            </a:r>
            <a:r>
              <a:rPr lang="en-US" altLang="zh-TW" sz="2400" dirty="0" err="1">
                <a:ea typeface="Arial Unicode MS" pitchFamily="34" charset="-120"/>
                <a:sym typeface="Symbol" panose="05050102010706020507" pitchFamily="18" charset="2"/>
              </a:rPr>
              <a:t>rng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g</a:t>
            </a:r>
            <a:r>
              <a:rPr lang="en-US" altLang="zh-TW" sz="2400" i="1" dirty="0">
                <a:ea typeface="Arial Unicode MS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aseline="30000" dirty="0">
                <a:ea typeface="Arial Unicode MS" pitchFamily="34" charset="-120"/>
                <a:sym typeface="Wingdings" panose="05000000000000000000" pitchFamily="2" charset="2"/>
              </a:rPr>
              <a:t>-1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=? </a:t>
            </a:r>
          </a:p>
        </p:txBody>
      </p:sp>
      <p:graphicFrame>
        <p:nvGraphicFramePr>
          <p:cNvPr id="69640" name="Object 25">
            <a:extLst>
              <a:ext uri="{FF2B5EF4-FFF2-40B4-BE49-F238E27FC236}">
                <a16:creationId xmlns:a16="http://schemas.microsoft.com/office/drawing/2014/main" id="{3F9DE232-1B77-4F35-B954-9A2576584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9013" y="928688"/>
          <a:ext cx="297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Equation" r:id="rId4" imgW="2971800" imgH="406400" progId="Equation.DSMT4">
                  <p:embed/>
                </p:oleObj>
              </mc:Choice>
              <mc:Fallback>
                <p:oleObj name="Equation" r:id="rId4" imgW="2971800" imgH="406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928688"/>
                        <a:ext cx="297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66" name="Text Box 26">
            <a:extLst>
              <a:ext uri="{FF2B5EF4-FFF2-40B4-BE49-F238E27FC236}">
                <a16:creationId xmlns:a16="http://schemas.microsoft.com/office/drawing/2014/main" id="{02871134-EE56-49D0-BC60-CEFE83368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1" y="900113"/>
            <a:ext cx="114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(x+2)/3</a:t>
            </a:r>
          </a:p>
        </p:txBody>
      </p:sp>
      <p:sp>
        <p:nvSpPr>
          <p:cNvPr id="445467" name="Text Box 27">
            <a:extLst>
              <a:ext uri="{FF2B5EF4-FFF2-40B4-BE49-F238E27FC236}">
                <a16:creationId xmlns:a16="http://schemas.microsoft.com/office/drawing/2014/main" id="{5900BA52-7AE2-403B-BC62-EE22AB596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065338"/>
            <a:ext cx="313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{(a,1),(b,2),(c,3),(d,4)}</a:t>
            </a:r>
          </a:p>
        </p:txBody>
      </p:sp>
      <p:graphicFrame>
        <p:nvGraphicFramePr>
          <p:cNvPr id="69643" name="Object 28">
            <a:extLst>
              <a:ext uri="{FF2B5EF4-FFF2-40B4-BE49-F238E27FC236}">
                <a16:creationId xmlns:a16="http://schemas.microsoft.com/office/drawing/2014/main" id="{84BC3D87-B340-4E74-974B-2790ADACF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2779713"/>
          <a:ext cx="889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9" name="Equation" r:id="rId6" imgW="8890000" imgH="406400" progId="Equation.DSMT4">
                  <p:embed/>
                </p:oleObj>
              </mc:Choice>
              <mc:Fallback>
                <p:oleObj name="Equation" r:id="rId6" imgW="8890000" imgH="406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779713"/>
                        <a:ext cx="889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9" name="Object 29">
            <a:extLst>
              <a:ext uri="{FF2B5EF4-FFF2-40B4-BE49-F238E27FC236}">
                <a16:creationId xmlns:a16="http://schemas.microsoft.com/office/drawing/2014/main" id="{D1C7BD01-5FCB-4516-834D-14FD93EBC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4588" y="3219450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0" name="Equation" r:id="rId8" imgW="596641" imgH="393529" progId="Equation.DSMT4">
                  <p:embed/>
                </p:oleObj>
              </mc:Choice>
              <mc:Fallback>
                <p:oleObj name="Equation" r:id="rId8" imgW="596641" imgH="393529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4588" y="3219450"/>
                        <a:ext cx="59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30">
            <a:extLst>
              <a:ext uri="{FF2B5EF4-FFF2-40B4-BE49-F238E27FC236}">
                <a16:creationId xmlns:a16="http://schemas.microsoft.com/office/drawing/2014/main" id="{E9362F08-35D0-49B1-B0F6-FD755E3E6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9963" y="3405188"/>
          <a:ext cx="570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1" name="Equation" r:id="rId10" imgW="5702300" imgH="736600" progId="Equation.DSMT4">
                  <p:embed/>
                </p:oleObj>
              </mc:Choice>
              <mc:Fallback>
                <p:oleObj name="Equation" r:id="rId10" imgW="5702300" imgH="736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405188"/>
                        <a:ext cx="5702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71" name="Text Box 31">
            <a:extLst>
              <a:ext uri="{FF2B5EF4-FFF2-40B4-BE49-F238E27FC236}">
                <a16:creationId xmlns:a16="http://schemas.microsoft.com/office/drawing/2014/main" id="{ECCC67C8-7F4B-459A-AA8F-08B877AC9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5386389"/>
            <a:ext cx="36375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lphaLcParenBoth"/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yes, no   (b) </a:t>
            </a:r>
            <a:r>
              <a:rPr lang="en-US" altLang="zh-TW" sz="24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\{2}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(c) </a:t>
            </a:r>
            <a:r>
              <a:rPr lang="en-US" altLang="zh-TW" sz="24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/2(</a:t>
            </a:r>
            <a:r>
              <a:rPr lang="en-US" altLang="zh-TW" sz="24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-2), </a:t>
            </a:r>
            <a:r>
              <a:rPr lang="en-US" altLang="zh-TW" sz="24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\{2}, </a:t>
            </a:r>
            <a:r>
              <a:rPr lang="en-US" altLang="zh-TW" sz="24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\{1/2}</a:t>
            </a:r>
          </a:p>
        </p:txBody>
      </p:sp>
      <p:sp>
        <p:nvSpPr>
          <p:cNvPr id="69647" name="Text Box 32">
            <a:extLst>
              <a:ext uri="{FF2B5EF4-FFF2-40B4-BE49-F238E27FC236}">
                <a16:creationId xmlns:a16="http://schemas.microsoft.com/office/drawing/2014/main" id="{3E198D38-611E-4737-9C6E-B0BF9445B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138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2.4: Functions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66" grpId="0" autoUpdateAnimBg="0"/>
      <p:bldP spid="445467" grpId="0" autoUpdateAnimBg="0"/>
      <p:bldP spid="44547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編號版面配置區 4">
            <a:extLst>
              <a:ext uri="{FF2B5EF4-FFF2-40B4-BE49-F238E27FC236}">
                <a16:creationId xmlns:a16="http://schemas.microsoft.com/office/drawing/2014/main" id="{DA882A39-E0A8-49C3-9729-FC2000CBC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8B6FDA6-E7F9-4DC2-AFC1-7F26B5F10D36}" type="slidenum">
              <a:rPr lang="zh-TW" altLang="en-US" sz="1400">
                <a:latin typeface="Times New Roman" panose="02020603050405020304" pitchFamily="18" charset="0"/>
              </a:rPr>
              <a:pPr/>
              <a:t>35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0BDEAFE-061A-48D3-B167-BC2804EB8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Mathematical Induction-1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D8CB637-16C8-408A-A687-ABC06FE9B6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BF61D0D6-2ABC-4BAC-B442-8DA9B6688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71686" name="Rectangle 22">
            <a:extLst>
              <a:ext uri="{FF2B5EF4-FFF2-40B4-BE49-F238E27FC236}">
                <a16:creationId xmlns:a16="http://schemas.microsoft.com/office/drawing/2014/main" id="{3E92E977-2A5C-49C3-88BC-FA97052F6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911225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71687" name="Rectangle 23">
            <a:extLst>
              <a:ext uri="{FF2B5EF4-FFF2-40B4-BE49-F238E27FC236}">
                <a16:creationId xmlns:a16="http://schemas.microsoft.com/office/drawing/2014/main" id="{7D7A5341-A320-4602-893E-BD590D62D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968375"/>
            <a:ext cx="95186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 b="1" dirty="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Principle of Mathematical Induction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:</a:t>
            </a:r>
          </a:p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Let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) be a statement involving the integer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. Suppose that for some fixed integer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0</a:t>
            </a:r>
          </a:p>
          <a:p>
            <a:pPr>
              <a:buFontTx/>
              <a:buAutoNum type="arabicParenBoth"/>
            </a:pP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0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) is true</a:t>
            </a:r>
          </a:p>
          <a:p>
            <a:pPr>
              <a:buFontTx/>
              <a:buAutoNum type="arabicParenBoth"/>
            </a:pP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Whenever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k </a:t>
            </a:r>
            <a:r>
              <a:rPr lang="en-US" altLang="zh-TW" sz="2400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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0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is an integer and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k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) is true, then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k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+1) is true</a:t>
            </a:r>
          </a:p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Then,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) is true for all integers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 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 n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0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</a:t>
            </a:r>
          </a:p>
          <a:p>
            <a:endParaRPr lang="en-US" altLang="zh-TW" sz="2400" dirty="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 b="1" dirty="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Strong Principle of Mathematical Induction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:</a:t>
            </a:r>
          </a:p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Let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) be a statement involving the integer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. Suppose that for some fixed integer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 n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0</a:t>
            </a:r>
          </a:p>
          <a:p>
            <a:pPr>
              <a:buFontTx/>
              <a:buAutoNum type="arabicParenBoth"/>
            </a:pP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0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) is true</a:t>
            </a:r>
          </a:p>
          <a:p>
            <a:pPr>
              <a:buFontTx/>
              <a:buAutoNum type="arabicParenBoth"/>
            </a:pP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Whenever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k</a:t>
            </a:r>
            <a:r>
              <a:rPr lang="en-US" altLang="zh-TW" sz="2400" i="1" dirty="0"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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0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is an integer and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0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),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0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+1),…,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k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) are all true, then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k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+1) is true</a:t>
            </a:r>
          </a:p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Then,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) is true for all integers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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0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71688" name="Text Box 31">
            <a:extLst>
              <a:ext uri="{FF2B5EF4-FFF2-40B4-BE49-F238E27FC236}">
                <a16:creationId xmlns:a16="http://schemas.microsoft.com/office/drawing/2014/main" id="{8F5A9809-EC93-4A11-AA7B-BBFDE5F02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2505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2.5: Mathematical Induction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編號版面配置區 4">
            <a:extLst>
              <a:ext uri="{FF2B5EF4-FFF2-40B4-BE49-F238E27FC236}">
                <a16:creationId xmlns:a16="http://schemas.microsoft.com/office/drawing/2014/main" id="{15CC6904-6C0B-4B58-8DBF-15C56ABBE1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7791179-3D5D-4ADD-AF99-C9257DB3EB1A}" type="slidenum">
              <a:rPr lang="zh-TW" altLang="en-US" sz="1400">
                <a:latin typeface="Times New Roman" panose="02020603050405020304" pitchFamily="18" charset="0"/>
              </a:rPr>
              <a:pPr/>
              <a:t>36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0E349185-3ED2-4725-BEB0-4779DA2A7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Mathematical Induction-2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9DF588CA-B5FF-41AA-AC1A-F9915F3C02C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056EF9B9-1D91-453E-9B74-D437F827F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8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73734" name="Rectangle 22">
            <a:extLst>
              <a:ext uri="{FF2B5EF4-FFF2-40B4-BE49-F238E27FC236}">
                <a16:creationId xmlns:a16="http://schemas.microsoft.com/office/drawing/2014/main" id="{6E0C3261-54B6-452E-B2D7-14421D98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911225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zh-TW" sz="2400"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73735" name="Rectangle 23">
            <a:extLst>
              <a:ext uri="{FF2B5EF4-FFF2-40B4-BE49-F238E27FC236}">
                <a16:creationId xmlns:a16="http://schemas.microsoft.com/office/drawing/2014/main" id="{99770498-46C8-45C4-8818-154451C93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6" y="968375"/>
            <a:ext cx="92868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dirty="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Principle of Mathematical Induction</a:t>
            </a:r>
            <a:r>
              <a:rPr lang="en-US" altLang="zh-TW" sz="2000" dirty="0">
                <a:ea typeface="Arial Unicode MS" pitchFamily="34" charset="-120"/>
                <a:sym typeface="Symbol" panose="05050102010706020507" pitchFamily="18" charset="2"/>
              </a:rPr>
              <a:t>= </a:t>
            </a:r>
            <a:r>
              <a:rPr lang="en-US" altLang="zh-TW" sz="2000" dirty="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Strong Principle of Mathematical Induction</a:t>
            </a:r>
            <a:endParaRPr lang="en-US" altLang="zh-TW" sz="2000" dirty="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 dirty="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Ex1: show for any integer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 1, 2</a:t>
            </a:r>
            <a:r>
              <a:rPr lang="en-US" altLang="zh-TW" sz="2400" baseline="30000" dirty="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 i="1" baseline="30000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-1 is divisible by 3</a:t>
            </a:r>
          </a:p>
          <a:p>
            <a:endParaRPr lang="en-US" altLang="zh-TW" sz="2400" dirty="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 dirty="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 dirty="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Ex2: show Fibonacci series </a:t>
            </a:r>
            <a:r>
              <a:rPr lang="en-US" altLang="zh-TW" sz="2400" i="1" dirty="0" err="1">
                <a:latin typeface="+mj-lt"/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 i="1" baseline="-25000" dirty="0" err="1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 (5/4)</a:t>
            </a:r>
            <a:r>
              <a:rPr lang="en-US" altLang="zh-TW" sz="2400" i="1" baseline="30000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 for every integer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 3</a:t>
            </a:r>
          </a:p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        (</a:t>
            </a:r>
            <a:r>
              <a:rPr lang="en-US" altLang="zh-TW" sz="2400" i="1" dirty="0" err="1">
                <a:latin typeface="+mj-lt"/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 i="1" baseline="-25000" dirty="0" err="1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=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 i="1" baseline="-25000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-1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+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 i="1" baseline="-25000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n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-2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=1, </a:t>
            </a:r>
            <a:r>
              <a:rPr lang="en-US" altLang="zh-TW" sz="2400" i="1" dirty="0">
                <a:latin typeface="+mj-lt"/>
                <a:ea typeface="Arial Unicode MS" pitchFamily="34" charset="-120"/>
                <a:sym typeface="Symbol" panose="05050102010706020507" pitchFamily="18" charset="2"/>
              </a:rPr>
              <a:t>F</a:t>
            </a:r>
            <a:r>
              <a:rPr lang="en-US" altLang="zh-TW" sz="2400" baseline="-25000" dirty="0"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=1)</a:t>
            </a:r>
          </a:p>
          <a:p>
            <a:endParaRPr lang="en-US" altLang="zh-TW" sz="2400" dirty="0"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 dirty="0">
              <a:ea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Ex3: show every integer greater than 1 is either prime or a product of primes</a:t>
            </a:r>
          </a:p>
        </p:txBody>
      </p:sp>
      <p:sp>
        <p:nvSpPr>
          <p:cNvPr id="73736" name="Text Box 25">
            <a:extLst>
              <a:ext uri="{FF2B5EF4-FFF2-40B4-BE49-F238E27FC236}">
                <a16:creationId xmlns:a16="http://schemas.microsoft.com/office/drawing/2014/main" id="{7ACEF5C6-EF2D-485F-87A5-C2FB4185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2505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2.5: Mathematical Induction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4">
            <a:extLst>
              <a:ext uri="{FF2B5EF4-FFF2-40B4-BE49-F238E27FC236}">
                <a16:creationId xmlns:a16="http://schemas.microsoft.com/office/drawing/2014/main" id="{F6058507-F464-451E-9F7A-D5A94ADB7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994BDFF-056D-4D38-AECB-6A02A67D9D69}" type="slidenum">
              <a:rPr lang="zh-TW" altLang="en-US" sz="1400">
                <a:latin typeface="Times New Roman" panose="02020603050405020304" pitchFamily="18" charset="0"/>
              </a:rPr>
              <a:pPr/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3F460CD-1B76-4AB5-9E63-89912B32C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Algebra of Sets-1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73EB960-BC73-45BA-AAFC-9323825E8F2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9C87D4EC-7B80-4E22-8C59-A29D0259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6" y="990600"/>
            <a:ext cx="94964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Thm 2.1   Let U be a universal set, For any subsets A, B, and C of U</a:t>
            </a: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A∪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B=B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∪A, 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B=B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                                         </a:t>
            </a:r>
            <a:r>
              <a:rPr lang="en-US" altLang="zh-TW" sz="20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commutative laws</a:t>
            </a: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(A∪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)∪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C=A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∪(B∪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), (A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)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C=A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(B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         </a:t>
            </a:r>
            <a:r>
              <a:rPr lang="en-US" altLang="zh-TW" sz="20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associative laws</a:t>
            </a: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A∪(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C)=(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A∪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)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(A∪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), 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∪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C)=(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)∪(A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)  </a:t>
            </a:r>
            <a:r>
              <a:rPr lang="en-US" altLang="zh-TW" sz="2000">
                <a:solidFill>
                  <a:srgbClr val="FF0000"/>
                </a:solidFill>
                <a:ea typeface="Arial Unicode MS" pitchFamily="34" charset="-120"/>
                <a:sym typeface="Symbol" panose="05050102010706020507" pitchFamily="18" charset="2"/>
              </a:rPr>
              <a:t>distributive laws</a:t>
            </a:r>
            <a:endParaRPr lang="en-US" altLang="zh-TW" sz="2400">
              <a:solidFill>
                <a:srgbClr val="FF0000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(A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)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=A</a:t>
            </a: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A∪A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=U, 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=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∅</a:t>
            </a:r>
            <a:endParaRPr lang="en-US" altLang="zh-TW" sz="2400">
              <a:solidFill>
                <a:srgbClr val="008000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   A∪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B, 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B   A∪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  A, 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  B</a:t>
            </a: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A-B=A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 baseline="300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c</a:t>
            </a:r>
            <a:endParaRPr lang="en-US" altLang="zh-TW" sz="2400">
              <a:solidFill>
                <a:srgbClr val="00800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endParaRPr lang="en-US" altLang="zh-TW" sz="1600">
              <a:solidFill>
                <a:srgbClr val="00800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Venn diagrams </a:t>
            </a:r>
            <a:r>
              <a:rPr lang="en-US" altLang="zh-TW" sz="1600">
                <a:ea typeface="新細明體" panose="02020500000000000000" pitchFamily="18" charset="-120"/>
                <a:sym typeface="Symbol" panose="05050102010706020507" pitchFamily="18" charset="2"/>
              </a:rPr>
              <a:t>(by John Venn, 1834~1923, an English logician)</a:t>
            </a:r>
          </a:p>
        </p:txBody>
      </p:sp>
      <p:grpSp>
        <p:nvGrpSpPr>
          <p:cNvPr id="10246" name="Group 22">
            <a:extLst>
              <a:ext uri="{FF2B5EF4-FFF2-40B4-BE49-F238E27FC236}">
                <a16:creationId xmlns:a16="http://schemas.microsoft.com/office/drawing/2014/main" id="{C2A3EEBB-ED60-4B70-8770-10356B2D49B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486400"/>
            <a:ext cx="1295400" cy="685800"/>
            <a:chOff x="912" y="3456"/>
            <a:chExt cx="816" cy="432"/>
          </a:xfrm>
        </p:grpSpPr>
        <p:sp>
          <p:nvSpPr>
            <p:cNvPr id="10259" name="Rectangle 15" descr="窄垂直線">
              <a:extLst>
                <a:ext uri="{FF2B5EF4-FFF2-40B4-BE49-F238E27FC236}">
                  <a16:creationId xmlns:a16="http://schemas.microsoft.com/office/drawing/2014/main" id="{832B2329-D979-4A52-BB13-7E41C4EFA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456"/>
              <a:ext cx="816" cy="43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600">
                <a:ea typeface="新細明體" panose="02020500000000000000" pitchFamily="18" charset="-120"/>
              </a:endParaRPr>
            </a:p>
          </p:txBody>
        </p:sp>
        <p:sp>
          <p:nvSpPr>
            <p:cNvPr id="10260" name="Oval 16">
              <a:extLst>
                <a:ext uri="{FF2B5EF4-FFF2-40B4-BE49-F238E27FC236}">
                  <a16:creationId xmlns:a16="http://schemas.microsoft.com/office/drawing/2014/main" id="{334EC691-C4DA-4667-923C-DC353AF91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504"/>
              <a:ext cx="432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600">
                <a:ea typeface="新細明體" panose="02020500000000000000" pitchFamily="18" charset="-120"/>
              </a:endParaRPr>
            </a:p>
          </p:txBody>
        </p:sp>
        <p:sp>
          <p:nvSpPr>
            <p:cNvPr id="10261" name="Oval 17">
              <a:extLst>
                <a:ext uri="{FF2B5EF4-FFF2-40B4-BE49-F238E27FC236}">
                  <a16:creationId xmlns:a16="http://schemas.microsoft.com/office/drawing/2014/main" id="{C8FCC703-E7DB-4B86-9A6F-D4C5567C8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504"/>
              <a:ext cx="432" cy="336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600">
                <a:ea typeface="新細明體" panose="02020500000000000000" pitchFamily="18" charset="-120"/>
              </a:endParaRPr>
            </a:p>
          </p:txBody>
        </p:sp>
        <p:sp>
          <p:nvSpPr>
            <p:cNvPr id="10262" name="Text Box 18">
              <a:extLst>
                <a:ext uri="{FF2B5EF4-FFF2-40B4-BE49-F238E27FC236}">
                  <a16:creationId xmlns:a16="http://schemas.microsoft.com/office/drawing/2014/main" id="{2B6BB7FD-5819-438D-A225-9A7FA8056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55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ea typeface="新細明體" panose="02020500000000000000" pitchFamily="18" charset="-120"/>
                  <a:sym typeface="Symbol" panose="05050102010706020507" pitchFamily="18" charset="2"/>
                </a:rPr>
                <a:t>A</a:t>
              </a:r>
              <a:endParaRPr lang="zh-TW" altLang="en-US" sz="1600">
                <a:ea typeface="新細明體" panose="02020500000000000000" pitchFamily="18" charset="-120"/>
                <a:sym typeface="Symbol" panose="05050102010706020507" pitchFamily="18" charset="2"/>
              </a:endParaRPr>
            </a:p>
          </p:txBody>
        </p:sp>
        <p:sp>
          <p:nvSpPr>
            <p:cNvPr id="10263" name="Text Box 19">
              <a:extLst>
                <a:ext uri="{FF2B5EF4-FFF2-40B4-BE49-F238E27FC236}">
                  <a16:creationId xmlns:a16="http://schemas.microsoft.com/office/drawing/2014/main" id="{2F3B7DB7-6EF2-49F6-9740-EB777F85A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5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ea typeface="新細明體" panose="02020500000000000000" pitchFamily="18" charset="-120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10247" name="Text Box 20">
            <a:extLst>
              <a:ext uri="{FF2B5EF4-FFF2-40B4-BE49-F238E27FC236}">
                <a16:creationId xmlns:a16="http://schemas.microsoft.com/office/drawing/2014/main" id="{4DB0A1E5-D563-48DF-A889-DE5F7608B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6" y="5654675"/>
            <a:ext cx="8867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A</a:t>
            </a:r>
            <a:r>
              <a:rPr lang="en-US" altLang="zh-TW" sz="2400" baseline="30000"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000">
                <a:ea typeface="Arial Unicode MS" pitchFamily="34" charset="-120"/>
              </a:rPr>
              <a:t>∪B</a:t>
            </a:r>
          </a:p>
        </p:txBody>
      </p:sp>
      <p:sp>
        <p:nvSpPr>
          <p:cNvPr id="10248" name="Rectangle 24">
            <a:extLst>
              <a:ext uri="{FF2B5EF4-FFF2-40B4-BE49-F238E27FC236}">
                <a16:creationId xmlns:a16="http://schemas.microsoft.com/office/drawing/2014/main" id="{BCE60CFF-C1E9-4C5E-8237-01A7AFFF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86400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49" name="Oval 25">
            <a:extLst>
              <a:ext uri="{FF2B5EF4-FFF2-40B4-BE49-F238E27FC236}">
                <a16:creationId xmlns:a16="http://schemas.microsoft.com/office/drawing/2014/main" id="{01056852-AE60-4E99-963B-28A8F8F3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562600"/>
            <a:ext cx="685800" cy="533400"/>
          </a:xfrm>
          <a:prstGeom prst="ellips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50" name="Oval 26">
            <a:extLst>
              <a:ext uri="{FF2B5EF4-FFF2-40B4-BE49-F238E27FC236}">
                <a16:creationId xmlns:a16="http://schemas.microsoft.com/office/drawing/2014/main" id="{E78BD58C-572A-4F1E-9944-6BFB6D093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562600"/>
            <a:ext cx="685800" cy="533400"/>
          </a:xfrm>
          <a:prstGeom prst="ellipse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51" name="Text Box 27">
            <a:extLst>
              <a:ext uri="{FF2B5EF4-FFF2-40B4-BE49-F238E27FC236}">
                <a16:creationId xmlns:a16="http://schemas.microsoft.com/office/drawing/2014/main" id="{13FE6B6D-A4AE-4180-8B4D-ED485D0D5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637213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endParaRPr lang="zh-TW" altLang="en-US" sz="16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0252" name="Text Box 28">
            <a:extLst>
              <a:ext uri="{FF2B5EF4-FFF2-40B4-BE49-F238E27FC236}">
                <a16:creationId xmlns:a16="http://schemas.microsoft.com/office/drawing/2014/main" id="{1C7780EA-DB15-41C1-882A-DA05800B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6388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10253" name="Text Box 29">
            <a:extLst>
              <a:ext uri="{FF2B5EF4-FFF2-40B4-BE49-F238E27FC236}">
                <a16:creationId xmlns:a16="http://schemas.microsoft.com/office/drawing/2014/main" id="{1FAED970-6880-4067-BEB1-BF55BB1A2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638800"/>
            <a:ext cx="1300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(A</a:t>
            </a:r>
            <a:r>
              <a:rPr lang="en-US" altLang="zh-TW" sz="2400" baseline="30000"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000">
                <a:ea typeface="Arial Unicode MS" pitchFamily="34" charset="-120"/>
              </a:rPr>
              <a:t>∪B) </a:t>
            </a:r>
            <a:r>
              <a:rPr lang="en-US" altLang="zh-TW" sz="2400" baseline="30000"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000">
                <a:ea typeface="Arial Unicode MS" pitchFamily="34" charset="-120"/>
              </a:rPr>
              <a:t> </a:t>
            </a:r>
          </a:p>
        </p:txBody>
      </p:sp>
      <p:graphicFrame>
        <p:nvGraphicFramePr>
          <p:cNvPr id="10254" name="Object 35">
            <a:extLst>
              <a:ext uri="{FF2B5EF4-FFF2-40B4-BE49-F238E27FC236}">
                <a16:creationId xmlns:a16="http://schemas.microsoft.com/office/drawing/2014/main" id="{9898AAF0-F49A-4AFA-B1E8-7F9625785E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8" y="3632200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7" imgW="228501" imgH="215806" progId="Equation.DSMT4">
                  <p:embed/>
                </p:oleObj>
              </mc:Choice>
              <mc:Fallback>
                <p:oleObj name="Equation" r:id="rId7" imgW="228501" imgH="215806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3632200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36">
            <a:extLst>
              <a:ext uri="{FF2B5EF4-FFF2-40B4-BE49-F238E27FC236}">
                <a16:creationId xmlns:a16="http://schemas.microsoft.com/office/drawing/2014/main" id="{10F6B70D-A3FB-4569-AD36-F1E5BED15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2188" y="3640138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9" imgW="228501" imgH="215806" progId="Equation.DSMT4">
                  <p:embed/>
                </p:oleObj>
              </mc:Choice>
              <mc:Fallback>
                <p:oleObj name="Equation" r:id="rId9" imgW="228501" imgH="215806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3640138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37">
            <a:extLst>
              <a:ext uri="{FF2B5EF4-FFF2-40B4-BE49-F238E27FC236}">
                <a16:creationId xmlns:a16="http://schemas.microsoft.com/office/drawing/2014/main" id="{3F75C8A6-0F96-431E-9AD0-2D40B6A5F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5088" y="4003675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10" imgW="228501" imgH="215806" progId="Equation.DSMT4">
                  <p:embed/>
                </p:oleObj>
              </mc:Choice>
              <mc:Fallback>
                <p:oleObj name="Equation" r:id="rId10" imgW="228501" imgH="215806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4003675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38">
            <a:extLst>
              <a:ext uri="{FF2B5EF4-FFF2-40B4-BE49-F238E27FC236}">
                <a16:creationId xmlns:a16="http://schemas.microsoft.com/office/drawing/2014/main" id="{AB382A2C-E088-4C2A-A00B-8A9A64065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8575" y="4003675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11" imgW="228501" imgH="215806" progId="Equation.DSMT4">
                  <p:embed/>
                </p:oleObj>
              </mc:Choice>
              <mc:Fallback>
                <p:oleObj name="Equation" r:id="rId11" imgW="228501" imgH="215806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4003675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40">
            <a:extLst>
              <a:ext uri="{FF2B5EF4-FFF2-40B4-BE49-F238E27FC236}">
                <a16:creationId xmlns:a16="http://schemas.microsoft.com/office/drawing/2014/main" id="{51C0DCBB-920A-465F-9536-EE5E1D92F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179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2.1: Set Operations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4">
            <a:extLst>
              <a:ext uri="{FF2B5EF4-FFF2-40B4-BE49-F238E27FC236}">
                <a16:creationId xmlns:a16="http://schemas.microsoft.com/office/drawing/2014/main" id="{7983DC59-06E9-4390-91DC-08DED21FC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1048854-F176-4C34-98F1-F1055C65D2DE}" type="slidenum">
              <a:rPr lang="zh-TW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93BB51A-AC9B-45EB-A759-D521AD392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Algebra of Sets-2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CCB1620-6BE0-402F-BE32-967B83D24C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F142F26A-B36E-4669-BE8B-ADF8AF4AB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Thm 2.2 De Morgan’s Laws:</a:t>
            </a:r>
          </a:p>
          <a:p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 	For any subsets A and B of a universal set U</a:t>
            </a: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(A∪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B)</a:t>
            </a:r>
            <a:r>
              <a:rPr lang="en-US" altLang="zh-TW" sz="2400" baseline="30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400" baseline="30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 baseline="30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endParaRPr lang="en-US" altLang="zh-TW" sz="2000">
              <a:solidFill>
                <a:srgbClr val="FF0000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(A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</a:rPr>
              <a:t>∩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B)</a:t>
            </a:r>
            <a:r>
              <a:rPr lang="en-US" altLang="zh-TW" sz="2400" baseline="30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=A</a:t>
            </a:r>
            <a:r>
              <a:rPr lang="en-US" altLang="zh-TW" sz="2400" baseline="30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∪B</a:t>
            </a:r>
            <a:r>
              <a:rPr lang="en-US" altLang="zh-TW" sz="2400" baseline="30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endParaRPr lang="en-US" altLang="zh-TW" sz="2400">
              <a:solidFill>
                <a:srgbClr val="008000"/>
              </a:solidFill>
              <a:ea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(a,b)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: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ordered pair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of element a and b</a:t>
            </a:r>
          </a:p>
          <a:p>
            <a:pPr lvl="1" eaLnBrk="1" hangingPunct="1"/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(1,2)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≠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(2,1)</a:t>
            </a:r>
          </a:p>
          <a:p>
            <a:pPr lvl="1" eaLnBrk="1" hangingPunct="1"/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(a,b)=(c,d)   iff    a=c &amp; b=d</a:t>
            </a:r>
          </a:p>
          <a:p>
            <a:pPr>
              <a:buFontTx/>
              <a:buChar char="•"/>
            </a:pP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: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Cartesian product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of A and B</a:t>
            </a:r>
          </a:p>
          <a:p>
            <a:pPr lvl="1" eaLnBrk="1" hangingPunct="1"/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B={(a,b): a</a:t>
            </a:r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 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A and b</a:t>
            </a:r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 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B}</a:t>
            </a:r>
          </a:p>
          <a:p>
            <a:pPr lvl="1" eaLnBrk="1" hangingPunct="1"/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≠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</a:p>
          <a:p>
            <a:pPr lvl="1" eaLnBrk="1" hangingPunct="1"/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400" baseline="300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=A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12294" name="Text Box 35">
            <a:extLst>
              <a:ext uri="{FF2B5EF4-FFF2-40B4-BE49-F238E27FC236}">
                <a16:creationId xmlns:a16="http://schemas.microsoft.com/office/drawing/2014/main" id="{68B86F85-FCD1-4FE2-8B3B-9565FD87C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837113"/>
            <a:ext cx="25315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e.g., A={1,2,3}, B={3,4}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  <a:sym typeface="Symbol" panose="05050102010706020507" pitchFamily="18" charset="2"/>
              </a:rPr>
              <a:t>       </a:t>
            </a:r>
            <a:r>
              <a:rPr lang="en-US" altLang="zh-TW" sz="1800" dirty="0" err="1">
                <a:ea typeface="新細明體" panose="02020500000000000000" pitchFamily="18" charset="-120"/>
                <a:sym typeface="Symbol" panose="05050102010706020507" pitchFamily="18" charset="2"/>
              </a:rPr>
              <a:t>AxB</a:t>
            </a:r>
            <a:r>
              <a:rPr lang="en-US" altLang="zh-TW" sz="1800" dirty="0">
                <a:ea typeface="新細明體" panose="02020500000000000000" pitchFamily="18" charset="-120"/>
                <a:sym typeface="Symbol" panose="05050102010706020507" pitchFamily="18" charset="2"/>
              </a:rPr>
              <a:t>=? </a:t>
            </a:r>
            <a:r>
              <a:rPr lang="en-US" altLang="zh-TW" sz="1800" dirty="0" err="1">
                <a:ea typeface="新細明體" panose="02020500000000000000" pitchFamily="18" charset="-120"/>
                <a:sym typeface="Symbol" panose="05050102010706020507" pitchFamily="18" charset="2"/>
              </a:rPr>
              <a:t>BxA</a:t>
            </a:r>
            <a:r>
              <a:rPr lang="en-US" altLang="zh-TW" sz="1800" dirty="0">
                <a:ea typeface="新細明體" panose="02020500000000000000" pitchFamily="18" charset="-120"/>
                <a:sym typeface="Symbol" panose="05050102010706020507" pitchFamily="18" charset="2"/>
              </a:rPr>
              <a:t>=?</a:t>
            </a:r>
          </a:p>
        </p:txBody>
      </p:sp>
      <p:graphicFrame>
        <p:nvGraphicFramePr>
          <p:cNvPr id="12295" name="Object 36">
            <a:extLst>
              <a:ext uri="{FF2B5EF4-FFF2-40B4-BE49-F238E27FC236}">
                <a16:creationId xmlns:a16="http://schemas.microsoft.com/office/drawing/2014/main" id="{DD2EAD3E-3562-4920-8492-B49A04F03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2438" y="5035550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4" imgW="164885" imgH="164885" progId="Equation.DSMT4">
                  <p:embed/>
                </p:oleObj>
              </mc:Choice>
              <mc:Fallback>
                <p:oleObj name="Equation" r:id="rId4" imgW="164885" imgH="164885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035550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37">
            <a:extLst>
              <a:ext uri="{FF2B5EF4-FFF2-40B4-BE49-F238E27FC236}">
                <a16:creationId xmlns:a16="http://schemas.microsoft.com/office/drawing/2014/main" id="{B39E7A0F-F64F-49EC-A9B2-991055B06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25" y="5013325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6" imgW="164885" imgH="164885" progId="Equation.DSMT4">
                  <p:embed/>
                </p:oleObj>
              </mc:Choice>
              <mc:Fallback>
                <p:oleObj name="Equation" r:id="rId6" imgW="164885" imgH="164885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5013325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38">
            <a:extLst>
              <a:ext uri="{FF2B5EF4-FFF2-40B4-BE49-F238E27FC236}">
                <a16:creationId xmlns:a16="http://schemas.microsoft.com/office/drawing/2014/main" id="{ECB77174-37EE-47DA-92AB-15EB85D31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179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2.1: Set Operations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>
            <a:extLst>
              <a:ext uri="{FF2B5EF4-FFF2-40B4-BE49-F238E27FC236}">
                <a16:creationId xmlns:a16="http://schemas.microsoft.com/office/drawing/2014/main" id="{5A6BB620-579C-43FA-8898-F64246917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A33665F-6348-439A-9508-BEE4D27DA21D}" type="slidenum">
              <a:rPr lang="zh-TW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F344A16-CF00-4CC6-B052-0A6F9351C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2938" y="0"/>
            <a:ext cx="8310562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Relations from a Set to another Set</a:t>
            </a:r>
            <a:endParaRPr lang="en-US" altLang="zh-TW" sz="3600">
              <a:solidFill>
                <a:srgbClr val="008000"/>
              </a:solidFill>
              <a:latin typeface="Arial" panose="020B0604020202020204" pitchFamily="34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7F0F3F8-6210-4043-A93A-0E0DBAD2E6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E4E7DDE2-92DE-4655-8D24-C208E5FB8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2417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2.2: Equivalence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8C5617E2-E76D-40BF-8BDF-233D6154F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Def: A, B are sets, </a:t>
            </a:r>
            <a:b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 relation </a:t>
            </a:r>
            <a:r>
              <a:rPr lang="en-US" altLang="zh-TW" sz="2400" i="1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from A to B is a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subset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of A</a:t>
            </a:r>
            <a:r>
              <a:rPr lang="en-US" altLang="zh-TW" sz="240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Domain of </a:t>
            </a:r>
            <a:r>
              <a:rPr lang="en-US" altLang="zh-TW" sz="2400" i="1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: A     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Range of </a:t>
            </a:r>
            <a:r>
              <a:rPr lang="en-US" altLang="zh-TW" sz="2400" i="1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: B</a:t>
            </a:r>
          </a:p>
          <a:p>
            <a:endParaRPr lang="en-US" altLang="zh-TW" sz="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i.e.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is a </a:t>
            </a:r>
            <a:r>
              <a:rPr lang="en-US" altLang="zh-TW" sz="2400">
                <a:solidFill>
                  <a:srgbClr val="CC33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set of ordered pairs (a,b)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where a</a:t>
            </a:r>
            <a:r>
              <a:rPr lang="en-US" altLang="zh-TW" sz="2400">
                <a:ea typeface="MS Gothic" panose="020B0609070205080204" pitchFamily="49" charset="-128"/>
                <a:sym typeface="Symbol" panose="05050102010706020507" pitchFamily="18" charset="2"/>
              </a:rPr>
              <a:t> 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A and b</a:t>
            </a:r>
            <a:r>
              <a:rPr lang="en-US" altLang="zh-TW" sz="2400">
                <a:ea typeface="MS Gothic" panose="020B0609070205080204" pitchFamily="49" charset="-128"/>
                <a:sym typeface="Symbol" panose="05050102010706020507" pitchFamily="18" charset="2"/>
              </a:rPr>
              <a:t> 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</a:p>
          <a:p>
            <a:endParaRPr lang="en-US" altLang="zh-TW" sz="16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400" i="1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: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 is </a:t>
            </a:r>
            <a:r>
              <a:rPr lang="en-US" altLang="zh-TW" sz="2400" i="1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-related to b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(or,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 is related to b by </a:t>
            </a:r>
            <a:r>
              <a:rPr lang="en-US" altLang="zh-TW" sz="2400" i="1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), if (a,b) </a:t>
            </a:r>
            <a:r>
              <a:rPr lang="en-US" altLang="zh-TW" sz="2400">
                <a:ea typeface="MS Gothic" panose="020B0609070205080204" pitchFamily="49" charset="-128"/>
                <a:sym typeface="Symbol" panose="05050102010706020507" pitchFamily="18" charset="2"/>
              </a:rPr>
              <a:t> 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b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</a:br>
            <a:endParaRPr lang="en-US" altLang="zh-TW" sz="1200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e.g. A={1,2,3}, B={x,y,z}, let 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={(1,y),(1,z),(3,y)}</a:t>
            </a:r>
            <a:b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 is 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 a relation from A to B?</a:t>
            </a:r>
          </a:p>
          <a:p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	yes! and 1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x, 1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z, 3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y…etc</a:t>
            </a:r>
          </a:p>
          <a:p>
            <a:endParaRPr lang="en-US" altLang="zh-TW" sz="1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sz="1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sz="1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sz="18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4343" name="Line 30">
            <a:extLst>
              <a:ext uri="{FF2B5EF4-FFF2-40B4-BE49-F238E27FC236}">
                <a16:creationId xmlns:a16="http://schemas.microsoft.com/office/drawing/2014/main" id="{5AE9D6CB-2F9C-4F9C-B58C-04A944ED7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4" name="Line 34">
            <a:extLst>
              <a:ext uri="{FF2B5EF4-FFF2-40B4-BE49-F238E27FC236}">
                <a16:creationId xmlns:a16="http://schemas.microsoft.com/office/drawing/2014/main" id="{DF2E112B-6D52-41D8-9A67-A1F011EB4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5" name="Line 35">
            <a:extLst>
              <a:ext uri="{FF2B5EF4-FFF2-40B4-BE49-F238E27FC236}">
                <a16:creationId xmlns:a16="http://schemas.microsoft.com/office/drawing/2014/main" id="{AC5CF151-0AB4-4106-9CC5-E0FD95593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6" name="Line 39">
            <a:extLst>
              <a:ext uri="{FF2B5EF4-FFF2-40B4-BE49-F238E27FC236}">
                <a16:creationId xmlns:a16="http://schemas.microsoft.com/office/drawing/2014/main" id="{FD023C3C-B2C1-40F8-9742-48BD5FFD4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37338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7" name="Line 47">
            <a:extLst>
              <a:ext uri="{FF2B5EF4-FFF2-40B4-BE49-F238E27FC236}">
                <a16:creationId xmlns:a16="http://schemas.microsoft.com/office/drawing/2014/main" id="{5168BCEF-9FCE-44DF-9B07-EB12952E7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6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8" name="Line 48">
            <a:extLst>
              <a:ext uri="{FF2B5EF4-FFF2-40B4-BE49-F238E27FC236}">
                <a16:creationId xmlns:a16="http://schemas.microsoft.com/office/drawing/2014/main" id="{0061573A-110E-4379-A361-3A7EE44DA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386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9" name="Line 49">
            <a:extLst>
              <a:ext uri="{FF2B5EF4-FFF2-40B4-BE49-F238E27FC236}">
                <a16:creationId xmlns:a16="http://schemas.microsoft.com/office/drawing/2014/main" id="{FA521596-F405-43EF-935B-17899FC13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1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0" name="Line 51">
            <a:extLst>
              <a:ext uri="{FF2B5EF4-FFF2-40B4-BE49-F238E27FC236}">
                <a16:creationId xmlns:a16="http://schemas.microsoft.com/office/drawing/2014/main" id="{2AD9F2CA-121B-4621-BA4E-DCEAF99AD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1" name="Line 54">
            <a:extLst>
              <a:ext uri="{FF2B5EF4-FFF2-40B4-BE49-F238E27FC236}">
                <a16:creationId xmlns:a16="http://schemas.microsoft.com/office/drawing/2014/main" id="{C4D68EA1-8792-4058-B525-672A1A614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0386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2" name="Line 56">
            <a:extLst>
              <a:ext uri="{FF2B5EF4-FFF2-40B4-BE49-F238E27FC236}">
                <a16:creationId xmlns:a16="http://schemas.microsoft.com/office/drawing/2014/main" id="{6D28E24D-BA3C-4D7C-872F-4D143A2AC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31165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3" name="Line 68">
            <a:extLst>
              <a:ext uri="{FF2B5EF4-FFF2-40B4-BE49-F238E27FC236}">
                <a16:creationId xmlns:a16="http://schemas.microsoft.com/office/drawing/2014/main" id="{9179544B-706A-429C-8EFA-6317147D1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31165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4" name="Line 70">
            <a:extLst>
              <a:ext uri="{FF2B5EF4-FFF2-40B4-BE49-F238E27FC236}">
                <a16:creationId xmlns:a16="http://schemas.microsoft.com/office/drawing/2014/main" id="{0664384D-E299-4726-853C-3C31554E4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5847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5" name="Line 82">
            <a:extLst>
              <a:ext uri="{FF2B5EF4-FFF2-40B4-BE49-F238E27FC236}">
                <a16:creationId xmlns:a16="http://schemas.microsoft.com/office/drawing/2014/main" id="{0BFBC264-D5CC-4152-B45C-5A74CB133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5847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6" name="Line 84">
            <a:extLst>
              <a:ext uri="{FF2B5EF4-FFF2-40B4-BE49-F238E27FC236}">
                <a16:creationId xmlns:a16="http://schemas.microsoft.com/office/drawing/2014/main" id="{CDD13B28-7E7B-4F25-B66B-F5481093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6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7" name="Line 87">
            <a:extLst>
              <a:ext uri="{FF2B5EF4-FFF2-40B4-BE49-F238E27FC236}">
                <a16:creationId xmlns:a16="http://schemas.microsoft.com/office/drawing/2014/main" id="{884D4F2A-26DC-4430-9196-5CB5B87C0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1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8" name="Line 91">
            <a:extLst>
              <a:ext uri="{FF2B5EF4-FFF2-40B4-BE49-F238E27FC236}">
                <a16:creationId xmlns:a16="http://schemas.microsoft.com/office/drawing/2014/main" id="{3672B6DA-8880-4BC1-B37A-747D23683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4359" name="Group 165">
            <a:extLst>
              <a:ext uri="{FF2B5EF4-FFF2-40B4-BE49-F238E27FC236}">
                <a16:creationId xmlns:a16="http://schemas.microsoft.com/office/drawing/2014/main" id="{8B087A52-7B9D-4086-836B-43B74B8C721A}"/>
              </a:ext>
            </a:extLst>
          </p:cNvPr>
          <p:cNvGrpSpPr>
            <a:grpSpLocks/>
          </p:cNvGrpSpPr>
          <p:nvPr/>
        </p:nvGrpSpPr>
        <p:grpSpPr bwMode="auto">
          <a:xfrm>
            <a:off x="3556000" y="4773614"/>
            <a:ext cx="5080000" cy="1430337"/>
            <a:chOff x="2640" y="2159"/>
            <a:chExt cx="3200" cy="901"/>
          </a:xfrm>
        </p:grpSpPr>
        <p:sp>
          <p:nvSpPr>
            <p:cNvPr id="14363" name="Rectangle 29">
              <a:extLst>
                <a:ext uri="{FF2B5EF4-FFF2-40B4-BE49-F238E27FC236}">
                  <a16:creationId xmlns:a16="http://schemas.microsoft.com/office/drawing/2014/main" id="{6205F18A-B919-419D-BA67-346D77F5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888"/>
              <a:ext cx="12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364" name="Rectangle 28">
              <a:extLst>
                <a:ext uri="{FF2B5EF4-FFF2-40B4-BE49-F238E27FC236}">
                  <a16:creationId xmlns:a16="http://schemas.microsoft.com/office/drawing/2014/main" id="{80E1DA93-A54F-4D13-8EDB-EACB3B5E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888"/>
              <a:ext cx="12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365" name="Rectangle 27">
              <a:extLst>
                <a:ext uri="{FF2B5EF4-FFF2-40B4-BE49-F238E27FC236}">
                  <a16:creationId xmlns:a16="http://schemas.microsoft.com/office/drawing/2014/main" id="{FE80C609-1592-4D12-82F7-8C04A4C63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888"/>
              <a:ext cx="12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366" name="Rectangle 26">
              <a:extLst>
                <a:ext uri="{FF2B5EF4-FFF2-40B4-BE49-F238E27FC236}">
                  <a16:creationId xmlns:a16="http://schemas.microsoft.com/office/drawing/2014/main" id="{0E671C29-CF18-428A-810D-452DFF7E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8"/>
              <a:ext cx="12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4367" name="Line 36">
              <a:extLst>
                <a:ext uri="{FF2B5EF4-FFF2-40B4-BE49-F238E27FC236}">
                  <a16:creationId xmlns:a16="http://schemas.microsoft.com/office/drawing/2014/main" id="{4E5D671E-3356-43D5-A542-F3A11CAE4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2352"/>
              <a:ext cx="0" cy="7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8" name="Text Box 12">
              <a:extLst>
                <a:ext uri="{FF2B5EF4-FFF2-40B4-BE49-F238E27FC236}">
                  <a16:creationId xmlns:a16="http://schemas.microsoft.com/office/drawing/2014/main" id="{7BA70996-C4AE-400E-A526-4B46F725F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159"/>
              <a:ext cx="12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ea typeface="新細明體" panose="02020500000000000000" pitchFamily="18" charset="-120"/>
                  <a:sym typeface="Symbol" panose="05050102010706020507" pitchFamily="18" charset="2"/>
                </a:rPr>
                <a:t>Matrix of the relation</a:t>
              </a:r>
            </a:p>
          </p:txBody>
        </p:sp>
        <p:sp>
          <p:nvSpPr>
            <p:cNvPr id="14369" name="Rectangle 25">
              <a:extLst>
                <a:ext uri="{FF2B5EF4-FFF2-40B4-BE49-F238E27FC236}">
                  <a16:creationId xmlns:a16="http://schemas.microsoft.com/office/drawing/2014/main" id="{95256042-9C5D-4D25-B673-B8C5B443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716"/>
              <a:ext cx="12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370" name="Rectangle 24">
              <a:extLst>
                <a:ext uri="{FF2B5EF4-FFF2-40B4-BE49-F238E27FC236}">
                  <a16:creationId xmlns:a16="http://schemas.microsoft.com/office/drawing/2014/main" id="{12B976A7-4A07-46DA-A7E3-626DE1083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716"/>
              <a:ext cx="12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371" name="Rectangle 23">
              <a:extLst>
                <a:ext uri="{FF2B5EF4-FFF2-40B4-BE49-F238E27FC236}">
                  <a16:creationId xmlns:a16="http://schemas.microsoft.com/office/drawing/2014/main" id="{9392B4C1-6030-401A-96A5-C31A91E38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716"/>
              <a:ext cx="12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372" name="Rectangle 22">
              <a:extLst>
                <a:ext uri="{FF2B5EF4-FFF2-40B4-BE49-F238E27FC236}">
                  <a16:creationId xmlns:a16="http://schemas.microsoft.com/office/drawing/2014/main" id="{01424569-83BC-41A1-9381-5E4BB3203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16"/>
              <a:ext cx="12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4373" name="Rectangle 21">
              <a:extLst>
                <a:ext uri="{FF2B5EF4-FFF2-40B4-BE49-F238E27FC236}">
                  <a16:creationId xmlns:a16="http://schemas.microsoft.com/office/drawing/2014/main" id="{C349A53C-5C2E-46AC-99E0-0DD0DA1B1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544"/>
              <a:ext cx="12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374" name="Rectangle 20">
              <a:extLst>
                <a:ext uri="{FF2B5EF4-FFF2-40B4-BE49-F238E27FC236}">
                  <a16:creationId xmlns:a16="http://schemas.microsoft.com/office/drawing/2014/main" id="{D2863A09-E3C1-46C6-9960-63F2F60D5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544"/>
              <a:ext cx="12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375" name="Rectangle 19">
              <a:extLst>
                <a:ext uri="{FF2B5EF4-FFF2-40B4-BE49-F238E27FC236}">
                  <a16:creationId xmlns:a16="http://schemas.microsoft.com/office/drawing/2014/main" id="{21739A58-4384-4C9F-8953-E68998529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544"/>
              <a:ext cx="12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376" name="Rectangle 18">
              <a:extLst>
                <a:ext uri="{FF2B5EF4-FFF2-40B4-BE49-F238E27FC236}">
                  <a16:creationId xmlns:a16="http://schemas.microsoft.com/office/drawing/2014/main" id="{F6B1CB86-41B5-45A3-BA9C-EC168BB1D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44"/>
              <a:ext cx="12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377" name="Rectangle 17">
              <a:extLst>
                <a:ext uri="{FF2B5EF4-FFF2-40B4-BE49-F238E27FC236}">
                  <a16:creationId xmlns:a16="http://schemas.microsoft.com/office/drawing/2014/main" id="{DB7D4D45-1616-45B9-B7CC-05067C2E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352"/>
              <a:ext cx="1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z</a:t>
              </a:r>
            </a:p>
          </p:txBody>
        </p:sp>
        <p:sp>
          <p:nvSpPr>
            <p:cNvPr id="14378" name="Rectangle 16">
              <a:extLst>
                <a:ext uri="{FF2B5EF4-FFF2-40B4-BE49-F238E27FC236}">
                  <a16:creationId xmlns:a16="http://schemas.microsoft.com/office/drawing/2014/main" id="{78BC8777-D16C-4BD1-9AFA-C2656EBAA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352"/>
              <a:ext cx="1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14379" name="Rectangle 15">
              <a:extLst>
                <a:ext uri="{FF2B5EF4-FFF2-40B4-BE49-F238E27FC236}">
                  <a16:creationId xmlns:a16="http://schemas.microsoft.com/office/drawing/2014/main" id="{4917A0FC-7578-4588-BF78-4A4E9B8CE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352"/>
              <a:ext cx="1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20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14380" name="Rectangle 14">
              <a:extLst>
                <a:ext uri="{FF2B5EF4-FFF2-40B4-BE49-F238E27FC236}">
                  <a16:creationId xmlns:a16="http://schemas.microsoft.com/office/drawing/2014/main" id="{225BC42E-7369-403D-92F8-DDA5CB363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52"/>
              <a:ext cx="1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zh-TW" altLang="en-US" sz="1200">
                <a:ea typeface="新細明體" panose="02020500000000000000" pitchFamily="18" charset="-120"/>
              </a:endParaRPr>
            </a:p>
          </p:txBody>
        </p:sp>
        <p:sp>
          <p:nvSpPr>
            <p:cNvPr id="14381" name="Line 31">
              <a:extLst>
                <a:ext uri="{FF2B5EF4-FFF2-40B4-BE49-F238E27FC236}">
                  <a16:creationId xmlns:a16="http://schemas.microsoft.com/office/drawing/2014/main" id="{0923E9E8-3490-4A88-BEFA-1D9ECDA2F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44"/>
              <a:ext cx="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2" name="Oval 155">
              <a:extLst>
                <a:ext uri="{FF2B5EF4-FFF2-40B4-BE49-F238E27FC236}">
                  <a16:creationId xmlns:a16="http://schemas.microsoft.com/office/drawing/2014/main" id="{6DB7C268-FD8D-4890-B861-6C724AE02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00"/>
              <a:ext cx="33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600">
                <a:ea typeface="新細明體" panose="02020500000000000000" pitchFamily="18" charset="-120"/>
              </a:endParaRPr>
            </a:p>
          </p:txBody>
        </p:sp>
        <p:sp>
          <p:nvSpPr>
            <p:cNvPr id="14383" name="Oval 156">
              <a:extLst>
                <a:ext uri="{FF2B5EF4-FFF2-40B4-BE49-F238E27FC236}">
                  <a16:creationId xmlns:a16="http://schemas.microsoft.com/office/drawing/2014/main" id="{93D89CE5-54EB-438C-9B93-EBEF1777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400"/>
              <a:ext cx="33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600">
                <a:ea typeface="新細明體" panose="02020500000000000000" pitchFamily="18" charset="-120"/>
              </a:endParaRPr>
            </a:p>
          </p:txBody>
        </p:sp>
        <p:sp>
          <p:nvSpPr>
            <p:cNvPr id="14384" name="Text Box 158">
              <a:extLst>
                <a:ext uri="{FF2B5EF4-FFF2-40B4-BE49-F238E27FC236}">
                  <a16:creationId xmlns:a16="http://schemas.microsoft.com/office/drawing/2014/main" id="{BB8946D5-036C-4DA5-8871-03FCC55FA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159"/>
              <a:ext cx="17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ea typeface="新細明體" panose="02020500000000000000" pitchFamily="18" charset="-120"/>
                  <a:sym typeface="Symbol" panose="05050102010706020507" pitchFamily="18" charset="2"/>
                </a:rPr>
                <a:t>Arrow diagram of the relation</a:t>
              </a:r>
            </a:p>
          </p:txBody>
        </p:sp>
        <p:sp>
          <p:nvSpPr>
            <p:cNvPr id="14385" name="Text Box 159">
              <a:extLst>
                <a:ext uri="{FF2B5EF4-FFF2-40B4-BE49-F238E27FC236}">
                  <a16:creationId xmlns:a16="http://schemas.microsoft.com/office/drawing/2014/main" id="{0E6F4512-97D5-472E-97FE-D61152582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48"/>
              <a:ext cx="17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123</a:t>
              </a:r>
            </a:p>
          </p:txBody>
        </p:sp>
        <p:sp>
          <p:nvSpPr>
            <p:cNvPr id="14386" name="Text Box 160">
              <a:extLst>
                <a:ext uri="{FF2B5EF4-FFF2-40B4-BE49-F238E27FC236}">
                  <a16:creationId xmlns:a16="http://schemas.microsoft.com/office/drawing/2014/main" id="{4EB41FE9-3C3C-42CB-8829-F431624D4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448"/>
              <a:ext cx="17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xyz</a:t>
              </a:r>
            </a:p>
          </p:txBody>
        </p:sp>
        <p:sp>
          <p:nvSpPr>
            <p:cNvPr id="14387" name="Line 161">
              <a:extLst>
                <a:ext uri="{FF2B5EF4-FFF2-40B4-BE49-F238E27FC236}">
                  <a16:creationId xmlns:a16="http://schemas.microsoft.com/office/drawing/2014/main" id="{B5AD6A23-C9A4-4A3A-B8FC-4F2BBE6A1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8" name="Line 162">
              <a:extLst>
                <a:ext uri="{FF2B5EF4-FFF2-40B4-BE49-F238E27FC236}">
                  <a16:creationId xmlns:a16="http://schemas.microsoft.com/office/drawing/2014/main" id="{DBADC561-655D-4EDC-9832-2AAA72E68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9" name="Line 163">
              <a:extLst>
                <a:ext uri="{FF2B5EF4-FFF2-40B4-BE49-F238E27FC236}">
                  <a16:creationId xmlns:a16="http://schemas.microsoft.com/office/drawing/2014/main" id="{2F13ABB0-4F9E-43F0-B624-E32A53BB7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68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4360" name="Object 166">
            <a:extLst>
              <a:ext uri="{FF2B5EF4-FFF2-40B4-BE49-F238E27FC236}">
                <a16:creationId xmlns:a16="http://schemas.microsoft.com/office/drawing/2014/main" id="{0CAD0B9C-017C-4182-AF38-A61F12BA83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8100" y="2757488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4" imgW="164885" imgH="164885" progId="Equation.DSMT4">
                  <p:embed/>
                </p:oleObj>
              </mc:Choice>
              <mc:Fallback>
                <p:oleObj name="Equation" r:id="rId4" imgW="164885" imgH="164885" progId="Equation.DSMT4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2757488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167">
            <a:extLst>
              <a:ext uri="{FF2B5EF4-FFF2-40B4-BE49-F238E27FC236}">
                <a16:creationId xmlns:a16="http://schemas.microsoft.com/office/drawing/2014/main" id="{FBA9B80F-FBDC-40E9-B219-EFB660FF5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7938" y="2720975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6" imgW="164885" imgH="164885" progId="Equation.DSMT4">
                  <p:embed/>
                </p:oleObj>
              </mc:Choice>
              <mc:Fallback>
                <p:oleObj name="Equation" r:id="rId6" imgW="164885" imgH="164885" progId="Equation.DSMT4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7938" y="2720975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168">
            <a:extLst>
              <a:ext uri="{FF2B5EF4-FFF2-40B4-BE49-F238E27FC236}">
                <a16:creationId xmlns:a16="http://schemas.microsoft.com/office/drawing/2014/main" id="{23900EFB-030D-4F32-9714-CBCE66CE7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9650" y="3346450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7" imgW="164885" imgH="164885" progId="Equation.DSMT4">
                  <p:embed/>
                </p:oleObj>
              </mc:Choice>
              <mc:Fallback>
                <p:oleObj name="Equation" r:id="rId7" imgW="164885" imgH="164885" progId="Equation.DSMT4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9650" y="3346450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4">
            <a:extLst>
              <a:ext uri="{FF2B5EF4-FFF2-40B4-BE49-F238E27FC236}">
                <a16:creationId xmlns:a16="http://schemas.microsoft.com/office/drawing/2014/main" id="{5545CEDF-7944-4ECD-BE8C-929F9C136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A4CC7DE-CAFA-4239-8789-6DE0F494BC1A}" type="slidenum">
              <a:rPr lang="zh-TW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8A5A891-CC6A-4868-BAB8-8ECA4FE32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Relations on the same Set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486FBCA-078F-4118-B662-8BEB528F601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3D76F13A-EEAC-48EF-B4F1-CC16E767B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 relation on S :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A relation from a set S to itself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endParaRPr lang="en-US" altLang="zh-TW" sz="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e.g. PERT graph, let S={A,B,C,D,E,F,G,H,I,J,K} be the set of all tasks</a:t>
            </a:r>
            <a:b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define a relation : task X is related to task Y if X immediately preceds Y</a:t>
            </a:r>
          </a:p>
          <a:p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	then R={(A,C), (B,C), (C,D), (C,E), (D,F), (E,F), (C,G), (G,H), (F,I), (H,J), (I,J), (J,K)}</a:t>
            </a:r>
          </a:p>
          <a:p>
            <a:r>
              <a:rPr lang="en-US" altLang="zh-TW" sz="12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	</a:t>
            </a:r>
            <a:br>
              <a:rPr lang="en-US" altLang="zh-TW" sz="12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Directed graph of the relation</a:t>
            </a:r>
          </a:p>
          <a:p>
            <a:pPr>
              <a:buFontTx/>
              <a:buChar char="•"/>
            </a:pPr>
            <a:endParaRPr lang="en-US" altLang="zh-TW" sz="2000">
              <a:solidFill>
                <a:schemeClr val="accent2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endParaRPr lang="en-US" altLang="zh-TW" sz="2400">
              <a:solidFill>
                <a:schemeClr val="accent2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endParaRPr lang="en-US" altLang="zh-TW" sz="2400">
              <a:solidFill>
                <a:schemeClr val="accent2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endParaRPr lang="en-US" altLang="zh-TW" sz="2400">
              <a:solidFill>
                <a:schemeClr val="accent2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endParaRPr lang="en-US" altLang="zh-TW" sz="2400">
              <a:solidFill>
                <a:schemeClr val="accent2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/>
            <a:endParaRPr lang="en-US" altLang="zh-TW" sz="1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e.g. let S={1,2,3,4}, define a relation 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 on S : x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y means x&lt;y</a:t>
            </a:r>
            <a:b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then, 1 is related to 4, but not the other way</a:t>
            </a:r>
            <a:b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         2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3 is true, but 4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2 is false</a:t>
            </a:r>
          </a:p>
        </p:txBody>
      </p:sp>
      <p:sp>
        <p:nvSpPr>
          <p:cNvPr id="16390" name="Line 10">
            <a:extLst>
              <a:ext uri="{FF2B5EF4-FFF2-40B4-BE49-F238E27FC236}">
                <a16:creationId xmlns:a16="http://schemas.microsoft.com/office/drawing/2014/main" id="{FAB25B94-8305-47B6-8761-7CFBA1A1E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Line 11">
            <a:extLst>
              <a:ext uri="{FF2B5EF4-FFF2-40B4-BE49-F238E27FC236}">
                <a16:creationId xmlns:a16="http://schemas.microsoft.com/office/drawing/2014/main" id="{450012A4-FDB4-4F40-8CB6-CCBB88773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Line 12">
            <a:extLst>
              <a:ext uri="{FF2B5EF4-FFF2-40B4-BE49-F238E27FC236}">
                <a16:creationId xmlns:a16="http://schemas.microsoft.com/office/drawing/2014/main" id="{AD23E619-E34C-42DB-BAE2-D38DB3269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Line 14">
            <a:extLst>
              <a:ext uri="{FF2B5EF4-FFF2-40B4-BE49-F238E27FC236}">
                <a16:creationId xmlns:a16="http://schemas.microsoft.com/office/drawing/2014/main" id="{11D82860-5192-4F10-A633-E102C01C2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37338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4" name="Line 15">
            <a:extLst>
              <a:ext uri="{FF2B5EF4-FFF2-40B4-BE49-F238E27FC236}">
                <a16:creationId xmlns:a16="http://schemas.microsoft.com/office/drawing/2014/main" id="{F17E62DF-0B22-4FDA-A2BD-AD216E423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6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5" name="Line 16">
            <a:extLst>
              <a:ext uri="{FF2B5EF4-FFF2-40B4-BE49-F238E27FC236}">
                <a16:creationId xmlns:a16="http://schemas.microsoft.com/office/drawing/2014/main" id="{6754BA78-3ABF-4D69-AC01-FD3B46186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386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6" name="Line 17">
            <a:extLst>
              <a:ext uri="{FF2B5EF4-FFF2-40B4-BE49-F238E27FC236}">
                <a16:creationId xmlns:a16="http://schemas.microsoft.com/office/drawing/2014/main" id="{5BDDC6FB-0F8A-4740-8B0E-49F25AF16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1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7" name="Line 18">
            <a:extLst>
              <a:ext uri="{FF2B5EF4-FFF2-40B4-BE49-F238E27FC236}">
                <a16:creationId xmlns:a16="http://schemas.microsoft.com/office/drawing/2014/main" id="{E4E6DCE9-74FA-45B6-99A5-247A5DAB2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8" name="Line 19">
            <a:extLst>
              <a:ext uri="{FF2B5EF4-FFF2-40B4-BE49-F238E27FC236}">
                <a16:creationId xmlns:a16="http://schemas.microsoft.com/office/drawing/2014/main" id="{03432AB6-362A-4D36-A7AF-9B26117E1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0386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9" name="Line 20">
            <a:extLst>
              <a:ext uri="{FF2B5EF4-FFF2-40B4-BE49-F238E27FC236}">
                <a16:creationId xmlns:a16="http://schemas.microsoft.com/office/drawing/2014/main" id="{34515788-A19A-4B31-8839-61DEA2DDB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31165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0" name="Line 21">
            <a:extLst>
              <a:ext uri="{FF2B5EF4-FFF2-40B4-BE49-F238E27FC236}">
                <a16:creationId xmlns:a16="http://schemas.microsoft.com/office/drawing/2014/main" id="{EE250DC0-053C-4DF8-9CE6-376F57291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31165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1" name="Line 22">
            <a:extLst>
              <a:ext uri="{FF2B5EF4-FFF2-40B4-BE49-F238E27FC236}">
                <a16:creationId xmlns:a16="http://schemas.microsoft.com/office/drawing/2014/main" id="{3032D3C3-9B3B-4EAB-ABE4-0B2C74308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5847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2" name="Line 23">
            <a:extLst>
              <a:ext uri="{FF2B5EF4-FFF2-40B4-BE49-F238E27FC236}">
                <a16:creationId xmlns:a16="http://schemas.microsoft.com/office/drawing/2014/main" id="{B3BE65F6-98D8-4771-8622-8BC7D3165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5847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3" name="Line 24">
            <a:extLst>
              <a:ext uri="{FF2B5EF4-FFF2-40B4-BE49-F238E27FC236}">
                <a16:creationId xmlns:a16="http://schemas.microsoft.com/office/drawing/2014/main" id="{E2AE39D3-A34C-4832-A528-9B27CE0EE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6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4" name="Line 25">
            <a:extLst>
              <a:ext uri="{FF2B5EF4-FFF2-40B4-BE49-F238E27FC236}">
                <a16:creationId xmlns:a16="http://schemas.microsoft.com/office/drawing/2014/main" id="{52816E75-8B9C-4EED-B2A4-19322C4DE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1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5" name="Line 26">
            <a:extLst>
              <a:ext uri="{FF2B5EF4-FFF2-40B4-BE49-F238E27FC236}">
                <a16:creationId xmlns:a16="http://schemas.microsoft.com/office/drawing/2014/main" id="{A4CF7873-7493-41C0-A49B-7520FBCF7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90194" name="Group 50">
            <a:extLst>
              <a:ext uri="{FF2B5EF4-FFF2-40B4-BE49-F238E27FC236}">
                <a16:creationId xmlns:a16="http://schemas.microsoft.com/office/drawing/2014/main" id="{8EFC03A6-4EF7-43C1-8A55-1BA58C7FB9B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44800"/>
            <a:ext cx="3581400" cy="1600200"/>
            <a:chOff x="1968" y="912"/>
            <a:chExt cx="2256" cy="1008"/>
          </a:xfrm>
        </p:grpSpPr>
        <p:sp>
          <p:nvSpPr>
            <p:cNvPr id="16408" name="AutoShape 51">
              <a:extLst>
                <a:ext uri="{FF2B5EF4-FFF2-40B4-BE49-F238E27FC236}">
                  <a16:creationId xmlns:a16="http://schemas.microsoft.com/office/drawing/2014/main" id="{04A008F4-74A5-4696-A7B4-CB712CB1C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6409" name="AutoShape 52">
              <a:extLst>
                <a:ext uri="{FF2B5EF4-FFF2-40B4-BE49-F238E27FC236}">
                  <a16:creationId xmlns:a16="http://schemas.microsoft.com/office/drawing/2014/main" id="{30C34A18-E74D-45FA-8F1F-B0778A22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410" name="AutoShape 53">
              <a:extLst>
                <a:ext uri="{FF2B5EF4-FFF2-40B4-BE49-F238E27FC236}">
                  <a16:creationId xmlns:a16="http://schemas.microsoft.com/office/drawing/2014/main" id="{E8B4F936-8A7B-433D-893D-53F19CA73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6411" name="AutoShape 54">
              <a:extLst>
                <a:ext uri="{FF2B5EF4-FFF2-40B4-BE49-F238E27FC236}">
                  <a16:creationId xmlns:a16="http://schemas.microsoft.com/office/drawing/2014/main" id="{DE5CC0BD-F83B-4478-B784-82EE293BC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412" name="AutoShape 55">
              <a:extLst>
                <a:ext uri="{FF2B5EF4-FFF2-40B4-BE49-F238E27FC236}">
                  <a16:creationId xmlns:a16="http://schemas.microsoft.com/office/drawing/2014/main" id="{EA04FEA0-6B4D-4EE1-B152-1A678E256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6413" name="AutoShape 56">
              <a:extLst>
                <a:ext uri="{FF2B5EF4-FFF2-40B4-BE49-F238E27FC236}">
                  <a16:creationId xmlns:a16="http://schemas.microsoft.com/office/drawing/2014/main" id="{9A682B04-16F7-4E4D-8245-CADE4E88B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414" name="AutoShape 57">
              <a:extLst>
                <a:ext uri="{FF2B5EF4-FFF2-40B4-BE49-F238E27FC236}">
                  <a16:creationId xmlns:a16="http://schemas.microsoft.com/office/drawing/2014/main" id="{BA5E88D2-25D1-41EB-926C-934BC945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6415" name="AutoShape 58">
              <a:extLst>
                <a:ext uri="{FF2B5EF4-FFF2-40B4-BE49-F238E27FC236}">
                  <a16:creationId xmlns:a16="http://schemas.microsoft.com/office/drawing/2014/main" id="{71A963BD-9262-4D5C-9304-FD4C94041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6416" name="AutoShape 59">
              <a:extLst>
                <a:ext uri="{FF2B5EF4-FFF2-40B4-BE49-F238E27FC236}">
                  <a16:creationId xmlns:a16="http://schemas.microsoft.com/office/drawing/2014/main" id="{118ADBC5-D4AE-4CC4-8372-802D1745E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9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6417" name="AutoShape 60">
              <a:extLst>
                <a:ext uri="{FF2B5EF4-FFF2-40B4-BE49-F238E27FC236}">
                  <a16:creationId xmlns:a16="http://schemas.microsoft.com/office/drawing/2014/main" id="{2ABD171F-9082-4437-9107-3258749DB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418" name="AutoShape 61">
              <a:extLst>
                <a:ext uri="{FF2B5EF4-FFF2-40B4-BE49-F238E27FC236}">
                  <a16:creationId xmlns:a16="http://schemas.microsoft.com/office/drawing/2014/main" id="{26D817EA-54E2-4B14-AB7C-50E643176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3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10</a:t>
              </a:r>
            </a:p>
          </p:txBody>
        </p:sp>
        <p:cxnSp>
          <p:nvCxnSpPr>
            <p:cNvPr id="16419" name="AutoShape 62">
              <a:extLst>
                <a:ext uri="{FF2B5EF4-FFF2-40B4-BE49-F238E27FC236}">
                  <a16:creationId xmlns:a16="http://schemas.microsoft.com/office/drawing/2014/main" id="{41E165B6-666E-4456-931F-575F3E733823}"/>
                </a:ext>
              </a:extLst>
            </p:cNvPr>
            <p:cNvCxnSpPr>
              <a:cxnSpLocks noChangeShapeType="1"/>
              <a:stCxn id="16408" idx="5"/>
              <a:endCxn id="16411" idx="1"/>
            </p:cNvCxnSpPr>
            <p:nvPr/>
          </p:nvCxnSpPr>
          <p:spPr bwMode="auto">
            <a:xfrm>
              <a:off x="2139" y="1371"/>
              <a:ext cx="23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0" name="AutoShape 63">
              <a:extLst>
                <a:ext uri="{FF2B5EF4-FFF2-40B4-BE49-F238E27FC236}">
                  <a16:creationId xmlns:a16="http://schemas.microsoft.com/office/drawing/2014/main" id="{09A7B4BC-B248-44A5-A23E-D97855428954}"/>
                </a:ext>
              </a:extLst>
            </p:cNvPr>
            <p:cNvCxnSpPr>
              <a:cxnSpLocks noChangeShapeType="1"/>
              <a:stCxn id="16409" idx="6"/>
              <a:endCxn id="16411" idx="3"/>
            </p:cNvCxnSpPr>
            <p:nvPr/>
          </p:nvCxnSpPr>
          <p:spPr bwMode="auto">
            <a:xfrm flipV="1">
              <a:off x="2160" y="1611"/>
              <a:ext cx="213" cy="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1" name="AutoShape 64">
              <a:extLst>
                <a:ext uri="{FF2B5EF4-FFF2-40B4-BE49-F238E27FC236}">
                  <a16:creationId xmlns:a16="http://schemas.microsoft.com/office/drawing/2014/main" id="{8814C8DD-ADCB-4062-BE61-9D370A7E3D77}"/>
                </a:ext>
              </a:extLst>
            </p:cNvPr>
            <p:cNvCxnSpPr>
              <a:cxnSpLocks noChangeShapeType="1"/>
              <a:stCxn id="16411" idx="7"/>
              <a:endCxn id="16410" idx="3"/>
            </p:cNvCxnSpPr>
            <p:nvPr/>
          </p:nvCxnSpPr>
          <p:spPr bwMode="auto">
            <a:xfrm flipV="1">
              <a:off x="2475" y="1179"/>
              <a:ext cx="282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2" name="AutoShape 65">
              <a:extLst>
                <a:ext uri="{FF2B5EF4-FFF2-40B4-BE49-F238E27FC236}">
                  <a16:creationId xmlns:a16="http://schemas.microsoft.com/office/drawing/2014/main" id="{A886E164-4679-4F52-B36F-734832C2392B}"/>
                </a:ext>
              </a:extLst>
            </p:cNvPr>
            <p:cNvCxnSpPr>
              <a:cxnSpLocks noChangeShapeType="1"/>
              <a:stCxn id="16411" idx="6"/>
              <a:endCxn id="16412" idx="2"/>
            </p:cNvCxnSpPr>
            <p:nvPr/>
          </p:nvCxnSpPr>
          <p:spPr bwMode="auto">
            <a:xfrm flipV="1">
              <a:off x="2496" y="1512"/>
              <a:ext cx="288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3" name="AutoShape 66">
              <a:extLst>
                <a:ext uri="{FF2B5EF4-FFF2-40B4-BE49-F238E27FC236}">
                  <a16:creationId xmlns:a16="http://schemas.microsoft.com/office/drawing/2014/main" id="{E8048142-5B4F-440E-B6DB-16DF6A74FEB1}"/>
                </a:ext>
              </a:extLst>
            </p:cNvPr>
            <p:cNvCxnSpPr>
              <a:cxnSpLocks noChangeShapeType="1"/>
              <a:stCxn id="16411" idx="5"/>
              <a:endCxn id="16414" idx="2"/>
            </p:cNvCxnSpPr>
            <p:nvPr/>
          </p:nvCxnSpPr>
          <p:spPr bwMode="auto">
            <a:xfrm>
              <a:off x="2475" y="1611"/>
              <a:ext cx="309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4" name="AutoShape 67">
              <a:extLst>
                <a:ext uri="{FF2B5EF4-FFF2-40B4-BE49-F238E27FC236}">
                  <a16:creationId xmlns:a16="http://schemas.microsoft.com/office/drawing/2014/main" id="{69E7B0ED-132E-4297-B594-D552044F9EAE}"/>
                </a:ext>
              </a:extLst>
            </p:cNvPr>
            <p:cNvCxnSpPr>
              <a:cxnSpLocks noChangeShapeType="1"/>
              <a:stCxn id="16410" idx="6"/>
              <a:endCxn id="16413" idx="1"/>
            </p:cNvCxnSpPr>
            <p:nvPr/>
          </p:nvCxnSpPr>
          <p:spPr bwMode="auto">
            <a:xfrm>
              <a:off x="2880" y="1128"/>
              <a:ext cx="309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5" name="AutoShape 68">
              <a:extLst>
                <a:ext uri="{FF2B5EF4-FFF2-40B4-BE49-F238E27FC236}">
                  <a16:creationId xmlns:a16="http://schemas.microsoft.com/office/drawing/2014/main" id="{AC42660F-25D0-499A-9AE6-98E61071E025}"/>
                </a:ext>
              </a:extLst>
            </p:cNvPr>
            <p:cNvCxnSpPr>
              <a:cxnSpLocks noChangeShapeType="1"/>
              <a:stCxn id="16412" idx="6"/>
              <a:endCxn id="16413" idx="2"/>
            </p:cNvCxnSpPr>
            <p:nvPr/>
          </p:nvCxnSpPr>
          <p:spPr bwMode="auto">
            <a:xfrm flipV="1">
              <a:off x="2928" y="1368"/>
              <a:ext cx="24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6" name="AutoShape 69">
              <a:extLst>
                <a:ext uri="{FF2B5EF4-FFF2-40B4-BE49-F238E27FC236}">
                  <a16:creationId xmlns:a16="http://schemas.microsoft.com/office/drawing/2014/main" id="{0C8B0F41-025A-4DCA-AF4A-3D9B41E45467}"/>
                </a:ext>
              </a:extLst>
            </p:cNvPr>
            <p:cNvCxnSpPr>
              <a:cxnSpLocks noChangeShapeType="1"/>
              <a:stCxn id="16414" idx="6"/>
              <a:endCxn id="16415" idx="2"/>
            </p:cNvCxnSpPr>
            <p:nvPr/>
          </p:nvCxnSpPr>
          <p:spPr bwMode="auto">
            <a:xfrm>
              <a:off x="2928" y="184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7" name="AutoShape 70">
              <a:extLst>
                <a:ext uri="{FF2B5EF4-FFF2-40B4-BE49-F238E27FC236}">
                  <a16:creationId xmlns:a16="http://schemas.microsoft.com/office/drawing/2014/main" id="{685C71AB-A022-4A97-8990-2100A603C187}"/>
                </a:ext>
              </a:extLst>
            </p:cNvPr>
            <p:cNvCxnSpPr>
              <a:cxnSpLocks noChangeShapeType="1"/>
              <a:stCxn id="16413" idx="6"/>
              <a:endCxn id="16416" idx="2"/>
            </p:cNvCxnSpPr>
            <p:nvPr/>
          </p:nvCxnSpPr>
          <p:spPr bwMode="auto">
            <a:xfrm>
              <a:off x="3312" y="1368"/>
              <a:ext cx="28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8" name="AutoShape 71">
              <a:extLst>
                <a:ext uri="{FF2B5EF4-FFF2-40B4-BE49-F238E27FC236}">
                  <a16:creationId xmlns:a16="http://schemas.microsoft.com/office/drawing/2014/main" id="{2C5F96C3-9FBD-4E60-916A-6AA725C7D2C0}"/>
                </a:ext>
              </a:extLst>
            </p:cNvPr>
            <p:cNvCxnSpPr>
              <a:cxnSpLocks noChangeShapeType="1"/>
              <a:stCxn id="16415" idx="6"/>
              <a:endCxn id="16417" idx="2"/>
            </p:cNvCxnSpPr>
            <p:nvPr/>
          </p:nvCxnSpPr>
          <p:spPr bwMode="auto">
            <a:xfrm>
              <a:off x="3408" y="1848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9" name="AutoShape 72">
              <a:extLst>
                <a:ext uri="{FF2B5EF4-FFF2-40B4-BE49-F238E27FC236}">
                  <a16:creationId xmlns:a16="http://schemas.microsoft.com/office/drawing/2014/main" id="{C2DF92A5-47C1-4500-B036-8BB2F03E7D58}"/>
                </a:ext>
              </a:extLst>
            </p:cNvPr>
            <p:cNvCxnSpPr>
              <a:cxnSpLocks noChangeShapeType="1"/>
              <a:stCxn id="16416" idx="5"/>
              <a:endCxn id="16417" idx="1"/>
            </p:cNvCxnSpPr>
            <p:nvPr/>
          </p:nvCxnSpPr>
          <p:spPr bwMode="auto">
            <a:xfrm>
              <a:off x="3723" y="1515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30" name="AutoShape 73">
              <a:extLst>
                <a:ext uri="{FF2B5EF4-FFF2-40B4-BE49-F238E27FC236}">
                  <a16:creationId xmlns:a16="http://schemas.microsoft.com/office/drawing/2014/main" id="{F54C4A3B-644D-4BE6-8359-FB1C7606ABAD}"/>
                </a:ext>
              </a:extLst>
            </p:cNvPr>
            <p:cNvCxnSpPr>
              <a:cxnSpLocks noChangeShapeType="1"/>
              <a:stCxn id="16417" idx="6"/>
              <a:endCxn id="16418" idx="3"/>
            </p:cNvCxnSpPr>
            <p:nvPr/>
          </p:nvCxnSpPr>
          <p:spPr bwMode="auto">
            <a:xfrm flipV="1">
              <a:off x="3984" y="1659"/>
              <a:ext cx="117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31" name="Text Box 74">
              <a:extLst>
                <a:ext uri="{FF2B5EF4-FFF2-40B4-BE49-F238E27FC236}">
                  <a16:creationId xmlns:a16="http://schemas.microsoft.com/office/drawing/2014/main" id="{82C458E7-31C0-423C-B93A-F155FA09E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104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16432" name="Text Box 75">
              <a:extLst>
                <a:ext uri="{FF2B5EF4-FFF2-40B4-BE49-F238E27FC236}">
                  <a16:creationId xmlns:a16="http://schemas.microsoft.com/office/drawing/2014/main" id="{FDE0D4C8-EBC3-45F8-AF17-2C241155B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16433" name="Text Box 76">
              <a:extLst>
                <a:ext uri="{FF2B5EF4-FFF2-40B4-BE49-F238E27FC236}">
                  <a16:creationId xmlns:a16="http://schemas.microsoft.com/office/drawing/2014/main" id="{24478EA9-14B1-4803-A2AB-82F99E947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4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6434" name="Text Box 77">
              <a:extLst>
                <a:ext uri="{FF2B5EF4-FFF2-40B4-BE49-F238E27FC236}">
                  <a16:creationId xmlns:a16="http://schemas.microsoft.com/office/drawing/2014/main" id="{DF32DE7B-7611-466D-BA5F-1EBC92646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1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16435" name="Text Box 78">
              <a:extLst>
                <a:ext uri="{FF2B5EF4-FFF2-40B4-BE49-F238E27FC236}">
                  <a16:creationId xmlns:a16="http://schemas.microsoft.com/office/drawing/2014/main" id="{C7EDCAA0-CB21-45E9-8742-65866F7A7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9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16436" name="Text Box 79">
              <a:extLst>
                <a:ext uri="{FF2B5EF4-FFF2-40B4-BE49-F238E27FC236}">
                  <a16:creationId xmlns:a16="http://schemas.microsoft.com/office/drawing/2014/main" id="{591C5079-9713-41C8-8432-3CEAB4077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152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F</a:t>
              </a:r>
            </a:p>
          </p:txBody>
        </p:sp>
        <p:sp>
          <p:nvSpPr>
            <p:cNvPr id="16437" name="Text Box 80">
              <a:extLst>
                <a:ext uri="{FF2B5EF4-FFF2-40B4-BE49-F238E27FC236}">
                  <a16:creationId xmlns:a16="http://schemas.microsoft.com/office/drawing/2014/main" id="{B66B3B4C-1394-44F3-B64C-AA0613FC4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632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16438" name="Text Box 81">
              <a:extLst>
                <a:ext uri="{FF2B5EF4-FFF2-40B4-BE49-F238E27FC236}">
                  <a16:creationId xmlns:a16="http://schemas.microsoft.com/office/drawing/2014/main" id="{5CEB42C2-4DA5-4B4A-AC6E-D98894F3C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3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16439" name="Text Box 82">
              <a:extLst>
                <a:ext uri="{FF2B5EF4-FFF2-40B4-BE49-F238E27FC236}">
                  <a16:creationId xmlns:a16="http://schemas.microsoft.com/office/drawing/2014/main" id="{672DDAC3-5560-4529-BE3C-5E2165BFC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48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6440" name="Text Box 83">
              <a:extLst>
                <a:ext uri="{FF2B5EF4-FFF2-40B4-BE49-F238E27FC236}">
                  <a16:creationId xmlns:a16="http://schemas.microsoft.com/office/drawing/2014/main" id="{A2E4DB07-10BA-44FB-BC2F-F47DC3FAE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16441" name="Text Box 84">
              <a:extLst>
                <a:ext uri="{FF2B5EF4-FFF2-40B4-BE49-F238E27FC236}">
                  <a16:creationId xmlns:a16="http://schemas.microsoft.com/office/drawing/2014/main" id="{206F7D2D-66A3-4780-8441-A3B37F468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392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K</a:t>
              </a:r>
            </a:p>
          </p:txBody>
        </p:sp>
      </p:grpSp>
      <p:sp>
        <p:nvSpPr>
          <p:cNvPr id="16407" name="Text Box 86">
            <a:extLst>
              <a:ext uri="{FF2B5EF4-FFF2-40B4-BE49-F238E27FC236}">
                <a16:creationId xmlns:a16="http://schemas.microsoft.com/office/drawing/2014/main" id="{0763C343-CBE1-49CE-89B2-6FF1F3BC4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2417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2.2: Equivalence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4">
            <a:extLst>
              <a:ext uri="{FF2B5EF4-FFF2-40B4-BE49-F238E27FC236}">
                <a16:creationId xmlns:a16="http://schemas.microsoft.com/office/drawing/2014/main" id="{CFEDA96D-3C18-4A2D-A8DF-F2F8966340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358E044-4473-4AE8-90FA-05448B244CD6}" type="slidenum">
              <a:rPr lang="zh-TW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0545426-4810-4C0B-BE25-6C10A47A5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Types of Relations on Sets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AF55482-752A-4E7C-80B0-C50DFE092F9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4BE13503-DF11-49D3-B793-4AD12E5B8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Given a set S,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a relation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on S may have the following properties</a:t>
            </a:r>
          </a:p>
          <a:p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Reflexive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relations:     (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is reflexive)</a:t>
            </a:r>
          </a:p>
          <a:p>
            <a:pPr lvl="1" eaLnBrk="1" hangingPunct="1"/>
            <a:r>
              <a:rPr lang="en-US" altLang="zh-TW" sz="2400">
                <a:solidFill>
                  <a:srgbClr val="CC33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          </a:t>
            </a:r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, x</a:t>
            </a:r>
            <a:r>
              <a:rPr lang="en-US" altLang="zh-TW" sz="2400" i="1">
                <a:latin typeface="Arial" panose="020B0604020202020204" pitchFamily="34" charset="0"/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x is true</a:t>
            </a:r>
            <a:b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latin typeface="Arial" panose="020B0604020202020204" pitchFamily="34" charset="0"/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i.e. </a:t>
            </a: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           </a:t>
            </a:r>
            <a:r>
              <a:rPr lang="en-US" altLang="zh-TW" sz="20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, (x,x)   </a:t>
            </a:r>
            <a:r>
              <a:rPr lang="en-US" altLang="zh-TW" sz="20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R</a:t>
            </a:r>
            <a:br>
              <a:rPr lang="en-US" altLang="zh-TW" sz="20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</a:br>
            <a:endParaRPr lang="en-US" altLang="zh-TW" sz="2000" i="1">
              <a:latin typeface="Arial" panose="020B0604020202020204" pitchFamily="34" charset="0"/>
              <a:ea typeface="MS Gothic" panose="020B0609070205080204" pitchFamily="49" charset="-128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Symmetric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relations     (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is symmetric)</a:t>
            </a:r>
          </a:p>
          <a:p>
            <a:pPr lvl="1" eaLnBrk="1" hangingPunct="1"/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whenever x</a:t>
            </a:r>
            <a:r>
              <a:rPr lang="en-US" altLang="zh-TW" sz="24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R</a:t>
            </a:r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y is true </a:t>
            </a:r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Wingdings" panose="05000000000000000000" pitchFamily="2" charset="2"/>
              </a:rPr>
              <a:t></a:t>
            </a:r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 y</a:t>
            </a:r>
            <a:r>
              <a:rPr lang="en-US" altLang="zh-TW" sz="24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R</a:t>
            </a:r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x is true </a:t>
            </a:r>
            <a:b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</a:br>
            <a:r>
              <a:rPr lang="en-US" altLang="zh-TW" sz="20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i.e. whenever (a,b)    </a:t>
            </a:r>
            <a:r>
              <a:rPr lang="en-US" altLang="zh-TW" sz="20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R</a:t>
            </a:r>
            <a:r>
              <a:rPr lang="en-US" altLang="zh-TW" sz="20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, then (b,a)    </a:t>
            </a:r>
            <a:r>
              <a:rPr lang="en-US" altLang="zh-TW" sz="20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R</a:t>
            </a:r>
            <a:br>
              <a:rPr lang="en-US" altLang="zh-TW" sz="20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</a:br>
            <a:endParaRPr lang="en-US" altLang="zh-TW" sz="2000" i="1">
              <a:latin typeface="Arial" panose="020B0604020202020204" pitchFamily="34" charset="0"/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Transitive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relations:     (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is transitive)</a:t>
            </a:r>
          </a:p>
          <a:p>
            <a:pPr lvl="1" eaLnBrk="1" hangingPunct="1"/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whenever x</a:t>
            </a:r>
            <a:r>
              <a:rPr lang="en-US" altLang="zh-TW" sz="24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R</a:t>
            </a:r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y and y</a:t>
            </a:r>
            <a:r>
              <a:rPr lang="en-US" altLang="zh-TW" sz="24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R</a:t>
            </a:r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z are true </a:t>
            </a:r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Wingdings" panose="05000000000000000000" pitchFamily="2" charset="2"/>
              </a:rPr>
              <a:t></a:t>
            </a:r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 x</a:t>
            </a:r>
            <a:r>
              <a:rPr lang="en-US" altLang="zh-TW" sz="24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R</a:t>
            </a:r>
            <a: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z is true </a:t>
            </a:r>
            <a:br>
              <a:rPr lang="en-US" altLang="zh-TW" sz="24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</a:br>
            <a:r>
              <a:rPr lang="en-US" altLang="zh-TW" sz="20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i.e. whenever (a,b)    </a:t>
            </a:r>
            <a:r>
              <a:rPr lang="en-US" altLang="zh-TW" sz="20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R</a:t>
            </a:r>
            <a:r>
              <a:rPr lang="en-US" altLang="zh-TW" sz="20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, (b,c)    </a:t>
            </a:r>
            <a:r>
              <a:rPr lang="en-US" altLang="zh-TW" sz="20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R</a:t>
            </a:r>
            <a:r>
              <a:rPr lang="en-US" altLang="zh-TW" sz="2000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, then (a,c)    </a:t>
            </a:r>
            <a:r>
              <a:rPr lang="en-US" altLang="zh-TW" sz="20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  <a:t>R</a:t>
            </a:r>
            <a:br>
              <a:rPr lang="en-US" altLang="zh-TW" sz="2000" i="1">
                <a:latin typeface="Arial" panose="020B0604020202020204" pitchFamily="34" charset="0"/>
                <a:ea typeface="MS Gothic" panose="020B0609070205080204" pitchFamily="49" charset="-128"/>
                <a:sym typeface="Symbol" panose="05050102010706020507" pitchFamily="18" charset="2"/>
              </a:rPr>
            </a:br>
            <a:endParaRPr lang="en-US" altLang="zh-TW" sz="2000" i="1">
              <a:latin typeface="Arial" panose="020B0604020202020204" pitchFamily="34" charset="0"/>
              <a:ea typeface="MS Gothic" panose="020B0609070205080204" pitchFamily="49" charset="-128"/>
              <a:sym typeface="Symbol" panose="05050102010706020507" pitchFamily="18" charset="2"/>
            </a:endParaRP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29D61A6B-6978-48A3-B3C2-62009F06F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A7EB0167-B4CB-45D4-94E7-F1710126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4752993C-1398-40A8-B63F-49E42647B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6D6CA72D-1F17-4704-B88E-FDD3B01D4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37338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075FC11E-2C8F-455A-AA44-0C2161532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6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B1305B97-5AD6-4059-8629-7A1EBC0F9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386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7DE9B073-154A-40AF-8B37-9E48DF91E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1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8788D3C2-ED9B-4B45-81F9-9CF588441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373380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65696546-7F71-4DB6-989B-7B3A984F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0386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0493163B-16D5-4A18-9350-5FB16D078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31165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29699FA1-DAE6-4F26-97D4-AE7DE0D46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31165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F2C3F0DB-5865-4B3D-9002-F877418A7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5847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0" name="Line 18">
            <a:extLst>
              <a:ext uri="{FF2B5EF4-FFF2-40B4-BE49-F238E27FC236}">
                <a16:creationId xmlns:a16="http://schemas.microsoft.com/office/drawing/2014/main" id="{5FC0CE9D-A0B7-493E-9433-B2D9F7E95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584700"/>
            <a:ext cx="0" cy="273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1" name="Line 19">
            <a:extLst>
              <a:ext uri="{FF2B5EF4-FFF2-40B4-BE49-F238E27FC236}">
                <a16:creationId xmlns:a16="http://schemas.microsoft.com/office/drawing/2014/main" id="{71640546-B520-47F3-BB87-C07A6605C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6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2" name="Line 20">
            <a:extLst>
              <a:ext uri="{FF2B5EF4-FFF2-40B4-BE49-F238E27FC236}">
                <a16:creationId xmlns:a16="http://schemas.microsoft.com/office/drawing/2014/main" id="{7553D820-2609-4C26-BED8-D9EB90F67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1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3" name="Line 21">
            <a:extLst>
              <a:ext uri="{FF2B5EF4-FFF2-40B4-BE49-F238E27FC236}">
                <a16:creationId xmlns:a16="http://schemas.microsoft.com/office/drawing/2014/main" id="{FD06F4B1-D7AC-4E46-A4FB-B07C71B3C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4857750"/>
            <a:ext cx="200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8454" name="Object 57">
            <a:extLst>
              <a:ext uri="{FF2B5EF4-FFF2-40B4-BE49-F238E27FC236}">
                <a16:creationId xmlns:a16="http://schemas.microsoft.com/office/drawing/2014/main" id="{F5C47BEF-20A8-4DD4-8D3A-D0B6A35C9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0975" y="2638425"/>
          <a:ext cx="66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4" imgW="660400" imgH="228600" progId="Equation.DSMT4">
                  <p:embed/>
                </p:oleObj>
              </mc:Choice>
              <mc:Fallback>
                <p:oleObj name="Equation" r:id="rId4" imgW="66040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2638425"/>
                        <a:ext cx="660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58">
            <a:extLst>
              <a:ext uri="{FF2B5EF4-FFF2-40B4-BE49-F238E27FC236}">
                <a16:creationId xmlns:a16="http://schemas.microsoft.com/office/drawing/2014/main" id="{2BE983F7-96B5-4A02-8B38-078C29D58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2613" y="3019425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6" imgW="164885" imgH="164885" progId="Equation.DSMT4">
                  <p:embed/>
                </p:oleObj>
              </mc:Choice>
              <mc:Fallback>
                <p:oleObj name="Equation" r:id="rId6" imgW="164885" imgH="164885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3019425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59">
            <a:extLst>
              <a:ext uri="{FF2B5EF4-FFF2-40B4-BE49-F238E27FC236}">
                <a16:creationId xmlns:a16="http://schemas.microsoft.com/office/drawing/2014/main" id="{FFAF3631-F16B-43C9-9E88-A4DE6140A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2113" y="3022600"/>
          <a:ext cx="66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8" imgW="660400" imgH="228600" progId="Equation.DSMT4">
                  <p:embed/>
                </p:oleObj>
              </mc:Choice>
              <mc:Fallback>
                <p:oleObj name="Equation" r:id="rId8" imgW="660400" imgH="228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3022600"/>
                        <a:ext cx="660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60">
            <a:extLst>
              <a:ext uri="{FF2B5EF4-FFF2-40B4-BE49-F238E27FC236}">
                <a16:creationId xmlns:a16="http://schemas.microsoft.com/office/drawing/2014/main" id="{A67231C1-8EDE-4150-8E05-0912D1D75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6450" y="4435475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10" imgW="164885" imgH="164885" progId="Equation.DSMT4">
                  <p:embed/>
                </p:oleObj>
              </mc:Choice>
              <mc:Fallback>
                <p:oleObj name="Equation" r:id="rId10" imgW="164885" imgH="164885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4435475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61">
            <a:extLst>
              <a:ext uri="{FF2B5EF4-FFF2-40B4-BE49-F238E27FC236}">
                <a16:creationId xmlns:a16="http://schemas.microsoft.com/office/drawing/2014/main" id="{41F11CAC-B3AC-4B33-BBC2-1E8B08EE6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4438" y="4456113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11" imgW="164885" imgH="164885" progId="Equation.DSMT4">
                  <p:embed/>
                </p:oleObj>
              </mc:Choice>
              <mc:Fallback>
                <p:oleObj name="Equation" r:id="rId11" imgW="164885" imgH="164885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4456113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62">
            <a:extLst>
              <a:ext uri="{FF2B5EF4-FFF2-40B4-BE49-F238E27FC236}">
                <a16:creationId xmlns:a16="http://schemas.microsoft.com/office/drawing/2014/main" id="{6F5391E2-0EE5-442F-BAE3-812BC5692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08863" y="5849938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12" imgW="164885" imgH="164885" progId="Equation.DSMT4">
                  <p:embed/>
                </p:oleObj>
              </mc:Choice>
              <mc:Fallback>
                <p:oleObj name="Equation" r:id="rId12" imgW="164885" imgH="164885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5849938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63">
            <a:extLst>
              <a:ext uri="{FF2B5EF4-FFF2-40B4-BE49-F238E27FC236}">
                <a16:creationId xmlns:a16="http://schemas.microsoft.com/office/drawing/2014/main" id="{E2FC31CD-7F15-4999-99C6-241B47DD0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25" y="5843588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13" imgW="164885" imgH="164885" progId="Equation.DSMT4">
                  <p:embed/>
                </p:oleObj>
              </mc:Choice>
              <mc:Fallback>
                <p:oleObj name="Equation" r:id="rId13" imgW="164885" imgH="164885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5843588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64">
            <a:extLst>
              <a:ext uri="{FF2B5EF4-FFF2-40B4-BE49-F238E27FC236}">
                <a16:creationId xmlns:a16="http://schemas.microsoft.com/office/drawing/2014/main" id="{4E4A7B52-962B-4E17-B3A7-C69115AEB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8675" y="5835650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14" imgW="164885" imgH="164885" progId="Equation.DSMT4">
                  <p:embed/>
                </p:oleObj>
              </mc:Choice>
              <mc:Fallback>
                <p:oleObj name="Equation" r:id="rId14" imgW="164885" imgH="164885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5835650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Text Box 65">
            <a:extLst>
              <a:ext uri="{FF2B5EF4-FFF2-40B4-BE49-F238E27FC236}">
                <a16:creationId xmlns:a16="http://schemas.microsoft.com/office/drawing/2014/main" id="{690B4ABB-BD08-46E5-8F0B-C1E768F87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2417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2.2: Equivalence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4">
            <a:extLst>
              <a:ext uri="{FF2B5EF4-FFF2-40B4-BE49-F238E27FC236}">
                <a16:creationId xmlns:a16="http://schemas.microsoft.com/office/drawing/2014/main" id="{7AA6FF9D-DA01-4A38-85EC-872D0B048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D8ACE0F-ABC2-454E-A557-5DFCE8C71820}" type="slidenum">
              <a:rPr lang="zh-TW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3630C7B-8ACD-41DF-9354-31C92255E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Relations Practice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F33A1F9-B8BD-4AC3-A420-75362477E7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9D8005D-4AE4-40DC-B5F5-46CE27A2E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Q: Consider the following 5 relations on the set A={1,2,3}</a:t>
            </a:r>
            <a:br>
              <a:rPr lang="en-US" altLang="zh-TW" sz="20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solidFill>
                  <a:schemeClr val="accent2"/>
                </a:solidFill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0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={(1,1),(1,2),(1,3),(3,3)},     </a:t>
            </a:r>
            <a:r>
              <a:rPr lang="en-US" altLang="zh-TW" sz="2000">
                <a:solidFill>
                  <a:schemeClr val="accent2"/>
                </a:solidFill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S</a:t>
            </a:r>
            <a:r>
              <a:rPr lang="en-US" altLang="zh-TW" sz="20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={(1,1),(1,2),(2,1),(2,2),(3,3)}</a:t>
            </a:r>
            <a:br>
              <a:rPr lang="en-US" altLang="zh-TW" sz="20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solidFill>
                  <a:schemeClr val="accent2"/>
                </a:solidFill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={(1,1),(1,2),(2,2),(2,3)},     </a:t>
            </a:r>
            <a:r>
              <a:rPr lang="en-US" altLang="zh-TW" sz="2000">
                <a:solidFill>
                  <a:schemeClr val="accent2"/>
                </a:solidFill>
                <a:ea typeface="MS Gothic" panose="020B0609070205080204" pitchFamily="49" charset="-128"/>
                <a:cs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cs typeface="Arial Unicode MS" pitchFamily="34" charset="-120"/>
              </a:rPr>
              <a:t>∅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=empty relation,   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=universal relation</a:t>
            </a:r>
          </a:p>
          <a:p>
            <a:r>
              <a:rPr lang="en-US" altLang="zh-TW" sz="2000"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    determine whether or not each of the above relations on A is </a:t>
            </a:r>
            <a:r>
              <a:rPr lang="en-US" altLang="zh-TW" sz="2000" u="sng"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reflexive</a:t>
            </a:r>
            <a:r>
              <a:rPr lang="en-US" altLang="zh-TW" sz="2000"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, </a:t>
            </a:r>
            <a:r>
              <a:rPr lang="en-US" altLang="zh-TW" sz="2000" u="sng"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symmetric</a:t>
            </a:r>
            <a:r>
              <a:rPr lang="en-US" altLang="zh-TW" sz="2000"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, or </a:t>
            </a:r>
            <a:r>
              <a:rPr lang="en-US" altLang="zh-TW" sz="2000" u="sng"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transitive</a:t>
            </a:r>
          </a:p>
          <a:p>
            <a:r>
              <a:rPr lang="en-US" altLang="zh-TW" sz="2000"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Ans:</a:t>
            </a:r>
          </a:p>
          <a:p>
            <a:endParaRPr lang="en-US" altLang="zh-TW" sz="2000">
              <a:ea typeface="新細明體" panose="02020500000000000000" pitchFamily="18" charset="-120"/>
              <a:cs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000">
              <a:ea typeface="新細明體" panose="02020500000000000000" pitchFamily="18" charset="-120"/>
              <a:cs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000">
              <a:ea typeface="新細明體" panose="02020500000000000000" pitchFamily="18" charset="-120"/>
              <a:cs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000">
              <a:ea typeface="新細明體" panose="02020500000000000000" pitchFamily="18" charset="-120"/>
              <a:cs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000">
              <a:ea typeface="新細明體" panose="02020500000000000000" pitchFamily="18" charset="-120"/>
              <a:cs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000">
              <a:ea typeface="新細明體" panose="02020500000000000000" pitchFamily="18" charset="-120"/>
              <a:cs typeface="Arial Unicode MS" pitchFamily="34" charset="-120"/>
              <a:sym typeface="Symbol" panose="05050102010706020507" pitchFamily="18" charset="2"/>
            </a:endParaRPr>
          </a:p>
          <a:p>
            <a:endParaRPr lang="en-US" altLang="zh-TW" sz="2000">
              <a:ea typeface="新細明體" panose="02020500000000000000" pitchFamily="18" charset="-120"/>
              <a:cs typeface="Arial Unicode MS" pitchFamily="34" charset="-120"/>
              <a:sym typeface="Symbol" panose="05050102010706020507" pitchFamily="18" charset="2"/>
            </a:endParaRPr>
          </a:p>
          <a:p>
            <a:r>
              <a:rPr lang="en-US" altLang="zh-TW" sz="2000">
                <a:ea typeface="新細明體" panose="02020500000000000000" pitchFamily="18" charset="-120"/>
                <a:cs typeface="Arial Unicode MS" pitchFamily="34" charset="-120"/>
              </a:rPr>
              <a:t>Q: what is the total # of relations on a set S containing n elements?</a:t>
            </a:r>
          </a:p>
          <a:p>
            <a:r>
              <a:rPr lang="en-US" altLang="zh-TW" sz="2000">
                <a:ea typeface="新細明體" panose="02020500000000000000" pitchFamily="18" charset="-120"/>
                <a:cs typeface="Arial Unicode MS" pitchFamily="34" charset="-120"/>
              </a:rPr>
              <a:t>Ans:</a:t>
            </a:r>
            <a:br>
              <a:rPr lang="en-US" altLang="zh-TW" sz="2000">
                <a:ea typeface="新細明體" panose="02020500000000000000" pitchFamily="18" charset="-120"/>
                <a:cs typeface="Arial Unicode MS" pitchFamily="34" charset="-120"/>
              </a:rPr>
            </a:br>
            <a:br>
              <a:rPr lang="en-US" altLang="zh-TW" sz="2000"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000">
                <a:ea typeface="新細明體" panose="02020500000000000000" pitchFamily="18" charset="-120"/>
                <a:cs typeface="Arial Unicode MS" pitchFamily="34" charset="-120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394452" name="Group 212">
            <a:extLst>
              <a:ext uri="{FF2B5EF4-FFF2-40B4-BE49-F238E27FC236}">
                <a16:creationId xmlns:a16="http://schemas.microsoft.com/office/drawing/2014/main" id="{2F535DF6-756F-4F3A-B659-7F482C2E6C2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851150" y="2816226"/>
          <a:ext cx="1570038" cy="2225673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64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r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s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t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4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R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T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4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S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T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T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T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4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T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53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∅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T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T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4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  <a:sym typeface="Symbol" pitchFamily="18" charset="2"/>
                        </a:rPr>
                        <a:t>Ax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  <a:sym typeface="Symbol" pitchFamily="18" charset="2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T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T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T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94453" name="Object 213">
            <a:extLst>
              <a:ext uri="{FF2B5EF4-FFF2-40B4-BE49-F238E27FC236}">
                <a16:creationId xmlns:a16="http://schemas.microsoft.com/office/drawing/2014/main" id="{5321A138-8C01-4821-8091-2C3070698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5595938"/>
          <a:ext cx="609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4" imgW="304668" imgH="291973" progId="Equation.DSMT4">
                  <p:embed/>
                </p:oleObj>
              </mc:Choice>
              <mc:Fallback>
                <p:oleObj name="Equation" r:id="rId4" imgW="304668" imgH="291973" progId="Equation.DSMT4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5595938"/>
                        <a:ext cx="609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4" name="Text Box 214">
            <a:extLst>
              <a:ext uri="{FF2B5EF4-FFF2-40B4-BE49-F238E27FC236}">
                <a16:creationId xmlns:a16="http://schemas.microsoft.com/office/drawing/2014/main" id="{3A734FB2-6080-4AFD-BD7E-0116F6581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8"/>
            <a:ext cx="2417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2.2: Equivalence Relations</a:t>
            </a:r>
            <a:endParaRPr lang="zh-TW" altLang="en-US" sz="1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36951</TotalTime>
  <Words>6847</Words>
  <Application>Microsoft Office PowerPoint</Application>
  <PresentationFormat>寬螢幕</PresentationFormat>
  <Paragraphs>862</Paragraphs>
  <Slides>36</Slides>
  <Notes>34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50" baseType="lpstr">
      <vt:lpstr>Arial Unicode MS</vt:lpstr>
      <vt:lpstr>Batang</vt:lpstr>
      <vt:lpstr>휴먼모음T</vt:lpstr>
      <vt:lpstr>MS Gothic</vt:lpstr>
      <vt:lpstr>Palladius</vt:lpstr>
      <vt:lpstr>新細明體</vt:lpstr>
      <vt:lpstr>標楷體</vt:lpstr>
      <vt:lpstr>Arial</vt:lpstr>
      <vt:lpstr>Symbol</vt:lpstr>
      <vt:lpstr>Tahoma</vt:lpstr>
      <vt:lpstr>Times New Roman</vt:lpstr>
      <vt:lpstr>Wingdings</vt:lpstr>
      <vt:lpstr>Default Design</vt:lpstr>
      <vt:lpstr>Equation</vt:lpstr>
      <vt:lpstr>Sets, Relations, and Functions</vt:lpstr>
      <vt:lpstr>Introduction</vt:lpstr>
      <vt:lpstr>Set Operations-1</vt:lpstr>
      <vt:lpstr>Algebra of Sets-1</vt:lpstr>
      <vt:lpstr>Algebra of Sets-2</vt:lpstr>
      <vt:lpstr>Relations from a Set to another Set</vt:lpstr>
      <vt:lpstr>Relations on the same Set</vt:lpstr>
      <vt:lpstr>Types of Relations on Sets</vt:lpstr>
      <vt:lpstr>Relations Practice</vt:lpstr>
      <vt:lpstr>Equivalence Relation / Class</vt:lpstr>
      <vt:lpstr>Partition of S</vt:lpstr>
      <vt:lpstr>Partition &amp; Equivalence Classes</vt:lpstr>
      <vt:lpstr>More exercises on partitions</vt:lpstr>
      <vt:lpstr>Congruence-1</vt:lpstr>
      <vt:lpstr>Congruence-2</vt:lpstr>
      <vt:lpstr>Congruence-3</vt:lpstr>
      <vt:lpstr>Antisymmetric Relations</vt:lpstr>
      <vt:lpstr>Partial Ordering Relation-1</vt:lpstr>
      <vt:lpstr>Partial Ordering Relation-2</vt:lpstr>
      <vt:lpstr>Lexicographic Order Relation</vt:lpstr>
      <vt:lpstr>Hasse Diagram-1</vt:lpstr>
      <vt:lpstr>Hasse Diagram-2</vt:lpstr>
      <vt:lpstr>Minimal, Maximal, Infimum, Supremum</vt:lpstr>
      <vt:lpstr>Exercise for a Poset</vt:lpstr>
      <vt:lpstr>Exercise for Lattice</vt:lpstr>
      <vt:lpstr>Topological Sorting</vt:lpstr>
      <vt:lpstr>Exercise on Topological Sorting</vt:lpstr>
      <vt:lpstr>Functions</vt:lpstr>
      <vt:lpstr>One-to-one &amp; Onto</vt:lpstr>
      <vt:lpstr>PowerPoint 簡報</vt:lpstr>
      <vt:lpstr>PowerPoint 簡報</vt:lpstr>
      <vt:lpstr>Composition of Functions</vt:lpstr>
      <vt:lpstr>Inverse of a Function</vt:lpstr>
      <vt:lpstr>Exercises for Inverse of a Function</vt:lpstr>
      <vt:lpstr>Mathematical Induction-1</vt:lpstr>
      <vt:lpstr>Mathematical Induction-2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 王</cp:lastModifiedBy>
  <cp:revision>323</cp:revision>
  <dcterms:created xsi:type="dcterms:W3CDTF">2001-05-13T18:19:15Z</dcterms:created>
  <dcterms:modified xsi:type="dcterms:W3CDTF">2025-01-30T01:20:55Z</dcterms:modified>
</cp:coreProperties>
</file>