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1" r:id="rId2"/>
    <p:sldId id="402" r:id="rId3"/>
    <p:sldId id="403" r:id="rId4"/>
    <p:sldId id="404" r:id="rId5"/>
    <p:sldId id="405" r:id="rId6"/>
    <p:sldId id="409" r:id="rId7"/>
    <p:sldId id="407" r:id="rId8"/>
    <p:sldId id="408" r:id="rId9"/>
    <p:sldId id="410" r:id="rId10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00CC"/>
    <a:srgbClr val="00CC66"/>
    <a:srgbClr val="CCFFCC"/>
    <a:srgbClr val="008000"/>
    <a:srgbClr val="FF33CC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6" autoAdjust="0"/>
    <p:restoredTop sz="94727" autoAdjust="0"/>
  </p:normalViewPr>
  <p:slideViewPr>
    <p:cSldViewPr snapToGrid="0">
      <p:cViewPr varScale="1">
        <p:scale>
          <a:sx n="99" d="100"/>
          <a:sy n="99" d="100"/>
        </p:scale>
        <p:origin x="204" y="104"/>
      </p:cViewPr>
      <p:guideLst>
        <p:guide orient="horz" pos="2160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795BCBE-F7D9-4348-9E0D-242EA9060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51E0905-32DF-4D01-9F32-929D43BC08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21964F-22AC-4E79-A6AD-2C7DE7E7C8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089F91-B13D-419F-B460-F6369DB9BF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/>
            </a:lvl1pPr>
          </a:lstStyle>
          <a:p>
            <a:fld id="{3FA57903-0F56-4388-9C4F-E6E0FB0A152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F0DB80B-8172-4F37-A0FE-0ED3C51A18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DDDD3D3-80E2-4AF9-B56D-452A3A5713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B51C63B-67D2-45AF-BE5F-12A13393B8F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44463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4D3170-DEBA-4C2E-B9A0-62E921C73F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10175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662858E-EB40-4E8F-A49E-54C256C950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7003DF3-07C4-4907-9C97-472BA080D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/>
            </a:lvl1pPr>
          </a:lstStyle>
          <a:p>
            <a:fld id="{836B9A91-6CD5-4B4F-890F-620685243AB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9MVAhLtt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331CA6E-E3C5-4E2C-B9AE-779040929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80D711-88F2-4271-B33B-0D61E4070023}" type="slidenum">
              <a:rPr lang="zh-TW" altLang="en-US" sz="130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C0282F7-4E4E-46AE-B23F-753DB719C2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8A647A0-B20A-46A7-8128-E611F69C4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5075EB2-C797-40D8-8CCF-74688E86BE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B181BD-D688-4416-92C6-B5C6C8C1F2F6}" type="slidenum">
              <a:rPr lang="zh-TW" altLang="en-US" sz="130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3FAC8F2-FDD6-4574-ACBC-AFBFDBC703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D9D966D-7199-4B6A-A7D9-D3A42F766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CE415A3-9FBD-4143-86AB-801359E40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D25554-92B1-49AF-9448-65BE377F682C}" type="slidenum">
              <a:rPr lang="zh-TW" altLang="en-US" sz="130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7F53433-2C6C-45D5-8BC6-82668B358A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48946B3-2B71-4CAD-A6AD-6C4AE93A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15F2806-A295-4748-BAE5-5FF92583E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563962-5E1A-447F-B2C1-FEF2D374B651}" type="slidenum">
              <a:rPr lang="zh-TW" altLang="en-US" sz="130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C623D70-9C92-4A77-ACF0-F020925806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9C5ADEF-00C8-48F3-AFEF-A8031641C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FDB9CD2-1CDC-489C-BAF1-A2ED6DFB9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4D6256-C9A2-4730-9E0F-F7617D839049}" type="slidenum">
              <a:rPr lang="zh-TW" altLang="en-US" sz="130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605C338-E28F-41FB-BD7B-29D9DA3572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BEC1C2A-6626-43AB-8CF3-8304FEA87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EE072F9-87E6-4AAE-A4CD-EF90B8708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85AB3B-F2A0-4656-83ED-5A2711035038}" type="slidenum">
              <a:rPr lang="zh-TW" altLang="en-US" sz="130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CB82291-B41A-48E7-ACD9-7093A44205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E94194B-7B44-4821-9E21-D138EB00E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7F655A4-D6DD-4803-A03F-AB6D278DC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9F8355-47B0-45FB-9E15-7E116CE503AE}" type="slidenum">
              <a:rPr lang="zh-TW" altLang="en-US" sz="130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04601E1-05B5-4DDB-BA02-F87FAA9D49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F72348A-A192-4D2C-A76E-4AD950469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4FBBA21-74C8-4C94-96C3-53B1D20D6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E583EB-33D5-4711-A2AA-357421B3C8C5}" type="slidenum">
              <a:rPr lang="zh-TW" altLang="en-US" sz="130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E927E78-B2E5-4DE9-8C85-B2B6726D8B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460C114-98F2-40D1-B92F-3F70F2CBC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hlinkClick r:id="rId3"/>
              </a:rPr>
              <a:t>https://www.youtube.com/watch?v=he9MVAhLttc</a:t>
            </a:r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F81AC02-3106-4636-A322-13AC12873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9ADD5A-6C91-42CF-8586-890CBE998D01}" type="slidenum">
              <a:rPr lang="zh-TW" altLang="en-US" sz="130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B6CE33F-54E5-4354-8818-831659B325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48D9AD6-FAC8-4841-B884-36587E65A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059D92-BBE1-463E-959C-D0FB1F3165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D9D3C-4F7C-4545-A3AC-16B49A1956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49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965DBC-45DB-47CB-9204-F05C8C09E4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02726-1C14-43ED-BF8B-D1D1F23DD7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781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1" y="0"/>
            <a:ext cx="2794000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0"/>
            <a:ext cx="8194431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8BF13F-4B7C-4B02-90F6-4FB1CA773E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EB31D-42F7-4312-99FB-98D9EC1BEB1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1385" y="990600"/>
            <a:ext cx="5494215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91385" y="3771900"/>
            <a:ext cx="5494215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C341FB-3C1A-49D9-B46C-915FA7D2A7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AACC1-2AEA-422B-BE44-A8F2A3365A0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51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24CF89E-5CEA-47C2-A795-0B86CD9ED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35D73-92D0-4042-81BC-A1A775CCDAA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28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C86D35-C0E8-4F64-87F0-875C1407BC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F2508-58E4-4C0F-ABCB-D67F32FF4E9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48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E4F0A7-7385-464B-A6B0-3FDD4FBF71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3550D-BFA0-499F-8A83-B0A6BD7A38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12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0CE93-8A7E-4C2D-86D8-1C9156A5A0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48FDD-79EF-4524-8C54-99E191322F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26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0DF848C-7F6C-4D91-9176-3BA6AF7BEB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4527B-43B1-4DA3-86AD-69B34AB6FE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6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7951A9C-7B02-44DE-96EC-306431D02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0D48E-030B-4986-8128-CC5819B056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46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1F52C1-2D86-4D34-AD6D-C915739733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1EC3-8020-4F39-BDDA-12A6492E357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270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7AFA67-8A19-4706-A8D9-7D7EF555F4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E4CA5-250B-4BA0-9E79-5C2A92908AF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88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6C3A14-88F7-4202-9690-89C123833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0"/>
            <a:ext cx="955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40F866-4B2E-45E5-A7CB-E4792F25E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1176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0B3E046-9B72-4912-B9C3-0D93E56E04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新細明體" panose="02020500000000000000" pitchFamily="18" charset="-120"/>
              </a:defRPr>
            </a:lvl1pPr>
          </a:lstStyle>
          <a:p>
            <a:fld id="{F07DB7AA-D4C7-4E2D-B38C-E3E8E229EC6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5A3D6E5-9B17-4359-897D-082F533B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6400800"/>
            <a:ext cx="9488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Chapter 8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76AAFDD-6793-44A9-A36F-EAF2CD746835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12192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3D6AD994-62F4-4033-890E-C1E083B4970C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09020E4E-F8E2-4155-B3BF-18CE8EC67F97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B06C15B8-6C0F-4204-882F-6CCD70C8F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9MVAhLtt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ZlDUh_zZ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B7FBE1FB-B6AC-44B7-8E43-03327DAE1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0B9C46-99D5-4463-9D9D-642C9690DF74}" type="slidenum">
              <a:rPr lang="zh-TW" altLang="en-US" sz="140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B3083A7-50C5-4EFA-B443-14FB3646A9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3400" y="1524000"/>
            <a:ext cx="8420100" cy="1066800"/>
          </a:xfrm>
        </p:spPr>
        <p:txBody>
          <a:bodyPr/>
          <a:lstStyle/>
          <a:p>
            <a:pPr eaLnBrk="1" hangingPunct="1"/>
            <a:r>
              <a:rPr lang="en-US" altLang="zh-TW" sz="4000" b="1">
                <a:latin typeface="Arial" panose="020B0604020202020204" pitchFamily="34" charset="0"/>
                <a:ea typeface="新細明體" panose="02020500000000000000" pitchFamily="18" charset="-120"/>
              </a:rPr>
              <a:t>Counting Techniques</a:t>
            </a:r>
            <a:endParaRPr lang="en-US" altLang="zh-TW" sz="4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EA204BE-BF28-47FE-BBF3-C3E6A92C68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3784600"/>
            <a:ext cx="7181850" cy="2406650"/>
          </a:xfrm>
        </p:spPr>
        <p:txBody>
          <a:bodyPr/>
          <a:lstStyle/>
          <a:p>
            <a:pPr algn="l"/>
            <a:r>
              <a:rPr lang="en-US" altLang="zh-TW" b="1" u="sng">
                <a:ea typeface="新細明體" panose="02020500000000000000" pitchFamily="18" charset="-120"/>
              </a:rPr>
              <a:t>Contents:</a:t>
            </a:r>
          </a:p>
          <a:p>
            <a:pPr algn="l"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Pascal’s Triangle and the Binomial Theorem</a:t>
            </a:r>
          </a:p>
          <a:p>
            <a:pPr algn="l"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Three Fundamental Principles</a:t>
            </a:r>
          </a:p>
          <a:p>
            <a:pPr algn="l"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Permutations and Combinations</a:t>
            </a:r>
          </a:p>
          <a:p>
            <a:pPr algn="l"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Arrangements and Selections with Repetitions</a:t>
            </a:r>
          </a:p>
          <a:p>
            <a:pPr algn="l"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The Principle of Inclusion-Exclusion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2D706AD1-2CE9-4998-9BC1-72E5DF16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TW" altLang="en-US" sz="4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 散 數 學</a:t>
            </a:r>
            <a:r>
              <a:rPr lang="en-US" altLang="zh-TW" sz="4400">
                <a:solidFill>
                  <a:schemeClr val="tx2"/>
                </a:solidFill>
                <a:latin typeface="Palladius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4F4B2516-F56E-46C4-A81B-C9965FF85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3C9DA6-4857-439A-A871-AF077C976016}" type="slidenum">
              <a:rPr lang="zh-TW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4DA7410-6CDC-49D0-BCB7-2C23FE336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Pascal’s Triangle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1AE319A-14FC-4BE5-9C93-C18B4DD62A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2806" y="990600"/>
            <a:ext cx="10795894" cy="531177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For a set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 of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elements, how many subsets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 that contains </a:t>
            </a:r>
            <a:r>
              <a:rPr lang="en-US" altLang="zh-TW" sz="20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elements?</a:t>
            </a:r>
          </a:p>
          <a:p>
            <a:pPr marL="533400" indent="-533400"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Any subset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={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,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,…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} that contains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elements is either</a:t>
            </a:r>
          </a:p>
          <a:p>
            <a:pPr marL="533400" indent="-533400">
              <a:buFontTx/>
              <a:buAutoNum type="arabicPeriod"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A subset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\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containing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elements                   or</a:t>
            </a:r>
          </a:p>
          <a:p>
            <a:pPr marL="533400" indent="-533400">
              <a:buFontTx/>
              <a:buAutoNum type="arabicPeriod"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the union of {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} and a subset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\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containing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 elements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i.e., either              or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</a:p>
          <a:p>
            <a:pPr marL="533400" indent="-533400">
              <a:defRPr/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8.1 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are integers such that 1 ≤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&lt;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, then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 =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-1,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)+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-1,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-1)</a:t>
            </a:r>
          </a:p>
          <a:p>
            <a:pPr marL="533400" indent="-533400">
              <a:defRPr/>
            </a:pPr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8.2 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are integers such that 1 ≤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≤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, then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 =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</a:p>
        </p:txBody>
      </p:sp>
      <p:graphicFrame>
        <p:nvGraphicFramePr>
          <p:cNvPr id="6149" name="Object 42">
            <a:extLst>
              <a:ext uri="{FF2B5EF4-FFF2-40B4-BE49-F238E27FC236}">
                <a16:creationId xmlns:a16="http://schemas.microsoft.com/office/drawing/2014/main" id="{F916CAA4-19E9-4C7D-8243-290EE52DB778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42948292"/>
              </p:ext>
            </p:extLst>
          </p:nvPr>
        </p:nvGraphicFramePr>
        <p:xfrm>
          <a:off x="5408463" y="2646363"/>
          <a:ext cx="12080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463" y="2646363"/>
                        <a:ext cx="12080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4">
            <a:extLst>
              <a:ext uri="{FF2B5EF4-FFF2-40B4-BE49-F238E27FC236}">
                <a16:creationId xmlns:a16="http://schemas.microsoft.com/office/drawing/2014/main" id="{C33059A5-7038-4B6C-AB46-A480C6F6D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407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8.1: Pascal’s Triangle &amp; the Binomial Theorem</a:t>
            </a:r>
          </a:p>
        </p:txBody>
      </p:sp>
      <p:graphicFrame>
        <p:nvGraphicFramePr>
          <p:cNvPr id="6151" name="Object 20">
            <a:extLst>
              <a:ext uri="{FF2B5EF4-FFF2-40B4-BE49-F238E27FC236}">
                <a16:creationId xmlns:a16="http://schemas.microsoft.com/office/drawing/2014/main" id="{4521DF1B-B161-4D19-A269-A066986A5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771441"/>
              </p:ext>
            </p:extLst>
          </p:nvPr>
        </p:nvGraphicFramePr>
        <p:xfrm>
          <a:off x="2836863" y="1392237"/>
          <a:ext cx="2025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1193800" imgH="419100" progId="Equation.DSMT4">
                  <p:embed/>
                </p:oleObj>
              </mc:Choice>
              <mc:Fallback>
                <p:oleObj name="Equation" r:id="rId6" imgW="1193800" imgH="419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392237"/>
                        <a:ext cx="20256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1">
            <a:extLst>
              <a:ext uri="{FF2B5EF4-FFF2-40B4-BE49-F238E27FC236}">
                <a16:creationId xmlns:a16="http://schemas.microsoft.com/office/drawing/2014/main" id="{CA7F8C5B-6ACD-4E33-9834-B4ADDF42A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37886"/>
              </p:ext>
            </p:extLst>
          </p:nvPr>
        </p:nvGraphicFramePr>
        <p:xfrm>
          <a:off x="1835179" y="3310116"/>
          <a:ext cx="7762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8" imgW="431640" imgH="228600" progId="Equation.DSMT4">
                  <p:embed/>
                </p:oleObj>
              </mc:Choice>
              <mc:Fallback>
                <p:oleObj name="Equation" r:id="rId8" imgW="43164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79" y="3310116"/>
                        <a:ext cx="7762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6">
            <a:extLst>
              <a:ext uri="{FF2B5EF4-FFF2-40B4-BE49-F238E27FC236}">
                <a16:creationId xmlns:a16="http://schemas.microsoft.com/office/drawing/2014/main" id="{AA762ED1-21F0-40D3-999D-F13310079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66828"/>
              </p:ext>
            </p:extLst>
          </p:nvPr>
        </p:nvGraphicFramePr>
        <p:xfrm>
          <a:off x="3005166" y="3302178"/>
          <a:ext cx="736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0" imgW="431640" imgH="228600" progId="Equation.DSMT4">
                  <p:embed/>
                </p:oleObj>
              </mc:Choice>
              <mc:Fallback>
                <p:oleObj name="Equation" r:id="rId10" imgW="43164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66" y="3302178"/>
                        <a:ext cx="736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38">
            <a:extLst>
              <a:ext uri="{FF2B5EF4-FFF2-40B4-BE49-F238E27FC236}">
                <a16:creationId xmlns:a16="http://schemas.microsoft.com/office/drawing/2014/main" id="{8F6DC4DF-5356-46F7-835A-1D0054CCF0A7}"/>
              </a:ext>
            </a:extLst>
          </p:cNvPr>
          <p:cNvGrpSpPr>
            <a:grpSpLocks/>
          </p:cNvGrpSpPr>
          <p:nvPr/>
        </p:nvGrpSpPr>
        <p:grpSpPr bwMode="auto">
          <a:xfrm>
            <a:off x="4498528" y="4206875"/>
            <a:ext cx="2584450" cy="1343025"/>
            <a:chOff x="1999" y="2889"/>
            <a:chExt cx="1628" cy="846"/>
          </a:xfrm>
        </p:grpSpPr>
        <p:sp>
          <p:nvSpPr>
            <p:cNvPr id="6157" name="Text Box 28">
              <a:extLst>
                <a:ext uri="{FF2B5EF4-FFF2-40B4-BE49-F238E27FC236}">
                  <a16:creationId xmlns:a16="http://schemas.microsoft.com/office/drawing/2014/main" id="{18593EFB-7505-4561-AAA2-9A8F4BE69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2889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C(0,0)</a:t>
              </a:r>
            </a:p>
          </p:txBody>
        </p:sp>
        <p:sp>
          <p:nvSpPr>
            <p:cNvPr id="6158" name="Text Box 29">
              <a:extLst>
                <a:ext uri="{FF2B5EF4-FFF2-40B4-BE49-F238E27FC236}">
                  <a16:creationId xmlns:a16="http://schemas.microsoft.com/office/drawing/2014/main" id="{91D6625F-4D63-424A-ABC7-621C8856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" y="3085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C(1,0)</a:t>
              </a:r>
            </a:p>
          </p:txBody>
        </p:sp>
        <p:sp>
          <p:nvSpPr>
            <p:cNvPr id="6159" name="Text Box 30">
              <a:extLst>
                <a:ext uri="{FF2B5EF4-FFF2-40B4-BE49-F238E27FC236}">
                  <a16:creationId xmlns:a16="http://schemas.microsoft.com/office/drawing/2014/main" id="{6283785B-F19D-4B8A-A0CE-4FA56E3DF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3081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C(1,1)</a:t>
              </a:r>
            </a:p>
          </p:txBody>
        </p:sp>
        <p:sp>
          <p:nvSpPr>
            <p:cNvPr id="6160" name="Text Box 31">
              <a:extLst>
                <a:ext uri="{FF2B5EF4-FFF2-40B4-BE49-F238E27FC236}">
                  <a16:creationId xmlns:a16="http://schemas.microsoft.com/office/drawing/2014/main" id="{261B2CF8-122F-4A18-89CF-468300AD5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3305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C(2,0)</a:t>
              </a:r>
            </a:p>
          </p:txBody>
        </p:sp>
        <p:sp>
          <p:nvSpPr>
            <p:cNvPr id="6161" name="Text Box 32">
              <a:extLst>
                <a:ext uri="{FF2B5EF4-FFF2-40B4-BE49-F238E27FC236}">
                  <a16:creationId xmlns:a16="http://schemas.microsoft.com/office/drawing/2014/main" id="{58E3ACA5-CDC3-4302-B137-C5D99D239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3300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C(2,1)</a:t>
              </a:r>
            </a:p>
          </p:txBody>
        </p:sp>
        <p:sp>
          <p:nvSpPr>
            <p:cNvPr id="6162" name="Text Box 33">
              <a:extLst>
                <a:ext uri="{FF2B5EF4-FFF2-40B4-BE49-F238E27FC236}">
                  <a16:creationId xmlns:a16="http://schemas.microsoft.com/office/drawing/2014/main" id="{0732A1B0-FCAB-4A49-8386-C179B3EE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330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C(2,2)</a:t>
              </a:r>
            </a:p>
          </p:txBody>
        </p:sp>
        <p:sp>
          <p:nvSpPr>
            <p:cNvPr id="6163" name="Text Box 34">
              <a:extLst>
                <a:ext uri="{FF2B5EF4-FFF2-40B4-BE49-F238E27FC236}">
                  <a16:creationId xmlns:a16="http://schemas.microsoft.com/office/drawing/2014/main" id="{943954C0-7336-4FAE-8129-48AB2FF5E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3538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C(3,0)</a:t>
              </a:r>
            </a:p>
          </p:txBody>
        </p:sp>
        <p:sp>
          <p:nvSpPr>
            <p:cNvPr id="6164" name="Text Box 35">
              <a:extLst>
                <a:ext uri="{FF2B5EF4-FFF2-40B4-BE49-F238E27FC236}">
                  <a16:creationId xmlns:a16="http://schemas.microsoft.com/office/drawing/2014/main" id="{4B0D95F3-F9B4-4F78-A5BB-D686FA0C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3543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C(3,1)</a:t>
              </a:r>
            </a:p>
          </p:txBody>
        </p:sp>
        <p:sp>
          <p:nvSpPr>
            <p:cNvPr id="6165" name="Text Box 36">
              <a:extLst>
                <a:ext uri="{FF2B5EF4-FFF2-40B4-BE49-F238E27FC236}">
                  <a16:creationId xmlns:a16="http://schemas.microsoft.com/office/drawing/2014/main" id="{66FD2E3D-8F12-4A76-A672-CE156E7AD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3529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C(3,2)</a:t>
              </a:r>
            </a:p>
          </p:txBody>
        </p:sp>
        <p:sp>
          <p:nvSpPr>
            <p:cNvPr id="6166" name="Text Box 37">
              <a:extLst>
                <a:ext uri="{FF2B5EF4-FFF2-40B4-BE49-F238E27FC236}">
                  <a16:creationId xmlns:a16="http://schemas.microsoft.com/office/drawing/2014/main" id="{1632944C-9476-4235-BFD8-841E523FD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3515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C(3,3)</a:t>
              </a:r>
            </a:p>
          </p:txBody>
        </p:sp>
      </p:grpSp>
      <p:sp>
        <p:nvSpPr>
          <p:cNvPr id="6155" name="Text Box 39">
            <a:extLst>
              <a:ext uri="{FF2B5EF4-FFF2-40B4-BE49-F238E27FC236}">
                <a16:creationId xmlns:a16="http://schemas.microsoft.com/office/drawing/2014/main" id="{0484FD5C-912D-4C60-9F35-E0A6FDBF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481513"/>
            <a:ext cx="212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Pascal’s Triangle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43FDDAE6-72CE-4CF4-B89C-04D25EE72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08479"/>
              </p:ext>
            </p:extLst>
          </p:nvPr>
        </p:nvGraphicFramePr>
        <p:xfrm>
          <a:off x="7989916" y="2989441"/>
          <a:ext cx="12112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2" imgW="838080" imgH="228600" progId="Equation.DSMT4">
                  <p:embed/>
                </p:oleObj>
              </mc:Choice>
              <mc:Fallback>
                <p:oleObj name="Equation" r:id="rId12" imgW="838080" imgH="228600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916" y="2989441"/>
                        <a:ext cx="12112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>
            <a:extLst>
              <a:ext uri="{FF2B5EF4-FFF2-40B4-BE49-F238E27FC236}">
                <a16:creationId xmlns:a16="http://schemas.microsoft.com/office/drawing/2014/main" id="{7D219CB2-259B-42D3-9096-152733864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A56EBB8-11DA-4D05-AD54-19B18F1BF5AF}" type="slidenum">
              <a:rPr lang="zh-TW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3B2DAA3-2342-4FA8-8336-F17DC7168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Binomial Theorem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7BC5108-00B5-4D27-9564-5FF07FA62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Binomial coefficient</a:t>
            </a:r>
            <a:r>
              <a:rPr lang="en-US" altLang="zh-TW" sz="2000" dirty="0">
                <a:ea typeface="新細明體" panose="02020500000000000000" pitchFamily="18" charset="-120"/>
              </a:rPr>
              <a:t>:  </a:t>
            </a:r>
            <a:r>
              <a:rPr lang="en-US" altLang="zh-TW" sz="2000" i="1" dirty="0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coefficient of the term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i="1" baseline="30000" dirty="0" err="1">
                <a:latin typeface="+mj-lt"/>
                <a:ea typeface="新細明體" panose="02020500000000000000" pitchFamily="18" charset="-120"/>
              </a:rPr>
              <a:t>n-r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y</a:t>
            </a:r>
            <a:r>
              <a:rPr lang="en-US" altLang="zh-TW" sz="2000" i="1" baseline="30000" dirty="0" err="1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in the expansion of the binomial (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 err="1">
                <a:ea typeface="新細明體" panose="02020500000000000000" pitchFamily="18" charset="-120"/>
              </a:rPr>
              <a:t>+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y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  <a:r>
              <a:rPr lang="en-US" altLang="zh-TW" sz="2000" i="1" baseline="30000" dirty="0">
                <a:latin typeface="+mj-lt"/>
                <a:ea typeface="新細明體" panose="02020500000000000000" pitchFamily="18" charset="-120"/>
              </a:rPr>
              <a:t>n</a:t>
            </a:r>
          </a:p>
          <a:p>
            <a:pPr marL="533400" indent="-533400">
              <a:defRPr/>
            </a:pPr>
            <a:endParaRPr lang="en-US" altLang="zh-TW" sz="2000" baseline="300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8.3  The binomial Theorem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    for every positive integer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y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i="1" baseline="30000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30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0)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i="1" baseline="30000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+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1)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i="1" baseline="30000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30000" dirty="0">
                <a:solidFill>
                  <a:srgbClr val="008000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000" baseline="30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y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+ … +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-1)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xy</a:t>
            </a:r>
            <a:r>
              <a:rPr lang="en-US" altLang="zh-TW" sz="2000" i="1" baseline="30000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30000" dirty="0">
                <a:solidFill>
                  <a:srgbClr val="008000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+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y</a:t>
            </a:r>
            <a:r>
              <a:rPr lang="en-US" altLang="zh-TW" sz="2000" i="1" baseline="30000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endParaRPr lang="en-US" altLang="zh-TW" sz="2000" i="1" baseline="30000" dirty="0">
              <a:solidFill>
                <a:srgbClr val="008000"/>
              </a:solidFill>
              <a:latin typeface="+mj-lt"/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Class exercise 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p.406 Q11, 21, 25, 28, 31</a:t>
            </a:r>
          </a:p>
          <a:p>
            <a:pPr marL="533400" indent="-533400"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Home exercise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p.406 Q32, 33, 34</a:t>
            </a:r>
          </a:p>
          <a:p>
            <a:pPr marL="533400" indent="-533400"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8197" name="Text Box 21">
            <a:extLst>
              <a:ext uri="{FF2B5EF4-FFF2-40B4-BE49-F238E27FC236}">
                <a16:creationId xmlns:a16="http://schemas.microsoft.com/office/drawing/2014/main" id="{6659E1A1-BE07-428D-9C5F-4B2F1DF4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407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8.1: Pascal’s Triangle &amp; the Binomial Theorem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AD8D1C-3170-4FDF-A11A-7B8D4ADE6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Pigeonhole Principle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4A0ED6-D615-4C86-BC17-CE7392E21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7213" y="914400"/>
            <a:ext cx="10923587" cy="5410200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8.4    The Pigeonhole Principle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pigeonholes are occupied by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kn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+1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or more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pigeons, where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 a positive integer, then at least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one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pigeonhole is occupied by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+1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or more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pigeons</a:t>
            </a:r>
          </a:p>
          <a:p>
            <a:pPr marL="533400" indent="-533400">
              <a:defRPr/>
            </a:pPr>
            <a:r>
              <a:rPr lang="en-US" altLang="zh-TW" sz="2000" dirty="0" err="1">
                <a:ea typeface="新細明體" panose="02020500000000000000" pitchFamily="18" charset="-120"/>
              </a:rPr>
              <a:t>Pf</a:t>
            </a:r>
            <a:r>
              <a:rPr lang="en-US" altLang="zh-TW" sz="2000" dirty="0">
                <a:ea typeface="新細明體" panose="02020500000000000000" pitchFamily="18" charset="-120"/>
              </a:rPr>
              <a:t>:  if each pigeonhole is occupied by at most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pigeons, then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pigeonholes are occupied by at most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kn</a:t>
            </a:r>
            <a:r>
              <a:rPr lang="en-US" altLang="zh-TW" sz="2000" dirty="0">
                <a:ea typeface="新細明體" panose="02020500000000000000" pitchFamily="18" charset="-120"/>
              </a:rPr>
              <a:t> pigeons (i.e., can not be occupied by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kn</a:t>
            </a:r>
            <a:r>
              <a:rPr lang="en-US" altLang="zh-TW" sz="2000" dirty="0">
                <a:ea typeface="新細明體" panose="02020500000000000000" pitchFamily="18" charset="-120"/>
              </a:rPr>
              <a:t>+1 or more pigeons)</a:t>
            </a:r>
          </a:p>
          <a:p>
            <a:pPr marL="533400" indent="-533400">
              <a:defRPr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Ex1: among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+1 arbitrarily chosen integers, there must exist 2 whose difference is divisible by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Ex2: 44 chairs to be positions around 5 tables, some table must have at least 9 chairs around it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</a:p>
          <a:p>
            <a:pPr marL="533400" indent="-533400">
              <a:defRPr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Ex3: in any group of 6 people, at least 3 must be mutual friends or mutual strangers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sol: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3701" name="Text Box 21">
            <a:extLst>
              <a:ext uri="{FF2B5EF4-FFF2-40B4-BE49-F238E27FC236}">
                <a16:creationId xmlns:a16="http://schemas.microsoft.com/office/drawing/2014/main" id="{29B247D9-4D2B-48DA-944B-B6B21B99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3032125"/>
            <a:ext cx="524986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pigeonholes:[0],[1],[2],…,[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-1],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+1 pigeons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3702" name="Text Box 22">
            <a:extLst>
              <a:ext uri="{FF2B5EF4-FFF2-40B4-BE49-F238E27FC236}">
                <a16:creationId xmlns:a16="http://schemas.microsoft.com/office/drawing/2014/main" id="{7D2DFABC-8805-4749-9698-AEB06D92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3862388"/>
            <a:ext cx="38735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5 pigeonholes, 44 pigeons  (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=8)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3703" name="Text Box 23">
            <a:extLst>
              <a:ext uri="{FF2B5EF4-FFF2-40B4-BE49-F238E27FC236}">
                <a16:creationId xmlns:a16="http://schemas.microsoft.com/office/drawing/2014/main" id="{6893C600-A86D-4CC2-B356-D763BC2DA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5027613"/>
            <a:ext cx="8680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Choose one person A, distribute the other 5 to 2 groups “A’s friends”, “A’s stranger”</a:t>
            </a:r>
          </a:p>
          <a:p>
            <a:pPr eaLnBrk="1" hangingPunct="1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Thus at least one group contains 3 or more persons, suppose it’s “A’s friends” group</a:t>
            </a:r>
          </a:p>
          <a:p>
            <a:pPr eaLnBrk="1" hangingPunct="1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If 2 of them are friends, we got 3 mutual friends. O.W., we got 3 mutual strangers</a:t>
            </a:r>
          </a:p>
        </p:txBody>
      </p:sp>
      <p:sp>
        <p:nvSpPr>
          <p:cNvPr id="10247" name="Text Box 25">
            <a:extLst>
              <a:ext uri="{FF2B5EF4-FFF2-40B4-BE49-F238E27FC236}">
                <a16:creationId xmlns:a16="http://schemas.microsoft.com/office/drawing/2014/main" id="{9EEF8982-4BAF-45FD-A518-17F34279A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6553200"/>
            <a:ext cx="306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8.2: Three Fundamental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1" grpId="0"/>
      <p:bldP spid="583702" grpId="0"/>
      <p:bldP spid="5837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>
            <a:extLst>
              <a:ext uri="{FF2B5EF4-FFF2-40B4-BE49-F238E27FC236}">
                <a16:creationId xmlns:a16="http://schemas.microsoft.com/office/drawing/2014/main" id="{C11DA876-E9C7-4C4B-BCE9-511D4E6AD3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A199C54-D643-439C-AC8A-CCE2F8639FB7}" type="slidenum">
              <a:rPr lang="zh-TW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6F96C87-4E4D-4AA6-A328-D18443092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Multiplication &amp; Addition Principle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0BA250E-42A4-443C-9143-534A7C900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8.5    The Multiplication Principle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The number of ways in which a sequence of events can occur is the product of the number of ways in which each individual event can occur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how many numbers in [1000,9999] do not have any repeated digits?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8.6    The Addition Principle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Given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pairwise disjoint finite sets,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,…,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 then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how many 8-bit strings begin with 1011 or 01?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Ex2: how many 8-bit strings begin with 1011 or end with 01? 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</p:txBody>
      </p:sp>
      <p:sp>
        <p:nvSpPr>
          <p:cNvPr id="584708" name="Text Box 4">
            <a:extLst>
              <a:ext uri="{FF2B5EF4-FFF2-40B4-BE49-F238E27FC236}">
                <a16:creationId xmlns:a16="http://schemas.microsoft.com/office/drawing/2014/main" id="{9648963F-2E81-40DA-A9E1-50F3B52C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2344738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9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9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8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7=4536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2294" name="Object 7">
            <a:extLst>
              <a:ext uri="{FF2B5EF4-FFF2-40B4-BE49-F238E27FC236}">
                <a16:creationId xmlns:a16="http://schemas.microsoft.com/office/drawing/2014/main" id="{8F2626CC-C386-4008-9197-3073B2569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09917"/>
              </p:ext>
            </p:extLst>
          </p:nvPr>
        </p:nvGraphicFramePr>
        <p:xfrm>
          <a:off x="2689225" y="3533775"/>
          <a:ext cx="3206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4" imgW="1765080" imgH="291960" progId="Equation.DSMT4">
                  <p:embed/>
                </p:oleObj>
              </mc:Choice>
              <mc:Fallback>
                <p:oleObj name="Equation" r:id="rId4" imgW="176508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3533775"/>
                        <a:ext cx="3206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2" name="Text Box 8">
            <a:extLst>
              <a:ext uri="{FF2B5EF4-FFF2-40B4-BE49-F238E27FC236}">
                <a16:creationId xmlns:a16="http://schemas.microsoft.com/office/drawing/2014/main" id="{10770927-699E-4E1E-82D6-16D790E9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4519613"/>
            <a:ext cx="1273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en-US" sz="1400">
                <a:ea typeface="新細明體" panose="02020500000000000000" pitchFamily="18" charset="-120"/>
              </a:rPr>
              <a:t>＋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6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=80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4713" name="Text Box 9">
            <a:extLst>
              <a:ext uri="{FF2B5EF4-FFF2-40B4-BE49-F238E27FC236}">
                <a16:creationId xmlns:a16="http://schemas.microsoft.com/office/drawing/2014/main" id="{1E872A1A-ABAD-4033-B7DE-EBAE8DB5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5386388"/>
            <a:ext cx="796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(a) 1011_ _ _ _ : totally 1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2=16</a:t>
            </a:r>
            <a:b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(b) AAAA_ _01: where AAAA can not be 1011, totally (2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-1)</a:t>
            </a:r>
            <a:r>
              <a:rPr lang="en-US" altLang="zh-TW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en-US" sz="1400">
                <a:ea typeface="新細明體" panose="02020500000000000000" pitchFamily="18" charset="-120"/>
              </a:rPr>
              <a:t>×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1=60</a:t>
            </a:r>
            <a:b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thus 16+60=76 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297" name="Text Box 11">
            <a:extLst>
              <a:ext uri="{FF2B5EF4-FFF2-40B4-BE49-F238E27FC236}">
                <a16:creationId xmlns:a16="http://schemas.microsoft.com/office/drawing/2014/main" id="{A11ED088-6DEE-42A8-ABA8-66B678EB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306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8.2: Three Fundamental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8" grpId="0"/>
      <p:bldP spid="584712" grpId="0"/>
      <p:bldP spid="5847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>
            <a:extLst>
              <a:ext uri="{FF2B5EF4-FFF2-40B4-BE49-F238E27FC236}">
                <a16:creationId xmlns:a16="http://schemas.microsoft.com/office/drawing/2014/main" id="{6E34208E-E299-46EC-A102-BBB9A363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D6165FF-9E1A-4389-A76D-FB7741B1C5F1}" type="slidenum">
              <a:rPr lang="zh-TW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47AA497-51AA-4227-A01F-7FB73518A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Permutations &amp; Combinations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AA5EF9B-F5DB-4156-B880-1646DDCA4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-permutation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:   for natural numbers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 ≤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the arrangement using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of the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distinct objects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endParaRPr lang="en-US" altLang="zh-TW" sz="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The number of different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-</a:t>
            </a:r>
            <a:r>
              <a:rPr lang="en-US" altLang="zh-TW" sz="2000" dirty="0" err="1">
                <a:ea typeface="新細明體" panose="02020500000000000000" pitchFamily="18" charset="-120"/>
              </a:rPr>
              <a:t>premutations</a:t>
            </a:r>
            <a:r>
              <a:rPr lang="en-US" altLang="zh-TW" sz="2000" dirty="0">
                <a:ea typeface="新細明體" panose="02020500000000000000" pitchFamily="18" charset="-120"/>
              </a:rPr>
              <a:t> of a set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distinct elements: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</a:p>
          <a:p>
            <a:pPr marL="533400" indent="-533400"/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how many ways are there where 7 people can form a line? a circle? 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-combination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:  for natural numbers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 ≤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an unordered selection of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objects chosen from a set of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distinct objects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The number of different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-combinations of a set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distinct elements: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</a:p>
          <a:p>
            <a:pPr marL="533400" indent="-533400"/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Ex2: how many 8-bit strings contain exactly three 0s? 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9828" name="Text Box 4">
            <a:extLst>
              <a:ext uri="{FF2B5EF4-FFF2-40B4-BE49-F238E27FC236}">
                <a16:creationId xmlns:a16="http://schemas.microsoft.com/office/drawing/2014/main" id="{AC09ADC2-67F4-4A09-B71A-85A41A5A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3128963"/>
            <a:ext cx="302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7! for a line; 6! for a circle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9829" name="Text Box 5">
            <a:extLst>
              <a:ext uri="{FF2B5EF4-FFF2-40B4-BE49-F238E27FC236}">
                <a16:creationId xmlns:a16="http://schemas.microsoft.com/office/drawing/2014/main" id="{3DC91399-3F5D-4A0D-AD42-67EC8D0C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5803900"/>
            <a:ext cx="33258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i.e., five 1s, three 0s: C(8,3)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43EC06BE-3096-4FA1-AA89-5821A945F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2095500"/>
          <a:ext cx="1752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4" imgW="1066800" imgH="419100" progId="Equation.DSMT4">
                  <p:embed/>
                </p:oleObj>
              </mc:Choice>
              <mc:Fallback>
                <p:oleObj name="Equation" r:id="rId4" imgW="1066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2095500"/>
                        <a:ext cx="1752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9384A53B-2D3D-4297-8EDF-70B71B4DB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2575" y="4665663"/>
          <a:ext cx="19637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6" imgW="1193800" imgH="419100" progId="Equation.DSMT4">
                  <p:embed/>
                </p:oleObj>
              </mc:Choice>
              <mc:Fallback>
                <p:oleObj name="Equation" r:id="rId6" imgW="11938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4665663"/>
                        <a:ext cx="19637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32605825-D163-4ABC-8AC8-73E2D4FB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307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8.3: Permutations &amp; 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8" grpId="0"/>
      <p:bldP spid="5898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>
            <a:extLst>
              <a:ext uri="{FF2B5EF4-FFF2-40B4-BE49-F238E27FC236}">
                <a16:creationId xmlns:a16="http://schemas.microsoft.com/office/drawing/2014/main" id="{D2D662FB-11E0-4E3E-838C-682A658F4A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170BD4-3CAA-40FE-9AC6-EDAC380A2BD7}" type="slidenum">
              <a:rPr lang="zh-TW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5158E0D-D95C-4606-8B98-3B5FE640B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9563" y="0"/>
            <a:ext cx="8643937" cy="685800"/>
          </a:xfrm>
        </p:spPr>
        <p:txBody>
          <a:bodyPr/>
          <a:lstStyle/>
          <a:p>
            <a:pPr eaLnBrk="1" hangingPunct="1"/>
            <a:r>
              <a:rPr lang="en-US" altLang="zh-TW" sz="36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Arrangements/Selection with Repetitions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D49EC6C-6F36-40D9-9C56-61CDFD005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8.7   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 a collection containing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objects of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different types, each object belongs exactly to 1 type, there are </a:t>
            </a: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-25000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objects of type </a:t>
            </a: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i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the number of different arrangements of the objects in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</a:t>
            </a:r>
          </a:p>
          <a:p>
            <a:pPr marL="533400" indent="-533400"/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how many ways can the letters of “attention” be rearranged? 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</a:p>
          <a:p>
            <a:pPr marL="533400" indent="-533400"/>
            <a:endParaRPr lang="en-US" altLang="zh-TW" sz="8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8.8  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if repetition is allowed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the number of ways to put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identical balls into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diff boxes is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-1,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Mary wants to buy a dozen of donuts which come in 30 different varieties, how many choices does she have? 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 sol:</a:t>
            </a:r>
          </a:p>
          <a:p>
            <a:pPr marL="533400" indent="-533400"/>
            <a:endParaRPr lang="en-US" altLang="zh-TW" sz="8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Summary: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The number of ways to put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balls into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numbered boxes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		           Same color		All different colors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at most 1 ball in 1 box    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			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  any # of balls in a box	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-1,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		            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30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r</a:t>
            </a:r>
            <a:endParaRPr lang="en-US" altLang="zh-TW" sz="2000" i="1" dirty="0">
              <a:solidFill>
                <a:srgbClr val="FF0000"/>
              </a:solidFill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86756" name="Text Box 4">
            <a:extLst>
              <a:ext uri="{FF2B5EF4-FFF2-40B4-BE49-F238E27FC236}">
                <a16:creationId xmlns:a16="http://schemas.microsoft.com/office/drawing/2014/main" id="{782C6C90-7BCB-4156-A392-118CAD1C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2847975"/>
            <a:ext cx="1055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9!/(3!2!)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6390" name="Object 7">
            <a:extLst>
              <a:ext uri="{FF2B5EF4-FFF2-40B4-BE49-F238E27FC236}">
                <a16:creationId xmlns:a16="http://schemas.microsoft.com/office/drawing/2014/main" id="{F0D03A46-4DD2-4657-A2CC-025EAB99E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1897063"/>
          <a:ext cx="57991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4" imgW="3530600" imgH="431800" progId="Equation.DSMT4">
                  <p:embed/>
                </p:oleObj>
              </mc:Choice>
              <mc:Fallback>
                <p:oleObj name="Equation" r:id="rId4" imgW="3530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1897063"/>
                        <a:ext cx="579913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61" name="Text Box 9">
            <a:extLst>
              <a:ext uri="{FF2B5EF4-FFF2-40B4-BE49-F238E27FC236}">
                <a16:creationId xmlns:a16="http://schemas.microsoft.com/office/drawing/2014/main" id="{C65DA3AE-5110-4298-AF1F-CD494B48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4613275"/>
            <a:ext cx="4873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Put 12 balls into 30 boxes,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(30+12-1,12)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43C6C44-9C68-44D2-90E1-4BCA9BE93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427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8.4: Arrangements &amp; Selections with Repetitions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6" grpId="0"/>
      <p:bldP spid="5867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>
            <a:extLst>
              <a:ext uri="{FF2B5EF4-FFF2-40B4-BE49-F238E27FC236}">
                <a16:creationId xmlns:a16="http://schemas.microsoft.com/office/drawing/2014/main" id="{1635D6E6-5110-4F45-8674-BEB59E0FE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6DB5303-36CA-407A-8E28-267B7B472F1A}" type="slidenum">
              <a:rPr lang="zh-TW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6A1DE39-7A12-43E8-BC16-E3C672651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5475" y="0"/>
            <a:ext cx="8328025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Principle of Inclusion-Exclusion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2D02A85-2543-454A-9A82-472683B4D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455" y="998538"/>
            <a:ext cx="11533032" cy="5410200"/>
          </a:xfrm>
        </p:spPr>
        <p:txBody>
          <a:bodyPr/>
          <a:lstStyle/>
          <a:p>
            <a:pPr marL="533400" indent="-533400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8.9 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For any finite sets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,…,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 let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be the sum of the sizes of all possible intersections of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sets chosen without repetition from among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,…,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i.e.,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Then </a:t>
            </a:r>
          </a:p>
          <a:p>
            <a:pPr marL="533400" indent="-533400"/>
            <a:endParaRPr lang="en-US" altLang="zh-TW" sz="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 err="1">
                <a:ea typeface="新細明體" panose="02020500000000000000" pitchFamily="18" charset="-120"/>
              </a:rPr>
              <a:t>Pf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</a:rPr>
              <a:t>let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be the union of all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 and |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|=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dirty="0">
                <a:ea typeface="新細明體" panose="02020500000000000000" pitchFamily="18" charset="-120"/>
              </a:rPr>
              <a:t>, suppose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is an element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, and belongs to exactly 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of the sets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, then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is counted 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once (i.e. 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,0)) in 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,1) times in 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rgbClr val="9900CC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,2) times in 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rgbClr val="9900CC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,…, and </a:t>
            </a:r>
            <a:r>
              <a:rPr lang="en-US" altLang="zh-TW" sz="20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solidFill>
                  <a:srgbClr val="9900CC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9900CC"/>
                </a:solidFill>
                <a:ea typeface="新細明體" panose="02020500000000000000" pitchFamily="18" charset="-120"/>
              </a:rPr>
              <a:t>) time in </a:t>
            </a:r>
            <a:r>
              <a:rPr lang="en-US" altLang="zh-TW" sz="20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-25000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. Thus the number of times that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is counted in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+…-(-1)</a:t>
            </a:r>
            <a:r>
              <a:rPr lang="en-US" altLang="zh-TW" sz="2000" i="1" baseline="300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baseline="30000" dirty="0">
                <a:solidFill>
                  <a:schemeClr val="accent2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-250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is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,0) -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,1) +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,2) -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,3) +…+ (-1)</a:t>
            </a:r>
            <a:r>
              <a:rPr lang="en-US" altLang="zh-TW" sz="2000" i="1" baseline="30000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) = (1+(-1))</a:t>
            </a:r>
            <a:r>
              <a:rPr lang="en-US" altLang="zh-TW" sz="2000" i="1" baseline="30000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= 0 by the binomial </a:t>
            </a:r>
            <a:r>
              <a:rPr lang="en-US" altLang="zh-TW" sz="2000" dirty="0" err="1"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Therefore, we can apply the above procedure for each element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, and conclude that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m </a:t>
            </a:r>
            <a:r>
              <a:rPr lang="en-US" altLang="zh-TW" sz="2000" dirty="0">
                <a:ea typeface="新細明體" panose="02020500000000000000" pitchFamily="18" charset="-120"/>
              </a:rPr>
              <a:t>-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 </a:t>
            </a:r>
            <a:r>
              <a:rPr lang="en-US" altLang="zh-TW" sz="2000" dirty="0">
                <a:ea typeface="新細明體" panose="02020500000000000000" pitchFamily="18" charset="-120"/>
              </a:rPr>
              <a:t>+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 </a:t>
            </a:r>
            <a:r>
              <a:rPr lang="en-US" altLang="zh-TW" sz="2000" dirty="0">
                <a:ea typeface="新細明體" panose="02020500000000000000" pitchFamily="18" charset="-120"/>
              </a:rPr>
              <a:t>-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3 </a:t>
            </a:r>
            <a:r>
              <a:rPr lang="en-US" altLang="zh-TW" sz="2000" dirty="0">
                <a:ea typeface="新細明體" panose="02020500000000000000" pitchFamily="18" charset="-120"/>
              </a:rPr>
              <a:t>+…+ (-1)</a:t>
            </a:r>
            <a:r>
              <a:rPr lang="en-US" altLang="zh-TW" sz="2000" i="1" baseline="30000" dirty="0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-1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= 0, which is what we want.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how many integers in [1,300] are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(a) divisible by at least one of 3,5,7?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(b) divisible by 3 and by 5, but not by 7?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(c) divisible by 5 but not neither 3 nor 7?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000" dirty="0">
              <a:ea typeface="新細明體" panose="02020500000000000000" pitchFamily="18" charset="-120"/>
            </a:endParaRPr>
          </a:p>
        </p:txBody>
      </p:sp>
      <p:graphicFrame>
        <p:nvGraphicFramePr>
          <p:cNvPr id="18437" name="Object 8">
            <a:extLst>
              <a:ext uri="{FF2B5EF4-FFF2-40B4-BE49-F238E27FC236}">
                <a16:creationId xmlns:a16="http://schemas.microsoft.com/office/drawing/2014/main" id="{3E9C7A68-3979-4C89-B832-C67A06E8C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14182"/>
              </p:ext>
            </p:extLst>
          </p:nvPr>
        </p:nvGraphicFramePr>
        <p:xfrm>
          <a:off x="1400092" y="1651000"/>
          <a:ext cx="66341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4" imgW="3695400" imgH="304560" progId="Equation.DSMT4">
                  <p:embed/>
                </p:oleObj>
              </mc:Choice>
              <mc:Fallback>
                <p:oleObj name="Equation" r:id="rId4" imgW="369540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092" y="1651000"/>
                        <a:ext cx="66341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1">
            <a:extLst>
              <a:ext uri="{FF2B5EF4-FFF2-40B4-BE49-F238E27FC236}">
                <a16:creationId xmlns:a16="http://schemas.microsoft.com/office/drawing/2014/main" id="{D6CFC413-D031-4010-A845-28E445C04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412430"/>
              </p:ext>
            </p:extLst>
          </p:nvPr>
        </p:nvGraphicFramePr>
        <p:xfrm>
          <a:off x="1392155" y="2182813"/>
          <a:ext cx="58658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6" imgW="3136680" imgH="253800" progId="Equation.DSMT4">
                  <p:embed/>
                </p:oleObj>
              </mc:Choice>
              <mc:Fallback>
                <p:oleObj name="Equation" r:id="rId6" imgW="31366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155" y="2182813"/>
                        <a:ext cx="58658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8" name="Text Box 12">
            <a:extLst>
              <a:ext uri="{FF2B5EF4-FFF2-40B4-BE49-F238E27FC236}">
                <a16:creationId xmlns:a16="http://schemas.microsoft.com/office/drawing/2014/main" id="{C96C9615-94FD-4904-B6A8-0D7C4D95C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914" y="4726457"/>
            <a:ext cx="460533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A,B,C: divisible by 3,5,7, |A|=100, |B|=60, |C|=42,</a:t>
            </a:r>
          </a:p>
          <a:p>
            <a:pPr eaLnBrk="1" hangingPunct="1"/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|AB|=20, |BC|=8, |AC|=14, |ABC|=2</a:t>
            </a:r>
          </a:p>
          <a:p>
            <a:pPr eaLnBrk="1" hangingPunct="1">
              <a:buFontTx/>
              <a:buAutoNum type="alphaLcParenBoth"/>
            </a:pP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|A|+|B|+|C|-|AB|-|BC|-|AC|+|ABC|=162</a:t>
            </a:r>
          </a:p>
          <a:p>
            <a:pPr eaLnBrk="1" hangingPunct="1">
              <a:buFontTx/>
              <a:buAutoNum type="alphaLcParenBoth"/>
            </a:pP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|AB|-|ABC|=18</a:t>
            </a:r>
          </a:p>
          <a:p>
            <a:pPr eaLnBrk="1" hangingPunct="1">
              <a:buFontTx/>
              <a:buAutoNum type="alphaLcParenBoth"/>
            </a:pP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|B|-|AB|-|BC|+|ABC|=34</a:t>
            </a:r>
          </a:p>
        </p:txBody>
      </p:sp>
      <p:sp>
        <p:nvSpPr>
          <p:cNvPr id="18440" name="Text Box 13">
            <a:extLst>
              <a:ext uri="{FF2B5EF4-FFF2-40B4-BE49-F238E27FC236}">
                <a16:creationId xmlns:a16="http://schemas.microsoft.com/office/drawing/2014/main" id="{8C87F942-9997-46C6-AEC0-9906E69F7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6408738"/>
            <a:ext cx="3224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8.6: Principle of Inclusion-Exclusion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352CB86B-F514-49D1-B089-5FEB8D06A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B8993FD-7614-48D4-8910-3E042D25D200}" type="slidenum">
              <a:rPr lang="zh-TW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6A43BF9-0E47-4DD1-B9CE-A41AA2588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6138" y="0"/>
            <a:ext cx="8107362" cy="685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Exercise on Chapter 8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F28B3B2-776E-41D2-8D66-373C32E51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All the examples in Section 8.1, 8.2, 8.3, 8.4, 8.5, 8.6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especially 8.2, 8.4, and 8.6</a:t>
            </a: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Inclusion-exclusion principle proof</a:t>
            </a:r>
          </a:p>
          <a:p>
            <a:pPr marL="533400" indent="-53340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hlinkClick r:id="rId3"/>
              </a:rPr>
              <a:t>https://www.youtube.com/watch?v=he9MVAhLttc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hlinkClick r:id="rId4"/>
              </a:rPr>
              <a:t>https://www.youtube.com/watch?v=zZlDUh_zZkE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buFontTx/>
              <a:buChar char="•"/>
            </a:pP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0485" name="Text Box 8">
            <a:extLst>
              <a:ext uri="{FF2B5EF4-FFF2-40B4-BE49-F238E27FC236}">
                <a16:creationId xmlns:a16="http://schemas.microsoft.com/office/drawing/2014/main" id="{95B1765C-7CF9-493C-B8F9-1FB4C736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3224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8.6: Principle of Inclusion-Exclusion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57512</TotalTime>
  <Words>1565</Words>
  <Application>Microsoft Office PowerPoint</Application>
  <PresentationFormat>寬螢幕</PresentationFormat>
  <Paragraphs>165</Paragraphs>
  <Slides>9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Times New Roman</vt:lpstr>
      <vt:lpstr>Arial</vt:lpstr>
      <vt:lpstr>新細明體</vt:lpstr>
      <vt:lpstr>Gulim</vt:lpstr>
      <vt:lpstr>標楷體</vt:lpstr>
      <vt:lpstr>Palladius</vt:lpstr>
      <vt:lpstr>Default Design</vt:lpstr>
      <vt:lpstr>MathType 7.0 Equation</vt:lpstr>
      <vt:lpstr>MathType 5.0 Equation</vt:lpstr>
      <vt:lpstr>Counting Techniques</vt:lpstr>
      <vt:lpstr>Pascal’s Triangle</vt:lpstr>
      <vt:lpstr>Binomial Theorem</vt:lpstr>
      <vt:lpstr>Pigeonhole Principle</vt:lpstr>
      <vt:lpstr>Multiplication &amp; Addition Principle</vt:lpstr>
      <vt:lpstr>Permutations &amp; Combinations</vt:lpstr>
      <vt:lpstr>Arrangements/Selection with Repetitions</vt:lpstr>
      <vt:lpstr>Principle of Inclusion-Exclusion</vt:lpstr>
      <vt:lpstr>Exercise on Chapter 8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王逸琳 Wang, I-Lin</cp:lastModifiedBy>
  <cp:revision>414</cp:revision>
  <dcterms:created xsi:type="dcterms:W3CDTF">2001-05-13T18:19:15Z</dcterms:created>
  <dcterms:modified xsi:type="dcterms:W3CDTF">2025-01-29T14:56:14Z</dcterms:modified>
</cp:coreProperties>
</file>