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23" r:id="rId2"/>
    <p:sldId id="402" r:id="rId3"/>
    <p:sldId id="411" r:id="rId4"/>
    <p:sldId id="425" r:id="rId5"/>
    <p:sldId id="424" r:id="rId6"/>
    <p:sldId id="412" r:id="rId7"/>
    <p:sldId id="426" r:id="rId8"/>
    <p:sldId id="403" r:id="rId9"/>
    <p:sldId id="413" r:id="rId10"/>
    <p:sldId id="419" r:id="rId11"/>
    <p:sldId id="414" r:id="rId12"/>
    <p:sldId id="415" r:id="rId13"/>
    <p:sldId id="416" r:id="rId14"/>
    <p:sldId id="420" r:id="rId15"/>
    <p:sldId id="417" r:id="rId16"/>
    <p:sldId id="422" r:id="rId17"/>
    <p:sldId id="418" r:id="rId18"/>
  </p:sldIdLst>
  <p:sldSz cx="9906000" cy="6858000" type="A4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CC"/>
    <a:srgbClr val="33CC33"/>
    <a:srgbClr val="9900CC"/>
    <a:srgbClr val="00CC66"/>
    <a:srgbClr val="CCFF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353" autoAdjust="0"/>
  </p:normalViewPr>
  <p:slideViewPr>
    <p:cSldViewPr snapToGrid="0">
      <p:cViewPr varScale="1">
        <p:scale>
          <a:sx n="105" d="100"/>
          <a:sy n="105" d="100"/>
        </p:scale>
        <p:origin x="720" y="124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248F1E-BF9D-47BC-8BD5-2CA264552C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17B961-6025-4F3B-83DC-63BE1E6042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910A992-DF01-4D86-970E-6F4D74E49F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4D220CB-40FE-4338-A148-CAC7DB9D05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E978BDCD-C74B-4EB7-883B-BBF81B23A9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9E2D5D8-F21B-4544-B0B8-088F833EA5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48F984-BF2E-4C4B-B6DE-6D8EBD8AB2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C7B8FAD-1DF3-48A9-978C-BB75AE9C65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5D0DE5-6BDD-4985-B0C1-5761A6AD71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9CF3B06-AB28-43FD-96F6-D46C7626FE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760F7E3-751A-48FF-B433-AECA21B63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B39ADA02-9F9A-4AB0-9099-536CBFEAE4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24FFA5F-2265-4B28-A83A-88050E315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861BDA-98E7-4379-A8E1-EFBF780DB1C5}" type="slidenum">
              <a:rPr lang="zh-TW" altLang="en-US" sz="1300" smtClean="0"/>
              <a:pPr/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180616B-487D-44A0-8A03-8513CABED9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B3543C3-A99B-45A1-AFFC-76244F726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35C2CD8-12D7-4AD1-A2A0-E92983260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F6C350-E347-4CB9-BFDD-B4E5108789D5}" type="slidenum">
              <a:rPr lang="zh-TW" altLang="en-US" sz="1300" smtClean="0"/>
              <a:pPr/>
              <a:t>11</a:t>
            </a:fld>
            <a:endParaRPr lang="en-US" altLang="zh-TW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2944307-45AD-4B66-9D63-E55C08046C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65ED977-7CC6-4097-9EEB-3BB6816B1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1000"/>
              <a:t>Pear: </a:t>
            </a:r>
            <a:r>
              <a:rPr lang="zh-TW" altLang="en-US" sz="1000"/>
              <a:t>洋梨</a:t>
            </a:r>
          </a:p>
          <a:p>
            <a:pPr eaLnBrk="1" hangingPunct="1"/>
            <a:r>
              <a:rPr lang="en-US" altLang="zh-TW" sz="1000"/>
              <a:t>Plum: </a:t>
            </a:r>
            <a:r>
              <a:rPr lang="zh-TW" altLang="en-US" sz="1000"/>
              <a:t>梅子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A6650BF-B135-4B36-B2CB-3BA00D67E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C2D8E5E-3BB0-46B9-8680-231E448C24E1}" type="slidenum">
              <a:rPr lang="zh-TW" altLang="en-US" sz="1300" smtClean="0"/>
              <a:pPr/>
              <a:t>12</a:t>
            </a:fld>
            <a:endParaRPr lang="en-US" altLang="zh-TW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54FFC1D-7961-4378-B5B3-6863740B73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040E45-5FC9-4AE1-A96B-2D0F22277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0CFB26C-4204-4DBA-B4CE-FF6AF531B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3C7C8D-73D6-4CF4-91A5-068811959B6B}" type="slidenum">
              <a:rPr lang="zh-TW" altLang="en-US" sz="1300" smtClean="0"/>
              <a:pPr/>
              <a:t>13</a:t>
            </a:fld>
            <a:endParaRPr lang="en-US" altLang="zh-TW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B0A2B8F-57C9-4BD1-8656-B60CFD585D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A131478-B4E2-45A9-A5EF-27AEA35F7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83E0D56-192B-4735-87FF-4FE08A610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97CE04D-CCED-4E0F-B71D-E09438394461}" type="slidenum">
              <a:rPr lang="zh-TW" altLang="en-US" sz="1300" smtClean="0"/>
              <a:pPr/>
              <a:t>14</a:t>
            </a:fld>
            <a:endParaRPr lang="en-US" altLang="zh-TW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F11B2CE-0C7E-4794-BBE3-89BE39A653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7E9B6C-E86B-4D81-9BC0-A39EB610D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9F7C752-B9E5-4162-9815-E9786E29B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CD0FF2-E651-48CB-A0F7-63370E113979}" type="slidenum">
              <a:rPr lang="zh-TW" altLang="en-US" sz="1300" smtClean="0"/>
              <a:pPr/>
              <a:t>15</a:t>
            </a:fld>
            <a:endParaRPr lang="en-US" altLang="zh-TW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0D9489B-E08C-4A36-A79B-C6F850E4B8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43058EF-67C6-40E7-8171-46C755F6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(e),(f), rhs: (1-x)^-r, then apply extended binomial thm to expand the infinite series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620EB21-5837-42B2-80B6-D569B982C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722E572-352F-4213-AD61-0BD0A0B78BA3}" type="slidenum">
              <a:rPr lang="zh-TW" altLang="en-US" sz="1300" smtClean="0"/>
              <a:pPr/>
              <a:t>16</a:t>
            </a:fld>
            <a:endParaRPr lang="en-US" altLang="zh-TW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A7411B4-C620-42FE-B3A3-EA8B96CF50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E5502E7-A6B9-4A14-A7D0-FA6520D3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7E030A7-797A-4524-A93B-33446B3BF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F238A6-4519-4CD5-A5A5-AA9D0C98C6B2}" type="slidenum">
              <a:rPr lang="zh-TW" altLang="en-US" sz="1300" smtClean="0"/>
              <a:pPr/>
              <a:t>17</a:t>
            </a:fld>
            <a:endParaRPr lang="en-US" altLang="zh-TW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F95F853-7AFE-4882-A84E-D965D6D971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CCBD6B0-735C-4B88-8F1D-F391C19FC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D8863B1-F66B-498A-92FF-76B443350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4C17E1-CA5E-48CB-BA7B-8F2D3E0E3521}" type="slidenum">
              <a:rPr lang="zh-TW" altLang="en-US" sz="1300" smtClean="0"/>
              <a:pPr/>
              <a:t>2</a:t>
            </a:fld>
            <a:endParaRPr lang="en-US" altLang="zh-TW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B1CBAA9-B08F-4F62-AA09-BB8FB8E040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537AD74-F309-4C12-827E-02E4EDEB4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74195B2-283A-41AD-82EA-59C95FFDA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8C8C109-16E6-4DD5-B6E8-8788AF23A329}" type="slidenum">
              <a:rPr lang="zh-TW" altLang="en-US" sz="1300" smtClean="0"/>
              <a:pPr/>
              <a:t>3</a:t>
            </a:fld>
            <a:endParaRPr lang="en-US" altLang="zh-TW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5A465B-58CE-48B4-9A67-33B51DB87D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CB14428-9A27-464E-9E75-E089AB271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影像版面配置區 1">
            <a:extLst>
              <a:ext uri="{FF2B5EF4-FFF2-40B4-BE49-F238E27FC236}">
                <a16:creationId xmlns:a16="http://schemas.microsoft.com/office/drawing/2014/main" id="{F698D673-73D8-4C9C-B756-33587F762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CCA2629A-D79C-49EE-8CFE-065EA9DE9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27A1F076-B656-4B19-9ABF-AA53AE3CB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741811A-E9DC-491E-9D82-A39D1040B7A7}" type="slidenum">
              <a:rPr lang="zh-TW" altLang="en-US" sz="1300" smtClean="0"/>
              <a:pPr/>
              <a:t>4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20691CD-888B-432C-8E1B-2FAC694F8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C923F1-598F-49C0-BC02-EC80AADEE61D}" type="slidenum">
              <a:rPr lang="zh-TW" altLang="en-US" sz="1300" smtClean="0"/>
              <a:pPr/>
              <a:t>6</a:t>
            </a:fld>
            <a:endParaRPr lang="en-US" altLang="zh-TW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FE812AA-B9EE-469F-84C5-7300F82876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00DFFBE-BDCF-4B43-8D78-84268428A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0F4F1E9-F02E-42CB-A997-AF43D21D2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61A07C-68F9-4A6D-979D-24AA99A18FF0}" type="slidenum">
              <a:rPr lang="zh-TW" altLang="en-US" sz="1300" smtClean="0"/>
              <a:pPr/>
              <a:t>7</a:t>
            </a:fld>
            <a:endParaRPr lang="en-US" altLang="zh-TW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F0DB813-B3FE-49F8-A80B-D1F2AA73DE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DCD8C17-3AAC-4910-8C3F-E8ADBE00F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04D5111-A73E-4FDC-87D1-8E311ACCD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026702C-23C5-469C-AFA4-5188081589D7}" type="slidenum">
              <a:rPr lang="zh-TW" altLang="en-US" sz="1300" smtClean="0"/>
              <a:pPr/>
              <a:t>8</a:t>
            </a:fld>
            <a:endParaRPr lang="en-US" altLang="zh-TW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07D77E0-451A-4E44-8EA4-387E02DD02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FC154FF-33AC-431C-AB15-B74AF7E43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1000"/>
              <a:t>S_n=a^nS_0+b(a^(n-1)+a^(n-2)+…+1)</a:t>
            </a:r>
          </a:p>
          <a:p>
            <a:pPr eaLnBrk="1" hangingPunct="1"/>
            <a:r>
              <a:rPr lang="en-US" altLang="zh-TW" sz="1000"/>
              <a:t>If a=1, a^(n-1)+a^(n-2)+…+1=n</a:t>
            </a:r>
          </a:p>
          <a:p>
            <a:pPr eaLnBrk="1" hangingPunct="1"/>
            <a:r>
              <a:rPr lang="en-US" altLang="zh-TW" sz="1000"/>
              <a:t>If a!=1, S_n=a^n(s_0+b/(a-1))-b/(a-1)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7E5C1E5-D3B1-4692-B87C-CA4D143E1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9B44BF1-221C-4009-9DCF-833644D388AE}" type="slidenum">
              <a:rPr lang="zh-TW" altLang="en-US" sz="1300" smtClean="0"/>
              <a:pPr/>
              <a:t>9</a:t>
            </a:fld>
            <a:endParaRPr lang="en-US" altLang="zh-TW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5CE05F6-AD58-4D8C-B7A9-F7A365C6F1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E0765B7-58CA-46F9-9523-C69115559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1000"/>
              <a:t>Why it works?</a:t>
            </a:r>
          </a:p>
          <a:p>
            <a:pPr eaLnBrk="1" hangingPunct="1"/>
            <a:r>
              <a:rPr lang="en-US" altLang="zh-TW" sz="1000"/>
              <a:t>Known: (a) a_n=c_1a_n-1+c_2a_n-2, a_0, a_1   (b) r_1,r_2 are roots of r^2=c_1r+c_2</a:t>
            </a:r>
          </a:p>
          <a:p>
            <a:pPr eaLnBrk="1" hangingPunct="1"/>
            <a:r>
              <a:rPr lang="en-US" altLang="zh-TW" sz="1000"/>
              <a:t>Show: if r_1&lt;&gt;r_2, then (c) a_n=alpha_1exp(r_1,n)+alpha2exp(r_2,n) satisfies (a)</a:t>
            </a:r>
          </a:p>
          <a:p>
            <a:pPr eaLnBrk="1" hangingPunct="1"/>
            <a:r>
              <a:rPr lang="en-US" altLang="zh-TW" sz="1000"/>
              <a:t>Pf:  exp(r_1,n) &amp; exp(r_2,n) satisfies (a), but NOT for a_0 &amp; a_1, if we use (c), (a) will also be satisfied, and both alpha_1,alpha_2 can be uniquely determined by a_0 &amp; a_1 (i.e. a_0=alpha_1+alpha_2, a_1=alpha_1r_1+alpha_2r_2)</a:t>
            </a:r>
          </a:p>
          <a:p>
            <a:pPr eaLnBrk="1" hangingPunct="1"/>
            <a:r>
              <a:rPr lang="en-US" altLang="zh-TW" sz="1000"/>
              <a:t>Now we plug (c) into (a)’s rhs, and if the result equals to (a)’s lhs, we are done!</a:t>
            </a:r>
          </a:p>
          <a:p>
            <a:pPr eaLnBrk="1" hangingPunct="1"/>
            <a:r>
              <a:rPr lang="en-US" altLang="zh-TW" sz="1000"/>
              <a:t>Plug (c) into (a)’s rhs: c_1[alpha_1exp(r_1,n-1)+alpha_2exp(r_2,n-1)]+c_2[alpha_1exp(r_1,n-2)+alpha_2exp(r_2,n-2)]</a:t>
            </a:r>
          </a:p>
          <a:p>
            <a:pPr eaLnBrk="1" hangingPunct="1"/>
            <a:r>
              <a:rPr lang="en-US" altLang="zh-TW" sz="1000"/>
              <a:t>=alpha_1[c_1exp(r_1,n-1)+c_2exp(r_1,n-2)]+alpha_2[c_1exp(r_2,n-1)+c_2exp(r_2,n-2)]</a:t>
            </a:r>
          </a:p>
          <a:p>
            <a:pPr eaLnBrk="1" hangingPunct="1"/>
            <a:r>
              <a:rPr lang="en-US" altLang="zh-TW" sz="1000"/>
              <a:t>=alpha_1exp(r_1,n)+alpha_2exp(r_2,n)  </a:t>
            </a:r>
            <a:r>
              <a:rPr lang="en-US" altLang="zh-TW" sz="1000">
                <a:sym typeface="Wingdings" panose="05000000000000000000" pitchFamily="2" charset="2"/>
              </a:rPr>
              <a:t> by (b)</a:t>
            </a:r>
          </a:p>
          <a:p>
            <a:pPr eaLnBrk="1" hangingPunct="1"/>
            <a:r>
              <a:rPr lang="en-US" altLang="zh-TW" sz="1000">
                <a:sym typeface="Wingdings" panose="05000000000000000000" pitchFamily="2" charset="2"/>
              </a:rPr>
              <a:t>=a_n  by (c)</a:t>
            </a:r>
          </a:p>
          <a:p>
            <a:pPr eaLnBrk="1" hangingPunct="1"/>
            <a:r>
              <a:rPr lang="en-US" altLang="zh-TW" sz="1000"/>
              <a:t>Thus rhs=lhs for (a)</a:t>
            </a:r>
          </a:p>
          <a:p>
            <a:pPr eaLnBrk="1" hangingPunct="1"/>
            <a:r>
              <a:rPr lang="en-US" altLang="zh-TW" sz="1000"/>
              <a:t>===============</a:t>
            </a:r>
          </a:p>
          <a:p>
            <a:pPr eaLnBrk="1" hangingPunct="1"/>
            <a:r>
              <a:rPr lang="en-US" altLang="zh-TW" sz="1000"/>
              <a:t>If r_1=r_2=r, to show (d) a_n=alpha_1exp(r,n)+alpha_2nexp(r,n) solves (a)</a:t>
            </a:r>
          </a:p>
          <a:p>
            <a:pPr eaLnBrk="1" hangingPunct="1"/>
            <a:r>
              <a:rPr lang="en-US" altLang="zh-TW" sz="1000"/>
              <a:t>Pf: now (x-r)^2=0, thus c_1=2r, c_2=-r^2, so we can get r=c_1/2, (a)’s rhs=2ra_n-1-r^2a_n-2 </a:t>
            </a:r>
            <a:r>
              <a:rPr lang="en-US" altLang="zh-TW" sz="1000">
                <a:sym typeface="Wingdings" panose="05000000000000000000" pitchFamily="2" charset="2"/>
              </a:rPr>
              <a:t>(a1)</a:t>
            </a:r>
            <a:endParaRPr lang="en-US" altLang="zh-TW" sz="1000"/>
          </a:p>
          <a:p>
            <a:pPr eaLnBrk="1" hangingPunct="1"/>
            <a:r>
              <a:rPr lang="en-US" altLang="zh-TW" sz="1000"/>
              <a:t>Using a_0,a_1 on (d), we get a_0=alpha_1, and a_1=(alpha_1+alpha_2)r, thus we obtain alpha_1 &amp; alpha_2</a:t>
            </a:r>
          </a:p>
          <a:p>
            <a:pPr eaLnBrk="1" hangingPunct="1"/>
            <a:r>
              <a:rPr lang="en-US" altLang="zh-TW" sz="1000"/>
              <a:t>Plug (d) into (a)’s rhs, (a1), 2r(alpha_1exp(r,n-1)+alpha_2(n-1)exp(r,n-1))-r^2(alpha_1exp(r,n-2)+alpha_2(n-2)exp(r,n-2) )=alpha_1exp(r,n)+alpha_2nexp(r,n) </a:t>
            </a:r>
            <a:r>
              <a:rPr lang="en-US" altLang="zh-TW" sz="1000">
                <a:sym typeface="Wingdings" panose="05000000000000000000" pitchFamily="2" charset="2"/>
              </a:rPr>
              <a:t> by (d)</a:t>
            </a:r>
            <a:endParaRPr lang="en-US" altLang="zh-TW" sz="1000"/>
          </a:p>
          <a:p>
            <a:pPr eaLnBrk="1" hangingPunct="1"/>
            <a:r>
              <a:rPr lang="en-US" altLang="zh-TW" sz="1000"/>
              <a:t>=a_n , thus rhs=lhs for (a)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CE78704-358B-40B9-840B-CCD001567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E04301-6894-4CA7-A7AE-D6EF148E154D}" type="slidenum">
              <a:rPr lang="zh-TW" altLang="en-US" sz="1300" smtClean="0"/>
              <a:pPr/>
              <a:t>10</a:t>
            </a:fld>
            <a:endParaRPr lang="en-US" altLang="zh-TW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3781E0-5D7A-43B8-B1CC-EA9D4A83BE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706C4AB-0E25-46A7-BBAF-90FCB7904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A71A3-177D-4EF3-8F16-AA593ABB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7F26B7-578A-4E90-B247-2C2B30A10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B78087-600E-415B-958A-4740A66E0F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EB309-C5A1-407D-94E5-825D114827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2B788-9723-48F7-BD26-83ACCCA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9B6BE6-0038-4A83-AF2D-787D17B9E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F26A35-47D9-40B2-B8FB-8116C4426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8E79-F803-4999-9986-635C72766B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4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2C9074-0A46-4552-A4E6-25624BE59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BE58E4-63EE-4BEC-80B4-10E9660B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1D69D7-E47B-4CB5-B8AF-92CF0207C6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9C8E9-1CA4-42AA-A65C-A986325408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5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A6F6-65DA-44B9-B0EF-9A25E5B2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8D2A2-2713-4399-8A61-C8B62A81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16DE83-0FD9-4CDB-A196-A14999D3B6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58F3-77BF-46BA-92D8-B83811E25B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55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47855-885B-4BC1-8808-BCFD5D25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13576F-6137-41DF-8A97-0C4186D9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D3682A-AEE6-4F8D-B1A2-0122F527FB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637D-89BA-4AB6-8127-DC841C4830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3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38AB6-8C32-42A2-BA50-E522E88A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55785-A593-49D4-A101-1C02C8B1E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AF7D4B-16FC-4DA4-B090-D86A4BC90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7D2606-3008-42EF-B790-60214156B2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26B4-FA40-4B5E-966A-F3258E53B0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3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2E3BE-6671-4B9F-AB1D-03ACC367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8F93AD-DD78-4F33-88A9-5A1F2187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AB6DE3-8189-4456-B5DC-66B8A40E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B81B21-D94E-46A2-9880-E4384C47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13BDFE-3805-4B2E-975E-C663ECCD3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B1B45-59AA-4770-A778-EEA514E099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0BE0C-FEDE-4953-A37F-6F4151EC53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0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20DDC-B155-412F-B87B-1B77A340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31CFD93-1F7B-432D-BA54-65D28B1A63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9E870-29E4-43F1-A7E8-6334ADE6FA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2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A326FF0-07BA-448A-A3E1-AE21FC5207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FBFE1-2ED4-4FE7-AA73-57E06F21BA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7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D6DB0-0F07-4A7A-90D1-D4543E9F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8B662-D5D8-4846-A210-23AB263D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4EEDD4-7AFF-42F7-8FA3-4D105F2B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033285-A6A2-492B-8A67-BE6BF08984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B4A4-040B-41B2-8AAD-FDD42B8CE5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2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1FC82-B44E-474A-A0B2-F3B114D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54A53D-241C-46F0-B3E9-98A6B7D3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40788-2B28-411C-9014-5E3600A0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158CEB-4317-4125-89E6-37199EF64E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2A9E0-24EE-4F8F-BBC8-BC852FF423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27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E56743-0FA4-4620-8769-EA4809D2B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1FF2A-0574-4C66-B28A-B05468DCB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306C9B-12C3-4FE7-94F0-852C9C3B0C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fld id="{7EBD31C5-EB15-46E6-A3B8-AD2AD0311D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03838B0-07C8-4EA4-89D8-AA9B5CFD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휴먼모음T" pitchFamily="18" charset="-120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휴먼모음T" pitchFamily="18" charset="-120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휴먼모음T" pitchFamily="18" charset="-120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Chapter 9</a:t>
            </a:r>
            <a:endParaRPr lang="en-US" altLang="zh-TW" sz="160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90E3608-2822-4074-803E-921F1BC8FF1B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9FEEE9D-2DA0-4CEE-8049-BF81EB898A1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A3FEA565-179B-4897-8B1F-E155F6538772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C359AE31-DBB0-41E5-AE4A-F8AB19921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0YYL41aS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b_kuB7qoa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8F724A2-C5DF-45B2-89C7-33E67E4E2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22371EA-F31E-4552-B0B7-9F3696EE84DD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D48CE48-AFFE-4A7D-AFEA-CC301FB4E0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524000"/>
            <a:ext cx="8420100" cy="1066800"/>
          </a:xfrm>
        </p:spPr>
        <p:txBody>
          <a:bodyPr anchor="ctr"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Recurrence Relations and Generating Functions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9957383-DE68-469A-8CF2-7659D227B6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9675" y="3784600"/>
            <a:ext cx="8415338" cy="2406650"/>
          </a:xfrm>
        </p:spPr>
        <p:txBody>
          <a:bodyPr/>
          <a:lstStyle/>
          <a:p>
            <a:pPr algn="l"/>
            <a:r>
              <a:rPr lang="en-US" altLang="zh-TW" sz="2800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 Recurrence Relations</a:t>
            </a:r>
          </a:p>
          <a:p>
            <a:pPr algn="l"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 The Method of Iteration</a:t>
            </a:r>
          </a:p>
          <a:p>
            <a:pPr algn="l"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 Linear Difference Equations with Constant Coefficients</a:t>
            </a:r>
          </a:p>
          <a:p>
            <a:pPr algn="l"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 Counting with Generating Functions</a:t>
            </a:r>
          </a:p>
          <a:p>
            <a:pPr algn="l"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 The Algebra of Generating Functions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E65A7BB3-2E27-4DD0-908F-64E6FF28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>
            <a:extLst>
              <a:ext uri="{FF2B5EF4-FFF2-40B4-BE49-F238E27FC236}">
                <a16:creationId xmlns:a16="http://schemas.microsoft.com/office/drawing/2014/main" id="{FB34189C-3444-42BD-AE10-1C9B5617A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48D406-23D2-4DCB-8BE5-EFAD9D092A6E}" type="slidenum">
              <a:rPr lang="zh-TW" altLang="en-US" sz="14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4B59D01-9A8E-4095-B83A-A4A49DF9C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25" y="0"/>
            <a:ext cx="9109075" cy="685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Exercises on the first half of Chap 9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F2F4C0C-EEB8-41A0-9CDA-C163046F3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All the examples in Section 9.1, 9.2, 9.3</a:t>
            </a: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Section 9.1: Q13, Q25,29,33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Section 9.2: Q9,10, Q25,29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Section 9.3: Q20,25,27,33</a:t>
            </a: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Suggested youtube links: 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2</a:t>
            </a:r>
            <a:r>
              <a:rPr lang="en-US" altLang="zh-TW" sz="2000" baseline="30000">
                <a:ea typeface="新細明體" panose="02020500000000000000" pitchFamily="18" charset="-120"/>
              </a:rPr>
              <a:t>nd</a:t>
            </a:r>
            <a:r>
              <a:rPr lang="en-US" altLang="zh-TW" sz="2000">
                <a:ea typeface="新細明體" panose="02020500000000000000" pitchFamily="18" charset="-120"/>
              </a:rPr>
              <a:t> order difference equation: </a:t>
            </a:r>
          </a:p>
          <a:p>
            <a:pPr marL="533400" indent="-53340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hlinkClick r:id="rId3"/>
              </a:rPr>
              <a:t>https://www.youtube.com/watch?v=Ag0YYL41aS0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buFontTx/>
              <a:buChar char="•"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Dearragement by inclusion-exclusion principle</a:t>
            </a:r>
          </a:p>
          <a:p>
            <a:pPr marL="533400" indent="-53340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hlinkClick r:id="rId4"/>
              </a:rPr>
              <a:t>https://www.youtube.com/watch?v=Wb_kuB7qoaI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FFB96B9-7908-4BEB-A2CB-DC20C3F1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5172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9.3: Linear Difference Equations with Constant Coefficients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>
            <a:extLst>
              <a:ext uri="{FF2B5EF4-FFF2-40B4-BE49-F238E27FC236}">
                <a16:creationId xmlns:a16="http://schemas.microsoft.com/office/drawing/2014/main" id="{A3989B63-22B2-4335-BA9B-01256950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82E05C-658C-45EC-A4F7-28270C0E8CFA}" type="slidenum">
              <a:rPr lang="zh-TW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EC40F81-BCE9-40EC-9AC3-89309BA4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Generating Function-1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0C3315-C6E2-4B95-AF5A-D411769E9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9210675" cy="5410200"/>
          </a:xfrm>
        </p:spPr>
        <p:txBody>
          <a:bodyPr/>
          <a:lstStyle/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The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generating function</a:t>
            </a:r>
            <a:r>
              <a:rPr lang="en-US" altLang="zh-TW" sz="2000">
                <a:ea typeface="新細明體" panose="02020500000000000000" pitchFamily="18" charset="-120"/>
              </a:rPr>
              <a:t> of a sequence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, 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, 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,…</a:t>
            </a:r>
            <a:r>
              <a:rPr lang="en-US" altLang="zh-TW" sz="2000">
                <a:ea typeface="新細明體" panose="02020500000000000000" pitchFamily="18" charset="-120"/>
              </a:rPr>
              <a:t> is the expression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f(x)=a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x+a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+…</a:t>
            </a:r>
            <a:r>
              <a:rPr lang="en-US" altLang="zh-TW" sz="2000">
                <a:ea typeface="新細明體" panose="02020500000000000000" pitchFamily="18" charset="-120"/>
              </a:rPr>
              <a:t> , which is also called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formal power series</a:t>
            </a:r>
          </a:p>
          <a:p>
            <a:pPr marL="533400" indent="-533400"/>
            <a:endParaRPr lang="en-US" altLang="zh-TW" sz="8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Addition &amp; multiplication of generating functions:</a:t>
            </a:r>
          </a:p>
          <a:p>
            <a:pPr marL="533400" indent="-533400"/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000">
                <a:ea typeface="新細明體" panose="02020500000000000000" pitchFamily="18" charset="-120"/>
              </a:rPr>
              <a:t>f(x)=a</a:t>
            </a:r>
            <a:r>
              <a:rPr lang="en-US" altLang="zh-TW" sz="2000" baseline="-25000">
                <a:ea typeface="新細明體" panose="02020500000000000000" pitchFamily="18" charset="-120"/>
              </a:rPr>
              <a:t>0</a:t>
            </a:r>
            <a:r>
              <a:rPr lang="en-US" altLang="zh-TW" sz="2000"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x+a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en-US" altLang="zh-TW" sz="2000" baseline="30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+…,       g(x)=b</a:t>
            </a:r>
            <a:r>
              <a:rPr lang="en-US" altLang="zh-TW" sz="2000" baseline="-25000">
                <a:ea typeface="新細明體" panose="02020500000000000000" pitchFamily="18" charset="-120"/>
              </a:rPr>
              <a:t>0</a:t>
            </a:r>
            <a:r>
              <a:rPr lang="en-US" altLang="zh-TW" sz="2000">
                <a:ea typeface="新細明體" panose="02020500000000000000" pitchFamily="18" charset="-120"/>
              </a:rPr>
              <a:t>+b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x+b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x</a:t>
            </a:r>
            <a:r>
              <a:rPr lang="en-US" altLang="zh-TW" sz="2000" baseline="30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+…</a:t>
            </a:r>
          </a:p>
          <a:p>
            <a:pPr marL="533400" indent="-533400"/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	f(x)+g(x)=(a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)+(a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)x+(a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+…+ 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n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+…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endParaRPr lang="en-US" altLang="zh-TW" sz="20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	f(x)g(x)=(a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)+(a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)x+…+ (a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+…+a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n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+…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endParaRPr lang="en-US" altLang="zh-TW" sz="20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1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Ex1: Coefficient of x</a:t>
            </a:r>
            <a:r>
              <a:rPr lang="en-US" altLang="zh-TW" sz="2000" baseline="30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 in (1+x)</a:t>
            </a:r>
            <a:r>
              <a:rPr lang="en-US" altLang="zh-TW" sz="2000" baseline="30000">
                <a:ea typeface="新細明體" panose="02020500000000000000" pitchFamily="18" charset="-120"/>
              </a:rPr>
              <a:t>3</a:t>
            </a:r>
            <a:r>
              <a:rPr lang="en-US" altLang="zh-TW" sz="2000">
                <a:ea typeface="新細明體" panose="02020500000000000000" pitchFamily="18" charset="-120"/>
              </a:rPr>
              <a:t> , C(3,2) means # ways of choosing 2 objects from a set of 3 objects;  or,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# ways of choosing 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instead of 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from (x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+ 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)(x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+ 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)(x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+ 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</a:p>
          <a:p>
            <a:pPr marL="533400" indent="-533400"/>
            <a:endParaRPr lang="en-US" altLang="zh-TW" sz="10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Ex2: How many ways can one choose 2 items from a basket containing an apple, an orange, a pear, a banana, and a plum?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23557" name="Text Box 8">
            <a:extLst>
              <a:ext uri="{FF2B5EF4-FFF2-40B4-BE49-F238E27FC236}">
                <a16:creationId xmlns:a16="http://schemas.microsoft.com/office/drawing/2014/main" id="{25E6FC5B-2087-479C-ADB2-C6D1AAA19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595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9.5: Counting with Generating Functions</a:t>
            </a:r>
          </a:p>
        </p:txBody>
      </p:sp>
      <p:sp>
        <p:nvSpPr>
          <p:cNvPr id="600073" name="Text Box 9">
            <a:extLst>
              <a:ext uri="{FF2B5EF4-FFF2-40B4-BE49-F238E27FC236}">
                <a16:creationId xmlns:a16="http://schemas.microsoft.com/office/drawing/2014/main" id="{C19C3EEA-2C52-4821-92A5-534D5AD9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5024438"/>
            <a:ext cx="78597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coefficient of 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z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from (A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)(B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where v,w,x,y,z are binary (0 or 1) variables satisfying v+w+x+y+z=2</a:t>
            </a:r>
          </a:p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i.e. AO,AP,AB,Ap,OP,OB,Op,PB,Pp,Bp 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which is the same as the coefficient of 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from (1+x)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endParaRPr lang="zh-TW" altLang="en-US" sz="2000" baseline="30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>
            <a:extLst>
              <a:ext uri="{FF2B5EF4-FFF2-40B4-BE49-F238E27FC236}">
                <a16:creationId xmlns:a16="http://schemas.microsoft.com/office/drawing/2014/main" id="{201CE610-54A3-434C-A017-1C5E8CBF2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E38E38-9C31-438D-88DF-F3E4DA1DDEAB}" type="slidenum">
              <a:rPr lang="zh-TW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2F36E10-E90E-474A-B9A0-95639F2F2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Generating Function-2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5796803-4B15-4785-A80C-A421E382E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9210675" cy="5410200"/>
          </a:xfrm>
        </p:spPr>
        <p:txBody>
          <a:bodyPr/>
          <a:lstStyle/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Ex3: How many ways can one choose 2 items from a basket containing 2 apple, an orange, a pear, and a banana?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Ex4: Let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be the # ways that one can choose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items from a basket containing 2 apple, an orange, a pear, and a banana, what is the generating function of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sz="2000">
                <a:ea typeface="新細明體" panose="02020500000000000000" pitchFamily="18" charset="-120"/>
              </a:rPr>
              <a:t>?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Ex5: Let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be the # ways that one can choose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ea typeface="新細明體" panose="02020500000000000000" pitchFamily="18" charset="-120"/>
              </a:rPr>
              <a:t> items from a basket containing 2 apple, infinite many orange, and 4 pears. Pears must be chosen in pairs. What is the generating function of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sz="2000">
                <a:ea typeface="新細明體" panose="02020500000000000000" pitchFamily="18" charset="-120"/>
              </a:rPr>
              <a:t>? What is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5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?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602117" name="Text Box 5">
            <a:extLst>
              <a:ext uri="{FF2B5EF4-FFF2-40B4-BE49-F238E27FC236}">
                <a16:creationId xmlns:a16="http://schemas.microsoft.com/office/drawing/2014/main" id="{5ED46216-8166-4E75-84BC-540A0073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1635125"/>
            <a:ext cx="8759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coefficient of 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from (1+A+A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)(1+O)(1+P)(1+B)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where v=0 or 1 or 2, w,x,y are binary (0 or 1) variables satisfying v+w+x+y=2</a:t>
            </a:r>
          </a:p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i.e. 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,AO,AP,AB,OP,OB,PB 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which is the same as the coefficient of 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from (1+x+x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)(1+x)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endParaRPr lang="zh-TW" altLang="en-US" sz="2000" baseline="30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02118" name="Text Box 6">
            <a:extLst>
              <a:ext uri="{FF2B5EF4-FFF2-40B4-BE49-F238E27FC236}">
                <a16:creationId xmlns:a16="http://schemas.microsoft.com/office/drawing/2014/main" id="{6DA4FC41-2D9F-4591-B4FA-B5E74D1D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921125"/>
            <a:ext cx="4999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(1+x+x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)(1+x)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+4x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+7x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+7x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+4x+1, 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where d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is the coefficient of 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d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=0 for r&gt;5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02119" name="Text Box 7">
            <a:extLst>
              <a:ext uri="{FF2B5EF4-FFF2-40B4-BE49-F238E27FC236}">
                <a16:creationId xmlns:a16="http://schemas.microsoft.com/office/drawing/2014/main" id="{4213C958-4663-4D9F-B3E6-F7FDD031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5627688"/>
            <a:ext cx="4124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(1+x+x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)(1+x+x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+…)(1+x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=1+2x+4x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+5x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+7x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+8x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  , d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=8</a:t>
            </a:r>
            <a:endParaRPr lang="en-US" altLang="zh-TW" sz="2000" baseline="-25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F207D16-9FCD-412E-9513-C1E300B1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595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9.5: Counting with Generating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/>
      <p:bldP spid="602118" grpId="0"/>
      <p:bldP spid="602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A918B2F-11B9-4230-AB32-64BBF7CA8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Generating Function-3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AEB63C2-007D-4B6E-B3B0-B52917A8D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663" y="685800"/>
            <a:ext cx="9685337" cy="5410200"/>
          </a:xfrm>
        </p:spPr>
        <p:txBody>
          <a:bodyPr/>
          <a:lstStyle/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Ex6: An apple costs $2, and an orange costs $3. Let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be the # ways of buying r dollars worth of apples and oranges. Find the generating function for the sequence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80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Ex7: A basket contains infinitely many apples, bananas and oranges. An apple costs $2, an orange costs $3, and a banana costs $4. Let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be the # ways of putting exactly 3 fruits worth of r dollars into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3 different boxes</a:t>
            </a:r>
            <a:r>
              <a:rPr lang="en-US" altLang="zh-TW" sz="2000">
                <a:ea typeface="新細明體" panose="02020500000000000000" pitchFamily="18" charset="-120"/>
              </a:rPr>
              <a:t> (i.e. AOB is different from ABO).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(a) Find the generating function for the sequence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b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(b)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Find the generating function for the # ways of buying r dollars worth of exactly 2 or 3 or 4 fruits</a:t>
            </a:r>
          </a:p>
          <a:p>
            <a:pPr marL="533400" indent="-533400"/>
            <a:r>
              <a:rPr lang="en-US" altLang="zh-TW" sz="2000">
                <a:ea typeface="新細明體" panose="02020500000000000000" pitchFamily="18" charset="-120"/>
              </a:rPr>
              <a:t>Sol:</a:t>
            </a:r>
            <a:endParaRPr lang="en-US" altLang="zh-TW" sz="2000" baseline="30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604165" name="Text Box 5">
            <a:extLst>
              <a:ext uri="{FF2B5EF4-FFF2-40B4-BE49-F238E27FC236}">
                <a16:creationId xmlns:a16="http://schemas.microsoft.com/office/drawing/2014/main" id="{6515BAAF-2594-4355-812F-28BE2979E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1704975"/>
            <a:ext cx="7318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Suppose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dollars can buy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apples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o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oranges, that is,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r=2a+3o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is the coefficient of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2a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3o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from (1+A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+…)(1+O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+O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+…)</a:t>
            </a:r>
            <a:b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so the generating function for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is (1+x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+…)(1+x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+…)</a:t>
            </a:r>
            <a:endParaRPr lang="zh-TW" altLang="en-US" sz="2000" baseline="30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04166" name="Text Box 6">
            <a:extLst>
              <a:ext uri="{FF2B5EF4-FFF2-40B4-BE49-F238E27FC236}">
                <a16:creationId xmlns:a16="http://schemas.microsoft.com/office/drawing/2014/main" id="{4DB31F19-EFEC-4D39-9423-B3ADDF5D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4776788"/>
            <a:ext cx="913923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Suppose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dollars can buy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apples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o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oranges and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bananas, that is,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r=2a+3o+4b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a+o+b=3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is the coefficient of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19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2a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19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3o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19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4b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from (A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+O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)(A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+O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)(A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+O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b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so the generating function for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{d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is 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eaLnBrk="1" hangingPunct="1"/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Let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e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be # ways of buying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r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dollars worth of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2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fruits and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4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fruits respectively</a:t>
            </a:r>
          </a:p>
          <a:p>
            <a:pPr eaLnBrk="1" hangingPunct="1"/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Then the generating functions for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{c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 {e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are 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and 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Thus 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+(x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+x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900" baseline="3000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lang="zh-TW" altLang="en-US" sz="19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/>
      <p:bldP spid="6041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>
            <a:extLst>
              <a:ext uri="{FF2B5EF4-FFF2-40B4-BE49-F238E27FC236}">
                <a16:creationId xmlns:a16="http://schemas.microsoft.com/office/drawing/2014/main" id="{E657E4EE-6D59-45B1-A800-461DBF294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F72C93-6329-4803-ABE7-46BF21523EAF}" type="slidenum">
              <a:rPr lang="zh-TW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5957ABF-4CA3-4343-85E5-460D6EB57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Generating Function-4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E90757F-081E-4AFA-B83D-B2723BAF8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903288"/>
            <a:ext cx="9705975" cy="5483225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Supplement of Ex7: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Note that in Ex7 we put 3 fruits into 3 different boxes. Another method to solve this problem is to enumerate all the possibilities. Since 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=3</a:t>
            </a:r>
            <a:r>
              <a:rPr lang="en-US" altLang="zh-TW" sz="2000" dirty="0">
                <a:ea typeface="新細明體" panose="02020500000000000000" pitchFamily="18" charset="-120"/>
              </a:rPr>
              <a:t>, Let the set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={(3,0,0),(0,3,0),(0,0,3),(2,1,0),(2,0,1),(1,2,0),(1,0,2),(0,2,1),(0,1,2),(1,1,1)}</a:t>
            </a:r>
            <a:r>
              <a:rPr lang="en-US" altLang="zh-TW" sz="2000" dirty="0">
                <a:ea typeface="新細明體" panose="02020500000000000000" pitchFamily="18" charset="-120"/>
              </a:rPr>
              <a:t> contain all the possible (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) vectors.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 Let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XYZ</a:t>
            </a:r>
            <a:r>
              <a:rPr lang="en-US" altLang="zh-TW" sz="2000" dirty="0">
                <a:ea typeface="新細明體" panose="02020500000000000000" pitchFamily="18" charset="-120"/>
              </a:rPr>
              <a:t>] be the arrangement of putting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X </a:t>
            </a:r>
            <a:r>
              <a:rPr lang="en-US" altLang="zh-TW" sz="2000" dirty="0">
                <a:ea typeface="新細明體" panose="02020500000000000000" pitchFamily="18" charset="-120"/>
              </a:rPr>
              <a:t>into the 1st box,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Y</a:t>
            </a:r>
            <a:r>
              <a:rPr lang="en-US" altLang="zh-TW" sz="2000" dirty="0">
                <a:ea typeface="新細明體" panose="02020500000000000000" pitchFamily="18" charset="-120"/>
              </a:rPr>
              <a:t> the 2nd box, and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Z</a:t>
            </a:r>
            <a:r>
              <a:rPr lang="en-US" altLang="zh-TW" sz="2000" dirty="0">
                <a:ea typeface="新細明體" panose="02020500000000000000" pitchFamily="18" charset="-120"/>
              </a:rPr>
              <a:t> the 3rd box. Now we calculate each term of the generating function as follows: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3,0,0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AAA</a:t>
            </a:r>
            <a:r>
              <a:rPr lang="en-US" altLang="zh-TW" sz="2000" dirty="0">
                <a:ea typeface="新細明體" panose="02020500000000000000" pitchFamily="18" charset="-120"/>
              </a:rPr>
              <a:t>], thus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6 </a:t>
            </a:r>
            <a:r>
              <a:rPr lang="en-US" altLang="zh-TW" sz="2000" dirty="0">
                <a:ea typeface="新細明體" panose="02020500000000000000" pitchFamily="18" charset="-120"/>
              </a:rPr>
              <a:t>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0,3,0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OO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ea typeface="新細明體" panose="02020500000000000000" pitchFamily="18" charset="-120"/>
              </a:rPr>
              <a:t>], thus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9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0,0,3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BBB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12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2,1,0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AAO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AOA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OAA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2,0,1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AAB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ABA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BAA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8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1,2,0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AOO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OAO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OOA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8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1,0,2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ABB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BAB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BBA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0,2,1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BBO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BOB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OBB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0,1,2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OBB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BOB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BBO</a:t>
            </a:r>
            <a:r>
              <a:rPr lang="en-US" altLang="zh-TW" sz="2000" dirty="0">
                <a:ea typeface="新細明體" panose="02020500000000000000" pitchFamily="18" charset="-120"/>
              </a:rPr>
              <a:t>],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11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1,1,1</a:t>
            </a:r>
            <a:r>
              <a:rPr lang="en-US" altLang="zh-TW" sz="2000" dirty="0">
                <a:ea typeface="新細明體" panose="02020500000000000000" pitchFamily="18" charset="-120"/>
              </a:rPr>
              <a:t>)=&gt; 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AOB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ABO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BAO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BOA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OA</a:t>
            </a:r>
            <a:r>
              <a:rPr lang="en-US" altLang="zh-TW" sz="2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],[</a:t>
            </a:r>
            <a:r>
              <a:rPr lang="en-US" altLang="zh-TW" sz="2000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OBA</a:t>
            </a:r>
            <a:r>
              <a:rPr lang="en-US" altLang="zh-TW" sz="2000" dirty="0">
                <a:ea typeface="新細明體" panose="02020500000000000000" pitchFamily="18" charset="-120"/>
              </a:rPr>
              <a:t>] thus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9</a:t>
            </a:r>
            <a:r>
              <a:rPr lang="en-US" altLang="zh-TW" sz="2000" dirty="0">
                <a:ea typeface="新細明體" panose="02020500000000000000" pitchFamily="18" charset="-120"/>
              </a:rPr>
              <a:t> with coefficient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b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endParaRPr lang="en-US" altLang="zh-TW" sz="8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  Thus the generating function for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{</a:t>
            </a:r>
            <a:r>
              <a:rPr lang="en-US" altLang="zh-TW" sz="20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sz="2000" dirty="0">
                <a:ea typeface="新細明體" panose="02020500000000000000" pitchFamily="18" charset="-120"/>
              </a:rPr>
              <a:t>is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6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+6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8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+7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9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+6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+3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11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12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 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  </a:t>
            </a:r>
            <a:r>
              <a:rPr lang="en-US" altLang="zh-TW" sz="2000" dirty="0">
                <a:ea typeface="新細明體" panose="02020500000000000000" pitchFamily="18" charset="-120"/>
              </a:rPr>
              <a:t>as solved in the previous page</a:t>
            </a:r>
          </a:p>
        </p:txBody>
      </p:sp>
      <p:sp>
        <p:nvSpPr>
          <p:cNvPr id="29701" name="Text Box 8">
            <a:extLst>
              <a:ext uri="{FF2B5EF4-FFF2-40B4-BE49-F238E27FC236}">
                <a16:creationId xmlns:a16="http://schemas.microsoft.com/office/drawing/2014/main" id="{E2D78B62-E729-451D-A556-2DD9DB33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595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9.5: Counting with Generating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>
            <a:extLst>
              <a:ext uri="{FF2B5EF4-FFF2-40B4-BE49-F238E27FC236}">
                <a16:creationId xmlns:a16="http://schemas.microsoft.com/office/drawing/2014/main" id="{A0D9176A-AA5E-441C-9D79-18597630B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640FDC-9455-4156-8CBE-34011C9B57BB}" type="slidenum">
              <a:rPr lang="zh-TW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895BE98-3456-4415-BC26-0F7C4E7D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Algebra of Generating Function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E94C89C-FB90-44CC-84D9-F644E679E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9210675" cy="5410200"/>
          </a:xfrm>
        </p:spPr>
        <p:txBody>
          <a:bodyPr/>
          <a:lstStyle/>
          <a:p>
            <a:pPr marL="533400" indent="-53340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9.3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Suppose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)=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baseline="30000" dirty="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+…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where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≠0</a:t>
            </a:r>
            <a:b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Then there exists a unique generating function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such that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)=1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pPr marL="533400" indent="-533400"/>
            <a:endParaRPr lang="en-US" altLang="zh-TW" sz="1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Common power series:</a:t>
            </a:r>
          </a:p>
        </p:txBody>
      </p:sp>
      <p:graphicFrame>
        <p:nvGraphicFramePr>
          <p:cNvPr id="31749" name="Object 7">
            <a:extLst>
              <a:ext uri="{FF2B5EF4-FFF2-40B4-BE49-F238E27FC236}">
                <a16:creationId xmlns:a16="http://schemas.microsoft.com/office/drawing/2014/main" id="{56587BA0-DA8B-4B86-884B-BE983DC65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2108200"/>
          <a:ext cx="4972050" cy="419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3009900" imgH="2540000" progId="Equation.DSMT4">
                  <p:embed/>
                </p:oleObj>
              </mc:Choice>
              <mc:Fallback>
                <p:oleObj name="Equation" r:id="rId4" imgW="3009900" imgH="2540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108200"/>
                        <a:ext cx="4972050" cy="419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8">
            <a:extLst>
              <a:ext uri="{FF2B5EF4-FFF2-40B4-BE49-F238E27FC236}">
                <a16:creationId xmlns:a16="http://schemas.microsoft.com/office/drawing/2014/main" id="{41F4D3DE-7501-4EA8-8D18-ECEF6284E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2111375"/>
          <a:ext cx="4430712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6" imgW="2692400" imgH="1346200" progId="Equation.DSMT4">
                  <p:embed/>
                </p:oleObj>
              </mc:Choice>
              <mc:Fallback>
                <p:oleObj name="Equation" r:id="rId6" imgW="2692400" imgH="1346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2111375"/>
                        <a:ext cx="4430712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9">
            <a:extLst>
              <a:ext uri="{FF2B5EF4-FFF2-40B4-BE49-F238E27FC236}">
                <a16:creationId xmlns:a16="http://schemas.microsoft.com/office/drawing/2014/main" id="{505BE67E-22A6-47EF-BF64-D258F3B6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656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9.6: The Algebra of Generating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>
            <a:extLst>
              <a:ext uri="{FF2B5EF4-FFF2-40B4-BE49-F238E27FC236}">
                <a16:creationId xmlns:a16="http://schemas.microsoft.com/office/drawing/2014/main" id="{28EE0061-BB4E-40BC-81F4-569B2FC2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9547A6-0CFE-4218-A508-F71218C33460}" type="slidenum">
              <a:rPr lang="zh-TW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B359A27-A803-4725-A823-913A17DBF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Hints in proving power series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6B66771-9BB1-421C-A2CF-47A7BB08C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057" y="954266"/>
            <a:ext cx="9864620" cy="5410200"/>
          </a:xfrm>
        </p:spPr>
        <p:txBody>
          <a:bodyPr/>
          <a:lstStyle/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To prove the infinite power series (a)~(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) as given in previous page, we may need to use the “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extended binomial theorem</a:t>
            </a:r>
            <a:r>
              <a:rPr lang="en-US" altLang="zh-TW" sz="2000" dirty="0">
                <a:ea typeface="新細明體" panose="02020500000000000000" pitchFamily="18" charset="-120"/>
              </a:rPr>
              <a:t>” as following: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It can be used to show (e) &amp; (f)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Hints for others: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(d): 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be the power series, try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 -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xF</a:t>
            </a:r>
            <a:endParaRPr lang="en-US" altLang="zh-TW" sz="2000" i="1" dirty="0">
              <a:latin typeface="+mj-lt"/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(g)~(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): 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be the power series, try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F’</a:t>
            </a:r>
            <a:r>
              <a:rPr lang="en-US" altLang="zh-TW" sz="2000" dirty="0">
                <a:ea typeface="新細明體" panose="02020500000000000000" pitchFamily="18" charset="-120"/>
              </a:rPr>
              <a:t> (i.e. take its derivative), then do integration</a:t>
            </a:r>
          </a:p>
          <a:p>
            <a:pPr marL="533400" indent="-533400"/>
            <a:endParaRPr lang="en-US" altLang="zh-TW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D76DFFBA-F3E2-47E3-914F-1C8FCCC80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1674813"/>
          <a:ext cx="80105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4" imgW="4953000" imgH="1270000" progId="Equation.DSMT4">
                  <p:embed/>
                </p:oleObj>
              </mc:Choice>
              <mc:Fallback>
                <p:oleObj name="Equation" r:id="rId4" imgW="4953000" imgH="1270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674813"/>
                        <a:ext cx="801052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7">
            <a:extLst>
              <a:ext uri="{FF2B5EF4-FFF2-40B4-BE49-F238E27FC236}">
                <a16:creationId xmlns:a16="http://schemas.microsoft.com/office/drawing/2014/main" id="{5D4093BC-10F6-4EE1-8B0B-4B46EDA1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656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9.6: The Algebra of Generating Functions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>
            <a:extLst>
              <a:ext uri="{FF2B5EF4-FFF2-40B4-BE49-F238E27FC236}">
                <a16:creationId xmlns:a16="http://schemas.microsoft.com/office/drawing/2014/main" id="{E7CEA28D-0622-46EA-A23F-D93549408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98E9B9-F8DC-4AF7-87F6-614CAEE0A3B4}" type="slidenum">
              <a:rPr lang="zh-TW" altLang="en-US" sz="14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8C6F1FA-2E6A-4542-BBE2-81B3DC2E5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9051925" cy="6858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Solving Recurrence Relation by Generating Function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CC4F068-04FD-4C22-BC14-1D56BE71B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9210675" cy="5410200"/>
          </a:xfrm>
        </p:spPr>
        <p:txBody>
          <a:bodyPr/>
          <a:lstStyle/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= 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+1 for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 n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ea typeface="新細明體" panose="02020500000000000000" pitchFamily="18" charset="-120"/>
              </a:rPr>
              <a:t>2,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=1,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0</a:t>
            </a:r>
            <a:r>
              <a:rPr lang="en-US" altLang="zh-TW" sz="2000" dirty="0">
                <a:ea typeface="新細明體" panose="02020500000000000000" pitchFamily="18" charset="-120"/>
              </a:rPr>
              <a:t>=0</a:t>
            </a:r>
            <a:endParaRPr lang="zh-TW" altLang="en-US" sz="2000" baseline="-25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Sol: 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 be the generating function of {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}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Exercise: all examples on Section 9.5, 9.6</a:t>
            </a:r>
          </a:p>
        </p:txBody>
      </p:sp>
      <p:graphicFrame>
        <p:nvGraphicFramePr>
          <p:cNvPr id="35845" name="Object 7">
            <a:extLst>
              <a:ext uri="{FF2B5EF4-FFF2-40B4-BE49-F238E27FC236}">
                <a16:creationId xmlns:a16="http://schemas.microsoft.com/office/drawing/2014/main" id="{50B90345-B8F4-4753-81B5-6423FB9B6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93202"/>
              </p:ext>
            </p:extLst>
          </p:nvPr>
        </p:nvGraphicFramePr>
        <p:xfrm>
          <a:off x="962025" y="1657350"/>
          <a:ext cx="5186363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4" imgW="3022560" imgH="1879560" progId="Equation.DSMT4">
                  <p:embed/>
                </p:oleObj>
              </mc:Choice>
              <mc:Fallback>
                <p:oleObj name="Equation" r:id="rId4" imgW="3022560" imgH="1879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657350"/>
                        <a:ext cx="5186363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8">
            <a:extLst>
              <a:ext uri="{FF2B5EF4-FFF2-40B4-BE49-F238E27FC236}">
                <a16:creationId xmlns:a16="http://schemas.microsoft.com/office/drawing/2014/main" id="{4D4BF509-2AF3-48FB-9ADD-859826C9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3656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9.6: The Algebra of Generating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>
            <a:extLst>
              <a:ext uri="{FF2B5EF4-FFF2-40B4-BE49-F238E27FC236}">
                <a16:creationId xmlns:a16="http://schemas.microsoft.com/office/drawing/2014/main" id="{F6F5591F-8E14-44AB-AF45-DF570D8E9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65501D-AF1F-45B6-9B45-A23562F4D945}" type="slidenum">
              <a:rPr lang="zh-TW" altLang="en-US" sz="14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C7FE937-4BC5-4F65-B958-520A7F7F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Recurrence Relations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A7C704D-8FA3-4B57-9AA0-E6D50441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86" y="957663"/>
            <a:ext cx="9080500" cy="5410200"/>
          </a:xfrm>
        </p:spPr>
        <p:txBody>
          <a:bodyPr/>
          <a:lstStyle/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Sequence</a:t>
            </a:r>
            <a:r>
              <a:rPr lang="en-US" altLang="zh-TW" sz="2000" dirty="0">
                <a:ea typeface="新細明體" panose="02020500000000000000" pitchFamily="18" charset="-120"/>
              </a:rPr>
              <a:t>: a function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Z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, usually described by listing its range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(domain is some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infinite</a:t>
            </a:r>
            <a:r>
              <a:rPr lang="en-US" altLang="zh-TW" sz="2000" dirty="0">
                <a:ea typeface="新細明體" panose="02020500000000000000" pitchFamily="18" charset="-120"/>
              </a:rPr>
              <a:t> set of integers, usually             , and range is a set of real numbers)</a:t>
            </a:r>
          </a:p>
          <a:p>
            <a:pPr marL="533400" indent="-53340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The numbers in the list are called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terms</a:t>
            </a:r>
            <a:r>
              <a:rPr lang="en-US" altLang="zh-TW" sz="2000" dirty="0">
                <a:ea typeface="新細明體" panose="02020500000000000000" pitchFamily="18" charset="-120"/>
              </a:rPr>
              <a:t> of the sequence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Recurrence relation</a:t>
            </a:r>
            <a:r>
              <a:rPr lang="en-US" altLang="zh-TW" sz="2000" dirty="0">
                <a:ea typeface="新細明體" panose="02020500000000000000" pitchFamily="18" charset="-120"/>
              </a:rPr>
              <a:t>: each term in the sequence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beyond the first</a:t>
            </a:r>
            <a:r>
              <a:rPr lang="en-US" altLang="zh-TW" sz="2000" dirty="0">
                <a:ea typeface="新細明體" panose="02020500000000000000" pitchFamily="18" charset="-120"/>
              </a:rPr>
              <a:t> (which is defined by the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initial condition</a:t>
            </a:r>
            <a:r>
              <a:rPr lang="en-US" altLang="zh-TW" sz="2000" dirty="0">
                <a:ea typeface="新細明體" panose="02020500000000000000" pitchFamily="18" charset="-120"/>
              </a:rPr>
              <a:t>) is defined in terms of the previous terms</a:t>
            </a:r>
          </a:p>
          <a:p>
            <a:pPr marL="533400" indent="-533400">
              <a:buFontTx/>
              <a:buChar char="•"/>
            </a:pP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Solution to the recurrence relation</a:t>
            </a:r>
            <a:r>
              <a:rPr lang="en-US" altLang="zh-TW" sz="2000" dirty="0">
                <a:ea typeface="新細明體" panose="02020500000000000000" pitchFamily="18" charset="-120"/>
              </a:rPr>
              <a:t> is an explicit formula for each term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arithmetic sequence: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 err="1">
                <a:ea typeface="新細明體" panose="02020500000000000000" pitchFamily="18" charset="-120"/>
              </a:rPr>
              <a:t>+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+2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,…                    that is,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+(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-1)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geometric sequence: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ar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ar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,…                           that is,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ar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-1</a:t>
            </a:r>
            <a:br>
              <a:rPr lang="en-US" altLang="zh-TW" sz="2000" baseline="30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Fibonacci sequence: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=1,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=1,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k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ea typeface="新細明體" panose="02020500000000000000" pitchFamily="18" charset="-120"/>
              </a:rPr>
              <a:t>2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!Note!: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000" dirty="0">
                <a:ea typeface="新細明體" panose="02020500000000000000" pitchFamily="18" charset="-120"/>
              </a:rPr>
              <a:t> every recursive definition defines an actual sequence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Ex2: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endParaRPr lang="en-US" altLang="zh-TW" sz="2000" dirty="0">
              <a:ea typeface="新細明體" panose="02020500000000000000" pitchFamily="18" charset="-120"/>
            </a:endParaRPr>
          </a:p>
        </p:txBody>
      </p:sp>
      <p:graphicFrame>
        <p:nvGraphicFramePr>
          <p:cNvPr id="6149" name="Object 40">
            <a:extLst>
              <a:ext uri="{FF2B5EF4-FFF2-40B4-BE49-F238E27FC236}">
                <a16:creationId xmlns:a16="http://schemas.microsoft.com/office/drawing/2014/main" id="{CA5DBEDC-15A7-4305-B8AA-10F325430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0013" y="1333500"/>
          <a:ext cx="809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4" imgW="520474" imgH="203112" progId="Equation.DSMT4">
                  <p:embed/>
                </p:oleObj>
              </mc:Choice>
              <mc:Fallback>
                <p:oleObj name="Equation" r:id="rId4" imgW="520474" imgH="20311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1333500"/>
                        <a:ext cx="8096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1">
            <a:extLst>
              <a:ext uri="{FF2B5EF4-FFF2-40B4-BE49-F238E27FC236}">
                <a16:creationId xmlns:a16="http://schemas.microsoft.com/office/drawing/2014/main" id="{ECABD68E-9711-4564-8803-33A6F0ABF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81501"/>
              </p:ext>
            </p:extLst>
          </p:nvPr>
        </p:nvGraphicFramePr>
        <p:xfrm>
          <a:off x="784152" y="4802188"/>
          <a:ext cx="29495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6" imgW="1981200" imgH="482600" progId="Equation.DSMT4">
                  <p:embed/>
                </p:oleObj>
              </mc:Choice>
              <mc:Fallback>
                <p:oleObj name="Equation" r:id="rId6" imgW="1981200" imgH="482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152" y="4802188"/>
                        <a:ext cx="29495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42">
            <a:extLst>
              <a:ext uri="{FF2B5EF4-FFF2-40B4-BE49-F238E27FC236}">
                <a16:creationId xmlns:a16="http://schemas.microsoft.com/office/drawing/2014/main" id="{0D4AAC19-BEB4-4D8A-96D9-D4556A365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850296"/>
              </p:ext>
            </p:extLst>
          </p:nvPr>
        </p:nvGraphicFramePr>
        <p:xfrm>
          <a:off x="3881364" y="4835525"/>
          <a:ext cx="57594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8" imgW="3822700" imgH="914400" progId="Equation.DSMT4">
                  <p:embed/>
                </p:oleObj>
              </mc:Choice>
              <mc:Fallback>
                <p:oleObj name="Equation" r:id="rId8" imgW="3822700" imgH="914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64" y="4835525"/>
                        <a:ext cx="57594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43">
            <a:extLst>
              <a:ext uri="{FF2B5EF4-FFF2-40B4-BE49-F238E27FC236}">
                <a16:creationId xmlns:a16="http://schemas.microsoft.com/office/drawing/2014/main" id="{D75AB219-1D42-462E-8BBD-CE77C1A9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360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9.1: Recurrence Relations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>
            <a:extLst>
              <a:ext uri="{FF2B5EF4-FFF2-40B4-BE49-F238E27FC236}">
                <a16:creationId xmlns:a16="http://schemas.microsoft.com/office/drawing/2014/main" id="{1BFBA031-7963-4D56-AE21-5D122A8D5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1A3024-A355-4EEA-9AAC-47B926E179DE}" type="slidenum">
              <a:rPr lang="zh-TW" altLang="en-US" sz="14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224D9EC-3B8E-4F9D-A91B-1FB47FC8D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0"/>
            <a:ext cx="8456612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Examples of Recurrence Relations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AC2F69D-7FEA-4D32-9407-697A0602B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990600"/>
            <a:ext cx="9656762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Ex1: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Towers of Hanoi</a:t>
            </a:r>
            <a:r>
              <a:rPr lang="en-US" altLang="zh-TW" sz="2000" dirty="0">
                <a:ea typeface="新細明體" panose="02020500000000000000" pitchFamily="18" charset="-120"/>
              </a:rPr>
              <a:t>: 3 spokes A,B,C, n disks of graduated size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the minimum # of moves to transfer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disks from one spoke to another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       by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(1) move the smallest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 disks as efficiently as possible from spoke A to spoke B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(2) move the largest disk from spoke A to spoke C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 (3) move the smallest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 disks as efficiently as possible from B to C</a:t>
            </a:r>
          </a:p>
          <a:p>
            <a:pPr marL="533400" indent="-533400">
              <a:lnSpc>
                <a:spcPct val="90000"/>
              </a:lnSpc>
            </a:pPr>
            <a:endParaRPr lang="en-US" altLang="zh-TW" sz="1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1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Ex2: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Dearrangement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of integers from 1 to </a:t>
            </a:r>
            <a:r>
              <a:rPr lang="en-US" altLang="zh-TW" sz="20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: permutation of integers from 1 to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where no integer occupies its natural position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Sol1: example 8.44 using principle of inclusion-exclusion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denote the set of permutations of 1~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, thus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|=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!</a:t>
            </a:r>
            <a:r>
              <a:rPr lang="en-US" altLang="zh-TW" sz="2000" dirty="0">
                <a:ea typeface="新細明體" panose="02020500000000000000" pitchFamily="18" charset="-120"/>
              </a:rPr>
              <a:t> ,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denote the set of members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having </a:t>
            </a:r>
            <a:r>
              <a:rPr lang="en-US" altLang="zh-TW" sz="2000" dirty="0" err="1"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 as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baseline="30000" dirty="0" err="1"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ea typeface="新細明體" panose="02020500000000000000" pitchFamily="18" charset="-120"/>
              </a:rPr>
              <a:t> digit, and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UA</a:t>
            </a:r>
            <a:r>
              <a:rPr lang="en-US" altLang="zh-TW" sz="2000" dirty="0">
                <a:ea typeface="新細明體" panose="02020500000000000000" pitchFamily="18" charset="-120"/>
              </a:rPr>
              <a:t> denote the union of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.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UA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| =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,1)(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-1)! - 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,2)(</a:t>
            </a:r>
            <a:r>
              <a:rPr lang="en-US" altLang="zh-TW" sz="20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-2)! +…+ (-1)</a:t>
            </a:r>
            <a:r>
              <a:rPr lang="en-US" altLang="zh-TW" sz="2000" i="1" baseline="300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baseline="30000" dirty="0">
                <a:solidFill>
                  <a:schemeClr val="accent2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1!</a:t>
            </a:r>
            <a:r>
              <a:rPr lang="en-US" altLang="zh-TW" sz="2000" dirty="0">
                <a:ea typeface="新細明體" panose="02020500000000000000" pitchFamily="18" charset="-120"/>
              </a:rPr>
              <a:t> ,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A  </a:t>
            </a:r>
            <a:r>
              <a:rPr lang="en-US" altLang="zh-TW" sz="2000" dirty="0" err="1">
                <a:ea typeface="新細明體" panose="02020500000000000000" pitchFamily="18" charset="-120"/>
              </a:rPr>
              <a:t>dearrangement</a:t>
            </a:r>
            <a:r>
              <a:rPr lang="en-US" altLang="zh-TW" sz="2000" dirty="0">
                <a:ea typeface="新細明體" panose="02020500000000000000" pitchFamily="18" charset="-120"/>
              </a:rPr>
              <a:t> of 1~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is a member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not in the union of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thus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|-|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UA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Sol2: example 9.4 using the recurrence relations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be the # </a:t>
            </a:r>
            <a:r>
              <a:rPr lang="en-US" altLang="zh-TW" sz="2000" dirty="0" err="1">
                <a:ea typeface="新細明體" panose="02020500000000000000" pitchFamily="18" charset="-120"/>
              </a:rPr>
              <a:t>dearrangement</a:t>
            </a:r>
            <a:r>
              <a:rPr lang="en-US" altLang="zh-TW" sz="2000" dirty="0">
                <a:ea typeface="新細明體" panose="02020500000000000000" pitchFamily="18" charset="-120"/>
              </a:rPr>
              <a:t> of integers from 1 to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-1)(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-2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),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3,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=0,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F2B423D2-662D-4A3D-93E5-4D0ADD9A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360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9.1: Recurrence Relations</a:t>
            </a:r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B6DAD787-F87D-4DB7-B764-50A084BD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1679575"/>
            <a:ext cx="3958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-1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+ 1 +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2,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=1</a:t>
            </a:r>
            <a:endParaRPr lang="zh-TW" altLang="en-US" sz="2000" baseline="-25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29DBCF46-3726-4BF1-9308-EF81E8907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467725" cy="685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Dearrangement small example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917E9F03-5A8B-4187-BB7B-D8CF35AE2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n-US" altLang="zh-TW">
              <a:solidFill>
                <a:srgbClr val="7030A0"/>
              </a:solidFill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4" name="投影片編號版面配置區 3">
            <a:extLst>
              <a:ext uri="{FF2B5EF4-FFF2-40B4-BE49-F238E27FC236}">
                <a16:creationId xmlns:a16="http://schemas.microsoft.com/office/drawing/2014/main" id="{CF8C715F-04CB-4DC7-B71B-163B21326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A92FF1-32D1-46B0-A824-7BF558EE9B3A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D3392A-E9FC-42DD-8820-5B7CBB19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449388"/>
            <a:ext cx="128428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C00000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4 3</a:t>
            </a:r>
          </a:p>
          <a:p>
            <a:pPr eaLnBrk="1" hangingPunct="1"/>
            <a:r>
              <a:rPr lang="en-US" altLang="zh-TW">
                <a:solidFill>
                  <a:srgbClr val="C0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3 4 1</a:t>
            </a:r>
          </a:p>
          <a:p>
            <a:pPr eaLnBrk="1" hangingPunct="1"/>
            <a:r>
              <a:rPr lang="en-US" altLang="zh-TW">
                <a:solidFill>
                  <a:srgbClr val="C00000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>
                <a:ea typeface="新細明體" panose="02020500000000000000" pitchFamily="18" charset="-120"/>
              </a:rPr>
              <a:t>4 1 3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30EE1D-A2AC-45F2-A894-C573827B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828925"/>
            <a:ext cx="12842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4 </a:t>
            </a:r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2</a:t>
            </a:r>
          </a:p>
          <a:p>
            <a:pPr eaLnBrk="1" hangingPunct="1"/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1 4 2</a:t>
            </a:r>
          </a:p>
          <a:p>
            <a:pPr eaLnBrk="1" hangingPunct="1"/>
            <a:r>
              <a:rPr lang="en-US" altLang="zh-TW">
                <a:solidFill>
                  <a:srgbClr val="0070C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4 1 3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7" name="文字方塊 7">
            <a:extLst>
              <a:ext uri="{FF2B5EF4-FFF2-40B4-BE49-F238E27FC236}">
                <a16:creationId xmlns:a16="http://schemas.microsoft.com/office/drawing/2014/main" id="{E1F9C734-B85C-4C02-96C8-7C0FD19B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53" y="957590"/>
            <a:ext cx="2182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e.g., </a:t>
            </a:r>
            <a:r>
              <a:rPr lang="en-US" altLang="zh-TW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4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10248" name="群組 14">
            <a:extLst>
              <a:ext uri="{FF2B5EF4-FFF2-40B4-BE49-F238E27FC236}">
                <a16:creationId xmlns:a16="http://schemas.microsoft.com/office/drawing/2014/main" id="{C3EC42E6-B52D-4514-BE1A-20A42F4ED3E2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1485900"/>
            <a:ext cx="7540625" cy="1295400"/>
            <a:chOff x="2469253" y="1485916"/>
            <a:chExt cx="7539243" cy="1295651"/>
          </a:xfrm>
        </p:grpSpPr>
        <p:sp>
          <p:nvSpPr>
            <p:cNvPr id="10265" name="文字方塊 9">
              <a:extLst>
                <a:ext uri="{FF2B5EF4-FFF2-40B4-BE49-F238E27FC236}">
                  <a16:creationId xmlns:a16="http://schemas.microsoft.com/office/drawing/2014/main" id="{F1BE36E9-0EAC-4063-AC27-A0B8142E6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253" y="1485916"/>
              <a:ext cx="7539243" cy="52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 </a:t>
              </a:r>
              <a:r>
                <a:rPr lang="en-US" altLang="zh-TW" i="1" dirty="0">
                  <a:latin typeface="+mj-lt"/>
                  <a:ea typeface="新細明體" panose="02020500000000000000" pitchFamily="18" charset="-120"/>
                  <a:sym typeface="Wingdings" panose="05000000000000000000" pitchFamily="2" charset="2"/>
                </a:rPr>
                <a:t>D</a:t>
              </a:r>
              <a:r>
                <a:rPr lang="en-US" altLang="zh-TW" baseline="-25000" dirty="0">
                  <a:ea typeface="新細明體" panose="02020500000000000000" pitchFamily="18" charset="-120"/>
                  <a:sym typeface="Wingdings" panose="05000000000000000000" pitchFamily="2" charset="2"/>
                </a:rPr>
                <a:t>2</a:t>
              </a:r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=1, since place 3/4 cannot put value 3/4</a:t>
              </a:r>
              <a:endParaRPr lang="zh-TW" altLang="en-US" baseline="-25000" dirty="0">
                <a:ea typeface="新細明體" panose="02020500000000000000" pitchFamily="18" charset="-120"/>
              </a:endParaRPr>
            </a:p>
          </p:txBody>
        </p:sp>
        <p:grpSp>
          <p:nvGrpSpPr>
            <p:cNvPr id="10266" name="群組 12">
              <a:extLst>
                <a:ext uri="{FF2B5EF4-FFF2-40B4-BE49-F238E27FC236}">
                  <a16:creationId xmlns:a16="http://schemas.microsoft.com/office/drawing/2014/main" id="{553F2D21-4AF6-4FD3-8B98-1A9BD1950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668" y="1984536"/>
              <a:ext cx="7212231" cy="797031"/>
              <a:chOff x="2599668" y="1984536"/>
              <a:chExt cx="7212231" cy="797031"/>
            </a:xfrm>
          </p:grpSpPr>
          <p:sp>
            <p:nvSpPr>
              <p:cNvPr id="10267" name="文字方塊 10">
                <a:extLst>
                  <a:ext uri="{FF2B5EF4-FFF2-40B4-BE49-F238E27FC236}">
                    <a16:creationId xmlns:a16="http://schemas.microsoft.com/office/drawing/2014/main" id="{7A4BCA7F-3C3A-4F17-A773-90DF96985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9404" y="2108337"/>
                <a:ext cx="7212278" cy="523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 </a:t>
                </a:r>
                <a:r>
                  <a:rPr lang="en-US" altLang="zh-TW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D</a:t>
                </a:r>
                <a:r>
                  <a:rPr lang="en-US" altLang="zh-TW" baseline="-25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3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=2, since place 2/3/4 cannot put </a:t>
                </a:r>
                <a:r>
                  <a:rPr lang="en-US" altLang="zh-TW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1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/3/4 </a:t>
                </a:r>
                <a:endParaRPr lang="zh-TW" altLang="en-US" dirty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10268" name="右大括弧 11">
                <a:extLst>
                  <a:ext uri="{FF2B5EF4-FFF2-40B4-BE49-F238E27FC236}">
                    <a16:creationId xmlns:a16="http://schemas.microsoft.com/office/drawing/2014/main" id="{69451481-6C6E-4C22-B21B-CF770EE9C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668" y="1984536"/>
                <a:ext cx="221353" cy="797031"/>
              </a:xfrm>
              <a:prstGeom prst="rightBrace">
                <a:avLst>
                  <a:gd name="adj1" fmla="val 8335"/>
                  <a:gd name="adj2" fmla="val 50000"/>
                </a:avLst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88CF6D-154B-4491-ACEF-1FA3E56D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4214813"/>
            <a:ext cx="12842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7030A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3 2 </a:t>
            </a:r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solidFill>
                  <a:srgbClr val="7030A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1 2 3</a:t>
            </a:r>
          </a:p>
          <a:p>
            <a:pPr eaLnBrk="1" hangingPunct="1"/>
            <a:r>
              <a:rPr lang="en-US" altLang="zh-TW">
                <a:solidFill>
                  <a:srgbClr val="7030A0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3 1 2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10250" name="群組 15">
            <a:extLst>
              <a:ext uri="{FF2B5EF4-FFF2-40B4-BE49-F238E27FC236}">
                <a16:creationId xmlns:a16="http://schemas.microsoft.com/office/drawing/2014/main" id="{2C9F24B7-75AB-45CE-B992-E028A5FB24D8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859088"/>
            <a:ext cx="7243762" cy="1319212"/>
            <a:chOff x="2469253" y="1425769"/>
            <a:chExt cx="7243260" cy="1319070"/>
          </a:xfrm>
        </p:grpSpPr>
        <p:sp>
          <p:nvSpPr>
            <p:cNvPr id="10261" name="文字方塊 16">
              <a:extLst>
                <a:ext uri="{FF2B5EF4-FFF2-40B4-BE49-F238E27FC236}">
                  <a16:creationId xmlns:a16="http://schemas.microsoft.com/office/drawing/2014/main" id="{97240D14-A140-4D3C-A193-85C70FAC8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253" y="1425769"/>
              <a:ext cx="6563857" cy="523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 </a:t>
              </a:r>
              <a:r>
                <a:rPr lang="en-US" altLang="zh-TW" i="1" dirty="0">
                  <a:latin typeface="+mj-lt"/>
                  <a:ea typeface="新細明體" panose="02020500000000000000" pitchFamily="18" charset="-120"/>
                  <a:sym typeface="Wingdings" panose="05000000000000000000" pitchFamily="2" charset="2"/>
                </a:rPr>
                <a:t>D</a:t>
              </a:r>
              <a:r>
                <a:rPr lang="en-US" altLang="zh-TW" baseline="-25000" dirty="0">
                  <a:ea typeface="新細明體" panose="02020500000000000000" pitchFamily="18" charset="-120"/>
                  <a:sym typeface="Wingdings" panose="05000000000000000000" pitchFamily="2" charset="2"/>
                </a:rPr>
                <a:t>2</a:t>
              </a:r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=1, since place 2/4 cannot put 2/4 </a:t>
              </a:r>
              <a:endParaRPr lang="zh-TW" altLang="en-US" baseline="-25000" dirty="0">
                <a:ea typeface="新細明體" panose="02020500000000000000" pitchFamily="18" charset="-120"/>
              </a:endParaRPr>
            </a:p>
          </p:txBody>
        </p:sp>
        <p:grpSp>
          <p:nvGrpSpPr>
            <p:cNvPr id="10262" name="群組 17">
              <a:extLst>
                <a:ext uri="{FF2B5EF4-FFF2-40B4-BE49-F238E27FC236}">
                  <a16:creationId xmlns:a16="http://schemas.microsoft.com/office/drawing/2014/main" id="{1E0E61A6-CCA2-4A5B-A57D-2C540A2EE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057" y="1947808"/>
              <a:ext cx="7125456" cy="797031"/>
              <a:chOff x="2587057" y="1947808"/>
              <a:chExt cx="7125456" cy="797031"/>
            </a:xfrm>
          </p:grpSpPr>
          <p:sp>
            <p:nvSpPr>
              <p:cNvPr id="10263" name="文字方塊 18">
                <a:extLst>
                  <a:ext uri="{FF2B5EF4-FFF2-40B4-BE49-F238E27FC236}">
                    <a16:creationId xmlns:a16="http://schemas.microsoft.com/office/drawing/2014/main" id="{2B366F75-8F2B-4EC7-B7CB-4846233FA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9419" y="2087685"/>
                <a:ext cx="7113094" cy="523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 </a:t>
                </a:r>
                <a:r>
                  <a:rPr lang="en-US" altLang="zh-TW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D</a:t>
                </a:r>
                <a:r>
                  <a:rPr lang="en-US" altLang="zh-TW" baseline="-25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3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=2, since place 2/3/4 cannot put 2/</a:t>
                </a:r>
                <a:r>
                  <a:rPr lang="en-US" altLang="zh-TW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1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/4</a:t>
                </a:r>
                <a:endParaRPr lang="zh-TW" altLang="en-US" dirty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10264" name="右大括弧 19">
                <a:extLst>
                  <a:ext uri="{FF2B5EF4-FFF2-40B4-BE49-F238E27FC236}">
                    <a16:creationId xmlns:a16="http://schemas.microsoft.com/office/drawing/2014/main" id="{B80EE5F1-F905-4A0C-BE9E-F7C924406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057" y="1947808"/>
                <a:ext cx="221353" cy="797031"/>
              </a:xfrm>
              <a:prstGeom prst="rightBrace">
                <a:avLst>
                  <a:gd name="adj1" fmla="val 8335"/>
                  <a:gd name="adj2" fmla="val 50000"/>
                </a:avLst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10251" name="群組 20">
            <a:extLst>
              <a:ext uri="{FF2B5EF4-FFF2-40B4-BE49-F238E27FC236}">
                <a16:creationId xmlns:a16="http://schemas.microsoft.com/office/drawing/2014/main" id="{8EC80560-AD14-4F8B-9A2A-7EEEDD032009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4259263"/>
            <a:ext cx="7177087" cy="1317625"/>
            <a:chOff x="2469253" y="1463547"/>
            <a:chExt cx="7177537" cy="1318020"/>
          </a:xfrm>
        </p:grpSpPr>
        <p:sp>
          <p:nvSpPr>
            <p:cNvPr id="10257" name="文字方塊 21">
              <a:extLst>
                <a:ext uri="{FF2B5EF4-FFF2-40B4-BE49-F238E27FC236}">
                  <a16:creationId xmlns:a16="http://schemas.microsoft.com/office/drawing/2014/main" id="{C4590493-42E0-42DC-A54B-0484D49F2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253" y="1463547"/>
              <a:ext cx="6488519" cy="52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 </a:t>
              </a:r>
              <a:r>
                <a:rPr lang="en-US" altLang="zh-TW" i="1" dirty="0">
                  <a:latin typeface="+mj-lt"/>
                  <a:ea typeface="新細明體" panose="02020500000000000000" pitchFamily="18" charset="-120"/>
                  <a:sym typeface="Wingdings" panose="05000000000000000000" pitchFamily="2" charset="2"/>
                </a:rPr>
                <a:t>D</a:t>
              </a:r>
              <a:r>
                <a:rPr lang="en-US" altLang="zh-TW" baseline="-25000" dirty="0">
                  <a:ea typeface="新細明體" panose="02020500000000000000" pitchFamily="18" charset="-120"/>
                  <a:sym typeface="Wingdings" panose="05000000000000000000" pitchFamily="2" charset="2"/>
                </a:rPr>
                <a:t>2</a:t>
              </a:r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=1,</a:t>
              </a: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  <a:sym typeface="Wingdings" panose="05000000000000000000" pitchFamily="2" charset="2"/>
                </a:rPr>
                <a:t> </a:t>
              </a:r>
              <a:r>
                <a:rPr lang="en-US" altLang="zh-TW" dirty="0">
                  <a:ea typeface="新細明體" panose="02020500000000000000" pitchFamily="18" charset="-120"/>
                  <a:sym typeface="Wingdings" panose="05000000000000000000" pitchFamily="2" charset="2"/>
                </a:rPr>
                <a:t>since place 2/3 cannot put 2/3</a:t>
              </a:r>
              <a:endParaRPr lang="zh-TW" altLang="en-US" baseline="-25000" dirty="0">
                <a:ea typeface="新細明體" panose="02020500000000000000" pitchFamily="18" charset="-120"/>
              </a:endParaRPr>
            </a:p>
          </p:txBody>
        </p:sp>
        <p:grpSp>
          <p:nvGrpSpPr>
            <p:cNvPr id="10258" name="群組 22">
              <a:extLst>
                <a:ext uri="{FF2B5EF4-FFF2-40B4-BE49-F238E27FC236}">
                  <a16:creationId xmlns:a16="http://schemas.microsoft.com/office/drawing/2014/main" id="{E711DCF3-BA14-4222-A5F3-013F63642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668" y="1984536"/>
              <a:ext cx="7047122" cy="797031"/>
              <a:chOff x="2599668" y="1984536"/>
              <a:chExt cx="7047122" cy="797031"/>
            </a:xfrm>
          </p:grpSpPr>
          <p:sp>
            <p:nvSpPr>
              <p:cNvPr id="10259" name="文字方塊 23">
                <a:extLst>
                  <a:ext uri="{FF2B5EF4-FFF2-40B4-BE49-F238E27FC236}">
                    <a16:creationId xmlns:a16="http://schemas.microsoft.com/office/drawing/2014/main" id="{D8893345-DB59-4C21-8960-AB3B193F5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9436" y="2108265"/>
                <a:ext cx="7047354" cy="52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 </a:t>
                </a:r>
                <a:r>
                  <a:rPr lang="en-US" altLang="zh-TW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D</a:t>
                </a:r>
                <a:r>
                  <a:rPr lang="en-US" altLang="zh-TW" baseline="-25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3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=2, since place 2/3/4 cannot put 2/3/1</a:t>
                </a:r>
                <a:endParaRPr lang="zh-TW" altLang="en-US" dirty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10260" name="右大括弧 24">
                <a:extLst>
                  <a:ext uri="{FF2B5EF4-FFF2-40B4-BE49-F238E27FC236}">
                    <a16:creationId xmlns:a16="http://schemas.microsoft.com/office/drawing/2014/main" id="{525C27A4-5566-47A0-9140-B2DD30C65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668" y="1984536"/>
                <a:ext cx="221353" cy="797031"/>
              </a:xfrm>
              <a:prstGeom prst="rightBrace">
                <a:avLst>
                  <a:gd name="adj1" fmla="val 8335"/>
                  <a:gd name="adj2" fmla="val 50000"/>
                </a:avLst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 sz="140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F504FF4-ECAF-48F7-9921-DEC7909E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1447800"/>
            <a:ext cx="14176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1</a:t>
            </a:r>
            <a:r>
              <a:rPr lang="en-US" altLang="zh-TW" sz="2000" baseline="30000">
                <a:ea typeface="新細明體" panose="02020500000000000000" pitchFamily="18" charset="-120"/>
              </a:rPr>
              <a:t>st</a:t>
            </a:r>
            <a:r>
              <a:rPr lang="en-US" altLang="zh-TW" sz="2000">
                <a:ea typeface="新細明體" panose="02020500000000000000" pitchFamily="18" charset="-120"/>
              </a:rPr>
              <a:t> place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has 4-1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=3 choices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 sz="2000">
                <a:solidFill>
                  <a:srgbClr val="C0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or </a:t>
            </a:r>
            <a:r>
              <a:rPr lang="en-US" altLang="zh-TW" sz="2000">
                <a:solidFill>
                  <a:srgbClr val="0070C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3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or </a:t>
            </a:r>
            <a:r>
              <a:rPr lang="en-US" altLang="zh-TW" sz="2000">
                <a:solidFill>
                  <a:srgbClr val="7030A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4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eaLnBrk="1" hangingPunct="1"/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2EAE95-2126-4781-83AB-1CD160450FEF}"/>
              </a:ext>
            </a:extLst>
          </p:cNvPr>
          <p:cNvSpPr txBox="1"/>
          <p:nvPr/>
        </p:nvSpPr>
        <p:spPr>
          <a:xfrm>
            <a:off x="752475" y="5738813"/>
            <a:ext cx="56086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dirty="0">
                <a:latin typeface="+mn-lt"/>
                <a:cs typeface="+mn-cs"/>
              </a:rPr>
              <a:t> General form </a:t>
            </a:r>
            <a:r>
              <a:rPr lang="en-US" altLang="zh-TW" sz="2800" i="1" dirty="0" err="1">
                <a:solidFill>
                  <a:srgbClr val="FF0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 err="1">
                <a:solidFill>
                  <a:srgbClr val="FF0000"/>
                </a:solidFill>
                <a:latin typeface="+mj-lt"/>
                <a:cs typeface="+mn-cs"/>
              </a:rPr>
              <a:t>n</a:t>
            </a:r>
            <a:r>
              <a:rPr lang="en-US" altLang="zh-TW" sz="2800" dirty="0">
                <a:latin typeface="+mn-lt"/>
                <a:cs typeface="+mn-cs"/>
              </a:rPr>
              <a:t>= (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  <a:cs typeface="+mn-cs"/>
              </a:rPr>
              <a:t>n</a:t>
            </a:r>
            <a:r>
              <a:rPr lang="en-US" altLang="zh-TW" sz="2800" dirty="0">
                <a:solidFill>
                  <a:srgbClr val="C00000"/>
                </a:solidFill>
                <a:latin typeface="+mn-lt"/>
                <a:cs typeface="+mn-cs"/>
              </a:rPr>
              <a:t>-1</a:t>
            </a:r>
            <a:r>
              <a:rPr lang="en-US" altLang="zh-TW" sz="2800" dirty="0">
                <a:latin typeface="+mn-lt"/>
                <a:cs typeface="+mn-cs"/>
              </a:rPr>
              <a:t>)(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>
                <a:solidFill>
                  <a:srgbClr val="FF0000"/>
                </a:solidFill>
                <a:latin typeface="+mj-lt"/>
                <a:cs typeface="+mn-cs"/>
              </a:rPr>
              <a:t>n</a:t>
            </a:r>
            <a:r>
              <a:rPr lang="en-US" altLang="zh-TW" sz="2800" baseline="-25000" dirty="0">
                <a:solidFill>
                  <a:srgbClr val="FF0000"/>
                </a:solidFill>
                <a:latin typeface="+mn-lt"/>
                <a:cs typeface="+mn-cs"/>
              </a:rPr>
              <a:t>-2</a:t>
            </a:r>
            <a:r>
              <a:rPr lang="en-US" altLang="zh-TW" sz="2800" dirty="0">
                <a:latin typeface="+mn-lt"/>
                <a:cs typeface="+mn-cs"/>
              </a:rPr>
              <a:t>+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>
                <a:solidFill>
                  <a:srgbClr val="FF0000"/>
                </a:solidFill>
                <a:latin typeface="+mj-lt"/>
                <a:cs typeface="+mn-cs"/>
              </a:rPr>
              <a:t>n</a:t>
            </a:r>
            <a:r>
              <a:rPr lang="en-US" altLang="zh-TW" sz="2800" baseline="-25000" dirty="0">
                <a:solidFill>
                  <a:srgbClr val="FF0000"/>
                </a:solidFill>
                <a:latin typeface="+mn-lt"/>
                <a:cs typeface="+mn-cs"/>
              </a:rPr>
              <a:t>-1</a:t>
            </a:r>
            <a:r>
              <a:rPr lang="en-US" altLang="zh-TW" sz="2800" dirty="0">
                <a:latin typeface="+mn-lt"/>
                <a:cs typeface="+mn-cs"/>
              </a:rPr>
              <a:t>)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3BE14C-B5E8-4EFC-B686-2514B468192B}"/>
              </a:ext>
            </a:extLst>
          </p:cNvPr>
          <p:cNvSpPr txBox="1"/>
          <p:nvPr/>
        </p:nvSpPr>
        <p:spPr>
          <a:xfrm>
            <a:off x="4449763" y="5389563"/>
            <a:ext cx="53419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latin typeface="+mn-lt"/>
                <a:cs typeface="+mn-cs"/>
              </a:rPr>
              <a:t>the 1</a:t>
            </a:r>
            <a:r>
              <a:rPr lang="en-US" altLang="zh-TW" sz="2000" baseline="30000" dirty="0">
                <a:latin typeface="+mn-lt"/>
                <a:cs typeface="+mn-cs"/>
              </a:rPr>
              <a:t>st</a:t>
            </a:r>
            <a:r>
              <a:rPr lang="en-US" altLang="zh-TW" sz="2000" dirty="0">
                <a:latin typeface="+mn-lt"/>
                <a:cs typeface="+mn-cs"/>
              </a:rPr>
              <a:t> place has </a:t>
            </a:r>
            <a:r>
              <a:rPr lang="en-US" altLang="zh-TW" sz="2000" dirty="0" err="1">
                <a:latin typeface="+mn-lt"/>
                <a:cs typeface="+mn-cs"/>
              </a:rPr>
              <a:t>has</a:t>
            </a:r>
            <a:r>
              <a:rPr lang="en-US" altLang="zh-TW" sz="2000" dirty="0">
                <a:latin typeface="+mn-lt"/>
                <a:cs typeface="+mn-cs"/>
              </a:rPr>
              <a:t>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cs typeface="+mn-cs"/>
              </a:rPr>
              <a:t>n</a:t>
            </a:r>
            <a:r>
              <a:rPr lang="en-US" altLang="zh-TW" sz="2000" b="1" dirty="0">
                <a:solidFill>
                  <a:srgbClr val="008000"/>
                </a:solidFill>
                <a:latin typeface="+mn-lt"/>
                <a:cs typeface="+mn-cs"/>
              </a:rPr>
              <a:t>-1</a:t>
            </a:r>
            <a:r>
              <a:rPr lang="en-US" altLang="zh-TW" sz="2000" dirty="0">
                <a:latin typeface="+mn-lt"/>
                <a:cs typeface="+mn-cs"/>
              </a:rPr>
              <a:t> choices in {2,3,…,</a:t>
            </a:r>
            <a:r>
              <a:rPr lang="en-US" altLang="zh-TW" sz="2000" i="1" dirty="0">
                <a:latin typeface="+mj-lt"/>
                <a:cs typeface="+mn-cs"/>
              </a:rPr>
              <a:t>n</a:t>
            </a:r>
            <a:r>
              <a:rPr lang="en-US" altLang="zh-TW" sz="2000" dirty="0">
                <a:latin typeface="+mn-lt"/>
                <a:cs typeface="+mn-cs"/>
              </a:rPr>
              <a:t>}</a:t>
            </a:r>
          </a:p>
        </p:txBody>
      </p:sp>
      <p:sp>
        <p:nvSpPr>
          <p:cNvPr id="10255" name="手繪多邊形: 圖案 28">
            <a:extLst>
              <a:ext uri="{FF2B5EF4-FFF2-40B4-BE49-F238E27FC236}">
                <a16:creationId xmlns:a16="http://schemas.microsoft.com/office/drawing/2014/main" id="{707FF7D0-7E96-423D-A4F7-A274FB8843A7}"/>
              </a:ext>
            </a:extLst>
          </p:cNvPr>
          <p:cNvSpPr>
            <a:spLocks/>
          </p:cNvSpPr>
          <p:nvPr/>
        </p:nvSpPr>
        <p:spPr bwMode="auto">
          <a:xfrm flipH="1">
            <a:off x="4010025" y="5559425"/>
            <a:ext cx="473075" cy="269875"/>
          </a:xfrm>
          <a:custGeom>
            <a:avLst/>
            <a:gdLst>
              <a:gd name="T0" fmla="*/ 167417 w 795130"/>
              <a:gd name="T1" fmla="*/ 410176 h 218661"/>
              <a:gd name="T2" fmla="*/ 136026 w 795130"/>
              <a:gd name="T3" fmla="*/ 298310 h 218661"/>
              <a:gd name="T4" fmla="*/ 113007 w 795130"/>
              <a:gd name="T5" fmla="*/ 316954 h 218661"/>
              <a:gd name="T6" fmla="*/ 100450 w 795130"/>
              <a:gd name="T7" fmla="*/ 335597 h 218661"/>
              <a:gd name="T8" fmla="*/ 66967 w 795130"/>
              <a:gd name="T9" fmla="*/ 316954 h 218661"/>
              <a:gd name="T10" fmla="*/ 52318 w 795130"/>
              <a:gd name="T11" fmla="*/ 279665 h 218661"/>
              <a:gd name="T12" fmla="*/ 43947 w 795130"/>
              <a:gd name="T13" fmla="*/ 223734 h 218661"/>
              <a:gd name="T14" fmla="*/ 39762 w 795130"/>
              <a:gd name="T15" fmla="*/ 186443 h 218661"/>
              <a:gd name="T16" fmla="*/ 33483 w 795130"/>
              <a:gd name="T17" fmla="*/ 167799 h 218661"/>
              <a:gd name="T18" fmla="*/ 10464 w 795130"/>
              <a:gd name="T19" fmla="*/ 111866 h 218661"/>
              <a:gd name="T20" fmla="*/ 6278 w 795130"/>
              <a:gd name="T21" fmla="*/ 55932 h 218661"/>
              <a:gd name="T22" fmla="*/ 0 w 795130"/>
              <a:gd name="T23" fmla="*/ 0 h 2186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5130" h="218661">
                <a:moveTo>
                  <a:pt x="795130" y="218661"/>
                </a:moveTo>
                <a:cubicBezTo>
                  <a:pt x="666189" y="164936"/>
                  <a:pt x="716720" y="182585"/>
                  <a:pt x="646043" y="159026"/>
                </a:cubicBezTo>
                <a:cubicBezTo>
                  <a:pt x="609600" y="162339"/>
                  <a:pt x="573056" y="164689"/>
                  <a:pt x="536713" y="168965"/>
                </a:cubicBezTo>
                <a:cubicBezTo>
                  <a:pt x="516699" y="171320"/>
                  <a:pt x="497231" y="178904"/>
                  <a:pt x="477078" y="178904"/>
                </a:cubicBezTo>
                <a:cubicBezTo>
                  <a:pt x="423966" y="178904"/>
                  <a:pt x="371061" y="172278"/>
                  <a:pt x="318052" y="168965"/>
                </a:cubicBezTo>
                <a:cubicBezTo>
                  <a:pt x="309445" y="166813"/>
                  <a:pt x="259569" y="155425"/>
                  <a:pt x="248478" y="149087"/>
                </a:cubicBezTo>
                <a:cubicBezTo>
                  <a:pt x="234095" y="140868"/>
                  <a:pt x="221447" y="129875"/>
                  <a:pt x="208721" y="119270"/>
                </a:cubicBezTo>
                <a:cubicBezTo>
                  <a:pt x="201522" y="113271"/>
                  <a:pt x="196878" y="104212"/>
                  <a:pt x="188843" y="99391"/>
                </a:cubicBezTo>
                <a:cubicBezTo>
                  <a:pt x="179859" y="94001"/>
                  <a:pt x="168836" y="93131"/>
                  <a:pt x="159026" y="89452"/>
                </a:cubicBezTo>
                <a:cubicBezTo>
                  <a:pt x="82411" y="60722"/>
                  <a:pt x="136200" y="74052"/>
                  <a:pt x="49695" y="59635"/>
                </a:cubicBezTo>
                <a:cubicBezTo>
                  <a:pt x="43069" y="49696"/>
                  <a:pt x="37464" y="38994"/>
                  <a:pt x="29817" y="29817"/>
                </a:cubicBezTo>
                <a:cubicBezTo>
                  <a:pt x="20819" y="19019"/>
                  <a:pt x="0" y="0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4F207D-CDF1-4206-8E01-8D9F20EA8223}"/>
              </a:ext>
            </a:extLst>
          </p:cNvPr>
          <p:cNvSpPr/>
          <p:nvPr/>
        </p:nvSpPr>
        <p:spPr>
          <a:xfrm>
            <a:off x="2833688" y="973138"/>
            <a:ext cx="46767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i="1" dirty="0">
                <a:latin typeface="+mj-lt"/>
              </a:rPr>
              <a:t>n</a:t>
            </a:r>
            <a:r>
              <a:rPr lang="en-US" altLang="zh-TW" sz="2400" dirty="0">
                <a:latin typeface="+mn-lt"/>
              </a:rPr>
              <a:t>=4, 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TW" sz="2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TW" sz="2400" dirty="0">
                <a:latin typeface="+mn-lt"/>
              </a:rPr>
              <a:t>=3+3+3=9 = (</a:t>
            </a:r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TW" sz="2400" dirty="0">
                <a:solidFill>
                  <a:srgbClr val="C00000"/>
                </a:solidFill>
                <a:latin typeface="+mn-lt"/>
              </a:rPr>
              <a:t>-1</a:t>
            </a:r>
            <a:r>
              <a:rPr lang="en-US" altLang="zh-TW" sz="2400" dirty="0">
                <a:latin typeface="+mn-lt"/>
              </a:rPr>
              <a:t>)(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TW" sz="24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TW" sz="2400" dirty="0">
                <a:latin typeface="+mn-lt"/>
              </a:rPr>
              <a:t>+</a:t>
            </a:r>
            <a:r>
              <a:rPr lang="en-US" altLang="zh-TW" sz="2400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TW" sz="2400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altLang="zh-TW" sz="240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27" grpId="0"/>
      <p:bldP spid="2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1134CAE6-1FEF-441A-8AC5-DDB121527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Dearrangement general example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ADC1C858-4B32-49AF-8264-01DB57BF9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3" y="1068388"/>
            <a:ext cx="9607550" cy="5410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n-US" altLang="zh-TW">
              <a:solidFill>
                <a:srgbClr val="7030A0"/>
              </a:solidFill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Case 1:</a:t>
            </a: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Case 2:</a:t>
            </a:r>
            <a:endParaRPr lang="zh-TW" altLang="en-US" b="1">
              <a:ea typeface="新細明體" panose="02020500000000000000" pitchFamily="18" charset="-120"/>
            </a:endParaRPr>
          </a:p>
        </p:txBody>
      </p:sp>
      <p:sp>
        <p:nvSpPr>
          <p:cNvPr id="12292" name="投影片編號版面配置區 3">
            <a:extLst>
              <a:ext uri="{FF2B5EF4-FFF2-40B4-BE49-F238E27FC236}">
                <a16:creationId xmlns:a16="http://schemas.microsoft.com/office/drawing/2014/main" id="{C78375EA-795F-434F-B0FE-BBFECB81B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BC6CF-4BF0-494D-976A-A13749ADA4FA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010148-E672-4E6E-99C2-57C701A3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286000"/>
            <a:ext cx="3575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put 1 in place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k</a:t>
            </a:r>
          </a:p>
          <a:p>
            <a:pPr eaLnBrk="1" hangingPunct="1"/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solidFill>
                  <a:srgbClr val="FF33CC"/>
                </a:solidFill>
                <a:ea typeface="新細明體" panose="02020500000000000000" pitchFamily="18" charset="-120"/>
              </a:rPr>
              <a:t>? …  ?  </a:t>
            </a:r>
            <a:r>
              <a:rPr lang="en-US" altLang="zh-TW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  </a:t>
            </a:r>
            <a:r>
              <a:rPr lang="en-US" altLang="zh-TW" dirty="0">
                <a:solidFill>
                  <a:srgbClr val="FF33CC"/>
                </a:solidFill>
                <a:ea typeface="新細明體" panose="02020500000000000000" pitchFamily="18" charset="-120"/>
              </a:rPr>
              <a:t>? …    ?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9CF0C4-8B7B-4445-9127-FB78C34CF658}"/>
              </a:ext>
            </a:extLst>
          </p:cNvPr>
          <p:cNvSpPr txBox="1"/>
          <p:nvPr/>
        </p:nvSpPr>
        <p:spPr>
          <a:xfrm>
            <a:off x="246063" y="2740025"/>
            <a:ext cx="36687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u="sng" dirty="0">
                <a:latin typeface="+mn-lt"/>
                <a:cs typeface="+mn-cs"/>
              </a:rPr>
              <a:t> </a:t>
            </a:r>
            <a:r>
              <a:rPr lang="en-US" altLang="zh-TW" sz="2800" u="sng" dirty="0">
                <a:solidFill>
                  <a:srgbClr val="008000"/>
                </a:solidFill>
                <a:latin typeface="+mn-lt"/>
                <a:cs typeface="+mn-cs"/>
              </a:rPr>
              <a:t>1</a:t>
            </a:r>
            <a:r>
              <a:rPr lang="en-US" altLang="zh-TW" sz="2800" u="sng" dirty="0">
                <a:latin typeface="+mn-lt"/>
                <a:cs typeface="+mn-cs"/>
              </a:rPr>
              <a:t>  2 …</a:t>
            </a:r>
            <a:r>
              <a:rPr lang="en-US" altLang="zh-TW" sz="2800" i="1" u="sng" dirty="0"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-1 </a:t>
            </a:r>
            <a:r>
              <a:rPr lang="en-US" altLang="zh-TW" sz="2800" i="1" u="sng" dirty="0">
                <a:solidFill>
                  <a:srgbClr val="C00000"/>
                </a:solidFill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  </a:t>
            </a:r>
            <a:r>
              <a:rPr lang="en-US" altLang="zh-TW" sz="2800" i="1" u="sng" dirty="0"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+1 … </a:t>
            </a:r>
            <a:r>
              <a:rPr lang="en-US" altLang="zh-TW" sz="2800" i="1" u="sng" dirty="0">
                <a:latin typeface="+mj-lt"/>
                <a:cs typeface="+mn-cs"/>
              </a:rPr>
              <a:t>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838E201-6926-4A66-9D7C-8073E446CEB5}"/>
              </a:ext>
            </a:extLst>
          </p:cNvPr>
          <p:cNvSpPr txBox="1"/>
          <p:nvPr/>
        </p:nvSpPr>
        <p:spPr>
          <a:xfrm>
            <a:off x="3735388" y="3124200"/>
            <a:ext cx="5816600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è"/>
              <a:defRPr/>
            </a:pP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D</a:t>
            </a:r>
            <a:r>
              <a:rPr lang="en-US" altLang="zh-TW" sz="2800" i="1" baseline="-25000" dirty="0">
                <a:solidFill>
                  <a:srgbClr val="FF33CC"/>
                </a:solidFill>
                <a:latin typeface="+mj-lt"/>
                <a:cs typeface="+mn-cs"/>
                <a:sym typeface="Wingdings" panose="05000000000000000000" pitchFamily="2" charset="2"/>
              </a:rPr>
              <a:t>n</a:t>
            </a:r>
            <a:r>
              <a:rPr lang="en-US" altLang="zh-TW" sz="2800" baseline="-25000" dirty="0">
                <a:solidFill>
                  <a:srgbClr val="FF33CC"/>
                </a:solidFill>
                <a:latin typeface="+mn-lt"/>
                <a:cs typeface="+mn-cs"/>
                <a:sym typeface="Wingdings" panose="05000000000000000000" pitchFamily="2" charset="2"/>
              </a:rPr>
              <a:t>-2</a:t>
            </a:r>
            <a:r>
              <a:rPr lang="en-US" altLang="zh-TW" sz="2800" dirty="0">
                <a:cs typeface="+mn-cs"/>
                <a:sym typeface="Wingdings" panose="05000000000000000000" pitchFamily="2" charset="2"/>
              </a:rPr>
              <a:t> ,        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place 2/…/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k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-1/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k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+1/…/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n</a:t>
            </a:r>
          </a:p>
          <a:p>
            <a:pPr eaLnBrk="1" hangingPunct="1">
              <a:defRPr/>
            </a:pP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            </a:t>
            </a:r>
            <a:r>
              <a:rPr lang="en-US" altLang="zh-TW" sz="2800" dirty="0">
                <a:solidFill>
                  <a:srgbClr val="FF33CC"/>
                </a:solidFill>
                <a:latin typeface="+mn-lt"/>
                <a:cs typeface="+mn-cs"/>
                <a:sym typeface="Wingdings" panose="05000000000000000000" pitchFamily="2" charset="2"/>
              </a:rPr>
              <a:t>cannot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 put 2/…/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k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-1/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k</a:t>
            </a:r>
            <a:r>
              <a:rPr lang="en-US" altLang="zh-TW" sz="2800" dirty="0">
                <a:latin typeface="+mn-lt"/>
                <a:cs typeface="+mn-cs"/>
                <a:sym typeface="Wingdings" panose="05000000000000000000" pitchFamily="2" charset="2"/>
              </a:rPr>
              <a:t>+1/…/</a:t>
            </a:r>
            <a:r>
              <a:rPr lang="en-US" altLang="zh-TW" sz="2800" i="1" dirty="0">
                <a:latin typeface="+mj-lt"/>
                <a:cs typeface="+mn-cs"/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3AB9D9-5EA8-4820-9ADD-9235E1AC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5203825"/>
            <a:ext cx="59642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è"/>
            </a:pP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i="1" baseline="-25000" dirty="0">
                <a:solidFill>
                  <a:srgbClr val="FF33CC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baseline="-25000" dirty="0">
                <a:solidFill>
                  <a:srgbClr val="FF33CC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-1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 ,     place 2/…/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-1/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+1/…/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         </a:t>
            </a:r>
            <a:r>
              <a:rPr lang="en-US" altLang="zh-TW" dirty="0">
                <a:solidFill>
                  <a:srgbClr val="FF33CC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cannot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 put 2/…/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-1/</a:t>
            </a:r>
            <a:r>
              <a:rPr lang="en-US" altLang="zh-TW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+1/…/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endParaRPr lang="zh-TW" altLang="en-US" i="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EF323DD-8012-4DB2-AAE7-E1ECCFD3B740}"/>
              </a:ext>
            </a:extLst>
          </p:cNvPr>
          <p:cNvSpPr txBox="1"/>
          <p:nvPr/>
        </p:nvSpPr>
        <p:spPr>
          <a:xfrm>
            <a:off x="374650" y="1539875"/>
            <a:ext cx="68643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latin typeface="+mn-lt"/>
                <a:cs typeface="+mn-cs"/>
              </a:rPr>
              <a:t>Put 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cs typeface="+mn-cs"/>
              </a:rPr>
              <a:t>k</a:t>
            </a:r>
            <a:r>
              <a:rPr lang="en-US" altLang="zh-TW" sz="2000" dirty="0">
                <a:latin typeface="+mn-lt"/>
                <a:cs typeface="+mn-cs"/>
              </a:rPr>
              <a:t> in the 1</a:t>
            </a:r>
            <a:r>
              <a:rPr lang="en-US" altLang="zh-TW" sz="2000" baseline="30000" dirty="0">
                <a:latin typeface="+mn-lt"/>
                <a:cs typeface="+mn-cs"/>
              </a:rPr>
              <a:t>st</a:t>
            </a:r>
            <a:r>
              <a:rPr lang="en-US" altLang="zh-TW" sz="2000" dirty="0">
                <a:latin typeface="+mn-lt"/>
                <a:cs typeface="+mn-cs"/>
              </a:rPr>
              <a:t> place, such a</a:t>
            </a:r>
            <a:r>
              <a:rPr lang="en-US" altLang="zh-TW" sz="200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cs typeface="+mn-cs"/>
              </a:rPr>
              <a:t>k</a:t>
            </a:r>
            <a:r>
              <a:rPr lang="en-US" altLang="zh-TW" sz="200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US" altLang="zh-TW" sz="2000" dirty="0">
                <a:latin typeface="+mn-lt"/>
                <a:cs typeface="+mn-cs"/>
              </a:rPr>
              <a:t>has </a:t>
            </a:r>
            <a:r>
              <a:rPr lang="en-US" altLang="zh-TW" sz="2000" b="1" dirty="0">
                <a:solidFill>
                  <a:srgbClr val="008000"/>
                </a:solidFill>
                <a:latin typeface="+mn-lt"/>
                <a:cs typeface="+mn-cs"/>
              </a:rPr>
              <a:t>n-1</a:t>
            </a:r>
            <a:r>
              <a:rPr lang="en-US" altLang="zh-TW" sz="2000" dirty="0">
                <a:latin typeface="+mn-lt"/>
                <a:cs typeface="+mn-cs"/>
              </a:rPr>
              <a:t> choices in {2,3,…,</a:t>
            </a:r>
            <a:r>
              <a:rPr lang="en-US" altLang="zh-TW" sz="2000" i="1" dirty="0">
                <a:latin typeface="+mj-lt"/>
                <a:cs typeface="+mn-cs"/>
              </a:rPr>
              <a:t>n</a:t>
            </a:r>
            <a:r>
              <a:rPr lang="en-US" altLang="zh-TW" sz="2000" dirty="0">
                <a:latin typeface="+mn-lt"/>
                <a:cs typeface="+mn-cs"/>
              </a:rPr>
              <a:t>}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835C1F-F426-42DA-AE26-1CAFCCC41949}"/>
              </a:ext>
            </a:extLst>
          </p:cNvPr>
          <p:cNvSpPr txBox="1"/>
          <p:nvPr/>
        </p:nvSpPr>
        <p:spPr>
          <a:xfrm>
            <a:off x="274638" y="908050"/>
            <a:ext cx="56086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dirty="0">
                <a:latin typeface="+mn-lt"/>
                <a:cs typeface="+mn-cs"/>
              </a:rPr>
              <a:t> General form </a:t>
            </a:r>
            <a:r>
              <a:rPr lang="en-US" altLang="zh-TW" sz="2800" i="1" dirty="0" err="1">
                <a:solidFill>
                  <a:srgbClr val="008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 err="1">
                <a:solidFill>
                  <a:srgbClr val="008000"/>
                </a:solidFill>
                <a:latin typeface="+mj-lt"/>
                <a:cs typeface="+mn-cs"/>
              </a:rPr>
              <a:t>n</a:t>
            </a:r>
            <a:r>
              <a:rPr lang="en-US" altLang="zh-TW" sz="2800" dirty="0">
                <a:latin typeface="+mn-lt"/>
                <a:cs typeface="+mn-cs"/>
              </a:rPr>
              <a:t>= (</a:t>
            </a:r>
            <a:r>
              <a:rPr lang="en-US" altLang="zh-TW" sz="2800" i="1" dirty="0">
                <a:solidFill>
                  <a:srgbClr val="008000"/>
                </a:solidFill>
                <a:latin typeface="+mj-lt"/>
                <a:cs typeface="+mn-cs"/>
              </a:rPr>
              <a:t>n</a:t>
            </a:r>
            <a:r>
              <a:rPr lang="en-US" altLang="zh-TW" sz="2800" dirty="0">
                <a:solidFill>
                  <a:srgbClr val="008000"/>
                </a:solidFill>
                <a:latin typeface="+mn-lt"/>
                <a:cs typeface="+mn-cs"/>
              </a:rPr>
              <a:t>-1</a:t>
            </a:r>
            <a:r>
              <a:rPr lang="en-US" altLang="zh-TW" sz="2800" dirty="0">
                <a:latin typeface="+mn-lt"/>
                <a:cs typeface="+mn-cs"/>
              </a:rPr>
              <a:t>)(</a:t>
            </a:r>
            <a:r>
              <a:rPr lang="en-US" altLang="zh-TW" sz="2800" i="1" dirty="0">
                <a:solidFill>
                  <a:srgbClr val="008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>
                <a:solidFill>
                  <a:srgbClr val="008000"/>
                </a:solidFill>
                <a:latin typeface="+mj-lt"/>
                <a:cs typeface="+mn-cs"/>
              </a:rPr>
              <a:t>n</a:t>
            </a:r>
            <a:r>
              <a:rPr lang="en-US" altLang="zh-TW" sz="2800" baseline="-25000" dirty="0">
                <a:solidFill>
                  <a:srgbClr val="008000"/>
                </a:solidFill>
                <a:latin typeface="+mn-lt"/>
                <a:cs typeface="+mn-cs"/>
              </a:rPr>
              <a:t>-2</a:t>
            </a:r>
            <a:r>
              <a:rPr lang="en-US" altLang="zh-TW" sz="2800" dirty="0">
                <a:latin typeface="+mn-lt"/>
                <a:cs typeface="+mn-cs"/>
              </a:rPr>
              <a:t>+</a:t>
            </a:r>
            <a:r>
              <a:rPr lang="en-US" altLang="zh-TW" sz="2800" i="1" dirty="0">
                <a:solidFill>
                  <a:srgbClr val="008000"/>
                </a:solidFill>
                <a:latin typeface="+mj-lt"/>
                <a:cs typeface="+mn-cs"/>
              </a:rPr>
              <a:t>D</a:t>
            </a:r>
            <a:r>
              <a:rPr lang="en-US" altLang="zh-TW" sz="2800" i="1" baseline="-25000" dirty="0">
                <a:solidFill>
                  <a:srgbClr val="008000"/>
                </a:solidFill>
                <a:latin typeface="+mj-lt"/>
                <a:cs typeface="+mn-cs"/>
              </a:rPr>
              <a:t>n</a:t>
            </a:r>
            <a:r>
              <a:rPr lang="en-US" altLang="zh-TW" sz="2800" baseline="-25000" dirty="0">
                <a:solidFill>
                  <a:srgbClr val="008000"/>
                </a:solidFill>
                <a:latin typeface="+mn-lt"/>
                <a:cs typeface="+mn-cs"/>
              </a:rPr>
              <a:t>-1</a:t>
            </a:r>
            <a:r>
              <a:rPr lang="en-US" altLang="zh-TW" sz="2800" dirty="0">
                <a:latin typeface="+mn-lt"/>
                <a:cs typeface="+mn-cs"/>
              </a:rPr>
              <a:t>)</a:t>
            </a:r>
          </a:p>
        </p:txBody>
      </p:sp>
      <p:sp>
        <p:nvSpPr>
          <p:cNvPr id="12299" name="矩形 27">
            <a:extLst>
              <a:ext uri="{FF2B5EF4-FFF2-40B4-BE49-F238E27FC236}">
                <a16:creationId xmlns:a16="http://schemas.microsoft.com/office/drawing/2014/main" id="{02F2C041-E29A-47E8-A4CA-63C4B09E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773363"/>
            <a:ext cx="350838" cy="820737"/>
          </a:xfrm>
          <a:prstGeom prst="rect">
            <a:avLst/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00" name="矩形 28">
            <a:extLst>
              <a:ext uri="{FF2B5EF4-FFF2-40B4-BE49-F238E27FC236}">
                <a16:creationId xmlns:a16="http://schemas.microsoft.com/office/drawing/2014/main" id="{2DC2EF87-CBB7-45D8-B818-7BAD84FF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795588"/>
            <a:ext cx="352425" cy="820737"/>
          </a:xfrm>
          <a:prstGeom prst="rect">
            <a:avLst/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6663CB-4C3B-40E5-905C-CB42A07E2A32}"/>
              </a:ext>
            </a:extLst>
          </p:cNvPr>
          <p:cNvSpPr txBox="1"/>
          <p:nvPr/>
        </p:nvSpPr>
        <p:spPr>
          <a:xfrm>
            <a:off x="336210" y="4383514"/>
            <a:ext cx="366318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dirty="0" err="1">
                <a:latin typeface="+mn-lt"/>
                <a:cs typeface="+mn-cs"/>
              </a:rPr>
              <a:t>Do</a:t>
            </a:r>
            <a:r>
              <a:rPr lang="en-US" altLang="zh-TW" sz="2800" dirty="0" err="1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US" altLang="zh-TW" sz="2800" dirty="0">
                <a:latin typeface="+mn-lt"/>
                <a:cs typeface="+mn-cs"/>
              </a:rPr>
              <a:t> put 1 in place </a:t>
            </a:r>
            <a:r>
              <a:rPr lang="en-US" altLang="zh-TW" sz="2800" i="1" dirty="0">
                <a:latin typeface="+mj-lt"/>
                <a:cs typeface="+mn-cs"/>
              </a:rPr>
              <a:t>k</a:t>
            </a:r>
          </a:p>
          <a:p>
            <a:pPr eaLnBrk="1" hangingPunct="1">
              <a:defRPr/>
            </a:pPr>
            <a:endParaRPr lang="en-US" altLang="zh-TW" sz="2800" dirty="0">
              <a:solidFill>
                <a:srgbClr val="C00000"/>
              </a:solidFill>
              <a:latin typeface="+mn-lt"/>
              <a:cs typeface="+mn-cs"/>
            </a:endParaRPr>
          </a:p>
          <a:p>
            <a:pPr eaLnBrk="1" hangingPunct="1">
              <a:defRPr/>
            </a:pPr>
            <a:r>
              <a:rPr lang="en-US" altLang="zh-TW" sz="2800" i="1" dirty="0">
                <a:solidFill>
                  <a:srgbClr val="C00000"/>
                </a:solidFill>
                <a:latin typeface="+mj-lt"/>
                <a:cs typeface="+mn-cs"/>
              </a:rPr>
              <a:t>k</a:t>
            </a:r>
            <a:r>
              <a:rPr lang="en-US" altLang="zh-TW" sz="2800" dirty="0">
                <a:solidFill>
                  <a:srgbClr val="C00000"/>
                </a:solidFill>
                <a:latin typeface="+mn-lt"/>
                <a:cs typeface="+mn-cs"/>
              </a:rPr>
              <a:t>  </a:t>
            </a:r>
            <a:r>
              <a:rPr lang="en-US" altLang="zh-TW" sz="2800" dirty="0">
                <a:solidFill>
                  <a:srgbClr val="FF33CC"/>
                </a:solidFill>
                <a:latin typeface="+mn-lt"/>
                <a:cs typeface="+mn-cs"/>
              </a:rPr>
              <a:t>? …  ?  </a:t>
            </a:r>
            <a:r>
              <a:rPr lang="en-US" altLang="zh-TW" sz="2800" strike="dblStrike" dirty="0">
                <a:solidFill>
                  <a:srgbClr val="008000"/>
                </a:solidFill>
                <a:latin typeface="+mn-lt"/>
                <a:cs typeface="+mn-cs"/>
              </a:rPr>
              <a:t>1</a:t>
            </a:r>
            <a:r>
              <a:rPr lang="en-US" altLang="zh-TW" sz="2800" dirty="0">
                <a:latin typeface="+mn-lt"/>
                <a:cs typeface="+mn-cs"/>
              </a:rPr>
              <a:t>   </a:t>
            </a:r>
            <a:r>
              <a:rPr lang="en-US" altLang="zh-TW" sz="2800" dirty="0">
                <a:solidFill>
                  <a:srgbClr val="FF33CC"/>
                </a:solidFill>
                <a:latin typeface="+mn-lt"/>
                <a:cs typeface="+mn-cs"/>
              </a:rPr>
              <a:t>? …    ?</a:t>
            </a:r>
          </a:p>
          <a:p>
            <a:pPr eaLnBrk="1" hangingPunct="1">
              <a:defRPr/>
            </a:pPr>
            <a:r>
              <a:rPr lang="en-US" altLang="zh-TW" sz="2800" dirty="0">
                <a:latin typeface="+mn-lt"/>
                <a:cs typeface="+mn-cs"/>
              </a:rPr>
              <a:t>                 </a:t>
            </a:r>
            <a:r>
              <a:rPr lang="en-US" altLang="zh-TW" sz="2800" dirty="0">
                <a:solidFill>
                  <a:srgbClr val="FF33CC"/>
                </a:solidFill>
                <a:latin typeface="+mn-lt"/>
                <a:cs typeface="+mn-cs"/>
              </a:rPr>
              <a:t>?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9A8082-B8D9-46F4-A2B0-87F4BC232319}"/>
              </a:ext>
            </a:extLst>
          </p:cNvPr>
          <p:cNvSpPr txBox="1"/>
          <p:nvPr/>
        </p:nvSpPr>
        <p:spPr>
          <a:xfrm>
            <a:off x="246063" y="4814888"/>
            <a:ext cx="36687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800" u="sng" dirty="0">
                <a:latin typeface="+mn-lt"/>
                <a:cs typeface="+mn-cs"/>
              </a:rPr>
              <a:t> </a:t>
            </a:r>
            <a:r>
              <a:rPr lang="en-US" altLang="zh-TW" sz="2800" u="sng" dirty="0">
                <a:solidFill>
                  <a:srgbClr val="008000"/>
                </a:solidFill>
                <a:latin typeface="+mn-lt"/>
                <a:cs typeface="+mn-cs"/>
              </a:rPr>
              <a:t>1</a:t>
            </a:r>
            <a:r>
              <a:rPr lang="en-US" altLang="zh-TW" sz="2800" u="sng" dirty="0">
                <a:latin typeface="+mn-lt"/>
                <a:cs typeface="+mn-cs"/>
              </a:rPr>
              <a:t>  2 …</a:t>
            </a:r>
            <a:r>
              <a:rPr lang="en-US" altLang="zh-TW" sz="2800" i="1" u="sng" dirty="0"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-1 </a:t>
            </a:r>
            <a:r>
              <a:rPr lang="en-US" altLang="zh-TW" sz="2800" i="1" u="sng" dirty="0">
                <a:solidFill>
                  <a:srgbClr val="C00000"/>
                </a:solidFill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  </a:t>
            </a:r>
            <a:r>
              <a:rPr lang="en-US" altLang="zh-TW" sz="2800" i="1" u="sng" dirty="0">
                <a:latin typeface="+mj-lt"/>
                <a:cs typeface="+mn-cs"/>
              </a:rPr>
              <a:t>k</a:t>
            </a:r>
            <a:r>
              <a:rPr lang="en-US" altLang="zh-TW" sz="2800" u="sng" dirty="0">
                <a:latin typeface="+mn-lt"/>
                <a:cs typeface="+mn-cs"/>
              </a:rPr>
              <a:t>+1 … </a:t>
            </a:r>
            <a:r>
              <a:rPr lang="en-US" altLang="zh-TW" sz="2800" i="1" u="sng" dirty="0">
                <a:latin typeface="+mj-lt"/>
                <a:cs typeface="+mn-cs"/>
              </a:rPr>
              <a:t>n</a:t>
            </a:r>
          </a:p>
        </p:txBody>
      </p:sp>
      <p:sp>
        <p:nvSpPr>
          <p:cNvPr id="12304" name="手繪多邊形: 圖案 33">
            <a:extLst>
              <a:ext uri="{FF2B5EF4-FFF2-40B4-BE49-F238E27FC236}">
                <a16:creationId xmlns:a16="http://schemas.microsoft.com/office/drawing/2014/main" id="{90A1DD1B-F018-446C-B9D8-04D9D6F427D6}"/>
              </a:ext>
            </a:extLst>
          </p:cNvPr>
          <p:cNvSpPr>
            <a:spLocks/>
          </p:cNvSpPr>
          <p:nvPr/>
        </p:nvSpPr>
        <p:spPr bwMode="auto">
          <a:xfrm>
            <a:off x="3636963" y="1400175"/>
            <a:ext cx="795337" cy="219075"/>
          </a:xfrm>
          <a:custGeom>
            <a:avLst/>
            <a:gdLst>
              <a:gd name="T0" fmla="*/ 795544 w 795130"/>
              <a:gd name="T1" fmla="*/ 219490 h 218661"/>
              <a:gd name="T2" fmla="*/ 646379 w 795130"/>
              <a:gd name="T3" fmla="*/ 159629 h 218661"/>
              <a:gd name="T4" fmla="*/ 536993 w 795130"/>
              <a:gd name="T5" fmla="*/ 169606 h 218661"/>
              <a:gd name="T6" fmla="*/ 477326 w 795130"/>
              <a:gd name="T7" fmla="*/ 179582 h 218661"/>
              <a:gd name="T8" fmla="*/ 318218 w 795130"/>
              <a:gd name="T9" fmla="*/ 169606 h 218661"/>
              <a:gd name="T10" fmla="*/ 248608 w 795130"/>
              <a:gd name="T11" fmla="*/ 149652 h 218661"/>
              <a:gd name="T12" fmla="*/ 208829 w 795130"/>
              <a:gd name="T13" fmla="*/ 119722 h 218661"/>
              <a:gd name="T14" fmla="*/ 188941 w 795130"/>
              <a:gd name="T15" fmla="*/ 99768 h 218661"/>
              <a:gd name="T16" fmla="*/ 159108 w 795130"/>
              <a:gd name="T17" fmla="*/ 89791 h 218661"/>
              <a:gd name="T18" fmla="*/ 49721 w 795130"/>
              <a:gd name="T19" fmla="*/ 59861 h 218661"/>
              <a:gd name="T20" fmla="*/ 29833 w 795130"/>
              <a:gd name="T21" fmla="*/ 29930 h 218661"/>
              <a:gd name="T22" fmla="*/ 0 w 795130"/>
              <a:gd name="T23" fmla="*/ 0 h 2186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5130" h="218661">
                <a:moveTo>
                  <a:pt x="795130" y="218661"/>
                </a:moveTo>
                <a:cubicBezTo>
                  <a:pt x="666189" y="164936"/>
                  <a:pt x="716720" y="182585"/>
                  <a:pt x="646043" y="159026"/>
                </a:cubicBezTo>
                <a:cubicBezTo>
                  <a:pt x="609600" y="162339"/>
                  <a:pt x="573056" y="164689"/>
                  <a:pt x="536713" y="168965"/>
                </a:cubicBezTo>
                <a:cubicBezTo>
                  <a:pt x="516699" y="171320"/>
                  <a:pt x="497231" y="178904"/>
                  <a:pt x="477078" y="178904"/>
                </a:cubicBezTo>
                <a:cubicBezTo>
                  <a:pt x="423966" y="178904"/>
                  <a:pt x="371061" y="172278"/>
                  <a:pt x="318052" y="168965"/>
                </a:cubicBezTo>
                <a:cubicBezTo>
                  <a:pt x="309445" y="166813"/>
                  <a:pt x="259569" y="155425"/>
                  <a:pt x="248478" y="149087"/>
                </a:cubicBezTo>
                <a:cubicBezTo>
                  <a:pt x="234095" y="140868"/>
                  <a:pt x="221447" y="129875"/>
                  <a:pt x="208721" y="119270"/>
                </a:cubicBezTo>
                <a:cubicBezTo>
                  <a:pt x="201522" y="113271"/>
                  <a:pt x="196878" y="104212"/>
                  <a:pt x="188843" y="99391"/>
                </a:cubicBezTo>
                <a:cubicBezTo>
                  <a:pt x="179859" y="94001"/>
                  <a:pt x="168836" y="93131"/>
                  <a:pt x="159026" y="89452"/>
                </a:cubicBezTo>
                <a:cubicBezTo>
                  <a:pt x="82411" y="60722"/>
                  <a:pt x="136200" y="74052"/>
                  <a:pt x="49695" y="59635"/>
                </a:cubicBezTo>
                <a:cubicBezTo>
                  <a:pt x="43069" y="49696"/>
                  <a:pt x="37464" y="38994"/>
                  <a:pt x="29817" y="29817"/>
                </a:cubicBezTo>
                <a:cubicBezTo>
                  <a:pt x="20819" y="19019"/>
                  <a:pt x="0" y="0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lg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34">
            <a:extLst>
              <a:ext uri="{FF2B5EF4-FFF2-40B4-BE49-F238E27FC236}">
                <a16:creationId xmlns:a16="http://schemas.microsoft.com/office/drawing/2014/main" id="{3483BFEC-7667-43BA-B0FD-49953DC3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906963"/>
            <a:ext cx="350838" cy="820737"/>
          </a:xfrm>
          <a:prstGeom prst="rect">
            <a:avLst/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12306" name="物件 36">
            <a:extLst>
              <a:ext uri="{FF2B5EF4-FFF2-40B4-BE49-F238E27FC236}">
                <a16:creationId xmlns:a16="http://schemas.microsoft.com/office/drawing/2014/main" id="{6B9D5A23-2DD4-48AA-99D1-94E76755B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3097213"/>
          <a:ext cx="5381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139518" imgH="126835" progId="Equation.DSMT4">
                  <p:embed/>
                </p:oleObj>
              </mc:Choice>
              <mc:Fallback>
                <p:oleObj name="Equation" r:id="rId3" imgW="139518" imgH="126835" progId="Equation.DSMT4">
                  <p:embed/>
                  <p:pic>
                    <p:nvPicPr>
                      <p:cNvPr id="0" name="物件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097213"/>
                        <a:ext cx="5381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物件 37">
            <a:extLst>
              <a:ext uri="{FF2B5EF4-FFF2-40B4-BE49-F238E27FC236}">
                <a16:creationId xmlns:a16="http://schemas.microsoft.com/office/drawing/2014/main" id="{29689BCC-DEA5-4C74-9986-848118482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738" y="5203825"/>
          <a:ext cx="5397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5" imgW="139518" imgH="126835" progId="Equation.DSMT4">
                  <p:embed/>
                </p:oleObj>
              </mc:Choice>
              <mc:Fallback>
                <p:oleObj name="Equation" r:id="rId5" imgW="139518" imgH="126835" progId="Equation.DSMT4">
                  <p:embed/>
                  <p:pic>
                    <p:nvPicPr>
                      <p:cNvPr id="0" name="物件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5203825"/>
                        <a:ext cx="5397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手繪多邊形: 圖案 39">
            <a:extLst>
              <a:ext uri="{FF2B5EF4-FFF2-40B4-BE49-F238E27FC236}">
                <a16:creationId xmlns:a16="http://schemas.microsoft.com/office/drawing/2014/main" id="{D9442864-49A6-406A-ABC1-0428427C3A6D}"/>
              </a:ext>
            </a:extLst>
          </p:cNvPr>
          <p:cNvSpPr>
            <a:spLocks/>
          </p:cNvSpPr>
          <p:nvPr/>
        </p:nvSpPr>
        <p:spPr bwMode="auto">
          <a:xfrm flipV="1">
            <a:off x="4572000" y="1400175"/>
            <a:ext cx="2260600" cy="139700"/>
          </a:xfrm>
          <a:custGeom>
            <a:avLst/>
            <a:gdLst>
              <a:gd name="T0" fmla="*/ 0 w 1948070"/>
              <a:gd name="T1" fmla="*/ 68644 h 198783"/>
              <a:gd name="T2" fmla="*/ 139830 w 1948070"/>
              <a:gd name="T3" fmla="*/ 58347 h 198783"/>
              <a:gd name="T4" fmla="*/ 186441 w 1948070"/>
              <a:gd name="T5" fmla="*/ 51483 h 198783"/>
              <a:gd name="T6" fmla="*/ 279659 w 1948070"/>
              <a:gd name="T7" fmla="*/ 34321 h 198783"/>
              <a:gd name="T8" fmla="*/ 326270 w 1948070"/>
              <a:gd name="T9" fmla="*/ 30890 h 198783"/>
              <a:gd name="T10" fmla="*/ 372879 w 1948070"/>
              <a:gd name="T11" fmla="*/ 24025 h 198783"/>
              <a:gd name="T12" fmla="*/ 450563 w 1948070"/>
              <a:gd name="T13" fmla="*/ 20593 h 198783"/>
              <a:gd name="T14" fmla="*/ 621465 w 1948070"/>
              <a:gd name="T15" fmla="*/ 13729 h 198783"/>
              <a:gd name="T16" fmla="*/ 1336151 w 1948070"/>
              <a:gd name="T17" fmla="*/ 6864 h 198783"/>
              <a:gd name="T18" fmla="*/ 1413835 w 1948070"/>
              <a:gd name="T19" fmla="*/ 3432 h 198783"/>
              <a:gd name="T20" fmla="*/ 1569200 w 1948070"/>
              <a:gd name="T21" fmla="*/ 0 h 198783"/>
              <a:gd name="T22" fmla="*/ 2361570 w 1948070"/>
              <a:gd name="T23" fmla="*/ 6864 h 198783"/>
              <a:gd name="T24" fmla="*/ 2408179 w 1948070"/>
              <a:gd name="T25" fmla="*/ 10296 h 198783"/>
              <a:gd name="T26" fmla="*/ 2579082 w 1948070"/>
              <a:gd name="T27" fmla="*/ 20593 h 198783"/>
              <a:gd name="T28" fmla="*/ 2687839 w 1948070"/>
              <a:gd name="T29" fmla="*/ 30890 h 198783"/>
              <a:gd name="T30" fmla="*/ 2765522 w 1948070"/>
              <a:gd name="T31" fmla="*/ 34321 h 198783"/>
              <a:gd name="T32" fmla="*/ 2858742 w 1948070"/>
              <a:gd name="T33" fmla="*/ 41186 h 198783"/>
              <a:gd name="T34" fmla="*/ 2905351 w 1948070"/>
              <a:gd name="T35" fmla="*/ 44619 h 198783"/>
              <a:gd name="T36" fmla="*/ 2936425 w 1948070"/>
              <a:gd name="T37" fmla="*/ 51483 h 198783"/>
              <a:gd name="T38" fmla="*/ 3045182 w 1948070"/>
              <a:gd name="T39" fmla="*/ 58347 h 1987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48070" h="198783">
                <a:moveTo>
                  <a:pt x="0" y="198783"/>
                </a:moveTo>
                <a:cubicBezTo>
                  <a:pt x="29817" y="188844"/>
                  <a:pt x="63300" y="186399"/>
                  <a:pt x="89452" y="168965"/>
                </a:cubicBezTo>
                <a:cubicBezTo>
                  <a:pt x="99391" y="162339"/>
                  <a:pt x="110093" y="156734"/>
                  <a:pt x="119270" y="149087"/>
                </a:cubicBezTo>
                <a:cubicBezTo>
                  <a:pt x="152240" y="121613"/>
                  <a:pt x="141891" y="117898"/>
                  <a:pt x="178904" y="99391"/>
                </a:cubicBezTo>
                <a:cubicBezTo>
                  <a:pt x="188275" y="94706"/>
                  <a:pt x="198783" y="92765"/>
                  <a:pt x="208722" y="89452"/>
                </a:cubicBezTo>
                <a:cubicBezTo>
                  <a:pt x="218661" y="82826"/>
                  <a:pt x="227354" y="73768"/>
                  <a:pt x="238539" y="69574"/>
                </a:cubicBezTo>
                <a:cubicBezTo>
                  <a:pt x="254357" y="63642"/>
                  <a:pt x="271744" y="63300"/>
                  <a:pt x="288235" y="59635"/>
                </a:cubicBezTo>
                <a:cubicBezTo>
                  <a:pt x="372590" y="40890"/>
                  <a:pt x="276959" y="56986"/>
                  <a:pt x="397565" y="39757"/>
                </a:cubicBezTo>
                <a:cubicBezTo>
                  <a:pt x="564601" y="-15925"/>
                  <a:pt x="389273" y="39273"/>
                  <a:pt x="854765" y="19878"/>
                </a:cubicBezTo>
                <a:cubicBezTo>
                  <a:pt x="871644" y="19175"/>
                  <a:pt x="887716" y="12172"/>
                  <a:pt x="904461" y="9939"/>
                </a:cubicBezTo>
                <a:cubicBezTo>
                  <a:pt x="937465" y="5539"/>
                  <a:pt x="970722" y="3313"/>
                  <a:pt x="1003852" y="0"/>
                </a:cubicBezTo>
                <a:lnTo>
                  <a:pt x="1510748" y="19878"/>
                </a:lnTo>
                <a:cubicBezTo>
                  <a:pt x="1521208" y="20459"/>
                  <a:pt x="1530530" y="26806"/>
                  <a:pt x="1540565" y="29817"/>
                </a:cubicBezTo>
                <a:cubicBezTo>
                  <a:pt x="1599654" y="47544"/>
                  <a:pt x="1600117" y="47190"/>
                  <a:pt x="1649896" y="59635"/>
                </a:cubicBezTo>
                <a:cubicBezTo>
                  <a:pt x="1678343" y="73859"/>
                  <a:pt x="1690219" y="82139"/>
                  <a:pt x="1719470" y="89452"/>
                </a:cubicBezTo>
                <a:cubicBezTo>
                  <a:pt x="1735859" y="93549"/>
                  <a:pt x="1752867" y="94946"/>
                  <a:pt x="1769165" y="99391"/>
                </a:cubicBezTo>
                <a:cubicBezTo>
                  <a:pt x="1789380" y="104904"/>
                  <a:pt x="1808922" y="112644"/>
                  <a:pt x="1828800" y="119270"/>
                </a:cubicBezTo>
                <a:lnTo>
                  <a:pt x="1858617" y="129209"/>
                </a:lnTo>
                <a:cubicBezTo>
                  <a:pt x="1865243" y="135835"/>
                  <a:pt x="1870114" y="144896"/>
                  <a:pt x="1878496" y="149087"/>
                </a:cubicBezTo>
                <a:cubicBezTo>
                  <a:pt x="1920348" y="170013"/>
                  <a:pt x="1920486" y="168965"/>
                  <a:pt x="1948070" y="16896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946404-E2D7-45CE-B473-85C367A9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1157288"/>
            <a:ext cx="1160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Case 1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12310" name="手繪多邊形: 圖案 41">
            <a:extLst>
              <a:ext uri="{FF2B5EF4-FFF2-40B4-BE49-F238E27FC236}">
                <a16:creationId xmlns:a16="http://schemas.microsoft.com/office/drawing/2014/main" id="{C8A147A2-6B6A-4D13-A25E-D5AB4E3FEEC7}"/>
              </a:ext>
            </a:extLst>
          </p:cNvPr>
          <p:cNvSpPr>
            <a:spLocks/>
          </p:cNvSpPr>
          <p:nvPr/>
        </p:nvSpPr>
        <p:spPr bwMode="auto">
          <a:xfrm>
            <a:off x="5281613" y="887413"/>
            <a:ext cx="2460625" cy="180975"/>
          </a:xfrm>
          <a:custGeom>
            <a:avLst/>
            <a:gdLst>
              <a:gd name="T0" fmla="*/ 0 w 1948070"/>
              <a:gd name="T1" fmla="*/ 149159 h 198783"/>
              <a:gd name="T2" fmla="*/ 180277 w 1948070"/>
              <a:gd name="T3" fmla="*/ 126784 h 198783"/>
              <a:gd name="T4" fmla="*/ 240371 w 1948070"/>
              <a:gd name="T5" fmla="*/ 111869 h 198783"/>
              <a:gd name="T6" fmla="*/ 360555 w 1948070"/>
              <a:gd name="T7" fmla="*/ 74578 h 198783"/>
              <a:gd name="T8" fmla="*/ 420648 w 1948070"/>
              <a:gd name="T9" fmla="*/ 67120 h 198783"/>
              <a:gd name="T10" fmla="*/ 480741 w 1948070"/>
              <a:gd name="T11" fmla="*/ 52205 h 198783"/>
              <a:gd name="T12" fmla="*/ 580895 w 1948070"/>
              <a:gd name="T13" fmla="*/ 44748 h 198783"/>
              <a:gd name="T14" fmla="*/ 801234 w 1948070"/>
              <a:gd name="T15" fmla="*/ 29832 h 198783"/>
              <a:gd name="T16" fmla="*/ 1722655 w 1948070"/>
              <a:gd name="T17" fmla="*/ 14915 h 198783"/>
              <a:gd name="T18" fmla="*/ 1822808 w 1948070"/>
              <a:gd name="T19" fmla="*/ 7458 h 198783"/>
              <a:gd name="T20" fmla="*/ 2023117 w 1948070"/>
              <a:gd name="T21" fmla="*/ 0 h 198783"/>
              <a:gd name="T22" fmla="*/ 3044690 w 1948070"/>
              <a:gd name="T23" fmla="*/ 14915 h 198783"/>
              <a:gd name="T24" fmla="*/ 3104783 w 1948070"/>
              <a:gd name="T25" fmla="*/ 22373 h 198783"/>
              <a:gd name="T26" fmla="*/ 3325123 w 1948070"/>
              <a:gd name="T27" fmla="*/ 44748 h 198783"/>
              <a:gd name="T28" fmla="*/ 3465340 w 1948070"/>
              <a:gd name="T29" fmla="*/ 67120 h 198783"/>
              <a:gd name="T30" fmla="*/ 3565493 w 1948070"/>
              <a:gd name="T31" fmla="*/ 74578 h 198783"/>
              <a:gd name="T32" fmla="*/ 3685678 w 1948070"/>
              <a:gd name="T33" fmla="*/ 89495 h 198783"/>
              <a:gd name="T34" fmla="*/ 3745770 w 1948070"/>
              <a:gd name="T35" fmla="*/ 96953 h 198783"/>
              <a:gd name="T36" fmla="*/ 3785834 w 1948070"/>
              <a:gd name="T37" fmla="*/ 111869 h 198783"/>
              <a:gd name="T38" fmla="*/ 3926050 w 1948070"/>
              <a:gd name="T39" fmla="*/ 126784 h 1987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48070" h="198783">
                <a:moveTo>
                  <a:pt x="0" y="198783"/>
                </a:moveTo>
                <a:cubicBezTo>
                  <a:pt x="29817" y="188844"/>
                  <a:pt x="63300" y="186399"/>
                  <a:pt x="89452" y="168965"/>
                </a:cubicBezTo>
                <a:cubicBezTo>
                  <a:pt x="99391" y="162339"/>
                  <a:pt x="110093" y="156734"/>
                  <a:pt x="119270" y="149087"/>
                </a:cubicBezTo>
                <a:cubicBezTo>
                  <a:pt x="152240" y="121613"/>
                  <a:pt x="141891" y="117898"/>
                  <a:pt x="178904" y="99391"/>
                </a:cubicBezTo>
                <a:cubicBezTo>
                  <a:pt x="188275" y="94706"/>
                  <a:pt x="198783" y="92765"/>
                  <a:pt x="208722" y="89452"/>
                </a:cubicBezTo>
                <a:cubicBezTo>
                  <a:pt x="218661" y="82826"/>
                  <a:pt x="227354" y="73768"/>
                  <a:pt x="238539" y="69574"/>
                </a:cubicBezTo>
                <a:cubicBezTo>
                  <a:pt x="254357" y="63642"/>
                  <a:pt x="271744" y="63300"/>
                  <a:pt x="288235" y="59635"/>
                </a:cubicBezTo>
                <a:cubicBezTo>
                  <a:pt x="372590" y="40890"/>
                  <a:pt x="276959" y="56986"/>
                  <a:pt x="397565" y="39757"/>
                </a:cubicBezTo>
                <a:cubicBezTo>
                  <a:pt x="564601" y="-15925"/>
                  <a:pt x="389273" y="39273"/>
                  <a:pt x="854765" y="19878"/>
                </a:cubicBezTo>
                <a:cubicBezTo>
                  <a:pt x="871644" y="19175"/>
                  <a:pt x="887716" y="12172"/>
                  <a:pt x="904461" y="9939"/>
                </a:cubicBezTo>
                <a:cubicBezTo>
                  <a:pt x="937465" y="5539"/>
                  <a:pt x="970722" y="3313"/>
                  <a:pt x="1003852" y="0"/>
                </a:cubicBezTo>
                <a:lnTo>
                  <a:pt x="1510748" y="19878"/>
                </a:lnTo>
                <a:cubicBezTo>
                  <a:pt x="1521208" y="20459"/>
                  <a:pt x="1530530" y="26806"/>
                  <a:pt x="1540565" y="29817"/>
                </a:cubicBezTo>
                <a:cubicBezTo>
                  <a:pt x="1599654" y="47544"/>
                  <a:pt x="1600117" y="47190"/>
                  <a:pt x="1649896" y="59635"/>
                </a:cubicBezTo>
                <a:cubicBezTo>
                  <a:pt x="1678343" y="73859"/>
                  <a:pt x="1690219" y="82139"/>
                  <a:pt x="1719470" y="89452"/>
                </a:cubicBezTo>
                <a:cubicBezTo>
                  <a:pt x="1735859" y="93549"/>
                  <a:pt x="1752867" y="94946"/>
                  <a:pt x="1769165" y="99391"/>
                </a:cubicBezTo>
                <a:cubicBezTo>
                  <a:pt x="1789380" y="104904"/>
                  <a:pt x="1808922" y="112644"/>
                  <a:pt x="1828800" y="119270"/>
                </a:cubicBezTo>
                <a:lnTo>
                  <a:pt x="1858617" y="129209"/>
                </a:lnTo>
                <a:cubicBezTo>
                  <a:pt x="1865243" y="135835"/>
                  <a:pt x="1870114" y="144896"/>
                  <a:pt x="1878496" y="149087"/>
                </a:cubicBezTo>
                <a:cubicBezTo>
                  <a:pt x="1920348" y="170013"/>
                  <a:pt x="1920486" y="168965"/>
                  <a:pt x="1948070" y="16896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70EE0DE-91D4-4116-B41D-1D28A0F4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806450"/>
            <a:ext cx="116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Case 2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EFA9E01C-9A16-4663-ACB1-AFCE78475F10}"/>
              </a:ext>
            </a:extLst>
          </p:cNvPr>
          <p:cNvSpPr/>
          <p:nvPr/>
        </p:nvSpPr>
        <p:spPr bwMode="auto">
          <a:xfrm rot="5400000">
            <a:off x="1218407" y="3229769"/>
            <a:ext cx="260350" cy="1023937"/>
          </a:xfrm>
          <a:prstGeom prst="rightBrace">
            <a:avLst>
              <a:gd name="adj1" fmla="val 8333"/>
              <a:gd name="adj2" fmla="val 53426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" name="右大括弧 44">
            <a:extLst>
              <a:ext uri="{FF2B5EF4-FFF2-40B4-BE49-F238E27FC236}">
                <a16:creationId xmlns:a16="http://schemas.microsoft.com/office/drawing/2014/main" id="{EA25825F-08E0-43DD-8744-DDDE285CB205}"/>
              </a:ext>
            </a:extLst>
          </p:cNvPr>
          <p:cNvSpPr/>
          <p:nvPr/>
        </p:nvSpPr>
        <p:spPr bwMode="auto">
          <a:xfrm rot="5400000">
            <a:off x="2986882" y="3132931"/>
            <a:ext cx="260350" cy="1236663"/>
          </a:xfrm>
          <a:prstGeom prst="rightBrace">
            <a:avLst>
              <a:gd name="adj1" fmla="val 8333"/>
              <a:gd name="adj2" fmla="val 53426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AD898E-9482-48F9-B4A2-7781EB2F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3827463"/>
            <a:ext cx="2420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2D2DB9"/>
                </a:solidFill>
                <a:ea typeface="新細明體" panose="02020500000000000000" pitchFamily="18" charset="-120"/>
              </a:rPr>
              <a:t>Totally </a:t>
            </a:r>
            <a:r>
              <a:rPr lang="en-US" altLang="zh-TW" sz="2000" i="1" dirty="0">
                <a:solidFill>
                  <a:srgbClr val="2D2DB9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2D2DB9"/>
                </a:solidFill>
                <a:ea typeface="新細明體" panose="02020500000000000000" pitchFamily="18" charset="-120"/>
              </a:rPr>
              <a:t>-2 numbers</a:t>
            </a:r>
            <a:endParaRPr lang="zh-TW" altLang="en-US" sz="2000" dirty="0">
              <a:solidFill>
                <a:srgbClr val="2D2DB9"/>
              </a:solidFill>
              <a:ea typeface="新細明體" panose="02020500000000000000" pitchFamily="18" charset="-120"/>
            </a:endParaRPr>
          </a:p>
        </p:txBody>
      </p:sp>
      <p:sp>
        <p:nvSpPr>
          <p:cNvPr id="47" name="右大括弧 46">
            <a:extLst>
              <a:ext uri="{FF2B5EF4-FFF2-40B4-BE49-F238E27FC236}">
                <a16:creationId xmlns:a16="http://schemas.microsoft.com/office/drawing/2014/main" id="{8A21FA04-B966-4AD0-A4DF-58C7A769CBE2}"/>
              </a:ext>
            </a:extLst>
          </p:cNvPr>
          <p:cNvSpPr/>
          <p:nvPr/>
        </p:nvSpPr>
        <p:spPr bwMode="auto">
          <a:xfrm rot="5400000">
            <a:off x="2184400" y="4597401"/>
            <a:ext cx="249237" cy="2995612"/>
          </a:xfrm>
          <a:prstGeom prst="rightBrace">
            <a:avLst>
              <a:gd name="adj1" fmla="val 8333"/>
              <a:gd name="adj2" fmla="val 53426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350C9C6-8BB4-44EF-A6FE-0BC96AA0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6270556"/>
            <a:ext cx="242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2D2DB9"/>
                </a:solidFill>
                <a:ea typeface="新細明體" panose="02020500000000000000" pitchFamily="18" charset="-120"/>
              </a:rPr>
              <a:t>Totally </a:t>
            </a:r>
            <a:r>
              <a:rPr lang="en-US" altLang="zh-TW" sz="2000" i="1" dirty="0">
                <a:solidFill>
                  <a:srgbClr val="2D2DB9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2D2DB9"/>
                </a:solidFill>
                <a:ea typeface="新細明體" panose="02020500000000000000" pitchFamily="18" charset="-120"/>
              </a:rPr>
              <a:t>-1 numbers</a:t>
            </a:r>
            <a:endParaRPr lang="zh-TW" altLang="en-US" sz="2000" dirty="0">
              <a:solidFill>
                <a:srgbClr val="2D2DB9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  <p:bldP spid="27" grpId="0"/>
      <p:bldP spid="41" grpId="0"/>
      <p:bldP spid="43" grpId="0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1D04C965-F092-430A-AF5A-EAAD86D1A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88F848-E435-4F58-93EF-D6F82FC58195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5F5003-A120-4601-8BC6-DF6BB7ED2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Method of Iteration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D0C5F7-B0D0-4F9F-822E-6707B73E0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Ex1: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+1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ea typeface="新細明體" panose="02020500000000000000" pitchFamily="18" charset="-120"/>
              </a:rPr>
              <a:t>2,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=1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Ex2: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+(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-1)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ea typeface="新細明體" panose="02020500000000000000" pitchFamily="18" charset="-120"/>
              </a:rPr>
              <a:t>2,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=0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Ex3: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=(2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-1)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ea typeface="新細明體" panose="02020500000000000000" pitchFamily="18" charset="-120"/>
              </a:rPr>
              <a:t>1,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=1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Ex4: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-1)(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-2</a:t>
            </a:r>
            <a:r>
              <a:rPr lang="en-US" altLang="zh-TW" sz="2000" dirty="0"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),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ea typeface="新細明體" panose="02020500000000000000" pitchFamily="18" charset="-120"/>
              </a:rPr>
              <a:t>3,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=0,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=1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Show 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</a:rPr>
              <a:t>	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+(-1)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,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ea typeface="新細明體" panose="02020500000000000000" pitchFamily="18" charset="-120"/>
              </a:rPr>
              <a:t>2,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=0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382CF6-BF53-40AB-8789-32266B3D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49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9.2: The Method of Iteration</a:t>
            </a:r>
          </a:p>
        </p:txBody>
      </p:sp>
      <p:sp>
        <p:nvSpPr>
          <p:cNvPr id="594950" name="Text Box 6">
            <a:extLst>
              <a:ext uri="{FF2B5EF4-FFF2-40B4-BE49-F238E27FC236}">
                <a16:creationId xmlns:a16="http://schemas.microsoft.com/office/drawing/2014/main" id="{4DD59E4A-FBB2-4EA2-A01A-9CE31A8C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316038"/>
            <a:ext cx="2052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=2</a:t>
            </a:r>
            <a:r>
              <a:rPr lang="en-US" altLang="zh-TW" sz="2000" i="1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951" name="Text Box 7">
            <a:extLst>
              <a:ext uri="{FF2B5EF4-FFF2-40B4-BE49-F238E27FC236}">
                <a16:creationId xmlns:a16="http://schemas.microsoft.com/office/drawing/2014/main" id="{CBF43D0B-989F-41E5-B8F0-3B486CB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2111375"/>
            <a:ext cx="2659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)/2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952" name="Text Box 8">
            <a:extLst>
              <a:ext uri="{FF2B5EF4-FFF2-40B4-BE49-F238E27FC236}">
                <a16:creationId xmlns:a16="http://schemas.microsoft.com/office/drawing/2014/main" id="{1561BCA5-9F0F-4D98-B344-CCEC0C60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046413"/>
            <a:ext cx="4902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p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=(2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-1)(2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-3)…(3)1=(2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)!/(2</a:t>
            </a:r>
            <a:r>
              <a:rPr lang="en-US" altLang="zh-TW" sz="2000" i="1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!)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94954" name="Text Box 10">
            <a:extLst>
              <a:ext uri="{FF2B5EF4-FFF2-40B4-BE49-F238E27FC236}">
                <a16:creationId xmlns:a16="http://schemas.microsoft.com/office/drawing/2014/main" id="{78582727-61A1-43BA-9CB1-24FC75B6F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581525"/>
            <a:ext cx="4818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![1/(2!)-1/(3!)+…+(-1)</a:t>
            </a:r>
            <a:r>
              <a:rPr lang="en-US" altLang="zh-TW" sz="2000" i="1" baseline="300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/(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!)] for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endParaRPr lang="zh-TW" altLang="en-US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/>
      <p:bldP spid="594951" grpId="0"/>
      <p:bldP spid="594952" grpId="0"/>
      <p:bldP spid="5949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>
            <a:extLst>
              <a:ext uri="{FF2B5EF4-FFF2-40B4-BE49-F238E27FC236}">
                <a16:creationId xmlns:a16="http://schemas.microsoft.com/office/drawing/2014/main" id="{6381C037-7EA5-4E74-B4D5-CA26BF048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FDA1DB-F7C3-414E-B9AB-0BAB36DF9AFA}" type="slidenum">
              <a:rPr lang="zh-TW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A0F062C-11F0-416A-A4D9-8D3DC2E96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Example of </a:t>
            </a:r>
            <a:r>
              <a:rPr lang="en-US" altLang="zh-TW" sz="4000" i="1" dirty="0" err="1"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lang="en-US" altLang="zh-TW" sz="4000" i="1" baseline="-25000" dirty="0" err="1">
                <a:ea typeface="新細明體" panose="02020500000000000000" pitchFamily="18" charset="-120"/>
                <a:cs typeface="Arial" panose="020B0604020202020204" pitchFamily="34" charset="0"/>
              </a:rPr>
              <a:t>n</a:t>
            </a:r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=(</a:t>
            </a:r>
            <a:r>
              <a:rPr lang="en-US" altLang="zh-TW" sz="4000" i="1" dirty="0">
                <a:ea typeface="新細明體" panose="02020500000000000000" pitchFamily="18" charset="-120"/>
                <a:cs typeface="Arial" panose="020B0604020202020204" pitchFamily="34" charset="0"/>
              </a:rPr>
              <a:t>n</a:t>
            </a:r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-1)(</a:t>
            </a:r>
            <a:r>
              <a:rPr lang="en-US" altLang="zh-TW" sz="4000" i="1" dirty="0"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lang="en-US" altLang="zh-TW" sz="4000" i="1" baseline="-25000" dirty="0">
                <a:ea typeface="新細明體" panose="02020500000000000000" pitchFamily="18" charset="-120"/>
                <a:cs typeface="Arial" panose="020B0604020202020204" pitchFamily="34" charset="0"/>
              </a:rPr>
              <a:t>n</a:t>
            </a:r>
            <a:r>
              <a:rPr lang="en-US" altLang="zh-TW" sz="4000" baseline="-25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-2</a:t>
            </a:r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+</a:t>
            </a:r>
            <a:r>
              <a:rPr lang="en-US" altLang="zh-TW" sz="4000" i="1" dirty="0"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lang="en-US" altLang="zh-TW" sz="4000" i="1" baseline="-25000" dirty="0">
                <a:ea typeface="新細明體" panose="02020500000000000000" pitchFamily="18" charset="-120"/>
                <a:cs typeface="Arial" panose="020B0604020202020204" pitchFamily="34" charset="0"/>
              </a:rPr>
              <a:t>n</a:t>
            </a:r>
            <a:r>
              <a:rPr lang="en-US" altLang="zh-TW" sz="4000" baseline="-25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-1</a:t>
            </a:r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25F7B978-346B-47A7-98A6-171C64E2D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911225"/>
            <a:ext cx="9551987" cy="541020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Ex4: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-1)(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-2</a:t>
            </a:r>
            <a:r>
              <a:rPr lang="en-US" altLang="zh-TW" sz="2000" dirty="0">
                <a:ea typeface="新細明體" panose="02020500000000000000" pitchFamily="18" charset="-120"/>
              </a:rPr>
              <a:t>+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), for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latin typeface="+mj-lt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000" dirty="0">
                <a:ea typeface="新細明體" panose="02020500000000000000" pitchFamily="18" charset="-120"/>
              </a:rPr>
              <a:t>3,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=0,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=1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Observe: </a:t>
            </a:r>
            <a:r>
              <a:rPr lang="en-US" altLang="zh-TW" sz="2000" i="1" dirty="0" err="1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i="1" baseline="-25000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 (</a:t>
            </a:r>
            <a:r>
              <a:rPr lang="en-US" altLang="zh-TW" sz="2000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-1)</a:t>
            </a:r>
            <a:r>
              <a:rPr lang="en-US" altLang="zh-TW" sz="2000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-2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 + </a:t>
            </a:r>
            <a:r>
              <a:rPr lang="en-US" altLang="zh-TW" sz="2000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nD</a:t>
            </a:r>
            <a:r>
              <a:rPr lang="en-US" altLang="zh-TW" sz="2000" i="1" baseline="-25000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 - </a:t>
            </a:r>
            <a:r>
              <a:rPr lang="en-US" altLang="zh-TW" sz="2000" i="1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solidFill>
                  <a:schemeClr val="accent6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-1 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-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 = - 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ea typeface="新細明體" panose="02020500000000000000" pitchFamily="18" charset="-120"/>
              </a:rPr>
              <a:t> - 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-1)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n-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, Let 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000" i="1" dirty="0" err="1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rgbClr val="C0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- 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nD</a:t>
            </a:r>
            <a:r>
              <a:rPr lang="en-US" altLang="zh-TW" sz="2000" i="1" baseline="-250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, then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- 2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 = 1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            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= -</a:t>
            </a:r>
            <a:r>
              <a:rPr lang="en-US" altLang="zh-TW" sz="2000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-1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         = (-1)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-2 </a:t>
            </a:r>
            <a:r>
              <a:rPr lang="en-US" altLang="zh-TW" sz="2000" dirty="0">
                <a:ea typeface="新細明體" panose="02020500000000000000" pitchFamily="18" charset="-120"/>
              </a:rPr>
              <a:t>= (-1)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3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-3</a:t>
            </a:r>
            <a:r>
              <a:rPr lang="en-US" altLang="zh-TW" sz="2000" dirty="0">
                <a:ea typeface="新細明體" panose="02020500000000000000" pitchFamily="18" charset="-120"/>
              </a:rPr>
              <a:t> = … = (-1)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-2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-(</a:t>
            </a:r>
            <a:r>
              <a:rPr lang="en-US" altLang="zh-TW" sz="2000" i="1" baseline="-25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-2)</a:t>
            </a:r>
            <a:r>
              <a:rPr lang="en-US" altLang="zh-TW" sz="2000" dirty="0">
                <a:ea typeface="新細明體" panose="02020500000000000000" pitchFamily="18" charset="-120"/>
              </a:rPr>
              <a:t> = (-1)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 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-2</a:t>
            </a:r>
            <a:r>
              <a:rPr lang="en-US" altLang="zh-TW" sz="2000" dirty="0">
                <a:ea typeface="新細明體" panose="02020500000000000000" pitchFamily="18" charset="-120"/>
              </a:rPr>
              <a:t> = (-1)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 </a:t>
            </a:r>
            <a:r>
              <a:rPr lang="en-US" altLang="zh-TW" sz="2000" i="1" baseline="30000" dirty="0">
                <a:latin typeface="+mj-lt"/>
                <a:ea typeface="新細明體" panose="02020500000000000000" pitchFamily="18" charset="-120"/>
              </a:rPr>
              <a:t>n</a:t>
            </a:r>
            <a:endParaRPr lang="en-US" altLang="zh-TW" sz="2000" i="1" dirty="0">
              <a:latin typeface="+mj-lt"/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 </a:t>
            </a:r>
            <a:r>
              <a:rPr lang="en-US" altLang="zh-TW" sz="2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- nD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 = 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 n</a:t>
            </a:r>
            <a:r>
              <a:rPr lang="en-US" altLang="zh-TW" sz="2000" dirty="0">
                <a:ea typeface="新細明體" panose="02020500000000000000" pitchFamily="18" charset="-120"/>
              </a:rPr>
              <a:t>, thus  </a:t>
            </a:r>
            <a:r>
              <a:rPr lang="en-US" altLang="zh-TW" sz="2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=nD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+(-1)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, for n</a:t>
            </a:r>
            <a:r>
              <a:rPr lang="en-US" altLang="zh-TW" sz="1800" dirty="0">
                <a:solidFill>
                  <a:schemeClr val="accent6"/>
                </a:solidFill>
                <a:ea typeface="新細明體" panose="02020500000000000000" pitchFamily="18" charset="-120"/>
              </a:rPr>
              <a:t>≧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2, D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=0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Now to show</a:t>
            </a:r>
          </a:p>
          <a:p>
            <a:pPr marL="533400" indent="-533400">
              <a:defRPr/>
            </a:pP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One can use the mathematical induction, 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when n=2 , D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=2!(1/2!)=1, ok !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Suppose the formula holds for n=k, now we check n=k+1, based on </a:t>
            </a:r>
            <a:r>
              <a:rPr lang="en-US" altLang="zh-TW" sz="2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=nD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+(-1)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>
                <a:solidFill>
                  <a:schemeClr val="accent6"/>
                </a:solidFill>
                <a:ea typeface="新細明體" panose="02020500000000000000" pitchFamily="18" charset="-120"/>
              </a:rPr>
              <a:t>k+1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=(k+1)</a:t>
            </a:r>
            <a:r>
              <a:rPr lang="en-US" altLang="zh-TW" sz="2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+(-1)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k+1</a:t>
            </a:r>
            <a:endParaRPr lang="en-US" altLang="zh-TW" sz="2000" dirty="0">
              <a:solidFill>
                <a:schemeClr val="accent6"/>
              </a:solidFill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        =(k+1)(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k![1/(2!)-1/(3!)+…+(-1)</a:t>
            </a:r>
            <a:r>
              <a:rPr lang="en-US" altLang="zh-TW" sz="2000" baseline="30000" dirty="0">
                <a:solidFill>
                  <a:srgbClr val="C0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/(k!)]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)+(-1)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k+1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defRPr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(k+1)!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1/(2!)-1/(3!)+…+(-1)</a:t>
            </a:r>
            <a:r>
              <a:rPr lang="en-US" altLang="zh-TW" sz="2000" baseline="30000" dirty="0">
                <a:solidFill>
                  <a:srgbClr val="C0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/(k!)]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)+ 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k+1</a:t>
            </a: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[(k+1)!/(k+1)!]</a:t>
            </a:r>
          </a:p>
          <a:p>
            <a:pPr marL="533400" indent="-533400">
              <a:defRPr/>
            </a:pP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(k+1)!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1/(2!)-1/(3!)+…+(-1)</a:t>
            </a:r>
            <a:r>
              <a:rPr lang="en-US" altLang="zh-TW" sz="2000" baseline="30000" dirty="0">
                <a:solidFill>
                  <a:srgbClr val="C0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rgbClr val="C00000"/>
                </a:solidFill>
                <a:ea typeface="新細明體" panose="02020500000000000000" pitchFamily="18" charset="-120"/>
              </a:rPr>
              <a:t>/(k!) +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(-1)</a:t>
            </a:r>
            <a:r>
              <a:rPr lang="en-US" altLang="zh-TW" sz="2000" baseline="30000" dirty="0">
                <a:solidFill>
                  <a:schemeClr val="accent6"/>
                </a:solidFill>
                <a:ea typeface="新細明體" panose="02020500000000000000" pitchFamily="18" charset="-120"/>
              </a:rPr>
              <a:t>k+1</a:t>
            </a:r>
            <a:r>
              <a:rPr lang="en-US" altLang="zh-TW" sz="2000" dirty="0">
                <a:solidFill>
                  <a:srgbClr val="7030A0"/>
                </a:solidFill>
                <a:ea typeface="新細明體" panose="02020500000000000000" pitchFamily="18" charset="-120"/>
              </a:rPr>
              <a:t>/(k+1)!]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 DONE!!</a:t>
            </a:r>
          </a:p>
          <a:p>
            <a:pPr marL="533400" indent="-533400">
              <a:defRPr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Thus, by mathematical induction</a:t>
            </a:r>
          </a:p>
          <a:p>
            <a:pPr marL="533400" indent="-533400">
              <a:defRPr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=n![1/(2!)-1/(3!)+…+(-1)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/(n!)] for n≧2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706571A3-BEDC-40EE-8CA9-BF7CB723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49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9.2: The Method of Iteration</a:t>
            </a:r>
          </a:p>
        </p:txBody>
      </p:sp>
      <p:sp>
        <p:nvSpPr>
          <p:cNvPr id="594954" name="Text Box 10">
            <a:extLst>
              <a:ext uri="{FF2B5EF4-FFF2-40B4-BE49-F238E27FC236}">
                <a16:creationId xmlns:a16="http://schemas.microsoft.com/office/drawing/2014/main" id="{7FE8A902-AA5D-4A56-8231-C679C5D4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3032125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=n![1/(2!)-1/(3!)+…+(-1)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/(n!)] for n≧2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>
            <a:extLst>
              <a:ext uri="{FF2B5EF4-FFF2-40B4-BE49-F238E27FC236}">
                <a16:creationId xmlns:a16="http://schemas.microsoft.com/office/drawing/2014/main" id="{63D384AF-E0FE-4A4E-9733-52F82DD7D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3FF1AE-F50C-4AAC-A071-22E2DD63E6C9}" type="slidenum">
              <a:rPr lang="zh-TW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06370B4-B757-41A4-BB7D-ABB746621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0"/>
            <a:ext cx="8716962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Linear Difference Equations-1</a:t>
            </a:r>
            <a:r>
              <a:rPr lang="en-US" altLang="zh-TW" sz="4000" baseline="30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</a:t>
            </a:r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order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AAAA680-69B4-4006-8205-D7FB52F06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788" y="990600"/>
            <a:ext cx="9586912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Recurrence relation of order k:    </a:t>
            </a:r>
            <a:r>
              <a:rPr lang="en-US" altLang="zh-TW" sz="2000" dirty="0">
                <a:ea typeface="新細明體" panose="02020500000000000000" pitchFamily="18" charset="-120"/>
              </a:rPr>
              <a:t>a function of the form    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=P(s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ea typeface="新細明體" panose="02020500000000000000" pitchFamily="18" charset="-120"/>
              </a:rPr>
              <a:t>,s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n-2</a:t>
            </a:r>
            <a:r>
              <a:rPr lang="en-US" altLang="zh-TW" sz="2000" dirty="0">
                <a:ea typeface="新細明體" panose="02020500000000000000" pitchFamily="18" charset="-120"/>
              </a:rPr>
              <a:t>,…,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n-k</a:t>
            </a:r>
            <a:r>
              <a:rPr lang="en-US" altLang="zh-TW" sz="2000" dirty="0" err="1">
                <a:ea typeface="新細明體" panose="02020500000000000000" pitchFamily="18" charset="-120"/>
              </a:rPr>
              <a:t>,n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zh-TW" altLang="en-US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i.e. 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is a function of its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</a:rPr>
              <a:t>preceding k terms </a:t>
            </a:r>
            <a:r>
              <a:rPr lang="en-US" altLang="zh-TW" sz="2000" dirty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ea typeface="新細明體" panose="02020500000000000000" pitchFamily="18" charset="-120"/>
              </a:rPr>
              <a:t>,s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n-2</a:t>
            </a:r>
            <a:r>
              <a:rPr lang="en-US" altLang="zh-TW" sz="2000" dirty="0">
                <a:ea typeface="新細明體" panose="02020500000000000000" pitchFamily="18" charset="-120"/>
              </a:rPr>
              <a:t>,…,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-k</a:t>
            </a:r>
            <a:r>
              <a:rPr lang="en-US" altLang="zh-TW" sz="2000" dirty="0">
                <a:ea typeface="新細明體" panose="02020500000000000000" pitchFamily="18" charset="-120"/>
              </a:rPr>
              <a:t>, and possibly with n, too.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Linear k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-order recurrence relation with constant coefficients </a:t>
            </a:r>
            <a:r>
              <a:rPr lang="en-US" altLang="zh-TW" sz="2000" dirty="0">
                <a:ea typeface="新細明體" panose="02020500000000000000" pitchFamily="18" charset="-120"/>
              </a:rPr>
              <a:t>C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,C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 </a:t>
            </a:r>
            <a:r>
              <a:rPr lang="en-US" altLang="zh-TW" sz="2000" dirty="0">
                <a:ea typeface="新細明體" panose="02020500000000000000" pitchFamily="18" charset="-120"/>
              </a:rPr>
              <a:t>,…, </a:t>
            </a:r>
            <a:r>
              <a:rPr lang="en-US" altLang="zh-TW" sz="2000" dirty="0" err="1">
                <a:ea typeface="新細明體" panose="02020500000000000000" pitchFamily="18" charset="-120"/>
              </a:rPr>
              <a:t>C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k</a:t>
            </a:r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=C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+C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n-2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+…+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n-k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+f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(n) </a:t>
            </a:r>
            <a:r>
              <a:rPr lang="en-US" altLang="zh-TW" sz="2000" dirty="0">
                <a:ea typeface="新細明體" panose="02020500000000000000" pitchFamily="18" charset="-120"/>
              </a:rPr>
              <a:t>where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C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≠0  </a:t>
            </a:r>
            <a:r>
              <a:rPr lang="en-US" altLang="zh-TW" sz="2000" dirty="0">
                <a:ea typeface="新細明體" panose="02020500000000000000" pitchFamily="18" charset="-120"/>
              </a:rPr>
              <a:t>and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f(n): a function of 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f(n)=0</a:t>
            </a:r>
            <a:r>
              <a:rPr lang="en-US" altLang="zh-TW" sz="2000" dirty="0">
                <a:ea typeface="新細明體" panose="02020500000000000000" pitchFamily="18" charset="-120"/>
              </a:rPr>
              <a:t>, the relation is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homogeneous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</a:rPr>
              <a:t>o.w</a:t>
            </a:r>
            <a:r>
              <a:rPr lang="en-US" altLang="zh-TW" sz="2000" dirty="0">
                <a:ea typeface="新細明體" panose="02020500000000000000" pitchFamily="18" charset="-120"/>
              </a:rPr>
              <a:t>. it is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nonhomogeneous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Given 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ea typeface="新細明體" panose="02020500000000000000" pitchFamily="18" charset="-120"/>
              </a:rPr>
              <a:t>,s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n-2</a:t>
            </a:r>
            <a:r>
              <a:rPr lang="en-US" altLang="zh-TW" sz="2000" dirty="0">
                <a:ea typeface="新細明體" panose="02020500000000000000" pitchFamily="18" charset="-120"/>
              </a:rPr>
              <a:t>,…,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-k</a:t>
            </a:r>
            <a:r>
              <a:rPr lang="en-US" altLang="zh-TW" sz="2000" dirty="0">
                <a:ea typeface="新細明體" panose="02020500000000000000" pitchFamily="18" charset="-120"/>
              </a:rPr>
              <a:t>, we can uniquely determine 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9.1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The general term of the 1</a:t>
            </a:r>
            <a:r>
              <a:rPr lang="en-US" altLang="zh-TW" sz="2000" baseline="30000" dirty="0">
                <a:solidFill>
                  <a:srgbClr val="008000"/>
                </a:solidFill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-order linear difference equation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=as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+b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with constant coefficients a, b where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a≠0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 given an initial value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solidFill>
                  <a:schemeClr val="accent2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satisfies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9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Ex1: given 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0</a:t>
            </a:r>
            <a:r>
              <a:rPr lang="en-US" altLang="zh-TW" sz="2000" dirty="0">
                <a:ea typeface="新細明體" panose="02020500000000000000" pitchFamily="18" charset="-120"/>
              </a:rPr>
              <a:t>=1, solve </a:t>
            </a:r>
            <a:r>
              <a:rPr lang="en-US" altLang="zh-TW" sz="2000" dirty="0" err="1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=-s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n-1</a:t>
            </a:r>
            <a:r>
              <a:rPr lang="en-US" altLang="zh-TW" sz="2000" dirty="0">
                <a:ea typeface="新細明體" panose="02020500000000000000" pitchFamily="18" charset="-120"/>
              </a:rPr>
              <a:t>+7 for n≧2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sol: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  or</a:t>
            </a:r>
          </a:p>
        </p:txBody>
      </p:sp>
      <p:graphicFrame>
        <p:nvGraphicFramePr>
          <p:cNvPr id="17413" name="Object 21">
            <a:extLst>
              <a:ext uri="{FF2B5EF4-FFF2-40B4-BE49-F238E27FC236}">
                <a16:creationId xmlns:a16="http://schemas.microsoft.com/office/drawing/2014/main" id="{EB40CF18-8C38-4B22-B6AF-86019E1B4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3811588"/>
          <a:ext cx="3933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2247900" imgH="482600" progId="Equation.DSMT4">
                  <p:embed/>
                </p:oleObj>
              </mc:Choice>
              <mc:Fallback>
                <p:oleObj name="Equation" r:id="rId4" imgW="2247900" imgH="482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811588"/>
                        <a:ext cx="3933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26">
            <a:extLst>
              <a:ext uri="{FF2B5EF4-FFF2-40B4-BE49-F238E27FC236}">
                <a16:creationId xmlns:a16="http://schemas.microsoft.com/office/drawing/2014/main" id="{6D637AEF-441C-4923-B7DF-B53AB6C3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5172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9.3: Linear Difference Equations with Constant Coefficients</a:t>
            </a:r>
          </a:p>
        </p:txBody>
      </p:sp>
      <p:sp>
        <p:nvSpPr>
          <p:cNvPr id="17415" name="Text Box 29">
            <a:extLst>
              <a:ext uri="{FF2B5EF4-FFF2-40B4-BE49-F238E27FC236}">
                <a16:creationId xmlns:a16="http://schemas.microsoft.com/office/drawing/2014/main" id="{2AA6B96A-28B1-43F5-A0F1-1729BE9E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810250"/>
            <a:ext cx="315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=(-1)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(-2.5)+3.5 for n≧0</a:t>
            </a:r>
          </a:p>
        </p:txBody>
      </p:sp>
      <p:pic>
        <p:nvPicPr>
          <p:cNvPr id="17416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1D88513-E072-46E4-B691-39E426CE7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3765550"/>
            <a:ext cx="3511550" cy="3092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9">
            <a:extLst>
              <a:ext uri="{FF2B5EF4-FFF2-40B4-BE49-F238E27FC236}">
                <a16:creationId xmlns:a16="http://schemas.microsoft.com/office/drawing/2014/main" id="{CD93FED7-5231-4C48-AC37-AF363B4EA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040313"/>
            <a:ext cx="521493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   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 -S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+7= 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 -S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n-3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+7= 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n-4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=…</a:t>
            </a:r>
          </a:p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       =S</a:t>
            </a:r>
            <a:r>
              <a:rPr lang="en-US" altLang="zh-TW" sz="2000" baseline="-2500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=1 for even n; or = -1+7=6 for odd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>
            <a:extLst>
              <a:ext uri="{FF2B5EF4-FFF2-40B4-BE49-F238E27FC236}">
                <a16:creationId xmlns:a16="http://schemas.microsoft.com/office/drawing/2014/main" id="{3619F394-D731-4626-B6E1-A7F3558B2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694FE7-9A43-4FEE-ABDD-E59AD1B69E55}" type="slidenum">
              <a:rPr lang="zh-TW" altLang="en-US" sz="14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E63D983-159C-4EC2-B1F5-4E4409D27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Characteristic Polynomial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3C96464-E2E2-4333-A404-228FE76B0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9060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9.2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consider the 2</a:t>
            </a:r>
            <a:r>
              <a:rPr lang="en-US" altLang="zh-TW" sz="2000" baseline="30000">
                <a:solidFill>
                  <a:srgbClr val="008000"/>
                </a:solidFill>
                <a:ea typeface="新細明體" panose="02020500000000000000" pitchFamily="18" charset="-120"/>
              </a:rPr>
              <a:t>nd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-order homogeneous linear recurrence relation </a:t>
            </a:r>
            <a:r>
              <a:rPr lang="en-US" altLang="zh-TW" sz="2000">
                <a:ea typeface="新細明體" panose="02020500000000000000" pitchFamily="18" charset="-120"/>
              </a:rPr>
              <a:t>s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=as</a:t>
            </a:r>
            <a:r>
              <a:rPr lang="en-US" altLang="zh-TW" sz="2000" baseline="-25000"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ea typeface="新細明體" panose="02020500000000000000" pitchFamily="18" charset="-120"/>
              </a:rPr>
              <a:t>+bs</a:t>
            </a:r>
            <a:r>
              <a:rPr lang="en-US" altLang="zh-TW" sz="2000" baseline="-25000"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for n≧2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with constant coefficients a &amp; b(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≠0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), given initial values </a:t>
            </a:r>
            <a:r>
              <a:rPr lang="en-US" altLang="zh-TW" sz="2000">
                <a:ea typeface="新細明體" panose="02020500000000000000" pitchFamily="18" charset="-120"/>
              </a:rPr>
              <a:t>s</a:t>
            </a:r>
            <a:r>
              <a:rPr lang="en-US" altLang="zh-TW" sz="2000" baseline="-25000">
                <a:ea typeface="新細明體" panose="02020500000000000000" pitchFamily="18" charset="-120"/>
              </a:rPr>
              <a:t>0</a:t>
            </a:r>
            <a:r>
              <a:rPr lang="en-US" altLang="zh-TW" sz="2000">
                <a:ea typeface="新細明體" panose="02020500000000000000" pitchFamily="18" charset="-120"/>
              </a:rPr>
              <a:t> &amp; s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.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	we associate the relation with the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characteristic polynomial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-ax-b</a:t>
            </a:r>
            <a: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000" baseline="30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-ax-b=0 </a:t>
            </a:r>
            <a:r>
              <a:rPr lang="en-US" altLang="zh-TW" sz="2000">
                <a:ea typeface="新細明體" panose="02020500000000000000" pitchFamily="18" charset="-120"/>
              </a:rPr>
              <a:t>is also called the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auxiliary equation</a:t>
            </a:r>
            <a:r>
              <a:rPr lang="en-US" altLang="zh-TW" sz="2000">
                <a:ea typeface="新細明體" panose="02020500000000000000" pitchFamily="18" charset="-120"/>
              </a:rPr>
              <a:t> of the recurrence relation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whose roots,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 &amp; r</a:t>
            </a:r>
            <a:r>
              <a:rPr lang="en-US" altLang="zh-TW" sz="20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,  are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characteristic roots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. The solution of s</a:t>
            </a:r>
            <a: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=as</a:t>
            </a:r>
            <a: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+bs</a:t>
            </a:r>
            <a:r>
              <a:rPr lang="en-US" altLang="zh-TW" sz="20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is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Pf: for each case (r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=r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 or not), we first uniquely determine c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 &amp; c</a:t>
            </a:r>
            <a:r>
              <a:rPr lang="en-US" altLang="zh-TW" sz="2000" baseline="-25000">
                <a:ea typeface="新細明體" panose="02020500000000000000" pitchFamily="18" charset="-120"/>
              </a:rPr>
              <a:t>2</a:t>
            </a:r>
            <a:r>
              <a:rPr lang="en-US" altLang="zh-TW" sz="2000">
                <a:ea typeface="新細明體" panose="02020500000000000000" pitchFamily="18" charset="-120"/>
              </a:rPr>
              <a:t>, then use math induction assuming the explicit formula holds for n=0,1,2,..,k, then plug-in the recurrence relation for n=k+1, show it will derive the same explicit formula.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Ex1: given s</a:t>
            </a:r>
            <a:r>
              <a:rPr lang="en-US" altLang="zh-TW" sz="2000" baseline="-25000">
                <a:ea typeface="新細明體" panose="02020500000000000000" pitchFamily="18" charset="-120"/>
              </a:rPr>
              <a:t>0</a:t>
            </a:r>
            <a:r>
              <a:rPr lang="en-US" altLang="zh-TW" sz="2000">
                <a:ea typeface="新細明體" panose="02020500000000000000" pitchFamily="18" charset="-120"/>
              </a:rPr>
              <a:t>=1, s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=4, solve s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=5s</a:t>
            </a:r>
            <a:r>
              <a:rPr lang="en-US" altLang="zh-TW" sz="2000" baseline="-25000"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ea typeface="新細明體" panose="02020500000000000000" pitchFamily="18" charset="-120"/>
              </a:rPr>
              <a:t>-6s</a:t>
            </a:r>
            <a:r>
              <a:rPr lang="en-US" altLang="zh-TW" sz="2000" baseline="-25000"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ea typeface="新細明體" panose="02020500000000000000" pitchFamily="18" charset="-120"/>
              </a:rPr>
              <a:t> for n≧2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 sol: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Ex2: given s</a:t>
            </a:r>
            <a:r>
              <a:rPr lang="en-US" altLang="zh-TW" sz="2000" baseline="-25000">
                <a:ea typeface="新細明體" panose="02020500000000000000" pitchFamily="18" charset="-120"/>
              </a:rPr>
              <a:t>0</a:t>
            </a:r>
            <a:r>
              <a:rPr lang="en-US" altLang="zh-TW" sz="2000">
                <a:ea typeface="新細明體" panose="02020500000000000000" pitchFamily="18" charset="-120"/>
              </a:rPr>
              <a:t>=1, s</a:t>
            </a:r>
            <a:r>
              <a:rPr lang="en-US" altLang="zh-TW" sz="2000" baseline="-25000">
                <a:ea typeface="新細明體" panose="02020500000000000000" pitchFamily="18" charset="-120"/>
              </a:rPr>
              <a:t>1</a:t>
            </a:r>
            <a:r>
              <a:rPr lang="en-US" altLang="zh-TW" sz="2000">
                <a:ea typeface="新細明體" panose="02020500000000000000" pitchFamily="18" charset="-120"/>
              </a:rPr>
              <a:t>=4, solve s</a:t>
            </a:r>
            <a:r>
              <a:rPr lang="en-US" altLang="zh-TW" sz="2000" baseline="-25000">
                <a:ea typeface="新細明體" panose="02020500000000000000" pitchFamily="18" charset="-120"/>
              </a:rPr>
              <a:t>n</a:t>
            </a:r>
            <a:r>
              <a:rPr lang="en-US" altLang="zh-TW" sz="2000">
                <a:ea typeface="新細明體" panose="02020500000000000000" pitchFamily="18" charset="-120"/>
              </a:rPr>
              <a:t>=4s</a:t>
            </a:r>
            <a:r>
              <a:rPr lang="en-US" altLang="zh-TW" sz="2000" baseline="-25000">
                <a:ea typeface="新細明體" panose="02020500000000000000" pitchFamily="18" charset="-120"/>
              </a:rPr>
              <a:t>n-1</a:t>
            </a:r>
            <a:r>
              <a:rPr lang="en-US" altLang="zh-TW" sz="2000">
                <a:ea typeface="新細明體" panose="02020500000000000000" pitchFamily="18" charset="-120"/>
              </a:rPr>
              <a:t>-4s</a:t>
            </a:r>
            <a:r>
              <a:rPr lang="en-US" altLang="zh-TW" sz="2000" baseline="-25000">
                <a:ea typeface="新細明體" panose="02020500000000000000" pitchFamily="18" charset="-120"/>
              </a:rPr>
              <a:t>n-2</a:t>
            </a:r>
            <a:r>
              <a:rPr lang="en-US" altLang="zh-TW" sz="2000">
                <a:ea typeface="新細明體" panose="02020500000000000000" pitchFamily="18" charset="-120"/>
              </a:rPr>
              <a:t> for n≧2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 sol: 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CD60641E-BE50-408A-9634-56E9330F1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2446338"/>
          <a:ext cx="4889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4" imgW="2794000" imgH="482600" progId="Equation.DSMT4">
                  <p:embed/>
                </p:oleObj>
              </mc:Choice>
              <mc:Fallback>
                <p:oleObj name="Equation" r:id="rId4" imgW="27940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446338"/>
                        <a:ext cx="48895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73FC7FB5-71BE-4D06-8B66-2E355E514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2728913"/>
          <a:ext cx="35893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6" imgW="2476500" imgH="457200" progId="Equation.DSMT4">
                  <p:embed/>
                </p:oleObj>
              </mc:Choice>
              <mc:Fallback>
                <p:oleObj name="Equation" r:id="rId6" imgW="2476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728913"/>
                        <a:ext cx="358933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9" name="Object 7">
            <a:extLst>
              <a:ext uri="{FF2B5EF4-FFF2-40B4-BE49-F238E27FC236}">
                <a16:creationId xmlns:a16="http://schemas.microsoft.com/office/drawing/2014/main" id="{177C667B-7D28-4637-BA3B-2D28F5B23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5795963"/>
          <a:ext cx="1282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8" imgW="825500" imgH="241300" progId="Equation.DSMT4">
                  <p:embed/>
                </p:oleObj>
              </mc:Choice>
              <mc:Fallback>
                <p:oleObj name="Equation" r:id="rId8" imgW="825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795963"/>
                        <a:ext cx="1282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9">
            <a:extLst>
              <a:ext uri="{FF2B5EF4-FFF2-40B4-BE49-F238E27FC236}">
                <a16:creationId xmlns:a16="http://schemas.microsoft.com/office/drawing/2014/main" id="{1C1B925D-8CEF-4462-A1D4-4B7E59AD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5172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ea typeface="新細明體" panose="02020500000000000000" pitchFamily="18" charset="-120"/>
              </a:rPr>
              <a:t>9.3: Linear Difference Equations with Constant Coefficients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8B24104-4F4F-4664-874C-2151098B3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4962525"/>
          <a:ext cx="1485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0" imgW="952087" imgH="241195" progId="Equation.DSMT4">
                  <p:embed/>
                </p:oleObj>
              </mc:Choice>
              <mc:Fallback>
                <p:oleObj name="Equation" r:id="rId10" imgW="95208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962525"/>
                        <a:ext cx="1485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03FFF94-8375-4B35-A2BF-D19237BC0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4430713"/>
            <a:ext cx="3651250" cy="1365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圖片 2">
            <a:extLst>
              <a:ext uri="{FF2B5EF4-FFF2-40B4-BE49-F238E27FC236}">
                <a16:creationId xmlns:a16="http://schemas.microsoft.com/office/drawing/2014/main" id="{D528C10A-176F-4FA1-8DAC-0CD6EBBA8B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5753100"/>
            <a:ext cx="3659187" cy="10969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58487</TotalTime>
  <Words>3980</Words>
  <Application>Microsoft Office PowerPoint</Application>
  <PresentationFormat>A4 紙張 (210x297 公釐)</PresentationFormat>
  <Paragraphs>334</Paragraphs>
  <Slides>17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Times New Roman</vt:lpstr>
      <vt:lpstr>Arial</vt:lpstr>
      <vt:lpstr>新細明體</vt:lpstr>
      <vt:lpstr>Tahoma</vt:lpstr>
      <vt:lpstr>휴먼모음T</vt:lpstr>
      <vt:lpstr>標楷體</vt:lpstr>
      <vt:lpstr>Palladius</vt:lpstr>
      <vt:lpstr>Wingdings</vt:lpstr>
      <vt:lpstr>Default Design</vt:lpstr>
      <vt:lpstr>MathType 5.0 Equation</vt:lpstr>
      <vt:lpstr>MathType 6.0 Equation</vt:lpstr>
      <vt:lpstr>MathType 7.0 Equation</vt:lpstr>
      <vt:lpstr>Recurrence Relations and Generating Functions</vt:lpstr>
      <vt:lpstr>Recurrence Relations</vt:lpstr>
      <vt:lpstr>Examples of Recurrence Relations</vt:lpstr>
      <vt:lpstr>Dearrangement small example</vt:lpstr>
      <vt:lpstr>Dearrangement general example</vt:lpstr>
      <vt:lpstr>Method of Iteration</vt:lpstr>
      <vt:lpstr>Example of Dn=(n-1)(Dn-2+Dn-1)</vt:lpstr>
      <vt:lpstr>Linear Difference Equations-1st order</vt:lpstr>
      <vt:lpstr>Characteristic Polynomial</vt:lpstr>
      <vt:lpstr>Exercises on the first half of Chap 9</vt:lpstr>
      <vt:lpstr>Generating Function-1</vt:lpstr>
      <vt:lpstr>Generating Function-2</vt:lpstr>
      <vt:lpstr>Generating Function-3</vt:lpstr>
      <vt:lpstr>Generating Function-4</vt:lpstr>
      <vt:lpstr>Algebra of Generating Function</vt:lpstr>
      <vt:lpstr>Hints in proving power series</vt:lpstr>
      <vt:lpstr>Solving Recurrence Relation by Generating Function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 Wang, I-Lin</cp:lastModifiedBy>
  <cp:revision>449</cp:revision>
  <dcterms:created xsi:type="dcterms:W3CDTF">2001-05-13T18:19:15Z</dcterms:created>
  <dcterms:modified xsi:type="dcterms:W3CDTF">2025-01-29T16:34:33Z</dcterms:modified>
</cp:coreProperties>
</file>