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1" r:id="rId25"/>
    <p:sldId id="282" r:id="rId26"/>
    <p:sldId id="280"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io Di Pietro" initials="IDP" lastIdx="1" clrIdx="0">
    <p:extLst>
      <p:ext uri="{19B8F6BF-5375-455C-9EA6-DF929625EA0E}">
        <p15:presenceInfo xmlns:p15="http://schemas.microsoft.com/office/powerpoint/2012/main" userId="9febd407f7d053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5EB90B5-90E5-4C71-A880-2BE3818C093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E8F0F21-2C6F-4010-90DF-EFDCE9B71E7F}">
      <dgm:prSet/>
      <dgm:spPr/>
      <dgm:t>
        <a:bodyPr/>
        <a:lstStyle/>
        <a:p>
          <a:pPr>
            <a:lnSpc>
              <a:spcPct val="100000"/>
            </a:lnSpc>
          </a:pPr>
          <a:r>
            <a:rPr lang="it-IT"/>
            <a:t>Dara presents both binary and categorical features. </a:t>
          </a:r>
          <a:endParaRPr lang="en-US"/>
        </a:p>
      </dgm:t>
    </dgm:pt>
    <dgm:pt modelId="{57DBB8E6-3E59-40D7-9EBC-F64FA2F3C502}" type="parTrans" cxnId="{EA0E637E-9CA6-4390-9C08-CD75D3ECFAA3}">
      <dgm:prSet/>
      <dgm:spPr/>
      <dgm:t>
        <a:bodyPr/>
        <a:lstStyle/>
        <a:p>
          <a:endParaRPr lang="en-US"/>
        </a:p>
      </dgm:t>
    </dgm:pt>
    <dgm:pt modelId="{C7F8DC74-242C-45CE-BFAE-580A4282F324}" type="sibTrans" cxnId="{EA0E637E-9CA6-4390-9C08-CD75D3ECFAA3}">
      <dgm:prSet/>
      <dgm:spPr/>
      <dgm:t>
        <a:bodyPr/>
        <a:lstStyle/>
        <a:p>
          <a:endParaRPr lang="en-US"/>
        </a:p>
      </dgm:t>
    </dgm:pt>
    <dgm:pt modelId="{C4297D28-5C7E-41E9-8464-262458E372AD}">
      <dgm:prSet/>
      <dgm:spPr/>
      <dgm:t>
        <a:bodyPr/>
        <a:lstStyle/>
        <a:p>
          <a:pPr>
            <a:lnSpc>
              <a:spcPct val="100000"/>
            </a:lnSpc>
          </a:pPr>
          <a:r>
            <a:rPr lang="it-IT"/>
            <a:t>Categorical features introduce a challenge for many machine learning algorithms!</a:t>
          </a:r>
          <a:endParaRPr lang="en-US"/>
        </a:p>
      </dgm:t>
    </dgm:pt>
    <dgm:pt modelId="{543F959E-247B-4CF9-87C4-D405D3A7BD68}" type="parTrans" cxnId="{B27CA636-63C2-436A-BDD1-56DD60F66A6A}">
      <dgm:prSet/>
      <dgm:spPr/>
      <dgm:t>
        <a:bodyPr/>
        <a:lstStyle/>
        <a:p>
          <a:endParaRPr lang="en-US"/>
        </a:p>
      </dgm:t>
    </dgm:pt>
    <dgm:pt modelId="{1808904E-C507-43C4-9F02-0A7D9068E793}" type="sibTrans" cxnId="{B27CA636-63C2-436A-BDD1-56DD60F66A6A}">
      <dgm:prSet/>
      <dgm:spPr/>
      <dgm:t>
        <a:bodyPr/>
        <a:lstStyle/>
        <a:p>
          <a:endParaRPr lang="en-US"/>
        </a:p>
      </dgm:t>
    </dgm:pt>
    <dgm:pt modelId="{DF796D5E-EB9B-4B15-8378-CA9555203353}">
      <dgm:prSet/>
      <dgm:spPr/>
      <dgm:t>
        <a:bodyPr/>
        <a:lstStyle/>
        <a:p>
          <a:pPr>
            <a:lnSpc>
              <a:spcPct val="100000"/>
            </a:lnSpc>
          </a:pPr>
          <a:r>
            <a:rPr lang="it-IT" dirty="0"/>
            <a:t>Solution: </a:t>
          </a:r>
          <a:r>
            <a:rPr lang="it-IT" dirty="0" err="1"/>
            <a:t>each</a:t>
          </a:r>
          <a:r>
            <a:rPr lang="it-IT" dirty="0"/>
            <a:t> </a:t>
          </a:r>
          <a:r>
            <a:rPr lang="it-IT" dirty="0" err="1"/>
            <a:t>categorical</a:t>
          </a:r>
          <a:r>
            <a:rPr lang="it-IT" dirty="0"/>
            <a:t> </a:t>
          </a:r>
          <a:r>
            <a:rPr lang="it-IT" dirty="0" err="1"/>
            <a:t>value</a:t>
          </a:r>
          <a:r>
            <a:rPr lang="it-IT" dirty="0"/>
            <a:t> </a:t>
          </a:r>
          <a:r>
            <a:rPr lang="it-IT" dirty="0" err="1"/>
            <a:t>is</a:t>
          </a:r>
          <a:r>
            <a:rPr lang="it-IT" dirty="0"/>
            <a:t> </a:t>
          </a:r>
          <a:r>
            <a:rPr lang="it-IT" dirty="0" err="1"/>
            <a:t>converted</a:t>
          </a:r>
          <a:r>
            <a:rPr lang="it-IT" dirty="0"/>
            <a:t> </a:t>
          </a:r>
          <a:r>
            <a:rPr lang="it-IT" dirty="0" err="1"/>
            <a:t>onto</a:t>
          </a:r>
          <a:r>
            <a:rPr lang="it-IT" dirty="0"/>
            <a:t> a new </a:t>
          </a:r>
          <a:r>
            <a:rPr lang="it-IT" dirty="0" err="1"/>
            <a:t>column,which</a:t>
          </a:r>
          <a:r>
            <a:rPr lang="it-IT" dirty="0"/>
            <a:t> </a:t>
          </a:r>
          <a:r>
            <a:rPr lang="it-IT" dirty="0" err="1"/>
            <a:t>is</a:t>
          </a:r>
          <a:r>
            <a:rPr lang="it-IT" dirty="0"/>
            <a:t> </a:t>
          </a:r>
          <a:r>
            <a:rPr lang="it-IT" dirty="0" err="1"/>
            <a:t>assigned</a:t>
          </a:r>
          <a:r>
            <a:rPr lang="it-IT" dirty="0"/>
            <a:t> the </a:t>
          </a:r>
          <a:r>
            <a:rPr lang="it-IT" dirty="0" err="1"/>
            <a:t>value</a:t>
          </a:r>
          <a:r>
            <a:rPr lang="it-IT" dirty="0"/>
            <a:t> 1 or 0. </a:t>
          </a:r>
          <a:endParaRPr lang="en-US" dirty="0"/>
        </a:p>
      </dgm:t>
    </dgm:pt>
    <dgm:pt modelId="{601F364E-6EB1-4DC4-9068-1F21FD6E408E}" type="parTrans" cxnId="{22071933-480E-4F05-9EA7-2C593FCD3E99}">
      <dgm:prSet/>
      <dgm:spPr/>
      <dgm:t>
        <a:bodyPr/>
        <a:lstStyle/>
        <a:p>
          <a:endParaRPr lang="en-US"/>
        </a:p>
      </dgm:t>
    </dgm:pt>
    <dgm:pt modelId="{CD6FC851-0903-4D3B-AAD3-0305B6747D63}" type="sibTrans" cxnId="{22071933-480E-4F05-9EA7-2C593FCD3E99}">
      <dgm:prSet/>
      <dgm:spPr/>
      <dgm:t>
        <a:bodyPr/>
        <a:lstStyle/>
        <a:p>
          <a:endParaRPr lang="en-US"/>
        </a:p>
      </dgm:t>
    </dgm:pt>
    <dgm:pt modelId="{5ECB0E40-B532-4CF9-B6A2-A590F30FEB5B}">
      <dgm:prSet/>
      <dgm:spPr/>
      <dgm:t>
        <a:bodyPr/>
        <a:lstStyle/>
        <a:p>
          <a:pPr>
            <a:lnSpc>
              <a:spcPct val="100000"/>
            </a:lnSpc>
          </a:pPr>
          <a:r>
            <a:rPr lang="it-IT"/>
            <a:t>Technique called ONE-HOT ENCODING.</a:t>
          </a:r>
          <a:endParaRPr lang="en-US"/>
        </a:p>
      </dgm:t>
    </dgm:pt>
    <dgm:pt modelId="{99558473-C767-4931-A24C-709FC454C8B9}" type="parTrans" cxnId="{31EF96A6-CC19-4458-A984-B4913D33FDE0}">
      <dgm:prSet/>
      <dgm:spPr/>
      <dgm:t>
        <a:bodyPr/>
        <a:lstStyle/>
        <a:p>
          <a:endParaRPr lang="en-US"/>
        </a:p>
      </dgm:t>
    </dgm:pt>
    <dgm:pt modelId="{2F8BA52A-4848-4FCA-B39B-3D62D926F4E2}" type="sibTrans" cxnId="{31EF96A6-CC19-4458-A984-B4913D33FDE0}">
      <dgm:prSet/>
      <dgm:spPr/>
      <dgm:t>
        <a:bodyPr/>
        <a:lstStyle/>
        <a:p>
          <a:endParaRPr lang="en-US"/>
        </a:p>
      </dgm:t>
    </dgm:pt>
    <dgm:pt modelId="{53154893-8510-4CCE-A21A-F17E44E265DB}">
      <dgm:prSet/>
      <dgm:spPr/>
      <dgm:t>
        <a:bodyPr/>
        <a:lstStyle/>
        <a:p>
          <a:pPr>
            <a:lnSpc>
              <a:spcPct val="100000"/>
            </a:lnSpc>
          </a:pPr>
          <a:r>
            <a:rPr lang="it-IT"/>
            <a:t>Advantage: not weighting a value improperly;</a:t>
          </a:r>
          <a:endParaRPr lang="en-US"/>
        </a:p>
      </dgm:t>
    </dgm:pt>
    <dgm:pt modelId="{B27FAD0C-B441-4288-9F72-5ED6C19FADF6}" type="parTrans" cxnId="{7052BA00-7F18-457E-8784-F679B353AA5A}">
      <dgm:prSet/>
      <dgm:spPr/>
      <dgm:t>
        <a:bodyPr/>
        <a:lstStyle/>
        <a:p>
          <a:endParaRPr lang="en-US"/>
        </a:p>
      </dgm:t>
    </dgm:pt>
    <dgm:pt modelId="{FBAEC981-96AB-4F20-B9BA-BE1B89E223FA}" type="sibTrans" cxnId="{7052BA00-7F18-457E-8784-F679B353AA5A}">
      <dgm:prSet/>
      <dgm:spPr/>
      <dgm:t>
        <a:bodyPr/>
        <a:lstStyle/>
        <a:p>
          <a:endParaRPr lang="en-US"/>
        </a:p>
      </dgm:t>
    </dgm:pt>
    <dgm:pt modelId="{6A06DA95-7323-475C-8CC3-C73F1C380CBA}">
      <dgm:prSet/>
      <dgm:spPr/>
      <dgm:t>
        <a:bodyPr/>
        <a:lstStyle/>
        <a:p>
          <a:pPr>
            <a:lnSpc>
              <a:spcPct val="100000"/>
            </a:lnSpc>
          </a:pPr>
          <a:r>
            <a:rPr lang="it-IT"/>
            <a:t>Downside: addition of more column</a:t>
          </a:r>
          <a:endParaRPr lang="en-US"/>
        </a:p>
      </dgm:t>
    </dgm:pt>
    <dgm:pt modelId="{9592AF53-2EDA-419C-A199-24D7057548D3}" type="parTrans" cxnId="{48180B23-DEEE-439F-9AFC-23C7C09DB9D7}">
      <dgm:prSet/>
      <dgm:spPr/>
      <dgm:t>
        <a:bodyPr/>
        <a:lstStyle/>
        <a:p>
          <a:endParaRPr lang="en-US"/>
        </a:p>
      </dgm:t>
    </dgm:pt>
    <dgm:pt modelId="{7C4C93EF-AB67-4DD9-952D-285CD3185EED}" type="sibTrans" cxnId="{48180B23-DEEE-439F-9AFC-23C7C09DB9D7}">
      <dgm:prSet/>
      <dgm:spPr/>
      <dgm:t>
        <a:bodyPr/>
        <a:lstStyle/>
        <a:p>
          <a:endParaRPr lang="en-US"/>
        </a:p>
      </dgm:t>
    </dgm:pt>
    <dgm:pt modelId="{72D01F4D-1688-47F1-B4F2-CC750528178B}" type="pres">
      <dgm:prSet presAssocID="{D5EB90B5-90E5-4C71-A880-2BE3818C093A}" presName="Name0" presStyleCnt="0">
        <dgm:presLayoutVars>
          <dgm:dir/>
          <dgm:resizeHandles val="exact"/>
        </dgm:presLayoutVars>
      </dgm:prSet>
      <dgm:spPr/>
    </dgm:pt>
    <dgm:pt modelId="{F2018BDA-90A6-4862-ADE7-D3E7DC1C1DE5}" type="pres">
      <dgm:prSet presAssocID="{6E8F0F21-2C6F-4010-90DF-EFDCE9B71E7F}" presName="node" presStyleLbl="node1" presStyleIdx="0" presStyleCnt="6">
        <dgm:presLayoutVars>
          <dgm:bulletEnabled val="1"/>
        </dgm:presLayoutVars>
      </dgm:prSet>
      <dgm:spPr/>
    </dgm:pt>
    <dgm:pt modelId="{DA0A04FE-8920-4034-B9DB-E6BE72C2181D}" type="pres">
      <dgm:prSet presAssocID="{C7F8DC74-242C-45CE-BFAE-580A4282F324}" presName="sibTrans" presStyleLbl="sibTrans1D1" presStyleIdx="0" presStyleCnt="5"/>
      <dgm:spPr/>
    </dgm:pt>
    <dgm:pt modelId="{B51AB2FF-6982-4540-A1E7-D7B1DD09B498}" type="pres">
      <dgm:prSet presAssocID="{C7F8DC74-242C-45CE-BFAE-580A4282F324}" presName="connectorText" presStyleLbl="sibTrans1D1" presStyleIdx="0" presStyleCnt="5"/>
      <dgm:spPr/>
    </dgm:pt>
    <dgm:pt modelId="{C3175487-A12C-4FF3-B2C5-2AADEAF9D74F}" type="pres">
      <dgm:prSet presAssocID="{C4297D28-5C7E-41E9-8464-262458E372AD}" presName="node" presStyleLbl="node1" presStyleIdx="1" presStyleCnt="6">
        <dgm:presLayoutVars>
          <dgm:bulletEnabled val="1"/>
        </dgm:presLayoutVars>
      </dgm:prSet>
      <dgm:spPr/>
    </dgm:pt>
    <dgm:pt modelId="{EA034BB3-A11D-489F-8EF1-760E0FEF16EC}" type="pres">
      <dgm:prSet presAssocID="{1808904E-C507-43C4-9F02-0A7D9068E793}" presName="sibTrans" presStyleLbl="sibTrans1D1" presStyleIdx="1" presStyleCnt="5"/>
      <dgm:spPr/>
    </dgm:pt>
    <dgm:pt modelId="{6DC67BC5-68E9-4B67-A73F-F83E73EC6A06}" type="pres">
      <dgm:prSet presAssocID="{1808904E-C507-43C4-9F02-0A7D9068E793}" presName="connectorText" presStyleLbl="sibTrans1D1" presStyleIdx="1" presStyleCnt="5"/>
      <dgm:spPr/>
    </dgm:pt>
    <dgm:pt modelId="{1C814F21-B5CB-4B0C-BA35-B61F3FB0CE65}" type="pres">
      <dgm:prSet presAssocID="{DF796D5E-EB9B-4B15-8378-CA9555203353}" presName="node" presStyleLbl="node1" presStyleIdx="2" presStyleCnt="6">
        <dgm:presLayoutVars>
          <dgm:bulletEnabled val="1"/>
        </dgm:presLayoutVars>
      </dgm:prSet>
      <dgm:spPr/>
    </dgm:pt>
    <dgm:pt modelId="{73017069-D705-4B4F-A116-D759A9A6157D}" type="pres">
      <dgm:prSet presAssocID="{CD6FC851-0903-4D3B-AAD3-0305B6747D63}" presName="sibTrans" presStyleLbl="sibTrans1D1" presStyleIdx="2" presStyleCnt="5"/>
      <dgm:spPr/>
    </dgm:pt>
    <dgm:pt modelId="{C0766D45-223D-4ECE-8F18-BB58A778461B}" type="pres">
      <dgm:prSet presAssocID="{CD6FC851-0903-4D3B-AAD3-0305B6747D63}" presName="connectorText" presStyleLbl="sibTrans1D1" presStyleIdx="2" presStyleCnt="5"/>
      <dgm:spPr/>
    </dgm:pt>
    <dgm:pt modelId="{93AB4D4D-7E08-40A9-8177-16CBBD5B5891}" type="pres">
      <dgm:prSet presAssocID="{5ECB0E40-B532-4CF9-B6A2-A590F30FEB5B}" presName="node" presStyleLbl="node1" presStyleIdx="3" presStyleCnt="6">
        <dgm:presLayoutVars>
          <dgm:bulletEnabled val="1"/>
        </dgm:presLayoutVars>
      </dgm:prSet>
      <dgm:spPr/>
    </dgm:pt>
    <dgm:pt modelId="{3814D9C5-25A1-4B1F-A6CC-42901D870FE6}" type="pres">
      <dgm:prSet presAssocID="{2F8BA52A-4848-4FCA-B39B-3D62D926F4E2}" presName="sibTrans" presStyleLbl="sibTrans1D1" presStyleIdx="3" presStyleCnt="5"/>
      <dgm:spPr/>
    </dgm:pt>
    <dgm:pt modelId="{41787245-201F-43CC-B0D7-6C1855B668C6}" type="pres">
      <dgm:prSet presAssocID="{2F8BA52A-4848-4FCA-B39B-3D62D926F4E2}" presName="connectorText" presStyleLbl="sibTrans1D1" presStyleIdx="3" presStyleCnt="5"/>
      <dgm:spPr/>
    </dgm:pt>
    <dgm:pt modelId="{32AF1615-DB1D-40A9-9911-2AE497204C62}" type="pres">
      <dgm:prSet presAssocID="{53154893-8510-4CCE-A21A-F17E44E265DB}" presName="node" presStyleLbl="node1" presStyleIdx="4" presStyleCnt="6">
        <dgm:presLayoutVars>
          <dgm:bulletEnabled val="1"/>
        </dgm:presLayoutVars>
      </dgm:prSet>
      <dgm:spPr/>
    </dgm:pt>
    <dgm:pt modelId="{CE18E681-DB36-4C08-92D9-1E8E79DE5D53}" type="pres">
      <dgm:prSet presAssocID="{FBAEC981-96AB-4F20-B9BA-BE1B89E223FA}" presName="sibTrans" presStyleLbl="sibTrans1D1" presStyleIdx="4" presStyleCnt="5"/>
      <dgm:spPr/>
    </dgm:pt>
    <dgm:pt modelId="{6007FDA1-8E38-4A33-9850-1079C35FD986}" type="pres">
      <dgm:prSet presAssocID="{FBAEC981-96AB-4F20-B9BA-BE1B89E223FA}" presName="connectorText" presStyleLbl="sibTrans1D1" presStyleIdx="4" presStyleCnt="5"/>
      <dgm:spPr/>
    </dgm:pt>
    <dgm:pt modelId="{9CBCF3A2-4A63-4352-940A-378E74698605}" type="pres">
      <dgm:prSet presAssocID="{6A06DA95-7323-475C-8CC3-C73F1C380CBA}" presName="node" presStyleLbl="node1" presStyleIdx="5" presStyleCnt="6">
        <dgm:presLayoutVars>
          <dgm:bulletEnabled val="1"/>
        </dgm:presLayoutVars>
      </dgm:prSet>
      <dgm:spPr/>
    </dgm:pt>
  </dgm:ptLst>
  <dgm:cxnLst>
    <dgm:cxn modelId="{7052BA00-7F18-457E-8784-F679B353AA5A}" srcId="{D5EB90B5-90E5-4C71-A880-2BE3818C093A}" destId="{53154893-8510-4CCE-A21A-F17E44E265DB}" srcOrd="4" destOrd="0" parTransId="{B27FAD0C-B441-4288-9F72-5ED6C19FADF6}" sibTransId="{FBAEC981-96AB-4F20-B9BA-BE1B89E223FA}"/>
    <dgm:cxn modelId="{71E67B22-1704-4F01-9D6E-C955CB495CD5}" type="presOf" srcId="{C4297D28-5C7E-41E9-8464-262458E372AD}" destId="{C3175487-A12C-4FF3-B2C5-2AADEAF9D74F}" srcOrd="0" destOrd="0" presId="urn:microsoft.com/office/officeart/2016/7/layout/RepeatingBendingProcessNew"/>
    <dgm:cxn modelId="{48180B23-DEEE-439F-9AFC-23C7C09DB9D7}" srcId="{D5EB90B5-90E5-4C71-A880-2BE3818C093A}" destId="{6A06DA95-7323-475C-8CC3-C73F1C380CBA}" srcOrd="5" destOrd="0" parTransId="{9592AF53-2EDA-419C-A199-24D7057548D3}" sibTransId="{7C4C93EF-AB67-4DD9-952D-285CD3185EED}"/>
    <dgm:cxn modelId="{DBECCA2F-75A1-4698-804E-24E3D2755B69}" type="presOf" srcId="{5ECB0E40-B532-4CF9-B6A2-A590F30FEB5B}" destId="{93AB4D4D-7E08-40A9-8177-16CBBD5B5891}" srcOrd="0" destOrd="0" presId="urn:microsoft.com/office/officeart/2016/7/layout/RepeatingBendingProcessNew"/>
    <dgm:cxn modelId="{22071933-480E-4F05-9EA7-2C593FCD3E99}" srcId="{D5EB90B5-90E5-4C71-A880-2BE3818C093A}" destId="{DF796D5E-EB9B-4B15-8378-CA9555203353}" srcOrd="2" destOrd="0" parTransId="{601F364E-6EB1-4DC4-9068-1F21FD6E408E}" sibTransId="{CD6FC851-0903-4D3B-AAD3-0305B6747D63}"/>
    <dgm:cxn modelId="{B27CA636-63C2-436A-BDD1-56DD60F66A6A}" srcId="{D5EB90B5-90E5-4C71-A880-2BE3818C093A}" destId="{C4297D28-5C7E-41E9-8464-262458E372AD}" srcOrd="1" destOrd="0" parTransId="{543F959E-247B-4CF9-87C4-D405D3A7BD68}" sibTransId="{1808904E-C507-43C4-9F02-0A7D9068E793}"/>
    <dgm:cxn modelId="{0CB8C75C-DFEC-4874-BD8A-E3D0BDF87AAC}" type="presOf" srcId="{2F8BA52A-4848-4FCA-B39B-3D62D926F4E2}" destId="{41787245-201F-43CC-B0D7-6C1855B668C6}" srcOrd="1" destOrd="0" presId="urn:microsoft.com/office/officeart/2016/7/layout/RepeatingBendingProcessNew"/>
    <dgm:cxn modelId="{C16D295E-0E26-4283-8797-FA11E6AFA493}" type="presOf" srcId="{C7F8DC74-242C-45CE-BFAE-580A4282F324}" destId="{B51AB2FF-6982-4540-A1E7-D7B1DD09B498}" srcOrd="1" destOrd="0" presId="urn:microsoft.com/office/officeart/2016/7/layout/RepeatingBendingProcessNew"/>
    <dgm:cxn modelId="{63377145-50A1-4414-A54F-3ADFC030ED58}" type="presOf" srcId="{53154893-8510-4CCE-A21A-F17E44E265DB}" destId="{32AF1615-DB1D-40A9-9911-2AE497204C62}" srcOrd="0" destOrd="0" presId="urn:microsoft.com/office/officeart/2016/7/layout/RepeatingBendingProcessNew"/>
    <dgm:cxn modelId="{6F164546-EF35-4036-8618-B6FEA75D2FAE}" type="presOf" srcId="{1808904E-C507-43C4-9F02-0A7D9068E793}" destId="{EA034BB3-A11D-489F-8EF1-760E0FEF16EC}" srcOrd="0" destOrd="0" presId="urn:microsoft.com/office/officeart/2016/7/layout/RepeatingBendingProcessNew"/>
    <dgm:cxn modelId="{B84B6E54-BA12-47C6-9694-64490C8512CA}" type="presOf" srcId="{DF796D5E-EB9B-4B15-8378-CA9555203353}" destId="{1C814F21-B5CB-4B0C-BA35-B61F3FB0CE65}" srcOrd="0" destOrd="0" presId="urn:microsoft.com/office/officeart/2016/7/layout/RepeatingBendingProcessNew"/>
    <dgm:cxn modelId="{5E8D405A-E4C8-46DD-8158-80E21BC4250D}" type="presOf" srcId="{C7F8DC74-242C-45CE-BFAE-580A4282F324}" destId="{DA0A04FE-8920-4034-B9DB-E6BE72C2181D}" srcOrd="0" destOrd="0" presId="urn:microsoft.com/office/officeart/2016/7/layout/RepeatingBendingProcessNew"/>
    <dgm:cxn modelId="{EA0E637E-9CA6-4390-9C08-CD75D3ECFAA3}" srcId="{D5EB90B5-90E5-4C71-A880-2BE3818C093A}" destId="{6E8F0F21-2C6F-4010-90DF-EFDCE9B71E7F}" srcOrd="0" destOrd="0" parTransId="{57DBB8E6-3E59-40D7-9EBC-F64FA2F3C502}" sibTransId="{C7F8DC74-242C-45CE-BFAE-580A4282F324}"/>
    <dgm:cxn modelId="{2A999088-80C9-4364-A921-CB6F533DC294}" type="presOf" srcId="{1808904E-C507-43C4-9F02-0A7D9068E793}" destId="{6DC67BC5-68E9-4B67-A73F-F83E73EC6A06}" srcOrd="1" destOrd="0" presId="urn:microsoft.com/office/officeart/2016/7/layout/RepeatingBendingProcessNew"/>
    <dgm:cxn modelId="{5BB2E38F-B9A0-481F-95F4-320BC6FD0F00}" type="presOf" srcId="{CD6FC851-0903-4D3B-AAD3-0305B6747D63}" destId="{73017069-D705-4B4F-A116-D759A9A6157D}" srcOrd="0" destOrd="0" presId="urn:microsoft.com/office/officeart/2016/7/layout/RepeatingBendingProcessNew"/>
    <dgm:cxn modelId="{31EF96A6-CC19-4458-A984-B4913D33FDE0}" srcId="{D5EB90B5-90E5-4C71-A880-2BE3818C093A}" destId="{5ECB0E40-B532-4CF9-B6A2-A590F30FEB5B}" srcOrd="3" destOrd="0" parTransId="{99558473-C767-4931-A24C-709FC454C8B9}" sibTransId="{2F8BA52A-4848-4FCA-B39B-3D62D926F4E2}"/>
    <dgm:cxn modelId="{B13CB2BD-ADD6-472F-A6E7-284F1D717A32}" type="presOf" srcId="{6E8F0F21-2C6F-4010-90DF-EFDCE9B71E7F}" destId="{F2018BDA-90A6-4862-ADE7-D3E7DC1C1DE5}" srcOrd="0" destOrd="0" presId="urn:microsoft.com/office/officeart/2016/7/layout/RepeatingBendingProcessNew"/>
    <dgm:cxn modelId="{86920AC7-B978-4163-8349-1BC1A25B2F75}" type="presOf" srcId="{CD6FC851-0903-4D3B-AAD3-0305B6747D63}" destId="{C0766D45-223D-4ECE-8F18-BB58A778461B}" srcOrd="1" destOrd="0" presId="urn:microsoft.com/office/officeart/2016/7/layout/RepeatingBendingProcessNew"/>
    <dgm:cxn modelId="{2298C7CD-F7E8-4D32-B0A4-26161FB41753}" type="presOf" srcId="{D5EB90B5-90E5-4C71-A880-2BE3818C093A}" destId="{72D01F4D-1688-47F1-B4F2-CC750528178B}" srcOrd="0" destOrd="0" presId="urn:microsoft.com/office/officeart/2016/7/layout/RepeatingBendingProcessNew"/>
    <dgm:cxn modelId="{1E4C1CE2-6844-4AD4-B759-52CC20E1BE36}" type="presOf" srcId="{FBAEC981-96AB-4F20-B9BA-BE1B89E223FA}" destId="{CE18E681-DB36-4C08-92D9-1E8E79DE5D53}" srcOrd="0" destOrd="0" presId="urn:microsoft.com/office/officeart/2016/7/layout/RepeatingBendingProcessNew"/>
    <dgm:cxn modelId="{E5254CE8-A994-4301-A7E4-911C981DF8A5}" type="presOf" srcId="{6A06DA95-7323-475C-8CC3-C73F1C380CBA}" destId="{9CBCF3A2-4A63-4352-940A-378E74698605}" srcOrd="0" destOrd="0" presId="urn:microsoft.com/office/officeart/2016/7/layout/RepeatingBendingProcessNew"/>
    <dgm:cxn modelId="{7C4745E9-1052-484B-B960-360125515A6C}" type="presOf" srcId="{2F8BA52A-4848-4FCA-B39B-3D62D926F4E2}" destId="{3814D9C5-25A1-4B1F-A6CC-42901D870FE6}" srcOrd="0" destOrd="0" presId="urn:microsoft.com/office/officeart/2016/7/layout/RepeatingBendingProcessNew"/>
    <dgm:cxn modelId="{10C619FC-CB06-47A3-9E96-146049EDF3E1}" type="presOf" srcId="{FBAEC981-96AB-4F20-B9BA-BE1B89E223FA}" destId="{6007FDA1-8E38-4A33-9850-1079C35FD986}" srcOrd="1" destOrd="0" presId="urn:microsoft.com/office/officeart/2016/7/layout/RepeatingBendingProcessNew"/>
    <dgm:cxn modelId="{73C7133D-8476-4844-B339-1075DBF4FA0B}" type="presParOf" srcId="{72D01F4D-1688-47F1-B4F2-CC750528178B}" destId="{F2018BDA-90A6-4862-ADE7-D3E7DC1C1DE5}" srcOrd="0" destOrd="0" presId="urn:microsoft.com/office/officeart/2016/7/layout/RepeatingBendingProcessNew"/>
    <dgm:cxn modelId="{5C8957B9-FB4D-4B6C-A2A6-479D0DC48AD6}" type="presParOf" srcId="{72D01F4D-1688-47F1-B4F2-CC750528178B}" destId="{DA0A04FE-8920-4034-B9DB-E6BE72C2181D}" srcOrd="1" destOrd="0" presId="urn:microsoft.com/office/officeart/2016/7/layout/RepeatingBendingProcessNew"/>
    <dgm:cxn modelId="{415CE9DE-5054-422B-95DC-565A09822380}" type="presParOf" srcId="{DA0A04FE-8920-4034-B9DB-E6BE72C2181D}" destId="{B51AB2FF-6982-4540-A1E7-D7B1DD09B498}" srcOrd="0" destOrd="0" presId="urn:microsoft.com/office/officeart/2016/7/layout/RepeatingBendingProcessNew"/>
    <dgm:cxn modelId="{181D9D26-1D08-4E28-B4A5-C1F3C8290A9B}" type="presParOf" srcId="{72D01F4D-1688-47F1-B4F2-CC750528178B}" destId="{C3175487-A12C-4FF3-B2C5-2AADEAF9D74F}" srcOrd="2" destOrd="0" presId="urn:microsoft.com/office/officeart/2016/7/layout/RepeatingBendingProcessNew"/>
    <dgm:cxn modelId="{71254147-B0D4-4792-9C08-0522EDD99A91}" type="presParOf" srcId="{72D01F4D-1688-47F1-B4F2-CC750528178B}" destId="{EA034BB3-A11D-489F-8EF1-760E0FEF16EC}" srcOrd="3" destOrd="0" presId="urn:microsoft.com/office/officeart/2016/7/layout/RepeatingBendingProcessNew"/>
    <dgm:cxn modelId="{7C7BD9A1-7FD5-410F-BF50-83C4FEF268ED}" type="presParOf" srcId="{EA034BB3-A11D-489F-8EF1-760E0FEF16EC}" destId="{6DC67BC5-68E9-4B67-A73F-F83E73EC6A06}" srcOrd="0" destOrd="0" presId="urn:microsoft.com/office/officeart/2016/7/layout/RepeatingBendingProcessNew"/>
    <dgm:cxn modelId="{A0BF080E-9E5E-49EC-B9CC-AF05A7D809B6}" type="presParOf" srcId="{72D01F4D-1688-47F1-B4F2-CC750528178B}" destId="{1C814F21-B5CB-4B0C-BA35-B61F3FB0CE65}" srcOrd="4" destOrd="0" presId="urn:microsoft.com/office/officeart/2016/7/layout/RepeatingBendingProcessNew"/>
    <dgm:cxn modelId="{80B0B7C3-6D5B-4F5E-90BC-B53BF08650E8}" type="presParOf" srcId="{72D01F4D-1688-47F1-B4F2-CC750528178B}" destId="{73017069-D705-4B4F-A116-D759A9A6157D}" srcOrd="5" destOrd="0" presId="urn:microsoft.com/office/officeart/2016/7/layout/RepeatingBendingProcessNew"/>
    <dgm:cxn modelId="{89E6FCD3-B871-4FCD-B277-A5814BA806CB}" type="presParOf" srcId="{73017069-D705-4B4F-A116-D759A9A6157D}" destId="{C0766D45-223D-4ECE-8F18-BB58A778461B}" srcOrd="0" destOrd="0" presId="urn:microsoft.com/office/officeart/2016/7/layout/RepeatingBendingProcessNew"/>
    <dgm:cxn modelId="{AC9F1DB0-E4A2-4203-8FB4-FE8182C2F8E9}" type="presParOf" srcId="{72D01F4D-1688-47F1-B4F2-CC750528178B}" destId="{93AB4D4D-7E08-40A9-8177-16CBBD5B5891}" srcOrd="6" destOrd="0" presId="urn:microsoft.com/office/officeart/2016/7/layout/RepeatingBendingProcessNew"/>
    <dgm:cxn modelId="{20C12141-7437-417E-9299-D898B82E3FCB}" type="presParOf" srcId="{72D01F4D-1688-47F1-B4F2-CC750528178B}" destId="{3814D9C5-25A1-4B1F-A6CC-42901D870FE6}" srcOrd="7" destOrd="0" presId="urn:microsoft.com/office/officeart/2016/7/layout/RepeatingBendingProcessNew"/>
    <dgm:cxn modelId="{9E8B827F-92D8-4C4B-BA4A-5315B404D56D}" type="presParOf" srcId="{3814D9C5-25A1-4B1F-A6CC-42901D870FE6}" destId="{41787245-201F-43CC-B0D7-6C1855B668C6}" srcOrd="0" destOrd="0" presId="urn:microsoft.com/office/officeart/2016/7/layout/RepeatingBendingProcessNew"/>
    <dgm:cxn modelId="{3F382BE9-3D6D-4509-8363-0F7FADFF5EB9}" type="presParOf" srcId="{72D01F4D-1688-47F1-B4F2-CC750528178B}" destId="{32AF1615-DB1D-40A9-9911-2AE497204C62}" srcOrd="8" destOrd="0" presId="urn:microsoft.com/office/officeart/2016/7/layout/RepeatingBendingProcessNew"/>
    <dgm:cxn modelId="{525942CC-3971-4342-8B92-1D9B2B11B63C}" type="presParOf" srcId="{72D01F4D-1688-47F1-B4F2-CC750528178B}" destId="{CE18E681-DB36-4C08-92D9-1E8E79DE5D53}" srcOrd="9" destOrd="0" presId="urn:microsoft.com/office/officeart/2016/7/layout/RepeatingBendingProcessNew"/>
    <dgm:cxn modelId="{8D24C419-ECAA-4C56-9039-CA584843ADDD}" type="presParOf" srcId="{CE18E681-DB36-4C08-92D9-1E8E79DE5D53}" destId="{6007FDA1-8E38-4A33-9850-1079C35FD986}" srcOrd="0" destOrd="0" presId="urn:microsoft.com/office/officeart/2016/7/layout/RepeatingBendingProcessNew"/>
    <dgm:cxn modelId="{41BC2F95-AB93-4C9F-9710-0D8CAAA34F7E}" type="presParOf" srcId="{72D01F4D-1688-47F1-B4F2-CC750528178B}" destId="{9CBCF3A2-4A63-4352-940A-378E74698605}" srcOrd="10"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88B1F1-EA3F-4461-84A5-8C584B9AB84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ED9A422-F999-4944-9AE7-30B7A521755C}">
      <dgm:prSet/>
      <dgm:spPr/>
      <dgm:t>
        <a:bodyPr/>
        <a:lstStyle/>
        <a:p>
          <a:r>
            <a:rPr lang="it-IT"/>
            <a:t>To standardize our data we need mean and standard deviation, but our dataset is not representative for the whole population;</a:t>
          </a:r>
          <a:endParaRPr lang="en-US"/>
        </a:p>
      </dgm:t>
    </dgm:pt>
    <dgm:pt modelId="{9596D5CE-F188-44C1-A5D7-8905C76347E5}" type="parTrans" cxnId="{D23178DD-2A0C-40D1-BD93-961940823260}">
      <dgm:prSet/>
      <dgm:spPr/>
      <dgm:t>
        <a:bodyPr/>
        <a:lstStyle/>
        <a:p>
          <a:endParaRPr lang="en-US"/>
        </a:p>
      </dgm:t>
    </dgm:pt>
    <dgm:pt modelId="{BD3E469B-9F0E-400F-9B77-5776AAAAD505}" type="sibTrans" cxnId="{D23178DD-2A0C-40D1-BD93-961940823260}">
      <dgm:prSet/>
      <dgm:spPr/>
      <dgm:t>
        <a:bodyPr/>
        <a:lstStyle/>
        <a:p>
          <a:endParaRPr lang="en-US"/>
        </a:p>
      </dgm:t>
    </dgm:pt>
    <dgm:pt modelId="{73719FC7-4160-4BC4-9BB8-0601726266B8}">
      <dgm:prSet/>
      <dgm:spPr/>
      <dgm:t>
        <a:bodyPr/>
        <a:lstStyle/>
        <a:p>
          <a:r>
            <a:rPr lang="it-IT"/>
            <a:t>Bootstrap is a statistical technique that has the goal to estimate our statistics by resampling with replacement our original sample.</a:t>
          </a:r>
          <a:endParaRPr lang="en-US"/>
        </a:p>
      </dgm:t>
    </dgm:pt>
    <dgm:pt modelId="{65B3D381-294C-488B-ACE1-18B5C5BA8D2C}" type="parTrans" cxnId="{C3730B77-781D-44B7-8D7E-A78E6D72119B}">
      <dgm:prSet/>
      <dgm:spPr/>
      <dgm:t>
        <a:bodyPr/>
        <a:lstStyle/>
        <a:p>
          <a:endParaRPr lang="en-US"/>
        </a:p>
      </dgm:t>
    </dgm:pt>
    <dgm:pt modelId="{FB11767F-2148-459D-9ADB-A6992414A562}" type="sibTrans" cxnId="{C3730B77-781D-44B7-8D7E-A78E6D72119B}">
      <dgm:prSet/>
      <dgm:spPr/>
      <dgm:t>
        <a:bodyPr/>
        <a:lstStyle/>
        <a:p>
          <a:endParaRPr lang="en-US"/>
        </a:p>
      </dgm:t>
    </dgm:pt>
    <dgm:pt modelId="{C95467B4-A159-4672-909F-E576213C18DD}">
      <dgm:prSet/>
      <dgm:spPr/>
      <dgm:t>
        <a:bodyPr/>
        <a:lstStyle/>
        <a:p>
          <a:r>
            <a:rPr lang="it-IT"/>
            <a:t>It allows us to mimic the process of obtaining new dataset without generating additional samples.</a:t>
          </a:r>
          <a:endParaRPr lang="en-US"/>
        </a:p>
      </dgm:t>
    </dgm:pt>
    <dgm:pt modelId="{5F140FC8-0662-4574-B8E8-0E47C3518934}" type="parTrans" cxnId="{6A3A57FD-CD6E-49CD-9C47-635D47D2EB5F}">
      <dgm:prSet/>
      <dgm:spPr/>
      <dgm:t>
        <a:bodyPr/>
        <a:lstStyle/>
        <a:p>
          <a:endParaRPr lang="en-US"/>
        </a:p>
      </dgm:t>
    </dgm:pt>
    <dgm:pt modelId="{FC310634-34AE-4EA0-9A08-40FA300C9472}" type="sibTrans" cxnId="{6A3A57FD-CD6E-49CD-9C47-635D47D2EB5F}">
      <dgm:prSet/>
      <dgm:spPr/>
      <dgm:t>
        <a:bodyPr/>
        <a:lstStyle/>
        <a:p>
          <a:endParaRPr lang="en-US"/>
        </a:p>
      </dgm:t>
    </dgm:pt>
    <dgm:pt modelId="{478AF234-7081-4663-BF27-6347EB80027D}">
      <dgm:prSet/>
      <dgm:spPr/>
      <dgm:t>
        <a:bodyPr/>
        <a:lstStyle/>
        <a:p>
          <a:r>
            <a:rPr lang="it-IT"/>
            <a:t>By the Low of Narge Numbers, the more dataset we obtain, the more our estimate will be near to the real case.</a:t>
          </a:r>
          <a:endParaRPr lang="en-US"/>
        </a:p>
      </dgm:t>
    </dgm:pt>
    <dgm:pt modelId="{DED95D01-7128-4287-8A88-257EA2FD1178}" type="parTrans" cxnId="{7489C2E9-F5DB-4CA2-A96F-54330AC30ADA}">
      <dgm:prSet/>
      <dgm:spPr/>
      <dgm:t>
        <a:bodyPr/>
        <a:lstStyle/>
        <a:p>
          <a:endParaRPr lang="en-US"/>
        </a:p>
      </dgm:t>
    </dgm:pt>
    <dgm:pt modelId="{817132EE-9DC9-4B03-B712-103E4B545A71}" type="sibTrans" cxnId="{7489C2E9-F5DB-4CA2-A96F-54330AC30ADA}">
      <dgm:prSet/>
      <dgm:spPr/>
      <dgm:t>
        <a:bodyPr/>
        <a:lstStyle/>
        <a:p>
          <a:endParaRPr lang="en-US"/>
        </a:p>
      </dgm:t>
    </dgm:pt>
    <dgm:pt modelId="{DFAB5DC1-CED6-4A28-87BB-05381A286C12}" type="pres">
      <dgm:prSet presAssocID="{6888B1F1-EA3F-4461-84A5-8C584B9AB84A}" presName="outerComposite" presStyleCnt="0">
        <dgm:presLayoutVars>
          <dgm:chMax val="5"/>
          <dgm:dir/>
          <dgm:resizeHandles val="exact"/>
        </dgm:presLayoutVars>
      </dgm:prSet>
      <dgm:spPr/>
    </dgm:pt>
    <dgm:pt modelId="{F432D201-22E3-4D95-B668-D0E439B80488}" type="pres">
      <dgm:prSet presAssocID="{6888B1F1-EA3F-4461-84A5-8C584B9AB84A}" presName="dummyMaxCanvas" presStyleCnt="0">
        <dgm:presLayoutVars/>
      </dgm:prSet>
      <dgm:spPr/>
    </dgm:pt>
    <dgm:pt modelId="{FDA24179-A8AE-41D7-9D70-ECEE2742DE21}" type="pres">
      <dgm:prSet presAssocID="{6888B1F1-EA3F-4461-84A5-8C584B9AB84A}" presName="FourNodes_1" presStyleLbl="node1" presStyleIdx="0" presStyleCnt="4">
        <dgm:presLayoutVars>
          <dgm:bulletEnabled val="1"/>
        </dgm:presLayoutVars>
      </dgm:prSet>
      <dgm:spPr/>
    </dgm:pt>
    <dgm:pt modelId="{E24C9FAC-AF22-4893-A819-A7263A357930}" type="pres">
      <dgm:prSet presAssocID="{6888B1F1-EA3F-4461-84A5-8C584B9AB84A}" presName="FourNodes_2" presStyleLbl="node1" presStyleIdx="1" presStyleCnt="4">
        <dgm:presLayoutVars>
          <dgm:bulletEnabled val="1"/>
        </dgm:presLayoutVars>
      </dgm:prSet>
      <dgm:spPr/>
    </dgm:pt>
    <dgm:pt modelId="{8129B7D4-9B9D-4B4A-B68E-0453AE3D74CA}" type="pres">
      <dgm:prSet presAssocID="{6888B1F1-EA3F-4461-84A5-8C584B9AB84A}" presName="FourNodes_3" presStyleLbl="node1" presStyleIdx="2" presStyleCnt="4">
        <dgm:presLayoutVars>
          <dgm:bulletEnabled val="1"/>
        </dgm:presLayoutVars>
      </dgm:prSet>
      <dgm:spPr/>
    </dgm:pt>
    <dgm:pt modelId="{187B080F-385B-46FF-A6B5-C5AC640A5B46}" type="pres">
      <dgm:prSet presAssocID="{6888B1F1-EA3F-4461-84A5-8C584B9AB84A}" presName="FourNodes_4" presStyleLbl="node1" presStyleIdx="3" presStyleCnt="4">
        <dgm:presLayoutVars>
          <dgm:bulletEnabled val="1"/>
        </dgm:presLayoutVars>
      </dgm:prSet>
      <dgm:spPr/>
    </dgm:pt>
    <dgm:pt modelId="{93D46047-FCD1-416A-89CE-754515119FD5}" type="pres">
      <dgm:prSet presAssocID="{6888B1F1-EA3F-4461-84A5-8C584B9AB84A}" presName="FourConn_1-2" presStyleLbl="fgAccFollowNode1" presStyleIdx="0" presStyleCnt="3">
        <dgm:presLayoutVars>
          <dgm:bulletEnabled val="1"/>
        </dgm:presLayoutVars>
      </dgm:prSet>
      <dgm:spPr/>
    </dgm:pt>
    <dgm:pt modelId="{D0C7049E-17E3-4E0A-9C84-4672205397E2}" type="pres">
      <dgm:prSet presAssocID="{6888B1F1-EA3F-4461-84A5-8C584B9AB84A}" presName="FourConn_2-3" presStyleLbl="fgAccFollowNode1" presStyleIdx="1" presStyleCnt="3">
        <dgm:presLayoutVars>
          <dgm:bulletEnabled val="1"/>
        </dgm:presLayoutVars>
      </dgm:prSet>
      <dgm:spPr/>
    </dgm:pt>
    <dgm:pt modelId="{33140185-F7D0-4421-BF1A-4E444EC207E5}" type="pres">
      <dgm:prSet presAssocID="{6888B1F1-EA3F-4461-84A5-8C584B9AB84A}" presName="FourConn_3-4" presStyleLbl="fgAccFollowNode1" presStyleIdx="2" presStyleCnt="3">
        <dgm:presLayoutVars>
          <dgm:bulletEnabled val="1"/>
        </dgm:presLayoutVars>
      </dgm:prSet>
      <dgm:spPr/>
    </dgm:pt>
    <dgm:pt modelId="{700A5CF0-9566-43C2-9BBA-F1C207E9EEF8}" type="pres">
      <dgm:prSet presAssocID="{6888B1F1-EA3F-4461-84A5-8C584B9AB84A}" presName="FourNodes_1_text" presStyleLbl="node1" presStyleIdx="3" presStyleCnt="4">
        <dgm:presLayoutVars>
          <dgm:bulletEnabled val="1"/>
        </dgm:presLayoutVars>
      </dgm:prSet>
      <dgm:spPr/>
    </dgm:pt>
    <dgm:pt modelId="{246BF8FB-3C2A-4077-B5F0-8A3C1F8BA5E8}" type="pres">
      <dgm:prSet presAssocID="{6888B1F1-EA3F-4461-84A5-8C584B9AB84A}" presName="FourNodes_2_text" presStyleLbl="node1" presStyleIdx="3" presStyleCnt="4">
        <dgm:presLayoutVars>
          <dgm:bulletEnabled val="1"/>
        </dgm:presLayoutVars>
      </dgm:prSet>
      <dgm:spPr/>
    </dgm:pt>
    <dgm:pt modelId="{B7A9EF49-EE32-4E53-9DF5-12B685EB07D7}" type="pres">
      <dgm:prSet presAssocID="{6888B1F1-EA3F-4461-84A5-8C584B9AB84A}" presName="FourNodes_3_text" presStyleLbl="node1" presStyleIdx="3" presStyleCnt="4">
        <dgm:presLayoutVars>
          <dgm:bulletEnabled val="1"/>
        </dgm:presLayoutVars>
      </dgm:prSet>
      <dgm:spPr/>
    </dgm:pt>
    <dgm:pt modelId="{8F36EB64-E264-446C-8BDF-5E1EAB597425}" type="pres">
      <dgm:prSet presAssocID="{6888B1F1-EA3F-4461-84A5-8C584B9AB84A}" presName="FourNodes_4_text" presStyleLbl="node1" presStyleIdx="3" presStyleCnt="4">
        <dgm:presLayoutVars>
          <dgm:bulletEnabled val="1"/>
        </dgm:presLayoutVars>
      </dgm:prSet>
      <dgm:spPr/>
    </dgm:pt>
  </dgm:ptLst>
  <dgm:cxnLst>
    <dgm:cxn modelId="{81667B14-E246-4E16-B68E-276673EAE2C8}" type="presOf" srcId="{C95467B4-A159-4672-909F-E576213C18DD}" destId="{8129B7D4-9B9D-4B4A-B68E-0453AE3D74CA}" srcOrd="0" destOrd="0" presId="urn:microsoft.com/office/officeart/2005/8/layout/vProcess5"/>
    <dgm:cxn modelId="{30A3FF2B-07EF-47BE-B7F6-15112D931F59}" type="presOf" srcId="{73719FC7-4160-4BC4-9BB8-0601726266B8}" destId="{E24C9FAC-AF22-4893-A819-A7263A357930}" srcOrd="0" destOrd="0" presId="urn:microsoft.com/office/officeart/2005/8/layout/vProcess5"/>
    <dgm:cxn modelId="{D4CF723D-E4DD-4C54-9BDD-A7365C4F7DC5}" type="presOf" srcId="{CED9A422-F999-4944-9AE7-30B7A521755C}" destId="{FDA24179-A8AE-41D7-9D70-ECEE2742DE21}" srcOrd="0" destOrd="0" presId="urn:microsoft.com/office/officeart/2005/8/layout/vProcess5"/>
    <dgm:cxn modelId="{7C85994A-D3F5-4B50-A69A-3E0BED1A9D93}" type="presOf" srcId="{478AF234-7081-4663-BF27-6347EB80027D}" destId="{187B080F-385B-46FF-A6B5-C5AC640A5B46}" srcOrd="0" destOrd="0" presId="urn:microsoft.com/office/officeart/2005/8/layout/vProcess5"/>
    <dgm:cxn modelId="{7729BD4D-D209-444F-B5F0-0B6FF667AE48}" type="presOf" srcId="{C95467B4-A159-4672-909F-E576213C18DD}" destId="{B7A9EF49-EE32-4E53-9DF5-12B685EB07D7}" srcOrd="1" destOrd="0" presId="urn:microsoft.com/office/officeart/2005/8/layout/vProcess5"/>
    <dgm:cxn modelId="{265E0B76-5297-4936-B431-DBA7FE448C3B}" type="presOf" srcId="{CED9A422-F999-4944-9AE7-30B7A521755C}" destId="{700A5CF0-9566-43C2-9BBA-F1C207E9EEF8}" srcOrd="1" destOrd="0" presId="urn:microsoft.com/office/officeart/2005/8/layout/vProcess5"/>
    <dgm:cxn modelId="{C3730B77-781D-44B7-8D7E-A78E6D72119B}" srcId="{6888B1F1-EA3F-4461-84A5-8C584B9AB84A}" destId="{73719FC7-4160-4BC4-9BB8-0601726266B8}" srcOrd="1" destOrd="0" parTransId="{65B3D381-294C-488B-ACE1-18B5C5BA8D2C}" sibTransId="{FB11767F-2148-459D-9ADB-A6992414A562}"/>
    <dgm:cxn modelId="{8357E37B-2E2C-4857-970A-84A5A8A4B21C}" type="presOf" srcId="{6888B1F1-EA3F-4461-84A5-8C584B9AB84A}" destId="{DFAB5DC1-CED6-4A28-87BB-05381A286C12}" srcOrd="0" destOrd="0" presId="urn:microsoft.com/office/officeart/2005/8/layout/vProcess5"/>
    <dgm:cxn modelId="{FACAC27F-630C-4D94-8534-09B9C2F2FEA0}" type="presOf" srcId="{BD3E469B-9F0E-400F-9B77-5776AAAAD505}" destId="{93D46047-FCD1-416A-89CE-754515119FD5}" srcOrd="0" destOrd="0" presId="urn:microsoft.com/office/officeart/2005/8/layout/vProcess5"/>
    <dgm:cxn modelId="{361DA1A2-F224-4D40-9960-8A65061159F0}" type="presOf" srcId="{FB11767F-2148-459D-9ADB-A6992414A562}" destId="{D0C7049E-17E3-4E0A-9C84-4672205397E2}" srcOrd="0" destOrd="0" presId="urn:microsoft.com/office/officeart/2005/8/layout/vProcess5"/>
    <dgm:cxn modelId="{8CF1F7C1-67CD-4B86-B600-8A3C6FC04DE8}" type="presOf" srcId="{478AF234-7081-4663-BF27-6347EB80027D}" destId="{8F36EB64-E264-446C-8BDF-5E1EAB597425}" srcOrd="1" destOrd="0" presId="urn:microsoft.com/office/officeart/2005/8/layout/vProcess5"/>
    <dgm:cxn modelId="{54FFC4D2-57A3-48CC-9F52-60E879BBAC52}" type="presOf" srcId="{FC310634-34AE-4EA0-9A08-40FA300C9472}" destId="{33140185-F7D0-4421-BF1A-4E444EC207E5}" srcOrd="0" destOrd="0" presId="urn:microsoft.com/office/officeart/2005/8/layout/vProcess5"/>
    <dgm:cxn modelId="{D23178DD-2A0C-40D1-BD93-961940823260}" srcId="{6888B1F1-EA3F-4461-84A5-8C584B9AB84A}" destId="{CED9A422-F999-4944-9AE7-30B7A521755C}" srcOrd="0" destOrd="0" parTransId="{9596D5CE-F188-44C1-A5D7-8905C76347E5}" sibTransId="{BD3E469B-9F0E-400F-9B77-5776AAAAD505}"/>
    <dgm:cxn modelId="{7489C2E9-F5DB-4CA2-A96F-54330AC30ADA}" srcId="{6888B1F1-EA3F-4461-84A5-8C584B9AB84A}" destId="{478AF234-7081-4663-BF27-6347EB80027D}" srcOrd="3" destOrd="0" parTransId="{DED95D01-7128-4287-8A88-257EA2FD1178}" sibTransId="{817132EE-9DC9-4B03-B712-103E4B545A71}"/>
    <dgm:cxn modelId="{B35FB5F2-F0D1-41C8-92D4-DFCD0B348288}" type="presOf" srcId="{73719FC7-4160-4BC4-9BB8-0601726266B8}" destId="{246BF8FB-3C2A-4077-B5F0-8A3C1F8BA5E8}" srcOrd="1" destOrd="0" presId="urn:microsoft.com/office/officeart/2005/8/layout/vProcess5"/>
    <dgm:cxn modelId="{6A3A57FD-CD6E-49CD-9C47-635D47D2EB5F}" srcId="{6888B1F1-EA3F-4461-84A5-8C584B9AB84A}" destId="{C95467B4-A159-4672-909F-E576213C18DD}" srcOrd="2" destOrd="0" parTransId="{5F140FC8-0662-4574-B8E8-0E47C3518934}" sibTransId="{FC310634-34AE-4EA0-9A08-40FA300C9472}"/>
    <dgm:cxn modelId="{DFCAF9B5-675E-48E1-AC4C-CA7D9ABB3B1A}" type="presParOf" srcId="{DFAB5DC1-CED6-4A28-87BB-05381A286C12}" destId="{F432D201-22E3-4D95-B668-D0E439B80488}" srcOrd="0" destOrd="0" presId="urn:microsoft.com/office/officeart/2005/8/layout/vProcess5"/>
    <dgm:cxn modelId="{F71EB93F-9857-4B0F-B8DB-09D1C66BC5EE}" type="presParOf" srcId="{DFAB5DC1-CED6-4A28-87BB-05381A286C12}" destId="{FDA24179-A8AE-41D7-9D70-ECEE2742DE21}" srcOrd="1" destOrd="0" presId="urn:microsoft.com/office/officeart/2005/8/layout/vProcess5"/>
    <dgm:cxn modelId="{E178A270-005A-490A-9B1F-3D3819813E8A}" type="presParOf" srcId="{DFAB5DC1-CED6-4A28-87BB-05381A286C12}" destId="{E24C9FAC-AF22-4893-A819-A7263A357930}" srcOrd="2" destOrd="0" presId="urn:microsoft.com/office/officeart/2005/8/layout/vProcess5"/>
    <dgm:cxn modelId="{C781627E-EC5C-44DB-836F-8038492115FB}" type="presParOf" srcId="{DFAB5DC1-CED6-4A28-87BB-05381A286C12}" destId="{8129B7D4-9B9D-4B4A-B68E-0453AE3D74CA}" srcOrd="3" destOrd="0" presId="urn:microsoft.com/office/officeart/2005/8/layout/vProcess5"/>
    <dgm:cxn modelId="{DFC53780-77BC-45F6-AD85-89C36E9AA283}" type="presParOf" srcId="{DFAB5DC1-CED6-4A28-87BB-05381A286C12}" destId="{187B080F-385B-46FF-A6B5-C5AC640A5B46}" srcOrd="4" destOrd="0" presId="urn:microsoft.com/office/officeart/2005/8/layout/vProcess5"/>
    <dgm:cxn modelId="{502358CB-92CB-4504-B285-590D4E866EA7}" type="presParOf" srcId="{DFAB5DC1-CED6-4A28-87BB-05381A286C12}" destId="{93D46047-FCD1-416A-89CE-754515119FD5}" srcOrd="5" destOrd="0" presId="urn:microsoft.com/office/officeart/2005/8/layout/vProcess5"/>
    <dgm:cxn modelId="{D4E34223-D2CD-455F-89D4-31BA7D62EF5C}" type="presParOf" srcId="{DFAB5DC1-CED6-4A28-87BB-05381A286C12}" destId="{D0C7049E-17E3-4E0A-9C84-4672205397E2}" srcOrd="6" destOrd="0" presId="urn:microsoft.com/office/officeart/2005/8/layout/vProcess5"/>
    <dgm:cxn modelId="{770E234C-896D-42E8-A9FC-857A888A5FAE}" type="presParOf" srcId="{DFAB5DC1-CED6-4A28-87BB-05381A286C12}" destId="{33140185-F7D0-4421-BF1A-4E444EC207E5}" srcOrd="7" destOrd="0" presId="urn:microsoft.com/office/officeart/2005/8/layout/vProcess5"/>
    <dgm:cxn modelId="{58E0EDBE-E02F-4C97-B027-93792A8FC651}" type="presParOf" srcId="{DFAB5DC1-CED6-4A28-87BB-05381A286C12}" destId="{700A5CF0-9566-43C2-9BBA-F1C207E9EEF8}" srcOrd="8" destOrd="0" presId="urn:microsoft.com/office/officeart/2005/8/layout/vProcess5"/>
    <dgm:cxn modelId="{B87FC852-5D8F-4A69-8498-26791385E623}" type="presParOf" srcId="{DFAB5DC1-CED6-4A28-87BB-05381A286C12}" destId="{246BF8FB-3C2A-4077-B5F0-8A3C1F8BA5E8}" srcOrd="9" destOrd="0" presId="urn:microsoft.com/office/officeart/2005/8/layout/vProcess5"/>
    <dgm:cxn modelId="{0323D34A-BA1A-4711-8505-DC1139D9E974}" type="presParOf" srcId="{DFAB5DC1-CED6-4A28-87BB-05381A286C12}" destId="{B7A9EF49-EE32-4E53-9DF5-12B685EB07D7}" srcOrd="10" destOrd="0" presId="urn:microsoft.com/office/officeart/2005/8/layout/vProcess5"/>
    <dgm:cxn modelId="{CF33EDEF-5BFB-47A8-BCE8-A6532E62E69A}" type="presParOf" srcId="{DFAB5DC1-CED6-4A28-87BB-05381A286C12}" destId="{8F36EB64-E264-446C-8BDF-5E1EAB597425}"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732870-C4C8-4E61-B335-6009D04BA6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423877-2328-4B0A-9707-2398E7B27CBC}">
      <dgm:prSet/>
      <dgm:spPr/>
      <dgm:t>
        <a:bodyPr/>
        <a:lstStyle/>
        <a:p>
          <a:r>
            <a:rPr lang="it-IT"/>
            <a:t>PCA is a technique used to find the smallest subspace such that as much information about the original data as possible is preserved:</a:t>
          </a:r>
          <a:endParaRPr lang="en-US"/>
        </a:p>
      </dgm:t>
    </dgm:pt>
    <dgm:pt modelId="{DB699383-A113-4819-A137-B2953CF9FA89}" type="parTrans" cxnId="{40CB4968-7A29-4728-974F-5CF940688CFD}">
      <dgm:prSet/>
      <dgm:spPr/>
      <dgm:t>
        <a:bodyPr/>
        <a:lstStyle/>
        <a:p>
          <a:endParaRPr lang="en-US"/>
        </a:p>
      </dgm:t>
    </dgm:pt>
    <dgm:pt modelId="{4A9E7C12-ADF0-4104-9651-262DE5FEF174}" type="sibTrans" cxnId="{40CB4968-7A29-4728-974F-5CF940688CFD}">
      <dgm:prSet/>
      <dgm:spPr/>
      <dgm:t>
        <a:bodyPr/>
        <a:lstStyle/>
        <a:p>
          <a:endParaRPr lang="en-US"/>
        </a:p>
      </dgm:t>
    </dgm:pt>
    <dgm:pt modelId="{A35DEF7F-DE60-47F1-A541-0E3E96BE1788}">
      <dgm:prSet/>
      <dgm:spPr/>
      <dgm:t>
        <a:bodyPr/>
        <a:lstStyle/>
        <a:p>
          <a:r>
            <a:rPr lang="it-IT" dirty="0" err="1"/>
            <a:t>Given</a:t>
          </a:r>
          <a:r>
            <a:rPr lang="it-IT" dirty="0"/>
            <a:t> data </a:t>
          </a:r>
          <a:r>
            <a:rPr lang="it-IT" dirty="0" err="1"/>
            <a:t>described</a:t>
          </a:r>
          <a:r>
            <a:rPr lang="it-IT" dirty="0"/>
            <a:t> by D </a:t>
          </a:r>
          <a:r>
            <a:rPr lang="it-IT" dirty="0" err="1"/>
            <a:t>variables</a:t>
          </a:r>
          <a:r>
            <a:rPr lang="it-IT" dirty="0"/>
            <a:t>, </a:t>
          </a:r>
          <a:r>
            <a:rPr lang="it-IT" dirty="0" err="1"/>
            <a:t>we</a:t>
          </a:r>
          <a:r>
            <a:rPr lang="it-IT" dirty="0"/>
            <a:t> </a:t>
          </a:r>
          <a:r>
            <a:rPr lang="it-IT" dirty="0" err="1"/>
            <a:t>aim</a:t>
          </a:r>
          <a:r>
            <a:rPr lang="it-IT" dirty="0"/>
            <a:t> to </a:t>
          </a:r>
          <a:r>
            <a:rPr lang="it-IT" dirty="0" err="1"/>
            <a:t>find</a:t>
          </a:r>
          <a:r>
            <a:rPr lang="it-IT" dirty="0"/>
            <a:t> a </a:t>
          </a:r>
          <a:r>
            <a:rPr lang="it-IT" dirty="0" err="1"/>
            <a:t>reduced</a:t>
          </a:r>
          <a:r>
            <a:rPr lang="it-IT" dirty="0"/>
            <a:t> </a:t>
          </a:r>
          <a:r>
            <a:rPr lang="it-IT" dirty="0" err="1"/>
            <a:t>subspace</a:t>
          </a:r>
          <a:r>
            <a:rPr lang="it-IT" dirty="0"/>
            <a:t> of </a:t>
          </a:r>
          <a:r>
            <a:rPr lang="it-IT" dirty="0" err="1"/>
            <a:t>dimension</a:t>
          </a:r>
          <a:r>
            <a:rPr lang="it-IT" dirty="0"/>
            <a:t> d &lt; D </a:t>
          </a:r>
          <a:r>
            <a:rPr lang="it-IT" dirty="0" err="1"/>
            <a:t>such</a:t>
          </a:r>
          <a:r>
            <a:rPr lang="it-IT" dirty="0"/>
            <a:t> </a:t>
          </a:r>
          <a:r>
            <a:rPr lang="it-IT" dirty="0" err="1"/>
            <a:t>that</a:t>
          </a:r>
          <a:r>
            <a:rPr lang="it-IT" dirty="0"/>
            <a:t> the </a:t>
          </a:r>
          <a:r>
            <a:rPr lang="it-IT" dirty="0" err="1"/>
            <a:t>most</a:t>
          </a:r>
          <a:r>
            <a:rPr lang="it-IT" dirty="0"/>
            <a:t> of the </a:t>
          </a:r>
          <a:r>
            <a:rPr lang="it-IT" dirty="0" err="1"/>
            <a:t>variability</a:t>
          </a:r>
          <a:r>
            <a:rPr lang="it-IT" dirty="0"/>
            <a:t> of the data </a:t>
          </a:r>
          <a:r>
            <a:rPr lang="it-IT" dirty="0" err="1"/>
            <a:t>is</a:t>
          </a:r>
          <a:r>
            <a:rPr lang="it-IT" dirty="0"/>
            <a:t> </a:t>
          </a:r>
          <a:r>
            <a:rPr lang="it-IT" dirty="0" err="1"/>
            <a:t>kept</a:t>
          </a:r>
          <a:r>
            <a:rPr lang="it-IT" dirty="0"/>
            <a:t>;</a:t>
          </a:r>
          <a:endParaRPr lang="en-US" dirty="0"/>
        </a:p>
      </dgm:t>
    </dgm:pt>
    <dgm:pt modelId="{04AB68ED-405E-4A37-A289-B4759B11252B}" type="parTrans" cxnId="{1987E706-9AA9-4FD9-B3E9-8F6E4C6FAF9B}">
      <dgm:prSet/>
      <dgm:spPr/>
      <dgm:t>
        <a:bodyPr/>
        <a:lstStyle/>
        <a:p>
          <a:endParaRPr lang="en-US"/>
        </a:p>
      </dgm:t>
    </dgm:pt>
    <dgm:pt modelId="{0B31A7CC-9053-4F87-9332-EAD9375140BC}" type="sibTrans" cxnId="{1987E706-9AA9-4FD9-B3E9-8F6E4C6FAF9B}">
      <dgm:prSet/>
      <dgm:spPr/>
      <dgm:t>
        <a:bodyPr/>
        <a:lstStyle/>
        <a:p>
          <a:endParaRPr lang="en-US"/>
        </a:p>
      </dgm:t>
    </dgm:pt>
    <dgm:pt modelId="{94613B9D-DC16-4A40-BF17-8525AE376249}">
      <dgm:prSet/>
      <dgm:spPr/>
      <dgm:t>
        <a:bodyPr/>
        <a:lstStyle/>
        <a:p>
          <a:r>
            <a:rPr lang="it-IT"/>
            <a:t>This new subspace is described by some vectors called Pricipal Components;</a:t>
          </a:r>
          <a:endParaRPr lang="en-US"/>
        </a:p>
      </dgm:t>
    </dgm:pt>
    <dgm:pt modelId="{C59817AB-223F-4C3B-ABA2-5D297E101331}" type="parTrans" cxnId="{1A964EA6-1C90-4220-836A-35B7D131B463}">
      <dgm:prSet/>
      <dgm:spPr/>
      <dgm:t>
        <a:bodyPr/>
        <a:lstStyle/>
        <a:p>
          <a:endParaRPr lang="en-US"/>
        </a:p>
      </dgm:t>
    </dgm:pt>
    <dgm:pt modelId="{D0DF1ED0-9D88-43FF-B7A4-1E3A7227EC8C}" type="sibTrans" cxnId="{1A964EA6-1C90-4220-836A-35B7D131B463}">
      <dgm:prSet/>
      <dgm:spPr/>
      <dgm:t>
        <a:bodyPr/>
        <a:lstStyle/>
        <a:p>
          <a:endParaRPr lang="en-US"/>
        </a:p>
      </dgm:t>
    </dgm:pt>
    <dgm:pt modelId="{3116AB70-A11E-4F04-85D1-46FB9ABDE0F7}">
      <dgm:prSet/>
      <dgm:spPr/>
      <dgm:t>
        <a:bodyPr/>
        <a:lstStyle/>
        <a:p>
          <a:r>
            <a:rPr lang="it-IT" dirty="0" err="1"/>
            <a:t>Each</a:t>
          </a:r>
          <a:r>
            <a:rPr lang="it-IT" dirty="0"/>
            <a:t> P.C. </a:t>
          </a:r>
          <a:r>
            <a:rPr lang="it-IT" dirty="0" err="1"/>
            <a:t>is</a:t>
          </a:r>
          <a:r>
            <a:rPr lang="it-IT" dirty="0"/>
            <a:t> </a:t>
          </a:r>
          <a:r>
            <a:rPr lang="it-IT" dirty="0" err="1"/>
            <a:t>built</a:t>
          </a:r>
          <a:r>
            <a:rPr lang="it-IT" dirty="0"/>
            <a:t> in </a:t>
          </a:r>
          <a:r>
            <a:rPr lang="it-IT" dirty="0" err="1"/>
            <a:t>such</a:t>
          </a:r>
          <a:r>
            <a:rPr lang="it-IT" dirty="0"/>
            <a:t> a way </a:t>
          </a:r>
          <a:r>
            <a:rPr lang="it-IT" dirty="0" err="1"/>
            <a:t>as</a:t>
          </a:r>
          <a:r>
            <a:rPr lang="it-IT" dirty="0"/>
            <a:t> to be </a:t>
          </a:r>
          <a:r>
            <a:rPr lang="it-IT" dirty="0" err="1"/>
            <a:t>orthogonal</a:t>
          </a:r>
          <a:r>
            <a:rPr lang="it-IT" dirty="0"/>
            <a:t> to the </a:t>
          </a:r>
          <a:r>
            <a:rPr lang="it-IT" dirty="0" err="1"/>
            <a:t>previous</a:t>
          </a:r>
          <a:r>
            <a:rPr lang="it-IT" dirty="0"/>
            <a:t> </a:t>
          </a:r>
          <a:r>
            <a:rPr lang="it-IT" dirty="0" err="1"/>
            <a:t>ones</a:t>
          </a:r>
          <a:r>
            <a:rPr lang="it-IT" dirty="0"/>
            <a:t>, and points to the </a:t>
          </a:r>
          <a:r>
            <a:rPr lang="it-IT" dirty="0" err="1"/>
            <a:t>direction</a:t>
          </a:r>
          <a:r>
            <a:rPr lang="it-IT" dirty="0"/>
            <a:t> of </a:t>
          </a:r>
          <a:r>
            <a:rPr lang="it-IT" dirty="0" err="1"/>
            <a:t>largest</a:t>
          </a:r>
          <a:r>
            <a:rPr lang="it-IT" dirty="0"/>
            <a:t> </a:t>
          </a:r>
          <a:r>
            <a:rPr lang="it-IT" dirty="0" err="1"/>
            <a:t>variance</a:t>
          </a:r>
          <a:r>
            <a:rPr lang="it-IT" dirty="0"/>
            <a:t> </a:t>
          </a:r>
          <a:endParaRPr lang="en-US" dirty="0"/>
        </a:p>
      </dgm:t>
    </dgm:pt>
    <dgm:pt modelId="{ECEDAC7E-719D-47CE-8103-05AEE7A1174F}" type="parTrans" cxnId="{26359558-402C-43DA-8B45-4C368DAE8A87}">
      <dgm:prSet/>
      <dgm:spPr/>
      <dgm:t>
        <a:bodyPr/>
        <a:lstStyle/>
        <a:p>
          <a:endParaRPr lang="en-US"/>
        </a:p>
      </dgm:t>
    </dgm:pt>
    <dgm:pt modelId="{3FDA7E5B-01C3-40FD-91BF-D6E7BE923DF1}" type="sibTrans" cxnId="{26359558-402C-43DA-8B45-4C368DAE8A87}">
      <dgm:prSet/>
      <dgm:spPr/>
      <dgm:t>
        <a:bodyPr/>
        <a:lstStyle/>
        <a:p>
          <a:endParaRPr lang="en-US"/>
        </a:p>
      </dgm:t>
    </dgm:pt>
    <dgm:pt modelId="{512BBE85-4EAB-4A2B-9FA5-C4A811DB31EC}" type="pres">
      <dgm:prSet presAssocID="{EB732870-C4C8-4E61-B335-6009D04BA643}" presName="root" presStyleCnt="0">
        <dgm:presLayoutVars>
          <dgm:dir/>
          <dgm:resizeHandles val="exact"/>
        </dgm:presLayoutVars>
      </dgm:prSet>
      <dgm:spPr/>
    </dgm:pt>
    <dgm:pt modelId="{CC067F18-38FA-4234-9965-2463A7FCCBED}" type="pres">
      <dgm:prSet presAssocID="{AC423877-2328-4B0A-9707-2398E7B27CBC}" presName="compNode" presStyleCnt="0"/>
      <dgm:spPr/>
    </dgm:pt>
    <dgm:pt modelId="{38A8027E-D47E-4973-ABA5-96429DAE276F}" type="pres">
      <dgm:prSet presAssocID="{AC423877-2328-4B0A-9707-2398E7B27CBC}" presName="bgRect" presStyleLbl="bgShp" presStyleIdx="0" presStyleCnt="4"/>
      <dgm:spPr/>
    </dgm:pt>
    <dgm:pt modelId="{6C7DBD45-7991-4613-B6CC-89780472F4DD}" type="pres">
      <dgm:prSet presAssocID="{AC423877-2328-4B0A-9707-2398E7B27C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68F11E9-56BF-4426-AB5F-0CFB8124C8C9}" type="pres">
      <dgm:prSet presAssocID="{AC423877-2328-4B0A-9707-2398E7B27CBC}" presName="spaceRect" presStyleCnt="0"/>
      <dgm:spPr/>
    </dgm:pt>
    <dgm:pt modelId="{07ECBA0F-702E-49E9-8247-49E4D94BEA30}" type="pres">
      <dgm:prSet presAssocID="{AC423877-2328-4B0A-9707-2398E7B27CBC}" presName="parTx" presStyleLbl="revTx" presStyleIdx="0" presStyleCnt="4">
        <dgm:presLayoutVars>
          <dgm:chMax val="0"/>
          <dgm:chPref val="0"/>
        </dgm:presLayoutVars>
      </dgm:prSet>
      <dgm:spPr/>
    </dgm:pt>
    <dgm:pt modelId="{9AAB643C-2424-4D4D-8F67-3A7F248F468D}" type="pres">
      <dgm:prSet presAssocID="{4A9E7C12-ADF0-4104-9651-262DE5FEF174}" presName="sibTrans" presStyleCnt="0"/>
      <dgm:spPr/>
    </dgm:pt>
    <dgm:pt modelId="{8CC49E33-21FF-4E3F-B2EB-45CDED560F4B}" type="pres">
      <dgm:prSet presAssocID="{A35DEF7F-DE60-47F1-A541-0E3E96BE1788}" presName="compNode" presStyleCnt="0"/>
      <dgm:spPr/>
    </dgm:pt>
    <dgm:pt modelId="{51F0F0B8-B7EA-4799-817F-9DC91669704F}" type="pres">
      <dgm:prSet presAssocID="{A35DEF7F-DE60-47F1-A541-0E3E96BE1788}" presName="bgRect" presStyleLbl="bgShp" presStyleIdx="1" presStyleCnt="4"/>
      <dgm:spPr/>
    </dgm:pt>
    <dgm:pt modelId="{CCDFEF03-8C51-4B07-B5AE-9F0805E11E68}" type="pres">
      <dgm:prSet presAssocID="{A35DEF7F-DE60-47F1-A541-0E3E96BE17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gno di spunta"/>
        </a:ext>
      </dgm:extLst>
    </dgm:pt>
    <dgm:pt modelId="{CC4FA3F0-CE69-44B6-8E8B-A19071A5129F}" type="pres">
      <dgm:prSet presAssocID="{A35DEF7F-DE60-47F1-A541-0E3E96BE1788}" presName="spaceRect" presStyleCnt="0"/>
      <dgm:spPr/>
    </dgm:pt>
    <dgm:pt modelId="{152F77A2-537B-4568-A1D8-288EB253266E}" type="pres">
      <dgm:prSet presAssocID="{A35DEF7F-DE60-47F1-A541-0E3E96BE1788}" presName="parTx" presStyleLbl="revTx" presStyleIdx="1" presStyleCnt="4">
        <dgm:presLayoutVars>
          <dgm:chMax val="0"/>
          <dgm:chPref val="0"/>
        </dgm:presLayoutVars>
      </dgm:prSet>
      <dgm:spPr/>
    </dgm:pt>
    <dgm:pt modelId="{24FA7DAA-A193-487B-A27F-1BB987739568}" type="pres">
      <dgm:prSet presAssocID="{0B31A7CC-9053-4F87-9332-EAD9375140BC}" presName="sibTrans" presStyleCnt="0"/>
      <dgm:spPr/>
    </dgm:pt>
    <dgm:pt modelId="{EEF454FB-E731-46B5-B80F-0EDA03F72F12}" type="pres">
      <dgm:prSet presAssocID="{94613B9D-DC16-4A40-BF17-8525AE376249}" presName="compNode" presStyleCnt="0"/>
      <dgm:spPr/>
    </dgm:pt>
    <dgm:pt modelId="{9662B12D-740E-4BA0-82BD-D8CF174A0A97}" type="pres">
      <dgm:prSet presAssocID="{94613B9D-DC16-4A40-BF17-8525AE376249}" presName="bgRect" presStyleLbl="bgShp" presStyleIdx="2" presStyleCnt="4"/>
      <dgm:spPr/>
    </dgm:pt>
    <dgm:pt modelId="{FA2B3463-5155-4DD9-AB5A-C25DFE4867D3}" type="pres">
      <dgm:prSet presAssocID="{94613B9D-DC16-4A40-BF17-8525AE3762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o"/>
        </a:ext>
      </dgm:extLst>
    </dgm:pt>
    <dgm:pt modelId="{3DE78F01-4A7B-4FE3-AE1F-79A63D43CBBD}" type="pres">
      <dgm:prSet presAssocID="{94613B9D-DC16-4A40-BF17-8525AE376249}" presName="spaceRect" presStyleCnt="0"/>
      <dgm:spPr/>
    </dgm:pt>
    <dgm:pt modelId="{39B1F24F-1B33-4EF5-854F-9A96872AF54C}" type="pres">
      <dgm:prSet presAssocID="{94613B9D-DC16-4A40-BF17-8525AE376249}" presName="parTx" presStyleLbl="revTx" presStyleIdx="2" presStyleCnt="4">
        <dgm:presLayoutVars>
          <dgm:chMax val="0"/>
          <dgm:chPref val="0"/>
        </dgm:presLayoutVars>
      </dgm:prSet>
      <dgm:spPr/>
    </dgm:pt>
    <dgm:pt modelId="{33DF5A21-776E-4DB4-A7C9-3D2E3AC7C6C4}" type="pres">
      <dgm:prSet presAssocID="{D0DF1ED0-9D88-43FF-B7A4-1E3A7227EC8C}" presName="sibTrans" presStyleCnt="0"/>
      <dgm:spPr/>
    </dgm:pt>
    <dgm:pt modelId="{235FE63F-BBF4-46B5-94BE-63EB02F74FDE}" type="pres">
      <dgm:prSet presAssocID="{3116AB70-A11E-4F04-85D1-46FB9ABDE0F7}" presName="compNode" presStyleCnt="0"/>
      <dgm:spPr/>
    </dgm:pt>
    <dgm:pt modelId="{27BF9E56-B209-494D-B383-88B3F1711955}" type="pres">
      <dgm:prSet presAssocID="{3116AB70-A11E-4F04-85D1-46FB9ABDE0F7}" presName="bgRect" presStyleLbl="bgShp" presStyleIdx="3" presStyleCnt="4"/>
      <dgm:spPr/>
    </dgm:pt>
    <dgm:pt modelId="{7696420D-55A0-49E2-A3F8-0AFC1713326A}" type="pres">
      <dgm:prSet presAssocID="{3116AB70-A11E-4F04-85D1-46FB9ABDE0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A5357005-8EF3-4C12-9C41-01D51F99D04D}" type="pres">
      <dgm:prSet presAssocID="{3116AB70-A11E-4F04-85D1-46FB9ABDE0F7}" presName="spaceRect" presStyleCnt="0"/>
      <dgm:spPr/>
    </dgm:pt>
    <dgm:pt modelId="{93B2C401-193A-442A-8A7C-617D48A6C619}" type="pres">
      <dgm:prSet presAssocID="{3116AB70-A11E-4F04-85D1-46FB9ABDE0F7}" presName="parTx" presStyleLbl="revTx" presStyleIdx="3" presStyleCnt="4">
        <dgm:presLayoutVars>
          <dgm:chMax val="0"/>
          <dgm:chPref val="0"/>
        </dgm:presLayoutVars>
      </dgm:prSet>
      <dgm:spPr/>
    </dgm:pt>
  </dgm:ptLst>
  <dgm:cxnLst>
    <dgm:cxn modelId="{1987E706-9AA9-4FD9-B3E9-8F6E4C6FAF9B}" srcId="{EB732870-C4C8-4E61-B335-6009D04BA643}" destId="{A35DEF7F-DE60-47F1-A541-0E3E96BE1788}" srcOrd="1" destOrd="0" parTransId="{04AB68ED-405E-4A37-A289-B4759B11252B}" sibTransId="{0B31A7CC-9053-4F87-9332-EAD9375140BC}"/>
    <dgm:cxn modelId="{7DCEB324-572B-4702-B29C-90805A4C7C09}" type="presOf" srcId="{AC423877-2328-4B0A-9707-2398E7B27CBC}" destId="{07ECBA0F-702E-49E9-8247-49E4D94BEA30}" srcOrd="0" destOrd="0" presId="urn:microsoft.com/office/officeart/2018/2/layout/IconVerticalSolidList"/>
    <dgm:cxn modelId="{40CB4968-7A29-4728-974F-5CF940688CFD}" srcId="{EB732870-C4C8-4E61-B335-6009D04BA643}" destId="{AC423877-2328-4B0A-9707-2398E7B27CBC}" srcOrd="0" destOrd="0" parTransId="{DB699383-A113-4819-A137-B2953CF9FA89}" sibTransId="{4A9E7C12-ADF0-4104-9651-262DE5FEF174}"/>
    <dgm:cxn modelId="{26359558-402C-43DA-8B45-4C368DAE8A87}" srcId="{EB732870-C4C8-4E61-B335-6009D04BA643}" destId="{3116AB70-A11E-4F04-85D1-46FB9ABDE0F7}" srcOrd="3" destOrd="0" parTransId="{ECEDAC7E-719D-47CE-8103-05AEE7A1174F}" sibTransId="{3FDA7E5B-01C3-40FD-91BF-D6E7BE923DF1}"/>
    <dgm:cxn modelId="{978CDE8E-18CD-4561-9AE3-C7981BF841E9}" type="presOf" srcId="{3116AB70-A11E-4F04-85D1-46FB9ABDE0F7}" destId="{93B2C401-193A-442A-8A7C-617D48A6C619}" srcOrd="0" destOrd="0" presId="urn:microsoft.com/office/officeart/2018/2/layout/IconVerticalSolidList"/>
    <dgm:cxn modelId="{1A964EA6-1C90-4220-836A-35B7D131B463}" srcId="{EB732870-C4C8-4E61-B335-6009D04BA643}" destId="{94613B9D-DC16-4A40-BF17-8525AE376249}" srcOrd="2" destOrd="0" parTransId="{C59817AB-223F-4C3B-ABA2-5D297E101331}" sibTransId="{D0DF1ED0-9D88-43FF-B7A4-1E3A7227EC8C}"/>
    <dgm:cxn modelId="{2AC630A8-2339-4EAF-95F5-9EE064220635}" type="presOf" srcId="{94613B9D-DC16-4A40-BF17-8525AE376249}" destId="{39B1F24F-1B33-4EF5-854F-9A96872AF54C}" srcOrd="0" destOrd="0" presId="urn:microsoft.com/office/officeart/2018/2/layout/IconVerticalSolidList"/>
    <dgm:cxn modelId="{C00578B3-F078-4694-986E-F2CF92CC9505}" type="presOf" srcId="{EB732870-C4C8-4E61-B335-6009D04BA643}" destId="{512BBE85-4EAB-4A2B-9FA5-C4A811DB31EC}" srcOrd="0" destOrd="0" presId="urn:microsoft.com/office/officeart/2018/2/layout/IconVerticalSolidList"/>
    <dgm:cxn modelId="{37BF69EC-F5D9-4518-BE0E-78A6B1941EA1}" type="presOf" srcId="{A35DEF7F-DE60-47F1-A541-0E3E96BE1788}" destId="{152F77A2-537B-4568-A1D8-288EB253266E}" srcOrd="0" destOrd="0" presId="urn:microsoft.com/office/officeart/2018/2/layout/IconVerticalSolidList"/>
    <dgm:cxn modelId="{9FBD3F0D-C3E5-4B86-9473-2F8A5084EE40}" type="presParOf" srcId="{512BBE85-4EAB-4A2B-9FA5-C4A811DB31EC}" destId="{CC067F18-38FA-4234-9965-2463A7FCCBED}" srcOrd="0" destOrd="0" presId="urn:microsoft.com/office/officeart/2018/2/layout/IconVerticalSolidList"/>
    <dgm:cxn modelId="{CBEE067B-107E-4197-B3B7-C42B3C480C78}" type="presParOf" srcId="{CC067F18-38FA-4234-9965-2463A7FCCBED}" destId="{38A8027E-D47E-4973-ABA5-96429DAE276F}" srcOrd="0" destOrd="0" presId="urn:microsoft.com/office/officeart/2018/2/layout/IconVerticalSolidList"/>
    <dgm:cxn modelId="{51E28D88-4B3F-4D48-9D20-3F6788D07204}" type="presParOf" srcId="{CC067F18-38FA-4234-9965-2463A7FCCBED}" destId="{6C7DBD45-7991-4613-B6CC-89780472F4DD}" srcOrd="1" destOrd="0" presId="urn:microsoft.com/office/officeart/2018/2/layout/IconVerticalSolidList"/>
    <dgm:cxn modelId="{1C72DDCB-060D-4AC4-80AF-E75588EA89D2}" type="presParOf" srcId="{CC067F18-38FA-4234-9965-2463A7FCCBED}" destId="{F68F11E9-56BF-4426-AB5F-0CFB8124C8C9}" srcOrd="2" destOrd="0" presId="urn:microsoft.com/office/officeart/2018/2/layout/IconVerticalSolidList"/>
    <dgm:cxn modelId="{1A0A61D7-7FC5-41FA-9D17-4767231B6382}" type="presParOf" srcId="{CC067F18-38FA-4234-9965-2463A7FCCBED}" destId="{07ECBA0F-702E-49E9-8247-49E4D94BEA30}" srcOrd="3" destOrd="0" presId="urn:microsoft.com/office/officeart/2018/2/layout/IconVerticalSolidList"/>
    <dgm:cxn modelId="{9622B0E2-0270-44CA-9145-E4363B6B4F4C}" type="presParOf" srcId="{512BBE85-4EAB-4A2B-9FA5-C4A811DB31EC}" destId="{9AAB643C-2424-4D4D-8F67-3A7F248F468D}" srcOrd="1" destOrd="0" presId="urn:microsoft.com/office/officeart/2018/2/layout/IconVerticalSolidList"/>
    <dgm:cxn modelId="{ACD38A2C-69A1-40B4-832E-D6FA6A7D2533}" type="presParOf" srcId="{512BBE85-4EAB-4A2B-9FA5-C4A811DB31EC}" destId="{8CC49E33-21FF-4E3F-B2EB-45CDED560F4B}" srcOrd="2" destOrd="0" presId="urn:microsoft.com/office/officeart/2018/2/layout/IconVerticalSolidList"/>
    <dgm:cxn modelId="{9106FC08-B101-48EB-9DB2-2D269D57D487}" type="presParOf" srcId="{8CC49E33-21FF-4E3F-B2EB-45CDED560F4B}" destId="{51F0F0B8-B7EA-4799-817F-9DC91669704F}" srcOrd="0" destOrd="0" presId="urn:microsoft.com/office/officeart/2018/2/layout/IconVerticalSolidList"/>
    <dgm:cxn modelId="{3E2DAF94-A341-4543-9CDC-9BB47E0EFAEE}" type="presParOf" srcId="{8CC49E33-21FF-4E3F-B2EB-45CDED560F4B}" destId="{CCDFEF03-8C51-4B07-B5AE-9F0805E11E68}" srcOrd="1" destOrd="0" presId="urn:microsoft.com/office/officeart/2018/2/layout/IconVerticalSolidList"/>
    <dgm:cxn modelId="{F6BAB04B-F39A-4E64-9C78-362DE29DD1B1}" type="presParOf" srcId="{8CC49E33-21FF-4E3F-B2EB-45CDED560F4B}" destId="{CC4FA3F0-CE69-44B6-8E8B-A19071A5129F}" srcOrd="2" destOrd="0" presId="urn:microsoft.com/office/officeart/2018/2/layout/IconVerticalSolidList"/>
    <dgm:cxn modelId="{C2D16F87-1B91-478D-BE1C-E96978E5D9DC}" type="presParOf" srcId="{8CC49E33-21FF-4E3F-B2EB-45CDED560F4B}" destId="{152F77A2-537B-4568-A1D8-288EB253266E}" srcOrd="3" destOrd="0" presId="urn:microsoft.com/office/officeart/2018/2/layout/IconVerticalSolidList"/>
    <dgm:cxn modelId="{7286E189-D998-4B6A-AB0F-B0F30B01EE5B}" type="presParOf" srcId="{512BBE85-4EAB-4A2B-9FA5-C4A811DB31EC}" destId="{24FA7DAA-A193-487B-A27F-1BB987739568}" srcOrd="3" destOrd="0" presId="urn:microsoft.com/office/officeart/2018/2/layout/IconVerticalSolidList"/>
    <dgm:cxn modelId="{622BB5C8-E96C-41BA-BCCC-D946E87E508A}" type="presParOf" srcId="{512BBE85-4EAB-4A2B-9FA5-C4A811DB31EC}" destId="{EEF454FB-E731-46B5-B80F-0EDA03F72F12}" srcOrd="4" destOrd="0" presId="urn:microsoft.com/office/officeart/2018/2/layout/IconVerticalSolidList"/>
    <dgm:cxn modelId="{F4F802AA-8653-412F-9165-5EA9630511F1}" type="presParOf" srcId="{EEF454FB-E731-46B5-B80F-0EDA03F72F12}" destId="{9662B12D-740E-4BA0-82BD-D8CF174A0A97}" srcOrd="0" destOrd="0" presId="urn:microsoft.com/office/officeart/2018/2/layout/IconVerticalSolidList"/>
    <dgm:cxn modelId="{A64A8570-2953-4E0F-A639-13E1B9C3D4A7}" type="presParOf" srcId="{EEF454FB-E731-46B5-B80F-0EDA03F72F12}" destId="{FA2B3463-5155-4DD9-AB5A-C25DFE4867D3}" srcOrd="1" destOrd="0" presId="urn:microsoft.com/office/officeart/2018/2/layout/IconVerticalSolidList"/>
    <dgm:cxn modelId="{6BE13477-09F5-4138-8A49-23B35CAF649D}" type="presParOf" srcId="{EEF454FB-E731-46B5-B80F-0EDA03F72F12}" destId="{3DE78F01-4A7B-4FE3-AE1F-79A63D43CBBD}" srcOrd="2" destOrd="0" presId="urn:microsoft.com/office/officeart/2018/2/layout/IconVerticalSolidList"/>
    <dgm:cxn modelId="{9C72EB6A-1F68-4E19-AC0F-D24F609A33D0}" type="presParOf" srcId="{EEF454FB-E731-46B5-B80F-0EDA03F72F12}" destId="{39B1F24F-1B33-4EF5-854F-9A96872AF54C}" srcOrd="3" destOrd="0" presId="urn:microsoft.com/office/officeart/2018/2/layout/IconVerticalSolidList"/>
    <dgm:cxn modelId="{867B6C97-6B02-43B7-A387-8E4814CAD0BE}" type="presParOf" srcId="{512BBE85-4EAB-4A2B-9FA5-C4A811DB31EC}" destId="{33DF5A21-776E-4DB4-A7C9-3D2E3AC7C6C4}" srcOrd="5" destOrd="0" presId="urn:microsoft.com/office/officeart/2018/2/layout/IconVerticalSolidList"/>
    <dgm:cxn modelId="{6F5272A0-FCF6-44D7-8550-F7445DBDC2B1}" type="presParOf" srcId="{512BBE85-4EAB-4A2B-9FA5-C4A811DB31EC}" destId="{235FE63F-BBF4-46B5-94BE-63EB02F74FDE}" srcOrd="6" destOrd="0" presId="urn:microsoft.com/office/officeart/2018/2/layout/IconVerticalSolidList"/>
    <dgm:cxn modelId="{957655AC-A2BB-4C1E-BFE2-19803C6C070F}" type="presParOf" srcId="{235FE63F-BBF4-46B5-94BE-63EB02F74FDE}" destId="{27BF9E56-B209-494D-B383-88B3F1711955}" srcOrd="0" destOrd="0" presId="urn:microsoft.com/office/officeart/2018/2/layout/IconVerticalSolidList"/>
    <dgm:cxn modelId="{917C4822-63BD-4A02-ADB9-040B8D6DC01F}" type="presParOf" srcId="{235FE63F-BBF4-46B5-94BE-63EB02F74FDE}" destId="{7696420D-55A0-49E2-A3F8-0AFC1713326A}" srcOrd="1" destOrd="0" presId="urn:microsoft.com/office/officeart/2018/2/layout/IconVerticalSolidList"/>
    <dgm:cxn modelId="{D176444A-249F-45A6-97DA-D2058D9036B0}" type="presParOf" srcId="{235FE63F-BBF4-46B5-94BE-63EB02F74FDE}" destId="{A5357005-8EF3-4C12-9C41-01D51F99D04D}" srcOrd="2" destOrd="0" presId="urn:microsoft.com/office/officeart/2018/2/layout/IconVerticalSolidList"/>
    <dgm:cxn modelId="{A02A21F1-63C7-4968-B37F-0161F055A1CC}" type="presParOf" srcId="{235FE63F-BBF4-46B5-94BE-63EB02F74FDE}" destId="{93B2C401-193A-442A-8A7C-617D48A6C61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9B5699-63A9-4B9F-89C1-429ACD6A00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57B2B07-91DB-4664-83E9-4AAE9B70507B}">
      <dgm:prSet/>
      <dgm:spPr/>
      <dgm:t>
        <a:bodyPr/>
        <a:lstStyle/>
        <a:p>
          <a:r>
            <a:rPr lang="it-IT" dirty="0" err="1"/>
            <a:t>Imbalanced</a:t>
          </a:r>
          <a:r>
            <a:rPr lang="it-IT" dirty="0"/>
            <a:t> dataset: </a:t>
          </a:r>
          <a:r>
            <a:rPr lang="it-IT" dirty="0" err="1"/>
            <a:t>how</a:t>
          </a:r>
          <a:r>
            <a:rPr lang="it-IT" dirty="0"/>
            <a:t> can </a:t>
          </a:r>
          <a:r>
            <a:rPr lang="it-IT" dirty="0" err="1"/>
            <a:t>we</a:t>
          </a:r>
          <a:r>
            <a:rPr lang="it-IT" dirty="0"/>
            <a:t> </a:t>
          </a:r>
          <a:r>
            <a:rPr lang="it-IT" dirty="0" err="1"/>
            <a:t>treat</a:t>
          </a:r>
          <a:r>
            <a:rPr lang="it-IT" dirty="0"/>
            <a:t> </a:t>
          </a:r>
          <a:r>
            <a:rPr lang="it-IT" dirty="0" err="1"/>
            <a:t>it</a:t>
          </a:r>
          <a:r>
            <a:rPr lang="it-IT" dirty="0"/>
            <a:t>? </a:t>
          </a:r>
          <a:r>
            <a:rPr lang="it-IT" dirty="0">
              <a:sym typeface="Wingdings" panose="05000000000000000000" pitchFamily="2" charset="2"/>
            </a:rPr>
            <a:t></a:t>
          </a:r>
          <a:r>
            <a:rPr lang="it-IT" dirty="0"/>
            <a:t> </a:t>
          </a:r>
          <a:r>
            <a:rPr lang="it-IT" dirty="0" err="1"/>
            <a:t>Resampling</a:t>
          </a:r>
          <a:r>
            <a:rPr lang="it-IT" dirty="0"/>
            <a:t>! </a:t>
          </a:r>
          <a:endParaRPr lang="en-US" dirty="0"/>
        </a:p>
      </dgm:t>
    </dgm:pt>
    <dgm:pt modelId="{24AA22D6-A815-4718-91DD-56F4D22DE9C5}" type="parTrans" cxnId="{F1B682F9-99E9-43F7-A6B3-0324907011BA}">
      <dgm:prSet/>
      <dgm:spPr/>
      <dgm:t>
        <a:bodyPr/>
        <a:lstStyle/>
        <a:p>
          <a:endParaRPr lang="en-US"/>
        </a:p>
      </dgm:t>
    </dgm:pt>
    <dgm:pt modelId="{12FAB2F2-C700-4AA9-BF18-5A2FB1DAAAB3}" type="sibTrans" cxnId="{F1B682F9-99E9-43F7-A6B3-0324907011BA}">
      <dgm:prSet/>
      <dgm:spPr/>
      <dgm:t>
        <a:bodyPr/>
        <a:lstStyle/>
        <a:p>
          <a:endParaRPr lang="en-US"/>
        </a:p>
      </dgm:t>
    </dgm:pt>
    <dgm:pt modelId="{6920D8F5-30D6-459F-8AA7-3FEE16D40476}">
      <dgm:prSet/>
      <dgm:spPr/>
      <dgm:t>
        <a:bodyPr/>
        <a:lstStyle/>
        <a:p>
          <a:r>
            <a:rPr lang="it-IT"/>
            <a:t>A normal oversampling can lead to overfitting: the model sees the same data points more than once at training time.</a:t>
          </a:r>
          <a:endParaRPr lang="en-US"/>
        </a:p>
      </dgm:t>
    </dgm:pt>
    <dgm:pt modelId="{14CC3601-73DF-48B6-9381-0FC27A3365EB}" type="parTrans" cxnId="{345F1AF5-678B-4EFD-BF04-1692E9B636EF}">
      <dgm:prSet/>
      <dgm:spPr/>
      <dgm:t>
        <a:bodyPr/>
        <a:lstStyle/>
        <a:p>
          <a:endParaRPr lang="en-US"/>
        </a:p>
      </dgm:t>
    </dgm:pt>
    <dgm:pt modelId="{B3D826D4-9A16-490E-B448-C84CA90764EA}" type="sibTrans" cxnId="{345F1AF5-678B-4EFD-BF04-1692E9B636EF}">
      <dgm:prSet/>
      <dgm:spPr/>
      <dgm:t>
        <a:bodyPr/>
        <a:lstStyle/>
        <a:p>
          <a:endParaRPr lang="en-US"/>
        </a:p>
      </dgm:t>
    </dgm:pt>
    <dgm:pt modelId="{08C85646-1515-402E-AC9B-5BB92EDADA62}">
      <dgm:prSet/>
      <dgm:spPr/>
      <dgm:t>
        <a:bodyPr/>
        <a:lstStyle/>
        <a:p>
          <a:r>
            <a:rPr lang="it-IT"/>
            <a:t>Solution: oversampling with SMOTE: generation of new syntetic points from the minority class to encrease tis cardinality. </a:t>
          </a:r>
          <a:endParaRPr lang="en-US"/>
        </a:p>
      </dgm:t>
    </dgm:pt>
    <dgm:pt modelId="{9682E82C-818A-4001-B77B-6D6EB4F99C59}" type="parTrans" cxnId="{0C2428ED-0D63-427D-8957-E03E70934E0F}">
      <dgm:prSet/>
      <dgm:spPr/>
      <dgm:t>
        <a:bodyPr/>
        <a:lstStyle/>
        <a:p>
          <a:endParaRPr lang="en-US"/>
        </a:p>
      </dgm:t>
    </dgm:pt>
    <dgm:pt modelId="{0701E845-C99B-49F7-B1B0-6B4ADA5C24EA}" type="sibTrans" cxnId="{0C2428ED-0D63-427D-8957-E03E70934E0F}">
      <dgm:prSet/>
      <dgm:spPr/>
      <dgm:t>
        <a:bodyPr/>
        <a:lstStyle/>
        <a:p>
          <a:endParaRPr lang="en-US"/>
        </a:p>
      </dgm:t>
    </dgm:pt>
    <dgm:pt modelId="{C1799443-C270-40E5-8333-0491F346AA47}">
      <dgm:prSet/>
      <dgm:spPr/>
      <dgm:t>
        <a:bodyPr/>
        <a:lstStyle/>
        <a:p>
          <a:r>
            <a:rPr lang="it-IT"/>
            <a:t>N.B. resampling techniques should only be applied on training set!!</a:t>
          </a:r>
          <a:endParaRPr lang="en-US"/>
        </a:p>
      </dgm:t>
    </dgm:pt>
    <dgm:pt modelId="{D9512570-2952-439B-AC48-001E6763CF33}" type="parTrans" cxnId="{7892AC52-4A22-4B58-A624-41DE2F94CD4D}">
      <dgm:prSet/>
      <dgm:spPr/>
      <dgm:t>
        <a:bodyPr/>
        <a:lstStyle/>
        <a:p>
          <a:endParaRPr lang="en-US"/>
        </a:p>
      </dgm:t>
    </dgm:pt>
    <dgm:pt modelId="{049FB3E6-2BFD-41A3-A06E-12026A83085C}" type="sibTrans" cxnId="{7892AC52-4A22-4B58-A624-41DE2F94CD4D}">
      <dgm:prSet/>
      <dgm:spPr/>
      <dgm:t>
        <a:bodyPr/>
        <a:lstStyle/>
        <a:p>
          <a:endParaRPr lang="en-US"/>
        </a:p>
      </dgm:t>
    </dgm:pt>
    <dgm:pt modelId="{D0FCB817-3405-444F-A36B-A9F9014033CC}" type="pres">
      <dgm:prSet presAssocID="{E39B5699-63A9-4B9F-89C1-429ACD6A0044}" presName="root" presStyleCnt="0">
        <dgm:presLayoutVars>
          <dgm:dir/>
          <dgm:resizeHandles val="exact"/>
        </dgm:presLayoutVars>
      </dgm:prSet>
      <dgm:spPr/>
    </dgm:pt>
    <dgm:pt modelId="{3115A811-B15B-44F0-96AE-9D4BB76CED27}" type="pres">
      <dgm:prSet presAssocID="{F57B2B07-91DB-4664-83E9-4AAE9B70507B}" presName="compNode" presStyleCnt="0"/>
      <dgm:spPr/>
    </dgm:pt>
    <dgm:pt modelId="{51CD9C28-288C-4884-A606-DBB252EC30DA}" type="pres">
      <dgm:prSet presAssocID="{F57B2B07-91DB-4664-83E9-4AAE9B70507B}" presName="bgRect" presStyleLbl="bgShp" presStyleIdx="0" presStyleCnt="4"/>
      <dgm:spPr/>
    </dgm:pt>
    <dgm:pt modelId="{C3BB99D4-AA7E-4280-A552-F98A6A7E6086}" type="pres">
      <dgm:prSet presAssocID="{F57B2B07-91DB-4664-83E9-4AAE9B7050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atore"/>
        </a:ext>
      </dgm:extLst>
    </dgm:pt>
    <dgm:pt modelId="{BAD1DF8F-81C5-40C3-8D9C-6C8047E9AD0B}" type="pres">
      <dgm:prSet presAssocID="{F57B2B07-91DB-4664-83E9-4AAE9B70507B}" presName="spaceRect" presStyleCnt="0"/>
      <dgm:spPr/>
    </dgm:pt>
    <dgm:pt modelId="{FBFABE99-C683-4B44-849A-C6EE6CAB227B}" type="pres">
      <dgm:prSet presAssocID="{F57B2B07-91DB-4664-83E9-4AAE9B70507B}" presName="parTx" presStyleLbl="revTx" presStyleIdx="0" presStyleCnt="4">
        <dgm:presLayoutVars>
          <dgm:chMax val="0"/>
          <dgm:chPref val="0"/>
        </dgm:presLayoutVars>
      </dgm:prSet>
      <dgm:spPr/>
    </dgm:pt>
    <dgm:pt modelId="{4253D1D7-E42D-497F-BC3D-30E24F9D7C8C}" type="pres">
      <dgm:prSet presAssocID="{12FAB2F2-C700-4AA9-BF18-5A2FB1DAAAB3}" presName="sibTrans" presStyleCnt="0"/>
      <dgm:spPr/>
    </dgm:pt>
    <dgm:pt modelId="{858D59D7-A57B-4242-B5C3-03861C5770D4}" type="pres">
      <dgm:prSet presAssocID="{6920D8F5-30D6-459F-8AA7-3FEE16D40476}" presName="compNode" presStyleCnt="0"/>
      <dgm:spPr/>
    </dgm:pt>
    <dgm:pt modelId="{47CAA4A2-358D-49A8-AAB0-CE71176F43A4}" type="pres">
      <dgm:prSet presAssocID="{6920D8F5-30D6-459F-8AA7-3FEE16D40476}" presName="bgRect" presStyleLbl="bgShp" presStyleIdx="1" presStyleCnt="4"/>
      <dgm:spPr/>
    </dgm:pt>
    <dgm:pt modelId="{80F033F0-CBC1-4081-BDC5-D8FEFD88F951}" type="pres">
      <dgm:prSet presAssocID="{6920D8F5-30D6-459F-8AA7-3FEE16D404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DDE7DDE1-2840-4CD5-9F45-B9D1EF41E6BA}" type="pres">
      <dgm:prSet presAssocID="{6920D8F5-30D6-459F-8AA7-3FEE16D40476}" presName="spaceRect" presStyleCnt="0"/>
      <dgm:spPr/>
    </dgm:pt>
    <dgm:pt modelId="{93BAA477-80EE-41C6-8B2A-78EB22DBB217}" type="pres">
      <dgm:prSet presAssocID="{6920D8F5-30D6-459F-8AA7-3FEE16D40476}" presName="parTx" presStyleLbl="revTx" presStyleIdx="1" presStyleCnt="4">
        <dgm:presLayoutVars>
          <dgm:chMax val="0"/>
          <dgm:chPref val="0"/>
        </dgm:presLayoutVars>
      </dgm:prSet>
      <dgm:spPr/>
    </dgm:pt>
    <dgm:pt modelId="{BD7E5D4D-6271-4191-B54F-C3DD8B3421BD}" type="pres">
      <dgm:prSet presAssocID="{B3D826D4-9A16-490E-B448-C84CA90764EA}" presName="sibTrans" presStyleCnt="0"/>
      <dgm:spPr/>
    </dgm:pt>
    <dgm:pt modelId="{600C8325-397D-4F1B-8F7D-CDBB5E5793F4}" type="pres">
      <dgm:prSet presAssocID="{08C85646-1515-402E-AC9B-5BB92EDADA62}" presName="compNode" presStyleCnt="0"/>
      <dgm:spPr/>
    </dgm:pt>
    <dgm:pt modelId="{CBA75873-9432-4948-B2AF-DC8DE2403933}" type="pres">
      <dgm:prSet presAssocID="{08C85646-1515-402E-AC9B-5BB92EDADA62}" presName="bgRect" presStyleLbl="bgShp" presStyleIdx="2" presStyleCnt="4"/>
      <dgm:spPr/>
    </dgm:pt>
    <dgm:pt modelId="{4A14865B-4319-49FD-BF20-A8C4C71E8FBC}" type="pres">
      <dgm:prSet presAssocID="{08C85646-1515-402E-AC9B-5BB92EDADA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stle scene"/>
        </a:ext>
      </dgm:extLst>
    </dgm:pt>
    <dgm:pt modelId="{B6112421-D0E0-446A-940B-DF161D3A6645}" type="pres">
      <dgm:prSet presAssocID="{08C85646-1515-402E-AC9B-5BB92EDADA62}" presName="spaceRect" presStyleCnt="0"/>
      <dgm:spPr/>
    </dgm:pt>
    <dgm:pt modelId="{F2C91022-2CF4-4F5D-84D8-BC2AC24E58AA}" type="pres">
      <dgm:prSet presAssocID="{08C85646-1515-402E-AC9B-5BB92EDADA62}" presName="parTx" presStyleLbl="revTx" presStyleIdx="2" presStyleCnt="4">
        <dgm:presLayoutVars>
          <dgm:chMax val="0"/>
          <dgm:chPref val="0"/>
        </dgm:presLayoutVars>
      </dgm:prSet>
      <dgm:spPr/>
    </dgm:pt>
    <dgm:pt modelId="{F4C3B907-26EC-4663-A29C-5CF2E822A7C0}" type="pres">
      <dgm:prSet presAssocID="{0701E845-C99B-49F7-B1B0-6B4ADA5C24EA}" presName="sibTrans" presStyleCnt="0"/>
      <dgm:spPr/>
    </dgm:pt>
    <dgm:pt modelId="{ED36DF42-A400-47E4-94B0-F3FCED5ACD4A}" type="pres">
      <dgm:prSet presAssocID="{C1799443-C270-40E5-8333-0491F346AA47}" presName="compNode" presStyleCnt="0"/>
      <dgm:spPr/>
    </dgm:pt>
    <dgm:pt modelId="{01A8F5FF-C49E-4B4E-8909-CDBB214E8D21}" type="pres">
      <dgm:prSet presAssocID="{C1799443-C270-40E5-8333-0491F346AA47}" presName="bgRect" presStyleLbl="bgShp" presStyleIdx="3" presStyleCnt="4"/>
      <dgm:spPr/>
    </dgm:pt>
    <dgm:pt modelId="{3A5AB960-54CD-4E16-A423-3D3A08B9130B}" type="pres">
      <dgm:prSet presAssocID="{C1799443-C270-40E5-8333-0491F346AA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w blade"/>
        </a:ext>
      </dgm:extLst>
    </dgm:pt>
    <dgm:pt modelId="{4550670D-00B9-4E24-9464-64DC4BBCDAAD}" type="pres">
      <dgm:prSet presAssocID="{C1799443-C270-40E5-8333-0491F346AA47}" presName="spaceRect" presStyleCnt="0"/>
      <dgm:spPr/>
    </dgm:pt>
    <dgm:pt modelId="{9F9EEFE2-5E9C-4803-90C3-09A604273B47}" type="pres">
      <dgm:prSet presAssocID="{C1799443-C270-40E5-8333-0491F346AA47}" presName="parTx" presStyleLbl="revTx" presStyleIdx="3" presStyleCnt="4">
        <dgm:presLayoutVars>
          <dgm:chMax val="0"/>
          <dgm:chPref val="0"/>
        </dgm:presLayoutVars>
      </dgm:prSet>
      <dgm:spPr/>
    </dgm:pt>
  </dgm:ptLst>
  <dgm:cxnLst>
    <dgm:cxn modelId="{7892AC52-4A22-4B58-A624-41DE2F94CD4D}" srcId="{E39B5699-63A9-4B9F-89C1-429ACD6A0044}" destId="{C1799443-C270-40E5-8333-0491F346AA47}" srcOrd="3" destOrd="0" parTransId="{D9512570-2952-439B-AC48-001E6763CF33}" sibTransId="{049FB3E6-2BFD-41A3-A06E-12026A83085C}"/>
    <dgm:cxn modelId="{7BE1978F-F0B2-459D-AD67-CD2A16339207}" type="presOf" srcId="{6920D8F5-30D6-459F-8AA7-3FEE16D40476}" destId="{93BAA477-80EE-41C6-8B2A-78EB22DBB217}" srcOrd="0" destOrd="0" presId="urn:microsoft.com/office/officeart/2018/2/layout/IconVerticalSolidList"/>
    <dgm:cxn modelId="{53BCC3A0-675C-4572-9AE6-FE1A84E25818}" type="presOf" srcId="{C1799443-C270-40E5-8333-0491F346AA47}" destId="{9F9EEFE2-5E9C-4803-90C3-09A604273B47}" srcOrd="0" destOrd="0" presId="urn:microsoft.com/office/officeart/2018/2/layout/IconVerticalSolidList"/>
    <dgm:cxn modelId="{7DEEE3A5-FF10-4D41-9B3E-AC7489DDAE67}" type="presOf" srcId="{F57B2B07-91DB-4664-83E9-4AAE9B70507B}" destId="{FBFABE99-C683-4B44-849A-C6EE6CAB227B}" srcOrd="0" destOrd="0" presId="urn:microsoft.com/office/officeart/2018/2/layout/IconVerticalSolidList"/>
    <dgm:cxn modelId="{BCDE1CC6-82D0-4BEF-A839-213D3E8DF235}" type="presOf" srcId="{E39B5699-63A9-4B9F-89C1-429ACD6A0044}" destId="{D0FCB817-3405-444F-A36B-A9F9014033CC}" srcOrd="0" destOrd="0" presId="urn:microsoft.com/office/officeart/2018/2/layout/IconVerticalSolidList"/>
    <dgm:cxn modelId="{0C2428ED-0D63-427D-8957-E03E70934E0F}" srcId="{E39B5699-63A9-4B9F-89C1-429ACD6A0044}" destId="{08C85646-1515-402E-AC9B-5BB92EDADA62}" srcOrd="2" destOrd="0" parTransId="{9682E82C-818A-4001-B77B-6D6EB4F99C59}" sibTransId="{0701E845-C99B-49F7-B1B0-6B4ADA5C24EA}"/>
    <dgm:cxn modelId="{E03AA7EF-DE09-4BCA-B887-AA1B3FC53782}" type="presOf" srcId="{08C85646-1515-402E-AC9B-5BB92EDADA62}" destId="{F2C91022-2CF4-4F5D-84D8-BC2AC24E58AA}" srcOrd="0" destOrd="0" presId="urn:microsoft.com/office/officeart/2018/2/layout/IconVerticalSolidList"/>
    <dgm:cxn modelId="{345F1AF5-678B-4EFD-BF04-1692E9B636EF}" srcId="{E39B5699-63A9-4B9F-89C1-429ACD6A0044}" destId="{6920D8F5-30D6-459F-8AA7-3FEE16D40476}" srcOrd="1" destOrd="0" parTransId="{14CC3601-73DF-48B6-9381-0FC27A3365EB}" sibTransId="{B3D826D4-9A16-490E-B448-C84CA90764EA}"/>
    <dgm:cxn modelId="{F1B682F9-99E9-43F7-A6B3-0324907011BA}" srcId="{E39B5699-63A9-4B9F-89C1-429ACD6A0044}" destId="{F57B2B07-91DB-4664-83E9-4AAE9B70507B}" srcOrd="0" destOrd="0" parTransId="{24AA22D6-A815-4718-91DD-56F4D22DE9C5}" sibTransId="{12FAB2F2-C700-4AA9-BF18-5A2FB1DAAAB3}"/>
    <dgm:cxn modelId="{2FA569A3-AEFB-497F-A2A3-B71D75F9C2B2}" type="presParOf" srcId="{D0FCB817-3405-444F-A36B-A9F9014033CC}" destId="{3115A811-B15B-44F0-96AE-9D4BB76CED27}" srcOrd="0" destOrd="0" presId="urn:microsoft.com/office/officeart/2018/2/layout/IconVerticalSolidList"/>
    <dgm:cxn modelId="{CFA3E0A9-8782-486B-A5B0-010C7BB4B02C}" type="presParOf" srcId="{3115A811-B15B-44F0-96AE-9D4BB76CED27}" destId="{51CD9C28-288C-4884-A606-DBB252EC30DA}" srcOrd="0" destOrd="0" presId="urn:microsoft.com/office/officeart/2018/2/layout/IconVerticalSolidList"/>
    <dgm:cxn modelId="{41CCCAFA-5414-481B-9E99-4ACB3676BDA4}" type="presParOf" srcId="{3115A811-B15B-44F0-96AE-9D4BB76CED27}" destId="{C3BB99D4-AA7E-4280-A552-F98A6A7E6086}" srcOrd="1" destOrd="0" presId="urn:microsoft.com/office/officeart/2018/2/layout/IconVerticalSolidList"/>
    <dgm:cxn modelId="{59300B10-B5A8-4FBF-B95A-2E33E781F90B}" type="presParOf" srcId="{3115A811-B15B-44F0-96AE-9D4BB76CED27}" destId="{BAD1DF8F-81C5-40C3-8D9C-6C8047E9AD0B}" srcOrd="2" destOrd="0" presId="urn:microsoft.com/office/officeart/2018/2/layout/IconVerticalSolidList"/>
    <dgm:cxn modelId="{B9319D7D-873F-4C25-852A-B64374A7C69C}" type="presParOf" srcId="{3115A811-B15B-44F0-96AE-9D4BB76CED27}" destId="{FBFABE99-C683-4B44-849A-C6EE6CAB227B}" srcOrd="3" destOrd="0" presId="urn:microsoft.com/office/officeart/2018/2/layout/IconVerticalSolidList"/>
    <dgm:cxn modelId="{FB42E838-C60E-4564-AFC2-3CC3A3B8EA40}" type="presParOf" srcId="{D0FCB817-3405-444F-A36B-A9F9014033CC}" destId="{4253D1D7-E42D-497F-BC3D-30E24F9D7C8C}" srcOrd="1" destOrd="0" presId="urn:microsoft.com/office/officeart/2018/2/layout/IconVerticalSolidList"/>
    <dgm:cxn modelId="{36C44D42-891E-4648-B79D-4BCC41BF4950}" type="presParOf" srcId="{D0FCB817-3405-444F-A36B-A9F9014033CC}" destId="{858D59D7-A57B-4242-B5C3-03861C5770D4}" srcOrd="2" destOrd="0" presId="urn:microsoft.com/office/officeart/2018/2/layout/IconVerticalSolidList"/>
    <dgm:cxn modelId="{1E07F7D4-8D38-44CC-AF9D-836FE7C3FD5C}" type="presParOf" srcId="{858D59D7-A57B-4242-B5C3-03861C5770D4}" destId="{47CAA4A2-358D-49A8-AAB0-CE71176F43A4}" srcOrd="0" destOrd="0" presId="urn:microsoft.com/office/officeart/2018/2/layout/IconVerticalSolidList"/>
    <dgm:cxn modelId="{F20490D5-7176-4DA9-908B-840A7F2A34FF}" type="presParOf" srcId="{858D59D7-A57B-4242-B5C3-03861C5770D4}" destId="{80F033F0-CBC1-4081-BDC5-D8FEFD88F951}" srcOrd="1" destOrd="0" presId="urn:microsoft.com/office/officeart/2018/2/layout/IconVerticalSolidList"/>
    <dgm:cxn modelId="{18C5EDD7-A00C-48FB-82A5-25ED95F98AEB}" type="presParOf" srcId="{858D59D7-A57B-4242-B5C3-03861C5770D4}" destId="{DDE7DDE1-2840-4CD5-9F45-B9D1EF41E6BA}" srcOrd="2" destOrd="0" presId="urn:microsoft.com/office/officeart/2018/2/layout/IconVerticalSolidList"/>
    <dgm:cxn modelId="{27D6BBB3-5505-4422-85C7-A5C730ACB291}" type="presParOf" srcId="{858D59D7-A57B-4242-B5C3-03861C5770D4}" destId="{93BAA477-80EE-41C6-8B2A-78EB22DBB217}" srcOrd="3" destOrd="0" presId="urn:microsoft.com/office/officeart/2018/2/layout/IconVerticalSolidList"/>
    <dgm:cxn modelId="{7189DD35-A0EF-4F54-92C8-2B3D30940C57}" type="presParOf" srcId="{D0FCB817-3405-444F-A36B-A9F9014033CC}" destId="{BD7E5D4D-6271-4191-B54F-C3DD8B3421BD}" srcOrd="3" destOrd="0" presId="urn:microsoft.com/office/officeart/2018/2/layout/IconVerticalSolidList"/>
    <dgm:cxn modelId="{AF5F2AEB-75AA-42B9-8019-AAD3F361C72A}" type="presParOf" srcId="{D0FCB817-3405-444F-A36B-A9F9014033CC}" destId="{600C8325-397D-4F1B-8F7D-CDBB5E5793F4}" srcOrd="4" destOrd="0" presId="urn:microsoft.com/office/officeart/2018/2/layout/IconVerticalSolidList"/>
    <dgm:cxn modelId="{02144C0C-23BF-420A-9260-DA4685A4EFA5}" type="presParOf" srcId="{600C8325-397D-4F1B-8F7D-CDBB5E5793F4}" destId="{CBA75873-9432-4948-B2AF-DC8DE2403933}" srcOrd="0" destOrd="0" presId="urn:microsoft.com/office/officeart/2018/2/layout/IconVerticalSolidList"/>
    <dgm:cxn modelId="{C5D0E1D7-C52F-4C1B-9BA4-AB874923A04E}" type="presParOf" srcId="{600C8325-397D-4F1B-8F7D-CDBB5E5793F4}" destId="{4A14865B-4319-49FD-BF20-A8C4C71E8FBC}" srcOrd="1" destOrd="0" presId="urn:microsoft.com/office/officeart/2018/2/layout/IconVerticalSolidList"/>
    <dgm:cxn modelId="{1C28FFA6-3E2B-4E3F-A73B-79AD90FE0C73}" type="presParOf" srcId="{600C8325-397D-4F1B-8F7D-CDBB5E5793F4}" destId="{B6112421-D0E0-446A-940B-DF161D3A6645}" srcOrd="2" destOrd="0" presId="urn:microsoft.com/office/officeart/2018/2/layout/IconVerticalSolidList"/>
    <dgm:cxn modelId="{C55C41BA-6902-4FB4-98A0-58D629CDB303}" type="presParOf" srcId="{600C8325-397D-4F1B-8F7D-CDBB5E5793F4}" destId="{F2C91022-2CF4-4F5D-84D8-BC2AC24E58AA}" srcOrd="3" destOrd="0" presId="urn:microsoft.com/office/officeart/2018/2/layout/IconVerticalSolidList"/>
    <dgm:cxn modelId="{FAEAC16C-A361-45EA-A310-7D59735FEAF7}" type="presParOf" srcId="{D0FCB817-3405-444F-A36B-A9F9014033CC}" destId="{F4C3B907-26EC-4663-A29C-5CF2E822A7C0}" srcOrd="5" destOrd="0" presId="urn:microsoft.com/office/officeart/2018/2/layout/IconVerticalSolidList"/>
    <dgm:cxn modelId="{29D5B48E-4F78-45F6-98D7-52C37BFEF5B6}" type="presParOf" srcId="{D0FCB817-3405-444F-A36B-A9F9014033CC}" destId="{ED36DF42-A400-47E4-94B0-F3FCED5ACD4A}" srcOrd="6" destOrd="0" presId="urn:microsoft.com/office/officeart/2018/2/layout/IconVerticalSolidList"/>
    <dgm:cxn modelId="{C3D847E9-E2D9-4840-B78F-4405A5BF2A55}" type="presParOf" srcId="{ED36DF42-A400-47E4-94B0-F3FCED5ACD4A}" destId="{01A8F5FF-C49E-4B4E-8909-CDBB214E8D21}" srcOrd="0" destOrd="0" presId="urn:microsoft.com/office/officeart/2018/2/layout/IconVerticalSolidList"/>
    <dgm:cxn modelId="{2D088EC1-2D17-460E-B1A8-E81EE0516ADC}" type="presParOf" srcId="{ED36DF42-A400-47E4-94B0-F3FCED5ACD4A}" destId="{3A5AB960-54CD-4E16-A423-3D3A08B9130B}" srcOrd="1" destOrd="0" presId="urn:microsoft.com/office/officeart/2018/2/layout/IconVerticalSolidList"/>
    <dgm:cxn modelId="{9199A0CF-6976-4F6B-8FC2-52C0D4528096}" type="presParOf" srcId="{ED36DF42-A400-47E4-94B0-F3FCED5ACD4A}" destId="{4550670D-00B9-4E24-9464-64DC4BBCDAAD}" srcOrd="2" destOrd="0" presId="urn:microsoft.com/office/officeart/2018/2/layout/IconVerticalSolidList"/>
    <dgm:cxn modelId="{861075C8-F3DC-4CEA-A4BC-9A8B0914D1FB}" type="presParOf" srcId="{ED36DF42-A400-47E4-94B0-F3FCED5ACD4A}" destId="{9F9EEFE2-5E9C-4803-90C3-09A604273B4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A04FE-8920-4034-B9DB-E6BE72C2181D}">
      <dsp:nvSpPr>
        <dsp:cNvPr id="0" name=""/>
        <dsp:cNvSpPr/>
      </dsp:nvSpPr>
      <dsp:spPr>
        <a:xfrm>
          <a:off x="3000158" y="697340"/>
          <a:ext cx="537732" cy="91440"/>
        </a:xfrm>
        <a:custGeom>
          <a:avLst/>
          <a:gdLst/>
          <a:ahLst/>
          <a:cxnLst/>
          <a:rect l="0" t="0" r="0" b="0"/>
          <a:pathLst>
            <a:path>
              <a:moveTo>
                <a:pt x="0" y="45720"/>
              </a:moveTo>
              <a:lnTo>
                <a:pt x="537732"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4816" y="740218"/>
        <a:ext cx="28416" cy="5683"/>
      </dsp:txXfrm>
    </dsp:sp>
    <dsp:sp modelId="{F2018BDA-90A6-4862-ADE7-D3E7DC1C1DE5}">
      <dsp:nvSpPr>
        <dsp:cNvPr id="0" name=""/>
        <dsp:cNvSpPr/>
      </dsp:nvSpPr>
      <dsp:spPr>
        <a:xfrm>
          <a:off x="530946" y="1756"/>
          <a:ext cx="2471011" cy="148260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082" tIns="127097" rIns="121082" bIns="127097" numCol="1" spcCol="1270" anchor="ctr" anchorCtr="0">
          <a:noAutofit/>
        </a:bodyPr>
        <a:lstStyle/>
        <a:p>
          <a:pPr marL="0" lvl="0" indent="0" algn="ctr" defTabSz="666750">
            <a:lnSpc>
              <a:spcPct val="100000"/>
            </a:lnSpc>
            <a:spcBef>
              <a:spcPct val="0"/>
            </a:spcBef>
            <a:spcAft>
              <a:spcPct val="35000"/>
            </a:spcAft>
            <a:buNone/>
          </a:pPr>
          <a:r>
            <a:rPr lang="it-IT" sz="1500" kern="1200"/>
            <a:t>Dara presents both binary and categorical features. </a:t>
          </a:r>
          <a:endParaRPr lang="en-US" sz="1500" kern="1200"/>
        </a:p>
      </dsp:txBody>
      <dsp:txXfrm>
        <a:off x="530946" y="1756"/>
        <a:ext cx="2471011" cy="1482607"/>
      </dsp:txXfrm>
    </dsp:sp>
    <dsp:sp modelId="{EA034BB3-A11D-489F-8EF1-760E0FEF16EC}">
      <dsp:nvSpPr>
        <dsp:cNvPr id="0" name=""/>
        <dsp:cNvSpPr/>
      </dsp:nvSpPr>
      <dsp:spPr>
        <a:xfrm>
          <a:off x="1766452" y="1482563"/>
          <a:ext cx="3039344" cy="537732"/>
        </a:xfrm>
        <a:custGeom>
          <a:avLst/>
          <a:gdLst/>
          <a:ahLst/>
          <a:cxnLst/>
          <a:rect l="0" t="0" r="0" b="0"/>
          <a:pathLst>
            <a:path>
              <a:moveTo>
                <a:pt x="3039344" y="0"/>
              </a:moveTo>
              <a:lnTo>
                <a:pt x="3039344" y="285966"/>
              </a:lnTo>
              <a:lnTo>
                <a:pt x="0" y="285966"/>
              </a:lnTo>
              <a:lnTo>
                <a:pt x="0" y="537732"/>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8824" y="1748588"/>
        <a:ext cx="154601" cy="5683"/>
      </dsp:txXfrm>
    </dsp:sp>
    <dsp:sp modelId="{C3175487-A12C-4FF3-B2C5-2AADEAF9D74F}">
      <dsp:nvSpPr>
        <dsp:cNvPr id="0" name=""/>
        <dsp:cNvSpPr/>
      </dsp:nvSpPr>
      <dsp:spPr>
        <a:xfrm>
          <a:off x="3570291" y="1756"/>
          <a:ext cx="2471011" cy="148260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082" tIns="127097" rIns="121082" bIns="127097" numCol="1" spcCol="1270" anchor="ctr" anchorCtr="0">
          <a:noAutofit/>
        </a:bodyPr>
        <a:lstStyle/>
        <a:p>
          <a:pPr marL="0" lvl="0" indent="0" algn="ctr" defTabSz="666750">
            <a:lnSpc>
              <a:spcPct val="100000"/>
            </a:lnSpc>
            <a:spcBef>
              <a:spcPct val="0"/>
            </a:spcBef>
            <a:spcAft>
              <a:spcPct val="35000"/>
            </a:spcAft>
            <a:buNone/>
          </a:pPr>
          <a:r>
            <a:rPr lang="it-IT" sz="1500" kern="1200"/>
            <a:t>Categorical features introduce a challenge for many machine learning algorithms!</a:t>
          </a:r>
          <a:endParaRPr lang="en-US" sz="1500" kern="1200"/>
        </a:p>
      </dsp:txBody>
      <dsp:txXfrm>
        <a:off x="3570291" y="1756"/>
        <a:ext cx="2471011" cy="1482607"/>
      </dsp:txXfrm>
    </dsp:sp>
    <dsp:sp modelId="{73017069-D705-4B4F-A116-D759A9A6157D}">
      <dsp:nvSpPr>
        <dsp:cNvPr id="0" name=""/>
        <dsp:cNvSpPr/>
      </dsp:nvSpPr>
      <dsp:spPr>
        <a:xfrm>
          <a:off x="3000158" y="2748280"/>
          <a:ext cx="537732" cy="91440"/>
        </a:xfrm>
        <a:custGeom>
          <a:avLst/>
          <a:gdLst/>
          <a:ahLst/>
          <a:cxnLst/>
          <a:rect l="0" t="0" r="0" b="0"/>
          <a:pathLst>
            <a:path>
              <a:moveTo>
                <a:pt x="0" y="45720"/>
              </a:moveTo>
              <a:lnTo>
                <a:pt x="537732" y="45720"/>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4816" y="2791158"/>
        <a:ext cx="28416" cy="5683"/>
      </dsp:txXfrm>
    </dsp:sp>
    <dsp:sp modelId="{1C814F21-B5CB-4B0C-BA35-B61F3FB0CE65}">
      <dsp:nvSpPr>
        <dsp:cNvPr id="0" name=""/>
        <dsp:cNvSpPr/>
      </dsp:nvSpPr>
      <dsp:spPr>
        <a:xfrm>
          <a:off x="530946" y="2052696"/>
          <a:ext cx="2471011" cy="148260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082" tIns="127097" rIns="121082" bIns="127097" numCol="1" spcCol="1270" anchor="ctr" anchorCtr="0">
          <a:noAutofit/>
        </a:bodyPr>
        <a:lstStyle/>
        <a:p>
          <a:pPr marL="0" lvl="0" indent="0" algn="ctr" defTabSz="666750">
            <a:lnSpc>
              <a:spcPct val="100000"/>
            </a:lnSpc>
            <a:spcBef>
              <a:spcPct val="0"/>
            </a:spcBef>
            <a:spcAft>
              <a:spcPct val="35000"/>
            </a:spcAft>
            <a:buNone/>
          </a:pPr>
          <a:r>
            <a:rPr lang="it-IT" sz="1500" kern="1200" dirty="0"/>
            <a:t>Solution: </a:t>
          </a:r>
          <a:r>
            <a:rPr lang="it-IT" sz="1500" kern="1200" dirty="0" err="1"/>
            <a:t>each</a:t>
          </a:r>
          <a:r>
            <a:rPr lang="it-IT" sz="1500" kern="1200" dirty="0"/>
            <a:t> </a:t>
          </a:r>
          <a:r>
            <a:rPr lang="it-IT" sz="1500" kern="1200" dirty="0" err="1"/>
            <a:t>categorical</a:t>
          </a:r>
          <a:r>
            <a:rPr lang="it-IT" sz="1500" kern="1200" dirty="0"/>
            <a:t> </a:t>
          </a:r>
          <a:r>
            <a:rPr lang="it-IT" sz="1500" kern="1200" dirty="0" err="1"/>
            <a:t>value</a:t>
          </a:r>
          <a:r>
            <a:rPr lang="it-IT" sz="1500" kern="1200" dirty="0"/>
            <a:t> </a:t>
          </a:r>
          <a:r>
            <a:rPr lang="it-IT" sz="1500" kern="1200" dirty="0" err="1"/>
            <a:t>is</a:t>
          </a:r>
          <a:r>
            <a:rPr lang="it-IT" sz="1500" kern="1200" dirty="0"/>
            <a:t> </a:t>
          </a:r>
          <a:r>
            <a:rPr lang="it-IT" sz="1500" kern="1200" dirty="0" err="1"/>
            <a:t>converted</a:t>
          </a:r>
          <a:r>
            <a:rPr lang="it-IT" sz="1500" kern="1200" dirty="0"/>
            <a:t> </a:t>
          </a:r>
          <a:r>
            <a:rPr lang="it-IT" sz="1500" kern="1200" dirty="0" err="1"/>
            <a:t>onto</a:t>
          </a:r>
          <a:r>
            <a:rPr lang="it-IT" sz="1500" kern="1200" dirty="0"/>
            <a:t> a new </a:t>
          </a:r>
          <a:r>
            <a:rPr lang="it-IT" sz="1500" kern="1200" dirty="0" err="1"/>
            <a:t>column,which</a:t>
          </a:r>
          <a:r>
            <a:rPr lang="it-IT" sz="1500" kern="1200" dirty="0"/>
            <a:t> </a:t>
          </a:r>
          <a:r>
            <a:rPr lang="it-IT" sz="1500" kern="1200" dirty="0" err="1"/>
            <a:t>is</a:t>
          </a:r>
          <a:r>
            <a:rPr lang="it-IT" sz="1500" kern="1200" dirty="0"/>
            <a:t> </a:t>
          </a:r>
          <a:r>
            <a:rPr lang="it-IT" sz="1500" kern="1200" dirty="0" err="1"/>
            <a:t>assigned</a:t>
          </a:r>
          <a:r>
            <a:rPr lang="it-IT" sz="1500" kern="1200" dirty="0"/>
            <a:t> the </a:t>
          </a:r>
          <a:r>
            <a:rPr lang="it-IT" sz="1500" kern="1200" dirty="0" err="1"/>
            <a:t>value</a:t>
          </a:r>
          <a:r>
            <a:rPr lang="it-IT" sz="1500" kern="1200" dirty="0"/>
            <a:t> 1 or 0. </a:t>
          </a:r>
          <a:endParaRPr lang="en-US" sz="1500" kern="1200" dirty="0"/>
        </a:p>
      </dsp:txBody>
      <dsp:txXfrm>
        <a:off x="530946" y="2052696"/>
        <a:ext cx="2471011" cy="1482607"/>
      </dsp:txXfrm>
    </dsp:sp>
    <dsp:sp modelId="{3814D9C5-25A1-4B1F-A6CC-42901D870FE6}">
      <dsp:nvSpPr>
        <dsp:cNvPr id="0" name=""/>
        <dsp:cNvSpPr/>
      </dsp:nvSpPr>
      <dsp:spPr>
        <a:xfrm>
          <a:off x="1766452" y="3533503"/>
          <a:ext cx="3039344" cy="537732"/>
        </a:xfrm>
        <a:custGeom>
          <a:avLst/>
          <a:gdLst/>
          <a:ahLst/>
          <a:cxnLst/>
          <a:rect l="0" t="0" r="0" b="0"/>
          <a:pathLst>
            <a:path>
              <a:moveTo>
                <a:pt x="3039344" y="0"/>
              </a:moveTo>
              <a:lnTo>
                <a:pt x="3039344" y="285966"/>
              </a:lnTo>
              <a:lnTo>
                <a:pt x="0" y="285966"/>
              </a:lnTo>
              <a:lnTo>
                <a:pt x="0" y="537732"/>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8824" y="3799528"/>
        <a:ext cx="154601" cy="5683"/>
      </dsp:txXfrm>
    </dsp:sp>
    <dsp:sp modelId="{93AB4D4D-7E08-40A9-8177-16CBBD5B5891}">
      <dsp:nvSpPr>
        <dsp:cNvPr id="0" name=""/>
        <dsp:cNvSpPr/>
      </dsp:nvSpPr>
      <dsp:spPr>
        <a:xfrm>
          <a:off x="3570291" y="2052696"/>
          <a:ext cx="2471011" cy="148260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082" tIns="127097" rIns="121082" bIns="127097" numCol="1" spcCol="1270" anchor="ctr" anchorCtr="0">
          <a:noAutofit/>
        </a:bodyPr>
        <a:lstStyle/>
        <a:p>
          <a:pPr marL="0" lvl="0" indent="0" algn="ctr" defTabSz="666750">
            <a:lnSpc>
              <a:spcPct val="100000"/>
            </a:lnSpc>
            <a:spcBef>
              <a:spcPct val="0"/>
            </a:spcBef>
            <a:spcAft>
              <a:spcPct val="35000"/>
            </a:spcAft>
            <a:buNone/>
          </a:pPr>
          <a:r>
            <a:rPr lang="it-IT" sz="1500" kern="1200"/>
            <a:t>Technique called ONE-HOT ENCODING.</a:t>
          </a:r>
          <a:endParaRPr lang="en-US" sz="1500" kern="1200"/>
        </a:p>
      </dsp:txBody>
      <dsp:txXfrm>
        <a:off x="3570291" y="2052696"/>
        <a:ext cx="2471011" cy="1482607"/>
      </dsp:txXfrm>
    </dsp:sp>
    <dsp:sp modelId="{CE18E681-DB36-4C08-92D9-1E8E79DE5D53}">
      <dsp:nvSpPr>
        <dsp:cNvPr id="0" name=""/>
        <dsp:cNvSpPr/>
      </dsp:nvSpPr>
      <dsp:spPr>
        <a:xfrm>
          <a:off x="3000158" y="4799219"/>
          <a:ext cx="537732" cy="91440"/>
        </a:xfrm>
        <a:custGeom>
          <a:avLst/>
          <a:gdLst/>
          <a:ahLst/>
          <a:cxnLst/>
          <a:rect l="0" t="0" r="0" b="0"/>
          <a:pathLst>
            <a:path>
              <a:moveTo>
                <a:pt x="0" y="45720"/>
              </a:moveTo>
              <a:lnTo>
                <a:pt x="537732" y="45720"/>
              </a:lnTo>
            </a:path>
          </a:pathLst>
        </a:custGeom>
        <a:noFill/>
        <a:ln w="635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4816" y="4842098"/>
        <a:ext cx="28416" cy="5683"/>
      </dsp:txXfrm>
    </dsp:sp>
    <dsp:sp modelId="{32AF1615-DB1D-40A9-9911-2AE497204C62}">
      <dsp:nvSpPr>
        <dsp:cNvPr id="0" name=""/>
        <dsp:cNvSpPr/>
      </dsp:nvSpPr>
      <dsp:spPr>
        <a:xfrm>
          <a:off x="530946" y="4103636"/>
          <a:ext cx="2471011" cy="14826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082" tIns="127097" rIns="121082" bIns="127097" numCol="1" spcCol="1270" anchor="ctr" anchorCtr="0">
          <a:noAutofit/>
        </a:bodyPr>
        <a:lstStyle/>
        <a:p>
          <a:pPr marL="0" lvl="0" indent="0" algn="ctr" defTabSz="666750">
            <a:lnSpc>
              <a:spcPct val="100000"/>
            </a:lnSpc>
            <a:spcBef>
              <a:spcPct val="0"/>
            </a:spcBef>
            <a:spcAft>
              <a:spcPct val="35000"/>
            </a:spcAft>
            <a:buNone/>
          </a:pPr>
          <a:r>
            <a:rPr lang="it-IT" sz="1500" kern="1200"/>
            <a:t>Advantage: not weighting a value improperly;</a:t>
          </a:r>
          <a:endParaRPr lang="en-US" sz="1500" kern="1200"/>
        </a:p>
      </dsp:txBody>
      <dsp:txXfrm>
        <a:off x="530946" y="4103636"/>
        <a:ext cx="2471011" cy="1482607"/>
      </dsp:txXfrm>
    </dsp:sp>
    <dsp:sp modelId="{9CBCF3A2-4A63-4352-940A-378E74698605}">
      <dsp:nvSpPr>
        <dsp:cNvPr id="0" name=""/>
        <dsp:cNvSpPr/>
      </dsp:nvSpPr>
      <dsp:spPr>
        <a:xfrm>
          <a:off x="3570291" y="4103636"/>
          <a:ext cx="2471011" cy="148260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082" tIns="127097" rIns="121082" bIns="127097" numCol="1" spcCol="1270" anchor="ctr" anchorCtr="0">
          <a:noAutofit/>
        </a:bodyPr>
        <a:lstStyle/>
        <a:p>
          <a:pPr marL="0" lvl="0" indent="0" algn="ctr" defTabSz="666750">
            <a:lnSpc>
              <a:spcPct val="100000"/>
            </a:lnSpc>
            <a:spcBef>
              <a:spcPct val="0"/>
            </a:spcBef>
            <a:spcAft>
              <a:spcPct val="35000"/>
            </a:spcAft>
            <a:buNone/>
          </a:pPr>
          <a:r>
            <a:rPr lang="it-IT" sz="1500" kern="1200"/>
            <a:t>Downside: addition of more column</a:t>
          </a:r>
          <a:endParaRPr lang="en-US" sz="1500" kern="1200"/>
        </a:p>
      </dsp:txBody>
      <dsp:txXfrm>
        <a:off x="3570291" y="4103636"/>
        <a:ext cx="2471011" cy="1482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24179-A8AE-41D7-9D70-ECEE2742DE21}">
      <dsp:nvSpPr>
        <dsp:cNvPr id="0" name=""/>
        <dsp:cNvSpPr/>
      </dsp:nvSpPr>
      <dsp:spPr>
        <a:xfrm>
          <a:off x="0" y="0"/>
          <a:ext cx="5257800" cy="12293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To standardize our data we need mean and standard deviation, but our dataset is not representative for the whole population;</a:t>
          </a:r>
          <a:endParaRPr lang="en-US" sz="1800" kern="1200"/>
        </a:p>
      </dsp:txBody>
      <dsp:txXfrm>
        <a:off x="36007" y="36007"/>
        <a:ext cx="3827343" cy="1157346"/>
      </dsp:txXfrm>
    </dsp:sp>
    <dsp:sp modelId="{E24C9FAC-AF22-4893-A819-A7263A357930}">
      <dsp:nvSpPr>
        <dsp:cNvPr id="0" name=""/>
        <dsp:cNvSpPr/>
      </dsp:nvSpPr>
      <dsp:spPr>
        <a:xfrm>
          <a:off x="440340" y="1452880"/>
          <a:ext cx="5257800" cy="1229360"/>
        </a:xfrm>
        <a:prstGeom prst="roundRect">
          <a:avLst>
            <a:gd name="adj" fmla="val 10000"/>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Bootstrap is a statistical technique that has the goal to estimate our statistics by resampling with replacement our original sample.</a:t>
          </a:r>
          <a:endParaRPr lang="en-US" sz="1800" kern="1200"/>
        </a:p>
      </dsp:txBody>
      <dsp:txXfrm>
        <a:off x="476347" y="1488887"/>
        <a:ext cx="3946361" cy="1157346"/>
      </dsp:txXfrm>
    </dsp:sp>
    <dsp:sp modelId="{8129B7D4-9B9D-4B4A-B68E-0453AE3D74CA}">
      <dsp:nvSpPr>
        <dsp:cNvPr id="0" name=""/>
        <dsp:cNvSpPr/>
      </dsp:nvSpPr>
      <dsp:spPr>
        <a:xfrm>
          <a:off x="874109" y="2905760"/>
          <a:ext cx="5257800" cy="1229360"/>
        </a:xfrm>
        <a:prstGeom prst="roundRect">
          <a:avLst>
            <a:gd name="adj" fmla="val 10000"/>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It allows us to mimic the process of obtaining new dataset without generating additional samples.</a:t>
          </a:r>
          <a:endParaRPr lang="en-US" sz="1800" kern="1200"/>
        </a:p>
      </dsp:txBody>
      <dsp:txXfrm>
        <a:off x="910116" y="2941767"/>
        <a:ext cx="3952933" cy="1157346"/>
      </dsp:txXfrm>
    </dsp:sp>
    <dsp:sp modelId="{187B080F-385B-46FF-A6B5-C5AC640A5B46}">
      <dsp:nvSpPr>
        <dsp:cNvPr id="0" name=""/>
        <dsp:cNvSpPr/>
      </dsp:nvSpPr>
      <dsp:spPr>
        <a:xfrm>
          <a:off x="1314449" y="4358640"/>
          <a:ext cx="5257800" cy="1229360"/>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By the Low of Narge Numbers, the more dataset we obtain, the more our estimate will be near to the real case.</a:t>
          </a:r>
          <a:endParaRPr lang="en-US" sz="1800" kern="1200"/>
        </a:p>
      </dsp:txBody>
      <dsp:txXfrm>
        <a:off x="1350456" y="4394647"/>
        <a:ext cx="3946361" cy="1157346"/>
      </dsp:txXfrm>
    </dsp:sp>
    <dsp:sp modelId="{93D46047-FCD1-416A-89CE-754515119FD5}">
      <dsp:nvSpPr>
        <dsp:cNvPr id="0" name=""/>
        <dsp:cNvSpPr/>
      </dsp:nvSpPr>
      <dsp:spPr>
        <a:xfrm>
          <a:off x="4458716" y="941578"/>
          <a:ext cx="799084" cy="7990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8510" y="941578"/>
        <a:ext cx="439496" cy="601311"/>
      </dsp:txXfrm>
    </dsp:sp>
    <dsp:sp modelId="{D0C7049E-17E3-4E0A-9C84-4672205397E2}">
      <dsp:nvSpPr>
        <dsp:cNvPr id="0" name=""/>
        <dsp:cNvSpPr/>
      </dsp:nvSpPr>
      <dsp:spPr>
        <a:xfrm>
          <a:off x="4899056" y="2394458"/>
          <a:ext cx="799084" cy="799084"/>
        </a:xfrm>
        <a:prstGeom prst="downArrow">
          <a:avLst>
            <a:gd name="adj1" fmla="val 55000"/>
            <a:gd name="adj2" fmla="val 45000"/>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78850" y="2394458"/>
        <a:ext cx="439496" cy="601311"/>
      </dsp:txXfrm>
    </dsp:sp>
    <dsp:sp modelId="{33140185-F7D0-4421-BF1A-4E444EC207E5}">
      <dsp:nvSpPr>
        <dsp:cNvPr id="0" name=""/>
        <dsp:cNvSpPr/>
      </dsp:nvSpPr>
      <dsp:spPr>
        <a:xfrm>
          <a:off x="5332825" y="3847338"/>
          <a:ext cx="799084" cy="799084"/>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12619" y="3847338"/>
        <a:ext cx="439496" cy="6013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8027E-D47E-4973-ABA5-96429DAE276F}">
      <dsp:nvSpPr>
        <dsp:cNvPr id="0" name=""/>
        <dsp:cNvSpPr/>
      </dsp:nvSpPr>
      <dsp:spPr>
        <a:xfrm>
          <a:off x="0" y="2319"/>
          <a:ext cx="6572250" cy="11754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DBD45-7991-4613-B6CC-89780472F4DD}">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ECBA0F-702E-49E9-8247-49E4D94BEA30}">
      <dsp:nvSpPr>
        <dsp:cNvPr id="0" name=""/>
        <dsp:cNvSpPr/>
      </dsp:nvSpPr>
      <dsp:spPr>
        <a:xfrm>
          <a:off x="1357638" y="2319"/>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755650">
            <a:lnSpc>
              <a:spcPct val="90000"/>
            </a:lnSpc>
            <a:spcBef>
              <a:spcPct val="0"/>
            </a:spcBef>
            <a:spcAft>
              <a:spcPct val="35000"/>
            </a:spcAft>
            <a:buNone/>
          </a:pPr>
          <a:r>
            <a:rPr lang="it-IT" sz="1700" kern="1200"/>
            <a:t>PCA is a technique used to find the smallest subspace such that as much information about the original data as possible is preserved:</a:t>
          </a:r>
          <a:endParaRPr lang="en-US" sz="1700" kern="1200"/>
        </a:p>
      </dsp:txBody>
      <dsp:txXfrm>
        <a:off x="1357638" y="2319"/>
        <a:ext cx="5214611" cy="1175444"/>
      </dsp:txXfrm>
    </dsp:sp>
    <dsp:sp modelId="{51F0F0B8-B7EA-4799-817F-9DC91669704F}">
      <dsp:nvSpPr>
        <dsp:cNvPr id="0" name=""/>
        <dsp:cNvSpPr/>
      </dsp:nvSpPr>
      <dsp:spPr>
        <a:xfrm>
          <a:off x="0" y="1471624"/>
          <a:ext cx="6572250" cy="11754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FEF03-8C51-4B07-B5AE-9F0805E11E68}">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2F77A2-537B-4568-A1D8-288EB253266E}">
      <dsp:nvSpPr>
        <dsp:cNvPr id="0" name=""/>
        <dsp:cNvSpPr/>
      </dsp:nvSpPr>
      <dsp:spPr>
        <a:xfrm>
          <a:off x="1357638" y="1471624"/>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755650">
            <a:lnSpc>
              <a:spcPct val="90000"/>
            </a:lnSpc>
            <a:spcBef>
              <a:spcPct val="0"/>
            </a:spcBef>
            <a:spcAft>
              <a:spcPct val="35000"/>
            </a:spcAft>
            <a:buNone/>
          </a:pPr>
          <a:r>
            <a:rPr lang="it-IT" sz="1700" kern="1200" dirty="0" err="1"/>
            <a:t>Given</a:t>
          </a:r>
          <a:r>
            <a:rPr lang="it-IT" sz="1700" kern="1200" dirty="0"/>
            <a:t> data </a:t>
          </a:r>
          <a:r>
            <a:rPr lang="it-IT" sz="1700" kern="1200" dirty="0" err="1"/>
            <a:t>described</a:t>
          </a:r>
          <a:r>
            <a:rPr lang="it-IT" sz="1700" kern="1200" dirty="0"/>
            <a:t> by D </a:t>
          </a:r>
          <a:r>
            <a:rPr lang="it-IT" sz="1700" kern="1200" dirty="0" err="1"/>
            <a:t>variables</a:t>
          </a:r>
          <a:r>
            <a:rPr lang="it-IT" sz="1700" kern="1200" dirty="0"/>
            <a:t>, </a:t>
          </a:r>
          <a:r>
            <a:rPr lang="it-IT" sz="1700" kern="1200" dirty="0" err="1"/>
            <a:t>we</a:t>
          </a:r>
          <a:r>
            <a:rPr lang="it-IT" sz="1700" kern="1200" dirty="0"/>
            <a:t> </a:t>
          </a:r>
          <a:r>
            <a:rPr lang="it-IT" sz="1700" kern="1200" dirty="0" err="1"/>
            <a:t>aim</a:t>
          </a:r>
          <a:r>
            <a:rPr lang="it-IT" sz="1700" kern="1200" dirty="0"/>
            <a:t> to </a:t>
          </a:r>
          <a:r>
            <a:rPr lang="it-IT" sz="1700" kern="1200" dirty="0" err="1"/>
            <a:t>find</a:t>
          </a:r>
          <a:r>
            <a:rPr lang="it-IT" sz="1700" kern="1200" dirty="0"/>
            <a:t> a </a:t>
          </a:r>
          <a:r>
            <a:rPr lang="it-IT" sz="1700" kern="1200" dirty="0" err="1"/>
            <a:t>reduced</a:t>
          </a:r>
          <a:r>
            <a:rPr lang="it-IT" sz="1700" kern="1200" dirty="0"/>
            <a:t> </a:t>
          </a:r>
          <a:r>
            <a:rPr lang="it-IT" sz="1700" kern="1200" dirty="0" err="1"/>
            <a:t>subspace</a:t>
          </a:r>
          <a:r>
            <a:rPr lang="it-IT" sz="1700" kern="1200" dirty="0"/>
            <a:t> of </a:t>
          </a:r>
          <a:r>
            <a:rPr lang="it-IT" sz="1700" kern="1200" dirty="0" err="1"/>
            <a:t>dimension</a:t>
          </a:r>
          <a:r>
            <a:rPr lang="it-IT" sz="1700" kern="1200" dirty="0"/>
            <a:t> d &lt; D </a:t>
          </a:r>
          <a:r>
            <a:rPr lang="it-IT" sz="1700" kern="1200" dirty="0" err="1"/>
            <a:t>such</a:t>
          </a:r>
          <a:r>
            <a:rPr lang="it-IT" sz="1700" kern="1200" dirty="0"/>
            <a:t> </a:t>
          </a:r>
          <a:r>
            <a:rPr lang="it-IT" sz="1700" kern="1200" dirty="0" err="1"/>
            <a:t>that</a:t>
          </a:r>
          <a:r>
            <a:rPr lang="it-IT" sz="1700" kern="1200" dirty="0"/>
            <a:t> the </a:t>
          </a:r>
          <a:r>
            <a:rPr lang="it-IT" sz="1700" kern="1200" dirty="0" err="1"/>
            <a:t>most</a:t>
          </a:r>
          <a:r>
            <a:rPr lang="it-IT" sz="1700" kern="1200" dirty="0"/>
            <a:t> of the </a:t>
          </a:r>
          <a:r>
            <a:rPr lang="it-IT" sz="1700" kern="1200" dirty="0" err="1"/>
            <a:t>variability</a:t>
          </a:r>
          <a:r>
            <a:rPr lang="it-IT" sz="1700" kern="1200" dirty="0"/>
            <a:t> of the data </a:t>
          </a:r>
          <a:r>
            <a:rPr lang="it-IT" sz="1700" kern="1200" dirty="0" err="1"/>
            <a:t>is</a:t>
          </a:r>
          <a:r>
            <a:rPr lang="it-IT" sz="1700" kern="1200" dirty="0"/>
            <a:t> </a:t>
          </a:r>
          <a:r>
            <a:rPr lang="it-IT" sz="1700" kern="1200" dirty="0" err="1"/>
            <a:t>kept</a:t>
          </a:r>
          <a:r>
            <a:rPr lang="it-IT" sz="1700" kern="1200" dirty="0"/>
            <a:t>;</a:t>
          </a:r>
          <a:endParaRPr lang="en-US" sz="1700" kern="1200" dirty="0"/>
        </a:p>
      </dsp:txBody>
      <dsp:txXfrm>
        <a:off x="1357638" y="1471624"/>
        <a:ext cx="5214611" cy="1175444"/>
      </dsp:txXfrm>
    </dsp:sp>
    <dsp:sp modelId="{9662B12D-740E-4BA0-82BD-D8CF174A0A97}">
      <dsp:nvSpPr>
        <dsp:cNvPr id="0" name=""/>
        <dsp:cNvSpPr/>
      </dsp:nvSpPr>
      <dsp:spPr>
        <a:xfrm>
          <a:off x="0" y="2940930"/>
          <a:ext cx="6572250" cy="11754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B3463-5155-4DD9-AB5A-C25DFE4867D3}">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B1F24F-1B33-4EF5-854F-9A96872AF54C}">
      <dsp:nvSpPr>
        <dsp:cNvPr id="0" name=""/>
        <dsp:cNvSpPr/>
      </dsp:nvSpPr>
      <dsp:spPr>
        <a:xfrm>
          <a:off x="1357638" y="2940930"/>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755650">
            <a:lnSpc>
              <a:spcPct val="90000"/>
            </a:lnSpc>
            <a:spcBef>
              <a:spcPct val="0"/>
            </a:spcBef>
            <a:spcAft>
              <a:spcPct val="35000"/>
            </a:spcAft>
            <a:buNone/>
          </a:pPr>
          <a:r>
            <a:rPr lang="it-IT" sz="1700" kern="1200"/>
            <a:t>This new subspace is described by some vectors called Pricipal Components;</a:t>
          </a:r>
          <a:endParaRPr lang="en-US" sz="1700" kern="1200"/>
        </a:p>
      </dsp:txBody>
      <dsp:txXfrm>
        <a:off x="1357638" y="2940930"/>
        <a:ext cx="5214611" cy="1175444"/>
      </dsp:txXfrm>
    </dsp:sp>
    <dsp:sp modelId="{27BF9E56-B209-494D-B383-88B3F1711955}">
      <dsp:nvSpPr>
        <dsp:cNvPr id="0" name=""/>
        <dsp:cNvSpPr/>
      </dsp:nvSpPr>
      <dsp:spPr>
        <a:xfrm>
          <a:off x="0" y="4410236"/>
          <a:ext cx="6572250" cy="11754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96420D-55A0-49E2-A3F8-0AFC1713326A}">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B2C401-193A-442A-8A7C-617D48A6C619}">
      <dsp:nvSpPr>
        <dsp:cNvPr id="0" name=""/>
        <dsp:cNvSpPr/>
      </dsp:nvSpPr>
      <dsp:spPr>
        <a:xfrm>
          <a:off x="1357638" y="4410236"/>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755650">
            <a:lnSpc>
              <a:spcPct val="90000"/>
            </a:lnSpc>
            <a:spcBef>
              <a:spcPct val="0"/>
            </a:spcBef>
            <a:spcAft>
              <a:spcPct val="35000"/>
            </a:spcAft>
            <a:buNone/>
          </a:pPr>
          <a:r>
            <a:rPr lang="it-IT" sz="1700" kern="1200" dirty="0" err="1"/>
            <a:t>Each</a:t>
          </a:r>
          <a:r>
            <a:rPr lang="it-IT" sz="1700" kern="1200" dirty="0"/>
            <a:t> P.C. </a:t>
          </a:r>
          <a:r>
            <a:rPr lang="it-IT" sz="1700" kern="1200" dirty="0" err="1"/>
            <a:t>is</a:t>
          </a:r>
          <a:r>
            <a:rPr lang="it-IT" sz="1700" kern="1200" dirty="0"/>
            <a:t> </a:t>
          </a:r>
          <a:r>
            <a:rPr lang="it-IT" sz="1700" kern="1200" dirty="0" err="1"/>
            <a:t>built</a:t>
          </a:r>
          <a:r>
            <a:rPr lang="it-IT" sz="1700" kern="1200" dirty="0"/>
            <a:t> in </a:t>
          </a:r>
          <a:r>
            <a:rPr lang="it-IT" sz="1700" kern="1200" dirty="0" err="1"/>
            <a:t>such</a:t>
          </a:r>
          <a:r>
            <a:rPr lang="it-IT" sz="1700" kern="1200" dirty="0"/>
            <a:t> a way </a:t>
          </a:r>
          <a:r>
            <a:rPr lang="it-IT" sz="1700" kern="1200" dirty="0" err="1"/>
            <a:t>as</a:t>
          </a:r>
          <a:r>
            <a:rPr lang="it-IT" sz="1700" kern="1200" dirty="0"/>
            <a:t> to be </a:t>
          </a:r>
          <a:r>
            <a:rPr lang="it-IT" sz="1700" kern="1200" dirty="0" err="1"/>
            <a:t>orthogonal</a:t>
          </a:r>
          <a:r>
            <a:rPr lang="it-IT" sz="1700" kern="1200" dirty="0"/>
            <a:t> to the </a:t>
          </a:r>
          <a:r>
            <a:rPr lang="it-IT" sz="1700" kern="1200" dirty="0" err="1"/>
            <a:t>previous</a:t>
          </a:r>
          <a:r>
            <a:rPr lang="it-IT" sz="1700" kern="1200" dirty="0"/>
            <a:t> </a:t>
          </a:r>
          <a:r>
            <a:rPr lang="it-IT" sz="1700" kern="1200" dirty="0" err="1"/>
            <a:t>ones</a:t>
          </a:r>
          <a:r>
            <a:rPr lang="it-IT" sz="1700" kern="1200" dirty="0"/>
            <a:t>, and points to the </a:t>
          </a:r>
          <a:r>
            <a:rPr lang="it-IT" sz="1700" kern="1200" dirty="0" err="1"/>
            <a:t>direction</a:t>
          </a:r>
          <a:r>
            <a:rPr lang="it-IT" sz="1700" kern="1200" dirty="0"/>
            <a:t> of </a:t>
          </a:r>
          <a:r>
            <a:rPr lang="it-IT" sz="1700" kern="1200" dirty="0" err="1"/>
            <a:t>largest</a:t>
          </a:r>
          <a:r>
            <a:rPr lang="it-IT" sz="1700" kern="1200" dirty="0"/>
            <a:t> </a:t>
          </a:r>
          <a:r>
            <a:rPr lang="it-IT" sz="1700" kern="1200" dirty="0" err="1"/>
            <a:t>variance</a:t>
          </a:r>
          <a:r>
            <a:rPr lang="it-IT" sz="1700" kern="1200" dirty="0"/>
            <a:t> </a:t>
          </a:r>
          <a:endParaRPr lang="en-US" sz="1700" kern="1200" dirty="0"/>
        </a:p>
      </dsp:txBody>
      <dsp:txXfrm>
        <a:off x="1357638" y="4410236"/>
        <a:ext cx="5214611" cy="1175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D9C28-288C-4884-A606-DBB252EC30DA}">
      <dsp:nvSpPr>
        <dsp:cNvPr id="0" name=""/>
        <dsp:cNvSpPr/>
      </dsp:nvSpPr>
      <dsp:spPr>
        <a:xfrm>
          <a:off x="0" y="2319"/>
          <a:ext cx="6572250" cy="11754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B99D4-AA7E-4280-A552-F98A6A7E6086}">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FABE99-C683-4B44-849A-C6EE6CAB227B}">
      <dsp:nvSpPr>
        <dsp:cNvPr id="0" name=""/>
        <dsp:cNvSpPr/>
      </dsp:nvSpPr>
      <dsp:spPr>
        <a:xfrm>
          <a:off x="1357638" y="2319"/>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90000"/>
            </a:lnSpc>
            <a:spcBef>
              <a:spcPct val="0"/>
            </a:spcBef>
            <a:spcAft>
              <a:spcPct val="35000"/>
            </a:spcAft>
            <a:buNone/>
          </a:pPr>
          <a:r>
            <a:rPr lang="it-IT" sz="2000" kern="1200" dirty="0" err="1"/>
            <a:t>Imbalanced</a:t>
          </a:r>
          <a:r>
            <a:rPr lang="it-IT" sz="2000" kern="1200" dirty="0"/>
            <a:t> dataset: </a:t>
          </a:r>
          <a:r>
            <a:rPr lang="it-IT" sz="2000" kern="1200" dirty="0" err="1"/>
            <a:t>how</a:t>
          </a:r>
          <a:r>
            <a:rPr lang="it-IT" sz="2000" kern="1200" dirty="0"/>
            <a:t> can </a:t>
          </a:r>
          <a:r>
            <a:rPr lang="it-IT" sz="2000" kern="1200" dirty="0" err="1"/>
            <a:t>we</a:t>
          </a:r>
          <a:r>
            <a:rPr lang="it-IT" sz="2000" kern="1200" dirty="0"/>
            <a:t> </a:t>
          </a:r>
          <a:r>
            <a:rPr lang="it-IT" sz="2000" kern="1200" dirty="0" err="1"/>
            <a:t>treat</a:t>
          </a:r>
          <a:r>
            <a:rPr lang="it-IT" sz="2000" kern="1200" dirty="0"/>
            <a:t> </a:t>
          </a:r>
          <a:r>
            <a:rPr lang="it-IT" sz="2000" kern="1200" dirty="0" err="1"/>
            <a:t>it</a:t>
          </a:r>
          <a:r>
            <a:rPr lang="it-IT" sz="2000" kern="1200" dirty="0"/>
            <a:t>? </a:t>
          </a:r>
          <a:r>
            <a:rPr lang="it-IT" sz="2000" kern="1200" dirty="0">
              <a:sym typeface="Wingdings" panose="05000000000000000000" pitchFamily="2" charset="2"/>
            </a:rPr>
            <a:t></a:t>
          </a:r>
          <a:r>
            <a:rPr lang="it-IT" sz="2000" kern="1200" dirty="0"/>
            <a:t> </a:t>
          </a:r>
          <a:r>
            <a:rPr lang="it-IT" sz="2000" kern="1200" dirty="0" err="1"/>
            <a:t>Resampling</a:t>
          </a:r>
          <a:r>
            <a:rPr lang="it-IT" sz="2000" kern="1200" dirty="0"/>
            <a:t>! </a:t>
          </a:r>
          <a:endParaRPr lang="en-US" sz="2000" kern="1200" dirty="0"/>
        </a:p>
      </dsp:txBody>
      <dsp:txXfrm>
        <a:off x="1357638" y="2319"/>
        <a:ext cx="5214611" cy="1175444"/>
      </dsp:txXfrm>
    </dsp:sp>
    <dsp:sp modelId="{47CAA4A2-358D-49A8-AAB0-CE71176F43A4}">
      <dsp:nvSpPr>
        <dsp:cNvPr id="0" name=""/>
        <dsp:cNvSpPr/>
      </dsp:nvSpPr>
      <dsp:spPr>
        <a:xfrm>
          <a:off x="0" y="1471624"/>
          <a:ext cx="6572250" cy="11754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033F0-CBC1-4081-BDC5-D8FEFD88F951}">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BAA477-80EE-41C6-8B2A-78EB22DBB217}">
      <dsp:nvSpPr>
        <dsp:cNvPr id="0" name=""/>
        <dsp:cNvSpPr/>
      </dsp:nvSpPr>
      <dsp:spPr>
        <a:xfrm>
          <a:off x="1357638" y="1471624"/>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90000"/>
            </a:lnSpc>
            <a:spcBef>
              <a:spcPct val="0"/>
            </a:spcBef>
            <a:spcAft>
              <a:spcPct val="35000"/>
            </a:spcAft>
            <a:buNone/>
          </a:pPr>
          <a:r>
            <a:rPr lang="it-IT" sz="2000" kern="1200"/>
            <a:t>A normal oversampling can lead to overfitting: the model sees the same data points more than once at training time.</a:t>
          </a:r>
          <a:endParaRPr lang="en-US" sz="2000" kern="1200"/>
        </a:p>
      </dsp:txBody>
      <dsp:txXfrm>
        <a:off x="1357638" y="1471624"/>
        <a:ext cx="5214611" cy="1175444"/>
      </dsp:txXfrm>
    </dsp:sp>
    <dsp:sp modelId="{CBA75873-9432-4948-B2AF-DC8DE2403933}">
      <dsp:nvSpPr>
        <dsp:cNvPr id="0" name=""/>
        <dsp:cNvSpPr/>
      </dsp:nvSpPr>
      <dsp:spPr>
        <a:xfrm>
          <a:off x="0" y="2940930"/>
          <a:ext cx="6572250" cy="11754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4865B-4319-49FD-BF20-A8C4C71E8FBC}">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C91022-2CF4-4F5D-84D8-BC2AC24E58AA}">
      <dsp:nvSpPr>
        <dsp:cNvPr id="0" name=""/>
        <dsp:cNvSpPr/>
      </dsp:nvSpPr>
      <dsp:spPr>
        <a:xfrm>
          <a:off x="1357638" y="2940930"/>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90000"/>
            </a:lnSpc>
            <a:spcBef>
              <a:spcPct val="0"/>
            </a:spcBef>
            <a:spcAft>
              <a:spcPct val="35000"/>
            </a:spcAft>
            <a:buNone/>
          </a:pPr>
          <a:r>
            <a:rPr lang="it-IT" sz="2000" kern="1200"/>
            <a:t>Solution: oversampling with SMOTE: generation of new syntetic points from the minority class to encrease tis cardinality. </a:t>
          </a:r>
          <a:endParaRPr lang="en-US" sz="2000" kern="1200"/>
        </a:p>
      </dsp:txBody>
      <dsp:txXfrm>
        <a:off x="1357638" y="2940930"/>
        <a:ext cx="5214611" cy="1175444"/>
      </dsp:txXfrm>
    </dsp:sp>
    <dsp:sp modelId="{01A8F5FF-C49E-4B4E-8909-CDBB214E8D21}">
      <dsp:nvSpPr>
        <dsp:cNvPr id="0" name=""/>
        <dsp:cNvSpPr/>
      </dsp:nvSpPr>
      <dsp:spPr>
        <a:xfrm>
          <a:off x="0" y="4410236"/>
          <a:ext cx="6572250" cy="11754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AB960-54CD-4E16-A423-3D3A08B9130B}">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9EEFE2-5E9C-4803-90C3-09A604273B47}">
      <dsp:nvSpPr>
        <dsp:cNvPr id="0" name=""/>
        <dsp:cNvSpPr/>
      </dsp:nvSpPr>
      <dsp:spPr>
        <a:xfrm>
          <a:off x="1357638" y="4410236"/>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889000">
            <a:lnSpc>
              <a:spcPct val="90000"/>
            </a:lnSpc>
            <a:spcBef>
              <a:spcPct val="0"/>
            </a:spcBef>
            <a:spcAft>
              <a:spcPct val="35000"/>
            </a:spcAft>
            <a:buNone/>
          </a:pPr>
          <a:r>
            <a:rPr lang="it-IT" sz="2000" kern="1200"/>
            <a:t>N.B. resampling techniques should only be applied on training set!!</a:t>
          </a:r>
          <a:endParaRPr lang="en-US" sz="2000" kern="1200"/>
        </a:p>
      </dsp:txBody>
      <dsp:txXfrm>
        <a:off x="1357638" y="4410236"/>
        <a:ext cx="5214611" cy="117544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10/6/2020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A16AA21-1863-4931-97CB-99D0A168701B}" type="datetimeFigureOut">
              <a:rPr lang="en-US" dirty="0"/>
              <a:t>10/6/2020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772C379-9A7C-4C87-A116-CBE9F58B04C5}" type="datetimeFigureOut">
              <a:rPr lang="en-US" dirty="0"/>
              <a:t>10/6/2020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10/6/2020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2.wdp"/><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jpe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jp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6.png"/><Relationship Id="rId4" Type="http://schemas.openxmlformats.org/officeDocument/2006/relationships/image" Target="../media/image35.jpe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image" Target="../media/image37.jpeg"/></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2.png"/><Relationship Id="rId1" Type="http://schemas.openxmlformats.org/officeDocument/2006/relationships/slideLayout" Target="../slideLayouts/slideLayout5.xml"/><Relationship Id="rId5" Type="http://schemas.openxmlformats.org/officeDocument/2006/relationships/image" Target="../media/image39.jp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4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5.png"/><Relationship Id="rId4" Type="http://schemas.openxmlformats.org/officeDocument/2006/relationships/image" Target="../media/image44.jp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1.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48.jpg"/></Relationships>
</file>

<file path=ppt/slides/_rels/slide3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B07786-4DA2-4C8E-81E0-BAF4AB04CA6F}"/>
              </a:ext>
            </a:extLst>
          </p:cNvPr>
          <p:cNvSpPr>
            <a:spLocks noGrp="1"/>
          </p:cNvSpPr>
          <p:nvPr>
            <p:ph type="ctrTitle"/>
          </p:nvPr>
        </p:nvSpPr>
        <p:spPr/>
        <p:txBody>
          <a:bodyPr/>
          <a:lstStyle/>
          <a:p>
            <a:r>
              <a:rPr lang="it-IT" sz="8800" dirty="0" err="1"/>
              <a:t>Student</a:t>
            </a:r>
            <a:r>
              <a:rPr lang="it-IT" sz="8800" dirty="0"/>
              <a:t> Performance </a:t>
            </a:r>
            <a:r>
              <a:rPr lang="it-IT" sz="8800" dirty="0" err="1"/>
              <a:t>prediction</a:t>
            </a:r>
            <a:endParaRPr lang="it-IT" sz="8800" dirty="0"/>
          </a:p>
        </p:txBody>
      </p:sp>
      <p:sp>
        <p:nvSpPr>
          <p:cNvPr id="3" name="Sottotitolo 2">
            <a:extLst>
              <a:ext uri="{FF2B5EF4-FFF2-40B4-BE49-F238E27FC236}">
                <a16:creationId xmlns:a16="http://schemas.microsoft.com/office/drawing/2014/main" id="{3854B0C7-267D-41B1-9FF6-DEB95AF0731B}"/>
              </a:ext>
            </a:extLst>
          </p:cNvPr>
          <p:cNvSpPr>
            <a:spLocks noGrp="1"/>
          </p:cNvSpPr>
          <p:nvPr>
            <p:ph type="subTitle" idx="1"/>
          </p:nvPr>
        </p:nvSpPr>
        <p:spPr/>
        <p:txBody>
          <a:bodyPr/>
          <a:lstStyle/>
          <a:p>
            <a:r>
              <a:rPr lang="it-IT" dirty="0"/>
              <a:t>Data </a:t>
            </a:r>
            <a:r>
              <a:rPr lang="it-IT" dirty="0" err="1"/>
              <a:t>Spaces</a:t>
            </a:r>
            <a:r>
              <a:rPr lang="it-IT" dirty="0"/>
              <a:t> </a:t>
            </a:r>
            <a:r>
              <a:rPr lang="it-IT" dirty="0" err="1"/>
              <a:t>Exam</a:t>
            </a:r>
            <a:endParaRPr lang="it-IT" dirty="0"/>
          </a:p>
          <a:p>
            <a:endParaRPr lang="it-IT" dirty="0"/>
          </a:p>
        </p:txBody>
      </p:sp>
    </p:spTree>
    <p:extLst>
      <p:ext uri="{BB962C8B-B14F-4D97-AF65-F5344CB8AC3E}">
        <p14:creationId xmlns:p14="http://schemas.microsoft.com/office/powerpoint/2010/main" val="240208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E9156CB-FF81-45EE-A013-78522BBDF46D}"/>
              </a:ext>
            </a:extLst>
          </p:cNvPr>
          <p:cNvSpPr>
            <a:spLocks noGrp="1"/>
          </p:cNvSpPr>
          <p:nvPr>
            <p:ph type="title"/>
          </p:nvPr>
        </p:nvSpPr>
        <p:spPr>
          <a:xfrm>
            <a:off x="8479777" y="639763"/>
            <a:ext cx="3046073" cy="5177377"/>
          </a:xfrm>
          <a:ln>
            <a:noFill/>
          </a:ln>
        </p:spPr>
        <p:txBody>
          <a:bodyPr>
            <a:normAutofit/>
          </a:bodyPr>
          <a:lstStyle/>
          <a:p>
            <a:r>
              <a:rPr lang="it-IT" sz="4000"/>
              <a:t>Data resampling</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Segnaposto contenuto 2">
            <a:extLst>
              <a:ext uri="{FF2B5EF4-FFF2-40B4-BE49-F238E27FC236}">
                <a16:creationId xmlns:a16="http://schemas.microsoft.com/office/drawing/2014/main" id="{2E9542C9-42AA-40AE-A0D7-9AABB7D4D9F0}"/>
              </a:ext>
            </a:extLst>
          </p:cNvPr>
          <p:cNvGraphicFramePr>
            <a:graphicFrameLocks noGrp="1"/>
          </p:cNvGraphicFramePr>
          <p:nvPr>
            <p:ph idx="1"/>
            <p:extLst>
              <p:ext uri="{D42A27DB-BD31-4B8C-83A1-F6EECF244321}">
                <p14:modId xmlns:p14="http://schemas.microsoft.com/office/powerpoint/2010/main" val="3036990571"/>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31525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709D07C-4CFA-4B70-8AB2-6656A192B85A}"/>
              </a:ext>
            </a:extLst>
          </p:cNvPr>
          <p:cNvSpPr>
            <a:spLocks noGrp="1"/>
          </p:cNvSpPr>
          <p:nvPr>
            <p:ph type="ctrTitle"/>
          </p:nvPr>
        </p:nvSpPr>
        <p:spPr>
          <a:xfrm>
            <a:off x="655320" y="2822646"/>
            <a:ext cx="5191759" cy="3170497"/>
          </a:xfrm>
        </p:spPr>
        <p:txBody>
          <a:bodyPr anchor="t">
            <a:normAutofit/>
          </a:bodyPr>
          <a:lstStyle/>
          <a:p>
            <a:r>
              <a:rPr lang="it-IT" sz="7200" dirty="0" err="1"/>
              <a:t>classification</a:t>
            </a:r>
            <a:endParaRPr lang="it-IT" sz="7200" dirty="0"/>
          </a:p>
        </p:txBody>
      </p:sp>
      <p:sp>
        <p:nvSpPr>
          <p:cNvPr id="27" name="Rectangle 26">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Shape 28">
            <a:extLst>
              <a:ext uri="{FF2B5EF4-FFF2-40B4-BE49-F238E27FC236}">
                <a16:creationId xmlns:a16="http://schemas.microsoft.com/office/drawing/2014/main" id="{34B67542-0D25-46E7-A3B7-1FE5B7DB6D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ar chart">
            <a:extLst>
              <a:ext uri="{FF2B5EF4-FFF2-40B4-BE49-F238E27FC236}">
                <a16:creationId xmlns:a16="http://schemas.microsoft.com/office/drawing/2014/main" id="{74C6534A-4680-408E-801D-9EC21898D5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9642" y="1025791"/>
            <a:ext cx="3757693" cy="3757693"/>
          </a:xfrm>
          <a:prstGeom prst="rect">
            <a:avLst/>
          </a:prstGeom>
        </p:spPr>
      </p:pic>
    </p:spTree>
    <p:extLst>
      <p:ext uri="{BB962C8B-B14F-4D97-AF65-F5344CB8AC3E}">
        <p14:creationId xmlns:p14="http://schemas.microsoft.com/office/powerpoint/2010/main" val="133893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95D4E11-2151-47F2-864C-2714098A41DF}"/>
              </a:ext>
            </a:extLst>
          </p:cNvPr>
          <p:cNvSpPr>
            <a:spLocks noGrp="1"/>
          </p:cNvSpPr>
          <p:nvPr>
            <p:ph type="title"/>
          </p:nvPr>
        </p:nvSpPr>
        <p:spPr>
          <a:xfrm>
            <a:off x="382280" y="484632"/>
            <a:ext cx="6743844" cy="1609344"/>
          </a:xfrm>
        </p:spPr>
        <p:txBody>
          <a:bodyPr>
            <a:normAutofit/>
          </a:bodyPr>
          <a:lstStyle/>
          <a:p>
            <a:r>
              <a:rPr lang="it-IT" sz="4800"/>
              <a:t>metrics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70AFD15-B151-4C63-8753-1A894BD47DEE}"/>
                  </a:ext>
                </a:extLst>
              </p:cNvPr>
              <p:cNvSpPr>
                <a:spLocks noGrp="1"/>
              </p:cNvSpPr>
              <p:nvPr>
                <p:ph idx="1"/>
              </p:nvPr>
            </p:nvSpPr>
            <p:spPr>
              <a:xfrm>
                <a:off x="382279" y="2121408"/>
                <a:ext cx="6743845" cy="4050792"/>
              </a:xfrm>
            </p:spPr>
            <p:txBody>
              <a:bodyPr>
                <a:normAutofit/>
              </a:bodyPr>
              <a:lstStyle/>
              <a:p>
                <a:r>
                  <a:rPr lang="it-IT" sz="1800" dirty="0" err="1"/>
                  <a:t>Imbalanced</a:t>
                </a:r>
                <a:r>
                  <a:rPr lang="it-IT" sz="1800" dirty="0"/>
                  <a:t> dataset: </a:t>
                </a:r>
                <a:r>
                  <a:rPr lang="it-IT" sz="1800" dirty="0" err="1"/>
                  <a:t>how</a:t>
                </a:r>
                <a:r>
                  <a:rPr lang="it-IT" sz="1800" dirty="0"/>
                  <a:t> can </a:t>
                </a:r>
                <a:r>
                  <a:rPr lang="it-IT" sz="1800" dirty="0" err="1"/>
                  <a:t>we</a:t>
                </a:r>
                <a:r>
                  <a:rPr lang="it-IT" sz="1800" dirty="0"/>
                  <a:t> </a:t>
                </a:r>
                <a:r>
                  <a:rPr lang="it-IT" sz="1800" dirty="0" err="1"/>
                  <a:t>treat</a:t>
                </a:r>
                <a:r>
                  <a:rPr lang="it-IT" sz="1800" dirty="0"/>
                  <a:t> </a:t>
                </a:r>
                <a:r>
                  <a:rPr lang="it-IT" sz="1800" dirty="0" err="1"/>
                  <a:t>it</a:t>
                </a:r>
                <a:r>
                  <a:rPr lang="it-IT" sz="1800" dirty="0"/>
                  <a:t>? </a:t>
                </a:r>
                <a:r>
                  <a:rPr lang="it-IT" sz="1800" dirty="0">
                    <a:sym typeface="Wingdings" panose="05000000000000000000" pitchFamily="2" charset="2"/>
                  </a:rPr>
                  <a:t></a:t>
                </a:r>
                <a:r>
                  <a:rPr lang="it-IT" sz="1800" dirty="0"/>
                  <a:t> </a:t>
                </a:r>
                <a:r>
                  <a:rPr lang="it-IT" sz="1800" dirty="0" err="1"/>
                  <a:t>Changing</a:t>
                </a:r>
                <a:r>
                  <a:rPr lang="it-IT" sz="1800" dirty="0"/>
                  <a:t> the </a:t>
                </a:r>
                <a:r>
                  <a:rPr lang="it-IT" sz="1800" dirty="0" err="1"/>
                  <a:t>evaluation</a:t>
                </a:r>
                <a:r>
                  <a:rPr lang="it-IT" sz="1800" dirty="0"/>
                  <a:t> </a:t>
                </a:r>
                <a:r>
                  <a:rPr lang="it-IT" sz="1800" dirty="0" err="1"/>
                  <a:t>metrics</a:t>
                </a:r>
                <a:r>
                  <a:rPr lang="it-IT" sz="1800" dirty="0"/>
                  <a:t>! </a:t>
                </a:r>
              </a:p>
              <a:p>
                <a:r>
                  <a:rPr lang="it-IT" sz="1800" dirty="0" err="1"/>
                  <a:t>Instead</a:t>
                </a:r>
                <a:r>
                  <a:rPr lang="it-IT" sz="1800" dirty="0"/>
                  <a:t> of </a:t>
                </a:r>
                <a:r>
                  <a:rPr lang="it-IT" sz="1800" dirty="0" err="1"/>
                  <a:t>simply</a:t>
                </a:r>
                <a:r>
                  <a:rPr lang="it-IT" sz="1800" dirty="0"/>
                  <a:t> </a:t>
                </a:r>
                <a:r>
                  <a:rPr lang="it-IT" sz="1800" dirty="0" err="1"/>
                  <a:t>considering</a:t>
                </a:r>
                <a:r>
                  <a:rPr lang="it-IT" sz="1800" dirty="0"/>
                  <a:t> </a:t>
                </a:r>
                <a:r>
                  <a:rPr lang="it-IT" sz="1800" dirty="0" err="1"/>
                  <a:t>accuracy</a:t>
                </a:r>
                <a:r>
                  <a:rPr lang="it-IT" sz="1800" dirty="0"/>
                  <a:t> </a:t>
                </a:r>
                <a:r>
                  <a:rPr lang="it-IT" sz="1800" dirty="0" err="1"/>
                  <a:t>we</a:t>
                </a:r>
                <a:r>
                  <a:rPr lang="it-IT" sz="1800" dirty="0"/>
                  <a:t> use:</a:t>
                </a:r>
              </a:p>
              <a:p>
                <a:r>
                  <a:rPr lang="en-US" sz="1800" b="1" u="sng" dirty="0"/>
                  <a:t>Confusion Matrix</a:t>
                </a:r>
                <a:r>
                  <a:rPr lang="en-US" sz="1800" dirty="0"/>
                  <a:t>, a representation of the results divided into TP, TN, </a:t>
                </a:r>
                <a:r>
                  <a:rPr lang="it-IT" sz="1800" dirty="0"/>
                  <a:t>FP, FN;</a:t>
                </a:r>
              </a:p>
              <a:p>
                <a:r>
                  <a:rPr lang="it-IT" sz="1800" b="1" u="sng" dirty="0"/>
                  <a:t>Recall</a:t>
                </a:r>
                <a:r>
                  <a:rPr lang="it-IT" sz="1800" dirty="0"/>
                  <a:t>: </a:t>
                </a:r>
                <a14:m>
                  <m:oMath xmlns:m="http://schemas.openxmlformats.org/officeDocument/2006/math">
                    <m:f>
                      <m:fPr>
                        <m:ctrlPr>
                          <a:rPr lang="it-IT" sz="1800" b="0" i="1">
                            <a:latin typeface="Cambria Math" panose="02040503050406030204" pitchFamily="18" charset="0"/>
                          </a:rPr>
                        </m:ctrlPr>
                      </m:fPr>
                      <m:num>
                        <m:r>
                          <a:rPr lang="it-IT" sz="1800" b="0" i="1">
                            <a:latin typeface="Cambria Math" panose="02040503050406030204" pitchFamily="18" charset="0"/>
                          </a:rPr>
                          <m:t>𝑇𝑃</m:t>
                        </m:r>
                      </m:num>
                      <m:den>
                        <m:r>
                          <a:rPr lang="it-IT" sz="1800" b="0" i="1">
                            <a:latin typeface="Cambria Math" panose="02040503050406030204" pitchFamily="18" charset="0"/>
                          </a:rPr>
                          <m:t>𝑇𝑃</m:t>
                        </m:r>
                        <m:r>
                          <a:rPr lang="it-IT" sz="1800" b="0" i="1">
                            <a:latin typeface="Cambria Math" panose="02040503050406030204" pitchFamily="18" charset="0"/>
                          </a:rPr>
                          <m:t>+</m:t>
                        </m:r>
                        <m:r>
                          <a:rPr lang="it-IT" sz="1800" b="0" i="1">
                            <a:latin typeface="Cambria Math" panose="02040503050406030204" pitchFamily="18" charset="0"/>
                          </a:rPr>
                          <m:t>𝐹𝑁</m:t>
                        </m:r>
                      </m:den>
                    </m:f>
                  </m:oMath>
                </a14:m>
                <a:r>
                  <a:rPr lang="en-US" sz="1800" dirty="0"/>
                  <a:t> : percentage of passing students that were correctly </a:t>
                </a:r>
                <a:r>
                  <a:rPr lang="it-IT" sz="1800" dirty="0" err="1"/>
                  <a:t>identied</a:t>
                </a:r>
                <a:r>
                  <a:rPr lang="it-IT" sz="1800" dirty="0"/>
                  <a:t> by </a:t>
                </a:r>
                <a:r>
                  <a:rPr lang="it-IT" sz="1800" dirty="0" err="1"/>
                  <a:t>our</a:t>
                </a:r>
                <a:r>
                  <a:rPr lang="it-IT" sz="1800" dirty="0"/>
                  <a:t> model;</a:t>
                </a:r>
              </a:p>
              <a:p>
                <a:r>
                  <a:rPr lang="it-IT" sz="1800" b="1" u="sng" dirty="0"/>
                  <a:t>Precision</a:t>
                </a:r>
                <a:r>
                  <a:rPr lang="it-IT" sz="1800" dirty="0"/>
                  <a:t>: </a:t>
                </a:r>
                <a14:m>
                  <m:oMath xmlns:m="http://schemas.openxmlformats.org/officeDocument/2006/math">
                    <m:f>
                      <m:fPr>
                        <m:ctrlPr>
                          <a:rPr lang="it-IT" sz="1800" b="0" i="1">
                            <a:latin typeface="Cambria Math" panose="02040503050406030204" pitchFamily="18" charset="0"/>
                          </a:rPr>
                        </m:ctrlPr>
                      </m:fPr>
                      <m:num>
                        <m:r>
                          <a:rPr lang="it-IT" sz="1800" b="0" i="1">
                            <a:latin typeface="Cambria Math" panose="02040503050406030204" pitchFamily="18" charset="0"/>
                          </a:rPr>
                          <m:t>𝑇𝑃</m:t>
                        </m:r>
                      </m:num>
                      <m:den>
                        <m:r>
                          <a:rPr lang="it-IT" sz="1800" b="0" i="1">
                            <a:latin typeface="Cambria Math" panose="02040503050406030204" pitchFamily="18" charset="0"/>
                          </a:rPr>
                          <m:t>𝑇𝑃</m:t>
                        </m:r>
                        <m:r>
                          <a:rPr lang="it-IT" sz="1800" b="0" i="1">
                            <a:latin typeface="Cambria Math" panose="02040503050406030204" pitchFamily="18" charset="0"/>
                          </a:rPr>
                          <m:t>+</m:t>
                        </m:r>
                        <m:r>
                          <a:rPr lang="it-IT" sz="1800" b="0" i="1">
                            <a:latin typeface="Cambria Math" panose="02040503050406030204" pitchFamily="18" charset="0"/>
                          </a:rPr>
                          <m:t>𝐹𝑃</m:t>
                        </m:r>
                      </m:den>
                    </m:f>
                  </m:oMath>
                </a14:m>
                <a:r>
                  <a:rPr lang="en-US" sz="1800" dirty="0"/>
                  <a:t> :our mistakes into classifying sample as a correct one if it’s </a:t>
                </a:r>
                <a:r>
                  <a:rPr lang="it-IT" sz="1800" dirty="0" err="1"/>
                  <a:t>not</a:t>
                </a:r>
                <a:r>
                  <a:rPr lang="it-IT" sz="1800" dirty="0"/>
                  <a:t> </a:t>
                </a:r>
                <a:r>
                  <a:rPr lang="it-IT" sz="1800" dirty="0" err="1"/>
                  <a:t>true</a:t>
                </a:r>
                <a:r>
                  <a:rPr lang="it-IT" sz="1800" dirty="0"/>
                  <a:t>;</a:t>
                </a:r>
              </a:p>
              <a:p>
                <a:r>
                  <a:rPr lang="it-IT" sz="1800" b="1" u="sng" dirty="0"/>
                  <a:t>F1-score</a:t>
                </a:r>
                <a:r>
                  <a:rPr lang="it-IT" sz="1800" dirty="0"/>
                  <a:t> : </a:t>
                </a:r>
                <a14:m>
                  <m:oMath xmlns:m="http://schemas.openxmlformats.org/officeDocument/2006/math">
                    <m:r>
                      <a:rPr lang="it-IT" sz="1800" b="0" i="1">
                        <a:latin typeface="Cambria Math" panose="02040503050406030204" pitchFamily="18" charset="0"/>
                      </a:rPr>
                      <m:t>2(</m:t>
                    </m:r>
                    <m:f>
                      <m:fPr>
                        <m:ctrlPr>
                          <a:rPr lang="it-IT" sz="1800" b="0" i="1">
                            <a:latin typeface="Cambria Math" panose="02040503050406030204" pitchFamily="18" charset="0"/>
                          </a:rPr>
                        </m:ctrlPr>
                      </m:fPr>
                      <m:num>
                        <m:r>
                          <a:rPr lang="it-IT" sz="1800" b="0" i="1">
                            <a:latin typeface="Cambria Math" panose="02040503050406030204" pitchFamily="18" charset="0"/>
                          </a:rPr>
                          <m:t>𝑝𝑟𝑒𝑐𝑖𝑠𝑖𝑜𝑛</m:t>
                        </m:r>
                        <m:r>
                          <a:rPr lang="it-IT" sz="1800" b="0" i="1">
                            <a:latin typeface="Cambria Math" panose="02040503050406030204" pitchFamily="18" charset="0"/>
                          </a:rPr>
                          <m:t> </m:t>
                        </m:r>
                        <m:r>
                          <a:rPr lang="it-IT" sz="1800" b="0" i="1">
                            <a:latin typeface="Cambria Math" panose="02040503050406030204" pitchFamily="18" charset="0"/>
                          </a:rPr>
                          <m:t>𝑟𝑒𝑐𝑎𝑙𝑙</m:t>
                        </m:r>
                      </m:num>
                      <m:den>
                        <m:r>
                          <a:rPr lang="it-IT" sz="1800" b="0" i="1">
                            <a:latin typeface="Cambria Math" panose="02040503050406030204" pitchFamily="18" charset="0"/>
                          </a:rPr>
                          <m:t>𝑝𝑟𝑒𝑐𝑜𝑠𝑖𝑜𝑛</m:t>
                        </m:r>
                        <m:r>
                          <a:rPr lang="it-IT" sz="1800" b="0" i="1">
                            <a:latin typeface="Cambria Math" panose="02040503050406030204" pitchFamily="18" charset="0"/>
                          </a:rPr>
                          <m:t>+</m:t>
                        </m:r>
                        <m:r>
                          <a:rPr lang="it-IT" sz="1800" b="0" i="1">
                            <a:latin typeface="Cambria Math" panose="02040503050406030204" pitchFamily="18" charset="0"/>
                          </a:rPr>
                          <m:t>𝑟𝑒𝑐𝑎𝑙𝑙</m:t>
                        </m:r>
                      </m:den>
                    </m:f>
                    <m:r>
                      <a:rPr lang="it-IT" sz="1800" b="0" i="1">
                        <a:latin typeface="Cambria Math" panose="02040503050406030204" pitchFamily="18" charset="0"/>
                      </a:rPr>
                      <m:t>)</m:t>
                    </m:r>
                  </m:oMath>
                </a14:m>
                <a:r>
                  <a:rPr lang="en-US" sz="1800" dirty="0"/>
                  <a:t> a balance between precision and recall, which is ideal in the case of imbalanced data.</a:t>
                </a:r>
              </a:p>
              <a:p>
                <a:endParaRPr lang="it-IT" sz="1800" dirty="0"/>
              </a:p>
            </p:txBody>
          </p:sp>
        </mc:Choice>
        <mc:Fallback xmlns="">
          <p:sp>
            <p:nvSpPr>
              <p:cNvPr id="3" name="Segnaposto contenuto 2">
                <a:extLst>
                  <a:ext uri="{FF2B5EF4-FFF2-40B4-BE49-F238E27FC236}">
                    <a16:creationId xmlns:a16="http://schemas.microsoft.com/office/drawing/2014/main" id="{470AFD15-B151-4C63-8753-1A894BD47DEE}"/>
                  </a:ext>
                </a:extLst>
              </p:cNvPr>
              <p:cNvSpPr>
                <a:spLocks noGrp="1" noRot="1" noChangeAspect="1" noMove="1" noResize="1" noEditPoints="1" noAdjustHandles="1" noChangeArrowheads="1" noChangeShapeType="1" noTextEdit="1"/>
              </p:cNvSpPr>
              <p:nvPr>
                <p:ph idx="1"/>
              </p:nvPr>
            </p:nvSpPr>
            <p:spPr>
              <a:xfrm>
                <a:off x="382279" y="2121408"/>
                <a:ext cx="6743845" cy="4050792"/>
              </a:xfrm>
              <a:blipFill>
                <a:blip r:embed="rId4"/>
                <a:stretch>
                  <a:fillRect l="-362" t="-1353"/>
                </a:stretch>
              </a:blipFill>
            </p:spPr>
            <p:txBody>
              <a:bodyPr/>
              <a:lstStyle/>
              <a:p>
                <a:r>
                  <a:rPr lang="it-IT">
                    <a:noFill/>
                  </a:rPr>
                  <a:t> </a:t>
                </a:r>
              </a:p>
            </p:txBody>
          </p:sp>
        </mc:Fallback>
      </mc:AlternateContent>
      <p:pic>
        <p:nvPicPr>
          <p:cNvPr id="16" name="Picture 4">
            <a:extLst>
              <a:ext uri="{FF2B5EF4-FFF2-40B4-BE49-F238E27FC236}">
                <a16:creationId xmlns:a16="http://schemas.microsoft.com/office/drawing/2014/main" id="{53DDF3D1-EED7-452C-BA95-A4C644D8E725}"/>
              </a:ext>
            </a:extLst>
          </p:cNvPr>
          <p:cNvPicPr>
            <a:picLocks noChangeAspect="1"/>
          </p:cNvPicPr>
          <p:nvPr/>
        </p:nvPicPr>
        <p:blipFill rotWithShape="1">
          <a:blip r:embed="rId5"/>
          <a:srcRect l="22959" r="26224"/>
          <a:stretch/>
        </p:blipFill>
        <p:spPr>
          <a:xfrm>
            <a:off x="7545274" y="10"/>
            <a:ext cx="4646726" cy="6857990"/>
          </a:xfrm>
          <a:prstGeom prst="rect">
            <a:avLst/>
          </a:prstGeom>
        </p:spPr>
      </p:pic>
      <p:grpSp>
        <p:nvGrpSpPr>
          <p:cNvPr id="17"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0399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431F9B4-FCEA-4CC5-87CD-D4A266B61B30}"/>
              </a:ext>
            </a:extLst>
          </p:cNvPr>
          <p:cNvSpPr>
            <a:spLocks noGrp="1"/>
          </p:cNvSpPr>
          <p:nvPr>
            <p:ph type="title"/>
          </p:nvPr>
        </p:nvSpPr>
        <p:spPr>
          <a:xfrm>
            <a:off x="4970109" y="484632"/>
            <a:ext cx="6730277" cy="1609344"/>
          </a:xfrm>
          <a:ln>
            <a:noFill/>
          </a:ln>
        </p:spPr>
        <p:txBody>
          <a:bodyPr>
            <a:normAutofit/>
          </a:bodyPr>
          <a:lstStyle/>
          <a:p>
            <a:r>
              <a:rPr lang="it-IT" sz="4800"/>
              <a:t>K-fold cross validation </a:t>
            </a:r>
          </a:p>
        </p:txBody>
      </p:sp>
      <p:pic>
        <p:nvPicPr>
          <p:cNvPr id="5" name="Picture 4">
            <a:extLst>
              <a:ext uri="{FF2B5EF4-FFF2-40B4-BE49-F238E27FC236}">
                <a16:creationId xmlns:a16="http://schemas.microsoft.com/office/drawing/2014/main" id="{B76DDE34-1990-43FD-8E3D-715AC2EEBBB2}"/>
              </a:ext>
            </a:extLst>
          </p:cNvPr>
          <p:cNvPicPr>
            <a:picLocks noChangeAspect="1"/>
          </p:cNvPicPr>
          <p:nvPr/>
        </p:nvPicPr>
        <p:blipFill rotWithShape="1">
          <a:blip r:embed="rId4"/>
          <a:srcRect l="17176" r="15068"/>
          <a:stretch/>
        </p:blipFill>
        <p:spPr>
          <a:xfrm>
            <a:off x="3344" y="10"/>
            <a:ext cx="4646726" cy="6857990"/>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6651A16-BE5C-4A1E-B8F6-C9FD0F5D4B48}"/>
                  </a:ext>
                </a:extLst>
              </p:cNvPr>
              <p:cNvSpPr>
                <a:spLocks noGrp="1"/>
              </p:cNvSpPr>
              <p:nvPr>
                <p:ph idx="1"/>
              </p:nvPr>
            </p:nvSpPr>
            <p:spPr>
              <a:xfrm>
                <a:off x="4970109" y="2121408"/>
                <a:ext cx="6730276" cy="4050792"/>
              </a:xfrm>
            </p:spPr>
            <p:txBody>
              <a:bodyPr>
                <a:normAutofit/>
              </a:bodyPr>
              <a:lstStyle/>
              <a:p>
                <a:r>
                  <a:rPr lang="it-IT" sz="1800" dirty="0" err="1"/>
                  <a:t>All</a:t>
                </a:r>
                <a:r>
                  <a:rPr lang="it-IT" sz="1800" dirty="0"/>
                  <a:t> the following </a:t>
                </a:r>
                <a:r>
                  <a:rPr lang="it-IT" sz="1800" dirty="0" err="1"/>
                  <a:t>classification</a:t>
                </a:r>
                <a:r>
                  <a:rPr lang="it-IT" sz="1800" dirty="0"/>
                  <a:t> </a:t>
                </a:r>
                <a:r>
                  <a:rPr lang="it-IT" sz="1800" dirty="0" err="1"/>
                  <a:t>algorithms</a:t>
                </a:r>
                <a:r>
                  <a:rPr lang="it-IT" sz="1800" dirty="0"/>
                  <a:t> </a:t>
                </a:r>
                <a:r>
                  <a:rPr lang="it-IT" sz="1800" dirty="0" err="1"/>
                  <a:t>need</a:t>
                </a:r>
                <a:r>
                  <a:rPr lang="it-IT" sz="1800" dirty="0"/>
                  <a:t> to </a:t>
                </a:r>
                <a:r>
                  <a:rPr lang="it-IT" sz="1800" dirty="0" err="1"/>
                  <a:t>tune</a:t>
                </a:r>
                <a:r>
                  <a:rPr lang="it-IT" sz="1800" dirty="0"/>
                  <a:t> a set of </a:t>
                </a:r>
                <a:r>
                  <a:rPr lang="it-IT" sz="1800" dirty="0" err="1"/>
                  <a:t>hyperparameters</a:t>
                </a:r>
                <a:r>
                  <a:rPr lang="it-IT" sz="1800" dirty="0"/>
                  <a:t>.</a:t>
                </a:r>
              </a:p>
              <a:p>
                <a:r>
                  <a:rPr lang="it-IT" sz="1800" dirty="0" err="1"/>
                  <a:t>This</a:t>
                </a:r>
                <a:r>
                  <a:rPr lang="it-IT" sz="1800" dirty="0"/>
                  <a:t> tuning </a:t>
                </a:r>
                <a:r>
                  <a:rPr lang="it-IT" sz="1800" dirty="0" err="1"/>
                  <a:t>is</a:t>
                </a:r>
                <a:r>
                  <a:rPr lang="it-IT" sz="1800" dirty="0"/>
                  <a:t> </a:t>
                </a:r>
                <a:r>
                  <a:rPr lang="it-IT" sz="1800" dirty="0" err="1"/>
                  <a:t>obtained</a:t>
                </a:r>
                <a:r>
                  <a:rPr lang="it-IT" sz="1800" dirty="0"/>
                  <a:t> with the library </a:t>
                </a:r>
                <a:r>
                  <a:rPr lang="it-IT" sz="1800" dirty="0" err="1"/>
                  <a:t>function</a:t>
                </a:r>
                <a:r>
                  <a:rPr lang="it-IT" sz="1800" dirty="0"/>
                  <a:t> </a:t>
                </a:r>
                <a:r>
                  <a:rPr lang="it-IT" sz="1800" dirty="0" err="1"/>
                  <a:t>GridSearchCV</a:t>
                </a:r>
                <a:r>
                  <a:rPr lang="it-IT" sz="1800" dirty="0"/>
                  <a:t>, </a:t>
                </a:r>
                <a:r>
                  <a:rPr lang="it-IT" sz="1800" dirty="0" err="1"/>
                  <a:t>which</a:t>
                </a:r>
                <a:r>
                  <a:rPr lang="it-IT" sz="1800" dirty="0"/>
                  <a:t> </a:t>
                </a:r>
                <a:r>
                  <a:rPr lang="it-IT" sz="1800" dirty="0" err="1"/>
                  <a:t>performs</a:t>
                </a:r>
                <a:r>
                  <a:rPr lang="it-IT" sz="1800" dirty="0"/>
                  <a:t> an </a:t>
                </a:r>
                <a:r>
                  <a:rPr lang="it-IT" sz="1800" dirty="0" err="1"/>
                  <a:t>exhaustive</a:t>
                </a:r>
                <a:r>
                  <a:rPr lang="it-IT" sz="1800" dirty="0"/>
                  <a:t> </a:t>
                </a:r>
                <a:r>
                  <a:rPr lang="it-IT" sz="1800" dirty="0" err="1"/>
                  <a:t>search</a:t>
                </a:r>
                <a:r>
                  <a:rPr lang="it-IT" sz="1800" dirty="0"/>
                  <a:t> over </a:t>
                </a:r>
                <a:r>
                  <a:rPr lang="it-IT" sz="1800" dirty="0" err="1"/>
                  <a:t>specified</a:t>
                </a:r>
                <a:r>
                  <a:rPr lang="it-IT" sz="1800" dirty="0"/>
                  <a:t> </a:t>
                </a:r>
                <a:r>
                  <a:rPr lang="it-IT" sz="1800" dirty="0" err="1"/>
                  <a:t>parameters</a:t>
                </a:r>
                <a:r>
                  <a:rPr lang="it-IT" sz="1800" dirty="0"/>
                  <a:t> and </a:t>
                </a:r>
                <a:r>
                  <a:rPr lang="it-IT" sz="1800" dirty="0" err="1"/>
                  <a:t>optimize</a:t>
                </a:r>
                <a:r>
                  <a:rPr lang="it-IT" sz="1800" dirty="0"/>
                  <a:t> the </a:t>
                </a:r>
                <a:r>
                  <a:rPr lang="it-IT" sz="1800" dirty="0" err="1"/>
                  <a:t>solution</a:t>
                </a:r>
                <a:r>
                  <a:rPr lang="it-IT" sz="1800" dirty="0"/>
                  <a:t> </a:t>
                </a:r>
                <a:r>
                  <a:rPr lang="it-IT" sz="1800" dirty="0" err="1"/>
                  <a:t>doing</a:t>
                </a:r>
                <a:r>
                  <a:rPr lang="it-IT" sz="1800" dirty="0"/>
                  <a:t> a 5-fold cross </a:t>
                </a:r>
                <a:r>
                  <a:rPr lang="it-IT" sz="1800" dirty="0" err="1"/>
                  <a:t>validation</a:t>
                </a:r>
                <a:r>
                  <a:rPr lang="it-IT" sz="1800" dirty="0"/>
                  <a:t>.</a:t>
                </a:r>
              </a:p>
              <a:p>
                <a:r>
                  <a:rPr lang="it-IT" sz="1800" dirty="0"/>
                  <a:t>K-</a:t>
                </a:r>
                <a:r>
                  <a:rPr lang="it-IT" sz="1800" dirty="0" err="1"/>
                  <a:t>fold</a:t>
                </a:r>
                <a:r>
                  <a:rPr lang="it-IT" sz="1800" dirty="0"/>
                  <a:t> Cross </a:t>
                </a:r>
                <a:r>
                  <a:rPr lang="it-IT" sz="1800" dirty="0" err="1"/>
                  <a:t>Validation</a:t>
                </a:r>
                <a:r>
                  <a:rPr lang="it-IT" sz="1800" dirty="0"/>
                  <a:t> </a:t>
                </a:r>
                <a:r>
                  <a:rPr lang="it-IT" sz="1800" dirty="0" err="1"/>
                  <a:t>approach</a:t>
                </a:r>
                <a:r>
                  <a:rPr lang="it-IT" sz="1800" dirty="0"/>
                  <a:t>: </a:t>
                </a:r>
              </a:p>
              <a:p>
                <a:pPr marL="731520" lvl="1" indent="-457200">
                  <a:buFont typeface="+mj-lt"/>
                  <a:buAutoNum type="arabicPeriod"/>
                </a:pPr>
                <a:r>
                  <a:rPr lang="it-IT" dirty="0" err="1"/>
                  <a:t>randomly</a:t>
                </a:r>
                <a:r>
                  <a:rPr lang="it-IT" dirty="0"/>
                  <a:t> divide data </a:t>
                </a:r>
                <a:r>
                  <a:rPr lang="it-IT" dirty="0" err="1"/>
                  <a:t>into</a:t>
                </a:r>
                <a:r>
                  <a:rPr lang="it-IT" dirty="0"/>
                  <a:t> K </a:t>
                </a:r>
                <a:r>
                  <a:rPr lang="it-IT" dirty="0" err="1"/>
                  <a:t>equal</a:t>
                </a:r>
                <a:r>
                  <a:rPr lang="it-IT" dirty="0"/>
                  <a:t> size part;</a:t>
                </a:r>
              </a:p>
              <a:p>
                <a:pPr marL="731520" lvl="1" indent="-457200">
                  <a:buFont typeface="+mj-lt"/>
                  <a:buAutoNum type="arabicPeriod"/>
                </a:pPr>
                <a:r>
                  <a:rPr lang="it-IT" dirty="0"/>
                  <a:t>For k = 1, 2, … , K the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𝑘</m:t>
                        </m:r>
                      </m:e>
                      <m:sub>
                        <m:r>
                          <a:rPr lang="it-IT" i="1">
                            <a:latin typeface="Cambria Math" panose="02040503050406030204" pitchFamily="18" charset="0"/>
                          </a:rPr>
                          <m:t>𝑡h</m:t>
                        </m:r>
                      </m:sub>
                    </m:sSub>
                  </m:oMath>
                </a14:m>
                <a:r>
                  <a:rPr lang="it-IT" dirty="0"/>
                  <a:t> subset </a:t>
                </a:r>
                <a:r>
                  <a:rPr lang="it-IT" dirty="0" err="1"/>
                  <a:t>is</a:t>
                </a:r>
                <a:r>
                  <a:rPr lang="it-IT" dirty="0"/>
                  <a:t> </a:t>
                </a:r>
                <a:r>
                  <a:rPr lang="it-IT" dirty="0" err="1"/>
                  <a:t>left</a:t>
                </a:r>
                <a:r>
                  <a:rPr lang="it-IT" dirty="0"/>
                  <a:t> out </a:t>
                </a:r>
                <a:r>
                  <a:rPr lang="it-IT" dirty="0" err="1"/>
                  <a:t>while</a:t>
                </a:r>
                <a:r>
                  <a:rPr lang="it-IT" dirty="0"/>
                  <a:t> K-1 </a:t>
                </a:r>
                <a:r>
                  <a:rPr lang="it-IT" dirty="0" err="1"/>
                  <a:t>ones</a:t>
                </a:r>
                <a:r>
                  <a:rPr lang="it-IT" dirty="0"/>
                  <a:t> are </a:t>
                </a:r>
                <a:r>
                  <a:rPr lang="it-IT" dirty="0" err="1"/>
                  <a:t>used</a:t>
                </a:r>
                <a:r>
                  <a:rPr lang="it-IT" dirty="0"/>
                  <a:t> to </a:t>
                </a:r>
                <a:r>
                  <a:rPr lang="it-IT" dirty="0" err="1"/>
                  <a:t>fit</a:t>
                </a:r>
                <a:r>
                  <a:rPr lang="it-IT" dirty="0"/>
                  <a:t> the model;</a:t>
                </a:r>
              </a:p>
              <a:p>
                <a:pPr marL="731520" lvl="1" indent="-457200">
                  <a:buFont typeface="+mj-lt"/>
                  <a:buAutoNum type="arabicPeriod"/>
                </a:pPr>
                <a:r>
                  <a:rPr lang="it-IT" dirty="0" err="1"/>
                  <a:t>Prediction</a:t>
                </a:r>
                <a:r>
                  <a:rPr lang="it-IT" dirty="0"/>
                  <a:t> are </a:t>
                </a:r>
                <a:r>
                  <a:rPr lang="it-IT" dirty="0" err="1"/>
                  <a:t>obtained</a:t>
                </a:r>
                <a:r>
                  <a:rPr lang="it-IT" dirty="0"/>
                  <a:t> for the </a:t>
                </a:r>
                <a:r>
                  <a:rPr lang="it-IT" dirty="0" err="1"/>
                  <a:t>left</a:t>
                </a:r>
                <a:r>
                  <a:rPr lang="it-IT" dirty="0"/>
                  <a:t> out </a:t>
                </a:r>
                <a14:m>
                  <m:oMath xmlns:m="http://schemas.openxmlformats.org/officeDocument/2006/math">
                    <m:sSub>
                      <m:sSubPr>
                        <m:ctrlPr>
                          <a:rPr lang="it-IT" i="1" dirty="0">
                            <a:latin typeface="Cambria Math" panose="02040503050406030204" pitchFamily="18" charset="0"/>
                          </a:rPr>
                        </m:ctrlPr>
                      </m:sSubPr>
                      <m:e>
                        <m:r>
                          <a:rPr lang="it-IT" i="1" dirty="0">
                            <a:latin typeface="Cambria Math" panose="02040503050406030204" pitchFamily="18" charset="0"/>
                          </a:rPr>
                          <m:t>𝑘</m:t>
                        </m:r>
                      </m:e>
                      <m:sub>
                        <m:r>
                          <a:rPr lang="it-IT" i="1" dirty="0">
                            <a:latin typeface="Cambria Math" panose="02040503050406030204" pitchFamily="18" charset="0"/>
                          </a:rPr>
                          <m:t>𝑡h</m:t>
                        </m:r>
                      </m:sub>
                    </m:sSub>
                  </m:oMath>
                </a14:m>
                <a:r>
                  <a:rPr lang="it-IT" dirty="0"/>
                  <a:t> part;</a:t>
                </a:r>
              </a:p>
              <a:p>
                <a:pPr marL="731520" lvl="1" indent="-457200">
                  <a:buFont typeface="+mj-lt"/>
                  <a:buAutoNum type="arabicPeriod"/>
                </a:pPr>
                <a:r>
                  <a:rPr lang="it-IT" dirty="0" err="1"/>
                  <a:t>Results</a:t>
                </a:r>
                <a:r>
                  <a:rPr lang="it-IT" dirty="0"/>
                  <a:t> </a:t>
                </a:r>
                <a:r>
                  <a:rPr lang="it-IT" dirty="0" err="1"/>
                  <a:t>computed</a:t>
                </a:r>
                <a:r>
                  <a:rPr lang="it-IT" dirty="0"/>
                  <a:t> on alla </a:t>
                </a:r>
                <a:r>
                  <a:rPr lang="it-IT" dirty="0" err="1"/>
                  <a:t>values</a:t>
                </a:r>
                <a:r>
                  <a:rPr lang="it-IT" dirty="0"/>
                  <a:t> of k are </a:t>
                </a:r>
                <a:r>
                  <a:rPr lang="it-IT" dirty="0" err="1"/>
                  <a:t>combined</a:t>
                </a:r>
                <a:r>
                  <a:rPr lang="it-IT" dirty="0"/>
                  <a:t>.</a:t>
                </a:r>
              </a:p>
              <a:p>
                <a:pPr marL="731520" lvl="1" indent="-457200">
                  <a:buFont typeface="+mj-lt"/>
                  <a:buAutoNum type="arabicPeriod"/>
                </a:pPr>
                <a:endParaRPr lang="it-IT" dirty="0"/>
              </a:p>
              <a:p>
                <a:endParaRPr lang="it-IT" sz="1800" dirty="0"/>
              </a:p>
            </p:txBody>
          </p:sp>
        </mc:Choice>
        <mc:Fallback xmlns="">
          <p:sp>
            <p:nvSpPr>
              <p:cNvPr id="3" name="Segnaposto contenuto 2">
                <a:extLst>
                  <a:ext uri="{FF2B5EF4-FFF2-40B4-BE49-F238E27FC236}">
                    <a16:creationId xmlns:a16="http://schemas.microsoft.com/office/drawing/2014/main" id="{16651A16-BE5C-4A1E-B8F6-C9FD0F5D4B48}"/>
                  </a:ext>
                </a:extLst>
              </p:cNvPr>
              <p:cNvSpPr>
                <a:spLocks noGrp="1" noRot="1" noChangeAspect="1" noMove="1" noResize="1" noEditPoints="1" noAdjustHandles="1" noChangeArrowheads="1" noChangeShapeType="1" noTextEdit="1"/>
              </p:cNvSpPr>
              <p:nvPr>
                <p:ph idx="1"/>
              </p:nvPr>
            </p:nvSpPr>
            <p:spPr>
              <a:xfrm>
                <a:off x="4970109" y="2121408"/>
                <a:ext cx="6730276" cy="4050792"/>
              </a:xfrm>
              <a:blipFill>
                <a:blip r:embed="rId5"/>
                <a:stretch>
                  <a:fillRect l="-272" t="-1353"/>
                </a:stretch>
              </a:blipFill>
            </p:spPr>
            <p:txBody>
              <a:bodyPr/>
              <a:lstStyle/>
              <a:p>
                <a:r>
                  <a:rPr lang="it-IT">
                    <a:noFill/>
                  </a:rPr>
                  <a:t> </a:t>
                </a:r>
              </a:p>
            </p:txBody>
          </p:sp>
        </mc:Fallback>
      </mc:AlternateContent>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2668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27C067AA-FA1F-4ECF-9998-A2F42C15AA01}"/>
              </a:ext>
            </a:extLst>
          </p:cNvPr>
          <p:cNvSpPr>
            <a:spLocks noGrp="1"/>
          </p:cNvSpPr>
          <p:nvPr>
            <p:ph type="ctrTitle"/>
          </p:nvPr>
        </p:nvSpPr>
        <p:spPr>
          <a:xfrm>
            <a:off x="643467" y="643467"/>
            <a:ext cx="6516241" cy="5571066"/>
          </a:xfrm>
        </p:spPr>
        <p:txBody>
          <a:bodyPr>
            <a:normAutofit/>
          </a:bodyPr>
          <a:lstStyle/>
          <a:p>
            <a:pPr algn="r"/>
            <a:r>
              <a:rPr lang="it-IT" sz="8800"/>
              <a:t>Logistic Regression</a:t>
            </a:r>
          </a:p>
        </p:txBody>
      </p:sp>
      <p:sp>
        <p:nvSpPr>
          <p:cNvPr id="9" name="Rectangle 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2" name="Oval 1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2314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F72DA6A-B2FF-4549-83BE-E2608D02D272}"/>
                  </a:ext>
                </a:extLst>
              </p:cNvPr>
              <p:cNvSpPr>
                <a:spLocks noGrp="1"/>
              </p:cNvSpPr>
              <p:nvPr>
                <p:ph idx="1"/>
              </p:nvPr>
            </p:nvSpPr>
            <p:spPr>
              <a:xfrm>
                <a:off x="1069848" y="2578608"/>
                <a:ext cx="4730451" cy="3593592"/>
              </a:xfrm>
            </p:spPr>
            <p:txBody>
              <a:bodyPr>
                <a:normAutofit/>
              </a:bodyPr>
              <a:lstStyle/>
              <a:p>
                <a:r>
                  <a:rPr lang="it-IT" sz="1500" dirty="0" err="1"/>
                  <a:t>Binary</a:t>
                </a:r>
                <a:r>
                  <a:rPr lang="it-IT" sz="1500" dirty="0"/>
                  <a:t> classificator </a:t>
                </a:r>
                <a:r>
                  <a:rPr lang="it-IT" sz="1500" dirty="0" err="1"/>
                  <a:t>used</a:t>
                </a:r>
                <a:r>
                  <a:rPr lang="it-IT" sz="1500" dirty="0"/>
                  <a:t> to model the </a:t>
                </a:r>
                <a:r>
                  <a:rPr lang="it-IT" sz="1500" dirty="0" err="1"/>
                  <a:t>probability</a:t>
                </a:r>
                <a:r>
                  <a:rPr lang="it-IT" sz="1500" dirty="0"/>
                  <a:t> of a </a:t>
                </a:r>
                <a:r>
                  <a:rPr lang="it-IT" sz="1500" dirty="0" err="1"/>
                  <a:t>certain</a:t>
                </a:r>
                <a:r>
                  <a:rPr lang="it-IT" sz="1500" dirty="0"/>
                  <a:t> class or event </a:t>
                </a:r>
                <a:r>
                  <a:rPr lang="it-IT" sz="1500" dirty="0" err="1"/>
                  <a:t>existing</a:t>
                </a:r>
                <a:r>
                  <a:rPr lang="it-IT" sz="1500" dirty="0"/>
                  <a:t>.</a:t>
                </a:r>
              </a:p>
              <a:p>
                <a:pPr marL="0" indent="0">
                  <a:buNone/>
                </a:pPr>
                <a:r>
                  <a:rPr lang="it-IT" sz="1500" dirty="0"/>
                  <a:t>	</a:t>
                </a:r>
                <a14:m>
                  <m:oMath xmlns:m="http://schemas.openxmlformats.org/officeDocument/2006/math">
                    <m:r>
                      <a:rPr lang="it-IT" sz="1500" b="0" i="1">
                        <a:latin typeface="Cambria Math" panose="02040503050406030204" pitchFamily="18" charset="0"/>
                      </a:rPr>
                      <m:t>𝑝</m:t>
                    </m:r>
                    <m:d>
                      <m:dPr>
                        <m:ctrlPr>
                          <a:rPr lang="it-IT" sz="1500" b="0" i="1">
                            <a:latin typeface="Cambria Math" panose="02040503050406030204" pitchFamily="18" charset="0"/>
                          </a:rPr>
                        </m:ctrlPr>
                      </m:dPr>
                      <m:e>
                        <m:r>
                          <a:rPr lang="it-IT" sz="1500" b="0" i="1">
                            <a:latin typeface="Cambria Math" panose="02040503050406030204" pitchFamily="18" charset="0"/>
                          </a:rPr>
                          <m:t>𝑦</m:t>
                        </m:r>
                        <m:r>
                          <a:rPr lang="it-IT" sz="1500" b="0" i="1">
                            <a:latin typeface="Cambria Math" panose="02040503050406030204" pitchFamily="18" charset="0"/>
                          </a:rPr>
                          <m:t>=1</m:t>
                        </m:r>
                      </m:e>
                      <m:e>
                        <m:r>
                          <a:rPr lang="it-IT" sz="1500" b="1" i="0">
                            <a:latin typeface="Cambria Math" panose="02040503050406030204" pitchFamily="18" charset="0"/>
                          </a:rPr>
                          <m:t>𝐱</m:t>
                        </m:r>
                        <m:r>
                          <a:rPr lang="it-IT" sz="1500" b="0" i="1">
                            <a:latin typeface="Cambria Math" panose="02040503050406030204" pitchFamily="18" charset="0"/>
                          </a:rPr>
                          <m:t>,</m:t>
                        </m:r>
                        <m:r>
                          <a:rPr lang="it-IT" sz="1500" b="1" i="0">
                            <a:latin typeface="Cambria Math" panose="02040503050406030204" pitchFamily="18" charset="0"/>
                          </a:rPr>
                          <m:t>𝐰</m:t>
                        </m:r>
                      </m:e>
                    </m:d>
                    <m:r>
                      <a:rPr lang="it-IT" sz="1500" b="0" i="1">
                        <a:latin typeface="Cambria Math" panose="02040503050406030204" pitchFamily="18" charset="0"/>
                      </a:rPr>
                      <m:t>=</m:t>
                    </m:r>
                    <m:r>
                      <a:rPr lang="it-IT" sz="1500" b="0" i="1">
                        <a:latin typeface="Cambria Math" panose="02040503050406030204" pitchFamily="18" charset="0"/>
                      </a:rPr>
                      <m:t>𝐵𝑒𝑟</m:t>
                    </m:r>
                    <m:r>
                      <a:rPr lang="it-IT" sz="1500" b="0" i="1">
                        <a:latin typeface="Cambria Math" panose="02040503050406030204" pitchFamily="18" charset="0"/>
                      </a:rPr>
                      <m:t>(</m:t>
                    </m:r>
                    <m:r>
                      <a:rPr lang="it-IT" sz="1500" b="0" i="1">
                        <a:latin typeface="Cambria Math" panose="02040503050406030204" pitchFamily="18" charset="0"/>
                      </a:rPr>
                      <m:t>𝑦</m:t>
                    </m:r>
                    <m:r>
                      <a:rPr lang="it-IT" sz="1500" b="0" i="1">
                        <a:latin typeface="Cambria Math" panose="02040503050406030204" pitchFamily="18" charset="0"/>
                      </a:rPr>
                      <m:t>|</m:t>
                    </m:r>
                    <m:r>
                      <a:rPr lang="it-IT" sz="1500" b="0" i="1">
                        <a:latin typeface="Cambria Math" panose="02040503050406030204" pitchFamily="18" charset="0"/>
                      </a:rPr>
                      <m:t>𝑠𝑖𝑔𝑚</m:t>
                    </m:r>
                    <m:r>
                      <a:rPr lang="it-IT" sz="1500" b="0" i="1">
                        <a:latin typeface="Cambria Math" panose="02040503050406030204" pitchFamily="18" charset="0"/>
                      </a:rPr>
                      <m:t>(</m:t>
                    </m:r>
                    <m:sSup>
                      <m:sSupPr>
                        <m:ctrlPr>
                          <a:rPr lang="it-IT" sz="1500" b="0" i="1">
                            <a:latin typeface="Cambria Math" panose="02040503050406030204" pitchFamily="18" charset="0"/>
                          </a:rPr>
                        </m:ctrlPr>
                      </m:sSupPr>
                      <m:e>
                        <m:r>
                          <a:rPr lang="it-IT" sz="1500" b="1" i="0">
                            <a:latin typeface="Cambria Math" panose="02040503050406030204" pitchFamily="18" charset="0"/>
                          </a:rPr>
                          <m:t>𝐰</m:t>
                        </m:r>
                      </m:e>
                      <m:sup>
                        <m:r>
                          <a:rPr lang="it-IT" sz="1500" b="0" i="1">
                            <a:latin typeface="Cambria Math" panose="02040503050406030204" pitchFamily="18" charset="0"/>
                          </a:rPr>
                          <m:t>𝑇</m:t>
                        </m:r>
                      </m:sup>
                    </m:sSup>
                    <m:r>
                      <a:rPr lang="it-IT" sz="1500" b="1" i="0">
                        <a:latin typeface="Cambria Math" panose="02040503050406030204" pitchFamily="18" charset="0"/>
                      </a:rPr>
                      <m:t>𝐱</m:t>
                    </m:r>
                    <m:r>
                      <a:rPr lang="it-IT" sz="1500" b="0" i="1">
                        <a:latin typeface="Cambria Math" panose="02040503050406030204" pitchFamily="18" charset="0"/>
                      </a:rPr>
                      <m:t>))</m:t>
                    </m:r>
                  </m:oMath>
                </a14:m>
                <a:endParaRPr lang="it-IT" sz="1500" dirty="0"/>
              </a:p>
              <a:p>
                <a:r>
                  <a:rPr lang="it-IT" sz="1500" dirty="0" err="1"/>
                  <a:t>Replacing</a:t>
                </a:r>
                <a:r>
                  <a:rPr lang="it-IT" sz="1500" dirty="0"/>
                  <a:t> the </a:t>
                </a:r>
                <a:r>
                  <a:rPr lang="it-IT" sz="1500" dirty="0" err="1"/>
                  <a:t>definition</a:t>
                </a:r>
                <a:r>
                  <a:rPr lang="it-IT" sz="1500" dirty="0"/>
                  <a:t> of </a:t>
                </a:r>
                <a:r>
                  <a:rPr lang="it-IT" sz="1500" dirty="0" err="1"/>
                  <a:t>Bernoulli</a:t>
                </a:r>
                <a:r>
                  <a:rPr lang="it-IT" sz="1500" dirty="0"/>
                  <a:t> </a:t>
                </a:r>
                <a:r>
                  <a:rPr lang="it-IT" sz="1500" dirty="0" err="1"/>
                  <a:t>distribution</a:t>
                </a:r>
                <a:r>
                  <a:rPr lang="it-IT" sz="1500" dirty="0"/>
                  <a:t> and </a:t>
                </a:r>
                <a:r>
                  <a:rPr lang="it-IT" sz="1500" dirty="0" err="1"/>
                  <a:t>sigmoid</a:t>
                </a:r>
                <a:r>
                  <a:rPr lang="it-IT" sz="1500" dirty="0"/>
                  <a:t> </a:t>
                </a:r>
                <a:r>
                  <a:rPr lang="it-IT" sz="1500" dirty="0" err="1"/>
                  <a:t>function</a:t>
                </a:r>
                <a:r>
                  <a:rPr lang="it-IT" sz="1500" dirty="0"/>
                  <a:t> in the formula, </a:t>
                </a:r>
                <a:r>
                  <a:rPr lang="it-IT" sz="1500" dirty="0" err="1"/>
                  <a:t>we</a:t>
                </a:r>
                <a:r>
                  <a:rPr lang="it-IT" sz="1500" dirty="0"/>
                  <a:t> </a:t>
                </a:r>
                <a:r>
                  <a:rPr lang="it-IT" sz="1500" dirty="0" err="1"/>
                  <a:t>obtain</a:t>
                </a:r>
                <a:r>
                  <a:rPr lang="it-IT" sz="1500" dirty="0"/>
                  <a:t>:</a:t>
                </a:r>
              </a:p>
              <a:p>
                <a:pPr marL="0" indent="0">
                  <a:buNone/>
                </a:pPr>
                <a:r>
                  <a:rPr lang="it-IT" sz="1500" dirty="0"/>
                  <a:t>	         </a:t>
                </a:r>
                <a14:m>
                  <m:oMath xmlns:m="http://schemas.openxmlformats.org/officeDocument/2006/math">
                    <m:r>
                      <a:rPr lang="it-IT" sz="1500" b="0" i="1">
                        <a:latin typeface="Cambria Math" panose="02040503050406030204" pitchFamily="18" charset="0"/>
                      </a:rPr>
                      <m:t>𝑝</m:t>
                    </m:r>
                    <m:d>
                      <m:dPr>
                        <m:ctrlPr>
                          <a:rPr lang="it-IT" sz="1500" b="0" i="1">
                            <a:latin typeface="Cambria Math" panose="02040503050406030204" pitchFamily="18" charset="0"/>
                          </a:rPr>
                        </m:ctrlPr>
                      </m:dPr>
                      <m:e>
                        <m:r>
                          <a:rPr lang="it-IT" sz="1500" b="0" i="1">
                            <a:latin typeface="Cambria Math" panose="02040503050406030204" pitchFamily="18" charset="0"/>
                          </a:rPr>
                          <m:t>𝑦</m:t>
                        </m:r>
                      </m:e>
                    </m:d>
                    <m:r>
                      <a:rPr lang="it-IT" sz="1500" b="0" i="1">
                        <a:latin typeface="Cambria Math" panose="02040503050406030204" pitchFamily="18" charset="0"/>
                      </a:rPr>
                      <m:t>=</m:t>
                    </m:r>
                    <m:f>
                      <m:fPr>
                        <m:ctrlPr>
                          <a:rPr lang="it-IT" sz="1500" b="0" i="1">
                            <a:latin typeface="Cambria Math" panose="02040503050406030204" pitchFamily="18" charset="0"/>
                          </a:rPr>
                        </m:ctrlPr>
                      </m:fPr>
                      <m:num>
                        <m:r>
                          <a:rPr lang="it-IT" sz="1500" b="0" i="1">
                            <a:latin typeface="Cambria Math" panose="02040503050406030204" pitchFamily="18" charset="0"/>
                          </a:rPr>
                          <m:t>1</m:t>
                        </m:r>
                      </m:num>
                      <m:den>
                        <m:r>
                          <a:rPr lang="it-IT" sz="1500" b="0" i="1">
                            <a:latin typeface="Cambria Math" panose="02040503050406030204" pitchFamily="18" charset="0"/>
                          </a:rPr>
                          <m:t>1 + </m:t>
                        </m:r>
                        <m:sSup>
                          <m:sSupPr>
                            <m:ctrlPr>
                              <a:rPr lang="it-IT" sz="1500" b="0" i="1">
                                <a:latin typeface="Cambria Math" panose="02040503050406030204" pitchFamily="18" charset="0"/>
                              </a:rPr>
                            </m:ctrlPr>
                          </m:sSupPr>
                          <m:e>
                            <m:r>
                              <a:rPr lang="it-IT" sz="1500" b="0" i="1">
                                <a:latin typeface="Cambria Math" panose="02040503050406030204" pitchFamily="18" charset="0"/>
                              </a:rPr>
                              <m:t>𝑒</m:t>
                            </m:r>
                          </m:e>
                          <m:sup>
                            <m:r>
                              <a:rPr lang="it-IT" sz="1500" b="0" i="1">
                                <a:latin typeface="Cambria Math" panose="02040503050406030204" pitchFamily="18" charset="0"/>
                              </a:rPr>
                              <m:t>−(</m:t>
                            </m:r>
                            <m:sSub>
                              <m:sSubPr>
                                <m:ctrlPr>
                                  <a:rPr lang="it-IT" sz="1500" b="0" i="1">
                                    <a:latin typeface="Cambria Math" panose="02040503050406030204" pitchFamily="18" charset="0"/>
                                  </a:rPr>
                                </m:ctrlPr>
                              </m:sSubPr>
                              <m:e>
                                <m:r>
                                  <a:rPr lang="it-IT" sz="1500" b="0" i="1">
                                    <a:latin typeface="Cambria Math" panose="02040503050406030204" pitchFamily="18" charset="0"/>
                                  </a:rPr>
                                  <m:t>𝑤</m:t>
                                </m:r>
                              </m:e>
                              <m:sub>
                                <m:r>
                                  <a:rPr lang="it-IT" sz="1500" b="0" i="1">
                                    <a:latin typeface="Cambria Math" panose="02040503050406030204" pitchFamily="18" charset="0"/>
                                  </a:rPr>
                                  <m:t>0</m:t>
                                </m:r>
                              </m:sub>
                            </m:sSub>
                            <m:r>
                              <a:rPr lang="it-IT" sz="1500" b="0" i="1">
                                <a:latin typeface="Cambria Math" panose="02040503050406030204" pitchFamily="18" charset="0"/>
                              </a:rPr>
                              <m:t>+</m:t>
                            </m:r>
                            <m:sSub>
                              <m:sSubPr>
                                <m:ctrlPr>
                                  <a:rPr lang="it-IT" sz="1500" b="0" i="1">
                                    <a:latin typeface="Cambria Math" panose="02040503050406030204" pitchFamily="18" charset="0"/>
                                  </a:rPr>
                                </m:ctrlPr>
                              </m:sSubPr>
                              <m:e>
                                <m:r>
                                  <a:rPr lang="it-IT" sz="1500" b="0" i="1">
                                    <a:latin typeface="Cambria Math" panose="02040503050406030204" pitchFamily="18" charset="0"/>
                                  </a:rPr>
                                  <m:t>𝑤</m:t>
                                </m:r>
                              </m:e>
                              <m:sub>
                                <m:r>
                                  <a:rPr lang="it-IT" sz="1500" b="0" i="1">
                                    <a:latin typeface="Cambria Math" panose="02040503050406030204" pitchFamily="18" charset="0"/>
                                  </a:rPr>
                                  <m:t>1</m:t>
                                </m:r>
                              </m:sub>
                            </m:sSub>
                            <m:r>
                              <a:rPr lang="it-IT" sz="1500" b="0" i="1">
                                <a:latin typeface="Cambria Math" panose="02040503050406030204" pitchFamily="18" charset="0"/>
                              </a:rPr>
                              <m:t>𝑥</m:t>
                            </m:r>
                            <m:r>
                              <a:rPr lang="it-IT" sz="1500" b="0" i="1">
                                <a:latin typeface="Cambria Math" panose="02040503050406030204" pitchFamily="18" charset="0"/>
                              </a:rPr>
                              <m:t>)</m:t>
                            </m:r>
                          </m:sup>
                        </m:sSup>
                      </m:den>
                    </m:f>
                  </m:oMath>
                </a14:m>
                <a:endParaRPr lang="it-IT" sz="1500" dirty="0"/>
              </a:p>
              <a:p>
                <a:r>
                  <a:rPr lang="it-IT" sz="1500" dirty="0" err="1"/>
                  <a:t>Our</a:t>
                </a:r>
                <a:r>
                  <a:rPr lang="it-IT" sz="1500" dirty="0"/>
                  <a:t> goal </a:t>
                </a:r>
                <a:r>
                  <a:rPr lang="it-IT" sz="1500" dirty="0" err="1"/>
                  <a:t>is</a:t>
                </a:r>
                <a:r>
                  <a:rPr lang="it-IT" sz="1500" dirty="0"/>
                  <a:t> to </a:t>
                </a:r>
                <a:r>
                  <a:rPr lang="it-IT" sz="1500" dirty="0" err="1"/>
                  <a:t>find</a:t>
                </a:r>
                <a:r>
                  <a:rPr lang="it-IT" sz="1500" dirty="0"/>
                  <a:t> </a:t>
                </a:r>
                <a14:m>
                  <m:oMath xmlns:m="http://schemas.openxmlformats.org/officeDocument/2006/math">
                    <m:sSub>
                      <m:sSubPr>
                        <m:ctrlPr>
                          <a:rPr lang="it-IT" sz="1500" i="1">
                            <a:latin typeface="Cambria Math" panose="02040503050406030204" pitchFamily="18" charset="0"/>
                          </a:rPr>
                        </m:ctrlPr>
                      </m:sSubPr>
                      <m:e>
                        <m:r>
                          <a:rPr lang="it-IT" sz="1500" i="1">
                            <a:latin typeface="Cambria Math" panose="02040503050406030204" pitchFamily="18" charset="0"/>
                          </a:rPr>
                          <m:t>𝑤</m:t>
                        </m:r>
                      </m:e>
                      <m:sub>
                        <m:r>
                          <a:rPr lang="it-IT" sz="1500" i="1">
                            <a:latin typeface="Cambria Math" panose="02040503050406030204" pitchFamily="18" charset="0"/>
                          </a:rPr>
                          <m:t>0</m:t>
                        </m:r>
                      </m:sub>
                    </m:sSub>
                    <m:r>
                      <a:rPr lang="it-IT" sz="1500" b="0" i="1">
                        <a:latin typeface="Cambria Math" panose="02040503050406030204" pitchFamily="18" charset="0"/>
                      </a:rPr>
                      <m:t>𝑎𝑛𝑑</m:t>
                    </m:r>
                    <m:r>
                      <a:rPr lang="it-IT" sz="1500" b="0" i="1">
                        <a:latin typeface="Cambria Math" panose="02040503050406030204" pitchFamily="18" charset="0"/>
                      </a:rPr>
                      <m:t> </m:t>
                    </m:r>
                    <m:sSub>
                      <m:sSubPr>
                        <m:ctrlPr>
                          <a:rPr lang="it-IT" sz="1500" i="1">
                            <a:latin typeface="Cambria Math" panose="02040503050406030204" pitchFamily="18" charset="0"/>
                          </a:rPr>
                        </m:ctrlPr>
                      </m:sSubPr>
                      <m:e>
                        <m:r>
                          <a:rPr lang="it-IT" sz="1500" i="1">
                            <a:latin typeface="Cambria Math" panose="02040503050406030204" pitchFamily="18" charset="0"/>
                          </a:rPr>
                          <m:t>𝑤</m:t>
                        </m:r>
                      </m:e>
                      <m:sub>
                        <m:r>
                          <a:rPr lang="it-IT" sz="1500" i="1">
                            <a:latin typeface="Cambria Math" panose="02040503050406030204" pitchFamily="18" charset="0"/>
                          </a:rPr>
                          <m:t>1</m:t>
                        </m:r>
                      </m:sub>
                    </m:sSub>
                    <m:r>
                      <a:rPr lang="it-IT" sz="1500" b="0" i="1">
                        <a:latin typeface="Cambria Math" panose="02040503050406030204" pitchFamily="18" charset="0"/>
                      </a:rPr>
                      <m:t> </m:t>
                    </m:r>
                  </m:oMath>
                </a14:m>
                <a:r>
                  <a:rPr lang="it-IT" sz="1500" dirty="0"/>
                  <a:t>by </a:t>
                </a:r>
                <a:r>
                  <a:rPr lang="it-IT" sz="1500" dirty="0" err="1"/>
                  <a:t>maximizing</a:t>
                </a:r>
                <a:r>
                  <a:rPr lang="it-IT" sz="1500" dirty="0"/>
                  <a:t> the </a:t>
                </a:r>
                <a:r>
                  <a:rPr lang="it-IT" sz="1500" dirty="0" err="1"/>
                  <a:t>likelihood</a:t>
                </a:r>
                <a:r>
                  <a:rPr lang="it-IT" sz="1500" dirty="0"/>
                  <a:t>.</a:t>
                </a:r>
              </a:p>
              <a:p>
                <a:r>
                  <a:rPr lang="it-IT" sz="1500" dirty="0"/>
                  <a:t>The </a:t>
                </a:r>
                <a:r>
                  <a:rPr lang="it-IT" sz="1500" dirty="0" err="1"/>
                  <a:t>tuned</a:t>
                </a:r>
                <a:r>
                  <a:rPr lang="it-IT" sz="1500" dirty="0"/>
                  <a:t> </a:t>
                </a:r>
                <a:r>
                  <a:rPr lang="it-IT" sz="1500" dirty="0" err="1"/>
                  <a:t>parameter</a:t>
                </a:r>
                <a:r>
                  <a:rPr lang="it-IT" sz="1500" dirty="0"/>
                  <a:t> </a:t>
                </a:r>
                <a:r>
                  <a:rPr lang="it-IT" sz="1500" dirty="0" err="1"/>
                  <a:t>is</a:t>
                </a:r>
                <a:r>
                  <a:rPr lang="it-IT" sz="1500" dirty="0"/>
                  <a:t> </a:t>
                </a:r>
                <a14:m>
                  <m:oMath xmlns:m="http://schemas.openxmlformats.org/officeDocument/2006/math">
                    <m:r>
                      <a:rPr lang="it-IT" sz="1500" i="1">
                        <a:latin typeface="Cambria Math" panose="02040503050406030204" pitchFamily="18" charset="0"/>
                      </a:rPr>
                      <m:t>𝐶</m:t>
                    </m:r>
                    <m:r>
                      <a:rPr lang="it-IT" sz="1500" i="0">
                        <a:latin typeface="Cambria Math" panose="02040503050406030204" pitchFamily="18" charset="0"/>
                      </a:rPr>
                      <m:t>=</m:t>
                    </m:r>
                    <m:f>
                      <m:fPr>
                        <m:ctrlPr>
                          <a:rPr lang="it-IT" sz="1500" i="1">
                            <a:latin typeface="Cambria Math" panose="02040503050406030204" pitchFamily="18" charset="0"/>
                          </a:rPr>
                        </m:ctrlPr>
                      </m:fPr>
                      <m:num>
                        <m:r>
                          <a:rPr lang="it-IT" sz="1500" i="0">
                            <a:latin typeface="Cambria Math" panose="02040503050406030204" pitchFamily="18" charset="0"/>
                          </a:rPr>
                          <m:t>1</m:t>
                        </m:r>
                      </m:num>
                      <m:den>
                        <m:r>
                          <a:rPr lang="it-IT" sz="1500" i="1">
                            <a:latin typeface="Cambria Math" panose="02040503050406030204" pitchFamily="18" charset="0"/>
                          </a:rPr>
                          <m:t>𝜆</m:t>
                        </m:r>
                      </m:den>
                    </m:f>
                  </m:oMath>
                </a14:m>
                <a:r>
                  <a:rPr lang="it-IT" sz="1500" dirty="0"/>
                  <a:t> , the inverse of </a:t>
                </a:r>
                <a:r>
                  <a:rPr lang="it-IT" sz="1500" dirty="0" err="1"/>
                  <a:t>regularization</a:t>
                </a:r>
                <a:r>
                  <a:rPr lang="it-IT" sz="1500" dirty="0"/>
                  <a:t> </a:t>
                </a:r>
                <a:r>
                  <a:rPr lang="it-IT" sz="1500" dirty="0" err="1"/>
                  <a:t>strength</a:t>
                </a:r>
                <a:r>
                  <a:rPr lang="it-IT" sz="1500" dirty="0"/>
                  <a:t>: </a:t>
                </a:r>
                <a14:m>
                  <m:oMath xmlns:m="http://schemas.openxmlformats.org/officeDocument/2006/math">
                    <m:r>
                      <a:rPr lang="it-IT" sz="1500" i="1">
                        <a:latin typeface="Cambria Math" panose="02040503050406030204" pitchFamily="18" charset="0"/>
                      </a:rPr>
                      <m:t>𝜆</m:t>
                    </m:r>
                  </m:oMath>
                </a14:m>
                <a:r>
                  <a:rPr lang="it-IT" sz="1500" dirty="0"/>
                  <a:t> </a:t>
                </a:r>
                <a:r>
                  <a:rPr lang="it-IT" sz="1500" dirty="0" err="1"/>
                  <a:t>aims</a:t>
                </a:r>
                <a:r>
                  <a:rPr lang="it-IT" sz="1500" dirty="0"/>
                  <a:t> to </a:t>
                </a:r>
                <a:r>
                  <a:rPr lang="it-IT" sz="1500" dirty="0" err="1"/>
                  <a:t>find</a:t>
                </a:r>
                <a:r>
                  <a:rPr lang="it-IT" sz="1500" dirty="0"/>
                  <a:t> a trade-off </a:t>
                </a:r>
                <a:r>
                  <a:rPr lang="it-IT" sz="1500" dirty="0" err="1"/>
                  <a:t>between</a:t>
                </a:r>
                <a:r>
                  <a:rPr lang="it-IT" sz="1500" dirty="0"/>
                  <a:t> model </a:t>
                </a:r>
                <a:r>
                  <a:rPr lang="it-IT" sz="1500" dirty="0" err="1"/>
                  <a:t>simplicity</a:t>
                </a:r>
                <a:r>
                  <a:rPr lang="it-IT" sz="1500" dirty="0"/>
                  <a:t> and </a:t>
                </a:r>
                <a:r>
                  <a:rPr lang="it-IT" sz="1500" dirty="0" err="1"/>
                  <a:t>too</a:t>
                </a:r>
                <a:r>
                  <a:rPr lang="it-IT" sz="1500" dirty="0"/>
                  <a:t> high </a:t>
                </a:r>
                <a:r>
                  <a:rPr lang="it-IT" sz="1500" dirty="0" err="1"/>
                  <a:t>complexity</a:t>
                </a:r>
                <a:r>
                  <a:rPr lang="it-IT" sz="1500" dirty="0"/>
                  <a:t>.</a:t>
                </a:r>
              </a:p>
            </p:txBody>
          </p:sp>
        </mc:Choice>
        <mc:Fallback xmlns="">
          <p:sp>
            <p:nvSpPr>
              <p:cNvPr id="3" name="Segnaposto contenuto 2">
                <a:extLst>
                  <a:ext uri="{FF2B5EF4-FFF2-40B4-BE49-F238E27FC236}">
                    <a16:creationId xmlns:a16="http://schemas.microsoft.com/office/drawing/2014/main" id="{BF72DA6A-B2FF-4549-83BE-E2608D02D272}"/>
                  </a:ext>
                </a:extLst>
              </p:cNvPr>
              <p:cNvSpPr>
                <a:spLocks noGrp="1" noRot="1" noChangeAspect="1" noMove="1" noResize="1" noEditPoints="1" noAdjustHandles="1" noChangeArrowheads="1" noChangeShapeType="1" noTextEdit="1"/>
              </p:cNvSpPr>
              <p:nvPr>
                <p:ph idx="1"/>
              </p:nvPr>
            </p:nvSpPr>
            <p:spPr>
              <a:xfrm>
                <a:off x="1069848" y="2578608"/>
                <a:ext cx="4730451" cy="3593592"/>
              </a:xfrm>
              <a:blipFill>
                <a:blip r:embed="rId2"/>
                <a:stretch>
                  <a:fillRect l="-129" t="-1017"/>
                </a:stretch>
              </a:blipFill>
            </p:spPr>
            <p:txBody>
              <a:bodyPr/>
              <a:lstStyle/>
              <a:p>
                <a:r>
                  <a:rPr lang="it-IT">
                    <a:noFill/>
                  </a:rPr>
                  <a:t> </a:t>
                </a:r>
              </a:p>
            </p:txBody>
          </p:sp>
        </mc:Fallback>
      </mc:AlternateContent>
      <p:sp>
        <p:nvSpPr>
          <p:cNvPr id="33" name="Freeform: Shape 20">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Immagine 8">
            <a:extLst>
              <a:ext uri="{FF2B5EF4-FFF2-40B4-BE49-F238E27FC236}">
                <a16:creationId xmlns:a16="http://schemas.microsoft.com/office/drawing/2014/main" id="{E25419C7-F8EB-4D53-987D-C7666A1D74C4}"/>
              </a:ext>
            </a:extLst>
          </p:cNvPr>
          <p:cNvPicPr>
            <a:picLocks noChangeAspect="1"/>
          </p:cNvPicPr>
          <p:nvPr/>
        </p:nvPicPr>
        <p:blipFill>
          <a:blip r:embed="rId3"/>
          <a:stretch>
            <a:fillRect/>
          </a:stretch>
        </p:blipFill>
        <p:spPr>
          <a:xfrm>
            <a:off x="7271151" y="1114351"/>
            <a:ext cx="4218484" cy="3079493"/>
          </a:xfrm>
          <a:prstGeom prst="rect">
            <a:avLst/>
          </a:prstGeom>
        </p:spPr>
      </p:pic>
    </p:spTree>
    <p:extLst>
      <p:ext uri="{BB962C8B-B14F-4D97-AF65-F5344CB8AC3E}">
        <p14:creationId xmlns:p14="http://schemas.microsoft.com/office/powerpoint/2010/main" val="153319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4DE3EA4B-8FC1-43D5-AF4F-5E9611783A38}"/>
              </a:ext>
            </a:extLst>
          </p:cNvPr>
          <p:cNvPicPr>
            <a:picLocks noChangeAspect="1"/>
          </p:cNvPicPr>
          <p:nvPr/>
        </p:nvPicPr>
        <p:blipFill>
          <a:blip r:embed="rId4"/>
          <a:stretch>
            <a:fillRect/>
          </a:stretch>
        </p:blipFill>
        <p:spPr>
          <a:xfrm>
            <a:off x="633999" y="1472224"/>
            <a:ext cx="5112461" cy="3923813"/>
          </a:xfrm>
          <a:prstGeom prst="rect">
            <a:avLst/>
          </a:prstGeom>
        </p:spPr>
      </p:pic>
      <p:sp>
        <p:nvSpPr>
          <p:cNvPr id="3" name="Segnaposto contenuto 2">
            <a:extLst>
              <a:ext uri="{FF2B5EF4-FFF2-40B4-BE49-F238E27FC236}">
                <a16:creationId xmlns:a16="http://schemas.microsoft.com/office/drawing/2014/main" id="{27CD372A-EE6C-4EBB-B7F5-836EA6BAF479}"/>
              </a:ext>
            </a:extLst>
          </p:cNvPr>
          <p:cNvSpPr>
            <a:spLocks noGrp="1"/>
          </p:cNvSpPr>
          <p:nvPr>
            <p:ph idx="1"/>
          </p:nvPr>
        </p:nvSpPr>
        <p:spPr>
          <a:xfrm>
            <a:off x="6400799" y="2121408"/>
            <a:ext cx="5299585" cy="4050792"/>
          </a:xfrm>
        </p:spPr>
        <p:txBody>
          <a:bodyPr>
            <a:normAutofit/>
          </a:bodyPr>
          <a:lstStyle/>
          <a:p>
            <a:r>
              <a:rPr lang="it-IT" sz="1800"/>
              <a:t>LR represent one of the most popular approaches to classification: LR models are easy to fit to the data, are easy to interpret and to extend to multiclass classification.</a:t>
            </a:r>
          </a:p>
          <a:p>
            <a:r>
              <a:rPr lang="it-IT" sz="1800"/>
              <a:t>Our model is able to classify very well boh True Positive and True Negative</a:t>
            </a:r>
          </a:p>
          <a:p>
            <a:pPr marL="0" indent="0">
              <a:buNone/>
            </a:pPr>
            <a:endParaRPr lang="it-IT" sz="1800"/>
          </a:p>
        </p:txBody>
      </p:sp>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5776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E0976772-F794-4A96-96A1-6317DB19ECEB}"/>
              </a:ext>
            </a:extLst>
          </p:cNvPr>
          <p:cNvSpPr>
            <a:spLocks noGrp="1"/>
          </p:cNvSpPr>
          <p:nvPr>
            <p:ph type="ctrTitle"/>
          </p:nvPr>
        </p:nvSpPr>
        <p:spPr>
          <a:xfrm>
            <a:off x="643467" y="643467"/>
            <a:ext cx="6516241" cy="5571066"/>
          </a:xfrm>
        </p:spPr>
        <p:txBody>
          <a:bodyPr>
            <a:normAutofit/>
          </a:bodyPr>
          <a:lstStyle/>
          <a:p>
            <a:pPr algn="r"/>
            <a:r>
              <a:rPr lang="it-IT" sz="8800"/>
              <a:t>K-nearest neighbors</a:t>
            </a:r>
          </a:p>
        </p:txBody>
      </p:sp>
      <p:sp>
        <p:nvSpPr>
          <p:cNvPr id="10" name="Rectangle 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3" name="Oval 12">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0206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a:extLst>
              <a:ext uri="{FF2B5EF4-FFF2-40B4-BE49-F238E27FC236}">
                <a16:creationId xmlns:a16="http://schemas.microsoft.com/office/drawing/2014/main" id="{D0E84853-FD22-47CC-A075-BAB5D2B49A05}"/>
              </a:ext>
            </a:extLst>
          </p:cNvPr>
          <p:cNvSpPr>
            <a:spLocks noGrp="1"/>
          </p:cNvSpPr>
          <p:nvPr>
            <p:ph idx="1"/>
          </p:nvPr>
        </p:nvSpPr>
        <p:spPr>
          <a:xfrm>
            <a:off x="6081089" y="725394"/>
            <a:ext cx="5142658" cy="5407212"/>
          </a:xfrm>
        </p:spPr>
        <p:txBody>
          <a:bodyPr anchor="ctr">
            <a:normAutofit/>
          </a:bodyPr>
          <a:lstStyle/>
          <a:p>
            <a:r>
              <a:rPr lang="it-IT" sz="1500" dirty="0" err="1"/>
              <a:t>Multiclass</a:t>
            </a:r>
            <a:r>
              <a:rPr lang="it-IT" sz="1500" dirty="0"/>
              <a:t> </a:t>
            </a:r>
            <a:r>
              <a:rPr lang="it-IT" sz="1500" dirty="0" err="1"/>
              <a:t>classifier</a:t>
            </a:r>
            <a:endParaRPr lang="it-IT" sz="1500" dirty="0"/>
          </a:p>
          <a:p>
            <a:r>
              <a:rPr lang="it-IT" sz="1500" b="1" u="sng" dirty="0"/>
              <a:t>Memory-</a:t>
            </a:r>
            <a:r>
              <a:rPr lang="it-IT" sz="1500" b="1" u="sng" dirty="0" err="1"/>
              <a:t>based</a:t>
            </a:r>
            <a:r>
              <a:rPr lang="it-IT" sz="1500" b="1" u="sng" dirty="0"/>
              <a:t> learning</a:t>
            </a:r>
            <a:r>
              <a:rPr lang="it-IT" sz="1500" dirty="0"/>
              <a:t>: </a:t>
            </a:r>
            <a:r>
              <a:rPr lang="it-IT" sz="1500" dirty="0" err="1"/>
              <a:t>not</a:t>
            </a:r>
            <a:r>
              <a:rPr lang="it-IT" sz="1500" dirty="0"/>
              <a:t> a learning </a:t>
            </a:r>
            <a:r>
              <a:rPr lang="it-IT" sz="1500" dirty="0" err="1"/>
              <a:t>process</a:t>
            </a:r>
            <a:r>
              <a:rPr lang="it-IT" sz="1500" dirty="0"/>
              <a:t> </a:t>
            </a:r>
            <a:r>
              <a:rPr lang="it-IT" sz="1500" dirty="0" err="1"/>
              <a:t>but</a:t>
            </a:r>
            <a:r>
              <a:rPr lang="it-IT" sz="1500" dirty="0"/>
              <a:t> </a:t>
            </a:r>
            <a:r>
              <a:rPr lang="it-IT" sz="1500" dirty="0" err="1"/>
              <a:t>simply</a:t>
            </a:r>
            <a:r>
              <a:rPr lang="it-IT" sz="1500" dirty="0"/>
              <a:t> a storage of </a:t>
            </a:r>
            <a:r>
              <a:rPr lang="it-IT" sz="1500" dirty="0" err="1"/>
              <a:t>all</a:t>
            </a:r>
            <a:r>
              <a:rPr lang="it-IT" sz="1500" dirty="0"/>
              <a:t> the training samples to build the model.</a:t>
            </a:r>
          </a:p>
          <a:p>
            <a:r>
              <a:rPr lang="en-US" sz="1500" dirty="0"/>
              <a:t>Purpose: find a predefined number K of training samples closest in distance to the new point, and predict the label from these.</a:t>
            </a:r>
          </a:p>
          <a:p>
            <a:r>
              <a:rPr lang="en-US" sz="1500" dirty="0"/>
              <a:t>It looks at the K points in the training set that are nearest to the test input x, basing on distance metric, counts how many members of each class are in this set and returns the probability of belonging to a class.</a:t>
            </a:r>
          </a:p>
          <a:p>
            <a:r>
              <a:rPr lang="en-US" sz="1500" dirty="0"/>
              <a:t>N.B. : strong assumption: closest samples belonging to the same classes (same labels).</a:t>
            </a:r>
          </a:p>
          <a:p>
            <a:r>
              <a:rPr lang="en-US" sz="1500" dirty="0"/>
              <a:t>Hyperparameters to tune:</a:t>
            </a:r>
          </a:p>
          <a:p>
            <a:pPr marL="731520" lvl="1" indent="-457200">
              <a:buFont typeface="+mj-lt"/>
              <a:buAutoNum type="arabicPeriod"/>
            </a:pPr>
            <a:r>
              <a:rPr lang="it-IT" sz="1500" b="1" dirty="0"/>
              <a:t>K</a:t>
            </a:r>
            <a:r>
              <a:rPr lang="it-IT" sz="1500" dirty="0"/>
              <a:t>: 	1, 3, 5, 7, 9, 11, 13, 15, 17, 19, 21;</a:t>
            </a:r>
          </a:p>
          <a:p>
            <a:pPr marL="731520" lvl="1" indent="-457200">
              <a:buFont typeface="+mj-lt"/>
              <a:buAutoNum type="arabicPeriod"/>
            </a:pPr>
            <a:r>
              <a:rPr lang="it-IT" sz="1500" b="1" dirty="0"/>
              <a:t>weights</a:t>
            </a:r>
            <a:r>
              <a:rPr lang="it-IT" sz="1500" dirty="0"/>
              <a:t>: 	‘</a:t>
            </a:r>
            <a:r>
              <a:rPr lang="it-IT" sz="1500" dirty="0" err="1"/>
              <a:t>uniform</a:t>
            </a:r>
            <a:r>
              <a:rPr lang="it-IT" sz="1500" dirty="0"/>
              <a:t>', '</a:t>
            </a:r>
            <a:r>
              <a:rPr lang="it-IT" sz="1500" dirty="0" err="1"/>
              <a:t>distance</a:t>
            </a:r>
            <a:r>
              <a:rPr lang="it-IT" sz="1500" dirty="0"/>
              <a:t>’;</a:t>
            </a:r>
          </a:p>
          <a:p>
            <a:pPr marL="731520" lvl="1" indent="-457200">
              <a:buFont typeface="+mj-lt"/>
              <a:buAutoNum type="arabicPeriod"/>
            </a:pPr>
            <a:r>
              <a:rPr lang="it-IT" sz="1500" b="1" dirty="0" err="1"/>
              <a:t>metric</a:t>
            </a:r>
            <a:r>
              <a:rPr lang="it-IT" sz="1500" dirty="0"/>
              <a:t>: 	'</a:t>
            </a:r>
            <a:r>
              <a:rPr lang="it-IT" sz="1500" dirty="0" err="1"/>
              <a:t>euclidean</a:t>
            </a:r>
            <a:r>
              <a:rPr lang="it-IT" sz="1500" dirty="0"/>
              <a:t>', '</a:t>
            </a:r>
            <a:r>
              <a:rPr lang="it-IT" sz="1500" dirty="0" err="1"/>
              <a:t>manhattan</a:t>
            </a:r>
            <a:r>
              <a:rPr lang="it-IT" sz="1500" dirty="0"/>
              <a:t>'.</a:t>
            </a:r>
            <a:endParaRPr lang="en-US" sz="1500" dirty="0"/>
          </a:p>
          <a:p>
            <a:endParaRPr lang="it-IT" sz="1500" dirty="0"/>
          </a:p>
        </p:txBody>
      </p:sp>
    </p:spTree>
    <p:extLst>
      <p:ext uri="{BB962C8B-B14F-4D97-AF65-F5344CB8AC3E}">
        <p14:creationId xmlns:p14="http://schemas.microsoft.com/office/powerpoint/2010/main" val="396701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01CDC6F3-B81B-4E2B-867C-E052564FB6C2}"/>
              </a:ext>
            </a:extLst>
          </p:cNvPr>
          <p:cNvPicPr>
            <a:picLocks noChangeAspect="1"/>
          </p:cNvPicPr>
          <p:nvPr/>
        </p:nvPicPr>
        <p:blipFill>
          <a:blip r:embed="rId4"/>
          <a:stretch>
            <a:fillRect/>
          </a:stretch>
        </p:blipFill>
        <p:spPr>
          <a:xfrm>
            <a:off x="633999" y="1114351"/>
            <a:ext cx="5112461" cy="4639558"/>
          </a:xfrm>
          <a:prstGeom prst="rect">
            <a:avLst/>
          </a:prstGeom>
        </p:spPr>
      </p:pic>
      <p:sp>
        <p:nvSpPr>
          <p:cNvPr id="3" name="Segnaposto contenuto 2">
            <a:extLst>
              <a:ext uri="{FF2B5EF4-FFF2-40B4-BE49-F238E27FC236}">
                <a16:creationId xmlns:a16="http://schemas.microsoft.com/office/drawing/2014/main" id="{45B9B637-3A51-42EA-A763-F017A83A1729}"/>
              </a:ext>
            </a:extLst>
          </p:cNvPr>
          <p:cNvSpPr>
            <a:spLocks noGrp="1"/>
          </p:cNvSpPr>
          <p:nvPr>
            <p:ph idx="1"/>
          </p:nvPr>
        </p:nvSpPr>
        <p:spPr>
          <a:xfrm>
            <a:off x="6400799" y="2121408"/>
            <a:ext cx="5299585" cy="4050792"/>
          </a:xfrm>
        </p:spPr>
        <p:txBody>
          <a:bodyPr>
            <a:normAutofit/>
          </a:bodyPr>
          <a:lstStyle/>
          <a:p>
            <a:r>
              <a:rPr lang="it-IT" sz="1800" dirty="0"/>
              <a:t>Good </a:t>
            </a:r>
            <a:r>
              <a:rPr lang="it-IT" sz="1800" dirty="0" err="1"/>
              <a:t>classification</a:t>
            </a:r>
            <a:r>
              <a:rPr lang="it-IT" sz="1800" dirty="0"/>
              <a:t> of the </a:t>
            </a:r>
            <a:r>
              <a:rPr lang="it-IT" sz="1800" dirty="0" err="1"/>
              <a:t>true</a:t>
            </a:r>
            <a:r>
              <a:rPr lang="it-IT" sz="1800" dirty="0"/>
              <a:t> labels with </a:t>
            </a:r>
            <a:r>
              <a:rPr lang="it-IT" sz="1800" dirty="0" err="1"/>
              <a:t>initial</a:t>
            </a:r>
            <a:r>
              <a:rPr lang="it-IT" sz="1800" dirty="0"/>
              <a:t> non-</a:t>
            </a:r>
            <a:r>
              <a:rPr lang="it-IT" sz="1800" dirty="0" err="1"/>
              <a:t>oversampled</a:t>
            </a:r>
            <a:r>
              <a:rPr lang="it-IT" sz="1800" dirty="0"/>
              <a:t> dataset;</a:t>
            </a:r>
          </a:p>
          <a:p>
            <a:r>
              <a:rPr lang="it-IT" sz="1800" dirty="0" err="1"/>
              <a:t>Problem</a:t>
            </a:r>
            <a:r>
              <a:rPr lang="it-IT" sz="1800" dirty="0"/>
              <a:t> with samples </a:t>
            </a:r>
            <a:r>
              <a:rPr lang="it-IT" sz="1800" dirty="0" err="1"/>
              <a:t>belonging</a:t>
            </a:r>
            <a:r>
              <a:rPr lang="it-IT" sz="1800" dirty="0"/>
              <a:t> to the </a:t>
            </a:r>
            <a:r>
              <a:rPr lang="it-IT" sz="1800" dirty="0" err="1"/>
              <a:t>minority</a:t>
            </a:r>
            <a:r>
              <a:rPr lang="it-IT" sz="1800" dirty="0"/>
              <a:t> class</a:t>
            </a:r>
            <a:r>
              <a:rPr lang="it-IT" sz="1800" dirty="0">
                <a:sym typeface="Wingdings" panose="05000000000000000000" pitchFamily="2" charset="2"/>
              </a:rPr>
              <a:t> SMOTE solve </a:t>
            </a:r>
            <a:r>
              <a:rPr lang="it-IT" sz="1800" dirty="0" err="1">
                <a:sym typeface="Wingdings" panose="05000000000000000000" pitchFamily="2" charset="2"/>
              </a:rPr>
              <a:t>partially</a:t>
            </a:r>
            <a:r>
              <a:rPr lang="it-IT" sz="1800" dirty="0">
                <a:sym typeface="Wingdings" panose="05000000000000000000" pitchFamily="2" charset="2"/>
              </a:rPr>
              <a:t> the </a:t>
            </a:r>
            <a:r>
              <a:rPr lang="it-IT" sz="1800" dirty="0" err="1">
                <a:sym typeface="Wingdings" panose="05000000000000000000" pitchFamily="2" charset="2"/>
              </a:rPr>
              <a:t>problem</a:t>
            </a:r>
            <a:r>
              <a:rPr lang="it-IT" sz="1800" dirty="0">
                <a:sym typeface="Wingdings" panose="05000000000000000000" pitchFamily="2" charset="2"/>
              </a:rPr>
              <a:t>;</a:t>
            </a:r>
          </a:p>
          <a:p>
            <a:r>
              <a:rPr lang="it-IT" sz="1800" dirty="0">
                <a:sym typeface="Wingdings" panose="05000000000000000000" pitchFamily="2" charset="2"/>
              </a:rPr>
              <a:t>Performance drop on </a:t>
            </a:r>
            <a:r>
              <a:rPr lang="it-IT" sz="1800" dirty="0" err="1">
                <a:sym typeface="Wingdings" panose="05000000000000000000" pitchFamily="2" charset="2"/>
              </a:rPr>
              <a:t>Portuguese</a:t>
            </a:r>
            <a:r>
              <a:rPr lang="it-IT" sz="1800" dirty="0">
                <a:sym typeface="Wingdings" panose="05000000000000000000" pitchFamily="2" charset="2"/>
              </a:rPr>
              <a:t> dataset </a:t>
            </a:r>
            <a:r>
              <a:rPr lang="it-IT" sz="1800" b="1">
                <a:sym typeface="Wingdings" panose="05000000000000000000" pitchFamily="2" charset="2"/>
              </a:rPr>
              <a:t>Curse</a:t>
            </a:r>
            <a:r>
              <a:rPr lang="it-IT" sz="1800" b="1" dirty="0">
                <a:sym typeface="Wingdings" panose="05000000000000000000" pitchFamily="2" charset="2"/>
              </a:rPr>
              <a:t> of </a:t>
            </a:r>
            <a:r>
              <a:rPr lang="it-IT" sz="1800" b="1" dirty="0" err="1">
                <a:sym typeface="Wingdings" panose="05000000000000000000" pitchFamily="2" charset="2"/>
              </a:rPr>
              <a:t>Dimensionality</a:t>
            </a:r>
            <a:r>
              <a:rPr lang="it-IT" sz="1800" b="1" dirty="0">
                <a:sym typeface="Wingdings" panose="05000000000000000000" pitchFamily="2" charset="2"/>
              </a:rPr>
              <a:t>!</a:t>
            </a:r>
            <a:endParaRPr lang="it-IT" sz="1800" b="1" dirty="0"/>
          </a:p>
          <a:p>
            <a:endParaRPr lang="it-IT" sz="1800" dirty="0"/>
          </a:p>
        </p:txBody>
      </p:sp>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389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B3DD23DB-471B-4555-9376-0359506EAE42}"/>
              </a:ext>
            </a:extLst>
          </p:cNvPr>
          <p:cNvSpPr>
            <a:spLocks noGrp="1"/>
          </p:cNvSpPr>
          <p:nvPr>
            <p:ph type="title"/>
          </p:nvPr>
        </p:nvSpPr>
        <p:spPr>
          <a:xfrm>
            <a:off x="1069848" y="484632"/>
            <a:ext cx="10058400" cy="1609344"/>
          </a:xfrm>
        </p:spPr>
        <p:txBody>
          <a:bodyPr>
            <a:normAutofit/>
          </a:bodyPr>
          <a:lstStyle/>
          <a:p>
            <a:r>
              <a:rPr lang="it-IT"/>
              <a:t>Introduction and goals.</a:t>
            </a:r>
            <a:endParaRPr lang="it-IT" dirty="0"/>
          </a:p>
        </p:txBody>
      </p:sp>
      <p:sp>
        <p:nvSpPr>
          <p:cNvPr id="3" name="Segnaposto contenuto 2">
            <a:extLst>
              <a:ext uri="{FF2B5EF4-FFF2-40B4-BE49-F238E27FC236}">
                <a16:creationId xmlns:a16="http://schemas.microsoft.com/office/drawing/2014/main" id="{977E8B6C-B781-4437-8E9A-8BE8F2F0A497}"/>
              </a:ext>
            </a:extLst>
          </p:cNvPr>
          <p:cNvSpPr>
            <a:spLocks noGrp="1"/>
          </p:cNvSpPr>
          <p:nvPr>
            <p:ph idx="1"/>
          </p:nvPr>
        </p:nvSpPr>
        <p:spPr>
          <a:xfrm>
            <a:off x="1069848" y="2320412"/>
            <a:ext cx="10058400" cy="3851787"/>
          </a:xfrm>
        </p:spPr>
        <p:txBody>
          <a:bodyPr>
            <a:normAutofit/>
          </a:bodyPr>
          <a:lstStyle/>
          <a:p>
            <a:r>
              <a:rPr lang="it-IT" dirty="0"/>
              <a:t>Analysis and </a:t>
            </a:r>
            <a:r>
              <a:rPr lang="it-IT" dirty="0" err="1"/>
              <a:t>experiments</a:t>
            </a:r>
            <a:r>
              <a:rPr lang="it-IT" dirty="0"/>
              <a:t> </a:t>
            </a:r>
            <a:r>
              <a:rPr lang="it-IT" dirty="0" err="1"/>
              <a:t>performed</a:t>
            </a:r>
            <a:r>
              <a:rPr lang="it-IT" dirty="0"/>
              <a:t> on </a:t>
            </a:r>
            <a:r>
              <a:rPr lang="it-IT" dirty="0" err="1"/>
              <a:t>on</a:t>
            </a:r>
            <a:r>
              <a:rPr lang="it-IT" dirty="0"/>
              <a:t> UCI Machine Learning STUDENT PERFORMANCE DATA SET</a:t>
            </a:r>
          </a:p>
          <a:p>
            <a:r>
              <a:rPr lang="it-IT" dirty="0"/>
              <a:t>Using </a:t>
            </a:r>
            <a:r>
              <a:rPr lang="it-IT" dirty="0" err="1"/>
              <a:t>pre</a:t>
            </a:r>
            <a:r>
              <a:rPr lang="it-IT" dirty="0"/>
              <a:t>-processing and </a:t>
            </a:r>
            <a:r>
              <a:rPr lang="it-IT" dirty="0" err="1"/>
              <a:t>classifications</a:t>
            </a:r>
            <a:r>
              <a:rPr lang="it-IT" dirty="0"/>
              <a:t> techniques to:</a:t>
            </a:r>
          </a:p>
          <a:p>
            <a:pPr marL="0" indent="0">
              <a:buNone/>
            </a:pPr>
            <a:r>
              <a:rPr lang="it-IT" dirty="0"/>
              <a:t> 	1) </a:t>
            </a:r>
            <a:r>
              <a:rPr lang="it-IT" dirty="0" err="1"/>
              <a:t>understand</a:t>
            </a:r>
            <a:r>
              <a:rPr lang="it-IT" dirty="0"/>
              <a:t> </a:t>
            </a:r>
            <a:r>
              <a:rPr lang="it-IT" dirty="0" err="1"/>
              <a:t>factors</a:t>
            </a:r>
            <a:r>
              <a:rPr lang="it-IT" dirty="0"/>
              <a:t> </a:t>
            </a:r>
            <a:r>
              <a:rPr lang="it-IT" dirty="0" err="1"/>
              <a:t>that</a:t>
            </a:r>
            <a:r>
              <a:rPr lang="it-IT" dirty="0"/>
              <a:t> </a:t>
            </a:r>
            <a:r>
              <a:rPr lang="it-IT" dirty="0" err="1"/>
              <a:t>affect</a:t>
            </a:r>
            <a:r>
              <a:rPr lang="it-IT" dirty="0"/>
              <a:t> </a:t>
            </a:r>
            <a:r>
              <a:rPr lang="it-IT" dirty="0" err="1"/>
              <a:t>student</a:t>
            </a:r>
            <a:r>
              <a:rPr lang="it-IT" dirty="0"/>
              <a:t> achievement;</a:t>
            </a:r>
          </a:p>
          <a:p>
            <a:pPr marL="0" indent="0">
              <a:buNone/>
            </a:pPr>
            <a:r>
              <a:rPr lang="it-IT" dirty="0"/>
              <a:t>	2) </a:t>
            </a:r>
            <a:r>
              <a:rPr lang="it-IT" dirty="0" err="1"/>
              <a:t>predict</a:t>
            </a:r>
            <a:r>
              <a:rPr lang="it-IT" dirty="0"/>
              <a:t> </a:t>
            </a:r>
            <a:r>
              <a:rPr lang="it-IT" dirty="0" err="1"/>
              <a:t>student</a:t>
            </a:r>
            <a:r>
              <a:rPr lang="it-IT" dirty="0"/>
              <a:t> performances (</a:t>
            </a:r>
            <a:r>
              <a:rPr lang="it-IT" dirty="0" err="1"/>
              <a:t>binary</a:t>
            </a:r>
            <a:r>
              <a:rPr lang="it-IT" dirty="0"/>
              <a:t> </a:t>
            </a:r>
            <a:r>
              <a:rPr lang="it-IT" dirty="0" err="1"/>
              <a:t>classification</a:t>
            </a:r>
            <a:r>
              <a:rPr lang="it-IT" dirty="0"/>
              <a:t>).</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endParaRPr lang="it-IT"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 name="Rectangle 3">
            <a:extLst>
              <a:ext uri="{FF2B5EF4-FFF2-40B4-BE49-F238E27FC236}">
                <a16:creationId xmlns:a16="http://schemas.microsoft.com/office/drawing/2014/main" id="{A449ED68-B7EF-47D3-90B2-9695363C11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797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27C067AA-FA1F-4ECF-9998-A2F42C15AA01}"/>
              </a:ext>
            </a:extLst>
          </p:cNvPr>
          <p:cNvSpPr>
            <a:spLocks noGrp="1"/>
          </p:cNvSpPr>
          <p:nvPr>
            <p:ph type="ctrTitle"/>
          </p:nvPr>
        </p:nvSpPr>
        <p:spPr>
          <a:xfrm>
            <a:off x="643467" y="643467"/>
            <a:ext cx="6516241" cy="5571066"/>
          </a:xfrm>
        </p:spPr>
        <p:txBody>
          <a:bodyPr>
            <a:normAutofit/>
          </a:bodyPr>
          <a:lstStyle/>
          <a:p>
            <a:pPr algn="r"/>
            <a:r>
              <a:rPr lang="it-IT" dirty="0"/>
              <a:t>Support </a:t>
            </a:r>
            <a:r>
              <a:rPr lang="it-IT" dirty="0" err="1"/>
              <a:t>Vector</a:t>
            </a:r>
            <a:r>
              <a:rPr lang="it-IT" dirty="0"/>
              <a:t> Machines </a:t>
            </a:r>
            <a:endParaRPr lang="it-IT" sz="8800" dirty="0"/>
          </a:p>
        </p:txBody>
      </p:sp>
      <p:sp>
        <p:nvSpPr>
          <p:cNvPr id="9" name="Rectangle 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2" name="Oval 1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0861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65149D2-84DC-4E0C-A4FF-88444D99F8FF}"/>
                  </a:ext>
                </a:extLst>
              </p:cNvPr>
              <p:cNvSpPr>
                <a:spLocks noGrp="1"/>
              </p:cNvSpPr>
              <p:nvPr>
                <p:ph idx="1"/>
              </p:nvPr>
            </p:nvSpPr>
            <p:spPr>
              <a:xfrm>
                <a:off x="307995" y="1109176"/>
                <a:ext cx="5788005" cy="4629152"/>
              </a:xfrm>
            </p:spPr>
            <p:txBody>
              <a:bodyPr>
                <a:normAutofit/>
              </a:bodyPr>
              <a:lstStyle/>
              <a:p>
                <a:r>
                  <a:rPr lang="it-IT" sz="1300" dirty="0"/>
                  <a:t>Supervised learning models </a:t>
                </a:r>
                <a:r>
                  <a:rPr lang="it-IT" sz="1300" dirty="0" err="1"/>
                  <a:t>which</a:t>
                </a:r>
                <a:r>
                  <a:rPr lang="it-IT" sz="1300" dirty="0"/>
                  <a:t> </a:t>
                </a:r>
                <a:r>
                  <a:rPr lang="it-IT" sz="1300" dirty="0" err="1"/>
                  <a:t>aims</a:t>
                </a:r>
                <a:r>
                  <a:rPr lang="it-IT" sz="1300" dirty="0"/>
                  <a:t> to </a:t>
                </a:r>
                <a:r>
                  <a:rPr lang="it-IT" sz="1300" dirty="0" err="1"/>
                  <a:t>find</a:t>
                </a:r>
                <a:r>
                  <a:rPr lang="it-IT" sz="1300" dirty="0"/>
                  <a:t> the optimum </a:t>
                </a:r>
                <a:r>
                  <a:rPr lang="it-IT" sz="1300" dirty="0" err="1"/>
                  <a:t>hyperplane</a:t>
                </a:r>
                <a:r>
                  <a:rPr lang="it-IT" sz="1300" dirty="0"/>
                  <a:t> </a:t>
                </a:r>
                <a:r>
                  <a:rPr lang="it-IT" sz="1300" dirty="0" err="1"/>
                  <a:t>that</a:t>
                </a:r>
                <a:r>
                  <a:rPr lang="it-IT" sz="1300" dirty="0"/>
                  <a:t> </a:t>
                </a:r>
                <a:r>
                  <a:rPr lang="it-IT" sz="1300" dirty="0" err="1"/>
                  <a:t>divides</a:t>
                </a:r>
                <a:r>
                  <a:rPr lang="it-IT" sz="1300" dirty="0"/>
                  <a:t> data and </a:t>
                </a:r>
                <a:r>
                  <a:rPr lang="it-IT" sz="1300" dirty="0" err="1"/>
                  <a:t>maximize</a:t>
                </a:r>
                <a:r>
                  <a:rPr lang="it-IT" sz="1300" dirty="0"/>
                  <a:t> </a:t>
                </a:r>
                <a:r>
                  <a:rPr lang="it-IT" sz="1300" dirty="0" err="1"/>
                  <a:t>distances</a:t>
                </a:r>
                <a:r>
                  <a:rPr lang="it-IT" sz="1300" dirty="0"/>
                  <a:t> </a:t>
                </a:r>
                <a:r>
                  <a:rPr lang="it-IT" sz="1300" dirty="0" err="1"/>
                  <a:t>between</a:t>
                </a:r>
                <a:r>
                  <a:rPr lang="it-IT" sz="1300" dirty="0"/>
                  <a:t> positive and negative samples.</a:t>
                </a:r>
              </a:p>
              <a:p>
                <a:r>
                  <a:rPr lang="it-IT" sz="1300" dirty="0"/>
                  <a:t>First </a:t>
                </a:r>
                <a:r>
                  <a:rPr lang="it-IT" sz="1300" dirty="0" err="1"/>
                  <a:t>assumption</a:t>
                </a:r>
                <a:r>
                  <a:rPr lang="it-IT" sz="1300" dirty="0"/>
                  <a:t>(</a:t>
                </a:r>
                <a:r>
                  <a:rPr lang="it-IT" sz="1300" dirty="0" err="1"/>
                  <a:t>it</a:t>
                </a:r>
                <a:r>
                  <a:rPr lang="it-IT" sz="1300" dirty="0"/>
                  <a:t> </a:t>
                </a:r>
                <a:r>
                  <a:rPr lang="it-IT" sz="1300" dirty="0" err="1"/>
                  <a:t>will</a:t>
                </a:r>
                <a:r>
                  <a:rPr lang="it-IT" sz="1300" dirty="0"/>
                  <a:t> be </a:t>
                </a:r>
                <a:r>
                  <a:rPr lang="it-IT" sz="1300" dirty="0" err="1"/>
                  <a:t>relaxed</a:t>
                </a:r>
                <a:r>
                  <a:rPr lang="it-IT" sz="1300" dirty="0"/>
                  <a:t> </a:t>
                </a:r>
                <a:r>
                  <a:rPr lang="it-IT" sz="1300" dirty="0" err="1"/>
                  <a:t>later</a:t>
                </a:r>
                <a:r>
                  <a:rPr lang="it-IT" sz="1300" dirty="0"/>
                  <a:t>) </a:t>
                </a:r>
                <a:r>
                  <a:rPr lang="it-IT" sz="1300" dirty="0">
                    <a:sym typeface="Wingdings" panose="05000000000000000000" pitchFamily="2" charset="2"/>
                  </a:rPr>
                  <a:t> </a:t>
                </a:r>
                <a:r>
                  <a:rPr lang="it-IT" sz="1300" dirty="0" err="1"/>
                  <a:t>problem</a:t>
                </a:r>
                <a:r>
                  <a:rPr lang="it-IT" sz="1300" dirty="0"/>
                  <a:t> </a:t>
                </a:r>
                <a:r>
                  <a:rPr lang="it-IT" sz="1300" dirty="0" err="1"/>
                  <a:t>linearly</a:t>
                </a:r>
                <a:r>
                  <a:rPr lang="it-IT" sz="1300" dirty="0"/>
                  <a:t> </a:t>
                </a:r>
                <a:r>
                  <a:rPr lang="it-IT" sz="1300" dirty="0" err="1"/>
                  <a:t>separable</a:t>
                </a:r>
                <a:r>
                  <a:rPr lang="it-IT" sz="1300" dirty="0"/>
                  <a:t>.</a:t>
                </a:r>
              </a:p>
              <a:p>
                <a:r>
                  <a:rPr lang="it-IT" sz="1300" dirty="0"/>
                  <a:t>Mathematical </a:t>
                </a:r>
                <a:r>
                  <a:rPr lang="it-IT" sz="1300" dirty="0" err="1"/>
                  <a:t>definitions</a:t>
                </a:r>
                <a:r>
                  <a:rPr lang="it-IT" sz="1300" dirty="0"/>
                  <a:t> </a:t>
                </a:r>
                <a:r>
                  <a:rPr lang="it-IT" sz="1300" dirty="0" err="1"/>
                  <a:t>needed</a:t>
                </a:r>
                <a:r>
                  <a:rPr lang="it-IT" sz="1300" dirty="0"/>
                  <a:t>:</a:t>
                </a:r>
              </a:p>
              <a:p>
                <a:pPr marL="1005840" lvl="2" indent="-457200">
                  <a:buFont typeface="+mj-lt"/>
                  <a:buAutoNum type="arabicPeriod"/>
                </a:pPr>
                <a:r>
                  <a:rPr lang="it-IT" sz="1300" dirty="0" err="1"/>
                  <a:t>Hyperplanes</a:t>
                </a:r>
                <a:r>
                  <a:rPr lang="it-IT" sz="1300" dirty="0"/>
                  <a:t>:</a:t>
                </a:r>
                <a14:m>
                  <m:oMath xmlns:m="http://schemas.openxmlformats.org/officeDocument/2006/math">
                    <m:r>
                      <a:rPr lang="it-IT" sz="1300" b="0" i="0">
                        <a:latin typeface="Cambria Math" panose="02040503050406030204" pitchFamily="18" charset="0"/>
                      </a:rPr>
                      <m:t>  </m:t>
                    </m:r>
                    <m:r>
                      <a:rPr lang="it-IT" sz="1300" b="0" i="1">
                        <a:latin typeface="Cambria Math" panose="02040503050406030204" pitchFamily="18" charset="0"/>
                      </a:rPr>
                      <m:t>𝑓</m:t>
                    </m:r>
                    <m:d>
                      <m:dPr>
                        <m:ctrlPr>
                          <a:rPr lang="it-IT" sz="1300" b="0" i="1">
                            <a:latin typeface="Cambria Math" panose="02040503050406030204" pitchFamily="18" charset="0"/>
                          </a:rPr>
                        </m:ctrlPr>
                      </m:dPr>
                      <m:e>
                        <m:r>
                          <a:rPr lang="it-IT" sz="1300" b="0" i="1">
                            <a:latin typeface="Cambria Math" panose="02040503050406030204" pitchFamily="18" charset="0"/>
                          </a:rPr>
                          <m:t>𝑥</m:t>
                        </m:r>
                      </m:e>
                    </m:d>
                    <m:r>
                      <a:rPr lang="it-IT" sz="1300" b="0" i="1">
                        <a:latin typeface="Cambria Math" panose="02040503050406030204" pitchFamily="18" charset="0"/>
                      </a:rPr>
                      <m:t>= &lt;</m:t>
                    </m:r>
                    <m:r>
                      <a:rPr lang="it-IT" sz="1300" b="1" i="0">
                        <a:latin typeface="Cambria Math" panose="02040503050406030204" pitchFamily="18" charset="0"/>
                      </a:rPr>
                      <m:t>𝐰</m:t>
                    </m:r>
                    <m:r>
                      <a:rPr lang="it-IT" sz="1300" b="1" i="0">
                        <a:latin typeface="Cambria Math" panose="02040503050406030204" pitchFamily="18" charset="0"/>
                      </a:rPr>
                      <m:t>,</m:t>
                    </m:r>
                    <m:r>
                      <a:rPr lang="it-IT" sz="1300" b="1" i="0">
                        <a:latin typeface="Cambria Math" panose="02040503050406030204" pitchFamily="18" charset="0"/>
                      </a:rPr>
                      <m:t>𝐱</m:t>
                    </m:r>
                    <m:r>
                      <a:rPr lang="it-IT" sz="1300" b="0" i="1">
                        <a:latin typeface="Cambria Math" panose="02040503050406030204" pitchFamily="18" charset="0"/>
                      </a:rPr>
                      <m:t>&gt; + </m:t>
                    </m:r>
                    <m:r>
                      <a:rPr lang="it-IT" sz="1300" b="0" i="1">
                        <a:latin typeface="Cambria Math" panose="02040503050406030204" pitchFamily="18" charset="0"/>
                      </a:rPr>
                      <m:t>𝑏</m:t>
                    </m:r>
                  </m:oMath>
                </a14:m>
                <a:r>
                  <a:rPr lang="it-IT" sz="1300" dirty="0"/>
                  <a:t> </a:t>
                </a:r>
              </a:p>
              <a:p>
                <a:pPr marL="548640" lvl="2" indent="0">
                  <a:buNone/>
                </a:pPr>
                <a:r>
                  <a:rPr lang="it-IT" sz="1300" dirty="0"/>
                  <a:t> 	                             </a:t>
                </a:r>
                <a14:m>
                  <m:oMath xmlns:m="http://schemas.openxmlformats.org/officeDocument/2006/math">
                    <m:r>
                      <a:rPr lang="it-IT" sz="1300" i="1">
                        <a:latin typeface="Cambria Math" panose="02040503050406030204" pitchFamily="18" charset="0"/>
                      </a:rPr>
                      <m:t>𝑓</m:t>
                    </m:r>
                    <m:d>
                      <m:dPr>
                        <m:ctrlPr>
                          <a:rPr lang="it-IT" sz="1300" i="1">
                            <a:latin typeface="Cambria Math" panose="02040503050406030204" pitchFamily="18" charset="0"/>
                          </a:rPr>
                        </m:ctrlPr>
                      </m:dPr>
                      <m:e>
                        <m:r>
                          <a:rPr lang="it-IT" sz="1300" i="1">
                            <a:latin typeface="Cambria Math" panose="02040503050406030204" pitchFamily="18" charset="0"/>
                          </a:rPr>
                          <m:t>𝑥</m:t>
                        </m:r>
                      </m:e>
                    </m:d>
                    <m:r>
                      <a:rPr lang="it-IT" sz="1300" i="1">
                        <a:latin typeface="Cambria Math" panose="02040503050406030204" pitchFamily="18" charset="0"/>
                      </a:rPr>
                      <m:t>= &lt;</m:t>
                    </m:r>
                    <m:r>
                      <a:rPr lang="it-IT" sz="1300" b="1">
                        <a:latin typeface="Cambria Math" panose="02040503050406030204" pitchFamily="18" charset="0"/>
                      </a:rPr>
                      <m:t>𝐰</m:t>
                    </m:r>
                    <m:r>
                      <a:rPr lang="it-IT" sz="1300" b="1" i="0">
                        <a:latin typeface="Cambria Math" panose="02040503050406030204" pitchFamily="18" charset="0"/>
                      </a:rPr>
                      <m:t>,</m:t>
                    </m:r>
                    <m:r>
                      <a:rPr lang="it-IT" sz="1300" b="1">
                        <a:latin typeface="Cambria Math" panose="02040503050406030204" pitchFamily="18" charset="0"/>
                      </a:rPr>
                      <m:t>𝐱</m:t>
                    </m:r>
                    <m:r>
                      <a:rPr lang="it-IT" sz="1300" i="1">
                        <a:latin typeface="Cambria Math" panose="02040503050406030204" pitchFamily="18" charset="0"/>
                      </a:rPr>
                      <m:t>&gt; + </m:t>
                    </m:r>
                    <m:r>
                      <a:rPr lang="it-IT" sz="1300" i="1">
                        <a:latin typeface="Cambria Math" panose="02040503050406030204" pitchFamily="18" charset="0"/>
                      </a:rPr>
                      <m:t>𝑏</m:t>
                    </m:r>
                    <m:r>
                      <a:rPr lang="it-IT" sz="1300" b="0" i="1">
                        <a:latin typeface="Cambria Math" panose="02040503050406030204" pitchFamily="18" charset="0"/>
                      </a:rPr>
                      <m:t>=1 </m:t>
                    </m:r>
                  </m:oMath>
                </a14:m>
                <a:r>
                  <a:rPr lang="it-IT" sz="1300" dirty="0"/>
                  <a:t>	</a:t>
                </a:r>
              </a:p>
              <a:p>
                <a:pPr marL="548640" lvl="2" indent="0">
                  <a:buNone/>
                </a:pPr>
                <a:r>
                  <a:rPr lang="it-IT" sz="1300" dirty="0"/>
                  <a:t>		       </a:t>
                </a:r>
                <a14:m>
                  <m:oMath xmlns:m="http://schemas.openxmlformats.org/officeDocument/2006/math">
                    <m:r>
                      <a:rPr lang="it-IT" sz="1300" i="1">
                        <a:latin typeface="Cambria Math" panose="02040503050406030204" pitchFamily="18" charset="0"/>
                      </a:rPr>
                      <m:t>𝑓</m:t>
                    </m:r>
                    <m:d>
                      <m:dPr>
                        <m:ctrlPr>
                          <a:rPr lang="it-IT" sz="1300" i="1">
                            <a:latin typeface="Cambria Math" panose="02040503050406030204" pitchFamily="18" charset="0"/>
                          </a:rPr>
                        </m:ctrlPr>
                      </m:dPr>
                      <m:e>
                        <m:r>
                          <a:rPr lang="it-IT" sz="1300" i="1">
                            <a:latin typeface="Cambria Math" panose="02040503050406030204" pitchFamily="18" charset="0"/>
                          </a:rPr>
                          <m:t>𝑥</m:t>
                        </m:r>
                      </m:e>
                    </m:d>
                    <m:r>
                      <a:rPr lang="it-IT" sz="1300" i="1">
                        <a:latin typeface="Cambria Math" panose="02040503050406030204" pitchFamily="18" charset="0"/>
                      </a:rPr>
                      <m:t>= &lt;</m:t>
                    </m:r>
                    <m:r>
                      <a:rPr lang="it-IT" sz="1300" b="1">
                        <a:latin typeface="Cambria Math" panose="02040503050406030204" pitchFamily="18" charset="0"/>
                      </a:rPr>
                      <m:t>𝐰</m:t>
                    </m:r>
                    <m:r>
                      <a:rPr lang="it-IT" sz="1300" b="1" i="0">
                        <a:latin typeface="Cambria Math" panose="02040503050406030204" pitchFamily="18" charset="0"/>
                      </a:rPr>
                      <m:t>,</m:t>
                    </m:r>
                    <m:r>
                      <a:rPr lang="it-IT" sz="1300" b="1">
                        <a:latin typeface="Cambria Math" panose="02040503050406030204" pitchFamily="18" charset="0"/>
                      </a:rPr>
                      <m:t>𝐱</m:t>
                    </m:r>
                    <m:r>
                      <a:rPr lang="it-IT" sz="1300" i="1">
                        <a:latin typeface="Cambria Math" panose="02040503050406030204" pitchFamily="18" charset="0"/>
                      </a:rPr>
                      <m:t>&gt; + </m:t>
                    </m:r>
                    <m:r>
                      <a:rPr lang="it-IT" sz="1300" i="1">
                        <a:latin typeface="Cambria Math" panose="02040503050406030204" pitchFamily="18" charset="0"/>
                      </a:rPr>
                      <m:t>𝑏</m:t>
                    </m:r>
                    <m:r>
                      <a:rPr lang="it-IT" sz="1300" b="0" i="1">
                        <a:latin typeface="Cambria Math" panose="02040503050406030204" pitchFamily="18" charset="0"/>
                      </a:rPr>
                      <m:t>=−1</m:t>
                    </m:r>
                  </m:oMath>
                </a14:m>
                <a:endParaRPr lang="it-IT" sz="1300" dirty="0"/>
              </a:p>
              <a:p>
                <a:pPr marL="1005840" lvl="2" indent="-457200">
                  <a:buFont typeface="+mj-lt"/>
                  <a:buAutoNum type="arabicPeriod"/>
                </a:pPr>
                <a:r>
                  <a:rPr lang="it-IT" sz="1300" dirty="0" err="1"/>
                  <a:t>Margin</a:t>
                </a:r>
                <a:r>
                  <a:rPr lang="it-IT" sz="1300" dirty="0"/>
                  <a:t>: </a:t>
                </a:r>
                <a14:m>
                  <m:oMath xmlns:m="http://schemas.openxmlformats.org/officeDocument/2006/math">
                    <m:f>
                      <m:fPr>
                        <m:type m:val="skw"/>
                        <m:ctrlPr>
                          <a:rPr lang="it-IT" sz="1300" i="1">
                            <a:latin typeface="Cambria Math" panose="02040503050406030204" pitchFamily="18" charset="0"/>
                          </a:rPr>
                        </m:ctrlPr>
                      </m:fPr>
                      <m:num>
                        <m:r>
                          <a:rPr lang="it-IT" sz="1300" b="0" i="1">
                            <a:latin typeface="Cambria Math" panose="02040503050406030204" pitchFamily="18" charset="0"/>
                          </a:rPr>
                          <m:t>1</m:t>
                        </m:r>
                      </m:num>
                      <m:den>
                        <m:r>
                          <a:rPr lang="it-IT" sz="1300" i="1">
                            <a:latin typeface="Cambria Math" panose="02040503050406030204" pitchFamily="18" charset="0"/>
                          </a:rPr>
                          <m:t>|</m:t>
                        </m:r>
                        <m:d>
                          <m:dPr>
                            <m:begChr m:val="|"/>
                            <m:endChr m:val="|"/>
                            <m:ctrlPr>
                              <a:rPr lang="it-IT" sz="1300" i="1">
                                <a:latin typeface="Cambria Math" panose="02040503050406030204" pitchFamily="18" charset="0"/>
                              </a:rPr>
                            </m:ctrlPr>
                          </m:dPr>
                          <m:e>
                            <m:r>
                              <a:rPr lang="it-IT" sz="1300" i="1">
                                <a:latin typeface="Cambria Math" panose="02040503050406030204" pitchFamily="18" charset="0"/>
                              </a:rPr>
                              <m:t>𝑤</m:t>
                            </m:r>
                          </m:e>
                        </m:d>
                        <m:r>
                          <a:rPr lang="it-IT" sz="1300" i="1">
                            <a:latin typeface="Cambria Math" panose="02040503050406030204" pitchFamily="18" charset="0"/>
                          </a:rPr>
                          <m:t>|</m:t>
                        </m:r>
                      </m:den>
                    </m:f>
                  </m:oMath>
                </a14:m>
                <a:endParaRPr lang="it-IT" sz="1300" dirty="0"/>
              </a:p>
              <a:p>
                <a:r>
                  <a:rPr lang="it-IT" sz="1300" dirty="0" err="1"/>
                  <a:t>Our</a:t>
                </a:r>
                <a:r>
                  <a:rPr lang="it-IT" sz="1300" dirty="0"/>
                  <a:t> goal: </a:t>
                </a:r>
                <a:r>
                  <a:rPr lang="it-IT" sz="1300" dirty="0" err="1"/>
                  <a:t>find</a:t>
                </a:r>
                <a:r>
                  <a:rPr lang="it-IT" sz="1300" dirty="0"/>
                  <a:t> </a:t>
                </a:r>
                <a14:m>
                  <m:oMath xmlns:m="http://schemas.openxmlformats.org/officeDocument/2006/math">
                    <m:r>
                      <a:rPr lang="it-IT" sz="1300" b="1">
                        <a:latin typeface="Cambria Math" panose="02040503050406030204" pitchFamily="18" charset="0"/>
                      </a:rPr>
                      <m:t>𝐰</m:t>
                    </m:r>
                    <m:r>
                      <a:rPr lang="it-IT" sz="1300" b="1" i="0">
                        <a:latin typeface="Cambria Math" panose="02040503050406030204" pitchFamily="18" charset="0"/>
                      </a:rPr>
                      <m:t> </m:t>
                    </m:r>
                    <m:r>
                      <m:rPr>
                        <m:sty m:val="p"/>
                      </m:rPr>
                      <a:rPr lang="it-IT" sz="1300" b="0" i="0">
                        <a:latin typeface="Cambria Math" panose="02040503050406030204" pitchFamily="18" charset="0"/>
                      </a:rPr>
                      <m:t>and</m:t>
                    </m:r>
                    <m:r>
                      <a:rPr lang="it-IT" sz="1300" b="1" i="0">
                        <a:latin typeface="Cambria Math" panose="02040503050406030204" pitchFamily="18" charset="0"/>
                      </a:rPr>
                      <m:t> </m:t>
                    </m:r>
                    <m:r>
                      <m:rPr>
                        <m:sty m:val="p"/>
                      </m:rPr>
                      <a:rPr lang="it-IT" sz="1300" b="0" i="0" smtClean="0">
                        <a:latin typeface="Cambria Math" panose="02040503050406030204" pitchFamily="18" charset="0"/>
                      </a:rPr>
                      <m:t>b</m:t>
                    </m:r>
                    <m:r>
                      <a:rPr lang="it-IT" sz="1300" b="1" i="0" smtClean="0">
                        <a:latin typeface="Cambria Math" panose="02040503050406030204" pitchFamily="18" charset="0"/>
                      </a:rPr>
                      <m:t> </m:t>
                    </m:r>
                  </m:oMath>
                </a14:m>
                <a:r>
                  <a:rPr lang="it-IT" sz="1300" dirty="0"/>
                  <a:t>such </a:t>
                </a:r>
                <a:r>
                  <a:rPr lang="it-IT" sz="1300" dirty="0" err="1"/>
                  <a:t>that</a:t>
                </a:r>
                <a:r>
                  <a:rPr lang="it-IT" sz="1300" dirty="0"/>
                  <a:t> the </a:t>
                </a:r>
                <a:r>
                  <a:rPr lang="it-IT" sz="1300" dirty="0" err="1"/>
                  <a:t>margin</a:t>
                </a:r>
                <a:r>
                  <a:rPr lang="it-IT" sz="1300" dirty="0"/>
                  <a:t> </a:t>
                </a:r>
                <a:r>
                  <a:rPr lang="it-IT" sz="1300" dirty="0" err="1"/>
                  <a:t>is</a:t>
                </a:r>
                <a:r>
                  <a:rPr lang="it-IT" sz="1300" dirty="0"/>
                  <a:t> </a:t>
                </a:r>
                <a:r>
                  <a:rPr lang="it-IT" sz="1300" dirty="0" err="1"/>
                  <a:t>maximized</a:t>
                </a:r>
                <a:r>
                  <a:rPr lang="it-IT" sz="1300" dirty="0"/>
                  <a:t> and </a:t>
                </a:r>
                <a:r>
                  <a:rPr lang="it-IT" sz="1300" dirty="0" err="1"/>
                  <a:t>all</a:t>
                </a:r>
                <a:r>
                  <a:rPr lang="it-IT" sz="1300" dirty="0"/>
                  <a:t> the points are </a:t>
                </a:r>
                <a:r>
                  <a:rPr lang="it-IT" sz="1300" dirty="0" err="1"/>
                  <a:t>correctly</a:t>
                </a:r>
                <a:r>
                  <a:rPr lang="it-IT" sz="1300" dirty="0"/>
                  <a:t> </a:t>
                </a:r>
                <a:r>
                  <a:rPr lang="it-IT" sz="1300" dirty="0" err="1"/>
                  <a:t>classified</a:t>
                </a:r>
                <a:r>
                  <a:rPr lang="it-IT" sz="1300" dirty="0"/>
                  <a:t>:</a:t>
                </a:r>
              </a:p>
              <a:p>
                <a:pPr marL="0" indent="0">
                  <a:buNone/>
                </a:pPr>
                <a:r>
                  <a:rPr lang="it-IT" sz="1300" dirty="0"/>
                  <a:t>	</a:t>
                </a:r>
                <a14:m>
                  <m:oMath xmlns:m="http://schemas.openxmlformats.org/officeDocument/2006/math">
                    <m:sSub>
                      <m:sSubPr>
                        <m:ctrlPr>
                          <a:rPr lang="it-IT" sz="1300" i="1">
                            <a:latin typeface="Cambria Math" panose="02040503050406030204" pitchFamily="18" charset="0"/>
                          </a:rPr>
                        </m:ctrlPr>
                      </m:sSubPr>
                      <m:e>
                        <m:r>
                          <a:rPr lang="it-IT" sz="1300" b="0" i="1">
                            <a:latin typeface="Cambria Math" panose="02040503050406030204" pitchFamily="18" charset="0"/>
                          </a:rPr>
                          <m:t>𝑚𝑖𝑛</m:t>
                        </m:r>
                      </m:e>
                      <m:sub>
                        <m:r>
                          <a:rPr lang="it-IT" sz="1300" b="1" i="0" smtClean="0">
                            <a:latin typeface="Cambria Math" panose="02040503050406030204" pitchFamily="18" charset="0"/>
                          </a:rPr>
                          <m:t>𝐰</m:t>
                        </m:r>
                        <m:r>
                          <a:rPr lang="it-IT" sz="1300" b="0" i="1">
                            <a:latin typeface="Cambria Math" panose="02040503050406030204" pitchFamily="18" charset="0"/>
                          </a:rPr>
                          <m:t>,</m:t>
                        </m:r>
                        <m:r>
                          <a:rPr lang="it-IT" sz="1300" b="0" i="1">
                            <a:latin typeface="Cambria Math" panose="02040503050406030204" pitchFamily="18" charset="0"/>
                          </a:rPr>
                          <m:t>𝑏</m:t>
                        </m:r>
                      </m:sub>
                    </m:sSub>
                    <m:f>
                      <m:fPr>
                        <m:ctrlPr>
                          <a:rPr lang="it-IT" sz="1300" i="1">
                            <a:latin typeface="Cambria Math" panose="02040503050406030204" pitchFamily="18" charset="0"/>
                          </a:rPr>
                        </m:ctrlPr>
                      </m:fPr>
                      <m:num>
                        <m:sSup>
                          <m:sSupPr>
                            <m:ctrlPr>
                              <a:rPr lang="it-IT" sz="1300" i="1">
                                <a:latin typeface="Cambria Math" panose="02040503050406030204" pitchFamily="18" charset="0"/>
                              </a:rPr>
                            </m:ctrlPr>
                          </m:sSupPr>
                          <m:e>
                            <m:r>
                              <a:rPr lang="it-IT" sz="1300" i="1">
                                <a:latin typeface="Cambria Math" panose="02040503050406030204" pitchFamily="18" charset="0"/>
                              </a:rPr>
                              <m:t>|</m:t>
                            </m:r>
                            <m:d>
                              <m:dPr>
                                <m:begChr m:val="|"/>
                                <m:endChr m:val="|"/>
                                <m:ctrlPr>
                                  <a:rPr lang="it-IT" sz="1300" i="1">
                                    <a:latin typeface="Cambria Math" panose="02040503050406030204" pitchFamily="18" charset="0"/>
                                  </a:rPr>
                                </m:ctrlPr>
                              </m:dPr>
                              <m:e>
                                <m:r>
                                  <a:rPr lang="it-IT" sz="1300" i="1">
                                    <a:latin typeface="Cambria Math" panose="02040503050406030204" pitchFamily="18" charset="0"/>
                                  </a:rPr>
                                  <m:t>𝑤</m:t>
                                </m:r>
                              </m:e>
                            </m:d>
                            <m:r>
                              <a:rPr lang="it-IT" sz="1300" i="1">
                                <a:latin typeface="Cambria Math" panose="02040503050406030204" pitchFamily="18" charset="0"/>
                              </a:rPr>
                              <m:t>|</m:t>
                            </m:r>
                          </m:e>
                          <m:sup>
                            <m:r>
                              <a:rPr lang="it-IT" sz="1300" i="1">
                                <a:latin typeface="Cambria Math" panose="02040503050406030204" pitchFamily="18" charset="0"/>
                              </a:rPr>
                              <m:t>2</m:t>
                            </m:r>
                          </m:sup>
                        </m:sSup>
                      </m:num>
                      <m:den>
                        <m:r>
                          <a:rPr lang="it-IT" sz="1300" b="0" i="1">
                            <a:latin typeface="Cambria Math" panose="02040503050406030204" pitchFamily="18" charset="0"/>
                          </a:rPr>
                          <m:t>2</m:t>
                        </m:r>
                      </m:den>
                    </m:f>
                  </m:oMath>
                </a14:m>
                <a:r>
                  <a:rPr lang="it-IT" sz="1300" dirty="0"/>
                  <a:t>   s.t.     </a:t>
                </a:r>
                <a14:m>
                  <m:oMath xmlns:m="http://schemas.openxmlformats.org/officeDocument/2006/math">
                    <m:sSub>
                      <m:sSubPr>
                        <m:ctrlPr>
                          <a:rPr lang="it-IT" sz="1300" i="1">
                            <a:latin typeface="Cambria Math" panose="02040503050406030204" pitchFamily="18" charset="0"/>
                          </a:rPr>
                        </m:ctrlPr>
                      </m:sSubPr>
                      <m:e>
                        <m:r>
                          <a:rPr lang="it-IT" sz="1300" b="0" i="1">
                            <a:latin typeface="Cambria Math" panose="02040503050406030204" pitchFamily="18" charset="0"/>
                          </a:rPr>
                          <m:t>𝑦</m:t>
                        </m:r>
                      </m:e>
                      <m:sub>
                        <m:r>
                          <a:rPr lang="it-IT" sz="1300" b="0" i="1">
                            <a:latin typeface="Cambria Math" panose="02040503050406030204" pitchFamily="18" charset="0"/>
                          </a:rPr>
                          <m:t>𝑖</m:t>
                        </m:r>
                      </m:sub>
                    </m:sSub>
                    <m:d>
                      <m:dPr>
                        <m:ctrlPr>
                          <a:rPr lang="it-IT" sz="1300" b="0" i="1">
                            <a:latin typeface="Cambria Math" panose="02040503050406030204" pitchFamily="18" charset="0"/>
                          </a:rPr>
                        </m:ctrlPr>
                      </m:dPr>
                      <m:e>
                        <m:r>
                          <a:rPr lang="it-IT" sz="1300" b="0" i="1">
                            <a:latin typeface="Cambria Math" panose="02040503050406030204" pitchFamily="18" charset="0"/>
                          </a:rPr>
                          <m:t>&lt;</m:t>
                        </m:r>
                        <m:r>
                          <a:rPr lang="it-IT" sz="1300" b="1">
                            <a:latin typeface="Cambria Math" panose="02040503050406030204" pitchFamily="18" charset="0"/>
                          </a:rPr>
                          <m:t>𝐰</m:t>
                        </m:r>
                        <m:r>
                          <a:rPr lang="it-IT" sz="1300" b="1" i="0">
                            <a:latin typeface="Cambria Math" panose="02040503050406030204" pitchFamily="18" charset="0"/>
                          </a:rPr>
                          <m:t>,</m:t>
                        </m:r>
                        <m:sSub>
                          <m:sSubPr>
                            <m:ctrlPr>
                              <a:rPr lang="it-IT" sz="1300" i="1">
                                <a:latin typeface="Cambria Math" panose="02040503050406030204" pitchFamily="18" charset="0"/>
                              </a:rPr>
                            </m:ctrlPr>
                          </m:sSubPr>
                          <m:e>
                            <m:r>
                              <a:rPr lang="it-IT" sz="1300" b="0" i="1">
                                <a:latin typeface="Cambria Math" panose="02040503050406030204" pitchFamily="18" charset="0"/>
                              </a:rPr>
                              <m:t> </m:t>
                            </m:r>
                            <m:r>
                              <a:rPr lang="it-IT" sz="1300" b="0" i="1">
                                <a:latin typeface="Cambria Math" panose="02040503050406030204" pitchFamily="18" charset="0"/>
                              </a:rPr>
                              <m:t>𝑥</m:t>
                            </m:r>
                          </m:e>
                          <m:sub>
                            <m:r>
                              <a:rPr lang="it-IT" sz="1300" i="1">
                                <a:latin typeface="Cambria Math" panose="02040503050406030204" pitchFamily="18" charset="0"/>
                              </a:rPr>
                              <m:t>𝑖</m:t>
                            </m:r>
                          </m:sub>
                        </m:sSub>
                        <m:r>
                          <a:rPr lang="it-IT" sz="1300" i="1">
                            <a:latin typeface="Cambria Math" panose="02040503050406030204" pitchFamily="18" charset="0"/>
                          </a:rPr>
                          <m:t>&gt; + </m:t>
                        </m:r>
                        <m:r>
                          <a:rPr lang="it-IT" sz="1300" i="1">
                            <a:latin typeface="Cambria Math" panose="02040503050406030204" pitchFamily="18" charset="0"/>
                          </a:rPr>
                          <m:t>𝑏</m:t>
                        </m:r>
                      </m:e>
                    </m:d>
                    <m:r>
                      <a:rPr lang="it-IT" sz="1300" b="0" i="1">
                        <a:latin typeface="Cambria Math" panose="02040503050406030204" pitchFamily="18" charset="0"/>
                      </a:rPr>
                      <m:t>&gt;1</m:t>
                    </m:r>
                  </m:oMath>
                </a14:m>
                <a:endParaRPr lang="it-IT" sz="1300" dirty="0"/>
              </a:p>
              <a:p>
                <a:r>
                  <a:rPr lang="it-IT" sz="1300" dirty="0"/>
                  <a:t>Once the model </a:t>
                </a:r>
                <a:r>
                  <a:rPr lang="it-IT" sz="1300" dirty="0" err="1"/>
                  <a:t>has</a:t>
                </a:r>
                <a:r>
                  <a:rPr lang="it-IT" sz="1300" dirty="0"/>
                  <a:t> </a:t>
                </a:r>
                <a:r>
                  <a:rPr lang="it-IT" sz="1300" dirty="0" err="1"/>
                  <a:t>converged</a:t>
                </a:r>
                <a:r>
                  <a:rPr lang="it-IT" sz="1300" dirty="0"/>
                  <a:t> </a:t>
                </a:r>
                <a:r>
                  <a:rPr lang="it-IT" sz="1300" dirty="0">
                    <a:sym typeface="Wingdings" panose="05000000000000000000" pitchFamily="2" charset="2"/>
                  </a:rPr>
                  <a:t> </a:t>
                </a:r>
                <a:r>
                  <a:rPr lang="it-IT" sz="1300" dirty="0" err="1">
                    <a:sym typeface="Wingdings" panose="05000000000000000000" pitchFamily="2" charset="2"/>
                  </a:rPr>
                  <a:t>only</a:t>
                </a:r>
                <a:r>
                  <a:rPr lang="it-IT" sz="1300" dirty="0">
                    <a:sym typeface="Wingdings" panose="05000000000000000000" pitchFamily="2" charset="2"/>
                  </a:rPr>
                  <a:t> </a:t>
                </a:r>
                <a:r>
                  <a:rPr lang="it-IT" sz="1300" b="1" dirty="0">
                    <a:sym typeface="Wingdings" panose="05000000000000000000" pitchFamily="2" charset="2"/>
                  </a:rPr>
                  <a:t>support </a:t>
                </a:r>
                <a:r>
                  <a:rPr lang="it-IT" sz="1300" b="1" dirty="0" err="1">
                    <a:sym typeface="Wingdings" panose="05000000000000000000" pitchFamily="2" charset="2"/>
                  </a:rPr>
                  <a:t>vectors</a:t>
                </a:r>
                <a:r>
                  <a:rPr lang="it-IT" sz="1300" b="1" dirty="0">
                    <a:sym typeface="Wingdings" panose="05000000000000000000" pitchFamily="2" charset="2"/>
                  </a:rPr>
                  <a:t> </a:t>
                </a:r>
                <a:r>
                  <a:rPr lang="it-IT" sz="1300" dirty="0">
                    <a:sym typeface="Wingdings" panose="05000000000000000000" pitchFamily="2" charset="2"/>
                  </a:rPr>
                  <a:t>are </a:t>
                </a:r>
                <a:r>
                  <a:rPr lang="it-IT" sz="1300" dirty="0" err="1">
                    <a:sym typeface="Wingdings" panose="05000000000000000000" pitchFamily="2" charset="2"/>
                  </a:rPr>
                  <a:t>important</a:t>
                </a:r>
                <a:r>
                  <a:rPr lang="it-IT" sz="1300" dirty="0">
                    <a:sym typeface="Wingdings" panose="05000000000000000000" pitchFamily="2" charset="2"/>
                  </a:rPr>
                  <a:t>!!</a:t>
                </a:r>
                <a:endParaRPr lang="it-IT" sz="1300" dirty="0"/>
              </a:p>
            </p:txBody>
          </p:sp>
        </mc:Choice>
        <mc:Fallback>
          <p:sp>
            <p:nvSpPr>
              <p:cNvPr id="3" name="Segnaposto contenuto 2">
                <a:extLst>
                  <a:ext uri="{FF2B5EF4-FFF2-40B4-BE49-F238E27FC236}">
                    <a16:creationId xmlns:a16="http://schemas.microsoft.com/office/drawing/2014/main" id="{665149D2-84DC-4E0C-A4FF-88444D99F8FF}"/>
                  </a:ext>
                </a:extLst>
              </p:cNvPr>
              <p:cNvSpPr>
                <a:spLocks noGrp="1" noRot="1" noChangeAspect="1" noMove="1" noResize="1" noEditPoints="1" noAdjustHandles="1" noChangeArrowheads="1" noChangeShapeType="1" noTextEdit="1"/>
              </p:cNvSpPr>
              <p:nvPr>
                <p:ph idx="1"/>
              </p:nvPr>
            </p:nvSpPr>
            <p:spPr>
              <a:xfrm>
                <a:off x="307995" y="1109176"/>
                <a:ext cx="5788005" cy="4629152"/>
              </a:xfrm>
              <a:blipFill>
                <a:blip r:embed="rId2"/>
                <a:stretch>
                  <a:fillRect t="-527"/>
                </a:stretch>
              </a:blipFill>
            </p:spPr>
            <p:txBody>
              <a:bodyPr/>
              <a:lstStyle/>
              <a:p>
                <a:r>
                  <a:rPr lang="it-IT">
                    <a:noFill/>
                  </a:rPr>
                  <a:t> </a:t>
                </a:r>
              </a:p>
            </p:txBody>
          </p:sp>
        </mc:Fallback>
      </mc:AlternateContent>
      <p:sp>
        <p:nvSpPr>
          <p:cNvPr id="15" name="Freeform: Shape 14">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D6B6CBA4-0618-471E-87B7-E65CD2BD0F79}"/>
              </a:ext>
            </a:extLst>
          </p:cNvPr>
          <p:cNvPicPr>
            <a:picLocks noChangeAspect="1"/>
          </p:cNvPicPr>
          <p:nvPr/>
        </p:nvPicPr>
        <p:blipFill>
          <a:blip r:embed="rId3"/>
          <a:stretch>
            <a:fillRect/>
          </a:stretch>
        </p:blipFill>
        <p:spPr>
          <a:xfrm>
            <a:off x="7271151" y="887608"/>
            <a:ext cx="4218484" cy="3532980"/>
          </a:xfrm>
          <a:prstGeom prst="rect">
            <a:avLst/>
          </a:prstGeom>
        </p:spPr>
      </p:pic>
    </p:spTree>
    <p:extLst>
      <p:ext uri="{BB962C8B-B14F-4D97-AF65-F5344CB8AC3E}">
        <p14:creationId xmlns:p14="http://schemas.microsoft.com/office/powerpoint/2010/main" val="2887289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AAAFF1A-0AAD-4973-AAE1-16B2B33A535D}"/>
              </a:ext>
            </a:extLst>
          </p:cNvPr>
          <p:cNvSpPr>
            <a:spLocks noGrp="1"/>
          </p:cNvSpPr>
          <p:nvPr>
            <p:ph type="title"/>
          </p:nvPr>
        </p:nvSpPr>
        <p:spPr>
          <a:xfrm>
            <a:off x="4970109" y="484632"/>
            <a:ext cx="6730277" cy="1609344"/>
          </a:xfrm>
          <a:ln>
            <a:noFill/>
          </a:ln>
        </p:spPr>
        <p:txBody>
          <a:bodyPr>
            <a:normAutofit/>
          </a:bodyPr>
          <a:lstStyle/>
          <a:p>
            <a:r>
              <a:rPr lang="it-IT" sz="4800"/>
              <a:t>Soft margin problem		</a:t>
            </a:r>
          </a:p>
        </p:txBody>
      </p:sp>
      <p:pic>
        <p:nvPicPr>
          <p:cNvPr id="5" name="Picture 4">
            <a:extLst>
              <a:ext uri="{FF2B5EF4-FFF2-40B4-BE49-F238E27FC236}">
                <a16:creationId xmlns:a16="http://schemas.microsoft.com/office/drawing/2014/main" id="{BAF827BE-D10F-4BC1-A64F-82C8F3B0E08D}"/>
              </a:ext>
            </a:extLst>
          </p:cNvPr>
          <p:cNvPicPr>
            <a:picLocks noChangeAspect="1"/>
          </p:cNvPicPr>
          <p:nvPr/>
        </p:nvPicPr>
        <p:blipFill rotWithShape="1">
          <a:blip r:embed="rId4"/>
          <a:srcRect l="58668" r="2" b="2"/>
          <a:stretch/>
        </p:blipFill>
        <p:spPr>
          <a:xfrm>
            <a:off x="3344" y="10"/>
            <a:ext cx="4646726" cy="6857990"/>
          </a:xfrm>
          <a:prstGeom prst="rect">
            <a:avLst/>
          </a:prstGeom>
        </p:spPr>
      </p:pic>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976F459-64D1-4BEB-8FD2-07B14CA11098}"/>
                  </a:ext>
                </a:extLst>
              </p:cNvPr>
              <p:cNvSpPr>
                <a:spLocks noGrp="1"/>
              </p:cNvSpPr>
              <p:nvPr>
                <p:ph idx="1"/>
              </p:nvPr>
            </p:nvSpPr>
            <p:spPr>
              <a:xfrm>
                <a:off x="4895877" y="1931734"/>
                <a:ext cx="7050315" cy="4268755"/>
              </a:xfrm>
            </p:spPr>
            <p:txBody>
              <a:bodyPr>
                <a:normAutofit/>
              </a:bodyPr>
              <a:lstStyle/>
              <a:p>
                <a:r>
                  <a:rPr lang="it-IT" sz="1800" dirty="0"/>
                  <a:t>Relaxation of the first </a:t>
                </a:r>
                <a:r>
                  <a:rPr lang="it-IT" sz="1800" dirty="0" err="1"/>
                  <a:t>constraint</a:t>
                </a:r>
                <a:r>
                  <a:rPr lang="it-IT" sz="1800" dirty="0"/>
                  <a:t>(</a:t>
                </a:r>
                <a:r>
                  <a:rPr lang="it-IT" sz="1800" dirty="0" err="1"/>
                  <a:t>problem</a:t>
                </a:r>
                <a:r>
                  <a:rPr lang="it-IT" sz="1800" dirty="0"/>
                  <a:t> </a:t>
                </a:r>
                <a:r>
                  <a:rPr lang="it-IT" sz="1800" dirty="0" err="1"/>
                  <a:t>linearly</a:t>
                </a:r>
                <a:r>
                  <a:rPr lang="it-IT" sz="1800" dirty="0"/>
                  <a:t> </a:t>
                </a:r>
                <a:r>
                  <a:rPr lang="it-IT" sz="1800" dirty="0" err="1"/>
                  <a:t>separable</a:t>
                </a:r>
                <a:r>
                  <a:rPr lang="it-IT" sz="1800" dirty="0"/>
                  <a:t>);</a:t>
                </a:r>
              </a:p>
              <a:p>
                <a:r>
                  <a:rPr lang="it-IT" sz="1800" dirty="0" err="1"/>
                  <a:t>Introduction</a:t>
                </a:r>
                <a:r>
                  <a:rPr lang="it-IT" sz="1800" dirty="0"/>
                  <a:t> of </a:t>
                </a:r>
                <a:r>
                  <a:rPr lang="it-IT" sz="1800" dirty="0" err="1"/>
                  <a:t>two</a:t>
                </a:r>
                <a:r>
                  <a:rPr lang="it-IT" sz="1800" dirty="0"/>
                  <a:t> new </a:t>
                </a:r>
                <a:r>
                  <a:rPr lang="it-IT" sz="1800" dirty="0" err="1"/>
                  <a:t>variables</a:t>
                </a:r>
                <a:r>
                  <a:rPr lang="it-IT" sz="1800" dirty="0"/>
                  <a:t> in the formula:</a:t>
                </a:r>
              </a:p>
              <a:p>
                <a:pPr marL="0" indent="0">
                  <a:buNone/>
                </a:pP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𝑚𝑖𝑛</m:t>
                        </m:r>
                      </m:e>
                      <m:sub>
                        <m:r>
                          <a:rPr lang="it-IT" sz="1800" i="1">
                            <a:latin typeface="Cambria Math" panose="02040503050406030204" pitchFamily="18" charset="0"/>
                          </a:rPr>
                          <m:t>𝑥</m:t>
                        </m:r>
                        <m:r>
                          <a:rPr lang="it-IT" sz="1800" i="1">
                            <a:latin typeface="Cambria Math" panose="02040503050406030204" pitchFamily="18" charset="0"/>
                          </a:rPr>
                          <m:t>,</m:t>
                        </m:r>
                        <m:r>
                          <a:rPr lang="it-IT" sz="1800" i="1">
                            <a:latin typeface="Cambria Math" panose="02040503050406030204" pitchFamily="18" charset="0"/>
                          </a:rPr>
                          <m:t>𝑏</m:t>
                        </m:r>
                      </m:sub>
                    </m:sSub>
                    <m:f>
                      <m:fPr>
                        <m:ctrlPr>
                          <a:rPr lang="it-IT" sz="1800" i="1">
                            <a:latin typeface="Cambria Math" panose="02040503050406030204" pitchFamily="18" charset="0"/>
                          </a:rPr>
                        </m:ctrlPr>
                      </m:fPr>
                      <m:num>
                        <m:sSup>
                          <m:sSupPr>
                            <m:ctrlPr>
                              <a:rPr lang="it-IT" sz="1800" i="1">
                                <a:latin typeface="Cambria Math" panose="02040503050406030204" pitchFamily="18" charset="0"/>
                              </a:rPr>
                            </m:ctrlPr>
                          </m:sSupPr>
                          <m:e>
                            <m:r>
                              <a:rPr lang="it-IT" sz="1800" i="1">
                                <a:latin typeface="Cambria Math" panose="02040503050406030204" pitchFamily="18" charset="0"/>
                              </a:rPr>
                              <m:t>|</m:t>
                            </m:r>
                            <m:d>
                              <m:dPr>
                                <m:begChr m:val="|"/>
                                <m:endChr m:val="|"/>
                                <m:ctrlPr>
                                  <a:rPr lang="it-IT" sz="1800" i="1">
                                    <a:latin typeface="Cambria Math" panose="02040503050406030204" pitchFamily="18" charset="0"/>
                                  </a:rPr>
                                </m:ctrlPr>
                              </m:dPr>
                              <m:e>
                                <m:r>
                                  <a:rPr lang="it-IT" sz="1800" i="1">
                                    <a:latin typeface="Cambria Math" panose="02040503050406030204" pitchFamily="18" charset="0"/>
                                  </a:rPr>
                                  <m:t>𝑤</m:t>
                                </m:r>
                              </m:e>
                            </m:d>
                            <m:r>
                              <a:rPr lang="it-IT" sz="1800" i="1">
                                <a:latin typeface="Cambria Math" panose="02040503050406030204" pitchFamily="18" charset="0"/>
                              </a:rPr>
                              <m:t>|</m:t>
                            </m:r>
                          </m:e>
                          <m:sup>
                            <m:r>
                              <a:rPr lang="it-IT" sz="1800" i="1">
                                <a:latin typeface="Cambria Math" panose="02040503050406030204" pitchFamily="18" charset="0"/>
                              </a:rPr>
                              <m:t>2</m:t>
                            </m:r>
                          </m:sup>
                        </m:sSup>
                      </m:num>
                      <m:den>
                        <m:r>
                          <a:rPr lang="it-IT" sz="1800" i="1">
                            <a:latin typeface="Cambria Math" panose="02040503050406030204" pitchFamily="18" charset="0"/>
                          </a:rPr>
                          <m:t>2</m:t>
                        </m:r>
                      </m:den>
                    </m:f>
                  </m:oMath>
                </a14:m>
                <a:r>
                  <a:rPr lang="it-IT" sz="1800" dirty="0"/>
                  <a:t> </a:t>
                </a:r>
                <a14:m>
                  <m:oMath xmlns:m="http://schemas.openxmlformats.org/officeDocument/2006/math">
                    <m:r>
                      <a:rPr lang="it-IT" sz="1800" b="0" i="0">
                        <a:latin typeface="Cambria Math" panose="02040503050406030204" pitchFamily="18" charset="0"/>
                      </a:rPr>
                      <m:t>+ </m:t>
                    </m:r>
                    <m:r>
                      <m:rPr>
                        <m:nor/>
                      </m:rPr>
                      <a:rPr lang="it-IT" sz="1800" b="0" i="0">
                        <a:latin typeface="Cambria Math" panose="02040503050406030204" pitchFamily="18" charset="0"/>
                      </a:rPr>
                      <m:t>C</m:t>
                    </m:r>
                    <m:nary>
                      <m:naryPr>
                        <m:chr m:val="∑"/>
                        <m:ctrlPr>
                          <a:rPr lang="it-IT" sz="1800" b="0" i="1">
                            <a:latin typeface="Cambria Math" panose="02040503050406030204" pitchFamily="18" charset="0"/>
                          </a:rPr>
                        </m:ctrlPr>
                      </m:naryPr>
                      <m:sub>
                        <m:r>
                          <m:rPr>
                            <m:brk m:alnAt="23"/>
                          </m:rPr>
                          <a:rPr lang="it-IT" sz="1800" b="0" i="1">
                            <a:latin typeface="Cambria Math" panose="02040503050406030204" pitchFamily="18" charset="0"/>
                          </a:rPr>
                          <m:t>𝑖</m:t>
                        </m:r>
                        <m:r>
                          <a:rPr lang="it-IT" sz="1800" b="0" i="1">
                            <a:latin typeface="Cambria Math" panose="02040503050406030204" pitchFamily="18" charset="0"/>
                          </a:rPr>
                          <m:t>=1</m:t>
                        </m:r>
                      </m:sub>
                      <m:sup>
                        <m:r>
                          <a:rPr lang="it-IT" sz="1800" b="0" i="1">
                            <a:latin typeface="Cambria Math" panose="02040503050406030204" pitchFamily="18" charset="0"/>
                          </a:rPr>
                          <m:t>𝑚</m:t>
                        </m:r>
                      </m:sup>
                      <m:e>
                        <m:sSub>
                          <m:sSubPr>
                            <m:ctrlPr>
                              <a:rPr lang="it-IT" sz="1800" b="0" i="1">
                                <a:latin typeface="Cambria Math" panose="02040503050406030204" pitchFamily="18" charset="0"/>
                              </a:rPr>
                            </m:ctrlPr>
                          </m:sSubPr>
                          <m:e>
                            <m:r>
                              <m:rPr>
                                <m:sty m:val="p"/>
                              </m:rPr>
                              <a:rPr lang="el-GR" sz="1800" b="0" i="1">
                                <a:latin typeface="Cambria Math" panose="02040503050406030204" pitchFamily="18" charset="0"/>
                              </a:rPr>
                              <m:t>ξ</m:t>
                            </m:r>
                          </m:e>
                          <m:sub>
                            <m:r>
                              <a:rPr lang="it-IT" sz="1800" b="0" i="1">
                                <a:latin typeface="Cambria Math" panose="02040503050406030204" pitchFamily="18" charset="0"/>
                              </a:rPr>
                              <m:t>𝑖</m:t>
                            </m:r>
                          </m:sub>
                        </m:sSub>
                      </m:e>
                    </m:nary>
                    <m:r>
                      <m:rPr>
                        <m:nor/>
                      </m:rPr>
                      <a:rPr lang="it-IT" sz="1800"/>
                      <m:t>   </m:t>
                    </m:r>
                    <m:r>
                      <m:rPr>
                        <m:nor/>
                      </m:rPr>
                      <a:rPr lang="it-IT" sz="1800"/>
                      <m:t>s</m:t>
                    </m:r>
                    <m:r>
                      <m:rPr>
                        <m:nor/>
                      </m:rPr>
                      <a:rPr lang="it-IT" sz="1800"/>
                      <m:t>.</m:t>
                    </m:r>
                    <m:r>
                      <m:rPr>
                        <m:nor/>
                      </m:rPr>
                      <a:rPr lang="it-IT" sz="1800"/>
                      <m:t>t</m:t>
                    </m:r>
                    <m:r>
                      <m:rPr>
                        <m:nor/>
                      </m:rPr>
                      <a:rPr lang="it-IT" sz="1800"/>
                      <m:t>.     </m:t>
                    </m:r>
                    <m:sSub>
                      <m:sSubPr>
                        <m:ctrlPr>
                          <a:rPr lang="it-IT" sz="1800" i="1">
                            <a:latin typeface="Cambria Math" panose="02040503050406030204" pitchFamily="18" charset="0"/>
                          </a:rPr>
                        </m:ctrlPr>
                      </m:sSubPr>
                      <m:e>
                        <m:r>
                          <a:rPr lang="it-IT" sz="1800" i="1">
                            <a:latin typeface="Cambria Math" panose="02040503050406030204" pitchFamily="18" charset="0"/>
                          </a:rPr>
                          <m:t>𝑦</m:t>
                        </m:r>
                      </m:e>
                      <m:sub>
                        <m:r>
                          <a:rPr lang="it-IT" sz="1800" i="1">
                            <a:latin typeface="Cambria Math" panose="02040503050406030204" pitchFamily="18" charset="0"/>
                          </a:rPr>
                          <m:t>𝑖</m:t>
                        </m:r>
                      </m:sub>
                    </m:sSub>
                    <m:d>
                      <m:dPr>
                        <m:ctrlPr>
                          <a:rPr lang="it-IT" sz="1800" i="1">
                            <a:latin typeface="Cambria Math" panose="02040503050406030204" pitchFamily="18" charset="0"/>
                          </a:rPr>
                        </m:ctrlPr>
                      </m:dPr>
                      <m:e>
                        <m:r>
                          <a:rPr lang="it-IT" sz="1800" i="1">
                            <a:latin typeface="Cambria Math" panose="02040503050406030204" pitchFamily="18" charset="0"/>
                          </a:rPr>
                          <m:t>&lt;</m:t>
                        </m:r>
                        <m:r>
                          <a:rPr lang="it-IT" sz="1800" b="1">
                            <a:latin typeface="Cambria Math" panose="02040503050406030204" pitchFamily="18" charset="0"/>
                          </a:rPr>
                          <m:t>𝐰</m:t>
                        </m:r>
                        <m:r>
                          <a:rPr lang="it-IT" sz="1800" b="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 </m:t>
                            </m:r>
                            <m:r>
                              <a:rPr lang="it-IT" sz="1800" i="1">
                                <a:latin typeface="Cambria Math" panose="02040503050406030204" pitchFamily="18" charset="0"/>
                              </a:rPr>
                              <m:t>𝑥</m:t>
                            </m:r>
                          </m:e>
                          <m:sub>
                            <m:r>
                              <a:rPr lang="it-IT" sz="1800" i="1">
                                <a:latin typeface="Cambria Math" panose="02040503050406030204" pitchFamily="18" charset="0"/>
                              </a:rPr>
                              <m:t>𝑖</m:t>
                            </m:r>
                          </m:sub>
                        </m:sSub>
                        <m:r>
                          <a:rPr lang="it-IT" sz="1800" i="1">
                            <a:latin typeface="Cambria Math" panose="02040503050406030204" pitchFamily="18" charset="0"/>
                          </a:rPr>
                          <m:t>&gt; + </m:t>
                        </m:r>
                        <m:r>
                          <a:rPr lang="it-IT" sz="1800" i="1">
                            <a:latin typeface="Cambria Math" panose="02040503050406030204" pitchFamily="18" charset="0"/>
                          </a:rPr>
                          <m:t>𝑏</m:t>
                        </m:r>
                      </m:e>
                    </m:d>
                    <m:r>
                      <a:rPr lang="it-IT" sz="1800" i="1">
                        <a:latin typeface="Cambria Math" panose="02040503050406030204" pitchFamily="18" charset="0"/>
                      </a:rPr>
                      <m:t>&gt;1</m:t>
                    </m:r>
                    <m:r>
                      <a:rPr lang="it-IT" sz="1800" b="0" i="1">
                        <a:latin typeface="Cambria Math" panose="02040503050406030204" pitchFamily="18" charset="0"/>
                      </a:rPr>
                      <m:t>−</m:t>
                    </m:r>
                    <m:sSub>
                      <m:sSubPr>
                        <m:ctrlPr>
                          <a:rPr lang="it-IT" sz="1800" i="1">
                            <a:latin typeface="Cambria Math" panose="02040503050406030204" pitchFamily="18" charset="0"/>
                          </a:rPr>
                        </m:ctrlPr>
                      </m:sSubPr>
                      <m:e>
                        <m:r>
                          <m:rPr>
                            <m:sty m:val="p"/>
                          </m:rPr>
                          <a:rPr lang="el-GR" sz="1800" i="1">
                            <a:latin typeface="Cambria Math" panose="02040503050406030204" pitchFamily="18" charset="0"/>
                          </a:rPr>
                          <m:t>ξ</m:t>
                        </m:r>
                      </m:e>
                      <m:sub>
                        <m:r>
                          <a:rPr lang="it-IT" sz="1800" i="1">
                            <a:latin typeface="Cambria Math" panose="02040503050406030204" pitchFamily="18" charset="0"/>
                          </a:rPr>
                          <m:t>𝑖</m:t>
                        </m:r>
                      </m:sub>
                    </m:sSub>
                  </m:oMath>
                </a14:m>
                <a:r>
                  <a:rPr lang="it-IT" sz="1800" dirty="0"/>
                  <a:t> </a:t>
                </a:r>
                <a14:m>
                  <m:oMath xmlns:m="http://schemas.openxmlformats.org/officeDocument/2006/math">
                    <m:r>
                      <a:rPr lang="it-IT" sz="1800" b="0" i="0">
                        <a:latin typeface="Cambria Math" panose="02040503050406030204" pitchFamily="18" charset="0"/>
                      </a:rPr>
                      <m:t>     </m:t>
                    </m:r>
                    <m:sSub>
                      <m:sSubPr>
                        <m:ctrlPr>
                          <a:rPr lang="it-IT" sz="1800" i="1">
                            <a:latin typeface="Cambria Math" panose="02040503050406030204" pitchFamily="18" charset="0"/>
                          </a:rPr>
                        </m:ctrlPr>
                      </m:sSubPr>
                      <m:e>
                        <m:r>
                          <m:rPr>
                            <m:sty m:val="p"/>
                          </m:rPr>
                          <a:rPr lang="el-GR" sz="1800" i="1">
                            <a:latin typeface="Cambria Math" panose="02040503050406030204" pitchFamily="18" charset="0"/>
                          </a:rPr>
                          <m:t>ξ</m:t>
                        </m:r>
                      </m:e>
                      <m:sub>
                        <m:r>
                          <a:rPr lang="it-IT" sz="1800" i="1">
                            <a:latin typeface="Cambria Math" panose="02040503050406030204" pitchFamily="18" charset="0"/>
                          </a:rPr>
                          <m:t>𝑖</m:t>
                        </m:r>
                      </m:sub>
                    </m:sSub>
                    <m:r>
                      <a:rPr lang="it-IT" sz="1800" b="0" i="1">
                        <a:latin typeface="Cambria Math" panose="02040503050406030204" pitchFamily="18" charset="0"/>
                      </a:rPr>
                      <m:t>&gt;0</m:t>
                    </m:r>
                  </m:oMath>
                </a14:m>
                <a:endParaRPr lang="it-IT" sz="1800" dirty="0"/>
              </a:p>
              <a:p>
                <a:pPr marL="0" indent="0">
                  <a:buNone/>
                </a:pPr>
                <a:r>
                  <a:rPr lang="it-IT" sz="1800" dirty="0" err="1"/>
                  <a:t>Where</a:t>
                </a:r>
                <a:r>
                  <a:rPr lang="it-IT" sz="1800" dirty="0"/>
                  <a:t>:</a:t>
                </a:r>
              </a:p>
              <a:p>
                <a:pPr marL="457200" indent="-457200">
                  <a:buFont typeface="+mj-lt"/>
                  <a:buAutoNum type="arabicPeriod"/>
                </a:pPr>
                <a14:m>
                  <m:oMath xmlns:m="http://schemas.openxmlformats.org/officeDocument/2006/math">
                    <m:r>
                      <m:rPr>
                        <m:sty m:val="p"/>
                      </m:rPr>
                      <a:rPr lang="el-GR" sz="1800" i="1">
                        <a:latin typeface="Cambria Math" panose="02040503050406030204" pitchFamily="18" charset="0"/>
                      </a:rPr>
                      <m:t>ξ</m:t>
                    </m:r>
                  </m:oMath>
                </a14:m>
                <a:r>
                  <a:rPr lang="it-IT" sz="1800" dirty="0"/>
                  <a:t> = </a:t>
                </a:r>
                <a:r>
                  <a:rPr lang="it-IT" sz="1800" b="1" dirty="0" err="1"/>
                  <a:t>slack</a:t>
                </a:r>
                <a:r>
                  <a:rPr lang="it-IT" sz="1800" b="1" dirty="0"/>
                  <a:t> </a:t>
                </a:r>
                <a:r>
                  <a:rPr lang="it-IT" sz="1800" b="1" dirty="0" err="1"/>
                  <a:t>variable</a:t>
                </a:r>
                <a:r>
                  <a:rPr lang="it-IT" sz="1800" dirty="0"/>
                  <a:t>: </a:t>
                </a:r>
                <a14:m>
                  <m:oMath xmlns:m="http://schemas.openxmlformats.org/officeDocument/2006/math">
                    <m:r>
                      <m:rPr>
                        <m:nor/>
                      </m:rPr>
                      <a:rPr lang="it-IT" sz="1800" dirty="0"/>
                      <m:t>distance</m:t>
                    </m:r>
                    <m:r>
                      <m:rPr>
                        <m:nor/>
                      </m:rPr>
                      <a:rPr lang="it-IT" sz="1800" dirty="0"/>
                      <m:t> </m:t>
                    </m:r>
                    <m:r>
                      <m:rPr>
                        <m:nor/>
                      </m:rPr>
                      <a:rPr lang="it-IT" sz="1800" dirty="0"/>
                      <m:t>between</m:t>
                    </m:r>
                    <m:r>
                      <m:rPr>
                        <m:nor/>
                      </m:rPr>
                      <a:rPr lang="it-IT" sz="1800" dirty="0"/>
                      <m:t> </m:t>
                    </m:r>
                    <m:sSub>
                      <m:sSubPr>
                        <m:ctrlPr>
                          <a:rPr lang="it-IT" sz="1800" i="1">
                            <a:latin typeface="Cambria Math" panose="02040503050406030204" pitchFamily="18" charset="0"/>
                          </a:rPr>
                        </m:ctrlPr>
                      </m:sSubPr>
                      <m:e>
                        <m:r>
                          <a:rPr lang="it-IT" sz="1800" i="1">
                            <a:latin typeface="Cambria Math" panose="02040503050406030204" pitchFamily="18" charset="0"/>
                          </a:rPr>
                          <m:t> </m:t>
                        </m:r>
                        <m:r>
                          <a:rPr lang="it-IT" sz="1800" i="1">
                            <a:latin typeface="Cambria Math" panose="02040503050406030204" pitchFamily="18" charset="0"/>
                          </a:rPr>
                          <m:t>𝑥</m:t>
                        </m:r>
                      </m:e>
                      <m:sub>
                        <m:r>
                          <a:rPr lang="it-IT" sz="1800" i="1">
                            <a:latin typeface="Cambria Math" panose="02040503050406030204" pitchFamily="18" charset="0"/>
                          </a:rPr>
                          <m:t>𝑖</m:t>
                        </m:r>
                      </m:sub>
                    </m:sSub>
                    <m:r>
                      <m:rPr>
                        <m:nor/>
                      </m:rPr>
                      <a:rPr lang="it-IT" sz="1800" dirty="0"/>
                      <m:t> </m:t>
                    </m:r>
                    <m:r>
                      <m:rPr>
                        <m:nor/>
                      </m:rPr>
                      <a:rPr lang="it-IT" sz="1800" dirty="0"/>
                      <m:t>and</m:t>
                    </m:r>
                    <m:r>
                      <m:rPr>
                        <m:nor/>
                      </m:rPr>
                      <a:rPr lang="it-IT" sz="1800" dirty="0"/>
                      <m:t> </m:t>
                    </m:r>
                    <m:r>
                      <m:rPr>
                        <m:nor/>
                      </m:rPr>
                      <a:rPr lang="it-IT" sz="1800" dirty="0" err="1"/>
                      <m:t>its</m:t>
                    </m:r>
                    <m:r>
                      <m:rPr>
                        <m:nor/>
                      </m:rPr>
                      <a:rPr lang="it-IT" sz="1800" dirty="0"/>
                      <m:t> </m:t>
                    </m:r>
                    <m:r>
                      <m:rPr>
                        <m:nor/>
                      </m:rPr>
                      <a:rPr lang="it-IT" sz="1800" dirty="0" err="1"/>
                      <m:t>margin</m:t>
                    </m:r>
                    <m:r>
                      <m:rPr>
                        <m:nor/>
                      </m:rPr>
                      <a:rPr lang="it-IT" sz="1800" dirty="0"/>
                      <m:t> </m:t>
                    </m:r>
                    <m:r>
                      <m:rPr>
                        <m:nor/>
                      </m:rPr>
                      <a:rPr lang="it-IT" sz="1800" dirty="0" err="1"/>
                      <m:t>if</m:t>
                    </m:r>
                    <m:r>
                      <m:rPr>
                        <m:nor/>
                      </m:rPr>
                      <a:rPr lang="it-IT" sz="1800" dirty="0"/>
                      <m:t> </m:t>
                    </m:r>
                    <m:sSub>
                      <m:sSubPr>
                        <m:ctrlPr>
                          <a:rPr lang="it-IT" sz="1800" i="1">
                            <a:latin typeface="Cambria Math" panose="02040503050406030204" pitchFamily="18" charset="0"/>
                          </a:rPr>
                        </m:ctrlPr>
                      </m:sSubPr>
                      <m:e>
                        <m:r>
                          <a:rPr lang="it-IT" sz="1800" i="1">
                            <a:latin typeface="Cambria Math" panose="02040503050406030204" pitchFamily="18" charset="0"/>
                          </a:rPr>
                          <m:t> </m:t>
                        </m:r>
                        <m:r>
                          <a:rPr lang="it-IT" sz="1800" i="1">
                            <a:latin typeface="Cambria Math" panose="02040503050406030204" pitchFamily="18" charset="0"/>
                          </a:rPr>
                          <m:t>𝑥</m:t>
                        </m:r>
                      </m:e>
                      <m:sub>
                        <m:r>
                          <a:rPr lang="it-IT" sz="1800" i="1">
                            <a:latin typeface="Cambria Math" panose="02040503050406030204" pitchFamily="18" charset="0"/>
                          </a:rPr>
                          <m:t>𝑖</m:t>
                        </m:r>
                      </m:sub>
                    </m:sSub>
                    <m:r>
                      <m:rPr>
                        <m:nor/>
                      </m:rPr>
                      <a:rPr lang="it-IT" sz="1800" dirty="0"/>
                      <m:t> </m:t>
                    </m:r>
                    <m:r>
                      <m:rPr>
                        <m:nor/>
                      </m:rPr>
                      <a:rPr lang="it-IT" sz="1800" dirty="0" err="1"/>
                      <m:t>is</m:t>
                    </m:r>
                    <m:r>
                      <m:rPr>
                        <m:nor/>
                      </m:rPr>
                      <a:rPr lang="it-IT" sz="1800" dirty="0"/>
                      <m:t> </m:t>
                    </m:r>
                    <m:r>
                      <m:rPr>
                        <m:nor/>
                      </m:rPr>
                      <a:rPr lang="it-IT" sz="1800" dirty="0"/>
                      <m:t>on</m:t>
                    </m:r>
                    <m:r>
                      <m:rPr>
                        <m:nor/>
                      </m:rPr>
                      <a:rPr lang="it-IT" sz="1800" dirty="0"/>
                      <m:t> </m:t>
                    </m:r>
                    <m:r>
                      <m:rPr>
                        <m:nor/>
                      </m:rPr>
                      <a:rPr lang="it-IT" sz="1800" dirty="0"/>
                      <m:t>the</m:t>
                    </m:r>
                    <m:r>
                      <m:rPr>
                        <m:nor/>
                      </m:rPr>
                      <a:rPr lang="it-IT" sz="1800" dirty="0"/>
                      <m:t> </m:t>
                    </m:r>
                    <m:r>
                      <m:rPr>
                        <m:nor/>
                      </m:rPr>
                      <a:rPr lang="it-IT" sz="1800" dirty="0"/>
                      <m:t>wrong</m:t>
                    </m:r>
                    <m:r>
                      <m:rPr>
                        <m:nor/>
                      </m:rPr>
                      <a:rPr lang="it-IT" sz="1800" dirty="0"/>
                      <m:t> </m:t>
                    </m:r>
                    <m:r>
                      <m:rPr>
                        <m:nor/>
                      </m:rPr>
                      <a:rPr lang="it-IT" sz="1800" dirty="0"/>
                      <m:t>side</m:t>
                    </m:r>
                  </m:oMath>
                </a14:m>
                <a:r>
                  <a:rPr lang="it-IT" sz="1800" dirty="0"/>
                  <a:t>, 0 </a:t>
                </a:r>
                <a:r>
                  <a:rPr lang="it-IT" sz="1800" dirty="0" err="1"/>
                  <a:t>otherwise</a:t>
                </a:r>
                <a:r>
                  <a:rPr lang="it-IT" sz="1800" dirty="0"/>
                  <a:t>.</a:t>
                </a:r>
              </a:p>
              <a:p>
                <a:pPr marL="457200" indent="-457200">
                  <a:buFont typeface="+mj-lt"/>
                  <a:buAutoNum type="arabicPeriod"/>
                </a:pPr>
                <a:r>
                  <a:rPr lang="it-IT" sz="1800" dirty="0"/>
                  <a:t>C = </a:t>
                </a:r>
                <a:r>
                  <a:rPr lang="it-IT" sz="1800" dirty="0" err="1"/>
                  <a:t>level</a:t>
                </a:r>
                <a:r>
                  <a:rPr lang="it-IT" sz="1800" dirty="0"/>
                  <a:t> of </a:t>
                </a:r>
                <a:r>
                  <a:rPr lang="it-IT" sz="1800" dirty="0" err="1"/>
                  <a:t>missclassification</a:t>
                </a:r>
                <a:r>
                  <a:rPr lang="it-IT" sz="1800" dirty="0"/>
                  <a:t> </a:t>
                </a:r>
                <a:r>
                  <a:rPr lang="it-IT" sz="1800" dirty="0" err="1"/>
                  <a:t>we</a:t>
                </a:r>
                <a:r>
                  <a:rPr lang="it-IT" sz="1800" dirty="0"/>
                  <a:t> are </a:t>
                </a:r>
                <a:r>
                  <a:rPr lang="it-IT" sz="1800" dirty="0" err="1"/>
                  <a:t>willing</a:t>
                </a:r>
                <a:r>
                  <a:rPr lang="it-IT" sz="1800" dirty="0"/>
                  <a:t> to </a:t>
                </a:r>
                <a:r>
                  <a:rPr lang="it-IT" sz="1800" dirty="0" err="1"/>
                  <a:t>accept</a:t>
                </a:r>
                <a:r>
                  <a:rPr lang="it-IT" sz="1800" dirty="0"/>
                  <a:t>.</a:t>
                </a:r>
              </a:p>
              <a:p>
                <a:pPr marL="0" indent="0">
                  <a:buNone/>
                </a:pPr>
                <a:endParaRPr lang="it-IT" sz="1800" dirty="0"/>
              </a:p>
            </p:txBody>
          </p:sp>
        </mc:Choice>
        <mc:Fallback>
          <p:sp>
            <p:nvSpPr>
              <p:cNvPr id="3" name="Segnaposto contenuto 2">
                <a:extLst>
                  <a:ext uri="{FF2B5EF4-FFF2-40B4-BE49-F238E27FC236}">
                    <a16:creationId xmlns:a16="http://schemas.microsoft.com/office/drawing/2014/main" id="{4976F459-64D1-4BEB-8FD2-07B14CA11098}"/>
                  </a:ext>
                </a:extLst>
              </p:cNvPr>
              <p:cNvSpPr>
                <a:spLocks noGrp="1" noRot="1" noChangeAspect="1" noMove="1" noResize="1" noEditPoints="1" noAdjustHandles="1" noChangeArrowheads="1" noChangeShapeType="1" noTextEdit="1"/>
              </p:cNvSpPr>
              <p:nvPr>
                <p:ph idx="1"/>
              </p:nvPr>
            </p:nvSpPr>
            <p:spPr>
              <a:xfrm>
                <a:off x="4895877" y="1931734"/>
                <a:ext cx="7050315" cy="4268755"/>
              </a:xfrm>
              <a:blipFill>
                <a:blip r:embed="rId5"/>
                <a:stretch>
                  <a:fillRect l="-691" t="-1429"/>
                </a:stretch>
              </a:blipFill>
            </p:spPr>
            <p:txBody>
              <a:bodyPr/>
              <a:lstStyle/>
              <a:p>
                <a:r>
                  <a:rPr lang="it-IT">
                    <a:noFill/>
                  </a:rPr>
                  <a:t> </a:t>
                </a:r>
              </a:p>
            </p:txBody>
          </p:sp>
        </mc:Fallback>
      </mc:AlternateContent>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787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FB2471F-3F3B-4244-8BDC-50EC55ADA55F}"/>
              </a:ext>
            </a:extLst>
          </p:cNvPr>
          <p:cNvSpPr>
            <a:spLocks noGrp="1"/>
          </p:cNvSpPr>
          <p:nvPr>
            <p:ph type="title"/>
          </p:nvPr>
        </p:nvSpPr>
        <p:spPr>
          <a:xfrm>
            <a:off x="4970109" y="484632"/>
            <a:ext cx="6730277" cy="1609344"/>
          </a:xfrm>
          <a:ln>
            <a:noFill/>
          </a:ln>
        </p:spPr>
        <p:txBody>
          <a:bodyPr>
            <a:normAutofit/>
          </a:bodyPr>
          <a:lstStyle/>
          <a:p>
            <a:r>
              <a:rPr lang="it-IT" sz="4800"/>
              <a:t>Kernel trick</a:t>
            </a:r>
          </a:p>
        </p:txBody>
      </p:sp>
      <p:pic>
        <p:nvPicPr>
          <p:cNvPr id="5" name="Picture 4">
            <a:extLst>
              <a:ext uri="{FF2B5EF4-FFF2-40B4-BE49-F238E27FC236}">
                <a16:creationId xmlns:a16="http://schemas.microsoft.com/office/drawing/2014/main" id="{7C26DEAF-3634-4AEC-BE7C-00B47CB5E784}"/>
              </a:ext>
            </a:extLst>
          </p:cNvPr>
          <p:cNvPicPr>
            <a:picLocks noChangeAspect="1"/>
          </p:cNvPicPr>
          <p:nvPr/>
        </p:nvPicPr>
        <p:blipFill rotWithShape="1">
          <a:blip r:embed="rId4"/>
          <a:srcRect l="33894" r="27993"/>
          <a:stretch/>
        </p:blipFill>
        <p:spPr>
          <a:xfrm>
            <a:off x="3344" y="10"/>
            <a:ext cx="4646726" cy="6857990"/>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57C192C-ECF2-4B5D-B1FD-D33EC5DE03F3}"/>
                  </a:ext>
                </a:extLst>
              </p:cNvPr>
              <p:cNvSpPr>
                <a:spLocks noGrp="1"/>
              </p:cNvSpPr>
              <p:nvPr>
                <p:ph idx="1"/>
              </p:nvPr>
            </p:nvSpPr>
            <p:spPr>
              <a:xfrm>
                <a:off x="4970109" y="2121408"/>
                <a:ext cx="6730276" cy="4050792"/>
              </a:xfrm>
            </p:spPr>
            <p:txBody>
              <a:bodyPr>
                <a:normAutofit lnSpcReduction="10000"/>
              </a:bodyPr>
              <a:lstStyle/>
              <a:p>
                <a:r>
                  <a:rPr lang="it-IT" sz="1700" dirty="0"/>
                  <a:t>In some </a:t>
                </a:r>
                <a:r>
                  <a:rPr lang="it-IT" sz="1700" dirty="0" err="1"/>
                  <a:t>cases</a:t>
                </a:r>
                <a:r>
                  <a:rPr lang="it-IT" sz="1700" dirty="0"/>
                  <a:t> </a:t>
                </a:r>
                <a:r>
                  <a:rPr lang="it-IT" sz="1700" dirty="0" err="1"/>
                  <a:t>problems</a:t>
                </a:r>
                <a:r>
                  <a:rPr lang="it-IT" sz="1700" dirty="0"/>
                  <a:t> are </a:t>
                </a:r>
                <a:r>
                  <a:rPr lang="it-IT" sz="1700" dirty="0" err="1"/>
                  <a:t>not</a:t>
                </a:r>
                <a:r>
                  <a:rPr lang="it-IT" sz="1700" dirty="0"/>
                  <a:t> </a:t>
                </a:r>
                <a:r>
                  <a:rPr lang="it-IT" sz="1700" dirty="0" err="1"/>
                  <a:t>well</a:t>
                </a:r>
                <a:r>
                  <a:rPr lang="it-IT" sz="1700" dirty="0"/>
                  <a:t> </a:t>
                </a:r>
                <a:r>
                  <a:rPr lang="it-IT" sz="1700" dirty="0" err="1"/>
                  <a:t>separable</a:t>
                </a:r>
                <a:r>
                  <a:rPr lang="it-IT" sz="1700" dirty="0"/>
                  <a:t> in the </a:t>
                </a:r>
                <a:r>
                  <a:rPr lang="it-IT" sz="1700" dirty="0" err="1"/>
                  <a:t>original</a:t>
                </a:r>
                <a:r>
                  <a:rPr lang="it-IT" sz="1700" dirty="0"/>
                  <a:t> feature </a:t>
                </a:r>
                <a:r>
                  <a:rPr lang="it-IT" sz="1700" dirty="0" err="1"/>
                  <a:t>spaces</a:t>
                </a:r>
                <a:r>
                  <a:rPr lang="it-IT" sz="1700" dirty="0" err="1">
                    <a:sym typeface="Wingdings" panose="05000000000000000000" pitchFamily="2" charset="2"/>
                  </a:rPr>
                  <a:t></a:t>
                </a:r>
                <a:r>
                  <a:rPr lang="it-IT" sz="1700" b="1" dirty="0" err="1">
                    <a:sym typeface="Wingdings" panose="05000000000000000000" pitchFamily="2" charset="2"/>
                  </a:rPr>
                  <a:t>Kernel</a:t>
                </a:r>
                <a:r>
                  <a:rPr lang="it-IT" sz="1700" b="1" dirty="0">
                    <a:sym typeface="Wingdings" panose="05000000000000000000" pitchFamily="2" charset="2"/>
                  </a:rPr>
                  <a:t> </a:t>
                </a:r>
                <a:r>
                  <a:rPr lang="it-IT" sz="1700" b="1" dirty="0" err="1">
                    <a:sym typeface="Wingdings" panose="05000000000000000000" pitchFamily="2" charset="2"/>
                  </a:rPr>
                  <a:t>trick</a:t>
                </a:r>
                <a:r>
                  <a:rPr lang="it-IT" sz="1700" dirty="0">
                    <a:sym typeface="Wingdings" panose="05000000000000000000" pitchFamily="2" charset="2"/>
                  </a:rPr>
                  <a:t>!</a:t>
                </a:r>
              </a:p>
              <a:p>
                <a:r>
                  <a:rPr lang="it-IT" sz="1700" dirty="0">
                    <a:sym typeface="Wingdings" panose="05000000000000000000" pitchFamily="2" charset="2"/>
                  </a:rPr>
                  <a:t>Mapping of </a:t>
                </a:r>
                <a:r>
                  <a:rPr lang="it-IT" sz="1700" dirty="0" err="1">
                    <a:sym typeface="Wingdings" panose="05000000000000000000" pitchFamily="2" charset="2"/>
                  </a:rPr>
                  <a:t>our</a:t>
                </a:r>
                <a:r>
                  <a:rPr lang="it-IT" sz="1700" dirty="0">
                    <a:sym typeface="Wingdings" panose="05000000000000000000" pitchFamily="2" charset="2"/>
                  </a:rPr>
                  <a:t> features in an </a:t>
                </a:r>
                <a:r>
                  <a:rPr lang="it-IT" sz="1700" dirty="0" err="1">
                    <a:sym typeface="Wingdings" panose="05000000000000000000" pitchFamily="2" charset="2"/>
                  </a:rPr>
                  <a:t>higher</a:t>
                </a:r>
                <a:r>
                  <a:rPr lang="it-IT" sz="1700" dirty="0">
                    <a:sym typeface="Wingdings" panose="05000000000000000000" pitchFamily="2" charset="2"/>
                  </a:rPr>
                  <a:t> </a:t>
                </a:r>
                <a:r>
                  <a:rPr lang="it-IT" sz="1700" dirty="0" err="1">
                    <a:sym typeface="Wingdings" panose="05000000000000000000" pitchFamily="2" charset="2"/>
                  </a:rPr>
                  <a:t>dimensional</a:t>
                </a:r>
                <a:r>
                  <a:rPr lang="it-IT" sz="1700" dirty="0">
                    <a:sym typeface="Wingdings" panose="05000000000000000000" pitchFamily="2" charset="2"/>
                  </a:rPr>
                  <a:t> </a:t>
                </a:r>
                <a:r>
                  <a:rPr lang="it-IT" sz="1700" dirty="0" err="1">
                    <a:sym typeface="Wingdings" panose="05000000000000000000" pitchFamily="2" charset="2"/>
                  </a:rPr>
                  <a:t>spaces</a:t>
                </a:r>
                <a:r>
                  <a:rPr lang="it-IT" sz="1700" dirty="0">
                    <a:sym typeface="Wingdings" panose="05000000000000000000" pitchFamily="2" charset="2"/>
                  </a:rPr>
                  <a:t> (</a:t>
                </a:r>
                <a:r>
                  <a:rPr lang="it-IT" sz="1700" dirty="0" err="1">
                    <a:sym typeface="Wingdings" panose="05000000000000000000" pitchFamily="2" charset="2"/>
                  </a:rPr>
                  <a:t>Hilbert</a:t>
                </a:r>
                <a:r>
                  <a:rPr lang="it-IT" sz="1700" dirty="0">
                    <a:sym typeface="Wingdings" panose="05000000000000000000" pitchFamily="2" charset="2"/>
                  </a:rPr>
                  <a:t> </a:t>
                </a:r>
                <a:r>
                  <a:rPr lang="it-IT" sz="1700" dirty="0" err="1">
                    <a:sym typeface="Wingdings" panose="05000000000000000000" pitchFamily="2" charset="2"/>
                  </a:rPr>
                  <a:t>space</a:t>
                </a:r>
                <a:r>
                  <a:rPr lang="it-IT" sz="1700" dirty="0">
                    <a:sym typeface="Wingdings" panose="05000000000000000000" pitchFamily="2" charset="2"/>
                  </a:rPr>
                  <a:t>) in </a:t>
                </a:r>
                <a:r>
                  <a:rPr lang="it-IT" sz="1700" dirty="0" err="1">
                    <a:sym typeface="Wingdings" panose="05000000000000000000" pitchFamily="2" charset="2"/>
                  </a:rPr>
                  <a:t>wich</a:t>
                </a:r>
                <a:r>
                  <a:rPr lang="it-IT" sz="1700" dirty="0">
                    <a:sym typeface="Wingdings" panose="05000000000000000000" pitchFamily="2" charset="2"/>
                  </a:rPr>
                  <a:t> a linear </a:t>
                </a:r>
                <a:r>
                  <a:rPr lang="it-IT" sz="1700" dirty="0" err="1">
                    <a:sym typeface="Wingdings" panose="05000000000000000000" pitchFamily="2" charset="2"/>
                  </a:rPr>
                  <a:t>separation</a:t>
                </a:r>
                <a:r>
                  <a:rPr lang="it-IT" sz="1700" dirty="0">
                    <a:sym typeface="Wingdings" panose="05000000000000000000" pitchFamily="2" charset="2"/>
                  </a:rPr>
                  <a:t> </a:t>
                </a:r>
                <a:r>
                  <a:rPr lang="it-IT" sz="1700" dirty="0" err="1">
                    <a:sym typeface="Wingdings" panose="05000000000000000000" pitchFamily="2" charset="2"/>
                  </a:rPr>
                  <a:t>become</a:t>
                </a:r>
                <a:r>
                  <a:rPr lang="it-IT" sz="1700" dirty="0">
                    <a:sym typeface="Wingdings" panose="05000000000000000000" pitchFamily="2" charset="2"/>
                  </a:rPr>
                  <a:t> </a:t>
                </a:r>
                <a:r>
                  <a:rPr lang="it-IT" sz="1700" dirty="0" err="1">
                    <a:sym typeface="Wingdings" panose="05000000000000000000" pitchFamily="2" charset="2"/>
                  </a:rPr>
                  <a:t>possible</a:t>
                </a:r>
                <a:r>
                  <a:rPr lang="it-IT" sz="1700" dirty="0">
                    <a:sym typeface="Wingdings" panose="05000000000000000000" pitchFamily="2" charset="2"/>
                  </a:rPr>
                  <a:t>.</a:t>
                </a:r>
              </a:p>
              <a:p>
                <a:r>
                  <a:rPr lang="it-IT" sz="1700" dirty="0" err="1">
                    <a:sym typeface="Wingdings" panose="05000000000000000000" pitchFamily="2" charset="2"/>
                  </a:rPr>
                  <a:t>Problem</a:t>
                </a:r>
                <a:r>
                  <a:rPr lang="it-IT" sz="1700" dirty="0">
                    <a:sym typeface="Wingdings" panose="05000000000000000000" pitchFamily="2" charset="2"/>
                  </a:rPr>
                  <a:t>!! In </a:t>
                </a:r>
                <a:r>
                  <a:rPr lang="it-IT" sz="1700" dirty="0" err="1">
                    <a:sym typeface="Wingdings" panose="05000000000000000000" pitchFamily="2" charset="2"/>
                  </a:rPr>
                  <a:t>this</a:t>
                </a:r>
                <a:r>
                  <a:rPr lang="it-IT" sz="1700" dirty="0">
                    <a:sym typeface="Wingdings" panose="05000000000000000000" pitchFamily="2" charset="2"/>
                  </a:rPr>
                  <a:t> </a:t>
                </a:r>
                <a:r>
                  <a:rPr lang="it-IT" sz="1700" dirty="0" err="1">
                    <a:sym typeface="Wingdings" panose="05000000000000000000" pitchFamily="2" charset="2"/>
                  </a:rPr>
                  <a:t>space</a:t>
                </a:r>
                <a:r>
                  <a:rPr lang="it-IT" sz="1700" dirty="0">
                    <a:sym typeface="Wingdings" panose="05000000000000000000" pitchFamily="2" charset="2"/>
                  </a:rPr>
                  <a:t> the </a:t>
                </a:r>
                <a:r>
                  <a:rPr lang="it-IT" sz="1700" dirty="0" err="1">
                    <a:sym typeface="Wingdings" panose="05000000000000000000" pitchFamily="2" charset="2"/>
                  </a:rPr>
                  <a:t>inner</a:t>
                </a:r>
                <a:r>
                  <a:rPr lang="it-IT" sz="1700" dirty="0">
                    <a:sym typeface="Wingdings" panose="05000000000000000000" pitchFamily="2" charset="2"/>
                  </a:rPr>
                  <a:t> product </a:t>
                </a:r>
                <a:r>
                  <a:rPr lang="it-IT" sz="1700" dirty="0" err="1">
                    <a:sym typeface="Wingdings" panose="05000000000000000000" pitchFamily="2" charset="2"/>
                  </a:rPr>
                  <a:t>is</a:t>
                </a:r>
                <a:r>
                  <a:rPr lang="it-IT" sz="1700" dirty="0">
                    <a:sym typeface="Wingdings" panose="05000000000000000000" pitchFamily="2" charset="2"/>
                  </a:rPr>
                  <a:t> hard to compute!!</a:t>
                </a:r>
              </a:p>
              <a:p>
                <a:r>
                  <a:rPr lang="it-IT" sz="1700" dirty="0">
                    <a:sym typeface="Wingdings" panose="05000000000000000000" pitchFamily="2" charset="2"/>
                  </a:rPr>
                  <a:t>Solution: </a:t>
                </a:r>
                <a:r>
                  <a:rPr lang="it-IT" sz="1700" dirty="0" err="1">
                    <a:sym typeface="Wingdings" panose="05000000000000000000" pitchFamily="2" charset="2"/>
                  </a:rPr>
                  <a:t>we</a:t>
                </a:r>
                <a:r>
                  <a:rPr lang="it-IT" sz="1700" dirty="0">
                    <a:sym typeface="Wingdings" panose="05000000000000000000" pitchFamily="2" charset="2"/>
                  </a:rPr>
                  <a:t> use a </a:t>
                </a:r>
                <a:r>
                  <a:rPr lang="it-IT" sz="1700" dirty="0" err="1">
                    <a:sym typeface="Wingdings" panose="05000000000000000000" pitchFamily="2" charset="2"/>
                  </a:rPr>
                  <a:t>simmetric</a:t>
                </a:r>
                <a:r>
                  <a:rPr lang="it-IT" sz="1700" dirty="0">
                    <a:sym typeface="Wingdings" panose="05000000000000000000" pitchFamily="2" charset="2"/>
                  </a:rPr>
                  <a:t> </a:t>
                </a:r>
                <a:r>
                  <a:rPr lang="it-IT" sz="1700" dirty="0" err="1">
                    <a:sym typeface="Wingdings" panose="05000000000000000000" pitchFamily="2" charset="2"/>
                  </a:rPr>
                  <a:t>function</a:t>
                </a:r>
                <a:r>
                  <a:rPr lang="it-IT" sz="1700" dirty="0">
                    <a:sym typeface="Wingdings" panose="05000000000000000000" pitchFamily="2" charset="2"/>
                  </a:rPr>
                  <a:t> </a:t>
                </a:r>
                <a14:m>
                  <m:oMath xmlns:m="http://schemas.openxmlformats.org/officeDocument/2006/math">
                    <m:r>
                      <a:rPr lang="it-IT" sz="1700" b="0" i="1">
                        <a:latin typeface="Cambria Math" panose="02040503050406030204" pitchFamily="18" charset="0"/>
                        <a:sym typeface="Wingdings" panose="05000000000000000000" pitchFamily="2" charset="2"/>
                      </a:rPr>
                      <m:t>𝐾</m:t>
                    </m:r>
                    <m:r>
                      <a:rPr lang="it-IT" sz="1700" b="0" i="1">
                        <a:latin typeface="Cambria Math" panose="02040503050406030204" pitchFamily="18" charset="0"/>
                        <a:sym typeface="Wingdings" panose="05000000000000000000" pitchFamily="2" charset="2"/>
                      </a:rPr>
                      <m:t>:</m:t>
                    </m:r>
                    <m:r>
                      <a:rPr lang="el-GR" sz="1700" i="1">
                        <a:latin typeface="Cambria Math" panose="02040503050406030204" pitchFamily="18" charset="0"/>
                        <a:ea typeface="Cambria Math" panose="02040503050406030204" pitchFamily="18" charset="0"/>
                        <a:sym typeface="Wingdings" panose="05000000000000000000" pitchFamily="2" charset="2"/>
                      </a:rPr>
                      <m:t>𝜒</m:t>
                    </m:r>
                    <m:r>
                      <a:rPr lang="it-IT" sz="1700" b="0" i="1">
                        <a:latin typeface="Cambria Math" panose="02040503050406030204" pitchFamily="18" charset="0"/>
                        <a:sym typeface="Wingdings" panose="05000000000000000000" pitchFamily="2" charset="2"/>
                      </a:rPr>
                      <m:t> </m:t>
                    </m:r>
                    <m:r>
                      <m:rPr>
                        <m:sty m:val="p"/>
                      </m:rPr>
                      <a:rPr lang="it-IT" sz="1700" b="0" i="0">
                        <a:latin typeface="Cambria Math" panose="02040503050406030204" pitchFamily="18" charset="0"/>
                        <a:sym typeface="Wingdings" panose="05000000000000000000" pitchFamily="2" charset="2"/>
                      </a:rPr>
                      <m:t>x</m:t>
                    </m:r>
                    <m:r>
                      <a:rPr lang="it-IT" sz="1700" b="0" i="1">
                        <a:latin typeface="Cambria Math" panose="02040503050406030204" pitchFamily="18" charset="0"/>
                        <a:sym typeface="Wingdings" panose="05000000000000000000" pitchFamily="2" charset="2"/>
                      </a:rPr>
                      <m:t> </m:t>
                    </m:r>
                    <m:r>
                      <a:rPr lang="el-GR" sz="1700" i="1">
                        <a:latin typeface="Cambria Math" panose="02040503050406030204" pitchFamily="18" charset="0"/>
                        <a:ea typeface="Cambria Math" panose="02040503050406030204" pitchFamily="18" charset="0"/>
                        <a:sym typeface="Wingdings" panose="05000000000000000000" pitchFamily="2" charset="2"/>
                      </a:rPr>
                      <m:t>𝜒</m:t>
                    </m:r>
                    <m:r>
                      <a:rPr lang="it-IT" sz="1700" b="0" i="1">
                        <a:latin typeface="Cambria Math" panose="02040503050406030204" pitchFamily="18" charset="0"/>
                        <a:sym typeface="Wingdings" panose="05000000000000000000" pitchFamily="2" charset="2"/>
                      </a:rPr>
                      <m:t>→</m:t>
                    </m:r>
                    <m:r>
                      <a:rPr lang="it-IT" sz="1700" b="0" i="1">
                        <a:latin typeface="Cambria Math" panose="02040503050406030204" pitchFamily="18" charset="0"/>
                        <a:sym typeface="Wingdings" panose="05000000000000000000" pitchFamily="2" charset="2"/>
                      </a:rPr>
                      <m:t>ℝ</m:t>
                    </m:r>
                  </m:oMath>
                </a14:m>
                <a:r>
                  <a:rPr lang="it-IT" sz="1700" dirty="0"/>
                  <a:t> </a:t>
                </a:r>
                <a:r>
                  <a:rPr lang="it-IT" sz="1700" dirty="0" err="1"/>
                  <a:t>implementing</a:t>
                </a:r>
                <a:r>
                  <a:rPr lang="it-IT" sz="1700" dirty="0"/>
                  <a:t> </a:t>
                </a:r>
                <a:r>
                  <a:rPr lang="it-IT" sz="1700" dirty="0" err="1"/>
                  <a:t>this</a:t>
                </a:r>
                <a:r>
                  <a:rPr lang="it-IT" sz="1700" dirty="0"/>
                  <a:t> </a:t>
                </a:r>
                <a:r>
                  <a:rPr lang="it-IT" sz="1700" dirty="0" err="1"/>
                  <a:t>inner</a:t>
                </a:r>
                <a:r>
                  <a:rPr lang="it-IT" sz="1700" dirty="0"/>
                  <a:t> product</a:t>
                </a:r>
              </a:p>
              <a:p>
                <a:pPr marL="0" indent="0">
                  <a:buNone/>
                </a:pPr>
                <a:r>
                  <a:rPr lang="it-IT" sz="1700" dirty="0"/>
                  <a:t>		</a:t>
                </a:r>
                <a14:m>
                  <m:oMath xmlns:m="http://schemas.openxmlformats.org/officeDocument/2006/math">
                    <m:r>
                      <a:rPr lang="it-IT" sz="1700" b="0" i="1">
                        <a:latin typeface="Cambria Math" panose="02040503050406030204" pitchFamily="18" charset="0"/>
                      </a:rPr>
                      <m:t>𝐾</m:t>
                    </m:r>
                    <m:r>
                      <a:rPr lang="it-IT" sz="1700" b="0" i="1">
                        <a:latin typeface="Cambria Math" panose="02040503050406030204" pitchFamily="18" charset="0"/>
                      </a:rPr>
                      <m:t>(</m:t>
                    </m:r>
                    <m:sSub>
                      <m:sSubPr>
                        <m:ctrlPr>
                          <a:rPr lang="it-IT" sz="1700" b="0" i="1">
                            <a:latin typeface="Cambria Math" panose="02040503050406030204" pitchFamily="18" charset="0"/>
                          </a:rPr>
                        </m:ctrlPr>
                      </m:sSubPr>
                      <m:e>
                        <m:r>
                          <a:rPr lang="it-IT" sz="1700" b="0" i="1">
                            <a:latin typeface="Cambria Math" panose="02040503050406030204" pitchFamily="18" charset="0"/>
                          </a:rPr>
                          <m:t>𝑥</m:t>
                        </m:r>
                      </m:e>
                      <m:sub>
                        <m:r>
                          <a:rPr lang="it-IT" sz="1700" b="0" i="1">
                            <a:latin typeface="Cambria Math" panose="02040503050406030204" pitchFamily="18" charset="0"/>
                          </a:rPr>
                          <m:t>𝑖</m:t>
                        </m:r>
                      </m:sub>
                    </m:sSub>
                    <m:r>
                      <a:rPr lang="it-IT" sz="1700" b="0" i="1">
                        <a:latin typeface="Cambria Math" panose="02040503050406030204" pitchFamily="18" charset="0"/>
                      </a:rPr>
                      <m:t>,</m:t>
                    </m:r>
                    <m:sSub>
                      <m:sSubPr>
                        <m:ctrlPr>
                          <a:rPr lang="it-IT" sz="1700" i="1">
                            <a:latin typeface="Cambria Math" panose="02040503050406030204" pitchFamily="18" charset="0"/>
                          </a:rPr>
                        </m:ctrlPr>
                      </m:sSubPr>
                      <m:e>
                        <m:r>
                          <a:rPr lang="it-IT" sz="1700" b="0" i="1">
                            <a:latin typeface="Cambria Math" panose="02040503050406030204" pitchFamily="18" charset="0"/>
                          </a:rPr>
                          <m:t>𝑦</m:t>
                        </m:r>
                      </m:e>
                      <m:sub>
                        <m:r>
                          <a:rPr lang="it-IT" sz="1700" i="1">
                            <a:latin typeface="Cambria Math" panose="02040503050406030204" pitchFamily="18" charset="0"/>
                          </a:rPr>
                          <m:t>𝑖</m:t>
                        </m:r>
                      </m:sub>
                    </m:sSub>
                    <m:r>
                      <a:rPr lang="it-IT" sz="1700" b="0" i="1">
                        <a:latin typeface="Cambria Math" panose="02040503050406030204" pitchFamily="18" charset="0"/>
                      </a:rPr>
                      <m:t>)=(</m:t>
                    </m:r>
                    <m:sSub>
                      <m:sSubPr>
                        <m:ctrlPr>
                          <a:rPr lang="it-IT" sz="1700" i="1">
                            <a:latin typeface="Cambria Math" panose="02040503050406030204" pitchFamily="18" charset="0"/>
                          </a:rPr>
                        </m:ctrlPr>
                      </m:sSubPr>
                      <m:e>
                        <m:r>
                          <a:rPr lang="it-IT" sz="1700" i="1">
                            <a:latin typeface="Cambria Math" panose="02040503050406030204" pitchFamily="18" charset="0"/>
                            <a:ea typeface="Cambria Math" panose="02040503050406030204" pitchFamily="18" charset="0"/>
                          </a:rPr>
                          <m:t>𝜙</m:t>
                        </m:r>
                        <m:r>
                          <a:rPr lang="it-IT" sz="1700" b="0" i="1">
                            <a:latin typeface="Cambria Math" panose="02040503050406030204" pitchFamily="18" charset="0"/>
                            <a:ea typeface="Cambria Math" panose="02040503050406030204" pitchFamily="18" charset="0"/>
                          </a:rPr>
                          <m:t>(</m:t>
                        </m:r>
                        <m:r>
                          <a:rPr lang="it-IT" sz="1700" i="1">
                            <a:latin typeface="Cambria Math" panose="02040503050406030204" pitchFamily="18" charset="0"/>
                          </a:rPr>
                          <m:t>𝑥</m:t>
                        </m:r>
                      </m:e>
                      <m:sub>
                        <m:r>
                          <a:rPr lang="it-IT" sz="1700" i="1">
                            <a:latin typeface="Cambria Math" panose="02040503050406030204" pitchFamily="18" charset="0"/>
                          </a:rPr>
                          <m:t>𝑖</m:t>
                        </m:r>
                      </m:sub>
                    </m:sSub>
                    <m:r>
                      <a:rPr lang="it-IT" sz="1700" b="0" i="1">
                        <a:latin typeface="Cambria Math" panose="02040503050406030204" pitchFamily="18" charset="0"/>
                      </a:rPr>
                      <m:t>)</m:t>
                    </m:r>
                    <m:r>
                      <a:rPr lang="it-IT" sz="1700" i="1">
                        <a:latin typeface="Cambria Math" panose="02040503050406030204" pitchFamily="18" charset="0"/>
                      </a:rPr>
                      <m:t>,</m:t>
                    </m:r>
                    <m:r>
                      <a:rPr lang="it-IT" sz="1700" i="1">
                        <a:latin typeface="Cambria Math" panose="02040503050406030204" pitchFamily="18" charset="0"/>
                        <a:ea typeface="Cambria Math" panose="02040503050406030204" pitchFamily="18" charset="0"/>
                      </a:rPr>
                      <m:t>𝜙</m:t>
                    </m:r>
                    <m:r>
                      <a:rPr lang="it-IT" sz="1700" b="0" i="1">
                        <a:latin typeface="Cambria Math" panose="02040503050406030204" pitchFamily="18" charset="0"/>
                        <a:ea typeface="Cambria Math" panose="02040503050406030204" pitchFamily="18" charset="0"/>
                      </a:rPr>
                      <m:t>(</m:t>
                    </m:r>
                    <m:sSub>
                      <m:sSubPr>
                        <m:ctrlPr>
                          <a:rPr lang="it-IT" sz="1700" i="1">
                            <a:latin typeface="Cambria Math" panose="02040503050406030204" pitchFamily="18" charset="0"/>
                          </a:rPr>
                        </m:ctrlPr>
                      </m:sSubPr>
                      <m:e>
                        <m:r>
                          <a:rPr lang="it-IT" sz="1700" i="1">
                            <a:latin typeface="Cambria Math" panose="02040503050406030204" pitchFamily="18" charset="0"/>
                          </a:rPr>
                          <m:t>𝑦</m:t>
                        </m:r>
                      </m:e>
                      <m:sub>
                        <m:r>
                          <a:rPr lang="it-IT" sz="1700" i="1">
                            <a:latin typeface="Cambria Math" panose="02040503050406030204" pitchFamily="18" charset="0"/>
                          </a:rPr>
                          <m:t>𝑖</m:t>
                        </m:r>
                      </m:sub>
                    </m:sSub>
                    <m:r>
                      <a:rPr lang="it-IT" sz="1700" b="0" i="1">
                        <a:latin typeface="Cambria Math" panose="02040503050406030204" pitchFamily="18" charset="0"/>
                      </a:rPr>
                      <m:t>))</m:t>
                    </m:r>
                  </m:oMath>
                </a14:m>
                <a:endParaRPr lang="it-IT" sz="1700" dirty="0"/>
              </a:p>
              <a:p>
                <a:r>
                  <a:rPr lang="it-IT" sz="1700" dirty="0"/>
                  <a:t>N.B. K must </a:t>
                </a:r>
                <a:r>
                  <a:rPr lang="it-IT" sz="1700" dirty="0" err="1"/>
                  <a:t>satisfy</a:t>
                </a:r>
                <a:r>
                  <a:rPr lang="it-IT" sz="1700" dirty="0"/>
                  <a:t> </a:t>
                </a:r>
                <a:r>
                  <a:rPr lang="it-IT" sz="1700" dirty="0" err="1"/>
                  <a:t>Mercer’s</a:t>
                </a:r>
                <a:r>
                  <a:rPr lang="it-IT" sz="1700" dirty="0"/>
                  <a:t> </a:t>
                </a:r>
                <a:r>
                  <a:rPr lang="it-IT" sz="1700" dirty="0" err="1"/>
                  <a:t>Theorem</a:t>
                </a:r>
                <a:r>
                  <a:rPr lang="it-IT" sz="1700" dirty="0"/>
                  <a:t>: a </a:t>
                </a:r>
                <a:r>
                  <a:rPr lang="it-IT" sz="1700" dirty="0" err="1"/>
                  <a:t>simmetric</a:t>
                </a:r>
                <a:r>
                  <a:rPr lang="it-IT" sz="1700" dirty="0"/>
                  <a:t> </a:t>
                </a:r>
                <a:r>
                  <a:rPr lang="it-IT" sz="1700" dirty="0" err="1"/>
                  <a:t>function</a:t>
                </a:r>
                <a:r>
                  <a:rPr lang="it-IT" sz="1700" dirty="0"/>
                  <a:t> </a:t>
                </a:r>
                <a14:m>
                  <m:oMath xmlns:m="http://schemas.openxmlformats.org/officeDocument/2006/math">
                    <m:r>
                      <a:rPr lang="it-IT" sz="1700" i="1">
                        <a:latin typeface="Cambria Math" panose="02040503050406030204" pitchFamily="18" charset="0"/>
                        <a:sym typeface="Wingdings" panose="05000000000000000000" pitchFamily="2" charset="2"/>
                      </a:rPr>
                      <m:t>𝐾</m:t>
                    </m:r>
                    <m:r>
                      <a:rPr lang="it-IT" sz="1700" i="1">
                        <a:latin typeface="Cambria Math" panose="02040503050406030204" pitchFamily="18" charset="0"/>
                        <a:sym typeface="Wingdings" panose="05000000000000000000" pitchFamily="2" charset="2"/>
                      </a:rPr>
                      <m:t>:</m:t>
                    </m:r>
                    <m:r>
                      <a:rPr lang="el-GR" sz="1700" i="1">
                        <a:latin typeface="Cambria Math" panose="02040503050406030204" pitchFamily="18" charset="0"/>
                        <a:ea typeface="Cambria Math" panose="02040503050406030204" pitchFamily="18" charset="0"/>
                        <a:sym typeface="Wingdings" panose="05000000000000000000" pitchFamily="2" charset="2"/>
                      </a:rPr>
                      <m:t>𝜒</m:t>
                    </m:r>
                    <m:r>
                      <a:rPr lang="it-IT" sz="1700" i="1">
                        <a:latin typeface="Cambria Math" panose="02040503050406030204" pitchFamily="18" charset="0"/>
                        <a:sym typeface="Wingdings" panose="05000000000000000000" pitchFamily="2" charset="2"/>
                      </a:rPr>
                      <m:t> </m:t>
                    </m:r>
                    <m:r>
                      <m:rPr>
                        <m:sty m:val="p"/>
                      </m:rPr>
                      <a:rPr lang="it-IT" sz="1700">
                        <a:latin typeface="Cambria Math" panose="02040503050406030204" pitchFamily="18" charset="0"/>
                        <a:sym typeface="Wingdings" panose="05000000000000000000" pitchFamily="2" charset="2"/>
                      </a:rPr>
                      <m:t>x</m:t>
                    </m:r>
                    <m:r>
                      <a:rPr lang="it-IT" sz="1700" i="1">
                        <a:latin typeface="Cambria Math" panose="02040503050406030204" pitchFamily="18" charset="0"/>
                        <a:sym typeface="Wingdings" panose="05000000000000000000" pitchFamily="2" charset="2"/>
                      </a:rPr>
                      <m:t> </m:t>
                    </m:r>
                    <m:r>
                      <a:rPr lang="el-GR" sz="1700" i="1">
                        <a:latin typeface="Cambria Math" panose="02040503050406030204" pitchFamily="18" charset="0"/>
                        <a:ea typeface="Cambria Math" panose="02040503050406030204" pitchFamily="18" charset="0"/>
                        <a:sym typeface="Wingdings" panose="05000000000000000000" pitchFamily="2" charset="2"/>
                      </a:rPr>
                      <m:t>𝜒</m:t>
                    </m:r>
                    <m:r>
                      <a:rPr lang="it-IT" sz="1700" i="1">
                        <a:latin typeface="Cambria Math" panose="02040503050406030204" pitchFamily="18" charset="0"/>
                        <a:sym typeface="Wingdings" panose="05000000000000000000" pitchFamily="2" charset="2"/>
                      </a:rPr>
                      <m:t>→</m:t>
                    </m:r>
                    <m:r>
                      <a:rPr lang="it-IT" sz="1700" i="1">
                        <a:latin typeface="Cambria Math" panose="02040503050406030204" pitchFamily="18" charset="0"/>
                        <a:sym typeface="Wingdings" panose="05000000000000000000" pitchFamily="2" charset="2"/>
                      </a:rPr>
                      <m:t>ℝ</m:t>
                    </m:r>
                  </m:oMath>
                </a14:m>
                <a:r>
                  <a:rPr lang="it-IT" sz="1700" dirty="0"/>
                  <a:t>  </a:t>
                </a:r>
                <a:r>
                  <a:rPr lang="it-IT" sz="1700" dirty="0" err="1"/>
                  <a:t>implements</a:t>
                </a:r>
                <a:r>
                  <a:rPr lang="it-IT" sz="1700" dirty="0"/>
                  <a:t> an </a:t>
                </a:r>
                <a:r>
                  <a:rPr lang="it-IT" sz="1700" dirty="0" err="1"/>
                  <a:t>inner</a:t>
                </a:r>
                <a:r>
                  <a:rPr lang="it-IT" sz="1700" dirty="0"/>
                  <a:t> product in some </a:t>
                </a:r>
                <a:r>
                  <a:rPr lang="it-IT" sz="1700" dirty="0" err="1"/>
                  <a:t>Hilbert</a:t>
                </a:r>
                <a:r>
                  <a:rPr lang="it-IT" sz="1700" dirty="0"/>
                  <a:t> </a:t>
                </a:r>
                <a:r>
                  <a:rPr lang="it-IT" sz="1700" dirty="0" err="1"/>
                  <a:t>space</a:t>
                </a:r>
                <a:r>
                  <a:rPr lang="it-IT" sz="1700" dirty="0"/>
                  <a:t> </a:t>
                </a:r>
                <a:r>
                  <a:rPr lang="it-IT" sz="1700" dirty="0" err="1"/>
                  <a:t>if</a:t>
                </a:r>
                <a:r>
                  <a:rPr lang="it-IT" sz="1700" dirty="0"/>
                  <a:t> and </a:t>
                </a:r>
                <a:r>
                  <a:rPr lang="it-IT" sz="1700" dirty="0" err="1"/>
                  <a:t>only</a:t>
                </a:r>
                <a:r>
                  <a:rPr lang="it-IT" sz="1700" dirty="0"/>
                  <a:t> </a:t>
                </a:r>
                <a:r>
                  <a:rPr lang="it-IT" sz="1700" dirty="0" err="1"/>
                  <a:t>if</a:t>
                </a:r>
                <a:r>
                  <a:rPr lang="it-IT" sz="1700" dirty="0"/>
                  <a:t> for </a:t>
                </a:r>
                <a:r>
                  <a:rPr lang="it-IT" sz="1700" dirty="0" err="1"/>
                  <a:t>all</a:t>
                </a:r>
                <a:r>
                  <a:rPr lang="it-IT" sz="1700" dirty="0"/>
                  <a:t> </a:t>
                </a:r>
                <a14:m>
                  <m:oMath xmlns:m="http://schemas.openxmlformats.org/officeDocument/2006/math">
                    <m:sSub>
                      <m:sSubPr>
                        <m:ctrlPr>
                          <a:rPr lang="it-IT" sz="1700" i="1">
                            <a:latin typeface="Cambria Math" panose="02040503050406030204" pitchFamily="18" charset="0"/>
                          </a:rPr>
                        </m:ctrlPr>
                      </m:sSubPr>
                      <m:e>
                        <m:r>
                          <a:rPr lang="it-IT" sz="1700" i="1">
                            <a:latin typeface="Cambria Math" panose="02040503050406030204" pitchFamily="18" charset="0"/>
                          </a:rPr>
                          <m:t>𝑥</m:t>
                        </m:r>
                      </m:e>
                      <m:sub>
                        <m:r>
                          <a:rPr lang="it-IT" sz="1700" b="0" i="1">
                            <a:latin typeface="Cambria Math" panose="02040503050406030204" pitchFamily="18" charset="0"/>
                          </a:rPr>
                          <m:t>1</m:t>
                        </m:r>
                      </m:sub>
                    </m:sSub>
                    <m:r>
                      <a:rPr lang="it-IT" sz="1700" b="0" i="1">
                        <a:latin typeface="Cambria Math" panose="02040503050406030204" pitchFamily="18" charset="0"/>
                      </a:rPr>
                      <m:t>,</m:t>
                    </m:r>
                    <m:sSub>
                      <m:sSubPr>
                        <m:ctrlPr>
                          <a:rPr lang="it-IT" sz="1700" i="1">
                            <a:latin typeface="Cambria Math" panose="02040503050406030204" pitchFamily="18" charset="0"/>
                          </a:rPr>
                        </m:ctrlPr>
                      </m:sSubPr>
                      <m:e>
                        <m:r>
                          <a:rPr lang="it-IT" sz="1700" i="1">
                            <a:latin typeface="Cambria Math" panose="02040503050406030204" pitchFamily="18" charset="0"/>
                          </a:rPr>
                          <m:t>𝑥</m:t>
                        </m:r>
                      </m:e>
                      <m:sub>
                        <m:r>
                          <a:rPr lang="it-IT" sz="1700" b="0" i="1">
                            <a:latin typeface="Cambria Math" panose="02040503050406030204" pitchFamily="18" charset="0"/>
                          </a:rPr>
                          <m:t>2</m:t>
                        </m:r>
                      </m:sub>
                    </m:sSub>
                    <m:r>
                      <a:rPr lang="it-IT" sz="1700" b="0" i="1">
                        <a:latin typeface="Cambria Math" panose="02040503050406030204" pitchFamily="18" charset="0"/>
                      </a:rPr>
                      <m:t>, …,</m:t>
                    </m:r>
                    <m:sSub>
                      <m:sSubPr>
                        <m:ctrlPr>
                          <a:rPr lang="it-IT" sz="1700" i="1">
                            <a:latin typeface="Cambria Math" panose="02040503050406030204" pitchFamily="18" charset="0"/>
                          </a:rPr>
                        </m:ctrlPr>
                      </m:sSubPr>
                      <m:e>
                        <m:r>
                          <a:rPr lang="it-IT" sz="1700" i="1">
                            <a:latin typeface="Cambria Math" panose="02040503050406030204" pitchFamily="18" charset="0"/>
                          </a:rPr>
                          <m:t>𝑥</m:t>
                        </m:r>
                      </m:e>
                      <m:sub>
                        <m:r>
                          <a:rPr lang="it-IT" sz="1700" b="0" i="1">
                            <a:latin typeface="Cambria Math" panose="02040503050406030204" pitchFamily="18" charset="0"/>
                          </a:rPr>
                          <m:t>𝑚</m:t>
                        </m:r>
                      </m:sub>
                    </m:sSub>
                  </m:oMath>
                </a14:m>
                <a:r>
                  <a:rPr lang="it-IT" sz="1700" dirty="0"/>
                  <a:t>, the Gram </a:t>
                </a:r>
                <a:r>
                  <a:rPr lang="it-IT" sz="1700" dirty="0" err="1"/>
                  <a:t>matrix</a:t>
                </a:r>
                <a:r>
                  <a:rPr lang="it-IT" sz="1700" dirty="0"/>
                  <a:t> </a:t>
                </a:r>
                <a:endParaRPr lang="it-IT" sz="17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700" i="1">
                              <a:latin typeface="Cambria Math" panose="02040503050406030204" pitchFamily="18" charset="0"/>
                            </a:rPr>
                          </m:ctrlPr>
                        </m:sSubPr>
                        <m:e>
                          <m:r>
                            <a:rPr lang="it-IT" sz="1700" b="0" i="1" smtClean="0">
                              <a:latin typeface="Cambria Math" panose="02040503050406030204" pitchFamily="18" charset="0"/>
                            </a:rPr>
                            <m:t>𝐺</m:t>
                          </m:r>
                        </m:e>
                        <m:sub>
                          <m:r>
                            <a:rPr lang="it-IT" sz="1700" i="1">
                              <a:latin typeface="Cambria Math" panose="02040503050406030204" pitchFamily="18" charset="0"/>
                            </a:rPr>
                            <m:t>𝑖</m:t>
                          </m:r>
                          <m:r>
                            <a:rPr lang="it-IT" sz="1700" b="0" i="1">
                              <a:latin typeface="Cambria Math" panose="02040503050406030204" pitchFamily="18" charset="0"/>
                            </a:rPr>
                            <m:t>𝑗</m:t>
                          </m:r>
                        </m:sub>
                      </m:sSub>
                      <m:r>
                        <a:rPr lang="it-IT" sz="1700" b="0" i="1">
                          <a:latin typeface="Cambria Math" panose="02040503050406030204" pitchFamily="18" charset="0"/>
                        </a:rPr>
                        <m:t>=</m:t>
                      </m:r>
                      <m:r>
                        <a:rPr lang="it-IT" sz="1700" b="0" i="1">
                          <a:latin typeface="Cambria Math" panose="02040503050406030204" pitchFamily="18" charset="0"/>
                        </a:rPr>
                        <m:t>𝐾</m:t>
                      </m:r>
                      <m:r>
                        <a:rPr lang="it-IT" sz="1700" b="0" i="1">
                          <a:latin typeface="Cambria Math" panose="02040503050406030204" pitchFamily="18" charset="0"/>
                        </a:rPr>
                        <m:t>(</m:t>
                      </m:r>
                      <m:sSub>
                        <m:sSubPr>
                          <m:ctrlPr>
                            <a:rPr lang="it-IT" sz="1700" i="1">
                              <a:latin typeface="Cambria Math" panose="02040503050406030204" pitchFamily="18" charset="0"/>
                            </a:rPr>
                          </m:ctrlPr>
                        </m:sSubPr>
                        <m:e>
                          <m:r>
                            <a:rPr lang="it-IT" sz="1700" i="1">
                              <a:latin typeface="Cambria Math" panose="02040503050406030204" pitchFamily="18" charset="0"/>
                            </a:rPr>
                            <m:t>𝑥</m:t>
                          </m:r>
                        </m:e>
                        <m:sub>
                          <m:r>
                            <a:rPr lang="it-IT" sz="1700" i="1">
                              <a:latin typeface="Cambria Math" panose="02040503050406030204" pitchFamily="18" charset="0"/>
                            </a:rPr>
                            <m:t>𝑖</m:t>
                          </m:r>
                        </m:sub>
                      </m:sSub>
                      <m:r>
                        <a:rPr lang="it-IT" sz="1700" b="0" i="1">
                          <a:latin typeface="Cambria Math" panose="02040503050406030204" pitchFamily="18" charset="0"/>
                        </a:rPr>
                        <m:t>,</m:t>
                      </m:r>
                      <m:sSub>
                        <m:sSubPr>
                          <m:ctrlPr>
                            <a:rPr lang="it-IT" sz="1700" i="1">
                              <a:latin typeface="Cambria Math" panose="02040503050406030204" pitchFamily="18" charset="0"/>
                            </a:rPr>
                          </m:ctrlPr>
                        </m:sSubPr>
                        <m:e>
                          <m:r>
                            <a:rPr lang="it-IT" sz="1700" b="0" i="1">
                              <a:latin typeface="Cambria Math" panose="02040503050406030204" pitchFamily="18" charset="0"/>
                            </a:rPr>
                            <m:t>𝑥</m:t>
                          </m:r>
                        </m:e>
                        <m:sub>
                          <m:r>
                            <a:rPr lang="it-IT" sz="1700" b="0" i="1">
                              <a:latin typeface="Cambria Math" panose="02040503050406030204" pitchFamily="18" charset="0"/>
                            </a:rPr>
                            <m:t>𝑗</m:t>
                          </m:r>
                        </m:sub>
                      </m:sSub>
                      <m:r>
                        <a:rPr lang="it-IT" sz="1700" b="0" i="1">
                          <a:latin typeface="Cambria Math" panose="02040503050406030204" pitchFamily="18" charset="0"/>
                        </a:rPr>
                        <m:t>)</m:t>
                      </m:r>
                    </m:oMath>
                  </m:oMathPara>
                </a14:m>
                <a:endParaRPr lang="it-IT" sz="1700" dirty="0"/>
              </a:p>
              <a:p>
                <a:pPr marL="0" indent="0">
                  <a:buNone/>
                </a:pPr>
                <a:r>
                  <a:rPr lang="it-IT" sz="1700" dirty="0"/>
                  <a:t>    </a:t>
                </a:r>
                <a:r>
                  <a:rPr lang="it-IT" sz="1700" dirty="0" err="1"/>
                  <a:t>is</a:t>
                </a:r>
                <a:r>
                  <a:rPr lang="it-IT" sz="1700" dirty="0"/>
                  <a:t> positive </a:t>
                </a:r>
                <a:r>
                  <a:rPr lang="it-IT" sz="1700" dirty="0" err="1"/>
                  <a:t>semidefinite</a:t>
                </a:r>
                <a:r>
                  <a:rPr lang="it-IT" sz="1700" dirty="0"/>
                  <a:t>.</a:t>
                </a:r>
              </a:p>
            </p:txBody>
          </p:sp>
        </mc:Choice>
        <mc:Fallback xmlns="">
          <p:sp>
            <p:nvSpPr>
              <p:cNvPr id="3" name="Segnaposto contenuto 2">
                <a:extLst>
                  <a:ext uri="{FF2B5EF4-FFF2-40B4-BE49-F238E27FC236}">
                    <a16:creationId xmlns:a16="http://schemas.microsoft.com/office/drawing/2014/main" id="{657C192C-ECF2-4B5D-B1FD-D33EC5DE03F3}"/>
                  </a:ext>
                </a:extLst>
              </p:cNvPr>
              <p:cNvSpPr>
                <a:spLocks noGrp="1" noRot="1" noChangeAspect="1" noMove="1" noResize="1" noEditPoints="1" noAdjustHandles="1" noChangeArrowheads="1" noChangeShapeType="1" noTextEdit="1"/>
              </p:cNvSpPr>
              <p:nvPr>
                <p:ph idx="1"/>
              </p:nvPr>
            </p:nvSpPr>
            <p:spPr>
              <a:xfrm>
                <a:off x="4970109" y="2121408"/>
                <a:ext cx="6730276" cy="4050792"/>
              </a:xfrm>
              <a:blipFill>
                <a:blip r:embed="rId5"/>
                <a:stretch>
                  <a:fillRect l="-181" t="-1654"/>
                </a:stretch>
              </a:blipFill>
            </p:spPr>
            <p:txBody>
              <a:bodyPr/>
              <a:lstStyle/>
              <a:p>
                <a:r>
                  <a:rPr lang="it-IT">
                    <a:noFill/>
                  </a:rPr>
                  <a:t> </a:t>
                </a:r>
              </a:p>
            </p:txBody>
          </p:sp>
        </mc:Fallback>
      </mc:AlternateContent>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591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7681-2C9D-4EC9-B78D-B5EEF0733F2A}"/>
              </a:ext>
            </a:extLst>
          </p:cNvPr>
          <p:cNvSpPr>
            <a:spLocks noGrp="1"/>
          </p:cNvSpPr>
          <p:nvPr>
            <p:ph type="title"/>
          </p:nvPr>
        </p:nvSpPr>
        <p:spPr/>
        <p:txBody>
          <a:bodyPr/>
          <a:lstStyle/>
          <a:p>
            <a:r>
              <a:rPr lang="it-IT" dirty="0"/>
              <a:t>Two kernel </a:t>
            </a:r>
            <a:r>
              <a:rPr lang="it-IT" dirty="0" err="1"/>
              <a:t>function</a:t>
            </a:r>
            <a:r>
              <a:rPr lang="it-IT" dirty="0"/>
              <a:t> </a:t>
            </a:r>
            <a:r>
              <a:rPr lang="it-IT" dirty="0" err="1"/>
              <a:t>used</a:t>
            </a:r>
            <a:endParaRPr lang="it-IT" dirty="0"/>
          </a:p>
        </p:txBody>
      </p:sp>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46736EA3-9A86-4B3F-B140-B6FFD78901F5}"/>
                  </a:ext>
                </a:extLst>
              </p:cNvPr>
              <p:cNvSpPr>
                <a:spLocks noGrp="1"/>
              </p:cNvSpPr>
              <p:nvPr>
                <p:ph type="body" idx="1"/>
              </p:nvPr>
            </p:nvSpPr>
            <p:spPr/>
            <p:txBody>
              <a:bodyPr>
                <a:normAutofit/>
              </a:bodyPr>
              <a:lstStyle/>
              <a:p>
                <a:r>
                  <a:rPr lang="it-IT" dirty="0"/>
                  <a:t>Linear Kernel	</a:t>
                </a:r>
                <a14:m>
                  <m:oMath xmlns:m="http://schemas.openxmlformats.org/officeDocument/2006/math">
                    <m:r>
                      <a:rPr lang="it-IT" b="1" i="1" smtClean="0">
                        <a:solidFill>
                          <a:schemeClr val="tx1"/>
                        </a:solidFill>
                        <a:latin typeface="Cambria Math" panose="02040503050406030204" pitchFamily="18" charset="0"/>
                      </a:rPr>
                      <m:t>𝒌</m:t>
                    </m:r>
                    <m:d>
                      <m:dPr>
                        <m:ctrlPr>
                          <a:rPr lang="it-IT" b="1" i="1" smtClean="0">
                            <a:solidFill>
                              <a:schemeClr val="tx1"/>
                            </a:solidFill>
                            <a:latin typeface="Cambria Math" panose="02040503050406030204" pitchFamily="18" charset="0"/>
                          </a:rPr>
                        </m:ctrlPr>
                      </m:dPr>
                      <m:e>
                        <m:r>
                          <a:rPr lang="it-IT" b="1" i="1" smtClean="0">
                            <a:solidFill>
                              <a:schemeClr val="tx1"/>
                            </a:solidFill>
                            <a:latin typeface="Cambria Math" panose="02040503050406030204" pitchFamily="18" charset="0"/>
                          </a:rPr>
                          <m:t>𝒙</m:t>
                        </m:r>
                        <m:r>
                          <a:rPr lang="it-IT" b="1" i="1" smtClean="0">
                            <a:solidFill>
                              <a:schemeClr val="tx1"/>
                            </a:solidFill>
                            <a:latin typeface="Cambria Math" panose="02040503050406030204" pitchFamily="18" charset="0"/>
                          </a:rPr>
                          <m:t>, </m:t>
                        </m:r>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rPr>
                              <m:t>𝒙</m:t>
                            </m:r>
                          </m:e>
                          <m:sup>
                            <m:r>
                              <a:rPr lang="it-IT" b="1" i="1" smtClean="0">
                                <a:solidFill>
                                  <a:schemeClr val="tx1"/>
                                </a:solidFill>
                                <a:latin typeface="Cambria Math" panose="02040503050406030204" pitchFamily="18" charset="0"/>
                              </a:rPr>
                              <m:t>′</m:t>
                            </m:r>
                          </m:sup>
                        </m:sSup>
                      </m:e>
                    </m:d>
                    <m:r>
                      <a:rPr lang="it-IT" b="1" i="1" smtClean="0">
                        <a:solidFill>
                          <a:schemeClr val="tx1"/>
                        </a:solidFill>
                        <a:latin typeface="Cambria Math" panose="02040503050406030204" pitchFamily="18" charset="0"/>
                      </a:rPr>
                      <m:t>=&lt;</m:t>
                    </m:r>
                    <m:r>
                      <a:rPr lang="it-IT" b="1" i="1" smtClean="0">
                        <a:solidFill>
                          <a:schemeClr val="tx1"/>
                        </a:solidFill>
                        <a:latin typeface="Cambria Math" panose="02040503050406030204" pitchFamily="18" charset="0"/>
                      </a:rPr>
                      <m:t>𝒙</m:t>
                    </m:r>
                    <m:r>
                      <a:rPr lang="it-IT" b="1" i="1" smtClean="0">
                        <a:solidFill>
                          <a:schemeClr val="tx1"/>
                        </a:solidFill>
                        <a:latin typeface="Cambria Math" panose="02040503050406030204" pitchFamily="18" charset="0"/>
                      </a:rPr>
                      <m:t>, </m:t>
                    </m:r>
                    <m:r>
                      <a:rPr lang="it-IT" b="1" i="1" smtClean="0">
                        <a:solidFill>
                          <a:schemeClr val="tx1"/>
                        </a:solidFill>
                        <a:latin typeface="Cambria Math" panose="02040503050406030204" pitchFamily="18" charset="0"/>
                      </a:rPr>
                      <m:t>𝒙</m:t>
                    </m:r>
                    <m:r>
                      <a:rPr lang="it-IT" b="1" i="1" smtClean="0">
                        <a:solidFill>
                          <a:schemeClr val="tx1"/>
                        </a:solidFill>
                        <a:latin typeface="Cambria Math" panose="02040503050406030204" pitchFamily="18" charset="0"/>
                      </a:rPr>
                      <m:t>′&gt;</m:t>
                    </m:r>
                  </m:oMath>
                </a14:m>
                <a:endParaRPr lang="it-IT" dirty="0"/>
              </a:p>
            </p:txBody>
          </p:sp>
        </mc:Choice>
        <mc:Fallback xmlns="">
          <p:sp>
            <p:nvSpPr>
              <p:cNvPr id="3" name="Segnaposto testo 2">
                <a:extLst>
                  <a:ext uri="{FF2B5EF4-FFF2-40B4-BE49-F238E27FC236}">
                    <a16:creationId xmlns:a16="http://schemas.microsoft.com/office/drawing/2014/main" id="{46736EA3-9A86-4B3F-B140-B6FFD78901F5}"/>
                  </a:ext>
                </a:extLst>
              </p:cNvPr>
              <p:cNvSpPr>
                <a:spLocks noGrp="1" noRot="1" noChangeAspect="1" noMove="1" noResize="1" noEditPoints="1" noAdjustHandles="1" noChangeArrowheads="1" noChangeShapeType="1" noTextEdit="1"/>
              </p:cNvSpPr>
              <p:nvPr>
                <p:ph type="body" idx="1"/>
              </p:nvPr>
            </p:nvSpPr>
            <p:spPr>
              <a:blipFill>
                <a:blip r:embed="rId2"/>
                <a:stretch>
                  <a:fillRect l="-1282"/>
                </a:stretch>
              </a:blipFill>
            </p:spPr>
            <p:txBody>
              <a:bodyPr/>
              <a:lstStyle/>
              <a:p>
                <a:r>
                  <a:rPr lang="it-IT">
                    <a:noFill/>
                  </a:rPr>
                  <a:t> </a:t>
                </a:r>
              </a:p>
            </p:txBody>
          </p:sp>
        </mc:Fallback>
      </mc:AlternateContent>
      <p:pic>
        <p:nvPicPr>
          <p:cNvPr id="8" name="Segnaposto contenuto 7">
            <a:extLst>
              <a:ext uri="{FF2B5EF4-FFF2-40B4-BE49-F238E27FC236}">
                <a16:creationId xmlns:a16="http://schemas.microsoft.com/office/drawing/2014/main" id="{DCBD92AD-1318-480C-9899-654202FFCABC}"/>
              </a:ext>
            </a:extLst>
          </p:cNvPr>
          <p:cNvPicPr>
            <a:picLocks noGrp="1" noChangeAspect="1"/>
          </p:cNvPicPr>
          <p:nvPr>
            <p:ph sz="half" idx="2"/>
          </p:nvPr>
        </p:nvPicPr>
        <p:blipFill>
          <a:blip r:embed="rId3"/>
          <a:stretch>
            <a:fillRect/>
          </a:stretch>
        </p:blipFill>
        <p:spPr>
          <a:xfrm>
            <a:off x="1190120" y="2743200"/>
            <a:ext cx="4514272" cy="3292475"/>
          </a:xfrm>
        </p:spPr>
      </p:pic>
      <mc:AlternateContent xmlns:mc="http://schemas.openxmlformats.org/markup-compatibility/2006" xmlns:a14="http://schemas.microsoft.com/office/drawing/2010/main">
        <mc:Choice Requires="a14">
          <p:sp>
            <p:nvSpPr>
              <p:cNvPr id="5" name="Segnaposto testo 4">
                <a:extLst>
                  <a:ext uri="{FF2B5EF4-FFF2-40B4-BE49-F238E27FC236}">
                    <a16:creationId xmlns:a16="http://schemas.microsoft.com/office/drawing/2014/main" id="{8C172DC8-6353-4548-B006-000477AE4B23}"/>
                  </a:ext>
                </a:extLst>
              </p:cNvPr>
              <p:cNvSpPr>
                <a:spLocks noGrp="1"/>
              </p:cNvSpPr>
              <p:nvPr>
                <p:ph type="body" sz="quarter" idx="3"/>
              </p:nvPr>
            </p:nvSpPr>
            <p:spPr/>
            <p:txBody>
              <a:bodyPr>
                <a:normAutofit/>
              </a:bodyPr>
              <a:lstStyle/>
              <a:p>
                <a:r>
                  <a:rPr lang="it-IT" dirty="0"/>
                  <a:t>RBF  </a:t>
                </a:r>
                <a14:m>
                  <m:oMath xmlns:m="http://schemas.openxmlformats.org/officeDocument/2006/math">
                    <m:r>
                      <a:rPr lang="it-IT" b="1" i="1" smtClean="0">
                        <a:solidFill>
                          <a:schemeClr val="tx1"/>
                        </a:solidFill>
                        <a:latin typeface="Cambria Math" panose="02040503050406030204" pitchFamily="18" charset="0"/>
                      </a:rPr>
                      <m:t>𝒌</m:t>
                    </m:r>
                    <m:d>
                      <m:dPr>
                        <m:ctrlPr>
                          <a:rPr lang="it-IT" b="1" i="1" smtClean="0">
                            <a:solidFill>
                              <a:schemeClr val="tx1"/>
                            </a:solidFill>
                            <a:latin typeface="Cambria Math" panose="02040503050406030204" pitchFamily="18" charset="0"/>
                          </a:rPr>
                        </m:ctrlPr>
                      </m:dPr>
                      <m:e>
                        <m:r>
                          <a:rPr lang="it-IT" b="1" i="1" smtClean="0">
                            <a:solidFill>
                              <a:schemeClr val="tx1"/>
                            </a:solidFill>
                            <a:latin typeface="Cambria Math" panose="02040503050406030204" pitchFamily="18" charset="0"/>
                          </a:rPr>
                          <m:t>𝒙</m:t>
                        </m:r>
                        <m:r>
                          <a:rPr lang="it-IT" b="1" i="1" smtClean="0">
                            <a:solidFill>
                              <a:schemeClr val="tx1"/>
                            </a:solidFill>
                            <a:latin typeface="Cambria Math" panose="02040503050406030204" pitchFamily="18" charset="0"/>
                          </a:rPr>
                          <m:t>,</m:t>
                        </m:r>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rPr>
                              <m:t>𝒙</m:t>
                            </m:r>
                          </m:e>
                          <m:sup>
                            <m:r>
                              <a:rPr lang="it-IT" b="1" i="1" smtClean="0">
                                <a:solidFill>
                                  <a:schemeClr val="tx1"/>
                                </a:solidFill>
                                <a:latin typeface="Cambria Math" panose="02040503050406030204" pitchFamily="18" charset="0"/>
                              </a:rPr>
                              <m:t>′</m:t>
                            </m:r>
                          </m:sup>
                        </m:sSup>
                      </m:e>
                    </m:d>
                    <m:r>
                      <a:rPr lang="it-IT" b="1" i="1" smtClean="0">
                        <a:solidFill>
                          <a:schemeClr val="tx1"/>
                        </a:solidFill>
                        <a:latin typeface="Cambria Math" panose="02040503050406030204" pitchFamily="18" charset="0"/>
                      </a:rPr>
                      <m:t>= </m:t>
                    </m:r>
                    <m:sSup>
                      <m:sSupPr>
                        <m:ctrlPr>
                          <a:rPr lang="it-IT" b="1" i="1" smtClean="0">
                            <a:solidFill>
                              <a:schemeClr val="tx1"/>
                            </a:solidFill>
                            <a:latin typeface="Cambria Math" panose="02040503050406030204" pitchFamily="18" charset="0"/>
                          </a:rPr>
                        </m:ctrlPr>
                      </m:sSupPr>
                      <m:e>
                        <m:r>
                          <a:rPr lang="it-IT" b="1" i="1" smtClean="0">
                            <a:solidFill>
                              <a:schemeClr val="tx1"/>
                            </a:solidFill>
                            <a:latin typeface="Cambria Math" panose="02040503050406030204" pitchFamily="18" charset="0"/>
                          </a:rPr>
                          <m:t>𝒆</m:t>
                        </m:r>
                      </m:e>
                      <m:sup>
                        <m:r>
                          <a:rPr lang="it-IT" b="1" i="1" smtClean="0">
                            <a:solidFill>
                              <a:schemeClr val="tx1"/>
                            </a:solidFill>
                            <a:latin typeface="Cambria Math" panose="02040503050406030204" pitchFamily="18" charset="0"/>
                          </a:rPr>
                          <m:t>(−</m:t>
                        </m:r>
                        <m:r>
                          <a:rPr lang="it-IT" b="1" i="1" smtClean="0">
                            <a:solidFill>
                              <a:schemeClr val="tx1"/>
                            </a:solidFill>
                            <a:latin typeface="Cambria Math" panose="02040503050406030204" pitchFamily="18" charset="0"/>
                            <a:ea typeface="Cambria Math" panose="02040503050406030204" pitchFamily="18" charset="0"/>
                          </a:rPr>
                          <m:t>𝜸</m:t>
                        </m:r>
                        <m:r>
                          <a:rPr lang="it-IT" b="1" i="1" smtClean="0">
                            <a:solidFill>
                              <a:schemeClr val="tx1"/>
                            </a:solidFill>
                            <a:latin typeface="Cambria Math" panose="02040503050406030204" pitchFamily="18" charset="0"/>
                            <a:ea typeface="Cambria Math" panose="02040503050406030204" pitchFamily="18" charset="0"/>
                          </a:rPr>
                          <m:t> </m:t>
                        </m:r>
                        <m:sSup>
                          <m:sSupPr>
                            <m:ctrlPr>
                              <a:rPr lang="it-IT" b="1" i="1" smtClean="0">
                                <a:solidFill>
                                  <a:schemeClr val="tx1"/>
                                </a:solidFill>
                                <a:latin typeface="Cambria Math" panose="02040503050406030204" pitchFamily="18" charset="0"/>
                                <a:ea typeface="Cambria Math" panose="02040503050406030204" pitchFamily="18" charset="0"/>
                              </a:rPr>
                            </m:ctrlPr>
                          </m:sSupPr>
                          <m:e>
                            <m:r>
                              <a:rPr lang="it-IT" i="1">
                                <a:solidFill>
                                  <a:schemeClr val="tx1"/>
                                </a:solidFill>
                                <a:latin typeface="Cambria Math" panose="02040503050406030204" pitchFamily="18" charset="0"/>
                                <a:ea typeface="Cambria Math" panose="02040503050406030204" pitchFamily="18" charset="0"/>
                              </a:rPr>
                              <m:t>|</m:t>
                            </m:r>
                            <m:d>
                              <m:dPr>
                                <m:begChr m:val="|"/>
                                <m:endChr m:val="|"/>
                                <m:ctrlPr>
                                  <a:rPr lang="it-IT" i="1">
                                    <a:solidFill>
                                      <a:schemeClr val="tx1"/>
                                    </a:solidFill>
                                    <a:latin typeface="Cambria Math" panose="02040503050406030204" pitchFamily="18" charset="0"/>
                                    <a:ea typeface="Cambria Math" panose="02040503050406030204" pitchFamily="18" charset="0"/>
                                  </a:rPr>
                                </m:ctrlPr>
                              </m:dPr>
                              <m:e>
                                <m:r>
                                  <a:rPr lang="it-IT" i="1">
                                    <a:solidFill>
                                      <a:schemeClr val="tx1"/>
                                    </a:solidFill>
                                    <a:latin typeface="Cambria Math" panose="02040503050406030204" pitchFamily="18" charset="0"/>
                                    <a:ea typeface="Cambria Math" panose="02040503050406030204" pitchFamily="18" charset="0"/>
                                  </a:rPr>
                                  <m:t>𝒙</m:t>
                                </m:r>
                                <m:r>
                                  <a:rPr lang="it-IT" i="1">
                                    <a:solidFill>
                                      <a:schemeClr val="tx1"/>
                                    </a:solidFill>
                                    <a:latin typeface="Cambria Math" panose="02040503050406030204" pitchFamily="18" charset="0"/>
                                    <a:ea typeface="Cambria Math" panose="02040503050406030204" pitchFamily="18" charset="0"/>
                                  </a:rPr>
                                  <m:t>−</m:t>
                                </m:r>
                                <m:sSup>
                                  <m:sSupPr>
                                    <m:ctrlPr>
                                      <a:rPr lang="it-IT" i="1">
                                        <a:solidFill>
                                          <a:schemeClr val="tx1"/>
                                        </a:solidFill>
                                        <a:latin typeface="Cambria Math" panose="02040503050406030204" pitchFamily="18" charset="0"/>
                                        <a:ea typeface="Cambria Math" panose="02040503050406030204" pitchFamily="18" charset="0"/>
                                      </a:rPr>
                                    </m:ctrlPr>
                                  </m:sSupPr>
                                  <m:e>
                                    <m:r>
                                      <a:rPr lang="it-IT" i="1">
                                        <a:solidFill>
                                          <a:schemeClr val="tx1"/>
                                        </a:solidFill>
                                        <a:latin typeface="Cambria Math" panose="02040503050406030204" pitchFamily="18" charset="0"/>
                                        <a:ea typeface="Cambria Math" panose="02040503050406030204" pitchFamily="18" charset="0"/>
                                      </a:rPr>
                                      <m:t>𝒙</m:t>
                                    </m:r>
                                  </m:e>
                                  <m:sup>
                                    <m:r>
                                      <a:rPr lang="it-IT" i="1">
                                        <a:solidFill>
                                          <a:schemeClr val="tx1"/>
                                        </a:solidFill>
                                        <a:latin typeface="Cambria Math" panose="02040503050406030204" pitchFamily="18" charset="0"/>
                                        <a:ea typeface="Cambria Math" panose="02040503050406030204" pitchFamily="18" charset="0"/>
                                      </a:rPr>
                                      <m:t>′</m:t>
                                    </m:r>
                                  </m:sup>
                                </m:sSup>
                              </m:e>
                            </m:d>
                            <m:r>
                              <a:rPr lang="it-IT" i="1">
                                <a:solidFill>
                                  <a:schemeClr val="tx1"/>
                                </a:solidFill>
                                <a:latin typeface="Cambria Math" panose="02040503050406030204" pitchFamily="18" charset="0"/>
                                <a:ea typeface="Cambria Math" panose="02040503050406030204" pitchFamily="18" charset="0"/>
                              </a:rPr>
                              <m:t>|</m:t>
                            </m:r>
                          </m:e>
                          <m:sup>
                            <m:r>
                              <a:rPr lang="it-IT" b="1" i="1" smtClean="0">
                                <a:solidFill>
                                  <a:schemeClr val="tx1"/>
                                </a:solidFill>
                                <a:latin typeface="Cambria Math" panose="02040503050406030204" pitchFamily="18" charset="0"/>
                                <a:ea typeface="Cambria Math" panose="02040503050406030204" pitchFamily="18" charset="0"/>
                              </a:rPr>
                              <m:t>𝟐</m:t>
                            </m:r>
                          </m:sup>
                        </m:sSup>
                        <m:r>
                          <a:rPr lang="it-IT" b="1" i="1" smtClean="0">
                            <a:solidFill>
                              <a:schemeClr val="tx1"/>
                            </a:solidFill>
                            <a:latin typeface="Cambria Math" panose="02040503050406030204" pitchFamily="18" charset="0"/>
                          </a:rPr>
                          <m:t>)</m:t>
                        </m:r>
                      </m:sup>
                    </m:sSup>
                  </m:oMath>
                </a14:m>
                <a:endParaRPr lang="it-IT" dirty="0"/>
              </a:p>
            </p:txBody>
          </p:sp>
        </mc:Choice>
        <mc:Fallback xmlns="">
          <p:sp>
            <p:nvSpPr>
              <p:cNvPr id="5" name="Segnaposto testo 4">
                <a:extLst>
                  <a:ext uri="{FF2B5EF4-FFF2-40B4-BE49-F238E27FC236}">
                    <a16:creationId xmlns:a16="http://schemas.microsoft.com/office/drawing/2014/main" id="{8C172DC8-6353-4548-B006-000477AE4B23}"/>
                  </a:ext>
                </a:extLst>
              </p:cNvPr>
              <p:cNvSpPr>
                <a:spLocks noGrp="1" noRot="1" noChangeAspect="1" noMove="1" noResize="1" noEditPoints="1" noAdjustHandles="1" noChangeArrowheads="1" noChangeShapeType="1" noTextEdit="1"/>
              </p:cNvSpPr>
              <p:nvPr>
                <p:ph type="body" sz="quarter" idx="3"/>
              </p:nvPr>
            </p:nvSpPr>
            <p:spPr>
              <a:blipFill>
                <a:blip r:embed="rId4"/>
                <a:stretch>
                  <a:fillRect l="-1282"/>
                </a:stretch>
              </a:blipFill>
            </p:spPr>
            <p:txBody>
              <a:bodyPr/>
              <a:lstStyle/>
              <a:p>
                <a:r>
                  <a:rPr lang="it-IT">
                    <a:noFill/>
                  </a:rPr>
                  <a:t> </a:t>
                </a:r>
              </a:p>
            </p:txBody>
          </p:sp>
        </mc:Fallback>
      </mc:AlternateContent>
      <p:pic>
        <p:nvPicPr>
          <p:cNvPr id="10" name="Segnaposto contenuto 9">
            <a:extLst>
              <a:ext uri="{FF2B5EF4-FFF2-40B4-BE49-F238E27FC236}">
                <a16:creationId xmlns:a16="http://schemas.microsoft.com/office/drawing/2014/main" id="{6A083F68-96AF-4E7C-87A1-11D6F30F1892}"/>
              </a:ext>
            </a:extLst>
          </p:cNvPr>
          <p:cNvPicPr>
            <a:picLocks noGrp="1" noChangeAspect="1"/>
          </p:cNvPicPr>
          <p:nvPr>
            <p:ph sz="quarter" idx="4"/>
          </p:nvPr>
        </p:nvPicPr>
        <p:blipFill>
          <a:blip r:embed="rId5"/>
          <a:stretch>
            <a:fillRect/>
          </a:stretch>
        </p:blipFill>
        <p:spPr>
          <a:xfrm>
            <a:off x="6459116" y="2743200"/>
            <a:ext cx="4564905" cy="3292475"/>
          </a:xfrm>
        </p:spPr>
      </p:pic>
    </p:spTree>
    <p:extLst>
      <p:ext uri="{BB962C8B-B14F-4D97-AF65-F5344CB8AC3E}">
        <p14:creationId xmlns:p14="http://schemas.microsoft.com/office/powerpoint/2010/main" val="241136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27C067AA-FA1F-4ECF-9998-A2F42C15AA01}"/>
              </a:ext>
            </a:extLst>
          </p:cNvPr>
          <p:cNvSpPr>
            <a:spLocks noGrp="1"/>
          </p:cNvSpPr>
          <p:nvPr>
            <p:ph type="ctrTitle"/>
          </p:nvPr>
        </p:nvSpPr>
        <p:spPr>
          <a:xfrm>
            <a:off x="643467" y="643467"/>
            <a:ext cx="6516241" cy="5571066"/>
          </a:xfrm>
        </p:spPr>
        <p:txBody>
          <a:bodyPr>
            <a:normAutofit/>
          </a:bodyPr>
          <a:lstStyle/>
          <a:p>
            <a:pPr algn="r"/>
            <a:r>
              <a:rPr lang="it-IT" dirty="0" err="1"/>
              <a:t>Decision</a:t>
            </a:r>
            <a:r>
              <a:rPr lang="it-IT" dirty="0"/>
              <a:t> </a:t>
            </a:r>
            <a:br>
              <a:rPr lang="it-IT" dirty="0"/>
            </a:br>
            <a:r>
              <a:rPr lang="it-IT" dirty="0" err="1"/>
              <a:t>trees</a:t>
            </a:r>
            <a:endParaRPr lang="it-IT" sz="8800" dirty="0"/>
          </a:p>
        </p:txBody>
      </p:sp>
      <p:sp>
        <p:nvSpPr>
          <p:cNvPr id="9" name="Rectangle 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2" name="Oval 1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42292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613321D-206E-46C7-900A-7CD6DD28CDB8}"/>
                  </a:ext>
                </a:extLst>
              </p:cNvPr>
              <p:cNvSpPr>
                <a:spLocks noGrp="1"/>
              </p:cNvSpPr>
              <p:nvPr>
                <p:ph idx="1"/>
              </p:nvPr>
            </p:nvSpPr>
            <p:spPr>
              <a:xfrm>
                <a:off x="354564" y="1625695"/>
                <a:ext cx="5741436" cy="3606609"/>
              </a:xfrm>
            </p:spPr>
            <p:txBody>
              <a:bodyPr>
                <a:normAutofit lnSpcReduction="10000"/>
              </a:bodyPr>
              <a:lstStyle/>
              <a:p>
                <a:r>
                  <a:rPr lang="it-IT" sz="1200" dirty="0"/>
                  <a:t>Goal: </a:t>
                </a:r>
                <a:r>
                  <a:rPr lang="en-US" sz="1200" dirty="0"/>
                  <a:t>create a model predicting the value of a target variable by learning simple decision rules inferred from the data f</a:t>
                </a:r>
                <a:r>
                  <a:rPr lang="it-IT" sz="1200" dirty="0" err="1"/>
                  <a:t>eatures</a:t>
                </a:r>
                <a:r>
                  <a:rPr lang="it-IT" sz="1200" dirty="0"/>
                  <a:t>.</a:t>
                </a:r>
              </a:p>
              <a:p>
                <a:r>
                  <a:rPr lang="it-IT" sz="1200" dirty="0"/>
                  <a:t>Steps to build a general DT:</a:t>
                </a:r>
              </a:p>
              <a:p>
                <a:pPr marL="731520" lvl="1" indent="-457200">
                  <a:buFont typeface="+mj-lt"/>
                  <a:buAutoNum type="arabicPeriod"/>
                </a:pPr>
                <a:r>
                  <a:rPr lang="en-US" sz="1200" dirty="0"/>
                  <a:t>The set of possible input values </a:t>
                </a:r>
                <a14:m>
                  <m:oMath xmlns:m="http://schemas.openxmlformats.org/officeDocument/2006/math">
                    <m:sSub>
                      <m:sSubPr>
                        <m:ctrlPr>
                          <a:rPr lang="en-US" sz="1200" i="1">
                            <a:latin typeface="Cambria Math" panose="02040503050406030204" pitchFamily="18" charset="0"/>
                          </a:rPr>
                        </m:ctrlPr>
                      </m:sSubPr>
                      <m:e>
                        <m:r>
                          <a:rPr lang="it-IT" sz="1200" b="0" i="1">
                            <a:latin typeface="Cambria Math" panose="02040503050406030204" pitchFamily="18" charset="0"/>
                          </a:rPr>
                          <m:t>𝑋</m:t>
                        </m:r>
                      </m:e>
                      <m:sub>
                        <m:r>
                          <a:rPr lang="it-IT" sz="1200" b="0" i="1">
                            <a:latin typeface="Cambria Math" panose="02040503050406030204" pitchFamily="18" charset="0"/>
                          </a:rPr>
                          <m:t>1</m:t>
                        </m:r>
                      </m:sub>
                    </m:sSub>
                    <m:r>
                      <a:rPr lang="it-IT" sz="1200" b="0" i="1">
                        <a:latin typeface="Cambria Math" panose="02040503050406030204" pitchFamily="18" charset="0"/>
                      </a:rPr>
                      <m:t>,</m:t>
                    </m:r>
                    <m:sSub>
                      <m:sSubPr>
                        <m:ctrlPr>
                          <a:rPr lang="en-US" sz="1200" i="1">
                            <a:latin typeface="Cambria Math" panose="02040503050406030204" pitchFamily="18" charset="0"/>
                          </a:rPr>
                        </m:ctrlPr>
                      </m:sSubPr>
                      <m:e>
                        <m:r>
                          <a:rPr lang="it-IT" sz="1200" i="1">
                            <a:latin typeface="Cambria Math" panose="02040503050406030204" pitchFamily="18" charset="0"/>
                          </a:rPr>
                          <m:t>𝑋</m:t>
                        </m:r>
                      </m:e>
                      <m:sub>
                        <m:r>
                          <a:rPr lang="it-IT" sz="1200" b="0" i="1">
                            <a:latin typeface="Cambria Math" panose="02040503050406030204" pitchFamily="18" charset="0"/>
                          </a:rPr>
                          <m:t>2</m:t>
                        </m:r>
                      </m:sub>
                    </m:sSub>
                    <m:r>
                      <a:rPr lang="it-IT" sz="1200" b="0" i="1">
                        <a:latin typeface="Cambria Math" panose="02040503050406030204" pitchFamily="18" charset="0"/>
                      </a:rPr>
                      <m:t>, …,</m:t>
                    </m:r>
                    <m:sSub>
                      <m:sSubPr>
                        <m:ctrlPr>
                          <a:rPr lang="en-US" sz="1200" i="1">
                            <a:latin typeface="Cambria Math" panose="02040503050406030204" pitchFamily="18" charset="0"/>
                          </a:rPr>
                        </m:ctrlPr>
                      </m:sSubPr>
                      <m:e>
                        <m:r>
                          <a:rPr lang="it-IT" sz="1200" i="1">
                            <a:latin typeface="Cambria Math" panose="02040503050406030204" pitchFamily="18" charset="0"/>
                          </a:rPr>
                          <m:t>𝑋</m:t>
                        </m:r>
                      </m:e>
                      <m:sub>
                        <m:r>
                          <a:rPr lang="it-IT" sz="1200" b="0" i="1">
                            <a:latin typeface="Cambria Math" panose="02040503050406030204" pitchFamily="18" charset="0"/>
                          </a:rPr>
                          <m:t>𝑝</m:t>
                        </m:r>
                      </m:sub>
                    </m:sSub>
                  </m:oMath>
                </a14:m>
                <a:r>
                  <a:rPr lang="it-IT" sz="1200" dirty="0"/>
                  <a:t> </a:t>
                </a:r>
                <a:r>
                  <a:rPr lang="it-IT" sz="1200" dirty="0" err="1"/>
                  <a:t>called</a:t>
                </a:r>
                <a:r>
                  <a:rPr lang="it-IT" sz="1200" dirty="0"/>
                  <a:t> </a:t>
                </a:r>
                <a:r>
                  <a:rPr lang="it-IT" sz="1200" dirty="0" err="1"/>
                  <a:t>predictor</a:t>
                </a:r>
                <a:r>
                  <a:rPr lang="it-IT" sz="1200" dirty="0"/>
                  <a:t> </a:t>
                </a:r>
                <a:r>
                  <a:rPr lang="it-IT" sz="1200" dirty="0" err="1"/>
                  <a:t>spaces</a:t>
                </a:r>
                <a:r>
                  <a:rPr lang="it-IT" sz="1200" dirty="0"/>
                  <a:t>, </a:t>
                </a:r>
                <a:r>
                  <a:rPr lang="it-IT" sz="1200" dirty="0" err="1"/>
                  <a:t>is</a:t>
                </a:r>
                <a:r>
                  <a:rPr lang="it-IT" sz="1200" dirty="0"/>
                  <a:t> </a:t>
                </a:r>
                <a:r>
                  <a:rPr lang="it-IT" sz="1200" dirty="0" err="1"/>
                  <a:t>divided</a:t>
                </a:r>
                <a:r>
                  <a:rPr lang="it-IT" sz="1200" dirty="0"/>
                  <a:t> </a:t>
                </a:r>
                <a:r>
                  <a:rPr lang="it-IT" sz="1200" dirty="0" err="1"/>
                  <a:t>into</a:t>
                </a:r>
                <a:r>
                  <a:rPr lang="it-IT" sz="1200" dirty="0"/>
                  <a:t> J </a:t>
                </a:r>
                <a:r>
                  <a:rPr lang="it-IT" sz="1200" dirty="0" err="1"/>
                  <a:t>distinct</a:t>
                </a:r>
                <a:r>
                  <a:rPr lang="it-IT" sz="1200" dirty="0"/>
                  <a:t> non-</a:t>
                </a:r>
                <a:r>
                  <a:rPr lang="it-IT" sz="1200" dirty="0" err="1"/>
                  <a:t>overlapping</a:t>
                </a:r>
                <a:r>
                  <a:rPr lang="it-IT" sz="1200" dirty="0"/>
                  <a:t> </a:t>
                </a:r>
                <a:r>
                  <a:rPr lang="it-IT" sz="1200" dirty="0" err="1"/>
                  <a:t>regions</a:t>
                </a:r>
                <a:r>
                  <a:rPr lang="it-IT" sz="1200" dirty="0"/>
                  <a:t> </a:t>
                </a:r>
                <a14:m>
                  <m:oMath xmlns:m="http://schemas.openxmlformats.org/officeDocument/2006/math">
                    <m:sSub>
                      <m:sSubPr>
                        <m:ctrlPr>
                          <a:rPr lang="en-US" sz="1200" i="1">
                            <a:latin typeface="Cambria Math" panose="02040503050406030204" pitchFamily="18" charset="0"/>
                          </a:rPr>
                        </m:ctrlPr>
                      </m:sSubPr>
                      <m:e>
                        <m:r>
                          <a:rPr lang="it-IT" sz="1200" b="0" i="1">
                            <a:latin typeface="Cambria Math" panose="02040503050406030204" pitchFamily="18" charset="0"/>
                          </a:rPr>
                          <m:t>𝑅</m:t>
                        </m:r>
                      </m:e>
                      <m:sub>
                        <m:r>
                          <a:rPr lang="it-IT" sz="1200" i="1">
                            <a:latin typeface="Cambria Math" panose="02040503050406030204" pitchFamily="18" charset="0"/>
                          </a:rPr>
                          <m:t>1</m:t>
                        </m:r>
                      </m:sub>
                    </m:sSub>
                    <m:r>
                      <a:rPr lang="it-IT" sz="1200" i="1">
                        <a:latin typeface="Cambria Math" panose="02040503050406030204" pitchFamily="18" charset="0"/>
                      </a:rPr>
                      <m:t>,</m:t>
                    </m:r>
                    <m:sSub>
                      <m:sSubPr>
                        <m:ctrlPr>
                          <a:rPr lang="en-US" sz="1200" i="1">
                            <a:latin typeface="Cambria Math" panose="02040503050406030204" pitchFamily="18" charset="0"/>
                          </a:rPr>
                        </m:ctrlPr>
                      </m:sSubPr>
                      <m:e>
                        <m:r>
                          <a:rPr lang="it-IT" sz="1200" b="0" i="1">
                            <a:latin typeface="Cambria Math" panose="02040503050406030204" pitchFamily="18" charset="0"/>
                          </a:rPr>
                          <m:t>𝑅</m:t>
                        </m:r>
                      </m:e>
                      <m:sub>
                        <m:r>
                          <a:rPr lang="it-IT" sz="1200" i="1">
                            <a:latin typeface="Cambria Math" panose="02040503050406030204" pitchFamily="18" charset="0"/>
                          </a:rPr>
                          <m:t>2</m:t>
                        </m:r>
                      </m:sub>
                    </m:sSub>
                    <m:r>
                      <a:rPr lang="it-IT" sz="1200" i="1">
                        <a:latin typeface="Cambria Math" panose="02040503050406030204" pitchFamily="18" charset="0"/>
                      </a:rPr>
                      <m:t>, …,</m:t>
                    </m:r>
                    <m:sSub>
                      <m:sSubPr>
                        <m:ctrlPr>
                          <a:rPr lang="en-US" sz="1200" i="1">
                            <a:latin typeface="Cambria Math" panose="02040503050406030204" pitchFamily="18" charset="0"/>
                          </a:rPr>
                        </m:ctrlPr>
                      </m:sSubPr>
                      <m:e>
                        <m:r>
                          <a:rPr lang="it-IT" sz="1200" b="0" i="1">
                            <a:latin typeface="Cambria Math" panose="02040503050406030204" pitchFamily="18" charset="0"/>
                          </a:rPr>
                          <m:t>𝑅</m:t>
                        </m:r>
                      </m:e>
                      <m:sub>
                        <m:r>
                          <a:rPr lang="it-IT" sz="1200" b="0" i="1">
                            <a:latin typeface="Cambria Math" panose="02040503050406030204" pitchFamily="18" charset="0"/>
                          </a:rPr>
                          <m:t>𝑗</m:t>
                        </m:r>
                      </m:sub>
                    </m:sSub>
                  </m:oMath>
                </a14:m>
                <a:r>
                  <a:rPr lang="it-IT" sz="1200" dirty="0"/>
                  <a:t>;</a:t>
                </a:r>
              </a:p>
              <a:p>
                <a:pPr marL="731520" lvl="1" indent="-457200">
                  <a:buFont typeface="+mj-lt"/>
                  <a:buAutoNum type="arabicPeriod"/>
                </a:pPr>
                <a:r>
                  <a:rPr lang="en-US" sz="1200" dirty="0"/>
                  <a:t>For every observation that falls into </a:t>
                </a:r>
                <a14:m>
                  <m:oMath xmlns:m="http://schemas.openxmlformats.org/officeDocument/2006/math">
                    <m:sSub>
                      <m:sSubPr>
                        <m:ctrlPr>
                          <a:rPr lang="en-US" sz="1200" i="1">
                            <a:latin typeface="Cambria Math" panose="02040503050406030204" pitchFamily="18" charset="0"/>
                          </a:rPr>
                        </m:ctrlPr>
                      </m:sSubPr>
                      <m:e>
                        <m:r>
                          <a:rPr lang="it-IT" sz="1200" i="1">
                            <a:latin typeface="Cambria Math" panose="02040503050406030204" pitchFamily="18" charset="0"/>
                          </a:rPr>
                          <m:t>𝑅</m:t>
                        </m:r>
                      </m:e>
                      <m:sub>
                        <m:r>
                          <a:rPr lang="it-IT" sz="1200" i="1">
                            <a:latin typeface="Cambria Math" panose="02040503050406030204" pitchFamily="18" charset="0"/>
                          </a:rPr>
                          <m:t>𝑗</m:t>
                        </m:r>
                      </m:sub>
                    </m:sSub>
                  </m:oMath>
                </a14:m>
                <a:r>
                  <a:rPr lang="it-IT" sz="1200" dirty="0"/>
                  <a:t> </a:t>
                </a:r>
                <a:r>
                  <a:rPr lang="en-US" sz="1200" dirty="0"/>
                  <a:t>the prediction is the mean of the response values for the training observations in </a:t>
                </a:r>
                <a14:m>
                  <m:oMath xmlns:m="http://schemas.openxmlformats.org/officeDocument/2006/math">
                    <m:sSub>
                      <m:sSubPr>
                        <m:ctrlPr>
                          <a:rPr lang="en-US" sz="1200" i="1">
                            <a:latin typeface="Cambria Math" panose="02040503050406030204" pitchFamily="18" charset="0"/>
                          </a:rPr>
                        </m:ctrlPr>
                      </m:sSubPr>
                      <m:e>
                        <m:r>
                          <a:rPr lang="it-IT" sz="1200" i="1">
                            <a:latin typeface="Cambria Math" panose="02040503050406030204" pitchFamily="18" charset="0"/>
                          </a:rPr>
                          <m:t>𝑅</m:t>
                        </m:r>
                      </m:e>
                      <m:sub>
                        <m:r>
                          <a:rPr lang="it-IT" sz="1200" i="1">
                            <a:latin typeface="Cambria Math" panose="02040503050406030204" pitchFamily="18" charset="0"/>
                          </a:rPr>
                          <m:t>𝑗</m:t>
                        </m:r>
                      </m:sub>
                    </m:sSub>
                  </m:oMath>
                </a14:m>
                <a:r>
                  <a:rPr lang="it-IT" sz="1200" dirty="0"/>
                  <a:t>;</a:t>
                </a:r>
              </a:p>
              <a:p>
                <a:pPr marL="731520" lvl="1" indent="-457200">
                  <a:buFont typeface="+mj-lt"/>
                  <a:buAutoNum type="arabicPeriod"/>
                </a:pPr>
                <a:r>
                  <a:rPr lang="en-US" sz="1200" dirty="0"/>
                  <a:t>The predictor space is divided into high-dimensional rectangles,</a:t>
                </a:r>
                <a:r>
                  <a:rPr lang="it-IT" sz="1200" dirty="0"/>
                  <a:t> </a:t>
                </a:r>
                <a:r>
                  <a:rPr lang="it-IT" sz="1200" dirty="0" err="1"/>
                  <a:t>called</a:t>
                </a:r>
                <a:r>
                  <a:rPr lang="it-IT" sz="1200" dirty="0"/>
                  <a:t> boxes.</a:t>
                </a:r>
                <a:r>
                  <a:rPr lang="en-US" sz="1200" dirty="0"/>
                  <a:t> The goal is to find the boxes </a:t>
                </a:r>
                <a14:m>
                  <m:oMath xmlns:m="http://schemas.openxmlformats.org/officeDocument/2006/math">
                    <m:sSub>
                      <m:sSubPr>
                        <m:ctrlPr>
                          <a:rPr lang="en-US" sz="1200" i="1">
                            <a:latin typeface="Cambria Math" panose="02040503050406030204" pitchFamily="18" charset="0"/>
                          </a:rPr>
                        </m:ctrlPr>
                      </m:sSubPr>
                      <m:e>
                        <m:r>
                          <a:rPr lang="it-IT" sz="1200" i="1">
                            <a:latin typeface="Cambria Math" panose="02040503050406030204" pitchFamily="18" charset="0"/>
                          </a:rPr>
                          <m:t>𝑅</m:t>
                        </m:r>
                      </m:e>
                      <m:sub>
                        <m:r>
                          <a:rPr lang="it-IT" sz="1200" i="1">
                            <a:latin typeface="Cambria Math" panose="02040503050406030204" pitchFamily="18" charset="0"/>
                          </a:rPr>
                          <m:t>1</m:t>
                        </m:r>
                      </m:sub>
                    </m:sSub>
                    <m:r>
                      <a:rPr lang="it-IT" sz="1200" i="1">
                        <a:latin typeface="Cambria Math" panose="02040503050406030204" pitchFamily="18" charset="0"/>
                      </a:rPr>
                      <m:t>,</m:t>
                    </m:r>
                    <m:sSub>
                      <m:sSubPr>
                        <m:ctrlPr>
                          <a:rPr lang="en-US" sz="1200" i="1">
                            <a:latin typeface="Cambria Math" panose="02040503050406030204" pitchFamily="18" charset="0"/>
                          </a:rPr>
                        </m:ctrlPr>
                      </m:sSubPr>
                      <m:e>
                        <m:r>
                          <a:rPr lang="it-IT" sz="1200" i="1">
                            <a:latin typeface="Cambria Math" panose="02040503050406030204" pitchFamily="18" charset="0"/>
                          </a:rPr>
                          <m:t>𝑅</m:t>
                        </m:r>
                      </m:e>
                      <m:sub>
                        <m:r>
                          <a:rPr lang="it-IT" sz="1200" i="1">
                            <a:latin typeface="Cambria Math" panose="02040503050406030204" pitchFamily="18" charset="0"/>
                          </a:rPr>
                          <m:t>2</m:t>
                        </m:r>
                      </m:sub>
                    </m:sSub>
                    <m:r>
                      <a:rPr lang="it-IT" sz="1200" i="1">
                        <a:latin typeface="Cambria Math" panose="02040503050406030204" pitchFamily="18" charset="0"/>
                      </a:rPr>
                      <m:t>, …,</m:t>
                    </m:r>
                    <m:sSub>
                      <m:sSubPr>
                        <m:ctrlPr>
                          <a:rPr lang="en-US" sz="1200" i="1">
                            <a:latin typeface="Cambria Math" panose="02040503050406030204" pitchFamily="18" charset="0"/>
                          </a:rPr>
                        </m:ctrlPr>
                      </m:sSubPr>
                      <m:e>
                        <m:r>
                          <a:rPr lang="it-IT" sz="1200" i="1">
                            <a:latin typeface="Cambria Math" panose="02040503050406030204" pitchFamily="18" charset="0"/>
                          </a:rPr>
                          <m:t>𝑅</m:t>
                        </m:r>
                      </m:e>
                      <m:sub>
                        <m:r>
                          <a:rPr lang="it-IT" sz="1200" i="1">
                            <a:latin typeface="Cambria Math" panose="02040503050406030204" pitchFamily="18" charset="0"/>
                          </a:rPr>
                          <m:t>𝑗</m:t>
                        </m:r>
                      </m:sub>
                    </m:sSub>
                  </m:oMath>
                </a14:m>
                <a:r>
                  <a:rPr lang="it-IT" sz="1200" dirty="0"/>
                  <a:t> </a:t>
                </a:r>
                <a:r>
                  <a:rPr lang="it-IT" sz="1200" dirty="0" err="1"/>
                  <a:t>that</a:t>
                </a:r>
                <a:r>
                  <a:rPr lang="it-IT" sz="1200" dirty="0"/>
                  <a:t> </a:t>
                </a:r>
                <a:r>
                  <a:rPr lang="it-IT" sz="1200" dirty="0" err="1"/>
                  <a:t>minimize</a:t>
                </a:r>
                <a:r>
                  <a:rPr lang="it-IT" sz="1200" dirty="0"/>
                  <a:t>: </a:t>
                </a:r>
              </a:p>
              <a:p>
                <a:pPr marL="274320" lvl="1" indent="0">
                  <a:buNone/>
                </a:pPr>
                <a:r>
                  <a:rPr lang="it-IT" sz="1200" dirty="0"/>
                  <a:t>		</a:t>
                </a:r>
                <a14:m>
                  <m:oMath xmlns:m="http://schemas.openxmlformats.org/officeDocument/2006/math">
                    <m:r>
                      <a:rPr lang="it-IT" sz="1200" b="0" i="1">
                        <a:latin typeface="Cambria Math" panose="02040503050406030204" pitchFamily="18" charset="0"/>
                      </a:rPr>
                      <m:t>𝐸</m:t>
                    </m:r>
                    <m:r>
                      <a:rPr lang="it-IT" sz="1200" b="0" i="1">
                        <a:latin typeface="Cambria Math" panose="02040503050406030204" pitchFamily="18" charset="0"/>
                      </a:rPr>
                      <m:t>=1−</m:t>
                    </m:r>
                    <m:sSub>
                      <m:sSubPr>
                        <m:ctrlPr>
                          <a:rPr lang="it-IT" sz="1200" b="0" i="1">
                            <a:latin typeface="Cambria Math" panose="02040503050406030204" pitchFamily="18" charset="0"/>
                          </a:rPr>
                        </m:ctrlPr>
                      </m:sSubPr>
                      <m:e>
                        <m:r>
                          <a:rPr lang="it-IT" sz="1200" b="0" i="1">
                            <a:latin typeface="Cambria Math" panose="02040503050406030204" pitchFamily="18" charset="0"/>
                          </a:rPr>
                          <m:t>𝑚𝑎𝑥</m:t>
                        </m:r>
                      </m:e>
                      <m:sub>
                        <m:r>
                          <a:rPr lang="it-IT" sz="1200" b="0" i="1">
                            <a:latin typeface="Cambria Math" panose="02040503050406030204" pitchFamily="18" charset="0"/>
                          </a:rPr>
                          <m:t>𝑘</m:t>
                        </m:r>
                      </m:sub>
                    </m:sSub>
                    <m:r>
                      <a:rPr lang="it-IT" sz="1200" b="0" i="1">
                        <a:latin typeface="Cambria Math" panose="02040503050406030204" pitchFamily="18" charset="0"/>
                      </a:rPr>
                      <m:t>(</m:t>
                    </m:r>
                    <m:sSub>
                      <m:sSubPr>
                        <m:ctrlPr>
                          <a:rPr lang="it-IT" sz="1200" b="0" i="1">
                            <a:latin typeface="Cambria Math" panose="02040503050406030204" pitchFamily="18" charset="0"/>
                          </a:rPr>
                        </m:ctrlPr>
                      </m:sSubPr>
                      <m:e>
                        <m:acc>
                          <m:accPr>
                            <m:chr m:val="̂"/>
                            <m:ctrlPr>
                              <a:rPr lang="it-IT" sz="1200" b="0" i="1">
                                <a:latin typeface="Cambria Math" panose="02040503050406030204" pitchFamily="18" charset="0"/>
                              </a:rPr>
                            </m:ctrlPr>
                          </m:accPr>
                          <m:e>
                            <m:r>
                              <a:rPr lang="it-IT" sz="1200" b="0" i="1">
                                <a:latin typeface="Cambria Math" panose="02040503050406030204" pitchFamily="18" charset="0"/>
                              </a:rPr>
                              <m:t>𝑝</m:t>
                            </m:r>
                          </m:e>
                        </m:acc>
                      </m:e>
                      <m:sub>
                        <m:r>
                          <a:rPr lang="it-IT" sz="1200" b="0" i="1">
                            <a:latin typeface="Cambria Math" panose="02040503050406030204" pitchFamily="18" charset="0"/>
                          </a:rPr>
                          <m:t>𝑚𝑘</m:t>
                        </m:r>
                      </m:sub>
                    </m:sSub>
                    <m:r>
                      <a:rPr lang="it-IT" sz="1200" b="0" i="1">
                        <a:latin typeface="Cambria Math" panose="02040503050406030204" pitchFamily="18" charset="0"/>
                      </a:rPr>
                      <m:t>)</m:t>
                    </m:r>
                  </m:oMath>
                </a14:m>
                <a:endParaRPr lang="it-IT" sz="1200" dirty="0"/>
              </a:p>
              <a:p>
                <a:r>
                  <a:rPr lang="it-IT" sz="1200" dirty="0" err="1"/>
                  <a:t>Problem</a:t>
                </a:r>
                <a:r>
                  <a:rPr lang="it-IT" sz="1200" dirty="0"/>
                  <a:t>: </a:t>
                </a:r>
                <a:r>
                  <a:rPr lang="it-IT" sz="1200" dirty="0" err="1"/>
                  <a:t>considering</a:t>
                </a:r>
                <a:r>
                  <a:rPr lang="it-IT" sz="1200" dirty="0"/>
                  <a:t> </a:t>
                </a:r>
                <a:r>
                  <a:rPr lang="it-IT" sz="1200" dirty="0" err="1"/>
                  <a:t>all</a:t>
                </a:r>
                <a:r>
                  <a:rPr lang="it-IT" sz="1200" dirty="0"/>
                  <a:t> </a:t>
                </a:r>
                <a:r>
                  <a:rPr lang="it-IT" sz="1200" dirty="0" err="1"/>
                  <a:t>possible</a:t>
                </a:r>
                <a:r>
                  <a:rPr lang="it-IT" sz="1200" dirty="0"/>
                  <a:t> </a:t>
                </a:r>
                <a:r>
                  <a:rPr lang="it-IT" sz="1200" dirty="0" err="1"/>
                  <a:t>partition</a:t>
                </a:r>
                <a:r>
                  <a:rPr lang="it-IT" sz="1200" dirty="0"/>
                  <a:t> of the feature </a:t>
                </a:r>
                <a:r>
                  <a:rPr lang="it-IT" sz="1200" dirty="0" err="1"/>
                  <a:t>spaces</a:t>
                </a:r>
                <a:r>
                  <a:rPr lang="it-IT" sz="1200" dirty="0"/>
                  <a:t> </a:t>
                </a:r>
                <a:r>
                  <a:rPr lang="it-IT" sz="1200" dirty="0" err="1"/>
                  <a:t>into</a:t>
                </a:r>
                <a:r>
                  <a:rPr lang="it-IT" sz="1200" dirty="0"/>
                  <a:t> J boxes </a:t>
                </a:r>
                <a:r>
                  <a:rPr lang="it-IT" sz="1200" dirty="0" err="1"/>
                  <a:t>is</a:t>
                </a:r>
                <a:r>
                  <a:rPr lang="it-IT" sz="1200" dirty="0"/>
                  <a:t> </a:t>
                </a:r>
                <a:r>
                  <a:rPr lang="it-IT" sz="1200" dirty="0" err="1"/>
                  <a:t>computationally</a:t>
                </a:r>
                <a:r>
                  <a:rPr lang="it-IT" sz="1200" dirty="0"/>
                  <a:t> </a:t>
                </a:r>
                <a:r>
                  <a:rPr lang="it-IT" sz="1200" dirty="0" err="1"/>
                  <a:t>infeasible</a:t>
                </a:r>
                <a:r>
                  <a:rPr lang="it-IT" sz="1200" dirty="0"/>
                  <a:t>  </a:t>
                </a:r>
                <a:r>
                  <a:rPr lang="it-IT" sz="1200" dirty="0">
                    <a:sym typeface="Wingdings" panose="05000000000000000000" pitchFamily="2" charset="2"/>
                  </a:rPr>
                  <a:t></a:t>
                </a:r>
              </a:p>
              <a:p>
                <a:r>
                  <a:rPr lang="it-IT" sz="1200" dirty="0">
                    <a:sym typeface="Wingdings" panose="05000000000000000000" pitchFamily="2" charset="2"/>
                  </a:rPr>
                  <a:t>Solution: </a:t>
                </a:r>
                <a:r>
                  <a:rPr lang="it-IT" sz="1200" i="1" dirty="0">
                    <a:sym typeface="Wingdings" panose="05000000000000000000" pitchFamily="2" charset="2"/>
                  </a:rPr>
                  <a:t>recursive </a:t>
                </a:r>
                <a:r>
                  <a:rPr lang="it-IT" sz="1200" i="1" dirty="0" err="1">
                    <a:sym typeface="Wingdings" panose="05000000000000000000" pitchFamily="2" charset="2"/>
                  </a:rPr>
                  <a:t>binary</a:t>
                </a:r>
                <a:r>
                  <a:rPr lang="it-IT" sz="1200" i="1" dirty="0">
                    <a:sym typeface="Wingdings" panose="05000000000000000000" pitchFamily="2" charset="2"/>
                  </a:rPr>
                  <a:t> splitting !! </a:t>
                </a:r>
              </a:p>
              <a:p>
                <a:pPr marL="0" indent="0">
                  <a:buNone/>
                </a:pPr>
                <a:r>
                  <a:rPr lang="it-IT" sz="1200" i="1" dirty="0">
                    <a:sym typeface="Wingdings" panose="05000000000000000000" pitchFamily="2" charset="2"/>
                  </a:rPr>
                  <a:t>   </a:t>
                </a:r>
                <a:r>
                  <a:rPr lang="it-IT" sz="1200" i="1" dirty="0" err="1">
                    <a:sym typeface="Wingdings" panose="05000000000000000000" pitchFamily="2" charset="2"/>
                  </a:rPr>
                  <a:t>Greedy</a:t>
                </a:r>
                <a:r>
                  <a:rPr lang="it-IT" sz="1200" i="1" dirty="0">
                    <a:sym typeface="Wingdings" panose="05000000000000000000" pitchFamily="2" charset="2"/>
                  </a:rPr>
                  <a:t> </a:t>
                </a:r>
                <a:r>
                  <a:rPr lang="it-IT" sz="1200" i="1" dirty="0" err="1">
                    <a:sym typeface="Wingdings" panose="05000000000000000000" pitchFamily="2" charset="2"/>
                  </a:rPr>
                  <a:t>algorithm</a:t>
                </a:r>
                <a:r>
                  <a:rPr lang="it-IT" sz="1200" i="1" dirty="0">
                    <a:sym typeface="Wingdings" panose="05000000000000000000" pitchFamily="2" charset="2"/>
                  </a:rPr>
                  <a:t> </a:t>
                </a:r>
                <a:r>
                  <a:rPr lang="it-IT" sz="1200" i="1" dirty="0" err="1">
                    <a:sym typeface="Wingdings" panose="05000000000000000000" pitchFamily="2" charset="2"/>
                  </a:rPr>
                  <a:t>that</a:t>
                </a:r>
                <a:r>
                  <a:rPr lang="it-IT" sz="1200" i="1" dirty="0">
                    <a:sym typeface="Wingdings" panose="05000000000000000000" pitchFamily="2" charset="2"/>
                  </a:rPr>
                  <a:t>, </a:t>
                </a:r>
                <a:r>
                  <a:rPr lang="it-IT" sz="1200" i="1" dirty="0" err="1">
                    <a:sym typeface="Wingdings" panose="05000000000000000000" pitchFamily="2" charset="2"/>
                  </a:rPr>
                  <a:t>starting</a:t>
                </a:r>
                <a:r>
                  <a:rPr lang="it-IT" sz="1200" i="1" dirty="0">
                    <a:sym typeface="Wingdings" panose="05000000000000000000" pitchFamily="2" charset="2"/>
                  </a:rPr>
                  <a:t> from the root of the </a:t>
                </a:r>
                <a:r>
                  <a:rPr lang="it-IT" sz="1200" i="1" dirty="0" err="1">
                    <a:sym typeface="Wingdings" panose="05000000000000000000" pitchFamily="2" charset="2"/>
                  </a:rPr>
                  <a:t>tree</a:t>
                </a:r>
                <a:r>
                  <a:rPr lang="it-IT" sz="1200" i="1" dirty="0">
                    <a:sym typeface="Wingdings" panose="05000000000000000000" pitchFamily="2" charset="2"/>
                  </a:rPr>
                  <a:t>, </a:t>
                </a:r>
                <a:r>
                  <a:rPr lang="it-IT" sz="1200" i="1" dirty="0" err="1">
                    <a:sym typeface="Wingdings" panose="05000000000000000000" pitchFamily="2" charset="2"/>
                  </a:rPr>
                  <a:t>two</a:t>
                </a:r>
                <a:r>
                  <a:rPr lang="it-IT" sz="1200" i="1" dirty="0">
                    <a:sym typeface="Wingdings" panose="05000000000000000000" pitchFamily="2" charset="2"/>
                  </a:rPr>
                  <a:t> or more </a:t>
                </a:r>
                <a:r>
                  <a:rPr lang="it-IT" sz="1200" i="1" dirty="0" err="1">
                    <a:sym typeface="Wingdings" panose="05000000000000000000" pitchFamily="2" charset="2"/>
                  </a:rPr>
                  <a:t>branches</a:t>
                </a:r>
                <a:r>
                  <a:rPr lang="it-IT" sz="1200" i="1" dirty="0">
                    <a:sym typeface="Wingdings" panose="05000000000000000000" pitchFamily="2" charset="2"/>
                  </a:rPr>
                  <a:t> are </a:t>
                </a:r>
                <a:r>
                  <a:rPr lang="it-IT" sz="1200" i="1" dirty="0" err="1">
                    <a:sym typeface="Wingdings" panose="05000000000000000000" pitchFamily="2" charset="2"/>
                  </a:rPr>
                  <a:t>created</a:t>
                </a:r>
                <a:r>
                  <a:rPr lang="it-IT" sz="1200" i="1" dirty="0">
                    <a:sym typeface="Wingdings" panose="05000000000000000000" pitchFamily="2" charset="2"/>
                  </a:rPr>
                  <a:t> </a:t>
                </a:r>
                <a:r>
                  <a:rPr lang="it-IT" sz="1200" i="1" dirty="0" err="1">
                    <a:sym typeface="Wingdings" panose="05000000000000000000" pitchFamily="2" charset="2"/>
                  </a:rPr>
                  <a:t>at</a:t>
                </a:r>
                <a:r>
                  <a:rPr lang="it-IT" sz="1200" i="1" dirty="0">
                    <a:sym typeface="Wingdings" panose="05000000000000000000" pitchFamily="2" charset="2"/>
                  </a:rPr>
                  <a:t> </a:t>
                </a:r>
                <a:r>
                  <a:rPr lang="it-IT" sz="1200" i="1" dirty="0" err="1">
                    <a:sym typeface="Wingdings" panose="05000000000000000000" pitchFamily="2" charset="2"/>
                  </a:rPr>
                  <a:t>each</a:t>
                </a:r>
                <a:r>
                  <a:rPr lang="it-IT" sz="1200" i="1" dirty="0">
                    <a:sym typeface="Wingdings" panose="05000000000000000000" pitchFamily="2" charset="2"/>
                  </a:rPr>
                  <a:t> split on the </a:t>
                </a:r>
                <a:r>
                  <a:rPr lang="it-IT" sz="1200" i="1" dirty="0" err="1">
                    <a:sym typeface="Wingdings" panose="05000000000000000000" pitchFamily="2" charset="2"/>
                  </a:rPr>
                  <a:t>predictor</a:t>
                </a:r>
                <a:r>
                  <a:rPr lang="it-IT" sz="1200" i="1" dirty="0">
                    <a:sym typeface="Wingdings" panose="05000000000000000000" pitchFamily="2" charset="2"/>
                  </a:rPr>
                  <a:t> </a:t>
                </a:r>
                <a:r>
                  <a:rPr lang="it-IT" sz="1200" i="1" dirty="0" err="1">
                    <a:sym typeface="Wingdings" panose="05000000000000000000" pitchFamily="2" charset="2"/>
                  </a:rPr>
                  <a:t>space</a:t>
                </a:r>
                <a:r>
                  <a:rPr lang="it-IT" sz="1200" i="1" dirty="0">
                    <a:sym typeface="Wingdings" panose="05000000000000000000" pitchFamily="2" charset="2"/>
                  </a:rPr>
                  <a:t>; </a:t>
                </a:r>
                <a:r>
                  <a:rPr lang="it-IT" sz="1200" i="1" dirty="0" err="1">
                    <a:sym typeface="Wingdings" panose="05000000000000000000" pitchFamily="2" charset="2"/>
                  </a:rPr>
                  <a:t>at</a:t>
                </a:r>
                <a:r>
                  <a:rPr lang="it-IT" sz="1200" i="1" dirty="0">
                    <a:sym typeface="Wingdings" panose="05000000000000000000" pitchFamily="2" charset="2"/>
                  </a:rPr>
                  <a:t> </a:t>
                </a:r>
                <a:r>
                  <a:rPr lang="it-IT" sz="1200" i="1" dirty="0" err="1">
                    <a:sym typeface="Wingdings" panose="05000000000000000000" pitchFamily="2" charset="2"/>
                  </a:rPr>
                  <a:t>each</a:t>
                </a:r>
                <a:r>
                  <a:rPr lang="it-IT" sz="1200" i="1" dirty="0">
                    <a:sym typeface="Wingdings" panose="05000000000000000000" pitchFamily="2" charset="2"/>
                  </a:rPr>
                  <a:t> step the best split </a:t>
                </a:r>
                <a:r>
                  <a:rPr lang="it-IT" sz="1200" i="1" dirty="0" err="1">
                    <a:sym typeface="Wingdings" panose="05000000000000000000" pitchFamily="2" charset="2"/>
                  </a:rPr>
                  <a:t>is</a:t>
                </a:r>
                <a:r>
                  <a:rPr lang="it-IT" sz="1200" i="1" dirty="0">
                    <a:sym typeface="Wingdings" panose="05000000000000000000" pitchFamily="2" charset="2"/>
                  </a:rPr>
                  <a:t> </a:t>
                </a:r>
                <a:r>
                  <a:rPr lang="it-IT" sz="1200" i="1" dirty="0" err="1">
                    <a:sym typeface="Wingdings" panose="05000000000000000000" pitchFamily="2" charset="2"/>
                  </a:rPr>
                  <a:t>created</a:t>
                </a:r>
                <a:r>
                  <a:rPr lang="it-IT" sz="1200" i="1" dirty="0">
                    <a:sym typeface="Wingdings" panose="05000000000000000000" pitchFamily="2" charset="2"/>
                  </a:rPr>
                  <a:t>, </a:t>
                </a:r>
                <a:r>
                  <a:rPr lang="it-IT" sz="1200" i="1" dirty="0" err="1">
                    <a:sym typeface="Wingdings" panose="05000000000000000000" pitchFamily="2" charset="2"/>
                  </a:rPr>
                  <a:t>without</a:t>
                </a:r>
                <a:r>
                  <a:rPr lang="it-IT" sz="1200" i="1" dirty="0">
                    <a:sym typeface="Wingdings" panose="05000000000000000000" pitchFamily="2" charset="2"/>
                  </a:rPr>
                  <a:t> </a:t>
                </a:r>
                <a:r>
                  <a:rPr lang="it-IT" sz="1200" i="1" dirty="0" err="1">
                    <a:sym typeface="Wingdings" panose="05000000000000000000" pitchFamily="2" charset="2"/>
                  </a:rPr>
                  <a:t>taking</a:t>
                </a:r>
                <a:r>
                  <a:rPr lang="it-IT" sz="1200" i="1" dirty="0">
                    <a:sym typeface="Wingdings" panose="05000000000000000000" pitchFamily="2" charset="2"/>
                  </a:rPr>
                  <a:t> </a:t>
                </a:r>
                <a:r>
                  <a:rPr lang="it-IT" sz="1200" i="1" dirty="0" err="1">
                    <a:sym typeface="Wingdings" panose="05000000000000000000" pitchFamily="2" charset="2"/>
                  </a:rPr>
                  <a:t>into</a:t>
                </a:r>
                <a:r>
                  <a:rPr lang="it-IT" sz="1200" i="1" dirty="0">
                    <a:sym typeface="Wingdings" panose="05000000000000000000" pitchFamily="2" charset="2"/>
                  </a:rPr>
                  <a:t> </a:t>
                </a:r>
                <a:r>
                  <a:rPr lang="it-IT" sz="1200" i="1" dirty="0" err="1">
                    <a:sym typeface="Wingdings" panose="05000000000000000000" pitchFamily="2" charset="2"/>
                  </a:rPr>
                  <a:t>consideration</a:t>
                </a:r>
                <a:r>
                  <a:rPr lang="it-IT" sz="1200" i="1" dirty="0">
                    <a:sym typeface="Wingdings" panose="05000000000000000000" pitchFamily="2" charset="2"/>
                  </a:rPr>
                  <a:t> </a:t>
                </a:r>
                <a:r>
                  <a:rPr lang="it-IT" sz="1200" i="1" dirty="0" err="1">
                    <a:sym typeface="Wingdings" panose="05000000000000000000" pitchFamily="2" charset="2"/>
                  </a:rPr>
                  <a:t>suboptimal</a:t>
                </a:r>
                <a:r>
                  <a:rPr lang="it-IT" sz="1200" i="1" dirty="0">
                    <a:sym typeface="Wingdings" panose="05000000000000000000" pitchFamily="2" charset="2"/>
                  </a:rPr>
                  <a:t> </a:t>
                </a:r>
                <a:r>
                  <a:rPr lang="it-IT" sz="1200" i="1" dirty="0" err="1">
                    <a:sym typeface="Wingdings" panose="05000000000000000000" pitchFamily="2" charset="2"/>
                  </a:rPr>
                  <a:t>partitions</a:t>
                </a:r>
                <a:endParaRPr lang="it-IT" sz="1200" i="1" dirty="0"/>
              </a:p>
              <a:p>
                <a:pPr marL="274320" lvl="1" indent="0">
                  <a:buNone/>
                </a:pPr>
                <a:endParaRPr lang="it-IT" sz="1000" dirty="0"/>
              </a:p>
            </p:txBody>
          </p:sp>
        </mc:Choice>
        <mc:Fallback xmlns="">
          <p:sp>
            <p:nvSpPr>
              <p:cNvPr id="3" name="Segnaposto contenuto 2">
                <a:extLst>
                  <a:ext uri="{FF2B5EF4-FFF2-40B4-BE49-F238E27FC236}">
                    <a16:creationId xmlns:a16="http://schemas.microsoft.com/office/drawing/2014/main" id="{6613321D-206E-46C7-900A-7CD6DD28CDB8}"/>
                  </a:ext>
                </a:extLst>
              </p:cNvPr>
              <p:cNvSpPr>
                <a:spLocks noGrp="1" noRot="1" noChangeAspect="1" noMove="1" noResize="1" noEditPoints="1" noAdjustHandles="1" noChangeArrowheads="1" noChangeShapeType="1" noTextEdit="1"/>
              </p:cNvSpPr>
              <p:nvPr>
                <p:ph idx="1"/>
              </p:nvPr>
            </p:nvSpPr>
            <p:spPr>
              <a:xfrm>
                <a:off x="354564" y="1625695"/>
                <a:ext cx="5741436" cy="3606609"/>
              </a:xfrm>
              <a:blipFill>
                <a:blip r:embed="rId2"/>
                <a:stretch>
                  <a:fillRect t="-1184"/>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6DB9AA0-90CF-4C5F-BE99-52E9C74F8BAC}"/>
              </a:ext>
            </a:extLst>
          </p:cNvPr>
          <p:cNvPicPr>
            <a:picLocks noChangeAspect="1"/>
          </p:cNvPicPr>
          <p:nvPr/>
        </p:nvPicPr>
        <p:blipFill rotWithShape="1">
          <a:blip r:embed="rId3"/>
          <a:srcRect l="19996" r="26672"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23" name="Freeform: Shape 22">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4360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AF3E4077-E1B3-4D27-A28C-E4B54365FA9B}"/>
              </a:ext>
            </a:extLst>
          </p:cNvPr>
          <p:cNvPicPr>
            <a:picLocks noChangeAspect="1"/>
          </p:cNvPicPr>
          <p:nvPr/>
        </p:nvPicPr>
        <p:blipFill>
          <a:blip r:embed="rId4"/>
          <a:stretch>
            <a:fillRect/>
          </a:stretch>
        </p:blipFill>
        <p:spPr>
          <a:xfrm>
            <a:off x="633999" y="1318850"/>
            <a:ext cx="5112461" cy="4230561"/>
          </a:xfrm>
          <a:prstGeom prst="rect">
            <a:avLst/>
          </a:prstGeom>
        </p:spPr>
      </p:pic>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903E047F-DCDD-49B9-98B2-A413578E9A54}"/>
                  </a:ext>
                </a:extLst>
              </p:cNvPr>
              <p:cNvSpPr>
                <a:spLocks noGrp="1"/>
              </p:cNvSpPr>
              <p:nvPr>
                <p:ph idx="1"/>
              </p:nvPr>
            </p:nvSpPr>
            <p:spPr>
              <a:xfrm>
                <a:off x="6479457" y="1403603"/>
                <a:ext cx="5299585" cy="4050792"/>
              </a:xfrm>
            </p:spPr>
            <p:txBody>
              <a:bodyPr>
                <a:normAutofit/>
              </a:bodyPr>
              <a:lstStyle/>
              <a:p>
                <a:r>
                  <a:rPr lang="en-US" sz="1800" dirty="0"/>
                  <a:t>Hyperparameters to tune:</a:t>
                </a:r>
              </a:p>
              <a:p>
                <a:pPr marL="731520" lvl="1" indent="-457200">
                  <a:buFont typeface="+mj-lt"/>
                  <a:buAutoNum type="arabicPeriod"/>
                </a:pPr>
                <a:r>
                  <a:rPr lang="it-IT" b="1" dirty="0" err="1"/>
                  <a:t>criterion</a:t>
                </a:r>
                <a:r>
                  <a:rPr lang="it-IT" dirty="0"/>
                  <a:t>: </a:t>
                </a:r>
                <a:r>
                  <a:rPr lang="it-IT" dirty="0" err="1"/>
                  <a:t>measures</a:t>
                </a:r>
                <a:r>
                  <a:rPr lang="it-IT" dirty="0"/>
                  <a:t> </a:t>
                </a:r>
                <a:r>
                  <a:rPr lang="it-IT" dirty="0" err="1"/>
                  <a:t>beyond</a:t>
                </a:r>
                <a:r>
                  <a:rPr lang="it-IT" dirty="0"/>
                  <a:t> E, </a:t>
                </a:r>
                <a:r>
                  <a:rPr lang="it-IT" dirty="0" err="1"/>
                  <a:t>which</a:t>
                </a:r>
                <a:r>
                  <a:rPr lang="it-IT" dirty="0"/>
                  <a:t> are:</a:t>
                </a:r>
              </a:p>
              <a:p>
                <a:pPr marL="1005840" lvl="2" indent="-457200">
                  <a:buFont typeface="+mj-lt"/>
                  <a:buAutoNum type="arabicPeriod"/>
                </a:pPr>
                <a:r>
                  <a:rPr lang="it-IT" sz="1800" dirty="0"/>
                  <a:t>Gini index:              </a:t>
                </a:r>
                <a14:m>
                  <m:oMath xmlns:m="http://schemas.openxmlformats.org/officeDocument/2006/math">
                    <m:nary>
                      <m:naryPr>
                        <m:chr m:val="∑"/>
                        <m:ctrlPr>
                          <a:rPr lang="it-IT" sz="1800" i="1">
                            <a:latin typeface="Cambria Math" panose="02040503050406030204" pitchFamily="18" charset="0"/>
                          </a:rPr>
                        </m:ctrlPr>
                      </m:naryPr>
                      <m:sub>
                        <m:r>
                          <m:rPr>
                            <m:brk m:alnAt="23"/>
                          </m:rPr>
                          <a:rPr lang="it-IT" sz="1800" b="0" i="1">
                            <a:latin typeface="Cambria Math" panose="02040503050406030204" pitchFamily="18" charset="0"/>
                          </a:rPr>
                          <m:t>𝑘</m:t>
                        </m:r>
                        <m:r>
                          <a:rPr lang="it-IT" sz="1800" b="0" i="1">
                            <a:latin typeface="Cambria Math" panose="02040503050406030204" pitchFamily="18" charset="0"/>
                          </a:rPr>
                          <m:t>=1</m:t>
                        </m:r>
                      </m:sub>
                      <m:sup>
                        <m:r>
                          <a:rPr lang="it-IT" sz="1800" b="0" i="1">
                            <a:latin typeface="Cambria Math" panose="02040503050406030204" pitchFamily="18" charset="0"/>
                          </a:rPr>
                          <m:t>𝐾</m:t>
                        </m:r>
                      </m:sup>
                      <m:e>
                        <m:sSub>
                          <m:sSubPr>
                            <m:ctrlPr>
                              <a:rPr lang="it-IT" sz="1800" i="1">
                                <a:latin typeface="Cambria Math" panose="02040503050406030204" pitchFamily="18" charset="0"/>
                              </a:rPr>
                            </m:ctrlPr>
                          </m:sSubPr>
                          <m:e>
                            <m:acc>
                              <m:accPr>
                                <m:chr m:val="̂"/>
                                <m:ctrlPr>
                                  <a:rPr lang="it-IT" sz="1800" i="1">
                                    <a:latin typeface="Cambria Math" panose="02040503050406030204" pitchFamily="18" charset="0"/>
                                  </a:rPr>
                                </m:ctrlPr>
                              </m:accPr>
                              <m:e>
                                <m:r>
                                  <a:rPr lang="it-IT" sz="1800" i="1">
                                    <a:latin typeface="Cambria Math" panose="02040503050406030204" pitchFamily="18" charset="0"/>
                                  </a:rPr>
                                  <m:t>𝑝</m:t>
                                </m:r>
                              </m:e>
                            </m:acc>
                          </m:e>
                          <m:sub>
                            <m:r>
                              <a:rPr lang="it-IT" sz="1800" i="1">
                                <a:latin typeface="Cambria Math" panose="02040503050406030204" pitchFamily="18" charset="0"/>
                              </a:rPr>
                              <m:t>𝑚𝑘</m:t>
                            </m:r>
                          </m:sub>
                        </m:sSub>
                        <m:r>
                          <a:rPr lang="it-IT" sz="1800" b="0" i="1">
                            <a:latin typeface="Cambria Math" panose="02040503050406030204" pitchFamily="18" charset="0"/>
                          </a:rPr>
                          <m:t>(1 −</m:t>
                        </m:r>
                        <m:sSub>
                          <m:sSubPr>
                            <m:ctrlPr>
                              <a:rPr lang="it-IT" sz="1800" i="1">
                                <a:latin typeface="Cambria Math" panose="02040503050406030204" pitchFamily="18" charset="0"/>
                              </a:rPr>
                            </m:ctrlPr>
                          </m:sSubPr>
                          <m:e>
                            <m:acc>
                              <m:accPr>
                                <m:chr m:val="̂"/>
                                <m:ctrlPr>
                                  <a:rPr lang="it-IT" sz="1800" i="1">
                                    <a:latin typeface="Cambria Math" panose="02040503050406030204" pitchFamily="18" charset="0"/>
                                  </a:rPr>
                                </m:ctrlPr>
                              </m:accPr>
                              <m:e>
                                <m:r>
                                  <a:rPr lang="it-IT" sz="1800" i="1">
                                    <a:latin typeface="Cambria Math" panose="02040503050406030204" pitchFamily="18" charset="0"/>
                                  </a:rPr>
                                  <m:t>𝑝</m:t>
                                </m:r>
                              </m:e>
                            </m:acc>
                          </m:e>
                          <m:sub>
                            <m:r>
                              <a:rPr lang="it-IT" sz="1800" i="1">
                                <a:latin typeface="Cambria Math" panose="02040503050406030204" pitchFamily="18" charset="0"/>
                              </a:rPr>
                              <m:t>𝑚𝑘</m:t>
                            </m:r>
                          </m:sub>
                        </m:sSub>
                        <m:r>
                          <a:rPr lang="it-IT" sz="1800" b="0" i="1">
                            <a:latin typeface="Cambria Math" panose="02040503050406030204" pitchFamily="18" charset="0"/>
                          </a:rPr>
                          <m:t>)</m:t>
                        </m:r>
                      </m:e>
                    </m:nary>
                  </m:oMath>
                </a14:m>
                <a:endParaRPr lang="it-IT" sz="1800" dirty="0"/>
              </a:p>
              <a:p>
                <a:pPr marL="1005840" lvl="2" indent="-457200">
                  <a:buFont typeface="+mj-lt"/>
                  <a:buAutoNum type="arabicPeriod"/>
                </a:pPr>
                <a:r>
                  <a:rPr lang="it-IT" sz="1800" dirty="0"/>
                  <a:t>Cross </a:t>
                </a:r>
                <a:r>
                  <a:rPr lang="it-IT" sz="1800" dirty="0" err="1"/>
                  <a:t>entropy</a:t>
                </a:r>
                <a:r>
                  <a:rPr lang="it-IT" sz="1800" dirty="0"/>
                  <a:t>:   </a:t>
                </a:r>
                <a14:m>
                  <m:oMath xmlns:m="http://schemas.openxmlformats.org/officeDocument/2006/math">
                    <m:r>
                      <a:rPr lang="it-IT" sz="1800" b="0" i="0">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𝑘</m:t>
                        </m:r>
                        <m:r>
                          <a:rPr lang="it-IT" sz="1800" i="1">
                            <a:latin typeface="Cambria Math" panose="02040503050406030204" pitchFamily="18" charset="0"/>
                          </a:rPr>
                          <m:t>=1</m:t>
                        </m:r>
                      </m:sub>
                      <m:sup>
                        <m:r>
                          <a:rPr lang="it-IT" sz="1800" i="1">
                            <a:latin typeface="Cambria Math" panose="02040503050406030204" pitchFamily="18" charset="0"/>
                          </a:rPr>
                          <m:t>𝐾</m:t>
                        </m:r>
                      </m:sup>
                      <m:e>
                        <m:sSub>
                          <m:sSubPr>
                            <m:ctrlPr>
                              <a:rPr lang="it-IT" sz="1800" i="1">
                                <a:latin typeface="Cambria Math" panose="02040503050406030204" pitchFamily="18" charset="0"/>
                              </a:rPr>
                            </m:ctrlPr>
                          </m:sSubPr>
                          <m:e>
                            <m:acc>
                              <m:accPr>
                                <m:chr m:val="̂"/>
                                <m:ctrlPr>
                                  <a:rPr lang="it-IT" sz="1800" i="1">
                                    <a:latin typeface="Cambria Math" panose="02040503050406030204" pitchFamily="18" charset="0"/>
                                  </a:rPr>
                                </m:ctrlPr>
                              </m:accPr>
                              <m:e>
                                <m:r>
                                  <a:rPr lang="it-IT" sz="1800" i="1">
                                    <a:latin typeface="Cambria Math" panose="02040503050406030204" pitchFamily="18" charset="0"/>
                                  </a:rPr>
                                  <m:t>𝑝</m:t>
                                </m:r>
                              </m:e>
                            </m:acc>
                          </m:e>
                          <m:sub>
                            <m:r>
                              <a:rPr lang="it-IT" sz="1800" i="1">
                                <a:latin typeface="Cambria Math" panose="02040503050406030204" pitchFamily="18" charset="0"/>
                              </a:rPr>
                              <m:t>𝑚𝑘</m:t>
                            </m:r>
                          </m:sub>
                        </m:sSub>
                        <m:r>
                          <a:rPr lang="it-IT" sz="1800" b="0" i="1">
                            <a:latin typeface="Cambria Math" panose="02040503050406030204" pitchFamily="18" charset="0"/>
                          </a:rPr>
                          <m:t>𝑙𝑜𝑔</m:t>
                        </m:r>
                        <m:r>
                          <a:rPr lang="it-IT" sz="1800" i="1">
                            <a:latin typeface="Cambria Math" panose="02040503050406030204" pitchFamily="18" charset="0"/>
                          </a:rPr>
                          <m:t>(</m:t>
                        </m:r>
                        <m:sSub>
                          <m:sSubPr>
                            <m:ctrlPr>
                              <a:rPr lang="it-IT" sz="1800" i="1">
                                <a:latin typeface="Cambria Math" panose="02040503050406030204" pitchFamily="18" charset="0"/>
                              </a:rPr>
                            </m:ctrlPr>
                          </m:sSubPr>
                          <m:e>
                            <m:acc>
                              <m:accPr>
                                <m:chr m:val="̂"/>
                                <m:ctrlPr>
                                  <a:rPr lang="it-IT" sz="1800" i="1">
                                    <a:latin typeface="Cambria Math" panose="02040503050406030204" pitchFamily="18" charset="0"/>
                                  </a:rPr>
                                </m:ctrlPr>
                              </m:accPr>
                              <m:e>
                                <m:r>
                                  <a:rPr lang="it-IT" sz="1800" i="1">
                                    <a:latin typeface="Cambria Math" panose="02040503050406030204" pitchFamily="18" charset="0"/>
                                  </a:rPr>
                                  <m:t>𝑝</m:t>
                                </m:r>
                              </m:e>
                            </m:acc>
                          </m:e>
                          <m:sub>
                            <m:r>
                              <a:rPr lang="it-IT" sz="1800" i="1">
                                <a:latin typeface="Cambria Math" panose="02040503050406030204" pitchFamily="18" charset="0"/>
                              </a:rPr>
                              <m:t>𝑚𝑘</m:t>
                            </m:r>
                          </m:sub>
                        </m:sSub>
                        <m:r>
                          <a:rPr lang="it-IT" sz="1800" i="1">
                            <a:latin typeface="Cambria Math" panose="02040503050406030204" pitchFamily="18" charset="0"/>
                          </a:rPr>
                          <m:t>)</m:t>
                        </m:r>
                      </m:e>
                    </m:nary>
                  </m:oMath>
                </a14:m>
                <a:endParaRPr lang="it-IT" sz="1800" dirty="0"/>
              </a:p>
              <a:p>
                <a:pPr marL="731520" lvl="1" indent="-457200">
                  <a:buFont typeface="+mj-lt"/>
                  <a:buAutoNum type="arabicPeriod"/>
                </a:pPr>
                <a:r>
                  <a:rPr lang="it-IT" b="1" dirty="0"/>
                  <a:t>Maximum </a:t>
                </a:r>
                <a:r>
                  <a:rPr lang="it-IT" b="1" dirty="0" err="1"/>
                  <a:t>depth</a:t>
                </a:r>
                <a:r>
                  <a:rPr lang="it-IT" b="1" dirty="0"/>
                  <a:t> of the </a:t>
                </a:r>
                <a:r>
                  <a:rPr lang="it-IT" b="1" dirty="0" err="1"/>
                  <a:t>tree</a:t>
                </a:r>
                <a:r>
                  <a:rPr lang="it-IT" b="1" dirty="0"/>
                  <a:t>;</a:t>
                </a:r>
                <a:endParaRPr lang="it-IT" dirty="0"/>
              </a:p>
              <a:p>
                <a:pPr marL="731520" lvl="1" indent="-457200">
                  <a:buFont typeface="+mj-lt"/>
                  <a:buAutoNum type="arabicPeriod"/>
                </a:pPr>
                <a:r>
                  <a:rPr lang="it-IT" b="1" dirty="0" err="1"/>
                  <a:t>Min</a:t>
                </a:r>
                <a:r>
                  <a:rPr lang="it-IT" b="1" dirty="0"/>
                  <a:t> </a:t>
                </a:r>
                <a:r>
                  <a:rPr lang="it-IT" b="1" dirty="0" err="1"/>
                  <a:t>mumber</a:t>
                </a:r>
                <a:r>
                  <a:rPr lang="it-IT" b="1" dirty="0"/>
                  <a:t> of samples to split a </a:t>
                </a:r>
                <a:r>
                  <a:rPr lang="it-IT" b="1" dirty="0" err="1"/>
                  <a:t>node</a:t>
                </a:r>
                <a:r>
                  <a:rPr lang="it-IT" b="1" dirty="0"/>
                  <a:t> and for </a:t>
                </a:r>
                <a:r>
                  <a:rPr lang="it-IT" b="1" dirty="0" err="1"/>
                  <a:t>each</a:t>
                </a:r>
                <a:r>
                  <a:rPr lang="it-IT" b="1" dirty="0"/>
                  <a:t> </a:t>
                </a:r>
                <a:r>
                  <a:rPr lang="it-IT" b="1" dirty="0" err="1"/>
                  <a:t>leaf</a:t>
                </a:r>
                <a:r>
                  <a:rPr lang="it-IT" dirty="0"/>
                  <a:t>.</a:t>
                </a:r>
                <a:endParaRPr lang="en-US" dirty="0"/>
              </a:p>
              <a:p>
                <a:pPr marL="731520" lvl="1" indent="-457200">
                  <a:buFont typeface="+mj-lt"/>
                  <a:buAutoNum type="arabicPeriod"/>
                </a:pPr>
                <a:endParaRPr lang="en-US" dirty="0"/>
              </a:p>
              <a:p>
                <a:r>
                  <a:rPr lang="en-US" sz="1800" dirty="0"/>
                  <a:t>Results: good classification of the true labels; decline of performance on Portuguese dataset with negatives labels; performance improved with SMOTE</a:t>
                </a:r>
                <a:endParaRPr lang="it-IT" sz="1800" dirty="0"/>
              </a:p>
            </p:txBody>
          </p:sp>
        </mc:Choice>
        <mc:Fallback>
          <p:sp>
            <p:nvSpPr>
              <p:cNvPr id="3" name="Segnaposto contenuto 2">
                <a:extLst>
                  <a:ext uri="{FF2B5EF4-FFF2-40B4-BE49-F238E27FC236}">
                    <a16:creationId xmlns:a16="http://schemas.microsoft.com/office/drawing/2014/main" id="{903E047F-DCDD-49B9-98B2-A413578E9A54}"/>
                  </a:ext>
                </a:extLst>
              </p:cNvPr>
              <p:cNvSpPr>
                <a:spLocks noGrp="1" noRot="1" noChangeAspect="1" noMove="1" noResize="1" noEditPoints="1" noAdjustHandles="1" noChangeArrowheads="1" noChangeShapeType="1" noTextEdit="1"/>
              </p:cNvSpPr>
              <p:nvPr>
                <p:ph idx="1"/>
              </p:nvPr>
            </p:nvSpPr>
            <p:spPr>
              <a:xfrm>
                <a:off x="6479457" y="1403603"/>
                <a:ext cx="5299585" cy="4050792"/>
              </a:xfrm>
              <a:blipFill>
                <a:blip r:embed="rId5"/>
                <a:stretch>
                  <a:fillRect l="-460" t="-1353" r="-575"/>
                </a:stretch>
              </a:blipFill>
            </p:spPr>
            <p:txBody>
              <a:bodyPr/>
              <a:lstStyle/>
              <a:p>
                <a:r>
                  <a:rPr lang="it-IT">
                    <a:noFill/>
                  </a:rPr>
                  <a:t> </a:t>
                </a:r>
              </a:p>
            </p:txBody>
          </p:sp>
        </mc:Fallback>
      </mc:AlternateContent>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5737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27C067AA-FA1F-4ECF-9998-A2F42C15AA01}"/>
              </a:ext>
            </a:extLst>
          </p:cNvPr>
          <p:cNvSpPr>
            <a:spLocks noGrp="1"/>
          </p:cNvSpPr>
          <p:nvPr>
            <p:ph type="ctrTitle"/>
          </p:nvPr>
        </p:nvSpPr>
        <p:spPr>
          <a:xfrm>
            <a:off x="643467" y="643467"/>
            <a:ext cx="6516241" cy="5571066"/>
          </a:xfrm>
        </p:spPr>
        <p:txBody>
          <a:bodyPr>
            <a:normAutofit/>
          </a:bodyPr>
          <a:lstStyle/>
          <a:p>
            <a:pPr algn="r"/>
            <a:r>
              <a:rPr lang="it-IT" dirty="0"/>
              <a:t>Random </a:t>
            </a:r>
            <a:r>
              <a:rPr lang="it-IT" dirty="0" err="1"/>
              <a:t>forest</a:t>
            </a:r>
            <a:endParaRPr lang="it-IT" sz="8800" dirty="0"/>
          </a:p>
        </p:txBody>
      </p:sp>
      <p:sp>
        <p:nvSpPr>
          <p:cNvPr id="9" name="Rectangle 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 name="Group 1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2" name="Oval 1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84409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19EFFC4-CE63-4A37-A3D4-5A62837D0D21}"/>
                  </a:ext>
                </a:extLst>
              </p:cNvPr>
              <p:cNvSpPr>
                <a:spLocks noGrp="1"/>
              </p:cNvSpPr>
              <p:nvPr>
                <p:ph idx="1"/>
              </p:nvPr>
            </p:nvSpPr>
            <p:spPr>
              <a:xfrm>
                <a:off x="6081089" y="725394"/>
                <a:ext cx="5142658" cy="5407212"/>
              </a:xfrm>
            </p:spPr>
            <p:txBody>
              <a:bodyPr anchor="ctr">
                <a:normAutofit/>
              </a:bodyPr>
              <a:lstStyle/>
              <a:p>
                <a:r>
                  <a:rPr lang="it-IT" sz="1700" dirty="0" err="1"/>
                  <a:t>Ensamble</a:t>
                </a:r>
                <a:r>
                  <a:rPr lang="it-IT" sz="1700" dirty="0"/>
                  <a:t> of </a:t>
                </a:r>
                <a:r>
                  <a:rPr lang="it-IT" sz="1700" dirty="0" err="1"/>
                  <a:t>different</a:t>
                </a:r>
                <a:r>
                  <a:rPr lang="it-IT" sz="1700" dirty="0"/>
                  <a:t> DT,  </a:t>
                </a:r>
                <a:r>
                  <a:rPr lang="it-IT" sz="1700" dirty="0" err="1"/>
                  <a:t>fit</a:t>
                </a:r>
                <a:r>
                  <a:rPr lang="it-IT" sz="1700" dirty="0"/>
                  <a:t> on </a:t>
                </a:r>
                <a:r>
                  <a:rPr lang="it-IT" sz="1700" dirty="0" err="1"/>
                  <a:t>various</a:t>
                </a:r>
                <a:r>
                  <a:rPr lang="it-IT" sz="1700" dirty="0"/>
                  <a:t> </a:t>
                </a:r>
                <a:r>
                  <a:rPr lang="it-IT" sz="1700" dirty="0" err="1"/>
                  <a:t>subsambples</a:t>
                </a:r>
                <a:r>
                  <a:rPr lang="it-IT" sz="1700" dirty="0"/>
                  <a:t> of the dataset.</a:t>
                </a:r>
              </a:p>
              <a:p>
                <a:r>
                  <a:rPr lang="it-IT" sz="1700" dirty="0"/>
                  <a:t>The </a:t>
                </a:r>
                <a:r>
                  <a:rPr lang="it-IT" sz="1700" dirty="0" err="1"/>
                  <a:t>overall</a:t>
                </a:r>
                <a:r>
                  <a:rPr lang="it-IT" sz="1700" dirty="0"/>
                  <a:t> </a:t>
                </a:r>
                <a:r>
                  <a:rPr lang="it-IT" sz="1700" dirty="0" err="1"/>
                  <a:t>prediction</a:t>
                </a:r>
                <a:r>
                  <a:rPr lang="it-IT" sz="1700" dirty="0"/>
                  <a:t> </a:t>
                </a:r>
                <a:r>
                  <a:rPr lang="it-IT" sz="1700" dirty="0" err="1"/>
                  <a:t>is</a:t>
                </a:r>
                <a:r>
                  <a:rPr lang="it-IT" sz="1700" dirty="0"/>
                  <a:t> the </a:t>
                </a:r>
                <a:r>
                  <a:rPr lang="it-IT" sz="1700" dirty="0" err="1"/>
                  <a:t>majority</a:t>
                </a:r>
                <a:r>
                  <a:rPr lang="it-IT" sz="1700" dirty="0"/>
                  <a:t> vote: the </a:t>
                </a:r>
                <a:r>
                  <a:rPr lang="it-IT" sz="1700" dirty="0" err="1"/>
                  <a:t>most</a:t>
                </a:r>
                <a:r>
                  <a:rPr lang="it-IT" sz="1700" dirty="0"/>
                  <a:t> </a:t>
                </a:r>
                <a:r>
                  <a:rPr lang="it-IT" sz="1700" dirty="0" err="1"/>
                  <a:t>commonly</a:t>
                </a:r>
                <a:r>
                  <a:rPr lang="it-IT" sz="1700" dirty="0"/>
                  <a:t> </a:t>
                </a:r>
                <a:r>
                  <a:rPr lang="it-IT" sz="1700" dirty="0" err="1"/>
                  <a:t>occurring</a:t>
                </a:r>
                <a:r>
                  <a:rPr lang="it-IT" sz="1700" dirty="0"/>
                  <a:t> class.</a:t>
                </a:r>
              </a:p>
              <a:p>
                <a:r>
                  <a:rPr lang="it-IT" sz="1700" dirty="0"/>
                  <a:t>Better </a:t>
                </a:r>
                <a:r>
                  <a:rPr lang="it-IT" sz="1700" dirty="0" err="1"/>
                  <a:t>generalization</a:t>
                </a:r>
                <a:r>
                  <a:rPr lang="it-IT" sz="1700" dirty="0"/>
                  <a:t> with </a:t>
                </a:r>
                <a:r>
                  <a:rPr lang="it-IT" sz="1700" dirty="0" err="1"/>
                  <a:t>respect</a:t>
                </a:r>
                <a:r>
                  <a:rPr lang="it-IT" sz="1700" dirty="0"/>
                  <a:t> to </a:t>
                </a:r>
                <a:r>
                  <a:rPr lang="it-IT" sz="1700" dirty="0" err="1"/>
                  <a:t>simple</a:t>
                </a:r>
                <a:r>
                  <a:rPr lang="it-IT" sz="1700" dirty="0"/>
                  <a:t> DT, and </a:t>
                </a:r>
                <a:r>
                  <a:rPr lang="it-IT" sz="1700" dirty="0" err="1"/>
                  <a:t>prevent</a:t>
                </a:r>
                <a:r>
                  <a:rPr lang="it-IT" sz="1700" dirty="0"/>
                  <a:t> </a:t>
                </a:r>
                <a:r>
                  <a:rPr lang="it-IT" sz="1700" dirty="0" err="1"/>
                  <a:t>overfitting</a:t>
                </a:r>
                <a:r>
                  <a:rPr lang="it-IT" sz="1700" dirty="0"/>
                  <a:t>.</a:t>
                </a:r>
              </a:p>
              <a:p>
                <a:r>
                  <a:rPr lang="it-IT" sz="1700" dirty="0"/>
                  <a:t>Random </a:t>
                </a:r>
                <a:r>
                  <a:rPr lang="it-IT" sz="1700" dirty="0" err="1"/>
                  <a:t>forest</a:t>
                </a:r>
                <a:r>
                  <a:rPr lang="it-IT" sz="1700" dirty="0"/>
                  <a:t> </a:t>
                </a:r>
                <a:r>
                  <a:rPr lang="it-IT" sz="1700" dirty="0" err="1"/>
                  <a:t>provide</a:t>
                </a:r>
                <a:r>
                  <a:rPr lang="it-IT" sz="1700" dirty="0"/>
                  <a:t> an </a:t>
                </a:r>
                <a:r>
                  <a:rPr lang="it-IT" sz="1700" dirty="0" err="1"/>
                  <a:t>improvement</a:t>
                </a:r>
                <a:r>
                  <a:rPr lang="it-IT" sz="1700" dirty="0"/>
                  <a:t> over </a:t>
                </a:r>
                <a:r>
                  <a:rPr lang="it-IT" sz="1700" i="1" dirty="0" err="1"/>
                  <a:t>bagged</a:t>
                </a:r>
                <a:r>
                  <a:rPr lang="it-IT" sz="1700" i="1" dirty="0"/>
                  <a:t> </a:t>
                </a:r>
                <a:r>
                  <a:rPr lang="it-IT" sz="1700" i="1" dirty="0" err="1"/>
                  <a:t>trees</a:t>
                </a:r>
                <a:r>
                  <a:rPr lang="it-IT" sz="1700" i="1" dirty="0"/>
                  <a:t> (</a:t>
                </a:r>
                <a:r>
                  <a:rPr lang="it-IT" sz="1700" i="1" dirty="0" err="1"/>
                  <a:t>bagging</a:t>
                </a:r>
                <a:r>
                  <a:rPr lang="it-IT" sz="1700" i="1" dirty="0"/>
                  <a:t> </a:t>
                </a:r>
                <a:r>
                  <a:rPr lang="it-IT" sz="1700" i="1" dirty="0" err="1"/>
                  <a:t>is</a:t>
                </a:r>
                <a:r>
                  <a:rPr lang="it-IT" sz="1700" i="1" dirty="0"/>
                  <a:t> a procedure for </a:t>
                </a:r>
                <a:r>
                  <a:rPr lang="it-IT" sz="1700" i="1" dirty="0" err="1"/>
                  <a:t>reducing</a:t>
                </a:r>
                <a:r>
                  <a:rPr lang="it-IT" sz="1700" i="1" dirty="0"/>
                  <a:t> the </a:t>
                </a:r>
                <a:r>
                  <a:rPr lang="it-IT" sz="1700" i="1" dirty="0" err="1"/>
                  <a:t>variance</a:t>
                </a:r>
                <a:r>
                  <a:rPr lang="it-IT" sz="1700" i="1" dirty="0"/>
                  <a:t> of a </a:t>
                </a:r>
                <a:r>
                  <a:rPr lang="it-IT" sz="1700" i="1" dirty="0" err="1"/>
                  <a:t>statistical</a:t>
                </a:r>
                <a:r>
                  <a:rPr lang="it-IT" sz="1700" i="1" dirty="0"/>
                  <a:t> learning </a:t>
                </a:r>
                <a:r>
                  <a:rPr lang="it-IT" sz="1700" i="1" dirty="0" err="1"/>
                  <a:t>method</a:t>
                </a:r>
                <a:r>
                  <a:rPr lang="it-IT" sz="1700" i="1" dirty="0"/>
                  <a:t>) </a:t>
                </a:r>
                <a:r>
                  <a:rPr lang="en-US" sz="1700" dirty="0"/>
                  <a:t>by decorrelating the trees, which results in a reduction of the variance.</a:t>
                </a:r>
              </a:p>
              <a:p>
                <a:r>
                  <a:rPr lang="en-US" sz="1700" dirty="0"/>
                  <a:t>A number of decision trees is built on bootstrapped training samples and, each time a split has to be created, a random selection of m out of p predictors is chosen as split candidates. A fresh selection of m candidates is taken at each split. Typically, </a:t>
                </a:r>
                <a14:m>
                  <m:oMath xmlns:m="http://schemas.openxmlformats.org/officeDocument/2006/math">
                    <m:r>
                      <a:rPr lang="it-IT" sz="1700" b="0" i="1" smtClean="0">
                        <a:latin typeface="Cambria Math" panose="02040503050406030204" pitchFamily="18" charset="0"/>
                      </a:rPr>
                      <m:t>𝑚</m:t>
                    </m:r>
                    <m:r>
                      <a:rPr lang="it-IT" sz="1700" b="0" i="1" smtClean="0">
                        <a:latin typeface="Cambria Math" panose="02040503050406030204" pitchFamily="18" charset="0"/>
                      </a:rPr>
                      <m:t>= </m:t>
                    </m:r>
                    <m:rad>
                      <m:radPr>
                        <m:degHide m:val="on"/>
                        <m:ctrlPr>
                          <a:rPr lang="it-IT" sz="1700" b="0" i="1" smtClean="0">
                            <a:latin typeface="Cambria Math" panose="02040503050406030204" pitchFamily="18" charset="0"/>
                          </a:rPr>
                        </m:ctrlPr>
                      </m:radPr>
                      <m:deg/>
                      <m:e>
                        <m:r>
                          <a:rPr lang="it-IT" sz="1700" b="0" i="1" smtClean="0">
                            <a:latin typeface="Cambria Math" panose="02040503050406030204" pitchFamily="18" charset="0"/>
                          </a:rPr>
                          <m:t>𝑝</m:t>
                        </m:r>
                      </m:e>
                    </m:rad>
                  </m:oMath>
                </a14:m>
                <a:endParaRPr lang="it-IT" sz="1700" i="1" dirty="0"/>
              </a:p>
            </p:txBody>
          </p:sp>
        </mc:Choice>
        <mc:Fallback xmlns="">
          <p:sp>
            <p:nvSpPr>
              <p:cNvPr id="3" name="Segnaposto contenuto 2">
                <a:extLst>
                  <a:ext uri="{FF2B5EF4-FFF2-40B4-BE49-F238E27FC236}">
                    <a16:creationId xmlns:a16="http://schemas.microsoft.com/office/drawing/2014/main" id="{F19EFFC4-CE63-4A37-A3D4-5A62837D0D21}"/>
                  </a:ext>
                </a:extLst>
              </p:cNvPr>
              <p:cNvSpPr>
                <a:spLocks noGrp="1" noRot="1" noChangeAspect="1" noMove="1" noResize="1" noEditPoints="1" noAdjustHandles="1" noChangeArrowheads="1" noChangeShapeType="1" noTextEdit="1"/>
              </p:cNvSpPr>
              <p:nvPr>
                <p:ph idx="1"/>
              </p:nvPr>
            </p:nvSpPr>
            <p:spPr>
              <a:xfrm>
                <a:off x="6081089" y="725394"/>
                <a:ext cx="5142658" cy="5407212"/>
              </a:xfrm>
              <a:blipFill>
                <a:blip r:embed="rId6"/>
                <a:stretch>
                  <a:fillRect l="-237" r="-949"/>
                </a:stretch>
              </a:blipFill>
            </p:spPr>
            <p:txBody>
              <a:bodyPr/>
              <a:lstStyle/>
              <a:p>
                <a:r>
                  <a:rPr lang="it-IT">
                    <a:noFill/>
                  </a:rPr>
                  <a:t> </a:t>
                </a:r>
              </a:p>
            </p:txBody>
          </p:sp>
        </mc:Fallback>
      </mc:AlternateContent>
    </p:spTree>
    <p:extLst>
      <p:ext uri="{BB962C8B-B14F-4D97-AF65-F5344CB8AC3E}">
        <p14:creationId xmlns:p14="http://schemas.microsoft.com/office/powerpoint/2010/main" val="222128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D3B4DD-7009-4A88-B038-EC93EBD61F83}"/>
              </a:ext>
            </a:extLst>
          </p:cNvPr>
          <p:cNvSpPr>
            <a:spLocks noGrp="1"/>
          </p:cNvSpPr>
          <p:nvPr>
            <p:ph type="title"/>
          </p:nvPr>
        </p:nvSpPr>
        <p:spPr>
          <a:xfrm>
            <a:off x="1069848" y="798394"/>
            <a:ext cx="4730451" cy="1637730"/>
          </a:xfrm>
        </p:spPr>
        <p:txBody>
          <a:bodyPr>
            <a:normAutofit/>
          </a:bodyPr>
          <a:lstStyle/>
          <a:p>
            <a:r>
              <a:rPr lang="it-IT" sz="4400"/>
              <a:t>Features description</a:t>
            </a:r>
          </a:p>
        </p:txBody>
      </p:sp>
      <p:sp>
        <p:nvSpPr>
          <p:cNvPr id="3" name="Segnaposto contenuto 2">
            <a:extLst>
              <a:ext uri="{FF2B5EF4-FFF2-40B4-BE49-F238E27FC236}">
                <a16:creationId xmlns:a16="http://schemas.microsoft.com/office/drawing/2014/main" id="{75A85769-090B-4A46-BE5E-47B0B95AB246}"/>
              </a:ext>
            </a:extLst>
          </p:cNvPr>
          <p:cNvSpPr>
            <a:spLocks noGrp="1"/>
          </p:cNvSpPr>
          <p:nvPr>
            <p:ph idx="1"/>
          </p:nvPr>
        </p:nvSpPr>
        <p:spPr>
          <a:xfrm>
            <a:off x="1069848" y="2578608"/>
            <a:ext cx="4730451" cy="3593592"/>
          </a:xfrm>
        </p:spPr>
        <p:txBody>
          <a:bodyPr>
            <a:normAutofit/>
          </a:bodyPr>
          <a:lstStyle/>
          <a:p>
            <a:r>
              <a:rPr lang="it-IT" sz="1800" dirty="0"/>
              <a:t>2 small dataset </a:t>
            </a:r>
            <a:r>
              <a:rPr lang="it-IT" sz="1800" dirty="0" err="1"/>
              <a:t>containing</a:t>
            </a:r>
            <a:r>
              <a:rPr lang="it-IT" sz="1800" dirty="0"/>
              <a:t> </a:t>
            </a:r>
            <a:r>
              <a:rPr lang="it-IT" sz="1800" dirty="0" err="1"/>
              <a:t>grades</a:t>
            </a:r>
            <a:r>
              <a:rPr lang="it-IT" sz="1800" dirty="0"/>
              <a:t> in </a:t>
            </a:r>
            <a:r>
              <a:rPr lang="it-IT" sz="1800" dirty="0" err="1"/>
              <a:t>Mathematics</a:t>
            </a:r>
            <a:r>
              <a:rPr lang="it-IT" sz="1800" dirty="0"/>
              <a:t> and </a:t>
            </a:r>
            <a:r>
              <a:rPr lang="it-IT" sz="1800" dirty="0" err="1"/>
              <a:t>Portuguese</a:t>
            </a:r>
            <a:r>
              <a:rPr lang="it-IT" sz="1800" dirty="0"/>
              <a:t>.</a:t>
            </a:r>
          </a:p>
          <a:p>
            <a:r>
              <a:rPr lang="it-IT" sz="1800" dirty="0" err="1"/>
              <a:t>Each</a:t>
            </a:r>
            <a:r>
              <a:rPr lang="it-IT" sz="1800" dirty="0"/>
              <a:t> datum </a:t>
            </a:r>
            <a:r>
              <a:rPr lang="it-IT" sz="1800" dirty="0" err="1"/>
              <a:t>characterized</a:t>
            </a:r>
            <a:r>
              <a:rPr lang="it-IT" sz="1800" dirty="0"/>
              <a:t> by 33 </a:t>
            </a:r>
            <a:r>
              <a:rPr lang="it-IT" sz="1800" dirty="0" err="1"/>
              <a:t>attributes</a:t>
            </a:r>
            <a:r>
              <a:rPr lang="it-IT" sz="1800" dirty="0"/>
              <a:t>.</a:t>
            </a:r>
          </a:p>
          <a:p>
            <a:r>
              <a:rPr lang="it-IT" sz="1800" dirty="0"/>
              <a:t>G3: </a:t>
            </a:r>
            <a:r>
              <a:rPr lang="it-IT" sz="1800" dirty="0" err="1"/>
              <a:t>our</a:t>
            </a:r>
            <a:r>
              <a:rPr lang="it-IT" sz="1800" dirty="0"/>
              <a:t> </a:t>
            </a:r>
            <a:r>
              <a:rPr lang="it-IT" sz="1800" dirty="0" err="1"/>
              <a:t>attribute</a:t>
            </a:r>
            <a:r>
              <a:rPr lang="it-IT" sz="1800" dirty="0"/>
              <a:t> of </a:t>
            </a:r>
            <a:r>
              <a:rPr lang="it-IT" sz="1800" dirty="0" err="1"/>
              <a:t>interest</a:t>
            </a:r>
            <a:r>
              <a:rPr lang="it-IT" sz="1800" dirty="0"/>
              <a:t>: </a:t>
            </a:r>
            <a:r>
              <a:rPr lang="it-IT" sz="1800" dirty="0" err="1"/>
              <a:t>final</a:t>
            </a:r>
            <a:r>
              <a:rPr lang="it-IT" sz="1800" dirty="0"/>
              <a:t> grade of the </a:t>
            </a:r>
            <a:r>
              <a:rPr lang="it-IT" sz="1800" dirty="0" err="1"/>
              <a:t>student</a:t>
            </a:r>
            <a:r>
              <a:rPr lang="it-IT" sz="1800" dirty="0"/>
              <a:t>(</a:t>
            </a:r>
            <a:r>
              <a:rPr lang="it-IT" sz="1800" dirty="0" err="1"/>
              <a:t>integer</a:t>
            </a:r>
            <a:r>
              <a:rPr lang="it-IT" sz="1800" dirty="0"/>
              <a:t> </a:t>
            </a:r>
            <a:r>
              <a:rPr lang="it-IT" sz="1800" dirty="0" err="1"/>
              <a:t>between</a:t>
            </a:r>
            <a:r>
              <a:rPr lang="it-IT" sz="1800" dirty="0"/>
              <a:t> 0 and 20).</a:t>
            </a:r>
          </a:p>
          <a:p>
            <a:r>
              <a:rPr lang="it-IT" sz="1800" dirty="0"/>
              <a:t>Mapping of </a:t>
            </a:r>
            <a:r>
              <a:rPr lang="it-IT" sz="1800" dirty="0" err="1"/>
              <a:t>student</a:t>
            </a:r>
            <a:r>
              <a:rPr lang="it-IT" sz="1800" dirty="0"/>
              <a:t> </a:t>
            </a:r>
            <a:r>
              <a:rPr lang="it-IT" sz="1800" dirty="0" err="1"/>
              <a:t>grades</a:t>
            </a:r>
            <a:r>
              <a:rPr lang="it-IT" sz="1800" dirty="0"/>
              <a:t>: grade &gt;= 10 </a:t>
            </a:r>
            <a:r>
              <a:rPr lang="it-IT" sz="1800" dirty="0" err="1"/>
              <a:t>exam</a:t>
            </a:r>
            <a:r>
              <a:rPr lang="it-IT" sz="1800" dirty="0"/>
              <a:t> </a:t>
            </a:r>
            <a:r>
              <a:rPr lang="it-IT" sz="1800" dirty="0" err="1"/>
              <a:t>passed</a:t>
            </a:r>
            <a:r>
              <a:rPr lang="it-IT" sz="1800" dirty="0"/>
              <a:t>, </a:t>
            </a:r>
            <a:r>
              <a:rPr lang="it-IT" sz="1800" dirty="0" err="1"/>
              <a:t>otherwise</a:t>
            </a:r>
            <a:r>
              <a:rPr lang="it-IT" sz="1800" dirty="0"/>
              <a:t> </a:t>
            </a:r>
            <a:r>
              <a:rPr lang="it-IT" sz="1800" dirty="0" err="1"/>
              <a:t>not</a:t>
            </a:r>
            <a:r>
              <a:rPr lang="it-IT" sz="1800" dirty="0"/>
              <a:t> </a:t>
            </a:r>
            <a:r>
              <a:rPr lang="it-IT" sz="1800" dirty="0" err="1"/>
              <a:t>passed</a:t>
            </a:r>
            <a:r>
              <a:rPr lang="it-IT" sz="1800" dirty="0"/>
              <a:t>.</a:t>
            </a:r>
          </a:p>
          <a:p>
            <a:r>
              <a:rPr lang="it-IT" sz="1800" dirty="0" err="1"/>
              <a:t>Imbalanced</a:t>
            </a:r>
            <a:r>
              <a:rPr lang="it-IT" sz="1800" dirty="0"/>
              <a:t> dataset:  </a:t>
            </a:r>
            <a:r>
              <a:rPr lang="it-IT" sz="1800" dirty="0" err="1"/>
              <a:t>Problem</a:t>
            </a:r>
            <a:r>
              <a:rPr lang="it-IT" sz="1800" dirty="0"/>
              <a:t>!</a:t>
            </a:r>
          </a:p>
        </p:txBody>
      </p:sp>
      <p:sp>
        <p:nvSpPr>
          <p:cNvPr id="10" name="Freeform: Shape 9">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a:extLst>
              <a:ext uri="{FF2B5EF4-FFF2-40B4-BE49-F238E27FC236}">
                <a16:creationId xmlns:a16="http://schemas.microsoft.com/office/drawing/2014/main" id="{A3AD058B-17A6-4033-97B0-58084355468E}"/>
              </a:ext>
            </a:extLst>
          </p:cNvPr>
          <p:cNvPicPr>
            <a:picLocks noChangeAspect="1"/>
          </p:cNvPicPr>
          <p:nvPr/>
        </p:nvPicPr>
        <p:blipFill>
          <a:blip r:embed="rId2"/>
          <a:stretch>
            <a:fillRect/>
          </a:stretch>
        </p:blipFill>
        <p:spPr>
          <a:xfrm>
            <a:off x="6808810" y="1619647"/>
            <a:ext cx="5114458" cy="1917921"/>
          </a:xfrm>
          <a:prstGeom prst="rect">
            <a:avLst/>
          </a:prstGeom>
        </p:spPr>
      </p:pic>
    </p:spTree>
    <p:extLst>
      <p:ext uri="{BB962C8B-B14F-4D97-AF65-F5344CB8AC3E}">
        <p14:creationId xmlns:p14="http://schemas.microsoft.com/office/powerpoint/2010/main" val="2411370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70F77531-8D47-4819-AC2A-DC945D405FEC}"/>
              </a:ext>
            </a:extLst>
          </p:cNvPr>
          <p:cNvPicPr>
            <a:picLocks noChangeAspect="1"/>
          </p:cNvPicPr>
          <p:nvPr/>
        </p:nvPicPr>
        <p:blipFill>
          <a:blip r:embed="rId4"/>
          <a:stretch>
            <a:fillRect/>
          </a:stretch>
        </p:blipFill>
        <p:spPr>
          <a:xfrm>
            <a:off x="633999" y="1274116"/>
            <a:ext cx="5112461" cy="4320029"/>
          </a:xfrm>
          <a:prstGeom prst="rect">
            <a:avLst/>
          </a:prstGeom>
        </p:spPr>
      </p:pic>
      <p:sp>
        <p:nvSpPr>
          <p:cNvPr id="3" name="Segnaposto contenuto 2">
            <a:extLst>
              <a:ext uri="{FF2B5EF4-FFF2-40B4-BE49-F238E27FC236}">
                <a16:creationId xmlns:a16="http://schemas.microsoft.com/office/drawing/2014/main" id="{35A0D16C-3743-43A2-B8E7-552DF9B68F5F}"/>
              </a:ext>
            </a:extLst>
          </p:cNvPr>
          <p:cNvSpPr>
            <a:spLocks noGrp="1"/>
          </p:cNvSpPr>
          <p:nvPr>
            <p:ph idx="1"/>
          </p:nvPr>
        </p:nvSpPr>
        <p:spPr>
          <a:xfrm>
            <a:off x="6400799" y="2121408"/>
            <a:ext cx="5299585" cy="4050792"/>
          </a:xfrm>
        </p:spPr>
        <p:txBody>
          <a:bodyPr>
            <a:normAutofit/>
          </a:bodyPr>
          <a:lstStyle/>
          <a:p>
            <a:r>
              <a:rPr lang="en-US" sz="1800"/>
              <a:t>The tuned parameters are:</a:t>
            </a:r>
          </a:p>
          <a:p>
            <a:pPr marL="731520" lvl="1" indent="-457200">
              <a:buFont typeface="+mj-lt"/>
              <a:buAutoNum type="arabicPeriod"/>
            </a:pPr>
            <a:r>
              <a:rPr lang="en-US" dirty="0"/>
              <a:t>the number of predictors p;</a:t>
            </a:r>
          </a:p>
          <a:p>
            <a:pPr marL="731520" lvl="1" indent="-457200">
              <a:buFont typeface="+mj-lt"/>
              <a:buAutoNum type="arabicPeriod"/>
            </a:pPr>
            <a:r>
              <a:rPr lang="en-US" dirty="0"/>
              <a:t>the criterion for </a:t>
            </a:r>
            <a:r>
              <a:rPr lang="it-IT"/>
              <a:t>classifying</a:t>
            </a:r>
            <a:r>
              <a:rPr lang="it-IT" dirty="0"/>
              <a:t> </a:t>
            </a:r>
            <a:r>
              <a:rPr lang="it-IT"/>
              <a:t>objects</a:t>
            </a:r>
            <a:r>
              <a:rPr lang="it-IT" dirty="0"/>
              <a:t>.</a:t>
            </a:r>
          </a:p>
          <a:p>
            <a:pPr marL="731520" lvl="1" indent="-457200">
              <a:buFont typeface="+mj-lt"/>
              <a:buAutoNum type="arabicPeriod"/>
            </a:pPr>
            <a:endParaRPr lang="it-IT" dirty="0"/>
          </a:p>
          <a:p>
            <a:r>
              <a:rPr lang="it-IT" sz="1800"/>
              <a:t>Results: </a:t>
            </a:r>
            <a:r>
              <a:rPr lang="en-US" sz="1800"/>
              <a:t>the model achieves very high results when predicting the True label, which is the majority class, but the performance drops when the target is the minority class, especially when the training set is not oversampled.</a:t>
            </a:r>
            <a:endParaRPr lang="it-IT" sz="1800"/>
          </a:p>
        </p:txBody>
      </p:sp>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35513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3CA49A-71DD-4E8D-8D00-0D000AB38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6E8537E-57AF-43EA-8734-3C66AD724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1DA8C18B-9C8E-47E6-BAEF-86331BC0A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B5779BC-C596-4A99-8A92-943741EF3707}"/>
              </a:ext>
            </a:extLst>
          </p:cNvPr>
          <p:cNvSpPr>
            <a:spLocks noGrp="1"/>
          </p:cNvSpPr>
          <p:nvPr>
            <p:ph type="ctrTitle"/>
          </p:nvPr>
        </p:nvSpPr>
        <p:spPr>
          <a:xfrm>
            <a:off x="5297763" y="643467"/>
            <a:ext cx="6271758" cy="5571066"/>
          </a:xfrm>
        </p:spPr>
        <p:txBody>
          <a:bodyPr>
            <a:normAutofit/>
          </a:bodyPr>
          <a:lstStyle/>
          <a:p>
            <a:r>
              <a:rPr lang="it-IT" sz="8000"/>
              <a:t>conclusions</a:t>
            </a:r>
          </a:p>
        </p:txBody>
      </p:sp>
    </p:spTree>
    <p:extLst>
      <p:ext uri="{BB962C8B-B14F-4D97-AF65-F5344CB8AC3E}">
        <p14:creationId xmlns:p14="http://schemas.microsoft.com/office/powerpoint/2010/main" val="17524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320EF0-BBCF-4227-8108-92736B729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7997"/>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Immagine 4" descr="Immagine che contiene tavolo&#10;&#10;Descrizione generata automaticamente">
            <a:extLst>
              <a:ext uri="{FF2B5EF4-FFF2-40B4-BE49-F238E27FC236}">
                <a16:creationId xmlns:a16="http://schemas.microsoft.com/office/drawing/2014/main" id="{5A38C1FE-0EEA-44F4-BC8C-3F4693BE4BBA}"/>
              </a:ext>
            </a:extLst>
          </p:cNvPr>
          <p:cNvPicPr>
            <a:picLocks noChangeAspect="1"/>
          </p:cNvPicPr>
          <p:nvPr/>
        </p:nvPicPr>
        <p:blipFill>
          <a:blip r:embed="rId3"/>
          <a:stretch>
            <a:fillRect/>
          </a:stretch>
        </p:blipFill>
        <p:spPr>
          <a:xfrm>
            <a:off x="0" y="1472707"/>
            <a:ext cx="4889241" cy="1368987"/>
          </a:xfrm>
          <a:prstGeom prst="rect">
            <a:avLst/>
          </a:prstGeom>
        </p:spPr>
      </p:pic>
      <p:pic>
        <p:nvPicPr>
          <p:cNvPr id="7" name="Immagine 6" descr="Immagine che contiene metro&#10;&#10;Descrizione generata automaticamente">
            <a:extLst>
              <a:ext uri="{FF2B5EF4-FFF2-40B4-BE49-F238E27FC236}">
                <a16:creationId xmlns:a16="http://schemas.microsoft.com/office/drawing/2014/main" id="{6C2A3197-BA9D-44A4-966A-052F48D3FC83}"/>
              </a:ext>
            </a:extLst>
          </p:cNvPr>
          <p:cNvPicPr>
            <a:picLocks noChangeAspect="1"/>
          </p:cNvPicPr>
          <p:nvPr/>
        </p:nvPicPr>
        <p:blipFill>
          <a:blip r:embed="rId4"/>
          <a:stretch>
            <a:fillRect/>
          </a:stretch>
        </p:blipFill>
        <p:spPr>
          <a:xfrm>
            <a:off x="36091" y="4314397"/>
            <a:ext cx="4853150" cy="1371014"/>
          </a:xfrm>
          <a:prstGeom prst="rect">
            <a:avLst/>
          </a:prstGeom>
        </p:spPr>
      </p:pic>
      <p:sp>
        <p:nvSpPr>
          <p:cNvPr id="3" name="Segnaposto contenuto 2">
            <a:extLst>
              <a:ext uri="{FF2B5EF4-FFF2-40B4-BE49-F238E27FC236}">
                <a16:creationId xmlns:a16="http://schemas.microsoft.com/office/drawing/2014/main" id="{5C1C32AE-814B-43EA-AE00-9E824E545335}"/>
              </a:ext>
            </a:extLst>
          </p:cNvPr>
          <p:cNvSpPr>
            <a:spLocks noGrp="1"/>
          </p:cNvSpPr>
          <p:nvPr>
            <p:ph idx="1"/>
          </p:nvPr>
        </p:nvSpPr>
        <p:spPr>
          <a:xfrm>
            <a:off x="6386286" y="2456596"/>
            <a:ext cx="4741962" cy="3715603"/>
          </a:xfrm>
        </p:spPr>
        <p:txBody>
          <a:bodyPr>
            <a:normAutofit/>
          </a:bodyPr>
          <a:lstStyle/>
          <a:p>
            <a:r>
              <a:rPr lang="en-US" sz="1700"/>
              <a:t>Tables show the achieved results by all classifiers, respectively in terms of accuracy and F1-score on the False label. </a:t>
            </a:r>
          </a:p>
          <a:p>
            <a:r>
              <a:rPr lang="it-IT" sz="1700"/>
              <a:t>In the </a:t>
            </a:r>
            <a:r>
              <a:rPr lang="it-IT" sz="1700" err="1"/>
              <a:t>former</a:t>
            </a:r>
            <a:r>
              <a:rPr lang="it-IT" sz="1700"/>
              <a:t> case, </a:t>
            </a:r>
            <a:r>
              <a:rPr lang="en-US" sz="1700"/>
              <a:t>Logistic Regression and SVM perform best on both Math and Portuguese data sets</a:t>
            </a:r>
          </a:p>
          <a:p>
            <a:r>
              <a:rPr lang="en-US" sz="1700"/>
              <a:t>As for the latter, instead, we keep having good results on the Math dataset, where SMOTE oversampling always makes achieving better scores, whilst on the most imbalanced dataset, the Por</a:t>
            </a:r>
            <a:r>
              <a:rPr lang="it-IT" sz="1700" err="1"/>
              <a:t>tuguese</a:t>
            </a:r>
            <a:r>
              <a:rPr lang="it-IT" sz="1700"/>
              <a:t> one, performances drop</a:t>
            </a:r>
          </a:p>
        </p:txBody>
      </p:sp>
      <p:grpSp>
        <p:nvGrpSpPr>
          <p:cNvPr id="18" name="Group 17">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 name="Oval 19">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47562712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D3CEFF-67D6-4992-8270-2EE1A7F57828}"/>
              </a:ext>
            </a:extLst>
          </p:cNvPr>
          <p:cNvSpPr>
            <a:spLocks noGrp="1"/>
          </p:cNvSpPr>
          <p:nvPr>
            <p:ph type="ctrTitle"/>
          </p:nvPr>
        </p:nvSpPr>
        <p:spPr>
          <a:xfrm>
            <a:off x="6556100" y="1360493"/>
            <a:ext cx="4972511" cy="3106732"/>
          </a:xfrm>
        </p:spPr>
        <p:txBody>
          <a:bodyPr anchor="b">
            <a:normAutofit/>
          </a:bodyPr>
          <a:lstStyle/>
          <a:p>
            <a:r>
              <a:rPr lang="it-IT" sz="7200"/>
              <a:t>The end!</a:t>
            </a:r>
          </a:p>
        </p:txBody>
      </p:sp>
      <p:sp>
        <p:nvSpPr>
          <p:cNvPr id="38" name="Freeform: Shape 30">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Graphic 6" descr="Smiling Face with No Fill">
            <a:extLst>
              <a:ext uri="{FF2B5EF4-FFF2-40B4-BE49-F238E27FC236}">
                <a16:creationId xmlns:a16="http://schemas.microsoft.com/office/drawing/2014/main" id="{DF6181D0-ABA4-4AD5-AA1B-5E8F4E23E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388" y="1554207"/>
            <a:ext cx="3749586" cy="3749586"/>
          </a:xfrm>
          <a:prstGeom prst="rect">
            <a:avLst/>
          </a:prstGeom>
        </p:spPr>
      </p:pic>
    </p:spTree>
    <p:extLst>
      <p:ext uri="{BB962C8B-B14F-4D97-AF65-F5344CB8AC3E}">
        <p14:creationId xmlns:p14="http://schemas.microsoft.com/office/powerpoint/2010/main" val="20217378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AFB9373-E5EC-409C-865E-A7393CDA09D1}"/>
              </a:ext>
            </a:extLst>
          </p:cNvPr>
          <p:cNvSpPr>
            <a:spLocks noGrp="1"/>
          </p:cNvSpPr>
          <p:nvPr>
            <p:ph type="title"/>
          </p:nvPr>
        </p:nvSpPr>
        <p:spPr>
          <a:xfrm>
            <a:off x="382280" y="484632"/>
            <a:ext cx="6743844" cy="1609344"/>
          </a:xfrm>
        </p:spPr>
        <p:txBody>
          <a:bodyPr>
            <a:normAutofit/>
          </a:bodyPr>
          <a:lstStyle/>
          <a:p>
            <a:r>
              <a:rPr lang="it-IT" sz="4800"/>
              <a:t>Correlation matrices</a:t>
            </a:r>
          </a:p>
        </p:txBody>
      </p:sp>
      <p:sp>
        <p:nvSpPr>
          <p:cNvPr id="3" name="Segnaposto contenuto 2">
            <a:extLst>
              <a:ext uri="{FF2B5EF4-FFF2-40B4-BE49-F238E27FC236}">
                <a16:creationId xmlns:a16="http://schemas.microsoft.com/office/drawing/2014/main" id="{42F59D2A-E61F-4787-98DF-0F00C6D13DD6}"/>
              </a:ext>
            </a:extLst>
          </p:cNvPr>
          <p:cNvSpPr>
            <a:spLocks noGrp="1"/>
          </p:cNvSpPr>
          <p:nvPr>
            <p:ph idx="1"/>
          </p:nvPr>
        </p:nvSpPr>
        <p:spPr>
          <a:xfrm>
            <a:off x="382279" y="2121408"/>
            <a:ext cx="6743845" cy="4050792"/>
          </a:xfrm>
        </p:spPr>
        <p:txBody>
          <a:bodyPr>
            <a:normAutofit/>
          </a:bodyPr>
          <a:lstStyle/>
          <a:p>
            <a:r>
              <a:rPr lang="it-IT" sz="1800" dirty="0" err="1"/>
              <a:t>Used</a:t>
            </a:r>
            <a:r>
              <a:rPr lang="it-IT" sz="1800" dirty="0"/>
              <a:t> to </a:t>
            </a:r>
            <a:r>
              <a:rPr lang="it-IT" sz="1800" dirty="0" err="1"/>
              <a:t>better</a:t>
            </a:r>
            <a:r>
              <a:rPr lang="it-IT" sz="1800" dirty="0"/>
              <a:t> </a:t>
            </a:r>
            <a:r>
              <a:rPr lang="it-IT" sz="1800" dirty="0" err="1"/>
              <a:t>understand</a:t>
            </a:r>
            <a:r>
              <a:rPr lang="it-IT" sz="1800" dirty="0"/>
              <a:t> features and </a:t>
            </a:r>
            <a:r>
              <a:rPr lang="it-IT" sz="1800" dirty="0" err="1"/>
              <a:t>their</a:t>
            </a:r>
            <a:r>
              <a:rPr lang="it-IT" sz="1800" dirty="0"/>
              <a:t> </a:t>
            </a:r>
            <a:r>
              <a:rPr lang="it-IT" sz="1800" dirty="0" err="1"/>
              <a:t>dependences</a:t>
            </a:r>
            <a:r>
              <a:rPr lang="it-IT" sz="1800" dirty="0"/>
              <a:t>.</a:t>
            </a:r>
          </a:p>
          <a:p>
            <a:r>
              <a:rPr lang="it-IT" sz="1800" dirty="0"/>
              <a:t>High </a:t>
            </a:r>
            <a:r>
              <a:rPr lang="it-IT" sz="1800" dirty="0" err="1"/>
              <a:t>correlation</a:t>
            </a:r>
            <a:r>
              <a:rPr lang="it-IT" sz="1800" dirty="0"/>
              <a:t> </a:t>
            </a:r>
            <a:r>
              <a:rPr lang="it-IT" sz="1800" dirty="0" err="1"/>
              <a:t>between</a:t>
            </a:r>
            <a:r>
              <a:rPr lang="it-IT" sz="1800" dirty="0"/>
              <a:t> G3 and G1 and G2.</a:t>
            </a:r>
          </a:p>
          <a:p>
            <a:r>
              <a:rPr lang="it-IT" sz="1800" dirty="0" err="1"/>
              <a:t>Poor</a:t>
            </a:r>
            <a:r>
              <a:rPr lang="it-IT" sz="1800" dirty="0"/>
              <a:t> </a:t>
            </a:r>
            <a:r>
              <a:rPr lang="it-IT" sz="1800" dirty="0" err="1"/>
              <a:t>correlation</a:t>
            </a:r>
            <a:r>
              <a:rPr lang="it-IT" sz="1800" dirty="0"/>
              <a:t> </a:t>
            </a:r>
            <a:r>
              <a:rPr lang="it-IT" sz="1800" dirty="0" err="1"/>
              <a:t>between</a:t>
            </a:r>
            <a:r>
              <a:rPr lang="it-IT" sz="1800" dirty="0"/>
              <a:t> G3 and some </a:t>
            </a:r>
            <a:r>
              <a:rPr lang="it-IT" sz="1800" dirty="0" err="1"/>
              <a:t>other</a:t>
            </a:r>
            <a:r>
              <a:rPr lang="it-IT" sz="1800" dirty="0"/>
              <a:t> </a:t>
            </a:r>
            <a:r>
              <a:rPr lang="it-IT" sz="1800" dirty="0" err="1"/>
              <a:t>variables</a:t>
            </a:r>
            <a:r>
              <a:rPr lang="it-IT" sz="1800" dirty="0"/>
              <a:t>: drop of the features with </a:t>
            </a:r>
            <a:r>
              <a:rPr lang="it-IT" sz="1800" dirty="0" err="1"/>
              <a:t>correlation</a:t>
            </a:r>
            <a:r>
              <a:rPr lang="it-IT" sz="1800" dirty="0"/>
              <a:t> in [-0.07, 0.07].</a:t>
            </a:r>
          </a:p>
          <a:p>
            <a:r>
              <a:rPr lang="it-IT" sz="1800" dirty="0" err="1"/>
              <a:t>Result</a:t>
            </a:r>
            <a:r>
              <a:rPr lang="it-IT" sz="1800" dirty="0"/>
              <a:t>: Mathematics</a:t>
            </a:r>
            <a:r>
              <a:rPr lang="it-IT" sz="1800" dirty="0">
                <a:sym typeface="Wingdings" panose="05000000000000000000" pitchFamily="2" charset="2"/>
              </a:rPr>
              <a:t>27 </a:t>
            </a:r>
            <a:r>
              <a:rPr lang="it-IT" sz="1800" dirty="0" err="1">
                <a:sym typeface="Wingdings" panose="05000000000000000000" pitchFamily="2" charset="2"/>
              </a:rPr>
              <a:t>attributes</a:t>
            </a:r>
            <a:r>
              <a:rPr lang="it-IT" sz="1800" dirty="0">
                <a:sym typeface="Wingdings" panose="05000000000000000000" pitchFamily="2" charset="2"/>
              </a:rPr>
              <a:t>; Portuguese32 </a:t>
            </a:r>
            <a:r>
              <a:rPr lang="it-IT" sz="1800" dirty="0" err="1">
                <a:sym typeface="Wingdings" panose="05000000000000000000" pitchFamily="2" charset="2"/>
              </a:rPr>
              <a:t>attributes</a:t>
            </a:r>
            <a:r>
              <a:rPr lang="it-IT" sz="1800" dirty="0">
                <a:sym typeface="Wingdings" panose="05000000000000000000" pitchFamily="2" charset="2"/>
              </a:rPr>
              <a:t>.</a:t>
            </a:r>
            <a:endParaRPr lang="it-IT" sz="1400" dirty="0"/>
          </a:p>
          <a:p>
            <a:endParaRPr lang="it-IT" sz="1800" dirty="0"/>
          </a:p>
        </p:txBody>
      </p:sp>
      <p:pic>
        <p:nvPicPr>
          <p:cNvPr id="5" name="Immagine 4">
            <a:extLst>
              <a:ext uri="{FF2B5EF4-FFF2-40B4-BE49-F238E27FC236}">
                <a16:creationId xmlns:a16="http://schemas.microsoft.com/office/drawing/2014/main" id="{E6AF962D-B907-4DA7-B3AE-2D53B9DD5FB2}"/>
              </a:ext>
            </a:extLst>
          </p:cNvPr>
          <p:cNvPicPr>
            <a:picLocks noChangeAspect="1"/>
          </p:cNvPicPr>
          <p:nvPr/>
        </p:nvPicPr>
        <p:blipFill>
          <a:blip r:embed="rId4"/>
          <a:stretch>
            <a:fillRect/>
          </a:stretch>
        </p:blipFill>
        <p:spPr>
          <a:xfrm>
            <a:off x="8277505" y="640080"/>
            <a:ext cx="3221087" cy="5280471"/>
          </a:xfrm>
          <a:prstGeom prst="rect">
            <a:avLst/>
          </a:prstGeom>
        </p:spPr>
      </p:pic>
      <p:grpSp>
        <p:nvGrpSpPr>
          <p:cNvPr id="12" name="Group 11">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66373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709D07C-4CFA-4B70-8AB2-6656A192B85A}"/>
              </a:ext>
            </a:extLst>
          </p:cNvPr>
          <p:cNvSpPr>
            <a:spLocks noGrp="1"/>
          </p:cNvSpPr>
          <p:nvPr>
            <p:ph type="ctrTitle"/>
          </p:nvPr>
        </p:nvSpPr>
        <p:spPr>
          <a:xfrm>
            <a:off x="655320" y="2822646"/>
            <a:ext cx="5191759" cy="3170497"/>
          </a:xfrm>
        </p:spPr>
        <p:txBody>
          <a:bodyPr anchor="t">
            <a:normAutofit/>
          </a:bodyPr>
          <a:lstStyle/>
          <a:p>
            <a:r>
              <a:rPr lang="it-IT" sz="7200"/>
              <a:t>Data preprocessing</a:t>
            </a:r>
          </a:p>
        </p:txBody>
      </p:sp>
      <p:sp>
        <p:nvSpPr>
          <p:cNvPr id="27" name="Rectangle 26">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Shape 28">
            <a:extLst>
              <a:ext uri="{FF2B5EF4-FFF2-40B4-BE49-F238E27FC236}">
                <a16:creationId xmlns:a16="http://schemas.microsoft.com/office/drawing/2014/main" id="{34B67542-0D25-46E7-A3B7-1FE5B7DB6D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ar chart">
            <a:extLst>
              <a:ext uri="{FF2B5EF4-FFF2-40B4-BE49-F238E27FC236}">
                <a16:creationId xmlns:a16="http://schemas.microsoft.com/office/drawing/2014/main" id="{74C6534A-4680-408E-801D-9EC21898D5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9642" y="1025791"/>
            <a:ext cx="3757693" cy="3757693"/>
          </a:xfrm>
          <a:prstGeom prst="rect">
            <a:avLst/>
          </a:prstGeom>
        </p:spPr>
      </p:pic>
    </p:spTree>
    <p:extLst>
      <p:ext uri="{BB962C8B-B14F-4D97-AF65-F5344CB8AC3E}">
        <p14:creationId xmlns:p14="http://schemas.microsoft.com/office/powerpoint/2010/main" val="301501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D899D96-5543-4BCF-92C7-9B96ACB0EFF1}"/>
              </a:ext>
            </a:extLst>
          </p:cNvPr>
          <p:cNvSpPr>
            <a:spLocks noGrp="1"/>
          </p:cNvSpPr>
          <p:nvPr>
            <p:ph type="title"/>
          </p:nvPr>
        </p:nvSpPr>
        <p:spPr>
          <a:xfrm>
            <a:off x="8479777" y="639763"/>
            <a:ext cx="3046073" cy="5177377"/>
          </a:xfrm>
          <a:ln>
            <a:noFill/>
          </a:ln>
        </p:spPr>
        <p:txBody>
          <a:bodyPr>
            <a:normAutofit/>
          </a:bodyPr>
          <a:lstStyle/>
          <a:p>
            <a:r>
              <a:rPr lang="it-IT" sz="4400"/>
              <a:t>Features encoding</a:t>
            </a:r>
            <a:endParaRPr lang="it-IT" sz="4400" dirty="0"/>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Segnaposto contenuto 2">
            <a:extLst>
              <a:ext uri="{FF2B5EF4-FFF2-40B4-BE49-F238E27FC236}">
                <a16:creationId xmlns:a16="http://schemas.microsoft.com/office/drawing/2014/main" id="{E50A19AC-5B27-424C-9CA0-EBCA38184F6F}"/>
              </a:ext>
            </a:extLst>
          </p:cNvPr>
          <p:cNvGraphicFramePr>
            <a:graphicFrameLocks noGrp="1"/>
          </p:cNvGraphicFramePr>
          <p:nvPr>
            <p:ph idx="1"/>
            <p:extLst>
              <p:ext uri="{D42A27DB-BD31-4B8C-83A1-F6EECF244321}">
                <p14:modId xmlns:p14="http://schemas.microsoft.com/office/powerpoint/2010/main" val="426274272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4160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00ECC8A-9F58-41CC-B133-7A6E2AB3F8A9}"/>
              </a:ext>
            </a:extLst>
          </p:cNvPr>
          <p:cNvSpPr>
            <a:spLocks noGrp="1"/>
          </p:cNvSpPr>
          <p:nvPr>
            <p:ph type="title"/>
          </p:nvPr>
        </p:nvSpPr>
        <p:spPr>
          <a:xfrm>
            <a:off x="8479777" y="639763"/>
            <a:ext cx="3046073" cy="5177377"/>
          </a:xfrm>
          <a:ln>
            <a:noFill/>
          </a:ln>
        </p:spPr>
        <p:txBody>
          <a:bodyPr>
            <a:normAutofit/>
          </a:bodyPr>
          <a:lstStyle/>
          <a:p>
            <a:r>
              <a:rPr lang="it-IT" sz="4000"/>
              <a:t>Bootstrap for feature scaling </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Segnaposto contenuto 2">
            <a:extLst>
              <a:ext uri="{FF2B5EF4-FFF2-40B4-BE49-F238E27FC236}">
                <a16:creationId xmlns:a16="http://schemas.microsoft.com/office/drawing/2014/main" id="{E91FD564-FB78-498D-B79C-275CBAA34543}"/>
              </a:ext>
            </a:extLst>
          </p:cNvPr>
          <p:cNvGraphicFramePr>
            <a:graphicFrameLocks noGrp="1"/>
          </p:cNvGraphicFramePr>
          <p:nvPr>
            <p:ph idx="1"/>
            <p:extLst>
              <p:ext uri="{D42A27DB-BD31-4B8C-83A1-F6EECF244321}">
                <p14:modId xmlns:p14="http://schemas.microsoft.com/office/powerpoint/2010/main" val="169754675"/>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8138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1DE16F-18D2-4B59-81F4-DF4BAF573E52}"/>
              </a:ext>
            </a:extLst>
          </p:cNvPr>
          <p:cNvSpPr>
            <a:spLocks noGrp="1"/>
          </p:cNvSpPr>
          <p:nvPr>
            <p:ph type="title"/>
          </p:nvPr>
        </p:nvSpPr>
        <p:spPr>
          <a:xfrm>
            <a:off x="8479777" y="639763"/>
            <a:ext cx="3046073" cy="5177377"/>
          </a:xfrm>
          <a:ln>
            <a:noFill/>
          </a:ln>
        </p:spPr>
        <p:txBody>
          <a:bodyPr>
            <a:normAutofit/>
          </a:bodyPr>
          <a:lstStyle/>
          <a:p>
            <a:r>
              <a:rPr lang="it-IT" sz="4000" dirty="0" err="1"/>
              <a:t>Principal</a:t>
            </a:r>
            <a:r>
              <a:rPr lang="it-IT" sz="4000" dirty="0"/>
              <a:t> component </a:t>
            </a:r>
            <a:r>
              <a:rPr lang="it-IT" sz="4000" dirty="0" err="1"/>
              <a:t>analysis</a:t>
            </a:r>
            <a:r>
              <a:rPr lang="it-IT" sz="4000" dirty="0"/>
              <a:t> (PCA)</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Segnaposto contenuto 2">
            <a:extLst>
              <a:ext uri="{FF2B5EF4-FFF2-40B4-BE49-F238E27FC236}">
                <a16:creationId xmlns:a16="http://schemas.microsoft.com/office/drawing/2014/main" id="{E0567AE8-C6EE-4592-96EC-ED327DA27F8C}"/>
              </a:ext>
            </a:extLst>
          </p:cNvPr>
          <p:cNvGraphicFramePr>
            <a:graphicFrameLocks noGrp="1"/>
          </p:cNvGraphicFramePr>
          <p:nvPr>
            <p:ph idx="1"/>
            <p:extLst>
              <p:ext uri="{D42A27DB-BD31-4B8C-83A1-F6EECF244321}">
                <p14:modId xmlns:p14="http://schemas.microsoft.com/office/powerpoint/2010/main" val="1875328885"/>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446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154B540-CB46-46D8-A256-F41317AB7CAC}"/>
              </a:ext>
            </a:extLst>
          </p:cNvPr>
          <p:cNvSpPr>
            <a:spLocks noGrp="1"/>
          </p:cNvSpPr>
          <p:nvPr>
            <p:ph type="title"/>
          </p:nvPr>
        </p:nvSpPr>
        <p:spPr>
          <a:xfrm>
            <a:off x="6400800" y="484632"/>
            <a:ext cx="5299586" cy="1609344"/>
          </a:xfrm>
          <a:ln>
            <a:noFill/>
          </a:ln>
        </p:spPr>
        <p:txBody>
          <a:bodyPr>
            <a:normAutofit/>
          </a:bodyPr>
          <a:lstStyle/>
          <a:p>
            <a:r>
              <a:rPr lang="it-IT" sz="4000"/>
              <a:t>Principal component analysis (PCA)</a:t>
            </a:r>
          </a:p>
        </p:txBody>
      </p:sp>
      <p:pic>
        <p:nvPicPr>
          <p:cNvPr id="5" name="Immagine 4">
            <a:extLst>
              <a:ext uri="{FF2B5EF4-FFF2-40B4-BE49-F238E27FC236}">
                <a16:creationId xmlns:a16="http://schemas.microsoft.com/office/drawing/2014/main" id="{B152CE5C-0145-4214-91C8-8A5A2E568B4A}"/>
              </a:ext>
            </a:extLst>
          </p:cNvPr>
          <p:cNvPicPr>
            <a:picLocks noChangeAspect="1"/>
          </p:cNvPicPr>
          <p:nvPr/>
        </p:nvPicPr>
        <p:blipFill>
          <a:blip r:embed="rId4"/>
          <a:stretch>
            <a:fillRect/>
          </a:stretch>
        </p:blipFill>
        <p:spPr>
          <a:xfrm>
            <a:off x="201650" y="2005092"/>
            <a:ext cx="5670656" cy="3005447"/>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3623963-8774-4EE1-ADAC-9F30D5AA2AF4}"/>
                  </a:ext>
                </a:extLst>
              </p:cNvPr>
              <p:cNvSpPr>
                <a:spLocks noGrp="1"/>
              </p:cNvSpPr>
              <p:nvPr>
                <p:ph idx="1"/>
              </p:nvPr>
            </p:nvSpPr>
            <p:spPr>
              <a:xfrm>
                <a:off x="6400799" y="2121408"/>
                <a:ext cx="5299585" cy="4050792"/>
              </a:xfrm>
            </p:spPr>
            <p:txBody>
              <a:bodyPr>
                <a:normAutofit/>
              </a:bodyPr>
              <a:lstStyle/>
              <a:p>
                <a14:m>
                  <m:oMath xmlns:m="http://schemas.openxmlformats.org/officeDocument/2006/math">
                    <m:sSub>
                      <m:sSubPr>
                        <m:ctrlPr>
                          <a:rPr lang="it-IT" sz="1800" i="1" smtClean="0">
                            <a:latin typeface="Cambria Math" panose="02040503050406030204" pitchFamily="18" charset="0"/>
                          </a:rPr>
                        </m:ctrlPr>
                      </m:sSubPr>
                      <m:e>
                        <m:r>
                          <a:rPr lang="it-IT" sz="1800" b="0" i="1">
                            <a:latin typeface="Cambria Math" panose="02040503050406030204" pitchFamily="18" charset="0"/>
                          </a:rPr>
                          <m:t>𝑢</m:t>
                        </m:r>
                      </m:e>
                      <m:sub>
                        <m:r>
                          <a:rPr lang="it-IT" sz="1800" b="0" i="1" smtClean="0">
                            <a:latin typeface="Cambria Math" panose="02040503050406030204" pitchFamily="18" charset="0"/>
                          </a:rPr>
                          <m:t>𝑗</m:t>
                        </m:r>
                      </m:sub>
                    </m:sSub>
                    <m:r>
                      <a:rPr lang="it-IT" sz="1800" i="0">
                        <a:latin typeface="Cambria Math" panose="02040503050406030204" pitchFamily="18" charset="0"/>
                      </a:rPr>
                      <m:t>=</m:t>
                    </m:r>
                    <m:sSup>
                      <m:sSupPr>
                        <m:ctrlPr>
                          <a:rPr lang="it-IT" sz="1800" i="1">
                            <a:latin typeface="Cambria Math" panose="02040503050406030204" pitchFamily="18" charset="0"/>
                          </a:rPr>
                        </m:ctrlPr>
                      </m:sSupPr>
                      <m:e>
                        <m:r>
                          <a:rPr lang="it-IT" sz="1800" b="1" i="1">
                            <a:latin typeface="Cambria Math" panose="02040503050406030204" pitchFamily="18" charset="0"/>
                          </a:rPr>
                          <m:t>𝒘</m:t>
                        </m:r>
                      </m:e>
                      <m:sup>
                        <m:sSup>
                          <m:sSupPr>
                            <m:ctrlPr>
                              <a:rPr lang="it-IT" sz="1800" i="1">
                                <a:latin typeface="Cambria Math" panose="02040503050406030204" pitchFamily="18" charset="0"/>
                              </a:rPr>
                            </m:ctrlPr>
                          </m:sSupPr>
                          <m:e>
                            <m:d>
                              <m:dPr>
                                <m:ctrlPr>
                                  <a:rPr lang="it-IT" sz="1800" i="1">
                                    <a:latin typeface="Cambria Math" panose="02040503050406030204" pitchFamily="18" charset="0"/>
                                  </a:rPr>
                                </m:ctrlPr>
                              </m:dPr>
                              <m:e>
                                <m:r>
                                  <a:rPr lang="it-IT" sz="1800" i="1">
                                    <a:latin typeface="Cambria Math" panose="02040503050406030204" pitchFamily="18" charset="0"/>
                                  </a:rPr>
                                  <m:t>𝑗</m:t>
                                </m:r>
                              </m:e>
                            </m:d>
                          </m:e>
                          <m:sup>
                            <m:r>
                              <a:rPr lang="it-IT" sz="1800" i="1">
                                <a:latin typeface="Cambria Math" panose="02040503050406030204" pitchFamily="18" charset="0"/>
                              </a:rPr>
                              <m:t>𝑇</m:t>
                            </m:r>
                          </m:sup>
                        </m:sSup>
                      </m:sup>
                    </m:sSup>
                    <m:r>
                      <a:rPr lang="it-IT" sz="1800" i="0">
                        <a:latin typeface="Cambria Math" panose="02040503050406030204" pitchFamily="18" charset="0"/>
                      </a:rPr>
                      <m:t>⋅</m:t>
                    </m:r>
                    <m:r>
                      <a:rPr lang="it-IT" sz="1800" b="1" i="1">
                        <a:latin typeface="Cambria Math" panose="02040503050406030204" pitchFamily="18" charset="0"/>
                      </a:rPr>
                      <m:t>𝒙</m:t>
                    </m:r>
                  </m:oMath>
                </a14:m>
                <a:endParaRPr lang="it-IT" sz="1800" b="1" dirty="0"/>
              </a:p>
              <a:p>
                <a:r>
                  <a:rPr lang="it-IT" sz="1800" dirty="0"/>
                  <a:t>The first P.C. </a:t>
                </a:r>
                <a:r>
                  <a:rPr lang="it-IT" sz="1800" dirty="0" err="1"/>
                  <a:t>is</a:t>
                </a:r>
                <a:r>
                  <a:rPr lang="it-IT" sz="1800" dirty="0"/>
                  <a:t> </a:t>
                </a:r>
                <a:r>
                  <a:rPr lang="it-IT" sz="1800" dirty="0" err="1"/>
                  <a:t>chosen</a:t>
                </a:r>
                <a:r>
                  <a:rPr lang="it-IT" sz="1800" dirty="0"/>
                  <a:t> to </a:t>
                </a:r>
                <a:r>
                  <a:rPr lang="it-IT" sz="1800" dirty="0" err="1"/>
                  <a:t>have</a:t>
                </a:r>
                <a:r>
                  <a:rPr lang="it-IT" sz="1800" dirty="0"/>
                  <a:t> the maximum </a:t>
                </a:r>
                <a:r>
                  <a:rPr lang="it-IT" sz="1800" dirty="0" err="1"/>
                  <a:t>variance</a:t>
                </a:r>
                <a:r>
                  <a:rPr lang="it-IT" sz="1800" dirty="0"/>
                  <a:t>: </a:t>
                </a:r>
                <a:r>
                  <a:rPr lang="it-IT" sz="1800" dirty="0" err="1"/>
                  <a:t>Var</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𝑢</m:t>
                        </m:r>
                      </m:e>
                      <m:sub>
                        <m:r>
                          <a:rPr lang="it-IT" sz="1800" i="0">
                            <a:latin typeface="Cambria Math" panose="02040503050406030204" pitchFamily="18" charset="0"/>
                          </a:rPr>
                          <m:t>1</m:t>
                        </m:r>
                      </m:sub>
                    </m:sSub>
                  </m:oMath>
                </a14:m>
                <a:r>
                  <a:rPr lang="it-IT" sz="1800" dirty="0"/>
                  <a:t>) </a:t>
                </a:r>
                <a:r>
                  <a:rPr lang="it-IT" sz="1800" dirty="0" err="1"/>
                  <a:t>is</a:t>
                </a:r>
                <a:r>
                  <a:rPr lang="it-IT" sz="1800" dirty="0"/>
                  <a:t> </a:t>
                </a:r>
                <a:r>
                  <a:rPr lang="it-IT" sz="1800" dirty="0" err="1"/>
                  <a:t>maximized</a:t>
                </a:r>
                <a:r>
                  <a:rPr lang="it-IT" sz="1800" dirty="0"/>
                  <a:t> </a:t>
                </a:r>
                <a:r>
                  <a:rPr lang="it-IT" sz="1800" dirty="0" err="1"/>
                  <a:t>if</a:t>
                </a:r>
                <a:r>
                  <a:rPr lang="it-IT" sz="1800" dirty="0"/>
                  <a:t> the </a:t>
                </a:r>
                <a:r>
                  <a:rPr lang="it-IT" sz="1800" dirty="0" err="1"/>
                  <a:t>eigenvalue</a:t>
                </a:r>
                <a:r>
                  <a:rPr lang="it-IT" sz="1800" dirty="0"/>
                  <a: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𝜆</m:t>
                        </m:r>
                      </m:e>
                      <m:sub>
                        <m:r>
                          <a:rPr lang="it-IT" sz="1800" i="0">
                            <a:latin typeface="Cambria Math" panose="02040503050406030204" pitchFamily="18" charset="0"/>
                          </a:rPr>
                          <m:t>1</m:t>
                        </m:r>
                      </m:sub>
                    </m:sSub>
                  </m:oMath>
                </a14:m>
                <a:r>
                  <a:rPr lang="it-IT" sz="1800" dirty="0"/>
                  <a:t> </a:t>
                </a:r>
                <a:r>
                  <a:rPr lang="it-IT" sz="1800" dirty="0" err="1"/>
                  <a:t>is</a:t>
                </a:r>
                <a:r>
                  <a:rPr lang="it-IT" sz="1800" dirty="0"/>
                  <a:t> the maximum </a:t>
                </a:r>
                <a:r>
                  <a:rPr lang="it-IT" sz="1800" dirty="0" err="1"/>
                  <a:t>eigenvalue</a:t>
                </a:r>
                <a:r>
                  <a:rPr lang="it-IT" sz="1800" dirty="0"/>
                  <a:t> of S (Sample </a:t>
                </a:r>
                <a:r>
                  <a:rPr lang="it-IT" sz="1800" dirty="0" err="1"/>
                  <a:t>Covariance</a:t>
                </a:r>
                <a:r>
                  <a:rPr lang="it-IT" sz="1800" dirty="0"/>
                  <a:t> Matrix)</a:t>
                </a:r>
              </a:p>
              <a:p>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𝑢</m:t>
                        </m:r>
                      </m:e>
                      <m:sub>
                        <m:r>
                          <a:rPr lang="it-IT" sz="1800">
                            <a:latin typeface="Cambria Math" panose="02040503050406030204" pitchFamily="18" charset="0"/>
                          </a:rPr>
                          <m:t>1</m:t>
                        </m:r>
                      </m:sub>
                    </m:sSub>
                  </m:oMath>
                </a14:m>
                <a:r>
                  <a:rPr lang="it-IT" sz="1800" dirty="0"/>
                  <a:t> </a:t>
                </a:r>
                <a:r>
                  <a:rPr lang="it-IT" sz="1800" dirty="0" err="1"/>
                  <a:t>is</a:t>
                </a:r>
                <a:r>
                  <a:rPr lang="it-IT" sz="1800" dirty="0"/>
                  <a:t> the </a:t>
                </a:r>
                <a:r>
                  <a:rPr lang="it-IT" sz="1800" dirty="0" err="1"/>
                  <a:t>corrisponding</a:t>
                </a:r>
                <a:r>
                  <a:rPr lang="it-IT" sz="1800" dirty="0"/>
                  <a:t> </a:t>
                </a:r>
                <a:r>
                  <a:rPr lang="it-IT" sz="1800" dirty="0" err="1"/>
                  <a:t>eigenvector</a:t>
                </a:r>
                <a:r>
                  <a:rPr lang="it-IT" sz="1800" dirty="0"/>
                  <a:t>.</a:t>
                </a:r>
              </a:p>
              <a:p>
                <a:r>
                  <a:rPr lang="it-IT" sz="1800" dirty="0" err="1"/>
                  <a:t>All</a:t>
                </a:r>
                <a:r>
                  <a:rPr lang="it-IT" sz="1800" dirty="0"/>
                  <a:t> the P.C. are </a:t>
                </a:r>
                <a:r>
                  <a:rPr lang="it-IT" sz="1800" dirty="0" err="1"/>
                  <a:t>eigenvectors</a:t>
                </a:r>
                <a:r>
                  <a:rPr lang="it-IT" sz="1800" dirty="0"/>
                  <a:t> of S and </a:t>
                </a:r>
                <a:r>
                  <a:rPr lang="it-IT" sz="1800" dirty="0" err="1"/>
                  <a:t>their</a:t>
                </a:r>
                <a:r>
                  <a:rPr lang="it-IT" sz="1800" dirty="0"/>
                  <a:t> </a:t>
                </a:r>
                <a:r>
                  <a:rPr lang="it-IT" sz="1800" dirty="0" err="1"/>
                  <a:t>eigenvalues</a:t>
                </a:r>
                <a:r>
                  <a:rPr lang="it-IT" sz="1800" dirty="0"/>
                  <a:t> </a:t>
                </a:r>
                <a:r>
                  <a:rPr lang="it-IT" sz="1800" dirty="0" err="1"/>
                  <a:t>satisfy</a:t>
                </a:r>
                <a:r>
                  <a:rPr lang="it-IT" sz="1800" dirty="0"/>
                  <a:t> the </a:t>
                </a:r>
                <a:r>
                  <a:rPr lang="it-IT" sz="1800" dirty="0" err="1"/>
                  <a:t>condiction</a:t>
                </a:r>
                <a:r>
                  <a:rPr lang="it-IT" sz="1800" dirty="0"/>
                  <a:t>:</a:t>
                </a:r>
              </a:p>
              <a:p>
                <a:pPr marL="274320" lvl="1" indent="0">
                  <a:buNone/>
                </a:pPr>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𝜆</m:t>
                        </m:r>
                      </m:e>
                      <m:sub>
                        <m:r>
                          <a:rPr lang="it-IT" i="0">
                            <a:latin typeface="Cambria Math" panose="02040503050406030204" pitchFamily="18" charset="0"/>
                          </a:rPr>
                          <m:t>1</m:t>
                        </m:r>
                      </m:sub>
                    </m:sSub>
                    <m:r>
                      <a:rPr lang="it-IT" i="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𝜆</m:t>
                        </m:r>
                      </m:e>
                      <m:sub>
                        <m:r>
                          <a:rPr lang="it-IT" i="0">
                            <a:latin typeface="Cambria Math" panose="02040503050406030204" pitchFamily="18" charset="0"/>
                          </a:rPr>
                          <m:t>2</m:t>
                        </m:r>
                      </m:sub>
                    </m:sSub>
                    <m:r>
                      <a:rPr lang="it-IT" i="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𝜆</m:t>
                        </m:r>
                      </m:e>
                      <m:sub>
                        <m:r>
                          <a:rPr lang="it-IT" i="1">
                            <a:latin typeface="Cambria Math" panose="02040503050406030204" pitchFamily="18" charset="0"/>
                          </a:rPr>
                          <m:t>𝐷</m:t>
                        </m:r>
                      </m:sub>
                    </m:sSub>
                  </m:oMath>
                </a14:m>
                <a:endParaRPr lang="it-IT" dirty="0"/>
              </a:p>
              <a:p>
                <a:r>
                  <a:rPr lang="it-IT" sz="1800" dirty="0" err="1"/>
                  <a:t>We</a:t>
                </a:r>
                <a:r>
                  <a:rPr lang="it-IT" sz="1800" dirty="0"/>
                  <a:t> </a:t>
                </a:r>
                <a:r>
                  <a:rPr lang="it-IT" sz="1800" dirty="0" err="1"/>
                  <a:t>choose</a:t>
                </a:r>
                <a:r>
                  <a:rPr lang="it-IT" sz="1800" dirty="0"/>
                  <a:t> the first 24 P.C. </a:t>
                </a:r>
                <a:r>
                  <a:rPr lang="it-IT" sz="1800" dirty="0" err="1"/>
                  <a:t>fot</a:t>
                </a:r>
                <a:r>
                  <a:rPr lang="it-IT" sz="1800" dirty="0"/>
                  <a:t> </a:t>
                </a:r>
                <a:r>
                  <a:rPr lang="it-IT" sz="1800" dirty="0" err="1"/>
                  <a:t>Mathematics</a:t>
                </a:r>
                <a:r>
                  <a:rPr lang="it-IT" sz="1800" dirty="0"/>
                  <a:t> and the first 28 for </a:t>
                </a:r>
                <a:r>
                  <a:rPr lang="it-IT" sz="1800" dirty="0" err="1"/>
                  <a:t>Portuguese</a:t>
                </a:r>
                <a:r>
                  <a:rPr lang="it-IT" sz="1800" dirty="0"/>
                  <a:t> to </a:t>
                </a:r>
                <a:r>
                  <a:rPr lang="it-IT" sz="1800" dirty="0" err="1"/>
                  <a:t>retaining</a:t>
                </a:r>
                <a:r>
                  <a:rPr lang="it-IT" sz="1800" dirty="0"/>
                  <a:t> 90% of the cumulative </a:t>
                </a:r>
                <a:r>
                  <a:rPr lang="it-IT" sz="1800" dirty="0" err="1"/>
                  <a:t>variance</a:t>
                </a:r>
                <a:r>
                  <a:rPr lang="it-IT" sz="1800" dirty="0"/>
                  <a:t>.</a:t>
                </a:r>
              </a:p>
            </p:txBody>
          </p:sp>
        </mc:Choice>
        <mc:Fallback xmlns="">
          <p:sp>
            <p:nvSpPr>
              <p:cNvPr id="3" name="Segnaposto contenuto 2">
                <a:extLst>
                  <a:ext uri="{FF2B5EF4-FFF2-40B4-BE49-F238E27FC236}">
                    <a16:creationId xmlns:a16="http://schemas.microsoft.com/office/drawing/2014/main" id="{D3623963-8774-4EE1-ADAC-9F30D5AA2AF4}"/>
                  </a:ext>
                </a:extLst>
              </p:cNvPr>
              <p:cNvSpPr>
                <a:spLocks noGrp="1" noRot="1" noChangeAspect="1" noMove="1" noResize="1" noEditPoints="1" noAdjustHandles="1" noChangeArrowheads="1" noChangeShapeType="1" noTextEdit="1"/>
              </p:cNvSpPr>
              <p:nvPr>
                <p:ph idx="1"/>
              </p:nvPr>
            </p:nvSpPr>
            <p:spPr>
              <a:xfrm>
                <a:off x="6400799" y="2121408"/>
                <a:ext cx="5299585" cy="4050792"/>
              </a:xfrm>
              <a:blipFill>
                <a:blip r:embed="rId5"/>
                <a:stretch>
                  <a:fillRect l="-345" r="-1496"/>
                </a:stretch>
              </a:blipFill>
            </p:spPr>
            <p:txBody>
              <a:bodyPr/>
              <a:lstStyle/>
              <a:p>
                <a:r>
                  <a:rPr lang="it-IT">
                    <a:noFill/>
                  </a:rPr>
                  <a:t> </a:t>
                </a:r>
              </a:p>
            </p:txBody>
          </p:sp>
        </mc:Fallback>
      </mc:AlternateContent>
      <p:grpSp>
        <p:nvGrpSpPr>
          <p:cNvPr id="12" name="Group 1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53767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gno">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489</TotalTime>
  <Words>2026</Words>
  <Application>Microsoft Office PowerPoint</Application>
  <PresentationFormat>Widescreen</PresentationFormat>
  <Paragraphs>155</Paragraphs>
  <Slides>33</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33</vt:i4>
      </vt:variant>
    </vt:vector>
  </HeadingPairs>
  <TitlesOfParts>
    <vt:vector size="41" baseType="lpstr">
      <vt:lpstr>Arial</vt:lpstr>
      <vt:lpstr>Calibri</vt:lpstr>
      <vt:lpstr>Cambria Math</vt:lpstr>
      <vt:lpstr>Rockwell</vt:lpstr>
      <vt:lpstr>Rockwell Condensed</vt:lpstr>
      <vt:lpstr>Rockwell Extra Bold</vt:lpstr>
      <vt:lpstr>Wingdings</vt:lpstr>
      <vt:lpstr>Legno</vt:lpstr>
      <vt:lpstr>Student Performance prediction</vt:lpstr>
      <vt:lpstr>Introduction and goals.</vt:lpstr>
      <vt:lpstr>Features description</vt:lpstr>
      <vt:lpstr>Correlation matrices</vt:lpstr>
      <vt:lpstr>Data preprocessing</vt:lpstr>
      <vt:lpstr>Features encoding</vt:lpstr>
      <vt:lpstr>Bootstrap for feature scaling </vt:lpstr>
      <vt:lpstr>Principal component analysis (PCA)</vt:lpstr>
      <vt:lpstr>Principal component analysis (PCA)</vt:lpstr>
      <vt:lpstr>Data resampling</vt:lpstr>
      <vt:lpstr>classification</vt:lpstr>
      <vt:lpstr>metrics</vt:lpstr>
      <vt:lpstr>K-fold cross validation </vt:lpstr>
      <vt:lpstr>Logistic Regression</vt:lpstr>
      <vt:lpstr>Presentazione standard di PowerPoint</vt:lpstr>
      <vt:lpstr>Presentazione standard di PowerPoint</vt:lpstr>
      <vt:lpstr>K-nearest neighbors</vt:lpstr>
      <vt:lpstr>Presentazione standard di PowerPoint</vt:lpstr>
      <vt:lpstr>Presentazione standard di PowerPoint</vt:lpstr>
      <vt:lpstr>Support Vector Machines </vt:lpstr>
      <vt:lpstr>Presentazione standard di PowerPoint</vt:lpstr>
      <vt:lpstr>Soft margin problem  </vt:lpstr>
      <vt:lpstr>Kernel trick</vt:lpstr>
      <vt:lpstr>Two kernel function used</vt:lpstr>
      <vt:lpstr>Decision  trees</vt:lpstr>
      <vt:lpstr>Presentazione standard di PowerPoint</vt:lpstr>
      <vt:lpstr>Presentazione standard di PowerPoint</vt:lpstr>
      <vt:lpstr>Random forest</vt:lpstr>
      <vt:lpstr>Presentazione standard di PowerPoint</vt:lpstr>
      <vt:lpstr>Presentazione standard di PowerPoint</vt:lpstr>
      <vt:lpstr>conclusions</vt:lpstr>
      <vt:lpstr>Presentazione standard di PowerPoint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prediction</dc:title>
  <dc:creator>Ilio Di Pietro</dc:creator>
  <cp:lastModifiedBy>Ilio Di Pietro</cp:lastModifiedBy>
  <cp:revision>8</cp:revision>
  <dcterms:created xsi:type="dcterms:W3CDTF">2020-10-05T16:34:19Z</dcterms:created>
  <dcterms:modified xsi:type="dcterms:W3CDTF">2020-10-06T13:06:23Z</dcterms:modified>
</cp:coreProperties>
</file>