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47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1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3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2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63D5-DA7B-4956-8662-4870E05D65F1}" type="datetimeFigureOut">
              <a:rPr lang="ru-RU" smtClean="0"/>
              <a:t>28.01.2014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ACD6-61B5-4E08-B026-959E96EDF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4785"/>
            <a:ext cx="9144000" cy="21156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Кумулятивный многонишевый генетический алгоритм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оптимизации мультимодальных 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0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96236" y="4293096"/>
                <a:ext cx="2606611" cy="636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  <m:r>
                            <a:rPr lang="ru-RU" i="1"/>
                            <m:t>′′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𝐹</m:t>
                                  </m:r>
                                  <m:r>
                                    <a:rPr lang="ru-RU" i="1"/>
                                    <m:t>′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ru-RU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ln</m:t>
                                  </m:r>
                                  <m:r>
                                    <a:rPr lang="ru-RU" i="1"/>
                                    <m:t>(0.5)</m:t>
                                  </m:r>
                                </m:num>
                                <m:den>
                                  <m:r>
                                    <a:rPr lang="ru-RU" i="1"/>
                                    <m:t>𝑙𝑛</m:t>
                                  </m:r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r>
                                        <a:rPr lang="ru-RU" i="1"/>
                                        <m:t>𝑚𝑒𝑑𝑖𝑎𝑛</m:t>
                                      </m:r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ru-RU" i="1"/>
                                            <m:t>𝐹</m:t>
                                          </m:r>
                                          <m:r>
                                            <a:rPr lang="ru-RU" i="1"/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36" y="4293096"/>
                <a:ext cx="2606611" cy="636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1909" y="521147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алгоритма: масштабирование приспособленности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62880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Экспоненциальное масштабирование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902" y="2413337"/>
            <a:ext cx="7412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масштабирования также может быть использована для регулирования распределения приспособленности в ширину промежутка значений приспособленности для того, чтобы, например, обеспечить внимание более или менее к умерено приспособленным особям.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904" y="3577531"/>
            <a:ext cx="45334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масштабироване может быть адаптировано к особенностям популяции. Для получения результатов, представленных здесь, использовалась вторая экспоненциальная масштабирующая функция для регулирования значений масштабированной приспособленности так, чтобы медиана равнялась 0.5</a:t>
            </a:r>
          </a:p>
        </p:txBody>
      </p:sp>
    </p:spTree>
    <p:extLst>
      <p:ext uri="{BB962C8B-B14F-4D97-AF65-F5344CB8AC3E}">
        <p14:creationId xmlns:p14="http://schemas.microsoft.com/office/powerpoint/2010/main" val="157059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31909" y="5416004"/>
                <a:ext cx="2122568" cy="752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  <m:r>
                            <a:rPr lang="ru-RU" i="1"/>
                            <m:t>′′′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ru-RU" i="1"/>
                                <m:t>𝑗</m:t>
                              </m:r>
                              <m:r>
                                <a:rPr lang="ru-RU" i="1"/>
                                <m:t>=1</m:t>
                              </m:r>
                            </m:sub>
                            <m:sup>
                              <m:r>
                                <a:rPr lang="ru-RU" i="1"/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𝑃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  <m:r>
                                    <a:rPr lang="ru-RU" i="1"/>
                                    <m:t>,</m:t>
                                  </m:r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𝐹</m:t>
                                  </m:r>
                                  <m:r>
                                    <a:rPr lang="ru-RU" i="1"/>
                                    <m:t>′′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  <m:r>
                                    <a:rPr lang="ru-RU" i="1"/>
                                    <m:t>,</m:t>
                                  </m:r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ru-RU" i="1"/>
                                <m:t>𝑗</m:t>
                              </m:r>
                              <m:r>
                                <a:rPr lang="ru-RU" i="1"/>
                                <m:t>=1</m:t>
                              </m:r>
                            </m:sub>
                            <m:sup>
                              <m:r>
                                <a:rPr lang="ru-RU" i="1"/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𝑃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  <m:r>
                                    <a:rPr lang="ru-RU" i="1"/>
                                    <m:t>,</m:t>
                                  </m:r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9" y="5416004"/>
                <a:ext cx="2122568" cy="752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31909" y="2204864"/>
            <a:ext cx="7268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Близостно-весовое масштабирование приспособленности, ключевой компонент КМН ГА, добавляет дополнительную операцию масштабирования. Эта операция зависит от обнаружения локально-оптимальных особей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909" y="521147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алгоритма: масштабирование приспособленности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62880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Близостно-весовое масштабирование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909" y="3284984"/>
            <a:ext cx="726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операции близостно-весового масштабирования масштабирующие функции (4) и (5) применяются к популяции множество раз, каждый раз нормализуя результаты к приспособленности различных локальных оптимумов. Так, если было найдено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локальных оптимумов, каждая особь популяции будет иметь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масштабированных значений приспособленности.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8806" y="4915034"/>
            <a:ext cx="5138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масштабированные значения приспособленности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 затем комбинируются для каждой особи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относительно близости особи к каждому соответствующему локальному оптимуму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получения значений финальной масштабированой приспособленности популяции:</a:t>
            </a:r>
          </a:p>
        </p:txBody>
      </p:sp>
    </p:spTree>
    <p:extLst>
      <p:ext uri="{BB962C8B-B14F-4D97-AF65-F5344CB8AC3E}">
        <p14:creationId xmlns:p14="http://schemas.microsoft.com/office/powerpoint/2010/main" val="308925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Особенности реализации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236802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генетического кода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909" y="2852936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код особей логически хранится в виде кода Грея. Двоичный код плохо подходит для этих целей, так как является позиционным: изменения в старших разрядах скажутся на особи сильнее, чем в младших. Код Грея лишён этого недостатка, и хотя это накладывает дополнительные расходы процессорного времени на декодирование, его использование вполне обосновано. </a:t>
            </a:r>
          </a:p>
        </p:txBody>
      </p:sp>
    </p:spTree>
    <p:extLst>
      <p:ext uri="{BB962C8B-B14F-4D97-AF65-F5344CB8AC3E}">
        <p14:creationId xmlns:p14="http://schemas.microsoft.com/office/powerpoint/2010/main" val="196012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Особенности реализации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3680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Генерирование нормально распределённой случайной величины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908" y="2996952"/>
            <a:ext cx="7268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операции мутации КМН ГА участвует нормально распределённая случайная величина. Для её получения было использовано преобразование Бокса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Мюллера,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позволяющее получить две нормально распределённых случайных величины из двух равномерно распределённых. </a:t>
            </a:r>
          </a:p>
        </p:txBody>
      </p:sp>
    </p:spTree>
    <p:extLst>
      <p:ext uri="{BB962C8B-B14F-4D97-AF65-F5344CB8AC3E}">
        <p14:creationId xmlns:p14="http://schemas.microsoft.com/office/powerpoint/2010/main" val="241264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Особенности реализации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23680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медианы массива и числа определённого ранга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908" y="2661203"/>
            <a:ext cx="7196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 операциям масштабирования приспособленности требуется выбирать значение элемента массива определённого ранга. Для этой цели был реализован алгоритм быстрого выбора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QuickSelect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имеющий среднюю сложность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позволяет повысить скорость выполнения одного из самых узких мест, с точки зрения производительности, алгоритма. </a:t>
            </a:r>
          </a:p>
        </p:txBody>
      </p:sp>
    </p:spTree>
    <p:extLst>
      <p:ext uri="{BB962C8B-B14F-4D97-AF65-F5344CB8AC3E}">
        <p14:creationId xmlns:p14="http://schemas.microsoft.com/office/powerpoint/2010/main" val="360725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Особенности реализации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23680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Пропорционалный приспособленности отбор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909" y="2924944"/>
            <a:ext cx="7268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выбора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-родителя используется отбор пропорциональный приспособленности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особи располагаются на рулетке в секторах, пропорциональных их приспособленности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особи, на которую указала рулетка, использовался алгоритм бинарного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0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56163" y="5589240"/>
                <a:ext cx="2827954" cy="391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sin</m:t>
                              </m:r>
                            </m:e>
                            <m:sup>
                              <m:r>
                                <a:rPr lang="ru-RU" i="1"/>
                                <m:t>6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5.1</m:t>
                              </m:r>
                              <m:r>
                                <a:rPr lang="ru-RU" i="1"/>
                                <m:t>𝜋</m:t>
                              </m:r>
                              <m:r>
                                <a:rPr lang="ru-RU" i="1"/>
                                <m:t>𝑥</m:t>
                              </m:r>
                              <m:r>
                                <a:rPr lang="ru-RU" i="1"/>
                                <m:t>+0.5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163" y="5589240"/>
                <a:ext cx="2827954" cy="3911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1909" y="1515400"/>
            <a:ext cx="7381314" cy="40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6623538" cy="3782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63689" y="5229200"/>
                <a:ext cx="5688631" cy="727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r>
                        <m:rPr>
                          <m:sty m:val="p"/>
                        </m:rPr>
                        <a:rPr lang="ru-RU"/>
                        <m:t>exp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−</m:t>
                          </m:r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ru-RU" i="1"/>
                                <m:t>4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𝑙𝑛</m:t>
                                  </m:r>
                                  <m:r>
                                    <a:rPr lang="ru-RU" i="1"/>
                                    <m:t>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  <m:r>
                                        <a:rPr lang="ru-RU" i="1"/>
                                        <m:t>−0.0667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/>
                                <m:t>0.64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ru-RU" i="1"/>
                        <m:t>(</m:t>
                      </m:r>
                      <m:r>
                        <a:rPr lang="ru-RU" i="1"/>
                        <m:t>𝑥</m:t>
                      </m:r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9" y="5229200"/>
                <a:ext cx="5688631" cy="7273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3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864" y="1265084"/>
            <a:ext cx="6719829" cy="3472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73133" y="4737864"/>
                <a:ext cx="4597734" cy="88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𝐹</m:t>
                          </m:r>
                        </m:e>
                        <m:sub>
                          <m:r>
                            <a:rPr lang="ru-RU" i="1"/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ru-RU" i="1"/>
                            <m:t>,</m:t>
                          </m:r>
                          <m:r>
                            <a:rPr lang="en-US" i="1"/>
                            <m:t>𝑦</m:t>
                          </m:r>
                        </m:e>
                      </m:d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ru-RU" i="1"/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𝐻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/>
                                <m:t>1+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𝑊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en-US" i="1"/>
                                            <m:t>𝑥</m:t>
                                          </m:r>
                                          <m:r>
                                            <a:rPr lang="ru-RU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/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en-US" i="1"/>
                                            <m:t>𝑦</m:t>
                                          </m:r>
                                          <m:r>
                                            <a:rPr lang="ru-RU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33" y="4737864"/>
                <a:ext cx="4597734" cy="8820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60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99141"/>
              </p:ext>
            </p:extLst>
          </p:nvPr>
        </p:nvGraphicFramePr>
        <p:xfrm>
          <a:off x="587929" y="3140968"/>
          <a:ext cx="8016519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502"/>
                <a:gridCol w="2004339"/>
                <a:gridCol w="2004339"/>
                <a:gridCol w="2004339"/>
              </a:tblGrid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Найденые оптимумы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Размер популяции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Время работы, с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Классический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Один и каждый раз разный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КМН ГА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5 или более оптимумов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907704" y="259534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алгоритмов для функции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093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5170174" cy="2952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70173" y="2132855"/>
            <a:ext cx="37223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Кумулятивный многонишевый генетический алгоритм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Cumulative Multi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Niching Genetic Algorithm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 разработан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для ускорения решения задач оптимизации мультимодальных целевых функций, имеющих высокую вычислительную сложность.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Введение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99087" y="4733016"/>
            <a:ext cx="8593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Сохраняя всех особей в популяции, КМН ГА использует каждую оценку целевой функции для полчения информации о структуре пространства, а анализ распределения плотности популяции позволяет позволяет избежать излишних оценок целевой функции.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91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9434"/>
              </p:ext>
            </p:extLst>
          </p:nvPr>
        </p:nvGraphicFramePr>
        <p:xfrm>
          <a:off x="539552" y="3140968"/>
          <a:ext cx="7920880" cy="3096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599"/>
                <a:gridCol w="1980427"/>
                <a:gridCol w="1980427"/>
                <a:gridCol w="1980427"/>
              </a:tblGrid>
              <a:tr h="1032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Найденые оптимумы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Размер популяции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Время работы, с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2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Классический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Один и каждый раз разный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2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КМН ГА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r>
                        <a:rPr lang="ru-RU" sz="1400">
                          <a:effectLst/>
                        </a:rPr>
                        <a:t> или более оптимумов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25790" y="2564904"/>
            <a:ext cx="6269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алгоритмов для функции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76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10112"/>
              </p:ext>
            </p:extLst>
          </p:nvPr>
        </p:nvGraphicFramePr>
        <p:xfrm>
          <a:off x="539552" y="3140969"/>
          <a:ext cx="7920880" cy="3096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599"/>
                <a:gridCol w="1980427"/>
                <a:gridCol w="1980427"/>
                <a:gridCol w="1980427"/>
              </a:tblGrid>
              <a:tr h="1032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Найденые оптимумы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Размер популяции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Время работы, с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2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Классический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Один и каждый раз разный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2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КМН ГА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r>
                        <a:rPr lang="ru-RU" sz="1400">
                          <a:effectLst/>
                        </a:rPr>
                        <a:t> или более оптимумов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274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25790" y="2564904"/>
            <a:ext cx="6269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алгоритмов для функции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Результаты тестирования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415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Выводы</a:t>
            </a:r>
            <a:endParaRPr lang="ru-RU" sz="2800" dirty="0"/>
          </a:p>
        </p:txBody>
      </p:sp>
      <p:sp>
        <p:nvSpPr>
          <p:cNvPr id="3" name="Rectangle 2"/>
          <p:cNvSpPr/>
          <p:nvPr/>
        </p:nvSpPr>
        <p:spPr>
          <a:xfrm>
            <a:off x="831909" y="1720840"/>
            <a:ext cx="7628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6575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КМН ГА для сходимости требуется больший размер популяции. Это обусловлено природой алгоритма;</a:t>
            </a:r>
          </a:p>
          <a:p>
            <a:pPr lvl="0" indent="536575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хорошо подобранных параметрах КМН ГА не пропускает локальные оптимумы и находит их все. Параметры можно подбирать, основываясь на предыдущих запусках алгоритма. Иногда находит несуществующие оптимумы;</a:t>
            </a:r>
          </a:p>
          <a:p>
            <a:pPr lvl="0" indent="536575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ГА часто сходится преждевременно, обладает нестабильным поведением на мультимодальных функциях;</a:t>
            </a:r>
          </a:p>
        </p:txBody>
      </p:sp>
    </p:spTree>
    <p:extLst>
      <p:ext uri="{BB962C8B-B14F-4D97-AF65-F5344CB8AC3E}">
        <p14:creationId xmlns:p14="http://schemas.microsoft.com/office/powerpoint/2010/main" val="295549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68398"/>
            <a:ext cx="4758188" cy="280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8187" y="2276872"/>
            <a:ext cx="4174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механизм генетических операций обеспечивает быструю и устойчивую сходимость к множеству локальных оптимумов, предоставляя возможность выбора необходимого локального оптимума по альтернативным, сложно формализуемым критериям.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Введение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66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3470" y="2002163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Кумулятивный генетический алгоритм Зиона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Шнайдера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 Гантовника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разделения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вытеснения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многонишевого вытеснения Седено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ограниченого конкурентного отбора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Ху и др.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Лиана и Леуна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Куэваса и Гонцалеса</a:t>
            </a:r>
          </a:p>
          <a:p>
            <a:pPr lvl="1" fontAlgn="base"/>
            <a:endParaRPr lang="ru-RU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356453" y="1963578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один из вышеупомянутых многонишевых алгоритмов не хранит информацию обо всех оценённых ранее особях. Кумулятивный многонишевый генетический алгоритм заимствует идеи от многих вышеперечисленных генетических алгоритмов. В некоторых случаях заимствует определённые техники, но применяет их на иных стадиях генетического алгоритма. Комбинация генетических операций сделала функционирование алгоритма уникальным.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Сравнение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5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</a:t>
            </a:r>
            <a:endParaRPr lang="ru-RU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656"/>
            <a:ext cx="1512168" cy="53086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99792" y="1403656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</a:t>
            </a:r>
          </a:p>
          <a:p>
            <a:pPr indent="4429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каждой пары выбирается из популяции, используя стандартный пропорциональный приспособленности отбор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выроятностью выбора пропорциональной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приспособленности.</a:t>
            </a:r>
          </a:p>
          <a:p>
            <a:pPr indent="4429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Затем, для каждого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 кандидатов, пара выбирается, используя отбор, пропорциональный близости 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42913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Кроссовер</a:t>
            </a:r>
          </a:p>
          <a:p>
            <a:pPr indent="4429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операции кроссовера генетический код отпрыска выбирается равномерно-случайно из гиперкуба, ограниченного генетическими кодами обоих родителей. 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84784"/>
            <a:ext cx="2029346" cy="51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3554361" y="134076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4013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Мутация</a:t>
            </a: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мутации происходит паралельно с операцией кроссовера. Мутационный отбор выполняется случайно и мутация генетического кода каждой особи базируется на нормальном распределении. Это даёт алгоритму способность широкого изучения структуры пространства. Хотя приспособленность особей явно не используется в операции мутации, последующая операция добавления делает более вероятным, что мутация произойдёт в более приспособленных регионах структуры пространства.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алгоритма: добавление</a:t>
            </a:r>
            <a:endParaRPr lang="ru-RU" sz="2800" dirty="0"/>
          </a:p>
        </p:txBody>
      </p:sp>
      <p:sp>
        <p:nvSpPr>
          <p:cNvPr id="3" name="Rectangle 2"/>
          <p:cNvSpPr/>
          <p:nvPr/>
        </p:nvSpPr>
        <p:spPr>
          <a:xfrm>
            <a:off x="903917" y="1443841"/>
            <a:ext cx="73404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Кумулятивная природа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CMN 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исключает использование операции замены. Вместо этого, отпрыски добавляются к постоянно расширяющейся популяции. Ограничение близости гарантирует, что алгоритм сходится к более приспособленным особям и уходит от менее приспособленных. Эта фильтрация, имеющая место перед оценкой приспособленности отпрысков, ключевая для кумулятивного подхода к популяции. Исключая отпрысков, которые чрезмерно схожи с существующими членами популяции, избегаются излишние оценки целевой функции. 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917" y="4065399"/>
            <a:ext cx="7340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расстояние ограничения близости,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обратно-пропорционально зависит от приспособленности соседних существующих особей,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определено функцией пороговой дистанции.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07704" y="5445224"/>
                <a:ext cx="561662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𝑅</m:t>
                          </m:r>
                        </m:e>
                        <m:sub>
                          <m:r>
                            <a:rPr lang="ru-RU" i="1"/>
                            <m:t>𝑚𝑖𝑛</m:t>
                          </m:r>
                        </m:sub>
                      </m:sSub>
                      <m:r>
                        <a:rPr lang="ru-RU" i="1"/>
                        <m:t>=0.08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1.001−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𝑛𝑒𝑎𝑟𝑒𝑠𝑡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1−0.5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r>
                                        <a:rPr lang="ru-RU" i="1"/>
                                        <m:t>0.9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1"/>
                                    <m:t>𝐺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445224"/>
                <a:ext cx="5616624" cy="4049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4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алгоритма: добавление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831909" y="1412776"/>
            <a:ext cx="75565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подход для функции добавления позволяет потомкам быть очень близко к приспособленным особям и обеспечивает большую минимальную дистанцию для менее приспособленных особей. По существу, плотность популяции будет высокой в хороших и низкой в плохих регионах структуры пространства, как определено накопленными оценками целевой функции в течение работы генетического алгоритма.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пространства известна априори, использование сеточного исследования структуры пространства может быть более эффективным, но без этого знания более адаптивный метод будет более практичным.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909" y="521147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dirty="0" smtClean="0"/>
              <a:t>Описание алгоритма: масштабирование приспособленности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1909" y="4041155"/>
                <a:ext cx="2545056" cy="674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  <m:r>
                            <a:rPr lang="ru-RU" i="1"/>
                            <m:t>′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𝐹</m:t>
                          </m:r>
                          <m:r>
                            <a:rPr lang="ru-RU" i="1"/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𝐹</m:t>
                                  </m:r>
                                </m:e>
                              </m:d>
                            </m:e>
                          </m:func>
                          <m:r>
                            <a:rPr lang="ru-RU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𝐹</m:t>
                          </m:r>
                          <m:r>
                            <a:rPr lang="ru-RU" i="1"/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9" y="4041155"/>
                <a:ext cx="2545056" cy="6740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77918" y="1628800"/>
            <a:ext cx="396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масштабирование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7" y="2413338"/>
            <a:ext cx="7632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генетических алгоритмов функция масштабирования применяется к значениям приспособленности популяции для масштабирования их в нормализованные границы, а также чтобы регулировать распределение приспособленности.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4416" y="35010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13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подход – линейно масштабировать значение приспособленности,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промежуток [0..1], так что наименьшее значение приспособленности спроецируется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’=0 и наибольшее значение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3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1231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Кумулятивный многонишевый генетический алгоритм  для оптимизации мультимодальных функций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Кумулятивный многонишевый генетический алгоритм  для оптимизации мультимодальных функций</dc:title>
  <dc:creator>ilion</dc:creator>
  <cp:lastModifiedBy>ilion</cp:lastModifiedBy>
  <cp:revision>37</cp:revision>
  <dcterms:created xsi:type="dcterms:W3CDTF">2014-01-28T08:14:21Z</dcterms:created>
  <dcterms:modified xsi:type="dcterms:W3CDTF">2014-01-28T09:20:19Z</dcterms:modified>
</cp:coreProperties>
</file>